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1194"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1255A-17A0-1BD5-1F7A-DABC99C34E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246AC3-2B18-DFAA-F7F7-3BB1D3A03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2EADE7-6933-4646-095A-99DDDE4304B8}"/>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B0B1A6DE-D7AD-0B05-BB71-8D30CB66C6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C650AC-F69B-716A-A858-F6C6530901CB}"/>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359859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8435F-C936-FDDC-2DA0-975EF6CD97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0516BA-77AE-FD58-7889-477333CA1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00D99A-0A02-7CAF-5550-15B25D9E21CD}"/>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BF6F8829-9F82-63D0-63F1-9B929A538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CA8D8F-7AE5-096B-CB35-CAB9C32C2ABA}"/>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49479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5A422F-9442-A72A-D051-0A8979A2A5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E63D68-645D-2C67-28AF-66EF572541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E49E8C-96A0-12B7-5372-DA14376A1E5C}"/>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516E0CCD-D3EA-243B-3BCC-6F4B5D4B9A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16DFD6-9C9F-3872-DD91-33255BA4627B}"/>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97205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18226F42-A7E9-1679-7849-4AA4EA1E36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圆角 4">
            <a:extLst>
              <a:ext uri="{FF2B5EF4-FFF2-40B4-BE49-F238E27FC236}">
                <a16:creationId xmlns:a16="http://schemas.microsoft.com/office/drawing/2014/main" id="{56536724-3A5A-27EA-8BB8-DB5C6E4C182E}"/>
              </a:ext>
            </a:extLst>
          </p:cNvPr>
          <p:cNvSpPr/>
          <p:nvPr userDrawn="1"/>
        </p:nvSpPr>
        <p:spPr>
          <a:xfrm>
            <a:off x="3521075" y="782638"/>
            <a:ext cx="5491163" cy="776287"/>
          </a:xfrm>
          <a:prstGeom prst="roundRect">
            <a:avLst/>
          </a:prstGeom>
          <a:solidFill>
            <a:schemeClr val="bg1"/>
          </a:solidFill>
          <a:ln/>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itchFamily="34" charset="0"/>
              <a:buNone/>
              <a:defRPr/>
            </a:pPr>
            <a:r>
              <a:rPr lang="en-US" altLang="zh-CN" sz="3200" b="1">
                <a:solidFill>
                  <a:srgbClr val="002060"/>
                </a:solidFill>
                <a:latin typeface="Arial Black" panose="020B0A04020102020204" pitchFamily="34" charset="0"/>
              </a:rPr>
              <a:t>python</a:t>
            </a:r>
            <a:r>
              <a:rPr lang="zh-CN" altLang="en-US" sz="3200" b="1" dirty="0">
                <a:solidFill>
                  <a:srgbClr val="002060"/>
                </a:solidFill>
                <a:latin typeface="Arial Black" panose="020B0A04020102020204" pitchFamily="34" charset="0"/>
              </a:rPr>
              <a:t>数据分析原理与技术</a:t>
            </a:r>
          </a:p>
        </p:txBody>
      </p:sp>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6" name="日期占位符 3">
            <a:extLst>
              <a:ext uri="{FF2B5EF4-FFF2-40B4-BE49-F238E27FC236}">
                <a16:creationId xmlns:a16="http://schemas.microsoft.com/office/drawing/2014/main" id="{8DB4951D-1B9B-DBDE-E4AA-F87D47B29821}"/>
              </a:ext>
            </a:extLst>
          </p:cNvPr>
          <p:cNvSpPr>
            <a:spLocks noGrp="1"/>
          </p:cNvSpPr>
          <p:nvPr>
            <p:ph type="dt" sz="half" idx="10"/>
          </p:nvPr>
        </p:nvSpPr>
        <p:spPr/>
        <p:txBody>
          <a:bodyPr/>
          <a:lstStyle>
            <a:lvl1pPr>
              <a:defRPr/>
            </a:lvl1pPr>
          </a:lstStyle>
          <a:p>
            <a:pPr>
              <a:defRPr/>
            </a:pPr>
            <a:endParaRPr lang="zh-CN" altLang="en-US"/>
          </a:p>
        </p:txBody>
      </p:sp>
      <p:sp>
        <p:nvSpPr>
          <p:cNvPr id="7" name="页脚占位符 4">
            <a:extLst>
              <a:ext uri="{FF2B5EF4-FFF2-40B4-BE49-F238E27FC236}">
                <a16:creationId xmlns:a16="http://schemas.microsoft.com/office/drawing/2014/main" id="{F36BC576-759B-7EA9-82B0-10B07C289E50}"/>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CA73D3AB-1049-7EE5-1A1D-BC5A4AFFEF73}"/>
              </a:ext>
            </a:extLst>
          </p:cNvPr>
          <p:cNvSpPr>
            <a:spLocks noGrp="1"/>
          </p:cNvSpPr>
          <p:nvPr>
            <p:ph type="sldNum" sz="quarter" idx="12"/>
          </p:nvPr>
        </p:nvSpPr>
        <p:spPr/>
        <p:txBody>
          <a:bodyPr/>
          <a:lstStyle>
            <a:lvl1pPr>
              <a:defRPr/>
            </a:lvl1pPr>
          </a:lstStyle>
          <a:p>
            <a:pPr>
              <a:defRPr/>
            </a:pPr>
            <a:fld id="{139DFB93-8289-4EB2-9FA4-3C4C1BB26C67}" type="slidenum">
              <a:rPr lang="zh-CN" altLang="en-US"/>
              <a:pPr>
                <a:defRPr/>
              </a:pPr>
              <a:t>‹#›</a:t>
            </a:fld>
            <a:endParaRPr lang="zh-CN" altLang="en-US"/>
          </a:p>
        </p:txBody>
      </p:sp>
    </p:spTree>
    <p:extLst>
      <p:ext uri="{BB962C8B-B14F-4D97-AF65-F5344CB8AC3E}">
        <p14:creationId xmlns:p14="http://schemas.microsoft.com/office/powerpoint/2010/main" val="258475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a:extLst>
              <a:ext uri="{FF2B5EF4-FFF2-40B4-BE49-F238E27FC236}">
                <a16:creationId xmlns:a16="http://schemas.microsoft.com/office/drawing/2014/main" id="{EE3EDE2C-2CEA-8F3E-5F42-E2B4057C0AE0}"/>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10C89902-3C63-A790-D19C-4EEEE18A752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7EB461C-7E0F-F460-1728-F764B6EA4A32}"/>
              </a:ext>
            </a:extLst>
          </p:cNvPr>
          <p:cNvSpPr>
            <a:spLocks noGrp="1"/>
          </p:cNvSpPr>
          <p:nvPr>
            <p:ph type="sldNum" sz="quarter" idx="12"/>
          </p:nvPr>
        </p:nvSpPr>
        <p:spPr/>
        <p:txBody>
          <a:bodyPr/>
          <a:lstStyle>
            <a:lvl1pPr>
              <a:defRPr/>
            </a:lvl1pPr>
          </a:lstStyle>
          <a:p>
            <a:pPr>
              <a:defRPr/>
            </a:pPr>
            <a:fld id="{22D75484-95EF-4C76-AC41-7E1B1FE21DF3}" type="slidenum">
              <a:rPr lang="zh-CN" altLang="en-US"/>
              <a:pPr>
                <a:defRPr/>
              </a:pPr>
              <a:t>‹#›</a:t>
            </a:fld>
            <a:endParaRPr lang="zh-CN" altLang="en-US"/>
          </a:p>
        </p:txBody>
      </p:sp>
    </p:spTree>
    <p:extLst>
      <p:ext uri="{BB962C8B-B14F-4D97-AF65-F5344CB8AC3E}">
        <p14:creationId xmlns:p14="http://schemas.microsoft.com/office/powerpoint/2010/main" val="197894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B1170512-04D5-39E9-67CA-D325BEB12BFE}"/>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4BD504EA-3623-EA05-C461-52245018B54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F09E89B-5526-92E9-32C6-E3A50206A650}"/>
              </a:ext>
            </a:extLst>
          </p:cNvPr>
          <p:cNvSpPr>
            <a:spLocks noGrp="1"/>
          </p:cNvSpPr>
          <p:nvPr>
            <p:ph type="sldNum" sz="quarter" idx="12"/>
          </p:nvPr>
        </p:nvSpPr>
        <p:spPr/>
        <p:txBody>
          <a:bodyPr/>
          <a:lstStyle>
            <a:lvl1pPr>
              <a:defRPr/>
            </a:lvl1pPr>
          </a:lstStyle>
          <a:p>
            <a:pPr>
              <a:defRPr/>
            </a:pPr>
            <a:fld id="{FB56C2D9-E243-40A5-BA0C-809F1701DFCD}" type="slidenum">
              <a:rPr lang="zh-CN" altLang="en-US"/>
              <a:pPr>
                <a:defRPr/>
              </a:pPr>
              <a:t>‹#›</a:t>
            </a:fld>
            <a:endParaRPr lang="zh-CN" altLang="en-US"/>
          </a:p>
        </p:txBody>
      </p:sp>
    </p:spTree>
    <p:extLst>
      <p:ext uri="{BB962C8B-B14F-4D97-AF65-F5344CB8AC3E}">
        <p14:creationId xmlns:p14="http://schemas.microsoft.com/office/powerpoint/2010/main" val="3113165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a:t>单击此处编辑母版标题样式</a:t>
            </a:r>
          </a:p>
        </p:txBody>
      </p:sp>
      <p:sp>
        <p:nvSpPr>
          <p:cNvPr id="5" name="日期占位符 3">
            <a:extLst>
              <a:ext uri="{FF2B5EF4-FFF2-40B4-BE49-F238E27FC236}">
                <a16:creationId xmlns:a16="http://schemas.microsoft.com/office/drawing/2014/main" id="{AC995EE2-D1D8-514A-D799-7F07D5077D97}"/>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91F92E44-0480-8145-92C1-04544F2C9D1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1B93110-466E-210F-3DD4-131C5EF326C0}"/>
              </a:ext>
            </a:extLst>
          </p:cNvPr>
          <p:cNvSpPr>
            <a:spLocks noGrp="1"/>
          </p:cNvSpPr>
          <p:nvPr>
            <p:ph type="sldNum" sz="quarter" idx="12"/>
          </p:nvPr>
        </p:nvSpPr>
        <p:spPr/>
        <p:txBody>
          <a:bodyPr/>
          <a:lstStyle>
            <a:lvl1pPr>
              <a:defRPr/>
            </a:lvl1pPr>
          </a:lstStyle>
          <a:p>
            <a:pPr>
              <a:defRPr/>
            </a:pPr>
            <a:fld id="{7593D05B-1F89-4041-8080-9AFB820799F5}" type="slidenum">
              <a:rPr lang="zh-CN" altLang="en-US"/>
              <a:pPr>
                <a:defRPr/>
              </a:pPr>
              <a:t>‹#›</a:t>
            </a:fld>
            <a:endParaRPr lang="zh-CN" altLang="en-US"/>
          </a:p>
        </p:txBody>
      </p:sp>
    </p:spTree>
    <p:extLst>
      <p:ext uri="{BB962C8B-B14F-4D97-AF65-F5344CB8AC3E}">
        <p14:creationId xmlns:p14="http://schemas.microsoft.com/office/powerpoint/2010/main" val="3002801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a:t>单击此处编辑母版标题样式</a:t>
            </a:r>
          </a:p>
        </p:txBody>
      </p:sp>
      <p:sp>
        <p:nvSpPr>
          <p:cNvPr id="7" name="日期占位符 3">
            <a:extLst>
              <a:ext uri="{FF2B5EF4-FFF2-40B4-BE49-F238E27FC236}">
                <a16:creationId xmlns:a16="http://schemas.microsoft.com/office/drawing/2014/main" id="{56DEA775-3B1F-2588-2642-01032CE2A1D4}"/>
              </a:ext>
            </a:extLst>
          </p:cNvPr>
          <p:cNvSpPr>
            <a:spLocks noGrp="1"/>
          </p:cNvSpPr>
          <p:nvPr>
            <p:ph type="dt" sz="half" idx="10"/>
          </p:nvPr>
        </p:nvSpPr>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BC05B356-7C62-3C65-F771-40FE7C7D08F9}"/>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57AA9F6-7210-1B2F-AF07-1975B80C38FB}"/>
              </a:ext>
            </a:extLst>
          </p:cNvPr>
          <p:cNvSpPr>
            <a:spLocks noGrp="1"/>
          </p:cNvSpPr>
          <p:nvPr>
            <p:ph type="sldNum" sz="quarter" idx="12"/>
          </p:nvPr>
        </p:nvSpPr>
        <p:spPr/>
        <p:txBody>
          <a:bodyPr/>
          <a:lstStyle>
            <a:lvl1pPr>
              <a:defRPr/>
            </a:lvl1pPr>
          </a:lstStyle>
          <a:p>
            <a:pPr>
              <a:defRPr/>
            </a:pPr>
            <a:fld id="{A59B677A-2AFF-4DEC-B43E-9082C9BE8B42}" type="slidenum">
              <a:rPr lang="zh-CN" altLang="en-US"/>
              <a:pPr>
                <a:defRPr/>
              </a:pPr>
              <a:t>‹#›</a:t>
            </a:fld>
            <a:endParaRPr lang="zh-CN" altLang="en-US"/>
          </a:p>
        </p:txBody>
      </p:sp>
    </p:spTree>
    <p:extLst>
      <p:ext uri="{BB962C8B-B14F-4D97-AF65-F5344CB8AC3E}">
        <p14:creationId xmlns:p14="http://schemas.microsoft.com/office/powerpoint/2010/main" val="49228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a:t>单击此处编辑母版标题样式</a:t>
            </a:r>
          </a:p>
        </p:txBody>
      </p:sp>
      <p:sp>
        <p:nvSpPr>
          <p:cNvPr id="3" name="日期占位符 3">
            <a:extLst>
              <a:ext uri="{FF2B5EF4-FFF2-40B4-BE49-F238E27FC236}">
                <a16:creationId xmlns:a16="http://schemas.microsoft.com/office/drawing/2014/main" id="{FEF97938-E95B-D3AE-5E11-E2AD5D5C3B1B}"/>
              </a:ext>
            </a:extLst>
          </p:cNvPr>
          <p:cNvSpPr>
            <a:spLocks noGrp="1"/>
          </p:cNvSpPr>
          <p:nvPr>
            <p:ph type="dt" sz="half" idx="10"/>
          </p:nvPr>
        </p:nvSpPr>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3BBEBF59-F414-E30C-4309-6D84EF7EFAFE}"/>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CFCDCF2-224D-C9D1-1480-6EF81F3FF5E5}"/>
              </a:ext>
            </a:extLst>
          </p:cNvPr>
          <p:cNvSpPr>
            <a:spLocks noGrp="1"/>
          </p:cNvSpPr>
          <p:nvPr>
            <p:ph type="sldNum" sz="quarter" idx="12"/>
          </p:nvPr>
        </p:nvSpPr>
        <p:spPr/>
        <p:txBody>
          <a:bodyPr/>
          <a:lstStyle>
            <a:lvl1pPr>
              <a:defRPr/>
            </a:lvl1pPr>
          </a:lstStyle>
          <a:p>
            <a:pPr>
              <a:defRPr/>
            </a:pPr>
            <a:fld id="{BE3EA5A7-FC83-4932-92D8-1DAB4C682F84}" type="slidenum">
              <a:rPr lang="zh-CN" altLang="en-US"/>
              <a:pPr>
                <a:defRPr/>
              </a:pPr>
              <a:t>‹#›</a:t>
            </a:fld>
            <a:endParaRPr lang="zh-CN" altLang="en-US"/>
          </a:p>
        </p:txBody>
      </p:sp>
    </p:spTree>
    <p:extLst>
      <p:ext uri="{BB962C8B-B14F-4D97-AF65-F5344CB8AC3E}">
        <p14:creationId xmlns:p14="http://schemas.microsoft.com/office/powerpoint/2010/main" val="411532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A9313B1-68BC-1C94-22F0-4EF13CB39EF6}"/>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8800A5A7-A950-687D-B994-C86CBF34A04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9243FE9-4C20-F153-95C5-51B33F0942AF}"/>
              </a:ext>
            </a:extLst>
          </p:cNvPr>
          <p:cNvSpPr>
            <a:spLocks noGrp="1"/>
          </p:cNvSpPr>
          <p:nvPr>
            <p:ph type="sldNum" sz="quarter" idx="12"/>
          </p:nvPr>
        </p:nvSpPr>
        <p:spPr/>
        <p:txBody>
          <a:bodyPr/>
          <a:lstStyle>
            <a:lvl1pPr>
              <a:defRPr/>
            </a:lvl1pPr>
          </a:lstStyle>
          <a:p>
            <a:pPr>
              <a:defRPr/>
            </a:pPr>
            <a:fld id="{0DE35975-7210-4D69-832D-0AF99C876FA7}" type="slidenum">
              <a:rPr lang="zh-CN" altLang="en-US"/>
              <a:pPr>
                <a:defRPr/>
              </a:pPr>
              <a:t>‹#›</a:t>
            </a:fld>
            <a:endParaRPr lang="zh-CN" altLang="en-US"/>
          </a:p>
        </p:txBody>
      </p:sp>
    </p:spTree>
    <p:extLst>
      <p:ext uri="{BB962C8B-B14F-4D97-AF65-F5344CB8AC3E}">
        <p14:creationId xmlns:p14="http://schemas.microsoft.com/office/powerpoint/2010/main" val="4047118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06F8E7C9-8447-B9C1-5825-23CDEC47BD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2">
            <a:extLst>
              <a:ext uri="{FF2B5EF4-FFF2-40B4-BE49-F238E27FC236}">
                <a16:creationId xmlns:a16="http://schemas.microsoft.com/office/drawing/2014/main" id="{55236D8F-42DA-875D-30D5-76338D97D25E}"/>
              </a:ext>
            </a:extLst>
          </p:cNvPr>
          <p:cNvSpPr/>
          <p:nvPr userDrawn="1"/>
        </p:nvSpPr>
        <p:spPr>
          <a:xfrm>
            <a:off x="3435350" y="1439863"/>
            <a:ext cx="5491163" cy="776287"/>
          </a:xfrm>
          <a:prstGeom prst="roundRect">
            <a:avLst/>
          </a:prstGeom>
          <a:solidFill>
            <a:schemeClr val="bg1"/>
          </a:solidFill>
          <a:ln/>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itchFamily="34" charset="0"/>
              <a:buNone/>
              <a:defRPr/>
            </a:pPr>
            <a:r>
              <a:rPr lang="en-US" altLang="zh-CN" sz="3200" b="1">
                <a:solidFill>
                  <a:srgbClr val="002060"/>
                </a:solidFill>
                <a:latin typeface="Arial Black" panose="020B0A04020102020204" pitchFamily="34" charset="0"/>
              </a:rPr>
              <a:t>python</a:t>
            </a:r>
            <a:r>
              <a:rPr lang="zh-CN" altLang="en-US" sz="3200" b="1" dirty="0">
                <a:solidFill>
                  <a:srgbClr val="002060"/>
                </a:solidFill>
                <a:latin typeface="Arial Black" panose="020B0A04020102020204" pitchFamily="34" charset="0"/>
              </a:rPr>
              <a:t>数据分析原理与技术</a:t>
            </a:r>
          </a:p>
        </p:txBody>
      </p:sp>
      <p:sp>
        <p:nvSpPr>
          <p:cNvPr id="4" name="日期占位符 1">
            <a:extLst>
              <a:ext uri="{FF2B5EF4-FFF2-40B4-BE49-F238E27FC236}">
                <a16:creationId xmlns:a16="http://schemas.microsoft.com/office/drawing/2014/main" id="{778D5FFA-56D5-4A6D-13D0-549E3AF23E4B}"/>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A5C436BA-97A6-12F3-560B-03022F05671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F47ED49E-E641-EFA7-9A79-DDADAA326510}"/>
              </a:ext>
            </a:extLst>
          </p:cNvPr>
          <p:cNvSpPr>
            <a:spLocks noGrp="1"/>
          </p:cNvSpPr>
          <p:nvPr>
            <p:ph type="sldNum" sz="quarter" idx="12"/>
          </p:nvPr>
        </p:nvSpPr>
        <p:spPr/>
        <p:txBody>
          <a:bodyPr/>
          <a:lstStyle>
            <a:lvl1pPr>
              <a:defRPr/>
            </a:lvl1pPr>
          </a:lstStyle>
          <a:p>
            <a:pPr>
              <a:defRPr/>
            </a:pPr>
            <a:fld id="{E77F4B7B-0292-4895-90F5-E60FF772754C}" type="slidenum">
              <a:rPr lang="zh-CN" altLang="en-US"/>
              <a:pPr>
                <a:defRPr/>
              </a:pPr>
              <a:t>‹#›</a:t>
            </a:fld>
            <a:endParaRPr lang="zh-CN" altLang="en-US"/>
          </a:p>
        </p:txBody>
      </p:sp>
    </p:spTree>
    <p:extLst>
      <p:ext uri="{BB962C8B-B14F-4D97-AF65-F5344CB8AC3E}">
        <p14:creationId xmlns:p14="http://schemas.microsoft.com/office/powerpoint/2010/main" val="116094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87372-F6A7-4678-FEAA-856783AE6B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9E1EE9-44C8-8253-7A5C-885D105C7B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1D5BFE-45E2-CD94-758D-EDE7A8F0FD38}"/>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AC722591-B24D-4485-947B-6DCDCE0508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A48F1B-9BE6-50C7-AED6-D005736F15FE}"/>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63955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1FF1F-7C9D-4D71-07B0-65064F412A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565B59-684B-9118-0102-3490886B7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B68C22-9515-7602-47C6-3015AADB21DA}"/>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BBB3CE39-CBF0-CBEA-8539-760123D81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60BCA3-8F32-CEA8-63E9-403412527795}"/>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24906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5DF91-9A53-01BA-8A6A-BD8B60D625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0AAA36-AF7C-9381-AB84-298A842DF3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7B34E3-2E60-9993-64EA-F29924109F8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6F1C23-1D71-A42D-1FA5-26C225AF22C3}"/>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8503EFB2-8A58-6F06-22DA-C2EAFDC930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C4BDAA-B069-55BF-8863-5454F6474D78}"/>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119582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DD9F6-0290-58A4-B1BE-A8C3E4E343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A4F4A4-2540-F11C-D0A7-B10F1CF65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E3B153-EB0F-5FCC-38E0-12E7FD584C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E2BD0-DF57-5F59-C7F7-3A9B25170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1DBAB2-2E33-D775-51DD-7268C663B9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B159C1-8C84-F26C-0473-BB3EE67B1A71}"/>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8" name="页脚占位符 7">
            <a:extLst>
              <a:ext uri="{FF2B5EF4-FFF2-40B4-BE49-F238E27FC236}">
                <a16:creationId xmlns:a16="http://schemas.microsoft.com/office/drawing/2014/main" id="{A4E6A584-8F9B-CC45-1686-A1AC98F573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FE4C59-EED5-B9D4-D148-58385FAD812A}"/>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388729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3B239-3E5F-D818-BA71-F5678730064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3E49F6-A6E9-7CB6-6EB6-83AAE306BE2B}"/>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4" name="页脚占位符 3">
            <a:extLst>
              <a:ext uri="{FF2B5EF4-FFF2-40B4-BE49-F238E27FC236}">
                <a16:creationId xmlns:a16="http://schemas.microsoft.com/office/drawing/2014/main" id="{E64F0674-48D1-0EFB-EFCC-8BCA97708F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D13749-1C1A-2774-DE48-BF8FD8045D0D}"/>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339344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CD3E41-F50B-6E54-81C9-444D1C4EF929}"/>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3" name="页脚占位符 2">
            <a:extLst>
              <a:ext uri="{FF2B5EF4-FFF2-40B4-BE49-F238E27FC236}">
                <a16:creationId xmlns:a16="http://schemas.microsoft.com/office/drawing/2014/main" id="{6C40A376-5D42-5B2D-2281-A6F4EBAAB3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85255D-CFF6-30C0-409C-F97331BC05BB}"/>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207586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328B1-121B-719C-96E5-E500CD757C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CCA39C-20B4-E26C-AD84-F63D376BD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47000F-0D30-86FE-C802-DC53C2D7C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0E5C83-8848-3723-3F44-3A8BB5956170}"/>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F4C7A5BE-9A03-E79E-2ACE-80DC249F3C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BE3C9-A5CE-9C33-FC6F-EDE72C419669}"/>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166453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D6BD1-226C-2575-AB57-60B5FF6F2C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2D95B1B-388C-C0B8-CD35-466A533B5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1295E14-E2BC-81F7-58AD-B98D84646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906770-AD01-AD71-CA80-C8555368EF7C}"/>
              </a:ext>
            </a:extLst>
          </p:cNvPr>
          <p:cNvSpPr>
            <a:spLocks noGrp="1"/>
          </p:cNvSpPr>
          <p:nvPr>
            <p:ph type="dt" sz="half" idx="10"/>
          </p:nvPr>
        </p:nvSpPr>
        <p:spPr/>
        <p:txBody>
          <a:bodyPr/>
          <a:lstStyle/>
          <a:p>
            <a:fld id="{AC096EFD-CF5B-4FB7-BA77-36530D838436}"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3EACF911-7E28-37B4-BD6A-2B0CD2555D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C9E0D-A8AB-0A95-B509-82E81F001823}"/>
              </a:ext>
            </a:extLst>
          </p:cNvPr>
          <p:cNvSpPr>
            <a:spLocks noGrp="1"/>
          </p:cNvSpPr>
          <p:nvPr>
            <p:ph type="sldNum" sz="quarter" idx="12"/>
          </p:nvPr>
        </p:nvSpPr>
        <p:spPr/>
        <p:txBody>
          <a:body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282440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3294E2-F428-F2CE-99D9-2683EAD8D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F6548E-71AC-33BC-C948-732A34016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5E8078-B154-75DC-2362-3B6648238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96EFD-CF5B-4FB7-BA77-36530D838436}"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039DEB91-F938-2FC4-157F-2A6213F5D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FC3435-921D-3B1A-3529-5EA16BCF6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1508-AFBD-4B9E-AF55-BAA5935E0E8B}" type="slidenum">
              <a:rPr lang="zh-CN" altLang="en-US" smtClean="0"/>
              <a:t>‹#›</a:t>
            </a:fld>
            <a:endParaRPr lang="zh-CN" altLang="en-US"/>
          </a:p>
        </p:txBody>
      </p:sp>
    </p:spTree>
    <p:extLst>
      <p:ext uri="{BB962C8B-B14F-4D97-AF65-F5344CB8AC3E}">
        <p14:creationId xmlns:p14="http://schemas.microsoft.com/office/powerpoint/2010/main" val="44299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E0503C90-9A0A-0EA1-D751-DCF0FDE86941}"/>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E407E6-1EA0-8791-3C00-8B1A8C9510BD}"/>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67AC8D-E1DB-74DF-D84E-C5A10E2E9A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eaLnBrk="1" hangingPunct="1">
              <a:buFont typeface="Arial" pitchFamily="34" charset="0"/>
              <a:buNone/>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a:extLst>
              <a:ext uri="{FF2B5EF4-FFF2-40B4-BE49-F238E27FC236}">
                <a16:creationId xmlns:a16="http://schemas.microsoft.com/office/drawing/2014/main" id="{696F93F4-4C76-60E3-4808-B15ACFF75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660976E-C677-570A-7944-C57CFA0956C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等线" charset="-122"/>
                <a:ea typeface="等线" charset="-122"/>
              </a:defRPr>
            </a:lvl1pPr>
          </a:lstStyle>
          <a:p>
            <a:pPr>
              <a:defRPr/>
            </a:pPr>
            <a:fld id="{6488B18F-0A14-4E62-9429-EDBC80F29633}" type="slidenum">
              <a:rPr lang="zh-CN" altLang="en-US"/>
              <a:pPr>
                <a:defRPr/>
              </a:pPr>
              <a:t>‹#›</a:t>
            </a:fld>
            <a:endParaRPr lang="zh-CN" altLang="en-US"/>
          </a:p>
        </p:txBody>
      </p:sp>
      <p:pic>
        <p:nvPicPr>
          <p:cNvPr id="1031" name="图片 6">
            <a:extLst>
              <a:ext uri="{FF2B5EF4-FFF2-40B4-BE49-F238E27FC236}">
                <a16:creationId xmlns:a16="http://schemas.microsoft.com/office/drawing/2014/main" id="{C86D2F53-F2AB-E232-926E-3D681D2A1772}"/>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a:extLst>
              <a:ext uri="{FF2B5EF4-FFF2-40B4-BE49-F238E27FC236}">
                <a16:creationId xmlns:a16="http://schemas.microsoft.com/office/drawing/2014/main" id="{86EC8020-08F1-6ECC-5E37-CA87AFAE6342}"/>
              </a:ext>
            </a:extLst>
          </p:cNvPr>
          <p:cNvSpPr>
            <a:spLocks noChangeArrowheads="1"/>
          </p:cNvSpPr>
          <p:nvPr/>
        </p:nvSpPr>
        <p:spPr bwMode="auto">
          <a:xfrm>
            <a:off x="871538" y="363538"/>
            <a:ext cx="892175" cy="646112"/>
          </a:xfrm>
          <a:prstGeom prst="rect">
            <a:avLst/>
          </a:prstGeom>
          <a:noFill/>
          <a:ln>
            <a:noFill/>
          </a:ln>
        </p:spPr>
        <p:txBody>
          <a:bodyPr>
            <a:spAutoFit/>
          </a:bodyPr>
          <a:lstStyle>
            <a:lvl1pPr>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1pPr>
            <a:lvl2pPr marL="742950" indent="-285750">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2pPr>
            <a:lvl3pPr marL="1143000" indent="-228600">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3pPr>
            <a:lvl4pPr marL="1600200" indent="-228600">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4pPr>
            <a:lvl5pPr marL="2057400" indent="-228600">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pitchFamily="2" charset="-122"/>
                <a:ea typeface="宋体" panose="02010600030101010101" pitchFamily="2" charset="-122"/>
              </a:defRPr>
            </a:lvl9pPr>
          </a:lstStyle>
          <a:p>
            <a:pPr eaLnBrk="1" hangingPunct="1">
              <a:defRPr/>
            </a:pPr>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latin typeface="Arial" panose="020B0604020202020204" pitchFamily="34" charset="0"/>
            </a:endParaRPr>
          </a:p>
        </p:txBody>
      </p:sp>
      <p:sp>
        <p:nvSpPr>
          <p:cNvPr id="2" name="矩形 1">
            <a:extLst>
              <a:ext uri="{FF2B5EF4-FFF2-40B4-BE49-F238E27FC236}">
                <a16:creationId xmlns:a16="http://schemas.microsoft.com/office/drawing/2014/main" id="{C6DE08BD-690C-BB45-2858-8CF8F54C0984}"/>
              </a:ext>
            </a:extLst>
          </p:cNvPr>
          <p:cNvSpPr/>
          <p:nvPr userDrawn="1"/>
        </p:nvSpPr>
        <p:spPr>
          <a:xfrm>
            <a:off x="8480425" y="280988"/>
            <a:ext cx="3141663" cy="788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defRPr/>
            </a:pPr>
            <a:endParaRPr lang="zh-CN" altLang="en-US"/>
          </a:p>
        </p:txBody>
      </p:sp>
      <p:sp>
        <p:nvSpPr>
          <p:cNvPr id="3" name="矩形 2">
            <a:extLst>
              <a:ext uri="{FF2B5EF4-FFF2-40B4-BE49-F238E27FC236}">
                <a16:creationId xmlns:a16="http://schemas.microsoft.com/office/drawing/2014/main" id="{4CE1A045-839F-1773-DBAC-5C82FB103437}"/>
              </a:ext>
            </a:extLst>
          </p:cNvPr>
          <p:cNvSpPr/>
          <p:nvPr userDrawn="1"/>
        </p:nvSpPr>
        <p:spPr>
          <a:xfrm>
            <a:off x="454025" y="6492875"/>
            <a:ext cx="1727200" cy="358775"/>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itchFamily="34" charset="0"/>
              <a:buNone/>
              <a:defRPr/>
            </a:pPr>
            <a:endParaRPr lang="zh-CN" altLang="en-US"/>
          </a:p>
        </p:txBody>
      </p:sp>
    </p:spTree>
    <p:extLst>
      <p:ext uri="{BB962C8B-B14F-4D97-AF65-F5344CB8AC3E}">
        <p14:creationId xmlns:p14="http://schemas.microsoft.com/office/powerpoint/2010/main" val="783923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eaLnBrk="0" fontAlgn="base" hangingPunct="0">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eaLnBrk="0" fontAlgn="base" hangingPunct="0">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eaLnBrk="0" fontAlgn="base" hangingPunct="0">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eaLnBrk="0" fontAlgn="base" hangingPunct="0">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03CE8-049A-A5FE-B7A6-3399D15A9647}"/>
              </a:ext>
            </a:extLst>
          </p:cNvPr>
          <p:cNvSpPr>
            <a:spLocks noGrp="1"/>
          </p:cNvSpPr>
          <p:nvPr>
            <p:ph type="ctrTitle"/>
          </p:nvPr>
        </p:nvSpPr>
        <p:spPr/>
        <p:txBody>
          <a:bodyPr/>
          <a:lstStyle/>
          <a:p>
            <a:r>
              <a:rPr lang="zh-CN" altLang="en-US" dirty="0"/>
              <a:t>第</a:t>
            </a:r>
            <a:r>
              <a:rPr lang="en-US" altLang="zh-CN" dirty="0"/>
              <a:t>9</a:t>
            </a:r>
            <a:r>
              <a:rPr lang="zh-CN" altLang="en-US" dirty="0"/>
              <a:t>讲 课堂练习</a:t>
            </a:r>
            <a:r>
              <a:rPr lang="en-US" altLang="zh-CN" dirty="0"/>
              <a:t>2</a:t>
            </a:r>
            <a:endParaRPr lang="zh-CN" altLang="en-US" dirty="0"/>
          </a:p>
        </p:txBody>
      </p:sp>
      <p:sp>
        <p:nvSpPr>
          <p:cNvPr id="3" name="副标题 2">
            <a:extLst>
              <a:ext uri="{FF2B5EF4-FFF2-40B4-BE49-F238E27FC236}">
                <a16:creationId xmlns:a16="http://schemas.microsoft.com/office/drawing/2014/main" id="{94A7B0CE-DE30-F09C-BFD7-79A2C3545BB7}"/>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7673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859A782-3BB3-911F-77E2-EFCF07E847FB}"/>
              </a:ext>
            </a:extLst>
          </p:cNvPr>
          <p:cNvSpPr txBox="1">
            <a:spLocks/>
          </p:cNvSpPr>
          <p:nvPr/>
        </p:nvSpPr>
        <p:spPr>
          <a:xfrm>
            <a:off x="532737" y="1290707"/>
            <a:ext cx="11036411" cy="497492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zh-CN" altLang="en-US" sz="2000" dirty="0">
                <a:solidFill>
                  <a:prstClr val="black"/>
                </a:solidFill>
                <a:latin typeface="微软雅黑" panose="020B0503020204020204" pitchFamily="34" charset="-122"/>
                <a:ea typeface="微软雅黑" panose="020B0503020204020204" pitchFamily="34" charset="-122"/>
              </a:rPr>
              <a:t>创建</a:t>
            </a:r>
            <a:r>
              <a:rPr lang="en-US" altLang="zh-CN" sz="2000" dirty="0">
                <a:solidFill>
                  <a:prstClr val="black"/>
                </a:solidFill>
                <a:latin typeface="微软雅黑" panose="020B0503020204020204" pitchFamily="34" charset="-122"/>
                <a:ea typeface="微软雅黑" panose="020B0503020204020204" pitchFamily="34" charset="-122"/>
              </a:rPr>
              <a:t>Python</a:t>
            </a:r>
            <a:r>
              <a:rPr lang="zh-CN" altLang="en-US" sz="2000" dirty="0">
                <a:solidFill>
                  <a:prstClr val="black"/>
                </a:solidFill>
                <a:latin typeface="微软雅黑" panose="020B0503020204020204" pitchFamily="34" charset="-122"/>
                <a:ea typeface="微软雅黑" panose="020B0503020204020204" pitchFamily="34" charset="-122"/>
              </a:rPr>
              <a:t>程序，搭建并训练</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近邻分类器处理良恶性乳腺癌肿瘤预测问题。使用已训练分类器对测试集中的肿瘤类别进行预测并对预测结果进行多性能指标评估。</a:t>
            </a:r>
          </a:p>
          <a:p>
            <a:pPr marL="0" indent="0" algn="l">
              <a:lnSpc>
                <a:spcPct val="150000"/>
              </a:lnSpc>
              <a:buNone/>
            </a:pPr>
            <a:r>
              <a:rPr lang="en-US" altLang="zh-CN" sz="2000" dirty="0">
                <a:solidFill>
                  <a:prstClr val="black"/>
                </a:solidFill>
                <a:latin typeface="微软雅黑" panose="020B0503020204020204" pitchFamily="34" charset="-122"/>
                <a:ea typeface="微软雅黑" panose="020B0503020204020204" pitchFamily="34" charset="-122"/>
              </a:rPr>
              <a:t>1. </a:t>
            </a:r>
            <a:r>
              <a:rPr lang="zh-CN" altLang="en-US" sz="2000" dirty="0">
                <a:solidFill>
                  <a:prstClr val="black"/>
                </a:solidFill>
                <a:latin typeface="微软雅黑" panose="020B0503020204020204" pitchFamily="34" charset="-122"/>
                <a:ea typeface="微软雅黑" panose="020B0503020204020204" pitchFamily="34" charset="-122"/>
              </a:rPr>
              <a:t>使用</a:t>
            </a:r>
            <a:r>
              <a:rPr lang="en-US" altLang="zh-CN" sz="2000" dirty="0">
                <a:solidFill>
                  <a:prstClr val="black"/>
                </a:solidFill>
                <a:latin typeface="微软雅黑" panose="020B0503020204020204" pitchFamily="34" charset="-122"/>
                <a:ea typeface="微软雅黑" panose="020B0503020204020204" pitchFamily="34" charset="-122"/>
              </a:rPr>
              <a:t>pandas</a:t>
            </a:r>
            <a:r>
              <a:rPr lang="zh-CN" altLang="en-US" sz="2000" dirty="0">
                <a:solidFill>
                  <a:prstClr val="black"/>
                </a:solidFill>
                <a:latin typeface="微软雅黑" panose="020B0503020204020204" pitchFamily="34" charset="-122"/>
                <a:ea typeface="微软雅黑" panose="020B0503020204020204" pitchFamily="34" charset="-122"/>
              </a:rPr>
              <a:t>读取数据文件，并查看数据统计特性；</a:t>
            </a:r>
          </a:p>
          <a:p>
            <a:pPr algn="l">
              <a:lnSpc>
                <a:spcPct val="150000"/>
              </a:lnSpc>
              <a:buFont typeface="+mj-lt"/>
              <a:buAutoNum type="arabicPeriod" startAt="2"/>
            </a:pPr>
            <a:r>
              <a:rPr lang="zh-CN" altLang="en-US" sz="2000" dirty="0">
                <a:solidFill>
                  <a:prstClr val="black"/>
                </a:solidFill>
                <a:latin typeface="微软雅黑" panose="020B0503020204020204" pitchFamily="34" charset="-122"/>
                <a:ea typeface="微软雅黑" panose="020B0503020204020204" pitchFamily="34" charset="-122"/>
              </a:rPr>
              <a:t> 对缺失数据进行筛选并删除（注：含有？的数据也是缺失数据）；</a:t>
            </a:r>
          </a:p>
          <a:p>
            <a:pPr algn="l">
              <a:lnSpc>
                <a:spcPct val="150000"/>
              </a:lnSpc>
              <a:buFont typeface="+mj-lt"/>
              <a:buAutoNum type="arabicPeriod" startAt="2"/>
            </a:pPr>
            <a:r>
              <a:rPr lang="zh-CN" altLang="en-US" sz="2000" dirty="0">
                <a:solidFill>
                  <a:prstClr val="black"/>
                </a:solidFill>
                <a:latin typeface="微软雅黑" panose="020B0503020204020204" pitchFamily="34" charset="-122"/>
                <a:ea typeface="微软雅黑" panose="020B0503020204020204" pitchFamily="34" charset="-122"/>
              </a:rPr>
              <a:t> 数据集划分，</a:t>
            </a:r>
            <a:r>
              <a:rPr lang="en-US" altLang="zh-CN" sz="2000" dirty="0">
                <a:solidFill>
                  <a:prstClr val="black"/>
                </a:solidFill>
                <a:latin typeface="微软雅黑" panose="020B0503020204020204" pitchFamily="34" charset="-122"/>
                <a:ea typeface="微软雅黑" panose="020B0503020204020204" pitchFamily="34" charset="-122"/>
              </a:rPr>
              <a:t>20%</a:t>
            </a:r>
            <a:r>
              <a:rPr lang="zh-CN" altLang="en-US" sz="2000" dirty="0">
                <a:solidFill>
                  <a:prstClr val="black"/>
                </a:solidFill>
                <a:latin typeface="微软雅黑" panose="020B0503020204020204" pitchFamily="34" charset="-122"/>
                <a:ea typeface="微软雅黑" panose="020B0503020204020204" pitchFamily="34" charset="-122"/>
              </a:rPr>
              <a:t>作为测试数据；</a:t>
            </a:r>
            <a:endParaRPr lang="en-US" altLang="zh-CN" sz="2000" dirty="0">
              <a:solidFill>
                <a:prstClr val="black"/>
              </a:solidFill>
              <a:latin typeface="微软雅黑" panose="020B0503020204020204" pitchFamily="34" charset="-122"/>
              <a:ea typeface="微软雅黑" panose="020B0503020204020204" pitchFamily="34" charset="-122"/>
            </a:endParaRPr>
          </a:p>
          <a:p>
            <a:pPr algn="l">
              <a:lnSpc>
                <a:spcPct val="150000"/>
              </a:lnSpc>
              <a:buFont typeface="+mj-lt"/>
              <a:buAutoNum type="arabicPeriod" startAt="2"/>
            </a:pPr>
            <a:r>
              <a:rPr lang="zh-CN" altLang="en-US" sz="2000" dirty="0">
                <a:solidFill>
                  <a:prstClr val="black"/>
                </a:solidFill>
                <a:latin typeface="微软雅黑" panose="020B0503020204020204" pitchFamily="34" charset="-122"/>
                <a:ea typeface="微软雅黑" panose="020B0503020204020204" pitchFamily="34" charset="-122"/>
              </a:rPr>
              <a:t>并利用函数对数据进行标准化；</a:t>
            </a:r>
          </a:p>
          <a:p>
            <a:pPr algn="l">
              <a:lnSpc>
                <a:spcPct val="150000"/>
              </a:lnSpc>
              <a:buFont typeface="+mj-lt"/>
              <a:buAutoNum type="arabicPeriod" startAt="2"/>
            </a:pPr>
            <a:r>
              <a:rPr lang="zh-CN" altLang="en-US" sz="2000" dirty="0">
                <a:solidFill>
                  <a:prstClr val="black"/>
                </a:solidFill>
                <a:latin typeface="微软雅黑" panose="020B0503020204020204" pitchFamily="34" charset="-122"/>
                <a:ea typeface="微软雅黑" panose="020B0503020204020204" pitchFamily="34" charset="-122"/>
              </a:rPr>
              <a:t>使用</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近邻算法对测试集数据进行预测；</a:t>
            </a:r>
            <a:endParaRPr lang="en-US" altLang="zh-CN" sz="2000" dirty="0">
              <a:solidFill>
                <a:prstClr val="black"/>
              </a:solidFill>
              <a:latin typeface="微软雅黑" panose="020B0503020204020204" pitchFamily="34" charset="-122"/>
              <a:ea typeface="微软雅黑" panose="020B0503020204020204" pitchFamily="34" charset="-122"/>
            </a:endParaRPr>
          </a:p>
          <a:p>
            <a:pPr algn="l">
              <a:lnSpc>
                <a:spcPct val="150000"/>
              </a:lnSpc>
              <a:buFont typeface="+mj-lt"/>
              <a:buAutoNum type="arabicPeriod" startAt="2"/>
            </a:pPr>
            <a:r>
              <a:rPr lang="zh-CN" altLang="en-US" sz="2000" dirty="0">
                <a:solidFill>
                  <a:prstClr val="black"/>
                </a:solidFill>
                <a:latin typeface="微软雅黑" panose="020B0503020204020204" pitchFamily="34" charset="-122"/>
                <a:ea typeface="微软雅黑" panose="020B0503020204020204" pitchFamily="34" charset="-122"/>
              </a:rPr>
              <a:t>输出预测性能评估</a:t>
            </a:r>
            <a:r>
              <a:rPr lang="en-US" altLang="zh-CN" sz="2000" dirty="0">
                <a:solidFill>
                  <a:prstClr val="black"/>
                </a:solidFill>
                <a:latin typeface="微软雅黑" panose="020B0503020204020204" pitchFamily="34" charset="-122"/>
                <a:ea typeface="微软雅黑" panose="020B0503020204020204" pitchFamily="34" charset="-122"/>
              </a:rPr>
              <a:t>score</a:t>
            </a:r>
            <a:r>
              <a:rPr lang="zh-CN" altLang="en-US" sz="2000">
                <a:solidFill>
                  <a:prstClr val="black"/>
                </a:solidFill>
                <a:latin typeface="微软雅黑" panose="020B0503020204020204" pitchFamily="34" charset="-122"/>
                <a:ea typeface="微软雅黑" panose="020B0503020204020204" pitchFamily="34" charset="-122"/>
              </a:rPr>
              <a:t>和分类</a:t>
            </a:r>
            <a:r>
              <a:rPr lang="zh-CN" altLang="en-US" sz="2000" dirty="0">
                <a:solidFill>
                  <a:prstClr val="black"/>
                </a:solidFill>
                <a:latin typeface="微软雅黑" panose="020B0503020204020204" pitchFamily="34" charset="-122"/>
                <a:ea typeface="微软雅黑" panose="020B0503020204020204" pitchFamily="34" charset="-122"/>
              </a:rPr>
              <a:t>报告。</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68611" name="文本框 2">
            <a:extLst>
              <a:ext uri="{FF2B5EF4-FFF2-40B4-BE49-F238E27FC236}">
                <a16:creationId xmlns:a16="http://schemas.microsoft.com/office/drawing/2014/main" id="{33E763DE-DC6D-AEC1-C31E-364593B25BDF}"/>
              </a:ext>
            </a:extLst>
          </p:cNvPr>
          <p:cNvSpPr txBox="1">
            <a:spLocks noChangeArrowheads="1"/>
          </p:cNvSpPr>
          <p:nvPr/>
        </p:nvSpPr>
        <p:spPr bwMode="auto">
          <a:xfrm>
            <a:off x="2317750" y="465138"/>
            <a:ext cx="60944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3200" dirty="0">
                <a:solidFill>
                  <a:prstClr val="black"/>
                </a:solidFill>
                <a:latin typeface="微软雅黑" panose="020B0503020204020204" pitchFamily="34" charset="-122"/>
                <a:ea typeface="微软雅黑" panose="020B0503020204020204" pitchFamily="34" charset="-122"/>
              </a:rPr>
              <a:t>练习题</a:t>
            </a:r>
            <a:endPar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118</Words>
  <Application>Microsoft Office PowerPoint</Application>
  <PresentationFormat>宽屏</PresentationFormat>
  <Paragraphs>9</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vt:i4>
      </vt:variant>
    </vt:vector>
  </HeadingPairs>
  <TitlesOfParts>
    <vt:vector size="9" baseType="lpstr">
      <vt:lpstr>等线</vt:lpstr>
      <vt:lpstr>等线 Light</vt:lpstr>
      <vt:lpstr>微软雅黑</vt:lpstr>
      <vt:lpstr>Arial</vt:lpstr>
      <vt:lpstr>Arial Black</vt:lpstr>
      <vt:lpstr>Office 主题​​</vt:lpstr>
      <vt:lpstr>1_Office 主题​​</vt:lpstr>
      <vt:lpstr>第9讲 课堂练习2</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第7讲 时间序列练习1</dc:title>
  <dc:creator>juan</dc:creator>
  <cp:lastModifiedBy>juan</cp:lastModifiedBy>
  <cp:revision>8</cp:revision>
  <dcterms:created xsi:type="dcterms:W3CDTF">2022-04-26T07:40:49Z</dcterms:created>
  <dcterms:modified xsi:type="dcterms:W3CDTF">2022-05-17T06:37:30Z</dcterms:modified>
</cp:coreProperties>
</file>