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4506ee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4506ee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4506ee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4506ee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4506eeb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4506eeb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94506ee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94506ee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94506eeb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94506eeb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94506eeb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94506eeb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94506ee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94506ee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94506ee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94506ee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94506ee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94506ee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94506eeb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94506eeb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94506eeb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94506eeb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94506eeb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94506eeb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94506eeb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94506eeb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203300" y="1712030"/>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Web APIs &amp; Classification</a:t>
            </a:r>
            <a:endParaRPr/>
          </a:p>
          <a:p>
            <a:pPr indent="0" lvl="0" marL="0" rtl="0" algn="ctr">
              <a:spcBef>
                <a:spcPts val="0"/>
              </a:spcBef>
              <a:spcAft>
                <a:spcPts val="0"/>
              </a:spcAft>
              <a:buClr>
                <a:schemeClr val="dk1"/>
              </a:buClr>
              <a:buSzPct val="61111"/>
              <a:buFont typeface="Arial"/>
              <a:buNone/>
            </a:pPr>
            <a:r>
              <a:rPr lang="en" sz="1800"/>
              <a:t>r/AppleWatch &amp; r/GalaxyWatch</a:t>
            </a:r>
            <a:endParaRPr/>
          </a:p>
        </p:txBody>
      </p:sp>
      <p:sp>
        <p:nvSpPr>
          <p:cNvPr id="63" name="Google Shape;63;p13"/>
          <p:cNvSpPr txBox="1"/>
          <p:nvPr>
            <p:ph idx="1" type="subTitle"/>
          </p:nvPr>
        </p:nvSpPr>
        <p:spPr>
          <a:xfrm>
            <a:off x="2790575" y="3624855"/>
            <a:ext cx="3054600" cy="701400"/>
          </a:xfrm>
          <a:prstGeom prst="rect">
            <a:avLst/>
          </a:prstGeom>
        </p:spPr>
        <p:txBody>
          <a:bodyPr anchorCtr="0" anchor="t" bIns="91425" lIns="91425" spcFirstLastPara="1" rIns="91425" wrap="square" tIns="91425">
            <a:normAutofit fontScale="92500"/>
          </a:bodyPr>
          <a:lstStyle/>
          <a:p>
            <a:pPr indent="0" lvl="0" marL="0" rtl="0" algn="ctr">
              <a:lnSpc>
                <a:spcPct val="80000"/>
              </a:lnSpc>
              <a:spcBef>
                <a:spcPts val="0"/>
              </a:spcBef>
              <a:spcAft>
                <a:spcPts val="0"/>
              </a:spcAft>
              <a:buSzPct val="27425"/>
              <a:buNone/>
            </a:pPr>
            <a:r>
              <a:rPr lang="en" sz="3709">
                <a:solidFill>
                  <a:schemeClr val="dk1"/>
                </a:solidFill>
              </a:rPr>
              <a:t>Nandhini Manoharan</a:t>
            </a:r>
            <a:endParaRPr sz="3509"/>
          </a:p>
        </p:txBody>
      </p:sp>
      <p:sp>
        <p:nvSpPr>
          <p:cNvPr id="64" name="Google Shape;64;p13"/>
          <p:cNvSpPr txBox="1"/>
          <p:nvPr/>
        </p:nvSpPr>
        <p:spPr>
          <a:xfrm>
            <a:off x="203300" y="32492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Interpretations</a:t>
            </a:r>
            <a:endParaRPr/>
          </a:p>
        </p:txBody>
      </p:sp>
      <p:pic>
        <p:nvPicPr>
          <p:cNvPr id="124" name="Google Shape;124;p22"/>
          <p:cNvPicPr preferRelativeResize="0"/>
          <p:nvPr/>
        </p:nvPicPr>
        <p:blipFill>
          <a:blip r:embed="rId3">
            <a:alphaModFix/>
          </a:blip>
          <a:stretch>
            <a:fillRect/>
          </a:stretch>
        </p:blipFill>
        <p:spPr>
          <a:xfrm>
            <a:off x="135750" y="1548575"/>
            <a:ext cx="4724917" cy="2834950"/>
          </a:xfrm>
          <a:prstGeom prst="rect">
            <a:avLst/>
          </a:prstGeom>
          <a:noFill/>
          <a:ln>
            <a:noFill/>
          </a:ln>
        </p:spPr>
      </p:pic>
      <p:pic>
        <p:nvPicPr>
          <p:cNvPr id="125" name="Google Shape;125;p22"/>
          <p:cNvPicPr preferRelativeResize="0"/>
          <p:nvPr/>
        </p:nvPicPr>
        <p:blipFill>
          <a:blip r:embed="rId4">
            <a:alphaModFix/>
          </a:blip>
          <a:stretch>
            <a:fillRect/>
          </a:stretch>
        </p:blipFill>
        <p:spPr>
          <a:xfrm>
            <a:off x="4818125" y="1628975"/>
            <a:ext cx="4325875" cy="265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Confusion Matrix</a:t>
            </a:r>
            <a:endParaRPr/>
          </a:p>
        </p:txBody>
      </p:sp>
      <p:pic>
        <p:nvPicPr>
          <p:cNvPr id="131" name="Google Shape;131;p23"/>
          <p:cNvPicPr preferRelativeResize="0"/>
          <p:nvPr/>
        </p:nvPicPr>
        <p:blipFill>
          <a:blip r:embed="rId3">
            <a:alphaModFix/>
          </a:blip>
          <a:stretch>
            <a:fillRect/>
          </a:stretch>
        </p:blipFill>
        <p:spPr>
          <a:xfrm>
            <a:off x="152400" y="1299625"/>
            <a:ext cx="8486067"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Misclassified posts</a:t>
            </a:r>
            <a:endParaRPr/>
          </a:p>
        </p:txBody>
      </p:sp>
      <p:pic>
        <p:nvPicPr>
          <p:cNvPr id="137" name="Google Shape;137;p24"/>
          <p:cNvPicPr preferRelativeResize="0"/>
          <p:nvPr/>
        </p:nvPicPr>
        <p:blipFill>
          <a:blip r:embed="rId3">
            <a:alphaModFix/>
          </a:blip>
          <a:stretch>
            <a:fillRect/>
          </a:stretch>
        </p:blipFill>
        <p:spPr>
          <a:xfrm>
            <a:off x="152400" y="802025"/>
            <a:ext cx="8839202" cy="215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428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3" name="Google Shape;143;p25"/>
          <p:cNvSpPr txBox="1"/>
          <p:nvPr/>
        </p:nvSpPr>
        <p:spPr>
          <a:xfrm>
            <a:off x="393600" y="827800"/>
            <a:ext cx="8438700" cy="459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chemeClr val="dk1"/>
                </a:solidFill>
                <a:highlight>
                  <a:srgbClr val="FFFFFF"/>
                </a:highlight>
              </a:rPr>
              <a:t>r/A</a:t>
            </a:r>
            <a:r>
              <a:rPr b="1" lang="en" sz="1450">
                <a:solidFill>
                  <a:schemeClr val="dk1"/>
                </a:solidFill>
                <a:highlight>
                  <a:srgbClr val="FFFFFF"/>
                </a:highlight>
              </a:rPr>
              <a:t>ppleWatch </a:t>
            </a:r>
            <a:r>
              <a:rPr lang="en" sz="1450">
                <a:solidFill>
                  <a:schemeClr val="dk1"/>
                </a:solidFill>
                <a:highlight>
                  <a:srgbClr val="FFFFFF"/>
                </a:highlight>
              </a:rPr>
              <a:t>- recent models, latest features and daily usage with health monitoring. </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-Monthly challenges, exercise ring, workout app and activity app in r/AppleWatch subreddits</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-Ringfeature also became a top classifier along with 'blue' keyword(representing Stand). </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-Loop model also topped in the classification due to its excellent review than Sport band and buckle models.</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b="1" lang="en" sz="1350">
                <a:solidFill>
                  <a:schemeClr val="dk1"/>
                </a:solidFill>
                <a:highlight>
                  <a:srgbClr val="FFFFFF"/>
                </a:highlight>
              </a:rPr>
              <a:t> r/GalaxyWatch</a:t>
            </a:r>
            <a:r>
              <a:rPr lang="en" sz="1350">
                <a:solidFill>
                  <a:schemeClr val="dk1"/>
                </a:solidFill>
                <a:highlight>
                  <a:srgbClr val="FFFFFF"/>
                </a:highlight>
              </a:rPr>
              <a:t>- talk more about features such as OS,updates, bezel and buttons. There seemed to be issue with the galaxy watch buttons which was reflected in the posts and hence appeared in top classifiers of galaxy subreddit.</a:t>
            </a:r>
            <a:endParaRPr sz="17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Collect more data</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Findings can be used by companies or the users to better understand the top features that people are discussing and further </a:t>
            </a:r>
            <a:r>
              <a:rPr b="1" lang="en" sz="1350">
                <a:solidFill>
                  <a:schemeClr val="dk1"/>
                </a:solidFill>
                <a:highlight>
                  <a:srgbClr val="FFFFFF"/>
                </a:highlight>
              </a:rPr>
              <a:t>sentiment analysis</a:t>
            </a:r>
            <a:r>
              <a:rPr lang="en" sz="1350">
                <a:solidFill>
                  <a:schemeClr val="dk1"/>
                </a:solidFill>
                <a:highlight>
                  <a:srgbClr val="FFFFFF"/>
                </a:highlight>
              </a:rPr>
              <a:t> on this data could be used to find the positive or negative review about the watches.</a:t>
            </a:r>
            <a:endParaRPr sz="16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407550" y="1782075"/>
            <a:ext cx="2036400" cy="96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a:p>
            <a:pPr indent="0" lvl="0" marL="0" rtl="0" algn="l">
              <a:spcBef>
                <a:spcPts val="1200"/>
              </a:spcBef>
              <a:spcAft>
                <a:spcPts val="0"/>
              </a:spcAft>
              <a:buNone/>
            </a:pPr>
            <a:r>
              <a:rPr lang="en"/>
              <a:t>Data cleaning</a:t>
            </a:r>
            <a:endParaRPr/>
          </a:p>
          <a:p>
            <a:pPr indent="0" lvl="0" marL="0" rtl="0" algn="l">
              <a:spcBef>
                <a:spcPts val="1200"/>
              </a:spcBef>
              <a:spcAft>
                <a:spcPts val="0"/>
              </a:spcAft>
              <a:buNone/>
            </a:pPr>
            <a:r>
              <a:rPr lang="en"/>
              <a:t>EDA</a:t>
            </a:r>
            <a:endParaRPr/>
          </a:p>
          <a:p>
            <a:pPr indent="0" lvl="0" marL="0" rtl="0" algn="l">
              <a:spcBef>
                <a:spcPts val="1200"/>
              </a:spcBef>
              <a:spcAft>
                <a:spcPts val="0"/>
              </a:spcAft>
              <a:buNone/>
            </a:pPr>
            <a:r>
              <a:rPr lang="en"/>
              <a:t>Modelling</a:t>
            </a:r>
            <a:endParaRPr/>
          </a:p>
          <a:p>
            <a:pPr indent="0" lvl="0" marL="0" rtl="0" algn="l">
              <a:spcBef>
                <a:spcPts val="1200"/>
              </a:spcBef>
              <a:spcAft>
                <a:spcPts val="120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Using Reddit's API, collect posts from two subreddits</a:t>
            </a:r>
            <a:endParaRPr/>
          </a:p>
          <a:p>
            <a:pPr indent="-342900" lvl="0" marL="457200" rtl="0" algn="l">
              <a:lnSpc>
                <a:spcPct val="150000"/>
              </a:lnSpc>
              <a:spcBef>
                <a:spcPts val="0"/>
              </a:spcBef>
              <a:spcAft>
                <a:spcPts val="0"/>
              </a:spcAft>
              <a:buSzPts val="1800"/>
              <a:buChar char="❖"/>
            </a:pPr>
            <a:r>
              <a:rPr lang="en"/>
              <a:t>Use NLP to train a classifier on which subreddit a given post came from.</a:t>
            </a:r>
            <a:endParaRPr/>
          </a:p>
          <a:p>
            <a:pPr indent="-387350" lvl="0" marL="457200" rtl="0" algn="l">
              <a:lnSpc>
                <a:spcPct val="150000"/>
              </a:lnSpc>
              <a:spcBef>
                <a:spcPts val="0"/>
              </a:spcBef>
              <a:spcAft>
                <a:spcPts val="0"/>
              </a:spcAft>
              <a:buSzPts val="2500"/>
              <a:buChar char="❖"/>
            </a:pPr>
            <a:r>
              <a:rPr i="1" lang="en" sz="1750"/>
              <a:t>What characteristics of a post on Reddit contribute most to what subreddit it belongs to?</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Removed duplicate posts</a:t>
            </a:r>
            <a:endParaRPr/>
          </a:p>
          <a:p>
            <a:pPr indent="0" lvl="0" marL="0" rtl="0" algn="l">
              <a:spcBef>
                <a:spcPts val="1200"/>
              </a:spcBef>
              <a:spcAft>
                <a:spcPts val="0"/>
              </a:spcAft>
              <a:buNone/>
            </a:pPr>
            <a:r>
              <a:rPr lang="en"/>
              <a:t>Imputed NaN selftext with empty string</a:t>
            </a:r>
            <a:endParaRPr/>
          </a:p>
          <a:p>
            <a:pPr indent="0" lvl="0" marL="0" rtl="0" algn="l">
              <a:spcBef>
                <a:spcPts val="1200"/>
              </a:spcBef>
              <a:spcAft>
                <a:spcPts val="1200"/>
              </a:spcAft>
              <a:buNone/>
            </a:pPr>
            <a:r>
              <a:rPr lang="en"/>
              <a:t>1777texts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45000" y="1161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8" name="Google Shape;88;p17"/>
          <p:cNvSpPr txBox="1"/>
          <p:nvPr>
            <p:ph idx="1" type="body"/>
          </p:nvPr>
        </p:nvSpPr>
        <p:spPr>
          <a:xfrm>
            <a:off x="311700" y="10088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Clr>
                <a:schemeClr val="dk1"/>
              </a:buClr>
              <a:buSzPts val="1100"/>
              <a:buFont typeface="Arial"/>
              <a:buNone/>
            </a:pPr>
            <a:r>
              <a:rPr b="1" lang="en" sz="1950">
                <a:highlight>
                  <a:srgbClr val="FFFFFF"/>
                </a:highlight>
                <a:latin typeface="Arial"/>
                <a:ea typeface="Arial"/>
                <a:cs typeface="Arial"/>
                <a:sym typeface="Arial"/>
              </a:rPr>
              <a:t>Top 20 AppleWatch &amp; GalaxyWatch Unigrams</a:t>
            </a:r>
            <a:endParaRPr b="1" sz="1950">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70350" y="1673425"/>
            <a:ext cx="4384274" cy="2630575"/>
          </a:xfrm>
          <a:prstGeom prst="rect">
            <a:avLst/>
          </a:prstGeom>
          <a:noFill/>
          <a:ln>
            <a:noFill/>
          </a:ln>
        </p:spPr>
      </p:pic>
      <p:pic>
        <p:nvPicPr>
          <p:cNvPr id="90" name="Google Shape;90;p17"/>
          <p:cNvPicPr preferRelativeResize="0"/>
          <p:nvPr/>
        </p:nvPicPr>
        <p:blipFill>
          <a:blip r:embed="rId4">
            <a:alphaModFix/>
          </a:blip>
          <a:stretch>
            <a:fillRect/>
          </a:stretch>
        </p:blipFill>
        <p:spPr>
          <a:xfrm>
            <a:off x="4709775" y="1732250"/>
            <a:ext cx="4384274" cy="2630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6120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1000"/>
              </a:spcBef>
              <a:spcAft>
                <a:spcPts val="0"/>
              </a:spcAft>
              <a:buClr>
                <a:schemeClr val="dk1"/>
              </a:buClr>
              <a:buSzPct val="56410"/>
              <a:buFont typeface="Arial"/>
              <a:buNone/>
            </a:pPr>
            <a:r>
              <a:t/>
            </a:r>
            <a:endParaRPr b="1" sz="1950">
              <a:highlight>
                <a:srgbClr val="FFFFFF"/>
              </a:highlight>
              <a:latin typeface="Arial"/>
              <a:ea typeface="Arial"/>
              <a:cs typeface="Arial"/>
              <a:sym typeface="Arial"/>
            </a:endParaRPr>
          </a:p>
          <a:p>
            <a:pPr indent="0" lvl="0" marL="0" rtl="0" algn="l">
              <a:spcBef>
                <a:spcPts val="1000"/>
              </a:spcBef>
              <a:spcAft>
                <a:spcPts val="0"/>
              </a:spcAft>
              <a:buClr>
                <a:schemeClr val="dk1"/>
              </a:buClr>
              <a:buSzPct val="56410"/>
              <a:buFont typeface="Arial"/>
              <a:buNone/>
            </a:pPr>
            <a:r>
              <a:rPr b="1" lang="en" sz="1950">
                <a:highlight>
                  <a:srgbClr val="FFFFFF"/>
                </a:highlight>
                <a:latin typeface="Arial"/>
                <a:ea typeface="Arial"/>
                <a:cs typeface="Arial"/>
                <a:sym typeface="Arial"/>
              </a:rPr>
              <a:t>Top 20 AppleWatch &amp; GalaxyWatch Bigrams</a:t>
            </a:r>
            <a:endParaRPr/>
          </a:p>
        </p:txBody>
      </p:sp>
      <p:pic>
        <p:nvPicPr>
          <p:cNvPr id="96" name="Google Shape;96;p18"/>
          <p:cNvPicPr preferRelativeResize="0"/>
          <p:nvPr/>
        </p:nvPicPr>
        <p:blipFill>
          <a:blip r:embed="rId3">
            <a:alphaModFix/>
          </a:blip>
          <a:stretch>
            <a:fillRect/>
          </a:stretch>
        </p:blipFill>
        <p:spPr>
          <a:xfrm>
            <a:off x="52525" y="1875750"/>
            <a:ext cx="4623449" cy="2774075"/>
          </a:xfrm>
          <a:prstGeom prst="rect">
            <a:avLst/>
          </a:prstGeom>
          <a:noFill/>
          <a:ln>
            <a:noFill/>
          </a:ln>
        </p:spPr>
      </p:pic>
      <p:pic>
        <p:nvPicPr>
          <p:cNvPr id="97" name="Google Shape;97;p18"/>
          <p:cNvPicPr preferRelativeResize="0"/>
          <p:nvPr/>
        </p:nvPicPr>
        <p:blipFill>
          <a:blip r:embed="rId4">
            <a:alphaModFix/>
          </a:blip>
          <a:stretch>
            <a:fillRect/>
          </a:stretch>
        </p:blipFill>
        <p:spPr>
          <a:xfrm>
            <a:off x="4760153" y="1823225"/>
            <a:ext cx="4292296" cy="277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Wordcloud</a:t>
            </a:r>
            <a:endParaRPr/>
          </a:p>
        </p:txBody>
      </p:sp>
      <p:pic>
        <p:nvPicPr>
          <p:cNvPr id="103" name="Google Shape;103;p19"/>
          <p:cNvPicPr preferRelativeResize="0"/>
          <p:nvPr/>
        </p:nvPicPr>
        <p:blipFill>
          <a:blip r:embed="rId3">
            <a:alphaModFix/>
          </a:blip>
          <a:stretch>
            <a:fillRect/>
          </a:stretch>
        </p:blipFill>
        <p:spPr>
          <a:xfrm>
            <a:off x="152425" y="1665100"/>
            <a:ext cx="5153900" cy="2576950"/>
          </a:xfrm>
          <a:prstGeom prst="rect">
            <a:avLst/>
          </a:prstGeom>
          <a:noFill/>
          <a:ln>
            <a:noFill/>
          </a:ln>
        </p:spPr>
      </p:pic>
      <p:pic>
        <p:nvPicPr>
          <p:cNvPr id="104" name="Google Shape;104;p19"/>
          <p:cNvPicPr preferRelativeResize="0"/>
          <p:nvPr/>
        </p:nvPicPr>
        <p:blipFill>
          <a:blip r:embed="rId4">
            <a:alphaModFix/>
          </a:blip>
          <a:stretch>
            <a:fillRect/>
          </a:stretch>
        </p:blipFill>
        <p:spPr>
          <a:xfrm>
            <a:off x="3732125" y="1590201"/>
            <a:ext cx="5303675" cy="265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494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Common words</a:t>
            </a:r>
            <a:endParaRPr/>
          </a:p>
        </p:txBody>
      </p:sp>
      <p:pic>
        <p:nvPicPr>
          <p:cNvPr id="110" name="Google Shape;110;p20"/>
          <p:cNvPicPr preferRelativeResize="0"/>
          <p:nvPr/>
        </p:nvPicPr>
        <p:blipFill>
          <a:blip r:embed="rId3">
            <a:alphaModFix/>
          </a:blip>
          <a:stretch>
            <a:fillRect/>
          </a:stretch>
        </p:blipFill>
        <p:spPr>
          <a:xfrm>
            <a:off x="152400" y="897525"/>
            <a:ext cx="8187149" cy="4093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Modelling</a:t>
            </a:r>
            <a:endParaRPr/>
          </a:p>
        </p:txBody>
      </p:sp>
      <p:pic>
        <p:nvPicPr>
          <p:cNvPr id="116" name="Google Shape;116;p21"/>
          <p:cNvPicPr preferRelativeResize="0"/>
          <p:nvPr/>
        </p:nvPicPr>
        <p:blipFill>
          <a:blip r:embed="rId3">
            <a:alphaModFix/>
          </a:blip>
          <a:stretch>
            <a:fillRect/>
          </a:stretch>
        </p:blipFill>
        <p:spPr>
          <a:xfrm>
            <a:off x="5118750" y="3115695"/>
            <a:ext cx="3713550" cy="1144025"/>
          </a:xfrm>
          <a:prstGeom prst="rect">
            <a:avLst/>
          </a:prstGeom>
          <a:noFill/>
          <a:ln>
            <a:noFill/>
          </a:ln>
        </p:spPr>
      </p:pic>
      <p:pic>
        <p:nvPicPr>
          <p:cNvPr id="117" name="Google Shape;117;p21"/>
          <p:cNvPicPr preferRelativeResize="0"/>
          <p:nvPr/>
        </p:nvPicPr>
        <p:blipFill>
          <a:blip r:embed="rId4">
            <a:alphaModFix/>
          </a:blip>
          <a:stretch>
            <a:fillRect/>
          </a:stretch>
        </p:blipFill>
        <p:spPr>
          <a:xfrm>
            <a:off x="225675" y="1193775"/>
            <a:ext cx="4768473" cy="3166380"/>
          </a:xfrm>
          <a:prstGeom prst="rect">
            <a:avLst/>
          </a:prstGeom>
          <a:noFill/>
          <a:ln>
            <a:noFill/>
          </a:ln>
        </p:spPr>
      </p:pic>
      <p:pic>
        <p:nvPicPr>
          <p:cNvPr id="118" name="Google Shape;118;p21"/>
          <p:cNvPicPr preferRelativeResize="0"/>
          <p:nvPr/>
        </p:nvPicPr>
        <p:blipFill>
          <a:blip r:embed="rId5">
            <a:alphaModFix/>
          </a:blip>
          <a:stretch>
            <a:fillRect/>
          </a:stretch>
        </p:blipFill>
        <p:spPr>
          <a:xfrm>
            <a:off x="5461673" y="1147225"/>
            <a:ext cx="2529835" cy="16636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