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77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5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6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8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3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7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07" r:id="rId5"/>
    <p:sldLayoutId id="2147483712" r:id="rId6"/>
    <p:sldLayoutId id="2147483708" r:id="rId7"/>
    <p:sldLayoutId id="2147483709" r:id="rId8"/>
    <p:sldLayoutId id="2147483710" r:id="rId9"/>
    <p:sldLayoutId id="2147483711" r:id="rId10"/>
    <p:sldLayoutId id="214748371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4DDC70-BCF9-4A4D-8140-6585481C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altLang="ko-KR" dirty="0"/>
              <a:t>Overview and Fundamentals of Medical Image Segmentation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2318D4-7D53-4CC4-86E8-88A23648C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US" altLang="ko-KR" dirty="0"/>
              <a:t>201921071 </a:t>
            </a:r>
            <a:r>
              <a:rPr lang="ko-KR" altLang="en-US" dirty="0"/>
              <a:t>김나현</a:t>
            </a:r>
          </a:p>
        </p:txBody>
      </p:sp>
      <p:pic>
        <p:nvPicPr>
          <p:cNvPr id="4" name="Picture 3" descr="3D 삼각형 질감의 흰색 표면">
            <a:extLst>
              <a:ext uri="{FF2B5EF4-FFF2-40B4-BE49-F238E27FC236}">
                <a16:creationId xmlns:a16="http://schemas.microsoft.com/office/drawing/2014/main" id="{85165BCB-7761-4B0B-A856-7FA7D6351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" r="50240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47D2-C680-4D2A-8F54-18768EA1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56603"/>
            <a:ext cx="10691265" cy="4972611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en-US" altLang="ko-KR" dirty="0"/>
              <a:t>Appropriate segmentation - Minimally sensitive to small variation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Sensitivity of threshold level section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3A – intensity profile of object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        three threshold levels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Small variation </a:t>
            </a:r>
            <a:r>
              <a:rPr lang="el-GR" altLang="ko-KR" dirty="0"/>
              <a:t>Δ</a:t>
            </a:r>
            <a:r>
              <a:rPr lang="en-US" altLang="ko-KR" dirty="0"/>
              <a:t>T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dirty="0"/>
              <a:t>significant change : Lowest and highest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dirty="0"/>
              <a:t>Minimal effect : Middle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7B1F4-EB6B-4367-BFC0-16204156E4D6}"/>
              </a:ext>
            </a:extLst>
          </p:cNvPr>
          <p:cNvSpPr txBox="1"/>
          <p:nvPr/>
        </p:nvSpPr>
        <p:spPr>
          <a:xfrm>
            <a:off x="700635" y="154745"/>
            <a:ext cx="26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2.1. Global Thresholding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DA5614-105C-47BE-82B1-855235FB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489" y="2181435"/>
            <a:ext cx="5886876" cy="25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47D2-C680-4D2A-8F54-18768EA1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147103"/>
            <a:ext cx="10691265" cy="4972611"/>
          </a:xfrm>
        </p:spPr>
        <p:txBody>
          <a:bodyPr anchor="ctr"/>
          <a:lstStyle/>
          <a:p>
            <a:r>
              <a:rPr lang="en-US" altLang="ko-KR" dirty="0"/>
              <a:t>3B - Area A(T), Perimeter P(T)</a:t>
            </a:r>
          </a:p>
          <a:p>
            <a:r>
              <a:rPr lang="en-US" altLang="ko-KR" dirty="0"/>
              <a:t>Minimizes either </a:t>
            </a:r>
            <a:r>
              <a:rPr lang="en-US" altLang="ko-KR" dirty="0" err="1"/>
              <a:t>dA</a:t>
            </a:r>
            <a:r>
              <a:rPr lang="en-US" altLang="ko-KR" dirty="0"/>
              <a:t>(T)/dT or </a:t>
            </a:r>
            <a:r>
              <a:rPr lang="en-US" altLang="ko-KR" dirty="0" err="1"/>
              <a:t>dP</a:t>
            </a:r>
            <a:r>
              <a:rPr lang="en-US" altLang="ko-KR" dirty="0"/>
              <a:t>(T)/dT</a:t>
            </a:r>
          </a:p>
          <a:p>
            <a:r>
              <a:rPr lang="en-US" altLang="ko-KR" dirty="0"/>
              <a:t>Multiple thresholds : gradient magnitude</a:t>
            </a:r>
          </a:p>
          <a:p>
            <a:pPr>
              <a:buFontTx/>
              <a:buChar char="-"/>
            </a:pPr>
            <a:r>
              <a:rPr lang="en-US" altLang="ko-KR" dirty="0"/>
              <a:t>Average gradient magnitude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Select maximize average boundary gradient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7B1F4-EB6B-4367-BFC0-16204156E4D6}"/>
              </a:ext>
            </a:extLst>
          </p:cNvPr>
          <p:cNvSpPr txBox="1"/>
          <p:nvPr/>
        </p:nvSpPr>
        <p:spPr>
          <a:xfrm>
            <a:off x="700635" y="154745"/>
            <a:ext cx="26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2.1. Global Thresholding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EDC138-ECB1-4638-BCE0-FF359F05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63" y="3633408"/>
            <a:ext cx="4038600" cy="1143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0835E6-BA26-451F-BCF1-1F3A78D7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5090"/>
            <a:ext cx="5384912" cy="23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1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47D2-C680-4D2A-8F54-18768EA1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56603"/>
            <a:ext cx="10691265" cy="4972611"/>
          </a:xfrm>
        </p:spPr>
        <p:txBody>
          <a:bodyPr anchor="ctr"/>
          <a:lstStyle/>
          <a:p>
            <a:r>
              <a:rPr lang="en-US" altLang="ko-KR" dirty="0"/>
              <a:t>More than two types of regions</a:t>
            </a:r>
          </a:p>
          <a:p>
            <a:pPr>
              <a:buFontTx/>
              <a:buChar char="-"/>
            </a:pPr>
            <a:r>
              <a:rPr lang="en-US" altLang="ko-KR" dirty="0"/>
              <a:t>Individual thresholds</a:t>
            </a:r>
          </a:p>
          <a:p>
            <a:pPr>
              <a:buFontTx/>
              <a:buChar char="-"/>
            </a:pPr>
            <a:r>
              <a:rPr lang="en-US" altLang="ko-KR" dirty="0" err="1"/>
              <a:t>Multithresholding</a:t>
            </a:r>
            <a:r>
              <a:rPr lang="en-US" altLang="ko-KR" dirty="0"/>
              <a:t> technique</a:t>
            </a:r>
          </a:p>
          <a:p>
            <a:pPr>
              <a:buFontTx/>
              <a:buChar char="-"/>
            </a:pPr>
            <a:r>
              <a:rPr lang="en-US" altLang="ko-KR" dirty="0"/>
              <a:t>Histogram modes more difficult to distinguish, threshold section more difficult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Pros and Cons</a:t>
            </a:r>
          </a:p>
          <a:p>
            <a:pPr>
              <a:buFontTx/>
              <a:buChar char="-"/>
            </a:pPr>
            <a:r>
              <a:rPr lang="en-US" altLang="ko-KR" dirty="0"/>
              <a:t>Computationally simple and fast</a:t>
            </a:r>
          </a:p>
          <a:p>
            <a:pPr>
              <a:buFontTx/>
              <a:buChar char="-"/>
            </a:pPr>
            <a:r>
              <a:rPr lang="en-US" altLang="ko-KR" dirty="0"/>
              <a:t>Works well with uniform intensity values on a contrasting background</a:t>
            </a:r>
          </a:p>
          <a:p>
            <a:pPr>
              <a:buFontTx/>
              <a:buChar char="-"/>
            </a:pPr>
            <a:r>
              <a:rPr lang="en-US" altLang="ko-KR" dirty="0"/>
              <a:t>fail : low contrast(object-background), noisy, </a:t>
            </a:r>
          </a:p>
          <a:p>
            <a:pPr marL="0" indent="0">
              <a:buNone/>
            </a:pPr>
            <a:r>
              <a:rPr lang="en-US" altLang="ko-KR" dirty="0"/>
              <a:t>           background intensity varies significantly across the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7B1F4-EB6B-4367-BFC0-16204156E4D6}"/>
              </a:ext>
            </a:extLst>
          </p:cNvPr>
          <p:cNvSpPr txBox="1"/>
          <p:nvPr/>
        </p:nvSpPr>
        <p:spPr>
          <a:xfrm>
            <a:off x="700635" y="154745"/>
            <a:ext cx="26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2.1. Global Thresholding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79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47D2-C680-4D2A-8F54-18768EA1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56603"/>
            <a:ext cx="10691265" cy="4972611"/>
          </a:xfrm>
        </p:spPr>
        <p:txBody>
          <a:bodyPr anchor="ctr"/>
          <a:lstStyle/>
          <a:p>
            <a:r>
              <a:rPr lang="en-US" altLang="ko-KR" dirty="0"/>
              <a:t>Goal : partition an image into regions that are homogeneous with respect to one or more characteristics or features</a:t>
            </a:r>
          </a:p>
          <a:p>
            <a:endParaRPr lang="en-US" altLang="ko-KR" dirty="0"/>
          </a:p>
          <a:p>
            <a:r>
              <a:rPr lang="en-US" altLang="ko-KR" dirty="0"/>
              <a:t>Various application</a:t>
            </a:r>
            <a:r>
              <a:rPr lang="ko-KR" altLang="en-US" dirty="0"/>
              <a:t> </a:t>
            </a:r>
            <a:r>
              <a:rPr lang="en-US" altLang="ko-KR" dirty="0"/>
              <a:t>in medicine</a:t>
            </a:r>
          </a:p>
          <a:p>
            <a:endParaRPr lang="en-US" altLang="ko-KR" dirty="0"/>
          </a:p>
          <a:p>
            <a:r>
              <a:rPr lang="en-US" altLang="ko-KR" dirty="0"/>
              <a:t>No one standard segmentation technique</a:t>
            </a:r>
          </a:p>
          <a:p>
            <a:pPr>
              <a:buFontTx/>
              <a:buChar char="-"/>
            </a:pPr>
            <a:r>
              <a:rPr lang="en-US" altLang="ko-KR" dirty="0"/>
              <a:t>Definition of goal of segmentation varies</a:t>
            </a:r>
          </a:p>
          <a:p>
            <a:pPr>
              <a:buFontTx/>
              <a:buChar char="-"/>
            </a:pPr>
            <a:r>
              <a:rPr lang="en-US" altLang="ko-KR" dirty="0"/>
              <a:t>Different assumptions, different algorithms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7B1F4-EB6B-4367-BFC0-16204156E4D6}"/>
              </a:ext>
            </a:extLst>
          </p:cNvPr>
          <p:cNvSpPr txBox="1"/>
          <p:nvPr/>
        </p:nvSpPr>
        <p:spPr>
          <a:xfrm>
            <a:off x="700635" y="154745"/>
            <a:ext cx="26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03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47D2-C680-4D2A-8F54-18768EA1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56603"/>
            <a:ext cx="10691265" cy="4972611"/>
          </a:xfrm>
        </p:spPr>
        <p:txBody>
          <a:bodyPr anchor="ctr"/>
          <a:lstStyle/>
          <a:p>
            <a:r>
              <a:rPr lang="en-US" altLang="ko-KR" dirty="0"/>
              <a:t>Segmentation</a:t>
            </a:r>
            <a:r>
              <a:rPr lang="ko-KR" altLang="en-US" dirty="0"/>
              <a:t> </a:t>
            </a:r>
            <a:r>
              <a:rPr lang="en-US" altLang="ko-KR" dirty="0"/>
              <a:t>techniques</a:t>
            </a:r>
            <a:r>
              <a:rPr lang="ko-KR" altLang="en-US" dirty="0"/>
              <a:t> </a:t>
            </a:r>
            <a:r>
              <a:rPr lang="en-US" altLang="ko-KR" dirty="0"/>
              <a:t>depending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classification scheme</a:t>
            </a:r>
          </a:p>
          <a:p>
            <a:pPr>
              <a:buFontTx/>
              <a:buChar char="-"/>
            </a:pPr>
            <a:r>
              <a:rPr lang="en-US" altLang="ko-KR" dirty="0"/>
              <a:t>manual, semiautomatic, and automatic</a:t>
            </a:r>
          </a:p>
          <a:p>
            <a:pPr>
              <a:buFontTx/>
              <a:buChar char="-"/>
            </a:pPr>
            <a:r>
              <a:rPr lang="en-US" altLang="ko-KR" dirty="0"/>
              <a:t>Pixel-based and region-based,.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Two broad categories : (1) region segmentation (2) edge-based segmentation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7B1F4-EB6B-4367-BFC0-16204156E4D6}"/>
              </a:ext>
            </a:extLst>
          </p:cNvPr>
          <p:cNvSpPr txBox="1"/>
          <p:nvPr/>
        </p:nvSpPr>
        <p:spPr>
          <a:xfrm>
            <a:off x="700635" y="154745"/>
            <a:ext cx="26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86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47D2-C680-4D2A-8F54-18768EA1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125419"/>
            <a:ext cx="10691265" cy="4972611"/>
          </a:xfrm>
        </p:spPr>
        <p:txBody>
          <a:bodyPr anchor="ctr"/>
          <a:lstStyle/>
          <a:p>
            <a:pPr marL="457200" indent="-457200">
              <a:buAutoNum type="arabicParenBoth"/>
            </a:pPr>
            <a:r>
              <a:rPr lang="en-US" altLang="ko-KR" dirty="0"/>
              <a:t>Region segmentation</a:t>
            </a:r>
          </a:p>
          <a:p>
            <a:r>
              <a:rPr lang="en-US" altLang="ko-KR" dirty="0"/>
              <a:t>Thresholding</a:t>
            </a:r>
          </a:p>
          <a:p>
            <a:pPr>
              <a:buFontTx/>
              <a:buChar char="-"/>
            </a:pPr>
            <a:r>
              <a:rPr lang="en-US" altLang="ko-KR" dirty="0"/>
              <a:t>Common</a:t>
            </a:r>
          </a:p>
          <a:p>
            <a:pPr>
              <a:buFontTx/>
              <a:buChar char="-"/>
            </a:pPr>
            <a:r>
              <a:rPr lang="en-US" altLang="ko-KR" dirty="0"/>
              <a:t>Group according to value of pixels based on selected threshold</a:t>
            </a:r>
          </a:p>
          <a:p>
            <a:pPr>
              <a:buFontTx/>
              <a:buChar char="-"/>
            </a:pPr>
            <a:r>
              <a:rPr lang="en-US" altLang="ko-KR" dirty="0"/>
              <a:t>Global, local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Clustering Algorithms</a:t>
            </a:r>
          </a:p>
          <a:p>
            <a:pPr>
              <a:buFontTx/>
              <a:buChar char="-"/>
            </a:pPr>
            <a:r>
              <a:rPr lang="en-US" altLang="ko-KR" dirty="0"/>
              <a:t>Partition the image into sets or clusters of pixels that have strong similarity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Region growing </a:t>
            </a:r>
          </a:p>
          <a:p>
            <a:pPr marL="0" indent="0">
              <a:buNone/>
            </a:pPr>
            <a:r>
              <a:rPr lang="en-US" altLang="ko-KR" dirty="0"/>
              <a:t>- Assign adjacent pixels or regions to the same segment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7B1F4-EB6B-4367-BFC0-16204156E4D6}"/>
              </a:ext>
            </a:extLst>
          </p:cNvPr>
          <p:cNvSpPr txBox="1"/>
          <p:nvPr/>
        </p:nvSpPr>
        <p:spPr>
          <a:xfrm>
            <a:off x="700635" y="154745"/>
            <a:ext cx="26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17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47D2-C680-4D2A-8F54-18768EA1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56603"/>
            <a:ext cx="10691265" cy="4972611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ko-KR" dirty="0"/>
              <a:t>(2) Edge-based segmentation</a:t>
            </a:r>
          </a:p>
          <a:p>
            <a:r>
              <a:rPr lang="en-US" altLang="ko-KR" dirty="0"/>
              <a:t>Find object boundaries and segment regions enclosed by the boundaries</a:t>
            </a:r>
          </a:p>
          <a:p>
            <a:r>
              <a:rPr lang="en-US" altLang="ko-KR" dirty="0"/>
              <a:t>Gradient operators, graph searching, contour following</a:t>
            </a:r>
          </a:p>
          <a:p>
            <a:endParaRPr lang="en-US" altLang="ko-KR" dirty="0"/>
          </a:p>
          <a:p>
            <a:r>
              <a:rPr lang="en-US" altLang="ko-KR" dirty="0"/>
              <a:t>One type of image, improve</a:t>
            </a:r>
          </a:p>
          <a:p>
            <a:pPr>
              <a:buFontTx/>
              <a:buChar char="-"/>
            </a:pPr>
            <a:r>
              <a:rPr lang="en-US" altLang="ko-KR" dirty="0"/>
              <a:t>By combining image from several sources (Multi-spectral segmentation)</a:t>
            </a:r>
          </a:p>
          <a:p>
            <a:pPr>
              <a:buFontTx/>
              <a:buChar char="-"/>
            </a:pPr>
            <a:r>
              <a:rPr lang="en-US" altLang="ko-KR" dirty="0"/>
              <a:t>Integrating images over time (dynamic or temporal segmentation)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7B1F4-EB6B-4367-BFC0-16204156E4D6}"/>
              </a:ext>
            </a:extLst>
          </p:cNvPr>
          <p:cNvSpPr txBox="1"/>
          <p:nvPr/>
        </p:nvSpPr>
        <p:spPr>
          <a:xfrm>
            <a:off x="700635" y="154745"/>
            <a:ext cx="26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05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47D2-C680-4D2A-8F54-18768EA1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56603"/>
            <a:ext cx="10691265" cy="4972611"/>
          </a:xfrm>
        </p:spPr>
        <p:txBody>
          <a:bodyPr anchor="ctr"/>
          <a:lstStyle/>
          <a:p>
            <a:r>
              <a:rPr lang="en-US" altLang="ko-KR" dirty="0"/>
              <a:t>Image histogram /  local properties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Global thresholding</a:t>
            </a:r>
          </a:p>
          <a:p>
            <a:pPr>
              <a:buFontTx/>
              <a:buChar char="-"/>
            </a:pPr>
            <a:r>
              <a:rPr lang="en-US" altLang="ko-KR" dirty="0"/>
              <a:t>Only one threshold selected for the entire image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Local thresholding</a:t>
            </a:r>
          </a:p>
          <a:p>
            <a:pPr marL="0" indent="0">
              <a:buNone/>
            </a:pPr>
            <a:r>
              <a:rPr lang="en-US" altLang="ko-KR" dirty="0"/>
              <a:t>- Depends on local properties of image regions</a:t>
            </a:r>
          </a:p>
          <a:p>
            <a:pPr marL="0" indent="0">
              <a:buNone/>
            </a:pPr>
            <a:r>
              <a:rPr lang="en-US" altLang="ko-KR" dirty="0"/>
              <a:t>- Dynamic, adaptive : selected independently for each pixel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7B1F4-EB6B-4367-BFC0-16204156E4D6}"/>
              </a:ext>
            </a:extLst>
          </p:cNvPr>
          <p:cNvSpPr txBox="1"/>
          <p:nvPr/>
        </p:nvSpPr>
        <p:spPr>
          <a:xfrm>
            <a:off x="700635" y="154745"/>
            <a:ext cx="26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Thresholding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94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47D2-C680-4D2A-8F54-18768EA1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56603"/>
            <a:ext cx="10691265" cy="4972611"/>
          </a:xfrm>
        </p:spPr>
        <p:txBody>
          <a:bodyPr anchor="ctr"/>
          <a:lstStyle/>
          <a:p>
            <a:r>
              <a:rPr lang="en-US" altLang="ko-KR" dirty="0"/>
              <a:t>Bimodal histogram, compares image values with a threshold value T</a:t>
            </a:r>
          </a:p>
          <a:p>
            <a:endParaRPr lang="en-US" altLang="ko-KR" dirty="0"/>
          </a:p>
          <a:p>
            <a:r>
              <a:rPr lang="en-US" altLang="ko-KR" dirty="0"/>
              <a:t>Select a threshold 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Intensive value </a:t>
            </a:r>
          </a:p>
          <a:p>
            <a:pPr marL="0" indent="0">
              <a:buNone/>
            </a:pPr>
            <a:r>
              <a:rPr lang="en-US" altLang="ko-KR" dirty="0"/>
              <a:t>   1 -&gt; objects		0 -&gt; background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7B1F4-EB6B-4367-BFC0-16204156E4D6}"/>
              </a:ext>
            </a:extLst>
          </p:cNvPr>
          <p:cNvSpPr txBox="1"/>
          <p:nvPr/>
        </p:nvSpPr>
        <p:spPr>
          <a:xfrm>
            <a:off x="700635" y="154745"/>
            <a:ext cx="26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2.1. Global Thresholding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A3C7CA-BE9D-4802-9DD5-E65D0703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775" y="2639288"/>
            <a:ext cx="6210196" cy="32899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6D497-E67B-4848-B9C1-B7E6C695B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932161"/>
            <a:ext cx="3863907" cy="10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2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47D2-C680-4D2A-8F54-18768EA1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56603"/>
            <a:ext cx="10691265" cy="4972611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en-US" altLang="ko-KR" dirty="0"/>
              <a:t>2A – original image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0~255 pixel intensities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2B – histogram : T = 127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(minimum between two modes)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2C – higher than T(127) : white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2D – outlines of the cells : 3x3 Laplacian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7B1F4-EB6B-4367-BFC0-16204156E4D6}"/>
              </a:ext>
            </a:extLst>
          </p:cNvPr>
          <p:cNvSpPr txBox="1"/>
          <p:nvPr/>
        </p:nvSpPr>
        <p:spPr>
          <a:xfrm>
            <a:off x="700635" y="154745"/>
            <a:ext cx="26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2.1. Global Thresholding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D6E17C-9AFD-4D1A-9EAC-72F3C8724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60" y="928786"/>
            <a:ext cx="4696480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6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47D2-C680-4D2A-8F54-18768EA1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56603"/>
            <a:ext cx="10691265" cy="4972611"/>
          </a:xfrm>
        </p:spPr>
        <p:txBody>
          <a:bodyPr anchor="ctr"/>
          <a:lstStyle/>
          <a:p>
            <a:r>
              <a:rPr lang="en-US" altLang="ko-KR" dirty="0"/>
              <a:t>Minimize the probability of error</a:t>
            </a:r>
          </a:p>
          <a:p>
            <a:pPr>
              <a:buFontTx/>
              <a:buChar char="-"/>
            </a:pPr>
            <a:r>
              <a:rPr lang="en-US" altLang="ko-KR" dirty="0"/>
              <a:t>Semiautomated (MR image) : two pixel, compare distribution of pixel intensity, automatically calculate, manually modify border</a:t>
            </a:r>
          </a:p>
          <a:p>
            <a:pPr>
              <a:buFontTx/>
              <a:buChar char="-"/>
            </a:pPr>
            <a:r>
              <a:rPr lang="en-US" altLang="ko-KR" dirty="0"/>
              <a:t>Extract lymph nodes from CT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7B1F4-EB6B-4367-BFC0-16204156E4D6}"/>
              </a:ext>
            </a:extLst>
          </p:cNvPr>
          <p:cNvSpPr txBox="1"/>
          <p:nvPr/>
        </p:nvSpPr>
        <p:spPr>
          <a:xfrm>
            <a:off x="700635" y="154745"/>
            <a:ext cx="26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2.1. Global Thresholding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41808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474</Words>
  <Application>Microsoft Office PowerPoint</Application>
  <PresentationFormat>와이드스크린</PresentationFormat>
  <Paragraphs>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Microsoft GothicNeo</vt:lpstr>
      <vt:lpstr>Arial</vt:lpstr>
      <vt:lpstr>ChronicleVTI</vt:lpstr>
      <vt:lpstr>Overview and Fundamentals of Medical Image Segmentation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Fundamentals of Medical Image Segmentation</dc:title>
  <dc:creator>김나현</dc:creator>
  <cp:lastModifiedBy>김나현</cp:lastModifiedBy>
  <cp:revision>2</cp:revision>
  <dcterms:created xsi:type="dcterms:W3CDTF">2022-02-27T17:56:56Z</dcterms:created>
  <dcterms:modified xsi:type="dcterms:W3CDTF">2022-02-27T22:05:40Z</dcterms:modified>
</cp:coreProperties>
</file>