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6" r:id="rId10"/>
    <p:sldId id="263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64" r:id="rId23"/>
    <p:sldId id="277" r:id="rId24"/>
    <p:sldId id="278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-114" y="-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15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114.xml"/><Relationship Id="rId33" Type="http://schemas.openxmlformats.org/officeDocument/2006/relationships/tags" Target="../tags/tag113.xml"/><Relationship Id="rId32" Type="http://schemas.openxmlformats.org/officeDocument/2006/relationships/tags" Target="../tags/tag112.xml"/><Relationship Id="rId31" Type="http://schemas.openxmlformats.org/officeDocument/2006/relationships/tags" Target="../tags/tag111.xml"/><Relationship Id="rId30" Type="http://schemas.openxmlformats.org/officeDocument/2006/relationships/tags" Target="../tags/tag110.xml"/><Relationship Id="rId3" Type="http://schemas.openxmlformats.org/officeDocument/2006/relationships/tags" Target="../tags/tag83.xml"/><Relationship Id="rId29" Type="http://schemas.openxmlformats.org/officeDocument/2006/relationships/tags" Target="../tags/tag109.xml"/><Relationship Id="rId28" Type="http://schemas.openxmlformats.org/officeDocument/2006/relationships/tags" Target="../tags/tag108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29.xml"/><Relationship Id="rId20" Type="http://schemas.openxmlformats.org/officeDocument/2006/relationships/tags" Target="../tags/tag28.xml"/><Relationship Id="rId2" Type="http://schemas.openxmlformats.org/officeDocument/2006/relationships/tags" Target="../tags/tag10.xml"/><Relationship Id="rId19" Type="http://schemas.openxmlformats.org/officeDocument/2006/relationships/tags" Target="../tags/tag27.xml"/><Relationship Id="rId18" Type="http://schemas.openxmlformats.org/officeDocument/2006/relationships/tags" Target="../tags/tag26.xml"/><Relationship Id="rId17" Type="http://schemas.openxmlformats.org/officeDocument/2006/relationships/tags" Target="../tags/tag25.xml"/><Relationship Id="rId16" Type="http://schemas.openxmlformats.org/officeDocument/2006/relationships/tags" Target="../tags/tag24.xml"/><Relationship Id="rId15" Type="http://schemas.openxmlformats.org/officeDocument/2006/relationships/tags" Target="../tags/tag23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tags" Target="../tags/tag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820" y="2325370"/>
            <a:ext cx="6382385" cy="1096645"/>
          </a:xfrm>
        </p:spPr>
        <p:txBody>
          <a:bodyPr>
            <a:normAutofit/>
          </a:bodyPr>
          <a:lstStyle/>
          <a:p>
            <a:pPr algn="l"/>
            <a:r>
              <a:rPr lang="en-US" altLang="zh-CN" sz="5400" b="1" dirty="0" smtClean="0"/>
              <a:t>C</a:t>
            </a:r>
            <a:r>
              <a:rPr lang="zh-CN" altLang="en-US" sz="5400" b="1" dirty="0" smtClean="0"/>
              <a:t>语言程序设计</a:t>
            </a:r>
            <a:endParaRPr lang="zh-CN" alt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33550" y="4054561"/>
            <a:ext cx="6275882" cy="399531"/>
          </a:xfrm>
        </p:spPr>
        <p:txBody>
          <a:bodyPr>
            <a:noAutofit/>
          </a:bodyPr>
          <a:lstStyle/>
          <a:p>
            <a:pPr algn="l"/>
            <a:r>
              <a:rPr lang="zh-CN" altLang="en-US" sz="2300" dirty="0" smtClean="0">
                <a:solidFill>
                  <a:schemeClr val="bg1">
                    <a:lumMod val="50000"/>
                  </a:schemeClr>
                </a:solidFill>
              </a:rPr>
              <a:t>推荐教材：C语言程序设计</a:t>
            </a:r>
            <a:endParaRPr lang="zh-CN" altLang="en-US" sz="23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581150" y="3574732"/>
            <a:ext cx="51460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副标题 2"/>
          <p:cNvSpPr txBox="1"/>
          <p:nvPr/>
        </p:nvSpPr>
        <p:spPr>
          <a:xfrm>
            <a:off x="3215640" y="4637201"/>
            <a:ext cx="2113614" cy="399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谭浩强  著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7600013" y="1690687"/>
            <a:ext cx="3390900" cy="3638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685172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600" dirty="0" smtClean="0">
                <a:solidFill>
                  <a:schemeClr val="bg1"/>
                </a:solidFill>
              </a:rPr>
              <a:t>main 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前面的</a:t>
            </a:r>
            <a:r>
              <a:rPr lang="en-US" altLang="zh-CN" b="1" dirty="0" err="1">
                <a:solidFill>
                  <a:srgbClr val="FFFF00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600" dirty="0" smtClean="0">
                <a:solidFill>
                  <a:schemeClr val="bg1"/>
                </a:solidFill>
              </a:rPr>
              <a:t>类型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整型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return 0;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b="1" dirty="0">
                <a:solidFill>
                  <a:srgbClr val="FFFF00"/>
                </a:solidFill>
              </a:rPr>
              <a:t>{}</a:t>
            </a:r>
            <a:r>
              <a:rPr lang="zh-CN" altLang="en-US" sz="1600" dirty="0" smtClean="0">
                <a:solidFill>
                  <a:schemeClr val="bg1"/>
                </a:solidFill>
              </a:rPr>
              <a:t>括起来。</a:t>
            </a:r>
            <a:endParaRPr lang="en-US" altLang="zh-CN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0"/>
            <a:ext cx="10454310" cy="253608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1013957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600" dirty="0" smtClean="0">
                <a:solidFill>
                  <a:schemeClr val="bg1"/>
                </a:solidFill>
              </a:rPr>
              <a:t>4</a:t>
            </a:r>
            <a:r>
              <a:rPr lang="zh-CN" altLang="en-US" sz="1600" dirty="0" smtClean="0">
                <a:solidFill>
                  <a:schemeClr val="bg1"/>
                </a:solidFill>
              </a:rPr>
              <a:t>章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函数中</a:t>
            </a:r>
            <a:r>
              <a:rPr lang="zh-CN" altLang="en-US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6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b="1" dirty="0">
                <a:solidFill>
                  <a:srgbClr val="FFFF00"/>
                </a:solidFill>
              </a:rPr>
              <a:t>\n</a:t>
            </a:r>
            <a:r>
              <a:rPr lang="zh-CN" altLang="en-US" sz="16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6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6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b="1" dirty="0">
                <a:solidFill>
                  <a:srgbClr val="FFFF00"/>
                </a:solidFill>
              </a:rPr>
              <a:t>分号</a:t>
            </a:r>
            <a:r>
              <a:rPr lang="zh-CN" altLang="en-US" sz="16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61559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838740" cy="560717"/>
            <a:chOff x="8656983" y="1203671"/>
            <a:chExt cx="183874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在使用函数库中的输入输出函数时，编译系统要求程序提供有关此函数的信息，程序第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</a:rPr>
              <a:t>行“</a:t>
            </a:r>
            <a:r>
              <a:rPr lang="en-US" altLang="zh-CN" b="1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b="1" dirty="0" smtClean="0">
                <a:solidFill>
                  <a:srgbClr val="FFFF00"/>
                </a:solidFill>
              </a:rPr>
              <a:t>&gt;</a:t>
            </a:r>
            <a:r>
              <a:rPr lang="en-US" altLang="zh-CN" sz="1600" dirty="0" smtClean="0">
                <a:solidFill>
                  <a:schemeClr val="bg1"/>
                </a:solidFill>
              </a:rPr>
              <a:t>”</a:t>
            </a:r>
            <a:r>
              <a:rPr lang="zh-CN" altLang="en-US" sz="1600" dirty="0" smtClean="0">
                <a:solidFill>
                  <a:schemeClr val="bg1"/>
                </a:solidFill>
              </a:rPr>
              <a:t>的作用就是用来提供这些信息的。</a:t>
            </a:r>
            <a:r>
              <a:rPr lang="en-US" altLang="zh-CN" b="1" dirty="0" err="1" smtClean="0">
                <a:solidFill>
                  <a:srgbClr val="FFFF00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是系统提供的一个文件名，</a:t>
            </a:r>
            <a:r>
              <a:rPr lang="en-US" altLang="zh-CN" b="1" dirty="0" err="1">
                <a:solidFill>
                  <a:srgbClr val="FFFF00"/>
                </a:solidFill>
              </a:rPr>
              <a:t>stdio</a:t>
            </a:r>
            <a:r>
              <a:rPr lang="zh-CN" altLang="en-US" sz="1600" dirty="0" smtClean="0">
                <a:solidFill>
                  <a:schemeClr val="bg1"/>
                </a:solidFill>
              </a:rPr>
              <a:t>是</a:t>
            </a:r>
            <a:r>
              <a:rPr lang="en-US" altLang="zh-CN" sz="1600" dirty="0" smtClean="0">
                <a:solidFill>
                  <a:schemeClr val="bg1"/>
                </a:solidFill>
              </a:rPr>
              <a:t>standard input &amp; output</a:t>
            </a:r>
            <a:r>
              <a:rPr lang="zh-CN" altLang="en-US" sz="1600" dirty="0" smtClean="0">
                <a:solidFill>
                  <a:schemeClr val="bg1"/>
                </a:solidFill>
              </a:rPr>
              <a:t>的缩写，文件后缀</a:t>
            </a:r>
            <a:r>
              <a:rPr lang="en-US" altLang="zh-CN" b="1" dirty="0">
                <a:solidFill>
                  <a:srgbClr val="FFFF00"/>
                </a:solidFill>
              </a:rPr>
              <a:t>.h</a:t>
            </a:r>
            <a:r>
              <a:rPr lang="zh-CN" altLang="en-US" sz="1600" dirty="0" smtClean="0">
                <a:solidFill>
                  <a:schemeClr val="bg1"/>
                </a:solidFill>
              </a:rPr>
              <a:t>的意思是头文件</a:t>
            </a:r>
            <a:r>
              <a:rPr lang="en-US" altLang="zh-CN" sz="1600" dirty="0" smtClean="0">
                <a:solidFill>
                  <a:schemeClr val="bg1"/>
                </a:solidFill>
              </a:rPr>
              <a:t>(header file)</a:t>
            </a:r>
            <a:r>
              <a:rPr lang="zh-CN" altLang="en-US" sz="1600" dirty="0" smtClean="0">
                <a:solidFill>
                  <a:schemeClr val="bg1"/>
                </a:solidFill>
              </a:rPr>
              <a:t>，因为这些文件都是放在程序各文件模块的开头的。输入输出函数的相关信息已事先放在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stdio.h</a:t>
            </a:r>
            <a:r>
              <a:rPr lang="zh-CN" altLang="en-US" sz="1600" dirty="0" smtClean="0">
                <a:solidFill>
                  <a:schemeClr val="bg1"/>
                </a:solidFill>
              </a:rPr>
              <a:t>文件中。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99490" y="1474827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9" name="折角形 8"/>
          <p:cNvSpPr/>
          <p:nvPr/>
        </p:nvSpPr>
        <p:spPr>
          <a:xfrm>
            <a:off x="899490" y="3347881"/>
            <a:ext cx="10454310" cy="218821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1104900" y="3434644"/>
            <a:ext cx="1914345" cy="560717"/>
            <a:chOff x="8656983" y="1203671"/>
            <a:chExt cx="1914345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1434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022073" y="4091463"/>
            <a:ext cx="9751015" cy="120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smtClean="0">
                <a:solidFill>
                  <a:srgbClr val="FFFF00"/>
                </a:solidFill>
              </a:rPr>
              <a:t>//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表示从此处到本行结束是“注释”，用来对程序有关部分进行必要的说明。在写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程序时应当多用注释，以方便自己和别人理解程序各部分的作用。在程序进行预编译处理时将每个注释替换为一个空格，因此在编译时注释部分不产生目标代码，注释对运行不起作用。注释只是给人看的，而不是让计算机执行的。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</p:txBody>
      </p:sp>
      <p:sp>
        <p:nvSpPr>
          <p:cNvPr id="5" name="MH_Other_1"/>
          <p:cNvSpPr/>
          <p:nvPr>
            <p:custDataLst>
              <p:tags r:id="rId1"/>
            </p:custDataLst>
          </p:nvPr>
        </p:nvSpPr>
        <p:spPr>
          <a:xfrm rot="5400000">
            <a:off x="1097757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6" name="MH_Other_2"/>
          <p:cNvCxnSpPr/>
          <p:nvPr>
            <p:custDataLst>
              <p:tags r:id="rId2"/>
            </p:custDataLst>
          </p:nvPr>
        </p:nvCxnSpPr>
        <p:spPr>
          <a:xfrm>
            <a:off x="1017587" y="2240997"/>
            <a:ext cx="227226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H_Other_3"/>
          <p:cNvSpPr/>
          <p:nvPr>
            <p:custDataLst>
              <p:tags r:id="rId3"/>
            </p:custDataLst>
          </p:nvPr>
        </p:nvSpPr>
        <p:spPr>
          <a:xfrm rot="5400000">
            <a:off x="7012021" y="1637853"/>
            <a:ext cx="288925" cy="433387"/>
          </a:xfrm>
          <a:prstGeom prst="corner">
            <a:avLst>
              <a:gd name="adj1" fmla="val 22649"/>
              <a:gd name="adj2" fmla="val 2069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/>
          </a:p>
        </p:txBody>
      </p:sp>
      <p:cxnSp>
        <p:nvCxnSpPr>
          <p:cNvPr id="8" name="MH_Other_4"/>
          <p:cNvCxnSpPr/>
          <p:nvPr>
            <p:custDataLst>
              <p:tags r:id="rId4"/>
            </p:custDataLst>
          </p:nvPr>
        </p:nvCxnSpPr>
        <p:spPr>
          <a:xfrm>
            <a:off x="6939790" y="2240997"/>
            <a:ext cx="31925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H_Text_1"/>
          <p:cNvSpPr txBox="1"/>
          <p:nvPr>
            <p:custDataLst>
              <p:tags r:id="rId5"/>
            </p:custDataLst>
          </p:nvPr>
        </p:nvSpPr>
        <p:spPr>
          <a:xfrm>
            <a:off x="949326" y="2267296"/>
            <a:ext cx="2439917" cy="2130425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ct val="150000"/>
              </a:lnSpc>
              <a:spcAft>
                <a:spcPts val="600"/>
              </a:spcAft>
              <a:defRPr/>
            </a:pP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这种注释可以单独占一行，也可以出现在一行中其他内容的右侧。此种注释的范围从</a:t>
            </a:r>
            <a:r>
              <a:rPr lang="en-US" altLang="zh-CN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//</a:t>
            </a:r>
            <a:r>
              <a:rPr lang="zh-CN" altLang="en-US" sz="1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开始，以换行符结束。如果注释内容一行内写不下，可以用多个单行注释。</a:t>
            </a:r>
            <a:endParaRPr lang="zh-CN" alt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1" name="MH_Text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66765" y="2340319"/>
            <a:ext cx="3370538" cy="2128838"/>
          </a:xfrm>
          <a:prstGeom prst="rect">
            <a:avLst/>
          </a:prstGeom>
          <a:noFill/>
        </p:spPr>
        <p:txBody>
          <a:bodyPr>
            <a:noAutofit/>
          </a:bodyPr>
          <a:lstStyle>
            <a:defPPr>
              <a:defRPr lang="zh-CN"/>
            </a:defPPr>
            <a:lvl1pPr marR="0" lvl="0" indent="0" algn="just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 kumimoji="0" sz="16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</a:defRPr>
            </a:lvl1pPr>
          </a:lstStyle>
          <a:p>
            <a:r>
              <a:rPr lang="zh-CN" altLang="en-US" dirty="0"/>
              <a:t>这种注释可以包含多行内容。它可以单独占一行</a:t>
            </a:r>
            <a:r>
              <a:rPr lang="en-US" altLang="zh-CN" dirty="0"/>
              <a:t>(</a:t>
            </a:r>
            <a:r>
              <a:rPr lang="zh-CN" altLang="en-US" dirty="0"/>
              <a:t>在行开头以</a:t>
            </a:r>
            <a:r>
              <a:rPr lang="en-US" altLang="zh-CN" dirty="0"/>
              <a:t>/</a:t>
            </a:r>
            <a:r>
              <a:rPr lang="zh-CN" altLang="en-US" dirty="0"/>
              <a:t>*开始，行末以*</a:t>
            </a:r>
            <a:r>
              <a:rPr lang="en-US" altLang="zh-CN" dirty="0"/>
              <a:t>/</a:t>
            </a:r>
            <a:r>
              <a:rPr lang="zh-CN" altLang="en-US" dirty="0"/>
              <a:t>结束），也可以包含多行。编译系统在发现一个</a:t>
            </a:r>
            <a:r>
              <a:rPr lang="en-US" altLang="zh-CN" dirty="0"/>
              <a:t>/</a:t>
            </a:r>
            <a:r>
              <a:rPr lang="zh-CN" altLang="en-US" dirty="0"/>
              <a:t>*后，会开始找注释结束符*</a:t>
            </a:r>
            <a:r>
              <a:rPr lang="en-US" altLang="zh-CN" dirty="0"/>
              <a:t>/</a:t>
            </a:r>
            <a:r>
              <a:rPr lang="zh-CN" altLang="en-US" dirty="0"/>
              <a:t>，把二者间的内容作为注释。</a:t>
            </a:r>
            <a:endParaRPr lang="zh-CN" altLang="en-US" dirty="0"/>
          </a:p>
        </p:txBody>
      </p:sp>
      <p:sp>
        <p:nvSpPr>
          <p:cNvPr id="12" name="MH_SubTitle_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144587" y="1791045"/>
            <a:ext cx="206533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开始的单行注释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SubTitle_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069205" y="1791045"/>
            <a:ext cx="3019151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 fontScale="92500"/>
          </a:bodyPr>
          <a:lstStyle>
            <a:defPPr>
              <a:defRPr lang="zh-CN"/>
            </a:defPPr>
            <a:lvl1pPr algn="ctr">
              <a:defRPr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/>
              <a:t>以</a:t>
            </a:r>
            <a:r>
              <a:rPr lang="en-US" altLang="zh-CN" dirty="0"/>
              <a:t>/</a:t>
            </a:r>
            <a:r>
              <a:rPr lang="zh-CN" altLang="en-US" dirty="0"/>
              <a:t>*开始，以*</a:t>
            </a:r>
            <a:r>
              <a:rPr lang="en-US" altLang="zh-CN" dirty="0"/>
              <a:t>/</a:t>
            </a:r>
            <a:r>
              <a:rPr lang="zh-CN" altLang="en-US" dirty="0"/>
              <a:t>结束的块式注释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017588" y="5118788"/>
            <a:ext cx="9219716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注意：在字符串中的</a:t>
            </a:r>
            <a:r>
              <a:rPr lang="en-US" altLang="zh-CN" dirty="0"/>
              <a:t>//</a:t>
            </a:r>
            <a:r>
              <a:rPr lang="zh-CN" altLang="en-US" dirty="0"/>
              <a:t>和</a:t>
            </a:r>
            <a:r>
              <a:rPr lang="en-US" altLang="zh-CN" dirty="0"/>
              <a:t>/</a:t>
            </a:r>
            <a:r>
              <a:rPr lang="zh-CN" altLang="en-US" dirty="0"/>
              <a:t>*都不作为注释的开始。而是作为字符串的一部分。</a:t>
            </a:r>
            <a:endParaRPr lang="zh-CN" altLang="en-US" dirty="0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4423811" y="2338788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第一行注释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继续注释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423811" y="3501735"/>
            <a:ext cx="1678815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*一整块都是</a:t>
            </a:r>
            <a:endParaRPr lang="en-US" altLang="zh-CN" sz="12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注释*</a:t>
            </a:r>
            <a:r>
              <a: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endParaRPr lang="en-US" altLang="zh-CN" sz="1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注释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902135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("//how do you do!\n");</a:t>
            </a:r>
            <a:endParaRPr lang="en-US" altLang="zh-CN" sz="1600" dirty="0" smtClean="0"/>
          </a:p>
          <a:p>
            <a:r>
              <a:rPr lang="en-US" altLang="zh-CN" sz="1600" dirty="0" smtClean="0"/>
              <a:t>    return 0;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902135" y="3864457"/>
            <a:ext cx="3505200" cy="105727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6971092" y="1861770"/>
            <a:ext cx="3505200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</a:t>
            </a:r>
            <a:endParaRPr lang="en-US" altLang="zh-CN" sz="1600" dirty="0" smtClean="0"/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smtClean="0"/>
              <a:t>main()	</a:t>
            </a:r>
            <a:endParaRPr lang="en-US" altLang="zh-CN" sz="1600" dirty="0" smtClean="0"/>
          </a:p>
          <a:p>
            <a:r>
              <a:rPr lang="en-US" altLang="zh-CN" sz="1600" dirty="0" smtClean="0"/>
              <a:t>{</a:t>
            </a:r>
            <a:endParaRPr lang="en-US" altLang="zh-CN" sz="1600" dirty="0" smtClean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("/*how do you do!*/\n");</a:t>
            </a:r>
            <a:endParaRPr lang="en-US" altLang="zh-CN" sz="1600" dirty="0" smtClean="0"/>
          </a:p>
          <a:p>
            <a:r>
              <a:rPr lang="en-US" altLang="zh-CN" sz="1600" dirty="0" smtClean="0"/>
              <a:t>    return 0;</a:t>
            </a:r>
            <a:endParaRPr lang="en-US" altLang="zh-CN" sz="1600" dirty="0" smtClean="0"/>
          </a:p>
          <a:p>
            <a:r>
              <a:rPr lang="en-US" altLang="zh-CN" sz="1600" dirty="0" smtClean="0"/>
              <a:t>}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1567" y="3864457"/>
            <a:ext cx="3514725" cy="1057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1.2】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个整数之和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设置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个变量，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用来存放两个整数，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用来存放和数。用赋值运算符“</a:t>
            </a:r>
            <a:r>
              <a:rPr lang="en-US" altLang="zh-CN" sz="2000" dirty="0" smtClean="0"/>
              <a:t>=”</a:t>
            </a:r>
            <a:r>
              <a:rPr lang="zh-CN" altLang="en-US" sz="2000" dirty="0" smtClean="0"/>
              <a:t>把相加的结果传送给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60173" y="321340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  <a:endParaRPr lang="en-US" altLang="zh-CN" sz="1600" dirty="0">
              <a:solidFill>
                <a:srgbClr val="008000"/>
              </a:solidFill>
            </a:endParaRP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143461" y="2024752"/>
            <a:ext cx="3648075" cy="104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950842" y="1406720"/>
            <a:ext cx="7706140" cy="275007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dirty="0" smtClean="0"/>
              <a:t>#include &lt;</a:t>
            </a:r>
            <a:r>
              <a:rPr lang="en-US" altLang="zh-CN" sz="1600" dirty="0" err="1" smtClean="0"/>
              <a:t>stdio.h</a:t>
            </a:r>
            <a:r>
              <a:rPr lang="en-US" altLang="zh-CN" sz="1600" dirty="0" smtClean="0"/>
              <a:t>&gt;		</a:t>
            </a: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 )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定义主函数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en-US" altLang="zh-CN" sz="1600" dirty="0" smtClean="0"/>
              <a:t>{ 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函数开始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a,b,sum</a:t>
            </a:r>
            <a:r>
              <a:rPr lang="en-US" altLang="zh-CN" sz="1600" dirty="0" smtClean="0"/>
              <a:t>; 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本行是程序的声明部分，定义</a:t>
            </a:r>
            <a:r>
              <a:rPr lang="en-US" altLang="zh-CN" sz="1600" dirty="0" err="1">
                <a:solidFill>
                  <a:srgbClr val="008000"/>
                </a:solidFill>
              </a:rPr>
              <a:t>a,b,sum</a:t>
            </a:r>
            <a:r>
              <a:rPr lang="zh-CN" altLang="en-US" sz="1600" dirty="0">
                <a:solidFill>
                  <a:srgbClr val="008000"/>
                </a:solidFill>
              </a:rPr>
              <a:t>为整型变量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a=123;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a</a:t>
            </a:r>
            <a:r>
              <a:rPr lang="zh-CN" altLang="en-US" sz="1600" dirty="0">
                <a:solidFill>
                  <a:srgbClr val="008000"/>
                </a:solidFill>
              </a:rPr>
              <a:t>赋值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b=456;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对变量</a:t>
            </a:r>
            <a:r>
              <a:rPr lang="en-US" altLang="zh-CN" sz="1600" dirty="0">
                <a:solidFill>
                  <a:srgbClr val="008000"/>
                </a:solidFill>
              </a:rPr>
              <a:t>b</a:t>
            </a:r>
            <a:r>
              <a:rPr lang="zh-CN" altLang="en-US" sz="1600" dirty="0">
                <a:solidFill>
                  <a:srgbClr val="008000"/>
                </a:solidFill>
              </a:rPr>
              <a:t>赋值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sum=</a:t>
            </a:r>
            <a:r>
              <a:rPr lang="en-US" altLang="zh-CN" sz="1600" dirty="0" err="1" smtClean="0"/>
              <a:t>a+b</a:t>
            </a:r>
            <a:r>
              <a:rPr lang="en-US" altLang="zh-CN" sz="1600" dirty="0" smtClean="0"/>
              <a:t>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进行</a:t>
            </a:r>
            <a:r>
              <a:rPr lang="en-US" altLang="zh-CN" sz="1600" dirty="0" err="1">
                <a:solidFill>
                  <a:srgbClr val="008000"/>
                </a:solidFill>
              </a:rPr>
              <a:t>a+b</a:t>
            </a:r>
            <a:r>
              <a:rPr lang="zh-CN" altLang="en-US" sz="1600" dirty="0">
                <a:solidFill>
                  <a:srgbClr val="008000"/>
                </a:solidFill>
              </a:rPr>
              <a:t>的运算，并把结果存放在变量</a:t>
            </a:r>
            <a:r>
              <a:rPr lang="en-US" altLang="zh-CN" sz="1600" dirty="0">
                <a:solidFill>
                  <a:srgbClr val="008000"/>
                </a:solidFill>
              </a:rPr>
              <a:t>sum</a:t>
            </a:r>
            <a:r>
              <a:rPr lang="zh-CN" altLang="en-US" sz="1600" dirty="0">
                <a:solidFill>
                  <a:srgbClr val="008000"/>
                </a:solidFill>
              </a:rPr>
              <a:t>中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600" dirty="0" smtClean="0"/>
              <a:t>sum is %d\</a:t>
            </a:r>
            <a:r>
              <a:rPr lang="en-US" altLang="zh-CN" sz="16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600" dirty="0" err="1" smtClean="0"/>
              <a:t>,sum</a:t>
            </a:r>
            <a:r>
              <a:rPr lang="en-US" altLang="zh-CN" sz="1600" dirty="0" smtClean="0"/>
              <a:t>); 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输出结果 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smtClean="0"/>
              <a:t>return 0;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使函数返回值为</a:t>
            </a:r>
            <a:r>
              <a:rPr lang="en-US" altLang="zh-CN" sz="1600" dirty="0">
                <a:solidFill>
                  <a:srgbClr val="008000"/>
                </a:solidFill>
              </a:rPr>
              <a:t>0</a:t>
            </a:r>
            <a:endParaRPr lang="en-US" altLang="zh-CN" sz="1600" dirty="0">
              <a:solidFill>
                <a:srgbClr val="008000"/>
              </a:solidFill>
            </a:endParaRPr>
          </a:p>
          <a:p>
            <a:r>
              <a:rPr lang="en-US" altLang="zh-CN" sz="1600" dirty="0" smtClean="0"/>
              <a:t>}			</a:t>
            </a:r>
            <a:r>
              <a:rPr lang="en-US" altLang="zh-CN" sz="1600" dirty="0">
                <a:solidFill>
                  <a:srgbClr val="008000"/>
                </a:solidFill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</a:rPr>
              <a:t>函数结束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950842" y="4311976"/>
            <a:ext cx="10454310" cy="24055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156252" y="4398739"/>
            <a:ext cx="1914752" cy="560717"/>
            <a:chOff x="8656983" y="1203671"/>
            <a:chExt cx="1914752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9147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073425" y="5055558"/>
            <a:ext cx="99788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b="1" dirty="0" smtClean="0">
                <a:solidFill>
                  <a:srgbClr val="FFFF00"/>
                </a:solidFill>
              </a:rPr>
              <a:t>("sum is %d\</a:t>
            </a:r>
            <a:r>
              <a:rPr lang="en-US" altLang="zh-CN" b="1" dirty="0" err="1" smtClean="0">
                <a:solidFill>
                  <a:srgbClr val="FFFF00"/>
                </a:solidFill>
              </a:rPr>
              <a:t>n",sum</a:t>
            </a:r>
            <a:r>
              <a:rPr lang="en-US" altLang="zh-CN" b="1" dirty="0" smtClean="0">
                <a:solidFill>
                  <a:srgbClr val="FFFF00"/>
                </a:solidFill>
              </a:rPr>
              <a:t>);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函数圆括号内有两个参数。第一个参数是双引号中的内容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 %d\n</a:t>
            </a:r>
            <a:r>
              <a:rPr lang="zh-CN" altLang="en-US" sz="1600" dirty="0" smtClean="0">
                <a:solidFill>
                  <a:schemeClr val="bg1"/>
                </a:solidFill>
              </a:rPr>
              <a:t>，它是输出格式字符串，作用是输出用户希望输出的字符和输出的格式。其中</a:t>
            </a:r>
            <a:r>
              <a:rPr lang="en-US" altLang="zh-CN" sz="1600" dirty="0" smtClean="0">
                <a:solidFill>
                  <a:schemeClr val="bg1"/>
                </a:solidFill>
              </a:rPr>
              <a:t>sum is</a:t>
            </a:r>
            <a:r>
              <a:rPr lang="zh-CN" altLang="en-US" sz="1600" dirty="0" smtClean="0">
                <a:solidFill>
                  <a:schemeClr val="bg1"/>
                </a:solidFill>
              </a:rPr>
              <a:t>是用户希望输出的字符，</a:t>
            </a:r>
            <a:r>
              <a:rPr lang="zh-CN" altLang="en-US" b="1" dirty="0">
                <a:solidFill>
                  <a:srgbClr val="FFFF00"/>
                </a:solidFill>
              </a:rPr>
              <a:t>％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是指定的输出格式，</a:t>
            </a:r>
            <a:r>
              <a:rPr lang="en-US" altLang="zh-CN" b="1" dirty="0">
                <a:solidFill>
                  <a:srgbClr val="FFFF00"/>
                </a:solidFill>
              </a:rPr>
              <a:t>d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表示用“十进制整数”形式输出。圆括号内第二个参数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表示要输出变量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的值。在执行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函数时，将</a:t>
            </a:r>
            <a:r>
              <a:rPr lang="en-US" altLang="zh-CN" sz="1600" dirty="0" smtClean="0">
                <a:solidFill>
                  <a:schemeClr val="bg1"/>
                </a:solidFill>
              </a:rPr>
              <a:t>sum</a:t>
            </a:r>
            <a:r>
              <a:rPr lang="zh-CN" altLang="en-US" sz="1600" dirty="0" smtClean="0">
                <a:solidFill>
                  <a:schemeClr val="bg1"/>
                </a:solidFill>
              </a:rPr>
              <a:t>变量的值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</a:rPr>
              <a:t>以十进制整数表示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取代双引号中的</a:t>
            </a:r>
            <a:r>
              <a:rPr lang="en-US" altLang="zh-CN" sz="1600" dirty="0" smtClean="0">
                <a:solidFill>
                  <a:schemeClr val="bg1"/>
                </a:solidFill>
              </a:rPr>
              <a:t>%d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656982" y="3159088"/>
            <a:ext cx="280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 smtClean="0"/>
              <a:t>"</a:t>
            </a:r>
            <a:r>
              <a:rPr lang="en-US" altLang="zh-CN" dirty="0"/>
              <a:t>sum is </a:t>
            </a:r>
            <a:r>
              <a:rPr lang="en-US" altLang="zh-CN" dirty="0">
                <a:solidFill>
                  <a:schemeClr val="accent1"/>
                </a:solidFill>
              </a:rPr>
              <a:t>%d</a:t>
            </a:r>
            <a:r>
              <a:rPr lang="en-US" altLang="zh-CN" dirty="0"/>
              <a:t>\n</a:t>
            </a:r>
            <a:r>
              <a:rPr lang="en-US" altLang="zh-CN" dirty="0" smtClean="0"/>
              <a:t>", </a:t>
            </a:r>
            <a:r>
              <a:rPr lang="en-US" altLang="zh-CN" dirty="0" smtClean="0">
                <a:solidFill>
                  <a:schemeClr val="accent1"/>
                </a:solidFill>
              </a:rPr>
              <a:t>sum</a:t>
            </a:r>
            <a:r>
              <a:rPr lang="en-US" altLang="zh-CN" dirty="0"/>
              <a:t>); </a:t>
            </a:r>
            <a:endParaRPr lang="zh-CN" altLang="en-US" dirty="0"/>
          </a:p>
        </p:txBody>
      </p:sp>
      <p:sp>
        <p:nvSpPr>
          <p:cNvPr id="15" name="任意多边形 14"/>
          <p:cNvSpPr/>
          <p:nvPr/>
        </p:nvSpPr>
        <p:spPr>
          <a:xfrm>
            <a:off x="10214115" y="2788361"/>
            <a:ext cx="705678" cy="417444"/>
          </a:xfrm>
          <a:custGeom>
            <a:avLst/>
            <a:gdLst>
              <a:gd name="connsiteX0" fmla="*/ 705678 w 705678"/>
              <a:gd name="connsiteY0" fmla="*/ 417444 h 417444"/>
              <a:gd name="connsiteX1" fmla="*/ 705678 w 705678"/>
              <a:gd name="connsiteY1" fmla="*/ 0 h 417444"/>
              <a:gd name="connsiteX2" fmla="*/ 0 w 705678"/>
              <a:gd name="connsiteY2" fmla="*/ 0 h 417444"/>
              <a:gd name="connsiteX3" fmla="*/ 0 w 705678"/>
              <a:gd name="connsiteY3" fmla="*/ 407505 h 4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678" h="417444">
                <a:moveTo>
                  <a:pt x="705678" y="417444"/>
                </a:moveTo>
                <a:lnTo>
                  <a:pt x="705678" y="0"/>
                </a:lnTo>
                <a:lnTo>
                  <a:pt x="0" y="0"/>
                </a:lnTo>
                <a:lnTo>
                  <a:pt x="0" y="407505"/>
                </a:lnTo>
              </a:path>
            </a:pathLst>
          </a:custGeom>
          <a:noFill/>
          <a:ln>
            <a:headEnd type="none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946875" y="2502074"/>
            <a:ext cx="2534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输出时用</a:t>
            </a:r>
            <a:r>
              <a:rPr lang="en-US" altLang="zh-CN" sz="1600" dirty="0" smtClean="0"/>
              <a:t>sum</a:t>
            </a:r>
            <a:r>
              <a:rPr lang="zh-CN" altLang="en-US" sz="1600" dirty="0" smtClean="0"/>
              <a:t>的值取代</a:t>
            </a:r>
            <a:r>
              <a:rPr lang="en-US" altLang="zh-CN" sz="1600" dirty="0" smtClean="0"/>
              <a:t>%d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9357" y="1395896"/>
            <a:ext cx="459850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1.3】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求</a:t>
            </a:r>
            <a:r>
              <a:rPr lang="zh-CN" altLang="en-US" sz="2400" dirty="0">
                <a:solidFill>
                  <a:schemeClr val="accent1"/>
                </a:solidFill>
              </a:rPr>
              <a:t>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个整数中的较大者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200" y="1985480"/>
            <a:ext cx="4376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 用一个函数来实现求两个整数中的较大者。在主函数中调用此函数并输出结果。</a:t>
            </a:r>
            <a:endParaRPr lang="zh-CN" altLang="en-US" sz="20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5436704" y="1502711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  <a:endParaRPr lang="zh-CN" altLang="en-US" sz="1400" dirty="0" smtClean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  <a:endParaRPr lang="zh-CN" altLang="en-US" sz="1400" dirty="0">
              <a:solidFill>
                <a:srgbClr val="008000"/>
              </a:solidFill>
            </a:endParaRPr>
          </a:p>
          <a:p>
            <a:endParaRPr lang="zh-CN" altLang="en-US" sz="1400" dirty="0" smtClean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pPr marL="0" lvl="1"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947531" y="3291767"/>
            <a:ext cx="356235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  <a:endParaRPr lang="zh-CN" altLang="en-US" sz="1400" dirty="0" smtClean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  <a:endParaRPr lang="zh-CN" altLang="en-US" sz="1400" dirty="0">
              <a:solidFill>
                <a:srgbClr val="008000"/>
              </a:solidFill>
            </a:endParaRPr>
          </a:p>
          <a:p>
            <a:endParaRPr lang="zh-CN" altLang="en-US" sz="1400" dirty="0" smtClean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pPr marL="0" lvl="1"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8" name="折角形 7"/>
          <p:cNvSpPr/>
          <p:nvPr/>
        </p:nvSpPr>
        <p:spPr>
          <a:xfrm>
            <a:off x="7606747" y="365125"/>
            <a:ext cx="4230757" cy="6115188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grpSp>
        <p:nvGrpSpPr>
          <p:cNvPr id="9" name="组合 8"/>
          <p:cNvGrpSpPr/>
          <p:nvPr/>
        </p:nvGrpSpPr>
        <p:grpSpPr>
          <a:xfrm>
            <a:off x="7812157" y="532416"/>
            <a:ext cx="1838740" cy="560717"/>
            <a:chOff x="8656983" y="1203671"/>
            <a:chExt cx="1838740" cy="49750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656983" y="1690688"/>
              <a:ext cx="18387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729331" y="1099784"/>
            <a:ext cx="39461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/>
                </a:solidFill>
              </a:rPr>
              <a:t>本程序包括两个函数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:①</a:t>
            </a:r>
            <a:r>
              <a:rPr lang="zh-CN" altLang="en-US" sz="1600" dirty="0" smtClean="0">
                <a:solidFill>
                  <a:schemeClr val="bg1"/>
                </a:solidFill>
              </a:rPr>
              <a:t>主函数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main</a:t>
            </a:r>
            <a:r>
              <a:rPr lang="zh-CN" altLang="en-US" sz="1600" dirty="0" smtClean="0">
                <a:solidFill>
                  <a:schemeClr val="bg1"/>
                </a:solidFill>
              </a:rPr>
              <a:t>；②被调用的函数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函数的作用是将</a:t>
            </a:r>
            <a:r>
              <a:rPr lang="en-US" altLang="zh-CN" sz="1600" dirty="0" smtClean="0">
                <a:solidFill>
                  <a:schemeClr val="bg1"/>
                </a:solidFill>
              </a:rPr>
              <a:t>x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中较大者的值赋给变量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，最后通过</a:t>
            </a:r>
            <a:r>
              <a:rPr lang="en-US" altLang="zh-CN" sz="1600" dirty="0" smtClean="0">
                <a:solidFill>
                  <a:schemeClr val="bg1"/>
                </a:solidFill>
              </a:rPr>
              <a:t>return</a:t>
            </a:r>
            <a:r>
              <a:rPr lang="zh-CN" altLang="en-US" sz="1600" dirty="0" smtClean="0">
                <a:solidFill>
                  <a:schemeClr val="bg1"/>
                </a:solidFill>
              </a:rPr>
              <a:t>语句将</a:t>
            </a:r>
            <a:r>
              <a:rPr lang="en-US" altLang="zh-CN" sz="1600" dirty="0" smtClean="0">
                <a:solidFill>
                  <a:schemeClr val="bg1"/>
                </a:solidFill>
              </a:rPr>
              <a:t>z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的值作为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的函数值返回给调用</a:t>
            </a:r>
            <a:r>
              <a:rPr lang="en-US" altLang="zh-CN" sz="1600" dirty="0" smtClean="0">
                <a:solidFill>
                  <a:schemeClr val="bg1"/>
                </a:solidFill>
              </a:rPr>
              <a:t>max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函数的主函数。</a:t>
            </a:r>
            <a:endParaRPr lang="zh-CN" alt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 err="1" smtClean="0">
                <a:solidFill>
                  <a:srgbClr val="FFFF00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是输入函数的名字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600" dirty="0" smtClean="0">
                <a:solidFill>
                  <a:schemeClr val="bg1"/>
                </a:solidFill>
              </a:rPr>
              <a:t>都是</a:t>
            </a:r>
            <a:r>
              <a:rPr lang="en-US" altLang="zh-CN" sz="1600" dirty="0" smtClean="0">
                <a:solidFill>
                  <a:schemeClr val="bg1"/>
                </a:solidFill>
              </a:rPr>
              <a:t>C</a:t>
            </a:r>
            <a:r>
              <a:rPr lang="zh-CN" altLang="en-US" sz="1600" dirty="0" smtClean="0">
                <a:solidFill>
                  <a:schemeClr val="bg1"/>
                </a:solidFill>
              </a:rPr>
              <a:t>的标准输入输出函数</a:t>
            </a:r>
            <a:r>
              <a:rPr lang="en-US" altLang="zh-CN" sz="1600" dirty="0" smtClean="0">
                <a:solidFill>
                  <a:schemeClr val="bg1"/>
                </a:solidFill>
              </a:rPr>
              <a:t>)</a:t>
            </a:r>
            <a:r>
              <a:rPr lang="zh-CN" altLang="en-US" sz="1600" dirty="0" smtClean="0">
                <a:solidFill>
                  <a:schemeClr val="bg1"/>
                </a:solidFill>
              </a:rPr>
              <a:t>。该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scanf</a:t>
            </a:r>
            <a:r>
              <a:rPr lang="zh-CN" altLang="en-US" sz="1600" dirty="0" smtClean="0">
                <a:solidFill>
                  <a:schemeClr val="bg1"/>
                </a:solidFill>
              </a:rPr>
              <a:t>函数的作用是输入变量</a:t>
            </a:r>
            <a:r>
              <a:rPr lang="en-US" altLang="zh-CN" sz="1600" dirty="0" smtClean="0">
                <a:solidFill>
                  <a:schemeClr val="bg1"/>
                </a:solidFill>
              </a:rPr>
              <a:t>a</a:t>
            </a:r>
            <a:r>
              <a:rPr lang="zh-CN" altLang="en-US" sz="1600" dirty="0" smtClean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b</a:t>
            </a:r>
            <a:r>
              <a:rPr lang="zh-CN" altLang="en-US" sz="1600" dirty="0" smtClean="0">
                <a:solidFill>
                  <a:schemeClr val="bg1"/>
                </a:solidFill>
              </a:rPr>
              <a:t>的值。</a:t>
            </a:r>
            <a:endParaRPr lang="en-US" altLang="zh-CN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FF00"/>
                </a:solidFill>
              </a:rPr>
              <a:t>max(a</a:t>
            </a:r>
            <a:r>
              <a:rPr lang="zh-CN" altLang="en-US" b="1" dirty="0">
                <a:solidFill>
                  <a:srgbClr val="FFFF00"/>
                </a:solidFill>
              </a:rPr>
              <a:t>，</a:t>
            </a:r>
            <a:r>
              <a:rPr lang="en-US" altLang="zh-CN" b="1" dirty="0">
                <a:solidFill>
                  <a:srgbClr val="FFFF00"/>
                </a:solidFill>
              </a:rPr>
              <a:t>b)</a:t>
            </a:r>
            <a:r>
              <a:rPr lang="zh-CN" altLang="en-US" sz="1600" dirty="0">
                <a:solidFill>
                  <a:schemeClr val="bg1"/>
                </a:solidFill>
              </a:rPr>
              <a:t>调用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函数。在调用时将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作为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实际参数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sz="1600" dirty="0">
                <a:solidFill>
                  <a:schemeClr val="bg1"/>
                </a:solidFill>
              </a:rPr>
              <a:t>值分别传送给</a:t>
            </a:r>
            <a:r>
              <a:rPr lang="en-US" altLang="zh-CN" sz="1600" dirty="0">
                <a:solidFill>
                  <a:schemeClr val="bg1"/>
                </a:solidFill>
              </a:rPr>
              <a:t>max</a:t>
            </a:r>
            <a:r>
              <a:rPr lang="zh-CN" altLang="en-US" sz="1600" dirty="0">
                <a:solidFill>
                  <a:schemeClr val="bg1"/>
                </a:solidFill>
              </a:rPr>
              <a:t>函数中</a:t>
            </a:r>
            <a:r>
              <a:rPr lang="zh-CN" altLang="en-US" sz="1600" dirty="0" smtClean="0">
                <a:solidFill>
                  <a:schemeClr val="bg1"/>
                </a:solidFill>
              </a:rPr>
              <a:t>的</a:t>
            </a:r>
            <a:r>
              <a:rPr lang="zh-CN" altLang="en-US" b="1" dirty="0">
                <a:solidFill>
                  <a:srgbClr val="FFFF00"/>
                </a:solidFill>
              </a:rPr>
              <a:t>形式参数</a:t>
            </a:r>
            <a:r>
              <a:rPr lang="en-US" altLang="zh-CN" sz="1600" dirty="0">
                <a:solidFill>
                  <a:schemeClr val="bg1"/>
                </a:solidFill>
              </a:rPr>
              <a:t>x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 smtClean="0">
                <a:solidFill>
                  <a:schemeClr val="bg1"/>
                </a:solidFill>
              </a:rPr>
              <a:t>y</a:t>
            </a:r>
            <a:r>
              <a:rPr lang="zh-CN" altLang="en-US" sz="1600" dirty="0" smtClean="0">
                <a:solidFill>
                  <a:schemeClr val="bg1"/>
                </a:solidFill>
              </a:rPr>
              <a:t>。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1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3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1</a:t>
            </a:r>
            <a:endParaRPr lang="zh-CN" altLang="en-US" sz="60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02090" y="3171826"/>
            <a:ext cx="272670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程序设计和</a:t>
            </a:r>
            <a:r>
              <a:rPr lang="en-US" altLang="zh-CN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sz="2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 dirty="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 dirty="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 dirty="0">
                <a:solidFill>
                  <a:prstClr val="white"/>
                </a:solidFill>
              </a:rPr>
              <a:t>章</a:t>
            </a:r>
            <a:endParaRPr lang="zh-CN" altLang="en-US" kern="0" dirty="0">
              <a:solidFill>
                <a:prstClr val="white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838200" y="1602103"/>
            <a:ext cx="6463748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	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 smtClean="0">
                <a:solidFill>
                  <a:srgbClr val="008000"/>
                </a:solidFill>
              </a:rPr>
              <a:t>定义主函数</a:t>
            </a:r>
            <a:endParaRPr lang="zh-CN" altLang="en-US" sz="1400" dirty="0" smtClean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{		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主函数体开始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对被调用函数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的声明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，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输入变量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函数，将得到的值赋给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输出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的值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		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返回函数值为</a:t>
            </a:r>
            <a:r>
              <a:rPr lang="en-US" altLang="zh-CN" sz="1400" dirty="0">
                <a:solidFill>
                  <a:srgbClr val="008000"/>
                </a:solidFill>
              </a:rPr>
              <a:t>0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}//</a:t>
            </a:r>
            <a:r>
              <a:rPr lang="zh-CN" altLang="en-US" sz="1400" dirty="0">
                <a:solidFill>
                  <a:srgbClr val="008000"/>
                </a:solidFill>
              </a:rPr>
              <a:t>主函数体结束</a:t>
            </a:r>
            <a:endParaRPr lang="zh-CN" altLang="en-US" sz="1400" dirty="0">
              <a:solidFill>
                <a:srgbClr val="008000"/>
              </a:solidFill>
            </a:endParaRPr>
          </a:p>
          <a:p>
            <a:endParaRPr lang="zh-CN" altLang="en-US" sz="1400" dirty="0" smtClean="0"/>
          </a:p>
          <a:p>
            <a:pPr defTabSz="357505"/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求两个整数中的较大者的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endParaRPr lang="zh-CN" altLang="en-US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r>
              <a:rPr lang="en-US" altLang="zh-CN" sz="1400" dirty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定义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</a:t>
            </a:r>
            <a:r>
              <a:rPr lang="en-US" altLang="zh-CN" sz="1400" dirty="0">
                <a:solidFill>
                  <a:srgbClr val="008000"/>
                </a:solidFill>
              </a:rPr>
              <a:t>,</a:t>
            </a:r>
            <a:r>
              <a:rPr lang="zh-CN" altLang="en-US" sz="1400" dirty="0">
                <a:solidFill>
                  <a:srgbClr val="008000"/>
                </a:solidFill>
              </a:rPr>
              <a:t>函数值为整型</a:t>
            </a:r>
            <a:r>
              <a:rPr lang="en-US" altLang="zh-CN" sz="1400" dirty="0">
                <a:solidFill>
                  <a:srgbClr val="008000"/>
                </a:solidFill>
              </a:rPr>
              <a:t>, </a:t>
            </a:r>
            <a:r>
              <a:rPr lang="zh-CN" altLang="en-US" sz="1400" dirty="0">
                <a:solidFill>
                  <a:srgbClr val="008000"/>
                </a:solidFill>
              </a:rPr>
              <a:t>形式参数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为整型 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pPr marL="0" lvl="1"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函数中的声明部分，定义本函数中用到的变量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为整型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if(x&gt;y)z=x;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若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成立，将</a:t>
            </a:r>
            <a:r>
              <a:rPr lang="en-US" altLang="zh-CN" sz="1400" dirty="0">
                <a:solidFill>
                  <a:srgbClr val="008000"/>
                </a:solidFill>
              </a:rPr>
              <a:t>x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else z=y;	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否则</a:t>
            </a:r>
            <a:r>
              <a:rPr lang="en-US" altLang="zh-CN" sz="1400" dirty="0">
                <a:solidFill>
                  <a:srgbClr val="008000"/>
                </a:solidFill>
              </a:rPr>
              <a:t>(</a:t>
            </a:r>
            <a:r>
              <a:rPr lang="zh-CN" altLang="en-US" sz="1400" dirty="0">
                <a:solidFill>
                  <a:srgbClr val="008000"/>
                </a:solidFill>
              </a:rPr>
              <a:t>即</a:t>
            </a:r>
            <a:r>
              <a:rPr lang="en-US" altLang="zh-CN" sz="1400" dirty="0">
                <a:solidFill>
                  <a:srgbClr val="008000"/>
                </a:solidFill>
              </a:rPr>
              <a:t>x&gt;y</a:t>
            </a:r>
            <a:r>
              <a:rPr lang="zh-CN" altLang="en-US" sz="1400" dirty="0">
                <a:solidFill>
                  <a:srgbClr val="008000"/>
                </a:solidFill>
              </a:rPr>
              <a:t>不成立</a:t>
            </a:r>
            <a:r>
              <a:rPr lang="en-US" altLang="zh-CN" sz="1400" dirty="0">
                <a:solidFill>
                  <a:srgbClr val="008000"/>
                </a:solidFill>
              </a:rPr>
              <a:t>)</a:t>
            </a:r>
            <a:r>
              <a:rPr lang="zh-CN" altLang="en-US" sz="1400" dirty="0">
                <a:solidFill>
                  <a:srgbClr val="008000"/>
                </a:solidFill>
              </a:rPr>
              <a:t>，将</a:t>
            </a:r>
            <a:r>
              <a:rPr lang="en-US" altLang="zh-CN" sz="1400" dirty="0">
                <a:solidFill>
                  <a:srgbClr val="008000"/>
                </a:solidFill>
              </a:rPr>
              <a:t>y</a:t>
            </a:r>
            <a:r>
              <a:rPr lang="zh-CN" altLang="en-US" sz="1400" dirty="0">
                <a:solidFill>
                  <a:srgbClr val="008000"/>
                </a:solidFill>
              </a:rPr>
              <a:t>的值赋给变量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en-US" altLang="zh-CN" sz="1400" dirty="0" smtClean="0"/>
              <a:t>return(z); 		</a:t>
            </a:r>
            <a:r>
              <a:rPr lang="en-US" altLang="zh-CN" sz="1400" dirty="0" smtClean="0">
                <a:solidFill>
                  <a:srgbClr val="008000"/>
                </a:solidFill>
              </a:rPr>
              <a:t>//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z</a:t>
            </a:r>
            <a:r>
              <a:rPr lang="zh-CN" altLang="en-US" sz="1400" dirty="0">
                <a:solidFill>
                  <a:srgbClr val="008000"/>
                </a:solidFill>
              </a:rPr>
              <a:t>的值作为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函数值，返回到调用</a:t>
            </a:r>
            <a:r>
              <a:rPr lang="en-US" altLang="zh-CN" sz="1400" dirty="0">
                <a:solidFill>
                  <a:srgbClr val="008000"/>
                </a:solidFill>
              </a:rPr>
              <a:t>max</a:t>
            </a:r>
            <a:r>
              <a:rPr lang="zh-CN" altLang="en-US" sz="1400" dirty="0">
                <a:solidFill>
                  <a:srgbClr val="008000"/>
                </a:solidFill>
              </a:rPr>
              <a:t>函数的位置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9575" y="1855132"/>
            <a:ext cx="3978964" cy="406265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/>
              <a:t>注意</a:t>
            </a:r>
            <a:r>
              <a:rPr lang="zh-CN" altLang="en-US" dirty="0" smtClean="0"/>
              <a:t>：本例程序中两个函数都有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语句，请注意它们的异同。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 smtClean="0"/>
              <a:t>两个函数都定义为整型，都有函数值，都需要用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语句为函数指定返回值。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main</a:t>
            </a:r>
            <a:r>
              <a:rPr lang="zh-CN" altLang="en-US" dirty="0" smtClean="0"/>
              <a:t>函数中的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语句指定的返回值一般为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 smtClean="0"/>
              <a:t>max</a:t>
            </a:r>
            <a:r>
              <a:rPr lang="zh-CN" altLang="en-US" dirty="0" smtClean="0"/>
              <a:t>函数的返回值是</a:t>
            </a:r>
            <a:r>
              <a:rPr lang="en-US" altLang="zh-CN" dirty="0" smtClean="0"/>
              <a:t>max</a:t>
            </a:r>
            <a:r>
              <a:rPr lang="zh-CN" altLang="en-US" dirty="0" smtClean="0"/>
              <a:t>函数中求出的两数中的最大值</a:t>
            </a:r>
            <a:r>
              <a:rPr lang="en-US" altLang="zh-CN" dirty="0" smtClean="0"/>
              <a:t>z</a:t>
            </a:r>
            <a:r>
              <a:rPr lang="zh-CN" altLang="en-US" dirty="0" smtClean="0"/>
              <a:t>，只有通过</a:t>
            </a:r>
            <a:r>
              <a:rPr lang="en-US" altLang="zh-CN" dirty="0" smtClean="0"/>
              <a:t>return</a:t>
            </a:r>
            <a:r>
              <a:rPr lang="zh-CN" altLang="en-US" dirty="0" smtClean="0"/>
              <a:t>语句才能把求出的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值作为函数的值并返回调用它的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函数中。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775" y="1567208"/>
            <a:ext cx="6546573" cy="499261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1800" dirty="0" smtClean="0"/>
              <a:t>一个程序由一个或多个源程序文件组成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源程序文件包括：预处理指令、全局声明、函数定义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函数时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程序的主要组成部分</a:t>
            </a:r>
            <a:endParaRPr lang="en-US" altLang="zh-CN" sz="18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/>
              <a:t>一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C</a:t>
            </a:r>
            <a:r>
              <a:rPr lang="zh-CN" altLang="en-US" sz="1600" dirty="0" smtClean="0"/>
              <a:t>语言程序是由一个或多个函数组成的，其中必须包含唯一一个</a:t>
            </a:r>
            <a:r>
              <a:rPr lang="en-US" altLang="zh-CN" sz="1600" dirty="0" smtClean="0"/>
              <a:t>main</a:t>
            </a:r>
            <a:r>
              <a:rPr lang="zh-CN" altLang="en-US" sz="1600" dirty="0" smtClean="0"/>
              <a:t>函数</a:t>
            </a:r>
            <a:endParaRPr lang="en-US" altLang="zh-CN" sz="1600" dirty="0" smtClean="0"/>
          </a:p>
          <a:p>
            <a:pPr lvl="1">
              <a:lnSpc>
                <a:spcPct val="110000"/>
              </a:lnSpc>
            </a:pPr>
            <a:r>
              <a:rPr lang="zh-CN" altLang="en-US" sz="1600" dirty="0" smtClean="0"/>
              <a:t>程序中被调用的函数可以是系统提供的库函数，也可以是用户根据需要自己编制设计的函数</a:t>
            </a:r>
            <a:endParaRPr lang="en-US" altLang="zh-CN" sz="16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/>
              <a:t>一</a:t>
            </a:r>
            <a:r>
              <a:rPr lang="zh-CN" altLang="en-US" sz="1800" dirty="0" smtClean="0"/>
              <a:t>个函数包括两个部分：函数首部和函数体，函数体一般包括声明部分和执行部分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程序总是从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函数开始执行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程序中的操作是由函数中的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语句完成的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在每个数据声明和语句的最后必须有一个分号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en-US" altLang="zh-CN" sz="1800" dirty="0" smtClean="0"/>
              <a:t>C</a:t>
            </a:r>
            <a:r>
              <a:rPr lang="zh-CN" altLang="en-US" sz="1800" dirty="0" smtClean="0"/>
              <a:t>语言本身不提供输入输出语句，输入输出操作由函数完成</a:t>
            </a:r>
            <a:endParaRPr lang="en-US" altLang="zh-CN" sz="1800" dirty="0" smtClean="0"/>
          </a:p>
          <a:p>
            <a:pPr>
              <a:lnSpc>
                <a:spcPct val="110000"/>
              </a:lnSpc>
            </a:pPr>
            <a:r>
              <a:rPr lang="zh-CN" altLang="en-US" sz="1800" dirty="0" smtClean="0"/>
              <a:t>程序应当包含注释</a:t>
            </a:r>
            <a:endParaRPr lang="zh-CN" altLang="en-US" sz="1800" dirty="0"/>
          </a:p>
        </p:txBody>
      </p:sp>
      <p:sp>
        <p:nvSpPr>
          <p:cNvPr id="4" name="圆角矩形 3"/>
          <p:cNvSpPr/>
          <p:nvPr/>
        </p:nvSpPr>
        <p:spPr>
          <a:xfrm>
            <a:off x="7832036" y="1565321"/>
            <a:ext cx="3349487" cy="4568711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 smtClean="0"/>
              <a:t>#include &lt;</a:t>
            </a:r>
            <a:r>
              <a:rPr lang="en-US" altLang="zh-CN" sz="1400" dirty="0" err="1" smtClean="0"/>
              <a:t>stdio.h</a:t>
            </a:r>
            <a:r>
              <a:rPr lang="en-US" altLang="zh-CN" sz="1400" dirty="0" smtClean="0"/>
              <a:t>&gt;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</a:t>
            </a:r>
            <a:endParaRPr lang="en-US" altLang="zh-CN" sz="1400" dirty="0" smtClean="0"/>
          </a:p>
          <a:p>
            <a:pPr defTabSz="357505"/>
            <a:r>
              <a:rPr lang="en-US" altLang="zh-CN" sz="1400" dirty="0" smtClean="0"/>
              <a:t> {	</a:t>
            </a:r>
            <a:endParaRPr lang="en-US" altLang="zh-CN" sz="1400" dirty="0" smtClean="0"/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y);		</a:t>
            </a:r>
            <a:endParaRPr lang="en-US" altLang="zh-CN" sz="1400" dirty="0" smtClean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a,b,c</a:t>
            </a:r>
            <a:r>
              <a:rPr lang="en-US" altLang="zh-CN" sz="1400" dirty="0" smtClean="0"/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scanf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%</a:t>
            </a:r>
            <a:r>
              <a:rPr lang="en-US" altLang="zh-CN" sz="1400" dirty="0" err="1" smtClean="0"/>
              <a:t>d,%d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,&amp;a,&amp;b</a:t>
            </a:r>
            <a:r>
              <a:rPr lang="en-US" altLang="zh-CN" sz="1400" dirty="0" smtClean="0"/>
              <a:t>); 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c=max(</a:t>
            </a:r>
            <a:r>
              <a:rPr lang="en-US" altLang="zh-CN" sz="1400" dirty="0" err="1" smtClean="0"/>
              <a:t>a,b</a:t>
            </a:r>
            <a:r>
              <a:rPr lang="en-US" altLang="zh-CN" sz="1400" dirty="0" smtClean="0"/>
              <a:t>);</a:t>
            </a:r>
            <a:endParaRPr lang="en-US" altLang="zh-CN" sz="1400" dirty="0" smtClean="0"/>
          </a:p>
          <a:p>
            <a:pPr defTabSz="357505"/>
            <a:r>
              <a:rPr lang="en-US" altLang="zh-CN" sz="1400" dirty="0" smtClean="0"/>
              <a:t> 	</a:t>
            </a:r>
            <a:r>
              <a:rPr lang="en-US" altLang="zh-CN" sz="1400" dirty="0" err="1" smtClean="0"/>
              <a:t>printf</a:t>
            </a:r>
            <a:r>
              <a:rPr lang="en-US" altLang="zh-CN" sz="1400" dirty="0" smtClean="0"/>
              <a:t>(</a:t>
            </a:r>
            <a:r>
              <a:rPr lang="en-US" altLang="zh-CN" dirty="0" smtClean="0"/>
              <a:t>"</a:t>
            </a:r>
            <a:r>
              <a:rPr lang="en-US" altLang="zh-CN" sz="1400" dirty="0" smtClean="0"/>
              <a:t>max=%d\</a:t>
            </a:r>
            <a:r>
              <a:rPr lang="en-US" altLang="zh-CN" sz="1400" dirty="0" err="1" smtClean="0"/>
              <a:t>n</a:t>
            </a:r>
            <a:r>
              <a:rPr lang="en-US" altLang="zh-CN" dirty="0" err="1" smtClean="0"/>
              <a:t>"</a:t>
            </a:r>
            <a:r>
              <a:rPr lang="en-US" altLang="zh-CN" sz="1400" dirty="0" err="1" smtClean="0"/>
              <a:t>,c</a:t>
            </a:r>
            <a:r>
              <a:rPr lang="en-US" altLang="zh-CN" sz="1400" dirty="0" smtClean="0"/>
              <a:t>); </a:t>
            </a:r>
            <a:endParaRPr lang="en-US" altLang="zh-CN" sz="1400" dirty="0" smtClean="0"/>
          </a:p>
          <a:p>
            <a:pPr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return 0;	</a:t>
            </a:r>
            <a:endParaRPr lang="en-US" altLang="zh-CN" sz="1400" dirty="0" smtClean="0"/>
          </a:p>
          <a:p>
            <a:pPr defTabSz="357505"/>
            <a:r>
              <a:rPr lang="en-US" altLang="zh-CN" sz="1400" dirty="0"/>
              <a:t>}</a:t>
            </a:r>
            <a:endParaRPr lang="en-US" altLang="zh-CN" sz="1400" dirty="0"/>
          </a:p>
          <a:p>
            <a:pPr defTabSz="357505"/>
            <a:endParaRPr lang="zh-CN" altLang="en-US" sz="1400" dirty="0" smtClean="0"/>
          </a:p>
          <a:p>
            <a:pPr defTabSz="357505"/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x,int</a:t>
            </a:r>
            <a:r>
              <a:rPr lang="en-US" altLang="zh-CN" sz="1400" dirty="0" smtClean="0"/>
              <a:t> y)	</a:t>
            </a:r>
            <a:endParaRPr lang="en-US" altLang="zh-CN" sz="1400" dirty="0" smtClean="0"/>
          </a:p>
          <a:p>
            <a:pPr defTabSz="357505"/>
            <a:r>
              <a:rPr lang="en-US" altLang="zh-CN" sz="1400" dirty="0" smtClean="0">
                <a:solidFill>
                  <a:srgbClr val="008000"/>
                </a:solidFill>
              </a:rPr>
              <a:t> </a:t>
            </a:r>
            <a:r>
              <a:rPr lang="en-US" altLang="zh-CN" sz="1400" dirty="0" smtClean="0"/>
              <a:t>{</a:t>
            </a:r>
            <a:endParaRPr lang="en-US" altLang="zh-CN" sz="1400" dirty="0" smtClean="0"/>
          </a:p>
          <a:p>
            <a:pPr marL="0" lvl="1" defTabSz="357505"/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z;</a:t>
            </a:r>
            <a:endParaRPr lang="en-US" altLang="zh-CN" sz="1400" dirty="0" smtClean="0"/>
          </a:p>
          <a:p>
            <a:pPr marL="0" lvl="1"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if(x&gt;y)z=x;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marL="0" lvl="1" defTabSz="357505"/>
            <a:r>
              <a:rPr lang="zh-CN" altLang="en-US" sz="1400" dirty="0" smtClean="0"/>
              <a:t>	</a:t>
            </a:r>
            <a:r>
              <a:rPr lang="en-US" altLang="zh-CN" sz="1400" dirty="0" smtClean="0"/>
              <a:t>else z=y;	</a:t>
            </a:r>
            <a:endParaRPr lang="en-US" altLang="zh-CN" sz="1400" dirty="0" smtClean="0"/>
          </a:p>
          <a:p>
            <a:pPr marL="0" lvl="1" defTabSz="357505"/>
            <a:r>
              <a:rPr lang="zh-CN" altLang="en-US" sz="1400" dirty="0" smtClean="0"/>
              <a:t> 	</a:t>
            </a:r>
            <a:r>
              <a:rPr lang="en-US" altLang="zh-CN" sz="1400" dirty="0" smtClean="0"/>
              <a:t>return(z);</a:t>
            </a:r>
            <a:endParaRPr lang="en-US" altLang="zh-CN" sz="1400" dirty="0" smtClean="0"/>
          </a:p>
          <a:p>
            <a:pPr marL="0" lvl="1" defTabSz="357505"/>
            <a:r>
              <a:rPr lang="en-US" altLang="zh-CN" sz="1400" dirty="0" smtClean="0"/>
              <a:t>}</a:t>
            </a:r>
            <a:endParaRPr lang="zh-CN" altLang="en-US" sz="1400" dirty="0">
              <a:solidFill>
                <a:srgbClr val="008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21957" y="1436206"/>
            <a:ext cx="1537254" cy="2967865"/>
            <a:chOff x="10021957" y="1436206"/>
            <a:chExt cx="1537254" cy="2967865"/>
          </a:xfrm>
        </p:grpSpPr>
        <p:sp>
          <p:nvSpPr>
            <p:cNvPr id="5" name="线形标注 1 4"/>
            <p:cNvSpPr/>
            <p:nvPr/>
          </p:nvSpPr>
          <p:spPr>
            <a:xfrm>
              <a:off x="10021957" y="143620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预处理指令</a:t>
              </a:r>
              <a:endParaRPr lang="zh-CN" altLang="en-US" sz="1400" dirty="0"/>
            </a:p>
          </p:txBody>
        </p:sp>
        <p:sp>
          <p:nvSpPr>
            <p:cNvPr id="6" name="线形标注 1 5"/>
            <p:cNvSpPr/>
            <p:nvPr/>
          </p:nvSpPr>
          <p:spPr>
            <a:xfrm>
              <a:off x="10021957" y="2002736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main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  <p:sp>
          <p:nvSpPr>
            <p:cNvPr id="7" name="线形标注 1 6"/>
            <p:cNvSpPr/>
            <p:nvPr/>
          </p:nvSpPr>
          <p:spPr>
            <a:xfrm>
              <a:off x="10157793" y="4149589"/>
              <a:ext cx="1401418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自定义</a:t>
              </a:r>
              <a:r>
                <a:rPr lang="zh-CN" altLang="en-US" sz="1400" dirty="0" smtClean="0"/>
                <a:t>函数</a:t>
              </a:r>
              <a:endParaRPr lang="zh-CN" altLang="en-US" sz="14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601739" y="2767017"/>
            <a:ext cx="1484243" cy="563627"/>
            <a:chOff x="10601739" y="2767017"/>
            <a:chExt cx="1484243" cy="563627"/>
          </a:xfrm>
        </p:grpSpPr>
        <p:sp>
          <p:nvSpPr>
            <p:cNvPr id="8" name="线形标注 1 7"/>
            <p:cNvSpPr/>
            <p:nvPr/>
          </p:nvSpPr>
          <p:spPr>
            <a:xfrm>
              <a:off x="10601740" y="2767017"/>
              <a:ext cx="1484242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库</a:t>
              </a:r>
              <a:r>
                <a:rPr lang="zh-CN" altLang="en-US" sz="1400" dirty="0" smtClean="0"/>
                <a:t>函数调用</a:t>
              </a:r>
              <a:endParaRPr lang="zh-CN" altLang="en-US" sz="1400" dirty="0"/>
            </a:p>
          </p:txBody>
        </p:sp>
        <p:sp>
          <p:nvSpPr>
            <p:cNvPr id="9" name="线形标注 1 8"/>
            <p:cNvSpPr/>
            <p:nvPr/>
          </p:nvSpPr>
          <p:spPr>
            <a:xfrm>
              <a:off x="10601739" y="3076162"/>
              <a:ext cx="1484243" cy="254482"/>
            </a:xfrm>
            <a:prstGeom prst="borderCallout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自定义函数调用</a:t>
              </a:r>
              <a:endParaRPr lang="zh-CN" altLang="en-US" sz="14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1719469" y="3672508"/>
            <a:ext cx="5665305" cy="1560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int</a:t>
            </a:r>
            <a:r>
              <a:rPr lang="en-US" altLang="zh-CN" dirty="0"/>
              <a:t>	</a:t>
            </a:r>
            <a:r>
              <a:rPr lang="en-US" altLang="zh-CN" dirty="0" smtClean="0"/>
              <a:t>max	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x,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	 y)</a:t>
            </a:r>
            <a:endParaRPr lang="en-US" altLang="zh-CN" dirty="0" smtClean="0"/>
          </a:p>
          <a:p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 ↓</a:t>
            </a:r>
            <a:r>
              <a:rPr lang="en-US" altLang="zh-CN" dirty="0" smtClean="0"/>
              <a:t>	</a:t>
            </a:r>
            <a:r>
              <a:rPr lang="zh-CN" altLang="en-US" dirty="0" smtClean="0"/>
              <a:t>↓</a:t>
            </a:r>
            <a:endParaRPr lang="en-US" altLang="zh-CN" dirty="0" smtClean="0"/>
          </a:p>
          <a:p>
            <a:r>
              <a:rPr lang="zh-CN" altLang="en-US" sz="1600" dirty="0" smtClean="0"/>
              <a:t>函数类型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函数名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参数类型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参数名</a:t>
            </a:r>
            <a:endParaRPr lang="zh-CN" altLang="en-US" sz="1600" dirty="0"/>
          </a:p>
        </p:txBody>
      </p:sp>
      <p:sp>
        <p:nvSpPr>
          <p:cNvPr id="12" name="任意多边形 11"/>
          <p:cNvSpPr/>
          <p:nvPr/>
        </p:nvSpPr>
        <p:spPr>
          <a:xfrm>
            <a:off x="7374835" y="3677478"/>
            <a:ext cx="586408" cy="1550505"/>
          </a:xfrm>
          <a:custGeom>
            <a:avLst/>
            <a:gdLst>
              <a:gd name="connsiteX0" fmla="*/ 566530 w 586408"/>
              <a:gd name="connsiteY0" fmla="*/ 636105 h 1550505"/>
              <a:gd name="connsiteX1" fmla="*/ 9939 w 586408"/>
              <a:gd name="connsiteY1" fmla="*/ 0 h 1550505"/>
              <a:gd name="connsiteX2" fmla="*/ 0 w 586408"/>
              <a:gd name="connsiteY2" fmla="*/ 1550505 h 1550505"/>
              <a:gd name="connsiteX3" fmla="*/ 586408 w 586408"/>
              <a:gd name="connsiteY3" fmla="*/ 874644 h 1550505"/>
              <a:gd name="connsiteX4" fmla="*/ 566530 w 586408"/>
              <a:gd name="connsiteY4" fmla="*/ 636105 h 155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408" h="1550505">
                <a:moveTo>
                  <a:pt x="566530" y="636105"/>
                </a:moveTo>
                <a:lnTo>
                  <a:pt x="9939" y="0"/>
                </a:lnTo>
                <a:lnTo>
                  <a:pt x="0" y="1550505"/>
                </a:lnTo>
                <a:lnTo>
                  <a:pt x="586408" y="874644"/>
                </a:lnTo>
                <a:lnTo>
                  <a:pt x="566530" y="636105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7941365" y="4313583"/>
            <a:ext cx="1510748" cy="1321904"/>
            <a:chOff x="7941365" y="4313583"/>
            <a:chExt cx="1510748" cy="1321904"/>
          </a:xfrm>
        </p:grpSpPr>
        <p:sp>
          <p:nvSpPr>
            <p:cNvPr id="10" name="矩形 9"/>
            <p:cNvSpPr/>
            <p:nvPr/>
          </p:nvSpPr>
          <p:spPr>
            <a:xfrm>
              <a:off x="7941365" y="4313583"/>
              <a:ext cx="1510748" cy="278295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函数首部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41365" y="4800600"/>
              <a:ext cx="1510748" cy="83488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函数体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266041" y="4804091"/>
            <a:ext cx="2418524" cy="818070"/>
            <a:chOff x="8266041" y="4804091"/>
            <a:chExt cx="2418524" cy="818070"/>
          </a:xfrm>
        </p:grpSpPr>
        <p:sp>
          <p:nvSpPr>
            <p:cNvPr id="16" name="矩形 15"/>
            <p:cNvSpPr/>
            <p:nvPr/>
          </p:nvSpPr>
          <p:spPr>
            <a:xfrm>
              <a:off x="8266042" y="480409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声明部分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266041" y="501678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66041" y="522947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266041" y="5442161"/>
              <a:ext cx="2418523" cy="180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执行</a:t>
              </a:r>
              <a:r>
                <a:rPr lang="zh-CN" altLang="en-US" sz="14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部分</a:t>
              </a:r>
              <a:endParaRPr lang="zh-CN" alt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程序的步骤与方法</a:t>
            </a:r>
            <a:endParaRPr lang="zh-CN" altLang="en-US" dirty="0"/>
          </a:p>
        </p:txBody>
      </p:sp>
      <p:sp>
        <p:nvSpPr>
          <p:cNvPr id="4" name="流程图: 可选过程 3"/>
          <p:cNvSpPr/>
          <p:nvPr/>
        </p:nvSpPr>
        <p:spPr>
          <a:xfrm>
            <a:off x="7701280" y="58324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开始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8717280" y="94324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01280" y="1290320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编辑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8717280" y="1650320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701280" y="1997392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8737600" y="2357392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流程图: 决策 10"/>
          <p:cNvSpPr/>
          <p:nvPr/>
        </p:nvSpPr>
        <p:spPr>
          <a:xfrm>
            <a:off x="7721600" y="2697072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有错？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737600" y="3373664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721600" y="3720736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连接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8737600" y="4080736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721600" y="4427808"/>
            <a:ext cx="2032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57920" y="478780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流程图: 决策 16"/>
          <p:cNvSpPr/>
          <p:nvPr/>
        </p:nvSpPr>
        <p:spPr>
          <a:xfrm>
            <a:off x="7741920" y="5117328"/>
            <a:ext cx="2032000" cy="701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   结果</a:t>
            </a:r>
            <a:endParaRPr lang="en-US" altLang="zh-CN" dirty="0" smtClean="0"/>
          </a:p>
          <a:p>
            <a:r>
              <a:rPr lang="zh-CN" altLang="en-US" dirty="0" smtClean="0"/>
              <a:t>   正确？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757920" y="5818368"/>
            <a:ext cx="0" cy="316592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可选过程 18"/>
          <p:cNvSpPr/>
          <p:nvPr/>
        </p:nvSpPr>
        <p:spPr>
          <a:xfrm>
            <a:off x="7721600" y="6147888"/>
            <a:ext cx="2032000" cy="3600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757920" y="3351702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无</a:t>
            </a:r>
            <a:endParaRPr lang="zh-CN" altLang="en-US" sz="16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57920" y="5831296"/>
            <a:ext cx="68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正确</a:t>
            </a:r>
            <a:endParaRPr lang="zh-CN" altLang="en-US" sz="1600" dirty="0"/>
          </a:p>
        </p:txBody>
      </p:sp>
      <p:cxnSp>
        <p:nvCxnSpPr>
          <p:cNvPr id="23" name="直接连接符 22"/>
          <p:cNvCxnSpPr>
            <a:stCxn id="17" idx="1"/>
            <a:endCxn id="17" idx="1"/>
          </p:cNvCxnSpPr>
          <p:nvPr/>
        </p:nvCxnSpPr>
        <p:spPr>
          <a:xfrm>
            <a:off x="7741920" y="546784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1"/>
          </p:cNvCxnSpPr>
          <p:nvPr/>
        </p:nvCxnSpPr>
        <p:spPr>
          <a:xfrm flipH="1" flipV="1">
            <a:off x="5608320" y="5466080"/>
            <a:ext cx="2133600" cy="1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608320" y="1076960"/>
            <a:ext cx="0" cy="438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5608320" y="1076960"/>
            <a:ext cx="3119120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1" idx="1"/>
          </p:cNvCxnSpPr>
          <p:nvPr/>
        </p:nvCxnSpPr>
        <p:spPr>
          <a:xfrm flipH="1" flipV="1">
            <a:off x="5598161" y="3042464"/>
            <a:ext cx="2123439" cy="5128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6410960" y="2707329"/>
            <a:ext cx="528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有</a:t>
            </a:r>
            <a:endParaRPr lang="zh-CN" altLang="en-US" sz="16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360160" y="5129430"/>
            <a:ext cx="1168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不正确</a:t>
            </a:r>
            <a:endParaRPr lang="zh-CN" altLang="en-US" sz="1600" dirty="0"/>
          </a:p>
        </p:txBody>
      </p:sp>
      <p:cxnSp>
        <p:nvCxnSpPr>
          <p:cNvPr id="42" name="直接箭头连接符 41"/>
          <p:cNvCxnSpPr>
            <a:stCxn id="7" idx="3"/>
          </p:cNvCxnSpPr>
          <p:nvPr/>
        </p:nvCxnSpPr>
        <p:spPr>
          <a:xfrm>
            <a:off x="9733280" y="1470320"/>
            <a:ext cx="477519" cy="17364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15" idx="1"/>
          </p:cNvCxnSpPr>
          <p:nvPr/>
        </p:nvCxnSpPr>
        <p:spPr>
          <a:xfrm>
            <a:off x="7167880" y="4307192"/>
            <a:ext cx="553720" cy="30061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5709920" y="369025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可执行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f.exe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10190479" y="131762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源程序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err="1" smtClean="0">
                <a:solidFill>
                  <a:schemeClr val="tx1"/>
                </a:solidFill>
              </a:rPr>
              <a:t>f.c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10190479" y="2528296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目标程序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f.obj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10292080" y="3743504"/>
            <a:ext cx="1473200" cy="10036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库函数和其他目标程序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13" idx="1"/>
          </p:cNvCxnSpPr>
          <p:nvPr/>
        </p:nvCxnSpPr>
        <p:spPr>
          <a:xfrm flipH="1">
            <a:off x="7132321" y="3900736"/>
            <a:ext cx="589279" cy="15207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9" idx="3"/>
          </p:cNvCxnSpPr>
          <p:nvPr/>
        </p:nvCxnSpPr>
        <p:spPr>
          <a:xfrm flipH="1">
            <a:off x="9733280" y="1991360"/>
            <a:ext cx="457200" cy="186032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9733280" y="2262096"/>
            <a:ext cx="477519" cy="6422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13" idx="3"/>
          </p:cNvCxnSpPr>
          <p:nvPr/>
        </p:nvCxnSpPr>
        <p:spPr>
          <a:xfrm flipH="1">
            <a:off x="9753600" y="3148756"/>
            <a:ext cx="492760" cy="75198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49" idx="2"/>
            <a:endCxn id="13" idx="3"/>
          </p:cNvCxnSpPr>
          <p:nvPr/>
        </p:nvCxnSpPr>
        <p:spPr>
          <a:xfrm flipH="1" flipV="1">
            <a:off x="9753600" y="3900736"/>
            <a:ext cx="538480" cy="344600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程序设计的任务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 flipH="1" flipV="1">
            <a:off x="3080199" y="4697203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 flipH="1">
            <a:off x="5443987" y="4432091"/>
            <a:ext cx="2036763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 flipH="1" flipV="1">
            <a:off x="7085462" y="4309853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 flipV="1">
            <a:off x="2380112" y="1511091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>
          <a:xfrm flipV="1">
            <a:off x="5570987" y="2644566"/>
            <a:ext cx="3190875" cy="1514475"/>
          </a:xfrm>
          <a:custGeom>
            <a:avLst/>
            <a:gdLst>
              <a:gd name="connsiteX0" fmla="*/ 662583 w 3190875"/>
              <a:gd name="connsiteY0" fmla="*/ 0 h 1514475"/>
              <a:gd name="connsiteX1" fmla="*/ 3190875 w 3190875"/>
              <a:gd name="connsiteY1" fmla="*/ 0 h 1514475"/>
              <a:gd name="connsiteX2" fmla="*/ 3190875 w 3190875"/>
              <a:gd name="connsiteY2" fmla="*/ 378619 h 1514475"/>
              <a:gd name="connsiteX3" fmla="*/ 662583 w 3190875"/>
              <a:gd name="connsiteY3" fmla="*/ 378619 h 1514475"/>
              <a:gd name="connsiteX4" fmla="*/ 378619 w 3190875"/>
              <a:gd name="connsiteY4" fmla="*/ 662583 h 1514475"/>
              <a:gd name="connsiteX5" fmla="*/ 378619 w 3190875"/>
              <a:gd name="connsiteY5" fmla="*/ 1514475 h 1514475"/>
              <a:gd name="connsiteX6" fmla="*/ 0 w 3190875"/>
              <a:gd name="connsiteY6" fmla="*/ 1514475 h 1514475"/>
              <a:gd name="connsiteX7" fmla="*/ 0 w 3190875"/>
              <a:gd name="connsiteY7" fmla="*/ 662583 h 1514475"/>
              <a:gd name="connsiteX8" fmla="*/ 662583 w 3190875"/>
              <a:gd name="connsiteY8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0875" h="1514475">
                <a:moveTo>
                  <a:pt x="662583" y="0"/>
                </a:moveTo>
                <a:lnTo>
                  <a:pt x="3190875" y="0"/>
                </a:lnTo>
                <a:lnTo>
                  <a:pt x="3190875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lnTo>
                  <a:pt x="0" y="1514475"/>
                </a:ln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 rot="5400000">
            <a:off x="8864256" y="3675647"/>
            <a:ext cx="1309687" cy="1514475"/>
          </a:xfrm>
          <a:custGeom>
            <a:avLst/>
            <a:gdLst>
              <a:gd name="connsiteX0" fmla="*/ 0 w 1309689"/>
              <a:gd name="connsiteY0" fmla="*/ 1514475 h 1514475"/>
              <a:gd name="connsiteX1" fmla="*/ 0 w 1309689"/>
              <a:gd name="connsiteY1" fmla="*/ 662583 h 1514475"/>
              <a:gd name="connsiteX2" fmla="*/ 662583 w 1309689"/>
              <a:gd name="connsiteY2" fmla="*/ 0 h 1514475"/>
              <a:gd name="connsiteX3" fmla="*/ 1309689 w 1309689"/>
              <a:gd name="connsiteY3" fmla="*/ 0 h 1514475"/>
              <a:gd name="connsiteX4" fmla="*/ 1309689 w 1309689"/>
              <a:gd name="connsiteY4" fmla="*/ 378619 h 1514475"/>
              <a:gd name="connsiteX5" fmla="*/ 662583 w 1309689"/>
              <a:gd name="connsiteY5" fmla="*/ 378619 h 1514475"/>
              <a:gd name="connsiteX6" fmla="*/ 378619 w 1309689"/>
              <a:gd name="connsiteY6" fmla="*/ 662583 h 1514475"/>
              <a:gd name="connsiteX7" fmla="*/ 378619 w 1309689"/>
              <a:gd name="connsiteY7" fmla="*/ 1514475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09689" h="1514475">
                <a:moveTo>
                  <a:pt x="0" y="1514475"/>
                </a:moveTo>
                <a:lnTo>
                  <a:pt x="0" y="662583"/>
                </a:lnTo>
                <a:cubicBezTo>
                  <a:pt x="0" y="296649"/>
                  <a:pt x="296649" y="0"/>
                  <a:pt x="662583" y="0"/>
                </a:cubicBezTo>
                <a:lnTo>
                  <a:pt x="1309689" y="0"/>
                </a:lnTo>
                <a:lnTo>
                  <a:pt x="1309689" y="378619"/>
                </a:lnTo>
                <a:lnTo>
                  <a:pt x="662583" y="378619"/>
                </a:lnTo>
                <a:cubicBezTo>
                  <a:pt x="505754" y="378619"/>
                  <a:pt x="378619" y="505754"/>
                  <a:pt x="378619" y="662583"/>
                </a:cubicBezTo>
                <a:lnTo>
                  <a:pt x="378619" y="15144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1968949" y="223975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问题分析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5156649" y="2249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设计算法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MH_SubTitle_3"/>
          <p:cNvSpPr/>
          <p:nvPr>
            <p:custDataLst>
              <p:tags r:id="rId9"/>
            </p:custDataLst>
          </p:nvPr>
        </p:nvSpPr>
        <p:spPr>
          <a:xfrm>
            <a:off x="9482586" y="3376402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MH_Other_7"/>
          <p:cNvSpPr/>
          <p:nvPr>
            <p:custDataLst>
              <p:tags r:id="rId10"/>
            </p:custDataLst>
          </p:nvPr>
        </p:nvSpPr>
        <p:spPr>
          <a:xfrm>
            <a:off x="2524575" y="205401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4" name="MH_Other_8"/>
          <p:cNvSpPr/>
          <p:nvPr>
            <p:custDataLst>
              <p:tags r:id="rId11"/>
            </p:custDataLst>
          </p:nvPr>
        </p:nvSpPr>
        <p:spPr>
          <a:xfrm>
            <a:off x="48201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5" name="MH_Other_9"/>
          <p:cNvSpPr/>
          <p:nvPr>
            <p:custDataLst>
              <p:tags r:id="rId12"/>
            </p:custDataLst>
          </p:nvPr>
        </p:nvSpPr>
        <p:spPr>
          <a:xfrm>
            <a:off x="4972500" y="2796966"/>
            <a:ext cx="71437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6" name="MH_Other_10"/>
          <p:cNvSpPr/>
          <p:nvPr>
            <p:custDataLst>
              <p:tags r:id="rId13"/>
            </p:custDataLst>
          </p:nvPr>
        </p:nvSpPr>
        <p:spPr>
          <a:xfrm>
            <a:off x="89507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" name="MH_Other_11"/>
          <p:cNvSpPr/>
          <p:nvPr>
            <p:custDataLst>
              <p:tags r:id="rId14"/>
            </p:custDataLst>
          </p:nvPr>
        </p:nvSpPr>
        <p:spPr>
          <a:xfrm>
            <a:off x="91031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8" name="MH_Other_12"/>
          <p:cNvSpPr/>
          <p:nvPr>
            <p:custDataLst>
              <p:tags r:id="rId15"/>
            </p:custDataLst>
          </p:nvPr>
        </p:nvSpPr>
        <p:spPr>
          <a:xfrm>
            <a:off x="9255575" y="3930441"/>
            <a:ext cx="73025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9" name="MH_SubTitle_4"/>
          <p:cNvSpPr/>
          <p:nvPr>
            <p:custDataLst>
              <p:tags r:id="rId16"/>
            </p:custDataLst>
          </p:nvPr>
        </p:nvSpPr>
        <p:spPr>
          <a:xfrm>
            <a:off x="6556826" y="5048040"/>
            <a:ext cx="1420812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对源程序进行编辑、编译和连接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80601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82125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>
          <a:xfrm>
            <a:off x="83649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3" name="MH_Other_16"/>
          <p:cNvSpPr/>
          <p:nvPr>
            <p:custDataLst>
              <p:tags r:id="rId20"/>
            </p:custDataLst>
          </p:nvPr>
        </p:nvSpPr>
        <p:spPr>
          <a:xfrm>
            <a:off x="8517386" y="5602077"/>
            <a:ext cx="71438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4" name="MH_SubTitle_5"/>
          <p:cNvSpPr/>
          <p:nvPr>
            <p:custDataLst>
              <p:tags r:id="rId21"/>
            </p:custDataLst>
          </p:nvPr>
        </p:nvSpPr>
        <p:spPr>
          <a:xfrm>
            <a:off x="4286699" y="40272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运行程序</a:t>
            </a:r>
            <a:endParaRPr lang="en-US" altLang="zh-CN" b="1" dirty="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分析结果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5" name="MH_Other_17"/>
          <p:cNvSpPr/>
          <p:nvPr>
            <p:custDataLst>
              <p:tags r:id="rId22"/>
            </p:custDataLst>
          </p:nvPr>
        </p:nvSpPr>
        <p:spPr>
          <a:xfrm>
            <a:off x="56138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6" name="MH_Other_18"/>
          <p:cNvSpPr/>
          <p:nvPr>
            <p:custDataLst>
              <p:tags r:id="rId23"/>
            </p:custDataLst>
          </p:nvPr>
        </p:nvSpPr>
        <p:spPr>
          <a:xfrm>
            <a:off x="57662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7" name="MH_Other_19"/>
          <p:cNvSpPr/>
          <p:nvPr>
            <p:custDataLst>
              <p:tags r:id="rId24"/>
            </p:custDataLst>
          </p:nvPr>
        </p:nvSpPr>
        <p:spPr>
          <a:xfrm>
            <a:off x="59186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8" name="MH_Other_20"/>
          <p:cNvSpPr/>
          <p:nvPr>
            <p:custDataLst>
              <p:tags r:id="rId25"/>
            </p:custDataLst>
          </p:nvPr>
        </p:nvSpPr>
        <p:spPr>
          <a:xfrm>
            <a:off x="60710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9" name="MH_Other_21"/>
          <p:cNvSpPr/>
          <p:nvPr>
            <p:custDataLst>
              <p:tags r:id="rId26"/>
            </p:custDataLst>
          </p:nvPr>
        </p:nvSpPr>
        <p:spPr>
          <a:xfrm>
            <a:off x="6223450" y="4582902"/>
            <a:ext cx="71437" cy="71438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0" name="MH_Other_22"/>
          <p:cNvSpPr/>
          <p:nvPr>
            <p:custDataLst>
              <p:tags r:id="rId27"/>
            </p:custDataLst>
          </p:nvPr>
        </p:nvSpPr>
        <p:spPr>
          <a:xfrm rot="16200000" flipH="1" flipV="1">
            <a:off x="1487143" y="4432884"/>
            <a:ext cx="2036762" cy="1514475"/>
          </a:xfrm>
          <a:custGeom>
            <a:avLst/>
            <a:gdLst>
              <a:gd name="connsiteX0" fmla="*/ 2036881 w 2036881"/>
              <a:gd name="connsiteY0" fmla="*/ 0 h 1514475"/>
              <a:gd name="connsiteX1" fmla="*/ 662583 w 2036881"/>
              <a:gd name="connsiteY1" fmla="*/ 0 h 1514475"/>
              <a:gd name="connsiteX2" fmla="*/ 0 w 2036881"/>
              <a:gd name="connsiteY2" fmla="*/ 662583 h 1514475"/>
              <a:gd name="connsiteX3" fmla="*/ 0 w 2036881"/>
              <a:gd name="connsiteY3" fmla="*/ 1514475 h 1514475"/>
              <a:gd name="connsiteX4" fmla="*/ 378619 w 2036881"/>
              <a:gd name="connsiteY4" fmla="*/ 1514475 h 1514475"/>
              <a:gd name="connsiteX5" fmla="*/ 378619 w 2036881"/>
              <a:gd name="connsiteY5" fmla="*/ 662583 h 1514475"/>
              <a:gd name="connsiteX6" fmla="*/ 662583 w 2036881"/>
              <a:gd name="connsiteY6" fmla="*/ 378619 h 1514475"/>
              <a:gd name="connsiteX7" fmla="*/ 2036881 w 2036881"/>
              <a:gd name="connsiteY7" fmla="*/ 378619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36881" h="1514475">
                <a:moveTo>
                  <a:pt x="2036881" y="0"/>
                </a:moveTo>
                <a:lnTo>
                  <a:pt x="662583" y="0"/>
                </a:lnTo>
                <a:cubicBezTo>
                  <a:pt x="296649" y="0"/>
                  <a:pt x="0" y="296649"/>
                  <a:pt x="0" y="662583"/>
                </a:cubicBezTo>
                <a:lnTo>
                  <a:pt x="0" y="1514475"/>
                </a:lnTo>
                <a:lnTo>
                  <a:pt x="378619" y="1514475"/>
                </a:lnTo>
                <a:lnTo>
                  <a:pt x="378619" y="662583"/>
                </a:lnTo>
                <a:cubicBezTo>
                  <a:pt x="378619" y="505754"/>
                  <a:pt x="505754" y="378619"/>
                  <a:pt x="662583" y="378619"/>
                </a:cubicBezTo>
                <a:lnTo>
                  <a:pt x="2036881" y="37861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MH_SubTitle_6"/>
          <p:cNvSpPr/>
          <p:nvPr>
            <p:custDataLst>
              <p:tags r:id="rId28"/>
            </p:custDataLst>
          </p:nvPr>
        </p:nvSpPr>
        <p:spPr>
          <a:xfrm>
            <a:off x="2484886" y="5436977"/>
            <a:ext cx="1181100" cy="1181100"/>
          </a:xfrm>
          <a:prstGeom prst="roundRect">
            <a:avLst>
              <a:gd name="adj" fmla="val 29792"/>
            </a:avLst>
          </a:prstGeom>
          <a:solidFill>
            <a:srgbClr val="FEFFFF"/>
          </a:solidFill>
          <a:ln w="31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b="1" dirty="0" smtClean="0">
                <a:solidFill>
                  <a:schemeClr val="accent1"/>
                </a:solidFill>
              </a:rPr>
              <a:t>编写程序文档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2" name="MH_Other_23"/>
          <p:cNvSpPr/>
          <p:nvPr>
            <p:custDataLst>
              <p:tags r:id="rId29"/>
            </p:custDataLst>
          </p:nvPr>
        </p:nvSpPr>
        <p:spPr>
          <a:xfrm>
            <a:off x="3732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3" name="MH_Other_24"/>
          <p:cNvSpPr/>
          <p:nvPr>
            <p:custDataLst>
              <p:tags r:id="rId30"/>
            </p:custDataLst>
          </p:nvPr>
        </p:nvSpPr>
        <p:spPr>
          <a:xfrm>
            <a:off x="38850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4" name="MH_Other_25"/>
          <p:cNvSpPr/>
          <p:nvPr>
            <p:custDataLst>
              <p:tags r:id="rId31"/>
            </p:custDataLst>
          </p:nvPr>
        </p:nvSpPr>
        <p:spPr>
          <a:xfrm>
            <a:off x="40374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5" name="MH_Other_26"/>
          <p:cNvSpPr/>
          <p:nvPr>
            <p:custDataLst>
              <p:tags r:id="rId32"/>
            </p:custDataLst>
          </p:nvPr>
        </p:nvSpPr>
        <p:spPr>
          <a:xfrm>
            <a:off x="41898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6" name="MH_Other_27"/>
          <p:cNvSpPr/>
          <p:nvPr>
            <p:custDataLst>
              <p:tags r:id="rId33"/>
            </p:custDataLst>
          </p:nvPr>
        </p:nvSpPr>
        <p:spPr>
          <a:xfrm>
            <a:off x="43422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37" name="MH_Other_28"/>
          <p:cNvSpPr/>
          <p:nvPr>
            <p:custDataLst>
              <p:tags r:id="rId34"/>
            </p:custDataLst>
          </p:nvPr>
        </p:nvSpPr>
        <p:spPr>
          <a:xfrm>
            <a:off x="4494661" y="6000541"/>
            <a:ext cx="71438" cy="71437"/>
          </a:xfrm>
          <a:prstGeom prst="ellipse">
            <a:avLst/>
          </a:prstGeom>
          <a:solidFill>
            <a:srgbClr val="FE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计算机程序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2784475" y="1800225"/>
            <a:ext cx="357188" cy="35560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2784475" y="2205039"/>
            <a:ext cx="357188" cy="357187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6" name="MH_Other_3"/>
          <p:cNvSpPr/>
          <p:nvPr>
            <p:custDataLst>
              <p:tags r:id="rId3"/>
            </p:custDataLst>
          </p:nvPr>
        </p:nvSpPr>
        <p:spPr>
          <a:xfrm>
            <a:off x="2990850" y="2003425"/>
            <a:ext cx="355600" cy="3556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7" name="MH_Other_4"/>
          <p:cNvSpPr/>
          <p:nvPr>
            <p:custDataLst>
              <p:tags r:id="rId4"/>
            </p:custDataLst>
          </p:nvPr>
        </p:nvSpPr>
        <p:spPr>
          <a:xfrm>
            <a:off x="2400300" y="1671639"/>
            <a:ext cx="534988" cy="1019175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8" name="MH_Other_5"/>
          <p:cNvSpPr/>
          <p:nvPr>
            <p:custDataLst>
              <p:tags r:id="rId5"/>
            </p:custDataLst>
          </p:nvPr>
        </p:nvSpPr>
        <p:spPr bwMode="auto">
          <a:xfrm>
            <a:off x="2371725" y="1671639"/>
            <a:ext cx="509588" cy="1019175"/>
          </a:xfrm>
          <a:custGeom>
            <a:avLst/>
            <a:gdLst>
              <a:gd name="T0" fmla="*/ 36 w 1806862"/>
              <a:gd name="T1" fmla="*/ 0 h 3612822"/>
              <a:gd name="T2" fmla="*/ 143580 w 1806862"/>
              <a:gd name="T3" fmla="*/ 143580 h 3612822"/>
              <a:gd name="T4" fmla="*/ 36 w 1806862"/>
              <a:gd name="T5" fmla="*/ 287160 h 3612822"/>
              <a:gd name="T6" fmla="*/ 0 w 1806862"/>
              <a:gd name="T7" fmla="*/ 287124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MH_Text_1"/>
          <p:cNvSpPr/>
          <p:nvPr>
            <p:custDataLst>
              <p:tags r:id="rId6"/>
            </p:custDataLst>
          </p:nvPr>
        </p:nvSpPr>
        <p:spPr>
          <a:xfrm>
            <a:off x="3346451" y="2155825"/>
            <a:ext cx="3503613" cy="104775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可以被计算机理解并执行的基本操作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命令。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H_SubTitle_1"/>
          <p:cNvSpPr/>
          <p:nvPr>
            <p:custDataLst>
              <p:tags r:id="rId7"/>
            </p:custDataLst>
          </p:nvPr>
        </p:nvSpPr>
        <p:spPr>
          <a:xfrm>
            <a:off x="3346451" y="1671638"/>
            <a:ext cx="3503613" cy="53816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1"/>
                </a:solidFill>
                <a:cs typeface="宋体" panose="02010600030101010101" pitchFamily="2" charset="-122"/>
              </a:rPr>
              <a:t>指令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1" name="MH_Other_6"/>
          <p:cNvSpPr/>
          <p:nvPr>
            <p:custDataLst>
              <p:tags r:id="rId8"/>
            </p:custDataLst>
          </p:nvPr>
        </p:nvSpPr>
        <p:spPr>
          <a:xfrm>
            <a:off x="5973763" y="49911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5973763" y="5397500"/>
            <a:ext cx="355600" cy="35560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>
            <a:off x="6178550" y="5194300"/>
            <a:ext cx="355600" cy="355600"/>
          </a:xfrm>
          <a:prstGeom prst="diamond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>
            <a:off x="5588001" y="4864100"/>
            <a:ext cx="536575" cy="1017588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>
            <a:off x="5561014" y="4864100"/>
            <a:ext cx="509587" cy="1017588"/>
          </a:xfrm>
          <a:custGeom>
            <a:avLst/>
            <a:gdLst>
              <a:gd name="connsiteX0" fmla="*/ 451 w 1806862"/>
              <a:gd name="connsiteY0" fmla="*/ 0 h 3612822"/>
              <a:gd name="connsiteX1" fmla="*/ 1806862 w 1806862"/>
              <a:gd name="connsiteY1" fmla="*/ 1806411 h 3612822"/>
              <a:gd name="connsiteX2" fmla="*/ 451 w 1806862"/>
              <a:gd name="connsiteY2" fmla="*/ 3612822 h 3612822"/>
              <a:gd name="connsiteX3" fmla="*/ 0 w 1806862"/>
              <a:gd name="connsiteY3" fmla="*/ 3612371 h 3612822"/>
              <a:gd name="connsiteX4" fmla="*/ 0 w 1806862"/>
              <a:gd name="connsiteY4" fmla="*/ 451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0" tIns="0" rIns="144000" bIns="0" anchor="ctr">
            <a:normAutofit/>
          </a:bodyPr>
          <a:lstStyle/>
          <a:p>
            <a:pPr algn="ctr">
              <a:defRPr/>
            </a:pPr>
            <a:endParaRPr lang="zh-CN" altLang="en-US" sz="2400" b="1" dirty="0" err="1">
              <a:solidFill>
                <a:srgbClr val="FFFFFF"/>
              </a:solidFill>
            </a:endParaRPr>
          </a:p>
        </p:txBody>
      </p:sp>
      <p:sp>
        <p:nvSpPr>
          <p:cNvPr id="16" name="MH_Text_3"/>
          <p:cNvSpPr/>
          <p:nvPr>
            <p:custDataLst>
              <p:tags r:id="rId13"/>
            </p:custDataLst>
          </p:nvPr>
        </p:nvSpPr>
        <p:spPr>
          <a:xfrm>
            <a:off x="6534150" y="5346700"/>
            <a:ext cx="3505200" cy="1049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与计算机系统操作有关的计算机程序、规程、规则，以及可能有的文件、文档及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数据。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MH_SubTitle_3"/>
          <p:cNvSpPr/>
          <p:nvPr>
            <p:custDataLst>
              <p:tags r:id="rId14"/>
            </p:custDataLst>
          </p:nvPr>
        </p:nvSpPr>
        <p:spPr>
          <a:xfrm>
            <a:off x="6534150" y="4864101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3"/>
                </a:solidFill>
                <a:cs typeface="宋体" panose="02010600030101010101" pitchFamily="2" charset="-122"/>
              </a:rPr>
              <a:t>软件</a:t>
            </a:r>
            <a:endParaRPr lang="zh-CN" altLang="en-US" sz="2400" b="1" dirty="0">
              <a:solidFill>
                <a:schemeClr val="accent3"/>
              </a:solidFill>
            </a:endParaRPr>
          </a:p>
        </p:txBody>
      </p:sp>
      <p:sp>
        <p:nvSpPr>
          <p:cNvPr id="18" name="MH_Other_11"/>
          <p:cNvSpPr/>
          <p:nvPr>
            <p:custDataLst>
              <p:tags r:id="rId15"/>
            </p:custDataLst>
          </p:nvPr>
        </p:nvSpPr>
        <p:spPr>
          <a:xfrm>
            <a:off x="4379913" y="34147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19" name="MH_Other_12"/>
          <p:cNvSpPr/>
          <p:nvPr>
            <p:custDataLst>
              <p:tags r:id="rId16"/>
            </p:custDataLst>
          </p:nvPr>
        </p:nvSpPr>
        <p:spPr>
          <a:xfrm>
            <a:off x="4379913" y="3821113"/>
            <a:ext cx="355600" cy="3556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0" name="MH_Other_13"/>
          <p:cNvSpPr/>
          <p:nvPr>
            <p:custDataLst>
              <p:tags r:id="rId17"/>
            </p:custDataLst>
          </p:nvPr>
        </p:nvSpPr>
        <p:spPr>
          <a:xfrm>
            <a:off x="4584700" y="3617913"/>
            <a:ext cx="355600" cy="355600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1" name="MH_Other_14"/>
          <p:cNvSpPr/>
          <p:nvPr>
            <p:custDataLst>
              <p:tags r:id="rId18"/>
            </p:custDataLst>
          </p:nvPr>
        </p:nvSpPr>
        <p:spPr>
          <a:xfrm>
            <a:off x="3994151" y="3287714"/>
            <a:ext cx="536575" cy="1017587"/>
          </a:xfrm>
          <a:custGeom>
            <a:avLst/>
            <a:gdLst>
              <a:gd name="connsiteX0" fmla="*/ 96494 w 1902905"/>
              <a:gd name="connsiteY0" fmla="*/ 0 h 3612822"/>
              <a:gd name="connsiteX1" fmla="*/ 1902905 w 1902905"/>
              <a:gd name="connsiteY1" fmla="*/ 1806411 h 3612822"/>
              <a:gd name="connsiteX2" fmla="*/ 96494 w 1902905"/>
              <a:gd name="connsiteY2" fmla="*/ 3612822 h 3612822"/>
              <a:gd name="connsiteX3" fmla="*/ 0 w 1902905"/>
              <a:gd name="connsiteY3" fmla="*/ 3516328 h 3612822"/>
              <a:gd name="connsiteX4" fmla="*/ 1709917 w 1902905"/>
              <a:gd name="connsiteY4" fmla="*/ 1806411 h 3612822"/>
              <a:gd name="connsiteX5" fmla="*/ 0 w 1902905"/>
              <a:gd name="connsiteY5" fmla="*/ 96494 h 3612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02905" h="3612822">
                <a:moveTo>
                  <a:pt x="96494" y="0"/>
                </a:moveTo>
                <a:lnTo>
                  <a:pt x="1902905" y="1806411"/>
                </a:lnTo>
                <a:lnTo>
                  <a:pt x="96494" y="3612822"/>
                </a:lnTo>
                <a:lnTo>
                  <a:pt x="0" y="3516328"/>
                </a:lnTo>
                <a:lnTo>
                  <a:pt x="1709917" y="1806411"/>
                </a:lnTo>
                <a:lnTo>
                  <a:pt x="0" y="9649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dirty="0" err="1">
              <a:solidFill>
                <a:srgbClr val="FFFFFF"/>
              </a:solidFill>
            </a:endParaRPr>
          </a:p>
        </p:txBody>
      </p:sp>
      <p:sp>
        <p:nvSpPr>
          <p:cNvPr id="22" name="MH_Other_15"/>
          <p:cNvSpPr/>
          <p:nvPr>
            <p:custDataLst>
              <p:tags r:id="rId19"/>
            </p:custDataLst>
          </p:nvPr>
        </p:nvSpPr>
        <p:spPr bwMode="auto">
          <a:xfrm>
            <a:off x="3967163" y="3287714"/>
            <a:ext cx="508000" cy="1017587"/>
          </a:xfrm>
          <a:custGeom>
            <a:avLst/>
            <a:gdLst>
              <a:gd name="T0" fmla="*/ 36 w 1806862"/>
              <a:gd name="T1" fmla="*/ 0 h 3612822"/>
              <a:gd name="T2" fmla="*/ 143133 w 1806862"/>
              <a:gd name="T3" fmla="*/ 143356 h 3612822"/>
              <a:gd name="T4" fmla="*/ 36 w 1806862"/>
              <a:gd name="T5" fmla="*/ 286713 h 3612822"/>
              <a:gd name="T6" fmla="*/ 0 w 1806862"/>
              <a:gd name="T7" fmla="*/ 286677 h 3612822"/>
              <a:gd name="T8" fmla="*/ 0 w 1806862"/>
              <a:gd name="T9" fmla="*/ 36 h 36128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06862"/>
              <a:gd name="T16" fmla="*/ 0 h 3612822"/>
              <a:gd name="T17" fmla="*/ 1806862 w 1806862"/>
              <a:gd name="T18" fmla="*/ 3612822 h 36128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06862" h="3612822">
                <a:moveTo>
                  <a:pt x="451" y="0"/>
                </a:moveTo>
                <a:lnTo>
                  <a:pt x="1806862" y="1806411"/>
                </a:lnTo>
                <a:lnTo>
                  <a:pt x="451" y="3612822"/>
                </a:lnTo>
                <a:lnTo>
                  <a:pt x="0" y="3612371"/>
                </a:lnTo>
                <a:lnTo>
                  <a:pt x="0" y="451"/>
                </a:lnTo>
                <a:lnTo>
                  <a:pt x="45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4400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23" name="MH_Text_2"/>
          <p:cNvSpPr/>
          <p:nvPr>
            <p:custDataLst>
              <p:tags r:id="rId20"/>
            </p:custDataLst>
          </p:nvPr>
        </p:nvSpPr>
        <p:spPr>
          <a:xfrm>
            <a:off x="4940300" y="3770314"/>
            <a:ext cx="3505200" cy="10175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一组计算机能识别和执行的指令。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一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个特定的指令序列用来完成一定的功能。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MH_SubTitle_2"/>
          <p:cNvSpPr/>
          <p:nvPr>
            <p:custDataLst>
              <p:tags r:id="rId21"/>
            </p:custDataLst>
          </p:nvPr>
        </p:nvSpPr>
        <p:spPr>
          <a:xfrm>
            <a:off x="4940300" y="3287714"/>
            <a:ext cx="3505200" cy="536575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zh-CN" altLang="en-US" sz="2400" b="1" kern="0" dirty="0" smtClean="0">
                <a:solidFill>
                  <a:schemeClr val="accent2"/>
                </a:solidFill>
                <a:cs typeface="宋体" panose="02010600030101010101" pitchFamily="2" charset="-122"/>
              </a:rPr>
              <a:t>程序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计算机语言</a:t>
            </a:r>
            <a:endParaRPr lang="zh-CN" altLang="en-US" dirty="0"/>
          </a:p>
        </p:txBody>
      </p:sp>
      <p:sp>
        <p:nvSpPr>
          <p:cNvPr id="25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7436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97436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7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92874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92874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9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857468" y="1730952"/>
            <a:ext cx="2160000" cy="4320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857468" y="2259591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1797436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792874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7857468" y="4641125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797436" y="2162952"/>
            <a:ext cx="2160000" cy="96639"/>
            <a:chOff x="1797436" y="2162952"/>
            <a:chExt cx="2160000" cy="96639"/>
          </a:xfrm>
        </p:grpSpPr>
        <p:sp>
          <p:nvSpPr>
            <p:cNvPr id="35" name="矩形 34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792874" y="2147859"/>
            <a:ext cx="2160000" cy="96639"/>
            <a:chOff x="1797436" y="2162952"/>
            <a:chExt cx="2160000" cy="96639"/>
          </a:xfrm>
        </p:grpSpPr>
        <p:sp>
          <p:nvSpPr>
            <p:cNvPr id="38" name="矩形 37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7857468" y="2162952"/>
            <a:ext cx="2160000" cy="96639"/>
            <a:chOff x="1797436" y="2162952"/>
            <a:chExt cx="2160000" cy="96639"/>
          </a:xfrm>
        </p:grpSpPr>
        <p:sp>
          <p:nvSpPr>
            <p:cNvPr id="41" name="矩形 40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高级语言的发展</a:t>
            </a:r>
            <a:endParaRPr lang="zh-CN" altLang="en-US" dirty="0"/>
          </a:p>
        </p:txBody>
      </p:sp>
      <p:sp>
        <p:nvSpPr>
          <p:cNvPr id="4" name="MH_Other_5"/>
          <p:cNvSpPr/>
          <p:nvPr>
            <p:custDataLst>
              <p:tags r:id="rId1"/>
            </p:custDataLst>
          </p:nvPr>
        </p:nvSpPr>
        <p:spPr>
          <a:xfrm>
            <a:off x="3452123" y="1805333"/>
            <a:ext cx="1065212" cy="1065213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flipH="1" flipV="1">
            <a:off x="4525273" y="3786532"/>
            <a:ext cx="1262062" cy="579438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V="1">
            <a:off x="3941073" y="2841970"/>
            <a:ext cx="1262062" cy="577850"/>
          </a:xfrm>
          <a:prstGeom prst="bentArrow">
            <a:avLst>
              <a:gd name="adj1" fmla="val 14574"/>
              <a:gd name="adj2" fmla="val 17832"/>
              <a:gd name="adj3" fmla="val 22629"/>
              <a:gd name="adj4" fmla="val 43750"/>
            </a:avLst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>
            <a:off x="5203135" y="2759420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>
            <a:off x="3546255" y="1902488"/>
            <a:ext cx="877670" cy="87767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01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MH_Other_6"/>
          <p:cNvSpPr/>
          <p:nvPr>
            <p:custDataLst>
              <p:tags r:id="rId6"/>
            </p:custDataLst>
          </p:nvPr>
        </p:nvSpPr>
        <p:spPr>
          <a:xfrm>
            <a:off x="5308128" y="2870546"/>
            <a:ext cx="877670" cy="8776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02</a:t>
            </a:r>
            <a:endParaRPr lang="zh-CN" altLang="en-US" sz="3600" b="1" dirty="0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MH_Other_7"/>
          <p:cNvSpPr/>
          <p:nvPr>
            <p:custDataLst>
              <p:tags r:id="rId7"/>
            </p:custDataLst>
          </p:nvPr>
        </p:nvSpPr>
        <p:spPr>
          <a:xfrm flipH="1">
            <a:off x="3458473" y="3715095"/>
            <a:ext cx="1066800" cy="1066800"/>
          </a:xfrm>
          <a:prstGeom prst="ellipse">
            <a:avLst/>
          </a:prstGeom>
          <a:solidFill>
            <a:srgbClr val="FFFFFF"/>
          </a:solidFill>
          <a:ln w="3175">
            <a:solidFill>
              <a:srgbClr val="DDDDDD"/>
            </a:solidFill>
          </a:ln>
          <a:effectLst>
            <a:outerShdw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MH_Other_8"/>
          <p:cNvSpPr/>
          <p:nvPr>
            <p:custDataLst>
              <p:tags r:id="rId8"/>
            </p:custDataLst>
          </p:nvPr>
        </p:nvSpPr>
        <p:spPr>
          <a:xfrm>
            <a:off x="3553402" y="3809622"/>
            <a:ext cx="877670" cy="87767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dist="76200" dir="13500000">
              <a:prstClr val="black">
                <a:alpha val="1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 b="1">
                <a:solidFill>
                  <a:srgbClr val="FFFFFF"/>
                </a:solidFill>
                <a:latin typeface="Agency FB" panose="020B0503020202020204" pitchFamily="34" charset="0"/>
                <a:ea typeface="黑体" panose="02010609060101010101" pitchFamily="49" charset="-122"/>
              </a:rPr>
              <a:t>03</a:t>
            </a:r>
            <a:endParaRPr lang="zh-CN" altLang="en-US" sz="3600" b="1">
              <a:solidFill>
                <a:srgbClr val="FFFFFF"/>
              </a:solidFill>
              <a:latin typeface="Agency FB" panose="020B0503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MH_SubTitle_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flipH="1">
            <a:off x="573985" y="2165696"/>
            <a:ext cx="27828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非结构化的语言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MH_Text_2"/>
          <p:cNvSpPr/>
          <p:nvPr>
            <p:custDataLst>
              <p:tags r:id="rId10"/>
            </p:custDataLst>
          </p:nvPr>
        </p:nvSpPr>
        <p:spPr>
          <a:xfrm>
            <a:off x="6427097" y="3521420"/>
            <a:ext cx="4814059" cy="214388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规定：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必须由具有良好特性的基本结构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顺序结构、选择结构、循环结构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构成，程序中的流程不允许随意跳转，程序总是由上而下顺序执行各个基本结构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特点：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程序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结构清晰，易于编写、阅读和维护。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MH_SubTitle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615261" y="4040533"/>
            <a:ext cx="2784475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MH_SubTitle_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27098" y="3095971"/>
            <a:ext cx="2781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结构化语言</a:t>
            </a:r>
            <a:endParaRPr lang="en-US" altLang="zh-CN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语言的发展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3" y="1610931"/>
            <a:ext cx="1966683" cy="214108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文本框 4"/>
          <p:cNvSpPr txBox="1"/>
          <p:nvPr/>
        </p:nvSpPr>
        <p:spPr>
          <a:xfrm>
            <a:off x="726189" y="3752018"/>
            <a:ext cx="19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D.M.Ritchie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695" y="1451905"/>
            <a:ext cx="8680174" cy="4906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1972—1973年间，美国贝尔实验室的D.M.Ritchie 在B语言的基础上设计出了C语言。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最初的C语言只是为描述和实现UNIX操作系统提供一种工作语言而设计的。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随着UNIX的日益广泛使用，C语言也迅速得到推广。1978年以后，C语言先后移植到大、中、小和微型计算机上。C语言便很快风靡全世界，成为世界上应用最广泛的程序设计高级语言。</a:t>
            </a:r>
            <a:endParaRPr lang="zh-CN" alt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以UNIX第7版中的C语言编译程序为基础，1978年，Brian W.Kernighan和Dennis M.Ritchie 合著了影响深远的名著The C Programming Language，这本书中介绍的C语言成为后来广泛使用的C语言版本的基础，它是实际上第一个C语言标准。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1983年，美国国家标准协会(ANSI)，根据C语言问世以来各种版本对C语言的发展和扩充，制定了第一个C语言标准草案(’83 ANSI C)。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1989年，ANSI公布了一个完整的C语言标准——ANSI X3.159—1989(常称为ANSI C或C 89)。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1990年，国际标准化组织ISO(International Standard Organization)接受C 89作为国际标准ISO/IEC 9899: 1990，它和ANSI的C 89基本上是相同的。</a:t>
            </a:r>
            <a:endParaRPr lang="zh-CN" altLang="en-US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1999年，ISO又对C语言标准进行了修订，在基本保留原来的C语言特征的基础上，针对应用的需要，增加了一些功能，尤其是C++中的一些功能，并在2001年和2004年先后进行了两次技术修正，它被称为C 99，C 99是C 89的扩充。</a:t>
            </a:r>
            <a:endParaRPr lang="zh-CN" altLang="en-US" sz="1400" dirty="0" smtClean="0"/>
          </a:p>
        </p:txBody>
      </p:sp>
      <p:sp>
        <p:nvSpPr>
          <p:cNvPr id="7" name="矩形 6"/>
          <p:cNvSpPr/>
          <p:nvPr/>
        </p:nvSpPr>
        <p:spPr>
          <a:xfrm>
            <a:off x="706942" y="6358889"/>
            <a:ext cx="1107092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目前由不同软件公司所提供的一些C语言编译系统并未完全实现C 99建议的功能，它们多以C 89为基础开发。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语言的特点</a:t>
            </a:r>
            <a:endParaRPr lang="zh-CN" altLang="en-US" dirty="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5114957" y="1506538"/>
            <a:ext cx="3265487" cy="3683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 语言简洁、紧凑，使用方便、</a:t>
            </a:r>
            <a:r>
              <a:rPr lang="zh-CN" altLang="en-US" sz="1500" dirty="0" smtClean="0"/>
              <a:t>灵活</a:t>
            </a:r>
            <a:endParaRPr lang="en-US" altLang="zh-CN" sz="1500" dirty="0"/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 rot="18900000" flipV="1">
            <a:off x="4995102" y="2520158"/>
            <a:ext cx="576263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rot="16200000" flipV="1">
            <a:off x="47974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rot="13500000" flipV="1">
            <a:off x="4994308" y="347186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rot="10800000" flipV="1">
            <a:off x="5470558" y="36687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rot="8100000" flipV="1">
            <a:off x="5946014" y="3471070"/>
            <a:ext cx="577850" cy="1262062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rot="5400000" flipV="1">
            <a:off x="6143658" y="2995614"/>
            <a:ext cx="577850" cy="1260475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1" name="MH_Other_7"/>
          <p:cNvSpPr/>
          <p:nvPr>
            <p:custDataLst>
              <p:tags r:id="rId8"/>
            </p:custDataLst>
          </p:nvPr>
        </p:nvSpPr>
        <p:spPr>
          <a:xfrm rot="2700000" flipV="1">
            <a:off x="5946808" y="2519364"/>
            <a:ext cx="576262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2" name="MH_Other_8"/>
          <p:cNvSpPr/>
          <p:nvPr>
            <p:custDataLst>
              <p:tags r:id="rId9"/>
            </p:custDataLst>
          </p:nvPr>
        </p:nvSpPr>
        <p:spPr>
          <a:xfrm flipV="1">
            <a:off x="5470558" y="2322514"/>
            <a:ext cx="577850" cy="126206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>
                  <a:lumMod val="20000"/>
                  <a:lumOff val="80000"/>
                </a:schemeClr>
              </a:gs>
            </a:gsLst>
            <a:lin ang="2700000" scaled="1"/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anchor="ctr"/>
          <a:lstStyle/>
          <a:p>
            <a:pPr algn="ctr">
              <a:defRPr/>
            </a:pPr>
            <a:endParaRPr lang="zh-CN" altLang="en-US" sz="3600" dirty="0">
              <a:latin typeface="微软雅黑" panose="020B0503020204020204" pitchFamily="34" charset="-122"/>
            </a:endParaRPr>
          </a:p>
        </p:txBody>
      </p:sp>
      <p:sp>
        <p:nvSpPr>
          <p:cNvPr id="13" name="MH_Other_9"/>
          <p:cNvSpPr/>
          <p:nvPr>
            <p:custDataLst>
              <p:tags r:id="rId10"/>
            </p:custDataLst>
          </p:nvPr>
        </p:nvSpPr>
        <p:spPr>
          <a:xfrm>
            <a:off x="5446746" y="1916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MH_Other_10"/>
          <p:cNvSpPr/>
          <p:nvPr>
            <p:custDataLst>
              <p:tags r:id="rId11"/>
            </p:custDataLst>
          </p:nvPr>
        </p:nvSpPr>
        <p:spPr>
          <a:xfrm>
            <a:off x="643417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MH_Other_11"/>
          <p:cNvSpPr/>
          <p:nvPr>
            <p:custDataLst>
              <p:tags r:id="rId12"/>
            </p:custDataLst>
          </p:nvPr>
        </p:nvSpPr>
        <p:spPr>
          <a:xfrm>
            <a:off x="6843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6" name="MH_Other_12"/>
          <p:cNvSpPr/>
          <p:nvPr>
            <p:custDataLst>
              <p:tags r:id="rId13"/>
            </p:custDataLst>
          </p:nvPr>
        </p:nvSpPr>
        <p:spPr>
          <a:xfrm>
            <a:off x="643417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04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MH_Other_13"/>
          <p:cNvSpPr/>
          <p:nvPr>
            <p:custDataLst>
              <p:tags r:id="rId14"/>
            </p:custDataLst>
          </p:nvPr>
        </p:nvSpPr>
        <p:spPr>
          <a:xfrm>
            <a:off x="5446746" y="4710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05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MH_Other_14"/>
          <p:cNvSpPr/>
          <p:nvPr>
            <p:custDataLst>
              <p:tags r:id="rId15"/>
            </p:custDataLst>
          </p:nvPr>
        </p:nvSpPr>
        <p:spPr>
          <a:xfrm>
            <a:off x="4459321" y="4302127"/>
            <a:ext cx="625475" cy="623887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06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19" name="MH_Other_15"/>
          <p:cNvSpPr/>
          <p:nvPr>
            <p:custDataLst>
              <p:tags r:id="rId16"/>
            </p:custDataLst>
          </p:nvPr>
        </p:nvSpPr>
        <p:spPr>
          <a:xfrm>
            <a:off x="4049746" y="3313114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07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MH_Other_16"/>
          <p:cNvSpPr/>
          <p:nvPr>
            <p:custDataLst>
              <p:tags r:id="rId17"/>
            </p:custDataLst>
          </p:nvPr>
        </p:nvSpPr>
        <p:spPr>
          <a:xfrm>
            <a:off x="4459321" y="2325689"/>
            <a:ext cx="625475" cy="625475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98844">
                <a:schemeClr val="accent1"/>
              </a:gs>
            </a:gsLst>
            <a:path path="shape">
              <a:fillToRect l="50000" t="50000" r="50000" b="50000"/>
            </a:path>
            <a:tileRect/>
          </a:gra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anose="020B0503020204020204" pitchFamily="34" charset="-122"/>
              </a:rPr>
              <a:t>08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</a:endParaRPr>
          </a:p>
        </p:txBody>
      </p:sp>
      <p:sp>
        <p:nvSpPr>
          <p:cNvPr id="21" name="MH_Title_1"/>
          <p:cNvSpPr/>
          <p:nvPr>
            <p:custDataLst>
              <p:tags r:id="rId18"/>
            </p:custDataLst>
          </p:nvPr>
        </p:nvSpPr>
        <p:spPr>
          <a:xfrm>
            <a:off x="5283233" y="3149601"/>
            <a:ext cx="952500" cy="9525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lang="en-US" altLang="zh-CN" sz="6000" b="1" dirty="0" smtClean="0">
                <a:solidFill>
                  <a:srgbClr val="FFFFFF"/>
                </a:solidFill>
              </a:rPr>
              <a:t>C</a:t>
            </a:r>
            <a:endParaRPr lang="zh-CN" altLang="en-US" sz="6000" b="1" dirty="0">
              <a:solidFill>
                <a:srgbClr val="FFFFFF"/>
              </a:solidFill>
            </a:endParaRPr>
          </a:p>
        </p:txBody>
      </p:sp>
      <p:sp>
        <p:nvSpPr>
          <p:cNvPr id="22" name="MH_SubTitle_5"/>
          <p:cNvSpPr/>
          <p:nvPr>
            <p:custDataLst>
              <p:tags r:id="rId19"/>
            </p:custDataLst>
          </p:nvPr>
        </p:nvSpPr>
        <p:spPr>
          <a:xfrm>
            <a:off x="5114957" y="5353051"/>
            <a:ext cx="3425755" cy="3683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500" dirty="0"/>
              <a:t>语法限制不太严格，程序设计自由度大</a:t>
            </a:r>
            <a:endParaRPr lang="en-US" altLang="zh-CN" sz="1500" dirty="0"/>
          </a:p>
        </p:txBody>
      </p:sp>
      <p:sp>
        <p:nvSpPr>
          <p:cNvPr id="23" name="MH_SubTitle_2"/>
          <p:cNvSpPr/>
          <p:nvPr>
            <p:custDataLst>
              <p:tags r:id="rId20"/>
            </p:custDataLst>
          </p:nvPr>
        </p:nvSpPr>
        <p:spPr>
          <a:xfrm>
            <a:off x="7085046" y="2376488"/>
            <a:ext cx="1281113" cy="368300"/>
          </a:xfrm>
          <a:prstGeom prst="rect">
            <a:avLst/>
          </a:prstGeom>
        </p:spPr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/>
              <a:t>运算符丰富</a:t>
            </a:r>
            <a:endParaRPr lang="en-US" altLang="zh-CN" sz="1600" dirty="0"/>
          </a:p>
        </p:txBody>
      </p:sp>
      <p:sp>
        <p:nvSpPr>
          <p:cNvPr id="24" name="MH_SubTitle_3"/>
          <p:cNvSpPr/>
          <p:nvPr>
            <p:custDataLst>
              <p:tags r:id="rId21"/>
            </p:custDataLst>
          </p:nvPr>
        </p:nvSpPr>
        <p:spPr>
          <a:xfrm>
            <a:off x="7494621" y="3417889"/>
            <a:ext cx="1652379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 数据类型丰富</a:t>
            </a:r>
            <a:endParaRPr lang="en-US" altLang="zh-CN" sz="1500" dirty="0"/>
          </a:p>
        </p:txBody>
      </p:sp>
      <p:sp>
        <p:nvSpPr>
          <p:cNvPr id="25" name="MH_SubTitle_4"/>
          <p:cNvSpPr/>
          <p:nvPr>
            <p:custDataLst>
              <p:tags r:id="rId22"/>
            </p:custDataLst>
          </p:nvPr>
        </p:nvSpPr>
        <p:spPr>
          <a:xfrm>
            <a:off x="7097744" y="4545013"/>
            <a:ext cx="4683126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500" dirty="0" smtClean="0"/>
              <a:t>具有</a:t>
            </a:r>
            <a:r>
              <a:rPr lang="zh-CN" altLang="en-US" sz="1500" dirty="0"/>
              <a:t>结构化的</a:t>
            </a:r>
            <a:r>
              <a:rPr lang="zh-CN" altLang="en-US" sz="1500" dirty="0" smtClean="0"/>
              <a:t>控制语句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zh-CN" altLang="en-US" sz="1500" dirty="0"/>
              <a:t>用函数作为程序的模块单位，便于实现程序的</a:t>
            </a:r>
            <a:r>
              <a:rPr lang="zh-CN" altLang="en-US" sz="1500" dirty="0" smtClean="0"/>
              <a:t>模块化</a:t>
            </a:r>
            <a:endParaRPr lang="en-US" altLang="zh-CN" sz="1500" dirty="0" smtClean="0"/>
          </a:p>
          <a:p>
            <a:pPr>
              <a:lnSpc>
                <a:spcPct val="120000"/>
              </a:lnSpc>
              <a:defRPr/>
            </a:pPr>
            <a:r>
              <a:rPr lang="en-US" altLang="zh-CN" sz="1500" dirty="0" smtClean="0"/>
              <a:t>C</a:t>
            </a:r>
            <a:r>
              <a:rPr lang="zh-CN" altLang="en-US" sz="1500" dirty="0"/>
              <a:t>语言是完全模块化和结构化的语言</a:t>
            </a:r>
            <a:endParaRPr lang="en-US" altLang="zh-CN" sz="1500" dirty="0"/>
          </a:p>
        </p:txBody>
      </p:sp>
      <p:sp>
        <p:nvSpPr>
          <p:cNvPr id="26" name="MH_SubTitle_8"/>
          <p:cNvSpPr/>
          <p:nvPr>
            <p:custDataLst>
              <p:tags r:id="rId23"/>
            </p:custDataLst>
          </p:nvPr>
        </p:nvSpPr>
        <p:spPr>
          <a:xfrm>
            <a:off x="937279" y="2376488"/>
            <a:ext cx="3476005" cy="3683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/>
              <a:t>生成目标代码质量高，程序执行效率高</a:t>
            </a:r>
            <a:endParaRPr lang="en-US" altLang="zh-CN" sz="1500" dirty="0"/>
          </a:p>
        </p:txBody>
      </p:sp>
      <p:sp>
        <p:nvSpPr>
          <p:cNvPr id="27" name="MH_SubTitle_7"/>
          <p:cNvSpPr/>
          <p:nvPr>
            <p:custDataLst>
              <p:tags r:id="rId24"/>
            </p:custDataLst>
          </p:nvPr>
        </p:nvSpPr>
        <p:spPr>
          <a:xfrm>
            <a:off x="2408270" y="3417889"/>
            <a:ext cx="1616075" cy="366713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程序</a:t>
            </a:r>
            <a:r>
              <a:rPr lang="zh-CN" altLang="en-US" sz="1500" dirty="0"/>
              <a:t>可移植性好</a:t>
            </a:r>
            <a:endParaRPr lang="en-US" altLang="zh-CN" sz="1500" dirty="0"/>
          </a:p>
        </p:txBody>
      </p:sp>
      <p:sp>
        <p:nvSpPr>
          <p:cNvPr id="28" name="MH_SubTitle_6"/>
          <p:cNvSpPr/>
          <p:nvPr>
            <p:custDataLst>
              <p:tags r:id="rId25"/>
            </p:custDataLst>
          </p:nvPr>
        </p:nvSpPr>
        <p:spPr>
          <a:xfrm>
            <a:off x="509896" y="4300539"/>
            <a:ext cx="3903387" cy="1868831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允许</a:t>
            </a:r>
            <a:r>
              <a:rPr lang="zh-CN" altLang="en-US" sz="1500" dirty="0"/>
              <a:t>直接访问物理</a:t>
            </a:r>
            <a:r>
              <a:rPr lang="zh-CN" altLang="en-US" sz="1500" dirty="0" smtClean="0"/>
              <a:t>地址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进行位</a:t>
            </a:r>
            <a:r>
              <a:rPr lang="en-US" altLang="zh-CN" sz="1500" dirty="0"/>
              <a:t>(bit)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能</a:t>
            </a:r>
            <a:r>
              <a:rPr lang="zh-CN" altLang="en-US" sz="1500" dirty="0"/>
              <a:t>实现汇编语言的大部分</a:t>
            </a:r>
            <a:r>
              <a:rPr lang="zh-CN" altLang="en-US" sz="1500" dirty="0" smtClean="0"/>
              <a:t>功能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可以</a:t>
            </a:r>
            <a:r>
              <a:rPr lang="zh-CN" altLang="en-US" sz="1500" dirty="0"/>
              <a:t>直接对硬件进行</a:t>
            </a:r>
            <a:r>
              <a:rPr lang="zh-CN" altLang="en-US" sz="1500" dirty="0" smtClean="0"/>
              <a:t>操作</a:t>
            </a:r>
            <a:endParaRPr lang="en-US" altLang="zh-CN" sz="1500" dirty="0" smtClean="0"/>
          </a:p>
          <a:p>
            <a:pPr algn="r">
              <a:lnSpc>
                <a:spcPct val="120000"/>
              </a:lnSpc>
              <a:defRPr/>
            </a:pPr>
            <a:r>
              <a:rPr lang="zh-CN" altLang="en-US" sz="1500" dirty="0" smtClean="0"/>
              <a:t>因此</a:t>
            </a:r>
            <a:r>
              <a:rPr lang="en-US" altLang="zh-CN" sz="1500" dirty="0"/>
              <a:t>C</a:t>
            </a:r>
            <a:r>
              <a:rPr lang="zh-CN" altLang="en-US" sz="1500" dirty="0"/>
              <a:t>语言既具有高级语言的功能，又具有低级语言的许多功能，可用来编写</a:t>
            </a:r>
            <a:r>
              <a:rPr lang="zh-CN" altLang="en-US" sz="1500" dirty="0" smtClean="0"/>
              <a:t>系统软件</a:t>
            </a:r>
            <a:endParaRPr lang="zh-CN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  <a:endParaRPr lang="zh-CN" altLang="en-US" sz="20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5386" y="4887869"/>
            <a:ext cx="3657600" cy="819150"/>
          </a:xfrm>
          <a:prstGeom prst="rect">
            <a:avLst/>
          </a:prstGeom>
        </p:spPr>
      </p:pic>
      <p:sp>
        <p:nvSpPr>
          <p:cNvPr id="9" name="折角形 8"/>
          <p:cNvSpPr/>
          <p:nvPr/>
        </p:nvSpPr>
        <p:spPr>
          <a:xfrm>
            <a:off x="8292547" y="494334"/>
            <a:ext cx="3644349" cy="580707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497957" y="661625"/>
            <a:ext cx="1905500" cy="560717"/>
            <a:chOff x="8656983" y="1203671"/>
            <a:chExt cx="1905500" cy="49750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656983" y="1690688"/>
              <a:ext cx="1905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8415131" y="1228993"/>
            <a:ext cx="33991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srgbClr val="FFFF00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是函数的名字，表示“主函数”；每一个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语言程序都必须有一个 </a:t>
            </a:r>
            <a:r>
              <a:rPr lang="en-US" altLang="zh-CN" sz="1200" dirty="0" smtClean="0">
                <a:solidFill>
                  <a:schemeClr val="bg1"/>
                </a:solidFill>
              </a:rPr>
              <a:t>main 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前面的</a:t>
            </a:r>
            <a:r>
              <a:rPr lang="en-US" altLang="zh-CN" sz="1400" b="1" dirty="0" err="1">
                <a:solidFill>
                  <a:srgbClr val="FFFF00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表示此函数的类型是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int</a:t>
            </a:r>
            <a:r>
              <a:rPr lang="zh-CN" altLang="en-US" sz="1200" dirty="0" smtClean="0">
                <a:solidFill>
                  <a:schemeClr val="bg1"/>
                </a:solidFill>
              </a:rPr>
              <a:t>类型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整型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，即在执行主函数后会得到一个值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即函数值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，其值为整型。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FFFF00"/>
                </a:solidFill>
              </a:rPr>
              <a:t>return 0;</a:t>
            </a:r>
            <a:r>
              <a:rPr lang="zh-CN" altLang="en-US" sz="1200" dirty="0" smtClean="0">
                <a:solidFill>
                  <a:schemeClr val="bg1"/>
                </a:solidFill>
              </a:rPr>
              <a:t>的作用是当</a:t>
            </a:r>
            <a:r>
              <a:rPr lang="en-US" altLang="zh-CN" sz="1200" dirty="0" smtClean="0">
                <a:solidFill>
                  <a:schemeClr val="bg1"/>
                </a:solidFill>
              </a:rPr>
              <a:t>main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函数执行结束前将整数</a:t>
            </a:r>
            <a:r>
              <a:rPr lang="en-US" altLang="zh-CN" sz="1200" dirty="0" smtClean="0">
                <a:solidFill>
                  <a:schemeClr val="bg1"/>
                </a:solidFill>
              </a:rPr>
              <a:t>0</a:t>
            </a:r>
            <a:r>
              <a:rPr lang="zh-CN" altLang="en-US" sz="1200" dirty="0" smtClean="0">
                <a:solidFill>
                  <a:schemeClr val="bg1"/>
                </a:solidFill>
              </a:rPr>
              <a:t>作为函数值，返回到调用函数处。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函数体由花括号</a:t>
            </a:r>
            <a:r>
              <a:rPr lang="en-US" altLang="zh-CN" sz="1400" b="1" dirty="0">
                <a:solidFill>
                  <a:srgbClr val="FFFF00"/>
                </a:solidFill>
              </a:rPr>
              <a:t>{}</a:t>
            </a:r>
            <a:r>
              <a:rPr lang="zh-CN" altLang="en-US" sz="1200" dirty="0" smtClean="0">
                <a:solidFill>
                  <a:schemeClr val="bg1"/>
                </a:solidFill>
              </a:rPr>
              <a:t>括起来。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rgbClr val="FFFF00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是</a:t>
            </a:r>
            <a:r>
              <a:rPr lang="en-US" altLang="zh-CN" sz="1200" dirty="0" smtClean="0">
                <a:solidFill>
                  <a:schemeClr val="bg1"/>
                </a:solidFill>
              </a:rPr>
              <a:t>C</a:t>
            </a:r>
            <a:r>
              <a:rPr lang="zh-CN" altLang="en-US" sz="1200" dirty="0" smtClean="0">
                <a:solidFill>
                  <a:schemeClr val="bg1"/>
                </a:solidFill>
              </a:rPr>
              <a:t>编译系统提供的函数库中的输出函数</a:t>
            </a:r>
            <a:r>
              <a:rPr lang="en-US" altLang="zh-CN" sz="1200" dirty="0" smtClean="0">
                <a:solidFill>
                  <a:schemeClr val="bg1"/>
                </a:solidFill>
              </a:rPr>
              <a:t>(</a:t>
            </a:r>
            <a:r>
              <a:rPr lang="zh-CN" altLang="en-US" sz="1200" dirty="0" smtClean="0">
                <a:solidFill>
                  <a:schemeClr val="bg1"/>
                </a:solidFill>
              </a:rPr>
              <a:t>详见第</a:t>
            </a:r>
            <a:r>
              <a:rPr lang="en-US" altLang="zh-CN" sz="1200" dirty="0" smtClean="0">
                <a:solidFill>
                  <a:schemeClr val="bg1"/>
                </a:solidFill>
              </a:rPr>
              <a:t>4</a:t>
            </a:r>
            <a:r>
              <a:rPr lang="zh-CN" altLang="en-US" sz="1200" dirty="0" smtClean="0">
                <a:solidFill>
                  <a:schemeClr val="bg1"/>
                </a:solidFill>
              </a:rPr>
              <a:t>章</a:t>
            </a:r>
            <a:r>
              <a:rPr lang="en-US" altLang="zh-CN" sz="1200" dirty="0" smtClean="0">
                <a:solidFill>
                  <a:schemeClr val="bg1"/>
                </a:solidFill>
              </a:rPr>
              <a:t>)</a:t>
            </a:r>
            <a:r>
              <a:rPr lang="zh-CN" altLang="en-US" sz="1200" dirty="0" smtClean="0">
                <a:solidFill>
                  <a:schemeClr val="bg1"/>
                </a:solidFill>
              </a:rPr>
              <a:t>。</a:t>
            </a:r>
            <a:r>
              <a:rPr lang="en-US" altLang="zh-CN" sz="1200" dirty="0" err="1" smtClean="0">
                <a:solidFill>
                  <a:schemeClr val="bg1"/>
                </a:solidFill>
              </a:rPr>
              <a:t>printf</a:t>
            </a:r>
            <a:r>
              <a:rPr lang="zh-CN" altLang="en-US" sz="1200" dirty="0" smtClean="0">
                <a:solidFill>
                  <a:schemeClr val="bg1"/>
                </a:solidFill>
              </a:rPr>
              <a:t>函数中</a:t>
            </a:r>
            <a:r>
              <a:rPr lang="zh-CN" altLang="en-US" sz="1400" b="1" dirty="0" smtClean="0">
                <a:solidFill>
                  <a:srgbClr val="FFFF00"/>
                </a:solidFill>
              </a:rPr>
              <a:t>双引号</a:t>
            </a:r>
            <a:r>
              <a:rPr lang="zh-CN" altLang="en-US" sz="1200" dirty="0" smtClean="0">
                <a:solidFill>
                  <a:schemeClr val="bg1"/>
                </a:solidFill>
              </a:rPr>
              <a:t>内的字符串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按原样输出。</a:t>
            </a:r>
            <a:r>
              <a:rPr lang="en-US" altLang="zh-CN" sz="1400" b="1" dirty="0">
                <a:solidFill>
                  <a:srgbClr val="FFFF00"/>
                </a:solidFill>
              </a:rPr>
              <a:t>\n</a:t>
            </a:r>
            <a:r>
              <a:rPr lang="zh-CN" altLang="en-US" sz="1200" dirty="0" smtClean="0">
                <a:solidFill>
                  <a:schemeClr val="bg1"/>
                </a:solidFill>
              </a:rPr>
              <a:t>是换行符，即在输出</a:t>
            </a:r>
            <a:r>
              <a:rPr lang="en-US" altLang="zh-CN" sz="1200" dirty="0" smtClean="0">
                <a:solidFill>
                  <a:schemeClr val="bg1"/>
                </a:solidFill>
              </a:rPr>
              <a:t>″This is a C program.″</a:t>
            </a:r>
            <a:r>
              <a:rPr lang="zh-CN" altLang="en-US" sz="1200" dirty="0" smtClean="0">
                <a:solidFill>
                  <a:schemeClr val="bg1"/>
                </a:solidFill>
              </a:rPr>
              <a:t>后，显示屏上的光标位置移到下一行的开头。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</a:rPr>
              <a:t>每个语句最后都有一个</a:t>
            </a:r>
            <a:r>
              <a:rPr lang="zh-CN" altLang="en-US" sz="1400" b="1" dirty="0">
                <a:solidFill>
                  <a:srgbClr val="FFFF00"/>
                </a:solidFill>
              </a:rPr>
              <a:t>分号</a:t>
            </a:r>
            <a:r>
              <a:rPr lang="zh-CN" altLang="en-US" sz="1200" dirty="0" smtClean="0">
                <a:solidFill>
                  <a:schemeClr val="bg1"/>
                </a:solidFill>
              </a:rPr>
              <a:t>，表示语句结束。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最简单的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5877"/>
            <a:ext cx="7232374" cy="5895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【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1.1】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要求在屏幕上输出：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This is a C program.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0173" y="2355461"/>
            <a:ext cx="6771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/>
              <a:t>解题思路</a:t>
            </a:r>
            <a:r>
              <a:rPr lang="en-US" altLang="zh-CN" sz="2000" b="1" dirty="0" smtClean="0"/>
              <a:t>: </a:t>
            </a:r>
            <a:r>
              <a:rPr lang="zh-CN" altLang="en-US" sz="2000" dirty="0" smtClean="0"/>
              <a:t>在主函数中用</a:t>
            </a:r>
            <a:r>
              <a:rPr lang="en-US" altLang="zh-CN" sz="2000" dirty="0" err="1" smtClean="0"/>
              <a:t>printf</a:t>
            </a:r>
            <a:r>
              <a:rPr lang="zh-CN" altLang="en-US" sz="2000" dirty="0" smtClean="0"/>
              <a:t>函数原样输出以上文字。</a:t>
            </a:r>
            <a:endParaRPr lang="zh-CN" altLang="en-US" sz="2000" dirty="0" smtClean="0"/>
          </a:p>
        </p:txBody>
      </p:sp>
      <p:sp>
        <p:nvSpPr>
          <p:cNvPr id="7" name="圆角矩形 6"/>
          <p:cNvSpPr/>
          <p:nvPr/>
        </p:nvSpPr>
        <p:spPr>
          <a:xfrm>
            <a:off x="1060173" y="2945045"/>
            <a:ext cx="7010401" cy="1680814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sz="1600" dirty="0" smtClean="0"/>
              <a:t>#include &lt;stdio.</a:t>
            </a:r>
            <a:r>
              <a:rPr lang="zh-CN" altLang="en-US" sz="1600" smtClean="0"/>
              <a:t>h&gt;	</a:t>
            </a:r>
            <a:r>
              <a:rPr lang="en-US" altLang="zh-CN" sz="1600" smtClean="0"/>
              <a:t>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这是编译预处理指令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int </a:t>
            </a:r>
            <a:r>
              <a:rPr lang="zh-CN" altLang="en-US" sz="1600" smtClean="0"/>
              <a:t>main()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定义主函数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{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函数开始的标志 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dirty="0" smtClean="0"/>
              <a:t>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("This is a C program.\n</a:t>
            </a:r>
            <a:r>
              <a:rPr lang="en-US" altLang="zh-CN" sz="1600" smtClean="0"/>
              <a:t>")</a:t>
            </a:r>
            <a:r>
              <a:rPr lang="zh-CN" altLang="en-US" sz="1600" smtClean="0"/>
              <a:t>;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输出所指定的一行信息</a:t>
            </a:r>
            <a:r>
              <a:rPr lang="zh-CN" altLang="en-US" sz="1600" dirty="0" smtClean="0">
                <a:solidFill>
                  <a:srgbClr val="0070C0"/>
                </a:solidFill>
              </a:rPr>
              <a:t> </a:t>
            </a:r>
            <a:endParaRPr lang="zh-CN" altLang="en-US" sz="1600" dirty="0" smtClean="0">
              <a:solidFill>
                <a:srgbClr val="0070C0"/>
              </a:solidFill>
            </a:endParaRPr>
          </a:p>
          <a:p>
            <a:r>
              <a:rPr lang="zh-CN" altLang="en-US" sz="1600" dirty="0" smtClean="0"/>
              <a:t>    return </a:t>
            </a:r>
            <a:r>
              <a:rPr lang="zh-CN" altLang="en-US" sz="1600" smtClean="0"/>
              <a:t>0;		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函数执行完毕时返回函数值0</a:t>
            </a:r>
            <a:endParaRPr lang="zh-CN" altLang="en-US" sz="1600" dirty="0" smtClean="0">
              <a:solidFill>
                <a:srgbClr val="008000"/>
              </a:solidFill>
            </a:endParaRPr>
          </a:p>
          <a:p>
            <a:r>
              <a:rPr lang="zh-CN" altLang="en-US" sz="1600" smtClean="0"/>
              <a:t>}			</a:t>
            </a:r>
            <a:r>
              <a:rPr lang="en-US" altLang="zh-CN" sz="1600" smtClean="0"/>
              <a:t>	</a:t>
            </a:r>
            <a:r>
              <a:rPr lang="zh-CN" altLang="en-US" sz="1600" smtClean="0">
                <a:solidFill>
                  <a:srgbClr val="008000"/>
                </a:solidFill>
              </a:rPr>
              <a:t>//</a:t>
            </a:r>
            <a:r>
              <a:rPr lang="zh-CN" altLang="en-US" sz="1600" dirty="0" smtClean="0">
                <a:solidFill>
                  <a:srgbClr val="008000"/>
                </a:solidFill>
              </a:rPr>
              <a:t>函数结束的标志</a:t>
            </a:r>
            <a:endParaRPr lang="zh-CN" altLang="en-US" sz="1600" dirty="0">
              <a:solidFill>
                <a:srgbClr val="008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51134" y="2966302"/>
            <a:ext cx="365760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803150623"/>
  <p:tag name="MH_LIBRARY" val="GRAPHIC"/>
  <p:tag name="MH_ORDER" val="Freeform 21"/>
</p:tagLst>
</file>

<file path=ppt/tags/tag10.xml><?xml version="1.0" encoding="utf-8"?>
<p:tagLst xmlns:p="http://schemas.openxmlformats.org/presentationml/2006/main">
  <p:tag name="MH" val="20170803154453"/>
  <p:tag name="MH_LIBRARY" val="GRAPHIC"/>
  <p:tag name="MH_TYPE" val="Other"/>
  <p:tag name="MH_ORDER" val="2"/>
</p:tagLst>
</file>

<file path=ppt/tags/tag100.xml><?xml version="1.0" encoding="utf-8"?>
<p:tagLst xmlns:p="http://schemas.openxmlformats.org/presentationml/2006/main">
  <p:tag name="MH" val="20170804005627"/>
  <p:tag name="MH_LIBRARY" val="GRAPHIC"/>
  <p:tag name="MH_TYPE" val="Other"/>
  <p:tag name="MH_ORDER" val="16"/>
</p:tagLst>
</file>

<file path=ppt/tags/tag101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5"/>
</p:tagLst>
</file>

<file path=ppt/tags/tag102.xml><?xml version="1.0" encoding="utf-8"?>
<p:tagLst xmlns:p="http://schemas.openxmlformats.org/presentationml/2006/main">
  <p:tag name="MH" val="20170804005627"/>
  <p:tag name="MH_LIBRARY" val="GRAPHIC"/>
  <p:tag name="MH_TYPE" val="Other"/>
  <p:tag name="MH_ORDER" val="17"/>
</p:tagLst>
</file>

<file path=ppt/tags/tag103.xml><?xml version="1.0" encoding="utf-8"?>
<p:tagLst xmlns:p="http://schemas.openxmlformats.org/presentationml/2006/main">
  <p:tag name="MH" val="20170804005627"/>
  <p:tag name="MH_LIBRARY" val="GRAPHIC"/>
  <p:tag name="MH_TYPE" val="Other"/>
  <p:tag name="MH_ORDER" val="18"/>
</p:tagLst>
</file>

<file path=ppt/tags/tag104.xml><?xml version="1.0" encoding="utf-8"?>
<p:tagLst xmlns:p="http://schemas.openxmlformats.org/presentationml/2006/main">
  <p:tag name="MH" val="20170804005627"/>
  <p:tag name="MH_LIBRARY" val="GRAPHIC"/>
  <p:tag name="MH_TYPE" val="Other"/>
  <p:tag name="MH_ORDER" val="19"/>
</p:tagLst>
</file>

<file path=ppt/tags/tag105.xml><?xml version="1.0" encoding="utf-8"?>
<p:tagLst xmlns:p="http://schemas.openxmlformats.org/presentationml/2006/main">
  <p:tag name="MH" val="20170804005627"/>
  <p:tag name="MH_LIBRARY" val="GRAPHIC"/>
  <p:tag name="MH_TYPE" val="Other"/>
  <p:tag name="MH_ORDER" val="20"/>
</p:tagLst>
</file>

<file path=ppt/tags/tag106.xml><?xml version="1.0" encoding="utf-8"?>
<p:tagLst xmlns:p="http://schemas.openxmlformats.org/presentationml/2006/main">
  <p:tag name="MH" val="20170804005627"/>
  <p:tag name="MH_LIBRARY" val="GRAPHIC"/>
  <p:tag name="MH_TYPE" val="Other"/>
  <p:tag name="MH_ORDER" val="21"/>
</p:tagLst>
</file>

<file path=ppt/tags/tag107.xml><?xml version="1.0" encoding="utf-8"?>
<p:tagLst xmlns:p="http://schemas.openxmlformats.org/presentationml/2006/main">
  <p:tag name="MH" val="20170804005627"/>
  <p:tag name="MH_LIBRARY" val="GRAPHIC"/>
  <p:tag name="MH_TYPE" val="Other"/>
  <p:tag name="MH_ORDER" val="22"/>
</p:tagLst>
</file>

<file path=ppt/tags/tag108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6"/>
</p:tagLst>
</file>

<file path=ppt/tags/tag109.xml><?xml version="1.0" encoding="utf-8"?>
<p:tagLst xmlns:p="http://schemas.openxmlformats.org/presentationml/2006/main">
  <p:tag name="MH" val="20170804005627"/>
  <p:tag name="MH_LIBRARY" val="GRAPHIC"/>
  <p:tag name="MH_TYPE" val="Other"/>
  <p:tag name="MH_ORDER" val="23"/>
</p:tagLst>
</file>

<file path=ppt/tags/tag11.xml><?xml version="1.0" encoding="utf-8"?>
<p:tagLst xmlns:p="http://schemas.openxmlformats.org/presentationml/2006/main">
  <p:tag name="MH" val="20170803154453"/>
  <p:tag name="MH_LIBRARY" val="GRAPHIC"/>
  <p:tag name="MH_TYPE" val="Other"/>
  <p:tag name="MH_ORDER" val="3"/>
</p:tagLst>
</file>

<file path=ppt/tags/tag110.xml><?xml version="1.0" encoding="utf-8"?>
<p:tagLst xmlns:p="http://schemas.openxmlformats.org/presentationml/2006/main">
  <p:tag name="MH" val="20170804005627"/>
  <p:tag name="MH_LIBRARY" val="GRAPHIC"/>
  <p:tag name="MH_TYPE" val="Other"/>
  <p:tag name="MH_ORDER" val="24"/>
</p:tagLst>
</file>

<file path=ppt/tags/tag111.xml><?xml version="1.0" encoding="utf-8"?>
<p:tagLst xmlns:p="http://schemas.openxmlformats.org/presentationml/2006/main">
  <p:tag name="MH" val="20170804005627"/>
  <p:tag name="MH_LIBRARY" val="GRAPHIC"/>
  <p:tag name="MH_TYPE" val="Other"/>
  <p:tag name="MH_ORDER" val="25"/>
</p:tagLst>
</file>

<file path=ppt/tags/tag112.xml><?xml version="1.0" encoding="utf-8"?>
<p:tagLst xmlns:p="http://schemas.openxmlformats.org/presentationml/2006/main">
  <p:tag name="MH" val="20170804005627"/>
  <p:tag name="MH_LIBRARY" val="GRAPHIC"/>
  <p:tag name="MH_TYPE" val="Other"/>
  <p:tag name="MH_ORDER" val="26"/>
</p:tagLst>
</file>

<file path=ppt/tags/tag113.xml><?xml version="1.0" encoding="utf-8"?>
<p:tagLst xmlns:p="http://schemas.openxmlformats.org/presentationml/2006/main">
  <p:tag name="MH" val="20170804005627"/>
  <p:tag name="MH_LIBRARY" val="GRAPHIC"/>
  <p:tag name="MH_TYPE" val="Other"/>
  <p:tag name="MH_ORDER" val="27"/>
</p:tagLst>
</file>

<file path=ppt/tags/tag114.xml><?xml version="1.0" encoding="utf-8"?>
<p:tagLst xmlns:p="http://schemas.openxmlformats.org/presentationml/2006/main">
  <p:tag name="MH" val="20170804005627"/>
  <p:tag name="MH_LIBRARY" val="GRAPHIC"/>
  <p:tag name="MH_TYPE" val="Other"/>
  <p:tag name="MH_ORDER" val="28"/>
</p:tagLst>
</file>

<file path=ppt/tags/tag115.xml><?xml version="1.0" encoding="utf-8"?>
<p:tagLst xmlns:p="http://schemas.openxmlformats.org/presentationml/2006/main">
  <p:tag name="commondata" val="eyJoZGlkIjoiZjFmZWIzNDg2MmIzZjExOTIzMmViNTBmYTMwYTk0ZWYifQ=="/>
</p:tagLst>
</file>

<file path=ppt/tags/tag12.xml><?xml version="1.0" encoding="utf-8"?>
<p:tagLst xmlns:p="http://schemas.openxmlformats.org/presentationml/2006/main">
  <p:tag name="MH" val="20170803154453"/>
  <p:tag name="MH_LIBRARY" val="GRAPHIC"/>
  <p:tag name="MH_TYPE" val="Other"/>
  <p:tag name="MH_ORDER" val="4"/>
</p:tagLst>
</file>

<file path=ppt/tags/tag13.xml><?xml version="1.0" encoding="utf-8"?>
<p:tagLst xmlns:p="http://schemas.openxmlformats.org/presentationml/2006/main">
  <p:tag name="MH" val="20170803154453"/>
  <p:tag name="MH_LIBRARY" val="GRAPHIC"/>
  <p:tag name="MH_TYPE" val="Other"/>
  <p:tag name="MH_ORDER" val="5"/>
</p:tagLst>
</file>

<file path=ppt/tags/tag14.xml><?xml version="1.0" encoding="utf-8"?>
<p:tagLst xmlns:p="http://schemas.openxmlformats.org/presentationml/2006/main">
  <p:tag name="MH" val="20170803154453"/>
  <p:tag name="MH_LIBRARY" val="GRAPHIC"/>
  <p:tag name="MH_TYPE" val="Text"/>
  <p:tag name="MH_ORDER" val="1"/>
</p:tagLst>
</file>

<file path=ppt/tags/tag15.xml><?xml version="1.0" encoding="utf-8"?>
<p:tagLst xmlns:p="http://schemas.openxmlformats.org/presentationml/2006/main">
  <p:tag name="MH" val="20170803154453"/>
  <p:tag name="MH_LIBRARY" val="GRAPHIC"/>
  <p:tag name="MH_TYPE" val="SubTitle"/>
  <p:tag name="MH_ORDER" val="1"/>
</p:tagLst>
</file>

<file path=ppt/tags/tag16.xml><?xml version="1.0" encoding="utf-8"?>
<p:tagLst xmlns:p="http://schemas.openxmlformats.org/presentationml/2006/main">
  <p:tag name="MH" val="20170803154453"/>
  <p:tag name="MH_LIBRARY" val="GRAPHIC"/>
  <p:tag name="MH_TYPE" val="Other"/>
  <p:tag name="MH_ORDER" val="6"/>
</p:tagLst>
</file>

<file path=ppt/tags/tag17.xml><?xml version="1.0" encoding="utf-8"?>
<p:tagLst xmlns:p="http://schemas.openxmlformats.org/presentationml/2006/main">
  <p:tag name="MH" val="20170803154453"/>
  <p:tag name="MH_LIBRARY" val="GRAPHIC"/>
  <p:tag name="MH_TYPE" val="Other"/>
  <p:tag name="MH_ORDER" val="7"/>
</p:tagLst>
</file>

<file path=ppt/tags/tag18.xml><?xml version="1.0" encoding="utf-8"?>
<p:tagLst xmlns:p="http://schemas.openxmlformats.org/presentationml/2006/main">
  <p:tag name="MH" val="20170803154453"/>
  <p:tag name="MH_LIBRARY" val="GRAPHIC"/>
  <p:tag name="MH_TYPE" val="Other"/>
  <p:tag name="MH_ORDER" val="8"/>
</p:tagLst>
</file>

<file path=ppt/tags/tag19.xml><?xml version="1.0" encoding="utf-8"?>
<p:tagLst xmlns:p="http://schemas.openxmlformats.org/presentationml/2006/main">
  <p:tag name="MH" val="20170803154453"/>
  <p:tag name="MH_LIBRARY" val="GRAPHIC"/>
  <p:tag name="MH_TYPE" val="Other"/>
  <p:tag name="MH_ORDER" val="9"/>
</p:tagLst>
</file>

<file path=ppt/tags/tag2.xml><?xml version="1.0" encoding="utf-8"?>
<p:tagLst xmlns:p="http://schemas.openxmlformats.org/presentationml/2006/main">
  <p:tag name="MH" val="20170803150623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MH" val="20170803154453"/>
  <p:tag name="MH_LIBRARY" val="GRAPHIC"/>
  <p:tag name="MH_TYPE" val="Other"/>
  <p:tag name="MH_ORDER" val="10"/>
</p:tagLst>
</file>

<file path=ppt/tags/tag21.xml><?xml version="1.0" encoding="utf-8"?>
<p:tagLst xmlns:p="http://schemas.openxmlformats.org/presentationml/2006/main">
  <p:tag name="MH" val="20170803154453"/>
  <p:tag name="MH_LIBRARY" val="GRAPHIC"/>
  <p:tag name="MH_TYPE" val="Text"/>
  <p:tag name="MH_ORDER" val="3"/>
</p:tagLst>
</file>

<file path=ppt/tags/tag22.xml><?xml version="1.0" encoding="utf-8"?>
<p:tagLst xmlns:p="http://schemas.openxmlformats.org/presentationml/2006/main">
  <p:tag name="MH" val="20170803154453"/>
  <p:tag name="MH_LIBRARY" val="GRAPHIC"/>
  <p:tag name="MH_TYPE" val="SubTitle"/>
  <p:tag name="MH_ORDER" val="3"/>
</p:tagLst>
</file>

<file path=ppt/tags/tag23.xml><?xml version="1.0" encoding="utf-8"?>
<p:tagLst xmlns:p="http://schemas.openxmlformats.org/presentationml/2006/main">
  <p:tag name="MH" val="20170803154453"/>
  <p:tag name="MH_LIBRARY" val="GRAPHIC"/>
  <p:tag name="MH_TYPE" val="Other"/>
  <p:tag name="MH_ORDER" val="11"/>
</p:tagLst>
</file>

<file path=ppt/tags/tag24.xml><?xml version="1.0" encoding="utf-8"?>
<p:tagLst xmlns:p="http://schemas.openxmlformats.org/presentationml/2006/main">
  <p:tag name="MH" val="20170803154453"/>
  <p:tag name="MH_LIBRARY" val="GRAPHIC"/>
  <p:tag name="MH_TYPE" val="Other"/>
  <p:tag name="MH_ORDER" val="12"/>
</p:tagLst>
</file>

<file path=ppt/tags/tag25.xml><?xml version="1.0" encoding="utf-8"?>
<p:tagLst xmlns:p="http://schemas.openxmlformats.org/presentationml/2006/main">
  <p:tag name="MH" val="20170803154453"/>
  <p:tag name="MH_LIBRARY" val="GRAPHIC"/>
  <p:tag name="MH_TYPE" val="Other"/>
  <p:tag name="MH_ORDER" val="13"/>
</p:tagLst>
</file>

<file path=ppt/tags/tag26.xml><?xml version="1.0" encoding="utf-8"?>
<p:tagLst xmlns:p="http://schemas.openxmlformats.org/presentationml/2006/main">
  <p:tag name="MH" val="20170803154453"/>
  <p:tag name="MH_LIBRARY" val="GRAPHIC"/>
  <p:tag name="MH_TYPE" val="Other"/>
  <p:tag name="MH_ORDER" val="14"/>
</p:tagLst>
</file>

<file path=ppt/tags/tag27.xml><?xml version="1.0" encoding="utf-8"?>
<p:tagLst xmlns:p="http://schemas.openxmlformats.org/presentationml/2006/main">
  <p:tag name="MH" val="20170803154453"/>
  <p:tag name="MH_LIBRARY" val="GRAPHIC"/>
  <p:tag name="MH_TYPE" val="Other"/>
  <p:tag name="MH_ORDER" val="15"/>
</p:tagLst>
</file>

<file path=ppt/tags/tag28.xml><?xml version="1.0" encoding="utf-8"?>
<p:tagLst xmlns:p="http://schemas.openxmlformats.org/presentationml/2006/main">
  <p:tag name="MH" val="20170803154453"/>
  <p:tag name="MH_LIBRARY" val="GRAPHIC"/>
  <p:tag name="MH_TYPE" val="Text"/>
  <p:tag name="MH_ORDER" val="2"/>
</p:tagLst>
</file>

<file path=ppt/tags/tag29.xml><?xml version="1.0" encoding="utf-8"?>
<p:tagLst xmlns:p="http://schemas.openxmlformats.org/presentationml/2006/main">
  <p:tag name="MH" val="20170803154453"/>
  <p:tag name="MH_LIBRARY" val="GRAPHIC"/>
  <p:tag name="MH_TYPE" val="SubTitle"/>
  <p:tag name="MH_ORDER" val="2"/>
</p:tagLst>
</file>

<file path=ppt/tags/tag3.xml><?xml version="1.0" encoding="utf-8"?>
<p:tagLst xmlns:p="http://schemas.openxmlformats.org/presentationml/2006/main">
  <p:tag name="MH" val="20170803150623"/>
  <p:tag name="MH_LIBRARY" val="GRAPHIC"/>
  <p:tag name="MH_ORDER" val="Straight Connector 23"/>
</p:tagLst>
</file>

<file path=ppt/tags/tag30.xml><?xml version="1.0" encoding="utf-8"?>
<p:tagLst xmlns:p="http://schemas.openxmlformats.org/presentationml/2006/main">
  <p:tag name="MH" val="20170803155910"/>
  <p:tag name="MH_LIBRARY" val="GRAPHIC"/>
  <p:tag name="MH_TYPE" val="SubTitle"/>
  <p:tag name="MH_ORDER" val="1"/>
</p:tagLst>
</file>

<file path=ppt/tags/tag31.xml><?xml version="1.0" encoding="utf-8"?>
<p:tagLst xmlns:p="http://schemas.openxmlformats.org/presentationml/2006/main">
  <p:tag name="MH" val="20170803155910"/>
  <p:tag name="MH_LIBRARY" val="GRAPHIC"/>
  <p:tag name="MH_TYPE" val="Text"/>
  <p:tag name="MH_ORDER" val="1"/>
</p:tagLst>
</file>

<file path=ppt/tags/tag32.xml><?xml version="1.0" encoding="utf-8"?>
<p:tagLst xmlns:p="http://schemas.openxmlformats.org/presentationml/2006/main">
  <p:tag name="MH" val="20170803155910"/>
  <p:tag name="MH_LIBRARY" val="GRAPHIC"/>
  <p:tag name="MH_TYPE" val="SubTitle"/>
  <p:tag name="MH_ORDER" val="2"/>
</p:tagLst>
</file>

<file path=ppt/tags/tag33.xml><?xml version="1.0" encoding="utf-8"?>
<p:tagLst xmlns:p="http://schemas.openxmlformats.org/presentationml/2006/main">
  <p:tag name="MH" val="20170803155910"/>
  <p:tag name="MH_LIBRARY" val="GRAPHIC"/>
  <p:tag name="MH_TYPE" val="Text"/>
  <p:tag name="MH_ORDER" val="2"/>
</p:tagLst>
</file>

<file path=ppt/tags/tag34.xml><?xml version="1.0" encoding="utf-8"?>
<p:tagLst xmlns:p="http://schemas.openxmlformats.org/presentationml/2006/main">
  <p:tag name="MH" val="20170803155910"/>
  <p:tag name="MH_LIBRARY" val="GRAPHIC"/>
  <p:tag name="MH_TYPE" val="SubTitle"/>
  <p:tag name="MH_ORDER" val="3"/>
</p:tagLst>
</file>

<file path=ppt/tags/tag35.xml><?xml version="1.0" encoding="utf-8"?>
<p:tagLst xmlns:p="http://schemas.openxmlformats.org/presentationml/2006/main">
  <p:tag name="MH" val="20170803155910"/>
  <p:tag name="MH_LIBRARY" val="GRAPHIC"/>
  <p:tag name="MH_TYPE" val="Text"/>
  <p:tag name="MH_ORDER" val="3"/>
</p:tagLst>
</file>

<file path=ppt/tags/tag36.xml><?xml version="1.0" encoding="utf-8"?>
<p:tagLst xmlns:p="http://schemas.openxmlformats.org/presentationml/2006/main">
  <p:tag name="MH" val="20170803165259"/>
  <p:tag name="MH_LIBRARY" val="GRAPHIC"/>
  <p:tag name="MH_TYPE" val="Other"/>
  <p:tag name="MH_ORDER" val="5"/>
</p:tagLst>
</file>

<file path=ppt/tags/tag37.xml><?xml version="1.0" encoding="utf-8"?>
<p:tagLst xmlns:p="http://schemas.openxmlformats.org/presentationml/2006/main">
  <p:tag name="MH" val="20170803165259"/>
  <p:tag name="MH_LIBRARY" val="GRAPHIC"/>
  <p:tag name="MH_TYPE" val="Other"/>
  <p:tag name="MH_ORDER" val="1"/>
</p:tagLst>
</file>

<file path=ppt/tags/tag38.xml><?xml version="1.0" encoding="utf-8"?>
<p:tagLst xmlns:p="http://schemas.openxmlformats.org/presentationml/2006/main">
  <p:tag name="MH" val="20170803165259"/>
  <p:tag name="MH_LIBRARY" val="GRAPHIC"/>
  <p:tag name="MH_TYPE" val="Other"/>
  <p:tag name="MH_ORDER" val="2"/>
</p:tagLst>
</file>

<file path=ppt/tags/tag39.xml><?xml version="1.0" encoding="utf-8"?>
<p:tagLst xmlns:p="http://schemas.openxmlformats.org/presentationml/2006/main">
  <p:tag name="MH" val="20170803165259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70803150623"/>
  <p:tag name="MH_LIBRARY" val="GRAPHIC"/>
  <p:tag name="MH_ORDER" val="TextBox 24"/>
</p:tagLst>
</file>

<file path=ppt/tags/tag40.xml><?xml version="1.0" encoding="utf-8"?>
<p:tagLst xmlns:p="http://schemas.openxmlformats.org/presentationml/2006/main">
  <p:tag name="MH" val="20170803165259"/>
  <p:tag name="MH_LIBRARY" val="GRAPHIC"/>
  <p:tag name="MH_TYPE" val="Other"/>
  <p:tag name="MH_ORDER" val="4"/>
</p:tagLst>
</file>

<file path=ppt/tags/tag41.xml><?xml version="1.0" encoding="utf-8"?>
<p:tagLst xmlns:p="http://schemas.openxmlformats.org/presentationml/2006/main">
  <p:tag name="MH" val="20170803165259"/>
  <p:tag name="MH_LIBRARY" val="GRAPHIC"/>
  <p:tag name="MH_TYPE" val="Other"/>
  <p:tag name="MH_ORDER" val="6"/>
</p:tagLst>
</file>

<file path=ppt/tags/tag42.xml><?xml version="1.0" encoding="utf-8"?>
<p:tagLst xmlns:p="http://schemas.openxmlformats.org/presentationml/2006/main">
  <p:tag name="MH" val="20170803165259"/>
  <p:tag name="MH_LIBRARY" val="GRAPHIC"/>
  <p:tag name="MH_TYPE" val="Other"/>
  <p:tag name="MH_ORDER" val="7"/>
</p:tagLst>
</file>

<file path=ppt/tags/tag43.xml><?xml version="1.0" encoding="utf-8"?>
<p:tagLst xmlns:p="http://schemas.openxmlformats.org/presentationml/2006/main">
  <p:tag name="MH" val="20170803165259"/>
  <p:tag name="MH_LIBRARY" val="GRAPHIC"/>
  <p:tag name="MH_TYPE" val="Other"/>
  <p:tag name="MH_ORDER" val="8"/>
</p:tagLst>
</file>

<file path=ppt/tags/tag44.xml><?xml version="1.0" encoding="utf-8"?>
<p:tagLst xmlns:p="http://schemas.openxmlformats.org/presentationml/2006/main">
  <p:tag name="MH" val="20170803165259"/>
  <p:tag name="MH_LIBRARY" val="GRAPHIC"/>
  <p:tag name="MH_TYPE" val="SubTitle"/>
  <p:tag name="MH_ORDER" val="1"/>
</p:tagLst>
</file>

<file path=ppt/tags/tag45.xml><?xml version="1.0" encoding="utf-8"?>
<p:tagLst xmlns:p="http://schemas.openxmlformats.org/presentationml/2006/main">
  <p:tag name="MH" val="20170803165259"/>
  <p:tag name="MH_LIBRARY" val="GRAPHIC"/>
  <p:tag name="MH_TYPE" val="Text"/>
  <p:tag name="MH_ORDER" val="2"/>
</p:tagLst>
</file>

<file path=ppt/tags/tag46.xml><?xml version="1.0" encoding="utf-8"?>
<p:tagLst xmlns:p="http://schemas.openxmlformats.org/presentationml/2006/main">
  <p:tag name="MH" val="20170803165259"/>
  <p:tag name="MH_LIBRARY" val="GRAPHIC"/>
  <p:tag name="MH_TYPE" val="SubTitle"/>
  <p:tag name="MH_ORDER" val="3"/>
</p:tagLst>
</file>

<file path=ppt/tags/tag47.xml><?xml version="1.0" encoding="utf-8"?>
<p:tagLst xmlns:p="http://schemas.openxmlformats.org/presentationml/2006/main">
  <p:tag name="MH" val="20170803165259"/>
  <p:tag name="MH_LIBRARY" val="GRAPHIC"/>
  <p:tag name="MH_TYPE" val="SubTitle"/>
  <p:tag name="MH_ORDER" val="2"/>
</p:tagLst>
</file>

<file path=ppt/tags/tag48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1"/>
</p:tagLst>
</file>

<file path=ppt/tags/tag49.xml><?xml version="1.0" encoding="utf-8"?>
<p:tagLst xmlns:p="http://schemas.openxmlformats.org/presentationml/2006/main">
  <p:tag name="MH" val="20170803175132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70803150623"/>
  <p:tag name="MH_LIBRARY" val="GRAPHIC"/>
  <p:tag name="MH_ORDER" val="文本框 25"/>
</p:tagLst>
</file>

<file path=ppt/tags/tag50.xml><?xml version="1.0" encoding="utf-8"?>
<p:tagLst xmlns:p="http://schemas.openxmlformats.org/presentationml/2006/main">
  <p:tag name="MH" val="20170803175132"/>
  <p:tag name="MH_LIBRARY" val="GRAPHIC"/>
  <p:tag name="MH_TYPE" val="Other"/>
  <p:tag name="MH_ORDER" val="2"/>
</p:tagLst>
</file>

<file path=ppt/tags/tag51.xml><?xml version="1.0" encoding="utf-8"?>
<p:tagLst xmlns:p="http://schemas.openxmlformats.org/presentationml/2006/main">
  <p:tag name="MH" val="20170803175132"/>
  <p:tag name="MH_LIBRARY" val="GRAPHIC"/>
  <p:tag name="MH_TYPE" val="Other"/>
  <p:tag name="MH_ORDER" val="3"/>
</p:tagLst>
</file>

<file path=ppt/tags/tag52.xml><?xml version="1.0" encoding="utf-8"?>
<p:tagLst xmlns:p="http://schemas.openxmlformats.org/presentationml/2006/main">
  <p:tag name="MH" val="20170803175132"/>
  <p:tag name="MH_LIBRARY" val="GRAPHIC"/>
  <p:tag name="MH_TYPE" val="Other"/>
  <p:tag name="MH_ORDER" val="4"/>
</p:tagLst>
</file>

<file path=ppt/tags/tag53.xml><?xml version="1.0" encoding="utf-8"?>
<p:tagLst xmlns:p="http://schemas.openxmlformats.org/presentationml/2006/main">
  <p:tag name="MH" val="20170803175132"/>
  <p:tag name="MH_LIBRARY" val="GRAPHIC"/>
  <p:tag name="MH_TYPE" val="Other"/>
  <p:tag name="MH_ORDER" val="5"/>
</p:tagLst>
</file>

<file path=ppt/tags/tag54.xml><?xml version="1.0" encoding="utf-8"?>
<p:tagLst xmlns:p="http://schemas.openxmlformats.org/presentationml/2006/main">
  <p:tag name="MH" val="20170803175132"/>
  <p:tag name="MH_LIBRARY" val="GRAPHIC"/>
  <p:tag name="MH_TYPE" val="Other"/>
  <p:tag name="MH_ORDER" val="6"/>
</p:tagLst>
</file>

<file path=ppt/tags/tag55.xml><?xml version="1.0" encoding="utf-8"?>
<p:tagLst xmlns:p="http://schemas.openxmlformats.org/presentationml/2006/main">
  <p:tag name="MH" val="20170803175132"/>
  <p:tag name="MH_LIBRARY" val="GRAPHIC"/>
  <p:tag name="MH_TYPE" val="Other"/>
  <p:tag name="MH_ORDER" val="7"/>
</p:tagLst>
</file>

<file path=ppt/tags/tag56.xml><?xml version="1.0" encoding="utf-8"?>
<p:tagLst xmlns:p="http://schemas.openxmlformats.org/presentationml/2006/main">
  <p:tag name="MH" val="20170803175132"/>
  <p:tag name="MH_LIBRARY" val="GRAPHIC"/>
  <p:tag name="MH_TYPE" val="Other"/>
  <p:tag name="MH_ORDER" val="8"/>
</p:tagLst>
</file>

<file path=ppt/tags/tag57.xml><?xml version="1.0" encoding="utf-8"?>
<p:tagLst xmlns:p="http://schemas.openxmlformats.org/presentationml/2006/main">
  <p:tag name="MH" val="20170803175132"/>
  <p:tag name="MH_LIBRARY" val="GRAPHIC"/>
  <p:tag name="MH_TYPE" val="Other"/>
  <p:tag name="MH_ORDER" val="9"/>
</p:tagLst>
</file>

<file path=ppt/tags/tag58.xml><?xml version="1.0" encoding="utf-8"?>
<p:tagLst xmlns:p="http://schemas.openxmlformats.org/presentationml/2006/main">
  <p:tag name="MH" val="20170803175132"/>
  <p:tag name="MH_LIBRARY" val="GRAPHIC"/>
  <p:tag name="MH_TYPE" val="Other"/>
  <p:tag name="MH_ORDER" val="10"/>
</p:tagLst>
</file>

<file path=ppt/tags/tag59.xml><?xml version="1.0" encoding="utf-8"?>
<p:tagLst xmlns:p="http://schemas.openxmlformats.org/presentationml/2006/main">
  <p:tag name="MH" val="20170803175132"/>
  <p:tag name="MH_LIBRARY" val="GRAPHIC"/>
  <p:tag name="MH_TYPE" val="Other"/>
  <p:tag name="MH_ORDER" val="11"/>
</p:tagLst>
</file>

<file path=ppt/tags/tag6.xml><?xml version="1.0" encoding="utf-8"?>
<p:tagLst xmlns:p="http://schemas.openxmlformats.org/presentationml/2006/main">
  <p:tag name="MH" val="20170803150623"/>
  <p:tag name="MH_LIBRARY" val="GRAPHIC"/>
  <p:tag name="MH_ORDER" val="TextBox 26"/>
</p:tagLst>
</file>

<file path=ppt/tags/tag60.xml><?xml version="1.0" encoding="utf-8"?>
<p:tagLst xmlns:p="http://schemas.openxmlformats.org/presentationml/2006/main">
  <p:tag name="MH" val="20170803175132"/>
  <p:tag name="MH_LIBRARY" val="GRAPHIC"/>
  <p:tag name="MH_TYPE" val="Other"/>
  <p:tag name="MH_ORDER" val="12"/>
</p:tagLst>
</file>

<file path=ppt/tags/tag61.xml><?xml version="1.0" encoding="utf-8"?>
<p:tagLst xmlns:p="http://schemas.openxmlformats.org/presentationml/2006/main">
  <p:tag name="MH" val="20170803175132"/>
  <p:tag name="MH_LIBRARY" val="GRAPHIC"/>
  <p:tag name="MH_TYPE" val="Other"/>
  <p:tag name="MH_ORDER" val="13"/>
</p:tagLst>
</file>

<file path=ppt/tags/tag62.xml><?xml version="1.0" encoding="utf-8"?>
<p:tagLst xmlns:p="http://schemas.openxmlformats.org/presentationml/2006/main">
  <p:tag name="MH" val="20170803175132"/>
  <p:tag name="MH_LIBRARY" val="GRAPHIC"/>
  <p:tag name="MH_TYPE" val="Other"/>
  <p:tag name="MH_ORDER" val="14"/>
</p:tagLst>
</file>

<file path=ppt/tags/tag63.xml><?xml version="1.0" encoding="utf-8"?>
<p:tagLst xmlns:p="http://schemas.openxmlformats.org/presentationml/2006/main">
  <p:tag name="MH" val="20170803175132"/>
  <p:tag name="MH_LIBRARY" val="GRAPHIC"/>
  <p:tag name="MH_TYPE" val="Other"/>
  <p:tag name="MH_ORDER" val="15"/>
</p:tagLst>
</file>

<file path=ppt/tags/tag64.xml><?xml version="1.0" encoding="utf-8"?>
<p:tagLst xmlns:p="http://schemas.openxmlformats.org/presentationml/2006/main">
  <p:tag name="MH" val="20170803175132"/>
  <p:tag name="MH_LIBRARY" val="GRAPHIC"/>
  <p:tag name="MH_TYPE" val="Other"/>
  <p:tag name="MH_ORDER" val="16"/>
</p:tagLst>
</file>

<file path=ppt/tags/tag65.xml><?xml version="1.0" encoding="utf-8"?>
<p:tagLst xmlns:p="http://schemas.openxmlformats.org/presentationml/2006/main">
  <p:tag name="MH" val="20170803175132"/>
  <p:tag name="MH_LIBRARY" val="GRAPHIC"/>
  <p:tag name="MH_TYPE" val="Title"/>
  <p:tag name="MH_ORDER" val="1"/>
</p:tagLst>
</file>

<file path=ppt/tags/tag66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5"/>
</p:tagLst>
</file>

<file path=ppt/tags/tag67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2"/>
</p:tagLst>
</file>

<file path=ppt/tags/tag68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3"/>
</p:tagLst>
</file>

<file path=ppt/tags/tag69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4"/>
</p:tagLst>
</file>

<file path=ppt/tags/tag7.xml><?xml version="1.0" encoding="utf-8"?>
<p:tagLst xmlns:p="http://schemas.openxmlformats.org/presentationml/2006/main">
  <p:tag name="MH" val="20170803150623"/>
  <p:tag name="MH_LIBRARY" val="GRAPHIC"/>
  <p:tag name="MH_ORDER" val="TextBox 27"/>
</p:tagLst>
</file>

<file path=ppt/tags/tag70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8"/>
</p:tagLst>
</file>

<file path=ppt/tags/tag71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7"/>
</p:tagLst>
</file>

<file path=ppt/tags/tag72.xml><?xml version="1.0" encoding="utf-8"?>
<p:tagLst xmlns:p="http://schemas.openxmlformats.org/presentationml/2006/main">
  <p:tag name="MH" val="20170803175132"/>
  <p:tag name="MH_LIBRARY" val="GRAPHIC"/>
  <p:tag name="MH_TYPE" val="SubTitle"/>
  <p:tag name="MH_ORDER" val="6"/>
</p:tagLst>
</file>

<file path=ppt/tags/tag73.xml><?xml version="1.0" encoding="utf-8"?>
<p:tagLst xmlns:p="http://schemas.openxmlformats.org/presentationml/2006/main">
  <p:tag name="MH" val="20170803220138"/>
  <p:tag name="MH_LIBRARY" val="GRAPHIC"/>
  <p:tag name="MH_TYPE" val="Other"/>
  <p:tag name="MH_ORDER" val="1"/>
</p:tagLst>
</file>

<file path=ppt/tags/tag74.xml><?xml version="1.0" encoding="utf-8"?>
<p:tagLst xmlns:p="http://schemas.openxmlformats.org/presentationml/2006/main">
  <p:tag name="MH" val="20170803220138"/>
  <p:tag name="MH_LIBRARY" val="GRAPHIC"/>
  <p:tag name="MH_TYPE" val="Other"/>
  <p:tag name="MH_ORDER" val="2"/>
</p:tagLst>
</file>

<file path=ppt/tags/tag75.xml><?xml version="1.0" encoding="utf-8"?>
<p:tagLst xmlns:p="http://schemas.openxmlformats.org/presentationml/2006/main">
  <p:tag name="MH" val="20170803220138"/>
  <p:tag name="MH_LIBRARY" val="GRAPHIC"/>
  <p:tag name="MH_TYPE" val="Other"/>
  <p:tag name="MH_ORDER" val="3"/>
</p:tagLst>
</file>

<file path=ppt/tags/tag76.xml><?xml version="1.0" encoding="utf-8"?>
<p:tagLst xmlns:p="http://schemas.openxmlformats.org/presentationml/2006/main">
  <p:tag name="MH" val="20170803220138"/>
  <p:tag name="MH_LIBRARY" val="GRAPHIC"/>
  <p:tag name="MH_TYPE" val="Other"/>
  <p:tag name="MH_ORDER" val="4"/>
</p:tagLst>
</file>

<file path=ppt/tags/tag77.xml><?xml version="1.0" encoding="utf-8"?>
<p:tagLst xmlns:p="http://schemas.openxmlformats.org/presentationml/2006/main">
  <p:tag name="MH" val="20170803220138"/>
  <p:tag name="MH_LIBRARY" val="GRAPHIC"/>
  <p:tag name="MH_TYPE" val="Text"/>
  <p:tag name="MH_ORDER" val="1"/>
</p:tagLst>
</file>

<file path=ppt/tags/tag78.xml><?xml version="1.0" encoding="utf-8"?>
<p:tagLst xmlns:p="http://schemas.openxmlformats.org/presentationml/2006/main">
  <p:tag name="MH" val="20170803220138"/>
  <p:tag name="MH_LIBRARY" val="GRAPHIC"/>
  <p:tag name="MH_TYPE" val="Text"/>
  <p:tag name="MH_ORDER" val="2"/>
</p:tagLst>
</file>

<file path=ppt/tags/tag79.xml><?xml version="1.0" encoding="utf-8"?>
<p:tagLst xmlns:p="http://schemas.openxmlformats.org/presentationml/2006/main">
  <p:tag name="MH" val="20170803220138"/>
  <p:tag name="MH_LIBRARY" val="GRAPHIC"/>
  <p:tag name="MH_TYPE" val="SubTitle"/>
  <p:tag name="MH_ORDER" val="1"/>
</p:tagLst>
</file>

<file path=ppt/tags/tag8.xml><?xml version="1.0" encoding="utf-8"?>
<p:tagLst xmlns:p="http://schemas.openxmlformats.org/presentationml/2006/main">
  <p:tag name="MH" val="20170803150623"/>
  <p:tag name="MH_LIBRARY" val="GRAPHIC"/>
</p:tagLst>
</file>

<file path=ppt/tags/tag80.xml><?xml version="1.0" encoding="utf-8"?>
<p:tagLst xmlns:p="http://schemas.openxmlformats.org/presentationml/2006/main">
  <p:tag name="MH" val="20170803220138"/>
  <p:tag name="MH_LIBRARY" val="GRAPHIC"/>
  <p:tag name="MH_TYPE" val="SubTitle"/>
  <p:tag name="MH_ORDER" val="2"/>
</p:tagLst>
</file>

<file path=ppt/tags/tag81.xml><?xml version="1.0" encoding="utf-8"?>
<p:tagLst xmlns:p="http://schemas.openxmlformats.org/presentationml/2006/main">
  <p:tag name="MH" val="20170804005627"/>
  <p:tag name="MH_LIBRARY" val="GRAPHIC"/>
  <p:tag name="MH_TYPE" val="Other"/>
  <p:tag name="MH_ORDER" val="1"/>
</p:tagLst>
</file>

<file path=ppt/tags/tag82.xml><?xml version="1.0" encoding="utf-8"?>
<p:tagLst xmlns:p="http://schemas.openxmlformats.org/presentationml/2006/main">
  <p:tag name="MH" val="20170804005627"/>
  <p:tag name="MH_LIBRARY" val="GRAPHIC"/>
  <p:tag name="MH_TYPE" val="Other"/>
  <p:tag name="MH_ORDER" val="2"/>
</p:tagLst>
</file>

<file path=ppt/tags/tag83.xml><?xml version="1.0" encoding="utf-8"?>
<p:tagLst xmlns:p="http://schemas.openxmlformats.org/presentationml/2006/main">
  <p:tag name="MH" val="20170804005627"/>
  <p:tag name="MH_LIBRARY" val="GRAPHIC"/>
  <p:tag name="MH_TYPE" val="Other"/>
  <p:tag name="MH_ORDER" val="3"/>
</p:tagLst>
</file>

<file path=ppt/tags/tag84.xml><?xml version="1.0" encoding="utf-8"?>
<p:tagLst xmlns:p="http://schemas.openxmlformats.org/presentationml/2006/main">
  <p:tag name="MH" val="20170804005627"/>
  <p:tag name="MH_LIBRARY" val="GRAPHIC"/>
  <p:tag name="MH_TYPE" val="Other"/>
  <p:tag name="MH_ORDER" val="4"/>
</p:tagLst>
</file>

<file path=ppt/tags/tag85.xml><?xml version="1.0" encoding="utf-8"?>
<p:tagLst xmlns:p="http://schemas.openxmlformats.org/presentationml/2006/main">
  <p:tag name="MH" val="20170804005627"/>
  <p:tag name="MH_LIBRARY" val="GRAPHIC"/>
  <p:tag name="MH_TYPE" val="Other"/>
  <p:tag name="MH_ORDER" val="5"/>
</p:tagLst>
</file>

<file path=ppt/tags/tag86.xml><?xml version="1.0" encoding="utf-8"?>
<p:tagLst xmlns:p="http://schemas.openxmlformats.org/presentationml/2006/main">
  <p:tag name="MH" val="20170804005627"/>
  <p:tag name="MH_LIBRARY" val="GRAPHIC"/>
  <p:tag name="MH_TYPE" val="Other"/>
  <p:tag name="MH_ORDER" val="6"/>
</p:tagLst>
</file>

<file path=ppt/tags/tag87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1"/>
</p:tagLst>
</file>

<file path=ppt/tags/tag88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2"/>
</p:tagLst>
</file>

<file path=ppt/tags/tag89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3"/>
</p:tagLst>
</file>

<file path=ppt/tags/tag9.xml><?xml version="1.0" encoding="utf-8"?>
<p:tagLst xmlns:p="http://schemas.openxmlformats.org/presentationml/2006/main">
  <p:tag name="MH" val="20170803154453"/>
  <p:tag name="MH_LIBRARY" val="GRAPHIC"/>
  <p:tag name="MH_TYPE" val="Other"/>
  <p:tag name="MH_ORDER" val="1"/>
</p:tagLst>
</file>

<file path=ppt/tags/tag90.xml><?xml version="1.0" encoding="utf-8"?>
<p:tagLst xmlns:p="http://schemas.openxmlformats.org/presentationml/2006/main">
  <p:tag name="MH" val="20170804005627"/>
  <p:tag name="MH_LIBRARY" val="GRAPHIC"/>
  <p:tag name="MH_TYPE" val="Other"/>
  <p:tag name="MH_ORDER" val="7"/>
</p:tagLst>
</file>

<file path=ppt/tags/tag91.xml><?xml version="1.0" encoding="utf-8"?>
<p:tagLst xmlns:p="http://schemas.openxmlformats.org/presentationml/2006/main">
  <p:tag name="MH" val="20170804005627"/>
  <p:tag name="MH_LIBRARY" val="GRAPHIC"/>
  <p:tag name="MH_TYPE" val="Other"/>
  <p:tag name="MH_ORDER" val="8"/>
</p:tagLst>
</file>

<file path=ppt/tags/tag92.xml><?xml version="1.0" encoding="utf-8"?>
<p:tagLst xmlns:p="http://schemas.openxmlformats.org/presentationml/2006/main">
  <p:tag name="MH" val="20170804005627"/>
  <p:tag name="MH_LIBRARY" val="GRAPHIC"/>
  <p:tag name="MH_TYPE" val="Other"/>
  <p:tag name="MH_ORDER" val="9"/>
</p:tagLst>
</file>

<file path=ppt/tags/tag93.xml><?xml version="1.0" encoding="utf-8"?>
<p:tagLst xmlns:p="http://schemas.openxmlformats.org/presentationml/2006/main">
  <p:tag name="MH" val="20170804005627"/>
  <p:tag name="MH_LIBRARY" val="GRAPHIC"/>
  <p:tag name="MH_TYPE" val="Other"/>
  <p:tag name="MH_ORDER" val="10"/>
</p:tagLst>
</file>

<file path=ppt/tags/tag94.xml><?xml version="1.0" encoding="utf-8"?>
<p:tagLst xmlns:p="http://schemas.openxmlformats.org/presentationml/2006/main">
  <p:tag name="MH" val="20170804005627"/>
  <p:tag name="MH_LIBRARY" val="GRAPHIC"/>
  <p:tag name="MH_TYPE" val="Other"/>
  <p:tag name="MH_ORDER" val="11"/>
</p:tagLst>
</file>

<file path=ppt/tags/tag95.xml><?xml version="1.0" encoding="utf-8"?>
<p:tagLst xmlns:p="http://schemas.openxmlformats.org/presentationml/2006/main">
  <p:tag name="MH" val="20170804005627"/>
  <p:tag name="MH_LIBRARY" val="GRAPHIC"/>
  <p:tag name="MH_TYPE" val="Other"/>
  <p:tag name="MH_ORDER" val="12"/>
</p:tagLst>
</file>

<file path=ppt/tags/tag96.xml><?xml version="1.0" encoding="utf-8"?>
<p:tagLst xmlns:p="http://schemas.openxmlformats.org/presentationml/2006/main">
  <p:tag name="MH" val="20170804005627"/>
  <p:tag name="MH_LIBRARY" val="GRAPHIC"/>
  <p:tag name="MH_TYPE" val="SubTitle"/>
  <p:tag name="MH_ORDER" val="4"/>
</p:tagLst>
</file>

<file path=ppt/tags/tag97.xml><?xml version="1.0" encoding="utf-8"?>
<p:tagLst xmlns:p="http://schemas.openxmlformats.org/presentationml/2006/main">
  <p:tag name="MH" val="20170804005627"/>
  <p:tag name="MH_LIBRARY" val="GRAPHIC"/>
  <p:tag name="MH_TYPE" val="Other"/>
  <p:tag name="MH_ORDER" val="13"/>
</p:tagLst>
</file>

<file path=ppt/tags/tag98.xml><?xml version="1.0" encoding="utf-8"?>
<p:tagLst xmlns:p="http://schemas.openxmlformats.org/presentationml/2006/main">
  <p:tag name="MH" val="20170804005627"/>
  <p:tag name="MH_LIBRARY" val="GRAPHIC"/>
  <p:tag name="MH_TYPE" val="Other"/>
  <p:tag name="MH_ORDER" val="14"/>
</p:tagLst>
</file>

<file path=ppt/tags/tag99.xml><?xml version="1.0" encoding="utf-8"?>
<p:tagLst xmlns:p="http://schemas.openxmlformats.org/presentationml/2006/main">
  <p:tag name="MH" val="20170804005627"/>
  <p:tag name="MH_LIBRARY" val="GRAPHIC"/>
  <p:tag name="MH_TYPE" val="Other"/>
  <p:tag name="MH_ORDER" val="15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7596</Words>
  <Application>WPS 演示</Application>
  <PresentationFormat>自定义</PresentationFormat>
  <Paragraphs>498</Paragraphs>
  <Slides>23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Baskerville Old Face</vt:lpstr>
      <vt:lpstr>华文隶书</vt:lpstr>
      <vt:lpstr>Microsoft New Tai Lue</vt:lpstr>
      <vt:lpstr>Calibri</vt:lpstr>
      <vt:lpstr>华文中宋</vt:lpstr>
      <vt:lpstr>幼圆</vt:lpstr>
      <vt:lpstr>Times New Roman</vt:lpstr>
      <vt:lpstr>黑体</vt:lpstr>
      <vt:lpstr>Agency FB</vt:lpstr>
      <vt:lpstr>Trebuchet MS</vt:lpstr>
      <vt:lpstr>等线</vt:lpstr>
      <vt:lpstr>Arial Unicode MS</vt:lpstr>
      <vt:lpstr>等线 Light</vt:lpstr>
      <vt:lpstr>Office 主题​​</vt:lpstr>
      <vt:lpstr>C程序设计（第五版）</vt:lpstr>
      <vt:lpstr>PowerPoint 演示文稿</vt:lpstr>
      <vt:lpstr>计算机程序</vt:lpstr>
      <vt:lpstr>计算机语言</vt:lpstr>
      <vt:lpstr>高级语言的发展</vt:lpstr>
      <vt:lpstr>C语言的发展</vt:lpstr>
      <vt:lpstr>C语言的特点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注释</vt:lpstr>
      <vt:lpstr>注释</vt:lpstr>
      <vt:lpstr>最简单的C语言程序</vt:lpstr>
      <vt:lpstr>最简单的C语言程序</vt:lpstr>
      <vt:lpstr>最简单的C语言程序</vt:lpstr>
      <vt:lpstr>最简单的C语言程序</vt:lpstr>
      <vt:lpstr>最简单的C语言程序</vt:lpstr>
      <vt:lpstr>C语言程序的结构</vt:lpstr>
      <vt:lpstr>运行C程序的步骤与方法</vt:lpstr>
      <vt:lpstr>程序设计的任务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Q夏</cp:lastModifiedBy>
  <cp:revision>66</cp:revision>
  <dcterms:created xsi:type="dcterms:W3CDTF">2017-08-03T06:51:00Z</dcterms:created>
  <dcterms:modified xsi:type="dcterms:W3CDTF">2024-10-28T09:00:08Z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6F53F3B065D14C838CB2F3E4FDB65EA0_12</vt:lpwstr>
  </property>
  <property fmtid="{D5CDD505-2E9C-101B-9397-08002B2CF9AE}" pid="3" name="KSOProductBuildVer">
    <vt:lpwstr>2052-12.1.0.18608</vt:lpwstr>
  </property>
</Properties>
</file>