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8"/>
  </p:notesMasterIdLst>
  <p:sldIdLst>
    <p:sldId id="444" r:id="rId2"/>
    <p:sldId id="460" r:id="rId3"/>
    <p:sldId id="485" r:id="rId4"/>
    <p:sldId id="484" r:id="rId5"/>
    <p:sldId id="461" r:id="rId6"/>
    <p:sldId id="463" r:id="rId7"/>
    <p:sldId id="464" r:id="rId8"/>
    <p:sldId id="465" r:id="rId9"/>
    <p:sldId id="467" r:id="rId10"/>
    <p:sldId id="468" r:id="rId11"/>
    <p:sldId id="470" r:id="rId12"/>
    <p:sldId id="471" r:id="rId13"/>
    <p:sldId id="472" r:id="rId14"/>
    <p:sldId id="473" r:id="rId15"/>
    <p:sldId id="474" r:id="rId16"/>
    <p:sldId id="475" r:id="rId17"/>
    <p:sldId id="476" r:id="rId18"/>
    <p:sldId id="478" r:id="rId19"/>
    <p:sldId id="477" r:id="rId20"/>
    <p:sldId id="479" r:id="rId21"/>
    <p:sldId id="480" r:id="rId22"/>
    <p:sldId id="481" r:id="rId23"/>
    <p:sldId id="482" r:id="rId24"/>
    <p:sldId id="483" r:id="rId25"/>
    <p:sldId id="486" r:id="rId26"/>
    <p:sldId id="4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CBC9827-2104-8B9A-8076-B73B6C56CBAD}" name=".............. 想太多......" initials=".想" userId="bfbf2bbcc88940e0"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son89823" initials="m" lastIdx="1" clrIdx="0">
    <p:extLst>
      <p:ext uri="{19B8F6BF-5375-455C-9EA6-DF929625EA0E}">
        <p15:presenceInfo xmlns:p15="http://schemas.microsoft.com/office/powerpoint/2012/main" userId="mason8982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55F9"/>
    <a:srgbClr val="CFC8FF"/>
    <a:srgbClr val="FD41D5"/>
    <a:srgbClr val="9FBAFF"/>
    <a:srgbClr val="4AF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AF606853-7671-496A-8E4F-DF71F8EC918B}" styleName="深色樣式 1 - 輔色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6" autoAdjust="0"/>
    <p:restoredTop sz="90944" autoAdjust="0"/>
  </p:normalViewPr>
  <p:slideViewPr>
    <p:cSldViewPr snapToGrid="0">
      <p:cViewPr varScale="1">
        <p:scale>
          <a:sx n="77" d="100"/>
          <a:sy n="77" d="100"/>
        </p:scale>
        <p:origin x="90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1A200-9966-4A59-A8AF-DA25AFAE4AA3}" type="datetimeFigureOut">
              <a:rPr lang="zh-TW" altLang="en-US" smtClean="0"/>
              <a:t>2023/3/11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B0A73-CBEF-4DE2-A6B8-105A07C93706}" type="slidenum">
              <a:rPr lang="zh-TW" altLang="en-US" smtClean="0"/>
              <a:t>‹#›</a:t>
            </a:fld>
            <a:endParaRPr lang="zh-TW" altLang="en-US"/>
          </a:p>
        </p:txBody>
      </p:sp>
    </p:spTree>
    <p:extLst>
      <p:ext uri="{BB962C8B-B14F-4D97-AF65-F5344CB8AC3E}">
        <p14:creationId xmlns:p14="http://schemas.microsoft.com/office/powerpoint/2010/main" val="3282408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307070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4441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26307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432577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869454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621589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595593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476837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3613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691551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75005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961188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37574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741557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572990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90370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777420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95889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8515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974199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14733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97165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77921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406464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82070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9B0A73-CBEF-4DE2-A6B8-105A07C93706}"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715889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313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578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2522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973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985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946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50310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383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201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963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0205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22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6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067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6836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3/11/2023</a:t>
            </a:fld>
            <a:endParaRPr lang="en-US" dirty="0"/>
          </a:p>
        </p:txBody>
      </p:sp>
    </p:spTree>
    <p:extLst>
      <p:ext uri="{BB962C8B-B14F-4D97-AF65-F5344CB8AC3E}">
        <p14:creationId xmlns:p14="http://schemas.microsoft.com/office/powerpoint/2010/main" val="125075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2152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889/notebooks/%E6%93%8E%E9%9B%B7_test/2022%E8%88%872021%E5%B9%B4%E7%9A%84%E9%8A%B7%E5%94%AE%E9%A1%8D%E5%B7%AE%E8%B7%9D(%E9%95%B7%E6%A2%9D%E5%9C%96)byItem.ipynb"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7" name="標題 6">
            <a:extLst>
              <a:ext uri="{FF2B5EF4-FFF2-40B4-BE49-F238E27FC236}">
                <a16:creationId xmlns:a16="http://schemas.microsoft.com/office/drawing/2014/main" id="{D6C7688D-55B5-417F-9766-83F9C4A6BF52}"/>
              </a:ext>
            </a:extLst>
          </p:cNvPr>
          <p:cNvSpPr>
            <a:spLocks noGrp="1"/>
          </p:cNvSpPr>
          <p:nvPr>
            <p:ph type="ctrTitle"/>
          </p:nvPr>
        </p:nvSpPr>
        <p:spPr>
          <a:xfrm>
            <a:off x="417607" y="2807167"/>
            <a:ext cx="8750116" cy="1646302"/>
          </a:xfrm>
        </p:spPr>
        <p:txBody>
          <a:bodyPr/>
          <a:lstStyle/>
          <a:p>
            <a:r>
              <a:rPr lang="zh-TW" altLang="en-US" dirty="0">
                <a:solidFill>
                  <a:schemeClr val="tx1"/>
                </a:solidFill>
              </a:rPr>
              <a:t>大數據分析應用管理師</a:t>
            </a:r>
            <a:br>
              <a:rPr lang="en-US" altLang="zh-TW" dirty="0">
                <a:solidFill>
                  <a:schemeClr val="tx1"/>
                </a:solidFill>
              </a:rPr>
            </a:br>
            <a:r>
              <a:rPr lang="zh-TW" altLang="en-US" dirty="0">
                <a:solidFill>
                  <a:schemeClr val="tx1"/>
                </a:solidFill>
              </a:rPr>
              <a:t>測試題目</a:t>
            </a:r>
            <a:r>
              <a:rPr lang="en-US" altLang="zh-TW" dirty="0">
                <a:solidFill>
                  <a:schemeClr val="tx1"/>
                </a:solidFill>
              </a:rPr>
              <a:t>_</a:t>
            </a:r>
            <a:r>
              <a:rPr lang="zh-TW" altLang="en-US" dirty="0">
                <a:solidFill>
                  <a:schemeClr val="tx1"/>
                </a:solidFill>
              </a:rPr>
              <a:t>林哲緯</a:t>
            </a:r>
            <a:r>
              <a:rPr lang="en-US" altLang="zh-TW" dirty="0">
                <a:solidFill>
                  <a:schemeClr val="tx1"/>
                </a:solidFill>
              </a:rPr>
              <a:t>_0312 </a:t>
            </a:r>
            <a:endParaRPr lang="zh-TW" altLang="en-US" dirty="0">
              <a:solidFill>
                <a:schemeClr val="tx1"/>
              </a:solidFill>
            </a:endParaRPr>
          </a:p>
        </p:txBody>
      </p:sp>
      <p:sp>
        <p:nvSpPr>
          <p:cNvPr id="10" name="副標題 9">
            <a:extLst>
              <a:ext uri="{FF2B5EF4-FFF2-40B4-BE49-F238E27FC236}">
                <a16:creationId xmlns:a16="http://schemas.microsoft.com/office/drawing/2014/main" id="{A14E14F2-E08D-4D51-8247-5BCB197AB8FB}"/>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35384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zh-TW" altLang="en-US" sz="3600" dirty="0"/>
              <a:t>特</a:t>
            </a:r>
            <a:r>
              <a:rPr lang="en-US" altLang="zh-TW" sz="3600" dirty="0"/>
              <a:t>A</a:t>
            </a:r>
            <a:r>
              <a:rPr lang="zh-TW" altLang="en-US" sz="3600" dirty="0"/>
              <a:t>級</a:t>
            </a:r>
            <a:r>
              <a:rPr lang="en-US" altLang="zh-TW" sz="3600" dirty="0"/>
              <a:t>(</a:t>
            </a:r>
            <a:r>
              <a:rPr lang="zh-TW" altLang="en-US" sz="3600" dirty="0"/>
              <a:t>找全部店家的離散值</a:t>
            </a:r>
            <a:r>
              <a:rPr lang="en-US" altLang="zh-TW" sz="3600" dirty="0"/>
              <a:t>)</a:t>
            </a:r>
          </a:p>
        </p:txBody>
      </p:sp>
      <p:pic>
        <p:nvPicPr>
          <p:cNvPr id="5" name="圖片 4">
            <a:extLst>
              <a:ext uri="{FF2B5EF4-FFF2-40B4-BE49-F238E27FC236}">
                <a16:creationId xmlns:a16="http://schemas.microsoft.com/office/drawing/2014/main" id="{5AD18BA5-DF5B-45D1-9124-BF2C47256E35}"/>
              </a:ext>
            </a:extLst>
          </p:cNvPr>
          <p:cNvPicPr>
            <a:picLocks noChangeAspect="1"/>
          </p:cNvPicPr>
          <p:nvPr/>
        </p:nvPicPr>
        <p:blipFill>
          <a:blip r:embed="rId3"/>
          <a:stretch>
            <a:fillRect/>
          </a:stretch>
        </p:blipFill>
        <p:spPr>
          <a:xfrm>
            <a:off x="1444479" y="1709298"/>
            <a:ext cx="6904389" cy="4902481"/>
          </a:xfrm>
          <a:prstGeom prst="rect">
            <a:avLst/>
          </a:prstGeom>
        </p:spPr>
      </p:pic>
      <p:sp>
        <p:nvSpPr>
          <p:cNvPr id="6" name="文字方塊 5">
            <a:extLst>
              <a:ext uri="{FF2B5EF4-FFF2-40B4-BE49-F238E27FC236}">
                <a16:creationId xmlns:a16="http://schemas.microsoft.com/office/drawing/2014/main" id="{1BAB13AF-646A-4462-9AA1-9021E00BE57B}"/>
              </a:ext>
            </a:extLst>
          </p:cNvPr>
          <p:cNvSpPr txBox="1"/>
          <p:nvPr/>
        </p:nvSpPr>
        <p:spPr>
          <a:xfrm>
            <a:off x="2126763" y="970634"/>
            <a:ext cx="7066933" cy="1477328"/>
          </a:xfrm>
          <a:prstGeom prst="rect">
            <a:avLst/>
          </a:prstGeom>
          <a:noFill/>
        </p:spPr>
        <p:txBody>
          <a:bodyPr wrap="square" rtlCol="0">
            <a:spAutoFit/>
          </a:bodyPr>
          <a:lstStyle/>
          <a:p>
            <a:r>
              <a:rPr lang="zh-TW" altLang="en-US" sz="1800" b="1" dirty="0">
                <a:solidFill>
                  <a:srgbClr val="FF0000"/>
                </a:solidFill>
              </a:rPr>
              <a:t>店家代號為：</a:t>
            </a:r>
            <a:endParaRPr lang="en-US" altLang="zh-TW" sz="1800" b="1" dirty="0">
              <a:solidFill>
                <a:srgbClr val="FF0000"/>
              </a:solidFill>
            </a:endParaRPr>
          </a:p>
          <a:p>
            <a:r>
              <a:rPr lang="en-US" altLang="zh-TW" sz="1800" b="1" i="0" dirty="0">
                <a:solidFill>
                  <a:srgbClr val="FF0000"/>
                </a:solidFill>
                <a:effectLst/>
                <a:latin typeface="Helvetica Neue"/>
              </a:rPr>
              <a:t>742, 89, 743, 745 ,795 ,749 ,66 ,633 ,534 ,540 ,508 ,429 ,416 ,361 ,304 ,225</a:t>
            </a:r>
          </a:p>
          <a:p>
            <a:r>
              <a:rPr lang="zh-TW" altLang="en-US" sz="1800" b="1" dirty="0">
                <a:solidFill>
                  <a:srgbClr val="FF0000"/>
                </a:solidFill>
              </a:rPr>
              <a:t>總共</a:t>
            </a:r>
            <a:r>
              <a:rPr lang="en-US" altLang="zh-TW" sz="1800" b="1" dirty="0">
                <a:solidFill>
                  <a:srgbClr val="FF0000"/>
                </a:solidFill>
              </a:rPr>
              <a:t>16</a:t>
            </a:r>
            <a:r>
              <a:rPr lang="zh-TW" altLang="en-US" sz="1800" b="1" dirty="0">
                <a:solidFill>
                  <a:srgbClr val="FF0000"/>
                </a:solidFill>
              </a:rPr>
              <a:t>間</a:t>
            </a:r>
          </a:p>
          <a:p>
            <a:endParaRPr lang="zh-TW" altLang="en-US" dirty="0"/>
          </a:p>
        </p:txBody>
      </p:sp>
    </p:spTree>
    <p:extLst>
      <p:ext uri="{BB962C8B-B14F-4D97-AF65-F5344CB8AC3E}">
        <p14:creationId xmlns:p14="http://schemas.microsoft.com/office/powerpoint/2010/main" val="341133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en-US" altLang="zh-TW" sz="3600" dirty="0"/>
              <a:t>A</a:t>
            </a:r>
            <a:r>
              <a:rPr lang="zh-TW" altLang="en-US" sz="3600" dirty="0"/>
              <a:t>級</a:t>
            </a:r>
            <a:endParaRPr lang="en-US" altLang="zh-TW" sz="3600" dirty="0"/>
          </a:p>
        </p:txBody>
      </p:sp>
      <p:sp>
        <p:nvSpPr>
          <p:cNvPr id="2" name="文字方塊 1">
            <a:extLst>
              <a:ext uri="{FF2B5EF4-FFF2-40B4-BE49-F238E27FC236}">
                <a16:creationId xmlns:a16="http://schemas.microsoft.com/office/drawing/2014/main" id="{EBB384ED-C5D8-4F77-9642-00EFE5AC0245}"/>
              </a:ext>
            </a:extLst>
          </p:cNvPr>
          <p:cNvSpPr txBox="1"/>
          <p:nvPr/>
        </p:nvSpPr>
        <p:spPr>
          <a:xfrm>
            <a:off x="2126763" y="939030"/>
            <a:ext cx="5705272" cy="1292662"/>
          </a:xfrm>
          <a:prstGeom prst="rect">
            <a:avLst/>
          </a:prstGeom>
          <a:noFill/>
        </p:spPr>
        <p:txBody>
          <a:bodyPr wrap="square" rtlCol="0">
            <a:spAutoFit/>
          </a:bodyPr>
          <a:lstStyle/>
          <a:p>
            <a:pPr algn="ctr"/>
            <a:r>
              <a:rPr lang="zh-TW" altLang="en-US" sz="2000" b="1" dirty="0">
                <a:solidFill>
                  <a:srgbClr val="FF0000"/>
                </a:solidFill>
              </a:rPr>
              <a:t>黃色的點為前</a:t>
            </a:r>
            <a:r>
              <a:rPr lang="en-US" altLang="zh-TW" sz="2000" b="1" dirty="0">
                <a:solidFill>
                  <a:srgbClr val="FF0000"/>
                </a:solidFill>
              </a:rPr>
              <a:t>25%</a:t>
            </a:r>
          </a:p>
          <a:p>
            <a:pPr algn="ctr"/>
            <a:r>
              <a:rPr lang="zh-TW" altLang="en-US" sz="2000" b="1" dirty="0">
                <a:solidFill>
                  <a:srgbClr val="FF0000"/>
                </a:solidFill>
              </a:rPr>
              <a:t>黑色的點為後</a:t>
            </a:r>
            <a:r>
              <a:rPr lang="en-US" altLang="zh-TW" sz="2000" b="1" dirty="0">
                <a:solidFill>
                  <a:srgbClr val="FF0000"/>
                </a:solidFill>
              </a:rPr>
              <a:t>25%</a:t>
            </a:r>
          </a:p>
          <a:p>
            <a:pPr algn="ctr"/>
            <a:endParaRPr lang="en-US" altLang="zh-TW" sz="2000" b="1" dirty="0">
              <a:solidFill>
                <a:srgbClr val="FF0000"/>
              </a:solidFill>
            </a:endParaRPr>
          </a:p>
          <a:p>
            <a:pPr algn="ctr"/>
            <a:endParaRPr lang="zh-TW" altLang="en-US" dirty="0"/>
          </a:p>
        </p:txBody>
      </p:sp>
      <p:pic>
        <p:nvPicPr>
          <p:cNvPr id="6" name="圖片 5">
            <a:extLst>
              <a:ext uri="{FF2B5EF4-FFF2-40B4-BE49-F238E27FC236}">
                <a16:creationId xmlns:a16="http://schemas.microsoft.com/office/drawing/2014/main" id="{54B086E2-9CE9-485A-BB94-45A4E401C828}"/>
              </a:ext>
            </a:extLst>
          </p:cNvPr>
          <p:cNvPicPr>
            <a:picLocks noChangeAspect="1"/>
          </p:cNvPicPr>
          <p:nvPr/>
        </p:nvPicPr>
        <p:blipFill>
          <a:blip r:embed="rId3"/>
          <a:stretch>
            <a:fillRect/>
          </a:stretch>
        </p:blipFill>
        <p:spPr>
          <a:xfrm>
            <a:off x="1721743" y="1673254"/>
            <a:ext cx="6515311" cy="4886484"/>
          </a:xfrm>
          <a:prstGeom prst="rect">
            <a:avLst/>
          </a:prstGeom>
        </p:spPr>
      </p:pic>
    </p:spTree>
    <p:extLst>
      <p:ext uri="{BB962C8B-B14F-4D97-AF65-F5344CB8AC3E}">
        <p14:creationId xmlns:p14="http://schemas.microsoft.com/office/powerpoint/2010/main" val="244935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zh-TW" altLang="en-US" sz="3600" dirty="0"/>
              <a:t>Ｂ級</a:t>
            </a:r>
            <a:endParaRPr lang="en-US" altLang="zh-TW" sz="3600" dirty="0"/>
          </a:p>
        </p:txBody>
      </p:sp>
      <p:sp>
        <p:nvSpPr>
          <p:cNvPr id="2" name="文字方塊 1">
            <a:extLst>
              <a:ext uri="{FF2B5EF4-FFF2-40B4-BE49-F238E27FC236}">
                <a16:creationId xmlns:a16="http://schemas.microsoft.com/office/drawing/2014/main" id="{EBB384ED-C5D8-4F77-9642-00EFE5AC0245}"/>
              </a:ext>
            </a:extLst>
          </p:cNvPr>
          <p:cNvSpPr txBox="1"/>
          <p:nvPr/>
        </p:nvSpPr>
        <p:spPr>
          <a:xfrm>
            <a:off x="2126763" y="886989"/>
            <a:ext cx="5705272" cy="984885"/>
          </a:xfrm>
          <a:prstGeom prst="rect">
            <a:avLst/>
          </a:prstGeom>
          <a:noFill/>
        </p:spPr>
        <p:txBody>
          <a:bodyPr wrap="square" rtlCol="0">
            <a:spAutoFit/>
          </a:bodyPr>
          <a:lstStyle/>
          <a:p>
            <a:pPr algn="ctr"/>
            <a:r>
              <a:rPr lang="zh-TW" altLang="en-US" sz="2000" b="1" dirty="0">
                <a:solidFill>
                  <a:srgbClr val="FF0000"/>
                </a:solidFill>
              </a:rPr>
              <a:t>黃色的點為前</a:t>
            </a:r>
            <a:r>
              <a:rPr lang="en-US" altLang="zh-TW" sz="2000" b="1" dirty="0">
                <a:solidFill>
                  <a:srgbClr val="FF0000"/>
                </a:solidFill>
              </a:rPr>
              <a:t>25%</a:t>
            </a:r>
          </a:p>
          <a:p>
            <a:pPr algn="ctr"/>
            <a:r>
              <a:rPr lang="zh-TW" altLang="en-US" sz="2000" b="1" dirty="0">
                <a:solidFill>
                  <a:srgbClr val="FF0000"/>
                </a:solidFill>
              </a:rPr>
              <a:t>黑色的點為後</a:t>
            </a:r>
            <a:r>
              <a:rPr lang="en-US" altLang="zh-TW" sz="2000" b="1" dirty="0">
                <a:solidFill>
                  <a:srgbClr val="FF0000"/>
                </a:solidFill>
              </a:rPr>
              <a:t>25%</a:t>
            </a:r>
          </a:p>
          <a:p>
            <a:pPr algn="ctr"/>
            <a:endParaRPr lang="zh-TW" altLang="en-US" dirty="0"/>
          </a:p>
        </p:txBody>
      </p:sp>
      <p:pic>
        <p:nvPicPr>
          <p:cNvPr id="6" name="圖片 5">
            <a:extLst>
              <a:ext uri="{FF2B5EF4-FFF2-40B4-BE49-F238E27FC236}">
                <a16:creationId xmlns:a16="http://schemas.microsoft.com/office/drawing/2014/main" id="{4C00E4E3-FCC3-4A83-8445-DCA60D6C1ACD}"/>
              </a:ext>
            </a:extLst>
          </p:cNvPr>
          <p:cNvPicPr>
            <a:picLocks noChangeAspect="1"/>
          </p:cNvPicPr>
          <p:nvPr/>
        </p:nvPicPr>
        <p:blipFill>
          <a:blip r:embed="rId3"/>
          <a:stretch>
            <a:fillRect/>
          </a:stretch>
        </p:blipFill>
        <p:spPr>
          <a:xfrm>
            <a:off x="2023232" y="1817463"/>
            <a:ext cx="5912334" cy="4434250"/>
          </a:xfrm>
          <a:prstGeom prst="rect">
            <a:avLst/>
          </a:prstGeom>
        </p:spPr>
      </p:pic>
    </p:spTree>
    <p:extLst>
      <p:ext uri="{BB962C8B-B14F-4D97-AF65-F5344CB8AC3E}">
        <p14:creationId xmlns:p14="http://schemas.microsoft.com/office/powerpoint/2010/main" val="312229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zh-TW" altLang="en-US" sz="3600" dirty="0"/>
              <a:t>Ｃ級</a:t>
            </a:r>
            <a:endParaRPr lang="en-US" altLang="zh-TW" sz="3600" dirty="0"/>
          </a:p>
        </p:txBody>
      </p:sp>
      <p:sp>
        <p:nvSpPr>
          <p:cNvPr id="2" name="文字方塊 1">
            <a:extLst>
              <a:ext uri="{FF2B5EF4-FFF2-40B4-BE49-F238E27FC236}">
                <a16:creationId xmlns:a16="http://schemas.microsoft.com/office/drawing/2014/main" id="{EBB384ED-C5D8-4F77-9642-00EFE5AC0245}"/>
              </a:ext>
            </a:extLst>
          </p:cNvPr>
          <p:cNvSpPr txBox="1"/>
          <p:nvPr/>
        </p:nvSpPr>
        <p:spPr>
          <a:xfrm>
            <a:off x="2126763" y="1162878"/>
            <a:ext cx="5705272" cy="984885"/>
          </a:xfrm>
          <a:prstGeom prst="rect">
            <a:avLst/>
          </a:prstGeom>
          <a:noFill/>
        </p:spPr>
        <p:txBody>
          <a:bodyPr wrap="square" rtlCol="0">
            <a:spAutoFit/>
          </a:bodyPr>
          <a:lstStyle/>
          <a:p>
            <a:pPr algn="ctr"/>
            <a:r>
              <a:rPr lang="zh-TW" altLang="en-US" sz="2000" b="1" dirty="0">
                <a:solidFill>
                  <a:srgbClr val="FF0000"/>
                </a:solidFill>
              </a:rPr>
              <a:t>黃色的點為前</a:t>
            </a:r>
            <a:r>
              <a:rPr lang="en-US" altLang="zh-TW" sz="2000" b="1" dirty="0">
                <a:solidFill>
                  <a:srgbClr val="FF0000"/>
                </a:solidFill>
              </a:rPr>
              <a:t>25%</a:t>
            </a:r>
          </a:p>
          <a:p>
            <a:pPr algn="ctr"/>
            <a:r>
              <a:rPr lang="zh-TW" altLang="en-US" sz="2000" b="1" dirty="0">
                <a:solidFill>
                  <a:srgbClr val="FF0000"/>
                </a:solidFill>
              </a:rPr>
              <a:t>黑色的點為後</a:t>
            </a:r>
            <a:r>
              <a:rPr lang="en-US" altLang="zh-TW" sz="2000" b="1" dirty="0">
                <a:solidFill>
                  <a:srgbClr val="FF0000"/>
                </a:solidFill>
              </a:rPr>
              <a:t>25%</a:t>
            </a:r>
          </a:p>
          <a:p>
            <a:pPr algn="ctr"/>
            <a:endParaRPr lang="zh-TW" altLang="en-US" dirty="0"/>
          </a:p>
        </p:txBody>
      </p:sp>
      <p:pic>
        <p:nvPicPr>
          <p:cNvPr id="6" name="圖片 5">
            <a:extLst>
              <a:ext uri="{FF2B5EF4-FFF2-40B4-BE49-F238E27FC236}">
                <a16:creationId xmlns:a16="http://schemas.microsoft.com/office/drawing/2014/main" id="{CBD5F80D-8C00-4C7C-9520-1464B915CB6C}"/>
              </a:ext>
            </a:extLst>
          </p:cNvPr>
          <p:cNvPicPr>
            <a:picLocks noChangeAspect="1"/>
          </p:cNvPicPr>
          <p:nvPr/>
        </p:nvPicPr>
        <p:blipFill>
          <a:blip r:embed="rId3"/>
          <a:stretch>
            <a:fillRect/>
          </a:stretch>
        </p:blipFill>
        <p:spPr>
          <a:xfrm>
            <a:off x="1910417" y="1787387"/>
            <a:ext cx="6137964" cy="4603473"/>
          </a:xfrm>
          <a:prstGeom prst="rect">
            <a:avLst/>
          </a:prstGeom>
        </p:spPr>
      </p:pic>
    </p:spTree>
    <p:extLst>
      <p:ext uri="{BB962C8B-B14F-4D97-AF65-F5344CB8AC3E}">
        <p14:creationId xmlns:p14="http://schemas.microsoft.com/office/powerpoint/2010/main" val="110260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zh-TW" altLang="en-US" sz="3600" dirty="0"/>
              <a:t>Ｄ級</a:t>
            </a:r>
            <a:endParaRPr lang="en-US" altLang="zh-TW" sz="3600" dirty="0"/>
          </a:p>
        </p:txBody>
      </p:sp>
      <p:sp>
        <p:nvSpPr>
          <p:cNvPr id="2" name="文字方塊 1">
            <a:extLst>
              <a:ext uri="{FF2B5EF4-FFF2-40B4-BE49-F238E27FC236}">
                <a16:creationId xmlns:a16="http://schemas.microsoft.com/office/drawing/2014/main" id="{EBB384ED-C5D8-4F77-9642-00EFE5AC0245}"/>
              </a:ext>
            </a:extLst>
          </p:cNvPr>
          <p:cNvSpPr txBox="1"/>
          <p:nvPr/>
        </p:nvSpPr>
        <p:spPr>
          <a:xfrm>
            <a:off x="2126763" y="961308"/>
            <a:ext cx="5705272" cy="984885"/>
          </a:xfrm>
          <a:prstGeom prst="rect">
            <a:avLst/>
          </a:prstGeom>
          <a:noFill/>
        </p:spPr>
        <p:txBody>
          <a:bodyPr wrap="square" rtlCol="0">
            <a:spAutoFit/>
          </a:bodyPr>
          <a:lstStyle/>
          <a:p>
            <a:pPr algn="ctr"/>
            <a:r>
              <a:rPr lang="zh-TW" altLang="en-US" sz="2000" b="1" dirty="0">
                <a:solidFill>
                  <a:srgbClr val="FF0000"/>
                </a:solidFill>
              </a:rPr>
              <a:t>黃色的點為前</a:t>
            </a:r>
            <a:r>
              <a:rPr lang="en-US" altLang="zh-TW" sz="2000" b="1" dirty="0">
                <a:solidFill>
                  <a:srgbClr val="FF0000"/>
                </a:solidFill>
              </a:rPr>
              <a:t>25%</a:t>
            </a:r>
          </a:p>
          <a:p>
            <a:pPr algn="ctr"/>
            <a:r>
              <a:rPr lang="zh-TW" altLang="en-US" sz="2000" b="1" dirty="0">
                <a:solidFill>
                  <a:srgbClr val="FF0000"/>
                </a:solidFill>
              </a:rPr>
              <a:t>黑色的點為後</a:t>
            </a:r>
            <a:r>
              <a:rPr lang="en-US" altLang="zh-TW" sz="2000" b="1" dirty="0">
                <a:solidFill>
                  <a:srgbClr val="FF0000"/>
                </a:solidFill>
              </a:rPr>
              <a:t>25%</a:t>
            </a:r>
          </a:p>
          <a:p>
            <a:pPr algn="ctr"/>
            <a:endParaRPr lang="zh-TW" altLang="en-US" dirty="0"/>
          </a:p>
        </p:txBody>
      </p:sp>
      <p:pic>
        <p:nvPicPr>
          <p:cNvPr id="6" name="圖片 5">
            <a:extLst>
              <a:ext uri="{FF2B5EF4-FFF2-40B4-BE49-F238E27FC236}">
                <a16:creationId xmlns:a16="http://schemas.microsoft.com/office/drawing/2014/main" id="{C4B87D52-250E-4AA9-8B4F-5E3AEB02D19C}"/>
              </a:ext>
            </a:extLst>
          </p:cNvPr>
          <p:cNvPicPr>
            <a:picLocks noChangeAspect="1"/>
          </p:cNvPicPr>
          <p:nvPr/>
        </p:nvPicPr>
        <p:blipFill>
          <a:blip r:embed="rId3"/>
          <a:stretch>
            <a:fillRect/>
          </a:stretch>
        </p:blipFill>
        <p:spPr>
          <a:xfrm>
            <a:off x="1972759" y="1669773"/>
            <a:ext cx="6013280" cy="4509960"/>
          </a:xfrm>
          <a:prstGeom prst="rect">
            <a:avLst/>
          </a:prstGeom>
        </p:spPr>
      </p:pic>
    </p:spTree>
    <p:extLst>
      <p:ext uri="{BB962C8B-B14F-4D97-AF65-F5344CB8AC3E}">
        <p14:creationId xmlns:p14="http://schemas.microsoft.com/office/powerpoint/2010/main" val="238498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zh-TW" altLang="en-US" sz="3600" dirty="0"/>
              <a:t>資料分析</a:t>
            </a:r>
            <a:endParaRPr lang="en-US" altLang="zh-TW" sz="3600" dirty="0"/>
          </a:p>
        </p:txBody>
      </p:sp>
      <p:pic>
        <p:nvPicPr>
          <p:cNvPr id="5" name="圖片 4">
            <a:extLst>
              <a:ext uri="{FF2B5EF4-FFF2-40B4-BE49-F238E27FC236}">
                <a16:creationId xmlns:a16="http://schemas.microsoft.com/office/drawing/2014/main" id="{A0A3A87E-B506-45FF-ADDD-8747863685EE}"/>
              </a:ext>
            </a:extLst>
          </p:cNvPr>
          <p:cNvPicPr>
            <a:picLocks noChangeAspect="1"/>
          </p:cNvPicPr>
          <p:nvPr/>
        </p:nvPicPr>
        <p:blipFill>
          <a:blip r:embed="rId3"/>
          <a:stretch>
            <a:fillRect/>
          </a:stretch>
        </p:blipFill>
        <p:spPr>
          <a:xfrm>
            <a:off x="2319123" y="1687011"/>
            <a:ext cx="5499660" cy="4124745"/>
          </a:xfrm>
          <a:prstGeom prst="rect">
            <a:avLst/>
          </a:prstGeom>
        </p:spPr>
      </p:pic>
    </p:spTree>
    <p:extLst>
      <p:ext uri="{BB962C8B-B14F-4D97-AF65-F5344CB8AC3E}">
        <p14:creationId xmlns:p14="http://schemas.microsoft.com/office/powerpoint/2010/main" val="365985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zh-TW" altLang="en-US" sz="3600" dirty="0"/>
              <a:t>資料分析</a:t>
            </a:r>
            <a:endParaRPr lang="en-US" altLang="zh-TW" sz="3600" dirty="0"/>
          </a:p>
        </p:txBody>
      </p:sp>
      <p:sp>
        <p:nvSpPr>
          <p:cNvPr id="2" name="文字方塊 1">
            <a:extLst>
              <a:ext uri="{FF2B5EF4-FFF2-40B4-BE49-F238E27FC236}">
                <a16:creationId xmlns:a16="http://schemas.microsoft.com/office/drawing/2014/main" id="{10FDAC0A-8D26-4E09-A6D2-FE8EAFAB21A2}"/>
              </a:ext>
            </a:extLst>
          </p:cNvPr>
          <p:cNvSpPr txBox="1"/>
          <p:nvPr/>
        </p:nvSpPr>
        <p:spPr>
          <a:xfrm>
            <a:off x="1361661" y="1610139"/>
            <a:ext cx="7653130" cy="4985980"/>
          </a:xfrm>
          <a:prstGeom prst="rect">
            <a:avLst/>
          </a:prstGeom>
          <a:noFill/>
        </p:spPr>
        <p:txBody>
          <a:bodyPr wrap="square" rtlCol="0">
            <a:spAutoFit/>
          </a:bodyPr>
          <a:lstStyle/>
          <a:p>
            <a:pPr marL="342900" indent="-342900" algn="l">
              <a:buFont typeface="Arial" panose="020B0604020202020204" pitchFamily="34" charset="0"/>
              <a:buChar char="•"/>
            </a:pPr>
            <a:r>
              <a:rPr lang="zh-TW" altLang="en-US" sz="2000" b="0" i="0" dirty="0">
                <a:solidFill>
                  <a:srgbClr val="000000"/>
                </a:solidFill>
                <a:effectLst/>
                <a:latin typeface="Helvetica Neue"/>
              </a:rPr>
              <a:t>計算各店的各品項三種時間的總銷售額</a:t>
            </a:r>
          </a:p>
          <a:p>
            <a:pPr marL="800100" lvl="1" indent="-342900" algn="l">
              <a:buFont typeface="Arial" panose="020B0604020202020204" pitchFamily="34" charset="0"/>
              <a:buChar char="•"/>
            </a:pPr>
            <a:r>
              <a:rPr lang="en-US" altLang="zh-TW" sz="2000" b="0" i="0" dirty="0">
                <a:solidFill>
                  <a:srgbClr val="000000"/>
                </a:solidFill>
                <a:effectLst/>
                <a:latin typeface="Helvetica Neue"/>
              </a:rPr>
              <a:t>2021</a:t>
            </a:r>
          </a:p>
          <a:p>
            <a:pPr marL="800100" lvl="1" indent="-342900" algn="l">
              <a:buFont typeface="Arial" panose="020B0604020202020204" pitchFamily="34" charset="0"/>
              <a:buChar char="•"/>
            </a:pPr>
            <a:r>
              <a:rPr lang="en-US" altLang="zh-TW" sz="2000" b="0" i="0" dirty="0">
                <a:solidFill>
                  <a:srgbClr val="000000"/>
                </a:solidFill>
                <a:effectLst/>
                <a:latin typeface="Helvetica Neue"/>
              </a:rPr>
              <a:t>2021/01-08</a:t>
            </a:r>
          </a:p>
          <a:p>
            <a:pPr marL="800100" lvl="1" indent="-342900" algn="l">
              <a:buFont typeface="Arial" panose="020B0604020202020204" pitchFamily="34" charset="0"/>
              <a:buChar char="•"/>
            </a:pPr>
            <a:r>
              <a:rPr lang="en-US" altLang="zh-TW" sz="2000" b="0" i="0" dirty="0">
                <a:solidFill>
                  <a:srgbClr val="000000"/>
                </a:solidFill>
                <a:effectLst/>
                <a:latin typeface="Helvetica Neue"/>
              </a:rPr>
              <a:t>2022/01-08</a:t>
            </a:r>
          </a:p>
          <a:p>
            <a:pPr marL="800100" lvl="1" indent="-342900" algn="l">
              <a:buFont typeface="Arial" panose="020B0604020202020204" pitchFamily="34" charset="0"/>
              <a:buChar char="•"/>
            </a:pPr>
            <a:endParaRPr lang="en-US" altLang="zh-TW" sz="2000" b="0" i="0" dirty="0">
              <a:solidFill>
                <a:srgbClr val="000000"/>
              </a:solidFill>
              <a:effectLst/>
              <a:latin typeface="Helvetica Neue"/>
            </a:endParaRPr>
          </a:p>
          <a:p>
            <a:pPr marL="342900" indent="-342900" algn="l">
              <a:buFont typeface="Arial" panose="020B0604020202020204" pitchFamily="34" charset="0"/>
              <a:buChar char="•"/>
            </a:pPr>
            <a:r>
              <a:rPr lang="zh-TW" altLang="en-US" sz="2000" b="0" i="0" dirty="0">
                <a:solidFill>
                  <a:srgbClr val="000000"/>
                </a:solidFill>
                <a:effectLst/>
                <a:latin typeface="Helvetica Neue"/>
              </a:rPr>
              <a:t>計算各品項</a:t>
            </a:r>
            <a:r>
              <a:rPr lang="en-US" altLang="zh-TW" sz="2000" b="0" i="0" dirty="0">
                <a:solidFill>
                  <a:srgbClr val="000000"/>
                </a:solidFill>
                <a:effectLst/>
                <a:latin typeface="Helvetica Neue"/>
              </a:rPr>
              <a:t>2022</a:t>
            </a:r>
            <a:r>
              <a:rPr lang="zh-TW" altLang="en-US" sz="2000" b="0" i="0" dirty="0">
                <a:solidFill>
                  <a:srgbClr val="000000"/>
                </a:solidFill>
                <a:effectLst/>
                <a:latin typeface="Helvetica Neue"/>
              </a:rPr>
              <a:t>與</a:t>
            </a:r>
            <a:r>
              <a:rPr lang="en-US" altLang="zh-TW" sz="2000" b="0" i="0" dirty="0">
                <a:solidFill>
                  <a:srgbClr val="000000"/>
                </a:solidFill>
                <a:effectLst/>
                <a:latin typeface="Helvetica Neue"/>
              </a:rPr>
              <a:t>2021</a:t>
            </a:r>
            <a:r>
              <a:rPr lang="zh-TW" altLang="en-US" sz="2000" b="0" i="0" dirty="0">
                <a:solidFill>
                  <a:srgbClr val="000000"/>
                </a:solidFill>
                <a:effectLst/>
                <a:latin typeface="Helvetica Neue"/>
              </a:rPr>
              <a:t>年的銷售額差距</a:t>
            </a:r>
            <a:endParaRPr lang="en-US" altLang="zh-TW" sz="2000" b="0" i="0" dirty="0">
              <a:solidFill>
                <a:srgbClr val="000000"/>
              </a:solidFill>
              <a:effectLst/>
              <a:latin typeface="Helvetica Neue"/>
            </a:endParaRPr>
          </a:p>
          <a:p>
            <a:pPr marL="342900" indent="-342900" algn="l">
              <a:buFont typeface="Arial" panose="020B0604020202020204" pitchFamily="34" charset="0"/>
              <a:buChar char="•"/>
            </a:pPr>
            <a:endParaRPr lang="en-US" altLang="zh-TW" sz="2000" b="0" i="0" dirty="0">
              <a:solidFill>
                <a:srgbClr val="000000"/>
              </a:solidFill>
              <a:effectLst/>
              <a:latin typeface="Helvetica Neue"/>
            </a:endParaRPr>
          </a:p>
          <a:p>
            <a:pPr marL="342900" indent="-342900" algn="l">
              <a:buFont typeface="Arial" panose="020B0604020202020204" pitchFamily="34" charset="0"/>
              <a:buChar char="•"/>
            </a:pPr>
            <a:r>
              <a:rPr lang="zh-TW" altLang="en-US" sz="2000" b="0" i="0" dirty="0">
                <a:solidFill>
                  <a:srgbClr val="000000"/>
                </a:solidFill>
                <a:effectLst/>
                <a:latin typeface="Helvetica Neue"/>
              </a:rPr>
              <a:t>主要想了解各家店對於不同品項的銷售狀況，成長率是否有離群值</a:t>
            </a:r>
            <a:endParaRPr lang="en-US" altLang="zh-TW" sz="2000" b="0" i="0" dirty="0">
              <a:solidFill>
                <a:srgbClr val="000000"/>
              </a:solidFill>
              <a:effectLst/>
              <a:latin typeface="Helvetica Neue"/>
            </a:endParaRPr>
          </a:p>
          <a:p>
            <a:pPr marL="342900" indent="-342900" algn="l">
              <a:buFont typeface="Arial" panose="020B0604020202020204" pitchFamily="34" charset="0"/>
              <a:buChar char="•"/>
            </a:pPr>
            <a:endParaRPr lang="en-US" altLang="zh-TW" sz="2000" dirty="0">
              <a:solidFill>
                <a:srgbClr val="000000"/>
              </a:solidFill>
              <a:latin typeface="Helvetica Neue"/>
            </a:endParaRPr>
          </a:p>
          <a:p>
            <a:pPr marL="342900" indent="-342900" algn="l">
              <a:buFont typeface="Arial" panose="020B0604020202020204" pitchFamily="34" charset="0"/>
              <a:buChar char="•"/>
            </a:pPr>
            <a:r>
              <a:rPr lang="zh-TW" altLang="en-US" sz="2000" b="0" i="0" dirty="0">
                <a:solidFill>
                  <a:srgbClr val="000000"/>
                </a:solidFill>
                <a:effectLst/>
                <a:latin typeface="Helvetica Neue"/>
              </a:rPr>
              <a:t>散點圖的</a:t>
            </a:r>
            <a:r>
              <a:rPr lang="zh-TW" altLang="en-US" sz="2000" b="1" i="0" dirty="0">
                <a:solidFill>
                  <a:srgbClr val="FF0000"/>
                </a:solidFill>
                <a:effectLst/>
                <a:latin typeface="Helvetica Neue"/>
              </a:rPr>
              <a:t>紅點</a:t>
            </a:r>
            <a:r>
              <a:rPr lang="zh-TW" altLang="en-US" sz="2000" b="0" i="0" dirty="0">
                <a:solidFill>
                  <a:srgbClr val="000000"/>
                </a:solidFill>
                <a:effectLst/>
                <a:latin typeface="Helvetica Neue"/>
              </a:rPr>
              <a:t>為離群值</a:t>
            </a:r>
            <a:endParaRPr lang="en-US" altLang="zh-TW" sz="2000" b="0" i="0" dirty="0">
              <a:solidFill>
                <a:srgbClr val="000000"/>
              </a:solidFill>
              <a:effectLst/>
              <a:latin typeface="Helvetica Neue"/>
            </a:endParaRPr>
          </a:p>
          <a:p>
            <a:pPr marL="342900" indent="-342900" algn="l">
              <a:buFont typeface="Arial" panose="020B0604020202020204" pitchFamily="34" charset="0"/>
              <a:buChar char="•"/>
            </a:pPr>
            <a:endParaRPr lang="en-US" altLang="zh-TW" sz="2000" dirty="0">
              <a:solidFill>
                <a:srgbClr val="000000"/>
              </a:solidFill>
              <a:latin typeface="Helvetica Neue"/>
            </a:endParaRPr>
          </a:p>
          <a:p>
            <a:pPr marL="342900" indent="-342900">
              <a:buFont typeface="Arial" panose="020B0604020202020204" pitchFamily="34" charset="0"/>
              <a:buChar char="•"/>
            </a:pPr>
            <a:r>
              <a:rPr lang="zh-TW" altLang="en-US" sz="2000" dirty="0"/>
              <a:t>離群值定義：大於平均數</a:t>
            </a:r>
            <a:r>
              <a:rPr lang="en-US" altLang="zh-TW" sz="2000" dirty="0"/>
              <a:t>+3</a:t>
            </a:r>
            <a:r>
              <a:rPr lang="zh-TW" altLang="en-US" sz="2000" dirty="0"/>
              <a:t>倍標準差或小於平均數</a:t>
            </a:r>
            <a:r>
              <a:rPr lang="en-US" altLang="zh-TW" sz="2000" dirty="0"/>
              <a:t>+3</a:t>
            </a:r>
            <a:r>
              <a:rPr lang="zh-TW" altLang="en-US" sz="2000" dirty="0"/>
              <a:t>倍標準差</a:t>
            </a:r>
          </a:p>
          <a:p>
            <a:pPr marL="342900" indent="-342900" algn="l">
              <a:buFont typeface="Arial" panose="020B0604020202020204" pitchFamily="34" charset="0"/>
              <a:buChar char="•"/>
            </a:pPr>
            <a:endParaRPr lang="en-US" altLang="zh-TW" sz="2000" b="0" i="0" dirty="0">
              <a:solidFill>
                <a:srgbClr val="000000"/>
              </a:solidFill>
              <a:effectLst/>
              <a:latin typeface="Helvetica Neue"/>
            </a:endParaRPr>
          </a:p>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3946506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en-US" altLang="zh-TW" sz="3600" dirty="0"/>
              <a:t>A</a:t>
            </a:r>
            <a:r>
              <a:rPr lang="zh-TW" altLang="en-US" sz="3600" dirty="0"/>
              <a:t>品項與</a:t>
            </a:r>
            <a:r>
              <a:rPr lang="en-US" altLang="zh-TW" sz="3600" dirty="0"/>
              <a:t>B</a:t>
            </a:r>
            <a:r>
              <a:rPr lang="zh-TW" altLang="en-US" sz="3600" dirty="0"/>
              <a:t>品項</a:t>
            </a:r>
            <a:endParaRPr lang="en-US" altLang="zh-TW" sz="3600" dirty="0"/>
          </a:p>
        </p:txBody>
      </p:sp>
      <p:sp>
        <p:nvSpPr>
          <p:cNvPr id="2" name="文字方塊 1">
            <a:extLst>
              <a:ext uri="{FF2B5EF4-FFF2-40B4-BE49-F238E27FC236}">
                <a16:creationId xmlns:a16="http://schemas.microsoft.com/office/drawing/2014/main" id="{10FDAC0A-8D26-4E09-A6D2-FE8EAFAB21A2}"/>
              </a:ext>
            </a:extLst>
          </p:cNvPr>
          <p:cNvSpPr txBox="1"/>
          <p:nvPr/>
        </p:nvSpPr>
        <p:spPr>
          <a:xfrm>
            <a:off x="1361661" y="1610139"/>
            <a:ext cx="6848061" cy="677108"/>
          </a:xfrm>
          <a:prstGeom prst="rect">
            <a:avLst/>
          </a:prstGeom>
          <a:noFill/>
        </p:spPr>
        <p:txBody>
          <a:bodyPr wrap="square" rtlCol="0">
            <a:spAutoFit/>
          </a:bodyPr>
          <a:lstStyle/>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buFont typeface="Arial" panose="020B0604020202020204" pitchFamily="34" charset="0"/>
              <a:buChar char="•"/>
            </a:pPr>
            <a:endParaRPr lang="zh-TW" altLang="en-US" dirty="0"/>
          </a:p>
        </p:txBody>
      </p:sp>
      <p:pic>
        <p:nvPicPr>
          <p:cNvPr id="5" name="圖片 4">
            <a:extLst>
              <a:ext uri="{FF2B5EF4-FFF2-40B4-BE49-F238E27FC236}">
                <a16:creationId xmlns:a16="http://schemas.microsoft.com/office/drawing/2014/main" id="{327C2561-A400-4F68-82FF-4B13054777DE}"/>
              </a:ext>
            </a:extLst>
          </p:cNvPr>
          <p:cNvPicPr>
            <a:picLocks noChangeAspect="1"/>
          </p:cNvPicPr>
          <p:nvPr/>
        </p:nvPicPr>
        <p:blipFill>
          <a:blip r:embed="rId3"/>
          <a:stretch>
            <a:fillRect/>
          </a:stretch>
        </p:blipFill>
        <p:spPr>
          <a:xfrm>
            <a:off x="728766" y="886990"/>
            <a:ext cx="4379900" cy="5195758"/>
          </a:xfrm>
          <a:prstGeom prst="rect">
            <a:avLst/>
          </a:prstGeom>
        </p:spPr>
      </p:pic>
      <p:pic>
        <p:nvPicPr>
          <p:cNvPr id="7" name="圖片 6">
            <a:extLst>
              <a:ext uri="{FF2B5EF4-FFF2-40B4-BE49-F238E27FC236}">
                <a16:creationId xmlns:a16="http://schemas.microsoft.com/office/drawing/2014/main" id="{1C131EB7-7111-4B86-A0DB-60B907404C05}"/>
              </a:ext>
            </a:extLst>
          </p:cNvPr>
          <p:cNvPicPr>
            <a:picLocks noChangeAspect="1"/>
          </p:cNvPicPr>
          <p:nvPr/>
        </p:nvPicPr>
        <p:blipFill>
          <a:blip r:embed="rId4"/>
          <a:stretch>
            <a:fillRect/>
          </a:stretch>
        </p:blipFill>
        <p:spPr>
          <a:xfrm>
            <a:off x="4978256" y="886989"/>
            <a:ext cx="4603065" cy="5195758"/>
          </a:xfrm>
          <a:prstGeom prst="rect">
            <a:avLst/>
          </a:prstGeom>
        </p:spPr>
      </p:pic>
    </p:spTree>
    <p:extLst>
      <p:ext uri="{BB962C8B-B14F-4D97-AF65-F5344CB8AC3E}">
        <p14:creationId xmlns:p14="http://schemas.microsoft.com/office/powerpoint/2010/main" val="212170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en-US" altLang="zh-TW" sz="3600" dirty="0"/>
              <a:t>C</a:t>
            </a:r>
            <a:r>
              <a:rPr lang="zh-TW" altLang="en-US" sz="3600" dirty="0"/>
              <a:t>品項與</a:t>
            </a:r>
            <a:r>
              <a:rPr lang="en-US" altLang="zh-TW" sz="3600" dirty="0"/>
              <a:t>D</a:t>
            </a:r>
            <a:r>
              <a:rPr lang="zh-TW" altLang="en-US" sz="3600" dirty="0"/>
              <a:t>品項</a:t>
            </a:r>
            <a:endParaRPr lang="en-US" altLang="zh-TW" sz="3600" dirty="0"/>
          </a:p>
        </p:txBody>
      </p:sp>
      <p:sp>
        <p:nvSpPr>
          <p:cNvPr id="2" name="文字方塊 1">
            <a:extLst>
              <a:ext uri="{FF2B5EF4-FFF2-40B4-BE49-F238E27FC236}">
                <a16:creationId xmlns:a16="http://schemas.microsoft.com/office/drawing/2014/main" id="{10FDAC0A-8D26-4E09-A6D2-FE8EAFAB21A2}"/>
              </a:ext>
            </a:extLst>
          </p:cNvPr>
          <p:cNvSpPr txBox="1"/>
          <p:nvPr/>
        </p:nvSpPr>
        <p:spPr>
          <a:xfrm>
            <a:off x="1361661" y="1610139"/>
            <a:ext cx="6848061" cy="677108"/>
          </a:xfrm>
          <a:prstGeom prst="rect">
            <a:avLst/>
          </a:prstGeom>
          <a:noFill/>
        </p:spPr>
        <p:txBody>
          <a:bodyPr wrap="square" rtlCol="0">
            <a:spAutoFit/>
          </a:bodyPr>
          <a:lstStyle/>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buFont typeface="Arial" panose="020B0604020202020204" pitchFamily="34" charset="0"/>
              <a:buChar char="•"/>
            </a:pPr>
            <a:endParaRPr lang="zh-TW" altLang="en-US" dirty="0"/>
          </a:p>
        </p:txBody>
      </p:sp>
      <p:pic>
        <p:nvPicPr>
          <p:cNvPr id="9" name="圖片 8">
            <a:extLst>
              <a:ext uri="{FF2B5EF4-FFF2-40B4-BE49-F238E27FC236}">
                <a16:creationId xmlns:a16="http://schemas.microsoft.com/office/drawing/2014/main" id="{62C929FC-52A8-4BA0-B5CD-EA8D6FD5A382}"/>
              </a:ext>
            </a:extLst>
          </p:cNvPr>
          <p:cNvPicPr>
            <a:picLocks noChangeAspect="1"/>
          </p:cNvPicPr>
          <p:nvPr/>
        </p:nvPicPr>
        <p:blipFill>
          <a:blip r:embed="rId3"/>
          <a:stretch>
            <a:fillRect/>
          </a:stretch>
        </p:blipFill>
        <p:spPr>
          <a:xfrm>
            <a:off x="824947" y="886989"/>
            <a:ext cx="4204252" cy="4917463"/>
          </a:xfrm>
          <a:prstGeom prst="rect">
            <a:avLst/>
          </a:prstGeom>
        </p:spPr>
      </p:pic>
      <p:pic>
        <p:nvPicPr>
          <p:cNvPr id="11" name="圖片 10">
            <a:extLst>
              <a:ext uri="{FF2B5EF4-FFF2-40B4-BE49-F238E27FC236}">
                <a16:creationId xmlns:a16="http://schemas.microsoft.com/office/drawing/2014/main" id="{6B88CFBC-2563-4F33-84CC-C6C7723507A5}"/>
              </a:ext>
            </a:extLst>
          </p:cNvPr>
          <p:cNvPicPr>
            <a:picLocks noChangeAspect="1"/>
          </p:cNvPicPr>
          <p:nvPr/>
        </p:nvPicPr>
        <p:blipFill>
          <a:blip r:embed="rId4"/>
          <a:stretch>
            <a:fillRect/>
          </a:stretch>
        </p:blipFill>
        <p:spPr>
          <a:xfrm>
            <a:off x="5019262" y="886989"/>
            <a:ext cx="4204252" cy="4917463"/>
          </a:xfrm>
          <a:prstGeom prst="rect">
            <a:avLst/>
          </a:prstGeom>
        </p:spPr>
      </p:pic>
    </p:spTree>
    <p:extLst>
      <p:ext uri="{BB962C8B-B14F-4D97-AF65-F5344CB8AC3E}">
        <p14:creationId xmlns:p14="http://schemas.microsoft.com/office/powerpoint/2010/main" val="44062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en-US" altLang="zh-TW" sz="3600" dirty="0"/>
              <a:t>E</a:t>
            </a:r>
            <a:r>
              <a:rPr lang="zh-TW" altLang="en-US" sz="3600" dirty="0"/>
              <a:t>品項與</a:t>
            </a:r>
            <a:r>
              <a:rPr lang="en-US" altLang="zh-TW" sz="3600" dirty="0"/>
              <a:t>F</a:t>
            </a:r>
            <a:r>
              <a:rPr lang="zh-TW" altLang="en-US" sz="3600" dirty="0"/>
              <a:t>品項</a:t>
            </a:r>
            <a:endParaRPr lang="en-US" altLang="zh-TW" sz="3600" dirty="0"/>
          </a:p>
        </p:txBody>
      </p:sp>
      <p:sp>
        <p:nvSpPr>
          <p:cNvPr id="2" name="文字方塊 1">
            <a:extLst>
              <a:ext uri="{FF2B5EF4-FFF2-40B4-BE49-F238E27FC236}">
                <a16:creationId xmlns:a16="http://schemas.microsoft.com/office/drawing/2014/main" id="{10FDAC0A-8D26-4E09-A6D2-FE8EAFAB21A2}"/>
              </a:ext>
            </a:extLst>
          </p:cNvPr>
          <p:cNvSpPr txBox="1"/>
          <p:nvPr/>
        </p:nvSpPr>
        <p:spPr>
          <a:xfrm>
            <a:off x="1361661" y="1610139"/>
            <a:ext cx="6848061" cy="677108"/>
          </a:xfrm>
          <a:prstGeom prst="rect">
            <a:avLst/>
          </a:prstGeom>
          <a:noFill/>
        </p:spPr>
        <p:txBody>
          <a:bodyPr wrap="square" rtlCol="0">
            <a:spAutoFit/>
          </a:bodyPr>
          <a:lstStyle/>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buFont typeface="Arial" panose="020B0604020202020204" pitchFamily="34" charset="0"/>
              <a:buChar char="•"/>
            </a:pPr>
            <a:endParaRPr lang="zh-TW" altLang="en-US" dirty="0"/>
          </a:p>
        </p:txBody>
      </p:sp>
      <p:pic>
        <p:nvPicPr>
          <p:cNvPr id="6" name="圖片 5">
            <a:extLst>
              <a:ext uri="{FF2B5EF4-FFF2-40B4-BE49-F238E27FC236}">
                <a16:creationId xmlns:a16="http://schemas.microsoft.com/office/drawing/2014/main" id="{8EDC8252-70FF-4556-AEC4-9366F4FC6CDD}"/>
              </a:ext>
            </a:extLst>
          </p:cNvPr>
          <p:cNvPicPr>
            <a:picLocks noChangeAspect="1"/>
          </p:cNvPicPr>
          <p:nvPr/>
        </p:nvPicPr>
        <p:blipFill>
          <a:blip r:embed="rId3"/>
          <a:stretch>
            <a:fillRect/>
          </a:stretch>
        </p:blipFill>
        <p:spPr>
          <a:xfrm>
            <a:off x="759231" y="886988"/>
            <a:ext cx="4399852" cy="5165942"/>
          </a:xfrm>
          <a:prstGeom prst="rect">
            <a:avLst/>
          </a:prstGeom>
        </p:spPr>
      </p:pic>
      <p:pic>
        <p:nvPicPr>
          <p:cNvPr id="10" name="圖片 9">
            <a:extLst>
              <a:ext uri="{FF2B5EF4-FFF2-40B4-BE49-F238E27FC236}">
                <a16:creationId xmlns:a16="http://schemas.microsoft.com/office/drawing/2014/main" id="{418185CB-F4A3-4637-8D96-2465540C4691}"/>
              </a:ext>
            </a:extLst>
          </p:cNvPr>
          <p:cNvPicPr>
            <a:picLocks noChangeAspect="1"/>
          </p:cNvPicPr>
          <p:nvPr/>
        </p:nvPicPr>
        <p:blipFill>
          <a:blip r:embed="rId4"/>
          <a:stretch>
            <a:fillRect/>
          </a:stretch>
        </p:blipFill>
        <p:spPr>
          <a:xfrm>
            <a:off x="4785691" y="937811"/>
            <a:ext cx="4629405" cy="5033201"/>
          </a:xfrm>
          <a:prstGeom prst="rect">
            <a:avLst/>
          </a:prstGeom>
        </p:spPr>
      </p:pic>
    </p:spTree>
    <p:extLst>
      <p:ext uri="{BB962C8B-B14F-4D97-AF65-F5344CB8AC3E}">
        <p14:creationId xmlns:p14="http://schemas.microsoft.com/office/powerpoint/2010/main" val="289499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8" name="文字方塊 7">
            <a:extLst>
              <a:ext uri="{FF2B5EF4-FFF2-40B4-BE49-F238E27FC236}">
                <a16:creationId xmlns:a16="http://schemas.microsoft.com/office/drawing/2014/main" id="{58D5C62C-1810-49A3-A1B4-C200E3114C05}"/>
              </a:ext>
            </a:extLst>
          </p:cNvPr>
          <p:cNvSpPr txBox="1"/>
          <p:nvPr/>
        </p:nvSpPr>
        <p:spPr>
          <a:xfrm>
            <a:off x="4184376" y="2763078"/>
            <a:ext cx="2922104" cy="1107996"/>
          </a:xfrm>
          <a:prstGeom prst="rect">
            <a:avLst/>
          </a:prstGeom>
          <a:noFill/>
        </p:spPr>
        <p:txBody>
          <a:bodyPr wrap="square" rtlCol="0">
            <a:spAutoFit/>
          </a:bodyPr>
          <a:lstStyle/>
          <a:p>
            <a:r>
              <a:rPr lang="zh-TW" altLang="en-US" sz="6600" b="1" dirty="0"/>
              <a:t>前言</a:t>
            </a:r>
          </a:p>
        </p:txBody>
      </p:sp>
    </p:spTree>
    <p:extLst>
      <p:ext uri="{BB962C8B-B14F-4D97-AF65-F5344CB8AC3E}">
        <p14:creationId xmlns:p14="http://schemas.microsoft.com/office/powerpoint/2010/main" val="2341119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en-US" altLang="zh-TW" sz="3600" dirty="0"/>
              <a:t>G</a:t>
            </a:r>
            <a:r>
              <a:rPr lang="zh-TW" altLang="en-US" sz="3600" dirty="0"/>
              <a:t>品項與</a:t>
            </a:r>
            <a:r>
              <a:rPr lang="en-US" altLang="zh-TW" sz="3600" dirty="0"/>
              <a:t>H</a:t>
            </a:r>
            <a:r>
              <a:rPr lang="zh-TW" altLang="en-US" sz="3600" dirty="0"/>
              <a:t>品項</a:t>
            </a:r>
            <a:endParaRPr lang="en-US" altLang="zh-TW" sz="3600" dirty="0"/>
          </a:p>
        </p:txBody>
      </p:sp>
      <p:sp>
        <p:nvSpPr>
          <p:cNvPr id="2" name="文字方塊 1">
            <a:extLst>
              <a:ext uri="{FF2B5EF4-FFF2-40B4-BE49-F238E27FC236}">
                <a16:creationId xmlns:a16="http://schemas.microsoft.com/office/drawing/2014/main" id="{10FDAC0A-8D26-4E09-A6D2-FE8EAFAB21A2}"/>
              </a:ext>
            </a:extLst>
          </p:cNvPr>
          <p:cNvSpPr txBox="1"/>
          <p:nvPr/>
        </p:nvSpPr>
        <p:spPr>
          <a:xfrm>
            <a:off x="1361661" y="1610139"/>
            <a:ext cx="6848061" cy="677108"/>
          </a:xfrm>
          <a:prstGeom prst="rect">
            <a:avLst/>
          </a:prstGeom>
          <a:noFill/>
        </p:spPr>
        <p:txBody>
          <a:bodyPr wrap="square" rtlCol="0">
            <a:spAutoFit/>
          </a:bodyPr>
          <a:lstStyle/>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buFont typeface="Arial" panose="020B0604020202020204" pitchFamily="34" charset="0"/>
              <a:buChar char="•"/>
            </a:pPr>
            <a:endParaRPr lang="zh-TW" altLang="en-US" dirty="0"/>
          </a:p>
        </p:txBody>
      </p:sp>
      <p:pic>
        <p:nvPicPr>
          <p:cNvPr id="13" name="圖片 12">
            <a:extLst>
              <a:ext uri="{FF2B5EF4-FFF2-40B4-BE49-F238E27FC236}">
                <a16:creationId xmlns:a16="http://schemas.microsoft.com/office/drawing/2014/main" id="{8CDF9838-25E7-4665-9F83-AA84B5447EE9}"/>
              </a:ext>
            </a:extLst>
          </p:cNvPr>
          <p:cNvPicPr>
            <a:picLocks noChangeAspect="1"/>
          </p:cNvPicPr>
          <p:nvPr/>
        </p:nvPicPr>
        <p:blipFill>
          <a:blip r:embed="rId3"/>
          <a:stretch>
            <a:fillRect/>
          </a:stretch>
        </p:blipFill>
        <p:spPr>
          <a:xfrm>
            <a:off x="864671" y="886987"/>
            <a:ext cx="4312152" cy="4857829"/>
          </a:xfrm>
          <a:prstGeom prst="rect">
            <a:avLst/>
          </a:prstGeom>
        </p:spPr>
      </p:pic>
      <p:pic>
        <p:nvPicPr>
          <p:cNvPr id="15" name="圖片 14">
            <a:extLst>
              <a:ext uri="{FF2B5EF4-FFF2-40B4-BE49-F238E27FC236}">
                <a16:creationId xmlns:a16="http://schemas.microsoft.com/office/drawing/2014/main" id="{45D24ADB-16B8-4CAF-B875-922C8FAC2A2A}"/>
              </a:ext>
            </a:extLst>
          </p:cNvPr>
          <p:cNvPicPr>
            <a:picLocks noChangeAspect="1"/>
          </p:cNvPicPr>
          <p:nvPr/>
        </p:nvPicPr>
        <p:blipFill>
          <a:blip r:embed="rId4"/>
          <a:stretch>
            <a:fillRect/>
          </a:stretch>
        </p:blipFill>
        <p:spPr>
          <a:xfrm>
            <a:off x="4976909" y="886988"/>
            <a:ext cx="4564656" cy="4857828"/>
          </a:xfrm>
          <a:prstGeom prst="rect">
            <a:avLst/>
          </a:prstGeom>
        </p:spPr>
      </p:pic>
    </p:spTree>
    <p:extLst>
      <p:ext uri="{BB962C8B-B14F-4D97-AF65-F5344CB8AC3E}">
        <p14:creationId xmlns:p14="http://schemas.microsoft.com/office/powerpoint/2010/main" val="1891574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zh-TW" altLang="en-US" sz="3600" dirty="0"/>
              <a:t>負成長離群值</a:t>
            </a:r>
            <a:endParaRPr lang="en-US" altLang="zh-TW" sz="3600" dirty="0"/>
          </a:p>
        </p:txBody>
      </p:sp>
      <p:sp>
        <p:nvSpPr>
          <p:cNvPr id="2" name="文字方塊 1">
            <a:extLst>
              <a:ext uri="{FF2B5EF4-FFF2-40B4-BE49-F238E27FC236}">
                <a16:creationId xmlns:a16="http://schemas.microsoft.com/office/drawing/2014/main" id="{10FDAC0A-8D26-4E09-A6D2-FE8EAFAB21A2}"/>
              </a:ext>
            </a:extLst>
          </p:cNvPr>
          <p:cNvSpPr txBox="1"/>
          <p:nvPr/>
        </p:nvSpPr>
        <p:spPr>
          <a:xfrm>
            <a:off x="1361661" y="1610139"/>
            <a:ext cx="6848061" cy="677108"/>
          </a:xfrm>
          <a:prstGeom prst="rect">
            <a:avLst/>
          </a:prstGeom>
          <a:noFill/>
        </p:spPr>
        <p:txBody>
          <a:bodyPr wrap="square" rtlCol="0">
            <a:spAutoFit/>
          </a:bodyPr>
          <a:lstStyle/>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buFont typeface="Arial" panose="020B0604020202020204" pitchFamily="34" charset="0"/>
              <a:buChar char="•"/>
            </a:pPr>
            <a:endParaRPr lang="zh-TW" altLang="en-US" dirty="0"/>
          </a:p>
        </p:txBody>
      </p:sp>
      <p:sp>
        <p:nvSpPr>
          <p:cNvPr id="3" name="文字方塊 2">
            <a:extLst>
              <a:ext uri="{FF2B5EF4-FFF2-40B4-BE49-F238E27FC236}">
                <a16:creationId xmlns:a16="http://schemas.microsoft.com/office/drawing/2014/main" id="{5912EA9C-F8B1-4D94-81B0-7FD149CA6E87}"/>
              </a:ext>
            </a:extLst>
          </p:cNvPr>
          <p:cNvSpPr txBox="1"/>
          <p:nvPr/>
        </p:nvSpPr>
        <p:spPr>
          <a:xfrm>
            <a:off x="1118151" y="1718058"/>
            <a:ext cx="8423414" cy="2831544"/>
          </a:xfrm>
          <a:prstGeom prst="rect">
            <a:avLst/>
          </a:prstGeom>
          <a:noFill/>
        </p:spPr>
        <p:txBody>
          <a:bodyPr wrap="square" rtlCol="0">
            <a:spAutoFit/>
          </a:bodyPr>
          <a:lstStyle/>
          <a:p>
            <a:pPr marL="285750" indent="-285750" algn="l">
              <a:buFont typeface="Arial" panose="020B0604020202020204" pitchFamily="34" charset="0"/>
              <a:buChar char="•"/>
            </a:pPr>
            <a:r>
              <a:rPr lang="zh-TW" altLang="en-US" sz="2000" b="0" i="0" dirty="0">
                <a:solidFill>
                  <a:srgbClr val="000000"/>
                </a:solidFill>
                <a:effectLst/>
                <a:latin typeface="Helvetica Neue"/>
              </a:rPr>
              <a:t>全</a:t>
            </a:r>
            <a:r>
              <a:rPr lang="en-US" altLang="zh-TW" sz="2000" b="0" i="0" dirty="0">
                <a:solidFill>
                  <a:srgbClr val="000000"/>
                </a:solidFill>
                <a:effectLst/>
                <a:latin typeface="Helvetica Neue"/>
              </a:rPr>
              <a:t>"</a:t>
            </a:r>
            <a:r>
              <a:rPr lang="zh-TW" altLang="en-US" sz="2000" b="0" i="0" dirty="0">
                <a:solidFill>
                  <a:srgbClr val="000000"/>
                </a:solidFill>
                <a:effectLst/>
                <a:latin typeface="Helvetica Neue"/>
              </a:rPr>
              <a:t>成熟品項</a:t>
            </a:r>
            <a:r>
              <a:rPr lang="en-US" altLang="zh-TW" sz="2000" b="0" i="0" dirty="0">
                <a:solidFill>
                  <a:srgbClr val="000000"/>
                </a:solidFill>
                <a:effectLst/>
                <a:latin typeface="Helvetica Neue"/>
              </a:rPr>
              <a:t>"</a:t>
            </a:r>
            <a:r>
              <a:rPr lang="zh-TW" altLang="en-US" sz="2000" b="0" i="0" dirty="0">
                <a:solidFill>
                  <a:srgbClr val="000000"/>
                </a:solidFill>
                <a:effectLst/>
                <a:latin typeface="Helvetica Neue"/>
              </a:rPr>
              <a:t>幾乎可歸類為同種原因，</a:t>
            </a:r>
            <a:r>
              <a:rPr lang="en-US" altLang="zh-TW" sz="2000" b="0" i="0" dirty="0">
                <a:solidFill>
                  <a:srgbClr val="000000"/>
                </a:solidFill>
                <a:effectLst/>
                <a:latin typeface="Helvetica Neue"/>
              </a:rPr>
              <a:t>2022/04</a:t>
            </a:r>
            <a:r>
              <a:rPr lang="zh-TW" altLang="en-US" sz="2000" b="0" i="0" dirty="0">
                <a:solidFill>
                  <a:srgbClr val="000000"/>
                </a:solidFill>
                <a:effectLst/>
                <a:latin typeface="Helvetica Neue"/>
              </a:rPr>
              <a:t>之後銷售確實是嚴重衰退</a:t>
            </a:r>
            <a:endParaRPr lang="en-US" altLang="zh-TW" sz="2000" b="0" i="0" dirty="0">
              <a:solidFill>
                <a:srgbClr val="000000"/>
              </a:solidFill>
              <a:effectLst/>
              <a:latin typeface="Helvetica Neue"/>
            </a:endParaRPr>
          </a:p>
          <a:p>
            <a:pPr marL="285750" indent="-28575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lgn="l">
              <a:buFont typeface="Arial" panose="020B0604020202020204" pitchFamily="34" charset="0"/>
              <a:buChar char="•"/>
            </a:pPr>
            <a:r>
              <a:rPr lang="zh-TW" altLang="en-US" sz="2000" b="0" i="0" dirty="0">
                <a:solidFill>
                  <a:srgbClr val="000000"/>
                </a:solidFill>
                <a:effectLst/>
                <a:latin typeface="Helvetica Neue"/>
              </a:rPr>
              <a:t>推測可能是品管出現問題</a:t>
            </a:r>
            <a:r>
              <a:rPr lang="en-US" altLang="zh-TW" sz="2000" b="0" i="0" dirty="0">
                <a:solidFill>
                  <a:srgbClr val="000000"/>
                </a:solidFill>
                <a:effectLst/>
                <a:latin typeface="Helvetica Neue"/>
              </a:rPr>
              <a:t>(</a:t>
            </a:r>
            <a:r>
              <a:rPr lang="zh-TW" altLang="en-US" sz="2000" b="0" i="0" dirty="0">
                <a:solidFill>
                  <a:srgbClr val="000000"/>
                </a:solidFill>
                <a:effectLst/>
                <a:latin typeface="Helvetica Neue"/>
              </a:rPr>
              <a:t>改配方</a:t>
            </a:r>
            <a:r>
              <a:rPr lang="en-US" altLang="zh-TW" sz="2000" b="0" i="0" dirty="0">
                <a:solidFill>
                  <a:srgbClr val="000000"/>
                </a:solidFill>
                <a:effectLst/>
                <a:latin typeface="Helvetica Neue"/>
              </a:rPr>
              <a:t>,</a:t>
            </a:r>
            <a:r>
              <a:rPr lang="zh-TW" altLang="en-US" sz="2000" b="0" i="0" dirty="0">
                <a:solidFill>
                  <a:srgbClr val="000000"/>
                </a:solidFill>
                <a:effectLst/>
                <a:latin typeface="Helvetica Neue"/>
              </a:rPr>
              <a:t>因</a:t>
            </a:r>
            <a:r>
              <a:rPr lang="en-US" altLang="zh-TW" sz="2000" b="0" i="0" dirty="0">
                <a:solidFill>
                  <a:srgbClr val="000000"/>
                </a:solidFill>
                <a:effectLst/>
                <a:latin typeface="Helvetica Neue"/>
              </a:rPr>
              <a:t>4</a:t>
            </a:r>
            <a:r>
              <a:rPr lang="zh-TW" altLang="en-US" sz="2000" b="0" i="0" dirty="0">
                <a:solidFill>
                  <a:srgbClr val="000000"/>
                </a:solidFill>
                <a:effectLst/>
                <a:latin typeface="Helvetica Neue"/>
              </a:rPr>
              <a:t>月銷量爆棚</a:t>
            </a:r>
            <a:r>
              <a:rPr lang="en-US" altLang="zh-TW" sz="2000" b="0" i="0" dirty="0">
                <a:solidFill>
                  <a:srgbClr val="000000"/>
                </a:solidFill>
                <a:effectLst/>
                <a:latin typeface="Helvetica Neue"/>
              </a:rPr>
              <a:t>)</a:t>
            </a:r>
            <a:r>
              <a:rPr lang="zh-TW" altLang="en-US" sz="2000" b="0" i="0" dirty="0">
                <a:solidFill>
                  <a:srgbClr val="000000"/>
                </a:solidFill>
                <a:effectLst/>
                <a:latin typeface="Helvetica Neue"/>
              </a:rPr>
              <a:t>或有公告</a:t>
            </a:r>
            <a:r>
              <a:rPr lang="en-US" altLang="zh-TW" sz="2000" b="0" i="0" dirty="0">
                <a:solidFill>
                  <a:srgbClr val="000000"/>
                </a:solidFill>
                <a:effectLst/>
                <a:latin typeface="Helvetica Neue"/>
              </a:rPr>
              <a:t>5</a:t>
            </a:r>
            <a:r>
              <a:rPr lang="zh-TW" altLang="en-US" sz="2000" b="0" i="0" dirty="0">
                <a:solidFill>
                  <a:srgbClr val="000000"/>
                </a:solidFill>
                <a:effectLst/>
                <a:latin typeface="Helvetica Neue"/>
              </a:rPr>
              <a:t>月開始價格提高等等</a:t>
            </a:r>
            <a:endParaRPr lang="en-US" altLang="zh-TW" sz="2000" b="0" i="0" dirty="0">
              <a:solidFill>
                <a:srgbClr val="000000"/>
              </a:solidFill>
              <a:effectLst/>
              <a:latin typeface="Helvetica Neue"/>
            </a:endParaRPr>
          </a:p>
          <a:p>
            <a:pPr marL="285750" indent="-28575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lgn="l">
              <a:buFont typeface="Arial" panose="020B0604020202020204" pitchFamily="34" charset="0"/>
              <a:buChar char="•"/>
            </a:pPr>
            <a:r>
              <a:rPr lang="zh-TW" altLang="en-US" sz="2000" b="0" i="0" dirty="0">
                <a:solidFill>
                  <a:srgbClr val="000000"/>
                </a:solidFill>
                <a:effectLst/>
                <a:latin typeface="Helvetica Neue"/>
              </a:rPr>
              <a:t>因負成長的店幾乎都是大店</a:t>
            </a:r>
            <a:r>
              <a:rPr lang="en-US" altLang="zh-TW" sz="2000" b="0" i="0" dirty="0">
                <a:solidFill>
                  <a:srgbClr val="000000"/>
                </a:solidFill>
                <a:effectLst/>
                <a:latin typeface="Helvetica Neue"/>
              </a:rPr>
              <a:t>,</a:t>
            </a:r>
            <a:r>
              <a:rPr lang="zh-TW" altLang="en-US" sz="2000" b="0" i="0" dirty="0">
                <a:solidFill>
                  <a:srgbClr val="000000"/>
                </a:solidFill>
                <a:effectLst/>
                <a:latin typeface="Helvetica Neue"/>
              </a:rPr>
              <a:t>而</a:t>
            </a:r>
            <a:r>
              <a:rPr lang="en-US" altLang="zh-TW" sz="2000" b="0" i="0" dirty="0">
                <a:solidFill>
                  <a:srgbClr val="000000"/>
                </a:solidFill>
                <a:effectLst/>
                <a:latin typeface="Helvetica Neue"/>
              </a:rPr>
              <a:t>2021</a:t>
            </a:r>
            <a:r>
              <a:rPr lang="zh-TW" altLang="en-US" sz="2000" b="0" i="0" dirty="0">
                <a:solidFill>
                  <a:srgbClr val="000000"/>
                </a:solidFill>
                <a:effectLst/>
                <a:latin typeface="Helvetica Neue"/>
              </a:rPr>
              <a:t>年同時間銷量都正常，導致負成長為離散值</a:t>
            </a: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14299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974035" y="240658"/>
            <a:ext cx="9780104" cy="646331"/>
          </a:xfrm>
          <a:prstGeom prst="rect">
            <a:avLst/>
          </a:prstGeom>
          <a:noFill/>
        </p:spPr>
        <p:txBody>
          <a:bodyPr wrap="square" rtlCol="0">
            <a:spAutoFit/>
          </a:bodyPr>
          <a:lstStyle/>
          <a:p>
            <a:r>
              <a:rPr lang="zh-TW" altLang="en-US" sz="3600" dirty="0"/>
              <a:t>正成長離群值</a:t>
            </a:r>
            <a:endParaRPr lang="en-US" altLang="zh-TW" sz="3600" dirty="0"/>
          </a:p>
        </p:txBody>
      </p:sp>
      <p:sp>
        <p:nvSpPr>
          <p:cNvPr id="2" name="文字方塊 1">
            <a:extLst>
              <a:ext uri="{FF2B5EF4-FFF2-40B4-BE49-F238E27FC236}">
                <a16:creationId xmlns:a16="http://schemas.microsoft.com/office/drawing/2014/main" id="{10FDAC0A-8D26-4E09-A6D2-FE8EAFAB21A2}"/>
              </a:ext>
            </a:extLst>
          </p:cNvPr>
          <p:cNvSpPr txBox="1"/>
          <p:nvPr/>
        </p:nvSpPr>
        <p:spPr>
          <a:xfrm>
            <a:off x="1361661" y="1610139"/>
            <a:ext cx="6848061" cy="677108"/>
          </a:xfrm>
          <a:prstGeom prst="rect">
            <a:avLst/>
          </a:prstGeom>
          <a:noFill/>
        </p:spPr>
        <p:txBody>
          <a:bodyPr wrap="square" rtlCol="0">
            <a:spAutoFit/>
          </a:bodyPr>
          <a:lstStyle/>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buFont typeface="Arial" panose="020B0604020202020204" pitchFamily="34" charset="0"/>
              <a:buChar char="•"/>
            </a:pPr>
            <a:endParaRPr lang="zh-TW" altLang="en-US" dirty="0"/>
          </a:p>
        </p:txBody>
      </p:sp>
      <p:sp>
        <p:nvSpPr>
          <p:cNvPr id="3" name="文字方塊 2">
            <a:extLst>
              <a:ext uri="{FF2B5EF4-FFF2-40B4-BE49-F238E27FC236}">
                <a16:creationId xmlns:a16="http://schemas.microsoft.com/office/drawing/2014/main" id="{5912EA9C-F8B1-4D94-81B0-7FD149CA6E87}"/>
              </a:ext>
            </a:extLst>
          </p:cNvPr>
          <p:cNvSpPr txBox="1"/>
          <p:nvPr/>
        </p:nvSpPr>
        <p:spPr>
          <a:xfrm>
            <a:off x="1118151" y="1718058"/>
            <a:ext cx="8264388" cy="2523768"/>
          </a:xfrm>
          <a:prstGeom prst="rect">
            <a:avLst/>
          </a:prstGeom>
          <a:noFill/>
        </p:spPr>
        <p:txBody>
          <a:bodyPr wrap="square" rtlCol="0">
            <a:spAutoFit/>
          </a:bodyPr>
          <a:lstStyle/>
          <a:p>
            <a:pPr marL="342900" indent="-342900" algn="l">
              <a:buFont typeface="Arial" panose="020B0604020202020204" pitchFamily="34" charset="0"/>
              <a:buChar char="•"/>
            </a:pPr>
            <a:r>
              <a:rPr lang="zh-TW" altLang="en-US" sz="2000" b="0" i="0" dirty="0">
                <a:solidFill>
                  <a:srgbClr val="000000"/>
                </a:solidFill>
                <a:effectLst/>
                <a:latin typeface="Helvetica Neue"/>
              </a:rPr>
              <a:t>推測可能和</a:t>
            </a:r>
            <a:r>
              <a:rPr lang="en-US" altLang="zh-TW" sz="2000" b="0" i="0" dirty="0">
                <a:solidFill>
                  <a:srgbClr val="000000"/>
                </a:solidFill>
                <a:effectLst/>
                <a:latin typeface="Helvetica Neue"/>
              </a:rPr>
              <a:t>4</a:t>
            </a:r>
            <a:r>
              <a:rPr lang="zh-TW" altLang="en-US" sz="2000" b="0" i="0" dirty="0">
                <a:solidFill>
                  <a:srgbClr val="000000"/>
                </a:solidFill>
                <a:effectLst/>
                <a:latin typeface="Helvetica Neue"/>
              </a:rPr>
              <a:t>月的變化有關，因機乎都是靠</a:t>
            </a:r>
            <a:r>
              <a:rPr lang="en-US" altLang="zh-TW" sz="2000" b="0" i="0" dirty="0">
                <a:solidFill>
                  <a:srgbClr val="000000"/>
                </a:solidFill>
                <a:effectLst/>
                <a:latin typeface="Helvetica Neue"/>
              </a:rPr>
              <a:t>4</a:t>
            </a:r>
            <a:r>
              <a:rPr lang="zh-TW" altLang="en-US" sz="2000" b="0" i="0" dirty="0">
                <a:solidFill>
                  <a:srgbClr val="000000"/>
                </a:solidFill>
                <a:effectLst/>
                <a:latin typeface="Helvetica Neue"/>
              </a:rPr>
              <a:t>月普遍銷量大增的原因所致，這些店在</a:t>
            </a:r>
            <a:r>
              <a:rPr lang="en-US" altLang="zh-TW" sz="2000" b="0" i="0" dirty="0">
                <a:solidFill>
                  <a:srgbClr val="000000"/>
                </a:solidFill>
                <a:effectLst/>
                <a:latin typeface="Helvetica Neue"/>
              </a:rPr>
              <a:t>2021/4</a:t>
            </a:r>
            <a:r>
              <a:rPr lang="zh-TW" altLang="en-US" sz="2000" b="0" i="0" dirty="0">
                <a:solidFill>
                  <a:srgbClr val="000000"/>
                </a:solidFill>
                <a:effectLst/>
                <a:latin typeface="Helvetica Neue"/>
              </a:rPr>
              <a:t>月銷量普遍不好</a:t>
            </a:r>
            <a:endParaRPr lang="en-US" altLang="zh-TW" sz="2000" b="0" i="0" dirty="0">
              <a:solidFill>
                <a:srgbClr val="000000"/>
              </a:solidFill>
              <a:effectLst/>
              <a:latin typeface="Helvetica Neue"/>
            </a:endParaRPr>
          </a:p>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342900" indent="-342900" algn="l">
              <a:buFont typeface="Arial" panose="020B0604020202020204" pitchFamily="34" charset="0"/>
              <a:buChar char="•"/>
            </a:pPr>
            <a:r>
              <a:rPr lang="zh-TW" altLang="en-US" sz="2000" b="0" i="0" dirty="0">
                <a:solidFill>
                  <a:srgbClr val="000000"/>
                </a:solidFill>
                <a:effectLst/>
                <a:latin typeface="Helvetica Neue"/>
              </a:rPr>
              <a:t>值得注意的是，代號</a:t>
            </a:r>
            <a:r>
              <a:rPr lang="en-US" altLang="zh-TW" sz="2000" b="0" i="0" dirty="0">
                <a:solidFill>
                  <a:srgbClr val="000000"/>
                </a:solidFill>
                <a:effectLst/>
                <a:latin typeface="Helvetica Neue"/>
              </a:rPr>
              <a:t>292</a:t>
            </a:r>
            <a:r>
              <a:rPr lang="zh-TW" altLang="en-US" sz="2000" b="0" i="0" dirty="0">
                <a:solidFill>
                  <a:srgbClr val="000000"/>
                </a:solidFill>
                <a:effectLst/>
                <a:latin typeface="Helvetica Neue"/>
              </a:rPr>
              <a:t>的店，</a:t>
            </a:r>
            <a:r>
              <a:rPr lang="en-US" altLang="zh-TW" sz="2000" b="0" i="0" dirty="0">
                <a:solidFill>
                  <a:srgbClr val="000000"/>
                </a:solidFill>
                <a:effectLst/>
                <a:latin typeface="Helvetica Neue"/>
              </a:rPr>
              <a:t>2</a:t>
            </a:r>
            <a:r>
              <a:rPr lang="zh-TW" altLang="en-US" sz="2000" b="0" i="0" dirty="0">
                <a:solidFill>
                  <a:srgbClr val="000000"/>
                </a:solidFill>
                <a:effectLst/>
                <a:latin typeface="Helvetica Neue"/>
              </a:rPr>
              <a:t>年總銷量為</a:t>
            </a:r>
            <a:r>
              <a:rPr lang="en-US" altLang="zh-TW" sz="2000" b="0" i="0" dirty="0">
                <a:solidFill>
                  <a:srgbClr val="000000"/>
                </a:solidFill>
                <a:effectLst/>
                <a:latin typeface="Helvetica Neue"/>
              </a:rPr>
              <a:t>309</a:t>
            </a:r>
            <a:r>
              <a:rPr lang="zh-TW" altLang="en-US" sz="2000" b="0" i="0" dirty="0">
                <a:solidFill>
                  <a:srgbClr val="000000"/>
                </a:solidFill>
                <a:effectLst/>
                <a:latin typeface="Helvetica Neue"/>
              </a:rPr>
              <a:t>，可能是新店，但在</a:t>
            </a:r>
            <a:r>
              <a:rPr lang="en-US" altLang="zh-TW" sz="2000" b="0" i="0" dirty="0">
                <a:solidFill>
                  <a:srgbClr val="000000"/>
                </a:solidFill>
                <a:effectLst/>
                <a:latin typeface="Helvetica Neue"/>
              </a:rPr>
              <a:t>F</a:t>
            </a:r>
            <a:r>
              <a:rPr lang="zh-TW" altLang="en-US" sz="2000" b="0" i="0" dirty="0">
                <a:solidFill>
                  <a:srgbClr val="000000"/>
                </a:solidFill>
                <a:effectLst/>
                <a:latin typeface="Helvetica Neue"/>
              </a:rPr>
              <a:t>品項的表現，成長幅度卻比其他間還要高，為正成長的離散值</a:t>
            </a:r>
            <a:endParaRPr lang="en-US" altLang="zh-TW" sz="2000" b="0" i="0" dirty="0">
              <a:solidFill>
                <a:srgbClr val="000000"/>
              </a:solidFill>
              <a:effectLst/>
              <a:latin typeface="Helvetica Neue"/>
            </a:endParaRPr>
          </a:p>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342900" indent="-342900" algn="l">
              <a:buFont typeface="Arial" panose="020B0604020202020204" pitchFamily="34" charset="0"/>
              <a:buChar char="•"/>
            </a:pPr>
            <a:r>
              <a:rPr lang="zh-TW" altLang="en-US" sz="2000" b="0" i="0" dirty="0">
                <a:solidFill>
                  <a:srgbClr val="000000"/>
                </a:solidFill>
                <a:effectLst/>
                <a:latin typeface="Helvetica Neue"/>
              </a:rPr>
              <a:t>是否可以詢問門市人員有無特殊不同之處 </a:t>
            </a:r>
            <a:r>
              <a:rPr lang="en-US" altLang="zh-TW" sz="2000" b="0" i="0" dirty="0">
                <a:solidFill>
                  <a:srgbClr val="000000"/>
                </a:solidFill>
                <a:effectLst/>
                <a:latin typeface="Helvetica Neue"/>
              </a:rPr>
              <a:t>EX:</a:t>
            </a:r>
            <a:r>
              <a:rPr lang="zh-TW" altLang="en-US" sz="2000" b="0" i="0" dirty="0">
                <a:solidFill>
                  <a:srgbClr val="000000"/>
                </a:solidFill>
                <a:effectLst/>
                <a:latin typeface="Helvetica Neue"/>
              </a:rPr>
              <a:t>地緣關系，人為等等</a:t>
            </a: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647107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2" name="文字方塊 1">
            <a:extLst>
              <a:ext uri="{FF2B5EF4-FFF2-40B4-BE49-F238E27FC236}">
                <a16:creationId xmlns:a16="http://schemas.microsoft.com/office/drawing/2014/main" id="{10FDAC0A-8D26-4E09-A6D2-FE8EAFAB21A2}"/>
              </a:ext>
            </a:extLst>
          </p:cNvPr>
          <p:cNvSpPr txBox="1"/>
          <p:nvPr/>
        </p:nvSpPr>
        <p:spPr>
          <a:xfrm>
            <a:off x="1361661" y="1610139"/>
            <a:ext cx="6848061" cy="677108"/>
          </a:xfrm>
          <a:prstGeom prst="rect">
            <a:avLst/>
          </a:prstGeom>
          <a:noFill/>
        </p:spPr>
        <p:txBody>
          <a:bodyPr wrap="square" rtlCol="0">
            <a:spAutoFit/>
          </a:bodyPr>
          <a:lstStyle/>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buFont typeface="Arial" panose="020B0604020202020204" pitchFamily="34" charset="0"/>
              <a:buChar char="•"/>
            </a:pPr>
            <a:endParaRPr lang="zh-TW" altLang="en-US" dirty="0"/>
          </a:p>
        </p:txBody>
      </p:sp>
      <p:sp>
        <p:nvSpPr>
          <p:cNvPr id="5" name="文字方塊 4">
            <a:extLst>
              <a:ext uri="{FF2B5EF4-FFF2-40B4-BE49-F238E27FC236}">
                <a16:creationId xmlns:a16="http://schemas.microsoft.com/office/drawing/2014/main" id="{2B254C7D-0534-4F47-A431-AADA4ED66621}"/>
              </a:ext>
            </a:extLst>
          </p:cNvPr>
          <p:cNvSpPr txBox="1"/>
          <p:nvPr/>
        </p:nvSpPr>
        <p:spPr>
          <a:xfrm>
            <a:off x="4283765" y="2787519"/>
            <a:ext cx="2703444" cy="1107996"/>
          </a:xfrm>
          <a:prstGeom prst="rect">
            <a:avLst/>
          </a:prstGeom>
          <a:noFill/>
        </p:spPr>
        <p:txBody>
          <a:bodyPr wrap="square" rtlCol="0">
            <a:spAutoFit/>
          </a:bodyPr>
          <a:lstStyle/>
          <a:p>
            <a:r>
              <a:rPr lang="zh-TW" altLang="en-US" sz="6600" b="1" dirty="0"/>
              <a:t>結論</a:t>
            </a:r>
          </a:p>
        </p:txBody>
      </p:sp>
    </p:spTree>
    <p:extLst>
      <p:ext uri="{BB962C8B-B14F-4D97-AF65-F5344CB8AC3E}">
        <p14:creationId xmlns:p14="http://schemas.microsoft.com/office/powerpoint/2010/main" val="2379865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2" name="文字方塊 1">
            <a:extLst>
              <a:ext uri="{FF2B5EF4-FFF2-40B4-BE49-F238E27FC236}">
                <a16:creationId xmlns:a16="http://schemas.microsoft.com/office/drawing/2014/main" id="{10FDAC0A-8D26-4E09-A6D2-FE8EAFAB21A2}"/>
              </a:ext>
            </a:extLst>
          </p:cNvPr>
          <p:cNvSpPr txBox="1"/>
          <p:nvPr/>
        </p:nvSpPr>
        <p:spPr>
          <a:xfrm>
            <a:off x="1361661" y="1610139"/>
            <a:ext cx="6848061" cy="677108"/>
          </a:xfrm>
          <a:prstGeom prst="rect">
            <a:avLst/>
          </a:prstGeom>
          <a:noFill/>
        </p:spPr>
        <p:txBody>
          <a:bodyPr wrap="square" rtlCol="0">
            <a:spAutoFit/>
          </a:bodyPr>
          <a:lstStyle/>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buFont typeface="Arial" panose="020B0604020202020204" pitchFamily="34" charset="0"/>
              <a:buChar char="•"/>
            </a:pPr>
            <a:endParaRPr lang="zh-TW" altLang="en-US" dirty="0"/>
          </a:p>
        </p:txBody>
      </p:sp>
      <p:sp>
        <p:nvSpPr>
          <p:cNvPr id="5" name="文字方塊 4">
            <a:extLst>
              <a:ext uri="{FF2B5EF4-FFF2-40B4-BE49-F238E27FC236}">
                <a16:creationId xmlns:a16="http://schemas.microsoft.com/office/drawing/2014/main" id="{2B254C7D-0534-4F47-A431-AADA4ED66621}"/>
              </a:ext>
            </a:extLst>
          </p:cNvPr>
          <p:cNvSpPr txBox="1"/>
          <p:nvPr/>
        </p:nvSpPr>
        <p:spPr>
          <a:xfrm>
            <a:off x="864867" y="1536174"/>
            <a:ext cx="8795968" cy="378565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0" i="0" dirty="0">
                <a:effectLst/>
                <a:latin typeface="gg sans"/>
              </a:rPr>
              <a:t>如果資料集的店家代號為公司配合的廠商</a:t>
            </a:r>
            <a:endParaRPr lang="en-US" altLang="zh-TW" sz="2000" b="0" i="0" dirty="0">
              <a:effectLst/>
              <a:latin typeface="gg sans"/>
            </a:endParaRPr>
          </a:p>
          <a:p>
            <a:pPr marL="342900" indent="-342900">
              <a:buFont typeface="Arial" panose="020B0604020202020204" pitchFamily="34" charset="0"/>
              <a:buChar char="•"/>
            </a:pPr>
            <a:endParaRPr lang="en-US" altLang="zh-TW" sz="2000" b="0" i="0" dirty="0">
              <a:effectLst/>
              <a:latin typeface="gg sans"/>
            </a:endParaRPr>
          </a:p>
          <a:p>
            <a:pPr marL="342900" indent="-342900">
              <a:buFont typeface="Arial" panose="020B0604020202020204" pitchFamily="34" charset="0"/>
              <a:buChar char="•"/>
            </a:pPr>
            <a:r>
              <a:rPr lang="zh-TW" altLang="en-US" sz="2000" b="0" i="0" dirty="0">
                <a:effectLst/>
                <a:latin typeface="gg sans"/>
              </a:rPr>
              <a:t>過往有訂購紀錄，但是已經超過半年以上沒有訂購的店家，做客戶銷售服務，會不會是過往有不好的印象，例如瑕疵品等，抓回客戶的心</a:t>
            </a:r>
            <a:endParaRPr lang="en-US" altLang="zh-TW" sz="2000" b="0" i="0" dirty="0">
              <a:effectLst/>
              <a:latin typeface="gg sans"/>
            </a:endParaRPr>
          </a:p>
          <a:p>
            <a:pPr marL="342900" indent="-342900">
              <a:buFont typeface="Arial" panose="020B0604020202020204" pitchFamily="34" charset="0"/>
              <a:buChar char="•"/>
            </a:pPr>
            <a:endParaRPr lang="en-US" altLang="zh-TW" sz="2000" b="0" i="0" dirty="0">
              <a:effectLst/>
              <a:latin typeface="gg sans"/>
            </a:endParaRPr>
          </a:p>
          <a:p>
            <a:pPr marL="342900" indent="-342900">
              <a:buFont typeface="Arial" panose="020B0604020202020204" pitchFamily="34" charset="0"/>
              <a:buChar char="•"/>
            </a:pPr>
            <a:r>
              <a:rPr lang="zh-TW" altLang="en-US" sz="2000" b="0" i="0" dirty="0">
                <a:effectLst/>
                <a:latin typeface="gg sans"/>
              </a:rPr>
              <a:t>根據每一個店家的銷售量，重新對產品做定價，例如：</a:t>
            </a:r>
            <a:r>
              <a:rPr lang="en-US" altLang="zh-TW" sz="2000" b="0" i="0" dirty="0">
                <a:effectLst/>
                <a:latin typeface="gg sans"/>
              </a:rPr>
              <a:t>A</a:t>
            </a:r>
            <a:r>
              <a:rPr lang="zh-TW" altLang="en-US" sz="2000" b="0" i="0" dirty="0">
                <a:effectLst/>
                <a:latin typeface="gg sans"/>
              </a:rPr>
              <a:t>品項的每年總銷售中位數在</a:t>
            </a:r>
            <a:r>
              <a:rPr lang="en-US" altLang="zh-TW" sz="2000" b="0" i="0" dirty="0">
                <a:effectLst/>
                <a:latin typeface="gg sans"/>
              </a:rPr>
              <a:t>120</a:t>
            </a:r>
            <a:r>
              <a:rPr lang="zh-TW" altLang="en-US" sz="2000" b="0" i="0" dirty="0">
                <a:effectLst/>
                <a:latin typeface="gg sans"/>
              </a:rPr>
              <a:t>，對於銷售量不到</a:t>
            </a:r>
            <a:r>
              <a:rPr lang="en-US" altLang="zh-TW" sz="2000" b="0" i="0" dirty="0">
                <a:effectLst/>
                <a:latin typeface="gg sans"/>
              </a:rPr>
              <a:t>120</a:t>
            </a:r>
            <a:r>
              <a:rPr lang="zh-TW" altLang="en-US" sz="2000" b="0" i="0" dirty="0">
                <a:effectLst/>
                <a:latin typeface="gg sans"/>
              </a:rPr>
              <a:t>的店家，提高產品定價，增加毛利 </a:t>
            </a:r>
            <a:r>
              <a:rPr lang="en-US" altLang="zh-TW" sz="2000" b="0" i="0" dirty="0">
                <a:effectLst/>
                <a:latin typeface="gg sans"/>
              </a:rPr>
              <a:t>; </a:t>
            </a:r>
            <a:r>
              <a:rPr lang="zh-TW" altLang="en-US" sz="2000" b="0" i="0" dirty="0">
                <a:effectLst/>
                <a:latin typeface="gg sans"/>
              </a:rPr>
              <a:t>或是提供類似訂閱服務，每月會有</a:t>
            </a:r>
            <a:r>
              <a:rPr lang="en-US" altLang="zh-TW" sz="2000" b="0" i="0" dirty="0">
                <a:effectLst/>
                <a:latin typeface="gg sans"/>
              </a:rPr>
              <a:t>10</a:t>
            </a:r>
            <a:r>
              <a:rPr lang="zh-TW" altLang="en-US" sz="2000" b="0" i="0" dirty="0">
                <a:effectLst/>
                <a:latin typeface="gg sans"/>
              </a:rPr>
              <a:t>個的配額，則保持定價，穩定</a:t>
            </a:r>
            <a:r>
              <a:rPr lang="en-US" altLang="zh-TW" sz="2000" b="0" i="0" dirty="0">
                <a:effectLst/>
                <a:latin typeface="gg sans"/>
              </a:rPr>
              <a:t>(</a:t>
            </a:r>
            <a:r>
              <a:rPr lang="zh-TW" altLang="en-US" sz="2000" b="0" i="0" dirty="0">
                <a:effectLst/>
                <a:latin typeface="gg sans"/>
              </a:rPr>
              <a:t>增加</a:t>
            </a:r>
            <a:r>
              <a:rPr lang="en-US" altLang="zh-TW" sz="2000" b="0" i="0" dirty="0">
                <a:effectLst/>
                <a:latin typeface="gg sans"/>
              </a:rPr>
              <a:t>)</a:t>
            </a:r>
            <a:r>
              <a:rPr lang="zh-TW" altLang="en-US" sz="2000" b="0" i="0" dirty="0">
                <a:effectLst/>
                <a:latin typeface="gg sans"/>
              </a:rPr>
              <a:t>銷售量。</a:t>
            </a:r>
            <a:endParaRPr lang="en-US" altLang="zh-TW" sz="2000" b="0" i="0" dirty="0">
              <a:effectLst/>
              <a:latin typeface="gg sans"/>
            </a:endParaRPr>
          </a:p>
          <a:p>
            <a:pPr marL="342900" indent="-342900">
              <a:buFont typeface="Arial" panose="020B0604020202020204" pitchFamily="34" charset="0"/>
              <a:buChar char="•"/>
            </a:pPr>
            <a:r>
              <a:rPr lang="zh-TW" altLang="en-US" sz="2000" b="0" i="0" dirty="0">
                <a:effectLst/>
                <a:latin typeface="gg sans"/>
              </a:rPr>
              <a:t> 而對於超過的店家，可以提供定量超額優惠，若是店家訂單增加一定倍數，例如</a:t>
            </a:r>
            <a:r>
              <a:rPr lang="en-US" altLang="zh-TW" sz="2000" b="0" i="0" dirty="0">
                <a:effectLst/>
                <a:latin typeface="gg sans"/>
              </a:rPr>
              <a:t>1.5</a:t>
            </a:r>
            <a:r>
              <a:rPr lang="zh-TW" altLang="en-US" sz="2000" b="0" i="0" dirty="0">
                <a:effectLst/>
                <a:latin typeface="gg sans"/>
              </a:rPr>
              <a:t>倍，則提供定價優惠</a:t>
            </a:r>
            <a:r>
              <a:rPr lang="en-US" altLang="zh-TW" sz="2000" b="0" i="0" dirty="0">
                <a:effectLst/>
                <a:latin typeface="gg sans"/>
              </a:rPr>
              <a:t>5%</a:t>
            </a:r>
            <a:r>
              <a:rPr lang="zh-TW" altLang="en-US" sz="2000" b="0" i="0" dirty="0">
                <a:effectLst/>
                <a:latin typeface="gg sans"/>
              </a:rPr>
              <a:t>，衝刺銷售量。</a:t>
            </a:r>
            <a:endParaRPr lang="en-US" altLang="zh-TW" sz="2000" b="0" i="0" dirty="0">
              <a:effectLst/>
              <a:latin typeface="gg sans"/>
            </a:endParaRPr>
          </a:p>
          <a:p>
            <a:pPr marL="342900" indent="-342900">
              <a:buFont typeface="Arial" panose="020B0604020202020204" pitchFamily="34" charset="0"/>
              <a:buChar char="•"/>
            </a:pPr>
            <a:endParaRPr lang="en-US" altLang="zh-TW" sz="2000" b="0" i="0" dirty="0">
              <a:effectLst/>
              <a:latin typeface="gg sans"/>
            </a:endParaRPr>
          </a:p>
        </p:txBody>
      </p:sp>
    </p:spTree>
    <p:extLst>
      <p:ext uri="{BB962C8B-B14F-4D97-AF65-F5344CB8AC3E}">
        <p14:creationId xmlns:p14="http://schemas.microsoft.com/office/powerpoint/2010/main" val="3310430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2" name="文字方塊 1">
            <a:extLst>
              <a:ext uri="{FF2B5EF4-FFF2-40B4-BE49-F238E27FC236}">
                <a16:creationId xmlns:a16="http://schemas.microsoft.com/office/drawing/2014/main" id="{10FDAC0A-8D26-4E09-A6D2-FE8EAFAB21A2}"/>
              </a:ext>
            </a:extLst>
          </p:cNvPr>
          <p:cNvSpPr txBox="1"/>
          <p:nvPr/>
        </p:nvSpPr>
        <p:spPr>
          <a:xfrm>
            <a:off x="1361661" y="1610139"/>
            <a:ext cx="6848061" cy="677108"/>
          </a:xfrm>
          <a:prstGeom prst="rect">
            <a:avLst/>
          </a:prstGeom>
          <a:noFill/>
        </p:spPr>
        <p:txBody>
          <a:bodyPr wrap="square" rtlCol="0">
            <a:spAutoFit/>
          </a:bodyPr>
          <a:lstStyle/>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buFont typeface="Arial" panose="020B0604020202020204" pitchFamily="34" charset="0"/>
              <a:buChar char="•"/>
            </a:pPr>
            <a:endParaRPr lang="zh-TW" altLang="en-US" dirty="0"/>
          </a:p>
        </p:txBody>
      </p:sp>
      <p:sp>
        <p:nvSpPr>
          <p:cNvPr id="5" name="文字方塊 4">
            <a:extLst>
              <a:ext uri="{FF2B5EF4-FFF2-40B4-BE49-F238E27FC236}">
                <a16:creationId xmlns:a16="http://schemas.microsoft.com/office/drawing/2014/main" id="{2B254C7D-0534-4F47-A431-AADA4ED66621}"/>
              </a:ext>
            </a:extLst>
          </p:cNvPr>
          <p:cNvSpPr txBox="1"/>
          <p:nvPr/>
        </p:nvSpPr>
        <p:spPr>
          <a:xfrm>
            <a:off x="785354" y="1154433"/>
            <a:ext cx="8875481" cy="4093428"/>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0" i="0" dirty="0">
                <a:effectLst/>
                <a:latin typeface="gg sans"/>
              </a:rPr>
              <a:t>針對有大宗退貨的分點，詳細了解原因，下錯單？或是產品質量問題？根據原因做改進。例如突然下大單的店家，先確認是否有下錯單做提醒，減少退貨問題。或是產品質量問題發生時的客戶關心。（因銷量負值較大的店家不多）</a:t>
            </a:r>
            <a:endParaRPr lang="zh-TW" altLang="en-US" sz="2000" dirty="0"/>
          </a:p>
          <a:p>
            <a:endParaRPr lang="en-US" altLang="zh-TW" sz="2000" dirty="0">
              <a:latin typeface="gg sans"/>
            </a:endParaRPr>
          </a:p>
          <a:p>
            <a:pPr marL="342900" indent="-342900">
              <a:buFont typeface="Arial" panose="020B0604020202020204" pitchFamily="34" charset="0"/>
              <a:buChar char="•"/>
            </a:pPr>
            <a:r>
              <a:rPr lang="zh-TW" altLang="en-US" sz="2000" b="0" i="0" dirty="0">
                <a:effectLst/>
                <a:latin typeface="gg sans"/>
              </a:rPr>
              <a:t>更詳細的店家訂購時間紀錄，例如有沒有偏好在每個月的幾號訂購，業務可以提前</a:t>
            </a:r>
            <a:r>
              <a:rPr lang="en-US" altLang="zh-TW" sz="2000" b="0" i="0" dirty="0">
                <a:effectLst/>
                <a:latin typeface="gg sans"/>
              </a:rPr>
              <a:t>3</a:t>
            </a:r>
            <a:r>
              <a:rPr lang="zh-TW" altLang="en-US" sz="2000" b="0" i="0" dirty="0">
                <a:effectLst/>
                <a:latin typeface="gg sans"/>
              </a:rPr>
              <a:t>天打去，根據店家旺季或成長率做銷售關心及確認。</a:t>
            </a:r>
            <a:endParaRPr lang="en-US" altLang="zh-TW" sz="2000" b="0" i="0" dirty="0">
              <a:effectLst/>
              <a:latin typeface="gg sans"/>
            </a:endParaRPr>
          </a:p>
          <a:p>
            <a:pPr marL="342900" indent="-342900">
              <a:buFont typeface="Arial" panose="020B0604020202020204" pitchFamily="34" charset="0"/>
              <a:buChar char="•"/>
            </a:pPr>
            <a:endParaRPr lang="en-US" altLang="zh-TW" sz="2000" dirty="0">
              <a:latin typeface="gg sans"/>
            </a:endParaRPr>
          </a:p>
          <a:p>
            <a:pPr marL="342900" indent="-342900">
              <a:buFont typeface="Arial" panose="020B0604020202020204" pitchFamily="34" charset="0"/>
              <a:buChar char="•"/>
            </a:pPr>
            <a:r>
              <a:rPr lang="zh-TW" altLang="en-US" sz="2000" b="0" i="0" dirty="0">
                <a:effectLst/>
                <a:latin typeface="gg sans"/>
              </a:rPr>
              <a:t> 各產品毛利率的資料，統計比較營業利益占比，了解主戰場，也可以從中找出高毛利產品的商機，盡量提高毛利率商品的銷售額。</a:t>
            </a:r>
            <a:endParaRPr lang="en-US" altLang="zh-TW" sz="2000" b="0" i="0" dirty="0">
              <a:effectLst/>
              <a:latin typeface="gg sans"/>
            </a:endParaRPr>
          </a:p>
          <a:p>
            <a:pPr marL="342900" indent="-342900">
              <a:buFont typeface="Arial" panose="020B0604020202020204" pitchFamily="34" charset="0"/>
              <a:buChar char="•"/>
            </a:pPr>
            <a:endParaRPr lang="en-US" altLang="zh-TW" sz="2000" dirty="0">
              <a:latin typeface="gg sans"/>
            </a:endParaRPr>
          </a:p>
          <a:p>
            <a:pPr marL="342900" indent="-342900">
              <a:buFont typeface="Arial" panose="020B0604020202020204" pitchFamily="34" charset="0"/>
              <a:buChar char="•"/>
            </a:pPr>
            <a:r>
              <a:rPr lang="zh-TW" altLang="en-US" sz="2000" b="0" i="0" dirty="0">
                <a:effectLst/>
                <a:latin typeface="gg sans"/>
              </a:rPr>
              <a:t> 販售產品的規格或資料，並且做市調，找出是否能簡化產品線，合併為更少樣式的商品，提高商品毛利率及產能使用率。</a:t>
            </a:r>
            <a:endParaRPr lang="zh-TW" altLang="en-US" sz="2000" dirty="0"/>
          </a:p>
        </p:txBody>
      </p:sp>
    </p:spTree>
    <p:extLst>
      <p:ext uri="{BB962C8B-B14F-4D97-AF65-F5344CB8AC3E}">
        <p14:creationId xmlns:p14="http://schemas.microsoft.com/office/powerpoint/2010/main" val="2233259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2" name="文字方塊 1">
            <a:extLst>
              <a:ext uri="{FF2B5EF4-FFF2-40B4-BE49-F238E27FC236}">
                <a16:creationId xmlns:a16="http://schemas.microsoft.com/office/drawing/2014/main" id="{10FDAC0A-8D26-4E09-A6D2-FE8EAFAB21A2}"/>
              </a:ext>
            </a:extLst>
          </p:cNvPr>
          <p:cNvSpPr txBox="1"/>
          <p:nvPr/>
        </p:nvSpPr>
        <p:spPr>
          <a:xfrm>
            <a:off x="1361661" y="1610139"/>
            <a:ext cx="6848061" cy="677108"/>
          </a:xfrm>
          <a:prstGeom prst="rect">
            <a:avLst/>
          </a:prstGeom>
          <a:noFill/>
        </p:spPr>
        <p:txBody>
          <a:bodyPr wrap="square" rtlCol="0">
            <a:spAutoFit/>
          </a:bodyPr>
          <a:lstStyle/>
          <a:p>
            <a:pPr marL="342900" indent="-342900" algn="l">
              <a:buFont typeface="Arial" panose="020B0604020202020204" pitchFamily="34" charset="0"/>
              <a:buChar char="•"/>
            </a:pPr>
            <a:endParaRPr lang="zh-TW" altLang="en-US" sz="2000" b="0" i="0" dirty="0">
              <a:solidFill>
                <a:srgbClr val="000000"/>
              </a:solidFill>
              <a:effectLst/>
              <a:latin typeface="Helvetica Neue"/>
            </a:endParaRPr>
          </a:p>
          <a:p>
            <a:pPr marL="285750" indent="-285750">
              <a:buFont typeface="Arial" panose="020B0604020202020204" pitchFamily="34" charset="0"/>
              <a:buChar char="•"/>
            </a:pPr>
            <a:endParaRPr lang="zh-TW" altLang="en-US" dirty="0"/>
          </a:p>
        </p:txBody>
      </p:sp>
      <p:sp>
        <p:nvSpPr>
          <p:cNvPr id="5" name="文字方塊 4">
            <a:extLst>
              <a:ext uri="{FF2B5EF4-FFF2-40B4-BE49-F238E27FC236}">
                <a16:creationId xmlns:a16="http://schemas.microsoft.com/office/drawing/2014/main" id="{2B254C7D-0534-4F47-A431-AADA4ED66621}"/>
              </a:ext>
            </a:extLst>
          </p:cNvPr>
          <p:cNvSpPr txBox="1"/>
          <p:nvPr/>
        </p:nvSpPr>
        <p:spPr>
          <a:xfrm>
            <a:off x="1587110" y="3062746"/>
            <a:ext cx="8875481" cy="1107996"/>
          </a:xfrm>
          <a:prstGeom prst="rect">
            <a:avLst/>
          </a:prstGeom>
          <a:noFill/>
        </p:spPr>
        <p:txBody>
          <a:bodyPr wrap="square" rtlCol="0">
            <a:spAutoFit/>
          </a:bodyPr>
          <a:lstStyle/>
          <a:p>
            <a:r>
              <a:rPr lang="en-US" altLang="zh-TW" sz="6600" b="1" i="0" dirty="0">
                <a:effectLst/>
                <a:latin typeface="inherit"/>
              </a:rPr>
              <a:t>Thank you for listening</a:t>
            </a:r>
            <a:endParaRPr lang="zh-TW" altLang="en-US" sz="6600" dirty="0"/>
          </a:p>
        </p:txBody>
      </p:sp>
    </p:spTree>
    <p:extLst>
      <p:ext uri="{BB962C8B-B14F-4D97-AF65-F5344CB8AC3E}">
        <p14:creationId xmlns:p14="http://schemas.microsoft.com/office/powerpoint/2010/main" val="97737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5" name="文字方塊 4">
            <a:extLst>
              <a:ext uri="{FF2B5EF4-FFF2-40B4-BE49-F238E27FC236}">
                <a16:creationId xmlns:a16="http://schemas.microsoft.com/office/drawing/2014/main" id="{4CF801B4-3722-41F2-A861-13566E32CD56}"/>
              </a:ext>
            </a:extLst>
          </p:cNvPr>
          <p:cNvSpPr txBox="1"/>
          <p:nvPr/>
        </p:nvSpPr>
        <p:spPr>
          <a:xfrm>
            <a:off x="1202797" y="2002518"/>
            <a:ext cx="7951142" cy="1938992"/>
          </a:xfrm>
          <a:prstGeom prst="rect">
            <a:avLst/>
          </a:prstGeom>
          <a:noFill/>
        </p:spPr>
        <p:txBody>
          <a:bodyPr wrap="square" rtlCol="0">
            <a:spAutoFit/>
          </a:bodyPr>
          <a:lstStyle/>
          <a:p>
            <a:pPr marL="285750" indent="-285750">
              <a:buFont typeface="Arial" panose="020B0604020202020204" pitchFamily="34" charset="0"/>
              <a:buChar char="•"/>
            </a:pPr>
            <a:r>
              <a:rPr lang="zh-TW" altLang="en-US" sz="2000" dirty="0"/>
              <a:t>因沒有太多資訊，故以下分析都以店家代號都定義為分店或經銷商</a:t>
            </a:r>
            <a:endParaRPr lang="en-US" altLang="zh-TW" sz="2000" dirty="0"/>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zh-TW" altLang="en-US" sz="2000" dirty="0"/>
              <a:t>品項的優劣都已銷量為主，不計算利潤</a:t>
            </a:r>
            <a:endParaRPr lang="en-US" altLang="zh-TW" sz="2000" dirty="0"/>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zh-TW" altLang="en-US" sz="2000" dirty="0"/>
              <a:t>銷量有負值定義為退貨量大於銷量，根據會計準則，退貨應紀錄在下個月</a:t>
            </a:r>
          </a:p>
        </p:txBody>
      </p:sp>
    </p:spTree>
    <p:extLst>
      <p:ext uri="{BB962C8B-B14F-4D97-AF65-F5344CB8AC3E}">
        <p14:creationId xmlns:p14="http://schemas.microsoft.com/office/powerpoint/2010/main" val="381871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7" name="標題 6">
            <a:extLst>
              <a:ext uri="{FF2B5EF4-FFF2-40B4-BE49-F238E27FC236}">
                <a16:creationId xmlns:a16="http://schemas.microsoft.com/office/drawing/2014/main" id="{D6C7688D-55B5-417F-9766-83F9C4A6BF52}"/>
              </a:ext>
            </a:extLst>
          </p:cNvPr>
          <p:cNvSpPr>
            <a:spLocks noGrp="1"/>
          </p:cNvSpPr>
          <p:nvPr>
            <p:ph type="ctrTitle"/>
          </p:nvPr>
        </p:nvSpPr>
        <p:spPr/>
        <p:txBody>
          <a:bodyPr/>
          <a:lstStyle/>
          <a:p>
            <a:endParaRPr lang="zh-TW" altLang="en-US" dirty="0"/>
          </a:p>
        </p:txBody>
      </p:sp>
      <p:sp>
        <p:nvSpPr>
          <p:cNvPr id="10" name="副標題 9">
            <a:extLst>
              <a:ext uri="{FF2B5EF4-FFF2-40B4-BE49-F238E27FC236}">
                <a16:creationId xmlns:a16="http://schemas.microsoft.com/office/drawing/2014/main" id="{A14E14F2-E08D-4D51-8247-5BCB197AB8FB}"/>
              </a:ext>
            </a:extLst>
          </p:cNvPr>
          <p:cNvSpPr>
            <a:spLocks noGrp="1"/>
          </p:cNvSpPr>
          <p:nvPr>
            <p:ph type="subTitle" idx="1"/>
          </p:nvPr>
        </p:nvSpPr>
        <p:spPr/>
        <p:txBody>
          <a:bodyPr/>
          <a:lstStyle/>
          <a:p>
            <a:endParaRPr lang="zh-TW" altLang="en-US"/>
          </a:p>
        </p:txBody>
      </p:sp>
      <p:pic>
        <p:nvPicPr>
          <p:cNvPr id="18" name="圖片 17">
            <a:extLst>
              <a:ext uri="{FF2B5EF4-FFF2-40B4-BE49-F238E27FC236}">
                <a16:creationId xmlns:a16="http://schemas.microsoft.com/office/drawing/2014/main" id="{E35AA445-34B9-408B-A6A7-227EB3892432}"/>
              </a:ext>
            </a:extLst>
          </p:cNvPr>
          <p:cNvPicPr>
            <a:picLocks noChangeAspect="1"/>
          </p:cNvPicPr>
          <p:nvPr/>
        </p:nvPicPr>
        <p:blipFill>
          <a:blip r:embed="rId3"/>
          <a:stretch>
            <a:fillRect/>
          </a:stretch>
        </p:blipFill>
        <p:spPr>
          <a:xfrm>
            <a:off x="1026210" y="712585"/>
            <a:ext cx="3818807" cy="2864105"/>
          </a:xfrm>
          <a:prstGeom prst="rect">
            <a:avLst/>
          </a:prstGeom>
        </p:spPr>
      </p:pic>
      <p:sp>
        <p:nvSpPr>
          <p:cNvPr id="19" name="文字方塊 18">
            <a:extLst>
              <a:ext uri="{FF2B5EF4-FFF2-40B4-BE49-F238E27FC236}">
                <a16:creationId xmlns:a16="http://schemas.microsoft.com/office/drawing/2014/main" id="{A586266A-3674-4B08-B625-88827E55E57F}"/>
              </a:ext>
            </a:extLst>
          </p:cNvPr>
          <p:cNvSpPr txBox="1"/>
          <p:nvPr/>
        </p:nvSpPr>
        <p:spPr>
          <a:xfrm>
            <a:off x="1134357" y="240658"/>
            <a:ext cx="8755923" cy="646331"/>
          </a:xfrm>
          <a:prstGeom prst="rect">
            <a:avLst/>
          </a:prstGeom>
          <a:noFill/>
        </p:spPr>
        <p:txBody>
          <a:bodyPr wrap="none" rtlCol="0">
            <a:spAutoFit/>
          </a:bodyPr>
          <a:lstStyle/>
          <a:p>
            <a:r>
              <a:rPr lang="en-US" altLang="zh-TW" sz="3600" dirty="0"/>
              <a:t>2021/1~08</a:t>
            </a:r>
            <a:r>
              <a:rPr lang="zh-TW" altLang="en-US" sz="3600" dirty="0"/>
              <a:t> 與</a:t>
            </a:r>
            <a:r>
              <a:rPr lang="en-US" altLang="zh-TW" sz="3600" dirty="0"/>
              <a:t>2022/01/08 </a:t>
            </a:r>
            <a:r>
              <a:rPr lang="zh-TW" altLang="en-US" sz="3600" dirty="0"/>
              <a:t>各品項的成長率</a:t>
            </a:r>
          </a:p>
        </p:txBody>
      </p:sp>
      <p:pic>
        <p:nvPicPr>
          <p:cNvPr id="6" name="圖片 5">
            <a:extLst>
              <a:ext uri="{FF2B5EF4-FFF2-40B4-BE49-F238E27FC236}">
                <a16:creationId xmlns:a16="http://schemas.microsoft.com/office/drawing/2014/main" id="{1D0B3E32-3D3B-4CE0-AFFE-95867AF143FB}"/>
              </a:ext>
            </a:extLst>
          </p:cNvPr>
          <p:cNvPicPr>
            <a:picLocks noChangeAspect="1"/>
          </p:cNvPicPr>
          <p:nvPr/>
        </p:nvPicPr>
        <p:blipFill>
          <a:blip r:embed="rId4"/>
          <a:stretch>
            <a:fillRect/>
          </a:stretch>
        </p:blipFill>
        <p:spPr>
          <a:xfrm>
            <a:off x="5325874" y="753933"/>
            <a:ext cx="3547127" cy="2660346"/>
          </a:xfrm>
          <a:prstGeom prst="rect">
            <a:avLst/>
          </a:prstGeom>
        </p:spPr>
      </p:pic>
      <p:pic>
        <p:nvPicPr>
          <p:cNvPr id="11" name="圖片 10">
            <a:extLst>
              <a:ext uri="{FF2B5EF4-FFF2-40B4-BE49-F238E27FC236}">
                <a16:creationId xmlns:a16="http://schemas.microsoft.com/office/drawing/2014/main" id="{18365102-AD92-4D41-840D-22982F18F91A}"/>
              </a:ext>
            </a:extLst>
          </p:cNvPr>
          <p:cNvPicPr>
            <a:picLocks noChangeAspect="1"/>
          </p:cNvPicPr>
          <p:nvPr/>
        </p:nvPicPr>
        <p:blipFill>
          <a:blip r:embed="rId5"/>
          <a:stretch>
            <a:fillRect/>
          </a:stretch>
        </p:blipFill>
        <p:spPr>
          <a:xfrm>
            <a:off x="1260510" y="3576690"/>
            <a:ext cx="3350208" cy="2512656"/>
          </a:xfrm>
          <a:prstGeom prst="rect">
            <a:avLst/>
          </a:prstGeom>
        </p:spPr>
      </p:pic>
      <p:pic>
        <p:nvPicPr>
          <p:cNvPr id="13" name="圖片 12">
            <a:extLst>
              <a:ext uri="{FF2B5EF4-FFF2-40B4-BE49-F238E27FC236}">
                <a16:creationId xmlns:a16="http://schemas.microsoft.com/office/drawing/2014/main" id="{7FEE5C1E-75B4-4750-BD99-9A5CF2F23190}"/>
              </a:ext>
            </a:extLst>
          </p:cNvPr>
          <p:cNvPicPr>
            <a:picLocks noChangeAspect="1"/>
          </p:cNvPicPr>
          <p:nvPr/>
        </p:nvPicPr>
        <p:blipFill>
          <a:blip r:embed="rId6"/>
          <a:stretch>
            <a:fillRect/>
          </a:stretch>
        </p:blipFill>
        <p:spPr>
          <a:xfrm>
            <a:off x="5435427" y="3541838"/>
            <a:ext cx="3482466" cy="2611850"/>
          </a:xfrm>
          <a:prstGeom prst="rect">
            <a:avLst/>
          </a:prstGeom>
        </p:spPr>
      </p:pic>
    </p:spTree>
    <p:extLst>
      <p:ext uri="{BB962C8B-B14F-4D97-AF65-F5344CB8AC3E}">
        <p14:creationId xmlns:p14="http://schemas.microsoft.com/office/powerpoint/2010/main" val="67537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7" name="標題 6">
            <a:extLst>
              <a:ext uri="{FF2B5EF4-FFF2-40B4-BE49-F238E27FC236}">
                <a16:creationId xmlns:a16="http://schemas.microsoft.com/office/drawing/2014/main" id="{D6C7688D-55B5-417F-9766-83F9C4A6BF52}"/>
              </a:ext>
            </a:extLst>
          </p:cNvPr>
          <p:cNvSpPr>
            <a:spLocks noGrp="1"/>
          </p:cNvSpPr>
          <p:nvPr>
            <p:ph type="ctrTitle"/>
          </p:nvPr>
        </p:nvSpPr>
        <p:spPr/>
        <p:txBody>
          <a:bodyPr/>
          <a:lstStyle/>
          <a:p>
            <a:endParaRPr lang="zh-TW" altLang="en-US" dirty="0"/>
          </a:p>
        </p:txBody>
      </p:sp>
      <p:sp>
        <p:nvSpPr>
          <p:cNvPr id="10" name="副標題 9">
            <a:extLst>
              <a:ext uri="{FF2B5EF4-FFF2-40B4-BE49-F238E27FC236}">
                <a16:creationId xmlns:a16="http://schemas.microsoft.com/office/drawing/2014/main" id="{A14E14F2-E08D-4D51-8247-5BCB197AB8FB}"/>
              </a:ext>
            </a:extLst>
          </p:cNvPr>
          <p:cNvSpPr>
            <a:spLocks noGrp="1"/>
          </p:cNvSpPr>
          <p:nvPr>
            <p:ph type="subTitle" idx="1"/>
          </p:nvPr>
        </p:nvSpPr>
        <p:spPr/>
        <p:txBody>
          <a:bodyPr/>
          <a:lstStyle/>
          <a:p>
            <a:endParaRPr lang="zh-TW" altLang="en-US"/>
          </a:p>
        </p:txBody>
      </p:sp>
      <p:sp>
        <p:nvSpPr>
          <p:cNvPr id="19" name="文字方塊 18">
            <a:extLst>
              <a:ext uri="{FF2B5EF4-FFF2-40B4-BE49-F238E27FC236}">
                <a16:creationId xmlns:a16="http://schemas.microsoft.com/office/drawing/2014/main" id="{A586266A-3674-4B08-B625-88827E55E57F}"/>
              </a:ext>
            </a:extLst>
          </p:cNvPr>
          <p:cNvSpPr txBox="1"/>
          <p:nvPr/>
        </p:nvSpPr>
        <p:spPr>
          <a:xfrm>
            <a:off x="1175603" y="220972"/>
            <a:ext cx="8755923" cy="646331"/>
          </a:xfrm>
          <a:prstGeom prst="rect">
            <a:avLst/>
          </a:prstGeom>
          <a:noFill/>
        </p:spPr>
        <p:txBody>
          <a:bodyPr wrap="none" rtlCol="0">
            <a:spAutoFit/>
          </a:bodyPr>
          <a:lstStyle/>
          <a:p>
            <a:r>
              <a:rPr lang="en-US" altLang="zh-TW" sz="3600" dirty="0"/>
              <a:t>2021/1~08</a:t>
            </a:r>
            <a:r>
              <a:rPr lang="zh-TW" altLang="en-US" sz="3600" dirty="0"/>
              <a:t> 與</a:t>
            </a:r>
            <a:r>
              <a:rPr lang="en-US" altLang="zh-TW" sz="3600" dirty="0"/>
              <a:t>2022/01/08 </a:t>
            </a:r>
            <a:r>
              <a:rPr lang="zh-TW" altLang="en-US" sz="3600" dirty="0"/>
              <a:t>各品項的成長率</a:t>
            </a:r>
          </a:p>
        </p:txBody>
      </p:sp>
      <p:pic>
        <p:nvPicPr>
          <p:cNvPr id="3" name="圖片 2">
            <a:extLst>
              <a:ext uri="{FF2B5EF4-FFF2-40B4-BE49-F238E27FC236}">
                <a16:creationId xmlns:a16="http://schemas.microsoft.com/office/drawing/2014/main" id="{E0C29144-4475-4C11-BE75-E248E17FD8FD}"/>
              </a:ext>
            </a:extLst>
          </p:cNvPr>
          <p:cNvPicPr>
            <a:picLocks noChangeAspect="1"/>
          </p:cNvPicPr>
          <p:nvPr/>
        </p:nvPicPr>
        <p:blipFill>
          <a:blip r:embed="rId3"/>
          <a:stretch>
            <a:fillRect/>
          </a:stretch>
        </p:blipFill>
        <p:spPr>
          <a:xfrm>
            <a:off x="1175603" y="764764"/>
            <a:ext cx="3696737" cy="2772553"/>
          </a:xfrm>
          <a:prstGeom prst="rect">
            <a:avLst/>
          </a:prstGeom>
        </p:spPr>
      </p:pic>
      <p:pic>
        <p:nvPicPr>
          <p:cNvPr id="8" name="圖片 7">
            <a:extLst>
              <a:ext uri="{FF2B5EF4-FFF2-40B4-BE49-F238E27FC236}">
                <a16:creationId xmlns:a16="http://schemas.microsoft.com/office/drawing/2014/main" id="{EA7C59C8-A7D4-423B-B824-7E08399A5C47}"/>
              </a:ext>
            </a:extLst>
          </p:cNvPr>
          <p:cNvPicPr>
            <a:picLocks noChangeAspect="1"/>
          </p:cNvPicPr>
          <p:nvPr/>
        </p:nvPicPr>
        <p:blipFill>
          <a:blip r:embed="rId4"/>
          <a:stretch>
            <a:fillRect/>
          </a:stretch>
        </p:blipFill>
        <p:spPr>
          <a:xfrm>
            <a:off x="5203803" y="764764"/>
            <a:ext cx="3791109" cy="2843332"/>
          </a:xfrm>
          <a:prstGeom prst="rect">
            <a:avLst/>
          </a:prstGeom>
        </p:spPr>
      </p:pic>
      <p:pic>
        <p:nvPicPr>
          <p:cNvPr id="12" name="圖片 11">
            <a:extLst>
              <a:ext uri="{FF2B5EF4-FFF2-40B4-BE49-F238E27FC236}">
                <a16:creationId xmlns:a16="http://schemas.microsoft.com/office/drawing/2014/main" id="{D3C17B93-B93A-4188-B72F-071D018B19C4}"/>
              </a:ext>
            </a:extLst>
          </p:cNvPr>
          <p:cNvPicPr>
            <a:picLocks noChangeAspect="1"/>
          </p:cNvPicPr>
          <p:nvPr/>
        </p:nvPicPr>
        <p:blipFill>
          <a:blip r:embed="rId5"/>
          <a:stretch>
            <a:fillRect/>
          </a:stretch>
        </p:blipFill>
        <p:spPr>
          <a:xfrm>
            <a:off x="1175603" y="3551328"/>
            <a:ext cx="3696737" cy="2772553"/>
          </a:xfrm>
          <a:prstGeom prst="rect">
            <a:avLst/>
          </a:prstGeom>
        </p:spPr>
      </p:pic>
      <p:pic>
        <p:nvPicPr>
          <p:cNvPr id="15" name="圖片 14">
            <a:extLst>
              <a:ext uri="{FF2B5EF4-FFF2-40B4-BE49-F238E27FC236}">
                <a16:creationId xmlns:a16="http://schemas.microsoft.com/office/drawing/2014/main" id="{6091A6B5-DAB5-48D2-B289-FC825E65B3A7}"/>
              </a:ext>
            </a:extLst>
          </p:cNvPr>
          <p:cNvPicPr>
            <a:picLocks noChangeAspect="1"/>
          </p:cNvPicPr>
          <p:nvPr/>
        </p:nvPicPr>
        <p:blipFill>
          <a:blip r:embed="rId6"/>
          <a:stretch>
            <a:fillRect/>
          </a:stretch>
        </p:blipFill>
        <p:spPr>
          <a:xfrm>
            <a:off x="5390535" y="3640139"/>
            <a:ext cx="3578323" cy="2683742"/>
          </a:xfrm>
          <a:prstGeom prst="rect">
            <a:avLst/>
          </a:prstGeom>
        </p:spPr>
      </p:pic>
    </p:spTree>
    <p:extLst>
      <p:ext uri="{BB962C8B-B14F-4D97-AF65-F5344CB8AC3E}">
        <p14:creationId xmlns:p14="http://schemas.microsoft.com/office/powerpoint/2010/main" val="95237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1681008" y="257041"/>
            <a:ext cx="2085921" cy="646331"/>
          </a:xfrm>
          <a:prstGeom prst="rect">
            <a:avLst/>
          </a:prstGeom>
          <a:noFill/>
        </p:spPr>
        <p:txBody>
          <a:bodyPr wrap="square" rtlCol="0">
            <a:spAutoFit/>
          </a:bodyPr>
          <a:lstStyle/>
          <a:p>
            <a:r>
              <a:rPr lang="zh-TW" altLang="en-US" sz="3600" b="0" i="0" dirty="0">
                <a:effectLst/>
                <a:latin typeface="gg sans"/>
              </a:rPr>
              <a:t>資料分析</a:t>
            </a:r>
            <a:endParaRPr lang="zh-TW" altLang="en-US" sz="3600" dirty="0"/>
          </a:p>
        </p:txBody>
      </p:sp>
      <p:sp>
        <p:nvSpPr>
          <p:cNvPr id="2" name="文字方塊 1">
            <a:extLst>
              <a:ext uri="{FF2B5EF4-FFF2-40B4-BE49-F238E27FC236}">
                <a16:creationId xmlns:a16="http://schemas.microsoft.com/office/drawing/2014/main" id="{B8E2E314-3AB5-40A0-BD92-8A820F534914}"/>
              </a:ext>
            </a:extLst>
          </p:cNvPr>
          <p:cNvSpPr txBox="1"/>
          <p:nvPr/>
        </p:nvSpPr>
        <p:spPr>
          <a:xfrm>
            <a:off x="1681008" y="1570383"/>
            <a:ext cx="913105" cy="369332"/>
          </a:xfrm>
          <a:prstGeom prst="rect">
            <a:avLst/>
          </a:prstGeom>
          <a:noFill/>
        </p:spPr>
        <p:txBody>
          <a:bodyPr wrap="square" rtlCol="0">
            <a:spAutoFit/>
          </a:bodyPr>
          <a:lstStyle/>
          <a:p>
            <a:endParaRPr lang="zh-TW" altLang="en-US" dirty="0"/>
          </a:p>
        </p:txBody>
      </p:sp>
      <p:sp>
        <p:nvSpPr>
          <p:cNvPr id="6" name="文字方塊 5">
            <a:extLst>
              <a:ext uri="{FF2B5EF4-FFF2-40B4-BE49-F238E27FC236}">
                <a16:creationId xmlns:a16="http://schemas.microsoft.com/office/drawing/2014/main" id="{1B275F28-07FE-4267-BF57-FA6E833FF317}"/>
              </a:ext>
            </a:extLst>
          </p:cNvPr>
          <p:cNvSpPr txBox="1"/>
          <p:nvPr/>
        </p:nvSpPr>
        <p:spPr>
          <a:xfrm>
            <a:off x="766609" y="1524487"/>
            <a:ext cx="8894225" cy="3231654"/>
          </a:xfrm>
          <a:prstGeom prst="rect">
            <a:avLst/>
          </a:prstGeom>
          <a:noFill/>
        </p:spPr>
        <p:txBody>
          <a:bodyPr wrap="square" rtlCol="0">
            <a:spAutoFit/>
          </a:bodyPr>
          <a:lstStyle/>
          <a:p>
            <a:pPr marL="285750" indent="-285750">
              <a:buFont typeface="Arial" panose="020B0604020202020204" pitchFamily="34" charset="0"/>
              <a:buChar char="•"/>
            </a:pPr>
            <a:r>
              <a:rPr lang="zh-TW" altLang="en-US" sz="2000" b="0" i="0" dirty="0">
                <a:effectLst/>
                <a:latin typeface="gg sans"/>
              </a:rPr>
              <a:t>因今日為</a:t>
            </a:r>
            <a:r>
              <a:rPr lang="en-US" altLang="zh-TW" sz="2000" b="0" i="0" dirty="0">
                <a:effectLst/>
                <a:latin typeface="gg sans"/>
              </a:rPr>
              <a:t>2022/09/15 9:25am</a:t>
            </a:r>
            <a:r>
              <a:rPr lang="zh-TW" altLang="en-US" sz="2000" b="0" i="0" dirty="0">
                <a:effectLst/>
                <a:latin typeface="gg sans"/>
              </a:rPr>
              <a:t>，資料集</a:t>
            </a:r>
            <a:r>
              <a:rPr lang="en-US" altLang="zh-TW" sz="2000" b="0" i="0" dirty="0">
                <a:effectLst/>
                <a:latin typeface="gg sans"/>
              </a:rPr>
              <a:t>9</a:t>
            </a:r>
            <a:r>
              <a:rPr lang="zh-TW" altLang="en-US" sz="2000" b="0" i="0" dirty="0">
                <a:effectLst/>
                <a:latin typeface="gg sans"/>
              </a:rPr>
              <a:t>月不足一個月</a:t>
            </a:r>
            <a:r>
              <a:rPr lang="zh-TW" altLang="en-US" sz="2000" dirty="0">
                <a:latin typeface="gg sans"/>
              </a:rPr>
              <a:t>，故以</a:t>
            </a:r>
            <a:r>
              <a:rPr lang="en-US" altLang="zh-TW" sz="2000" dirty="0">
                <a:latin typeface="gg sans"/>
              </a:rPr>
              <a:t>2021/01~08</a:t>
            </a:r>
            <a:r>
              <a:rPr lang="zh-TW" altLang="en-US" sz="2000" dirty="0">
                <a:latin typeface="gg sans"/>
              </a:rPr>
              <a:t>與</a:t>
            </a:r>
            <a:r>
              <a:rPr lang="en-US" altLang="zh-TW" sz="2000" dirty="0">
                <a:latin typeface="gg sans"/>
              </a:rPr>
              <a:t>~2022/01~08</a:t>
            </a:r>
            <a:r>
              <a:rPr lang="zh-TW" altLang="en-US" sz="2000" dirty="0">
                <a:latin typeface="gg sans"/>
              </a:rPr>
              <a:t>做比較</a:t>
            </a:r>
            <a:endParaRPr lang="en-US" altLang="zh-TW" sz="2000" dirty="0">
              <a:latin typeface="gg sans"/>
            </a:endParaRPr>
          </a:p>
          <a:p>
            <a:pPr marL="285750" indent="-285750">
              <a:buFont typeface="Arial" panose="020B0604020202020204" pitchFamily="34" charset="0"/>
              <a:buChar char="•"/>
            </a:pPr>
            <a:endParaRPr lang="en-US" altLang="zh-TW" sz="2400" b="0" i="0" dirty="0">
              <a:effectLst/>
              <a:latin typeface="gg sans"/>
            </a:endParaRPr>
          </a:p>
          <a:p>
            <a:pPr marL="285750" indent="-285750">
              <a:buFont typeface="Arial" panose="020B0604020202020204" pitchFamily="34" charset="0"/>
              <a:buChar char="•"/>
            </a:pPr>
            <a:r>
              <a:rPr lang="zh-TW" altLang="en-US" sz="2000" b="0" i="0" dirty="0">
                <a:effectLst/>
                <a:latin typeface="gg sans"/>
              </a:rPr>
              <a:t>依據品項的新舊分成兩組</a:t>
            </a:r>
            <a:endParaRPr lang="en-US" altLang="zh-TW" sz="2000" b="0" i="0" dirty="0">
              <a:effectLst/>
              <a:latin typeface="gg sans"/>
            </a:endParaRPr>
          </a:p>
          <a:p>
            <a:pPr marL="285750" indent="-285750">
              <a:buFont typeface="Arial" panose="020B0604020202020204" pitchFamily="34" charset="0"/>
              <a:buChar char="•"/>
            </a:pPr>
            <a:endParaRPr lang="en-US" altLang="zh-TW" sz="2000" b="0" i="0" dirty="0">
              <a:effectLst/>
              <a:latin typeface="gg sans"/>
            </a:endParaRPr>
          </a:p>
          <a:p>
            <a:pPr marL="285750" indent="-285750">
              <a:buFont typeface="Arial" panose="020B0604020202020204" pitchFamily="34" charset="0"/>
              <a:buChar char="•"/>
            </a:pPr>
            <a:r>
              <a:rPr lang="en-US" altLang="zh-TW" sz="2000" b="0" i="0" dirty="0">
                <a:effectLst/>
                <a:latin typeface="gg sans"/>
              </a:rPr>
              <a:t>2021</a:t>
            </a:r>
            <a:r>
              <a:rPr lang="zh-TW" altLang="en-US" sz="2000" b="0" i="0" dirty="0">
                <a:effectLst/>
                <a:latin typeface="gg sans"/>
              </a:rPr>
              <a:t>到</a:t>
            </a:r>
            <a:r>
              <a:rPr lang="en-US" altLang="zh-TW" sz="2000" b="0" i="0" dirty="0">
                <a:effectLst/>
                <a:latin typeface="gg sans"/>
              </a:rPr>
              <a:t>2022</a:t>
            </a:r>
            <a:r>
              <a:rPr lang="zh-TW" altLang="en-US" sz="2000" b="0" i="0" dirty="0">
                <a:effectLst/>
                <a:latin typeface="gg sans"/>
              </a:rPr>
              <a:t>年</a:t>
            </a:r>
            <a:r>
              <a:rPr lang="en-US" altLang="zh-TW" sz="2000" b="0" i="0" dirty="0">
                <a:effectLst/>
                <a:latin typeface="gg sans"/>
              </a:rPr>
              <a:t>8</a:t>
            </a:r>
            <a:r>
              <a:rPr lang="zh-TW" altLang="en-US" sz="2000" b="0" i="0" dirty="0">
                <a:effectLst/>
                <a:latin typeface="gg sans"/>
              </a:rPr>
              <a:t>月都有完整資料的為成熟品項</a:t>
            </a:r>
            <a:r>
              <a:rPr lang="en-US" altLang="zh-TW" sz="2000" b="0" i="0" dirty="0">
                <a:effectLst/>
                <a:latin typeface="gg sans"/>
              </a:rPr>
              <a:t>A-E</a:t>
            </a:r>
            <a:r>
              <a:rPr lang="zh-TW" altLang="en-US" sz="2000" b="0" i="0" dirty="0">
                <a:effectLst/>
                <a:latin typeface="gg sans"/>
              </a:rPr>
              <a:t>，</a:t>
            </a:r>
            <a:r>
              <a:rPr lang="en-US" altLang="zh-TW" sz="2000" b="0" i="0" dirty="0">
                <a:effectLst/>
                <a:latin typeface="gg sans"/>
              </a:rPr>
              <a:t>F-H</a:t>
            </a:r>
            <a:r>
              <a:rPr lang="zh-TW" altLang="en-US" sz="2000" b="0" i="0" dirty="0">
                <a:effectLst/>
                <a:latin typeface="gg sans"/>
              </a:rPr>
              <a:t>則為新興品項</a:t>
            </a:r>
            <a:endParaRPr lang="en-US" altLang="zh-TW" sz="2000" b="0" i="0" dirty="0">
              <a:effectLst/>
              <a:latin typeface="gg sans"/>
            </a:endParaRPr>
          </a:p>
          <a:p>
            <a:pPr marL="285750" indent="-285750">
              <a:buFont typeface="Arial" panose="020B0604020202020204" pitchFamily="34" charset="0"/>
              <a:buChar char="•"/>
            </a:pPr>
            <a:endParaRPr lang="en-US" altLang="zh-TW" sz="2000" b="0" i="0" dirty="0">
              <a:effectLst/>
              <a:latin typeface="gg sans"/>
            </a:endParaRPr>
          </a:p>
          <a:p>
            <a:pPr marL="285750" indent="-285750">
              <a:buFont typeface="Arial" panose="020B0604020202020204" pitchFamily="34" charset="0"/>
              <a:buChar char="•"/>
            </a:pPr>
            <a:r>
              <a:rPr lang="zh-TW" altLang="en-US" sz="2000" b="0" i="0" dirty="0">
                <a:effectLst/>
                <a:latin typeface="gg sans"/>
              </a:rPr>
              <a:t>分成兩組的原因是，從年份銷售柱狀圖來看，</a:t>
            </a:r>
            <a:r>
              <a:rPr lang="en-US" altLang="zh-TW" sz="2000" b="0" i="0" dirty="0">
                <a:effectLst/>
                <a:latin typeface="gg sans"/>
              </a:rPr>
              <a:t> F-H</a:t>
            </a:r>
            <a:r>
              <a:rPr lang="zh-TW" altLang="en-US" sz="2000" b="0" i="0" dirty="0">
                <a:effectLst/>
                <a:latin typeface="gg sans"/>
              </a:rPr>
              <a:t> </a:t>
            </a:r>
            <a:r>
              <a:rPr lang="en-US" altLang="zh-TW" sz="2000" dirty="0">
                <a:latin typeface="gg sans"/>
              </a:rPr>
              <a:t>2021</a:t>
            </a:r>
            <a:r>
              <a:rPr lang="zh-TW" altLang="en-US" sz="2000" dirty="0">
                <a:latin typeface="gg sans"/>
              </a:rPr>
              <a:t>年</a:t>
            </a:r>
            <a:r>
              <a:rPr lang="en-US" altLang="zh-TW" sz="2000" dirty="0">
                <a:latin typeface="gg sans"/>
              </a:rPr>
              <a:t>10</a:t>
            </a:r>
            <a:r>
              <a:rPr lang="zh-TW" altLang="en-US" sz="2000" dirty="0">
                <a:latin typeface="gg sans"/>
              </a:rPr>
              <a:t>月才開始有銷售數量</a:t>
            </a:r>
            <a:endParaRPr lang="en-US" altLang="zh-TW" sz="2000" dirty="0">
              <a:latin typeface="gg sans"/>
            </a:endParaRPr>
          </a:p>
          <a:p>
            <a:endParaRPr lang="en-US" altLang="zh-TW" sz="2000" b="0" i="0" dirty="0">
              <a:effectLst/>
              <a:latin typeface="gg sans"/>
            </a:endParaRPr>
          </a:p>
        </p:txBody>
      </p:sp>
    </p:spTree>
    <p:extLst>
      <p:ext uri="{BB962C8B-B14F-4D97-AF65-F5344CB8AC3E}">
        <p14:creationId xmlns:p14="http://schemas.microsoft.com/office/powerpoint/2010/main" val="356433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1681008" y="257041"/>
            <a:ext cx="7373540" cy="646331"/>
          </a:xfrm>
          <a:prstGeom prst="rect">
            <a:avLst/>
          </a:prstGeom>
          <a:noFill/>
        </p:spPr>
        <p:txBody>
          <a:bodyPr wrap="square" rtlCol="0">
            <a:spAutoFit/>
          </a:bodyPr>
          <a:lstStyle/>
          <a:p>
            <a:r>
              <a:rPr lang="zh-TW" altLang="en-US" sz="3600" b="0" i="0" dirty="0">
                <a:effectLst/>
                <a:latin typeface="gg sans"/>
              </a:rPr>
              <a:t>資料分析</a:t>
            </a:r>
            <a:endParaRPr lang="zh-TW" altLang="en-US" sz="3600" dirty="0"/>
          </a:p>
        </p:txBody>
      </p:sp>
      <p:sp>
        <p:nvSpPr>
          <p:cNvPr id="2" name="文字方塊 1">
            <a:extLst>
              <a:ext uri="{FF2B5EF4-FFF2-40B4-BE49-F238E27FC236}">
                <a16:creationId xmlns:a16="http://schemas.microsoft.com/office/drawing/2014/main" id="{B8E2E314-3AB5-40A0-BD92-8A820F534914}"/>
              </a:ext>
            </a:extLst>
          </p:cNvPr>
          <p:cNvSpPr txBox="1"/>
          <p:nvPr/>
        </p:nvSpPr>
        <p:spPr>
          <a:xfrm>
            <a:off x="1681008" y="1570383"/>
            <a:ext cx="913105" cy="369332"/>
          </a:xfrm>
          <a:prstGeom prst="rect">
            <a:avLst/>
          </a:prstGeom>
          <a:noFill/>
        </p:spPr>
        <p:txBody>
          <a:bodyPr wrap="square" rtlCol="0">
            <a:spAutoFit/>
          </a:bodyPr>
          <a:lstStyle/>
          <a:p>
            <a:endParaRPr lang="zh-TW" altLang="en-US" dirty="0"/>
          </a:p>
        </p:txBody>
      </p:sp>
      <p:sp>
        <p:nvSpPr>
          <p:cNvPr id="6" name="文字方塊 5">
            <a:extLst>
              <a:ext uri="{FF2B5EF4-FFF2-40B4-BE49-F238E27FC236}">
                <a16:creationId xmlns:a16="http://schemas.microsoft.com/office/drawing/2014/main" id="{1B275F28-07FE-4267-BF57-FA6E833FF317}"/>
              </a:ext>
            </a:extLst>
          </p:cNvPr>
          <p:cNvSpPr txBox="1"/>
          <p:nvPr/>
        </p:nvSpPr>
        <p:spPr>
          <a:xfrm>
            <a:off x="836183" y="953068"/>
            <a:ext cx="8894225" cy="3354765"/>
          </a:xfrm>
          <a:prstGeom prst="rect">
            <a:avLst/>
          </a:prstGeom>
          <a:noFill/>
        </p:spPr>
        <p:txBody>
          <a:bodyPr wrap="square" rtlCol="0">
            <a:spAutoFit/>
          </a:bodyPr>
          <a:lstStyle/>
          <a:p>
            <a:pPr algn="ctr"/>
            <a:r>
              <a:rPr lang="zh-TW" altLang="en-US" sz="2800" b="1" i="0" dirty="0">
                <a:solidFill>
                  <a:srgbClr val="FF0000"/>
                </a:solidFill>
                <a:effectLst/>
                <a:latin typeface="gg sans"/>
              </a:rPr>
              <a:t>成熟品項：</a:t>
            </a:r>
            <a:endParaRPr lang="en-US" altLang="zh-TW" sz="2800" b="1" dirty="0">
              <a:solidFill>
                <a:srgbClr val="FF0000"/>
              </a:solidFill>
              <a:latin typeface="gg sans"/>
            </a:endParaRPr>
          </a:p>
          <a:p>
            <a:pPr marL="285750" indent="-285750">
              <a:buFont typeface="Arial" panose="020B0604020202020204" pitchFamily="34" charset="0"/>
              <a:buChar char="•"/>
            </a:pPr>
            <a:endParaRPr lang="en-US" altLang="zh-TW" sz="2000" b="0" i="0" dirty="0">
              <a:effectLst/>
              <a:latin typeface="gg sans"/>
            </a:endParaRPr>
          </a:p>
          <a:p>
            <a:pPr marL="285750" indent="-285750">
              <a:buFont typeface="Arial" panose="020B0604020202020204" pitchFamily="34" charset="0"/>
              <a:buChar char="•"/>
            </a:pPr>
            <a:r>
              <a:rPr lang="en-US" altLang="zh-TW" sz="2000" b="0" i="0" dirty="0">
                <a:effectLst/>
                <a:latin typeface="gg sans"/>
              </a:rPr>
              <a:t>A,C,D,</a:t>
            </a:r>
            <a:r>
              <a:rPr lang="zh-TW" altLang="en-US" sz="2000" b="0" i="0" dirty="0">
                <a:effectLst/>
                <a:latin typeface="gg sans"/>
              </a:rPr>
              <a:t>品項，從</a:t>
            </a:r>
            <a:r>
              <a:rPr lang="en-US" altLang="zh-TW" sz="2000" b="0" i="0" dirty="0">
                <a:effectLst/>
                <a:latin typeface="gg sans"/>
              </a:rPr>
              <a:t>4</a:t>
            </a:r>
            <a:r>
              <a:rPr lang="zh-TW" altLang="en-US" sz="2000" b="0" i="0" dirty="0">
                <a:effectLst/>
                <a:latin typeface="gg sans"/>
              </a:rPr>
              <a:t>月以後可能是品質出問題，導致銷售大幅衰退，但</a:t>
            </a:r>
            <a:r>
              <a:rPr lang="en-US" altLang="zh-TW" sz="2000" b="0" i="0" dirty="0">
                <a:effectLst/>
                <a:latin typeface="gg sans"/>
              </a:rPr>
              <a:t>8</a:t>
            </a:r>
            <a:r>
              <a:rPr lang="zh-TW" altLang="en-US" sz="2000" b="0" i="0" dirty="0">
                <a:effectLst/>
                <a:latin typeface="gg sans"/>
              </a:rPr>
              <a:t>月開始回來，符合淡季的銷售量</a:t>
            </a:r>
            <a:endParaRPr lang="en-US" altLang="zh-TW" sz="2000" b="0" i="0" dirty="0">
              <a:effectLst/>
              <a:latin typeface="gg sans"/>
            </a:endParaRPr>
          </a:p>
          <a:p>
            <a:pPr marL="285750" indent="-285750">
              <a:buFont typeface="Arial" panose="020B0604020202020204" pitchFamily="34" charset="0"/>
              <a:buChar char="•"/>
            </a:pPr>
            <a:endParaRPr lang="en-US" altLang="zh-TW" sz="2000" b="0" i="0" dirty="0">
              <a:effectLst/>
              <a:latin typeface="gg sans"/>
            </a:endParaRPr>
          </a:p>
          <a:p>
            <a:pPr marL="285750" indent="-285750">
              <a:buFont typeface="Arial" panose="020B0604020202020204" pitchFamily="34" charset="0"/>
              <a:buChar char="•"/>
            </a:pPr>
            <a:r>
              <a:rPr lang="zh-TW" altLang="en-US" sz="2000" b="0" i="0" dirty="0">
                <a:effectLst/>
                <a:latin typeface="gg sans"/>
              </a:rPr>
              <a:t>而</a:t>
            </a:r>
            <a:r>
              <a:rPr lang="en-US" altLang="zh-TW" sz="2000" b="0" i="0" dirty="0">
                <a:effectLst/>
                <a:latin typeface="gg sans"/>
              </a:rPr>
              <a:t>B</a:t>
            </a:r>
            <a:r>
              <a:rPr lang="zh-TW" altLang="en-US" sz="2000" b="0" i="0" dirty="0">
                <a:effectLst/>
                <a:latin typeface="gg sans"/>
              </a:rPr>
              <a:t>品項</a:t>
            </a:r>
            <a:r>
              <a:rPr lang="en-US" altLang="zh-TW" sz="2000" b="0" i="0" dirty="0">
                <a:effectLst/>
                <a:latin typeface="gg sans"/>
              </a:rPr>
              <a:t>8</a:t>
            </a:r>
            <a:r>
              <a:rPr lang="zh-TW" altLang="en-US" sz="2000" b="0" i="0" dirty="0">
                <a:effectLst/>
                <a:latin typeface="gg sans"/>
              </a:rPr>
              <a:t>月雖還是負成長，但依據長條圖，確實銷量有逐月提升</a:t>
            </a:r>
            <a:endParaRPr lang="en-US" altLang="zh-TW" sz="2000" b="0" i="0" dirty="0">
              <a:effectLst/>
              <a:latin typeface="gg sans"/>
            </a:endParaRPr>
          </a:p>
          <a:p>
            <a:pPr marL="285750" indent="-285750">
              <a:buFont typeface="Arial" panose="020B0604020202020204" pitchFamily="34" charset="0"/>
              <a:buChar char="•"/>
            </a:pPr>
            <a:endParaRPr lang="en-US" altLang="zh-TW" sz="2000" b="0" i="0" dirty="0">
              <a:effectLst/>
              <a:latin typeface="gg sans"/>
            </a:endParaRPr>
          </a:p>
          <a:p>
            <a:pPr marL="285750" indent="-285750">
              <a:buFont typeface="Arial" panose="020B0604020202020204" pitchFamily="34" charset="0"/>
              <a:buChar char="•"/>
            </a:pPr>
            <a:r>
              <a:rPr lang="zh-TW" altLang="en-US" sz="2000" b="0" i="0" dirty="0">
                <a:effectLst/>
                <a:latin typeface="gg sans"/>
              </a:rPr>
              <a:t>但</a:t>
            </a:r>
            <a:r>
              <a:rPr lang="en-US" altLang="zh-TW" sz="2000" b="0" i="0" dirty="0">
                <a:effectLst/>
                <a:latin typeface="gg sans"/>
              </a:rPr>
              <a:t>E</a:t>
            </a:r>
            <a:r>
              <a:rPr lang="zh-TW" altLang="en-US" sz="2000" b="0" i="0" dirty="0">
                <a:effectLst/>
                <a:latin typeface="gg sans"/>
              </a:rPr>
              <a:t>品項</a:t>
            </a:r>
            <a:r>
              <a:rPr lang="en-US" altLang="zh-TW" sz="2000" b="0" i="0" dirty="0">
                <a:effectLst/>
                <a:latin typeface="gg sans"/>
              </a:rPr>
              <a:t>8</a:t>
            </a:r>
            <a:r>
              <a:rPr lang="zh-TW" altLang="en-US" sz="2000" b="0" i="0" dirty="0">
                <a:effectLst/>
                <a:latin typeface="gg sans"/>
              </a:rPr>
              <a:t>月還是負成長，依據長條圖，銷量並沒有明顯的回升，可確認</a:t>
            </a:r>
            <a:r>
              <a:rPr lang="en-US" altLang="zh-TW" sz="2000" b="0" i="0" dirty="0">
                <a:effectLst/>
                <a:latin typeface="gg sans"/>
              </a:rPr>
              <a:t>E</a:t>
            </a:r>
            <a:r>
              <a:rPr lang="zh-TW" altLang="en-US" sz="2000" b="0" i="0" dirty="0">
                <a:effectLst/>
                <a:latin typeface="gg sans"/>
              </a:rPr>
              <a:t>品項的產線是否還沒修復完畢</a:t>
            </a:r>
            <a:endParaRPr lang="en-US" altLang="zh-TW" sz="2000" dirty="0">
              <a:latin typeface="gg sans"/>
            </a:endParaRPr>
          </a:p>
          <a:p>
            <a:pPr marL="285750" indent="-285750">
              <a:buFont typeface="Arial" panose="020B0604020202020204" pitchFamily="34" charset="0"/>
              <a:buChar char="•"/>
            </a:pPr>
            <a:endParaRPr lang="en-US" altLang="zh-TW" sz="2400" b="0" i="0" dirty="0">
              <a:effectLst/>
              <a:latin typeface="gg sans"/>
            </a:endParaRPr>
          </a:p>
        </p:txBody>
      </p:sp>
      <p:sp>
        <p:nvSpPr>
          <p:cNvPr id="7" name="文字方塊 6">
            <a:extLst>
              <a:ext uri="{FF2B5EF4-FFF2-40B4-BE49-F238E27FC236}">
                <a16:creationId xmlns:a16="http://schemas.microsoft.com/office/drawing/2014/main" id="{95271D49-3487-491E-8E1D-DE71F0610EF1}"/>
              </a:ext>
            </a:extLst>
          </p:cNvPr>
          <p:cNvSpPr txBox="1"/>
          <p:nvPr/>
        </p:nvSpPr>
        <p:spPr>
          <a:xfrm>
            <a:off x="836182" y="3801763"/>
            <a:ext cx="8894225" cy="2123658"/>
          </a:xfrm>
          <a:prstGeom prst="rect">
            <a:avLst/>
          </a:prstGeom>
          <a:noFill/>
        </p:spPr>
        <p:txBody>
          <a:bodyPr wrap="square" rtlCol="0">
            <a:spAutoFit/>
          </a:bodyPr>
          <a:lstStyle/>
          <a:p>
            <a:pPr algn="ctr"/>
            <a:r>
              <a:rPr lang="zh-TW" altLang="en-US" sz="2800" b="1" i="0" dirty="0">
                <a:solidFill>
                  <a:srgbClr val="FF0000"/>
                </a:solidFill>
                <a:effectLst/>
                <a:latin typeface="gg sans"/>
              </a:rPr>
              <a:t>新興品項：</a:t>
            </a:r>
            <a:endParaRPr lang="en-US" altLang="zh-TW" sz="2800" b="1" i="0" dirty="0">
              <a:solidFill>
                <a:srgbClr val="FF0000"/>
              </a:solidFill>
              <a:effectLst/>
              <a:latin typeface="gg sans"/>
            </a:endParaRPr>
          </a:p>
          <a:p>
            <a:pPr algn="ctr"/>
            <a:endParaRPr lang="en-US" altLang="zh-TW" sz="2000" b="1" i="0" dirty="0">
              <a:solidFill>
                <a:srgbClr val="FF0000"/>
              </a:solidFill>
              <a:effectLst/>
              <a:latin typeface="gg sans"/>
            </a:endParaRPr>
          </a:p>
          <a:p>
            <a:pPr marL="342900" indent="-342900">
              <a:buFont typeface="Arial" panose="020B0604020202020204" pitchFamily="34" charset="0"/>
              <a:buChar char="•"/>
            </a:pPr>
            <a:r>
              <a:rPr lang="zh-TW" altLang="en-US" sz="2000" b="0" i="0" dirty="0">
                <a:effectLst/>
                <a:latin typeface="gg sans"/>
              </a:rPr>
              <a:t>除了Ｇ品項可能為季節性商品，其他品項都有逐月攀升的趨勢，可繼續推行，看往後的銷售數量判斷</a:t>
            </a:r>
            <a:endParaRPr lang="en-US" altLang="zh-TW" sz="2000" dirty="0">
              <a:latin typeface="gg sans"/>
            </a:endParaRPr>
          </a:p>
          <a:p>
            <a:pPr marL="285750" indent="-285750">
              <a:buFont typeface="Arial" panose="020B0604020202020204" pitchFamily="34" charset="0"/>
              <a:buChar char="•"/>
            </a:pPr>
            <a:endParaRPr lang="en-US" altLang="zh-TW" sz="2000" b="0" i="0" dirty="0">
              <a:effectLst/>
              <a:latin typeface="gg sans"/>
            </a:endParaRPr>
          </a:p>
          <a:p>
            <a:pPr marL="285750" indent="-285750">
              <a:buFont typeface="Arial" panose="020B0604020202020204" pitchFamily="34" charset="0"/>
              <a:buChar char="•"/>
            </a:pPr>
            <a:endParaRPr lang="en-US" altLang="zh-TW" sz="2400" b="0" i="0" dirty="0">
              <a:effectLst/>
              <a:latin typeface="gg sans"/>
            </a:endParaRPr>
          </a:p>
        </p:txBody>
      </p:sp>
      <p:sp>
        <p:nvSpPr>
          <p:cNvPr id="13" name="文字方塊 12">
            <a:extLst>
              <a:ext uri="{FF2B5EF4-FFF2-40B4-BE49-F238E27FC236}">
                <a16:creationId xmlns:a16="http://schemas.microsoft.com/office/drawing/2014/main" id="{29443A9E-1A6F-4671-8B16-41FFB222C38C}"/>
              </a:ext>
            </a:extLst>
          </p:cNvPr>
          <p:cNvSpPr txBox="1"/>
          <p:nvPr/>
        </p:nvSpPr>
        <p:spPr>
          <a:xfrm>
            <a:off x="1013954" y="5116323"/>
            <a:ext cx="8894225" cy="1077218"/>
          </a:xfrm>
          <a:prstGeom prst="rect">
            <a:avLst/>
          </a:prstGeom>
          <a:noFill/>
        </p:spPr>
        <p:txBody>
          <a:bodyPr wrap="square" rtlCol="0">
            <a:spAutoFit/>
          </a:bodyPr>
          <a:lstStyle/>
          <a:p>
            <a:pPr algn="ctr"/>
            <a:endParaRPr lang="en-US" altLang="zh-TW" sz="2000" b="1" i="0" dirty="0">
              <a:effectLst/>
              <a:latin typeface="gg sans"/>
            </a:endParaRPr>
          </a:p>
          <a:p>
            <a:pPr marL="285750" indent="-285750">
              <a:buFont typeface="Arial" panose="020B0604020202020204" pitchFamily="34" charset="0"/>
              <a:buChar char="•"/>
            </a:pPr>
            <a:endParaRPr lang="en-US" altLang="zh-TW" sz="2000" b="0" i="0" dirty="0">
              <a:effectLst/>
              <a:latin typeface="gg sans"/>
            </a:endParaRPr>
          </a:p>
          <a:p>
            <a:pPr marL="285750" indent="-285750">
              <a:buFont typeface="Arial" panose="020B0604020202020204" pitchFamily="34" charset="0"/>
              <a:buChar char="•"/>
            </a:pPr>
            <a:endParaRPr lang="en-US" altLang="zh-TW" sz="2400" b="0" i="0" dirty="0">
              <a:effectLst/>
              <a:latin typeface="gg sans"/>
            </a:endParaRPr>
          </a:p>
        </p:txBody>
      </p:sp>
    </p:spTree>
    <p:extLst>
      <p:ext uri="{BB962C8B-B14F-4D97-AF65-F5344CB8AC3E}">
        <p14:creationId xmlns:p14="http://schemas.microsoft.com/office/powerpoint/2010/main" val="240068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1681008" y="257041"/>
            <a:ext cx="7373540" cy="646331"/>
          </a:xfrm>
          <a:prstGeom prst="rect">
            <a:avLst/>
          </a:prstGeom>
          <a:noFill/>
        </p:spPr>
        <p:txBody>
          <a:bodyPr wrap="square" rtlCol="0">
            <a:spAutoFit/>
          </a:bodyPr>
          <a:lstStyle/>
          <a:p>
            <a:r>
              <a:rPr lang="zh-TW" altLang="en-US" sz="3600" b="0" i="0" dirty="0">
                <a:effectLst/>
                <a:latin typeface="gg sans"/>
              </a:rPr>
              <a:t>資料分析</a:t>
            </a:r>
            <a:endParaRPr lang="zh-TW" altLang="en-US" sz="3600" dirty="0"/>
          </a:p>
        </p:txBody>
      </p:sp>
      <p:sp>
        <p:nvSpPr>
          <p:cNvPr id="2" name="文字方塊 1">
            <a:extLst>
              <a:ext uri="{FF2B5EF4-FFF2-40B4-BE49-F238E27FC236}">
                <a16:creationId xmlns:a16="http://schemas.microsoft.com/office/drawing/2014/main" id="{B8E2E314-3AB5-40A0-BD92-8A820F534914}"/>
              </a:ext>
            </a:extLst>
          </p:cNvPr>
          <p:cNvSpPr txBox="1"/>
          <p:nvPr/>
        </p:nvSpPr>
        <p:spPr>
          <a:xfrm>
            <a:off x="1681008" y="1570383"/>
            <a:ext cx="913105" cy="369332"/>
          </a:xfrm>
          <a:prstGeom prst="rect">
            <a:avLst/>
          </a:prstGeom>
          <a:noFill/>
        </p:spPr>
        <p:txBody>
          <a:bodyPr wrap="square" rtlCol="0">
            <a:spAutoFit/>
          </a:bodyPr>
          <a:lstStyle/>
          <a:p>
            <a:endParaRPr lang="zh-TW" altLang="en-US" dirty="0"/>
          </a:p>
        </p:txBody>
      </p:sp>
      <p:sp>
        <p:nvSpPr>
          <p:cNvPr id="6" name="文字方塊 5">
            <a:extLst>
              <a:ext uri="{FF2B5EF4-FFF2-40B4-BE49-F238E27FC236}">
                <a16:creationId xmlns:a16="http://schemas.microsoft.com/office/drawing/2014/main" id="{1B275F28-07FE-4267-BF57-FA6E833FF317}"/>
              </a:ext>
            </a:extLst>
          </p:cNvPr>
          <p:cNvSpPr txBox="1"/>
          <p:nvPr/>
        </p:nvSpPr>
        <p:spPr>
          <a:xfrm>
            <a:off x="846121" y="579117"/>
            <a:ext cx="8894225" cy="6063198"/>
          </a:xfrm>
          <a:prstGeom prst="rect">
            <a:avLst/>
          </a:prstGeom>
          <a:noFill/>
        </p:spPr>
        <p:txBody>
          <a:bodyPr wrap="square" rtlCol="0">
            <a:spAutoFit/>
          </a:bodyPr>
          <a:lstStyle/>
          <a:p>
            <a:pPr marL="342900" indent="-342900" algn="r">
              <a:buFont typeface="Arial" panose="020B0604020202020204" pitchFamily="34" charset="0"/>
              <a:buChar char="•"/>
            </a:pPr>
            <a:endParaRPr lang="en-US" altLang="zh-TW" sz="2000" b="0" i="0" dirty="0">
              <a:effectLst/>
              <a:latin typeface="gg sans"/>
            </a:endParaRPr>
          </a:p>
          <a:p>
            <a:pPr algn="ctr"/>
            <a:r>
              <a:rPr lang="zh-TW" altLang="en-US" sz="2800" b="1" i="0" dirty="0">
                <a:solidFill>
                  <a:srgbClr val="FF0000"/>
                </a:solidFill>
                <a:effectLst/>
                <a:latin typeface="gg sans"/>
              </a:rPr>
              <a:t>小結：</a:t>
            </a:r>
            <a:endParaRPr lang="en-US" altLang="zh-TW" sz="2800" b="1" i="0" dirty="0">
              <a:solidFill>
                <a:srgbClr val="FF0000"/>
              </a:solidFill>
              <a:effectLst/>
              <a:latin typeface="gg sans"/>
            </a:endParaRPr>
          </a:p>
          <a:p>
            <a:pPr marL="285750" indent="-285750">
              <a:buFont typeface="Arial" panose="020B0604020202020204" pitchFamily="34" charset="0"/>
              <a:buChar char="•"/>
            </a:pPr>
            <a:endParaRPr lang="en-US" altLang="zh-TW" sz="2000" b="0" i="0" dirty="0">
              <a:effectLst/>
              <a:latin typeface="gg sans"/>
            </a:endParaRPr>
          </a:p>
          <a:p>
            <a:pPr marL="285750" indent="-285750">
              <a:buFont typeface="Arial" panose="020B0604020202020204" pitchFamily="34" charset="0"/>
              <a:buChar char="•"/>
            </a:pPr>
            <a:r>
              <a:rPr lang="zh-TW" altLang="en-US" sz="2000" b="0" i="0" dirty="0">
                <a:effectLst/>
                <a:latin typeface="gg sans"/>
              </a:rPr>
              <a:t>若負成長的原因結合更多資訊可以推論為產線、品管的問題，則就可以針對都有負成長跡象的產品</a:t>
            </a:r>
            <a:r>
              <a:rPr lang="en-US" altLang="zh-TW" sz="2000" b="0" i="0" dirty="0">
                <a:effectLst/>
                <a:latin typeface="gg sans"/>
              </a:rPr>
              <a:t>(</a:t>
            </a:r>
            <a:r>
              <a:rPr lang="zh-TW" altLang="en-US" sz="2000" b="0" i="0" dirty="0">
                <a:effectLst/>
                <a:latin typeface="gg sans"/>
              </a:rPr>
              <a:t>成熟品項</a:t>
            </a:r>
            <a:r>
              <a:rPr lang="en-US" altLang="zh-TW" sz="2000" b="0" i="0" dirty="0">
                <a:effectLst/>
                <a:latin typeface="gg sans"/>
              </a:rPr>
              <a:t>)</a:t>
            </a:r>
            <a:r>
              <a:rPr lang="zh-TW" altLang="en-US" sz="2000" b="0" i="0" dirty="0">
                <a:effectLst/>
                <a:latin typeface="gg sans"/>
              </a:rPr>
              <a:t>一起修正</a:t>
            </a:r>
            <a:endParaRPr lang="en-US" altLang="zh-TW" sz="2000" b="0" i="0" dirty="0">
              <a:effectLst/>
              <a:latin typeface="gg sans"/>
            </a:endParaRPr>
          </a:p>
          <a:p>
            <a:pPr marL="285750" indent="-285750">
              <a:buFont typeface="Arial" panose="020B0604020202020204" pitchFamily="34" charset="0"/>
              <a:buChar char="•"/>
            </a:pPr>
            <a:endParaRPr lang="en-US" altLang="zh-TW" sz="2000" b="0" i="0" dirty="0">
              <a:effectLst/>
              <a:latin typeface="gg sans"/>
            </a:endParaRPr>
          </a:p>
          <a:p>
            <a:pPr marL="285750" indent="-285750">
              <a:buFont typeface="Arial" panose="020B0604020202020204" pitchFamily="34" charset="0"/>
              <a:buChar char="•"/>
            </a:pPr>
            <a:r>
              <a:rPr lang="zh-TW" altLang="en-US" sz="2000" b="0" i="0" dirty="0">
                <a:effectLst/>
                <a:latin typeface="gg sans"/>
              </a:rPr>
              <a:t>從數據上輔助決策避免只修正了某個特定產品卻沒發現是同樣的產線問</a:t>
            </a:r>
            <a:endParaRPr lang="en-US" altLang="zh-TW" sz="2000" b="0" i="0" dirty="0">
              <a:effectLst/>
              <a:latin typeface="gg sans"/>
            </a:endParaRPr>
          </a:p>
          <a:p>
            <a:pPr marL="285750" indent="-285750">
              <a:buFont typeface="Arial" panose="020B0604020202020204" pitchFamily="34" charset="0"/>
              <a:buChar char="•"/>
            </a:pPr>
            <a:endParaRPr lang="en-US" altLang="zh-TW" sz="2000" dirty="0">
              <a:latin typeface="gg sans"/>
            </a:endParaRPr>
          </a:p>
          <a:p>
            <a:pPr marL="285750" indent="-285750">
              <a:buFont typeface="Arial" panose="020B0604020202020204" pitchFamily="34" charset="0"/>
              <a:buChar char="•"/>
            </a:pPr>
            <a:r>
              <a:rPr lang="zh-TW" altLang="en-US" sz="2000" b="0" i="0" dirty="0">
                <a:effectLst/>
                <a:latin typeface="gg sans"/>
              </a:rPr>
              <a:t>抑或者是避免公司浪費資源在新興品項</a:t>
            </a:r>
            <a:r>
              <a:rPr lang="en-US" altLang="zh-TW" sz="2000" b="0" i="0" dirty="0">
                <a:effectLst/>
                <a:latin typeface="gg sans"/>
              </a:rPr>
              <a:t>(</a:t>
            </a:r>
            <a:r>
              <a:rPr lang="zh-TW" altLang="en-US" sz="2000" b="0" i="0" dirty="0">
                <a:effectLst/>
                <a:latin typeface="gg sans"/>
              </a:rPr>
              <a:t>因為</a:t>
            </a:r>
            <a:r>
              <a:rPr lang="en-US" altLang="zh-TW" sz="2000" b="0" i="0" dirty="0">
                <a:effectLst/>
                <a:latin typeface="gg sans"/>
              </a:rPr>
              <a:t>22</a:t>
            </a:r>
            <a:r>
              <a:rPr lang="zh-TW" altLang="en-US" sz="2000" b="0" i="0" dirty="0">
                <a:effectLst/>
                <a:latin typeface="gg sans"/>
              </a:rPr>
              <a:t>年</a:t>
            </a:r>
            <a:r>
              <a:rPr lang="en-US" altLang="zh-TW" sz="2000" b="0" i="0" dirty="0">
                <a:effectLst/>
                <a:latin typeface="gg sans"/>
              </a:rPr>
              <a:t>5</a:t>
            </a:r>
            <a:r>
              <a:rPr lang="zh-TW" altLang="en-US" sz="2000" b="0" i="0" dirty="0">
                <a:effectLst/>
                <a:latin typeface="gg sans"/>
              </a:rPr>
              <a:t>月以後也沒有明顯的衰退跡象</a:t>
            </a:r>
            <a:r>
              <a:rPr lang="en-US" altLang="zh-TW" sz="2000" b="0" i="0" dirty="0">
                <a:effectLst/>
                <a:latin typeface="gg sans"/>
              </a:rPr>
              <a:t>)</a:t>
            </a:r>
            <a:r>
              <a:rPr lang="zh-TW" altLang="en-US" sz="2000" b="0" i="0" dirty="0">
                <a:effectLst/>
                <a:latin typeface="gg sans"/>
              </a:rPr>
              <a:t>上的改善</a:t>
            </a:r>
            <a:endParaRPr lang="en-US" altLang="zh-TW" sz="2000" b="0" i="0" dirty="0">
              <a:effectLst/>
              <a:latin typeface="gg sans"/>
            </a:endParaRPr>
          </a:p>
          <a:p>
            <a:pPr marL="285750" indent="-285750">
              <a:buFont typeface="Arial" panose="020B0604020202020204" pitchFamily="34" charset="0"/>
              <a:buChar char="•"/>
            </a:pPr>
            <a:endParaRPr lang="en-US" altLang="zh-TW" sz="2000" dirty="0">
              <a:latin typeface="gg sans"/>
            </a:endParaRPr>
          </a:p>
          <a:p>
            <a:pPr marL="285750" indent="-285750">
              <a:buFont typeface="Arial" panose="020B0604020202020204" pitchFamily="34" charset="0"/>
              <a:buChar char="•"/>
            </a:pPr>
            <a:r>
              <a:rPr lang="zh-TW" altLang="en-US" sz="2000" b="0" i="0" dirty="0">
                <a:effectLst/>
                <a:latin typeface="gg sans"/>
              </a:rPr>
              <a:t>這是依據資料圖表而得出將產品分類的優點。</a:t>
            </a:r>
            <a:endParaRPr lang="en-US" altLang="zh-TW" sz="2000" b="0" i="0" dirty="0">
              <a:effectLst/>
              <a:latin typeface="gg sans"/>
            </a:endParaRPr>
          </a:p>
          <a:p>
            <a:pPr marL="285750" indent="-285750">
              <a:buFont typeface="Arial" panose="020B0604020202020204" pitchFamily="34" charset="0"/>
              <a:buChar char="•"/>
            </a:pPr>
            <a:endParaRPr lang="en-US" altLang="zh-TW" sz="2000" dirty="0">
              <a:latin typeface="gg sans"/>
            </a:endParaRPr>
          </a:p>
          <a:p>
            <a:pPr marL="285750" indent="-285750">
              <a:buFont typeface="Arial" panose="020B0604020202020204" pitchFamily="34" charset="0"/>
              <a:buChar char="•"/>
            </a:pPr>
            <a:r>
              <a:rPr lang="zh-TW" altLang="en-US" sz="2000" b="0" i="0" dirty="0">
                <a:effectLst/>
                <a:latin typeface="gg sans"/>
              </a:rPr>
              <a:t>根據每個月得出的銷售總數可以觀察出淡季及旺季，但因資料只有不到２年的時間，故可能不太準確 </a:t>
            </a:r>
            <a:endParaRPr lang="en-US" altLang="zh-TW" sz="2000" b="0" i="0" dirty="0">
              <a:effectLst/>
              <a:latin typeface="gg sans"/>
            </a:endParaRPr>
          </a:p>
          <a:p>
            <a:pPr marL="285750" indent="-285750">
              <a:buFont typeface="Arial" panose="020B0604020202020204" pitchFamily="34" charset="0"/>
              <a:buChar char="•"/>
            </a:pPr>
            <a:endParaRPr lang="en-US" altLang="zh-TW" sz="2000" dirty="0">
              <a:latin typeface="gg sans"/>
            </a:endParaRPr>
          </a:p>
          <a:p>
            <a:pPr marL="285750" indent="-285750">
              <a:buFont typeface="Arial" panose="020B0604020202020204" pitchFamily="34" charset="0"/>
              <a:buChar char="•"/>
            </a:pPr>
            <a:r>
              <a:rPr lang="zh-TW" altLang="en-US" sz="2000" b="0" i="0" dirty="0">
                <a:effectLst/>
                <a:latin typeface="gg sans"/>
              </a:rPr>
              <a:t>在旺季前提前準備足夠的產量，在淡季時轉換產線到其他產品，如新興品項</a:t>
            </a:r>
            <a:endParaRPr lang="en-US" altLang="zh-TW" sz="2000" b="0" i="0" dirty="0">
              <a:effectLst/>
              <a:latin typeface="gg sans"/>
            </a:endParaRPr>
          </a:p>
          <a:p>
            <a:pPr marL="285750" indent="-285750">
              <a:buFont typeface="Arial" panose="020B0604020202020204" pitchFamily="34" charset="0"/>
              <a:buChar char="•"/>
            </a:pPr>
            <a:endParaRPr lang="en-US" altLang="zh-TW" sz="2000" dirty="0">
              <a:latin typeface="gg sans"/>
            </a:endParaRPr>
          </a:p>
          <a:p>
            <a:pPr marL="285750" indent="-285750">
              <a:buFont typeface="Arial" panose="020B0604020202020204" pitchFamily="34" charset="0"/>
              <a:buChar char="•"/>
            </a:pPr>
            <a:r>
              <a:rPr lang="en-US" altLang="zh-TW" sz="2000" b="0" i="0" u="none" strike="noStrike" dirty="0">
                <a:solidFill>
                  <a:srgbClr val="296EAA"/>
                </a:solidFill>
                <a:effectLst/>
                <a:latin typeface="Helvetica Neue"/>
                <a:hlinkClick r:id="rId3"/>
              </a:rPr>
              <a:t>2022</a:t>
            </a:r>
            <a:r>
              <a:rPr lang="zh-TW" altLang="en-US" sz="2000" b="0" i="0" u="none" strike="noStrike" dirty="0">
                <a:solidFill>
                  <a:srgbClr val="296EAA"/>
                </a:solidFill>
                <a:effectLst/>
                <a:latin typeface="Helvetica Neue"/>
                <a:hlinkClick r:id="rId3"/>
              </a:rPr>
              <a:t>與</a:t>
            </a:r>
            <a:r>
              <a:rPr lang="en-US" altLang="zh-TW" sz="2000" b="0" i="0" u="none" strike="noStrike" dirty="0">
                <a:solidFill>
                  <a:srgbClr val="296EAA"/>
                </a:solidFill>
                <a:effectLst/>
                <a:latin typeface="Helvetica Neue"/>
                <a:hlinkClick r:id="rId3"/>
              </a:rPr>
              <a:t>2021</a:t>
            </a:r>
            <a:r>
              <a:rPr lang="zh-TW" altLang="en-US" sz="2000" b="0" i="0" u="none" strike="noStrike" dirty="0">
                <a:solidFill>
                  <a:srgbClr val="296EAA"/>
                </a:solidFill>
                <a:effectLst/>
                <a:latin typeface="Helvetica Neue"/>
                <a:hlinkClick r:id="rId3"/>
              </a:rPr>
              <a:t>年的銷售額差距</a:t>
            </a:r>
            <a:r>
              <a:rPr lang="en-US" altLang="zh-TW" sz="2000" b="0" i="0" u="none" strike="noStrike" dirty="0">
                <a:solidFill>
                  <a:srgbClr val="296EAA"/>
                </a:solidFill>
                <a:effectLst/>
                <a:latin typeface="Helvetica Neue"/>
                <a:hlinkClick r:id="rId3"/>
              </a:rPr>
              <a:t>(</a:t>
            </a:r>
            <a:r>
              <a:rPr lang="zh-TW" altLang="en-US" sz="2000" b="0" i="0" u="none" strike="noStrike" dirty="0">
                <a:solidFill>
                  <a:srgbClr val="296EAA"/>
                </a:solidFill>
                <a:effectLst/>
                <a:latin typeface="Helvetica Neue"/>
                <a:hlinkClick r:id="rId3"/>
              </a:rPr>
              <a:t>長條圖</a:t>
            </a:r>
            <a:r>
              <a:rPr lang="en-US" altLang="zh-TW" sz="2000" b="0" i="0" u="none" strike="noStrike" dirty="0">
                <a:solidFill>
                  <a:srgbClr val="296EAA"/>
                </a:solidFill>
                <a:effectLst/>
                <a:latin typeface="Helvetica Neue"/>
                <a:hlinkClick r:id="rId3"/>
              </a:rPr>
              <a:t>)</a:t>
            </a:r>
            <a:r>
              <a:rPr lang="en-US" altLang="zh-TW" sz="2000" b="0" i="0" u="none" strike="noStrike">
                <a:solidFill>
                  <a:srgbClr val="296EAA"/>
                </a:solidFill>
                <a:effectLst/>
                <a:latin typeface="Helvetica Neue"/>
                <a:hlinkClick r:id="rId3"/>
              </a:rPr>
              <a:t>byItem.ipynb</a:t>
            </a:r>
            <a:endParaRPr lang="en-US" altLang="zh-TW" sz="2000" b="0" i="0" dirty="0">
              <a:effectLst/>
              <a:latin typeface="gg sans"/>
            </a:endParaRPr>
          </a:p>
        </p:txBody>
      </p:sp>
    </p:spTree>
    <p:extLst>
      <p:ext uri="{BB962C8B-B14F-4D97-AF65-F5344CB8AC3E}">
        <p14:creationId xmlns:p14="http://schemas.microsoft.com/office/powerpoint/2010/main" val="91028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6AEF20B5-251E-BF92-974D-AD4C23FEB949}"/>
              </a:ext>
            </a:extLst>
          </p:cNvPr>
          <p:cNvSpPr txBox="1"/>
          <p:nvPr/>
        </p:nvSpPr>
        <p:spPr>
          <a:xfrm>
            <a:off x="-98854" y="6611779"/>
            <a:ext cx="2225617" cy="246221"/>
          </a:xfrm>
          <a:prstGeom prst="rect">
            <a:avLst/>
          </a:prstGeom>
          <a:noFill/>
        </p:spPr>
        <p:txBody>
          <a:bodyPr wrap="square" rtlCol="0">
            <a:spAutoFit/>
          </a:bodyPr>
          <a:lstStyle/>
          <a:p>
            <a:pPr algn="ctr"/>
            <a:r>
              <a:rPr kumimoji="1" lang="en-US" altLang="zh-TW" sz="1000" dirty="0">
                <a:solidFill>
                  <a:schemeClr val="bg1">
                    <a:lumMod val="85000"/>
                  </a:schemeClr>
                </a:solidFill>
                <a:latin typeface="+mj-ea"/>
                <a:ea typeface="+mj-ea"/>
              </a:rPr>
              <a:t>source: Taiwan Tourism Bureau</a:t>
            </a:r>
            <a:endParaRPr kumimoji="1" lang="zh-TW" altLang="en-US" sz="1000" dirty="0">
              <a:solidFill>
                <a:schemeClr val="bg1">
                  <a:lumMod val="85000"/>
                </a:schemeClr>
              </a:solidFill>
              <a:latin typeface="+mj-ea"/>
              <a:ea typeface="+mj-ea"/>
            </a:endParaRPr>
          </a:p>
        </p:txBody>
      </p:sp>
      <p:sp>
        <p:nvSpPr>
          <p:cNvPr id="19" name="文字方塊 18">
            <a:extLst>
              <a:ext uri="{FF2B5EF4-FFF2-40B4-BE49-F238E27FC236}">
                <a16:creationId xmlns:a16="http://schemas.microsoft.com/office/drawing/2014/main" id="{A586266A-3674-4B08-B625-88827E55E57F}"/>
              </a:ext>
            </a:extLst>
          </p:cNvPr>
          <p:cNvSpPr txBox="1"/>
          <p:nvPr/>
        </p:nvSpPr>
        <p:spPr>
          <a:xfrm>
            <a:off x="1800278" y="254330"/>
            <a:ext cx="2031325" cy="646331"/>
          </a:xfrm>
          <a:prstGeom prst="rect">
            <a:avLst/>
          </a:prstGeom>
          <a:noFill/>
        </p:spPr>
        <p:txBody>
          <a:bodyPr wrap="none" rtlCol="0">
            <a:spAutoFit/>
          </a:bodyPr>
          <a:lstStyle/>
          <a:p>
            <a:r>
              <a:rPr lang="zh-TW" altLang="en-US" sz="3600" b="0" i="0" dirty="0">
                <a:effectLst/>
                <a:latin typeface="gg sans"/>
              </a:rPr>
              <a:t>資料分析</a:t>
            </a:r>
            <a:endParaRPr lang="zh-TW" altLang="en-US" sz="3600" dirty="0"/>
          </a:p>
        </p:txBody>
      </p:sp>
      <p:sp>
        <p:nvSpPr>
          <p:cNvPr id="2" name="文字方塊 1">
            <a:extLst>
              <a:ext uri="{FF2B5EF4-FFF2-40B4-BE49-F238E27FC236}">
                <a16:creationId xmlns:a16="http://schemas.microsoft.com/office/drawing/2014/main" id="{0A70CE5B-39EB-4C5B-BB83-6020B1424390}"/>
              </a:ext>
            </a:extLst>
          </p:cNvPr>
          <p:cNvSpPr txBox="1"/>
          <p:nvPr/>
        </p:nvSpPr>
        <p:spPr>
          <a:xfrm>
            <a:off x="1134357" y="1232452"/>
            <a:ext cx="8627376" cy="5016758"/>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0" i="0" dirty="0">
                <a:effectLst/>
                <a:latin typeface="gg sans"/>
              </a:rPr>
              <a:t>根據資料集找出最會吸金的店家與成績不好的店家（前提條件：各品項利潤均等）</a:t>
            </a:r>
            <a:endParaRPr lang="en-US" altLang="zh-TW" sz="2000" b="0" i="0" dirty="0">
              <a:effectLst/>
              <a:latin typeface="gg sans"/>
            </a:endParaRPr>
          </a:p>
          <a:p>
            <a:pPr marL="342900" indent="-342900">
              <a:buFont typeface="Arial" panose="020B0604020202020204" pitchFamily="34" charset="0"/>
              <a:buChar char="•"/>
            </a:pPr>
            <a:endParaRPr lang="en-US" altLang="zh-TW" sz="2000" dirty="0">
              <a:latin typeface="gg sans"/>
            </a:endParaRPr>
          </a:p>
          <a:p>
            <a:pPr marL="342900" indent="-342900">
              <a:buFont typeface="Arial" panose="020B0604020202020204" pitchFamily="34" charset="0"/>
              <a:buChar char="•"/>
            </a:pPr>
            <a:r>
              <a:rPr lang="zh-TW" altLang="en-US" sz="2000" b="0" i="0" dirty="0">
                <a:effectLst/>
                <a:latin typeface="gg sans"/>
              </a:rPr>
              <a:t> 根據標準差而得出的離群值資料可以得出公司表現最優異的幾個店家，再依據銷售數量的四分位數，我們可以得到四組成績不同優劣的店家</a:t>
            </a:r>
            <a:endParaRPr lang="en-US" altLang="zh-TW" sz="2000" b="0" i="0" dirty="0">
              <a:effectLst/>
              <a:latin typeface="gg sans"/>
            </a:endParaRPr>
          </a:p>
          <a:p>
            <a:endParaRPr lang="en-US" altLang="zh-TW" sz="2000" b="0" i="0" dirty="0">
              <a:effectLst/>
              <a:latin typeface="gg sans"/>
            </a:endParaRPr>
          </a:p>
          <a:p>
            <a:pPr marL="342900" indent="-342900">
              <a:buFont typeface="Arial" panose="020B0604020202020204" pitchFamily="34" charset="0"/>
              <a:buChar char="•"/>
            </a:pPr>
            <a:r>
              <a:rPr lang="zh-TW" altLang="en-US" sz="2000" b="0" i="0" dirty="0">
                <a:effectLst/>
                <a:latin typeface="gg sans"/>
              </a:rPr>
              <a:t>依據店家分組獎優罰劣，離群值最優異的店家為特</a:t>
            </a:r>
            <a:r>
              <a:rPr lang="en-US" altLang="zh-TW" sz="2000" b="0" i="0" dirty="0">
                <a:effectLst/>
                <a:latin typeface="gg sans"/>
              </a:rPr>
              <a:t>A</a:t>
            </a:r>
            <a:r>
              <a:rPr lang="zh-TW" altLang="en-US" sz="2000" b="0" i="0" dirty="0">
                <a:effectLst/>
                <a:latin typeface="gg sans"/>
              </a:rPr>
              <a:t>級的店</a:t>
            </a:r>
            <a:endParaRPr lang="en-US" altLang="zh-TW" sz="2000" dirty="0">
              <a:latin typeface="gg sans"/>
            </a:endParaRPr>
          </a:p>
          <a:p>
            <a:pPr marL="800100" lvl="1" indent="-342900">
              <a:buFont typeface="Arial" panose="020B0604020202020204" pitchFamily="34" charset="0"/>
              <a:buChar char="•"/>
            </a:pPr>
            <a:r>
              <a:rPr lang="zh-TW" altLang="en-US" sz="2000" b="0" i="0" dirty="0">
                <a:effectLst/>
                <a:latin typeface="gg sans"/>
              </a:rPr>
              <a:t>四分位數為前</a:t>
            </a:r>
            <a:r>
              <a:rPr lang="en-US" altLang="zh-TW" sz="2000" b="0" i="0" dirty="0">
                <a:effectLst/>
                <a:latin typeface="gg sans"/>
              </a:rPr>
              <a:t>25%(</a:t>
            </a:r>
            <a:r>
              <a:rPr lang="zh-TW" altLang="en-US" sz="2000" b="0" i="0" dirty="0">
                <a:effectLst/>
                <a:latin typeface="gg sans"/>
              </a:rPr>
              <a:t>扣掉特</a:t>
            </a:r>
            <a:r>
              <a:rPr lang="en-US" altLang="zh-TW" sz="2000" b="0" i="0" dirty="0">
                <a:effectLst/>
                <a:latin typeface="gg sans"/>
              </a:rPr>
              <a:t>A</a:t>
            </a:r>
            <a:r>
              <a:rPr lang="zh-TW" altLang="en-US" sz="2000" b="0" i="0" dirty="0">
                <a:effectLst/>
                <a:latin typeface="gg sans"/>
              </a:rPr>
              <a:t>級</a:t>
            </a:r>
            <a:r>
              <a:rPr lang="en-US" altLang="zh-TW" sz="2000" b="0" i="0" dirty="0">
                <a:effectLst/>
                <a:latin typeface="gg sans"/>
              </a:rPr>
              <a:t>)</a:t>
            </a:r>
            <a:r>
              <a:rPr lang="zh-TW" altLang="en-US" sz="2000" b="0" i="0" dirty="0">
                <a:effectLst/>
                <a:latin typeface="gg sans"/>
              </a:rPr>
              <a:t>的店家設定為</a:t>
            </a:r>
            <a:r>
              <a:rPr lang="en-US" altLang="zh-TW" sz="2000" b="0" i="0" dirty="0">
                <a:effectLst/>
                <a:latin typeface="gg sans"/>
              </a:rPr>
              <a:t>A</a:t>
            </a:r>
            <a:r>
              <a:rPr lang="zh-TW" altLang="en-US" sz="2000" b="0" i="0" dirty="0">
                <a:effectLst/>
                <a:latin typeface="gg sans"/>
              </a:rPr>
              <a:t>級</a:t>
            </a:r>
            <a:endParaRPr lang="en-US" altLang="zh-TW" sz="2000" b="0" i="0" dirty="0">
              <a:effectLst/>
              <a:latin typeface="gg sans"/>
            </a:endParaRPr>
          </a:p>
          <a:p>
            <a:pPr marL="800100" lvl="1" indent="-342900">
              <a:buFont typeface="Arial" panose="020B0604020202020204" pitchFamily="34" charset="0"/>
              <a:buChar char="•"/>
            </a:pPr>
            <a:r>
              <a:rPr lang="zh-TW" altLang="en-US" sz="2000" b="0" i="0" dirty="0">
                <a:effectLst/>
                <a:latin typeface="gg sans"/>
              </a:rPr>
              <a:t>四分位數為</a:t>
            </a:r>
            <a:r>
              <a:rPr lang="en-US" altLang="zh-TW" sz="2000" b="0" i="0" dirty="0">
                <a:effectLst/>
                <a:latin typeface="gg sans"/>
              </a:rPr>
              <a:t>50%~75%</a:t>
            </a:r>
            <a:r>
              <a:rPr lang="zh-TW" altLang="en-US" sz="2000" b="0" i="0" dirty="0">
                <a:effectLst/>
                <a:latin typeface="gg sans"/>
              </a:rPr>
              <a:t>設定為</a:t>
            </a:r>
            <a:r>
              <a:rPr lang="en-US" altLang="zh-TW" sz="2000" b="0" i="0" dirty="0">
                <a:effectLst/>
                <a:latin typeface="gg sans"/>
              </a:rPr>
              <a:t>B</a:t>
            </a:r>
            <a:r>
              <a:rPr lang="zh-TW" altLang="en-US" sz="2000" b="0" i="0" dirty="0">
                <a:effectLst/>
                <a:latin typeface="gg sans"/>
              </a:rPr>
              <a:t>級</a:t>
            </a:r>
            <a:endParaRPr lang="en-US" altLang="zh-TW" sz="2000" b="0" i="0" dirty="0">
              <a:effectLst/>
              <a:latin typeface="gg sans"/>
            </a:endParaRPr>
          </a:p>
          <a:p>
            <a:pPr marL="800100" lvl="1" indent="-342900">
              <a:buFont typeface="Arial" panose="020B0604020202020204" pitchFamily="34" charset="0"/>
              <a:buChar char="•"/>
            </a:pPr>
            <a:r>
              <a:rPr lang="zh-TW" altLang="en-US" sz="2000" b="0" i="0" dirty="0">
                <a:effectLst/>
                <a:latin typeface="gg sans"/>
              </a:rPr>
              <a:t>四分位數為</a:t>
            </a:r>
            <a:r>
              <a:rPr lang="en-US" altLang="zh-TW" sz="2000" b="0" i="0" dirty="0">
                <a:effectLst/>
                <a:latin typeface="gg sans"/>
              </a:rPr>
              <a:t>25%~50%</a:t>
            </a:r>
            <a:r>
              <a:rPr lang="zh-TW" altLang="en-US" sz="2000" b="0" i="0" dirty="0">
                <a:effectLst/>
                <a:latin typeface="gg sans"/>
              </a:rPr>
              <a:t>設定為</a:t>
            </a:r>
            <a:r>
              <a:rPr lang="en-US" altLang="zh-TW" sz="2000" b="0" i="0" dirty="0">
                <a:effectLst/>
                <a:latin typeface="gg sans"/>
              </a:rPr>
              <a:t>C</a:t>
            </a:r>
            <a:r>
              <a:rPr lang="zh-TW" altLang="en-US" sz="2000" b="0" i="0" dirty="0">
                <a:effectLst/>
                <a:latin typeface="gg sans"/>
              </a:rPr>
              <a:t>級</a:t>
            </a:r>
            <a:endParaRPr lang="en-US" altLang="zh-TW" sz="2000" b="0" i="0" dirty="0">
              <a:effectLst/>
              <a:latin typeface="gg sans"/>
            </a:endParaRPr>
          </a:p>
          <a:p>
            <a:pPr marL="800100" lvl="1" indent="-342900">
              <a:buFont typeface="Arial" panose="020B0604020202020204" pitchFamily="34" charset="0"/>
              <a:buChar char="•"/>
            </a:pPr>
            <a:r>
              <a:rPr lang="zh-TW" altLang="en-US" sz="2000" b="0" i="0" dirty="0">
                <a:effectLst/>
                <a:latin typeface="gg sans"/>
              </a:rPr>
              <a:t>四分位數為</a:t>
            </a:r>
            <a:r>
              <a:rPr lang="en-US" altLang="zh-TW" sz="2000" b="0" i="0" dirty="0">
                <a:effectLst/>
                <a:latin typeface="gg sans"/>
              </a:rPr>
              <a:t>25%</a:t>
            </a:r>
            <a:r>
              <a:rPr lang="zh-TW" altLang="en-US" sz="2000" b="0" i="0" dirty="0">
                <a:effectLst/>
                <a:latin typeface="gg sans"/>
              </a:rPr>
              <a:t>以下設定為</a:t>
            </a:r>
            <a:r>
              <a:rPr lang="en-US" altLang="zh-TW" sz="2000" b="0" i="0" dirty="0">
                <a:effectLst/>
                <a:latin typeface="gg sans"/>
              </a:rPr>
              <a:t>D</a:t>
            </a:r>
            <a:r>
              <a:rPr lang="zh-TW" altLang="en-US" sz="2000" b="0" i="0" dirty="0">
                <a:effectLst/>
                <a:latin typeface="gg sans"/>
              </a:rPr>
              <a:t>級</a:t>
            </a:r>
            <a:endParaRPr lang="en-US" altLang="zh-TW" sz="2000" b="0" i="0" dirty="0">
              <a:effectLst/>
              <a:latin typeface="gg sans"/>
            </a:endParaRPr>
          </a:p>
          <a:p>
            <a:pPr lvl="1"/>
            <a:endParaRPr lang="en-US" altLang="zh-TW" sz="2000" b="0" i="0" dirty="0">
              <a:effectLst/>
              <a:latin typeface="gg sans"/>
            </a:endParaRPr>
          </a:p>
          <a:p>
            <a:pPr marL="342900" indent="-342900">
              <a:buFont typeface="Arial" panose="020B0604020202020204" pitchFamily="34" charset="0"/>
              <a:buChar char="•"/>
            </a:pPr>
            <a:r>
              <a:rPr lang="zh-TW" altLang="en-US" sz="2000" b="0" i="0" dirty="0">
                <a:effectLst/>
                <a:latin typeface="gg sans"/>
              </a:rPr>
              <a:t>再根據同層級的店，前</a:t>
            </a:r>
            <a:r>
              <a:rPr lang="en-US" altLang="zh-TW" sz="2000" b="0" i="0" dirty="0">
                <a:effectLst/>
                <a:latin typeface="gg sans"/>
              </a:rPr>
              <a:t>25%</a:t>
            </a:r>
            <a:r>
              <a:rPr lang="zh-TW" altLang="en-US" sz="2000" b="0" i="0" dirty="0">
                <a:effectLst/>
                <a:latin typeface="gg sans"/>
              </a:rPr>
              <a:t>加績效獎金，而後</a:t>
            </a:r>
            <a:r>
              <a:rPr lang="en-US" altLang="zh-TW" sz="2000" b="0" i="0" dirty="0">
                <a:effectLst/>
                <a:latin typeface="gg sans"/>
              </a:rPr>
              <a:t>25%</a:t>
            </a:r>
            <a:r>
              <a:rPr lang="zh-TW" altLang="en-US" sz="2000" b="0" i="0" dirty="0">
                <a:effectLst/>
                <a:latin typeface="gg sans"/>
              </a:rPr>
              <a:t>的店家則減少獎金，透過獎金重分配的方式去激勵、改善門市的績效</a:t>
            </a:r>
            <a:endParaRPr lang="en-US" altLang="zh-TW" sz="2000" b="0" i="0" dirty="0">
              <a:effectLst/>
              <a:latin typeface="gg sans"/>
            </a:endParaRPr>
          </a:p>
          <a:p>
            <a:pPr marL="342900" indent="-342900">
              <a:buFont typeface="Arial" panose="020B0604020202020204" pitchFamily="34" charset="0"/>
              <a:buChar char="•"/>
            </a:pPr>
            <a:endParaRPr lang="en-US" altLang="zh-TW" sz="2000" dirty="0">
              <a:latin typeface="gg sans"/>
            </a:endParaRPr>
          </a:p>
          <a:p>
            <a:pPr marL="342900" indent="-342900">
              <a:buFont typeface="Arial" panose="020B0604020202020204" pitchFamily="34" charset="0"/>
              <a:buChar char="•"/>
            </a:pPr>
            <a:r>
              <a:rPr lang="zh-TW" altLang="en-US" sz="2000" dirty="0"/>
              <a:t>離群值定義：大於平均數</a:t>
            </a:r>
            <a:r>
              <a:rPr lang="en-US" altLang="zh-TW" sz="2000" dirty="0"/>
              <a:t>+3</a:t>
            </a:r>
            <a:r>
              <a:rPr lang="zh-TW" altLang="en-US" sz="2000" dirty="0"/>
              <a:t>倍標準差或小於平均數</a:t>
            </a:r>
            <a:r>
              <a:rPr lang="en-US" altLang="zh-TW" sz="2000" dirty="0"/>
              <a:t>+3</a:t>
            </a:r>
            <a:r>
              <a:rPr lang="zh-TW" altLang="en-US" sz="2000" dirty="0"/>
              <a:t>倍標準差</a:t>
            </a:r>
          </a:p>
        </p:txBody>
      </p:sp>
    </p:spTree>
    <p:extLst>
      <p:ext uri="{BB962C8B-B14F-4D97-AF65-F5344CB8AC3E}">
        <p14:creationId xmlns:p14="http://schemas.microsoft.com/office/powerpoint/2010/main" val="3020441700"/>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solidFill>
          <a:schemeClr val="accent3">
            <a:lumMod val="60000"/>
            <a:lumOff val="40000"/>
          </a:schemeClr>
        </a:solidFill>
        <a:ln>
          <a:solidFill>
            <a:schemeClr val="bg1"/>
          </a:solidFill>
        </a:ln>
      </a:spPr>
      <a:bodyPr rtlCol="0" anchor="ctr"/>
      <a:lstStyle>
        <a:defPPr marL="0" marR="0" indent="0" algn="ctr" defTabSz="457200" rtl="0" eaLnBrk="1" fontAlgn="auto" latinLnBrk="0" hangingPunct="1">
          <a:lnSpc>
            <a:spcPct val="100000"/>
          </a:lnSpc>
          <a:spcBef>
            <a:spcPts val="0"/>
          </a:spcBef>
          <a:spcAft>
            <a:spcPts val="0"/>
          </a:spcAft>
          <a:buClrTx/>
          <a:buSzTx/>
          <a:buFontTx/>
          <a:buNone/>
          <a:tabLst/>
          <a:defRPr kumimoji="1" sz="1800" b="0" i="0" u="none" strike="noStrike" kern="1200" cap="none" spc="0" normalizeH="0" baseline="0" noProof="0">
            <a:ln>
              <a:noFill/>
            </a:ln>
            <a:solidFill>
              <a:prstClr val="white"/>
            </a:solidFill>
            <a:effectLst/>
            <a:uLnTx/>
            <a:uFillTx/>
            <a:latin typeface="Trebuchet MS" panose="020B0603020202020204"/>
            <a:ea typeface="微軟正黑體" panose="020B0604030504040204" pitchFamily="34" charset="-120"/>
            <a:cs typeface="+mn-c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{EDF98A47-5374-524A-813B-AC9E54A57BBD}tf10001060</Template>
  <TotalTime>15659</TotalTime>
  <Words>1539</Words>
  <Application>Microsoft Office PowerPoint</Application>
  <PresentationFormat>寬螢幕</PresentationFormat>
  <Paragraphs>174</Paragraphs>
  <Slides>26</Slides>
  <Notes>26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26</vt:i4>
      </vt:variant>
    </vt:vector>
  </HeadingPairs>
  <TitlesOfParts>
    <vt:vector size="35" baseType="lpstr">
      <vt:lpstr>gg sans</vt:lpstr>
      <vt:lpstr>Helvetica Neue</vt:lpstr>
      <vt:lpstr>inherit</vt:lpstr>
      <vt:lpstr>微軟正黑體</vt:lpstr>
      <vt:lpstr>Arial</vt:lpstr>
      <vt:lpstr>Calibri</vt:lpstr>
      <vt:lpstr>Trebuchet MS</vt:lpstr>
      <vt:lpstr>Wingdings 3</vt:lpstr>
      <vt:lpstr>多面向</vt:lpstr>
      <vt:lpstr>大數據分析應用管理師 測試題目_林哲緯_0312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家鈞 張</dc:creator>
  <cp:lastModifiedBy>mason89823</cp:lastModifiedBy>
  <cp:revision>428</cp:revision>
  <dcterms:created xsi:type="dcterms:W3CDTF">2022-12-29T04:14:54Z</dcterms:created>
  <dcterms:modified xsi:type="dcterms:W3CDTF">2023-03-11T15:46:50Z</dcterms:modified>
</cp:coreProperties>
</file>