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75" r:id="rId5"/>
    <p:sldId id="260" r:id="rId6"/>
    <p:sldId id="273" r:id="rId7"/>
    <p:sldId id="266" r:id="rId8"/>
    <p:sldId id="267" r:id="rId9"/>
    <p:sldId id="269" r:id="rId10"/>
    <p:sldId id="279" r:id="rId11"/>
    <p:sldId id="268" r:id="rId12"/>
    <p:sldId id="271" r:id="rId13"/>
    <p:sldId id="276" r:id="rId14"/>
    <p:sldId id="272" r:id="rId15"/>
    <p:sldId id="262" r:id="rId16"/>
    <p:sldId id="270" r:id="rId17"/>
    <p:sldId id="265" r:id="rId18"/>
    <p:sldId id="263" r:id="rId19"/>
    <p:sldId id="264" r:id="rId20"/>
    <p:sldId id="277" r:id="rId21"/>
    <p:sldId id="278" r:id="rId22"/>
    <p:sldId id="274" r:id="rId23"/>
    <p:sldId id="26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8" autoAdjust="0"/>
    <p:restoredTop sz="79650" autoAdjust="0"/>
  </p:normalViewPr>
  <p:slideViewPr>
    <p:cSldViewPr>
      <p:cViewPr varScale="1">
        <p:scale>
          <a:sx n="85" d="100"/>
          <a:sy n="85" d="100"/>
        </p:scale>
        <p:origin x="-22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3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DA7EF-D185-4B45-99CF-8777D068626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7BAE3F2-DCA4-4355-B45B-D93678341DB4}">
      <dgm:prSet phldrT="[文字]" custT="1"/>
      <dgm:spPr/>
      <dgm:t>
        <a:bodyPr/>
        <a:lstStyle/>
        <a:p>
          <a:r>
            <a:rPr lang="en-US" altLang="zh-TW" sz="2800" dirty="0"/>
            <a:t>Microphone Array</a:t>
          </a:r>
          <a:endParaRPr lang="zh-TW" altLang="en-US" sz="2800" dirty="0"/>
        </a:p>
      </dgm:t>
    </dgm:pt>
    <dgm:pt modelId="{2F4FDB0A-0299-431E-A059-79D2CFB049C8}" type="parTrans" cxnId="{A81EEBFB-668B-4FE2-BD42-DBC9D1DEC5FE}">
      <dgm:prSet/>
      <dgm:spPr/>
      <dgm:t>
        <a:bodyPr/>
        <a:lstStyle/>
        <a:p>
          <a:endParaRPr lang="zh-TW" altLang="en-US" sz="1800"/>
        </a:p>
      </dgm:t>
    </dgm:pt>
    <dgm:pt modelId="{9A3DCAD5-9533-4ED0-AC71-0091F6F35304}" type="sibTrans" cxnId="{A81EEBFB-668B-4FE2-BD42-DBC9D1DEC5FE}">
      <dgm:prSet custT="1"/>
      <dgm:spPr/>
      <dgm:t>
        <a:bodyPr/>
        <a:lstStyle/>
        <a:p>
          <a:endParaRPr lang="zh-TW" altLang="en-US" sz="1600"/>
        </a:p>
      </dgm:t>
    </dgm:pt>
    <dgm:pt modelId="{4F7F45FA-4EC0-4485-BCC4-C314C6594C8D}">
      <dgm:prSet phldrT="[文字]" custT="1"/>
      <dgm:spPr/>
      <dgm:t>
        <a:bodyPr/>
        <a:lstStyle/>
        <a:p>
          <a:r>
            <a:rPr lang="en-US" altLang="zh-TW" sz="2800" dirty="0"/>
            <a:t>BF Filter</a:t>
          </a:r>
          <a:endParaRPr lang="zh-TW" altLang="en-US" sz="2800" dirty="0"/>
        </a:p>
      </dgm:t>
    </dgm:pt>
    <dgm:pt modelId="{1D73621D-6CBA-40EB-B084-AB05C1E5E294}" type="parTrans" cxnId="{3EE9E161-FA5E-4379-B265-8881C40411D1}">
      <dgm:prSet/>
      <dgm:spPr/>
      <dgm:t>
        <a:bodyPr/>
        <a:lstStyle/>
        <a:p>
          <a:endParaRPr lang="zh-TW" altLang="en-US" sz="1800"/>
        </a:p>
      </dgm:t>
    </dgm:pt>
    <dgm:pt modelId="{689571BC-582B-4355-B285-79BD43BF18C3}" type="sibTrans" cxnId="{3EE9E161-FA5E-4379-B265-8881C40411D1}">
      <dgm:prSet custT="1"/>
      <dgm:spPr/>
      <dgm:t>
        <a:bodyPr/>
        <a:lstStyle/>
        <a:p>
          <a:endParaRPr lang="zh-TW" altLang="en-US" sz="1600"/>
        </a:p>
      </dgm:t>
    </dgm:pt>
    <dgm:pt modelId="{352D0951-60F0-4A97-B999-3B664453B10F}">
      <dgm:prSet phldrT="[文字]" custT="1"/>
      <dgm:spPr/>
      <dgm:t>
        <a:bodyPr/>
        <a:lstStyle/>
        <a:p>
          <a:r>
            <a:rPr lang="en-US" altLang="zh-TW" sz="2800" dirty="0"/>
            <a:t>Signal Enhancement</a:t>
          </a:r>
          <a:endParaRPr lang="zh-TW" altLang="en-US" sz="2800" dirty="0"/>
        </a:p>
      </dgm:t>
    </dgm:pt>
    <dgm:pt modelId="{962A2242-0D5B-465F-983D-335A9150A8CA}" type="parTrans" cxnId="{13C5C68E-92D9-478C-8145-C58B114F559C}">
      <dgm:prSet/>
      <dgm:spPr/>
      <dgm:t>
        <a:bodyPr/>
        <a:lstStyle/>
        <a:p>
          <a:endParaRPr lang="zh-TW" altLang="en-US" sz="1800"/>
        </a:p>
      </dgm:t>
    </dgm:pt>
    <dgm:pt modelId="{58B75D8C-AD85-4D8B-AF13-45BBC0DF2540}" type="sibTrans" cxnId="{13C5C68E-92D9-478C-8145-C58B114F559C}">
      <dgm:prSet/>
      <dgm:spPr/>
      <dgm:t>
        <a:bodyPr/>
        <a:lstStyle/>
        <a:p>
          <a:endParaRPr lang="zh-TW" altLang="en-US" sz="1800"/>
        </a:p>
      </dgm:t>
    </dgm:pt>
    <dgm:pt modelId="{C0DFA99D-1EA9-4521-B6A4-CDFAAEBC139C}" type="pres">
      <dgm:prSet presAssocID="{AF0DA7EF-D185-4B45-99CF-8777D068626F}" presName="linearFlow" presStyleCnt="0">
        <dgm:presLayoutVars>
          <dgm:dir/>
          <dgm:resizeHandles val="exact"/>
        </dgm:presLayoutVars>
      </dgm:prSet>
      <dgm:spPr/>
    </dgm:pt>
    <dgm:pt modelId="{2EF3086B-EEB2-4366-BB34-8ABC886453C7}" type="pres">
      <dgm:prSet presAssocID="{D7BAE3F2-DCA4-4355-B45B-D93678341DB4}" presName="node" presStyleLbl="node1" presStyleIdx="0" presStyleCnt="3" custScaleX="17995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A530D48-7911-47C2-BC9B-97219FDB7380}" type="pres">
      <dgm:prSet presAssocID="{9A3DCAD5-9533-4ED0-AC71-0091F6F35304}" presName="spacerL" presStyleCnt="0"/>
      <dgm:spPr/>
    </dgm:pt>
    <dgm:pt modelId="{33273993-430E-44F9-A923-D47AB3621B35}" type="pres">
      <dgm:prSet presAssocID="{9A3DCAD5-9533-4ED0-AC71-0091F6F35304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7EAB80A2-B38A-4FC7-933F-575F59E5A49E}" type="pres">
      <dgm:prSet presAssocID="{9A3DCAD5-9533-4ED0-AC71-0091F6F35304}" presName="spacerR" presStyleCnt="0"/>
      <dgm:spPr/>
    </dgm:pt>
    <dgm:pt modelId="{36E039C1-3CFB-4D24-A757-0FC61211A324}" type="pres">
      <dgm:prSet presAssocID="{4F7F45FA-4EC0-4485-BCC4-C314C6594C8D}" presName="node" presStyleLbl="node1" presStyleIdx="1" presStyleCnt="3" custScaleX="179955" custLinFactNeighborX="1" custLinFactNeighborY="70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422FF50-5174-4088-A576-94B68AB01729}" type="pres">
      <dgm:prSet presAssocID="{689571BC-582B-4355-B285-79BD43BF18C3}" presName="spacerL" presStyleCnt="0"/>
      <dgm:spPr/>
    </dgm:pt>
    <dgm:pt modelId="{CD46EBB7-58B7-4960-ABE4-C404EB6B0BDE}" type="pres">
      <dgm:prSet presAssocID="{689571BC-582B-4355-B285-79BD43BF18C3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C9FDB886-F6FC-4984-AA7B-7D6E2FF33789}" type="pres">
      <dgm:prSet presAssocID="{689571BC-582B-4355-B285-79BD43BF18C3}" presName="spacerR" presStyleCnt="0"/>
      <dgm:spPr/>
    </dgm:pt>
    <dgm:pt modelId="{456DC402-40A0-4234-8983-28777CE4C0E4}" type="pres">
      <dgm:prSet presAssocID="{352D0951-60F0-4A97-B999-3B664453B10F}" presName="node" presStyleLbl="node1" presStyleIdx="2" presStyleCnt="3" custScaleX="179955" custLinFactNeighborX="1" custLinFactNeighborY="70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3EE9E161-FA5E-4379-B265-8881C40411D1}" srcId="{AF0DA7EF-D185-4B45-99CF-8777D068626F}" destId="{4F7F45FA-4EC0-4485-BCC4-C314C6594C8D}" srcOrd="1" destOrd="0" parTransId="{1D73621D-6CBA-40EB-B084-AB05C1E5E294}" sibTransId="{689571BC-582B-4355-B285-79BD43BF18C3}"/>
    <dgm:cxn modelId="{B28D93F7-8B2F-4C35-9504-BE69CF98C410}" type="presOf" srcId="{689571BC-582B-4355-B285-79BD43BF18C3}" destId="{CD46EBB7-58B7-4960-ABE4-C404EB6B0BDE}" srcOrd="0" destOrd="0" presId="urn:microsoft.com/office/officeart/2005/8/layout/equation1"/>
    <dgm:cxn modelId="{612D98CE-D156-41BF-9334-E398ACE2A7F1}" type="presOf" srcId="{4F7F45FA-4EC0-4485-BCC4-C314C6594C8D}" destId="{36E039C1-3CFB-4D24-A757-0FC61211A324}" srcOrd="0" destOrd="0" presId="urn:microsoft.com/office/officeart/2005/8/layout/equation1"/>
    <dgm:cxn modelId="{E96BF863-C22E-4845-851A-4CDDD029C6FE}" type="presOf" srcId="{AF0DA7EF-D185-4B45-99CF-8777D068626F}" destId="{C0DFA99D-1EA9-4521-B6A4-CDFAAEBC139C}" srcOrd="0" destOrd="0" presId="urn:microsoft.com/office/officeart/2005/8/layout/equation1"/>
    <dgm:cxn modelId="{4DFED7DD-51B9-426A-BD0F-2E592DF688EB}" type="presOf" srcId="{D7BAE3F2-DCA4-4355-B45B-D93678341DB4}" destId="{2EF3086B-EEB2-4366-BB34-8ABC886453C7}" srcOrd="0" destOrd="0" presId="urn:microsoft.com/office/officeart/2005/8/layout/equation1"/>
    <dgm:cxn modelId="{13C5C68E-92D9-478C-8145-C58B114F559C}" srcId="{AF0DA7EF-D185-4B45-99CF-8777D068626F}" destId="{352D0951-60F0-4A97-B999-3B664453B10F}" srcOrd="2" destOrd="0" parTransId="{962A2242-0D5B-465F-983D-335A9150A8CA}" sibTransId="{58B75D8C-AD85-4D8B-AF13-45BBC0DF2540}"/>
    <dgm:cxn modelId="{B35F551E-4CAA-4B63-AB96-F159CAA86200}" type="presOf" srcId="{9A3DCAD5-9533-4ED0-AC71-0091F6F35304}" destId="{33273993-430E-44F9-A923-D47AB3621B35}" srcOrd="0" destOrd="0" presId="urn:microsoft.com/office/officeart/2005/8/layout/equation1"/>
    <dgm:cxn modelId="{A81EEBFB-668B-4FE2-BD42-DBC9D1DEC5FE}" srcId="{AF0DA7EF-D185-4B45-99CF-8777D068626F}" destId="{D7BAE3F2-DCA4-4355-B45B-D93678341DB4}" srcOrd="0" destOrd="0" parTransId="{2F4FDB0A-0299-431E-A059-79D2CFB049C8}" sibTransId="{9A3DCAD5-9533-4ED0-AC71-0091F6F35304}"/>
    <dgm:cxn modelId="{A421951E-D4BC-4896-9DB4-404FB8751416}" type="presOf" srcId="{352D0951-60F0-4A97-B999-3B664453B10F}" destId="{456DC402-40A0-4234-8983-28777CE4C0E4}" srcOrd="0" destOrd="0" presId="urn:microsoft.com/office/officeart/2005/8/layout/equation1"/>
    <dgm:cxn modelId="{97522DFA-C231-4E48-9D02-70A8D2B6A1B0}" type="presParOf" srcId="{C0DFA99D-1EA9-4521-B6A4-CDFAAEBC139C}" destId="{2EF3086B-EEB2-4366-BB34-8ABC886453C7}" srcOrd="0" destOrd="0" presId="urn:microsoft.com/office/officeart/2005/8/layout/equation1"/>
    <dgm:cxn modelId="{21602F0D-2050-4D0C-A0E7-0E518BA1B832}" type="presParOf" srcId="{C0DFA99D-1EA9-4521-B6A4-CDFAAEBC139C}" destId="{6A530D48-7911-47C2-BC9B-97219FDB7380}" srcOrd="1" destOrd="0" presId="urn:microsoft.com/office/officeart/2005/8/layout/equation1"/>
    <dgm:cxn modelId="{16EF0661-F4DE-4EED-A5A6-FA0A5432BF18}" type="presParOf" srcId="{C0DFA99D-1EA9-4521-B6A4-CDFAAEBC139C}" destId="{33273993-430E-44F9-A923-D47AB3621B35}" srcOrd="2" destOrd="0" presId="urn:microsoft.com/office/officeart/2005/8/layout/equation1"/>
    <dgm:cxn modelId="{467C2E00-9683-4B90-A29F-0A23E75DB0AB}" type="presParOf" srcId="{C0DFA99D-1EA9-4521-B6A4-CDFAAEBC139C}" destId="{7EAB80A2-B38A-4FC7-933F-575F59E5A49E}" srcOrd="3" destOrd="0" presId="urn:microsoft.com/office/officeart/2005/8/layout/equation1"/>
    <dgm:cxn modelId="{837D987B-63EA-4273-8D52-0A84DD123FB9}" type="presParOf" srcId="{C0DFA99D-1EA9-4521-B6A4-CDFAAEBC139C}" destId="{36E039C1-3CFB-4D24-A757-0FC61211A324}" srcOrd="4" destOrd="0" presId="urn:microsoft.com/office/officeart/2005/8/layout/equation1"/>
    <dgm:cxn modelId="{A7F02FDA-3BC4-4E5A-B0AF-DF0307535008}" type="presParOf" srcId="{C0DFA99D-1EA9-4521-B6A4-CDFAAEBC139C}" destId="{6422FF50-5174-4088-A576-94B68AB01729}" srcOrd="5" destOrd="0" presId="urn:microsoft.com/office/officeart/2005/8/layout/equation1"/>
    <dgm:cxn modelId="{6FE4C1A6-9061-4E7D-809A-7A0732FF3E79}" type="presParOf" srcId="{C0DFA99D-1EA9-4521-B6A4-CDFAAEBC139C}" destId="{CD46EBB7-58B7-4960-ABE4-C404EB6B0BDE}" srcOrd="6" destOrd="0" presId="urn:microsoft.com/office/officeart/2005/8/layout/equation1"/>
    <dgm:cxn modelId="{3B66146B-C8E7-43E6-919D-8DA2C8D3F056}" type="presParOf" srcId="{C0DFA99D-1EA9-4521-B6A4-CDFAAEBC139C}" destId="{C9FDB886-F6FC-4984-AA7B-7D6E2FF33789}" srcOrd="7" destOrd="0" presId="urn:microsoft.com/office/officeart/2005/8/layout/equation1"/>
    <dgm:cxn modelId="{2F3C69D4-2807-4FB2-9F73-76F90544A255}" type="presParOf" srcId="{C0DFA99D-1EA9-4521-B6A4-CDFAAEBC139C}" destId="{456DC402-40A0-4234-8983-28777CE4C0E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3086B-EEB2-4366-BB34-8ABC886453C7}">
      <dsp:nvSpPr>
        <dsp:cNvPr id="0" name=""/>
        <dsp:cNvSpPr/>
      </dsp:nvSpPr>
      <dsp:spPr>
        <a:xfrm>
          <a:off x="278219" y="1204"/>
          <a:ext cx="2735095" cy="1519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Microphone Array</a:t>
          </a:r>
          <a:endParaRPr lang="zh-TW" altLang="en-US" sz="2800" kern="1200" dirty="0"/>
        </a:p>
      </dsp:txBody>
      <dsp:txXfrm>
        <a:off x="352413" y="75398"/>
        <a:ext cx="2586707" cy="1371489"/>
      </dsp:txXfrm>
    </dsp:sp>
    <dsp:sp modelId="{33273993-430E-44F9-A923-D47AB3621B35}">
      <dsp:nvSpPr>
        <dsp:cNvPr id="0" name=""/>
        <dsp:cNvSpPr/>
      </dsp:nvSpPr>
      <dsp:spPr>
        <a:xfrm>
          <a:off x="3136729" y="320378"/>
          <a:ext cx="881529" cy="88152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3253576" y="657475"/>
        <a:ext cx="647835" cy="207335"/>
      </dsp:txXfrm>
    </dsp:sp>
    <dsp:sp modelId="{36E039C1-3CFB-4D24-A757-0FC61211A324}">
      <dsp:nvSpPr>
        <dsp:cNvPr id="0" name=""/>
        <dsp:cNvSpPr/>
      </dsp:nvSpPr>
      <dsp:spPr>
        <a:xfrm>
          <a:off x="4141673" y="2409"/>
          <a:ext cx="2735095" cy="1519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BF Filter</a:t>
          </a:r>
          <a:endParaRPr lang="zh-TW" altLang="en-US" sz="2800" kern="1200" dirty="0"/>
        </a:p>
      </dsp:txBody>
      <dsp:txXfrm>
        <a:off x="4215867" y="76603"/>
        <a:ext cx="2586707" cy="1371489"/>
      </dsp:txXfrm>
    </dsp:sp>
    <dsp:sp modelId="{CD46EBB7-58B7-4960-ABE4-C404EB6B0BDE}">
      <dsp:nvSpPr>
        <dsp:cNvPr id="0" name=""/>
        <dsp:cNvSpPr/>
      </dsp:nvSpPr>
      <dsp:spPr>
        <a:xfrm>
          <a:off x="7000181" y="320378"/>
          <a:ext cx="881529" cy="88152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7117028" y="501973"/>
        <a:ext cx="647835" cy="518339"/>
      </dsp:txXfrm>
    </dsp:sp>
    <dsp:sp modelId="{456DC402-40A0-4234-8983-28777CE4C0E4}">
      <dsp:nvSpPr>
        <dsp:cNvPr id="0" name=""/>
        <dsp:cNvSpPr/>
      </dsp:nvSpPr>
      <dsp:spPr>
        <a:xfrm>
          <a:off x="8005126" y="2409"/>
          <a:ext cx="2735095" cy="1519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Signal Enhancement</a:t>
          </a:r>
          <a:endParaRPr lang="zh-TW" altLang="en-US" sz="2800" kern="1200" dirty="0"/>
        </a:p>
      </dsp:txBody>
      <dsp:txXfrm>
        <a:off x="8079320" y="76603"/>
        <a:ext cx="2586707" cy="137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0F72-1EF7-471B-B529-AE266F5690BA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A2711-31CD-4EB0-BE88-AD1432608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89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4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Wiener -&gt; minimizing narrowband MSE (J[h(f)])</a:t>
            </a:r>
          </a:p>
          <a:p>
            <a:r>
              <a:rPr lang="en-US" altLang="zh-TW" dirty="0"/>
              <a:t>MVDR -&gt;</a:t>
            </a:r>
            <a:r>
              <a:rPr lang="zh-TW" altLang="en-US" dirty="0"/>
              <a:t> </a:t>
            </a:r>
            <a:r>
              <a:rPr lang="en-US" altLang="zh-TW" dirty="0"/>
              <a:t>minimizing narrowband MSE of the residual noise (J</a:t>
            </a:r>
            <a:r>
              <a:rPr lang="en-US" altLang="zh-TW" baseline="-25000" dirty="0"/>
              <a:t>r</a:t>
            </a:r>
            <a:r>
              <a:rPr lang="en-US" altLang="zh-TW" dirty="0"/>
              <a:t>[h(f)]) under </a:t>
            </a:r>
            <a:r>
              <a:rPr lang="en-US" altLang="zh-TW" dirty="0" err="1"/>
              <a:t>distortionless</a:t>
            </a:r>
            <a:r>
              <a:rPr lang="en-US" altLang="zh-TW" dirty="0"/>
              <a:t> constraint</a:t>
            </a:r>
          </a:p>
          <a:p>
            <a:r>
              <a:rPr lang="en-US" altLang="zh-TW" dirty="0"/>
              <a:t>Tradeoff -&gt; a compromise b/w noise reduction and desired signal distortion</a:t>
            </a:r>
          </a:p>
          <a:p>
            <a:r>
              <a:rPr lang="en-US" altLang="zh-TW" dirty="0"/>
              <a:t>Maximum Array Gain, LCMV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17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看可不可以直接放跑出來的</a:t>
            </a:r>
            <a:r>
              <a:rPr lang="en-US" altLang="zh-TW" dirty="0"/>
              <a:t>model</a:t>
            </a:r>
            <a:r>
              <a:rPr lang="zh-TW" altLang="en-US" dirty="0"/>
              <a:t>給大家看 </a:t>
            </a:r>
            <a:r>
              <a:rPr lang="en-US" altLang="zh-TW" dirty="0"/>
              <a:t>(</a:t>
            </a:r>
            <a:r>
              <a:rPr lang="zh-TW" altLang="en-US" dirty="0"/>
              <a:t>可以拉來拉</a:t>
            </a:r>
            <a:r>
              <a:rPr lang="zh-TW" altLang="en-US" dirty="0" smtClean="0"/>
              <a:t>去整個模型轉動比較</a:t>
            </a:r>
            <a:r>
              <a:rPr lang="zh-TW" altLang="en-US" dirty="0"/>
              <a:t>清楚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先做</a:t>
            </a:r>
            <a:r>
              <a:rPr lang="en-US" altLang="zh-TW" dirty="0"/>
              <a:t>BF</a:t>
            </a:r>
            <a:r>
              <a:rPr lang="zh-TW" altLang="en-US" dirty="0"/>
              <a:t>的定義：針對</a:t>
            </a:r>
            <a:r>
              <a:rPr lang="en-US" altLang="zh-TW" dirty="0"/>
              <a:t>Microphone Array</a:t>
            </a:r>
            <a:r>
              <a:rPr lang="zh-TW" altLang="en-US" dirty="0"/>
              <a:t>訊號的後處理，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07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提到球面波 </a:t>
            </a:r>
            <a:r>
              <a:rPr lang="en-US" altLang="zh-TW" dirty="0"/>
              <a:t>-&gt; </a:t>
            </a:r>
            <a:r>
              <a:rPr lang="zh-TW" altLang="en-US" dirty="0"/>
              <a:t>平行</a:t>
            </a:r>
            <a:r>
              <a:rPr lang="zh-TW" altLang="en-US" dirty="0" smtClean="0"/>
              <a:t>波</a:t>
            </a:r>
            <a:endParaRPr lang="en-US" altLang="zh-TW" dirty="0" smtClean="0"/>
          </a:p>
          <a:p>
            <a:r>
              <a:rPr lang="zh-TW" altLang="en-US" dirty="0" smtClean="0"/>
              <a:t>我想把</a:t>
            </a:r>
            <a:r>
              <a:rPr lang="en-US" altLang="zh-TW" dirty="0" smtClean="0"/>
              <a:t>Spatial</a:t>
            </a:r>
            <a:r>
              <a:rPr lang="en-US" altLang="zh-TW" baseline="0" dirty="0" smtClean="0"/>
              <a:t> Aliasing</a:t>
            </a:r>
            <a:r>
              <a:rPr lang="zh-TW" altLang="en-US" baseline="0" dirty="0" smtClean="0"/>
              <a:t>會發生的狀況用水波的干涉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腹線的產生條件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解釋所以貼一個水波圖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1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1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Steering: </a:t>
            </a:r>
            <a:r>
              <a:rPr lang="zh-TW" altLang="en-US" dirty="0"/>
              <a:t>操舵</a:t>
            </a:r>
            <a:endParaRPr lang="en-US" altLang="zh-TW" dirty="0"/>
          </a:p>
          <a:p>
            <a:r>
              <a:rPr lang="en-US" altLang="zh-TW" dirty="0"/>
              <a:t>Steering Vector</a:t>
            </a:r>
            <a:r>
              <a:rPr lang="zh-TW" altLang="en-US" dirty="0"/>
              <a:t>的角色在於定義</a:t>
            </a:r>
            <a:r>
              <a:rPr lang="en-US" altLang="zh-TW" dirty="0"/>
              <a:t>Source Signal</a:t>
            </a:r>
            <a:r>
              <a:rPr lang="zh-TW" altLang="en-US" dirty="0"/>
              <a:t>和</a:t>
            </a:r>
            <a:r>
              <a:rPr lang="en-US" altLang="zh-TW" dirty="0"/>
              <a:t>Desired</a:t>
            </a:r>
            <a:r>
              <a:rPr lang="zh-TW" altLang="en-US" dirty="0"/>
              <a:t> </a:t>
            </a:r>
            <a:r>
              <a:rPr lang="en-US" altLang="zh-TW" dirty="0"/>
              <a:t>Signal</a:t>
            </a:r>
            <a:r>
              <a:rPr lang="zh-TW" altLang="en-US" dirty="0"/>
              <a:t>的關聯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2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BSS: Blind Signal </a:t>
            </a:r>
            <a:r>
              <a:rPr lang="en-US" altLang="zh-TW" dirty="0" err="1"/>
              <a:t>Seperation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1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5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Delay-and-sum (DS, DAS) -&gt; maximizing the WNG</a:t>
            </a:r>
          </a:p>
          <a:p>
            <a:r>
              <a:rPr lang="en-US" altLang="zh-TW" dirty="0"/>
              <a:t>Maximum DF (Directivity Factor)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2711-31CD-4EB0-BE88-AD14326088B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F76E05D-434A-4A8A-A8DC-AA19D4CC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0D94E62-AC9E-402C-95EA-97933FE2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23FC5A8-4676-4C7F-98CE-D820502B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B5027-8B5A-4AF9-8FE1-658E7A29B2D5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39D5FC8-6051-4131-9917-57F6A90A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823B34D-D14C-4743-B43F-71AD9EFE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9BCA39-8B9A-4164-B709-06F1222D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0159FEE-ECD4-4FF9-97D3-1ACC927A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FA21AD1-3DFA-41A3-AC02-6747C8D2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FDC6-E229-47C1-9CF2-AC8FF173E361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788A4E-02A2-4659-AD04-DACF113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68C6A7B-683A-4557-8DF8-952D3931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0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88CFEC4C-BF29-4CF3-97AD-05958E925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24F4AC5-2E8B-499A-AB0B-D2017C8B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7317E11-39AC-42BD-8CE4-64D50BEF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992-83FA-4399-B7EC-EBBBA67CCF6C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BC806C5-F482-4D81-9516-F44979B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057E1093-7BDD-46ED-8FEB-A917C15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3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E42F32F-AC33-499A-9CD1-11E6C5E6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2F4C643-E932-4039-9925-267C97B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5E961EE-0CDE-460D-9631-D918281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2D4C25-8C03-42FC-AC07-1AA8388B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73F7C2E-D685-4C8B-BFB6-992FCFF0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C2C3B40-B182-48C0-9D6E-D8E6AF9F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9AA855F-2A3A-4C8C-ACB4-2690F61A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EC0DEE7-5B27-4810-A2F6-B4473D4E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19CB-7E34-49E9-8126-3FA1BF226743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58602DF-6BA1-4257-BB91-3978E88F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B0A3764-EF93-43B7-B8C1-8F2E3CE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F875BA1-B382-4C3B-B4E3-2FF35ACB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E3D4C55-6924-4204-9F6F-505D3F0AD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2A7EF18-3E71-451C-901C-73852E9E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87E72557-EEC1-46C1-849E-BC823C05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B0B3-8B4C-4980-A0AB-FB30E9B946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5880B48-4C63-43DC-BE03-4142E85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814CD56-1545-4037-99F8-6C7A7DC2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457FDE6-C350-4A3B-A601-E5F2C38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303718E-EEB4-4191-845E-A6373D7C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EE210A35-3BEB-45A4-926D-38C2E4A4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87930E64-6CB4-4999-8C2C-453A3CD0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90B5649-E9DC-4B11-A18B-B91F2B93F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23437A0-B046-47F1-80F6-8A540851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0CD-F786-45F2-AB78-4CA67FD821D6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E42E56DD-F0E2-49BC-AFF6-2A83B1F5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41389B78-F616-47F5-851E-EBE4959F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0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FB336BF-0DBB-450A-AAD2-81540FFC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D9AAA7F-8573-422E-93CF-E744B827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01D2-9A26-476F-8644-D86BF61A7CE3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6A3CDD16-1C62-4F02-AFD0-48C869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930A5AD-8EBF-486F-A0EC-954EC1A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60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70993BC-5005-439A-84C2-4FF845F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0CCD-77D8-4F15-9AEF-F42975F059D1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EE76435-F7A1-4932-B598-46CA2CE7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0DF04D2-C024-42B6-B5F7-D2AF8F86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9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A978A2-1FC6-451F-A860-0791AE07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37F66DA-14EB-4BF6-8968-C53CD5DA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32D42BBC-CBCD-40FB-9DD4-273388D7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18F87BC-ACA7-448D-A680-439EDA35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FB9C-DEF3-4E7A-8597-EDE6888B3F50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B023ACD-9807-4779-B546-CBEA9F9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4B8F3796-28C2-456F-A6DA-8659012B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74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93266BE-89D4-4E0E-A70B-0E27CBC3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294FAF83-158E-4683-97EE-68A3006CD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4893605-3000-4815-B768-01567148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BEE17E7-1914-4352-8D70-12E59B03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633F-9C2A-4F64-B613-5C59544DB445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AAC39E4-94A7-4FDC-B3FC-B4368D2F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5334600-D9F2-4076-97AE-7D8DACB3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6E6B08F-79B6-4037-B3E4-FB6A198B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0ADA1B2-7FD6-4276-801F-5183EE1A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1F0D17F-96E0-44EC-A42A-2E795C48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D644-2407-4941-8A14-DCF2B873B89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90EB900-BBC5-493C-9FE7-49A08B7C7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50196E9-2B05-437F-B284-2BBCB83C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8995-115D-4982-8FBA-A545FD8516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161AC96-1168-422C-ABA4-0372ACF8F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 Brief Introduction to Beamforming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601C026B-5BDA-4236-AA6C-5BF1F013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BRD Intern</a:t>
            </a:r>
          </a:p>
          <a:p>
            <a:r>
              <a:rPr lang="en-US" altLang="zh-TW" dirty="0"/>
              <a:t>Nana Chang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張若暄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2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5BD9C07-59C5-4AD9-8C1F-2AF104FF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8F9C64C-2B9D-45D5-A410-29603F6D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Simulate model vs. Actual Signal Implementation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How to calculate when x(t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v(t) are both </a:t>
            </a:r>
            <a:r>
              <a:rPr lang="en-US" altLang="zh-TW" dirty="0"/>
              <a:t>unknown?</a:t>
            </a:r>
          </a:p>
          <a:p>
            <a:pPr marL="457200" lvl="1" indent="0">
              <a:buNone/>
            </a:pPr>
            <a:r>
              <a:rPr lang="en-US" altLang="zh-TW" sz="2800" b="1" dirty="0">
                <a:solidFill>
                  <a:srgbClr val="0000FF"/>
                </a:solidFill>
              </a:rPr>
              <a:t>Sol.: take silent moment as reference. 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/>
              <a:t>Further info: </a:t>
            </a:r>
            <a:r>
              <a:rPr lang="en-US" altLang="zh-TW" sz="1800" i="1" dirty="0"/>
              <a:t>“minimum statistics”</a:t>
            </a:r>
            <a:r>
              <a:rPr lang="en-US" altLang="zh-TW" sz="1800" dirty="0"/>
              <a:t> by Rainer Martin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E8DC936-03E4-40CD-96A6-F2F4D570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DAB1316-6A75-4573-9B13-6391C7F8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91075AF3-8BA4-4EEA-8313-D8EC2D6816E8}"/>
                  </a:ext>
                </a:extLst>
              </p:cNvPr>
              <p:cNvSpPr/>
              <p:nvPr/>
            </p:nvSpPr>
            <p:spPr>
              <a:xfrm>
                <a:off x="1847528" y="2564904"/>
                <a:ext cx="2825902" cy="1034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075AF3-8BA4-4EEA-8313-D8EC2D681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564904"/>
                <a:ext cx="2825902" cy="1034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332656"/>
            <a:ext cx="3474169" cy="265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9984432" y="260648"/>
            <a:ext cx="0" cy="282144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3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B1B7B9E-2542-44E2-B229-07E114C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612CEF21-013E-40D4-AD45-AA72130F9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10515600" cy="49360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b="1" dirty="0"/>
                  <a:t>Signal Reduction Factor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Noise Reduction Factor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2800" dirty="0"/>
                  <a:t>  	</a:t>
                </a:r>
                <a:r>
                  <a:rPr lang="en-US" altLang="zh-TW" sz="2800" b="1" i="1" dirty="0">
                    <a:solidFill>
                      <a:srgbClr val="0000FF"/>
                    </a:solidFill>
                  </a:rPr>
                  <a:t>The larger the better. </a:t>
                </a:r>
                <a:r>
                  <a:rPr lang="en-US" altLang="zh-TW" sz="2800" dirty="0"/>
                  <a:t/>
                </a:r>
                <a:br>
                  <a:rPr lang="en-US" altLang="zh-TW" sz="2800" dirty="0"/>
                </a:br>
                <a:r>
                  <a:rPr lang="en-US" altLang="zh-TW" dirty="0"/>
                  <a:t>	</a:t>
                </a:r>
                <a:r>
                  <a:rPr lang="en-US" altLang="zh-TW" sz="2000" dirty="0"/>
                  <a:t>(variance of noise before processed / variance of noise after processed)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Desired Signal Reduction Factor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2800" dirty="0"/>
                  <a:t>  	</a:t>
                </a:r>
                <a:r>
                  <a:rPr lang="en-US" altLang="zh-TW" sz="2800" b="1" i="1" dirty="0">
                    <a:solidFill>
                      <a:srgbClr val="0000FF"/>
                    </a:solidFill>
                  </a:rPr>
                  <a:t>The closer to 1, the better. </a:t>
                </a:r>
                <a:br>
                  <a:rPr lang="en-US" altLang="zh-TW" sz="2800" b="1" i="1" dirty="0">
                    <a:solidFill>
                      <a:srgbClr val="0000FF"/>
                    </a:solidFill>
                  </a:rPr>
                </a:br>
                <a:r>
                  <a:rPr lang="en-US" altLang="zh-TW" dirty="0"/>
                  <a:t>	</a:t>
                </a:r>
                <a:r>
                  <a:rPr lang="en-US" altLang="zh-TW" sz="2000" dirty="0"/>
                  <a:t>(variance of desired signal / variance of signal after processed)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b="1" dirty="0"/>
                  <a:t>Desired Signal Distortion index</a:t>
                </a:r>
                <a:r>
                  <a:rPr lang="en-US" altLang="zh-TW" dirty="0"/>
                  <a:t>: MSE ratio b/w received and processed signal</a:t>
                </a:r>
                <a:endParaRPr lang="en-US" altLang="zh-TW" sz="3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12CEF21-013E-40D4-AD45-AA72130F9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10515600" cy="4936083"/>
              </a:xfrm>
              <a:blipFill>
                <a:blip r:embed="rId2"/>
                <a:stretch>
                  <a:fillRect l="-928" t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93F578B-6389-4817-AE08-6F1205AF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BF1547C-9DC0-4C64-825D-6827B96A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4617AD4-3507-470A-B1EA-BF2B5FDF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FE9CB47-C251-4359-A04E-18FAAAC7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Power / Polar Patterns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Parameters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Beamformer Algorithms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BF Alg. parameters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Frequencies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# of microphones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Spacing b/w sensors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5D8D928-FF87-48FD-AE37-901609A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1C457DB-36E9-4C04-9B23-9E6D8A8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E7EF5C85-98A6-4A0D-8D4F-3CFF53EA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438226"/>
            <a:ext cx="5434827" cy="51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1A0A4C9-821D-4960-AB45-87309A21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br>
              <a:rPr lang="en-US" altLang="zh-TW" dirty="0"/>
            </a:br>
            <a:r>
              <a:rPr lang="en-US" altLang="zh-TW" dirty="0"/>
              <a:t>Measures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27CCED5F-59AF-4260-B339-808715D40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3" y="2132855"/>
                <a:ext cx="4526303" cy="404410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/>
                  <a:t>Power / Polar Patterns</a:t>
                </a:r>
                <a:endParaRPr lang="en-US" altLang="zh-TW" b="1" dirty="0"/>
              </a:p>
              <a:p>
                <a:r>
                  <a:rPr lang="en-US" altLang="zh-TW" dirty="0"/>
                  <a:t>Spatial Aliasing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3200" b="1" dirty="0" smtClean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num>
                      <m:den>
                        <m:r>
                          <a:rPr lang="zh-TW" alt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TW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altLang="zh-TW" sz="3200" b="1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For Human Speech, f in range of 85 ~ 255 Hz -&gt; spacing &lt; 67.25 cm.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dirty="0" smtClean="0"/>
                  <a:t>However, to deal with noise, spacing should still be small enough.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CCED5F-59AF-4260-B339-808715D40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3" y="2132855"/>
                <a:ext cx="4526303" cy="4044107"/>
              </a:xfrm>
              <a:blipFill rotWithShape="1">
                <a:blip r:embed="rId3"/>
                <a:stretch>
                  <a:fillRect l="-2288" t="-2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546ECDD-E825-46C1-A36D-64F2D796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F934033D-7DC8-48C2-BF0E-577D4BA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447928" y="152636"/>
            <a:ext cx="6226901" cy="6552728"/>
            <a:chOff x="5231904" y="-171400"/>
            <a:chExt cx="6643665" cy="6991300"/>
          </a:xfrm>
        </p:grpSpPr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2DCA442C-B3BE-44C9-B13D-591A2CD8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904" y="38100"/>
              <a:ext cx="6619875" cy="6781800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694" y="-171400"/>
              <a:ext cx="6619875" cy="3507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743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87AF61-50CB-4BE5-A0EE-D0115496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E6DE2602-140B-46AB-A427-649B04F3C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WNG (White Noise Gain)</a:t>
                </a:r>
              </a:p>
              <a:p>
                <a:pPr marL="0" indent="0"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/>
                  <a:t>  ...  (SNR of impulse response)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b="1" i="1" dirty="0">
                    <a:solidFill>
                      <a:srgbClr val="0000FF"/>
                    </a:solidFill>
                  </a:rPr>
                  <a:t>		The larger the better.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DF (Directivity Factor)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dirty="0"/>
                  <a:t>	-&gt; SNR of impulse response with specific direction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DE2602-140B-46AB-A427-649B04F3C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E6AE141-F497-4B96-80A4-EABCAA1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C2DA77B-8E7F-4364-9C54-E8236E1C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="" xmlns:a16="http://schemas.microsoft.com/office/drawing/2014/main" id="{64B12B3A-061B-49F8-A5E5-E48D5D7170D5}"/>
                  </a:ext>
                </a:extLst>
              </p:cNvPr>
              <p:cNvSpPr txBox="1"/>
              <p:nvPr/>
            </p:nvSpPr>
            <p:spPr>
              <a:xfrm>
                <a:off x="2783632" y="3284984"/>
                <a:ext cx="2662075" cy="5539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𝑠𝑡𝑒𝑒𝑟𝑖𝑛𝑔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4B12B3A-061B-49F8-A5E5-E48D5D71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3284984"/>
                <a:ext cx="266207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99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E01B8CA-815B-44C3-8FCE-F9C5CE1D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BF Methods 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3D15B6B-7028-438B-94CE-26B1D32F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Purpose of BF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Spatial filtering – analyzation on multichannel signal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To form a main beam in the direction of the desired signal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To place nulls in the directions of interferences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Fixed Beamformer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Fixed coefficients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Adaptive Beamformer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Consider the statistics of the incoming data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6187C03-D7AC-435C-A151-81E13CFD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D875F415-7D75-498C-92D4-B06650BB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4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2118FC6-3BCB-439E-A7E3-019D4567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 Beamformer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="" xmlns:a16="http://schemas.microsoft.com/office/drawing/2014/main" id="{2D117C4E-7F47-42F6-B8EA-B004224EC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81387"/>
              </p:ext>
            </p:extLst>
          </p:nvPr>
        </p:nvGraphicFramePr>
        <p:xfrm>
          <a:off x="838200" y="1988840"/>
          <a:ext cx="10515600" cy="388667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49688">
                  <a:extLst>
                    <a:ext uri="{9D8B030D-6E8A-4147-A177-3AD203B41FA5}">
                      <a16:colId xmlns="" xmlns:a16="http://schemas.microsoft.com/office/drawing/2014/main" val="785334874"/>
                    </a:ext>
                  </a:extLst>
                </a:gridCol>
                <a:gridCol w="6265912">
                  <a:extLst>
                    <a:ext uri="{9D8B030D-6E8A-4147-A177-3AD203B41FA5}">
                      <a16:colId xmlns="" xmlns:a16="http://schemas.microsoft.com/office/drawing/2014/main" val="4076413581"/>
                    </a:ext>
                  </a:extLst>
                </a:gridCol>
              </a:tblGrid>
              <a:tr h="580572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Delay-and-sum (DS, DAS) 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Maximizing WNG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3394022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/>
                        <a:t>Maximum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/>
                        <a:t>Maximizing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5709278"/>
                  </a:ext>
                </a:extLst>
              </a:tr>
              <a:tr h="1058690">
                <a:tc>
                  <a:txBody>
                    <a:bodyPr/>
                    <a:lstStyle/>
                    <a:p>
                      <a:r>
                        <a:rPr lang="en-US" altLang="zh-TW" sz="2400" b="1" dirty="0" err="1"/>
                        <a:t>Superdirective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A particular case of Maximum DF BF</a:t>
                      </a:r>
                    </a:p>
                    <a:p>
                      <a:r>
                        <a:rPr lang="en-US" altLang="zh-TW" sz="2400" b="0" dirty="0"/>
                        <a:t>-&gt; take desired direction as 0</a:t>
                      </a:r>
                    </a:p>
                    <a:p>
                      <a:r>
                        <a:rPr lang="en-US" altLang="zh-TW" sz="2400" b="0" dirty="0"/>
                        <a:t>Lack robustness: Sensitive to white noise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580334"/>
                  </a:ext>
                </a:extLst>
              </a:tr>
              <a:tr h="1536807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Robust </a:t>
                      </a:r>
                      <a:r>
                        <a:rPr lang="en-US" altLang="zh-TW" sz="2400" b="1" dirty="0" err="1"/>
                        <a:t>Superdirective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Enhanced </a:t>
                      </a:r>
                      <a:r>
                        <a:rPr lang="en-US" altLang="zh-TW" sz="2400" b="0" dirty="0" err="1"/>
                        <a:t>Superdirective</a:t>
                      </a:r>
                      <a:r>
                        <a:rPr lang="en-US" altLang="zh-TW" sz="2400" b="0" dirty="0"/>
                        <a:t> BF</a:t>
                      </a:r>
                    </a:p>
                    <a:p>
                      <a:r>
                        <a:rPr lang="en-US" altLang="zh-TW" sz="2400" b="0" dirty="0"/>
                        <a:t>Compromise b/w </a:t>
                      </a:r>
                      <a:r>
                        <a:rPr lang="en-US" altLang="zh-TW" sz="2400" b="0" dirty="0" err="1"/>
                        <a:t>supergain</a:t>
                      </a:r>
                      <a:r>
                        <a:rPr lang="en-US" altLang="zh-TW" sz="2400" b="0" dirty="0"/>
                        <a:t> and white noise amplification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8063646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8BC0FFF-D89C-4BD8-9C69-83067FB9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F8B843B9-4643-49E9-B591-4CBFA8DC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4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75372D-4D8A-48CD-83A7-89CC369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Beamformers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="" xmlns:a16="http://schemas.microsoft.com/office/drawing/2014/main" id="{633403A1-C508-42C8-A3E4-451EFBB6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99247"/>
              </p:ext>
            </p:extLst>
          </p:nvPr>
        </p:nvGraphicFramePr>
        <p:xfrm>
          <a:off x="774700" y="2852936"/>
          <a:ext cx="10515600" cy="28394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93108">
                  <a:extLst>
                    <a:ext uri="{9D8B030D-6E8A-4147-A177-3AD203B41FA5}">
                      <a16:colId xmlns="" xmlns:a16="http://schemas.microsoft.com/office/drawing/2014/main" val="4079959138"/>
                    </a:ext>
                  </a:extLst>
                </a:gridCol>
                <a:gridCol w="6922492">
                  <a:extLst>
                    <a:ext uri="{9D8B030D-6E8A-4147-A177-3AD203B41FA5}">
                      <a16:colId xmlns="" xmlns:a16="http://schemas.microsoft.com/office/drawing/2014/main" val="2186078553"/>
                    </a:ext>
                  </a:extLst>
                </a:gridCol>
              </a:tblGrid>
              <a:tr h="489561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Wiener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/>
                        <a:t>Minimizing 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0799636"/>
                  </a:ext>
                </a:extLst>
              </a:tr>
              <a:tr h="881209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MVDR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/>
                        <a:t>Minimizing MSE of the residual noise under </a:t>
                      </a:r>
                      <a:r>
                        <a:rPr lang="en-US" altLang="zh-TW" sz="2400" b="0" dirty="0" err="1"/>
                        <a:t>distortionless</a:t>
                      </a:r>
                      <a:r>
                        <a:rPr lang="en-US" altLang="zh-TW" sz="2400" b="0" dirty="0"/>
                        <a:t> constraint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6169106"/>
                  </a:ext>
                </a:extLst>
              </a:tr>
              <a:tr h="489561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Tradeoff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combination of Wiener and MVDR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6488473"/>
                  </a:ext>
                </a:extLst>
              </a:tr>
              <a:tr h="489561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Maximum Array Gain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Maximizing signal power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7905388"/>
                  </a:ext>
                </a:extLst>
              </a:tr>
              <a:tr h="489561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LCMV</a:t>
                      </a:r>
                      <a:endParaRPr lang="zh-TW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/>
                        <a:t>Minimizing MSE with interference constraints</a:t>
                      </a:r>
                      <a:endParaRPr lang="zh-TW" alt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7362851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AE94CF8-9759-4DAF-B7F1-1655803B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3445263-4238-4478-88B2-2497C254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28" name="Picture 4" descr="Block diagram of Adaptive beamforming  ">
            <a:extLst>
              <a:ext uri="{FF2B5EF4-FFF2-40B4-BE49-F238E27FC236}">
                <a16:creationId xmlns="" xmlns:a16="http://schemas.microsoft.com/office/drawing/2014/main" id="{964A4001-082E-423D-B808-ED92369E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40462"/>
            <a:ext cx="3384376" cy="23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62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75BD0FC-2448-4AA8-A642-6F8C557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BF Methods 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7F62736-3B2C-45AE-A4ED-45131507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Hardware Constraints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Cable transmission rate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Processor working speed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5E59FAC-4032-4974-9556-3197C9C7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F5C676B8-5F66-467F-B60E-9A0FE24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1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F0E1792-A8C6-456C-AF7D-CC6596C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Libraries 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1254A96-4E9A-4D07-84B5-6DD5D79F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Acoular</a:t>
            </a:r>
            <a:endParaRPr lang="en-US" altLang="zh-TW" dirty="0"/>
          </a:p>
          <a:p>
            <a:pPr lvl="1"/>
            <a:r>
              <a:rPr lang="en-US" altLang="zh-TW" dirty="0"/>
              <a:t>Acoustic beamforming, Acoustic testing</a:t>
            </a:r>
          </a:p>
          <a:p>
            <a:pPr lvl="1"/>
            <a:r>
              <a:rPr lang="en-US" altLang="zh-TW" b="1" dirty="0"/>
              <a:t>Post-processing</a:t>
            </a:r>
            <a:r>
              <a:rPr lang="en-US" altLang="zh-TW" dirty="0"/>
              <a:t> for multichannel data</a:t>
            </a:r>
          </a:p>
          <a:p>
            <a:r>
              <a:rPr lang="en-US" altLang="zh-TW" dirty="0" err="1"/>
              <a:t>Librosa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Music</a:t>
            </a:r>
            <a:r>
              <a:rPr lang="en-US" altLang="zh-TW" dirty="0"/>
              <a:t> and Audio analysis</a:t>
            </a:r>
          </a:p>
          <a:p>
            <a:pPr lvl="1"/>
            <a:r>
              <a:rPr lang="en-US" altLang="zh-TW" dirty="0"/>
              <a:t>Beat, tempo, note, midi</a:t>
            </a:r>
          </a:p>
          <a:p>
            <a:r>
              <a:rPr lang="en-US" altLang="zh-TW" dirty="0" err="1"/>
              <a:t>Pyroomacoustics</a:t>
            </a:r>
            <a:endParaRPr lang="en-US" altLang="zh-TW" dirty="0"/>
          </a:p>
          <a:p>
            <a:pPr lvl="1"/>
            <a:r>
              <a:rPr lang="en-US" altLang="zh-TW" dirty="0"/>
              <a:t>Testing of audio array processing algorithms</a:t>
            </a:r>
          </a:p>
          <a:p>
            <a:pPr lvl="1"/>
            <a:r>
              <a:rPr lang="en-US" altLang="zh-TW" dirty="0"/>
              <a:t>2D/3D </a:t>
            </a:r>
            <a:r>
              <a:rPr lang="en-US" altLang="zh-TW" b="1" dirty="0">
                <a:solidFill>
                  <a:srgbClr val="0000FF"/>
                </a:solidFill>
              </a:rPr>
              <a:t>Room Acoustics Simulation</a:t>
            </a:r>
          </a:p>
          <a:p>
            <a:pPr lvl="1"/>
            <a:r>
              <a:rPr lang="en-US" altLang="zh-TW" dirty="0"/>
              <a:t>Algorithms: STFT, BF, </a:t>
            </a:r>
            <a:r>
              <a:rPr lang="en-US" altLang="zh-TW" dirty="0" err="1"/>
              <a:t>DoA</a:t>
            </a:r>
            <a:r>
              <a:rPr lang="en-US" altLang="zh-TW" dirty="0"/>
              <a:t>, Adaptive Filtering, BSS, </a:t>
            </a:r>
            <a:r>
              <a:rPr lang="en-US" altLang="zh-TW" dirty="0" err="1"/>
              <a:t>etc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8375935-4328-4701-8420-643CB693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8B21579-3073-4B43-9033-3C1E2198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6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7F61D7C-3EE2-46C0-8972-910F9757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Beamforming?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="" xmlns:a16="http://schemas.microsoft.com/office/drawing/2014/main" id="{6A92B3ED-74A7-46DA-8D1A-E8371A6A4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86517"/>
              </p:ext>
            </p:extLst>
          </p:nvPr>
        </p:nvGraphicFramePr>
        <p:xfrm>
          <a:off x="586780" y="1690689"/>
          <a:ext cx="11018440" cy="152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標題 1">
            <a:extLst>
              <a:ext uri="{FF2B5EF4-FFF2-40B4-BE49-F238E27FC236}">
                <a16:creationId xmlns="" xmlns:a16="http://schemas.microsoft.com/office/drawing/2014/main" id="{16854E27-2E69-4CEE-97AA-965393197B15}"/>
              </a:ext>
            </a:extLst>
          </p:cNvPr>
          <p:cNvSpPr txBox="1">
            <a:spLocks/>
          </p:cNvSpPr>
          <p:nvPr/>
        </p:nvSpPr>
        <p:spPr>
          <a:xfrm>
            <a:off x="838200" y="3455318"/>
            <a:ext cx="10515600" cy="10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="" xmlns:a16="http://schemas.microsoft.com/office/drawing/2014/main" id="{089222C2-88A7-4A84-8DFF-C3B989DDAEE8}"/>
              </a:ext>
            </a:extLst>
          </p:cNvPr>
          <p:cNvSpPr txBox="1">
            <a:spLocks/>
          </p:cNvSpPr>
          <p:nvPr/>
        </p:nvSpPr>
        <p:spPr>
          <a:xfrm>
            <a:off x="1559496" y="4293096"/>
            <a:ext cx="5472608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Model Description</a:t>
            </a:r>
          </a:p>
          <a:p>
            <a:r>
              <a:rPr lang="en-US" altLang="zh-TW" dirty="0"/>
              <a:t>Performance Measures</a:t>
            </a:r>
          </a:p>
          <a:p>
            <a:r>
              <a:rPr lang="en-US" altLang="zh-TW" dirty="0"/>
              <a:t>Common BF Methods Overview</a:t>
            </a:r>
          </a:p>
          <a:p>
            <a:r>
              <a:rPr lang="en-US" altLang="zh-TW" dirty="0"/>
              <a:t>Related Libraries Overview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069EE3BF-AA66-4E9E-A6E5-7C1285A2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A48-6426-47C4-AA28-BDFE9B9D5C16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="" xmlns:a16="http://schemas.microsoft.com/office/drawing/2014/main" id="{6B5EC2D9-7C5A-4441-9C4C-9ECF43AA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46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0ACB44F-3FA9-4A90-A401-A69A8BFE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altLang="zh-TW" dirty="0" err="1"/>
              <a:t>Pyroomacoustics</a:t>
            </a:r>
            <a:r>
              <a:rPr lang="en-US" altLang="zh-TW" dirty="0"/>
              <a:t> Demo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41827C2-D4B8-4D46-A6E0-157E5289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CEC180FD-6764-4C2B-A052-641C759C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="" xmlns:a16="http://schemas.microsoft.com/office/drawing/2014/main" id="{136848AC-7882-4945-B08A-C2042B8A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875" t="10519" r="3341" b="3337"/>
          <a:stretch/>
        </p:blipFill>
        <p:spPr>
          <a:xfrm>
            <a:off x="1416188" y="1340768"/>
            <a:ext cx="9359624" cy="483619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2552166D-D32C-4AE0-811F-A04CECAEF36E}"/>
              </a:ext>
            </a:extLst>
          </p:cNvPr>
          <p:cNvCxnSpPr/>
          <p:nvPr/>
        </p:nvCxnSpPr>
        <p:spPr>
          <a:xfrm flipH="1" flipV="1">
            <a:off x="5447928" y="3429000"/>
            <a:ext cx="432048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="" xmlns:a16="http://schemas.microsoft.com/office/drawing/2014/main" id="{121D3D86-376F-4938-B819-EBAD38B7EF26}"/>
              </a:ext>
            </a:extLst>
          </p:cNvPr>
          <p:cNvSpPr/>
          <p:nvPr/>
        </p:nvSpPr>
        <p:spPr>
          <a:xfrm>
            <a:off x="5951986" y="3248980"/>
            <a:ext cx="360040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B84783-123B-48D0-A433-FA9302E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723"/>
          </a:xfrm>
        </p:spPr>
        <p:txBody>
          <a:bodyPr/>
          <a:lstStyle/>
          <a:p>
            <a:r>
              <a:rPr lang="en-US" altLang="zh-TW" dirty="0" err="1"/>
              <a:t>Pyroomacoustics</a:t>
            </a:r>
            <a:r>
              <a:rPr lang="en-US" altLang="zh-TW" dirty="0"/>
              <a:t> Demo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84B7A14-48A9-40A7-A720-6DA475F4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357F693-AC68-4F48-9ABA-764D73E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59" y="1196752"/>
            <a:ext cx="6844483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07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48F0FDA-44AB-4EAC-BCCC-267003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F8190B6F-2F42-48B8-9D51-D1B05A9BC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6062BF-1483-45C1-9FB8-23A6622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F2386F94-8888-48FA-8829-FE8B8E5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5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8C7DDB-E7AC-49BF-B4C3-44EBF56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 (</a:t>
            </a:r>
            <a:r>
              <a:rPr lang="zh-TW" altLang="en-US" dirty="0"/>
              <a:t>這是草稿頁 之後拿掉</a:t>
            </a:r>
            <a:r>
              <a:rPr lang="en-US" altLang="zh-TW" dirty="0"/>
              <a:t>!!)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73349B6-DC68-4913-9B2D-707FE08B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SNR (Signal-to-noise ratio)</a:t>
            </a:r>
          </a:p>
          <a:p>
            <a:r>
              <a:rPr lang="en-US" altLang="zh-TW" dirty="0"/>
              <a:t>MSE (Mean squared error)</a:t>
            </a:r>
          </a:p>
          <a:p>
            <a:r>
              <a:rPr lang="en-US" altLang="zh-TW" dirty="0"/>
              <a:t>Reduction Factor</a:t>
            </a:r>
          </a:p>
          <a:p>
            <a:r>
              <a:rPr lang="en-US" altLang="zh-TW" dirty="0"/>
              <a:t>WNG (White noise)</a:t>
            </a:r>
          </a:p>
          <a:p>
            <a:r>
              <a:rPr lang="zh-TW" altLang="en-US" dirty="0"/>
              <a:t>這部分會描述</a:t>
            </a:r>
            <a:r>
              <a:rPr lang="en-US" altLang="zh-TW" dirty="0"/>
              <a:t>SNR, MSE, Reduction Factor, WNG, DF</a:t>
            </a:r>
            <a:r>
              <a:rPr lang="zh-TW" altLang="en-US" dirty="0"/>
              <a:t>等等的定義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這些定義和各個</a:t>
            </a:r>
            <a:r>
              <a:rPr lang="en-US" altLang="zh-TW" dirty="0"/>
              <a:t>BF</a:t>
            </a:r>
            <a:r>
              <a:rPr lang="zh-TW" altLang="en-US" dirty="0"/>
              <a:t>有絕對的關係 所以特別討論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(steering Vector</a:t>
            </a:r>
            <a:r>
              <a:rPr lang="zh-TW" altLang="en-US" dirty="0"/>
              <a:t>和</a:t>
            </a:r>
            <a:r>
              <a:rPr lang="en-US" altLang="zh-TW" dirty="0"/>
              <a:t>Spatial Aliasing</a:t>
            </a:r>
            <a:r>
              <a:rPr lang="zh-TW" altLang="en-US" dirty="0"/>
              <a:t>應該也歸在這邊介紹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我覺得最重要的 解釋</a:t>
            </a:r>
            <a:r>
              <a:rPr lang="en-US" altLang="zh-TW" dirty="0"/>
              <a:t>Power Pattern</a:t>
            </a:r>
            <a:r>
              <a:rPr lang="zh-TW" altLang="en-US" dirty="0"/>
              <a:t>的極座標圖</a:t>
            </a:r>
            <a:r>
              <a:rPr lang="en-US" altLang="zh-TW" dirty="0"/>
              <a:t>(</a:t>
            </a:r>
            <a:r>
              <a:rPr lang="zh-TW" altLang="en-US" dirty="0"/>
              <a:t>像這張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31D50A5-7B6C-42B0-A341-92551F6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29598B9-D694-4DBE-B26A-F28BF51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7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87085D8-1409-454F-B17C-18FEDE72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73F9F47-7914-4A0B-86B8-E8629EC4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1349"/>
          </a:xfrm>
        </p:spPr>
        <p:txBody>
          <a:bodyPr/>
          <a:lstStyle/>
          <a:p>
            <a:r>
              <a:rPr lang="en-US" altLang="zh-TW" dirty="0"/>
              <a:t>Microphone Array with </a:t>
            </a:r>
            <a:r>
              <a:rPr lang="en-US" altLang="zh-TW" b="1" dirty="0">
                <a:solidFill>
                  <a:srgbClr val="FF0000"/>
                </a:solidFill>
              </a:rPr>
              <a:t>Known Location</a:t>
            </a:r>
          </a:p>
          <a:p>
            <a:pPr lvl="1"/>
            <a:r>
              <a:rPr lang="en-US" altLang="zh-TW" sz="2800" dirty="0"/>
              <a:t>Circular, Linear, random placement, etc.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2EA4395E-F28F-4DBE-9CCE-B5B9A506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1" y="2780928"/>
            <a:ext cx="7034849" cy="37731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C00EEB0-A0B3-427A-8EAF-514A43374C55}"/>
              </a:ext>
            </a:extLst>
          </p:cNvPr>
          <p:cNvSpPr txBox="1"/>
          <p:nvPr/>
        </p:nvSpPr>
        <p:spPr>
          <a:xfrm>
            <a:off x="8007626" y="3756974"/>
            <a:ext cx="2946448" cy="174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 – Source Signal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Y – Received Signal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V – Noise</a:t>
            </a:r>
            <a:endParaRPr lang="zh-TW" altLang="en-US" sz="2800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="" xmlns:a16="http://schemas.microsoft.com/office/drawing/2014/main" id="{9EF79385-798C-4751-A3FD-CC878B44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67F9-4FC4-4505-A04C-BACD9E56A013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13346C67-D84B-47FA-9F36-0E6421B6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6735D4-7568-48D0-BF03-5A0DFE7F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Description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C1425FB0-864D-4C08-81DD-2665326C9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409928" cy="49066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b="1" dirty="0"/>
                  <a:t>Spatial Aliasing</a:t>
                </a:r>
              </a:p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Occurs when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num>
                      <m:den>
                        <m:r>
                          <a:rPr lang="zh-TW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sSub>
                          <m:sSubPr>
                            <m:ctrlP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sSub>
                          <m:sSubPr>
                            <m:ctrlP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TW" sz="2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3"/>
                <a:endParaRPr lang="en-US" altLang="zh-TW" b="1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400" b="1" dirty="0">
                    <a:solidFill>
                      <a:srgbClr val="0000FF"/>
                    </a:solidFill>
                  </a:rPr>
                  <a:t>Ensure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num>
                      <m:den>
                        <m:r>
                          <a:rPr lang="zh-TW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TW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TW" b="1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400" b="1" dirty="0">
                    <a:solidFill>
                      <a:srgbClr val="0000FF"/>
                    </a:solidFill>
                  </a:rPr>
                  <a:t>to prevent from Spatial Aliasing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How spacing affect the model?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makes better model.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425FB0-864D-4C08-81DD-2665326C9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409928" cy="4906663"/>
              </a:xfrm>
              <a:blipFill>
                <a:blip r:embed="rId3"/>
                <a:stretch>
                  <a:fillRect l="-1998" t="-1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2F76263-1E6E-47D9-835B-1EB1B87C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EE3FF24-480C-42D5-95B4-057DB897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D8C8240-F0A0-479D-9719-AE16E288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16632"/>
            <a:ext cx="5309850" cy="2847960"/>
          </a:xfrm>
          <a:prstGeom prst="rect">
            <a:avLst/>
          </a:prstGeom>
        </p:spPr>
      </p:pic>
      <p:sp>
        <p:nvSpPr>
          <p:cNvPr id="7" name="AutoShape 4" descr="第六章波6-1 波的性質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6" descr="第六章波6-1 波的性質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422051"/>
            <a:ext cx="4445754" cy="264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0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4307FD9-BC77-4B98-8970-7E8D0373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Description – Source of Noises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E0BE879-3C52-48F2-BD7F-D9284E13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Self-noise from Circuit 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usually white noise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Ambient Noise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Additive Noise: residual environment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Echoes: from speakers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Reverberation: reflected signal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Interference: multiple sources / speakers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5F4E730-4DC8-4DC4-9A3F-CAA9731B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6D974A7-6F3A-47D7-B8F2-B49F82D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76D9BC2-CB1B-4D45-9E59-AE916A48C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41"/>
          <a:stretch/>
        </p:blipFill>
        <p:spPr>
          <a:xfrm>
            <a:off x="6312024" y="2780928"/>
            <a:ext cx="557624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36320DC-E5F9-4935-9F5D-623E9BA3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Description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0C99989D-5B07-4DBD-B902-6F2A34FD2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068" y="1484784"/>
                <a:ext cx="11305864" cy="48715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b="1" dirty="0"/>
                  <a:t>d(f): Steering Vector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b="0" dirty="0"/>
                  <a:t>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pPr>
                  <a:lnSpc>
                    <a:spcPct val="100000"/>
                  </a:lnSpc>
                </a:pPr>
                <a:endParaRPr lang="en-US" altLang="zh-TW" b="0" dirty="0"/>
              </a:p>
              <a:p>
                <a:pPr lvl="2">
                  <a:lnSpc>
                    <a:spcPct val="100000"/>
                  </a:lnSpc>
                </a:pPr>
                <a:endParaRPr lang="en-US" altLang="zh-TW" b="0" dirty="0"/>
              </a:p>
              <a:p>
                <a:pPr>
                  <a:lnSpc>
                    <a:spcPct val="100000"/>
                  </a:lnSpc>
                </a:pPr>
                <a:endParaRPr lang="en-US" altLang="zh-TW" b="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sz="1800" dirty="0"/>
                  <a:t>Related Paper: </a:t>
                </a:r>
                <a:r>
                  <a:rPr lang="en-US" altLang="zh-TW" sz="1800" i="1" dirty="0"/>
                  <a:t>Three-Dimensional Acoustic Source Mapping with Different Beamforming Steering Vector Formulations (May 2012)</a:t>
                </a:r>
                <a:endParaRPr lang="zh-TW" altLang="en-US" sz="1800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99989D-5B07-4DBD-B902-6F2A34FD2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068" y="1484784"/>
                <a:ext cx="11305864" cy="4871565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127A129-D1A1-47B9-A3A0-AED6FC72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570C7086-781F-45C9-ACA7-2CAE2AE1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="" xmlns:a16="http://schemas.microsoft.com/office/drawing/2014/main" id="{DA1F985A-8ADF-4958-9606-963F680338D8}"/>
                  </a:ext>
                </a:extLst>
              </p:cNvPr>
              <p:cNvSpPr txBox="1"/>
              <p:nvPr/>
            </p:nvSpPr>
            <p:spPr>
              <a:xfrm>
                <a:off x="815205" y="3938368"/>
                <a:ext cx="5428129" cy="13388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𝑖𝑚𝑝𝑢𝑙𝑠𝑒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𝑟𝑒𝑠𝑝𝑜𝑛𝑠𝑒</m:t>
                    </m:r>
                  </m:oMath>
                </a14:m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𝑠𝑖𝑔𝑛𝑎𝑙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𝑎𝑑𝑑𝑖𝑡𝑖𝑣𝑒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𝑟𝑒𝑐𝑒𝑖𝑣𝑒𝑑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𝑠𝑖𝑔𝑛𝑎𝑙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1F985A-8ADF-4958-9606-963F6803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5" y="3938368"/>
                <a:ext cx="5428129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1C73BF7-DD34-43FF-9906-D4A15B2D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471" y="1900357"/>
            <a:ext cx="4936170" cy="26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8C7DDB-E7AC-49BF-B4C3-44EBF56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73349B6-DC68-4913-9B2D-707FE08B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b="1" dirty="0"/>
              <a:t>Signal Enhancement?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Improve performance measures (SNR, MSE,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Improve hearable quality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Boost relevant information (</a:t>
            </a:r>
            <a:r>
              <a:rPr lang="en-US" altLang="zh-TW" dirty="0" err="1"/>
              <a:t>DoA</a:t>
            </a:r>
            <a:r>
              <a:rPr lang="en-US" altLang="zh-TW" dirty="0"/>
              <a:t>, BSS,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Restore signal of interest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Amplify desired signal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Suppress interferences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31D50A5-7B6C-42B0-A341-92551F6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29598B9-D694-4DBE-B26A-F28BF51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2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3874BA7-4A0C-40D8-B1CF-798C3569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708BB36A-8546-4372-A43A-B3A2437D5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SNR (Signal-to-noise ratio) -&gt;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Ratio of </a:t>
                </a:r>
                <a:r>
                  <a:rPr lang="en-US" altLang="zh-TW" b="1" dirty="0"/>
                  <a:t>Variance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3200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TW" alt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TW" alt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dirty="0"/>
                  <a:t>    ...   (variance of desired signal / variance of noise)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i</a:t>
                </a:r>
                <a:r>
                  <a:rPr lang="en-US" altLang="zh-TW" b="0" dirty="0"/>
                  <a:t>nput SNR(</a:t>
                </a:r>
                <a:r>
                  <a:rPr lang="en-US" altLang="zh-TW" b="0" dirty="0" err="1"/>
                  <a:t>iSNR</a:t>
                </a:r>
                <a:r>
                  <a:rPr lang="en-US" altLang="zh-TW" b="0" dirty="0"/>
                  <a:t>): </a:t>
                </a:r>
                <a:r>
                  <a:rPr lang="en-US" altLang="zh-TW" dirty="0"/>
                  <a:t>Denominator = variance of RECEIVED noise</a:t>
                </a:r>
                <a:br>
                  <a:rPr lang="en-US" altLang="zh-TW" dirty="0"/>
                </a:br>
                <a:r>
                  <a:rPr lang="en-US" altLang="zh-TW" dirty="0"/>
                  <a:t>output SNR(</a:t>
                </a:r>
                <a:r>
                  <a:rPr lang="en-US" altLang="zh-TW" dirty="0" err="1"/>
                  <a:t>oSNR</a:t>
                </a:r>
                <a:r>
                  <a:rPr lang="en-US" altLang="zh-TW" dirty="0"/>
                  <a:t>): Denominator = variance of noise AFTER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FILTERED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b="1" i="1" dirty="0">
                    <a:solidFill>
                      <a:srgbClr val="0000FF"/>
                    </a:solidFill>
                  </a:rPr>
                  <a:t>	</a:t>
                </a:r>
                <a:r>
                  <a:rPr lang="en-US" altLang="zh-TW" sz="2800" b="1" i="1" dirty="0">
                    <a:solidFill>
                      <a:srgbClr val="0000FF"/>
                    </a:solidFill>
                  </a:rPr>
                  <a:t>The larger the SNR is, the better the signal is. </a:t>
                </a:r>
                <a:endParaRPr lang="zh-TW" altLang="en-US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08BB36A-8546-4372-A43A-B3A2437D5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A3698DA-2D1A-498A-9D7E-8458F4F5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E1E18D01-0EA4-4D8C-9C2C-F209F349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24B86BE-2F82-46C1-8CB1-65CBC3C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Measures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5C51E34E-A05E-4CB4-B1CC-6BAA75545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6432" cy="4351338"/>
              </a:xfrm>
            </p:spPr>
            <p:txBody>
              <a:bodyPr/>
              <a:lstStyle/>
              <a:p>
                <a:r>
                  <a:rPr lang="en-US" altLang="zh-TW" dirty="0"/>
                  <a:t>MSE (Mean-squared error)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TW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TW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b="1" i="1" dirty="0">
                    <a:solidFill>
                      <a:srgbClr val="0000FF"/>
                    </a:solidFill>
                  </a:rPr>
                  <a:t>	The smaller the MSE is, the better the signal is.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51E34E-A05E-4CB4-B1CC-6BAA75545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6432" cy="4351338"/>
              </a:xfrm>
              <a:blipFill>
                <a:blip r:embed="rId2"/>
                <a:stretch>
                  <a:fillRect l="-100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EA89347-605C-450D-AE12-2428D7E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6BD9-6BF7-4E24-89EC-72F5F2DEA228}" type="datetime1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F58D36B-CF3E-4D2A-A869-84B77FB5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995-115D-4982-8FBA-A545FD851697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="" xmlns:a16="http://schemas.microsoft.com/office/drawing/2014/main" id="{9B4337A9-11C5-42C5-ADFF-EFFEAACBA119}"/>
                  </a:ext>
                </a:extLst>
              </p:cNvPr>
              <p:cNvSpPr txBox="1"/>
              <p:nvPr/>
            </p:nvSpPr>
            <p:spPr>
              <a:xfrm>
                <a:off x="1487488" y="3031798"/>
                <a:ext cx="5783763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𝑎𝑝𝑝𝑙𝑖𝑒𝑑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MSE of desired signal (desired signal distortion)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B4337A9-11C5-42C5-ADFF-EFFEAACB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031798"/>
                <a:ext cx="5783763" cy="1938992"/>
              </a:xfrm>
              <a:prstGeom prst="rect">
                <a:avLst/>
              </a:prstGeom>
              <a:blipFill>
                <a:blip r:embed="rId3"/>
                <a:stretch>
                  <a:fillRect l="-316" r="-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76CD039-6A97-4FFA-9FDC-F3B03C8AB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41"/>
          <a:stretch/>
        </p:blipFill>
        <p:spPr>
          <a:xfrm>
            <a:off x="7938944" y="429915"/>
            <a:ext cx="384568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29063</TotalTime>
  <Words>967</Words>
  <Application>Microsoft Office PowerPoint</Application>
  <PresentationFormat>自訂</PresentationFormat>
  <Paragraphs>241</Paragraphs>
  <Slides>23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A Brief Introduction to Beamforming</vt:lpstr>
      <vt:lpstr>What is Beamforming?</vt:lpstr>
      <vt:lpstr>Model Description</vt:lpstr>
      <vt:lpstr>Model Description</vt:lpstr>
      <vt:lpstr>Model Description – Source of Noises</vt:lpstr>
      <vt:lpstr>Model Description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Performance Measures</vt:lpstr>
      <vt:lpstr>Common BF Methods Overview</vt:lpstr>
      <vt:lpstr>Fixed Beamformer</vt:lpstr>
      <vt:lpstr>Adaptive Beamformers</vt:lpstr>
      <vt:lpstr>Common BF Methods Overview</vt:lpstr>
      <vt:lpstr>Related Libraries Overview</vt:lpstr>
      <vt:lpstr>Pyroomacoustics Demo</vt:lpstr>
      <vt:lpstr>Pyroomacoustics Demo</vt:lpstr>
      <vt:lpstr>QA</vt:lpstr>
      <vt:lpstr>Performance Measures (這是草稿頁 之後拿掉!!)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Beamforming</dc:title>
  <dc:creator>Nana Chang</dc:creator>
  <cp:lastModifiedBy>Nana Chang (張若暄)</cp:lastModifiedBy>
  <cp:revision>95</cp:revision>
  <dcterms:created xsi:type="dcterms:W3CDTF">2020-04-25T09:43:48Z</dcterms:created>
  <dcterms:modified xsi:type="dcterms:W3CDTF">2020-05-26T01:37:41Z</dcterms:modified>
</cp:coreProperties>
</file>