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p:restoredTop sz="94714"/>
  </p:normalViewPr>
  <p:slideViewPr>
    <p:cSldViewPr snapToGrid="0" snapToObjects="1">
      <p:cViewPr varScale="1">
        <p:scale>
          <a:sx n="156" d="100"/>
          <a:sy n="156" d="100"/>
        </p:scale>
        <p:origin x="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7EFFDC80-EC03-5044-B7EC-49E4BCA38B3F}"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074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359579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53673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774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8D79D4-D837-2D46-9131-C8B01A60416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62435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D79D4-D837-2D46-9131-C8B01A604163}"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3500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D79D4-D837-2D46-9131-C8B01A604163}" type="datetimeFigureOut">
              <a:rPr lang="en-US" smtClean="0"/>
              <a:t>10/22/18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4281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D79D4-D837-2D46-9131-C8B01A604163}" type="datetimeFigureOut">
              <a:rPr lang="en-US" smtClean="0"/>
              <a:t>10/22/18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FDC80-EC03-5044-B7EC-49E4BCA38B3F}"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3867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8D79D4-D837-2D46-9131-C8B01A604163}" type="datetimeFigureOut">
              <a:rPr lang="en-US" smtClean="0"/>
              <a:t>10/22/18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23863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8D79D4-D837-2D46-9131-C8B01A604163}"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346974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8D79D4-D837-2D46-9131-C8B01A604163}"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206091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18D79D4-D837-2D46-9131-C8B01A604163}" type="datetimeFigureOut">
              <a:rPr lang="en-US" smtClean="0"/>
              <a:t>10/22/18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EFFDC80-EC03-5044-B7EC-49E4BCA38B3F}"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99878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corej2eepatterns.com/ApplicationController.htm" TargetMode="External"/><Relationship Id="rId2" Type="http://schemas.openxmlformats.org/officeDocument/2006/relationships/hyperlink" Target="https://www.packtpub.com/mapt/book/application_development/9781788830621/2/ch02lvl1sec20/the-application-controller-patter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3F83-CF8D-7A47-B511-61B09ED002AC}"/>
              </a:ext>
            </a:extLst>
          </p:cNvPr>
          <p:cNvSpPr>
            <a:spLocks noGrp="1"/>
          </p:cNvSpPr>
          <p:nvPr>
            <p:ph type="ctrTitle"/>
          </p:nvPr>
        </p:nvSpPr>
        <p:spPr/>
        <p:txBody>
          <a:bodyPr>
            <a:normAutofit fontScale="90000"/>
          </a:bodyPr>
          <a:lstStyle/>
          <a:p>
            <a:r>
              <a:rPr lang="en-US" b="1" dirty="0"/>
              <a:t>Application Controller</a:t>
            </a:r>
            <a:br>
              <a:rPr lang="en-US" b="1" dirty="0"/>
            </a:br>
            <a:r>
              <a:rPr lang="en-US" b="1" dirty="0"/>
              <a:t>Pattern</a:t>
            </a:r>
            <a:endParaRPr lang="en-US" dirty="0"/>
          </a:p>
        </p:txBody>
      </p:sp>
      <p:sp>
        <p:nvSpPr>
          <p:cNvPr id="3" name="Subtitle 2">
            <a:extLst>
              <a:ext uri="{FF2B5EF4-FFF2-40B4-BE49-F238E27FC236}">
                <a16:creationId xmlns:a16="http://schemas.microsoft.com/office/drawing/2014/main" id="{627381EC-414A-6641-B773-0AF2E021C3F5}"/>
              </a:ext>
            </a:extLst>
          </p:cNvPr>
          <p:cNvSpPr>
            <a:spLocks noGrp="1"/>
          </p:cNvSpPr>
          <p:nvPr>
            <p:ph type="subTitle" idx="1"/>
          </p:nvPr>
        </p:nvSpPr>
        <p:spPr/>
        <p:txBody>
          <a:bodyPr/>
          <a:lstStyle/>
          <a:p>
            <a:r>
              <a:rPr lang="en-US" dirty="0"/>
              <a:t>Seth Huntley</a:t>
            </a:r>
          </a:p>
        </p:txBody>
      </p:sp>
    </p:spTree>
    <p:extLst>
      <p:ext uri="{BB962C8B-B14F-4D97-AF65-F5344CB8AC3E}">
        <p14:creationId xmlns:p14="http://schemas.microsoft.com/office/powerpoint/2010/main" val="23375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48F4-01EC-394E-A480-5C90948F524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DA25D2C-4569-764D-883B-714BA74C29DB}"/>
              </a:ext>
            </a:extLst>
          </p:cNvPr>
          <p:cNvSpPr>
            <a:spLocks noGrp="1"/>
          </p:cNvSpPr>
          <p:nvPr>
            <p:ph idx="1"/>
          </p:nvPr>
        </p:nvSpPr>
        <p:spPr/>
        <p:txBody>
          <a:bodyPr/>
          <a:lstStyle/>
          <a:p>
            <a:r>
              <a:rPr lang="en-US" dirty="0"/>
              <a:t>The problem addresses by the application control pattern is when you want to centralize and modularize action and view management.</a:t>
            </a:r>
          </a:p>
        </p:txBody>
      </p:sp>
    </p:spTree>
    <p:extLst>
      <p:ext uri="{BB962C8B-B14F-4D97-AF65-F5344CB8AC3E}">
        <p14:creationId xmlns:p14="http://schemas.microsoft.com/office/powerpoint/2010/main" val="248345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AD3B9-5AEB-9C4D-BFAC-96A7701948AE}"/>
              </a:ext>
            </a:extLst>
          </p:cNvPr>
          <p:cNvSpPr>
            <a:spLocks noGrp="1"/>
          </p:cNvSpPr>
          <p:nvPr>
            <p:ph idx="1"/>
          </p:nvPr>
        </p:nvSpPr>
        <p:spPr>
          <a:xfrm>
            <a:off x="2773599" y="711200"/>
            <a:ext cx="7796540" cy="5338744"/>
          </a:xfrm>
        </p:spPr>
        <p:txBody>
          <a:bodyPr>
            <a:normAutofit/>
          </a:bodyPr>
          <a:lstStyle/>
          <a:p>
            <a:r>
              <a:rPr lang="en-US" dirty="0"/>
              <a:t>In </a:t>
            </a:r>
            <a:r>
              <a:rPr lang="en-US" i="1" dirty="0"/>
              <a:t>Java EE 8 Design Patterns and Best Practices, </a:t>
            </a:r>
            <a:r>
              <a:rPr lang="en-US" dirty="0"/>
              <a:t>they explain that:</a:t>
            </a:r>
          </a:p>
          <a:p>
            <a:pPr lvl="1"/>
            <a:r>
              <a:rPr lang="en-US" dirty="0"/>
              <a:t>Some web applications have a complex logic for defining the correct view, content, or action to invoke. The MVC controller can be used to make this decision and get the correct view, content, or action. However, sometimes the logic to define a decision is very hard, and using the MVC controller to do this can cause duplication of a lot of code. To solve this, we need to centralize the logic at one point to permit an easy maintenance and a central logic point.</a:t>
            </a:r>
          </a:p>
          <a:p>
            <a:pPr lvl="1"/>
            <a:r>
              <a:rPr lang="en-US" dirty="0"/>
              <a:t>The application controller pattern is the pattern that permits the centralization of all view logic and promotes a unique process to define the flow of pages. (Rocha &amp; </a:t>
            </a:r>
            <a:r>
              <a:rPr lang="en-US" dirty="0" err="1"/>
              <a:t>Purificacao</a:t>
            </a:r>
            <a:r>
              <a:rPr lang="en-US" dirty="0"/>
              <a:t>) </a:t>
            </a:r>
          </a:p>
          <a:p>
            <a:endParaRPr lang="en-US" dirty="0"/>
          </a:p>
        </p:txBody>
      </p:sp>
    </p:spTree>
    <p:extLst>
      <p:ext uri="{BB962C8B-B14F-4D97-AF65-F5344CB8AC3E}">
        <p14:creationId xmlns:p14="http://schemas.microsoft.com/office/powerpoint/2010/main" val="2986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9577-A453-1E4D-B8BF-DDBE2BB2D33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6E7F9EA-AC9B-2747-93C0-C6A74D387984}"/>
              </a:ext>
            </a:extLst>
          </p:cNvPr>
          <p:cNvSpPr>
            <a:spLocks noGrp="1"/>
          </p:cNvSpPr>
          <p:nvPr>
            <p:ph idx="1"/>
          </p:nvPr>
        </p:nvSpPr>
        <p:spPr/>
        <p:txBody>
          <a:bodyPr>
            <a:normAutofit fontScale="92500" lnSpcReduction="20000"/>
          </a:bodyPr>
          <a:lstStyle/>
          <a:p>
            <a:r>
              <a:rPr lang="en-US" dirty="0"/>
              <a:t>What does this mean? I think it means that you </a:t>
            </a:r>
            <a:r>
              <a:rPr lang="en-US"/>
              <a:t>can reuse action </a:t>
            </a:r>
            <a:r>
              <a:rPr lang="en-US" dirty="0"/>
              <a:t>and management view code without having to duplicate your code. </a:t>
            </a:r>
          </a:p>
          <a:p>
            <a:r>
              <a:rPr lang="en-US" dirty="0"/>
              <a:t>According to Core J2EE Patterns, it means that:</a:t>
            </a:r>
          </a:p>
          <a:p>
            <a:pPr lvl="1"/>
            <a:r>
              <a:rPr lang="en-US" i="1" dirty="0"/>
              <a:t>You want to reuse action and view-management code. </a:t>
            </a:r>
          </a:p>
          <a:p>
            <a:pPr lvl="1"/>
            <a:r>
              <a:rPr lang="en-US" i="1" dirty="0"/>
              <a:t>You want to improve request-handling extensibility, such as adding use case functionality to an application incrementally.</a:t>
            </a:r>
          </a:p>
          <a:p>
            <a:pPr lvl="1"/>
            <a:r>
              <a:rPr lang="en-US" i="1" dirty="0"/>
              <a:t>You want to improve code modularity and maintainability, making it easier to extend the application and easier to test discrete parts of your request-handling code independent of a web container. (</a:t>
            </a:r>
          </a:p>
          <a:p>
            <a:br>
              <a:rPr lang="en-US" dirty="0"/>
            </a:br>
            <a:endParaRPr lang="en-US" dirty="0"/>
          </a:p>
        </p:txBody>
      </p:sp>
    </p:spTree>
    <p:extLst>
      <p:ext uri="{BB962C8B-B14F-4D97-AF65-F5344CB8AC3E}">
        <p14:creationId xmlns:p14="http://schemas.microsoft.com/office/powerpoint/2010/main" val="8471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491DDF28-62DE-5D4A-98D3-1526E4059559}"/>
              </a:ext>
            </a:extLst>
          </p:cNvPr>
          <p:cNvSpPr>
            <a:spLocks noGrp="1"/>
          </p:cNvSpPr>
          <p:nvPr>
            <p:ph type="body" idx="1"/>
          </p:nvPr>
        </p:nvSpPr>
        <p:spPr>
          <a:xfrm>
            <a:off x="2605933" y="968381"/>
            <a:ext cx="3896467" cy="1768420"/>
          </a:xfrm>
        </p:spPr>
        <p:txBody>
          <a:bodyPr/>
          <a:lstStyle/>
          <a:p>
            <a:r>
              <a:rPr lang="en-US" dirty="0"/>
              <a:t>Application Control Pattern Diagram from Lee S. Barney’s </a:t>
            </a:r>
            <a:r>
              <a:rPr lang="en-US" i="1" dirty="0"/>
              <a:t>Doing More with Java </a:t>
            </a:r>
            <a:r>
              <a:rPr lang="en-US" sz="1100" i="1" dirty="0"/>
              <a:t>(p. 85)</a:t>
            </a:r>
            <a:endParaRPr lang="en-US" i="1" dirty="0"/>
          </a:p>
        </p:txBody>
      </p:sp>
      <p:pic>
        <p:nvPicPr>
          <p:cNvPr id="17" name="Content Placeholder 16">
            <a:extLst>
              <a:ext uri="{FF2B5EF4-FFF2-40B4-BE49-F238E27FC236}">
                <a16:creationId xmlns:a16="http://schemas.microsoft.com/office/drawing/2014/main" id="{521E6CFA-B9ED-8B4C-97F2-AB567883FFFC}"/>
              </a:ext>
            </a:extLst>
          </p:cNvPr>
          <p:cNvPicPr>
            <a:picLocks noGrp="1" noChangeAspect="1"/>
          </p:cNvPicPr>
          <p:nvPr>
            <p:ph sz="half" idx="2"/>
          </p:nvPr>
        </p:nvPicPr>
        <p:blipFill>
          <a:blip r:embed="rId2"/>
          <a:stretch>
            <a:fillRect/>
          </a:stretch>
        </p:blipFill>
        <p:spPr>
          <a:xfrm>
            <a:off x="2609850" y="3338024"/>
            <a:ext cx="3892550" cy="2098064"/>
          </a:xfrm>
        </p:spPr>
      </p:pic>
      <p:sp>
        <p:nvSpPr>
          <p:cNvPr id="19" name="Text Placeholder 18">
            <a:extLst>
              <a:ext uri="{FF2B5EF4-FFF2-40B4-BE49-F238E27FC236}">
                <a16:creationId xmlns:a16="http://schemas.microsoft.com/office/drawing/2014/main" id="{ED29A245-BEC5-2C45-91BC-349D8848064B}"/>
              </a:ext>
            </a:extLst>
          </p:cNvPr>
          <p:cNvSpPr>
            <a:spLocks noGrp="1"/>
          </p:cNvSpPr>
          <p:nvPr>
            <p:ph type="body" sz="quarter" idx="3"/>
          </p:nvPr>
        </p:nvSpPr>
        <p:spPr>
          <a:xfrm>
            <a:off x="6663282" y="968381"/>
            <a:ext cx="3899798" cy="1768420"/>
          </a:xfrm>
        </p:spPr>
        <p:txBody>
          <a:bodyPr/>
          <a:lstStyle/>
          <a:p>
            <a:r>
              <a:rPr lang="en-US" dirty="0"/>
              <a:t>Application Control Pattern Diagram from </a:t>
            </a:r>
            <a:r>
              <a:rPr lang="en-US" i="1" dirty="0"/>
              <a:t>Core J2EE Patterns: Best Practices and Design Strategies (2nd Edition)</a:t>
            </a:r>
          </a:p>
        </p:txBody>
      </p:sp>
      <p:pic>
        <p:nvPicPr>
          <p:cNvPr id="15" name="Content Placeholder 14">
            <a:extLst>
              <a:ext uri="{FF2B5EF4-FFF2-40B4-BE49-F238E27FC236}">
                <a16:creationId xmlns:a16="http://schemas.microsoft.com/office/drawing/2014/main" id="{F6E2F425-F9BA-6F4C-B8B3-B211A3EC41B1}"/>
              </a:ext>
            </a:extLst>
          </p:cNvPr>
          <p:cNvPicPr>
            <a:picLocks noGrp="1" noChangeAspect="1"/>
          </p:cNvPicPr>
          <p:nvPr>
            <p:ph sz="quarter" idx="4"/>
          </p:nvPr>
        </p:nvPicPr>
        <p:blipFill>
          <a:blip r:embed="rId3"/>
          <a:stretch>
            <a:fillRect/>
          </a:stretch>
        </p:blipFill>
        <p:spPr>
          <a:xfrm>
            <a:off x="6665913" y="3502846"/>
            <a:ext cx="3900487" cy="1768420"/>
          </a:xfrm>
        </p:spPr>
      </p:pic>
    </p:spTree>
    <p:extLst>
      <p:ext uri="{BB962C8B-B14F-4D97-AF65-F5344CB8AC3E}">
        <p14:creationId xmlns:p14="http://schemas.microsoft.com/office/powerpoint/2010/main" val="144488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5A59-1AF8-DE47-B4F4-67D5C7236C3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EA7D68-CE38-CD4F-8866-55C70CF9633B}"/>
              </a:ext>
            </a:extLst>
          </p:cNvPr>
          <p:cNvSpPr>
            <a:spLocks noGrp="1"/>
          </p:cNvSpPr>
          <p:nvPr>
            <p:ph idx="1"/>
          </p:nvPr>
        </p:nvSpPr>
        <p:spPr/>
        <p:txBody>
          <a:bodyPr>
            <a:normAutofit lnSpcReduction="10000"/>
          </a:bodyPr>
          <a:lstStyle/>
          <a:p>
            <a:r>
              <a:rPr lang="en-US" dirty="0"/>
              <a:t>Rocha, </a:t>
            </a:r>
            <a:r>
              <a:rPr lang="en-US" dirty="0" err="1"/>
              <a:t>Rhuan</a:t>
            </a:r>
            <a:r>
              <a:rPr lang="en-US" dirty="0"/>
              <a:t>, </a:t>
            </a:r>
            <a:r>
              <a:rPr lang="en-US" dirty="0" err="1"/>
              <a:t>Purificacao</a:t>
            </a:r>
            <a:r>
              <a:rPr lang="en-US" dirty="0"/>
              <a:t>, Joao. </a:t>
            </a:r>
            <a:r>
              <a:rPr lang="en-US" i="1" dirty="0"/>
              <a:t>Java EE 8 Design Patterns and Best Practices: Build enterprise-ready scalable applications with architectural design patterns. Accessed 2018.10.19 </a:t>
            </a:r>
            <a:r>
              <a:rPr lang="en-US" i="1" dirty="0">
                <a:hlinkClick r:id="rId2"/>
              </a:rPr>
              <a:t>https://www.packtpub.com/mapt/book/application_development/9781788830621/2/ch02lvl1sec20/the-application-controller-pattern</a:t>
            </a:r>
            <a:endParaRPr lang="en-US" i="1" dirty="0"/>
          </a:p>
          <a:p>
            <a:r>
              <a:rPr lang="en-US" dirty="0" err="1"/>
              <a:t>Alur</a:t>
            </a:r>
            <a:r>
              <a:rPr lang="en-US" dirty="0"/>
              <a:t>, Deepak. </a:t>
            </a:r>
            <a:r>
              <a:rPr lang="en-US" i="1" dirty="0"/>
              <a:t>Core J2EE Patterns: Best Practices and Design Strategies (2nd Edition). Accessed 2018.10.19, </a:t>
            </a:r>
            <a:r>
              <a:rPr lang="en-US" i="1" dirty="0">
                <a:hlinkClick r:id="rId3"/>
              </a:rPr>
              <a:t>http://www.corej2eepatterns.com/ApplicationController.htm</a:t>
            </a:r>
            <a:endParaRPr lang="en-US" i="1" dirty="0"/>
          </a:p>
          <a:p>
            <a:r>
              <a:rPr lang="en-US" dirty="0"/>
              <a:t>Barney, Lee S. Doing More with Java,</a:t>
            </a:r>
          </a:p>
        </p:txBody>
      </p:sp>
    </p:spTree>
    <p:extLst>
      <p:ext uri="{BB962C8B-B14F-4D97-AF65-F5344CB8AC3E}">
        <p14:creationId xmlns:p14="http://schemas.microsoft.com/office/powerpoint/2010/main" val="3250895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{F3EB8EC7-EAF5-A849-9DE8-230C4CDA6252}tf16401369</Template>
  <TotalTime>259</TotalTime>
  <Words>217</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MS Shell Dlg 2</vt:lpstr>
      <vt:lpstr>Wingdings</vt:lpstr>
      <vt:lpstr>Wingdings 3</vt:lpstr>
      <vt:lpstr>Madison</vt:lpstr>
      <vt:lpstr>Application Controller Pattern</vt:lpstr>
      <vt:lpstr>Problem</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Controller Pattern</dc:title>
  <dc:creator>Seth Huntley</dc:creator>
  <cp:lastModifiedBy>Seth Huntley</cp:lastModifiedBy>
  <cp:revision>12</cp:revision>
  <dcterms:created xsi:type="dcterms:W3CDTF">2018-10-19T14:08:06Z</dcterms:created>
  <dcterms:modified xsi:type="dcterms:W3CDTF">2018-10-22T14:01:43Z</dcterms:modified>
</cp:coreProperties>
</file>