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8"/>
  </p:notesMasterIdLst>
  <p:sldIdLst>
    <p:sldId id="256" r:id="rId2"/>
    <p:sldId id="257" r:id="rId3"/>
    <p:sldId id="258" r:id="rId4"/>
    <p:sldId id="259" r:id="rId5"/>
    <p:sldId id="260" r:id="rId6"/>
    <p:sldId id="261" r:id="rId7"/>
  </p:sldIdLst>
  <p:sldSz cx="7772400" cy="10058400"/>
  <p:notesSz cx="6858000" cy="9144000"/>
  <p:embeddedFontLst>
    <p:embeddedFont>
      <p:font typeface="Century Gothic" panose="020B0502020202020204" pitchFamily="34" charset="0"/>
      <p:regular r:id="rId9"/>
      <p:bold r:id="rId10"/>
      <p:italic r:id="rId11"/>
      <p:boldItalic r:id="rId12"/>
    </p:embeddedFont>
    <p:embeddedFont>
      <p:font typeface="Rockwell" panose="02060603020205020403"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706" y="8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descr="Colorful movie theater seats."/>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14" name="Google Shape;14;p2"/>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5" name="Google Shape;15;p2"/>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6" name="Google Shape;16;p2"/>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7" name="Google Shape;17;p2"/>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18" name="Google Shape;18;p2"/>
          <p:cNvCxnSpPr/>
          <p:nvPr/>
        </p:nvCxnSpPr>
        <p:spPr>
          <a:xfrm rot="10800000">
            <a:off x="687631" y="4471285"/>
            <a:ext cx="876259" cy="0"/>
          </a:xfrm>
          <a:prstGeom prst="straightConnector1">
            <a:avLst/>
          </a:prstGeom>
          <a:noFill/>
          <a:ln w="28575" cap="flat" cmpd="sng">
            <a:solidFill>
              <a:schemeClr val="accent1"/>
            </a:solidFill>
            <a:prstDash val="solid"/>
            <a:miter lim="800000"/>
            <a:headEnd type="none" w="sm" len="sm"/>
            <a:tailEnd type="none" w="sm" len="sm"/>
          </a:ln>
        </p:spPr>
      </p:cxnSp>
      <p:cxnSp>
        <p:nvCxnSpPr>
          <p:cNvPr id="19" name="Google Shape;19;p2"/>
          <p:cNvCxnSpPr/>
          <p:nvPr/>
        </p:nvCxnSpPr>
        <p:spPr>
          <a:xfrm rot="10800000">
            <a:off x="6217738" y="4462585"/>
            <a:ext cx="876259" cy="0"/>
          </a:xfrm>
          <a:prstGeom prst="straightConnector1">
            <a:avLst/>
          </a:prstGeom>
          <a:noFill/>
          <a:ln w="28575" cap="flat" cmpd="sng">
            <a:solidFill>
              <a:schemeClr val="accent1"/>
            </a:solidFill>
            <a:prstDash val="solid"/>
            <a:miter lim="800000"/>
            <a:headEnd type="none" w="sm" len="sm"/>
            <a:tailEnd type="none" w="sm" len="sm"/>
          </a:ln>
        </p:spPr>
      </p:cxnSp>
      <p:sp>
        <p:nvSpPr>
          <p:cNvPr id="20" name="Google Shape;20;p2"/>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21" name="Google Shape;21;p2"/>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22" name="Google Shape;22;p2"/>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4"/>
              </a:buClr>
              <a:buSzPts val="8800"/>
              <a:buFont typeface="Twentieth Century"/>
              <a:buNone/>
              <a:defRPr sz="8800" b="0" i="0" u="none" strike="noStrike" cap="non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
          <p:cNvSpPr/>
          <p:nvPr/>
        </p:nvSpPr>
        <p:spPr>
          <a:xfrm flipH="1">
            <a:off x="5903768" y="8189768"/>
            <a:ext cx="1868632" cy="1868632"/>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 name="Google Shape;24;p2"/>
          <p:cNvSpPr/>
          <p:nvPr/>
        </p:nvSpPr>
        <p:spPr>
          <a:xfrm flipH="1">
            <a:off x="6495011" y="8763000"/>
            <a:ext cx="1295400" cy="1295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25" name="Google Shape;25;p2"/>
          <p:cNvSpPr/>
          <p:nvPr/>
        </p:nvSpPr>
        <p:spPr>
          <a:xfrm flipH="1">
            <a:off x="7100714" y="9365153"/>
            <a:ext cx="693247" cy="693247"/>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cxnSp>
        <p:nvCxnSpPr>
          <p:cNvPr id="26" name="Google Shape;26;p2"/>
          <p:cNvCxnSpPr/>
          <p:nvPr/>
        </p:nvCxnSpPr>
        <p:spPr>
          <a:xfrm rot="10800000">
            <a:off x="683091" y="661156"/>
            <a:ext cx="4509516" cy="0"/>
          </a:xfrm>
          <a:prstGeom prst="straightConnector1">
            <a:avLst/>
          </a:prstGeom>
          <a:noFill/>
          <a:ln w="28575" cap="flat" cmpd="sng">
            <a:solidFill>
              <a:schemeClr val="accent6"/>
            </a:solidFill>
            <a:prstDash val="solid"/>
            <a:miter lim="800000"/>
            <a:headEnd type="none" w="sm" len="sm"/>
            <a:tailEnd type="none" w="sm" len="sm"/>
          </a:ln>
        </p:spPr>
      </p:cxnSp>
      <p:cxnSp>
        <p:nvCxnSpPr>
          <p:cNvPr id="27" name="Google Shape;27;p2"/>
          <p:cNvCxnSpPr/>
          <p:nvPr/>
        </p:nvCxnSpPr>
        <p:spPr>
          <a:xfrm rot="10800000">
            <a:off x="683091" y="2014468"/>
            <a:ext cx="6406218" cy="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30" name="Google Shape;30;p3"/>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1" name="Google Shape;31;p3"/>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2" name="Google Shape;32;p3"/>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3" name="Google Shape;33;p3"/>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34" name="Google Shape;34;p3"/>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35" name="Google Shape;35;p3"/>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36" name="Google Shape;36;p3"/>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7" name="Google Shape;37;p3"/>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8" name="Google Shape;38;p3"/>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3"/>
          <p:cNvSpPr/>
          <p:nvPr/>
        </p:nvSpPr>
        <p:spPr>
          <a:xfrm flipH="1">
            <a:off x="5903768" y="8189768"/>
            <a:ext cx="1868632" cy="1868632"/>
          </a:xfrm>
          <a:prstGeom prst="rtTriangle">
            <a:avLst/>
          </a:prstGeom>
          <a:gradFill>
            <a:gsLst>
              <a:gs pos="0">
                <a:schemeClr val="lt1"/>
              </a:gs>
              <a:gs pos="48000">
                <a:srgbClr val="BFBFBF"/>
              </a:gs>
              <a:gs pos="100000">
                <a:schemeClr val="lt1"/>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 name="Google Shape;40;p3"/>
          <p:cNvSpPr/>
          <p:nvPr/>
        </p:nvSpPr>
        <p:spPr>
          <a:xfrm flipH="1">
            <a:off x="6495011" y="8763000"/>
            <a:ext cx="1295400" cy="1295400"/>
          </a:xfrm>
          <a:prstGeom prst="rtTriangle">
            <a:avLst/>
          </a:prstGeom>
          <a:gradFill>
            <a:gsLst>
              <a:gs pos="0">
                <a:schemeClr val="lt1"/>
              </a:gs>
              <a:gs pos="48000">
                <a:srgbClr val="BFBFBF"/>
              </a:gs>
              <a:gs pos="100000">
                <a:schemeClr val="lt1"/>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41" name="Google Shape;41;p3"/>
          <p:cNvSpPr/>
          <p:nvPr/>
        </p:nvSpPr>
        <p:spPr>
          <a:xfrm flipH="1">
            <a:off x="7100714" y="9365153"/>
            <a:ext cx="693247" cy="693247"/>
          </a:xfrm>
          <a:prstGeom prst="rtTriangle">
            <a:avLst/>
          </a:prstGeom>
          <a:gradFill>
            <a:gsLst>
              <a:gs pos="0">
                <a:schemeClr val="lt1"/>
              </a:gs>
              <a:gs pos="48000">
                <a:srgbClr val="BFBFBF"/>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42" name="Google Shape;42;p3"/>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43" name="Google Shape;43;p3"/>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4"/>
        <p:cNvGrpSpPr/>
        <p:nvPr/>
      </p:nvGrpSpPr>
      <p:grpSpPr>
        <a:xfrm>
          <a:off x="0" y="0"/>
          <a:ext cx="0" cy="0"/>
          <a:chOff x="0" y="0"/>
          <a:chExt cx="0" cy="0"/>
        </a:xfrm>
      </p:grpSpPr>
      <p:pic>
        <p:nvPicPr>
          <p:cNvPr id="45" name="Google Shape;45;p4"/>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46" name="Google Shape;46;p4"/>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accent6"/>
              </a:buClr>
              <a:buSzPts val="1400"/>
              <a:buFont typeface="Arial"/>
              <a:buNone/>
              <a:defRPr sz="1400" b="0" i="0" u="none" strike="noStrike" cap="none">
                <a:solidFill>
                  <a:schemeClr val="accent6"/>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7" name="Google Shape;47;p4"/>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accent6"/>
              </a:buClr>
              <a:buSzPts val="1400"/>
              <a:buFont typeface="Arial"/>
              <a:buNone/>
              <a:defRPr sz="1400" b="0" i="0" u="none" strike="noStrike" cap="none">
                <a:solidFill>
                  <a:schemeClr val="accent6"/>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8" name="Google Shape;48;p4"/>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9" name="Google Shape;49;p4"/>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50" name="Google Shape;50;p4"/>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51" name="Google Shape;51;p4"/>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52" name="Google Shape;52;p4"/>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53" name="Google Shape;53;p4"/>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1800"/>
              <a:buFont typeface="Arial"/>
              <a:buNone/>
              <a:defRPr sz="1800" b="0" i="0" u="none" strike="noStrike" cap="none">
                <a:solidFill>
                  <a:schemeClr val="accent6"/>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54" name="Google Shape;54;p4"/>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6"/>
              </a:buClr>
              <a:buSzPts val="8800"/>
              <a:buFont typeface="Twentieth Century"/>
              <a:buNone/>
              <a:defRPr sz="8800" b="0" i="0" u="none" strike="noStrike" cap="none">
                <a:solidFill>
                  <a:schemeClr val="accent6"/>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4"/>
          <p:cNvSpPr/>
          <p:nvPr/>
        </p:nvSpPr>
        <p:spPr>
          <a:xfrm flipH="1">
            <a:off x="5903768" y="8189768"/>
            <a:ext cx="1868632" cy="1868632"/>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6" name="Google Shape;56;p4"/>
          <p:cNvSpPr/>
          <p:nvPr/>
        </p:nvSpPr>
        <p:spPr>
          <a:xfrm flipH="1">
            <a:off x="6495011" y="8763000"/>
            <a:ext cx="1295400" cy="1295400"/>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57" name="Google Shape;57;p4"/>
          <p:cNvSpPr/>
          <p:nvPr/>
        </p:nvSpPr>
        <p:spPr>
          <a:xfrm flipH="1">
            <a:off x="7100714" y="9365153"/>
            <a:ext cx="693247" cy="693247"/>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58" name="Google Shape;58;p4"/>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59" name="Google Shape;59;p4"/>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60"/>
        <p:cNvGrpSpPr/>
        <p:nvPr/>
      </p:nvGrpSpPr>
      <p:grpSpPr>
        <a:xfrm>
          <a:off x="0" y="0"/>
          <a:ext cx="0" cy="0"/>
          <a:chOff x="0" y="0"/>
          <a:chExt cx="0" cy="0"/>
        </a:xfrm>
      </p:grpSpPr>
      <p:pic>
        <p:nvPicPr>
          <p:cNvPr id="61" name="Google Shape;61;p5"/>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62" name="Google Shape;62;p5"/>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3" name="Google Shape;63;p5"/>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4" name="Google Shape;64;p5"/>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5" name="Google Shape;65;p5"/>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66" name="Google Shape;66;p5"/>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67" name="Google Shape;67;p5"/>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68" name="Google Shape;68;p5"/>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9" name="Google Shape;69;p5"/>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70" name="Google Shape;70;p5"/>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rgbClr val="00B050"/>
              </a:buClr>
              <a:buSzPts val="8800"/>
              <a:buFont typeface="Twentieth Century"/>
              <a:buNone/>
              <a:defRPr sz="8800" b="1" i="0" u="none" strike="noStrike" cap="none">
                <a:solidFill>
                  <a:srgbClr val="00B050"/>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5"/>
          <p:cNvSpPr/>
          <p:nvPr/>
        </p:nvSpPr>
        <p:spPr>
          <a:xfrm flipH="1">
            <a:off x="5903768" y="8189768"/>
            <a:ext cx="1868632" cy="1868632"/>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72" name="Google Shape;72;p5"/>
          <p:cNvSpPr/>
          <p:nvPr/>
        </p:nvSpPr>
        <p:spPr>
          <a:xfrm flipH="1">
            <a:off x="6495011" y="8763000"/>
            <a:ext cx="1295400" cy="1295400"/>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73" name="Google Shape;73;p5"/>
          <p:cNvSpPr/>
          <p:nvPr/>
        </p:nvSpPr>
        <p:spPr>
          <a:xfrm flipH="1">
            <a:off x="7100714" y="9365153"/>
            <a:ext cx="693247" cy="693247"/>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74" name="Google Shape;74;p5"/>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75" name="Google Shape;75;p5"/>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76"/>
        <p:cNvGrpSpPr/>
        <p:nvPr/>
      </p:nvGrpSpPr>
      <p:grpSpPr>
        <a:xfrm>
          <a:off x="0" y="0"/>
          <a:ext cx="0" cy="0"/>
          <a:chOff x="0" y="0"/>
          <a:chExt cx="0" cy="0"/>
        </a:xfrm>
      </p:grpSpPr>
      <p:pic>
        <p:nvPicPr>
          <p:cNvPr id="77" name="Google Shape;77;p6"/>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78" name="Google Shape;78;p6"/>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79" name="Google Shape;79;p6"/>
          <p:cNvSpPr txBox="1">
            <a:spLocks noGrp="1"/>
          </p:cNvSpPr>
          <p:nvPr>
            <p:ph type="body" idx="2"/>
          </p:nvPr>
        </p:nvSpPr>
        <p:spPr>
          <a:xfrm>
            <a:off x="683786" y="5270658"/>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0" name="Google Shape;80;p6"/>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1" name="Google Shape;81;p6"/>
          <p:cNvSpPr txBox="1">
            <a:spLocks noGrp="1"/>
          </p:cNvSpPr>
          <p:nvPr>
            <p:ph type="body" idx="4"/>
          </p:nvPr>
        </p:nvSpPr>
        <p:spPr>
          <a:xfrm>
            <a:off x="683091" y="4830921"/>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82" name="Google Shape;82;p6"/>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83" name="Google Shape;83;p6"/>
          <p:cNvCxnSpPr/>
          <p:nvPr/>
        </p:nvCxnSpPr>
        <p:spPr>
          <a:xfrm rot="10800000">
            <a:off x="687631" y="673000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84" name="Google Shape;84;p6"/>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5" name="Google Shape;85;p6"/>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6" name="Google Shape;86;p6"/>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4"/>
              </a:buClr>
              <a:buSzPts val="8800"/>
              <a:buFont typeface="Twentieth Century"/>
              <a:buNone/>
              <a:defRPr sz="8800" b="1" i="0" u="none" strike="noStrike" cap="non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6"/>
          <p:cNvSpPr/>
          <p:nvPr/>
        </p:nvSpPr>
        <p:spPr>
          <a:xfrm flipH="1">
            <a:off x="5903768" y="8189768"/>
            <a:ext cx="1868632" cy="1868632"/>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88" name="Google Shape;88;p6"/>
          <p:cNvSpPr/>
          <p:nvPr/>
        </p:nvSpPr>
        <p:spPr>
          <a:xfrm flipH="1">
            <a:off x="6495011" y="8763000"/>
            <a:ext cx="1295400" cy="1295400"/>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89" name="Google Shape;89;p6"/>
          <p:cNvSpPr/>
          <p:nvPr/>
        </p:nvSpPr>
        <p:spPr>
          <a:xfrm flipH="1">
            <a:off x="7100714" y="9365153"/>
            <a:ext cx="693247" cy="693247"/>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90" name="Google Shape;90;p6"/>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91" name="Google Shape;91;p6"/>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spTree>
      <p:nvGrpSpPr>
        <p:cNvPr id="1" name="Shape 92"/>
        <p:cNvGrpSpPr/>
        <p:nvPr/>
      </p:nvGrpSpPr>
      <p:grpSpPr>
        <a:xfrm>
          <a:off x="0" y="0"/>
          <a:ext cx="0" cy="0"/>
          <a:chOff x="0" y="0"/>
          <a:chExt cx="0" cy="0"/>
        </a:xfrm>
      </p:grpSpPr>
      <p:pic>
        <p:nvPicPr>
          <p:cNvPr id="93" name="Google Shape;93;p7"/>
          <p:cNvPicPr preferRelativeResize="0"/>
          <p:nvPr/>
        </p:nvPicPr>
        <p:blipFill rotWithShape="1">
          <a:blip r:embed="rId2">
            <a:alphaModFix/>
          </a:blip>
          <a:srcRect l="3868" t="4421" r="35653" b="36312"/>
          <a:stretch/>
        </p:blipFill>
        <p:spPr>
          <a:xfrm>
            <a:off x="0" y="-1"/>
            <a:ext cx="7772400" cy="10058401"/>
          </a:xfrm>
          <a:prstGeom prst="rect">
            <a:avLst/>
          </a:prstGeom>
          <a:noFill/>
          <a:ln>
            <a:noFill/>
          </a:ln>
        </p:spPr>
      </p:pic>
      <p:sp>
        <p:nvSpPr>
          <p:cNvPr id="94" name="Google Shape;94;p7"/>
          <p:cNvSpPr/>
          <p:nvPr/>
        </p:nvSpPr>
        <p:spPr>
          <a:xfrm>
            <a:off x="0" y="0"/>
            <a:ext cx="7772400" cy="6197803"/>
          </a:xfrm>
          <a:prstGeom prst="rect">
            <a:avLst/>
          </a:prstGeom>
          <a:gradFill>
            <a:gsLst>
              <a:gs pos="0">
                <a:srgbClr val="000000"/>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95" name="Google Shape;95;p7"/>
          <p:cNvSpPr txBox="1">
            <a:spLocks noGrp="1"/>
          </p:cNvSpPr>
          <p:nvPr>
            <p:ph type="body" idx="1"/>
          </p:nvPr>
        </p:nvSpPr>
        <p:spPr>
          <a:xfrm>
            <a:off x="683091" y="2598613"/>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6" name="Google Shape;96;p7"/>
          <p:cNvSpPr txBox="1">
            <a:spLocks noGrp="1"/>
          </p:cNvSpPr>
          <p:nvPr>
            <p:ph type="body" idx="2"/>
          </p:nvPr>
        </p:nvSpPr>
        <p:spPr>
          <a:xfrm>
            <a:off x="4571971" y="2598291"/>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7" name="Google Shape;97;p7"/>
          <p:cNvSpPr txBox="1">
            <a:spLocks noGrp="1"/>
          </p:cNvSpPr>
          <p:nvPr>
            <p:ph type="body" idx="3"/>
          </p:nvPr>
        </p:nvSpPr>
        <p:spPr>
          <a:xfrm>
            <a:off x="683091" y="2158876"/>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8" name="Google Shape;98;p7"/>
          <p:cNvSpPr txBox="1">
            <a:spLocks noGrp="1"/>
          </p:cNvSpPr>
          <p:nvPr>
            <p:ph type="body" idx="4"/>
          </p:nvPr>
        </p:nvSpPr>
        <p:spPr>
          <a:xfrm>
            <a:off x="4571276" y="2158554"/>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99" name="Google Shape;99;p7"/>
          <p:cNvCxnSpPr/>
          <p:nvPr/>
        </p:nvCxnSpPr>
        <p:spPr>
          <a:xfrm rot="10800000">
            <a:off x="683091" y="4085398"/>
            <a:ext cx="876259" cy="0"/>
          </a:xfrm>
          <a:prstGeom prst="straightConnector1">
            <a:avLst/>
          </a:prstGeom>
          <a:noFill/>
          <a:ln w="28575" cap="flat" cmpd="sng">
            <a:solidFill>
              <a:schemeClr val="accent3"/>
            </a:solidFill>
            <a:prstDash val="solid"/>
            <a:miter lim="800000"/>
            <a:headEnd type="none" w="sm" len="sm"/>
            <a:tailEnd type="none" w="sm" len="sm"/>
          </a:ln>
        </p:spPr>
      </p:cxnSp>
      <p:cxnSp>
        <p:nvCxnSpPr>
          <p:cNvPr id="100" name="Google Shape;100;p7"/>
          <p:cNvCxnSpPr/>
          <p:nvPr/>
        </p:nvCxnSpPr>
        <p:spPr>
          <a:xfrm rot="10800000">
            <a:off x="6310754" y="4161047"/>
            <a:ext cx="876259" cy="0"/>
          </a:xfrm>
          <a:prstGeom prst="straightConnector1">
            <a:avLst/>
          </a:prstGeom>
          <a:noFill/>
          <a:ln w="28575" cap="flat" cmpd="sng">
            <a:solidFill>
              <a:schemeClr val="accent3"/>
            </a:solidFill>
            <a:prstDash val="solid"/>
            <a:miter lim="800000"/>
            <a:headEnd type="none" w="sm" len="sm"/>
            <a:tailEnd type="none" w="sm" len="sm"/>
          </a:ln>
        </p:spPr>
      </p:cxnSp>
      <p:sp>
        <p:nvSpPr>
          <p:cNvPr id="101" name="Google Shape;101;p7"/>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02" name="Google Shape;102;p7"/>
          <p:cNvSpPr txBox="1">
            <a:spLocks noGrp="1"/>
          </p:cNvSpPr>
          <p:nvPr>
            <p:ph type="body" idx="6"/>
          </p:nvPr>
        </p:nvSpPr>
        <p:spPr>
          <a:xfrm>
            <a:off x="687631" y="506304"/>
            <a:ext cx="6499382" cy="342900"/>
          </a:xfrm>
          <a:prstGeom prst="rect">
            <a:avLst/>
          </a:prstGeom>
          <a:noFill/>
          <a:ln>
            <a:noFill/>
          </a:ln>
        </p:spPr>
        <p:txBody>
          <a:bodyPr spcFirstLastPara="1" wrap="square" lIns="91425"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03" name="Google Shape;103;p7"/>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1"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04" name="Google Shape;104;p7"/>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105" name="Google Shape;105;p7"/>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06"/>
        <p:cNvGrpSpPr/>
        <p:nvPr/>
      </p:nvGrpSpPr>
      <p:grpSpPr>
        <a:xfrm>
          <a:off x="0" y="0"/>
          <a:ext cx="0" cy="0"/>
          <a:chOff x="0" y="0"/>
          <a:chExt cx="0" cy="0"/>
        </a:xfrm>
      </p:grpSpPr>
      <p:pic>
        <p:nvPicPr>
          <p:cNvPr id="107" name="Google Shape;107;p8"/>
          <p:cNvPicPr preferRelativeResize="0"/>
          <p:nvPr/>
        </p:nvPicPr>
        <p:blipFill rotWithShape="1">
          <a:blip r:embed="rId2">
            <a:alphaModFix amt="75000"/>
          </a:blip>
          <a:srcRect/>
          <a:stretch/>
        </p:blipFill>
        <p:spPr>
          <a:xfrm>
            <a:off x="0" y="0"/>
            <a:ext cx="7772400" cy="10058400"/>
          </a:xfrm>
          <a:prstGeom prst="rect">
            <a:avLst/>
          </a:prstGeom>
          <a:solidFill>
            <a:schemeClr val="dk1">
              <a:alpha val="62745"/>
            </a:schemeClr>
          </a:solidFill>
          <a:ln>
            <a:noFill/>
          </a:ln>
        </p:spPr>
      </p:pic>
      <p:sp>
        <p:nvSpPr>
          <p:cNvPr id="108" name="Google Shape;108;p8"/>
          <p:cNvSpPr/>
          <p:nvPr/>
        </p:nvSpPr>
        <p:spPr>
          <a:xfrm>
            <a:off x="0" y="-1"/>
            <a:ext cx="7772400" cy="4953761"/>
          </a:xfrm>
          <a:prstGeom prst="rect">
            <a:avLst/>
          </a:prstGeom>
          <a:gradFill>
            <a:gsLst>
              <a:gs pos="0">
                <a:srgbClr val="000000"/>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09" name="Google Shape;109;p8"/>
          <p:cNvSpPr/>
          <p:nvPr/>
        </p:nvSpPr>
        <p:spPr>
          <a:xfrm>
            <a:off x="683091" y="2416629"/>
            <a:ext cx="2843880" cy="5015934"/>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0" name="Google Shape;110;p8"/>
          <p:cNvSpPr txBox="1">
            <a:spLocks noGrp="1"/>
          </p:cNvSpPr>
          <p:nvPr>
            <p:ph type="body" idx="1"/>
          </p:nvPr>
        </p:nvSpPr>
        <p:spPr>
          <a:xfrm>
            <a:off x="801934" y="3131460"/>
            <a:ext cx="2616200" cy="12969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850"/>
              </a:spcBef>
              <a:spcAft>
                <a:spcPts val="0"/>
              </a:spcAft>
              <a:buClr>
                <a:schemeClr val="dk1"/>
              </a:buClr>
              <a:buSzPts val="140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1" name="Google Shape;111;p8"/>
          <p:cNvSpPr txBox="1">
            <a:spLocks noGrp="1"/>
          </p:cNvSpPr>
          <p:nvPr>
            <p:ph type="body" idx="2"/>
          </p:nvPr>
        </p:nvSpPr>
        <p:spPr>
          <a:xfrm>
            <a:off x="798089" y="5737601"/>
            <a:ext cx="2616200" cy="12969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850"/>
              </a:spcBef>
              <a:spcAft>
                <a:spcPts val="0"/>
              </a:spcAft>
              <a:buClr>
                <a:schemeClr val="dk1"/>
              </a:buClr>
              <a:buSzPts val="140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2" name="Google Shape;112;p8"/>
          <p:cNvSpPr txBox="1">
            <a:spLocks noGrp="1"/>
          </p:cNvSpPr>
          <p:nvPr>
            <p:ph type="body" idx="3"/>
          </p:nvPr>
        </p:nvSpPr>
        <p:spPr>
          <a:xfrm>
            <a:off x="801934" y="2691723"/>
            <a:ext cx="2615737" cy="396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850"/>
              </a:spcBef>
              <a:spcAft>
                <a:spcPts val="0"/>
              </a:spcAft>
              <a:buClr>
                <a:schemeClr val="dk1"/>
              </a:buClr>
              <a:buSzPts val="2380"/>
              <a:buFont typeface="Arial"/>
              <a:buNone/>
              <a:defRPr sz="2380" b="1" i="0" u="none" strike="noStrike" cap="none">
                <a:solidFill>
                  <a:schemeClr val="dk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3" name="Google Shape;113;p8"/>
          <p:cNvSpPr txBox="1">
            <a:spLocks noGrp="1"/>
          </p:cNvSpPr>
          <p:nvPr>
            <p:ph type="body" idx="4"/>
          </p:nvPr>
        </p:nvSpPr>
        <p:spPr>
          <a:xfrm>
            <a:off x="797394" y="5297864"/>
            <a:ext cx="2615737" cy="396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850"/>
              </a:spcBef>
              <a:spcAft>
                <a:spcPts val="0"/>
              </a:spcAft>
              <a:buClr>
                <a:schemeClr val="dk1"/>
              </a:buClr>
              <a:buSzPts val="2380"/>
              <a:buFont typeface="Arial"/>
              <a:buNone/>
              <a:defRPr sz="2380" b="1" i="0" u="none" strike="noStrike" cap="none">
                <a:solidFill>
                  <a:schemeClr val="dk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114" name="Google Shape;114;p8"/>
          <p:cNvCxnSpPr/>
          <p:nvPr/>
        </p:nvCxnSpPr>
        <p:spPr>
          <a:xfrm rot="10800000">
            <a:off x="801934" y="4618245"/>
            <a:ext cx="876259" cy="0"/>
          </a:xfrm>
          <a:prstGeom prst="straightConnector1">
            <a:avLst/>
          </a:prstGeom>
          <a:noFill/>
          <a:ln w="28575" cap="flat" cmpd="sng">
            <a:solidFill>
              <a:schemeClr val="accent3"/>
            </a:solidFill>
            <a:prstDash val="solid"/>
            <a:miter lim="800000"/>
            <a:headEnd type="none" w="sm" len="sm"/>
            <a:tailEnd type="none" w="sm" len="sm"/>
          </a:ln>
        </p:spPr>
      </p:cxnSp>
      <p:cxnSp>
        <p:nvCxnSpPr>
          <p:cNvPr id="115" name="Google Shape;115;p8"/>
          <p:cNvCxnSpPr/>
          <p:nvPr/>
        </p:nvCxnSpPr>
        <p:spPr>
          <a:xfrm rot="10800000">
            <a:off x="801934" y="7088460"/>
            <a:ext cx="876259" cy="0"/>
          </a:xfrm>
          <a:prstGeom prst="straightConnector1">
            <a:avLst/>
          </a:prstGeom>
          <a:noFill/>
          <a:ln w="28575" cap="flat" cmpd="sng">
            <a:solidFill>
              <a:schemeClr val="accent3"/>
            </a:solidFill>
            <a:prstDash val="solid"/>
            <a:miter lim="800000"/>
            <a:headEnd type="none" w="sm" len="sm"/>
            <a:tailEnd type="none" w="sm" len="sm"/>
          </a:ln>
        </p:spPr>
      </p:cxnSp>
      <p:sp>
        <p:nvSpPr>
          <p:cNvPr id="116" name="Google Shape;116;p8"/>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7" name="Google Shape;117;p8"/>
          <p:cNvSpPr txBox="1">
            <a:spLocks noGrp="1"/>
          </p:cNvSpPr>
          <p:nvPr>
            <p:ph type="body" idx="6"/>
          </p:nvPr>
        </p:nvSpPr>
        <p:spPr>
          <a:xfrm>
            <a:off x="687631" y="506304"/>
            <a:ext cx="6499382" cy="3429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8" name="Google Shape;118;p8"/>
          <p:cNvSpPr txBox="1">
            <a:spLocks noGrp="1"/>
          </p:cNvSpPr>
          <p:nvPr>
            <p:ph type="title"/>
          </p:nvPr>
        </p:nvSpPr>
        <p:spPr>
          <a:xfrm>
            <a:off x="687631" y="963487"/>
            <a:ext cx="6499382" cy="7921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1"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9" name="Google Shape;119;p8"/>
          <p:cNvSpPr/>
          <p:nvPr/>
        </p:nvSpPr>
        <p:spPr>
          <a:xfrm flipH="1">
            <a:off x="5903768" y="8189768"/>
            <a:ext cx="1868632" cy="1868632"/>
          </a:xfrm>
          <a:prstGeom prst="rtTriangle">
            <a:avLst/>
          </a:prstGeom>
          <a:gradFill>
            <a:gsLst>
              <a:gs pos="0">
                <a:srgbClr val="FFFFFF"/>
              </a:gs>
              <a:gs pos="35000">
                <a:srgbClr val="FFFFFF"/>
              </a:gs>
              <a:gs pos="100000">
                <a:srgbClr val="4EA6DB"/>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0" name="Google Shape;120;p8"/>
          <p:cNvSpPr/>
          <p:nvPr/>
        </p:nvSpPr>
        <p:spPr>
          <a:xfrm flipH="1">
            <a:off x="6495011" y="8763000"/>
            <a:ext cx="1295400" cy="1295400"/>
          </a:xfrm>
          <a:prstGeom prst="rtTriangle">
            <a:avLst/>
          </a:prstGeom>
          <a:gradFill>
            <a:gsLst>
              <a:gs pos="0">
                <a:srgbClr val="FFFFFF"/>
              </a:gs>
              <a:gs pos="35000">
                <a:srgbClr val="FFFFFF"/>
              </a:gs>
              <a:gs pos="100000">
                <a:srgbClr val="4EA6DB"/>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121" name="Google Shape;121;p8"/>
          <p:cNvSpPr/>
          <p:nvPr/>
        </p:nvSpPr>
        <p:spPr>
          <a:xfrm flipH="1">
            <a:off x="7100714" y="9365153"/>
            <a:ext cx="693247" cy="693247"/>
          </a:xfrm>
          <a:prstGeom prst="rtTriangle">
            <a:avLst/>
          </a:prstGeom>
          <a:gradFill>
            <a:gsLst>
              <a:gs pos="0">
                <a:srgbClr val="F5FAFD"/>
              </a:gs>
              <a:gs pos="74000">
                <a:srgbClr val="AED6EF"/>
              </a:gs>
              <a:gs pos="83000">
                <a:srgbClr val="AED6EF"/>
              </a:gs>
              <a:gs pos="100000">
                <a:srgbClr val="C8E3F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122" name="Google Shape;122;p8"/>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123" name="Google Shape;123;p8"/>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92785" y="200234"/>
            <a:ext cx="7136718" cy="143806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8800"/>
              <a:buFont typeface="Twentieth Century"/>
              <a:buNone/>
            </a:pPr>
            <a:endParaRPr sz="8800" b="0" i="0" u="none" strike="noStrike" cap="none">
              <a:solidFill>
                <a:schemeClr val="lt1"/>
              </a:solidFill>
              <a:latin typeface="Twentieth Century"/>
              <a:ea typeface="Twentieth Century"/>
              <a:cs typeface="Twentieth Century"/>
              <a:sym typeface="Twentieth Century"/>
            </a:endParaRPr>
          </a:p>
        </p:txBody>
      </p:sp>
      <p:sp>
        <p:nvSpPr>
          <p:cNvPr id="7" name="Google Shape;7;p1"/>
          <p:cNvSpPr/>
          <p:nvPr/>
        </p:nvSpPr>
        <p:spPr>
          <a:xfrm flipH="1">
            <a:off x="5903768" y="8189768"/>
            <a:ext cx="1868632" cy="1868632"/>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8" name="Google Shape;8;p1"/>
          <p:cNvSpPr/>
          <p:nvPr/>
        </p:nvSpPr>
        <p:spPr>
          <a:xfrm flipH="1">
            <a:off x="6495011" y="8763000"/>
            <a:ext cx="1295400" cy="1295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9" name="Google Shape;9;p1"/>
          <p:cNvSpPr/>
          <p:nvPr/>
        </p:nvSpPr>
        <p:spPr>
          <a:xfrm flipH="1">
            <a:off x="7100714" y="9365153"/>
            <a:ext cx="693247" cy="693247"/>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cxnSp>
        <p:nvCxnSpPr>
          <p:cNvPr id="10" name="Google Shape;10;p1"/>
          <p:cNvCxnSpPr/>
          <p:nvPr/>
        </p:nvCxnSpPr>
        <p:spPr>
          <a:xfrm rot="10800000">
            <a:off x="683091" y="661156"/>
            <a:ext cx="4509516" cy="0"/>
          </a:xfrm>
          <a:prstGeom prst="straightConnector1">
            <a:avLst/>
          </a:prstGeom>
          <a:noFill/>
          <a:ln w="28575" cap="flat" cmpd="sng">
            <a:solidFill>
              <a:schemeClr val="accent6"/>
            </a:solidFill>
            <a:prstDash val="solid"/>
            <a:miter lim="800000"/>
            <a:headEnd type="none" w="sm" len="sm"/>
            <a:tailEnd type="none" w="sm" len="sm"/>
          </a:ln>
        </p:spPr>
      </p:cxnSp>
      <p:cxnSp>
        <p:nvCxnSpPr>
          <p:cNvPr id="11" name="Google Shape;11;p1"/>
          <p:cNvCxnSpPr/>
          <p:nvPr/>
        </p:nvCxnSpPr>
        <p:spPr>
          <a:xfrm rot="10800000">
            <a:off x="683091" y="2014468"/>
            <a:ext cx="6406218" cy="0"/>
          </a:xfrm>
          <a:prstGeom prst="straightConnector1">
            <a:avLst/>
          </a:prstGeom>
          <a:noFill/>
          <a:ln w="28575" cap="flat" cmpd="sng">
            <a:solidFill>
              <a:schemeClr val="accent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body" idx="1"/>
          </p:nvPr>
        </p:nvSpPr>
        <p:spPr>
          <a:xfrm>
            <a:off x="687631" y="2083981"/>
            <a:ext cx="6648834" cy="2197507"/>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600"/>
              <a:buNone/>
            </a:pPr>
            <a:r>
              <a:rPr lang="en-US" sz="1600" dirty="0"/>
              <a:t>Movies as a form of entertainment can be a very profitable industry. </a:t>
            </a:r>
            <a:endParaRPr dirty="0"/>
          </a:p>
          <a:p>
            <a:pPr marL="0" lvl="0" indent="0" algn="l" rtl="0">
              <a:lnSpc>
                <a:spcPct val="110000"/>
              </a:lnSpc>
              <a:spcBef>
                <a:spcPts val="850"/>
              </a:spcBef>
              <a:spcAft>
                <a:spcPts val="0"/>
              </a:spcAft>
              <a:buClr>
                <a:schemeClr val="lt1"/>
              </a:buClr>
              <a:buSzPts val="1600"/>
              <a:buNone/>
            </a:pPr>
            <a:endParaRPr sz="1600" dirty="0"/>
          </a:p>
          <a:p>
            <a:pPr marL="0" lvl="0" indent="0" algn="l" rtl="0">
              <a:lnSpc>
                <a:spcPct val="110000"/>
              </a:lnSpc>
              <a:spcBef>
                <a:spcPts val="850"/>
              </a:spcBef>
              <a:spcAft>
                <a:spcPts val="0"/>
              </a:spcAft>
              <a:buClr>
                <a:schemeClr val="lt1"/>
              </a:buClr>
              <a:buSzPts val="1600"/>
              <a:buNone/>
            </a:pPr>
            <a:r>
              <a:rPr lang="en-US" sz="1600" i="1" dirty="0"/>
              <a:t>What is the recipe for a successful movie?</a:t>
            </a:r>
            <a:endParaRPr dirty="0"/>
          </a:p>
          <a:p>
            <a:pPr marL="0" lvl="0" indent="0" algn="l" rtl="0">
              <a:lnSpc>
                <a:spcPct val="110000"/>
              </a:lnSpc>
              <a:spcBef>
                <a:spcPts val="850"/>
              </a:spcBef>
              <a:spcAft>
                <a:spcPts val="0"/>
              </a:spcAft>
              <a:buClr>
                <a:schemeClr val="lt1"/>
              </a:buClr>
              <a:buSzPts val="1600"/>
              <a:buNone/>
            </a:pPr>
            <a:endParaRPr sz="1600" i="1" dirty="0"/>
          </a:p>
          <a:p>
            <a:pPr marL="0" lvl="0" indent="0" algn="l" rtl="0">
              <a:lnSpc>
                <a:spcPct val="110000"/>
              </a:lnSpc>
              <a:spcBef>
                <a:spcPts val="850"/>
              </a:spcBef>
              <a:spcAft>
                <a:spcPts val="0"/>
              </a:spcAft>
              <a:buClr>
                <a:schemeClr val="lt1"/>
              </a:buClr>
              <a:buSzPts val="1600"/>
              <a:buNone/>
            </a:pPr>
            <a:r>
              <a:rPr lang="en-US" sz="1600" dirty="0"/>
              <a:t>Hinged on Netflix data from Kaggle, we have cleaned, sorted, and analyzed some of the most highly rated movies based on their IMDB scores to try to answer this question.</a:t>
            </a:r>
            <a:endParaRPr dirty="0"/>
          </a:p>
          <a:p>
            <a:pPr marL="0" lvl="0" indent="0" algn="l" rtl="0">
              <a:lnSpc>
                <a:spcPct val="110000"/>
              </a:lnSpc>
              <a:spcBef>
                <a:spcPts val="850"/>
              </a:spcBef>
              <a:spcAft>
                <a:spcPts val="0"/>
              </a:spcAft>
              <a:buClr>
                <a:schemeClr val="lt1"/>
              </a:buClr>
              <a:buSzPts val="1600"/>
              <a:buNone/>
            </a:pPr>
            <a:endParaRPr sz="1600" dirty="0"/>
          </a:p>
          <a:p>
            <a:pPr marL="0" lvl="0" indent="0" algn="l" rtl="0">
              <a:lnSpc>
                <a:spcPct val="110000"/>
              </a:lnSpc>
              <a:spcBef>
                <a:spcPts val="850"/>
              </a:spcBef>
              <a:spcAft>
                <a:spcPts val="0"/>
              </a:spcAft>
              <a:buClr>
                <a:schemeClr val="lt1"/>
              </a:buClr>
              <a:buSzPts val="1600"/>
              <a:buNone/>
            </a:pPr>
            <a:endParaRPr sz="1600" dirty="0"/>
          </a:p>
        </p:txBody>
      </p:sp>
      <p:sp>
        <p:nvSpPr>
          <p:cNvPr id="129" name="Google Shape;129;p9"/>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30" name="Google Shape;130;p9"/>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31" name="Google Shape;131;p9"/>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4"/>
              </a:buClr>
              <a:buSzPts val="5400"/>
              <a:buFont typeface="Twentieth Century"/>
              <a:buNone/>
            </a:pPr>
            <a:r>
              <a:rPr lang="en-US" sz="5400" dirty="0">
                <a:latin typeface="Rockwell" panose="02060603020205020403" pitchFamily="18" charset="0"/>
              </a:rPr>
              <a:t>THE NEXT BEST </a:t>
            </a:r>
            <a:br>
              <a:rPr lang="en-US" sz="5400" dirty="0">
                <a:latin typeface="Rockwell" panose="02060603020205020403" pitchFamily="18" charset="0"/>
              </a:rPr>
            </a:br>
            <a:r>
              <a:rPr lang="en-US" sz="5400" dirty="0">
                <a:latin typeface="Rockwell" panose="02060603020205020403" pitchFamily="18" charset="0"/>
              </a:rPr>
              <a:t>	NETFLIX MOVIE</a:t>
            </a:r>
            <a:endParaRPr dirty="0">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body" idx="1"/>
          </p:nvPr>
        </p:nvSpPr>
        <p:spPr>
          <a:xfrm>
            <a:off x="712172" y="2466025"/>
            <a:ext cx="6499382" cy="2010282"/>
          </a:xfrm>
          <a:prstGeom prst="rect">
            <a:avLst/>
          </a:prstGeom>
          <a:noFill/>
          <a:ln>
            <a:noFill/>
          </a:ln>
        </p:spPr>
        <p:txBody>
          <a:bodyPr spcFirstLastPara="1" wrap="square" lIns="0" tIns="45700" rIns="0" bIns="45700" anchor="t" anchorCtr="0">
            <a:noAutofit/>
          </a:bodyPr>
          <a:lstStyle/>
          <a:p>
            <a:pPr marL="0" lvl="0" indent="0" algn="ctr" rtl="0">
              <a:lnSpc>
                <a:spcPct val="110000"/>
              </a:lnSpc>
              <a:spcBef>
                <a:spcPts val="0"/>
              </a:spcBef>
              <a:spcAft>
                <a:spcPts val="0"/>
              </a:spcAft>
              <a:buClr>
                <a:schemeClr val="lt1"/>
              </a:buClr>
              <a:buSzPts val="1600"/>
              <a:buNone/>
            </a:pPr>
            <a:r>
              <a:rPr lang="en-US" sz="1600" b="0" i="0" dirty="0">
                <a:latin typeface="Rockwell" panose="02060603020205020403" pitchFamily="18" charset="0"/>
                <a:ea typeface="Inter"/>
                <a:cs typeface="Inter"/>
                <a:sym typeface="Inter"/>
              </a:rPr>
              <a:t>The dataset has two files containing the titles (</a:t>
            </a:r>
            <a:r>
              <a:rPr lang="en-US" sz="1600" b="0" i="0" dirty="0">
                <a:latin typeface="Rockwell" panose="02060603020205020403" pitchFamily="18" charset="0"/>
                <a:ea typeface="Arial"/>
                <a:cs typeface="Arial"/>
                <a:sym typeface="Arial"/>
              </a:rPr>
              <a:t>titles.csv</a:t>
            </a:r>
            <a:r>
              <a:rPr lang="en-US" sz="1600" b="0" i="0" dirty="0">
                <a:latin typeface="Rockwell" panose="02060603020205020403" pitchFamily="18" charset="0"/>
                <a:ea typeface="Inter"/>
                <a:cs typeface="Inter"/>
                <a:sym typeface="Inter"/>
              </a:rPr>
              <a:t>) and the cast (</a:t>
            </a:r>
            <a:r>
              <a:rPr lang="en-US" sz="1600" b="0" i="0" dirty="0">
                <a:latin typeface="Rockwell" panose="02060603020205020403" pitchFamily="18" charset="0"/>
                <a:ea typeface="Arial"/>
                <a:cs typeface="Arial"/>
                <a:sym typeface="Arial"/>
              </a:rPr>
              <a:t>credits.csv</a:t>
            </a:r>
            <a:r>
              <a:rPr lang="en-US" sz="1600" b="0" i="0" dirty="0">
                <a:latin typeface="Rockwell" panose="02060603020205020403" pitchFamily="18" charset="0"/>
                <a:ea typeface="Inter"/>
                <a:cs typeface="Inter"/>
                <a:sym typeface="Inter"/>
              </a:rPr>
              <a:t>) for the title. The data was acquired in July 2022.</a:t>
            </a:r>
            <a:endParaRPr dirty="0">
              <a:latin typeface="Rockwell" panose="02060603020205020403" pitchFamily="18" charset="0"/>
            </a:endParaRPr>
          </a:p>
          <a:p>
            <a:pPr marL="0" lvl="0" indent="0" algn="ctr" rtl="0">
              <a:lnSpc>
                <a:spcPct val="110000"/>
              </a:lnSpc>
              <a:spcBef>
                <a:spcPts val="850"/>
              </a:spcBef>
              <a:spcAft>
                <a:spcPts val="0"/>
              </a:spcAft>
              <a:buClr>
                <a:schemeClr val="lt1"/>
              </a:buClr>
              <a:buSzPts val="1600"/>
              <a:buNone/>
            </a:pPr>
            <a:r>
              <a:rPr lang="en-US" sz="1600" b="0" i="0" dirty="0">
                <a:latin typeface="Rockwell" panose="02060603020205020403" pitchFamily="18" charset="0"/>
                <a:ea typeface="Inter"/>
                <a:cs typeface="Inter"/>
                <a:sym typeface="Inter"/>
              </a:rPr>
              <a:t>This dataset contains </a:t>
            </a:r>
            <a:r>
              <a:rPr lang="en-US" sz="1600" b="0" i="0" dirty="0">
                <a:latin typeface="Rockwell" panose="02060603020205020403" pitchFamily="18" charset="0"/>
                <a:ea typeface="Arial"/>
                <a:cs typeface="Arial"/>
                <a:sym typeface="Arial"/>
              </a:rPr>
              <a:t>+5k</a:t>
            </a:r>
            <a:r>
              <a:rPr lang="en-US" sz="1600" b="0" i="0" dirty="0">
                <a:latin typeface="Rockwell" panose="02060603020205020403" pitchFamily="18" charset="0"/>
                <a:ea typeface="Inter"/>
                <a:cs typeface="Inter"/>
                <a:sym typeface="Inter"/>
              </a:rPr>
              <a:t> unique </a:t>
            </a:r>
            <a:r>
              <a:rPr lang="en-US" sz="1600" b="0" i="0" dirty="0">
                <a:latin typeface="Rockwell" panose="02060603020205020403" pitchFamily="18" charset="0"/>
                <a:ea typeface="Arial"/>
                <a:cs typeface="Arial"/>
                <a:sym typeface="Arial"/>
              </a:rPr>
              <a:t>titles on Netflix</a:t>
            </a:r>
            <a:r>
              <a:rPr lang="en-US" sz="1600" b="0" i="0" dirty="0">
                <a:latin typeface="Rockwell" panose="02060603020205020403" pitchFamily="18" charset="0"/>
                <a:ea typeface="Inter"/>
                <a:cs typeface="Inter"/>
                <a:sym typeface="Inter"/>
              </a:rPr>
              <a:t> with 15 columns of information,</a:t>
            </a:r>
            <a:endParaRPr sz="1600" b="0" i="0" dirty="0">
              <a:latin typeface="Rockwell" panose="02060603020205020403" pitchFamily="18" charset="0"/>
              <a:ea typeface="Arial"/>
              <a:cs typeface="Arial"/>
              <a:sym typeface="Arial"/>
            </a:endParaRPr>
          </a:p>
          <a:p>
            <a:pPr marL="0" lvl="0" indent="0" algn="ctr" rtl="0">
              <a:lnSpc>
                <a:spcPct val="110000"/>
              </a:lnSpc>
              <a:spcBef>
                <a:spcPts val="850"/>
              </a:spcBef>
              <a:spcAft>
                <a:spcPts val="0"/>
              </a:spcAft>
              <a:buClr>
                <a:schemeClr val="lt1"/>
              </a:buClr>
              <a:buSzPts val="1600"/>
              <a:buNone/>
            </a:pPr>
            <a:r>
              <a:rPr lang="en-US" sz="1600" b="0" i="0" dirty="0">
                <a:latin typeface="Rockwell" panose="02060603020205020403" pitchFamily="18" charset="0"/>
                <a:ea typeface="Inter"/>
                <a:cs typeface="Inter"/>
                <a:sym typeface="Inter"/>
              </a:rPr>
              <a:t>And </a:t>
            </a:r>
            <a:r>
              <a:rPr lang="en-US" sz="1600" b="0" i="0" dirty="0">
                <a:latin typeface="Rockwell" panose="02060603020205020403" pitchFamily="18" charset="0"/>
                <a:ea typeface="Arial"/>
                <a:cs typeface="Arial"/>
                <a:sym typeface="Arial"/>
              </a:rPr>
              <a:t>over +77k</a:t>
            </a:r>
            <a:r>
              <a:rPr lang="en-US" sz="1600" b="0" i="0" dirty="0">
                <a:latin typeface="Rockwell" panose="02060603020205020403" pitchFamily="18" charset="0"/>
                <a:ea typeface="Inter"/>
                <a:cs typeface="Inter"/>
                <a:sym typeface="Inter"/>
              </a:rPr>
              <a:t> credits of </a:t>
            </a:r>
            <a:r>
              <a:rPr lang="en-US" sz="1600" b="0" i="0" dirty="0">
                <a:latin typeface="Rockwell" panose="02060603020205020403" pitchFamily="18" charset="0"/>
                <a:ea typeface="Arial"/>
                <a:cs typeface="Arial"/>
                <a:sym typeface="Arial"/>
              </a:rPr>
              <a:t>actors and directors</a:t>
            </a:r>
            <a:r>
              <a:rPr lang="en-US" sz="1600" b="0" i="0" dirty="0">
                <a:latin typeface="Rockwell" panose="02060603020205020403" pitchFamily="18" charset="0"/>
                <a:ea typeface="Inter"/>
                <a:cs typeface="Inter"/>
                <a:sym typeface="Inter"/>
              </a:rPr>
              <a:t> on Netflix titles with 5 columns.</a:t>
            </a:r>
            <a:endParaRPr sz="1600" dirty="0">
              <a:latin typeface="Rockwell" panose="02060603020205020403" pitchFamily="18" charset="0"/>
            </a:endParaRPr>
          </a:p>
        </p:txBody>
      </p:sp>
      <p:sp>
        <p:nvSpPr>
          <p:cNvPr id="137" name="Google Shape;137;p10"/>
          <p:cNvSpPr txBox="1">
            <a:spLocks noGrp="1"/>
          </p:cNvSpPr>
          <p:nvPr>
            <p:ph type="body" idx="3"/>
          </p:nvPr>
        </p:nvSpPr>
        <p:spPr>
          <a:xfrm>
            <a:off x="2013127" y="2108117"/>
            <a:ext cx="3746146" cy="396557"/>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Clr>
                <a:schemeClr val="lt1"/>
              </a:buClr>
              <a:buSzPts val="1800"/>
              <a:buNone/>
            </a:pPr>
            <a:r>
              <a:rPr lang="en-US" sz="1800" dirty="0">
                <a:latin typeface="Rockwell" panose="02060603020205020403" pitchFamily="18" charset="0"/>
              </a:rPr>
              <a:t>Netflix Data from Kaggle</a:t>
            </a:r>
            <a:endParaRPr dirty="0">
              <a:latin typeface="Rockwell" panose="02060603020205020403" pitchFamily="18" charset="0"/>
            </a:endParaRPr>
          </a:p>
        </p:txBody>
      </p:sp>
      <p:sp>
        <p:nvSpPr>
          <p:cNvPr id="138" name="Google Shape;138;p10"/>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39" name="Google Shape;139;p10"/>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40" name="Google Shape;140;p10"/>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8800"/>
              <a:buFont typeface="Twentieth Century"/>
              <a:buNone/>
            </a:pPr>
            <a:r>
              <a:rPr lang="en-US" sz="7200" dirty="0">
                <a:latin typeface="Rockwell" panose="02060603020205020403" pitchFamily="18" charset="0"/>
              </a:rPr>
              <a:t>SOURCE DATA</a:t>
            </a:r>
            <a:endParaRPr sz="7200" dirty="0">
              <a:latin typeface="Rockwell" panose="020606030202050204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body" idx="1"/>
          </p:nvPr>
        </p:nvSpPr>
        <p:spPr>
          <a:xfrm>
            <a:off x="687631" y="2137144"/>
            <a:ext cx="6499382" cy="2144344"/>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accent6"/>
              </a:buClr>
              <a:buSzPts val="1600"/>
              <a:buNone/>
            </a:pPr>
            <a:r>
              <a:rPr lang="en-US" sz="1600" dirty="0">
                <a:latin typeface="Rockwell" panose="02060603020205020403" pitchFamily="18" charset="0"/>
              </a:rPr>
              <a:t>With this data, we wanted to know (based on IMDB scores):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 the most popular movie rating?</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 the best run time?</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is/are the top genre(s)?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Who are the best actors/directors?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IMDB score will our movie likely garner?</a:t>
            </a:r>
            <a:endParaRPr dirty="0">
              <a:latin typeface="Rockwell" panose="02060603020205020403" pitchFamily="18" charset="0"/>
            </a:endParaRPr>
          </a:p>
        </p:txBody>
      </p:sp>
      <p:sp>
        <p:nvSpPr>
          <p:cNvPr id="146" name="Google Shape;146;p11"/>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47" name="Google Shape;147;p11"/>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accent6"/>
              </a:buClr>
              <a:buSzPts val="1800"/>
              <a:buNone/>
            </a:pPr>
            <a:r>
              <a:rPr lang="en-US" dirty="0"/>
              <a:t>August 2022</a:t>
            </a:r>
            <a:endParaRPr dirty="0"/>
          </a:p>
        </p:txBody>
      </p:sp>
      <p:sp>
        <p:nvSpPr>
          <p:cNvPr id="148" name="Google Shape;148;p11"/>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6"/>
              </a:buClr>
              <a:buSzPts val="5400"/>
              <a:buFont typeface="Twentieth Century"/>
              <a:buNone/>
            </a:pPr>
            <a:r>
              <a:rPr lang="en-US" sz="4800" dirty="0">
                <a:latin typeface="Rockwell" panose="02060603020205020403" pitchFamily="18" charset="0"/>
              </a:rPr>
              <a:t>WHAT DID WE </a:t>
            </a:r>
            <a:br>
              <a:rPr lang="en-US" sz="4800" dirty="0">
                <a:latin typeface="Rockwell" panose="02060603020205020403" pitchFamily="18" charset="0"/>
              </a:rPr>
            </a:br>
            <a:r>
              <a:rPr lang="en-US" sz="4800" dirty="0">
                <a:latin typeface="Rockwell" panose="02060603020205020403" pitchFamily="18" charset="0"/>
              </a:rPr>
              <a:t>	WANT TO LEARN?</a:t>
            </a:r>
            <a:endParaRPr sz="8000" dirty="0">
              <a:latin typeface="Rockwell" panose="020606030202050204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body" idx="1"/>
          </p:nvPr>
        </p:nvSpPr>
        <p:spPr>
          <a:xfrm>
            <a:off x="687631" y="2016053"/>
            <a:ext cx="6499382" cy="2168418"/>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dirty="0">
                <a:latin typeface="Rockwell" panose="02060603020205020403" pitchFamily="18" charset="0"/>
              </a:rPr>
              <a:t>To clean the data, we dropped any information we deemed irrelevant to our analysis. We excluded anything that related to TV shows or movies produced outside of the United States.</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dirty="0">
                <a:latin typeface="Rockwell" panose="02060603020205020403" pitchFamily="18" charset="0"/>
              </a:rPr>
              <a:t>Then we used </a:t>
            </a:r>
            <a:r>
              <a:rPr lang="en-US" dirty="0" err="1">
                <a:latin typeface="Rockwell" panose="02060603020205020403" pitchFamily="18" charset="0"/>
              </a:rPr>
              <a:t>postgresql</a:t>
            </a:r>
            <a:r>
              <a:rPr lang="en-US" dirty="0">
                <a:latin typeface="Rockwell" panose="02060603020205020403" pitchFamily="18" charset="0"/>
              </a:rPr>
              <a:t> to create cleaned databases (one for movie data and the other for actor/director credits).</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dirty="0">
                <a:latin typeface="Rockwell" panose="02060603020205020403" pitchFamily="18" charset="0"/>
              </a:rPr>
              <a:t>We used existing IMDB scores and votes to create a machine learning model that can predict what score our movie could get. The model shows that there is a 75% chance our movie would get over an 8.0 score. Our model ran with 99% accuracy.</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dirty="0">
              <a:latin typeface="Rockwell" panose="02060603020205020403" pitchFamily="18" charset="0"/>
            </a:endParaRPr>
          </a:p>
        </p:txBody>
      </p:sp>
      <p:sp>
        <p:nvSpPr>
          <p:cNvPr id="154" name="Google Shape;154;p12"/>
          <p:cNvSpPr txBox="1">
            <a:spLocks noGrp="1"/>
          </p:cNvSpPr>
          <p:nvPr>
            <p:ph type="body" idx="3"/>
          </p:nvPr>
        </p:nvSpPr>
        <p:spPr>
          <a:xfrm>
            <a:off x="2436761" y="1671653"/>
            <a:ext cx="2615737" cy="396557"/>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Clr>
                <a:schemeClr val="lt1"/>
              </a:buClr>
              <a:buSzPts val="2000"/>
              <a:buNone/>
            </a:pPr>
            <a:r>
              <a:rPr lang="en-US" sz="2000"/>
              <a:t>~Teamwork~</a:t>
            </a:r>
            <a:endParaRPr/>
          </a:p>
        </p:txBody>
      </p:sp>
      <p:sp>
        <p:nvSpPr>
          <p:cNvPr id="155" name="Google Shape;155;p12"/>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a:t>MOVIES</a:t>
            </a:r>
            <a:endParaRPr/>
          </a:p>
        </p:txBody>
      </p:sp>
      <p:sp>
        <p:nvSpPr>
          <p:cNvPr id="156" name="Google Shape;156;p12"/>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57" name="Google Shape;157;p12"/>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B050"/>
              </a:buClr>
              <a:buSzPts val="8800"/>
              <a:buFont typeface="Twentieth Century"/>
              <a:buNone/>
            </a:pPr>
            <a:r>
              <a:rPr lang="en-US" sz="6600" dirty="0">
                <a:latin typeface="Rockwell" panose="02060603020205020403" pitchFamily="18" charset="0"/>
              </a:rPr>
              <a:t>OUR PROCESS</a:t>
            </a:r>
            <a:endParaRPr sz="6600" dirty="0">
              <a:latin typeface="Rockwell" panose="02060603020205020403" pitchFamily="18" charset="0"/>
            </a:endParaRPr>
          </a:p>
        </p:txBody>
      </p:sp>
      <p:sp>
        <p:nvSpPr>
          <p:cNvPr id="158" name="Google Shape;158;p12"/>
          <p:cNvSpPr txBox="1"/>
          <p:nvPr/>
        </p:nvSpPr>
        <p:spPr>
          <a:xfrm>
            <a:off x="687631" y="4667039"/>
            <a:ext cx="6499382" cy="2168418"/>
          </a:xfrm>
          <a:prstGeom prst="rect">
            <a:avLst/>
          </a:prstGeom>
          <a:noFill/>
          <a:ln>
            <a:noFill/>
          </a:ln>
        </p:spPr>
        <p:txBody>
          <a:bodyPr spcFirstLastPara="1" wrap="square" lIns="0" tIns="45700" rIns="0" bIns="45700" anchor="t" anchorCtr="0">
            <a:noAutofit/>
          </a:bodyPr>
          <a:lstStyle/>
          <a:p>
            <a:pPr marL="0" marR="0" lvl="0" indent="0" algn="l" rtl="0">
              <a:lnSpc>
                <a:spcPct val="110000"/>
              </a:lnSpc>
              <a:spcBef>
                <a:spcPts val="0"/>
              </a:spcBef>
              <a:spcAft>
                <a:spcPts val="0"/>
              </a:spcAft>
              <a:buClr>
                <a:schemeClr val="lt1"/>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
        <p:nvSpPr>
          <p:cNvPr id="159" name="Google Shape;159;p12"/>
          <p:cNvSpPr txBox="1"/>
          <p:nvPr/>
        </p:nvSpPr>
        <p:spPr>
          <a:xfrm>
            <a:off x="687631" y="4555957"/>
            <a:ext cx="6499382" cy="2168418"/>
          </a:xfrm>
          <a:prstGeom prst="rect">
            <a:avLst/>
          </a:prstGeom>
          <a:noFill/>
          <a:ln>
            <a:noFill/>
          </a:ln>
        </p:spPr>
        <p:txBody>
          <a:bodyPr spcFirstLastPara="1" wrap="square" lIns="0" tIns="45700" rIns="0" bIns="45700" anchor="t" anchorCtr="0">
            <a:noAutofit/>
          </a:bodyPr>
          <a:lstStyle/>
          <a:p>
            <a:pPr marL="0" marR="0" lvl="0" indent="0" algn="l" rtl="0">
              <a:lnSpc>
                <a:spcPct val="110000"/>
              </a:lnSpc>
              <a:spcBef>
                <a:spcPts val="0"/>
              </a:spcBef>
              <a:spcAft>
                <a:spcPts val="0"/>
              </a:spcAft>
              <a:buClr>
                <a:schemeClr val="lt1"/>
              </a:buClr>
              <a:buSzPts val="1400"/>
              <a:buFont typeface="Arial"/>
              <a:buNone/>
            </a:pPr>
            <a:r>
              <a:rPr lang="en-US" sz="1400" b="0" i="0" u="none" strike="noStrike" cap="none" dirty="0">
                <a:solidFill>
                  <a:schemeClr val="lt1"/>
                </a:solidFill>
                <a:latin typeface="Rockwell" panose="02060603020205020403" pitchFamily="18" charset="0"/>
                <a:ea typeface="Century Gothic"/>
                <a:cs typeface="Century Gothic"/>
                <a:sym typeface="Century Gothic"/>
              </a:rPr>
              <a:t>Movies under an 8.0 rating were then filtered out. A minimum rating of 8.0 was used because the IMDB score is out of 10, so anything above an 8.0 would give us the most highly rated 20% of movies in our database.</a:t>
            </a:r>
            <a:endParaRPr dirty="0">
              <a:latin typeface="Rockwell" panose="02060603020205020403" pitchFamily="18" charset="0"/>
            </a:endParaRPr>
          </a:p>
          <a:p>
            <a:pPr marL="0" marR="0" lvl="0" indent="0" algn="l" rtl="0">
              <a:lnSpc>
                <a:spcPct val="110000"/>
              </a:lnSpc>
              <a:spcBef>
                <a:spcPts val="850"/>
              </a:spcBef>
              <a:spcAft>
                <a:spcPts val="0"/>
              </a:spcAft>
              <a:buClr>
                <a:schemeClr val="lt1"/>
              </a:buClr>
              <a:buSzPts val="1400"/>
              <a:buFont typeface="Arial"/>
              <a:buNone/>
            </a:pPr>
            <a:r>
              <a:rPr lang="en-US" sz="1400" b="0" i="0" u="none" strike="noStrike" cap="none" dirty="0">
                <a:solidFill>
                  <a:schemeClr val="lt1"/>
                </a:solidFill>
                <a:latin typeface="Rockwell" panose="02060603020205020403" pitchFamily="18" charset="0"/>
                <a:ea typeface="Century Gothic"/>
                <a:cs typeface="Century Gothic"/>
                <a:sym typeface="Century Gothic"/>
              </a:rPr>
              <a:t>Once we had a list of movies with an IMDB score of 8.0 or higher, we calculated “best” age certification, genre, actor, and director based on frequency. The run time is calculated from an average.</a:t>
            </a:r>
            <a:endParaRPr dirty="0">
              <a:latin typeface="Rockwell" panose="020606030202050204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682627" y="2062473"/>
            <a:ext cx="6377391" cy="2301739"/>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sz="1600" dirty="0">
                <a:latin typeface="Rockwell" panose="02060603020205020403" pitchFamily="18" charset="0"/>
              </a:rPr>
              <a:t>The “Best”:</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Age Certification: R</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Genre: Documentary</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Actors (tied): Bo Burnham, Leonardo DiCaprio, Bill Burr</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Directors (tied): Christopher Storer, Bo Burnham</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Run time: 108 minutes</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600" dirty="0">
              <a:latin typeface="Rockwell" panose="02060603020205020403" pitchFamily="18" charset="0"/>
            </a:endParaRPr>
          </a:p>
        </p:txBody>
      </p:sp>
      <p:sp>
        <p:nvSpPr>
          <p:cNvPr id="165" name="Google Shape;165;p13"/>
          <p:cNvSpPr txBox="1">
            <a:spLocks noGrp="1"/>
          </p:cNvSpPr>
          <p:nvPr>
            <p:ph type="body" idx="2"/>
          </p:nvPr>
        </p:nvSpPr>
        <p:spPr>
          <a:xfrm>
            <a:off x="687631" y="4622164"/>
            <a:ext cx="6499382" cy="2033818"/>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sz="1600" dirty="0">
                <a:latin typeface="Rockwell" panose="02060603020205020403" pitchFamily="18" charset="0"/>
              </a:rPr>
              <a:t>The highest rated movies were Inception and Forrest Gump- tied with an IMDB score of 8.8.</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There were 61% more “R” rated movies compared to the next highest rating of “G”.</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The top three genres were: Documentary, Drama, and Comedy.</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Tom Hanks was second “best” actor.</a:t>
            </a:r>
            <a:endParaRPr sz="1600" dirty="0">
              <a:latin typeface="Rockwell" panose="02060603020205020403" pitchFamily="18" charset="0"/>
            </a:endParaRPr>
          </a:p>
        </p:txBody>
      </p:sp>
      <p:sp>
        <p:nvSpPr>
          <p:cNvPr id="166" name="Google Shape;166;p13"/>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67" name="Google Shape;167;p13"/>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68" name="Google Shape;168;p13"/>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4"/>
              </a:buClr>
              <a:buSzPts val="8800"/>
              <a:buFont typeface="Twentieth Century"/>
              <a:buNone/>
            </a:pPr>
            <a:r>
              <a:rPr lang="en-US" sz="7200" dirty="0">
                <a:latin typeface="Rockwell" panose="02060603020205020403" pitchFamily="18" charset="0"/>
              </a:rPr>
              <a:t>THE RESULTS</a:t>
            </a:r>
            <a:endParaRPr sz="7200" dirty="0">
              <a:latin typeface="Rockwell" panose="020606030202050204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body" idx="1"/>
          </p:nvPr>
        </p:nvSpPr>
        <p:spPr>
          <a:xfrm>
            <a:off x="687625" y="2094658"/>
            <a:ext cx="6499500" cy="7220100"/>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850"/>
              </a:spcBef>
              <a:spcAft>
                <a:spcPts val="0"/>
              </a:spcAft>
              <a:buClr>
                <a:schemeClr val="dk1"/>
              </a:buClr>
              <a:buSzPts val="1100"/>
              <a:buFont typeface="Arial"/>
              <a:buNone/>
            </a:pPr>
            <a:r>
              <a:rPr lang="en-US" sz="1700" u="sng" dirty="0">
                <a:latin typeface="Rockwell" panose="02060603020205020403" pitchFamily="18" charset="0"/>
              </a:rPr>
              <a:t>Coding languages:</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Python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HTML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CSS</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JavaScript</a:t>
            </a:r>
            <a:endParaRPr sz="1700" dirty="0">
              <a:latin typeface="Rockwell" panose="02060603020205020403" pitchFamily="18" charset="0"/>
            </a:endParaRPr>
          </a:p>
          <a:p>
            <a:pPr marL="0" lvl="0" indent="0" algn="l" rtl="0">
              <a:lnSpc>
                <a:spcPct val="110000"/>
              </a:lnSpc>
              <a:spcBef>
                <a:spcPts val="850"/>
              </a:spcBef>
              <a:spcAft>
                <a:spcPts val="0"/>
              </a:spcAft>
              <a:buClr>
                <a:schemeClr val="dk1"/>
              </a:buClr>
              <a:buSzPts val="1100"/>
              <a:buFont typeface="Arial"/>
              <a:buNone/>
            </a:pPr>
            <a:r>
              <a:rPr lang="en-US" sz="1700" u="sng" dirty="0" err="1">
                <a:latin typeface="Rockwell" panose="02060603020205020403" pitchFamily="18" charset="0"/>
              </a:rPr>
              <a:t>Softwares</a:t>
            </a:r>
            <a:r>
              <a:rPr lang="en-US" sz="1700" u="sng" dirty="0">
                <a:latin typeface="Rockwell" panose="02060603020205020403" pitchFamily="18" charset="0"/>
              </a:rPr>
              <a:t>:</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Visual Studio Code</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Microsoft Excel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PostgreSQL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DBDiagram</a:t>
            </a:r>
            <a:endParaRPr lang="en-US"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Google </a:t>
            </a:r>
            <a:r>
              <a:rPr lang="en-US" sz="1700" dirty="0" err="1">
                <a:latin typeface="Rockwell" panose="02060603020205020403" pitchFamily="18" charset="0"/>
              </a:rPr>
              <a:t>Colab</a:t>
            </a:r>
            <a:endParaRPr lang="en-US"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Heroku</a:t>
            </a:r>
            <a:endParaRPr sz="1700" dirty="0">
              <a:latin typeface="Rockwell" panose="02060603020205020403" pitchFamily="18" charset="0"/>
            </a:endParaRPr>
          </a:p>
          <a:p>
            <a:pPr marL="0" lvl="0" indent="0" algn="l" rtl="0">
              <a:lnSpc>
                <a:spcPct val="110000"/>
              </a:lnSpc>
              <a:spcBef>
                <a:spcPts val="850"/>
              </a:spcBef>
              <a:spcAft>
                <a:spcPts val="0"/>
              </a:spcAft>
              <a:buNone/>
            </a:pPr>
            <a:r>
              <a:rPr lang="en-US" sz="1700" u="sng" dirty="0">
                <a:latin typeface="Rockwell" panose="02060603020205020403" pitchFamily="18" charset="0"/>
              </a:rPr>
              <a:t>Libraries:</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Pandas</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json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sqlalchemy</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config</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time</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Pathlib</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Matplotlib</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sklearn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tensorflow</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numpy</a:t>
            </a:r>
            <a:endParaRPr sz="1700" dirty="0">
              <a:latin typeface="Rockwell" panose="02060603020205020403" pitchFamily="18" charset="0"/>
            </a:endParaRPr>
          </a:p>
          <a:p>
            <a:pPr marL="0" lvl="0" indent="0" algn="l" rtl="0">
              <a:lnSpc>
                <a:spcPct val="110000"/>
              </a:lnSpc>
              <a:spcBef>
                <a:spcPts val="850"/>
              </a:spcBef>
              <a:spcAft>
                <a:spcPts val="0"/>
              </a:spcAft>
              <a:buNone/>
            </a:pPr>
            <a:endParaRPr sz="17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700" dirty="0">
              <a:latin typeface="Rockwell" panose="02060603020205020403" pitchFamily="18" charset="0"/>
            </a:endParaRPr>
          </a:p>
        </p:txBody>
      </p:sp>
      <p:sp>
        <p:nvSpPr>
          <p:cNvPr id="174" name="Google Shape;174;p14"/>
          <p:cNvSpPr txBox="1">
            <a:spLocks noGrp="1"/>
          </p:cNvSpPr>
          <p:nvPr>
            <p:ph type="body" idx="6"/>
          </p:nvPr>
        </p:nvSpPr>
        <p:spPr>
          <a:xfrm>
            <a:off x="687631" y="506304"/>
            <a:ext cx="6499382" cy="342900"/>
          </a:xfrm>
          <a:prstGeom prst="rect">
            <a:avLst/>
          </a:prstGeom>
          <a:noFill/>
          <a:ln>
            <a:noFill/>
          </a:ln>
        </p:spPr>
        <p:txBody>
          <a:bodyPr spcFirstLastPara="1" wrap="square" lIns="91425"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75" name="Google Shape;175;p14"/>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8800"/>
              <a:buFont typeface="Twentieth Century"/>
              <a:buNone/>
            </a:pPr>
            <a:r>
              <a:rPr lang="en-US" dirty="0">
                <a:latin typeface="Rockwell" panose="02060603020205020403" pitchFamily="18" charset="0"/>
              </a:rPr>
              <a:t>OUR TECH</a:t>
            </a:r>
            <a:endParaRPr dirty="0">
              <a:latin typeface="Rockwell" panose="02060603020205020403" pitchFamily="18" charset="0"/>
            </a:endParaRPr>
          </a:p>
        </p:txBody>
      </p:sp>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545</Words>
  <Application>Microsoft Office PowerPoint</Application>
  <PresentationFormat>Custom</PresentationFormat>
  <Paragraphs>71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Rockwell</vt:lpstr>
      <vt:lpstr>Twentieth Century</vt:lpstr>
      <vt:lpstr>Century Gothic</vt:lpstr>
      <vt:lpstr>Office Theme</vt:lpstr>
      <vt:lpstr>THE NEXT BEST   NETFLIX MOVIE</vt:lpstr>
      <vt:lpstr>SOURCE DATA</vt:lpstr>
      <vt:lpstr>WHAT DID WE   WANT TO LEARN?</vt:lpstr>
      <vt:lpstr>OUR PROCESS</vt:lpstr>
      <vt:lpstr>THE RESULTS</vt:lpstr>
      <vt:lpstr>OUR TECH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BEST   NETFLIX MOVIE</dc:title>
  <dc:creator>Amber</dc:creator>
  <cp:lastModifiedBy>amber archey</cp:lastModifiedBy>
  <cp:revision>6</cp:revision>
  <dcterms:modified xsi:type="dcterms:W3CDTF">2022-08-17T07:10:29Z</dcterms:modified>
</cp:coreProperties>
</file>