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42"/>
  </p:notesMasterIdLst>
  <p:handoutMasterIdLst>
    <p:handoutMasterId r:id="rId43"/>
  </p:handoutMasterIdLst>
  <p:sldIdLst>
    <p:sldId id="256" r:id="rId2"/>
    <p:sldId id="877" r:id="rId3"/>
    <p:sldId id="878" r:id="rId4"/>
    <p:sldId id="879" r:id="rId5"/>
    <p:sldId id="880" r:id="rId6"/>
    <p:sldId id="881" r:id="rId7"/>
    <p:sldId id="882" r:id="rId8"/>
    <p:sldId id="884" r:id="rId9"/>
    <p:sldId id="885" r:id="rId10"/>
    <p:sldId id="886" r:id="rId11"/>
    <p:sldId id="887" r:id="rId12"/>
    <p:sldId id="888" r:id="rId13"/>
    <p:sldId id="889" r:id="rId14"/>
    <p:sldId id="890" r:id="rId15"/>
    <p:sldId id="891" r:id="rId16"/>
    <p:sldId id="892" r:id="rId17"/>
    <p:sldId id="893" r:id="rId18"/>
    <p:sldId id="895" r:id="rId19"/>
    <p:sldId id="896" r:id="rId20"/>
    <p:sldId id="898" r:id="rId21"/>
    <p:sldId id="899" r:id="rId22"/>
    <p:sldId id="900" r:id="rId23"/>
    <p:sldId id="901" r:id="rId24"/>
    <p:sldId id="902" r:id="rId25"/>
    <p:sldId id="903" r:id="rId26"/>
    <p:sldId id="904" r:id="rId27"/>
    <p:sldId id="905" r:id="rId28"/>
    <p:sldId id="906" r:id="rId29"/>
    <p:sldId id="907" r:id="rId30"/>
    <p:sldId id="908" r:id="rId31"/>
    <p:sldId id="910" r:id="rId32"/>
    <p:sldId id="911" r:id="rId33"/>
    <p:sldId id="912" r:id="rId34"/>
    <p:sldId id="913" r:id="rId35"/>
    <p:sldId id="914" r:id="rId36"/>
    <p:sldId id="915" r:id="rId37"/>
    <p:sldId id="916" r:id="rId38"/>
    <p:sldId id="917" r:id="rId39"/>
    <p:sldId id="918" r:id="rId40"/>
    <p:sldId id="275" r:id="rId41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C1BE"/>
    <a:srgbClr val="D6E7E6"/>
    <a:srgbClr val="17928F"/>
    <a:srgbClr val="40C4C1"/>
    <a:srgbClr val="98D2D0"/>
    <a:srgbClr val="E2F1F0"/>
    <a:srgbClr val="66B9B7"/>
    <a:srgbClr val="64B7CE"/>
    <a:srgbClr val="5A8DDC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4362" autoAdjust="0"/>
  </p:normalViewPr>
  <p:slideViewPr>
    <p:cSldViewPr>
      <p:cViewPr varScale="1">
        <p:scale>
          <a:sx n="69" d="100"/>
          <a:sy n="69" d="100"/>
        </p:scale>
        <p:origin x="684" y="72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2021-12-14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2021-12-14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D6E7E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BF1E9C-21A3-41D4-8B65-A0F4F21F6AC7}"/>
              </a:ext>
            </a:extLst>
          </p:cNvPr>
          <p:cNvSpPr txBox="1"/>
          <p:nvPr userDrawn="1"/>
        </p:nvSpPr>
        <p:spPr>
          <a:xfrm>
            <a:off x="1499169" y="1340768"/>
            <a:ext cx="65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JSP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웹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프로그래밍</a:t>
            </a:r>
          </a:p>
        </p:txBody>
      </p:sp>
      <p:pic>
        <p:nvPicPr>
          <p:cNvPr id="11" name="Picture 2" descr="D:\workspace\한국아이티테크\dev\koreate.net\홈페이지디자인\20160716-before\main\작업이미지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6453336"/>
            <a:ext cx="1501806" cy="3161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3004317"/>
            <a:ext cx="5148064" cy="63143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3635752"/>
            <a:ext cx="5148064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1933" y="1659835"/>
            <a:ext cx="2693964" cy="3515469"/>
            <a:chOff x="1619672" y="548680"/>
            <a:chExt cx="5904656" cy="5778928"/>
          </a:xfrm>
        </p:grpSpPr>
        <p:sp>
          <p:nvSpPr>
            <p:cNvPr id="9" name="Oval 8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3" cstate="print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446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47531" y="1124744"/>
            <a:ext cx="8474901" cy="5376597"/>
          </a:xfrm>
          <a:prstGeom prst="rect">
            <a:avLst/>
          </a:prstGeom>
        </p:spPr>
        <p:txBody>
          <a:bodyPr/>
          <a:lstStyle>
            <a:lvl1pPr marL="457189" indent="-457189">
              <a:buClr>
                <a:srgbClr val="38A4A1"/>
              </a:buClr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990575" indent="-380990">
              <a:buClr>
                <a:srgbClr val="FED2AB"/>
              </a:buClr>
              <a:buSzPct val="70000"/>
              <a:buFont typeface="Wingdings" panose="05000000000000000000" pitchFamily="2" charset="2"/>
              <a:buChar char="l"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>
              <a:buClr>
                <a:srgbClr val="38A4A1"/>
              </a:buCl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065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200" dirty="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/39</a:t>
            </a:r>
            <a:endParaRPr lang="en-US" altLang="ko-KR" sz="1200" dirty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0C1B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pic>
        <p:nvPicPr>
          <p:cNvPr id="11" name="Picture 2" descr="D:\workspace\한국아이티테크\dev\koreate.net\홈페이지디자인\20160716-before\main\작업이미지\logo.png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68344" y="450142"/>
            <a:ext cx="1285782" cy="2706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  <p:sldLayoutId id="2147484676" r:id="rId5"/>
    <p:sldLayoutId id="2147484677" r:id="rId6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7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파일 업로드</a:t>
            </a: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88EE64-43A7-4D80-8C03-A7445BA9331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MultipartRequest</a:t>
            </a:r>
            <a:r>
              <a:rPr lang="en-US" altLang="ko-KR" dirty="0"/>
              <a:t> </a:t>
            </a:r>
            <a:r>
              <a:rPr lang="ko-KR" altLang="en-US" dirty="0"/>
              <a:t>메소드</a:t>
            </a:r>
            <a:endParaRPr lang="en-US" altLang="ko-KR" dirty="0"/>
          </a:p>
          <a:p>
            <a:pPr lvl="1"/>
            <a:r>
              <a:rPr lang="ko-KR" altLang="en-US" b="0" dirty="0" smtClean="0"/>
              <a:t>웹 브라우저에서 </a:t>
            </a:r>
            <a:r>
              <a:rPr lang="ko-KR" altLang="en-US" b="0" dirty="0"/>
              <a:t>전송되는 요청 파라미터 중 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일반 </a:t>
            </a:r>
            <a:r>
              <a:rPr lang="ko-KR" altLang="en-US" b="0" dirty="0"/>
              <a:t>데이터는 </a:t>
            </a:r>
            <a:r>
              <a:rPr lang="en-US" altLang="ko-KR" b="0" dirty="0" err="1"/>
              <a:t>getParameter</a:t>
            </a:r>
            <a:r>
              <a:rPr lang="en-US" altLang="ko-KR" b="0" dirty="0"/>
              <a:t>( ) </a:t>
            </a:r>
            <a:r>
              <a:rPr lang="ko-KR" altLang="en-US" b="0" dirty="0"/>
              <a:t>메소드로 값을 </a:t>
            </a:r>
            <a:r>
              <a:rPr lang="ko-KR" altLang="en-US" b="0" dirty="0" smtClean="0"/>
              <a:t>받음 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파일의 </a:t>
            </a:r>
            <a:r>
              <a:rPr lang="ko-KR" altLang="en-US" b="0" dirty="0"/>
              <a:t>경우 </a:t>
            </a:r>
            <a:r>
              <a:rPr lang="en-US" altLang="ko-KR" b="0" dirty="0" err="1"/>
              <a:t>getFileNames</a:t>
            </a:r>
            <a:r>
              <a:rPr lang="en-US" altLang="ko-KR" b="0" dirty="0"/>
              <a:t>( ) </a:t>
            </a:r>
            <a:r>
              <a:rPr lang="ko-KR" altLang="en-US" b="0" dirty="0"/>
              <a:t>메소드를 이용하여 데이터를 </a:t>
            </a:r>
            <a:r>
              <a:rPr lang="ko-KR" altLang="en-US" b="0" dirty="0" smtClean="0"/>
              <a:t>받</a:t>
            </a:r>
            <a:r>
              <a:rPr lang="ko-KR" altLang="en-US" dirty="0" smtClean="0"/>
              <a:t>음</a:t>
            </a:r>
            <a:endParaRPr lang="en-US" altLang="ko-KR" dirty="0" smtClean="0"/>
          </a:p>
          <a:p>
            <a:pPr lvl="2"/>
            <a:endParaRPr lang="en-US" altLang="ko-KR" b="0" dirty="0"/>
          </a:p>
          <a:p>
            <a:pPr lvl="1"/>
            <a:r>
              <a:rPr lang="en-US" altLang="ko-KR" b="0" dirty="0" err="1"/>
              <a:t>MultipartRequest</a:t>
            </a:r>
            <a:r>
              <a:rPr lang="en-US" altLang="ko-KR" b="0" dirty="0"/>
              <a:t> </a:t>
            </a:r>
            <a:r>
              <a:rPr lang="ko-KR" altLang="en-US" b="0" dirty="0"/>
              <a:t>메소드의 종류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896A0BA-5968-4CBA-A3E9-01E04131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MultipartRequest</a:t>
            </a:r>
            <a:r>
              <a:rPr lang="ko-KR" altLang="en-US" dirty="0"/>
              <a:t>를 이용한 파일 업로드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FB2792-14C2-40C1-9B15-2E21F3D7B91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3212976"/>
            <a:ext cx="8201025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673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F34A99C-37DF-4D93-A869-BEAEA7A2C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MultipartRequest</a:t>
            </a:r>
            <a:r>
              <a:rPr lang="ko-KR" altLang="en-US" dirty="0"/>
              <a:t>를 이용한 파일 업로드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323528" y="1052736"/>
            <a:ext cx="7772495" cy="5594082"/>
            <a:chOff x="261044" y="479648"/>
            <a:chExt cx="8334375" cy="726152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149F24A-51A3-467E-BA8D-D5ADC6850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8669" y="2492896"/>
              <a:ext cx="8286750" cy="5248275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59FD19D-DAD6-4F0B-9658-0655FFCD4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1044" y="479648"/>
              <a:ext cx="8334375" cy="2181225"/>
            </a:xfrm>
            <a:prstGeom prst="rect">
              <a:avLst/>
            </a:prstGeom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414B4AF2-95FB-4FB2-82D8-294689084B5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96367" y="3544077"/>
            <a:ext cx="3391057" cy="21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613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989501E-62ED-47B1-BEEE-D5AD7C7C1CA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endParaRPr lang="en-US" altLang="ko-KR" b="0" dirty="0" smtClean="0"/>
          </a:p>
          <a:p>
            <a:pPr lvl="1"/>
            <a:r>
              <a:rPr lang="ko-KR" altLang="en-US" b="0" dirty="0" smtClean="0"/>
              <a:t>오픈 </a:t>
            </a:r>
            <a:r>
              <a:rPr lang="ko-KR" altLang="en-US" b="0" dirty="0"/>
              <a:t>라이브러리 </a:t>
            </a:r>
            <a:r>
              <a:rPr lang="en-US" altLang="ko-KR" b="0" dirty="0"/>
              <a:t>cos.jar </a:t>
            </a:r>
            <a:r>
              <a:rPr lang="ko-KR" altLang="en-US" b="0" dirty="0"/>
              <a:t>파일을 다운로드하여 </a:t>
            </a:r>
            <a:r>
              <a:rPr lang="en-US" altLang="ko-KR" b="0" dirty="0"/>
              <a:t>/</a:t>
            </a:r>
            <a:r>
              <a:rPr lang="en-US" altLang="ko-KR" b="0" dirty="0" err="1" smtClean="0"/>
              <a:t>WebContent</a:t>
            </a:r>
            <a:r>
              <a:rPr lang="en-US" altLang="ko-KR" b="0" dirty="0" smtClean="0"/>
              <a:t>/WEB-INF/lib</a:t>
            </a:r>
            <a:r>
              <a:rPr lang="en-US" altLang="ko-KR" b="0" dirty="0"/>
              <a:t>/ </a:t>
            </a:r>
            <a:r>
              <a:rPr lang="ko-KR" altLang="en-US" b="0" dirty="0"/>
              <a:t>폴더에 </a:t>
            </a:r>
            <a:r>
              <a:rPr lang="ko-KR" altLang="en-US" b="0" dirty="0" smtClean="0"/>
              <a:t>추가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C5FE6DB-AF96-4178-8FFA-28C9B2A9D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MultipartRequest</a:t>
            </a:r>
            <a:r>
              <a:rPr lang="ko-KR" altLang="en-US" dirty="0"/>
              <a:t>를 이용한 파일 업로드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065C09-C4D0-4BA5-861C-23DA2002A6B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7013" y="908720"/>
            <a:ext cx="8181975" cy="514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2F17740-886C-4E50-A81E-6C732F61CA4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584" y="2401167"/>
            <a:ext cx="7194253" cy="422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29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2596A92-52EA-425E-BE1E-B3440679D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MultipartRequest</a:t>
            </a:r>
            <a:r>
              <a:rPr lang="ko-KR" altLang="en-US" dirty="0"/>
              <a:t>를 이용한 파일 업로드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323528" y="931818"/>
            <a:ext cx="5256584" cy="5769661"/>
            <a:chOff x="467544" y="197430"/>
            <a:chExt cx="6223459" cy="813713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58EB498-B0DA-41BF-A7A8-2E4263906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9552" y="197430"/>
              <a:ext cx="5508104" cy="2560114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BF0162E-11DE-499A-93EF-2C1072936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7544" y="2757544"/>
              <a:ext cx="6223459" cy="5577021"/>
            </a:xfrm>
            <a:prstGeom prst="rect">
              <a:avLst/>
            </a:prstGeom>
          </p:spPr>
        </p:pic>
      </p:grpSp>
      <p:pic>
        <p:nvPicPr>
          <p:cNvPr id="8" name="내용 개체 틀 7"/>
          <p:cNvPicPr>
            <a:picLocks noGrp="1" noChangeAspect="1"/>
          </p:cNvPicPr>
          <p:nvPr>
            <p:ph sz="quarter"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572" y="2463036"/>
            <a:ext cx="2275684" cy="1550193"/>
          </a:xfr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149080"/>
            <a:ext cx="2696613" cy="180127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966" y="2463036"/>
            <a:ext cx="2563444" cy="155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44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DF296A4-ADF5-40D0-9B21-05EB7BCC57C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DAD221A-7B31-4823-8967-9B3842540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MultipartRequest</a:t>
            </a:r>
            <a:r>
              <a:rPr lang="ko-KR" altLang="en-US" dirty="0"/>
              <a:t>를 이용한 파일 업로드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F78F36-202B-4B9A-B68F-5ABD9879824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393" y="932495"/>
            <a:ext cx="8201025" cy="523875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95536" y="1630591"/>
            <a:ext cx="7762825" cy="5016227"/>
            <a:chOff x="400050" y="1833562"/>
            <a:chExt cx="8324850" cy="675568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722D913-F029-403C-9177-770D6F714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9100" y="1833562"/>
              <a:ext cx="8305800" cy="3190875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BD216C8-63B9-4EFB-8557-5D2416BDD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050" y="4941168"/>
              <a:ext cx="8324850" cy="3648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7607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A87B7D3-AF43-4F56-84FB-5C5332209A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808CE41-D8E2-4633-9792-4EF4942BD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MultipartRequest</a:t>
            </a:r>
            <a:r>
              <a:rPr lang="ko-KR" altLang="en-US" dirty="0"/>
              <a:t>를 이용한 파일 업로드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395536" y="931818"/>
            <a:ext cx="5981675" cy="5715000"/>
            <a:chOff x="390525" y="1124744"/>
            <a:chExt cx="8362950" cy="1022521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CEE724F-1829-417B-A2BB-2DE90A7A0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0525" y="1124744"/>
              <a:ext cx="8362950" cy="48768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FEB469E-119E-4EC6-A82F-F693F20D8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9462" y="5949280"/>
              <a:ext cx="6800850" cy="5400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5841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42CE6AE-C8E6-4DEB-A33F-F113ED961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MultipartRequest</a:t>
            </a:r>
            <a:r>
              <a:rPr lang="ko-KR" altLang="en-US" dirty="0"/>
              <a:t>를 이용한 파일 업로드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528BA76-8BA4-4B2C-93E9-5A2F68D672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162" y="1070060"/>
            <a:ext cx="6338044" cy="4849391"/>
          </a:xfrm>
          <a:prstGeom prst="rect">
            <a:avLst/>
          </a:prstGeom>
        </p:spPr>
      </p:pic>
      <p:pic>
        <p:nvPicPr>
          <p:cNvPr id="8" name="내용 개체 틀 7"/>
          <p:cNvPicPr>
            <a:picLocks noGrp="1" noChangeAspect="1"/>
          </p:cNvPicPr>
          <p:nvPr>
            <p:ph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666" y="980728"/>
            <a:ext cx="4192814" cy="1467427"/>
          </a:xfr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750" y="2537487"/>
            <a:ext cx="2583147" cy="122413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3987535"/>
            <a:ext cx="3271793" cy="202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099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D7327FB-0336-469D-AB0E-030A30CA94E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Commons-</a:t>
            </a:r>
            <a:r>
              <a:rPr lang="en-US" altLang="ko-KR" dirty="0" err="1" smtClean="0"/>
              <a:t>FileUpload</a:t>
            </a:r>
            <a:endParaRPr lang="en-US" altLang="ko-KR" dirty="0" smtClean="0"/>
          </a:p>
          <a:p>
            <a:pPr lvl="1"/>
            <a:r>
              <a:rPr lang="ko-KR" altLang="en-US" b="0" dirty="0"/>
              <a:t>파일 업로드 </a:t>
            </a:r>
            <a:r>
              <a:rPr lang="ko-KR" altLang="en-US" b="0" dirty="0" smtClean="0"/>
              <a:t>패키지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서버의 </a:t>
            </a:r>
            <a:r>
              <a:rPr lang="ko-KR" altLang="en-US" b="0" dirty="0"/>
              <a:t>메모리상에서 파일 처리가 </a:t>
            </a:r>
            <a:r>
              <a:rPr lang="ko-KR" altLang="en-US" b="0" dirty="0" smtClean="0"/>
              <a:t>가능하도록 지원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오픈 </a:t>
            </a:r>
            <a:r>
              <a:rPr lang="ko-KR" altLang="en-US" b="0" dirty="0"/>
              <a:t>라이브러리 </a:t>
            </a:r>
            <a:r>
              <a:rPr lang="en-US" altLang="ko-KR" b="0" dirty="0"/>
              <a:t>commons-fileupload.jar</a:t>
            </a:r>
            <a:r>
              <a:rPr lang="en-US" altLang="ko-KR" b="0" dirty="0" smtClean="0"/>
              <a:t>, commons-io.jar </a:t>
            </a:r>
            <a:r>
              <a:rPr lang="ko-KR" altLang="en-US" b="0" dirty="0"/>
              <a:t>파일을 </a:t>
            </a:r>
            <a:r>
              <a:rPr lang="ko-KR" altLang="en-US" b="0" dirty="0" smtClean="0"/>
              <a:t>배포 </a:t>
            </a:r>
            <a:r>
              <a:rPr lang="ko-KR" altLang="en-US" b="0" dirty="0"/>
              <a:t>사이트에서 직접 </a:t>
            </a:r>
            <a:r>
              <a:rPr lang="ko-KR" altLang="en-US" b="0" dirty="0" err="1"/>
              <a:t>다운로드해서</a:t>
            </a:r>
            <a:r>
              <a:rPr lang="ko-KR" altLang="en-US" b="0" dirty="0"/>
              <a:t>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2"/>
            <a:r>
              <a:rPr lang="ko-KR" altLang="en-US" b="0" dirty="0"/>
              <a:t>배포 사이트</a:t>
            </a:r>
            <a:r>
              <a:rPr lang="en-US" altLang="ko-KR" b="0" dirty="0"/>
              <a:t>: http://commons.apache.org/downloads/</a:t>
            </a:r>
          </a:p>
          <a:p>
            <a:pPr lvl="2"/>
            <a:r>
              <a:rPr lang="ko-KR" altLang="en-US" b="0" dirty="0" smtClean="0"/>
              <a:t>다운로드 </a:t>
            </a:r>
            <a:r>
              <a:rPr lang="ko-KR" altLang="en-US" b="0" dirty="0"/>
              <a:t>파일</a:t>
            </a:r>
            <a:r>
              <a:rPr lang="en-US" altLang="ko-KR" b="0" dirty="0"/>
              <a:t>: commons-fileupload-1.3.3-bin.zip, commons-io-2.6-bin.zip</a:t>
            </a:r>
            <a:endParaRPr lang="ko-KR" altLang="en-US" dirty="0"/>
          </a:p>
          <a:p>
            <a:pPr lvl="1"/>
            <a:r>
              <a:rPr lang="en-US" altLang="ko-KR" b="0" dirty="0" smtClean="0"/>
              <a:t>JSP </a:t>
            </a:r>
            <a:r>
              <a:rPr lang="ko-KR" altLang="en-US" b="0" dirty="0" smtClean="0"/>
              <a:t>페이지에 </a:t>
            </a:r>
            <a:r>
              <a:rPr lang="en-US" altLang="ko-KR" b="0" dirty="0"/>
              <a:t>page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태그의 </a:t>
            </a:r>
            <a:r>
              <a:rPr lang="en-US" altLang="ko-KR" b="0" dirty="0"/>
              <a:t>import </a:t>
            </a:r>
            <a:r>
              <a:rPr lang="ko-KR" altLang="en-US" b="0" dirty="0"/>
              <a:t>속성을 사용하여 패키지 </a:t>
            </a:r>
            <a:r>
              <a:rPr lang="en-US" altLang="ko-KR" b="0" dirty="0" smtClean="0"/>
              <a:t>org.apache.commons.fileupload</a:t>
            </a:r>
            <a:r>
              <a:rPr lang="en-US" altLang="ko-KR" b="0" dirty="0"/>
              <a:t>.*</a:t>
            </a:r>
            <a:r>
              <a:rPr lang="ko-KR" altLang="en-US" b="0" dirty="0"/>
              <a:t>를 </a:t>
            </a:r>
            <a:r>
              <a:rPr lang="ko-KR" altLang="en-US" b="0" dirty="0" smtClean="0"/>
              <a:t>설정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72D1509-E6E7-4B5C-99E2-78D86B5A0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82550"/>
            <a:ext cx="8377435" cy="576263"/>
          </a:xfrm>
        </p:spPr>
        <p:txBody>
          <a:bodyPr/>
          <a:lstStyle/>
          <a:p>
            <a:r>
              <a:rPr lang="en-US" altLang="ko-KR" dirty="0"/>
              <a:t>3. Commons-</a:t>
            </a:r>
            <a:r>
              <a:rPr lang="en-US" altLang="ko-KR" dirty="0" err="1"/>
              <a:t>FileUpload</a:t>
            </a:r>
            <a:r>
              <a:rPr lang="ko-KR" altLang="en-US" dirty="0"/>
              <a:t>를 이용한 파일 업로드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8D1C4B-3150-48FD-BA2B-3A0DE1E24E7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4149080"/>
            <a:ext cx="7560840" cy="229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94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9BDB0D1-7903-461D-AA87-1B4304BBFB3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CB77F58-74FD-4AE7-B100-E34273CB7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82550"/>
            <a:ext cx="8089403" cy="576263"/>
          </a:xfrm>
        </p:spPr>
        <p:txBody>
          <a:bodyPr/>
          <a:lstStyle/>
          <a:p>
            <a:r>
              <a:rPr lang="en-US" altLang="ko-KR" dirty="0"/>
              <a:t>3. Commons-</a:t>
            </a:r>
            <a:r>
              <a:rPr lang="en-US" altLang="ko-KR" dirty="0" err="1"/>
              <a:t>FileUpload</a:t>
            </a:r>
            <a:r>
              <a:rPr lang="ko-KR" altLang="en-US" dirty="0"/>
              <a:t>를 이용한 파일 업로드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229195" y="1001598"/>
            <a:ext cx="6039852" cy="5636732"/>
            <a:chOff x="76777" y="82550"/>
            <a:chExt cx="8255370" cy="1058227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1B6E896-DAA6-4AA4-A8CD-6FE30439A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777" y="82550"/>
              <a:ext cx="8255370" cy="49149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91347BC-365E-4477-880A-ED4B057E1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546" y="4997450"/>
              <a:ext cx="8229600" cy="5667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241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729B6C4-4BE5-4EC4-ABF8-745E4D336D4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 err="1"/>
              <a:t>DiskFileUpload</a:t>
            </a:r>
            <a:r>
              <a:rPr lang="en-US" altLang="ko-KR" dirty="0"/>
              <a:t> </a:t>
            </a:r>
            <a:r>
              <a:rPr lang="ko-KR" altLang="en-US" dirty="0"/>
              <a:t>클래스의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 err="1" smtClean="0"/>
              <a:t>FileItem</a:t>
            </a:r>
            <a:r>
              <a:rPr lang="en-US" altLang="ko-KR" dirty="0" smtClean="0"/>
              <a:t> </a:t>
            </a:r>
            <a:r>
              <a:rPr lang="ko-KR" altLang="en-US" dirty="0"/>
              <a:t>클래스의 </a:t>
            </a:r>
            <a:r>
              <a:rPr lang="ko-KR" altLang="en-US" dirty="0" err="1"/>
              <a:t>메소드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237E6E-32EC-4716-B575-817E49E8A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82550"/>
            <a:ext cx="8488362" cy="576263"/>
          </a:xfrm>
        </p:spPr>
        <p:txBody>
          <a:bodyPr/>
          <a:lstStyle/>
          <a:p>
            <a:r>
              <a:rPr lang="en-US" altLang="ko-KR" dirty="0"/>
              <a:t>3. Commons-</a:t>
            </a:r>
            <a:r>
              <a:rPr lang="en-US" altLang="ko-KR" dirty="0" err="1"/>
              <a:t>FileUpload</a:t>
            </a:r>
            <a:r>
              <a:rPr lang="ko-KR" altLang="en-US" dirty="0"/>
              <a:t>를 이용한 파일 업로드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359866-289A-4804-90DE-55A0AE06248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4790" y="1340768"/>
            <a:ext cx="6977570" cy="136815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DED5659-D32C-40F4-9A2F-56D664CC352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4790" y="3429000"/>
            <a:ext cx="7049578" cy="321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326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>
          <a:xfrm>
            <a:off x="263436" y="1016726"/>
            <a:ext cx="8568000" cy="5580625"/>
          </a:xfrm>
        </p:spPr>
        <p:txBody>
          <a:bodyPr/>
          <a:lstStyle/>
          <a:p>
            <a:endParaRPr lang="en-US" altLang="ko-KR" dirty="0"/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F71D86D2-9A5A-436C-BF82-D67BDBFA3162}"/>
              </a:ext>
            </a:extLst>
          </p:cNvPr>
          <p:cNvSpPr/>
          <p:nvPr/>
        </p:nvSpPr>
        <p:spPr>
          <a:xfrm>
            <a:off x="1087060" y="1125017"/>
            <a:ext cx="7085340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5" name="TextBox 12">
            <a:extLst>
              <a:ext uri="{FF2B5EF4-FFF2-40B4-BE49-F238E27FC236}">
                <a16:creationId xmlns:a16="http://schemas.microsoft.com/office/drawing/2014/main" id="{40D9FBBA-2095-4493-930B-54EB43818DE9}"/>
              </a:ext>
            </a:extLst>
          </p:cNvPr>
          <p:cNvSpPr txBox="1"/>
          <p:nvPr/>
        </p:nvSpPr>
        <p:spPr bwMode="auto">
          <a:xfrm>
            <a:off x="1683837" y="1219842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업로드의 개요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Oval 4">
            <a:extLst>
              <a:ext uri="{FF2B5EF4-FFF2-40B4-BE49-F238E27FC236}">
                <a16:creationId xmlns:a16="http://schemas.microsoft.com/office/drawing/2014/main" id="{2A9FECBD-702A-4BA1-88AB-67BBCAFAED1F}"/>
              </a:ext>
            </a:extLst>
          </p:cNvPr>
          <p:cNvSpPr/>
          <p:nvPr/>
        </p:nvSpPr>
        <p:spPr>
          <a:xfrm>
            <a:off x="755576" y="1094712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4BF5C5-2F04-4802-A8CF-73191AEB43D8}"/>
              </a:ext>
            </a:extLst>
          </p:cNvPr>
          <p:cNvSpPr txBox="1"/>
          <p:nvPr/>
        </p:nvSpPr>
        <p:spPr>
          <a:xfrm>
            <a:off x="879457" y="117536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38" name="Rectangle 31">
            <a:extLst>
              <a:ext uri="{FF2B5EF4-FFF2-40B4-BE49-F238E27FC236}">
                <a16:creationId xmlns:a16="http://schemas.microsoft.com/office/drawing/2014/main" id="{F87AFBBE-263B-456C-A0CE-E79DEEC79E2B}"/>
              </a:ext>
            </a:extLst>
          </p:cNvPr>
          <p:cNvSpPr/>
          <p:nvPr/>
        </p:nvSpPr>
        <p:spPr>
          <a:xfrm>
            <a:off x="1059502" y="1773090"/>
            <a:ext cx="7116018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9" name="TextBox 12">
            <a:extLst>
              <a:ext uri="{FF2B5EF4-FFF2-40B4-BE49-F238E27FC236}">
                <a16:creationId xmlns:a16="http://schemas.microsoft.com/office/drawing/2014/main" id="{C1C8BBBE-666B-476A-B7E7-D3888F6B2AC5}"/>
              </a:ext>
            </a:extLst>
          </p:cNvPr>
          <p:cNvSpPr txBox="1"/>
          <p:nvPr/>
        </p:nvSpPr>
        <p:spPr bwMode="auto">
          <a:xfrm>
            <a:off x="1683837" y="1867915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MultipartRequest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 파일 업로드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Oval 33">
            <a:extLst>
              <a:ext uri="{FF2B5EF4-FFF2-40B4-BE49-F238E27FC236}">
                <a16:creationId xmlns:a16="http://schemas.microsoft.com/office/drawing/2014/main" id="{72F09F89-0230-43A5-A4A3-5239F66A6865}"/>
              </a:ext>
            </a:extLst>
          </p:cNvPr>
          <p:cNvSpPr/>
          <p:nvPr/>
        </p:nvSpPr>
        <p:spPr>
          <a:xfrm>
            <a:off x="755576" y="1742784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rgbClr val="40C4C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036CA4-28CD-44F9-B258-DDA77AD699B0}"/>
              </a:ext>
            </a:extLst>
          </p:cNvPr>
          <p:cNvSpPr txBox="1"/>
          <p:nvPr/>
        </p:nvSpPr>
        <p:spPr>
          <a:xfrm>
            <a:off x="879457" y="1823435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id="{A1D087A5-BC02-4A12-A503-0123A850BC88}"/>
              </a:ext>
            </a:extLst>
          </p:cNvPr>
          <p:cNvSpPr/>
          <p:nvPr/>
        </p:nvSpPr>
        <p:spPr>
          <a:xfrm>
            <a:off x="1087060" y="242116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3" name="TextBox 12">
            <a:extLst>
              <a:ext uri="{FF2B5EF4-FFF2-40B4-BE49-F238E27FC236}">
                <a16:creationId xmlns:a16="http://schemas.microsoft.com/office/drawing/2014/main" id="{228991CF-971D-4BD1-9444-A3ADF601E98D}"/>
              </a:ext>
            </a:extLst>
          </p:cNvPr>
          <p:cNvSpPr txBox="1"/>
          <p:nvPr/>
        </p:nvSpPr>
        <p:spPr bwMode="auto">
          <a:xfrm>
            <a:off x="1683837" y="251598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Common-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FileUpload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 파일 업로드</a:t>
            </a:r>
          </a:p>
        </p:txBody>
      </p:sp>
      <p:sp>
        <p:nvSpPr>
          <p:cNvPr id="44" name="Oval 38">
            <a:extLst>
              <a:ext uri="{FF2B5EF4-FFF2-40B4-BE49-F238E27FC236}">
                <a16:creationId xmlns:a16="http://schemas.microsoft.com/office/drawing/2014/main" id="{EFB909A1-2553-431D-8951-2FCAB83352F3}"/>
              </a:ext>
            </a:extLst>
          </p:cNvPr>
          <p:cNvSpPr/>
          <p:nvPr/>
        </p:nvSpPr>
        <p:spPr>
          <a:xfrm>
            <a:off x="755576" y="239085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16723D6-6106-4E80-84D8-C064B79C73D4}"/>
              </a:ext>
            </a:extLst>
          </p:cNvPr>
          <p:cNvSpPr txBox="1"/>
          <p:nvPr/>
        </p:nvSpPr>
        <p:spPr>
          <a:xfrm>
            <a:off x="879457" y="2471508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46" name="Rectangle 36">
            <a:extLst>
              <a:ext uri="{FF2B5EF4-FFF2-40B4-BE49-F238E27FC236}">
                <a16:creationId xmlns:a16="http://schemas.microsoft.com/office/drawing/2014/main" id="{DF00DCCC-102E-4145-BABA-D22898295518}"/>
              </a:ext>
            </a:extLst>
          </p:cNvPr>
          <p:cNvSpPr/>
          <p:nvPr/>
        </p:nvSpPr>
        <p:spPr>
          <a:xfrm>
            <a:off x="1087060" y="3069234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7" name="TextBox 12">
            <a:extLst>
              <a:ext uri="{FF2B5EF4-FFF2-40B4-BE49-F238E27FC236}">
                <a16:creationId xmlns:a16="http://schemas.microsoft.com/office/drawing/2014/main" id="{303F313C-C501-479B-9D28-10531B623A70}"/>
              </a:ext>
            </a:extLst>
          </p:cNvPr>
          <p:cNvSpPr txBox="1"/>
          <p:nvPr/>
        </p:nvSpPr>
        <p:spPr bwMode="auto">
          <a:xfrm>
            <a:off x="1683837" y="3164059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맑은 고딕" panose="020B0503020000020004" pitchFamily="50" charset="-127"/>
              </a:rPr>
              <a:t>[</a:t>
            </a:r>
            <a:r>
              <a:rPr lang="ko-KR" altLang="en-US" b="1" dirty="0">
                <a:latin typeface="맑은 고딕" panose="020B0503020000020004" pitchFamily="50" charset="-127"/>
              </a:rPr>
              <a:t>웹 쇼핑몰</a:t>
            </a:r>
            <a:r>
              <a:rPr lang="en-US" altLang="ko-KR" b="1" dirty="0">
                <a:latin typeface="맑은 고딕" panose="020B0503020000020004" pitchFamily="50" charset="-127"/>
              </a:rPr>
              <a:t>] </a:t>
            </a:r>
            <a:r>
              <a:rPr lang="ko-KR" altLang="en-US" b="1" dirty="0">
                <a:latin typeface="맑은 고딕" panose="020B0503020000020004" pitchFamily="50" charset="-127"/>
              </a:rPr>
              <a:t>상품 이미지 등록하기</a:t>
            </a:r>
          </a:p>
        </p:txBody>
      </p:sp>
      <p:sp>
        <p:nvSpPr>
          <p:cNvPr id="48" name="Oval 38">
            <a:extLst>
              <a:ext uri="{FF2B5EF4-FFF2-40B4-BE49-F238E27FC236}">
                <a16:creationId xmlns:a16="http://schemas.microsoft.com/office/drawing/2014/main" id="{D68CA34E-6EE0-4926-ABBC-012D5C2B9515}"/>
              </a:ext>
            </a:extLst>
          </p:cNvPr>
          <p:cNvSpPr/>
          <p:nvPr/>
        </p:nvSpPr>
        <p:spPr>
          <a:xfrm>
            <a:off x="755576" y="3038928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41026EB-829B-4499-8EEA-C09E64B8D656}"/>
              </a:ext>
            </a:extLst>
          </p:cNvPr>
          <p:cNvSpPr txBox="1"/>
          <p:nvPr/>
        </p:nvSpPr>
        <p:spPr>
          <a:xfrm>
            <a:off x="879457" y="3119581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CE46AC7-0F1E-4886-BD74-EC44F472CD5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9798" y="4043743"/>
            <a:ext cx="79152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11D5326-0F8D-4D75-9553-210E4CFCFC6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524E394-1291-474A-9A82-9E678B082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82550"/>
            <a:ext cx="8184425" cy="576263"/>
          </a:xfrm>
        </p:spPr>
        <p:txBody>
          <a:bodyPr/>
          <a:lstStyle/>
          <a:p>
            <a:r>
              <a:rPr lang="en-US" altLang="ko-KR" dirty="0"/>
              <a:t>3. Commons-</a:t>
            </a:r>
            <a:r>
              <a:rPr lang="en-US" altLang="ko-KR" dirty="0" err="1"/>
              <a:t>FileUpload</a:t>
            </a:r>
            <a:r>
              <a:rPr lang="ko-KR" altLang="en-US" dirty="0"/>
              <a:t>를 이용한 파일 업로드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D51BE1-7805-4753-A23A-BBF6FC6C598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9463" y="931818"/>
            <a:ext cx="8181975" cy="514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313C8DB-ACFA-47F9-9B37-21FC486D29A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6253" y="1708866"/>
            <a:ext cx="83629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301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AB081D2-E337-4A06-AC7B-1FFEF133F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82550"/>
            <a:ext cx="7873379" cy="576263"/>
          </a:xfrm>
        </p:spPr>
        <p:txBody>
          <a:bodyPr/>
          <a:lstStyle/>
          <a:p>
            <a:r>
              <a:rPr lang="en-US" altLang="ko-KR" dirty="0"/>
              <a:t>3. Commons-</a:t>
            </a:r>
            <a:r>
              <a:rPr lang="en-US" altLang="ko-KR" dirty="0" err="1"/>
              <a:t>FileUpload</a:t>
            </a:r>
            <a:r>
              <a:rPr lang="ko-KR" altLang="en-US" dirty="0"/>
              <a:t>를 이용한 파일 업로드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27101" y="1040020"/>
            <a:ext cx="8401050" cy="5817979"/>
            <a:chOff x="371475" y="584210"/>
            <a:chExt cx="8401050" cy="889635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05B617E-AD68-4DEF-BBDA-EE4A8450C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1475" y="584210"/>
              <a:ext cx="8401050" cy="203835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4321BFB-593B-4C59-A268-D42A50A67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7544" y="2622560"/>
              <a:ext cx="7253179" cy="6858000"/>
            </a:xfrm>
            <a:prstGeom prst="rect">
              <a:avLst/>
            </a:prstGeom>
          </p:spPr>
        </p:pic>
      </p:grpSp>
      <p:pic>
        <p:nvPicPr>
          <p:cNvPr id="8" name="내용 개체 틀 7"/>
          <p:cNvPicPr>
            <a:picLocks noGrp="1" noChangeAspect="1"/>
          </p:cNvPicPr>
          <p:nvPr>
            <p:ph sz="quarter"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730" y="1491558"/>
            <a:ext cx="2557490" cy="1048151"/>
          </a:xfr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444" y="2610622"/>
            <a:ext cx="2966500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182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E45387E-ADD9-491C-AF3D-860000FD1BC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DFB7732-CFEB-4A2C-8EC6-F04F1EBFB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82550"/>
            <a:ext cx="7945387" cy="576263"/>
          </a:xfrm>
        </p:spPr>
        <p:txBody>
          <a:bodyPr/>
          <a:lstStyle/>
          <a:p>
            <a:r>
              <a:rPr lang="en-US" altLang="ko-KR" dirty="0"/>
              <a:t>3. Commons-</a:t>
            </a:r>
            <a:r>
              <a:rPr lang="en-US" altLang="ko-KR" dirty="0" err="1"/>
              <a:t>FileUpload</a:t>
            </a:r>
            <a:r>
              <a:rPr lang="ko-KR" altLang="en-US" dirty="0"/>
              <a:t>를 이용한 파일 업로드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8859E5-7B5E-4823-8184-95824502E55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7013" y="946286"/>
            <a:ext cx="8181975" cy="51435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409575" y="1556792"/>
            <a:ext cx="8324850" cy="5089524"/>
            <a:chOff x="409575" y="1171575"/>
            <a:chExt cx="8324850" cy="530601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9C6FCED-28D7-4143-85BF-1D0A76F35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9575" y="1171575"/>
              <a:ext cx="8324850" cy="451485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7B47163-7E8A-4F80-9574-7CAE80CDC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9575" y="5553663"/>
              <a:ext cx="8315325" cy="923925"/>
            </a:xfrm>
            <a:prstGeom prst="rect">
              <a:avLst/>
            </a:prstGeom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139" y="2046864"/>
            <a:ext cx="2634732" cy="152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866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F869977-8E8D-4B20-84D0-99EB68823D8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939104A-476C-4783-900F-EBCC9007E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82550"/>
            <a:ext cx="8521451" cy="576263"/>
          </a:xfrm>
        </p:spPr>
        <p:txBody>
          <a:bodyPr/>
          <a:lstStyle/>
          <a:p>
            <a:r>
              <a:rPr lang="en-US" altLang="ko-KR" dirty="0"/>
              <a:t>3. Commons-</a:t>
            </a:r>
            <a:r>
              <a:rPr lang="en-US" altLang="ko-KR" dirty="0" err="1"/>
              <a:t>FileUpload</a:t>
            </a:r>
            <a:r>
              <a:rPr lang="ko-KR" altLang="en-US" dirty="0"/>
              <a:t>를 이용한 파일 업로드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281238-D900-49DF-9BE2-2E0FFD2A69C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931818"/>
            <a:ext cx="6624736" cy="5521518"/>
          </a:xfrm>
          <a:prstGeom prst="rect">
            <a:avLst/>
          </a:prstGeom>
        </p:spPr>
      </p:pic>
      <p:pic>
        <p:nvPicPr>
          <p:cNvPr id="5" name="내용 개체 틀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06593" y="3273223"/>
            <a:ext cx="2803654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765" y="1599841"/>
            <a:ext cx="2304256" cy="140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51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77C4E52-62BB-4B2A-ACC8-F9301B820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Commons-</a:t>
            </a:r>
            <a:r>
              <a:rPr lang="en-US" altLang="ko-KR" dirty="0" err="1"/>
              <a:t>FileUpload</a:t>
            </a:r>
            <a:r>
              <a:rPr lang="ko-KR" altLang="en-US" dirty="0"/>
              <a:t>를 이용한 파일 업로드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5BE0B6-F61A-434A-89C1-8948D948A02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1155" y="959515"/>
            <a:ext cx="6543093" cy="570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97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54AD0D6-C649-4262-949F-083E2C4E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이미지 등록하기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4F12BE-844D-41BF-88EE-ECF25DA319A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340768"/>
            <a:ext cx="80391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26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340768"/>
            <a:ext cx="4464496" cy="4176464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9C283867-42FC-47C7-85BA-C0282E185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이미지 등록하기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56341"/>
            <a:ext cx="3689774" cy="321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6218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3C533C6-62C9-4E6D-BC47-CBE4885B104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b="0" dirty="0"/>
              <a:t>상품 클래스에 멤버 변수 추가하기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F25CA45-9AEC-4461-9CB6-74B1E1AEA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이미지 등록하기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62A661-0E10-422F-902F-A15E52C10F6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0623" y="931818"/>
            <a:ext cx="8134350" cy="4857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7E4B65B-7F0D-4440-BD78-9684692A506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3387" y="2420888"/>
            <a:ext cx="82772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40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39C86B0-401F-41D6-BC64-1DF1B0A0F2D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추가된 멤버 변수의 </a:t>
            </a:r>
            <a:r>
              <a:rPr lang="en-US" altLang="ko-KR" b="0" dirty="0"/>
              <a:t>Setter/Getter( ) </a:t>
            </a:r>
            <a:r>
              <a:rPr lang="ko-KR" altLang="en-US" b="0" dirty="0"/>
              <a:t>메소드 작성하기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5BEF56B-CB61-4839-9A31-0A4321A29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이미지 등록하기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4816D9-E624-4F8E-A8D3-63DDF7A9A43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4812" y="1269955"/>
            <a:ext cx="833437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389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5399A87-B9D8-4EEB-92AE-C80235CAAF2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상품 데이터 접근 클래스 수정하기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FC9D638-2450-4714-A6EE-F1D69B384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이미지 등록하기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7CAB28-983F-444C-9FC5-8DA0059FC0D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9575" y="1277331"/>
            <a:ext cx="8324850" cy="538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65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273109-7072-449E-AC8A-434E6B2056E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파일 업로드</a:t>
            </a:r>
            <a:r>
              <a:rPr lang="en-US" altLang="ko-KR" dirty="0"/>
              <a:t>(file upload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b="0" dirty="0" smtClean="0"/>
              <a:t>웹 </a:t>
            </a:r>
            <a:r>
              <a:rPr lang="ko-KR" altLang="en-US" b="0" dirty="0"/>
              <a:t>브라우저에서 서버로 파일을 전송하여 서버에 저장하는 </a:t>
            </a:r>
            <a:r>
              <a:rPr lang="ko-KR" altLang="en-US" b="0" dirty="0" smtClean="0"/>
              <a:t>것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서버로 </a:t>
            </a:r>
            <a:r>
              <a:rPr lang="ko-KR" altLang="en-US" b="0" dirty="0"/>
              <a:t>업로드할 수 있는 </a:t>
            </a:r>
            <a:r>
              <a:rPr lang="ko-KR" altLang="en-US" b="0" dirty="0" smtClean="0"/>
              <a:t>파일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텍스트 </a:t>
            </a:r>
            <a:r>
              <a:rPr lang="ko-KR" altLang="en-US" b="0" dirty="0"/>
              <a:t>파일</a:t>
            </a:r>
            <a:r>
              <a:rPr lang="en-US" altLang="ko-KR" b="0" dirty="0"/>
              <a:t>, </a:t>
            </a:r>
            <a:r>
              <a:rPr lang="ko-KR" altLang="en-US" b="0" dirty="0"/>
              <a:t>바이너리 파일</a:t>
            </a:r>
            <a:r>
              <a:rPr lang="en-US" altLang="ko-KR" b="0" dirty="0"/>
              <a:t>, </a:t>
            </a:r>
            <a:r>
              <a:rPr lang="ko-KR" altLang="en-US" b="0" dirty="0"/>
              <a:t>이미지 파일</a:t>
            </a:r>
            <a:r>
              <a:rPr lang="en-US" altLang="ko-KR" b="0" dirty="0"/>
              <a:t>, </a:t>
            </a:r>
            <a:r>
              <a:rPr lang="ko-KR" altLang="en-US" b="0" dirty="0"/>
              <a:t>문서 </a:t>
            </a:r>
            <a:r>
              <a:rPr lang="ko-KR" altLang="en-US" b="0" dirty="0" smtClean="0"/>
              <a:t>등 다양한 </a:t>
            </a:r>
            <a:r>
              <a:rPr lang="ko-KR" altLang="en-US" b="0" dirty="0"/>
              <a:t>유형이 있습니다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웹 </a:t>
            </a:r>
            <a:r>
              <a:rPr lang="ko-KR" altLang="en-US" b="0" dirty="0"/>
              <a:t>브라우저에서 서버로 파일을 전송하기 위해</a:t>
            </a:r>
            <a:r>
              <a:rPr lang="en-US" altLang="ko-KR" b="0" dirty="0"/>
              <a:t>J SP </a:t>
            </a:r>
            <a:r>
              <a:rPr lang="ko-KR" altLang="en-US" b="0" dirty="0"/>
              <a:t>페이지에 폼 </a:t>
            </a:r>
            <a:r>
              <a:rPr lang="ko-KR" altLang="en-US" b="0" dirty="0" smtClean="0"/>
              <a:t>태그 사용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전송된 </a:t>
            </a:r>
            <a:r>
              <a:rPr lang="ko-KR" altLang="en-US" b="0" dirty="0"/>
              <a:t>파일을 서버에 저장하기 위해 오픈 라이브러리를 </a:t>
            </a:r>
            <a:r>
              <a:rPr lang="ko-KR" altLang="en-US" b="0" dirty="0" smtClean="0"/>
              <a:t>이용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63D881B-4B9F-4D9B-9B77-38F9C1B87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파일 업로드의 개요</a:t>
            </a:r>
          </a:p>
        </p:txBody>
      </p:sp>
    </p:spTree>
    <p:extLst>
      <p:ext uri="{BB962C8B-B14F-4D97-AF65-F5344CB8AC3E}">
        <p14:creationId xmlns:p14="http://schemas.microsoft.com/office/powerpoint/2010/main" val="10472150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A337E5E-71C1-4834-848E-08AAE25EEBF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정적 리소스 관리 폴더 만들기</a:t>
            </a:r>
            <a:endParaRPr lang="en-US" altLang="ko-KR" b="0" dirty="0"/>
          </a:p>
          <a:p>
            <a:pPr lvl="2"/>
            <a:r>
              <a:rPr lang="en-US" altLang="ko-KR" b="0" dirty="0"/>
              <a:t>/</a:t>
            </a:r>
            <a:r>
              <a:rPr lang="en-US" altLang="ko-KR" b="0" dirty="0" err="1"/>
              <a:t>WebContent</a:t>
            </a:r>
            <a:r>
              <a:rPr lang="en-US" altLang="ko-KR" b="0" dirty="0"/>
              <a:t>/ </a:t>
            </a:r>
            <a:r>
              <a:rPr lang="ko-KR" altLang="en-US" b="0" dirty="0"/>
              <a:t>폴더에 </a:t>
            </a:r>
            <a:r>
              <a:rPr lang="en-US" altLang="ko-KR" b="0" dirty="0"/>
              <a:t>resources </a:t>
            </a:r>
            <a:r>
              <a:rPr lang="ko-KR" altLang="en-US" b="0" dirty="0"/>
              <a:t>폴더를 생성하고</a:t>
            </a:r>
            <a:r>
              <a:rPr lang="en-US" altLang="ko-KR" b="0" dirty="0"/>
              <a:t>, </a:t>
            </a:r>
            <a:r>
              <a:rPr lang="ko-KR" altLang="en-US" b="0" dirty="0"/>
              <a:t>여기에 이미지</a:t>
            </a:r>
          </a:p>
          <a:p>
            <a:pPr lvl="2"/>
            <a:r>
              <a:rPr lang="ko-KR" altLang="en-US" b="0" dirty="0"/>
              <a:t>파일을 관리하는 </a:t>
            </a:r>
            <a:r>
              <a:rPr lang="en-US" altLang="ko-KR" b="0" dirty="0"/>
              <a:t>images </a:t>
            </a:r>
            <a:r>
              <a:rPr lang="ko-KR" altLang="en-US" b="0" dirty="0"/>
              <a:t>폴더와 부트스트랩 파일</a:t>
            </a:r>
            <a:r>
              <a:rPr lang="en-US" altLang="ko-KR" b="0" dirty="0"/>
              <a:t>(bootstrap.css)</a:t>
            </a:r>
            <a:r>
              <a:rPr lang="ko-KR" altLang="en-US" b="0" dirty="0"/>
              <a:t>을 관리하는 </a:t>
            </a:r>
            <a:r>
              <a:rPr lang="en-US" altLang="ko-KR" b="0" dirty="0" err="1"/>
              <a:t>css</a:t>
            </a:r>
            <a:r>
              <a:rPr lang="en-US" altLang="ko-KR" b="0" dirty="0"/>
              <a:t> </a:t>
            </a:r>
            <a:r>
              <a:rPr lang="ko-KR" altLang="en-US" b="0" dirty="0"/>
              <a:t>폴더를 </a:t>
            </a:r>
            <a:r>
              <a:rPr lang="ko-KR" altLang="en-US" b="0" dirty="0" smtClean="0"/>
              <a:t>생성</a:t>
            </a:r>
            <a:endParaRPr lang="en-US" altLang="ko-KR" b="0" dirty="0"/>
          </a:p>
          <a:p>
            <a:pPr lvl="2"/>
            <a:r>
              <a:rPr lang="ko-KR" altLang="en-US" b="0" dirty="0" smtClean="0"/>
              <a:t>생성된 </a:t>
            </a:r>
            <a:r>
              <a:rPr lang="en-US" altLang="ko-KR" b="0" dirty="0"/>
              <a:t>image </a:t>
            </a:r>
            <a:r>
              <a:rPr lang="ko-KR" altLang="en-US" b="0" dirty="0"/>
              <a:t>폴더에 이미지 파일명을 상품 아이디로 하여 </a:t>
            </a:r>
            <a:r>
              <a:rPr lang="ko-KR" altLang="en-US" b="0" dirty="0" smtClean="0"/>
              <a:t>등록</a:t>
            </a:r>
            <a:endParaRPr lang="en-US" altLang="ko-KR" b="0" dirty="0"/>
          </a:p>
          <a:p>
            <a:pPr lvl="2"/>
            <a:r>
              <a:rPr lang="en-US" altLang="ko-KR" b="0" dirty="0" err="1" smtClean="0"/>
              <a:t>css</a:t>
            </a:r>
            <a:r>
              <a:rPr lang="en-US" altLang="ko-KR" b="0" dirty="0" smtClean="0"/>
              <a:t> </a:t>
            </a:r>
            <a:r>
              <a:rPr lang="ko-KR" altLang="en-US" b="0" dirty="0"/>
              <a:t>폴더에 부트스트랩 </a:t>
            </a:r>
            <a:r>
              <a:rPr lang="en-US" altLang="ko-KR" b="0" dirty="0"/>
              <a:t>CSS </a:t>
            </a:r>
            <a:r>
              <a:rPr lang="ko-KR" altLang="en-US" b="0" dirty="0"/>
              <a:t>파일</a:t>
            </a:r>
            <a:r>
              <a:rPr lang="en-US" altLang="ko-KR" b="0" dirty="0"/>
              <a:t>(bootstrap.min.css)</a:t>
            </a:r>
            <a:r>
              <a:rPr lang="ko-KR" altLang="en-US" b="0" dirty="0"/>
              <a:t>을 </a:t>
            </a:r>
            <a:r>
              <a:rPr lang="ko-KR" altLang="en-US" b="0" dirty="0" err="1"/>
              <a:t>다운로드하여</a:t>
            </a:r>
            <a:r>
              <a:rPr lang="ko-KR" altLang="en-US" b="0" dirty="0"/>
              <a:t> </a:t>
            </a:r>
            <a:r>
              <a:rPr lang="ko-KR" altLang="en-US" b="0" dirty="0" smtClean="0"/>
              <a:t>등록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1478229-F472-4A29-A570-74D61D720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이미지 등록하기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FAF92A-86B4-4C11-AEFF-3E56B7B455B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7554" y="3356991"/>
            <a:ext cx="5581650" cy="31146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62" y="3429000"/>
            <a:ext cx="2952328" cy="3042666"/>
          </a:xfrm>
          <a:prstGeom prst="rect">
            <a:avLst/>
          </a:prstGeom>
          <a:ln>
            <a:solidFill>
              <a:srgbClr val="50C1BE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265626" y="5301207"/>
            <a:ext cx="1944216" cy="360040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65626" y="5661246"/>
            <a:ext cx="1944216" cy="810419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92AC40F-26C7-4E87-88D3-68C048F1F5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51920" y="3016383"/>
            <a:ext cx="5135488" cy="142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8612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DACAC9C-4E28-44BB-8143-30B86C92367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상품 목록 페이지 수정하기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79B50A1-86AA-4C54-884C-87EEB9D66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이미지 등록하기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625F8C-C389-4DF5-A777-7491A69A9F4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4812" y="1350827"/>
            <a:ext cx="8334375" cy="41243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874" y="4145275"/>
            <a:ext cx="2880525" cy="207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0411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5120550-3B0C-43C5-97DF-4887EB6C0C5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상품 상세 정보 페이지 수정하기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DC4B893-79D7-42D9-8B49-0CBC29237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이미지 등록하기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539552" y="1310164"/>
            <a:ext cx="7578746" cy="4958308"/>
            <a:chOff x="207942" y="1098728"/>
            <a:chExt cx="8366135" cy="541637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18E0A40-B33A-41BE-ACB6-426924C77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8277" y="1098728"/>
              <a:ext cx="8305800" cy="298132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8732A20-67A7-41C7-889E-04767F085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7942" y="4114800"/>
              <a:ext cx="8334375" cy="2400300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064" y="4732423"/>
            <a:ext cx="3024336" cy="195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4000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FA7A6FE-C16B-4864-8F74-95C738BC320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b="0" dirty="0"/>
              <a:t>상품 이미지 파일의 저장 위치 </a:t>
            </a:r>
            <a:r>
              <a:rPr lang="ko-KR" altLang="en-US" b="0" dirty="0" smtClean="0"/>
              <a:t>만들기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C </a:t>
            </a:r>
            <a:r>
              <a:rPr lang="ko-KR" altLang="en-US" b="0" dirty="0"/>
              <a:t>드라이브에 </a:t>
            </a:r>
            <a:r>
              <a:rPr lang="en-US" altLang="ko-KR" b="0" dirty="0"/>
              <a:t>upload </a:t>
            </a:r>
            <a:r>
              <a:rPr lang="ko-KR" altLang="en-US" b="0" dirty="0"/>
              <a:t>폴더를 생성하고 이 폴더에 상품 </a:t>
            </a:r>
            <a:r>
              <a:rPr lang="ko-KR" altLang="en-US" b="0" dirty="0" smtClean="0"/>
              <a:t>이미지 파일명을 </a:t>
            </a:r>
            <a:r>
              <a:rPr lang="ko-KR" altLang="en-US" b="0" dirty="0"/>
              <a:t>상품 아이디로 하여 </a:t>
            </a:r>
            <a:r>
              <a:rPr lang="ko-KR" altLang="en-US" b="0" dirty="0" smtClean="0"/>
              <a:t>등록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47CD8A9-7C9C-4D23-9DE5-9B7635B00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이미지 등록하기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F1C12E-C4A5-43F4-92D4-57D9DEAE0F8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7013" y="931818"/>
            <a:ext cx="8181975" cy="5238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924944"/>
            <a:ext cx="3528392" cy="274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91E8E1F-F719-495C-903E-7E256FEF1A5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오픈 라이브러리 </a:t>
            </a:r>
            <a:r>
              <a:rPr lang="en-US" altLang="ko-KR" b="0" dirty="0"/>
              <a:t>cos.jar </a:t>
            </a:r>
            <a:r>
              <a:rPr lang="ko-KR" altLang="en-US" b="0" dirty="0"/>
              <a:t>등록하기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CE19B5F-5B91-43B6-B108-654566929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이미지 등록하기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547664" y="1556792"/>
            <a:ext cx="3600400" cy="3031653"/>
            <a:chOff x="5004048" y="3556088"/>
            <a:chExt cx="2571429" cy="209523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4048" y="3556088"/>
              <a:ext cx="2571429" cy="2095238"/>
            </a:xfrm>
            <a:prstGeom prst="rect">
              <a:avLst/>
            </a:prstGeom>
            <a:ln>
              <a:solidFill>
                <a:srgbClr val="50C1BE"/>
              </a:solidFill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5436096" y="5291286"/>
              <a:ext cx="1080120" cy="360040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80472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CB6FB75-8C76-4FDD-B040-1576346DA55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상품 목록 페이지 수정하기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2AE853F-7AA8-4348-9946-7AD3B5FE4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이미지 등록하기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595710-817A-45D5-A751-4B67AB524F2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484784"/>
            <a:ext cx="82962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988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D6F3E63-041E-4195-8974-29E38C94090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상품 상세 정보 페이지 수정하기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8CD4105-57FE-4E6A-9641-708145E0D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이미지 등록하기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539552" y="1340768"/>
            <a:ext cx="7902079" cy="4191361"/>
            <a:chOff x="414337" y="1293044"/>
            <a:chExt cx="8382000" cy="419136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79834CE-A9E7-4A94-B6C9-A1E5ED2D8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337" y="4141380"/>
              <a:ext cx="8315325" cy="1343025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FC5F3EB-5ABC-40E8-BA9A-14EC7EE14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4337" y="1293044"/>
              <a:ext cx="8382000" cy="3028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74876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45C1C51-2580-4DCA-B79B-1E2F38335AA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상품 정보 등록 페이지 수정하기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8666068-9E06-4DCE-88C4-98AA7FB78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이미지 등록하기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3D5182-0B77-4D7F-8A61-C4291E98EC3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1301265"/>
            <a:ext cx="6176407" cy="536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119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707F115-1CF2-45CE-BCA6-BF843C112E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상품 등록 처리 페이지 수정하기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1CB21CA-936E-48F2-9A04-1DE1022B7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이미지 등록하기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671235" y="1196752"/>
            <a:ext cx="6671229" cy="5502111"/>
            <a:chOff x="611560" y="1196752"/>
            <a:chExt cx="7175129" cy="554461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CA7A0EF-A203-4179-BA09-5B772A1D1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1560" y="1196752"/>
              <a:ext cx="7083380" cy="4841776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5BC286D-91E2-4BB3-AB37-911596CEF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577" y="6114307"/>
              <a:ext cx="7031112" cy="6270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94239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8AC282B-F55F-4A92-85FD-C4286BA4916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48FF3AA-0308-4ADB-A804-505871CBB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이미지 등록하기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222925" y="980728"/>
            <a:ext cx="6972300" cy="5666090"/>
            <a:chOff x="227013" y="1321145"/>
            <a:chExt cx="6972300" cy="842314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ED6F589-0036-4569-A910-9CD26E635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6338" y="1321145"/>
              <a:ext cx="6334125" cy="360997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355F80E-DD7D-4A06-8391-1702A2BC5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013" y="4934167"/>
              <a:ext cx="6972300" cy="4810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8693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1ED9798-EC43-4374-B7EA-71C1DA41C49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파일 업로드를 위한 </a:t>
            </a:r>
            <a:r>
              <a:rPr lang="en-US" altLang="ko-KR" dirty="0"/>
              <a:t>JSP </a:t>
            </a:r>
            <a:r>
              <a:rPr lang="ko-KR" altLang="en-US" dirty="0"/>
              <a:t>페이지</a:t>
            </a:r>
            <a:endParaRPr lang="en-US" altLang="ko-KR" dirty="0"/>
          </a:p>
          <a:p>
            <a:pPr lvl="1"/>
            <a:r>
              <a:rPr lang="ko-KR" altLang="en-US" b="0" dirty="0"/>
              <a:t>웹 브라우저에서 서버로 파일을 전송하기 위해 </a:t>
            </a:r>
            <a:r>
              <a:rPr lang="en-US" altLang="ko-KR" b="0" dirty="0"/>
              <a:t>JSP </a:t>
            </a:r>
            <a:r>
              <a:rPr lang="ko-KR" altLang="en-US" b="0" dirty="0"/>
              <a:t>페이지에 폼 태그를 작성할 때 몇 가지 </a:t>
            </a:r>
            <a:r>
              <a:rPr lang="ko-KR" altLang="en-US" b="0" dirty="0" smtClean="0"/>
              <a:t>중요한 규칙</a:t>
            </a:r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pPr lvl="2"/>
            <a:r>
              <a:rPr lang="ko-KR" altLang="en-US" b="0" dirty="0"/>
              <a:t>❶ </a:t>
            </a:r>
            <a:r>
              <a:rPr lang="en-US" altLang="ko-KR" b="0" dirty="0"/>
              <a:t>form </a:t>
            </a:r>
            <a:r>
              <a:rPr lang="ko-KR" altLang="en-US" b="0" dirty="0"/>
              <a:t>태그의 </a:t>
            </a:r>
            <a:r>
              <a:rPr lang="en-US" altLang="ko-KR" b="0" dirty="0"/>
              <a:t>method </a:t>
            </a:r>
            <a:r>
              <a:rPr lang="ko-KR" altLang="en-US" b="0" dirty="0"/>
              <a:t>속성은 반드시 </a:t>
            </a:r>
            <a:r>
              <a:rPr lang="en-US" altLang="ko-KR" b="0" dirty="0"/>
              <a:t>POST </a:t>
            </a:r>
            <a:r>
              <a:rPr lang="ko-KR" altLang="en-US" b="0" dirty="0"/>
              <a:t>방식으로 </a:t>
            </a:r>
            <a:r>
              <a:rPr lang="ko-KR" altLang="en-US" b="0" dirty="0" smtClean="0"/>
              <a:t>설정</a:t>
            </a:r>
            <a:endParaRPr lang="en-US" altLang="ko-KR" b="0" dirty="0"/>
          </a:p>
          <a:p>
            <a:pPr lvl="2"/>
            <a:r>
              <a:rPr lang="ko-KR" altLang="en-US" b="0" dirty="0"/>
              <a:t>❷ </a:t>
            </a:r>
            <a:r>
              <a:rPr lang="en-US" altLang="ko-KR" b="0" dirty="0"/>
              <a:t>form </a:t>
            </a:r>
            <a:r>
              <a:rPr lang="ko-KR" altLang="en-US" b="0" dirty="0"/>
              <a:t>태그의 </a:t>
            </a:r>
            <a:r>
              <a:rPr lang="en-US" altLang="ko-KR" b="0" dirty="0" err="1"/>
              <a:t>enctype</a:t>
            </a:r>
            <a:r>
              <a:rPr lang="en-US" altLang="ko-KR" b="0" dirty="0"/>
              <a:t> </a:t>
            </a:r>
            <a:r>
              <a:rPr lang="ko-KR" altLang="en-US" b="0" dirty="0"/>
              <a:t>속성은 반드시 </a:t>
            </a:r>
            <a:r>
              <a:rPr lang="en-US" altLang="ko-KR" b="0" dirty="0"/>
              <a:t>multipart/form-data</a:t>
            </a:r>
            <a:r>
              <a:rPr lang="ko-KR" altLang="en-US" b="0" dirty="0"/>
              <a:t>로 </a:t>
            </a:r>
            <a:r>
              <a:rPr lang="ko-KR" altLang="en-US" b="0" dirty="0" smtClean="0"/>
              <a:t>설정</a:t>
            </a:r>
            <a:endParaRPr lang="en-US" altLang="ko-KR" b="0" dirty="0"/>
          </a:p>
          <a:p>
            <a:pPr lvl="2"/>
            <a:r>
              <a:rPr lang="ko-KR" altLang="en-US" b="0" dirty="0"/>
              <a:t>❸ </a:t>
            </a:r>
            <a:r>
              <a:rPr lang="en-US" altLang="ko-KR" b="0" dirty="0"/>
              <a:t>form </a:t>
            </a:r>
            <a:r>
              <a:rPr lang="ko-KR" altLang="en-US" b="0" dirty="0"/>
              <a:t>태그의 </a:t>
            </a:r>
            <a:r>
              <a:rPr lang="en-US" altLang="ko-KR" b="0" dirty="0"/>
              <a:t>action </a:t>
            </a:r>
            <a:r>
              <a:rPr lang="ko-KR" altLang="en-US" b="0" dirty="0"/>
              <a:t>속성은 파일 업로드를 처리할 </a:t>
            </a:r>
            <a:r>
              <a:rPr lang="en-US" altLang="ko-KR" b="0" dirty="0"/>
              <a:t>JSP </a:t>
            </a:r>
            <a:r>
              <a:rPr lang="ko-KR" altLang="en-US" b="0" dirty="0"/>
              <a:t>파일로 </a:t>
            </a:r>
            <a:r>
              <a:rPr lang="ko-KR" altLang="en-US" b="0" dirty="0" smtClean="0"/>
              <a:t>설정</a:t>
            </a:r>
            <a:endParaRPr lang="en-US" altLang="ko-KR" b="0" dirty="0"/>
          </a:p>
          <a:p>
            <a:pPr lvl="2"/>
            <a:r>
              <a:rPr lang="ko-KR" altLang="en-US" b="0" dirty="0"/>
              <a:t>❹ 파일 업로드를 위해 </a:t>
            </a:r>
            <a:r>
              <a:rPr lang="en-US" altLang="ko-KR" b="0" dirty="0"/>
              <a:t>input </a:t>
            </a:r>
            <a:r>
              <a:rPr lang="ko-KR" altLang="en-US" b="0" dirty="0"/>
              <a:t>태그의 </a:t>
            </a:r>
            <a:r>
              <a:rPr lang="en-US" altLang="ko-KR" b="0" dirty="0"/>
              <a:t>type </a:t>
            </a:r>
            <a:r>
              <a:rPr lang="ko-KR" altLang="en-US" b="0" dirty="0"/>
              <a:t>속성을 </a:t>
            </a:r>
            <a:r>
              <a:rPr lang="en-US" altLang="ko-KR" b="0" dirty="0"/>
              <a:t>file</a:t>
            </a:r>
            <a:r>
              <a:rPr lang="ko-KR" altLang="en-US" b="0" dirty="0"/>
              <a:t>로 </a:t>
            </a:r>
            <a:r>
              <a:rPr lang="ko-KR" altLang="en-US" b="0" dirty="0" smtClean="0"/>
              <a:t>설정</a:t>
            </a:r>
            <a:endParaRPr lang="en-US" altLang="ko-KR" b="0" dirty="0" smtClean="0"/>
          </a:p>
          <a:p>
            <a:pPr lvl="3"/>
            <a:r>
              <a:rPr lang="ko-KR" altLang="en-US" b="0" dirty="0" smtClean="0"/>
              <a:t>만약 </a:t>
            </a:r>
            <a:r>
              <a:rPr lang="ko-KR" altLang="en-US" b="0" dirty="0"/>
              <a:t>여러 파일을 </a:t>
            </a:r>
            <a:r>
              <a:rPr lang="ko-KR" altLang="en-US" b="0" dirty="0" err="1" smtClean="0"/>
              <a:t>업로드하려면</a:t>
            </a:r>
            <a:r>
              <a:rPr lang="ko-KR" altLang="en-US" b="0" dirty="0" smtClean="0"/>
              <a:t> </a:t>
            </a:r>
            <a:r>
              <a:rPr lang="en-US" altLang="ko-KR" b="0" dirty="0"/>
              <a:t>2</a:t>
            </a:r>
            <a:r>
              <a:rPr lang="ko-KR" altLang="en-US" b="0" dirty="0"/>
              <a:t>개 이상의 </a:t>
            </a:r>
            <a:r>
              <a:rPr lang="en-US" altLang="ko-KR" b="0" dirty="0"/>
              <a:t>input </a:t>
            </a:r>
            <a:r>
              <a:rPr lang="ko-KR" altLang="en-US" b="0" dirty="0"/>
              <a:t>태그를 사용하고 </a:t>
            </a:r>
            <a:r>
              <a:rPr lang="en-US" altLang="ko-KR" b="0" dirty="0"/>
              <a:t>name </a:t>
            </a:r>
            <a:r>
              <a:rPr lang="ko-KR" altLang="en-US" b="0" dirty="0"/>
              <a:t>속성에 서로 다른 값을 </a:t>
            </a:r>
            <a:r>
              <a:rPr lang="ko-KR" altLang="en-US" b="0" dirty="0" smtClean="0"/>
              <a:t>설정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75F2876-AB12-4CDF-BE2C-98717FBE7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파일 업로드의 개요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E8C9AB-017C-452D-A3CA-8A9D6C8860A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2972" y="2276872"/>
            <a:ext cx="82486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5260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4CEE9A7-9502-4F56-8FC6-786AAD238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파일 업로드의 개요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6CD0E2-D8F7-4C6D-8D43-AED6F4A156E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052736"/>
            <a:ext cx="8286750" cy="4629150"/>
          </a:xfrm>
          <a:prstGeom prst="rect">
            <a:avLst/>
          </a:prstGeom>
        </p:spPr>
      </p:pic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628800"/>
            <a:ext cx="2952381" cy="1047619"/>
          </a:xfrm>
          <a:ln>
            <a:solidFill>
              <a:srgbClr val="50C1BE"/>
            </a:solidFill>
          </a:ln>
        </p:spPr>
      </p:pic>
    </p:spTree>
    <p:extLst>
      <p:ext uri="{BB962C8B-B14F-4D97-AF65-F5344CB8AC3E}">
        <p14:creationId xmlns:p14="http://schemas.microsoft.com/office/powerpoint/2010/main" val="2905370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DCAFBE5-7AB6-420D-A231-A338580ED78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파일 업로드 처리 방법</a:t>
            </a:r>
            <a:endParaRPr lang="en-US" altLang="ko-KR" dirty="0"/>
          </a:p>
          <a:p>
            <a:pPr lvl="1"/>
            <a:r>
              <a:rPr lang="ko-KR" altLang="en-US" b="0" dirty="0" smtClean="0"/>
              <a:t>단순한 자바 </a:t>
            </a:r>
            <a:r>
              <a:rPr lang="ko-KR" altLang="en-US" b="0" dirty="0"/>
              <a:t>코드로 작성하여 처리할 수 없어 </a:t>
            </a:r>
            <a:r>
              <a:rPr lang="ko-KR" altLang="en-US" b="0" dirty="0" smtClean="0"/>
              <a:t> </a:t>
            </a:r>
            <a:r>
              <a:rPr lang="ko-KR" altLang="en-US" b="0" dirty="0"/>
              <a:t>오픈 라이브러리인 </a:t>
            </a:r>
            <a:r>
              <a:rPr lang="en-US" altLang="ko-KR" b="0" dirty="0"/>
              <a:t>cos.jar</a:t>
            </a:r>
            <a:r>
              <a:rPr lang="ko-KR" altLang="en-US" b="0" dirty="0"/>
              <a:t>나 </a:t>
            </a:r>
            <a:r>
              <a:rPr lang="en-US" altLang="ko-KR" b="0" dirty="0" smtClean="0"/>
              <a:t>commonsfileupload.jar</a:t>
            </a:r>
            <a:r>
              <a:rPr lang="ko-KR" altLang="en-US" b="0" dirty="0"/>
              <a:t>를 사용해야 </a:t>
            </a:r>
            <a:r>
              <a:rPr lang="ko-KR" altLang="en-US" b="0" dirty="0" smtClean="0"/>
              <a:t>함</a:t>
            </a:r>
            <a:endParaRPr lang="en-US" altLang="ko-KR" b="0" dirty="0"/>
          </a:p>
          <a:p>
            <a:endParaRPr lang="en-US" altLang="ko-KR" b="0" dirty="0"/>
          </a:p>
          <a:p>
            <a:r>
              <a:rPr lang="ko-KR" altLang="en-US" dirty="0"/>
              <a:t>파일 업로드 처리 방법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47CC26B-6572-455E-8235-2AFB9EBE9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파일 업로드의 개요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CFC605-98E5-4D8D-84E9-5BF3A0441EC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6" y="3004984"/>
            <a:ext cx="7380808" cy="156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632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697135B-ED87-4C9C-88E6-3001FD80DC0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735888" cy="5715000"/>
          </a:xfrm>
        </p:spPr>
        <p:txBody>
          <a:bodyPr/>
          <a:lstStyle/>
          <a:p>
            <a:r>
              <a:rPr lang="en-US" altLang="ko-KR" dirty="0" err="1" smtClean="0"/>
              <a:t>MultipartRequest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웹 </a:t>
            </a:r>
            <a:r>
              <a:rPr lang="ko-KR" altLang="en-US" b="0" dirty="0"/>
              <a:t>페이지에서 서버로 </a:t>
            </a:r>
            <a:r>
              <a:rPr lang="ko-KR" altLang="en-US" b="0" dirty="0" err="1"/>
              <a:t>업로드되는</a:t>
            </a:r>
            <a:r>
              <a:rPr lang="ko-KR" altLang="en-US" b="0" dirty="0"/>
              <a:t> 파일 자체만 다루는 </a:t>
            </a:r>
            <a:r>
              <a:rPr lang="ko-KR" altLang="en-US" b="0" dirty="0" smtClean="0"/>
              <a:t>클래스</a:t>
            </a:r>
            <a:r>
              <a:rPr lang="en-US" altLang="ko-KR" b="0" dirty="0" smtClean="0"/>
              <a:t>. </a:t>
            </a:r>
          </a:p>
          <a:p>
            <a:pPr lvl="1"/>
            <a:r>
              <a:rPr lang="ko-KR" altLang="en-US" b="0" dirty="0" smtClean="0"/>
              <a:t>웹 브라우저가 </a:t>
            </a:r>
            <a:r>
              <a:rPr lang="ko-KR" altLang="en-US" b="0" dirty="0"/>
              <a:t>전송한 </a:t>
            </a:r>
            <a:r>
              <a:rPr lang="en-US" altLang="ko-KR" b="0" dirty="0"/>
              <a:t>multipart/form-data </a:t>
            </a:r>
            <a:r>
              <a:rPr lang="ko-KR" altLang="en-US" b="0" dirty="0"/>
              <a:t>유형과 </a:t>
            </a:r>
            <a:r>
              <a:rPr lang="en-US" altLang="ko-KR" b="0" dirty="0"/>
              <a:t>POST </a:t>
            </a:r>
            <a:r>
              <a:rPr lang="ko-KR" altLang="en-US" b="0" dirty="0"/>
              <a:t>방식의 요청 파라미터 등을 분석한 </a:t>
            </a:r>
            <a:r>
              <a:rPr lang="ko-KR" altLang="en-US" b="0" dirty="0" smtClean="0"/>
              <a:t>후 일반 </a:t>
            </a:r>
            <a:r>
              <a:rPr lang="ko-KR" altLang="en-US" b="0" dirty="0"/>
              <a:t>데이터와 파일 데이터를 구분하여 파일 데이터에 </a:t>
            </a:r>
            <a:r>
              <a:rPr lang="ko-KR" altLang="en-US" b="0" dirty="0" smtClean="0"/>
              <a:t>접근</a:t>
            </a:r>
            <a:r>
              <a:rPr lang="en-US" altLang="ko-KR" b="0" dirty="0" smtClean="0"/>
              <a:t> </a:t>
            </a:r>
          </a:p>
          <a:p>
            <a:pPr lvl="1"/>
            <a:r>
              <a:rPr lang="ko-KR" altLang="en-US" b="0" dirty="0" smtClean="0"/>
              <a:t>한글 </a:t>
            </a:r>
            <a:r>
              <a:rPr lang="ko-KR" altLang="en-US" b="0" dirty="0"/>
              <a:t>인코딩 값을 </a:t>
            </a:r>
            <a:r>
              <a:rPr lang="ko-KR" altLang="en-US" b="0" dirty="0" smtClean="0"/>
              <a:t>얻기 쉽고</a:t>
            </a:r>
            <a:r>
              <a:rPr lang="en-US" altLang="ko-KR" b="0" dirty="0"/>
              <a:t>, </a:t>
            </a:r>
            <a:r>
              <a:rPr lang="ko-KR" altLang="en-US" b="0" dirty="0"/>
              <a:t>서버의 파일 저장 폴더에 동일한 파일명이 있으면 파일명을 자동으로 </a:t>
            </a:r>
            <a:r>
              <a:rPr lang="ko-KR" altLang="en-US" b="0" dirty="0" smtClean="0"/>
              <a:t>변경</a:t>
            </a:r>
            <a:endParaRPr lang="en-US" altLang="ko-KR" b="0" dirty="0"/>
          </a:p>
          <a:p>
            <a:pPr lvl="1"/>
            <a:r>
              <a:rPr lang="ko-KR" altLang="en-US" b="0" dirty="0" smtClean="0"/>
              <a:t>오픈 </a:t>
            </a:r>
            <a:r>
              <a:rPr lang="ko-KR" altLang="en-US" b="0" dirty="0"/>
              <a:t>라이브러리 </a:t>
            </a:r>
            <a:r>
              <a:rPr lang="en-US" altLang="ko-KR" b="0" dirty="0"/>
              <a:t>cos.jar</a:t>
            </a:r>
            <a:r>
              <a:rPr lang="ko-KR" altLang="en-US" b="0" dirty="0"/>
              <a:t>를 </a:t>
            </a:r>
            <a:r>
              <a:rPr lang="ko-KR" altLang="en-US" b="0" dirty="0" smtClean="0"/>
              <a:t>배포 </a:t>
            </a:r>
            <a:r>
              <a:rPr lang="ko-KR" altLang="en-US" b="0" dirty="0"/>
              <a:t>사이트에서 직접 </a:t>
            </a:r>
            <a:r>
              <a:rPr lang="ko-KR" altLang="en-US" b="0" dirty="0" err="1"/>
              <a:t>다운로드해서</a:t>
            </a:r>
            <a:r>
              <a:rPr lang="ko-KR" altLang="en-US" b="0" dirty="0"/>
              <a:t>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배포 </a:t>
            </a:r>
            <a:r>
              <a:rPr lang="ko-KR" altLang="en-US" b="0" dirty="0"/>
              <a:t>사이트</a:t>
            </a:r>
            <a:r>
              <a:rPr lang="en-US" altLang="ko-KR" b="0" dirty="0"/>
              <a:t>: http://servlets.com/cos/</a:t>
            </a:r>
          </a:p>
          <a:p>
            <a:pPr lvl="2"/>
            <a:r>
              <a:rPr lang="ko-KR" altLang="en-US" b="0" dirty="0" smtClean="0"/>
              <a:t>다운로드 </a:t>
            </a:r>
            <a:r>
              <a:rPr lang="ko-KR" altLang="en-US" b="0" dirty="0"/>
              <a:t>파일</a:t>
            </a:r>
            <a:r>
              <a:rPr lang="en-US" altLang="ko-KR" b="0" dirty="0"/>
              <a:t>: cos-26Dec2008.zip</a:t>
            </a:r>
            <a:endParaRPr lang="ko-KR" altLang="en-US" dirty="0"/>
          </a:p>
          <a:p>
            <a:pPr lvl="2"/>
            <a:r>
              <a:rPr lang="en-US" altLang="ko-KR" b="0" dirty="0" smtClean="0"/>
              <a:t>JSP </a:t>
            </a:r>
            <a:r>
              <a:rPr lang="ko-KR" altLang="en-US" b="0" dirty="0"/>
              <a:t>페이지에 </a:t>
            </a:r>
            <a:r>
              <a:rPr lang="en-US" altLang="ko-KR" b="0" dirty="0"/>
              <a:t>page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태그의 </a:t>
            </a:r>
            <a:r>
              <a:rPr lang="en-US" altLang="ko-KR" b="0" dirty="0"/>
              <a:t>import </a:t>
            </a:r>
            <a:r>
              <a:rPr lang="ko-KR" altLang="en-US" b="0" dirty="0"/>
              <a:t>속성을 사용하여 패키지 </a:t>
            </a:r>
            <a:r>
              <a:rPr lang="en-US" altLang="ko-KR" b="0" dirty="0" smtClean="0"/>
              <a:t>com.oreilly.servlet</a:t>
            </a:r>
            <a:r>
              <a:rPr lang="en-US" altLang="ko-KR" b="0" dirty="0"/>
              <a:t>.*</a:t>
            </a:r>
            <a:r>
              <a:rPr lang="ko-KR" altLang="en-US" b="0" dirty="0"/>
              <a:t>을 </a:t>
            </a:r>
            <a:r>
              <a:rPr lang="ko-KR" altLang="en-US" b="0" dirty="0" smtClean="0"/>
              <a:t>설정</a:t>
            </a:r>
            <a:endParaRPr lang="en-US" altLang="ko-KR" b="0" dirty="0" smtClean="0"/>
          </a:p>
          <a:p>
            <a:pPr lvl="2"/>
            <a:endParaRPr lang="en-US" altLang="ko-KR" b="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77BFA15-4F00-434A-8D88-1585273BF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MultipartRequest</a:t>
            </a:r>
            <a:r>
              <a:rPr lang="ko-KR" altLang="en-US" dirty="0"/>
              <a:t>를 이용한 파일 업로드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DA89A7-7FD5-498F-B45C-3C32C66A47B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0100" y="4725144"/>
            <a:ext cx="7992888" cy="177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501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EBC583C-67A5-4F94-B5C8-C8C535E3578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MultipartRequest</a:t>
            </a:r>
            <a:r>
              <a:rPr lang="en-US" altLang="ko-KR" dirty="0"/>
              <a:t> </a:t>
            </a:r>
            <a:r>
              <a:rPr lang="ko-KR" altLang="en-US" dirty="0"/>
              <a:t>클래스 생성</a:t>
            </a:r>
            <a:endParaRPr lang="en-US" altLang="ko-KR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pPr lvl="1"/>
            <a:r>
              <a:rPr lang="en-US" altLang="ko-KR" b="0" dirty="0" err="1"/>
              <a:t>MultipartRequest</a:t>
            </a:r>
            <a:r>
              <a:rPr lang="en-US" altLang="ko-KR" b="0" dirty="0"/>
              <a:t> </a:t>
            </a:r>
            <a:r>
              <a:rPr lang="ko-KR" altLang="en-US" b="0" dirty="0"/>
              <a:t>생성자의 매개변수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DC804F3-B35F-4EC6-B315-3FB569688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MultipartRequest</a:t>
            </a:r>
            <a:r>
              <a:rPr lang="ko-KR" altLang="en-US" dirty="0"/>
              <a:t>를 이용한 파일 업로드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41F7F0-EA2C-47F1-95F9-55B38F49A7B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0799" y="1412776"/>
            <a:ext cx="8229600" cy="18383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D248782-33B0-44B8-8C6A-1F3BE10911E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3151" y="3861048"/>
            <a:ext cx="8064896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532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EF8D1C7-22B8-44EE-8767-EDE033EEE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MultipartRequest</a:t>
            </a:r>
            <a:r>
              <a:rPr lang="ko-KR" altLang="en-US" dirty="0"/>
              <a:t>를 이용한 파일 업로드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23528" y="1052736"/>
            <a:ext cx="8324850" cy="2592288"/>
            <a:chOff x="395536" y="980728"/>
            <a:chExt cx="8324850" cy="259228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B015072-2D50-4CBA-BDFD-D33CC2956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536" y="2591941"/>
              <a:ext cx="8324850" cy="981075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CA419D4-5609-43F0-80BC-E9192717A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150" y="980728"/>
              <a:ext cx="8267700" cy="1800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15587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61</TotalTime>
  <Words>757</Words>
  <Application>Microsoft Office PowerPoint</Application>
  <PresentationFormat>화면 슬라이드 쇼(4:3)</PresentationFormat>
  <Paragraphs>126</Paragraphs>
  <Slides>40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51" baseType="lpstr">
      <vt:lpstr>HY견고딕</vt:lpstr>
      <vt:lpstr>HY견명조</vt:lpstr>
      <vt:lpstr>HY헤드라인M</vt:lpstr>
      <vt:lpstr>굴림</vt:lpstr>
      <vt:lpstr>돋움</vt:lpstr>
      <vt:lpstr>맑은 고딕</vt:lpstr>
      <vt:lpstr>휴먼둥근헤드라인</vt:lpstr>
      <vt:lpstr>휴먼옛체</vt:lpstr>
      <vt:lpstr>Arial</vt:lpstr>
      <vt:lpstr>Wingdings</vt:lpstr>
      <vt:lpstr>1_마스터</vt:lpstr>
      <vt:lpstr>파일 업로드</vt:lpstr>
      <vt:lpstr>PowerPoint 프레젠테이션</vt:lpstr>
      <vt:lpstr>1. 파일 업로드의 개요</vt:lpstr>
      <vt:lpstr>1. 파일 업로드의 개요</vt:lpstr>
      <vt:lpstr>1. 파일 업로드의 개요</vt:lpstr>
      <vt:lpstr>1. 파일 업로드의 개요</vt:lpstr>
      <vt:lpstr>2. MultipartRequest를 이용한 파일 업로드</vt:lpstr>
      <vt:lpstr>2. MultipartRequest를 이용한 파일 업로드</vt:lpstr>
      <vt:lpstr>2. MultipartRequest를 이용한 파일 업로드</vt:lpstr>
      <vt:lpstr>2. MultipartRequest를 이용한 파일 업로드</vt:lpstr>
      <vt:lpstr>2. MultipartRequest를 이용한 파일 업로드</vt:lpstr>
      <vt:lpstr>2. MultipartRequest를 이용한 파일 업로드</vt:lpstr>
      <vt:lpstr>2. MultipartRequest를 이용한 파일 업로드</vt:lpstr>
      <vt:lpstr>2. MultipartRequest를 이용한 파일 업로드</vt:lpstr>
      <vt:lpstr>2. MultipartRequest를 이용한 파일 업로드</vt:lpstr>
      <vt:lpstr>2. MultipartRequest를 이용한 파일 업로드</vt:lpstr>
      <vt:lpstr>3. Commons-FileUpload를 이용한 파일 업로드</vt:lpstr>
      <vt:lpstr>3. Commons-FileUpload를 이용한 파일 업로드</vt:lpstr>
      <vt:lpstr>3. Commons-FileUpload를 이용한 파일 업로드</vt:lpstr>
      <vt:lpstr>3. Commons-FileUpload를 이용한 파일 업로드</vt:lpstr>
      <vt:lpstr>3. Commons-FileUpload를 이용한 파일 업로드</vt:lpstr>
      <vt:lpstr>3. Commons-FileUpload를 이용한 파일 업로드</vt:lpstr>
      <vt:lpstr>3. Commons-FileUpload를 이용한 파일 업로드</vt:lpstr>
      <vt:lpstr>3. Commons-FileUpload를 이용한 파일 업로드</vt:lpstr>
      <vt:lpstr>4. [웹 쇼핑몰] 상품 이미지 등록하기</vt:lpstr>
      <vt:lpstr>4. [웹 쇼핑몰] 상품 이미지 등록하기</vt:lpstr>
      <vt:lpstr>4. [웹 쇼핑몰] 상품 이미지 등록하기</vt:lpstr>
      <vt:lpstr>4. [웹 쇼핑몰] 상품 이미지 등록하기</vt:lpstr>
      <vt:lpstr>4. [웹 쇼핑몰] 상품 이미지 등록하기</vt:lpstr>
      <vt:lpstr>4. [웹 쇼핑몰] 상품 이미지 등록하기</vt:lpstr>
      <vt:lpstr>4. [웹 쇼핑몰] 상품 이미지 등록하기</vt:lpstr>
      <vt:lpstr>4. [웹 쇼핑몰] 상품 이미지 등록하기</vt:lpstr>
      <vt:lpstr>4. [웹 쇼핑몰] 상품 이미지 등록하기</vt:lpstr>
      <vt:lpstr>4. [웹 쇼핑몰] 상품 이미지 등록하기</vt:lpstr>
      <vt:lpstr>4. [웹 쇼핑몰] 상품 이미지 등록하기</vt:lpstr>
      <vt:lpstr>4. [웹 쇼핑몰] 상품 이미지 등록하기</vt:lpstr>
      <vt:lpstr>4. [웹 쇼핑몰] 상품 이미지 등록하기</vt:lpstr>
      <vt:lpstr>4. [웹 쇼핑몰] 상품 이미지 등록하기</vt:lpstr>
      <vt:lpstr>4. [웹 쇼핑몰] 상품 이미지 등록하기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KTE_teacher</cp:lastModifiedBy>
  <cp:revision>315</cp:revision>
  <dcterms:created xsi:type="dcterms:W3CDTF">2011-01-05T15:14:06Z</dcterms:created>
  <dcterms:modified xsi:type="dcterms:W3CDTF">2021-12-13T23:53:51Z</dcterms:modified>
</cp:coreProperties>
</file>