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  <p:sldId id="256" r:id="rId3"/>
    <p:sldId id="258" r:id="rId4"/>
    <p:sldId id="260" r:id="rId5"/>
    <p:sldId id="291" r:id="rId6"/>
    <p:sldId id="292" r:id="rId7"/>
    <p:sldId id="293" r:id="rId8"/>
    <p:sldId id="28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2986-1294-4C58-A6D1-8BEDD38AC3FC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D45831-FF05-47C8-87A7-073428F62F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2986-1294-4C58-A6D1-8BEDD38AC3FC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5831-FF05-47C8-87A7-073428F62F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2986-1294-4C58-A6D1-8BEDD38AC3FC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5831-FF05-47C8-87A7-073428F62F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2986-1294-4C58-A6D1-8BEDD38AC3FC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5831-FF05-47C8-87A7-073428F62F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2986-1294-4C58-A6D1-8BEDD38AC3FC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D45831-FF05-47C8-87A7-073428F62F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2986-1294-4C58-A6D1-8BEDD38AC3FC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5831-FF05-47C8-87A7-073428F62F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2986-1294-4C58-A6D1-8BEDD38AC3FC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5831-FF05-47C8-87A7-073428F62F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2986-1294-4C58-A6D1-8BEDD38AC3FC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5831-FF05-47C8-87A7-073428F62F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2986-1294-4C58-A6D1-8BEDD38AC3FC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5831-FF05-47C8-87A7-073428F62F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2986-1294-4C58-A6D1-8BEDD38AC3FC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5831-FF05-47C8-87A7-073428F62F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2986-1294-4C58-A6D1-8BEDD38AC3FC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D45831-FF05-47C8-87A7-073428F62F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DA92986-1294-4C58-A6D1-8BEDD38AC3FC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1D45831-FF05-47C8-87A7-073428F62F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1340768"/>
            <a:ext cx="763497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smtClean="0">
                <a:latin typeface="맑은 고딕" pitchFamily="50" charset="-127"/>
                <a:ea typeface="맑은 고딕" pitchFamily="50" charset="-127"/>
              </a:rPr>
              <a:t>GUI(Graphic User Interface</a:t>
            </a:r>
            <a:r>
              <a:rPr lang="en-US" altLang="ko-KR" sz="4400" b="1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ko-KR" altLang="en-US" sz="4400" b="1" smtClean="0">
                <a:latin typeface="맑은 고딕" pitchFamily="50" charset="-127"/>
                <a:ea typeface="맑은 고딕" pitchFamily="50" charset="-127"/>
              </a:rPr>
              <a:t>이벤트 처리</a:t>
            </a:r>
            <a:endParaRPr lang="ko-KR" altLang="en-US" sz="4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176" y="5157192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스윙</a:t>
            </a:r>
            <a:r>
              <a:rPr lang="en-US" altLang="ko-KR" sz="2000" b="1" smtClean="0">
                <a:latin typeface="맑은 고딕" pitchFamily="50" charset="-127"/>
                <a:ea typeface="맑은 고딕" pitchFamily="50" charset="-127"/>
              </a:rPr>
              <a:t>(Swing)</a:t>
            </a:r>
            <a:endParaRPr lang="ko-KR" altLang="en-US" sz="2000" b="1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840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5536" y="476672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Key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Event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클래스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548680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스윙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(Swing)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 이벤트 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3053660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KeyListener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23528" y="3125668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9560157"/>
              </p:ext>
            </p:extLst>
          </p:nvPr>
        </p:nvGraphicFramePr>
        <p:xfrm>
          <a:off x="323528" y="980728"/>
          <a:ext cx="7992891" cy="43204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2208"/>
                <a:gridCol w="6120683"/>
              </a:tblGrid>
              <a:tr h="612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smtClean="0"/>
                        <a:t>Method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설명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5997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smtClean="0"/>
                        <a:t>Int getKeychar()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smtClean="0"/>
                        <a:t>KeyEvent</a:t>
                      </a:r>
                      <a:r>
                        <a:rPr lang="ko-KR" altLang="en-US" sz="1200" b="0" smtClean="0"/>
                        <a:t>에 들어있는 글자</a:t>
                      </a:r>
                      <a:r>
                        <a:rPr lang="en-US" altLang="ko-KR" sz="1200" b="0" smtClean="0"/>
                        <a:t>(</a:t>
                      </a:r>
                      <a:r>
                        <a:rPr lang="ko-KR" altLang="en-US" sz="1200" b="0" smtClean="0"/>
                        <a:t>유니코드</a:t>
                      </a:r>
                      <a:r>
                        <a:rPr lang="en-US" altLang="ko-KR" sz="1200" b="0" smtClean="0"/>
                        <a:t>)</a:t>
                      </a:r>
                      <a:r>
                        <a:rPr lang="ko-KR" altLang="en-US" sz="1200" b="0" smtClean="0"/>
                        <a:t>를 반환한다</a:t>
                      </a:r>
                      <a:r>
                        <a:rPr lang="en-US" altLang="ko-KR" sz="1200" b="0" smtClean="0"/>
                        <a:t>.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2508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Int getKeyCode()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b="0" smtClean="0"/>
                        <a:t>KeyEvent</a:t>
                      </a:r>
                      <a:r>
                        <a:rPr lang="ko-KR" altLang="en-US" sz="1200" b="0" smtClean="0"/>
                        <a:t>에 들어있는 키코드</a:t>
                      </a:r>
                      <a:r>
                        <a:rPr lang="en-US" altLang="ko-KR" sz="1200" b="0" smtClean="0"/>
                        <a:t>(keyCode)</a:t>
                      </a:r>
                      <a:r>
                        <a:rPr lang="ko-KR" altLang="en-US" sz="1200" b="0" smtClean="0"/>
                        <a:t>를 반환한다</a:t>
                      </a:r>
                      <a:r>
                        <a:rPr lang="en-US" altLang="ko-KR" sz="1200" b="0" smtClean="0"/>
                        <a:t>. </a:t>
                      </a:r>
                      <a:r>
                        <a:rPr lang="ko-KR" altLang="en-US" sz="1200" b="0" smtClean="0"/>
                        <a:t>키코드란 글자가 아니라 키보드 자판의 각각의 키를 가리키는 상수이다</a:t>
                      </a:r>
                      <a:r>
                        <a:rPr lang="en-US" altLang="ko-KR" sz="1200" b="0" smtClean="0"/>
                        <a:t>. </a:t>
                      </a:r>
                      <a:r>
                        <a:rPr lang="ko-KR" altLang="en-US" sz="1200" b="0" smtClean="0"/>
                        <a:t>예를 들어 </a:t>
                      </a:r>
                      <a:r>
                        <a:rPr lang="en-US" altLang="ko-KR" sz="1200" b="0" smtClean="0"/>
                        <a:t>Escape </a:t>
                      </a:r>
                      <a:r>
                        <a:rPr lang="ko-KR" altLang="en-US" sz="1200" b="0" smtClean="0"/>
                        <a:t>키의 키코드는 </a:t>
                      </a:r>
                      <a:r>
                        <a:rPr lang="en-US" altLang="ko-KR" sz="1200" b="0" smtClean="0"/>
                        <a:t>VK_ESCAPE</a:t>
                      </a:r>
                      <a:r>
                        <a:rPr lang="ko-KR" altLang="en-US" sz="1200" b="0" smtClean="0"/>
                        <a:t>로 정의되어 있다</a:t>
                      </a:r>
                      <a:r>
                        <a:rPr lang="en-US" altLang="ko-KR" sz="1200" b="0" smtClean="0"/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1200" b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smtClean="0"/>
                        <a:t>예를 들어 놀려진 키가 </a:t>
                      </a:r>
                      <a:r>
                        <a:rPr lang="en-US" altLang="ko-KR" sz="1200" b="0" smtClean="0"/>
                        <a:t>Enter </a:t>
                      </a:r>
                      <a:r>
                        <a:rPr lang="ko-KR" altLang="en-US" sz="1200" b="0" smtClean="0"/>
                        <a:t>키인가를 판단하기 위해서는 다음과 같은 문장을 이용한다</a:t>
                      </a:r>
                      <a:r>
                        <a:rPr lang="en-US" altLang="ko-KR" sz="1200" b="0" smtClean="0"/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b="0" smtClean="0"/>
                        <a:t>If(e.getKeyCode() == e.VK_ENTER){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b="0" smtClean="0"/>
                        <a:t>      // </a:t>
                      </a:r>
                      <a:r>
                        <a:rPr lang="ko-KR" altLang="en-US" sz="1200" b="0" smtClean="0"/>
                        <a:t>처리할 내용</a:t>
                      </a:r>
                      <a:endParaRPr lang="en-US" altLang="ko-KR" sz="1200" b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b="0" smtClean="0"/>
                        <a:t>}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599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Boolean isActionKey()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이벤트를 발생시킨 키가 액션 키이면 </a:t>
                      </a:r>
                      <a:r>
                        <a:rPr lang="en-US" altLang="ko-KR" sz="1200" b="0" smtClean="0"/>
                        <a:t>true</a:t>
                      </a:r>
                      <a:r>
                        <a:rPr lang="ko-KR" altLang="en-US" sz="1200" b="0" smtClean="0"/>
                        <a:t>를 반환한다</a:t>
                      </a:r>
                      <a:r>
                        <a:rPr lang="en-US" altLang="ko-KR" sz="1200" b="0" smtClean="0"/>
                        <a:t>. </a:t>
                      </a:r>
                      <a:r>
                        <a:rPr lang="ko-KR" altLang="en-US" sz="1200" b="0" smtClean="0"/>
                        <a:t>액션 키란 </a:t>
                      </a:r>
                      <a:r>
                        <a:rPr lang="en-US" altLang="ko-KR" sz="1200" b="0" smtClean="0"/>
                        <a:t>Cut, Copy, Paste,</a:t>
                      </a:r>
                      <a:r>
                        <a:rPr lang="en-US" altLang="ko-KR" sz="1200" b="0" baseline="0" smtClean="0"/>
                        <a:t> Page Up, Caps Lock, </a:t>
                      </a:r>
                      <a:r>
                        <a:rPr lang="ko-KR" altLang="en-US" sz="1200" b="0" baseline="0" smtClean="0"/>
                        <a:t>화살표와 </a:t>
                      </a:r>
                      <a:r>
                        <a:rPr lang="en-US" altLang="ko-KR" sz="1200" b="0" baseline="0" smtClean="0"/>
                        <a:t>functuon </a:t>
                      </a:r>
                      <a:r>
                        <a:rPr lang="ko-KR" altLang="en-US" sz="1200" b="0" baseline="0" smtClean="0"/>
                        <a:t>키를 의미한다</a:t>
                      </a:r>
                      <a:r>
                        <a:rPr lang="en-US" altLang="ko-KR" sz="1200" b="0" baseline="0" smtClean="0"/>
                        <a:t>.</a:t>
                      </a:r>
                      <a:endParaRPr lang="ko-KR" altLang="en-US" sz="1200" b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165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5536" y="476672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InputEvent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클래스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548680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스윙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(Swing)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 이벤트 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3053660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KeyListener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23528" y="3125668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9560157"/>
              </p:ext>
            </p:extLst>
          </p:nvPr>
        </p:nvGraphicFramePr>
        <p:xfrm>
          <a:off x="323528" y="980728"/>
          <a:ext cx="7992892" cy="38884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32248"/>
                <a:gridCol w="5760644"/>
              </a:tblGrid>
              <a:tr h="664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smtClean="0"/>
                        <a:t>Method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설명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11325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smtClean="0"/>
                        <a:t>Int getID()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이벤트의 타입을 반환한다</a:t>
                      </a:r>
                      <a:r>
                        <a:rPr lang="en-US" altLang="ko-KR" sz="1200" b="0" smtClean="0"/>
                        <a:t>. </a:t>
                      </a:r>
                      <a:r>
                        <a:rPr lang="ko-KR" altLang="en-US" sz="1200" b="0" smtClean="0"/>
                        <a:t>가능한 타입은 다음과 같다</a:t>
                      </a:r>
                      <a:r>
                        <a:rPr lang="en-US" altLang="ko-KR" sz="1200" b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smtClean="0"/>
                        <a:t>MouseEvent.Mouse_PRESSED,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/>
                        <a:t>MouseEvent.Mouse_RELEASED,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/>
                        <a:t>MouseEvent.Mouse_CLICKED.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547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getComponent()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smtClean="0"/>
                        <a:t>이벤트를 일으킨 컴포넌트를 반환한다</a:t>
                      </a:r>
                      <a:r>
                        <a:rPr lang="en-US" altLang="ko-KR" sz="1200" b="0" smtClean="0"/>
                        <a:t>. getSource()</a:t>
                      </a:r>
                      <a:r>
                        <a:rPr lang="ko-KR" altLang="en-US" sz="1200" b="0" smtClean="0"/>
                        <a:t>를 사용하여도 된다</a:t>
                      </a:r>
                      <a:r>
                        <a:rPr lang="en-US" altLang="ko-KR" sz="1200" b="0" smtClean="0"/>
                        <a:t>.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650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Int</a:t>
                      </a:r>
                      <a:r>
                        <a:rPr lang="en-US" altLang="ko-KR" sz="1200" b="1" baseline="0" smtClean="0"/>
                        <a:t> getWhen()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이벤트가 발생한 시각을 반환한다</a:t>
                      </a:r>
                      <a:r>
                        <a:rPr lang="en-US" altLang="ko-KR" sz="1200" b="0" smtClean="0"/>
                        <a:t>.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8931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boolean isAltDown()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boolean isControlDown()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boolean isMetaDown()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boolean isShiftDown()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smtClean="0"/>
                        <a:t> </a:t>
                      </a:r>
                      <a:r>
                        <a:rPr lang="ko-KR" altLang="en-US" sz="1200" b="0" smtClean="0"/>
                        <a:t>이벤트가 발생 시각에 키보드의 수식키들의 상태를 반환한다</a:t>
                      </a:r>
                      <a:r>
                        <a:rPr lang="en-US" altLang="ko-KR" sz="1200" b="0" smtClean="0"/>
                        <a:t>.</a:t>
                      </a:r>
                      <a:endParaRPr lang="ko-KR" altLang="en-US" sz="1200" b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165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5536" y="476672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Mouse &amp; MouseMotion event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548680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스윙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(Swing)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 이벤트 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3053660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KeyListener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23528" y="3125668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9560157"/>
              </p:ext>
            </p:extLst>
          </p:nvPr>
        </p:nvGraphicFramePr>
        <p:xfrm>
          <a:off x="323528" y="1916832"/>
          <a:ext cx="7992893" cy="288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8272"/>
                <a:gridCol w="5544621"/>
              </a:tblGrid>
              <a:tr h="357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smtClean="0"/>
                        <a:t>Method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설명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50529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smtClean="0"/>
                        <a:t>mouseClicked(MouseEvent e)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사용자가 컴포넌트를 클릭한 경우에 호출된다</a:t>
                      </a:r>
                      <a:r>
                        <a:rPr lang="en-US" altLang="ko-KR" sz="1200" b="0" smtClean="0"/>
                        <a:t>.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4931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mouseEntered(MouseEvent e)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smtClean="0"/>
                        <a:t>마우스 커서가 컴포넌트로 들어가면 호출된다</a:t>
                      </a:r>
                      <a:r>
                        <a:rPr lang="en-US" altLang="ko-KR" sz="1200" b="0" smtClean="0"/>
                        <a:t>.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534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mouseExited(MouseEvent e)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마우스 커서가 컴포넌트에서 나가면 호출된다</a:t>
                      </a:r>
                      <a:r>
                        <a:rPr lang="en-US" altLang="ko-KR" sz="1200" b="0" smtClean="0"/>
                        <a:t>.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5094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mousePressed(MouseEvent e)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마우스가 컴포넌트 위에서 늘려지면 호출된다</a:t>
                      </a:r>
                      <a:r>
                        <a:rPr lang="en-US" altLang="ko-KR" sz="1200" b="0" smtClean="0"/>
                        <a:t>.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4805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mouseReleased(MouseEvent e)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마우스가 컴포넌트 위에서 떼어지면 호출된다</a:t>
                      </a:r>
                      <a:r>
                        <a:rPr lang="en-US" altLang="ko-KR" sz="1200" b="0" smtClean="0"/>
                        <a:t>.</a:t>
                      </a:r>
                      <a:endParaRPr lang="ko-KR" altLang="en-US" sz="1200" b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908720"/>
            <a:ext cx="775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&gt;&gt; </a:t>
            </a:r>
            <a:r>
              <a:rPr lang="ko-KR" altLang="en-US" b="1" smtClean="0"/>
              <a:t>사용자가 </a:t>
            </a:r>
            <a:r>
              <a:rPr lang="ko-KR" altLang="en-US" b="1" smtClean="0"/>
              <a:t>마우스를 조작시 발생하는 이벤트</a:t>
            </a:r>
            <a:endParaRPr lang="en-US" altLang="ko-KR" b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340768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MouseListener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95536" y="1412776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9560157"/>
              </p:ext>
            </p:extLst>
          </p:nvPr>
        </p:nvGraphicFramePr>
        <p:xfrm>
          <a:off x="323528" y="5373216"/>
          <a:ext cx="7992893" cy="12025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8272"/>
                <a:gridCol w="5544621"/>
              </a:tblGrid>
              <a:tr h="317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smtClean="0"/>
                        <a:t>Method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설명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4480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smtClean="0"/>
                        <a:t>mouseDraggedMouseEvent e)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마우스 드래그 하면 호출된다</a:t>
                      </a:r>
                      <a:r>
                        <a:rPr lang="en-US" altLang="ko-KR" sz="1200" b="0" smtClean="0"/>
                        <a:t>.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4372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mouseMoved(MouseEvent e)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smtClean="0"/>
                        <a:t>마우스가 클릭되지 않고 이동하는 경우에 호출</a:t>
                      </a:r>
                      <a:endParaRPr lang="ko-KR" altLang="en-US" sz="1200" b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23528" y="4941168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MouseMotionListener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23528" y="5013176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65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5536" y="476672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Mouse event class(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마우스 이벤트 객체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548680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스윙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(Swing)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 이벤트 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3053660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KeyListener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23528" y="3125668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9560157"/>
              </p:ext>
            </p:extLst>
          </p:nvPr>
        </p:nvGraphicFramePr>
        <p:xfrm>
          <a:off x="323528" y="2564904"/>
          <a:ext cx="7992893" cy="37741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8272"/>
                <a:gridCol w="5544621"/>
              </a:tblGrid>
              <a:tr h="44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smtClean="0"/>
                        <a:t>Method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설명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6041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smtClean="0"/>
                        <a:t>Int getClickCount()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빠른 연속적인 클릭의 횟수를 반환한다</a:t>
                      </a:r>
                      <a:r>
                        <a:rPr lang="en-US" altLang="ko-KR" sz="1200" b="0" smtClean="0"/>
                        <a:t>. Ex) </a:t>
                      </a:r>
                      <a:r>
                        <a:rPr lang="ko-KR" altLang="en-US" sz="1200" b="0" smtClean="0"/>
                        <a:t>더블클릭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7373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Int getX()     Int getY()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Point getPoint()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smtClean="0"/>
                        <a:t>이벤트가 발생했을 당시의</a:t>
                      </a:r>
                      <a:r>
                        <a:rPr lang="en-US" altLang="ko-KR" sz="1200" b="0" smtClean="0"/>
                        <a:t>(x,y)</a:t>
                      </a:r>
                      <a:r>
                        <a:rPr lang="ko-KR" altLang="en-US" sz="1200" b="0" smtClean="0"/>
                        <a:t>좌표 위치를 반환</a:t>
                      </a:r>
                      <a:r>
                        <a:rPr lang="en-US" altLang="ko-KR" sz="1200" b="0" smtClean="0"/>
                        <a:t>. </a:t>
                      </a:r>
                      <a:r>
                        <a:rPr lang="ko-KR" altLang="en-US" sz="1200" b="0" smtClean="0"/>
                        <a:t>위치는 컴포넌트에 상대적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12527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Int getXOnScreen()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Int getYOnScreen()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Int getLocationOnScreen()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절대 좌표 값</a:t>
                      </a:r>
                      <a:r>
                        <a:rPr lang="en-US" altLang="ko-KR" sz="1200" b="0" smtClean="0"/>
                        <a:t>(x, y)</a:t>
                      </a:r>
                      <a:r>
                        <a:rPr lang="ko-KR" altLang="en-US" sz="1200" b="0" smtClean="0"/>
                        <a:t>을 반환한다</a:t>
                      </a:r>
                      <a:r>
                        <a:rPr lang="en-US" altLang="ko-KR" sz="1200" b="0" smtClean="0"/>
                        <a:t>. </a:t>
                      </a:r>
                      <a:r>
                        <a:rPr lang="ko-KR" altLang="en-US" sz="1200" b="0" smtClean="0"/>
                        <a:t>이들 좌표값은 가상 화면에 상대적이다</a:t>
                      </a:r>
                      <a:r>
                        <a:rPr lang="en-US" altLang="ko-KR" sz="1200" b="0" smtClean="0"/>
                        <a:t>.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7373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Int getButton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어떤 마우스 버튼의 상태가 변경되었는지를 반환한다</a:t>
                      </a:r>
                      <a:r>
                        <a:rPr lang="en-US" altLang="ko-KR" sz="1200" b="0" smtClean="0"/>
                        <a:t>. NOBUTTON,BUTTON!,BUTTON2, BUTTON3</a:t>
                      </a:r>
                      <a:r>
                        <a:rPr lang="en-US" altLang="ko-KR" sz="1200" b="0" baseline="0" smtClean="0"/>
                        <a:t> </a:t>
                      </a:r>
                      <a:r>
                        <a:rPr lang="ko-KR" altLang="en-US" sz="1200" b="0" baseline="0" smtClean="0"/>
                        <a:t>중 하나</a:t>
                      </a:r>
                      <a:r>
                        <a:rPr lang="en-US" altLang="ko-KR" sz="1200" b="0" baseline="0" smtClean="0"/>
                        <a:t>.</a:t>
                      </a:r>
                      <a:endParaRPr lang="ko-KR" altLang="en-US" sz="1200" b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908720"/>
            <a:ext cx="775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&gt;&gt; MouseEvent </a:t>
            </a:r>
            <a:r>
              <a:rPr lang="ko-KR" altLang="en-US" b="1" smtClean="0"/>
              <a:t>마우스 이벤트 정보 전달 객체</a:t>
            </a:r>
            <a:endParaRPr lang="en-US" altLang="ko-KR" b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835532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MouseEvent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클래스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95536" y="1907540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65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5536" y="476672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어댑터 클래스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548680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스윙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(Swing)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 이벤트 처리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9560157"/>
              </p:ext>
            </p:extLst>
          </p:nvPr>
        </p:nvGraphicFramePr>
        <p:xfrm>
          <a:off x="395536" y="2420889"/>
          <a:ext cx="7992893" cy="37444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8272"/>
                <a:gridCol w="5544621"/>
              </a:tblGrid>
              <a:tr h="475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Interface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설명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47599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smtClean="0"/>
                        <a:t>ComponentListener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smtClean="0"/>
                        <a:t>ComponentAdapter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4690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containerListener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b="0" smtClean="0"/>
                        <a:t>ContainerAdapter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4759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FocusListener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smtClean="0"/>
                        <a:t>FocusAdapter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4759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KeyListener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smtClean="0"/>
                        <a:t>KeyAdapter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4759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MouseListener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smtClean="0"/>
                        <a:t>MouseAdapter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4193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MouseMotionListener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smtClean="0"/>
                        <a:t>MouseMptionAdapter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4759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WindowListener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smtClean="0"/>
                        <a:t>WindowAdapter</a:t>
                      </a:r>
                      <a:endParaRPr lang="ko-KR" altLang="en-US" sz="1200" b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908720"/>
            <a:ext cx="7758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&gt;&gt;  </a:t>
            </a:r>
            <a:r>
              <a:rPr lang="ko-KR" altLang="en-US" b="1" smtClean="0"/>
              <a:t>구현해야할 리스너 객체의 추상 메소드 개수가 많을 시 사용할 메소드</a:t>
            </a:r>
            <a:endParaRPr lang="en-US" altLang="ko-KR" b="1" smtClean="0"/>
          </a:p>
          <a:p>
            <a:r>
              <a:rPr lang="en-US" altLang="ko-KR" b="1" smtClean="0"/>
              <a:t> </a:t>
            </a:r>
            <a:r>
              <a:rPr lang="en-US" altLang="ko-KR" b="1" smtClean="0"/>
              <a:t>    </a:t>
            </a:r>
            <a:r>
              <a:rPr lang="ko-KR" altLang="en-US" b="1" smtClean="0"/>
              <a:t> 만 재정의 해서 사용할 수 있도록 정의 해놓은 리스너 대응 클래스</a:t>
            </a:r>
            <a:endParaRPr lang="en-US" altLang="ko-KR" b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835532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Adapter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정의가 구현 가능한 인터페이스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95536" y="1907540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65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5536" y="476672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컴포넌트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548680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스윙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(Swing)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 이벤트 처리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9560157"/>
              </p:ext>
            </p:extLst>
          </p:nvPr>
        </p:nvGraphicFramePr>
        <p:xfrm>
          <a:off x="395536" y="2420889"/>
          <a:ext cx="7992894" cy="23730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8352"/>
                <a:gridCol w="4824542"/>
              </a:tblGrid>
              <a:tr h="475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Interface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설명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47599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smtClean="0"/>
                        <a:t>componentHidden(ComponentEvent e)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smtClean="0"/>
                        <a:t>setVisible()  </a:t>
                      </a:r>
                      <a:r>
                        <a:rPr lang="ko-KR" altLang="en-US" sz="1200" b="0" smtClean="0"/>
                        <a:t>메소드가 호출되어 컴포넌트가 가려진 경우에 발생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4690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smtClean="0"/>
                        <a:t>componentmoved(ComponentEvent e)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smtClean="0"/>
                        <a:t>컴포넌트가 이동된 경우에 발생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47599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smtClean="0"/>
                        <a:t>componentResized(ComponentEvent e)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컴포넌트의 크기가 변화한 경우에 발생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47599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smtClean="0"/>
                        <a:t>componentShown(ComponentEvent e)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컴포넌트가 화면에 나타났을때에 발생</a:t>
                      </a:r>
                      <a:endParaRPr lang="ko-KR" altLang="en-US" sz="1200" b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908720"/>
            <a:ext cx="775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&gt;&gt;   </a:t>
            </a:r>
            <a:r>
              <a:rPr lang="ko-KR" altLang="en-US" b="1" smtClean="0"/>
              <a:t>컴포넌트가 이동 되거나 가려기저나 크기가 변경되었을 경우 발생</a:t>
            </a:r>
            <a:endParaRPr lang="en-US" altLang="ko-KR" b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835532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 ComponentListener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95536" y="1907540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4941168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 ComponentListener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5013176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9560157"/>
              </p:ext>
            </p:extLst>
          </p:nvPr>
        </p:nvGraphicFramePr>
        <p:xfrm>
          <a:off x="395536" y="5517232"/>
          <a:ext cx="7992894" cy="9519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8352"/>
                <a:gridCol w="4824542"/>
              </a:tblGrid>
              <a:tr h="475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Interface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설명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47599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smtClean="0"/>
                        <a:t>Component  componentAdded()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이벤트를 발생한 컴포넌트를 반환한다</a:t>
                      </a:r>
                      <a:r>
                        <a:rPr lang="en-US" altLang="ko-KR" sz="1200" b="0" smtClean="0"/>
                        <a:t>.</a:t>
                      </a:r>
                      <a:endParaRPr lang="ko-KR" altLang="en-US" sz="1200" b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165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5536" y="476672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포함 이벤트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548680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스윙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(Swing)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 이벤트 처리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9560157"/>
              </p:ext>
            </p:extLst>
          </p:nvPr>
        </p:nvGraphicFramePr>
        <p:xfrm>
          <a:off x="395536" y="2132856"/>
          <a:ext cx="7992894" cy="14210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8352"/>
                <a:gridCol w="4824542"/>
              </a:tblGrid>
              <a:tr h="475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Interface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설명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47599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smtClean="0"/>
                        <a:t>componentAdded(containerEvent  e)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컴포넌트 컨테이너에 추가되는 경우에 발생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4690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smtClean="0"/>
                        <a:t>componentremoved(containerEvent  e)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smtClean="0"/>
                        <a:t>컴포넌트가 컨테이너에서 제거되는 경우에 발생</a:t>
                      </a:r>
                      <a:endParaRPr lang="ko-KR" altLang="en-US" sz="1200" b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908720"/>
            <a:ext cx="775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&gt;&gt;   </a:t>
            </a:r>
            <a:r>
              <a:rPr lang="ko-KR" altLang="en-US" b="1" smtClean="0"/>
              <a:t>컨테이너에 컴포넌트가 추가되거나 제거될때 발생</a:t>
            </a:r>
            <a:endParaRPr lang="en-US" altLang="ko-KR" b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556792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 ContainerListener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95536" y="1628800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4581128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 FocusListener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4653136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9560157"/>
              </p:ext>
            </p:extLst>
          </p:nvPr>
        </p:nvGraphicFramePr>
        <p:xfrm>
          <a:off x="395536" y="5085184"/>
          <a:ext cx="7992894" cy="14279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8352"/>
                <a:gridCol w="4824542"/>
              </a:tblGrid>
              <a:tr h="475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Interface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설명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47599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smtClean="0"/>
                        <a:t>focusGained(FocusEvent  e)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컴포넌트가 포커스를 획득하는 경우에 발생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47599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smtClean="0"/>
                        <a:t>focusLost(FocusEvent  e)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컴포넌트가 포커스를 상실하는 경우에 발생</a:t>
                      </a:r>
                      <a:endParaRPr lang="ko-KR" altLang="en-US" sz="1200" b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95536" y="3717032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Focus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95536" y="3789040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4149080"/>
            <a:ext cx="775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&gt;&gt;   </a:t>
            </a:r>
            <a:r>
              <a:rPr lang="ko-KR" altLang="en-US" b="1" smtClean="0"/>
              <a:t>컴포넌트가 포커스를 획득하거나 상실하게 되었을때 발생</a:t>
            </a:r>
            <a:endParaRPr lang="en-US" altLang="ko-KR" b="1" smtClean="0"/>
          </a:p>
        </p:txBody>
      </p:sp>
    </p:spTree>
    <p:extLst>
      <p:ext uri="{BB962C8B-B14F-4D97-AF65-F5344CB8AC3E}">
        <p14:creationId xmlns:p14="http://schemas.microsoft.com/office/powerpoint/2010/main" xmlns="" val="20165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5536" y="476672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윈도우 이벤트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548680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스윙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(Swing)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 이벤트 처리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9560157"/>
              </p:ext>
            </p:extLst>
          </p:nvPr>
        </p:nvGraphicFramePr>
        <p:xfrm>
          <a:off x="395536" y="2132856"/>
          <a:ext cx="7992894" cy="37663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8352"/>
                <a:gridCol w="4824542"/>
              </a:tblGrid>
              <a:tr h="475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Interface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설명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47599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smtClean="0"/>
                        <a:t>windowOpened(WindowEvent  e)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윈도우를 여는 경우에 호출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4690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smtClean="0"/>
                        <a:t>windowClosing(WindowEvent  e)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smtClean="0"/>
                        <a:t>윈도우를 닫으라는 요청을 받는 경우에 호출된다</a:t>
                      </a:r>
                      <a:r>
                        <a:rPr lang="en-US" altLang="ko-KR" sz="1200" b="0" smtClean="0"/>
                        <a:t>.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4690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windowClosed(WindowEvent  e</a:t>
                      </a:r>
                      <a:r>
                        <a:rPr lang="en-US" altLang="ko-KR" sz="1200" b="1"/>
                        <a:t>)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smtClean="0"/>
                        <a:t>윈도우를 닫은 후에 호출된다</a:t>
                      </a:r>
                      <a:r>
                        <a:rPr lang="en-US" altLang="ko-KR" sz="1200" b="0" smtClean="0"/>
                        <a:t>.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4690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windowIconfied(WindowEvent  e)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smtClean="0"/>
                        <a:t>윈도우가 아이콘화되는 경우에 호출된다</a:t>
                      </a:r>
                      <a:r>
                        <a:rPr lang="en-US" altLang="ko-KR" sz="1200" b="0" smtClean="0"/>
                        <a:t>.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4690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windowDeiconfied(WindowEvent  e)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smtClean="0"/>
                        <a:t>윈도우가 복귀되는 경우에 호출된다</a:t>
                      </a:r>
                      <a:r>
                        <a:rPr lang="en-US" altLang="ko-KR" sz="1200" b="0" smtClean="0"/>
                        <a:t>.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4690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windowActivated(WindowEvent  e)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smtClean="0"/>
                        <a:t>윈도우가 활성화되는 경우에 호출된다</a:t>
                      </a:r>
                      <a:r>
                        <a:rPr lang="en-US" altLang="ko-KR" sz="1200" b="0" smtClean="0"/>
                        <a:t>.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4690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windowDeactivated(WindowEvent  e)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smtClean="0"/>
                        <a:t>윈도우가 비활성화 되는 경우에 호출된다</a:t>
                      </a:r>
                      <a:r>
                        <a:rPr lang="en-US" altLang="ko-KR" sz="1200" b="0" smtClean="0"/>
                        <a:t>.</a:t>
                      </a:r>
                      <a:endParaRPr lang="ko-KR" altLang="en-US" sz="1200" b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908720"/>
            <a:ext cx="775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&gt;&gt;   </a:t>
            </a:r>
            <a:r>
              <a:rPr lang="ko-KR" altLang="en-US" b="1" smtClean="0"/>
              <a:t>윈도우 조작을 하는 경우 발생</a:t>
            </a:r>
            <a:endParaRPr lang="en-US" altLang="ko-KR" b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556792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 WindowListener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95536" y="1628800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65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스윙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(Swing)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 이벤트 처리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9560157"/>
              </p:ext>
            </p:extLst>
          </p:nvPr>
        </p:nvGraphicFramePr>
        <p:xfrm>
          <a:off x="395536" y="1124744"/>
          <a:ext cx="7992894" cy="1080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8352"/>
                <a:gridCol w="4824542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Interface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설명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smtClean="0"/>
                        <a:t>windowGainedFocus(WindowEvent  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windowLostFocus(WindowEvent  e)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윈도우가 포커스를 얻거나 잃는 경우 발생</a:t>
                      </a:r>
                      <a:endParaRPr lang="ko-KR" altLang="en-US" sz="1200" b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5536" y="548680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 WindowFocusListener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95536" y="620688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9560157"/>
              </p:ext>
            </p:extLst>
          </p:nvPr>
        </p:nvGraphicFramePr>
        <p:xfrm>
          <a:off x="395536" y="3212976"/>
          <a:ext cx="7992894" cy="1080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8352"/>
                <a:gridCol w="4824542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Interface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설명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smtClean="0"/>
                        <a:t>windowStateChanged(WindowEvent</a:t>
                      </a:r>
                      <a:r>
                        <a:rPr lang="en-US" altLang="ko-KR" sz="1200" b="1" baseline="0" smtClean="0"/>
                        <a:t> e)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윈도우의 상태가 변경되면 호출된다</a:t>
                      </a:r>
                      <a:r>
                        <a:rPr lang="en-US" altLang="ko-KR" sz="1200" b="0" smtClean="0"/>
                        <a:t>. </a:t>
                      </a:r>
                      <a:r>
                        <a:rPr lang="ko-KR" altLang="en-US" sz="1200" b="0" smtClean="0"/>
                        <a:t>윈도우의 상태는 아이콘화 되거나 최대화</a:t>
                      </a:r>
                      <a:r>
                        <a:rPr lang="en-US" altLang="ko-KR" sz="1200" b="0" smtClean="0"/>
                        <a:t>, </a:t>
                      </a:r>
                      <a:r>
                        <a:rPr lang="ko-KR" altLang="en-US" sz="1200" b="0" smtClean="0"/>
                        <a:t>최소화되는 경우에 변경된다</a:t>
                      </a:r>
                      <a:r>
                        <a:rPr lang="en-US" altLang="ko-KR" sz="1200" b="0" smtClean="0"/>
                        <a:t>.</a:t>
                      </a:r>
                      <a:endParaRPr lang="ko-KR" altLang="en-US" sz="1200" b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5536" y="2636912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 WindowStateListener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95536" y="2708920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65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스윙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(Swing)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이벤트 처리</a:t>
            </a:r>
            <a:endParaRPr lang="ko-KR" altLang="en-US" b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76470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이벤트 처리의 개요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12147" y="799837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5536" y="1412777"/>
            <a:ext cx="820891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/>
              <a:t>Event</a:t>
            </a:r>
            <a:r>
              <a:rPr lang="ko-KR" altLang="en-US" sz="1400" b="1" smtClean="0"/>
              <a:t>는 사용자가 마우스로 버튼을 클릭한다거나 키보드를 누른다거나 아니면 네트워크에서 데이터가 도착하면 발생한다</a:t>
            </a:r>
            <a:r>
              <a:rPr lang="en-US" altLang="ko-KR" sz="1400" b="1" smtClean="0"/>
              <a:t>. </a:t>
            </a:r>
            <a:r>
              <a:rPr lang="ko-KR" altLang="en-US" sz="1400" b="1" smtClean="0"/>
              <a:t>이벤트가 발생하면 이벤트 객체가 생성된다</a:t>
            </a:r>
            <a:r>
              <a:rPr lang="en-US" altLang="ko-KR" sz="1400" b="1" smtClean="0"/>
              <a:t>. </a:t>
            </a:r>
            <a:r>
              <a:rPr lang="ko-KR" altLang="en-US" sz="1400" b="1" smtClean="0"/>
              <a:t>이벤트 객체는 이벤트에 대한 여러가지 정보를 가지고 있다</a:t>
            </a:r>
            <a:r>
              <a:rPr lang="en-US" altLang="ko-KR" sz="1400" b="1" smtClean="0"/>
              <a:t>. </a:t>
            </a:r>
            <a:r>
              <a:rPr lang="ko-KR" altLang="en-US" sz="1400" b="1" smtClean="0"/>
              <a:t>발생된 이벤트 객체에 반응하여서 이벤트를 처리하는 객체를 이벤트 리스너 </a:t>
            </a:r>
            <a:r>
              <a:rPr lang="en-US" altLang="ko-KR" sz="1400" b="1" smtClean="0"/>
              <a:t>(Event Listener)</a:t>
            </a:r>
            <a:r>
              <a:rPr lang="ko-KR" altLang="en-US" sz="1400" b="1" smtClean="0"/>
              <a:t>라고 한다</a:t>
            </a:r>
            <a:r>
              <a:rPr lang="en-US" altLang="ko-KR" sz="1400" b="1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smtClean="0"/>
          </a:p>
          <a:p>
            <a:pPr>
              <a:lnSpc>
                <a:spcPct val="150000"/>
              </a:lnSpc>
            </a:pPr>
            <a:r>
              <a:rPr lang="ko-KR" altLang="en-US" sz="1400" b="1" smtClean="0"/>
              <a:t>이벤트가 발생 하였을때는 이벤트 리스너 내부의 처리 메소드가 호출된다</a:t>
            </a:r>
            <a:r>
              <a:rPr lang="en-US" altLang="ko-KR" sz="1400" b="1" smtClean="0"/>
              <a:t>. </a:t>
            </a:r>
            <a:r>
              <a:rPr lang="ko-KR" altLang="en-US" sz="1400" b="1" smtClean="0"/>
              <a:t>따라서 이벤트가 발생 했을 경우에 실행 되어야 하는 코드가 있다면 이벤트 처리 메소드에 넣으면 된다</a:t>
            </a:r>
            <a:r>
              <a:rPr lang="en-US" altLang="ko-KR" sz="1400" b="1" smtClean="0"/>
              <a:t>. </a:t>
            </a:r>
            <a:r>
              <a:rPr lang="ko-KR" altLang="en-US" sz="1400" b="1" smtClean="0"/>
              <a:t>만약 등록된 리스너가 없다면 </a:t>
            </a:r>
            <a:endParaRPr lang="en-US" altLang="ko-KR" sz="1400" b="1" smtClean="0"/>
          </a:p>
          <a:p>
            <a:pPr>
              <a:lnSpc>
                <a:spcPct val="150000"/>
              </a:lnSpc>
            </a:pPr>
            <a:r>
              <a:rPr lang="ko-KR" altLang="en-US" sz="1400" b="1" smtClean="0"/>
              <a:t>아무일도 일어나지 않는다</a:t>
            </a:r>
            <a:r>
              <a:rPr lang="en-US" altLang="ko-KR" sz="1400" b="1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smtClean="0"/>
          </a:p>
          <a:p>
            <a:pPr>
              <a:lnSpc>
                <a:spcPct val="150000"/>
              </a:lnSpc>
            </a:pPr>
            <a:r>
              <a:rPr lang="ko-KR" altLang="en-US" sz="1400" b="1" smtClean="0"/>
              <a:t>이벤트가 필요한 곳에 액션에 대한 이벤트가 일어나지 않았다면  해당 이벤트에 대한 리스너가 등록 되지 않은 것이다</a:t>
            </a:r>
            <a:r>
              <a:rPr lang="en-US" altLang="ko-KR" sz="1400" b="1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409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스윙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(Swing)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 이벤트 처리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12147" y="799837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4800" y="76470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이벤트 리스너 작성과정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7758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이벤트 리스너가 등록 되었다면 해당 컴포넌트에 이벤트가 발생시 이벤트 객체가 발생하면 작성된 이벤트 리스너 객체의 이벤트 처리 메소드가 실행된다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  <p:cxnSp>
        <p:nvCxnSpPr>
          <p:cNvPr id="6" name="직선 연결선 5"/>
          <p:cNvCxnSpPr/>
          <p:nvPr/>
        </p:nvCxnSpPr>
        <p:spPr>
          <a:xfrm>
            <a:off x="395536" y="2552303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220486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작성 </a:t>
            </a:r>
            <a:r>
              <a:rPr lang="ko-KR" altLang="en-US" sz="1400" b="1" smtClean="0"/>
              <a:t>코드 </a:t>
            </a:r>
            <a:r>
              <a:rPr lang="en-US" altLang="ko-KR" sz="1400" b="1" smtClean="0"/>
              <a:t>ex) </a:t>
            </a:r>
            <a:r>
              <a:rPr lang="ko-KR" altLang="en-US" sz="1400" b="1" smtClean="0"/>
              <a:t>버튼이벤트</a:t>
            </a:r>
            <a:endParaRPr lang="ko-KR" altLang="en-US" sz="1400" b="1"/>
          </a:p>
        </p:txBody>
      </p:sp>
      <p:cxnSp>
        <p:nvCxnSpPr>
          <p:cNvPr id="13" name="직선 연결선 12"/>
          <p:cNvCxnSpPr/>
          <p:nvPr/>
        </p:nvCxnSpPr>
        <p:spPr>
          <a:xfrm>
            <a:off x="304800" y="2286164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70" y="2636912"/>
            <a:ext cx="850697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4797152"/>
            <a:ext cx="7848872" cy="166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7652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5536" y="476672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스윙컴포넌트의 이벤트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9560157"/>
              </p:ext>
            </p:extLst>
          </p:nvPr>
        </p:nvGraphicFramePr>
        <p:xfrm>
          <a:off x="395536" y="1628800"/>
          <a:ext cx="7992890" cy="45365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0200"/>
                <a:gridCol w="6192690"/>
              </a:tblGrid>
              <a:tr h="51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이벤트 종류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설명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50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smtClean="0"/>
                        <a:t>Component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컴포넌트의 크기나 위치가 변경되었을 경우 발생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5028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Focus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키보드 입력을 받을 수 있는 상태가 되었을 때 </a:t>
                      </a:r>
                      <a:r>
                        <a:rPr lang="en-US" altLang="ko-KR" sz="1200" b="0" smtClean="0"/>
                        <a:t>,</a:t>
                      </a:r>
                      <a:r>
                        <a:rPr lang="en-US" altLang="ko-KR" sz="1200" b="0" baseline="0" smtClean="0"/>
                        <a:t> </a:t>
                      </a:r>
                      <a:r>
                        <a:rPr lang="ko-KR" altLang="en-US" sz="1200" b="0" baseline="0" smtClean="0"/>
                        <a:t>혹은 그 반대의 경우에 발생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5028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Container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컴포넌트가 컨테이너에 추가되거나 삭제될 때 발생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5028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Key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마우스 버튼이 클릭되었을 때</a:t>
                      </a:r>
                      <a:r>
                        <a:rPr lang="en-US" altLang="ko-KR" sz="1200" b="0" smtClean="0"/>
                        <a:t>, </a:t>
                      </a:r>
                      <a:r>
                        <a:rPr lang="ko-KR" altLang="en-US" sz="1200" b="0" smtClean="0"/>
                        <a:t>또는 마우스가 객체의 영역으로 들어오거나 나갈 때 발생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5028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Mouse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마우스 버튼이 클릭되었을 때</a:t>
                      </a:r>
                      <a:r>
                        <a:rPr lang="en-US" altLang="ko-KR" sz="1200" b="0" smtClean="0"/>
                        <a:t>, </a:t>
                      </a:r>
                      <a:r>
                        <a:rPr lang="ko-KR" altLang="en-US" sz="1200" b="0" smtClean="0"/>
                        <a:t>또는 마우스가 객체의 영역으로 들어오거나 나갈 때 발생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5028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MouseMotion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마우스가 움직였을 때 발생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5028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MouseWheel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컴포넌트 위에서 마우스 휠을 움직이는 경우 발생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5028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window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윈도우에 어떤 변화가 있을 때 발생</a:t>
                      </a:r>
                      <a:r>
                        <a:rPr lang="en-US" altLang="ko-KR" sz="1200" b="0" smtClean="0"/>
                        <a:t>(</a:t>
                      </a:r>
                      <a:r>
                        <a:rPr lang="ko-KR" altLang="en-US" sz="1200" b="0" smtClean="0"/>
                        <a:t>열림</a:t>
                      </a:r>
                      <a:r>
                        <a:rPr lang="en-US" altLang="ko-KR" sz="1200" b="0" smtClean="0"/>
                        <a:t>, </a:t>
                      </a:r>
                      <a:r>
                        <a:rPr lang="ko-KR" altLang="en-US" sz="1200" b="0" smtClean="0"/>
                        <a:t>닫힘</a:t>
                      </a:r>
                      <a:r>
                        <a:rPr lang="en-US" altLang="ko-KR" sz="1200" b="0" smtClean="0"/>
                        <a:t>, </a:t>
                      </a:r>
                      <a:r>
                        <a:rPr lang="ko-KR" altLang="en-US" sz="1200" b="0" smtClean="0"/>
                        <a:t>아이콘화 등</a:t>
                      </a:r>
                      <a:r>
                        <a:rPr lang="en-US" altLang="ko-KR" sz="1200" b="0" smtClean="0"/>
                        <a:t>)</a:t>
                      </a:r>
                      <a:endParaRPr lang="ko-KR" altLang="en-US" sz="1200" b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395536" y="529904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스윙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(Swing)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 이벤트 처리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054477"/>
            <a:ext cx="775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smtClean="0"/>
              <a:t>모든컴포넌트가 공통적으로 지원하는 이벤트</a:t>
            </a:r>
            <a:endParaRPr lang="en-US" altLang="ko-KR" b="1" smtClean="0"/>
          </a:p>
        </p:txBody>
      </p:sp>
    </p:spTree>
    <p:extLst>
      <p:ext uri="{BB962C8B-B14F-4D97-AF65-F5344CB8AC3E}">
        <p14:creationId xmlns:p14="http://schemas.microsoft.com/office/powerpoint/2010/main" xmlns="" val="19612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5536" y="476672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스윙컴포넌트의 이벤트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9560157"/>
              </p:ext>
            </p:extLst>
          </p:nvPr>
        </p:nvGraphicFramePr>
        <p:xfrm>
          <a:off x="395536" y="1628800"/>
          <a:ext cx="7992890" cy="35307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0200"/>
                <a:gridCol w="6192690"/>
              </a:tblGrid>
              <a:tr h="51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이벤트 종류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설명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50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smtClean="0"/>
                        <a:t>Action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사용자가 어떤 동작을 하는 경우에 발생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5028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Caret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택수투 섭압좀아 앋ㅎㅇ허고너 택수투 손탹아 변경되었을 경우 발생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5028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Change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일반적으로 객체의 상태가 변경되었을 경우 발생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5028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Document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문서의 상태가 변경되는 경우 발생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5028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Item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선택 가능한 컴포넌트에서 사용자가 선택을 하였을 때 발생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5028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ListSelection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리스트나 테이블에서 선택 부분이 변경되었을 경우에 발생</a:t>
                      </a:r>
                      <a:endParaRPr lang="ko-KR" altLang="en-US" sz="1200" b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395536" y="529904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스윙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(Swing)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 이벤트 처리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054477"/>
            <a:ext cx="775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smtClean="0"/>
              <a:t>2. </a:t>
            </a:r>
            <a:r>
              <a:rPr lang="ko-KR" altLang="en-US" b="1" smtClean="0"/>
              <a:t>일</a:t>
            </a:r>
            <a:r>
              <a:rPr lang="ko-KR" altLang="en-US" b="1" smtClean="0"/>
              <a:t>부 컨포넌트들이 지원하는 이벤트</a:t>
            </a:r>
            <a:endParaRPr lang="en-US" altLang="ko-KR" b="1" smtClean="0"/>
          </a:p>
        </p:txBody>
      </p:sp>
    </p:spTree>
    <p:extLst>
      <p:ext uri="{BB962C8B-B14F-4D97-AF65-F5344CB8AC3E}">
        <p14:creationId xmlns:p14="http://schemas.microsoft.com/office/powerpoint/2010/main" xmlns="" val="19612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5536" y="476672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스윙컴포넌트의 이벤트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529904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스윙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(Swing)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 이벤트 처리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054477"/>
            <a:ext cx="775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smtClean="0"/>
              <a:t>3. </a:t>
            </a:r>
            <a:r>
              <a:rPr lang="ko-KR" altLang="en-US" b="1" smtClean="0"/>
              <a:t>중요 </a:t>
            </a:r>
            <a:r>
              <a:rPr lang="en-US" altLang="ko-KR" b="1" smtClean="0"/>
              <a:t>Listener Interface </a:t>
            </a:r>
            <a:r>
              <a:rPr lang="ko-KR" altLang="en-US" b="1" smtClean="0"/>
              <a:t>요약</a:t>
            </a:r>
            <a:endParaRPr lang="en-US" altLang="ko-KR" b="1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9560157"/>
              </p:ext>
            </p:extLst>
          </p:nvPr>
        </p:nvGraphicFramePr>
        <p:xfrm>
          <a:off x="395536" y="1514940"/>
          <a:ext cx="7992895" cy="50824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6184"/>
                <a:gridCol w="1512168"/>
                <a:gridCol w="4824543"/>
              </a:tblGrid>
              <a:tr h="502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리스너 인터페이스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어댑터 클래스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설명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362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smtClean="0"/>
                        <a:t>ActionListener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none</a:t>
                      </a:r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actionPerformed()</a:t>
                      </a:r>
                      <a:endParaRPr lang="ko-KR" altLang="en-US" sz="1100" b="0"/>
                    </a:p>
                  </a:txBody>
                  <a:tcPr anchor="ctr"/>
                </a:tc>
              </a:tr>
              <a:tr h="3624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/>
                        <a:t>AdjustmentListener</a:t>
                      </a:r>
                      <a:endParaRPr lang="ko-KR" altLang="en-US" sz="11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none</a:t>
                      </a:r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adjustmentValueChanged()</a:t>
                      </a:r>
                      <a:endParaRPr lang="ko-KR" altLang="en-US" sz="1100" b="0"/>
                    </a:p>
                  </a:txBody>
                  <a:tcPr anchor="ctr"/>
                </a:tc>
              </a:tr>
              <a:tr h="5969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/>
                        <a:t>ComponentLisener</a:t>
                      </a:r>
                      <a:endParaRPr lang="ko-KR" altLang="en-US" sz="11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ComponentAdapter</a:t>
                      </a:r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componentHidden()  componentMoved()</a:t>
                      </a:r>
                    </a:p>
                    <a:p>
                      <a:pPr algn="l" latinLnBrk="1"/>
                      <a:r>
                        <a:rPr lang="en-US" altLang="ko-KR" sz="1100" b="0" smtClean="0"/>
                        <a:t>componentResized()  componentShown()</a:t>
                      </a:r>
                      <a:endParaRPr lang="ko-KR" altLang="en-US" sz="1100" b="0"/>
                    </a:p>
                  </a:txBody>
                  <a:tcPr anchor="ctr"/>
                </a:tc>
              </a:tr>
              <a:tr h="3624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/>
                        <a:t>ContainerListener</a:t>
                      </a:r>
                      <a:endParaRPr lang="ko-KR" altLang="en-US" sz="11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ContainerAdapter</a:t>
                      </a:r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smtClean="0"/>
                        <a:t>componentAdded() componentRemoved()</a:t>
                      </a:r>
                      <a:endParaRPr lang="ko-KR" altLang="en-US" sz="1100" b="0"/>
                    </a:p>
                  </a:txBody>
                  <a:tcPr anchor="ctr"/>
                </a:tc>
              </a:tr>
              <a:tr h="3624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/>
                        <a:t>FocusListener</a:t>
                      </a:r>
                      <a:endParaRPr lang="ko-KR" altLang="en-US" sz="11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FocusAdapter</a:t>
                      </a:r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focusGained()  focusLost()</a:t>
                      </a:r>
                      <a:endParaRPr lang="ko-KR" altLang="en-US" sz="1100" b="0"/>
                    </a:p>
                  </a:txBody>
                  <a:tcPr anchor="ctr"/>
                </a:tc>
              </a:tr>
              <a:tr h="3624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/>
                        <a:t>ItemListner</a:t>
                      </a:r>
                      <a:endParaRPr lang="ko-KR" altLang="en-US" sz="11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none</a:t>
                      </a:r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itemStateChanged()</a:t>
                      </a:r>
                      <a:endParaRPr lang="ko-KR" altLang="en-US" sz="1100" b="0"/>
                    </a:p>
                  </a:txBody>
                  <a:tcPr anchor="ctr"/>
                </a:tc>
              </a:tr>
              <a:tr h="3624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/>
                        <a:t>KeyListener</a:t>
                      </a:r>
                      <a:endParaRPr lang="ko-KR" altLang="en-US" sz="11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KeyAdapter</a:t>
                      </a:r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keyPressed()   keyReleased()  ketTyped()</a:t>
                      </a:r>
                      <a:endParaRPr lang="ko-KR" altLang="en-US" sz="1100" b="0"/>
                    </a:p>
                  </a:txBody>
                  <a:tcPr anchor="ctr"/>
                </a:tc>
              </a:tr>
              <a:tr h="5969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/>
                        <a:t>MouseListener</a:t>
                      </a:r>
                      <a:endParaRPr lang="ko-KR" altLang="en-US" sz="11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MouseAdapter</a:t>
                      </a:r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mouseClicked()   mouseEntered() mouseExited()</a:t>
                      </a:r>
                    </a:p>
                    <a:p>
                      <a:pPr algn="l" latinLnBrk="1"/>
                      <a:r>
                        <a:rPr lang="en-US" altLang="ko-KR" sz="1100" b="0" smtClean="0"/>
                        <a:t>mousePressed() mouseReleased()</a:t>
                      </a:r>
                      <a:endParaRPr lang="ko-KR" altLang="en-US" sz="1100" b="0"/>
                    </a:p>
                  </a:txBody>
                  <a:tcPr anchor="ctr"/>
                </a:tc>
              </a:tr>
              <a:tr h="403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/>
                        <a:t>MouseMotionListener</a:t>
                      </a:r>
                      <a:endParaRPr lang="ko-KR" altLang="en-US" sz="11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MouseMotionAdapter</a:t>
                      </a:r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mouseDragged()  mouseMoved()</a:t>
                      </a:r>
                      <a:endParaRPr lang="ko-KR" altLang="en-US" sz="1100" b="0"/>
                    </a:p>
                  </a:txBody>
                  <a:tcPr anchor="ctr"/>
                </a:tc>
              </a:tr>
              <a:tr h="807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/>
                        <a:t>WindowListener</a:t>
                      </a:r>
                      <a:endParaRPr lang="ko-KR" altLang="en-US" sz="11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WindowAdapter</a:t>
                      </a:r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windowActivated()  windowClosed()</a:t>
                      </a:r>
                    </a:p>
                    <a:p>
                      <a:pPr algn="l" latinLnBrk="1"/>
                      <a:r>
                        <a:rPr lang="en-US" altLang="ko-KR" sz="1100" b="0" smtClean="0"/>
                        <a:t>windowClosing()  windowDeactivated()</a:t>
                      </a:r>
                    </a:p>
                    <a:p>
                      <a:pPr algn="l" latinLnBrk="1"/>
                      <a:r>
                        <a:rPr lang="en-US" altLang="ko-KR" sz="1100" b="0" smtClean="0"/>
                        <a:t>windowDeiconified()</a:t>
                      </a:r>
                      <a:r>
                        <a:rPr lang="en-US" altLang="ko-KR" sz="1100" b="0" baseline="0" smtClean="0"/>
                        <a:t>  windowIconFied()</a:t>
                      </a:r>
                    </a:p>
                    <a:p>
                      <a:pPr algn="l" latinLnBrk="1"/>
                      <a:r>
                        <a:rPr lang="en-US" altLang="ko-KR" sz="1100" b="0" baseline="0" smtClean="0"/>
                        <a:t>widowOpened()</a:t>
                      </a:r>
                      <a:endParaRPr lang="ko-KR" altLang="en-US" sz="1100" b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612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5536" y="476672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스윙컴포넌트의 이벤트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529904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스윙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(Swing)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 이벤트 처리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054477"/>
            <a:ext cx="775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smtClean="0"/>
              <a:t>3. </a:t>
            </a:r>
            <a:r>
              <a:rPr lang="ko-KR" altLang="en-US" b="1" smtClean="0"/>
              <a:t>중요 </a:t>
            </a:r>
            <a:r>
              <a:rPr lang="en-US" altLang="ko-KR" b="1" smtClean="0"/>
              <a:t>Listener Interface </a:t>
            </a:r>
            <a:r>
              <a:rPr lang="ko-KR" altLang="en-US" b="1" smtClean="0"/>
              <a:t>요약</a:t>
            </a:r>
            <a:endParaRPr lang="en-US" altLang="ko-KR" b="1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9560157"/>
              </p:ext>
            </p:extLst>
          </p:nvPr>
        </p:nvGraphicFramePr>
        <p:xfrm>
          <a:off x="395536" y="1514940"/>
          <a:ext cx="7992895" cy="50824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6184"/>
                <a:gridCol w="1512168"/>
                <a:gridCol w="4824543"/>
              </a:tblGrid>
              <a:tr h="502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리스너 인터페이스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어댑터 클래스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설명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362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smtClean="0"/>
                        <a:t>ActionListener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none</a:t>
                      </a:r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actionPerformed()</a:t>
                      </a:r>
                      <a:endParaRPr lang="ko-KR" altLang="en-US" sz="1100" b="0"/>
                    </a:p>
                  </a:txBody>
                  <a:tcPr anchor="ctr"/>
                </a:tc>
              </a:tr>
              <a:tr h="3624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/>
                        <a:t>AdjustmentListener</a:t>
                      </a:r>
                      <a:endParaRPr lang="ko-KR" altLang="en-US" sz="11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none</a:t>
                      </a:r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adjustmentValueChanged()</a:t>
                      </a:r>
                      <a:endParaRPr lang="ko-KR" altLang="en-US" sz="1100" b="0"/>
                    </a:p>
                  </a:txBody>
                  <a:tcPr anchor="ctr"/>
                </a:tc>
              </a:tr>
              <a:tr h="5969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/>
                        <a:t>ComponentLisener</a:t>
                      </a:r>
                      <a:endParaRPr lang="ko-KR" altLang="en-US" sz="11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ComponentAdapter</a:t>
                      </a:r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componentHidden()  componentMoved()</a:t>
                      </a:r>
                    </a:p>
                    <a:p>
                      <a:pPr algn="l" latinLnBrk="1"/>
                      <a:r>
                        <a:rPr lang="en-US" altLang="ko-KR" sz="1100" b="0" smtClean="0"/>
                        <a:t>componentResized()  componentShown()</a:t>
                      </a:r>
                      <a:endParaRPr lang="ko-KR" altLang="en-US" sz="1100" b="0"/>
                    </a:p>
                  </a:txBody>
                  <a:tcPr anchor="ctr"/>
                </a:tc>
              </a:tr>
              <a:tr h="3624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/>
                        <a:t>ContainerListener</a:t>
                      </a:r>
                      <a:endParaRPr lang="ko-KR" altLang="en-US" sz="11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ContainerAdapter</a:t>
                      </a:r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smtClean="0"/>
                        <a:t>componentAdded() componentRemoved()</a:t>
                      </a:r>
                      <a:endParaRPr lang="ko-KR" altLang="en-US" sz="1100" b="0"/>
                    </a:p>
                  </a:txBody>
                  <a:tcPr anchor="ctr"/>
                </a:tc>
              </a:tr>
              <a:tr h="3624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/>
                        <a:t>FocusListener</a:t>
                      </a:r>
                      <a:endParaRPr lang="ko-KR" altLang="en-US" sz="11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FocusAdapter</a:t>
                      </a:r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focusGained()  focusLost()</a:t>
                      </a:r>
                      <a:endParaRPr lang="ko-KR" altLang="en-US" sz="1100" b="0"/>
                    </a:p>
                  </a:txBody>
                  <a:tcPr anchor="ctr"/>
                </a:tc>
              </a:tr>
              <a:tr h="3624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/>
                        <a:t>ItemListner</a:t>
                      </a:r>
                      <a:endParaRPr lang="ko-KR" altLang="en-US" sz="11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none</a:t>
                      </a:r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itemStateChanged()</a:t>
                      </a:r>
                      <a:endParaRPr lang="ko-KR" altLang="en-US" sz="1100" b="0"/>
                    </a:p>
                  </a:txBody>
                  <a:tcPr anchor="ctr"/>
                </a:tc>
              </a:tr>
              <a:tr h="3624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/>
                        <a:t>KeyListener</a:t>
                      </a:r>
                      <a:endParaRPr lang="ko-KR" altLang="en-US" sz="11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KeyAdapter</a:t>
                      </a:r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keyPressed()   keyReleased()  ketTyped()</a:t>
                      </a:r>
                      <a:endParaRPr lang="ko-KR" altLang="en-US" sz="1100" b="0"/>
                    </a:p>
                  </a:txBody>
                  <a:tcPr anchor="ctr"/>
                </a:tc>
              </a:tr>
              <a:tr h="5969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/>
                        <a:t>MouseListener</a:t>
                      </a:r>
                      <a:endParaRPr lang="ko-KR" altLang="en-US" sz="11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MouseAdapter</a:t>
                      </a:r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mouseClicked()   mouseEntered() mouseExited()</a:t>
                      </a:r>
                    </a:p>
                    <a:p>
                      <a:pPr algn="l" latinLnBrk="1"/>
                      <a:r>
                        <a:rPr lang="en-US" altLang="ko-KR" sz="1100" b="0" smtClean="0"/>
                        <a:t>mousePressed() mouseReleased()</a:t>
                      </a:r>
                      <a:endParaRPr lang="ko-KR" altLang="en-US" sz="1100" b="0"/>
                    </a:p>
                  </a:txBody>
                  <a:tcPr anchor="ctr"/>
                </a:tc>
              </a:tr>
              <a:tr h="403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/>
                        <a:t>MouseMotionListener</a:t>
                      </a:r>
                      <a:endParaRPr lang="ko-KR" altLang="en-US" sz="11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MouseMotionAdapter</a:t>
                      </a:r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mouseDragged()  mouseMoved()</a:t>
                      </a:r>
                      <a:endParaRPr lang="ko-KR" altLang="en-US" sz="1100" b="0"/>
                    </a:p>
                  </a:txBody>
                  <a:tcPr anchor="ctr"/>
                </a:tc>
              </a:tr>
              <a:tr h="807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/>
                        <a:t>WindowListener</a:t>
                      </a:r>
                      <a:endParaRPr lang="ko-KR" altLang="en-US" sz="11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WindowAdapter</a:t>
                      </a:r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windowActivated()  windowClosed()</a:t>
                      </a:r>
                    </a:p>
                    <a:p>
                      <a:pPr algn="l" latinLnBrk="1"/>
                      <a:r>
                        <a:rPr lang="en-US" altLang="ko-KR" sz="1100" b="0" smtClean="0"/>
                        <a:t>windowClosing()  windowDeactivated()</a:t>
                      </a:r>
                    </a:p>
                    <a:p>
                      <a:pPr algn="l" latinLnBrk="1"/>
                      <a:r>
                        <a:rPr lang="en-US" altLang="ko-KR" sz="1100" b="0" smtClean="0"/>
                        <a:t>windowDeiconified()</a:t>
                      </a:r>
                      <a:r>
                        <a:rPr lang="en-US" altLang="ko-KR" sz="1100" b="0" baseline="0" smtClean="0"/>
                        <a:t>  windowIconFied()</a:t>
                      </a:r>
                    </a:p>
                    <a:p>
                      <a:pPr algn="l" latinLnBrk="1"/>
                      <a:r>
                        <a:rPr lang="en-US" altLang="ko-KR" sz="1100" b="0" baseline="0" smtClean="0"/>
                        <a:t>widowOpened()</a:t>
                      </a:r>
                      <a:endParaRPr lang="ko-KR" altLang="en-US" sz="1100" b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612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5536" y="476672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액션이벤트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529904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스윙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(Swing)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 이벤트 처리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9560157"/>
              </p:ext>
            </p:extLst>
          </p:nvPr>
        </p:nvGraphicFramePr>
        <p:xfrm>
          <a:off x="323528" y="3565806"/>
          <a:ext cx="7992890" cy="15193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0200"/>
                <a:gridCol w="6192690"/>
              </a:tblGrid>
              <a:tr h="513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smtClean="0"/>
                        <a:t>method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설명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50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smtClean="0"/>
                        <a:t>getSource()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smtClean="0"/>
                        <a:t>  </a:t>
                      </a:r>
                      <a:r>
                        <a:rPr lang="ko-KR" altLang="en-US" sz="1200" b="0" smtClean="0"/>
                        <a:t>이벤트 발생 각체 정보를 가져움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5028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getActionCommand()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smtClean="0"/>
                        <a:t> Jbutton </a:t>
                      </a:r>
                      <a:r>
                        <a:rPr lang="ko-KR" altLang="en-US" sz="1200" b="0" smtClean="0"/>
                        <a:t>객체가 가진 </a:t>
                      </a:r>
                      <a:r>
                        <a:rPr lang="en-US" altLang="ko-KR" sz="1200" b="0" smtClean="0"/>
                        <a:t>Text </a:t>
                      </a:r>
                      <a:r>
                        <a:rPr lang="ko-KR" altLang="en-US" sz="1200" b="0" smtClean="0"/>
                        <a:t>정보를 가져옴</a:t>
                      </a:r>
                      <a:endParaRPr lang="ko-KR" altLang="en-US" sz="1200" b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23528" y="908720"/>
            <a:ext cx="7758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&gt;&gt; </a:t>
            </a:r>
            <a:r>
              <a:rPr lang="ko-KR" altLang="en-US" b="1" smtClean="0"/>
              <a:t>사용자가 버튼을 클릭하는 경우</a:t>
            </a:r>
            <a:endParaRPr lang="en-US" altLang="ko-KR" b="1" smtClean="0"/>
          </a:p>
          <a:p>
            <a:endParaRPr lang="en-US" altLang="ko-KR" b="1" smtClean="0"/>
          </a:p>
          <a:p>
            <a:r>
              <a:rPr lang="en-US" altLang="ko-KR" b="1" smtClean="0"/>
              <a:t>&gt;&gt; </a:t>
            </a:r>
            <a:r>
              <a:rPr lang="ko-KR" altLang="en-US" b="1" smtClean="0"/>
              <a:t>사용자가 메뉴 항목을 선택하는 경우</a:t>
            </a:r>
            <a:endParaRPr lang="en-US" altLang="ko-KR" b="1" smtClean="0"/>
          </a:p>
          <a:p>
            <a:endParaRPr lang="en-US" altLang="ko-KR" b="1" smtClean="0"/>
          </a:p>
          <a:p>
            <a:r>
              <a:rPr lang="en-US" altLang="ko-KR" b="1" smtClean="0"/>
              <a:t>&gt;&gt; </a:t>
            </a:r>
            <a:r>
              <a:rPr lang="ko-KR" altLang="en-US" b="1" smtClean="0"/>
              <a:t>사용자가 텍스트 필드에서 엔터키를 누르는 경우</a:t>
            </a:r>
            <a:endParaRPr lang="en-US" altLang="ko-KR" b="1" smtClean="0"/>
          </a:p>
        </p:txBody>
      </p:sp>
    </p:spTree>
    <p:extLst>
      <p:ext uri="{BB962C8B-B14F-4D97-AF65-F5344CB8AC3E}">
        <p14:creationId xmlns:p14="http://schemas.microsoft.com/office/powerpoint/2010/main" xmlns="" val="20165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5536" y="476672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Key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548680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스윙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(Swing)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 이벤트 처리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9560157"/>
              </p:ext>
            </p:extLst>
          </p:nvPr>
        </p:nvGraphicFramePr>
        <p:xfrm>
          <a:off x="323528" y="3567008"/>
          <a:ext cx="7992890" cy="20222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6224"/>
                <a:gridCol w="5976666"/>
              </a:tblGrid>
              <a:tr h="513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smtClean="0"/>
                        <a:t>Method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설명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50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smtClean="0"/>
                        <a:t>Keytyped(KeyEvent e)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smtClean="0"/>
                        <a:t> </a:t>
                      </a:r>
                      <a:r>
                        <a:rPr lang="ko-KR" altLang="en-US" sz="1200" b="0" smtClean="0"/>
                        <a:t>사용자가 글자를 입력했을 경우에 호출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5028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KeyPressed(KeyEvent e)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smtClean="0"/>
                        <a:t> </a:t>
                      </a:r>
                      <a:r>
                        <a:rPr lang="ko-KR" altLang="en-US" sz="1200" b="0" smtClean="0"/>
                        <a:t>사용자가 키를 눌ㄹ렀을 경우에 호출</a:t>
                      </a:r>
                      <a:endParaRPr lang="ko-KR" altLang="en-US" sz="1200" b="0"/>
                    </a:p>
                  </a:txBody>
                  <a:tcPr anchor="ctr"/>
                </a:tc>
              </a:tr>
              <a:tr h="5028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/>
                        <a:t>KeyReleased(KeyEvent e)</a:t>
                      </a:r>
                      <a:endParaRPr lang="ko-KR" altLang="en-US" sz="12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사용자가 키에서 손을 떼었을 경우에 호출</a:t>
                      </a:r>
                      <a:endParaRPr lang="ko-KR" altLang="en-US" sz="1200" b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8" y="3053660"/>
            <a:ext cx="7992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KeyListener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23528" y="3125668"/>
            <a:ext cx="0" cy="28803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980728"/>
            <a:ext cx="7758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&gt;&gt;  key </a:t>
            </a:r>
            <a:r>
              <a:rPr lang="ko-KR" altLang="en-US" b="1" smtClean="0"/>
              <a:t>이벤트는 사용자가 키보드를 이용하여 입력을 하는 경우엥 발생한다</a:t>
            </a:r>
            <a:r>
              <a:rPr lang="en-US" altLang="ko-KR" b="1" smtClean="0"/>
              <a:t>. </a:t>
            </a:r>
          </a:p>
          <a:p>
            <a:r>
              <a:rPr lang="en-US" altLang="ko-KR" b="1" smtClean="0"/>
              <a:t> </a:t>
            </a:r>
            <a:r>
              <a:rPr lang="en-US" altLang="ko-KR" b="1" smtClean="0"/>
              <a:t>     </a:t>
            </a:r>
            <a:r>
              <a:rPr lang="ko-KR" altLang="en-US" b="1" smtClean="0"/>
              <a:t>키를 누를 때도 발생하지만 키에서 손을 떼는 경우에도 발생한다</a:t>
            </a:r>
            <a:r>
              <a:rPr lang="en-US" altLang="ko-KR" b="1" smtClean="0"/>
              <a:t>.</a:t>
            </a:r>
          </a:p>
          <a:p>
            <a:endParaRPr lang="en-US" altLang="ko-KR" b="1" smtClean="0"/>
          </a:p>
          <a:p>
            <a:r>
              <a:rPr lang="en-US" altLang="ko-KR" b="1" smtClean="0"/>
              <a:t>&gt;&gt; KeyEvent</a:t>
            </a:r>
            <a:r>
              <a:rPr lang="ko-KR" altLang="en-US" b="1" smtClean="0"/>
              <a:t>가 발생하려면 컴포넌트가 반드시 키보드 포커스를 가지고 있</a:t>
            </a:r>
            <a:endParaRPr lang="en-US" altLang="ko-KR" b="1" smtClean="0"/>
          </a:p>
          <a:p>
            <a:r>
              <a:rPr lang="en-US" altLang="ko-KR" b="1" smtClean="0"/>
              <a:t> </a:t>
            </a:r>
            <a:r>
              <a:rPr lang="en-US" altLang="ko-KR" b="1" smtClean="0"/>
              <a:t>    </a:t>
            </a:r>
            <a:r>
              <a:rPr lang="ko-KR" altLang="en-US" b="1" smtClean="0"/>
              <a:t>어야한다</a:t>
            </a:r>
            <a:r>
              <a:rPr lang="en-US" altLang="ko-KR" b="1" smtClean="0"/>
              <a:t>. </a:t>
            </a:r>
            <a:r>
              <a:rPr lang="ko-KR" altLang="en-US" b="1" smtClean="0"/>
              <a:t>키보드 포커스를 얻으려면 </a:t>
            </a:r>
            <a:r>
              <a:rPr lang="en-US" altLang="ko-KR" b="1" smtClean="0"/>
              <a:t>requestFocus() </a:t>
            </a:r>
            <a:r>
              <a:rPr lang="ko-KR" altLang="en-US" b="1" smtClean="0"/>
              <a:t>라는 메소드를 사</a:t>
            </a:r>
            <a:endParaRPr lang="en-US" altLang="ko-KR" b="1" smtClean="0"/>
          </a:p>
          <a:p>
            <a:r>
              <a:rPr lang="en-US" altLang="ko-KR" b="1" smtClean="0"/>
              <a:t> </a:t>
            </a:r>
            <a:r>
              <a:rPr lang="en-US" altLang="ko-KR" b="1" smtClean="0"/>
              <a:t>    </a:t>
            </a:r>
            <a:r>
              <a:rPr lang="ko-KR" altLang="en-US" b="1" smtClean="0"/>
              <a:t>용한다</a:t>
            </a:r>
            <a:r>
              <a:rPr lang="en-US" altLang="ko-KR" b="1" smtClean="0"/>
              <a:t>.  keyEvent</a:t>
            </a:r>
            <a:r>
              <a:rPr lang="ko-KR" altLang="en-US" b="1" smtClean="0"/>
              <a:t>를 받기 위해서는 </a:t>
            </a:r>
            <a:r>
              <a:rPr lang="en-US" altLang="ko-KR" b="1" smtClean="0"/>
              <a:t>KeyListener</a:t>
            </a:r>
            <a:r>
              <a:rPr lang="ko-KR" altLang="en-US" b="1" smtClean="0"/>
              <a:t>를 구현하여야 한다</a:t>
            </a:r>
            <a:r>
              <a:rPr lang="en-US" altLang="ko-KR" b="1" smtClean="0"/>
              <a:t>.</a:t>
            </a:r>
            <a:endParaRPr lang="en-US" altLang="ko-KR" b="1" smtClean="0"/>
          </a:p>
        </p:txBody>
      </p:sp>
    </p:spTree>
    <p:extLst>
      <p:ext uri="{BB962C8B-B14F-4D97-AF65-F5344CB8AC3E}">
        <p14:creationId xmlns:p14="http://schemas.microsoft.com/office/powerpoint/2010/main" xmlns="" val="20165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1558</TotalTime>
  <Words>1343</Words>
  <Application>Microsoft Office PowerPoint</Application>
  <PresentationFormat>화면 슬라이드 쇼(4:3)</PresentationFormat>
  <Paragraphs>333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필수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최기근</dc:creator>
  <cp:lastModifiedBy>최기근</cp:lastModifiedBy>
  <cp:revision>130</cp:revision>
  <dcterms:created xsi:type="dcterms:W3CDTF">2017-05-25T02:29:16Z</dcterms:created>
  <dcterms:modified xsi:type="dcterms:W3CDTF">2018-05-08T16:24:59Z</dcterms:modified>
</cp:coreProperties>
</file>