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70" d="100"/>
          <a:sy n="70" d="100"/>
        </p:scale>
        <p:origin x="33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09:5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12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13.7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15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18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2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24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09:53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09:55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24575,'0'35'0,"0"-11"0,3-9 0,-2-7 0,2 0 0,7-4 0,-4-1 0,8-3 0,-7 0 0,1 0 0,3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09:57.0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 15 24575,'-13'21'0,"-1"-5"0,5-16 0,-2-3 0,3-2 0,3-4 0,-2 1 0,2 2 0,1-5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09:59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00.8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02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04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5T12:10:09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38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177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30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270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569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050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0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94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25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482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66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D05C-403B-AB4B-A7CC-B736E8D7C9A4}" type="datetimeFigureOut">
              <a:rPr lang="en-VN" smtClean="0"/>
              <a:t>15/08/2021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58A6-2392-B340-888D-75547B01F7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25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customXml" Target="../ink/ink15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image" Target="../media/image4.png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6.png"/><Relationship Id="rId15" Type="http://schemas.openxmlformats.org/officeDocument/2006/relationships/customXml" Target="../ink/ink9.xml"/><Relationship Id="rId10" Type="http://schemas.openxmlformats.org/officeDocument/2006/relationships/image" Target="../media/image8.png"/><Relationship Id="rId19" Type="http://schemas.openxmlformats.org/officeDocument/2006/relationships/customXml" Target="../ink/ink13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C8110-5B6A-4C48-8121-09A928AA075D}"/>
              </a:ext>
            </a:extLst>
          </p:cNvPr>
          <p:cNvSpPr txBox="1"/>
          <p:nvPr/>
        </p:nvSpPr>
        <p:spPr>
          <a:xfrm>
            <a:off x="0" y="0"/>
            <a:ext cx="6858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1.	Cho dãy giá trị 20,12,32,33,11,62,3,5</a:t>
            </a:r>
          </a:p>
          <a:p>
            <a:r>
              <a:rPr lang="en-VN" dirty="0"/>
              <a:t>Mô tả dãy thao tác 1,1,1,0,0,1,1,0 trong các cấu trúc dữ liệu:</a:t>
            </a:r>
          </a:p>
          <a:p>
            <a:pPr marL="342900" indent="-342900">
              <a:buAutoNum type="alphaLcParenR"/>
            </a:pPr>
            <a:r>
              <a:rPr lang="en-VN" dirty="0"/>
              <a:t>Stack độ rộng N=3 	(Với 0=Pop, 1=Push)</a:t>
            </a:r>
          </a:p>
          <a:p>
            <a:r>
              <a:rPr lang="en-VN" dirty="0"/>
              <a:t>	Yêu cầu chỉ ra vị trí Top</a:t>
            </a:r>
          </a:p>
          <a:p>
            <a:r>
              <a:rPr lang="en-VN" dirty="0"/>
              <a:t>b)	Queue độ rộng N=3	(Với 0=Enter, 1=Delete)</a:t>
            </a:r>
          </a:p>
          <a:p>
            <a:r>
              <a:rPr lang="en-VN" dirty="0"/>
              <a:t>	Yêu cầu chỉ ra vị trí Front, Rear</a:t>
            </a:r>
          </a:p>
          <a:p>
            <a:r>
              <a:rPr lang="en-VN" dirty="0"/>
              <a:t>2. 	a) Xây dựng cây nhị phân tìm kiếm cho dãy:</a:t>
            </a:r>
          </a:p>
          <a:p>
            <a:r>
              <a:rPr lang="en-VN" dirty="0"/>
              <a:t>	0,12,4,15,2,55,72,23,61,5,8,44,69 với 55 là nốt gốc</a:t>
            </a:r>
          </a:p>
          <a:p>
            <a:r>
              <a:rPr lang="en-VN" dirty="0"/>
              <a:t>	b) Duyệt cây ở câu a theo thứ tự sau</a:t>
            </a:r>
          </a:p>
          <a:p>
            <a:r>
              <a:rPr lang="en-VN" dirty="0"/>
              <a:t>3.	a) Dựng cây nhị phân tương ứng với phép toán:</a:t>
            </a:r>
          </a:p>
          <a:p>
            <a:r>
              <a:rPr lang="en-VN" dirty="0"/>
              <a:t>	(12 + 4) * (5 – 1) + (13*2 – 8) * (3 + 9)</a:t>
            </a:r>
          </a:p>
          <a:p>
            <a:r>
              <a:rPr lang="en-VN" dirty="0"/>
              <a:t>	b) Duyệt cây theo thứ tự trước</a:t>
            </a:r>
          </a:p>
          <a:p>
            <a:r>
              <a:rPr lang="en-VN" dirty="0"/>
              <a:t>4. D</a:t>
            </a:r>
            <a:r>
              <a:rPr lang="en-US" dirty="0" err="1"/>
              <a:t>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a)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66</a:t>
            </a:r>
          </a:p>
          <a:p>
            <a:r>
              <a:rPr lang="en-US" dirty="0"/>
              <a:t>	b)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18</a:t>
            </a:r>
            <a:endParaRPr lang="en-V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3DB2BE-EDF0-4B44-B4D1-F68B1B6F6770}"/>
              </a:ext>
            </a:extLst>
          </p:cNvPr>
          <p:cNvSpPr/>
          <p:nvPr/>
        </p:nvSpPr>
        <p:spPr>
          <a:xfrm>
            <a:off x="-1852597" y="3069135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55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87519A-EF61-B54C-A36C-99E50B504A8B}"/>
              </a:ext>
            </a:extLst>
          </p:cNvPr>
          <p:cNvSpPr/>
          <p:nvPr/>
        </p:nvSpPr>
        <p:spPr>
          <a:xfrm>
            <a:off x="-3971925" y="1977729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8CFE7-9AAF-364F-BE4C-8AB43E6A56DE}"/>
              </a:ext>
            </a:extLst>
          </p:cNvPr>
          <p:cNvSpPr/>
          <p:nvPr/>
        </p:nvSpPr>
        <p:spPr>
          <a:xfrm>
            <a:off x="-5948371" y="3069135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36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67CD71-F69F-B443-834A-E8ACE8DD7362}"/>
              </a:ext>
            </a:extLst>
          </p:cNvPr>
          <p:cNvSpPr/>
          <p:nvPr/>
        </p:nvSpPr>
        <p:spPr>
          <a:xfrm>
            <a:off x="-4842273" y="4312941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24686A-A9F2-E840-BAEE-98AAF98E8BBB}"/>
              </a:ext>
            </a:extLst>
          </p:cNvPr>
          <p:cNvSpPr/>
          <p:nvPr/>
        </p:nvSpPr>
        <p:spPr>
          <a:xfrm>
            <a:off x="-7146149" y="4312941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198E88-60BA-214F-A1E7-55C951608458}"/>
              </a:ext>
            </a:extLst>
          </p:cNvPr>
          <p:cNvSpPr/>
          <p:nvPr/>
        </p:nvSpPr>
        <p:spPr>
          <a:xfrm>
            <a:off x="-3004535" y="4310857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FF6101-1C70-0047-81D6-27B3EF81940F}"/>
              </a:ext>
            </a:extLst>
          </p:cNvPr>
          <p:cNvSpPr/>
          <p:nvPr/>
        </p:nvSpPr>
        <p:spPr>
          <a:xfrm>
            <a:off x="-823897" y="4312940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D28C57-1B7F-BD4A-B2E5-CE98B9AE418A}"/>
              </a:ext>
            </a:extLst>
          </p:cNvPr>
          <p:cNvSpPr/>
          <p:nvPr/>
        </p:nvSpPr>
        <p:spPr>
          <a:xfrm>
            <a:off x="-5605471" y="5725815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23A13F-9BE2-864D-8D4A-CEBF0B6AAC0A}"/>
              </a:ext>
            </a:extLst>
          </p:cNvPr>
          <p:cNvSpPr/>
          <p:nvPr/>
        </p:nvSpPr>
        <p:spPr>
          <a:xfrm>
            <a:off x="-4314825" y="5725813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66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CF8A20-E277-3D40-89B8-55F39F16BC33}"/>
              </a:ext>
            </a:extLst>
          </p:cNvPr>
          <p:cNvSpPr/>
          <p:nvPr/>
        </p:nvSpPr>
        <p:spPr>
          <a:xfrm>
            <a:off x="-1509697" y="5725814"/>
            <a:ext cx="685800" cy="6429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7F2A1-9C91-BB43-BFCD-CBCA8316636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-5363004" y="2526510"/>
            <a:ext cx="1491512" cy="6367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4D893-1A11-FC46-8446-9FE1A7430146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-3386558" y="2526510"/>
            <a:ext cx="1634394" cy="6367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8C1A20-A979-C143-ADDA-A8A1A4572678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-6803249" y="3617916"/>
            <a:ext cx="955311" cy="6950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9EB78D-34A6-1047-8E47-A67AF683C350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-2661635" y="3617916"/>
            <a:ext cx="909471" cy="6929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B3861-E122-CF4A-AADE-5516531833C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-5363004" y="3617916"/>
            <a:ext cx="863631" cy="6950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152FCC-E8F5-8141-B5FD-ECB708D4220F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-1267230" y="3617916"/>
            <a:ext cx="786233" cy="69502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E0E5EA-B27B-4F44-9CCB-5B4A44EC1AB0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-1166797" y="4861721"/>
            <a:ext cx="443333" cy="8640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22BBCE-00AC-7149-BCE4-BD724FE9CE95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-5262571" y="4861722"/>
            <a:ext cx="520731" cy="8640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29B565-9681-EC42-ADCF-C799BA8D874E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-4256906" y="4861722"/>
            <a:ext cx="284981" cy="86409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9C3D48-A070-4048-9CE5-A287298F03AD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-2419168" y="4859638"/>
            <a:ext cx="1009904" cy="960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8CCE6C6-CA50-8647-9BA8-6DA33781BCEE}"/>
              </a:ext>
            </a:extLst>
          </p:cNvPr>
          <p:cNvCxnSpPr>
            <a:stCxn id="10" idx="4"/>
            <a:endCxn id="11" idx="4"/>
          </p:cNvCxnSpPr>
          <p:nvPr/>
        </p:nvCxnSpPr>
        <p:spPr>
          <a:xfrm rot="5400000" flipH="1" flipV="1">
            <a:off x="-4733484" y="2884029"/>
            <a:ext cx="2084" cy="4141614"/>
          </a:xfrm>
          <a:prstGeom prst="curvedConnector3">
            <a:avLst>
              <a:gd name="adj1" fmla="val -1021515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AFB8605-76A0-7D44-BF38-431A10C95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" t="6473" b="13928"/>
          <a:stretch/>
        </p:blipFill>
        <p:spPr>
          <a:xfrm>
            <a:off x="928267" y="3617916"/>
            <a:ext cx="5009714" cy="3699068"/>
          </a:xfrm>
          <a:prstGeom prst="rect">
            <a:avLst/>
          </a:prstGeom>
        </p:spPr>
      </p:pic>
      <p:pic>
        <p:nvPicPr>
          <p:cNvPr id="65" name="Picture 6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9CEC2CCA-F05D-AF4C-B52A-3CB45B28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16546"/>
            <a:ext cx="6858000" cy="20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250A2-7DF2-FF44-B7B0-C41F5C4F44E5}"/>
              </a:ext>
            </a:extLst>
          </p:cNvPr>
          <p:cNvSpPr txBox="1"/>
          <p:nvPr/>
        </p:nvSpPr>
        <p:spPr>
          <a:xfrm>
            <a:off x="0" y="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6.	a) Vẽ cây nhị phân tìm kiếm thu được bởi việc, bắt đầu từ cây rỗng, bổ sung lần lượt các khóa từ dãy khóa sau đây: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42,55,33,30,50,32,36,12,60,58,57,59,52</a:t>
            </a:r>
          </a:p>
          <a:p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	b) thao tác xoá 33</a:t>
            </a:r>
          </a:p>
          <a:p>
            <a:r>
              <a:rPr lang="vi-VN" dirty="0"/>
              <a:t>7. Cho dãy số:</a:t>
            </a:r>
          </a:p>
          <a:p>
            <a:r>
              <a:rPr lang="vi-VN" dirty="0"/>
              <a:t>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42,55,33,30,50,32,36,12,60,58,57,59,52</a:t>
            </a:r>
            <a:endParaRPr lang="vi-VN" dirty="0"/>
          </a:p>
          <a:p>
            <a:r>
              <a:rPr lang="vi-VN" dirty="0"/>
              <a:t>Mô tả giải thuật sắp xếp các giá trị tăng dần theo phương pháp:</a:t>
            </a:r>
          </a:p>
          <a:p>
            <a:r>
              <a:rPr lang="vi-VN" dirty="0"/>
              <a:t>	Lựa chọn (Selection-sort)</a:t>
            </a:r>
          </a:p>
          <a:p>
            <a:pPr lvl="1"/>
            <a:r>
              <a:rPr lang="vi-VN" dirty="0"/>
              <a:t>Chèn (Insertion-sort)</a:t>
            </a:r>
          </a:p>
          <a:p>
            <a:pPr lvl="1"/>
            <a:r>
              <a:rPr lang="vi-VN" dirty="0"/>
              <a:t>Nổi bọt (Bubble-sort)</a:t>
            </a:r>
          </a:p>
          <a:p>
            <a:pPr lvl="1"/>
            <a:r>
              <a:rPr lang="vi-VN" dirty="0"/>
              <a:t>Phân đoạn (Partion-sort)</a:t>
            </a:r>
          </a:p>
          <a:p>
            <a:pPr lvl="1"/>
            <a:r>
              <a:rPr lang="vi-VN" dirty="0"/>
              <a:t>Nhanh (Quick-sort)</a:t>
            </a:r>
          </a:p>
          <a:p>
            <a:pPr lvl="1"/>
            <a:r>
              <a:rPr lang="vi-VN" dirty="0"/>
              <a:t>Vun đống</a:t>
            </a:r>
          </a:p>
          <a:p>
            <a:pPr lvl="1"/>
            <a:r>
              <a:rPr lang="vi-VN" dirty="0"/>
              <a:t>Merge sort</a:t>
            </a:r>
          </a:p>
          <a:p>
            <a:pPr lvl="1"/>
            <a:r>
              <a:rPr lang="vi-VN" dirty="0"/>
              <a:t>Vẽ đống ban đầu khi thực hiện thuật toán sắp xếp vun đống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 descr="Table&#10;&#10;Description automatically generated with low confidence">
            <a:extLst>
              <a:ext uri="{FF2B5EF4-FFF2-40B4-BE49-F238E27FC236}">
                <a16:creationId xmlns:a16="http://schemas.microsoft.com/office/drawing/2014/main" id="{FB18AD98-190F-D542-9292-66875D15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693"/>
            <a:ext cx="6858000" cy="46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250A2-7DF2-FF44-B7B0-C41F5C4F44E5}"/>
              </a:ext>
            </a:extLst>
          </p:cNvPr>
          <p:cNvSpPr txBox="1"/>
          <p:nvPr/>
        </p:nvSpPr>
        <p:spPr>
          <a:xfrm>
            <a:off x="0" y="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9. a) Tìm cây bao trùm nhỏ nhất bằng thuật toán </a:t>
            </a:r>
            <a:r>
              <a:rPr lang="en-US" dirty="0"/>
              <a:t>Kruskal</a:t>
            </a:r>
            <a:r>
              <a:rPr lang="en-VN" dirty="0"/>
              <a:t> hoặc Prim</a:t>
            </a: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b) Tìm đường đi ngắn nhất từ đỉnh A đến các đỉnh còn lại dùng </a:t>
            </a:r>
            <a:r>
              <a:rPr lang="en-US" dirty="0"/>
              <a:t>Dijkstra </a:t>
            </a:r>
          </a:p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 </a:t>
            </a:r>
            <a:r>
              <a:rPr lang="en-US" dirty="0" err="1"/>
              <a:t>không</a:t>
            </a:r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7C687B4-334F-6248-B5F4-6AA70DF7E02E}"/>
              </a:ext>
            </a:extLst>
          </p:cNvPr>
          <p:cNvPicPr/>
          <p:nvPr/>
        </p:nvPicPr>
        <p:blipFill rotWithShape="1">
          <a:blip r:embed="rId2"/>
          <a:srcRect l="56839"/>
          <a:stretch/>
        </p:blipFill>
        <p:spPr>
          <a:xfrm>
            <a:off x="350195" y="369332"/>
            <a:ext cx="5525311" cy="2899162"/>
          </a:xfrm>
          <a:prstGeom prst="rect">
            <a:avLst/>
          </a:prstGeom>
          <a:ln/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A286C2-CFCA-1A44-B246-3E1CA484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150" y="4615473"/>
            <a:ext cx="2565400" cy="2286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94ED6D-D3FC-3B40-BBCF-5AD6A24C8243}"/>
              </a:ext>
            </a:extLst>
          </p:cNvPr>
          <p:cNvGrpSpPr/>
          <p:nvPr/>
        </p:nvGrpSpPr>
        <p:grpSpPr>
          <a:xfrm>
            <a:off x="2598176" y="5056265"/>
            <a:ext cx="3240" cy="12600"/>
            <a:chOff x="2598176" y="5056265"/>
            <a:chExt cx="324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A742C6-23A1-BB40-BCB2-809D6004B786}"/>
                    </a:ext>
                  </a:extLst>
                </p14:cNvPr>
                <p14:cNvContentPartPr/>
                <p14:nvPr/>
              </p14:nvContentPartPr>
              <p14:xfrm>
                <a:off x="2601056" y="5056265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A742C6-23A1-BB40-BCB2-809D6004B7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416" y="49936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DAC22D-7475-2046-9489-63C38C819680}"/>
                    </a:ext>
                  </a:extLst>
                </p14:cNvPr>
                <p14:cNvContentPartPr/>
                <p14:nvPr/>
              </p14:nvContentPartPr>
              <p14:xfrm>
                <a:off x="2598176" y="506850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DAC22D-7475-2046-9489-63C38C8196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5536" y="500586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7966D-DBE0-5741-BFDB-D7E7542D60B5}"/>
              </a:ext>
            </a:extLst>
          </p:cNvPr>
          <p:cNvGrpSpPr/>
          <p:nvPr/>
        </p:nvGrpSpPr>
        <p:grpSpPr>
          <a:xfrm>
            <a:off x="3709136" y="5129345"/>
            <a:ext cx="60840" cy="65160"/>
            <a:chOff x="3709136" y="5129345"/>
            <a:chExt cx="6084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88A17A-8467-5643-8B86-A7A6F01D25F4}"/>
                    </a:ext>
                  </a:extLst>
                </p14:cNvPr>
                <p14:cNvContentPartPr/>
                <p14:nvPr/>
              </p14:nvContentPartPr>
              <p14:xfrm>
                <a:off x="3739376" y="5129345"/>
                <a:ext cx="27360" cy="3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88A17A-8467-5643-8B86-A7A6F01D25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6736" y="5066345"/>
                  <a:ext cx="153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A5BE0C-5123-1A43-B1D2-82BD61AFDB94}"/>
                    </a:ext>
                  </a:extLst>
                </p14:cNvPr>
                <p14:cNvContentPartPr/>
                <p14:nvPr/>
              </p14:nvContentPartPr>
              <p14:xfrm>
                <a:off x="3741176" y="5158865"/>
                <a:ext cx="28800" cy="1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A5BE0C-5123-1A43-B1D2-82BD61AFDB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78176" y="5096225"/>
                  <a:ext cx="154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106C8A-AE66-AA42-BE73-020443C69107}"/>
                    </a:ext>
                  </a:extLst>
                </p14:cNvPr>
                <p14:cNvContentPartPr/>
                <p14:nvPr/>
              </p14:nvContentPartPr>
              <p14:xfrm>
                <a:off x="3743336" y="517650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106C8A-AE66-AA42-BE73-020443C691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0696" y="511386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190258-5E70-2C4C-B2D1-2E15F5FCAC02}"/>
                    </a:ext>
                  </a:extLst>
                </p14:cNvPr>
                <p14:cNvContentPartPr/>
                <p14:nvPr/>
              </p14:nvContentPartPr>
              <p14:xfrm>
                <a:off x="3709136" y="519414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190258-5E70-2C4C-B2D1-2E15F5FCAC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6136" y="513150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B1B437-A0DC-524A-A851-14EF886DD416}"/>
                  </a:ext>
                </a:extLst>
              </p14:cNvPr>
              <p14:cNvContentPartPr/>
              <p14:nvPr/>
            </p14:nvContentPartPr>
            <p14:xfrm>
              <a:off x="3995696" y="617694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B1B437-A0DC-524A-A851-14EF886DD4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2696" y="61143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C629A6-179F-EF4C-A301-EBB0CC81EBE4}"/>
                  </a:ext>
                </a:extLst>
              </p14:cNvPr>
              <p14:cNvContentPartPr/>
              <p14:nvPr/>
            </p14:nvContentPartPr>
            <p14:xfrm>
              <a:off x="3193976" y="546810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C629A6-179F-EF4C-A301-EBB0CC81E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0976" y="540546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D8307-07EF-7444-B775-EBC086B95FF9}"/>
              </a:ext>
            </a:extLst>
          </p:cNvPr>
          <p:cNvGrpSpPr/>
          <p:nvPr/>
        </p:nvGrpSpPr>
        <p:grpSpPr>
          <a:xfrm>
            <a:off x="3127736" y="6050945"/>
            <a:ext cx="32400" cy="16920"/>
            <a:chOff x="3127736" y="6050945"/>
            <a:chExt cx="32400" cy="1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1FF53F-F527-624E-A4C2-339F28861410}"/>
                    </a:ext>
                  </a:extLst>
                </p14:cNvPr>
                <p14:cNvContentPartPr/>
                <p14:nvPr/>
              </p14:nvContentPartPr>
              <p14:xfrm>
                <a:off x="3139256" y="605814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1FF53F-F527-624E-A4C2-339F288614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6616" y="59951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F14CE4-8431-DB48-B071-9FDB9D817BB3}"/>
                    </a:ext>
                  </a:extLst>
                </p14:cNvPr>
                <p14:cNvContentPartPr/>
                <p14:nvPr/>
              </p14:nvContentPartPr>
              <p14:xfrm>
                <a:off x="3127736" y="6062105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F14CE4-8431-DB48-B071-9FDB9D817B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4736" y="599946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E8E3EA-7F2B-1047-812D-1E3FABBAEB96}"/>
                    </a:ext>
                  </a:extLst>
                </p14:cNvPr>
                <p14:cNvContentPartPr/>
                <p14:nvPr/>
              </p14:nvContentPartPr>
              <p14:xfrm>
                <a:off x="3143936" y="605922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E8E3EA-7F2B-1047-812D-1E3FABBAEB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1296" y="59962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5D7D54-541D-C84E-BE40-918F608FBA7B}"/>
                    </a:ext>
                  </a:extLst>
                </p14:cNvPr>
                <p14:cNvContentPartPr/>
                <p14:nvPr/>
              </p14:nvContentPartPr>
              <p14:xfrm>
                <a:off x="3159776" y="6050945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5D7D54-541D-C84E-BE40-918F608FBA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96776" y="598794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B3EC7A-E3A2-934C-BAD4-3DE8EFC03CD6}"/>
                    </a:ext>
                  </a:extLst>
                </p14:cNvPr>
                <p14:cNvContentPartPr/>
                <p14:nvPr/>
              </p14:nvContentPartPr>
              <p14:xfrm>
                <a:off x="3136016" y="606750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B3EC7A-E3A2-934C-BAD4-3DE8EFC03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3376" y="600486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CD3899-8114-6343-B472-2161E239B28A}"/>
                  </a:ext>
                </a:extLst>
              </p14:cNvPr>
              <p14:cNvContentPartPr/>
              <p14:nvPr/>
            </p14:nvContentPartPr>
            <p14:xfrm>
              <a:off x="3133136" y="674070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CD3899-8114-6343-B472-2161E239B2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496" y="66780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0C6E777-E00E-9F4E-960A-AC6A8E1167F0}"/>
                  </a:ext>
                </a:extLst>
              </p14:cNvPr>
              <p14:cNvContentPartPr/>
              <p14:nvPr/>
            </p14:nvContentPartPr>
            <p14:xfrm>
              <a:off x="2479016" y="607002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0C6E777-E00E-9F4E-960A-AC6A8E116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6376" y="600738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8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368</Words>
  <Application>Microsoft Macintosh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VAN QUYET 20193316</dc:creator>
  <cp:lastModifiedBy>DAO VAN QUYET 20193316</cp:lastModifiedBy>
  <cp:revision>1</cp:revision>
  <dcterms:created xsi:type="dcterms:W3CDTF">2021-08-15T10:09:00Z</dcterms:created>
  <dcterms:modified xsi:type="dcterms:W3CDTF">2021-08-15T12:11:00Z</dcterms:modified>
</cp:coreProperties>
</file>