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338" y="0"/>
            <a:ext cx="11670661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095" y="330708"/>
            <a:ext cx="3174492" cy="954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531" y="2581402"/>
            <a:ext cx="1126093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5240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677" y="1813941"/>
            <a:ext cx="1111250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4877" y="2301087"/>
            <a:ext cx="10596880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81714" y="6531203"/>
            <a:ext cx="165100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376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www.dataquest.io/blog/install-mysql-windows/" TargetMode="External"/><Relationship Id="rId4" Type="http://schemas.openxmlformats.org/officeDocument/2006/relationships/hyperlink" Target="https://www.freecodecamp.org/news/how-to-install-mysql-workbench-on-windows/" TargetMode="External"/><Relationship Id="rId5" Type="http://schemas.openxmlformats.org/officeDocument/2006/relationships/hyperlink" Target="https://blog.devart.com/how-to-check-mysql-version.html#find-mysql-version-command-line" TargetMode="External"/><Relationship Id="rId6" Type="http://schemas.openxmlformats.org/officeDocument/2006/relationships/hyperlink" Target="https://www.apachefriends.org/download.html" TargetMode="External"/><Relationship Id="rId7" Type="http://schemas.openxmlformats.org/officeDocument/2006/relationships/hyperlink" Target="https://www.youtube.com/watch?v=q5wFWfsS-4I" TargetMode="External"/><Relationship Id="rId8" Type="http://schemas.openxmlformats.org/officeDocument/2006/relationships/hyperlink" Target="https://www.youtube.com/watch?v=blf1z9w6cHA" TargetMode="External"/><Relationship Id="rId9" Type="http://schemas.openxmlformats.org/officeDocument/2006/relationships/hyperlink" Target="https://roadmap.sh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531" y="2581402"/>
            <a:ext cx="13093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70" b="1">
                <a:solidFill>
                  <a:srgbClr val="C00000"/>
                </a:solidFill>
                <a:latin typeface="Tahoma"/>
                <a:cs typeface="Tahoma"/>
              </a:rPr>
              <a:t>Bài</a:t>
            </a:r>
            <a:r>
              <a:rPr dirty="0" sz="3000" spc="-150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3000" spc="-200" b="1">
                <a:solidFill>
                  <a:srgbClr val="C00000"/>
                </a:solidFill>
                <a:latin typeface="Tahoma"/>
                <a:cs typeface="Tahoma"/>
              </a:rPr>
              <a:t>tập</a:t>
            </a:r>
            <a:r>
              <a:rPr dirty="0" sz="3000" spc="-320" b="1">
                <a:solidFill>
                  <a:srgbClr val="C00000"/>
                </a:solidFill>
                <a:latin typeface="Tahoma"/>
                <a:cs typeface="Tahoma"/>
              </a:rPr>
              <a:t>: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3735" y="3208147"/>
            <a:ext cx="59467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0" b="1">
                <a:solidFill>
                  <a:srgbClr val="C00000"/>
                </a:solidFill>
                <a:latin typeface="Tahoma"/>
                <a:cs typeface="Tahoma"/>
              </a:rPr>
              <a:t>KẾT</a:t>
            </a:r>
            <a:r>
              <a:rPr dirty="0" sz="4000" spc="-200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4000" spc="-204" b="1">
                <a:solidFill>
                  <a:srgbClr val="C00000"/>
                </a:solidFill>
                <a:latin typeface="Tahoma"/>
                <a:cs typeface="Tahoma"/>
              </a:rPr>
              <a:t>NỐI</a:t>
            </a:r>
            <a:r>
              <a:rPr dirty="0" sz="4000" spc="-185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4000" spc="25" b="1">
                <a:solidFill>
                  <a:srgbClr val="C00000"/>
                </a:solidFill>
                <a:latin typeface="Tahoma"/>
                <a:cs typeface="Tahoma"/>
              </a:rPr>
              <a:t>CƠ</a:t>
            </a:r>
            <a:r>
              <a:rPr dirty="0" sz="4000" spc="-185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4000" spc="-135" b="1">
                <a:solidFill>
                  <a:srgbClr val="C00000"/>
                </a:solidFill>
                <a:latin typeface="Tahoma"/>
                <a:cs typeface="Tahoma"/>
              </a:rPr>
              <a:t>SỞ</a:t>
            </a:r>
            <a:r>
              <a:rPr dirty="0" sz="4000" spc="-200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4000" spc="165" b="1">
                <a:solidFill>
                  <a:srgbClr val="C00000"/>
                </a:solidFill>
                <a:latin typeface="Tahoma"/>
                <a:cs typeface="Tahoma"/>
              </a:rPr>
              <a:t>DỮ</a:t>
            </a:r>
            <a:r>
              <a:rPr dirty="0" sz="4000" spc="-200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4000" spc="-280" b="1">
                <a:solidFill>
                  <a:srgbClr val="C00000"/>
                </a:solidFill>
                <a:latin typeface="Tahoma"/>
                <a:cs typeface="Tahoma"/>
              </a:rPr>
              <a:t>LIỆU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7600" y="441959"/>
            <a:ext cx="4468495" cy="731520"/>
            <a:chOff x="3657600" y="441959"/>
            <a:chExt cx="4468495" cy="731520"/>
          </a:xfrm>
        </p:grpSpPr>
        <p:sp>
          <p:nvSpPr>
            <p:cNvPr id="5" name="object 5"/>
            <p:cNvSpPr/>
            <p:nvPr/>
          </p:nvSpPr>
          <p:spPr>
            <a:xfrm>
              <a:off x="3657600" y="441959"/>
              <a:ext cx="4468495" cy="731520"/>
            </a:xfrm>
            <a:custGeom>
              <a:avLst/>
              <a:gdLst/>
              <a:ahLst/>
              <a:cxnLst/>
              <a:rect l="l" t="t" r="r" b="b"/>
              <a:pathLst>
                <a:path w="4468495" h="731519">
                  <a:moveTo>
                    <a:pt x="4468367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4468367" y="731520"/>
                  </a:lnTo>
                  <a:lnTo>
                    <a:pt x="44683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9039" y="533399"/>
              <a:ext cx="181508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3100" y="441959"/>
              <a:ext cx="2372868" cy="7315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6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835" y="1350263"/>
            <a:ext cx="11006328" cy="26929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4151" y="4336160"/>
            <a:ext cx="10429240" cy="15646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0"/>
              </a:spcBef>
            </a:pPr>
            <a:r>
              <a:rPr dirty="0" sz="3200" spc="-110" b="1">
                <a:solidFill>
                  <a:srgbClr val="FF0000"/>
                </a:solidFill>
                <a:latin typeface="Tahoma"/>
                <a:cs typeface="Tahoma"/>
              </a:rPr>
              <a:t>Q:</a:t>
            </a:r>
            <a:r>
              <a:rPr dirty="0" sz="3200" spc="-16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Tại</a:t>
            </a:r>
            <a:r>
              <a:rPr dirty="0" sz="3200" spc="-190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sao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 spc="-45">
                <a:latin typeface="Tahoma"/>
                <a:cs typeface="Tahoma"/>
              </a:rPr>
              <a:t>sau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 spc="25">
                <a:latin typeface="Tahoma"/>
                <a:cs typeface="Tahoma"/>
              </a:rPr>
              <a:t>khi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cài</a:t>
            </a:r>
            <a:r>
              <a:rPr dirty="0" sz="3200" spc="-200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đặt</a:t>
            </a:r>
            <a:r>
              <a:rPr dirty="0" sz="3200" spc="-200">
                <a:latin typeface="Tahoma"/>
                <a:cs typeface="Tahoma"/>
              </a:rPr>
              <a:t> </a:t>
            </a:r>
            <a:r>
              <a:rPr dirty="0" sz="3200" spc="175">
                <a:latin typeface="Tahoma"/>
                <a:cs typeface="Tahoma"/>
              </a:rPr>
              <a:t>MySQL</a:t>
            </a:r>
            <a:r>
              <a:rPr dirty="0" sz="3200" spc="-195">
                <a:latin typeface="Tahoma"/>
                <a:cs typeface="Tahoma"/>
              </a:rPr>
              <a:t> </a:t>
            </a:r>
            <a:r>
              <a:rPr dirty="0" sz="3200" spc="40">
                <a:latin typeface="Tahoma"/>
                <a:cs typeface="Tahoma"/>
              </a:rPr>
              <a:t>theo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 spc="55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ác</a:t>
            </a:r>
            <a:r>
              <a:rPr dirty="0" sz="3200" spc="-200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bước</a:t>
            </a:r>
            <a:r>
              <a:rPr dirty="0" sz="3200" spc="-195">
                <a:latin typeface="Tahoma"/>
                <a:cs typeface="Tahoma"/>
              </a:rPr>
              <a:t> </a:t>
            </a:r>
            <a:r>
              <a:rPr dirty="0" sz="3200" spc="20">
                <a:latin typeface="Tahoma"/>
                <a:cs typeface="Tahoma"/>
              </a:rPr>
              <a:t>trên  </a:t>
            </a:r>
            <a:r>
              <a:rPr dirty="0" sz="3200">
                <a:latin typeface="Tahoma"/>
                <a:cs typeface="Tahoma"/>
              </a:rPr>
              <a:t>nhưng</a:t>
            </a:r>
            <a:r>
              <a:rPr dirty="0" sz="3200" spc="-1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không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 spc="25">
                <a:latin typeface="Tahoma"/>
                <a:cs typeface="Tahoma"/>
              </a:rPr>
              <a:t>thể</a:t>
            </a:r>
            <a:r>
              <a:rPr dirty="0" sz="3200" spc="-17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kiểm</a:t>
            </a:r>
            <a:r>
              <a:rPr dirty="0" sz="3200" spc="-204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tra</a:t>
            </a:r>
            <a:r>
              <a:rPr dirty="0" sz="3200" spc="-175">
                <a:latin typeface="Tahoma"/>
                <a:cs typeface="Tahoma"/>
              </a:rPr>
              <a:t> </a:t>
            </a:r>
            <a:r>
              <a:rPr dirty="0" sz="3200" spc="15">
                <a:latin typeface="Tahoma"/>
                <a:cs typeface="Tahoma"/>
              </a:rPr>
              <a:t>phiên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bản</a:t>
            </a:r>
            <a:r>
              <a:rPr dirty="0" sz="3200" spc="-190">
                <a:latin typeface="Tahoma"/>
                <a:cs typeface="Tahoma"/>
              </a:rPr>
              <a:t> </a:t>
            </a:r>
            <a:r>
              <a:rPr dirty="0" sz="3200" spc="-40">
                <a:latin typeface="Tahoma"/>
                <a:cs typeface="Tahoma"/>
              </a:rPr>
              <a:t>bằng</a:t>
            </a:r>
            <a:r>
              <a:rPr dirty="0" sz="3200" spc="-200">
                <a:latin typeface="Tahoma"/>
                <a:cs typeface="Tahoma"/>
              </a:rPr>
              <a:t> </a:t>
            </a:r>
            <a:r>
              <a:rPr dirty="0" sz="3200" spc="15">
                <a:latin typeface="Tahoma"/>
                <a:cs typeface="Tahoma"/>
              </a:rPr>
              <a:t>Command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Line?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3200" spc="45">
                <a:latin typeface="Tahoma"/>
                <a:cs typeface="Tahoma"/>
              </a:rPr>
              <a:t>Giải</a:t>
            </a:r>
            <a:r>
              <a:rPr dirty="0" sz="3200" spc="-204">
                <a:latin typeface="Tahoma"/>
                <a:cs typeface="Tahoma"/>
              </a:rPr>
              <a:t> </a:t>
            </a:r>
            <a:r>
              <a:rPr dirty="0" sz="3200" spc="30">
                <a:latin typeface="Tahoma"/>
                <a:cs typeface="Tahoma"/>
              </a:rPr>
              <a:t>quyết</a:t>
            </a:r>
            <a:r>
              <a:rPr dirty="0" sz="3200" spc="-185">
                <a:latin typeface="Tahoma"/>
                <a:cs typeface="Tahoma"/>
              </a:rPr>
              <a:t> </a:t>
            </a:r>
            <a:r>
              <a:rPr dirty="0" sz="3200" spc="-15">
                <a:latin typeface="Tahoma"/>
                <a:cs typeface="Tahoma"/>
              </a:rPr>
              <a:t>và</a:t>
            </a:r>
            <a:r>
              <a:rPr dirty="0" sz="3200" spc="-200">
                <a:latin typeface="Tahoma"/>
                <a:cs typeface="Tahoma"/>
              </a:rPr>
              <a:t> </a:t>
            </a:r>
            <a:r>
              <a:rPr dirty="0" sz="3200" spc="20">
                <a:latin typeface="Tahoma"/>
                <a:cs typeface="Tahoma"/>
              </a:rPr>
              <a:t>chụp</a:t>
            </a:r>
            <a:r>
              <a:rPr dirty="0" sz="3200" spc="-19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lại</a:t>
            </a:r>
            <a:r>
              <a:rPr dirty="0" sz="3200" spc="-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minh</a:t>
            </a:r>
            <a:r>
              <a:rPr dirty="0" sz="3200" spc="-190">
                <a:latin typeface="Tahoma"/>
                <a:cs typeface="Tahoma"/>
              </a:rPr>
              <a:t> </a:t>
            </a:r>
            <a:r>
              <a:rPr dirty="0" sz="3200" spc="-30">
                <a:latin typeface="Tahoma"/>
                <a:cs typeface="Tahoma"/>
              </a:rPr>
              <a:t>chứng.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6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677" y="106172"/>
            <a:ext cx="2368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40" b="1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800" spc="-13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-204" b="1">
                <a:solidFill>
                  <a:srgbClr val="FFFFFF"/>
                </a:solidFill>
                <a:latin typeface="Tahoma"/>
                <a:cs typeface="Tahoma"/>
              </a:rPr>
              <a:t>ign</a:t>
            </a:r>
            <a:r>
              <a:rPr dirty="0" sz="2800" spc="-38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800" spc="-1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-21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800" spc="-12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65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8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26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626" y="742314"/>
            <a:ext cx="10517505" cy="10001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835"/>
              </a:lnSpc>
              <a:spcBef>
                <a:spcPts val="105"/>
              </a:spcBef>
            </a:pPr>
            <a:r>
              <a:rPr dirty="0" spc="-110" b="1">
                <a:solidFill>
                  <a:srgbClr val="FF0000"/>
                </a:solidFill>
                <a:latin typeface="Tahoma"/>
                <a:cs typeface="Tahoma"/>
              </a:rPr>
              <a:t>Q:</a:t>
            </a:r>
            <a:r>
              <a:rPr dirty="0" spc="-16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pc="60"/>
              <a:t>Xây</a:t>
            </a:r>
            <a:r>
              <a:rPr dirty="0" spc="-195"/>
              <a:t> </a:t>
            </a:r>
            <a:r>
              <a:rPr dirty="0"/>
              <a:t>dựng</a:t>
            </a:r>
            <a:r>
              <a:rPr dirty="0" spc="-190"/>
              <a:t> </a:t>
            </a:r>
            <a:r>
              <a:rPr dirty="0" spc="120"/>
              <a:t>CSDL</a:t>
            </a:r>
            <a:r>
              <a:rPr dirty="0" spc="-175"/>
              <a:t> </a:t>
            </a:r>
            <a:r>
              <a:rPr dirty="0" spc="45"/>
              <a:t>cho</a:t>
            </a:r>
            <a:r>
              <a:rPr dirty="0" spc="-200"/>
              <a:t> </a:t>
            </a:r>
            <a:r>
              <a:rPr dirty="0" spc="110"/>
              <a:t>1</a:t>
            </a:r>
            <a:r>
              <a:rPr dirty="0" spc="-185"/>
              <a:t> </a:t>
            </a:r>
            <a:r>
              <a:rPr dirty="0" spc="10"/>
              <a:t>trong</a:t>
            </a:r>
            <a:r>
              <a:rPr dirty="0" spc="-195"/>
              <a:t> </a:t>
            </a:r>
            <a:r>
              <a:rPr dirty="0" spc="110"/>
              <a:t>3</a:t>
            </a:r>
            <a:r>
              <a:rPr dirty="0" spc="-180"/>
              <a:t> </a:t>
            </a:r>
            <a:r>
              <a:rPr dirty="0" spc="-5"/>
              <a:t>ứng</a:t>
            </a:r>
            <a:r>
              <a:rPr dirty="0" spc="-190"/>
              <a:t> </a:t>
            </a:r>
            <a:r>
              <a:rPr dirty="0" spc="-20"/>
              <a:t>dụng</a:t>
            </a:r>
            <a:r>
              <a:rPr dirty="0" spc="-195"/>
              <a:t> </a:t>
            </a:r>
            <a:r>
              <a:rPr dirty="0" spc="-65"/>
              <a:t>đã</a:t>
            </a:r>
            <a:r>
              <a:rPr dirty="0" spc="-190"/>
              <a:t> </a:t>
            </a:r>
            <a:r>
              <a:rPr dirty="0" spc="65"/>
              <a:t>được</a:t>
            </a:r>
            <a:r>
              <a:rPr dirty="0" spc="-190"/>
              <a:t> </a:t>
            </a:r>
            <a:r>
              <a:rPr dirty="0" spc="-20"/>
              <a:t>đề</a:t>
            </a:r>
            <a:r>
              <a:rPr dirty="0" spc="-195"/>
              <a:t> </a:t>
            </a:r>
            <a:r>
              <a:rPr dirty="0"/>
              <a:t>cập</a:t>
            </a:r>
          </a:p>
          <a:p>
            <a:pPr marL="12700">
              <a:lnSpc>
                <a:spcPts val="3835"/>
              </a:lnSpc>
            </a:pPr>
            <a:r>
              <a:rPr dirty="0" spc="25"/>
              <a:t>trên</a:t>
            </a:r>
            <a:r>
              <a:rPr dirty="0" spc="-235"/>
              <a:t> </a:t>
            </a:r>
            <a:r>
              <a:rPr dirty="0" spc="-30"/>
              <a:t>Teams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7626" y="1716501"/>
            <a:ext cx="11122025" cy="461454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705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dirty="0" sz="2800" spc="40">
                <a:latin typeface="Tahoma"/>
                <a:cs typeface="Tahoma"/>
              </a:rPr>
              <a:t>Quản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 spc="30">
                <a:latin typeface="Tahoma"/>
                <a:cs typeface="Tahoma"/>
              </a:rPr>
              <a:t>lý</a:t>
            </a:r>
            <a:r>
              <a:rPr dirty="0" sz="2800" spc="-170">
                <a:latin typeface="Tahoma"/>
                <a:cs typeface="Tahoma"/>
              </a:rPr>
              <a:t> </a:t>
            </a:r>
            <a:r>
              <a:rPr dirty="0" sz="2800" spc="20">
                <a:latin typeface="Tahoma"/>
                <a:cs typeface="Tahoma"/>
              </a:rPr>
              <a:t>vé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tham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quan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các</a:t>
            </a:r>
            <a:r>
              <a:rPr dirty="0" sz="2800" spc="-170">
                <a:latin typeface="Tahoma"/>
                <a:cs typeface="Tahoma"/>
              </a:rPr>
              <a:t> </a:t>
            </a:r>
            <a:r>
              <a:rPr dirty="0" sz="2800" spc="25">
                <a:latin typeface="Tahoma"/>
                <a:cs typeface="Tahoma"/>
              </a:rPr>
              <a:t>di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tích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-15">
                <a:latin typeface="Tahoma"/>
                <a:cs typeface="Tahoma"/>
              </a:rPr>
              <a:t>của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01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công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55">
                <a:latin typeface="Tahoma"/>
                <a:cs typeface="Tahoma"/>
              </a:rPr>
              <a:t>ty</a:t>
            </a:r>
            <a:r>
              <a:rPr dirty="0" sz="2800" spc="-180">
                <a:latin typeface="Tahoma"/>
                <a:cs typeface="Tahoma"/>
              </a:rPr>
              <a:t> </a:t>
            </a:r>
            <a:r>
              <a:rPr dirty="0" sz="2800" spc="5">
                <a:latin typeface="Tahoma"/>
                <a:cs typeface="Tahoma"/>
              </a:rPr>
              <a:t>du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20">
                <a:latin typeface="Tahoma"/>
                <a:cs typeface="Tahoma"/>
              </a:rPr>
              <a:t>lịch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dirty="0" sz="2800" spc="40">
                <a:latin typeface="Tahoma"/>
                <a:cs typeface="Tahoma"/>
              </a:rPr>
              <a:t>Quản</a:t>
            </a:r>
            <a:r>
              <a:rPr dirty="0" sz="2800" spc="-180">
                <a:latin typeface="Tahoma"/>
                <a:cs typeface="Tahoma"/>
              </a:rPr>
              <a:t> </a:t>
            </a:r>
            <a:r>
              <a:rPr dirty="0" sz="2800" spc="30">
                <a:latin typeface="Tahoma"/>
                <a:cs typeface="Tahoma"/>
              </a:rPr>
              <a:t>lý</a:t>
            </a:r>
            <a:r>
              <a:rPr dirty="0" sz="2800" spc="-185">
                <a:latin typeface="Tahoma"/>
                <a:cs typeface="Tahoma"/>
              </a:rPr>
              <a:t> </a:t>
            </a:r>
            <a:r>
              <a:rPr dirty="0" sz="2800" spc="45">
                <a:latin typeface="Tahoma"/>
                <a:cs typeface="Tahoma"/>
              </a:rPr>
              <a:t>y</a:t>
            </a:r>
            <a:r>
              <a:rPr dirty="0" sz="2800" spc="-185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tế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dirty="0" sz="2800" spc="35">
                <a:latin typeface="Tahoma"/>
                <a:cs typeface="Tahoma"/>
              </a:rPr>
              <a:t>Bài</a:t>
            </a:r>
            <a:r>
              <a:rPr dirty="0" sz="2800" spc="-19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tập</a:t>
            </a:r>
            <a:r>
              <a:rPr dirty="0" sz="2800" spc="-185">
                <a:latin typeface="Tahoma"/>
                <a:cs typeface="Tahoma"/>
              </a:rPr>
              <a:t> </a:t>
            </a:r>
            <a:r>
              <a:rPr dirty="0" sz="2800" spc="50">
                <a:latin typeface="Tahoma"/>
                <a:cs typeface="Tahoma"/>
              </a:rPr>
              <a:t>lớn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200" spc="-170" b="1">
                <a:solidFill>
                  <a:srgbClr val="FF0000"/>
                </a:solidFill>
                <a:latin typeface="Tahoma"/>
                <a:cs typeface="Tahoma"/>
              </a:rPr>
              <a:t>Yêu</a:t>
            </a:r>
            <a:r>
              <a:rPr dirty="0" sz="3200" spc="-17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215" b="1">
                <a:solidFill>
                  <a:srgbClr val="FF0000"/>
                </a:solidFill>
                <a:latin typeface="Tahoma"/>
                <a:cs typeface="Tahoma"/>
              </a:rPr>
              <a:t>cầ</a:t>
            </a:r>
            <a:r>
              <a:rPr dirty="0" sz="3200" spc="-240" b="1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dirty="0" sz="3200" spc="-340" b="1">
                <a:solidFill>
                  <a:srgbClr val="FF0000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545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dirty="0" sz="2800">
                <a:latin typeface="Tahoma"/>
                <a:cs typeface="Tahoma"/>
              </a:rPr>
              <a:t>Tạo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 spc="40">
                <a:latin typeface="Tahoma"/>
                <a:cs typeface="Tahoma"/>
              </a:rPr>
              <a:t>CSDL,</a:t>
            </a:r>
            <a:r>
              <a:rPr dirty="0" sz="2800" spc="-140">
                <a:latin typeface="Tahoma"/>
                <a:cs typeface="Tahoma"/>
              </a:rPr>
              <a:t> </a:t>
            </a:r>
            <a:r>
              <a:rPr dirty="0" sz="2800" spc="-40">
                <a:latin typeface="Tahoma"/>
                <a:cs typeface="Tahoma"/>
              </a:rPr>
              <a:t>bảng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tương</a:t>
            </a:r>
            <a:r>
              <a:rPr dirty="0" sz="2800" spc="-18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ứng</a:t>
            </a:r>
            <a:r>
              <a:rPr dirty="0" sz="2800" spc="-170">
                <a:latin typeface="Tahoma"/>
                <a:cs typeface="Tahoma"/>
              </a:rPr>
              <a:t> </a:t>
            </a:r>
            <a:r>
              <a:rPr dirty="0" sz="2800" spc="-105">
                <a:latin typeface="Tahoma"/>
                <a:cs typeface="Tahoma"/>
              </a:rPr>
              <a:t>(</a:t>
            </a:r>
            <a:r>
              <a:rPr dirty="0" sz="2800" spc="-105" i="1">
                <a:latin typeface="Arial"/>
                <a:cs typeface="Arial"/>
              </a:rPr>
              <a:t>tên</a:t>
            </a:r>
            <a:r>
              <a:rPr dirty="0" sz="2800" spc="-120" i="1">
                <a:latin typeface="Arial"/>
                <a:cs typeface="Arial"/>
              </a:rPr>
              <a:t> </a:t>
            </a:r>
            <a:r>
              <a:rPr dirty="0" sz="2800" spc="-250" i="1">
                <a:latin typeface="Arial"/>
                <a:cs typeface="Arial"/>
              </a:rPr>
              <a:t>CSDL</a:t>
            </a:r>
            <a:r>
              <a:rPr dirty="0" sz="2800" spc="-125" i="1">
                <a:latin typeface="Arial"/>
                <a:cs typeface="Arial"/>
              </a:rPr>
              <a:t> </a:t>
            </a:r>
            <a:r>
              <a:rPr dirty="0" sz="2800" spc="-120" i="1">
                <a:latin typeface="Arial"/>
                <a:cs typeface="Arial"/>
              </a:rPr>
              <a:t>có</a:t>
            </a:r>
            <a:r>
              <a:rPr dirty="0" sz="2800" spc="-130" i="1">
                <a:latin typeface="Arial"/>
                <a:cs typeface="Arial"/>
              </a:rPr>
              <a:t> </a:t>
            </a:r>
            <a:r>
              <a:rPr dirty="0" sz="2800" spc="-60" i="1">
                <a:latin typeface="Arial"/>
                <a:cs typeface="Arial"/>
              </a:rPr>
              <a:t>thêm</a:t>
            </a:r>
            <a:r>
              <a:rPr dirty="0" sz="2800" spc="-125" i="1">
                <a:latin typeface="Arial"/>
                <a:cs typeface="Arial"/>
              </a:rPr>
              <a:t> </a:t>
            </a:r>
            <a:r>
              <a:rPr dirty="0" sz="2800" spc="-235" i="1">
                <a:latin typeface="Arial"/>
                <a:cs typeface="Arial"/>
              </a:rPr>
              <a:t>MSSV</a:t>
            </a:r>
            <a:r>
              <a:rPr dirty="0" sz="2800" spc="-110" i="1">
                <a:latin typeface="Arial"/>
                <a:cs typeface="Arial"/>
              </a:rPr>
              <a:t> </a:t>
            </a:r>
            <a:r>
              <a:rPr dirty="0" sz="2800" spc="-105" i="1">
                <a:latin typeface="Arial"/>
                <a:cs typeface="Arial"/>
              </a:rPr>
              <a:t>nhóm</a:t>
            </a:r>
            <a:r>
              <a:rPr dirty="0" sz="2800" spc="-110" i="1">
                <a:latin typeface="Arial"/>
                <a:cs typeface="Arial"/>
              </a:rPr>
              <a:t> </a:t>
            </a:r>
            <a:r>
              <a:rPr dirty="0" sz="2800" spc="-240" i="1">
                <a:latin typeface="Verdana"/>
                <a:cs typeface="Verdana"/>
              </a:rPr>
              <a:t>trưởng</a:t>
            </a:r>
            <a:r>
              <a:rPr dirty="0" sz="2800" spc="-24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dirty="0" sz="2800" spc="-10">
                <a:latin typeface="Tahoma"/>
                <a:cs typeface="Tahoma"/>
              </a:rPr>
              <a:t>Thêm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 spc="45">
                <a:latin typeface="Tahoma"/>
                <a:cs typeface="Tahoma"/>
              </a:rPr>
              <a:t>ít</a:t>
            </a:r>
            <a:r>
              <a:rPr dirty="0" sz="2800" spc="-17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nhất</a:t>
            </a:r>
            <a:r>
              <a:rPr dirty="0" sz="2800" spc="-180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10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bản</a:t>
            </a:r>
            <a:r>
              <a:rPr dirty="0" sz="2800" spc="-18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ghi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cho</a:t>
            </a:r>
            <a:r>
              <a:rPr dirty="0" sz="2800" spc="-170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mỗi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-40">
                <a:latin typeface="Tahoma"/>
                <a:cs typeface="Tahoma"/>
              </a:rPr>
              <a:t>bảng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dirty="0" sz="2800" spc="-5">
                <a:latin typeface="Tahoma"/>
                <a:cs typeface="Tahoma"/>
              </a:rPr>
              <a:t>Tìm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 spc="5">
                <a:latin typeface="Tahoma"/>
                <a:cs typeface="Tahoma"/>
              </a:rPr>
              <a:t>hiểu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cách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thêm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DL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70">
                <a:latin typeface="Tahoma"/>
                <a:cs typeface="Tahoma"/>
              </a:rPr>
              <a:t>từ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file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qua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40">
                <a:latin typeface="Tahoma"/>
                <a:cs typeface="Tahoma"/>
              </a:rPr>
              <a:t>GUI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 spc="15">
                <a:latin typeface="Tahoma"/>
                <a:cs typeface="Tahoma"/>
              </a:rPr>
              <a:t>trên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145">
                <a:latin typeface="Tahoma"/>
                <a:cs typeface="Tahoma"/>
              </a:rPr>
              <a:t>MySQL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dirty="0" sz="2800" spc="-5">
                <a:latin typeface="Tahoma"/>
                <a:cs typeface="Tahoma"/>
              </a:rPr>
              <a:t>Sinh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biểu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đồ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95">
                <a:latin typeface="Tahoma"/>
                <a:cs typeface="Tahoma"/>
              </a:rPr>
              <a:t>ERD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70">
                <a:latin typeface="Tahoma"/>
                <a:cs typeface="Tahoma"/>
              </a:rPr>
              <a:t>tự</a:t>
            </a:r>
            <a:r>
              <a:rPr dirty="0" sz="2800" spc="-18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động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-240">
                <a:latin typeface="Tahoma"/>
                <a:cs typeface="Tahoma"/>
              </a:rPr>
              <a:t>(</a:t>
            </a:r>
            <a:r>
              <a:rPr dirty="0" sz="2800" spc="-240" i="1">
                <a:latin typeface="Arial"/>
                <a:cs typeface="Arial"/>
              </a:rPr>
              <a:t>Có</a:t>
            </a:r>
            <a:r>
              <a:rPr dirty="0" sz="2800" spc="-120" i="1">
                <a:latin typeface="Arial"/>
                <a:cs typeface="Arial"/>
              </a:rPr>
              <a:t> </a:t>
            </a:r>
            <a:r>
              <a:rPr dirty="0" sz="2800" spc="-260" i="1">
                <a:latin typeface="Verdana"/>
                <a:cs typeface="Verdana"/>
              </a:rPr>
              <a:t>kết</a:t>
            </a:r>
            <a:r>
              <a:rPr dirty="0" sz="2800" spc="-330" i="1">
                <a:latin typeface="Verdana"/>
                <a:cs typeface="Verdana"/>
              </a:rPr>
              <a:t> </a:t>
            </a:r>
            <a:r>
              <a:rPr dirty="0" sz="2800" spc="-225" i="1">
                <a:latin typeface="Verdana"/>
                <a:cs typeface="Verdana"/>
              </a:rPr>
              <a:t>nối</a:t>
            </a:r>
            <a:r>
              <a:rPr dirty="0" sz="2800" spc="-330" i="1">
                <a:latin typeface="Verdana"/>
                <a:cs typeface="Verdana"/>
              </a:rPr>
              <a:t> </a:t>
            </a:r>
            <a:r>
              <a:rPr dirty="0" sz="2800" spc="-160" i="1">
                <a:latin typeface="Verdana"/>
                <a:cs typeface="Verdana"/>
              </a:rPr>
              <a:t>–</a:t>
            </a:r>
            <a:r>
              <a:rPr dirty="0" sz="2800" spc="-330" i="1">
                <a:latin typeface="Verdana"/>
                <a:cs typeface="Verdana"/>
              </a:rPr>
              <a:t> </a:t>
            </a:r>
            <a:r>
              <a:rPr dirty="0" sz="2800" spc="-105" i="1">
                <a:latin typeface="Arial"/>
                <a:cs typeface="Arial"/>
              </a:rPr>
              <a:t>quan</a:t>
            </a:r>
            <a:r>
              <a:rPr dirty="0" sz="2800" spc="-114" i="1">
                <a:latin typeface="Arial"/>
                <a:cs typeface="Arial"/>
              </a:rPr>
              <a:t> </a:t>
            </a:r>
            <a:r>
              <a:rPr dirty="0" sz="2800" spc="-315" i="1">
                <a:latin typeface="Verdana"/>
                <a:cs typeface="Verdana"/>
              </a:rPr>
              <a:t>hệ</a:t>
            </a:r>
            <a:r>
              <a:rPr dirty="0" sz="2800" spc="-320" i="1">
                <a:latin typeface="Verdana"/>
                <a:cs typeface="Verdana"/>
              </a:rPr>
              <a:t> </a:t>
            </a:r>
            <a:r>
              <a:rPr dirty="0" sz="2800" spc="-235" i="1">
                <a:latin typeface="Verdana"/>
                <a:cs typeface="Verdana"/>
              </a:rPr>
              <a:t>giữa</a:t>
            </a:r>
            <a:r>
              <a:rPr dirty="0" sz="2800" spc="-340" i="1">
                <a:latin typeface="Verdana"/>
                <a:cs typeface="Verdana"/>
              </a:rPr>
              <a:t> </a:t>
            </a:r>
            <a:r>
              <a:rPr dirty="0" sz="2800" spc="-130" i="1">
                <a:latin typeface="Arial"/>
                <a:cs typeface="Arial"/>
              </a:rPr>
              <a:t>các</a:t>
            </a:r>
            <a:r>
              <a:rPr dirty="0" sz="2800" spc="-125" i="1">
                <a:latin typeface="Arial"/>
                <a:cs typeface="Arial"/>
              </a:rPr>
              <a:t> </a:t>
            </a:r>
            <a:r>
              <a:rPr dirty="0" sz="2800" spc="-310" i="1">
                <a:latin typeface="Verdana"/>
                <a:cs typeface="Verdana"/>
              </a:rPr>
              <a:t>bảng</a:t>
            </a:r>
            <a:r>
              <a:rPr dirty="0" sz="2800" spc="-31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926465" indent="-457200">
              <a:lnSpc>
                <a:spcPct val="100000"/>
              </a:lnSpc>
              <a:spcBef>
                <a:spcPts val="605"/>
              </a:spcBef>
              <a:buFont typeface="Wingdings"/>
              <a:buChar char=""/>
              <a:tabLst>
                <a:tab pos="926465" algn="l"/>
                <a:tab pos="927100" algn="l"/>
              </a:tabLst>
            </a:pPr>
            <a:r>
              <a:rPr dirty="0" sz="2800" spc="50">
                <a:latin typeface="Tahoma"/>
                <a:cs typeface="Tahoma"/>
              </a:rPr>
              <a:t>Chụp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lại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minh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chứng</a:t>
            </a:r>
            <a:r>
              <a:rPr dirty="0" sz="2800" spc="-170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tương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ứng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677" y="106172"/>
            <a:ext cx="2389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40" b="1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800" spc="-13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-204" b="1">
                <a:solidFill>
                  <a:srgbClr val="FFFFFF"/>
                </a:solidFill>
                <a:latin typeface="Tahoma"/>
                <a:cs typeface="Tahoma"/>
              </a:rPr>
              <a:t>ign</a:t>
            </a:r>
            <a:r>
              <a:rPr dirty="0" sz="2800" spc="-38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800" spc="-1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-21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800" spc="-12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65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8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85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" b="1">
                <a:solidFill>
                  <a:srgbClr val="FF0000"/>
                </a:solidFill>
                <a:latin typeface="Tahoma"/>
                <a:cs typeface="Tahoma"/>
              </a:rPr>
              <a:t>Q:</a:t>
            </a:r>
            <a:r>
              <a:rPr dirty="0" spc="-16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/>
              <a:t>Tìm</a:t>
            </a:r>
            <a:r>
              <a:rPr dirty="0" spc="-190"/>
              <a:t> </a:t>
            </a:r>
            <a:r>
              <a:rPr dirty="0" spc="10"/>
              <a:t>hiểu</a:t>
            </a:r>
            <a:r>
              <a:rPr dirty="0" spc="-185"/>
              <a:t> </a:t>
            </a:r>
            <a:r>
              <a:rPr dirty="0" spc="5"/>
              <a:t>cách</a:t>
            </a:r>
            <a:r>
              <a:rPr dirty="0" spc="-204"/>
              <a:t> </a:t>
            </a:r>
            <a:r>
              <a:rPr dirty="0" spc="35"/>
              <a:t>kết</a:t>
            </a:r>
            <a:r>
              <a:rPr dirty="0" spc="-180"/>
              <a:t> </a:t>
            </a:r>
            <a:r>
              <a:rPr dirty="0" spc="35"/>
              <a:t>nối</a:t>
            </a:r>
            <a:r>
              <a:rPr dirty="0" spc="-185"/>
              <a:t> </a:t>
            </a:r>
            <a:r>
              <a:rPr dirty="0" spc="170"/>
              <a:t>NNLT</a:t>
            </a:r>
            <a:r>
              <a:rPr dirty="0" spc="-204"/>
              <a:t> </a:t>
            </a:r>
            <a:r>
              <a:rPr dirty="0" spc="85"/>
              <a:t>với</a:t>
            </a:r>
            <a:r>
              <a:rPr dirty="0" spc="-190"/>
              <a:t> </a:t>
            </a:r>
            <a:r>
              <a:rPr dirty="0" spc="185"/>
              <a:t>RDBMS</a:t>
            </a:r>
            <a:r>
              <a:rPr dirty="0" spc="-180"/>
              <a:t> </a:t>
            </a:r>
            <a:r>
              <a:rPr dirty="0" spc="-70"/>
              <a:t>mà</a:t>
            </a:r>
            <a:r>
              <a:rPr dirty="0" spc="-195"/>
              <a:t> </a:t>
            </a:r>
            <a:r>
              <a:rPr dirty="0" spc="5"/>
              <a:t>nhóm</a:t>
            </a:r>
            <a:r>
              <a:rPr dirty="0" spc="-170"/>
              <a:t> </a:t>
            </a:r>
            <a:r>
              <a:rPr dirty="0" spc="20"/>
              <a:t>sử</a:t>
            </a:r>
            <a:r>
              <a:rPr dirty="0" spc="-190"/>
              <a:t> </a:t>
            </a:r>
            <a:r>
              <a:rPr dirty="0" spc="-55"/>
              <a:t>dụng.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Font typeface="Wingdings"/>
              <a:buChar char=""/>
              <a:tabLst>
                <a:tab pos="470534" algn="l"/>
              </a:tabLst>
            </a:pPr>
            <a:r>
              <a:rPr dirty="0" spc="15"/>
              <a:t>Tóm</a:t>
            </a:r>
            <a:r>
              <a:rPr dirty="0" spc="-185"/>
              <a:t> </a:t>
            </a:r>
            <a:r>
              <a:rPr dirty="0" spc="20"/>
              <a:t>tắt</a:t>
            </a:r>
            <a:r>
              <a:rPr dirty="0" spc="-180"/>
              <a:t> </a:t>
            </a:r>
            <a:r>
              <a:rPr dirty="0" spc="5"/>
              <a:t>cách</a:t>
            </a:r>
            <a:r>
              <a:rPr dirty="0" spc="-215"/>
              <a:t> </a:t>
            </a:r>
            <a:r>
              <a:rPr dirty="0" spc="35"/>
              <a:t>kết</a:t>
            </a:r>
            <a:r>
              <a:rPr dirty="0" spc="-190"/>
              <a:t> </a:t>
            </a:r>
            <a:r>
              <a:rPr dirty="0" spc="35"/>
              <a:t>nối</a:t>
            </a:r>
            <a:r>
              <a:rPr dirty="0" spc="-180"/>
              <a:t> </a:t>
            </a:r>
            <a:r>
              <a:rPr dirty="0" spc="5"/>
              <a:t>nhóm</a:t>
            </a:r>
            <a:r>
              <a:rPr dirty="0" spc="-180"/>
              <a:t> </a:t>
            </a:r>
            <a:r>
              <a:rPr dirty="0" spc="30"/>
              <a:t>chọn</a:t>
            </a:r>
            <a:r>
              <a:rPr dirty="0" spc="-190"/>
              <a:t> </a:t>
            </a:r>
            <a:r>
              <a:rPr dirty="0" spc="10"/>
              <a:t>trong</a:t>
            </a:r>
            <a:r>
              <a:rPr dirty="0" spc="-190"/>
              <a:t> </a:t>
            </a:r>
            <a:r>
              <a:rPr dirty="0" spc="110"/>
              <a:t>1</a:t>
            </a:r>
            <a:r>
              <a:rPr dirty="0" spc="-175"/>
              <a:t> </a:t>
            </a:r>
            <a:r>
              <a:rPr dirty="0" spc="10"/>
              <a:t>Slide</a:t>
            </a:r>
          </a:p>
          <a:p>
            <a:pPr marL="469900" marR="5080" indent="-457834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470534" algn="l"/>
              </a:tabLst>
            </a:pPr>
            <a:r>
              <a:rPr dirty="0" spc="60"/>
              <a:t>Chụp</a:t>
            </a:r>
            <a:r>
              <a:rPr dirty="0" spc="-185"/>
              <a:t> </a:t>
            </a:r>
            <a:r>
              <a:rPr dirty="0" spc="-10"/>
              <a:t>lại</a:t>
            </a:r>
            <a:r>
              <a:rPr dirty="0" spc="-190"/>
              <a:t> </a:t>
            </a:r>
            <a:r>
              <a:rPr dirty="0" spc="-5"/>
              <a:t>minh</a:t>
            </a:r>
            <a:r>
              <a:rPr dirty="0" spc="-180"/>
              <a:t> </a:t>
            </a:r>
            <a:r>
              <a:rPr dirty="0" spc="5"/>
              <a:t>chứng</a:t>
            </a:r>
            <a:r>
              <a:rPr dirty="0" spc="-195"/>
              <a:t> </a:t>
            </a:r>
            <a:r>
              <a:rPr dirty="0" spc="40"/>
              <a:t>code</a:t>
            </a:r>
            <a:r>
              <a:rPr dirty="0" spc="-204"/>
              <a:t> </a:t>
            </a:r>
            <a:r>
              <a:rPr dirty="0" spc="5"/>
              <a:t>thêm</a:t>
            </a:r>
            <a:r>
              <a:rPr dirty="0" spc="-180"/>
              <a:t> </a:t>
            </a:r>
            <a:r>
              <a:rPr dirty="0" spc="55"/>
              <a:t>dữ</a:t>
            </a:r>
            <a:r>
              <a:rPr dirty="0" spc="-190"/>
              <a:t> </a:t>
            </a:r>
            <a:r>
              <a:rPr dirty="0" spc="10"/>
              <a:t>liệu</a:t>
            </a:r>
            <a:r>
              <a:rPr dirty="0" spc="-190"/>
              <a:t> </a:t>
            </a:r>
            <a:r>
              <a:rPr dirty="0" spc="15"/>
              <a:t>vào</a:t>
            </a:r>
            <a:r>
              <a:rPr dirty="0" spc="-185"/>
              <a:t> </a:t>
            </a:r>
            <a:r>
              <a:rPr dirty="0" spc="110"/>
              <a:t>1</a:t>
            </a:r>
            <a:r>
              <a:rPr dirty="0" spc="-180"/>
              <a:t> </a:t>
            </a:r>
            <a:r>
              <a:rPr dirty="0" spc="-45"/>
              <a:t>bảng</a:t>
            </a:r>
            <a:r>
              <a:rPr dirty="0" spc="-195"/>
              <a:t> </a:t>
            </a:r>
            <a:r>
              <a:rPr dirty="0" spc="10"/>
              <a:t>trong </a:t>
            </a:r>
            <a:r>
              <a:rPr dirty="0" spc="-985"/>
              <a:t> </a:t>
            </a:r>
            <a:r>
              <a:rPr dirty="0" spc="120"/>
              <a:t>CSDL</a:t>
            </a:r>
            <a:r>
              <a:rPr dirty="0" spc="-190"/>
              <a:t> </a:t>
            </a:r>
            <a:r>
              <a:rPr dirty="0" spc="10"/>
              <a:t>nhóm</a:t>
            </a:r>
            <a:r>
              <a:rPr dirty="0" spc="-180"/>
              <a:t> </a:t>
            </a:r>
            <a:r>
              <a:rPr dirty="0" spc="-20"/>
              <a:t>dùng</a:t>
            </a:r>
            <a:r>
              <a:rPr dirty="0" spc="-195"/>
              <a:t> </a:t>
            </a:r>
            <a:r>
              <a:rPr dirty="0" spc="15"/>
              <a:t>trong</a:t>
            </a:r>
            <a:r>
              <a:rPr dirty="0" spc="-195"/>
              <a:t> </a:t>
            </a:r>
            <a:r>
              <a:rPr dirty="0" spc="85"/>
              <a:t>BTL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7677" y="106172"/>
            <a:ext cx="23596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40" b="1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800" spc="-13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-204" b="1">
                <a:solidFill>
                  <a:srgbClr val="FFFFFF"/>
                </a:solidFill>
                <a:latin typeface="Tahoma"/>
                <a:cs typeface="Tahoma"/>
              </a:rPr>
              <a:t>ign</a:t>
            </a:r>
            <a:r>
              <a:rPr dirty="0" sz="2800" spc="-38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800" spc="-1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-21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800" spc="-12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65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8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6383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677" y="106172"/>
            <a:ext cx="2112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45" b="1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dirty="0" sz="2800" spc="-2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800" spc="-204" b="1">
                <a:solidFill>
                  <a:srgbClr val="FFFFFF"/>
                </a:solidFill>
                <a:latin typeface="Tahoma"/>
                <a:cs typeface="Tahoma"/>
              </a:rPr>
              <a:t>ks</a:t>
            </a:r>
            <a:r>
              <a:rPr dirty="0" sz="2800" spc="-1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200" b="1">
                <a:solidFill>
                  <a:srgbClr val="FFFFFF"/>
                </a:solidFill>
                <a:latin typeface="Tahoma"/>
                <a:cs typeface="Tahoma"/>
              </a:rPr>
              <a:t>hữu</a:t>
            </a:r>
            <a:r>
              <a:rPr dirty="0" sz="2800" spc="-1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00" b="1">
                <a:solidFill>
                  <a:srgbClr val="FFFFFF"/>
                </a:solidFill>
                <a:latin typeface="Tahoma"/>
                <a:cs typeface="Tahoma"/>
              </a:rPr>
              <a:t>í</a:t>
            </a:r>
            <a:r>
              <a:rPr dirty="0" sz="2800" spc="-18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800" spc="-22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17677" y="1534220"/>
            <a:ext cx="11026140" cy="395732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Wingdings"/>
              <a:buChar char=""/>
              <a:tabLst>
                <a:tab pos="355600" algn="l"/>
              </a:tabLst>
            </a:pPr>
            <a:r>
              <a:rPr dirty="0" u="heavy" sz="2400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https://www.dataquest.io/blog/install-mysql-windows/</a:t>
            </a:r>
            <a:endParaRPr sz="2400">
              <a:latin typeface="Tahoma"/>
              <a:cs typeface="Tahoma"/>
            </a:endParaRPr>
          </a:p>
          <a:p>
            <a:pPr marL="355600" marR="47879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"/>
              <a:tabLst>
                <a:tab pos="355600" algn="l"/>
              </a:tabLst>
            </a:pPr>
            <a:r>
              <a:rPr dirty="0" u="heavy" sz="2400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https://www.freecodecamp.org/news/how-to-install-mysql-workbench-on- </a:t>
            </a:r>
            <a:r>
              <a:rPr dirty="0" sz="2400" spc="-735">
                <a:solidFill>
                  <a:srgbClr val="0462C1"/>
                </a:solidFill>
                <a:latin typeface="Tahoma"/>
                <a:cs typeface="Tahoma"/>
              </a:rPr>
              <a:t> </a:t>
            </a:r>
            <a:r>
              <a:rPr dirty="0" u="heavy" sz="2400" spc="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windows/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"/>
              <a:tabLst>
                <a:tab pos="355600" algn="l"/>
              </a:tabLst>
            </a:pPr>
            <a:r>
              <a:rPr dirty="0" u="heavy" sz="24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5"/>
              </a:rPr>
              <a:t>https://blog.devart.com/how-to-check-mysql-version.html#find-mysql-version-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u="heavy" sz="2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5"/>
              </a:rPr>
              <a:t>command-line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"/>
              <a:tabLst>
                <a:tab pos="355600" algn="l"/>
              </a:tabLst>
            </a:pPr>
            <a:r>
              <a:rPr dirty="0" u="heavy" sz="24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6"/>
              </a:rPr>
              <a:t>https://www.apachefriends.org/download.html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70">
                <a:latin typeface="Tahoma"/>
                <a:cs typeface="Tahoma"/>
              </a:rPr>
              <a:t>Add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Foreign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keys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from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GUI:</a:t>
            </a:r>
            <a:r>
              <a:rPr dirty="0" sz="2400" spc="-114">
                <a:solidFill>
                  <a:srgbClr val="0462C1"/>
                </a:solidFill>
                <a:latin typeface="Tahoma"/>
                <a:cs typeface="Tahoma"/>
              </a:rPr>
              <a:t> </a:t>
            </a:r>
            <a:r>
              <a:rPr dirty="0" u="heavy" sz="2400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7"/>
              </a:rPr>
              <a:t>https://www.youtube.com/watch?v=q5wFWfsS-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u="heavy" sz="2400" spc="-7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7"/>
              </a:rPr>
              <a:t>4I</a:t>
            </a:r>
            <a:r>
              <a:rPr dirty="0" sz="2400" spc="-120">
                <a:solidFill>
                  <a:srgbClr val="0462C1"/>
                </a:solidFill>
                <a:latin typeface="Tahoma"/>
                <a:cs typeface="Tahoma"/>
                <a:hlinkClick r:id="rId7"/>
              </a:rPr>
              <a:t> </a:t>
            </a:r>
            <a:r>
              <a:rPr dirty="0" u="heavy" sz="2400" spc="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8"/>
              </a:rPr>
              <a:t>https://www.youtube.com/watch?v=blf1z9w6cHA</a:t>
            </a:r>
            <a:endParaRPr sz="2400">
              <a:latin typeface="Tahoma"/>
              <a:cs typeface="Tahoma"/>
            </a:endParaRPr>
          </a:p>
          <a:p>
            <a:pPr marL="421005" indent="-40894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97222"/>
              <a:buFont typeface="Wingdings"/>
              <a:buChar char=""/>
              <a:tabLst>
                <a:tab pos="421640" algn="l"/>
              </a:tabLst>
            </a:pPr>
            <a:r>
              <a:rPr dirty="0" u="heavy" sz="36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9"/>
              </a:rPr>
              <a:t>https://roadmap.sh/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83" y="190500"/>
              <a:ext cx="5914644" cy="59146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70"/>
              <a:t>6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Phong TT &amp; QTTH</dc:creator>
  <dc:title>PowerPoint Presentation</dc:title>
  <dcterms:created xsi:type="dcterms:W3CDTF">2024-04-13T15:33:32Z</dcterms:created>
  <dcterms:modified xsi:type="dcterms:W3CDTF">2024-04-13T15:33:32Z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2024-04-13T00:00:00Z</vt:filetime>
  </property>
</Properties>
</file>