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5" r:id="rId9"/>
    <p:sldId id="260" r:id="rId10"/>
    <p:sldId id="261" r:id="rId11"/>
  </p:sldIdLst>
  <p:sldSz cx="12192000" cy="6858000"/>
  <p:notesSz cx="12192000" cy="6858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338" y="0"/>
            <a:ext cx="11670661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095" y="330708"/>
            <a:ext cx="3174492" cy="954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531" y="2581402"/>
            <a:ext cx="1126093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376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376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376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376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376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5240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7677" y="1813941"/>
            <a:ext cx="1111250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4877" y="2301087"/>
            <a:ext cx="10596880" cy="164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81714" y="6531203"/>
            <a:ext cx="165100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376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nanachan3835/QUANLYBANHANG/tree/main/mys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achan3835/QUANLYBANHANG/tree/main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5wFWfsS-4I" TargetMode="External"/><Relationship Id="rId3" Type="http://schemas.openxmlformats.org/officeDocument/2006/relationships/hyperlink" Target="https://www.dataquest.io/blog/install-mysql-windows/" TargetMode="External"/><Relationship Id="rId7" Type="http://schemas.openxmlformats.org/officeDocument/2006/relationships/hyperlink" Target="https://www.youtube.com/watch?v=q5wFWfsS-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achefriends.org/download.html" TargetMode="External"/><Relationship Id="rId5" Type="http://schemas.openxmlformats.org/officeDocument/2006/relationships/hyperlink" Target="https://blog.devart.com/how-to-check-mysql-version.html#find-mysql-version-command-line" TargetMode="External"/><Relationship Id="rId10" Type="http://schemas.openxmlformats.org/officeDocument/2006/relationships/hyperlink" Target="https://roadmap.sh/" TargetMode="External"/><Relationship Id="rId4" Type="http://schemas.openxmlformats.org/officeDocument/2006/relationships/hyperlink" Target="https://www.freecodecamp.org/news/how-to-install-mysql-workbench-on-windows/" TargetMode="External"/><Relationship Id="rId9" Type="http://schemas.openxmlformats.org/officeDocument/2006/relationships/hyperlink" Target="https://www.youtube.com/watch?v=blf1z9w6c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531" y="2581402"/>
            <a:ext cx="1309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70" dirty="0">
                <a:solidFill>
                  <a:srgbClr val="C00000"/>
                </a:solidFill>
                <a:latin typeface="Tahoma"/>
                <a:cs typeface="Tahoma"/>
              </a:rPr>
              <a:t>Bài</a:t>
            </a:r>
            <a:r>
              <a:rPr sz="3000" b="1" spc="-1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3000" b="1" spc="-200" dirty="0">
                <a:solidFill>
                  <a:srgbClr val="C00000"/>
                </a:solidFill>
                <a:latin typeface="Tahoma"/>
                <a:cs typeface="Tahoma"/>
              </a:rPr>
              <a:t>tập</a:t>
            </a:r>
            <a:r>
              <a:rPr sz="3000" b="1" spc="-320" dirty="0">
                <a:solidFill>
                  <a:srgbClr val="C00000"/>
                </a:solidFill>
                <a:latin typeface="Tahoma"/>
                <a:cs typeface="Tahoma"/>
              </a:rPr>
              <a:t>: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3735" y="3208147"/>
            <a:ext cx="5946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90" dirty="0">
                <a:solidFill>
                  <a:srgbClr val="C00000"/>
                </a:solidFill>
                <a:latin typeface="Tahoma"/>
                <a:cs typeface="Tahoma"/>
              </a:rPr>
              <a:t>KẾT</a:t>
            </a:r>
            <a:r>
              <a:rPr sz="4000" b="1" spc="-2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4000" b="1" spc="-204" dirty="0">
                <a:solidFill>
                  <a:srgbClr val="C00000"/>
                </a:solidFill>
                <a:latin typeface="Tahoma"/>
                <a:cs typeface="Tahoma"/>
              </a:rPr>
              <a:t>NỐI</a:t>
            </a:r>
            <a:r>
              <a:rPr sz="4000" b="1" spc="-1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4000" b="1" spc="25" dirty="0">
                <a:solidFill>
                  <a:srgbClr val="C00000"/>
                </a:solidFill>
                <a:latin typeface="Tahoma"/>
                <a:cs typeface="Tahoma"/>
              </a:rPr>
              <a:t>CƠ</a:t>
            </a:r>
            <a:r>
              <a:rPr sz="4000" b="1" spc="-1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4000" b="1" spc="-135" dirty="0">
                <a:solidFill>
                  <a:srgbClr val="C00000"/>
                </a:solidFill>
                <a:latin typeface="Tahoma"/>
                <a:cs typeface="Tahoma"/>
              </a:rPr>
              <a:t>SỞ</a:t>
            </a:r>
            <a:r>
              <a:rPr sz="4000" b="1" spc="-2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4000" b="1" spc="165" dirty="0">
                <a:solidFill>
                  <a:srgbClr val="C00000"/>
                </a:solidFill>
                <a:latin typeface="Tahoma"/>
                <a:cs typeface="Tahoma"/>
              </a:rPr>
              <a:t>DỮ</a:t>
            </a:r>
            <a:r>
              <a:rPr sz="4000" b="1" spc="-2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4000" b="1" spc="-280" dirty="0">
                <a:solidFill>
                  <a:srgbClr val="C00000"/>
                </a:solidFill>
                <a:latin typeface="Tahoma"/>
                <a:cs typeface="Tahoma"/>
              </a:rPr>
              <a:t>LIỆU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57600" y="441959"/>
            <a:ext cx="4468495" cy="731520"/>
            <a:chOff x="3657600" y="441959"/>
            <a:chExt cx="4468495" cy="731520"/>
          </a:xfrm>
        </p:grpSpPr>
        <p:sp>
          <p:nvSpPr>
            <p:cNvPr id="5" name="object 5"/>
            <p:cNvSpPr/>
            <p:nvPr/>
          </p:nvSpPr>
          <p:spPr>
            <a:xfrm>
              <a:off x="3657600" y="441959"/>
              <a:ext cx="4468495" cy="731520"/>
            </a:xfrm>
            <a:custGeom>
              <a:avLst/>
              <a:gdLst/>
              <a:ahLst/>
              <a:cxnLst/>
              <a:rect l="l" t="t" r="r" b="b"/>
              <a:pathLst>
                <a:path w="4468495" h="731519">
                  <a:moveTo>
                    <a:pt x="4468367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4468367" y="731520"/>
                  </a:lnTo>
                  <a:lnTo>
                    <a:pt x="44683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9039" y="533399"/>
              <a:ext cx="181508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3100" y="441959"/>
              <a:ext cx="2372868" cy="7315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70" dirty="0"/>
              <a:t>1</a:t>
            </a:fld>
            <a:endParaRPr spc="-7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83" y="190500"/>
              <a:ext cx="5914644" cy="59146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70" dirty="0"/>
              <a:t>10</a:t>
            </a:fld>
            <a:endParaRPr spc="-7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835" y="1350263"/>
            <a:ext cx="11006328" cy="26929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4151" y="4336160"/>
            <a:ext cx="10429240" cy="15646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0"/>
              </a:spcBef>
            </a:pPr>
            <a:r>
              <a:rPr sz="3200" b="1" spc="-110" dirty="0">
                <a:solidFill>
                  <a:srgbClr val="FF0000"/>
                </a:solidFill>
                <a:latin typeface="Tahoma"/>
                <a:cs typeface="Tahoma"/>
              </a:rPr>
              <a:t>Q:</a:t>
            </a:r>
            <a:r>
              <a:rPr sz="3200" b="1" spc="-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Tại</a:t>
            </a:r>
            <a:r>
              <a:rPr sz="3200" spc="-190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sao</a:t>
            </a:r>
            <a:r>
              <a:rPr sz="3200" spc="-180" dirty="0">
                <a:latin typeface="Tahoma"/>
                <a:cs typeface="Tahoma"/>
              </a:rPr>
              <a:t> </a:t>
            </a:r>
            <a:r>
              <a:rPr sz="3200" spc="-45" dirty="0">
                <a:latin typeface="Tahoma"/>
                <a:cs typeface="Tahoma"/>
              </a:rPr>
              <a:t>sau</a:t>
            </a:r>
            <a:r>
              <a:rPr sz="3200" spc="-180" dirty="0">
                <a:latin typeface="Tahoma"/>
                <a:cs typeface="Tahoma"/>
              </a:rPr>
              <a:t> </a:t>
            </a:r>
            <a:r>
              <a:rPr sz="3200" spc="25" dirty="0">
                <a:latin typeface="Tahoma"/>
                <a:cs typeface="Tahoma"/>
              </a:rPr>
              <a:t>khi</a:t>
            </a:r>
            <a:r>
              <a:rPr sz="3200" spc="-1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cài</a:t>
            </a:r>
            <a:r>
              <a:rPr sz="3200" spc="-200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đặt</a:t>
            </a:r>
            <a:r>
              <a:rPr sz="3200" spc="-200" dirty="0">
                <a:latin typeface="Tahoma"/>
                <a:cs typeface="Tahoma"/>
              </a:rPr>
              <a:t> </a:t>
            </a:r>
            <a:r>
              <a:rPr sz="3200" spc="175" dirty="0">
                <a:latin typeface="Tahoma"/>
                <a:cs typeface="Tahoma"/>
              </a:rPr>
              <a:t>MySQL</a:t>
            </a:r>
            <a:r>
              <a:rPr sz="3200" spc="-195" dirty="0">
                <a:latin typeface="Tahoma"/>
                <a:cs typeface="Tahoma"/>
              </a:rPr>
              <a:t> </a:t>
            </a:r>
            <a:r>
              <a:rPr sz="3200" spc="40" dirty="0">
                <a:latin typeface="Tahoma"/>
                <a:cs typeface="Tahoma"/>
              </a:rPr>
              <a:t>theo</a:t>
            </a:r>
            <a:r>
              <a:rPr sz="3200" spc="-180" dirty="0">
                <a:latin typeface="Tahoma"/>
                <a:cs typeface="Tahoma"/>
              </a:rPr>
              <a:t> </a:t>
            </a:r>
            <a:r>
              <a:rPr sz="3200" spc="55" dirty="0">
                <a:latin typeface="Tahoma"/>
                <a:cs typeface="Tahoma"/>
              </a:rPr>
              <a:t>c</a:t>
            </a:r>
            <a:r>
              <a:rPr sz="3200" spc="-20" dirty="0">
                <a:latin typeface="Tahoma"/>
                <a:cs typeface="Tahoma"/>
              </a:rPr>
              <a:t>ác</a:t>
            </a:r>
            <a:r>
              <a:rPr sz="3200" spc="-200" dirty="0">
                <a:latin typeface="Tahoma"/>
                <a:cs typeface="Tahoma"/>
              </a:rPr>
              <a:t> </a:t>
            </a:r>
            <a:r>
              <a:rPr sz="3200" spc="80" dirty="0">
                <a:latin typeface="Tahoma"/>
                <a:cs typeface="Tahoma"/>
              </a:rPr>
              <a:t>bước</a:t>
            </a:r>
            <a:r>
              <a:rPr sz="3200" spc="-195" dirty="0">
                <a:latin typeface="Tahoma"/>
                <a:cs typeface="Tahoma"/>
              </a:rPr>
              <a:t> </a:t>
            </a:r>
            <a:r>
              <a:rPr sz="3200" spc="20" dirty="0">
                <a:latin typeface="Tahoma"/>
                <a:cs typeface="Tahoma"/>
              </a:rPr>
              <a:t>trên  </a:t>
            </a:r>
            <a:r>
              <a:rPr sz="3200" dirty="0">
                <a:latin typeface="Tahoma"/>
                <a:cs typeface="Tahoma"/>
              </a:rPr>
              <a:t>nhưng</a:t>
            </a:r>
            <a:r>
              <a:rPr sz="3200" spc="-19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không</a:t>
            </a:r>
            <a:r>
              <a:rPr sz="3200" spc="-180" dirty="0">
                <a:latin typeface="Tahoma"/>
                <a:cs typeface="Tahoma"/>
              </a:rPr>
              <a:t> </a:t>
            </a:r>
            <a:r>
              <a:rPr sz="3200" spc="25" dirty="0">
                <a:latin typeface="Tahoma"/>
                <a:cs typeface="Tahoma"/>
              </a:rPr>
              <a:t>thể</a:t>
            </a:r>
            <a:r>
              <a:rPr sz="3200" spc="-175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kiểm</a:t>
            </a:r>
            <a:r>
              <a:rPr sz="3200" spc="-204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tra</a:t>
            </a:r>
            <a:r>
              <a:rPr sz="3200" spc="-175" dirty="0">
                <a:latin typeface="Tahoma"/>
                <a:cs typeface="Tahoma"/>
              </a:rPr>
              <a:t> </a:t>
            </a:r>
            <a:r>
              <a:rPr sz="3200" spc="15" dirty="0">
                <a:latin typeface="Tahoma"/>
                <a:cs typeface="Tahoma"/>
              </a:rPr>
              <a:t>phiên</a:t>
            </a:r>
            <a:r>
              <a:rPr sz="3200" spc="-215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bản</a:t>
            </a:r>
            <a:r>
              <a:rPr sz="3200" spc="-190" dirty="0">
                <a:latin typeface="Tahoma"/>
                <a:cs typeface="Tahoma"/>
              </a:rPr>
              <a:t> </a:t>
            </a:r>
            <a:r>
              <a:rPr sz="3200" spc="-40" dirty="0">
                <a:latin typeface="Tahoma"/>
                <a:cs typeface="Tahoma"/>
              </a:rPr>
              <a:t>bằng</a:t>
            </a:r>
            <a:r>
              <a:rPr sz="3200" spc="-200" dirty="0">
                <a:latin typeface="Tahoma"/>
                <a:cs typeface="Tahoma"/>
              </a:rPr>
              <a:t> </a:t>
            </a:r>
            <a:r>
              <a:rPr sz="3200" spc="15" dirty="0">
                <a:latin typeface="Tahoma"/>
                <a:cs typeface="Tahoma"/>
              </a:rPr>
              <a:t>Command</a:t>
            </a:r>
            <a:r>
              <a:rPr sz="3200" spc="-1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Line?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3200" spc="45" dirty="0">
                <a:latin typeface="Tahoma"/>
                <a:cs typeface="Tahoma"/>
              </a:rPr>
              <a:t>Giải</a:t>
            </a:r>
            <a:r>
              <a:rPr sz="3200" spc="-204" dirty="0">
                <a:latin typeface="Tahoma"/>
                <a:cs typeface="Tahoma"/>
              </a:rPr>
              <a:t> </a:t>
            </a:r>
            <a:r>
              <a:rPr sz="3200" spc="30" dirty="0">
                <a:latin typeface="Tahoma"/>
                <a:cs typeface="Tahoma"/>
              </a:rPr>
              <a:t>quyết</a:t>
            </a:r>
            <a:r>
              <a:rPr sz="3200" spc="-185" dirty="0">
                <a:latin typeface="Tahoma"/>
                <a:cs typeface="Tahoma"/>
              </a:rPr>
              <a:t> </a:t>
            </a:r>
            <a:r>
              <a:rPr sz="3200" spc="-15" dirty="0">
                <a:latin typeface="Tahoma"/>
                <a:cs typeface="Tahoma"/>
              </a:rPr>
              <a:t>và</a:t>
            </a:r>
            <a:r>
              <a:rPr sz="3200" spc="-200" dirty="0">
                <a:latin typeface="Tahoma"/>
                <a:cs typeface="Tahoma"/>
              </a:rPr>
              <a:t> </a:t>
            </a:r>
            <a:r>
              <a:rPr sz="3200" spc="20" dirty="0">
                <a:latin typeface="Tahoma"/>
                <a:cs typeface="Tahoma"/>
              </a:rPr>
              <a:t>chụp</a:t>
            </a:r>
            <a:r>
              <a:rPr sz="3200" spc="-19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lại</a:t>
            </a:r>
            <a:r>
              <a:rPr sz="3200" spc="-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minh</a:t>
            </a:r>
            <a:r>
              <a:rPr sz="3200" spc="-190" dirty="0">
                <a:latin typeface="Tahoma"/>
                <a:cs typeface="Tahoma"/>
              </a:rPr>
              <a:t> </a:t>
            </a:r>
            <a:r>
              <a:rPr sz="3200" spc="-30" dirty="0">
                <a:latin typeface="Tahoma"/>
                <a:cs typeface="Tahoma"/>
              </a:rPr>
              <a:t>chứng.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70" dirty="0"/>
              <a:t>2</a:t>
            </a:fld>
            <a:endParaRPr spc="-7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677" y="106172"/>
            <a:ext cx="2368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4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2800" b="1" spc="-1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-204" dirty="0">
                <a:solidFill>
                  <a:srgbClr val="FFFFFF"/>
                </a:solidFill>
                <a:latin typeface="Tahoma"/>
                <a:cs typeface="Tahoma"/>
              </a:rPr>
              <a:t>ign</a:t>
            </a:r>
            <a:r>
              <a:rPr sz="2800" b="1" spc="-3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b="1" spc="-1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2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b="1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8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7EDC-B20D-FBDC-0EB4-D56988F9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7" y="1295400"/>
            <a:ext cx="11112500" cy="492443"/>
          </a:xfrm>
        </p:spPr>
        <p:txBody>
          <a:bodyPr/>
          <a:lstStyle/>
          <a:p>
            <a:r>
              <a:rPr lang="en-US" dirty="0"/>
              <a:t>ANSWER 1: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F803-FC4E-BBD9-AEF6-6172611F6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877" y="2301086"/>
            <a:ext cx="4535323" cy="3566313"/>
          </a:xfrm>
        </p:spPr>
        <p:txBody>
          <a:bodyPr/>
          <a:lstStyle/>
          <a:p>
            <a:r>
              <a:rPr lang="en-US" sz="1800" dirty="0"/>
              <a:t>-</a:t>
            </a:r>
            <a:r>
              <a:rPr lang="en-US" sz="1800" dirty="0" err="1"/>
              <a:t>lý</a:t>
            </a:r>
            <a:r>
              <a:rPr lang="en-US" sz="1800" dirty="0"/>
              <a:t> do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bởi</a:t>
            </a:r>
            <a:r>
              <a:rPr lang="en-US" sz="1800" dirty="0"/>
              <a:t> </a:t>
            </a:r>
            <a:r>
              <a:rPr lang="en-US" sz="1800" dirty="0" err="1"/>
              <a:t>vì</a:t>
            </a:r>
            <a:r>
              <a:rPr lang="en-US" sz="1800" dirty="0"/>
              <a:t> </a:t>
            </a:r>
            <a:r>
              <a:rPr lang="en-US" sz="1800" dirty="0" err="1"/>
              <a:t>thiếu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endParaRPr lang="en-US" sz="1800" dirty="0"/>
          </a:p>
          <a:p>
            <a:r>
              <a:rPr lang="en-US" sz="1800" dirty="0"/>
              <a:t>-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Thêm</a:t>
            </a:r>
            <a:r>
              <a:rPr lang="en-US" sz="1800" dirty="0"/>
              <a:t> </a:t>
            </a:r>
            <a:r>
              <a:rPr lang="en-US" sz="1800" dirty="0" err="1"/>
              <a:t>thư</a:t>
            </a:r>
            <a:r>
              <a:rPr lang="en-US" sz="1800" dirty="0"/>
              <a:t> </a:t>
            </a:r>
            <a:r>
              <a:rPr lang="en-US" sz="1800" dirty="0" err="1"/>
              <a:t>mục</a:t>
            </a:r>
            <a:r>
              <a:rPr lang="en-US" sz="1800" dirty="0"/>
              <a:t> bin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chạy</a:t>
            </a:r>
            <a:r>
              <a:rPr lang="en-US" sz="1800" dirty="0"/>
              <a:t> </a:t>
            </a:r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MySQL </a:t>
            </a:r>
            <a:r>
              <a:rPr lang="en-US" sz="1800" dirty="0" err="1"/>
              <a:t>trong</a:t>
            </a:r>
            <a:r>
              <a:rPr lang="en-US" sz="1800" dirty="0"/>
              <a:t> environment path</a:t>
            </a:r>
          </a:p>
          <a:p>
            <a:r>
              <a:rPr lang="en-US" sz="1800" dirty="0"/>
              <a:t>B1: </a:t>
            </a:r>
            <a:r>
              <a:rPr lang="en-US" sz="1800" dirty="0" err="1"/>
              <a:t>Mở</a:t>
            </a:r>
            <a:r>
              <a:rPr lang="en-US" sz="1800" dirty="0"/>
              <a:t> </a:t>
            </a:r>
            <a:r>
              <a:rPr lang="en-US" sz="1800" dirty="0" err="1"/>
              <a:t>thư</a:t>
            </a:r>
            <a:r>
              <a:rPr lang="en-US" sz="1800" dirty="0"/>
              <a:t> </a:t>
            </a:r>
            <a:r>
              <a:rPr lang="en-US" sz="1800" dirty="0" err="1"/>
              <a:t>mục</a:t>
            </a:r>
            <a:r>
              <a:rPr lang="en-US" sz="1800" dirty="0"/>
              <a:t> edit environment variables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tinh</a:t>
            </a:r>
            <a:endParaRPr lang="en-US" sz="1800" dirty="0"/>
          </a:p>
          <a:p>
            <a:r>
              <a:rPr lang="en-US" sz="1800" dirty="0"/>
              <a:t>B2:copy </a:t>
            </a:r>
            <a:r>
              <a:rPr lang="en-US" sz="1800" dirty="0" err="1"/>
              <a:t>thư</a:t>
            </a:r>
            <a:r>
              <a:rPr lang="en-US" sz="1800" dirty="0"/>
              <a:t> </a:t>
            </a:r>
            <a:r>
              <a:rPr lang="en-US" sz="1800" dirty="0" err="1"/>
              <a:t>mục</a:t>
            </a:r>
            <a:r>
              <a:rPr lang="en-US" sz="1800" dirty="0"/>
              <a:t> bin (.exe) </a:t>
            </a:r>
            <a:r>
              <a:rPr lang="en-US" sz="1800" dirty="0" err="1"/>
              <a:t>của</a:t>
            </a:r>
            <a:r>
              <a:rPr lang="en-US" sz="1800" dirty="0"/>
              <a:t> MySQL</a:t>
            </a:r>
          </a:p>
          <a:p>
            <a:r>
              <a:rPr lang="en-US" sz="1800" dirty="0"/>
              <a:t>B3: </a:t>
            </a:r>
            <a:r>
              <a:rPr lang="en-US" sz="1800" dirty="0" err="1"/>
              <a:t>Mở</a:t>
            </a:r>
            <a:r>
              <a:rPr lang="en-US" sz="1800" dirty="0"/>
              <a:t> </a:t>
            </a:r>
            <a:r>
              <a:rPr lang="en-US" sz="1800" dirty="0" err="1"/>
              <a:t>mục</a:t>
            </a:r>
            <a:r>
              <a:rPr lang="en-US" sz="1800" dirty="0"/>
              <a:t> PATH </a:t>
            </a:r>
            <a:r>
              <a:rPr lang="en-US" sz="1800" dirty="0" err="1"/>
              <a:t>của</a:t>
            </a:r>
            <a:r>
              <a:rPr lang="en-US" sz="1800" dirty="0"/>
              <a:t> user variables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paste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dẫn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copy </a:t>
            </a:r>
          </a:p>
          <a:p>
            <a:r>
              <a:rPr lang="en-US" sz="1800" dirty="0"/>
              <a:t>B4: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dẫn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gõ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cmd</a:t>
            </a:r>
            <a:endParaRPr lang="en-US" sz="1800" dirty="0"/>
          </a:p>
        </p:txBody>
      </p:sp>
      <p:pic>
        <p:nvPicPr>
          <p:cNvPr id="5" name="Picture 4" descr="A blue and white rectangle with white text&#10;&#10;Description automatically generated">
            <a:extLst>
              <a:ext uri="{FF2B5EF4-FFF2-40B4-BE49-F238E27FC236}">
                <a16:creationId xmlns:a16="http://schemas.microsoft.com/office/drawing/2014/main" id="{674320D9-9A48-0784-EDF4-E04C0E2A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98821"/>
            <a:ext cx="6412487" cy="143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048E3-7841-841E-4A10-8FC3CEDC3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407" y="4495800"/>
            <a:ext cx="6370872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3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626" y="742314"/>
            <a:ext cx="10517505" cy="100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5"/>
              </a:spcBef>
            </a:pPr>
            <a:r>
              <a:rPr b="1" spc="-110" dirty="0">
                <a:solidFill>
                  <a:srgbClr val="FF0000"/>
                </a:solidFill>
                <a:latin typeface="Tahoma"/>
                <a:cs typeface="Tahoma"/>
              </a:rPr>
              <a:t>Q:</a:t>
            </a:r>
            <a:r>
              <a:rPr b="1" spc="-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pc="60" dirty="0"/>
              <a:t>Xây</a:t>
            </a:r>
            <a:r>
              <a:rPr spc="-195" dirty="0"/>
              <a:t> </a:t>
            </a:r>
            <a:r>
              <a:rPr dirty="0"/>
              <a:t>dựng</a:t>
            </a:r>
            <a:r>
              <a:rPr spc="-190" dirty="0"/>
              <a:t> </a:t>
            </a:r>
            <a:r>
              <a:rPr spc="120" dirty="0"/>
              <a:t>CSDL</a:t>
            </a:r>
            <a:r>
              <a:rPr spc="-175" dirty="0"/>
              <a:t> </a:t>
            </a:r>
            <a:r>
              <a:rPr spc="45" dirty="0"/>
              <a:t>cho</a:t>
            </a:r>
            <a:r>
              <a:rPr spc="-200" dirty="0"/>
              <a:t> </a:t>
            </a:r>
            <a:r>
              <a:rPr spc="110" dirty="0"/>
              <a:t>1</a:t>
            </a:r>
            <a:r>
              <a:rPr spc="-185" dirty="0"/>
              <a:t> </a:t>
            </a:r>
            <a:r>
              <a:rPr spc="10" dirty="0"/>
              <a:t>trong</a:t>
            </a:r>
            <a:r>
              <a:rPr spc="-195" dirty="0"/>
              <a:t> </a:t>
            </a:r>
            <a:r>
              <a:rPr spc="110" dirty="0"/>
              <a:t>3</a:t>
            </a:r>
            <a:r>
              <a:rPr spc="-180" dirty="0"/>
              <a:t> </a:t>
            </a:r>
            <a:r>
              <a:rPr spc="-5" dirty="0"/>
              <a:t>ứng</a:t>
            </a:r>
            <a:r>
              <a:rPr spc="-190" dirty="0"/>
              <a:t> </a:t>
            </a:r>
            <a:r>
              <a:rPr spc="-20" dirty="0"/>
              <a:t>dụng</a:t>
            </a:r>
            <a:r>
              <a:rPr spc="-195" dirty="0"/>
              <a:t> </a:t>
            </a:r>
            <a:r>
              <a:rPr spc="-65" dirty="0"/>
              <a:t>đã</a:t>
            </a:r>
            <a:r>
              <a:rPr spc="-190" dirty="0"/>
              <a:t> </a:t>
            </a:r>
            <a:r>
              <a:rPr spc="65" dirty="0"/>
              <a:t>được</a:t>
            </a:r>
            <a:r>
              <a:rPr spc="-190" dirty="0"/>
              <a:t> </a:t>
            </a:r>
            <a:r>
              <a:rPr spc="-20" dirty="0"/>
              <a:t>đề</a:t>
            </a:r>
            <a:r>
              <a:rPr spc="-195" dirty="0"/>
              <a:t> </a:t>
            </a:r>
            <a:r>
              <a:rPr dirty="0"/>
              <a:t>cập</a:t>
            </a:r>
          </a:p>
          <a:p>
            <a:pPr marL="12700">
              <a:lnSpc>
                <a:spcPts val="3835"/>
              </a:lnSpc>
            </a:pPr>
            <a:r>
              <a:rPr spc="25" dirty="0"/>
              <a:t>trên</a:t>
            </a:r>
            <a:r>
              <a:rPr spc="-235" dirty="0"/>
              <a:t> </a:t>
            </a:r>
            <a:r>
              <a:rPr spc="-30" dirty="0"/>
              <a:t>Teams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70" dirty="0"/>
              <a:t>4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617626" y="1716501"/>
            <a:ext cx="11122025" cy="46145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705"/>
              </a:spcBef>
              <a:buFont typeface="Wingdings"/>
              <a:buChar char=""/>
              <a:tabLst>
                <a:tab pos="926465" algn="l"/>
                <a:tab pos="927100" algn="l"/>
              </a:tabLst>
            </a:pPr>
            <a:r>
              <a:rPr sz="2800" spc="40" dirty="0">
                <a:latin typeface="Tahoma"/>
                <a:cs typeface="Tahoma"/>
              </a:rPr>
              <a:t>Quản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spc="30" dirty="0">
                <a:latin typeface="Tahoma"/>
                <a:cs typeface="Tahoma"/>
              </a:rPr>
              <a:t>lý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vé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tham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quan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các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di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tích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của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01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công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55" dirty="0">
                <a:latin typeface="Tahoma"/>
                <a:cs typeface="Tahoma"/>
              </a:rPr>
              <a:t>ty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du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lịch</a:t>
            </a:r>
            <a:endParaRPr sz="2800">
              <a:latin typeface="Tahoma"/>
              <a:cs typeface="Tahoma"/>
            </a:endParaRPr>
          </a:p>
          <a:p>
            <a:pPr marL="926465" indent="-457200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926465" algn="l"/>
                <a:tab pos="927100" algn="l"/>
              </a:tabLst>
            </a:pPr>
            <a:r>
              <a:rPr sz="2800" spc="40" dirty="0">
                <a:latin typeface="Tahoma"/>
                <a:cs typeface="Tahoma"/>
              </a:rPr>
              <a:t>Quản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30" dirty="0">
                <a:latin typeface="Tahoma"/>
                <a:cs typeface="Tahoma"/>
              </a:rPr>
              <a:t>lý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45" dirty="0">
                <a:latin typeface="Tahoma"/>
                <a:cs typeface="Tahoma"/>
              </a:rPr>
              <a:t>y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tế</a:t>
            </a:r>
            <a:endParaRPr sz="2800">
              <a:latin typeface="Tahoma"/>
              <a:cs typeface="Tahoma"/>
            </a:endParaRPr>
          </a:p>
          <a:p>
            <a:pPr marL="926465" indent="-457200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926465" algn="l"/>
                <a:tab pos="927100" algn="l"/>
              </a:tabLst>
            </a:pPr>
            <a:r>
              <a:rPr sz="2800" spc="35" dirty="0">
                <a:latin typeface="Tahoma"/>
                <a:cs typeface="Tahoma"/>
              </a:rPr>
              <a:t>Bài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tập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50" dirty="0">
                <a:latin typeface="Tahoma"/>
                <a:cs typeface="Tahoma"/>
              </a:rPr>
              <a:t>lớn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200" b="1" spc="-170" dirty="0">
                <a:solidFill>
                  <a:srgbClr val="FF0000"/>
                </a:solidFill>
                <a:latin typeface="Tahoma"/>
                <a:cs typeface="Tahoma"/>
              </a:rPr>
              <a:t>Yêu</a:t>
            </a:r>
            <a:r>
              <a:rPr sz="3200" b="1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215" dirty="0">
                <a:solidFill>
                  <a:srgbClr val="FF0000"/>
                </a:solidFill>
                <a:latin typeface="Tahoma"/>
                <a:cs typeface="Tahoma"/>
              </a:rPr>
              <a:t>cầ</a:t>
            </a:r>
            <a:r>
              <a:rPr sz="3200" b="1" spc="-24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3200" b="1" spc="-340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  <a:p>
            <a:pPr marL="926465" indent="-457200">
              <a:lnSpc>
                <a:spcPct val="100000"/>
              </a:lnSpc>
              <a:spcBef>
                <a:spcPts val="545"/>
              </a:spcBef>
              <a:buFont typeface="Wingdings"/>
              <a:buChar char=""/>
              <a:tabLst>
                <a:tab pos="926465" algn="l"/>
                <a:tab pos="927100" algn="l"/>
              </a:tabLst>
            </a:pPr>
            <a:r>
              <a:rPr sz="2800" dirty="0">
                <a:latin typeface="Tahoma"/>
                <a:cs typeface="Tahoma"/>
              </a:rPr>
              <a:t>Tạo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spc="40" dirty="0">
                <a:latin typeface="Tahoma"/>
                <a:cs typeface="Tahoma"/>
              </a:rPr>
              <a:t>CSDL,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bảng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tương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ứng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(</a:t>
            </a:r>
            <a:r>
              <a:rPr sz="2800" i="1" spc="-105" dirty="0">
                <a:latin typeface="Arial"/>
                <a:cs typeface="Arial"/>
              </a:rPr>
              <a:t>tên</a:t>
            </a:r>
            <a:r>
              <a:rPr sz="2800" i="1" spc="-120" dirty="0">
                <a:latin typeface="Arial"/>
                <a:cs typeface="Arial"/>
              </a:rPr>
              <a:t> </a:t>
            </a:r>
            <a:r>
              <a:rPr sz="2800" i="1" spc="-250" dirty="0">
                <a:latin typeface="Arial"/>
                <a:cs typeface="Arial"/>
              </a:rPr>
              <a:t>CSDL</a:t>
            </a:r>
            <a:r>
              <a:rPr sz="2800" i="1" spc="-125" dirty="0">
                <a:latin typeface="Arial"/>
                <a:cs typeface="Arial"/>
              </a:rPr>
              <a:t> </a:t>
            </a:r>
            <a:r>
              <a:rPr sz="2800" i="1" spc="-120" dirty="0">
                <a:latin typeface="Arial"/>
                <a:cs typeface="Arial"/>
              </a:rPr>
              <a:t>có</a:t>
            </a:r>
            <a:r>
              <a:rPr sz="2800" i="1" spc="-130" dirty="0">
                <a:latin typeface="Arial"/>
                <a:cs typeface="Arial"/>
              </a:rPr>
              <a:t> </a:t>
            </a:r>
            <a:r>
              <a:rPr sz="2800" i="1" spc="-60" dirty="0">
                <a:latin typeface="Arial"/>
                <a:cs typeface="Arial"/>
              </a:rPr>
              <a:t>thêm</a:t>
            </a:r>
            <a:r>
              <a:rPr sz="2800" i="1" spc="-125" dirty="0">
                <a:latin typeface="Arial"/>
                <a:cs typeface="Arial"/>
              </a:rPr>
              <a:t> </a:t>
            </a:r>
            <a:r>
              <a:rPr sz="2800" i="1" spc="-235" dirty="0">
                <a:latin typeface="Arial"/>
                <a:cs typeface="Arial"/>
              </a:rPr>
              <a:t>MSSV</a:t>
            </a:r>
            <a:r>
              <a:rPr sz="2800" i="1" spc="-110" dirty="0">
                <a:latin typeface="Arial"/>
                <a:cs typeface="Arial"/>
              </a:rPr>
              <a:t> </a:t>
            </a:r>
            <a:r>
              <a:rPr sz="2800" i="1" spc="-105" dirty="0">
                <a:latin typeface="Arial"/>
                <a:cs typeface="Arial"/>
              </a:rPr>
              <a:t>nhóm</a:t>
            </a:r>
            <a:r>
              <a:rPr sz="2800" i="1" spc="-110" dirty="0">
                <a:latin typeface="Arial"/>
                <a:cs typeface="Arial"/>
              </a:rPr>
              <a:t> </a:t>
            </a:r>
            <a:r>
              <a:rPr sz="2800" i="1" spc="-240" dirty="0">
                <a:latin typeface="Verdana"/>
                <a:cs typeface="Verdana"/>
              </a:rPr>
              <a:t>trưởng</a:t>
            </a:r>
            <a:r>
              <a:rPr sz="2800" spc="-240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926465" indent="-457200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926465" algn="l"/>
                <a:tab pos="927100" algn="l"/>
              </a:tabLst>
            </a:pPr>
            <a:r>
              <a:rPr sz="2800" spc="-10" dirty="0">
                <a:latin typeface="Tahoma"/>
                <a:cs typeface="Tahoma"/>
              </a:rPr>
              <a:t>Thêm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spc="45" dirty="0">
                <a:latin typeface="Tahoma"/>
                <a:cs typeface="Tahoma"/>
              </a:rPr>
              <a:t>ít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nhất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10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bản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ghi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cho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mỗi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bảng</a:t>
            </a:r>
            <a:endParaRPr sz="2800">
              <a:latin typeface="Tahoma"/>
              <a:cs typeface="Tahoma"/>
            </a:endParaRPr>
          </a:p>
          <a:p>
            <a:pPr marL="926465" indent="-457200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926465" algn="l"/>
                <a:tab pos="927100" algn="l"/>
              </a:tabLst>
            </a:pPr>
            <a:r>
              <a:rPr sz="2800" spc="-5" dirty="0">
                <a:latin typeface="Tahoma"/>
                <a:cs typeface="Tahoma"/>
              </a:rPr>
              <a:t>Tìm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hiểu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cách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thêm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spc="135" dirty="0">
                <a:latin typeface="Tahoma"/>
                <a:cs typeface="Tahoma"/>
              </a:rPr>
              <a:t>DL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70" dirty="0">
                <a:latin typeface="Tahoma"/>
                <a:cs typeface="Tahoma"/>
              </a:rPr>
              <a:t>từ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file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qua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40" dirty="0">
                <a:latin typeface="Tahoma"/>
                <a:cs typeface="Tahoma"/>
              </a:rPr>
              <a:t>GUI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spc="15" dirty="0">
                <a:latin typeface="Tahoma"/>
                <a:cs typeface="Tahoma"/>
              </a:rPr>
              <a:t>trên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spc="145" dirty="0">
                <a:latin typeface="Tahoma"/>
                <a:cs typeface="Tahoma"/>
              </a:rPr>
              <a:t>MySQL</a:t>
            </a:r>
            <a:endParaRPr sz="2800">
              <a:latin typeface="Tahoma"/>
              <a:cs typeface="Tahoma"/>
            </a:endParaRPr>
          </a:p>
          <a:p>
            <a:pPr marL="926465" indent="-457200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926465" algn="l"/>
                <a:tab pos="927100" algn="l"/>
              </a:tabLst>
            </a:pPr>
            <a:r>
              <a:rPr sz="2800" spc="-5" dirty="0">
                <a:latin typeface="Tahoma"/>
                <a:cs typeface="Tahoma"/>
              </a:rPr>
              <a:t>Sinh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biểu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đồ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spc="95" dirty="0">
                <a:latin typeface="Tahoma"/>
                <a:cs typeface="Tahoma"/>
              </a:rPr>
              <a:t>ERD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spc="70" dirty="0">
                <a:latin typeface="Tahoma"/>
                <a:cs typeface="Tahoma"/>
              </a:rPr>
              <a:t>tự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động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-240" dirty="0">
                <a:latin typeface="Tahoma"/>
                <a:cs typeface="Tahoma"/>
              </a:rPr>
              <a:t>(</a:t>
            </a:r>
            <a:r>
              <a:rPr sz="2800" i="1" spc="-240" dirty="0">
                <a:latin typeface="Arial"/>
                <a:cs typeface="Arial"/>
              </a:rPr>
              <a:t>Có</a:t>
            </a:r>
            <a:r>
              <a:rPr sz="2800" i="1" spc="-120" dirty="0">
                <a:latin typeface="Arial"/>
                <a:cs typeface="Arial"/>
              </a:rPr>
              <a:t> </a:t>
            </a:r>
            <a:r>
              <a:rPr sz="2800" i="1" spc="-260" dirty="0">
                <a:latin typeface="Verdana"/>
                <a:cs typeface="Verdana"/>
              </a:rPr>
              <a:t>kết</a:t>
            </a:r>
            <a:r>
              <a:rPr sz="2800" i="1" spc="-330" dirty="0">
                <a:latin typeface="Verdana"/>
                <a:cs typeface="Verdana"/>
              </a:rPr>
              <a:t> </a:t>
            </a:r>
            <a:r>
              <a:rPr sz="2800" i="1" spc="-225" dirty="0">
                <a:latin typeface="Verdana"/>
                <a:cs typeface="Verdana"/>
              </a:rPr>
              <a:t>nối</a:t>
            </a:r>
            <a:r>
              <a:rPr sz="2800" i="1" spc="-330" dirty="0">
                <a:latin typeface="Verdana"/>
                <a:cs typeface="Verdana"/>
              </a:rPr>
              <a:t> </a:t>
            </a:r>
            <a:r>
              <a:rPr sz="2800" i="1" spc="-160" dirty="0">
                <a:latin typeface="Verdana"/>
                <a:cs typeface="Verdana"/>
              </a:rPr>
              <a:t>–</a:t>
            </a:r>
            <a:r>
              <a:rPr sz="2800" i="1" spc="-330" dirty="0">
                <a:latin typeface="Verdana"/>
                <a:cs typeface="Verdana"/>
              </a:rPr>
              <a:t> </a:t>
            </a:r>
            <a:r>
              <a:rPr sz="2800" i="1" spc="-105" dirty="0">
                <a:latin typeface="Arial"/>
                <a:cs typeface="Arial"/>
              </a:rPr>
              <a:t>quan</a:t>
            </a:r>
            <a:r>
              <a:rPr sz="2800" i="1" spc="-114" dirty="0">
                <a:latin typeface="Arial"/>
                <a:cs typeface="Arial"/>
              </a:rPr>
              <a:t> </a:t>
            </a:r>
            <a:r>
              <a:rPr sz="2800" i="1" spc="-315" dirty="0">
                <a:latin typeface="Verdana"/>
                <a:cs typeface="Verdana"/>
              </a:rPr>
              <a:t>hệ</a:t>
            </a:r>
            <a:r>
              <a:rPr sz="2800" i="1" spc="-320" dirty="0">
                <a:latin typeface="Verdana"/>
                <a:cs typeface="Verdana"/>
              </a:rPr>
              <a:t> </a:t>
            </a:r>
            <a:r>
              <a:rPr sz="2800" i="1" spc="-235" dirty="0">
                <a:latin typeface="Verdana"/>
                <a:cs typeface="Verdana"/>
              </a:rPr>
              <a:t>giữa</a:t>
            </a:r>
            <a:r>
              <a:rPr sz="2800" i="1" spc="-340" dirty="0">
                <a:latin typeface="Verdana"/>
                <a:cs typeface="Verdana"/>
              </a:rPr>
              <a:t> </a:t>
            </a:r>
            <a:r>
              <a:rPr sz="2800" i="1" spc="-130" dirty="0">
                <a:latin typeface="Arial"/>
                <a:cs typeface="Arial"/>
              </a:rPr>
              <a:t>các</a:t>
            </a:r>
            <a:r>
              <a:rPr sz="2800" i="1" spc="-125" dirty="0">
                <a:latin typeface="Arial"/>
                <a:cs typeface="Arial"/>
              </a:rPr>
              <a:t> </a:t>
            </a:r>
            <a:r>
              <a:rPr sz="2800" i="1" spc="-310" dirty="0">
                <a:latin typeface="Verdana"/>
                <a:cs typeface="Verdana"/>
              </a:rPr>
              <a:t>bảng</a:t>
            </a:r>
            <a:r>
              <a:rPr sz="2800" spc="-310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926465" indent="-457200">
              <a:lnSpc>
                <a:spcPct val="100000"/>
              </a:lnSpc>
              <a:spcBef>
                <a:spcPts val="605"/>
              </a:spcBef>
              <a:buFont typeface="Wingdings"/>
              <a:buChar char=""/>
              <a:tabLst>
                <a:tab pos="926465" algn="l"/>
                <a:tab pos="927100" algn="l"/>
              </a:tabLst>
            </a:pPr>
            <a:r>
              <a:rPr sz="2800" spc="50" dirty="0">
                <a:latin typeface="Tahoma"/>
                <a:cs typeface="Tahoma"/>
              </a:rPr>
              <a:t>Chụp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lại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minh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chứng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tương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ứng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677" y="106172"/>
            <a:ext cx="2389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4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2800" b="1" spc="-1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-204" dirty="0">
                <a:solidFill>
                  <a:srgbClr val="FFFFFF"/>
                </a:solidFill>
                <a:latin typeface="Tahoma"/>
                <a:cs typeface="Tahoma"/>
              </a:rPr>
              <a:t>ign</a:t>
            </a:r>
            <a:r>
              <a:rPr sz="2800" b="1" spc="-3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b="1" spc="-1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2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b="1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8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8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5660-AD9C-0E97-C235-130BA5E6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77" y="1143000"/>
            <a:ext cx="11112500" cy="492443"/>
          </a:xfrm>
        </p:spPr>
        <p:txBody>
          <a:bodyPr/>
          <a:lstStyle/>
          <a:p>
            <a:r>
              <a:rPr lang="en-US" dirty="0"/>
              <a:t>ANSWER 2: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4B3A6-D78B-50B5-2411-5DC397B8C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877" y="1981200"/>
            <a:ext cx="4154323" cy="3046988"/>
          </a:xfrm>
        </p:spPr>
        <p:txBody>
          <a:bodyPr/>
          <a:lstStyle/>
          <a:p>
            <a:r>
              <a:rPr lang="en-US" sz="1800" dirty="0"/>
              <a:t>-CSDL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tư</a:t>
            </a:r>
            <a:r>
              <a:rPr lang="en-US" sz="1800" dirty="0"/>
              <a:t> BTL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bọn</a:t>
            </a:r>
            <a:r>
              <a:rPr lang="en-US" sz="1800" dirty="0"/>
              <a:t> e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bán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endParaRPr lang="en-US" sz="1800" dirty="0"/>
          </a:p>
          <a:p>
            <a:r>
              <a:rPr lang="en-US" sz="1800" dirty="0"/>
              <a:t>-</a:t>
            </a:r>
            <a:r>
              <a:rPr lang="en-US" sz="1800" dirty="0" err="1"/>
              <a:t>Đường</a:t>
            </a:r>
            <a:r>
              <a:rPr lang="en-US" sz="1800" dirty="0"/>
              <a:t> link </a:t>
            </a:r>
            <a:r>
              <a:rPr lang="en-US" sz="1800" dirty="0" err="1"/>
              <a:t>tới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import:</a:t>
            </a:r>
          </a:p>
          <a:p>
            <a:r>
              <a:rPr lang="en-US" sz="1800" dirty="0">
                <a:hlinkClick r:id="rId2"/>
              </a:rPr>
              <a:t>https://github.com/nanachan3835/QUANLYBANHANG/tree/main/mysql</a:t>
            </a:r>
            <a:endParaRPr lang="en-US" sz="1800" dirty="0"/>
          </a:p>
          <a:p>
            <a:r>
              <a:rPr lang="en-US" sz="1800" dirty="0"/>
              <a:t>-</a:t>
            </a:r>
            <a:r>
              <a:rPr lang="en-US" sz="1800" dirty="0" err="1"/>
              <a:t>Đường</a:t>
            </a:r>
            <a:r>
              <a:rPr lang="en-US" sz="1800" dirty="0"/>
              <a:t> link </a:t>
            </a:r>
            <a:r>
              <a:rPr lang="en-US" sz="1800" dirty="0" err="1"/>
              <a:t>tới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bảng</a:t>
            </a:r>
            <a:r>
              <a:rPr lang="en-US" sz="1800" dirty="0"/>
              <a:t>:</a:t>
            </a:r>
          </a:p>
          <a:p>
            <a:r>
              <a:rPr lang="en-US" sz="1800" dirty="0"/>
              <a:t>(</a:t>
            </a:r>
            <a:r>
              <a:rPr lang="en-US" sz="1800" dirty="0" err="1"/>
              <a:t>mỗi</a:t>
            </a:r>
            <a:r>
              <a:rPr lang="en-US" sz="1800" dirty="0"/>
              <a:t> table bao </a:t>
            </a:r>
            <a:r>
              <a:rPr lang="en-US" sz="1800" dirty="0" err="1"/>
              <a:t>gồm</a:t>
            </a:r>
            <a:r>
              <a:rPr lang="en-US" sz="1800" dirty="0"/>
              <a:t> 100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ghi</a:t>
            </a:r>
            <a:r>
              <a:rPr lang="en-US" sz="1800" dirty="0"/>
              <a:t>)</a:t>
            </a:r>
          </a:p>
          <a:p>
            <a:r>
              <a:rPr lang="en-US" sz="1800" dirty="0"/>
              <a:t>-</a:t>
            </a:r>
            <a:r>
              <a:rPr lang="en-US" sz="1800" dirty="0" err="1"/>
              <a:t>nhóm</a:t>
            </a:r>
            <a:r>
              <a:rPr lang="en-US" sz="1800" dirty="0"/>
              <a:t> e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import data wizard </a:t>
            </a:r>
            <a:r>
              <a:rPr lang="en-US" sz="1800" dirty="0" err="1"/>
              <a:t>để</a:t>
            </a:r>
            <a:r>
              <a:rPr lang="en-US" sz="1800" dirty="0"/>
              <a:t> import file .csv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cột</a:t>
            </a:r>
            <a:r>
              <a:rPr lang="en-US" sz="1800" dirty="0"/>
              <a:t> </a:t>
            </a:r>
          </a:p>
          <a:p>
            <a:r>
              <a:rPr lang="en-US" sz="1800" dirty="0"/>
              <a:t>-</a:t>
            </a:r>
            <a:r>
              <a:rPr lang="en-US" sz="1800" dirty="0" err="1"/>
              <a:t>nhóm</a:t>
            </a:r>
            <a:r>
              <a:rPr lang="en-US" sz="1800" dirty="0"/>
              <a:t> e </a:t>
            </a:r>
            <a:r>
              <a:rPr lang="en-US" sz="1800" dirty="0" err="1"/>
              <a:t>cũng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reverse engineer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sinh</a:t>
            </a:r>
            <a:r>
              <a:rPr lang="en-US" sz="1800" dirty="0"/>
              <a:t> </a:t>
            </a:r>
            <a:r>
              <a:rPr lang="en-US" sz="1800" dirty="0" err="1"/>
              <a:t>biểu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</a:t>
            </a:r>
            <a:r>
              <a:rPr lang="en-US" sz="1800" dirty="0" err="1"/>
              <a:t>erd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</a:p>
        </p:txBody>
      </p:sp>
      <p:pic>
        <p:nvPicPr>
          <p:cNvPr id="5" name="Picture 4" descr="A computer screen shot of a computer">
            <a:extLst>
              <a:ext uri="{FF2B5EF4-FFF2-40B4-BE49-F238E27FC236}">
                <a16:creationId xmlns:a16="http://schemas.microsoft.com/office/drawing/2014/main" id="{004B8E07-534A-760E-1168-0F41773A4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89221"/>
            <a:ext cx="6477001" cy="424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1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10" dirty="0">
                <a:solidFill>
                  <a:srgbClr val="FF0000"/>
                </a:solidFill>
                <a:latin typeface="Tahoma"/>
                <a:cs typeface="Tahoma"/>
              </a:rPr>
              <a:t>Q:</a:t>
            </a:r>
            <a:r>
              <a:rPr b="1" spc="-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/>
              <a:t>Tìm</a:t>
            </a:r>
            <a:r>
              <a:rPr spc="-190" dirty="0"/>
              <a:t> </a:t>
            </a:r>
            <a:r>
              <a:rPr spc="10" dirty="0"/>
              <a:t>hiểu</a:t>
            </a:r>
            <a:r>
              <a:rPr spc="-185" dirty="0"/>
              <a:t> </a:t>
            </a:r>
            <a:r>
              <a:rPr spc="5" dirty="0"/>
              <a:t>cách</a:t>
            </a:r>
            <a:r>
              <a:rPr spc="-204" dirty="0"/>
              <a:t> </a:t>
            </a:r>
            <a:r>
              <a:rPr spc="35" dirty="0"/>
              <a:t>kết</a:t>
            </a:r>
            <a:r>
              <a:rPr spc="-180" dirty="0"/>
              <a:t> </a:t>
            </a:r>
            <a:r>
              <a:rPr spc="35" dirty="0"/>
              <a:t>nối</a:t>
            </a:r>
            <a:r>
              <a:rPr spc="-185" dirty="0"/>
              <a:t> </a:t>
            </a:r>
            <a:r>
              <a:rPr spc="170" dirty="0"/>
              <a:t>NNLT</a:t>
            </a:r>
            <a:r>
              <a:rPr spc="-204" dirty="0"/>
              <a:t> </a:t>
            </a:r>
            <a:r>
              <a:rPr spc="85" dirty="0"/>
              <a:t>với</a:t>
            </a:r>
            <a:r>
              <a:rPr spc="-190" dirty="0"/>
              <a:t> </a:t>
            </a:r>
            <a:r>
              <a:rPr spc="185" dirty="0"/>
              <a:t>RDBMS</a:t>
            </a:r>
            <a:r>
              <a:rPr spc="-180" dirty="0"/>
              <a:t> </a:t>
            </a:r>
            <a:r>
              <a:rPr spc="-70" dirty="0"/>
              <a:t>mà</a:t>
            </a:r>
            <a:r>
              <a:rPr spc="-195" dirty="0"/>
              <a:t> </a:t>
            </a:r>
            <a:r>
              <a:rPr spc="5" dirty="0"/>
              <a:t>nhóm</a:t>
            </a:r>
            <a:r>
              <a:rPr spc="-170" dirty="0"/>
              <a:t> </a:t>
            </a:r>
            <a:r>
              <a:rPr spc="20" dirty="0"/>
              <a:t>sử</a:t>
            </a:r>
            <a:r>
              <a:rPr spc="-190" dirty="0"/>
              <a:t> </a:t>
            </a:r>
            <a:r>
              <a:rPr spc="-55" dirty="0"/>
              <a:t>dụng.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70" dirty="0"/>
              <a:t>6</a:t>
            </a:fld>
            <a:endParaRPr spc="-7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00"/>
              </a:spcBef>
              <a:buFont typeface="Wingdings"/>
              <a:buChar char=""/>
              <a:tabLst>
                <a:tab pos="470534" algn="l"/>
              </a:tabLst>
            </a:pPr>
            <a:r>
              <a:rPr spc="15" dirty="0"/>
              <a:t>Tóm</a:t>
            </a:r>
            <a:r>
              <a:rPr spc="-185" dirty="0"/>
              <a:t> </a:t>
            </a:r>
            <a:r>
              <a:rPr spc="20" dirty="0"/>
              <a:t>tắt</a:t>
            </a:r>
            <a:r>
              <a:rPr spc="-180" dirty="0"/>
              <a:t> </a:t>
            </a:r>
            <a:r>
              <a:rPr spc="5" dirty="0"/>
              <a:t>cách</a:t>
            </a:r>
            <a:r>
              <a:rPr spc="-215" dirty="0"/>
              <a:t> </a:t>
            </a:r>
            <a:r>
              <a:rPr spc="35" dirty="0"/>
              <a:t>kết</a:t>
            </a:r>
            <a:r>
              <a:rPr spc="-190" dirty="0"/>
              <a:t> </a:t>
            </a:r>
            <a:r>
              <a:rPr spc="35" dirty="0"/>
              <a:t>nối</a:t>
            </a:r>
            <a:r>
              <a:rPr spc="-180" dirty="0"/>
              <a:t> </a:t>
            </a:r>
            <a:r>
              <a:rPr spc="5" dirty="0"/>
              <a:t>nhóm</a:t>
            </a:r>
            <a:r>
              <a:rPr spc="-180" dirty="0"/>
              <a:t> </a:t>
            </a:r>
            <a:r>
              <a:rPr spc="30" dirty="0"/>
              <a:t>chọn</a:t>
            </a:r>
            <a:r>
              <a:rPr spc="-190" dirty="0"/>
              <a:t> </a:t>
            </a:r>
            <a:r>
              <a:rPr spc="10" dirty="0"/>
              <a:t>trong</a:t>
            </a:r>
            <a:r>
              <a:rPr spc="-190" dirty="0"/>
              <a:t> </a:t>
            </a:r>
            <a:r>
              <a:rPr spc="110" dirty="0"/>
              <a:t>1</a:t>
            </a:r>
            <a:r>
              <a:rPr spc="-175" dirty="0"/>
              <a:t> </a:t>
            </a:r>
            <a:r>
              <a:rPr spc="10" dirty="0"/>
              <a:t>Slide</a:t>
            </a:r>
          </a:p>
          <a:p>
            <a:pPr marL="469900" marR="5080" indent="-457834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470534" algn="l"/>
              </a:tabLst>
            </a:pPr>
            <a:r>
              <a:rPr spc="60" dirty="0"/>
              <a:t>Chụp</a:t>
            </a:r>
            <a:r>
              <a:rPr spc="-185" dirty="0"/>
              <a:t> </a:t>
            </a:r>
            <a:r>
              <a:rPr spc="-10" dirty="0"/>
              <a:t>lại</a:t>
            </a:r>
            <a:r>
              <a:rPr spc="-190" dirty="0"/>
              <a:t> </a:t>
            </a:r>
            <a:r>
              <a:rPr spc="-5" dirty="0"/>
              <a:t>minh</a:t>
            </a:r>
            <a:r>
              <a:rPr spc="-180" dirty="0"/>
              <a:t> </a:t>
            </a:r>
            <a:r>
              <a:rPr spc="5" dirty="0"/>
              <a:t>chứng</a:t>
            </a:r>
            <a:r>
              <a:rPr spc="-195" dirty="0"/>
              <a:t> </a:t>
            </a:r>
            <a:r>
              <a:rPr spc="40" dirty="0"/>
              <a:t>code</a:t>
            </a:r>
            <a:r>
              <a:rPr spc="-204" dirty="0"/>
              <a:t> </a:t>
            </a:r>
            <a:r>
              <a:rPr spc="5" dirty="0"/>
              <a:t>thêm</a:t>
            </a:r>
            <a:r>
              <a:rPr spc="-180" dirty="0"/>
              <a:t> </a:t>
            </a:r>
            <a:r>
              <a:rPr spc="55" dirty="0"/>
              <a:t>dữ</a:t>
            </a:r>
            <a:r>
              <a:rPr spc="-190" dirty="0"/>
              <a:t> </a:t>
            </a:r>
            <a:r>
              <a:rPr spc="10" dirty="0"/>
              <a:t>liệu</a:t>
            </a:r>
            <a:r>
              <a:rPr spc="-190" dirty="0"/>
              <a:t> </a:t>
            </a:r>
            <a:r>
              <a:rPr spc="15" dirty="0"/>
              <a:t>vào</a:t>
            </a:r>
            <a:r>
              <a:rPr spc="-185" dirty="0"/>
              <a:t> </a:t>
            </a:r>
            <a:r>
              <a:rPr spc="110" dirty="0"/>
              <a:t>1</a:t>
            </a:r>
            <a:r>
              <a:rPr spc="-180" dirty="0"/>
              <a:t> </a:t>
            </a:r>
            <a:r>
              <a:rPr spc="-45" dirty="0"/>
              <a:t>bảng</a:t>
            </a:r>
            <a:r>
              <a:rPr spc="-195" dirty="0"/>
              <a:t> </a:t>
            </a:r>
            <a:r>
              <a:rPr spc="10" dirty="0"/>
              <a:t>trong </a:t>
            </a:r>
            <a:r>
              <a:rPr spc="-985" dirty="0"/>
              <a:t> </a:t>
            </a:r>
            <a:r>
              <a:rPr spc="120" dirty="0"/>
              <a:t>CSDL</a:t>
            </a:r>
            <a:r>
              <a:rPr spc="-190" dirty="0"/>
              <a:t> </a:t>
            </a:r>
            <a:r>
              <a:rPr spc="10" dirty="0"/>
              <a:t>nhóm</a:t>
            </a:r>
            <a:r>
              <a:rPr spc="-180" dirty="0"/>
              <a:t> </a:t>
            </a:r>
            <a:r>
              <a:rPr spc="-20" dirty="0"/>
              <a:t>dùng</a:t>
            </a:r>
            <a:r>
              <a:rPr spc="-195" dirty="0"/>
              <a:t> </a:t>
            </a:r>
            <a:r>
              <a:rPr spc="15" dirty="0"/>
              <a:t>trong</a:t>
            </a:r>
            <a:r>
              <a:rPr spc="-195" dirty="0"/>
              <a:t> </a:t>
            </a:r>
            <a:r>
              <a:rPr spc="85" dirty="0"/>
              <a:t>BTL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7677" y="106172"/>
            <a:ext cx="2359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4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2800" b="1" spc="-1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-204" dirty="0">
                <a:solidFill>
                  <a:srgbClr val="FFFFFF"/>
                </a:solidFill>
                <a:latin typeface="Tahoma"/>
                <a:cs typeface="Tahoma"/>
              </a:rPr>
              <a:t>ign</a:t>
            </a:r>
            <a:r>
              <a:rPr sz="2800" b="1" spc="-3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b="1" spc="-1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2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b="1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8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0EA2-61FE-2AD1-4682-F10244A3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77" y="1219200"/>
            <a:ext cx="11112500" cy="492443"/>
          </a:xfrm>
        </p:spPr>
        <p:txBody>
          <a:bodyPr/>
          <a:lstStyle/>
          <a:p>
            <a:r>
              <a:rPr lang="en-US" dirty="0"/>
              <a:t>ANSWER 3: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1E877-23CA-48E7-1C63-1CC61425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877" y="2301087"/>
            <a:ext cx="2706523" cy="3600986"/>
          </a:xfrm>
        </p:spPr>
        <p:txBody>
          <a:bodyPr/>
          <a:lstStyle/>
          <a:p>
            <a:r>
              <a:rPr lang="en-US" sz="1800" dirty="0"/>
              <a:t>-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bọn</a:t>
            </a:r>
            <a:r>
              <a:rPr lang="en-US" sz="1800" dirty="0"/>
              <a:t> e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C#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dự</a:t>
            </a:r>
            <a:r>
              <a:rPr lang="en-US" sz="1800" dirty="0"/>
              <a:t> </a:t>
            </a:r>
            <a:r>
              <a:rPr lang="en-US" sz="1800" dirty="0" err="1"/>
              <a:t>án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dung visual studio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dự</a:t>
            </a:r>
            <a:r>
              <a:rPr lang="en-US" sz="1800" dirty="0"/>
              <a:t> </a:t>
            </a:r>
            <a:r>
              <a:rPr lang="en-US" sz="1800" dirty="0" err="1"/>
              <a:t>án</a:t>
            </a:r>
            <a:r>
              <a:rPr lang="en-US" sz="1800" dirty="0"/>
              <a:t> </a:t>
            </a:r>
            <a:r>
              <a:rPr lang="en-US" sz="1800" dirty="0" err="1"/>
              <a:t>dựa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winform</a:t>
            </a:r>
            <a:r>
              <a:rPr lang="en-US" sz="1800" dirty="0"/>
              <a:t>, </a:t>
            </a:r>
            <a:r>
              <a:rPr lang="en-US" sz="1800" dirty="0" err="1"/>
              <a:t>phần</a:t>
            </a:r>
            <a:r>
              <a:rPr lang="en-US" sz="1800" dirty="0"/>
              <a:t> database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bọn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lưu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file .</a:t>
            </a:r>
            <a:r>
              <a:rPr lang="en-US" sz="1800" dirty="0" err="1"/>
              <a:t>mdf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thao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file .</a:t>
            </a:r>
            <a:r>
              <a:rPr lang="en-US" sz="1800" dirty="0" err="1"/>
              <a:t>mdf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thuận</a:t>
            </a:r>
            <a:r>
              <a:rPr lang="en-US" sz="1800" dirty="0"/>
              <a:t> </a:t>
            </a:r>
            <a:r>
              <a:rPr lang="en-US" sz="1800" dirty="0" err="1"/>
              <a:t>tiện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cài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endParaRPr lang="en-US" sz="1800" dirty="0"/>
          </a:p>
          <a:p>
            <a:r>
              <a:rPr lang="en-US" sz="1800" dirty="0"/>
              <a:t>-</a:t>
            </a:r>
            <a:r>
              <a:rPr lang="en-US" sz="1800" dirty="0" err="1"/>
              <a:t>Bọn</a:t>
            </a:r>
            <a:r>
              <a:rPr lang="en-US" sz="1800" dirty="0"/>
              <a:t> e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thư</a:t>
            </a:r>
            <a:r>
              <a:rPr lang="en-US" sz="1800" dirty="0"/>
              <a:t> </a:t>
            </a:r>
            <a:r>
              <a:rPr lang="en-US" sz="1800" dirty="0" err="1"/>
              <a:t>viện</a:t>
            </a:r>
            <a:r>
              <a:rPr lang="en-US" sz="1800" dirty="0"/>
              <a:t> </a:t>
            </a:r>
            <a:r>
              <a:rPr lang="en-US" sz="1800" dirty="0" err="1"/>
              <a:t>sẵn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.NET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system.data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thao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CSDL </a:t>
            </a:r>
            <a:endParaRPr lang="vi-VN" sz="18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92CFAAA-EE75-24D6-EB93-85C007749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47" y="1687062"/>
            <a:ext cx="8325465" cy="44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1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D3F7-0C67-B532-A55A-4B863B93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77" y="1813941"/>
            <a:ext cx="11112500" cy="3447098"/>
          </a:xfrm>
        </p:spPr>
        <p:txBody>
          <a:bodyPr/>
          <a:lstStyle/>
          <a:p>
            <a:r>
              <a:rPr lang="vi-VN" dirty="0"/>
              <a:t>-Dự án của bọn em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link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https://github.com/nanachan3835/QUANLYBANHANG/tree/main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request </a:t>
            </a:r>
            <a:r>
              <a:rPr lang="en-US" dirty="0" err="1"/>
              <a:t>về</a:t>
            </a:r>
            <a:r>
              <a:rPr lang="en-US" dirty="0"/>
              <a:t> project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7 . Xin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0894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6383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677" y="106172"/>
            <a:ext cx="2112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45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2800" b="1" spc="-2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b="1" spc="-204" dirty="0">
                <a:solidFill>
                  <a:srgbClr val="FFFFFF"/>
                </a:solidFill>
                <a:latin typeface="Tahoma"/>
                <a:cs typeface="Tahoma"/>
              </a:rPr>
              <a:t>ks</a:t>
            </a:r>
            <a:r>
              <a:rPr sz="28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Tahoma"/>
                <a:cs typeface="Tahoma"/>
              </a:rPr>
              <a:t>hữu</a:t>
            </a:r>
            <a:r>
              <a:rPr sz="28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ahoma"/>
                <a:cs typeface="Tahoma"/>
              </a:rPr>
              <a:t>í</a:t>
            </a:r>
            <a:r>
              <a:rPr sz="2800" b="1" spc="-18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800" b="1" spc="-22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70" dirty="0"/>
              <a:t>9</a:t>
            </a:fld>
            <a:endParaRPr spc="-70" dirty="0"/>
          </a:p>
        </p:txBody>
      </p:sp>
      <p:sp>
        <p:nvSpPr>
          <p:cNvPr id="4" name="object 4"/>
          <p:cNvSpPr txBox="1"/>
          <p:nvPr/>
        </p:nvSpPr>
        <p:spPr>
          <a:xfrm>
            <a:off x="417677" y="1534220"/>
            <a:ext cx="11026140" cy="395732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3"/>
              </a:rPr>
              <a:t>https://www.dataquest.io/blog/install-mysql-windows/</a:t>
            </a:r>
            <a:endParaRPr sz="2400" dirty="0">
              <a:latin typeface="Tahoma"/>
              <a:cs typeface="Tahoma"/>
            </a:endParaRPr>
          </a:p>
          <a:p>
            <a:pPr marL="355600" marR="478790" indent="-3429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https://www.freecodecamp.org/news/how-to-install-mysql-workbench-on- </a:t>
            </a:r>
            <a:r>
              <a:rPr sz="2400" spc="-735" dirty="0">
                <a:solidFill>
                  <a:srgbClr val="0462C1"/>
                </a:solidFill>
                <a:latin typeface="Tahoma"/>
                <a:cs typeface="Tahoma"/>
              </a:rPr>
              <a:t> </a:t>
            </a:r>
            <a:r>
              <a:rPr sz="2400" u="heavy" spc="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windows/</a:t>
            </a:r>
            <a:endParaRPr sz="24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5"/>
              </a:rPr>
              <a:t>https://blog.devart.com/how-to-check-mysql-version.html#find-mysql-version-</a:t>
            </a:r>
            <a:endParaRPr sz="2400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5"/>
              </a:rPr>
              <a:t>command-line</a:t>
            </a:r>
            <a:endParaRPr sz="24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6"/>
              </a:rPr>
              <a:t>https://www.apachefriends.org/download.html</a:t>
            </a:r>
            <a:endParaRPr sz="24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70" dirty="0">
                <a:latin typeface="Tahoma"/>
                <a:cs typeface="Tahoma"/>
              </a:rPr>
              <a:t>Add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Foreign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keys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from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GUI:</a:t>
            </a:r>
            <a:r>
              <a:rPr sz="2400" spc="-114" dirty="0">
                <a:solidFill>
                  <a:srgbClr val="0462C1"/>
                </a:solidFill>
                <a:latin typeface="Tahoma"/>
                <a:cs typeface="Tahoma"/>
              </a:rPr>
              <a:t> </a:t>
            </a:r>
            <a:r>
              <a:rPr sz="2400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7"/>
              </a:rPr>
              <a:t>https://www.youtube.com/watch?v=q5wFWfsS-</a:t>
            </a:r>
            <a:endParaRPr sz="2400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400" u="heavy" spc="-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8"/>
              </a:rPr>
              <a:t>4I</a:t>
            </a:r>
            <a:r>
              <a:rPr sz="2400" spc="-120" dirty="0">
                <a:solidFill>
                  <a:srgbClr val="0462C1"/>
                </a:solidFill>
                <a:latin typeface="Tahoma"/>
                <a:cs typeface="Tahoma"/>
                <a:hlinkClick r:id="rId8"/>
              </a:rPr>
              <a:t> </a:t>
            </a:r>
            <a:r>
              <a:rPr sz="2400" u="heavy" spc="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9"/>
              </a:rPr>
              <a:t>https://www.youtube.com/watch?v=blf1z9w6cHA</a:t>
            </a:r>
            <a:endParaRPr sz="2400" dirty="0">
              <a:latin typeface="Tahoma"/>
              <a:cs typeface="Tahoma"/>
            </a:endParaRPr>
          </a:p>
          <a:p>
            <a:pPr marL="421005" indent="-40894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97222"/>
              <a:buFont typeface="Wingdings"/>
              <a:buChar char=""/>
              <a:tabLst>
                <a:tab pos="421640" algn="l"/>
              </a:tabLst>
            </a:pPr>
            <a:r>
              <a:rPr sz="36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10"/>
              </a:rPr>
              <a:t>https://roadmap.sh/</a:t>
            </a:r>
            <a:endParaRPr sz="3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606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Verdana</vt:lpstr>
      <vt:lpstr>Wingdings</vt:lpstr>
      <vt:lpstr>Office Theme</vt:lpstr>
      <vt:lpstr>PowerPoint Presentation</vt:lpstr>
      <vt:lpstr>Assignment - a</vt:lpstr>
      <vt:lpstr>ANSWER 1:</vt:lpstr>
      <vt:lpstr>Q: Xây dựng CSDL cho 1 trong 3 ứng dụng đã được đề cập trên Teams</vt:lpstr>
      <vt:lpstr>ANSWER 2:</vt:lpstr>
      <vt:lpstr>Q: Tìm hiểu cách kết nối NNLT với RDBMS mà nhóm sử dụng.</vt:lpstr>
      <vt:lpstr>ANSWER 3:</vt:lpstr>
      <vt:lpstr>-Dự án của bọn em được quản lý bằng github và sau đây là đường link của dự án: https://github.com/nanachan3835/QUANLYBANHANG/tree/main -Những đóng góp và ý kiến xin hãy request về project hoặc liên hệ với nhóm Trưởng của nhóm 7 . Xin chân thành cảm ơn</vt:lpstr>
      <vt:lpstr>Links hữu ích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Duong Quoc Dung 20213835</cp:lastModifiedBy>
  <cp:revision>4</cp:revision>
  <dcterms:created xsi:type="dcterms:W3CDTF">2024-04-13T15:33:32Z</dcterms:created>
  <dcterms:modified xsi:type="dcterms:W3CDTF">2024-04-13T16:02:39Z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2024-04-13T00:00:00Z</vt:filetime>
  </property>
</Properties>
</file>