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306" r:id="rId7"/>
    <p:sldId id="259" r:id="rId8"/>
    <p:sldId id="261" r:id="rId9"/>
    <p:sldId id="262" r:id="rId10"/>
    <p:sldId id="263" r:id="rId11"/>
    <p:sldId id="265" r:id="rId12"/>
    <p:sldId id="260" r:id="rId13"/>
    <p:sldId id="314" r:id="rId14"/>
    <p:sldId id="315" r:id="rId15"/>
    <p:sldId id="316" r:id="rId16"/>
    <p:sldId id="317" r:id="rId17"/>
    <p:sldId id="266" r:id="rId18"/>
    <p:sldId id="268" r:id="rId19"/>
    <p:sldId id="270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95" r:id="rId30"/>
    <p:sldId id="282" r:id="rId31"/>
    <p:sldId id="283" r:id="rId32"/>
    <p:sldId id="284" r:id="rId33"/>
    <p:sldId id="286" r:id="rId34"/>
    <p:sldId id="285" r:id="rId35"/>
    <p:sldId id="287" r:id="rId36"/>
    <p:sldId id="288" r:id="rId37"/>
    <p:sldId id="293" r:id="rId38"/>
    <p:sldId id="289" r:id="rId39"/>
    <p:sldId id="290" r:id="rId40"/>
    <p:sldId id="291" r:id="rId41"/>
    <p:sldId id="292" r:id="rId42"/>
    <p:sldId id="294" r:id="rId43"/>
    <p:sldId id="296" r:id="rId44"/>
    <p:sldId id="297" r:id="rId45"/>
    <p:sldId id="298" r:id="rId46"/>
    <p:sldId id="300" r:id="rId47"/>
    <p:sldId id="301" r:id="rId48"/>
    <p:sldId id="267" r:id="rId49"/>
    <p:sldId id="299" r:id="rId50"/>
    <p:sldId id="327" r:id="rId51"/>
    <p:sldId id="302" r:id="rId52"/>
    <p:sldId id="305" r:id="rId53"/>
    <p:sldId id="304" r:id="rId54"/>
    <p:sldId id="307" r:id="rId55"/>
    <p:sldId id="308" r:id="rId56"/>
    <p:sldId id="303" r:id="rId57"/>
    <p:sldId id="318" r:id="rId58"/>
    <p:sldId id="309" r:id="rId59"/>
    <p:sldId id="311" r:id="rId60"/>
    <p:sldId id="310" r:id="rId61"/>
    <p:sldId id="313" r:id="rId62"/>
    <p:sldId id="312" r:id="rId63"/>
    <p:sldId id="319" r:id="rId64"/>
    <p:sldId id="320" r:id="rId65"/>
    <p:sldId id="322" r:id="rId66"/>
    <p:sldId id="323" r:id="rId67"/>
    <p:sldId id="324" r:id="rId68"/>
    <p:sldId id="325" r:id="rId69"/>
  </p:sldIdLst>
  <p:sldSz cx="9144000" cy="6858000" type="screen4x3"/>
  <p:notesSz cx="6858000" cy="9144000"/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3" autoAdjust="0"/>
    <p:restoredTop sz="94660"/>
  </p:normalViewPr>
  <p:slideViewPr>
    <p:cSldViewPr>
      <p:cViewPr varScale="1">
        <p:scale>
          <a:sx n="119" d="100"/>
          <a:sy n="119" d="100"/>
        </p:scale>
        <p:origin x="-792" y="-96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gs" Target="tags/tag1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" Target="slide6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hyperlink" Target="http://detail.zol.com.cn/series/46/11131_1.html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hidao.baidu.com/question/117258489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du.51cto.com/course/1302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计算机网络第三章实验指导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蒋剑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</a:rPr>
              <a:t>交换机和</a:t>
            </a:r>
            <a:r>
              <a:rPr lang="en-US" altLang="zh-CN" sz="2800" dirty="0" smtClean="0">
                <a:solidFill>
                  <a:srgbClr val="FF0000"/>
                </a:solidFill>
              </a:rPr>
              <a:t>PC</a:t>
            </a:r>
            <a:r>
              <a:rPr lang="zh-CN" altLang="en-US" sz="2800" dirty="0" smtClean="0">
                <a:solidFill>
                  <a:srgbClr val="FF0000"/>
                </a:solidFill>
              </a:rPr>
              <a:t>的基本连接、跨交换机连接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交换机和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的基本连接、跨交换机连接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观看视频讲解，注意一下几点：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交叉线和直连线问题；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先设置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地址，再连接交换机；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3.</a:t>
            </a:r>
            <a:r>
              <a:rPr lang="zh-CN" altLang="en-US" sz="2800" dirty="0" smtClean="0">
                <a:solidFill>
                  <a:srgbClr val="FF0000"/>
                </a:solidFill>
              </a:rPr>
              <a:t>观察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arp</a:t>
            </a:r>
            <a:r>
              <a:rPr lang="zh-CN" altLang="en-US" sz="2800" dirty="0" smtClean="0">
                <a:solidFill>
                  <a:srgbClr val="FF0000"/>
                </a:solidFill>
              </a:rPr>
              <a:t>协议、交换机的转发表自学习过程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观察</a:t>
            </a:r>
            <a:r>
              <a:rPr lang="en-US" altLang="zh-CN" sz="3200" dirty="0" smtClean="0"/>
              <a:t>arp</a:t>
            </a:r>
            <a:r>
              <a:rPr lang="zh-CN" altLang="en-US" sz="3200" dirty="0" smtClean="0"/>
              <a:t>协议、交换机的转发表自学习过程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网络正常启动后（所有连线两头的灯都是绿色），用</a:t>
            </a:r>
            <a:r>
              <a:rPr lang="en-US" altLang="zh-CN" sz="2800" dirty="0" smtClean="0"/>
              <a:t>add simple pdu          </a:t>
            </a:r>
            <a:r>
              <a:rPr lang="zh-CN" altLang="en-US" sz="2800" dirty="0" smtClean="0"/>
              <a:t>来创建一次</a:t>
            </a:r>
            <a:r>
              <a:rPr lang="en-US" altLang="zh-CN" sz="2800" dirty="0" smtClean="0"/>
              <a:t>ping</a:t>
            </a:r>
            <a:r>
              <a:rPr lang="zh-CN" altLang="en-US" sz="2800" dirty="0" smtClean="0"/>
              <a:t>过程。通过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机的</a:t>
            </a:r>
            <a:r>
              <a:rPr lang="en-US" altLang="zh-CN" sz="2800" dirty="0" smtClean="0"/>
              <a:t>arp –a</a:t>
            </a:r>
            <a:r>
              <a:rPr lang="zh-CN" altLang="en-US" sz="2800" dirty="0" smtClean="0"/>
              <a:t>命令查看主机的</a:t>
            </a:r>
            <a:r>
              <a:rPr lang="en-US" altLang="zh-CN" sz="2800" dirty="0" smtClean="0"/>
              <a:t>arp</a:t>
            </a:r>
            <a:r>
              <a:rPr lang="zh-CN" altLang="en-US" sz="2800" dirty="0" smtClean="0"/>
              <a:t>缓存表和交换机的</a:t>
            </a:r>
            <a:r>
              <a:rPr lang="en-US" altLang="zh-CN" sz="2800" dirty="0" smtClean="0"/>
              <a:t> show mac-address-table </a:t>
            </a:r>
            <a:r>
              <a:rPr lang="zh-CN" altLang="en-US" sz="2800" dirty="0" smtClean="0"/>
              <a:t>命令查看转发表；来分析一条</a:t>
            </a:r>
            <a:r>
              <a:rPr lang="en-US" altLang="zh-CN" sz="2800" dirty="0" smtClean="0"/>
              <a:t>ping</a:t>
            </a:r>
            <a:r>
              <a:rPr lang="zh-CN" altLang="en-US" sz="2800" dirty="0" smtClean="0"/>
              <a:t>命令来回过程中，</a:t>
            </a:r>
            <a:r>
              <a:rPr lang="en-US" altLang="zh-CN" sz="2800" dirty="0" smtClean="0"/>
              <a:t>ping</a:t>
            </a:r>
            <a:r>
              <a:rPr lang="zh-CN" altLang="en-US" sz="2800" dirty="0" smtClean="0"/>
              <a:t>命令、</a:t>
            </a:r>
            <a:r>
              <a:rPr lang="en-US" altLang="zh-CN" sz="2800" dirty="0" smtClean="0"/>
              <a:t>arp</a:t>
            </a:r>
            <a:r>
              <a:rPr lang="zh-CN" altLang="en-US" sz="2800" dirty="0" smtClean="0"/>
              <a:t>协议运行过程和交换机自学习过程，并简单分析其协议数据单元。</a:t>
            </a:r>
            <a:r>
              <a:rPr lang="zh-CN" altLang="en-US" sz="2000" dirty="0" smtClean="0"/>
              <a:t>（参考：</a:t>
            </a:r>
            <a:r>
              <a:rPr lang="en-US" altLang="zh-CN" sz="2000" dirty="0" smtClean="0">
                <a:hlinkClick r:id="rId1" action="ppaction://hlinksldjump"/>
              </a:rPr>
              <a:t>arp -a</a:t>
            </a:r>
            <a:r>
              <a:rPr lang="zh-CN" altLang="en-US" sz="2000" dirty="0" smtClean="0">
                <a:hlinkClick r:id="rId1" action="ppaction://hlinksldjump"/>
              </a:rPr>
              <a:t>命令和</a:t>
            </a:r>
            <a:r>
              <a:rPr lang="en-US" altLang="zh-CN" sz="2000" dirty="0" smtClean="0">
                <a:hlinkClick r:id="rId1" action="ppaction://hlinksldjump"/>
              </a:rPr>
              <a:t>show mac-address-table </a:t>
            </a:r>
            <a:r>
              <a:rPr lang="zh-CN" altLang="en-US" sz="2000" dirty="0" smtClean="0">
                <a:hlinkClick r:id="rId1" action="ppaction://hlinksldjump"/>
              </a:rPr>
              <a:t>命令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4" name="图片 3" descr="QQ截图20171013103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928802"/>
            <a:ext cx="571500" cy="314325"/>
          </a:xfrm>
          <a:prstGeom prst="rect">
            <a:avLst/>
          </a:prstGeom>
        </p:spPr>
      </p:pic>
      <p:pic>
        <p:nvPicPr>
          <p:cNvPr id="5" name="图片 4" descr="QQ截图201710131035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4572008"/>
            <a:ext cx="3752850" cy="1914525"/>
          </a:xfrm>
          <a:prstGeom prst="rect">
            <a:avLst/>
          </a:prstGeom>
        </p:spPr>
      </p:pic>
      <p:pic>
        <p:nvPicPr>
          <p:cNvPr id="6" name="图片 5" descr="QQ截图201710131035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4500570"/>
            <a:ext cx="307657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观察</a:t>
            </a:r>
            <a:r>
              <a:rPr lang="en-US" altLang="zh-CN" sz="3200" dirty="0" smtClean="0"/>
              <a:t>arp</a:t>
            </a:r>
            <a:r>
              <a:rPr lang="zh-CN" altLang="en-US" sz="3200" dirty="0" smtClean="0"/>
              <a:t>协议、交换机的转发表自学习过程</a:t>
            </a:r>
            <a:endParaRPr lang="zh-CN" altLang="en-US" sz="3200" dirty="0" smtClean="0"/>
          </a:p>
        </p:txBody>
      </p:sp>
      <p:pic>
        <p:nvPicPr>
          <p:cNvPr id="4" name="图片 3" descr="QQ截图201710131031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430" y="1928802"/>
            <a:ext cx="571500" cy="314325"/>
          </a:xfrm>
          <a:prstGeom prst="rect">
            <a:avLst/>
          </a:prstGeom>
        </p:spPr>
      </p:pic>
      <p:pic>
        <p:nvPicPr>
          <p:cNvPr id="7" name="图片 6" descr="QQ截图201710121352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357298"/>
            <a:ext cx="4357847" cy="4572032"/>
          </a:xfrm>
          <a:prstGeom prst="rect">
            <a:avLst/>
          </a:prstGeom>
        </p:spPr>
      </p:pic>
      <p:pic>
        <p:nvPicPr>
          <p:cNvPr id="9" name="图片 8" descr="QQ截图201710121355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357298"/>
            <a:ext cx="4634540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观察</a:t>
            </a:r>
            <a:r>
              <a:rPr lang="en-US" altLang="zh-CN" sz="3200" dirty="0" smtClean="0"/>
              <a:t>arp</a:t>
            </a:r>
            <a:r>
              <a:rPr lang="zh-CN" altLang="en-US" sz="3200" dirty="0" smtClean="0"/>
              <a:t>协议、交换机的转发表自学习过程（跨交换机）</a:t>
            </a:r>
            <a:endParaRPr lang="zh-CN" altLang="en-US" sz="3200" dirty="0" smtClean="0"/>
          </a:p>
        </p:txBody>
      </p:sp>
      <p:pic>
        <p:nvPicPr>
          <p:cNvPr id="6" name="图片 5" descr="QQ截图201710131105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52" y="1714488"/>
            <a:ext cx="6847377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4. Cisco</a:t>
            </a:r>
            <a:r>
              <a:rPr lang="zh-CN" altLang="en-US" sz="2800" dirty="0" smtClean="0">
                <a:solidFill>
                  <a:srgbClr val="FF0000"/>
                </a:solidFill>
              </a:rPr>
              <a:t>交换机基本配置方法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交换机基本配置方法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715436" cy="2214578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交换机的分类：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智能交换机（可网管交换机）：配有</a:t>
            </a:r>
            <a:r>
              <a:rPr lang="en-US" altLang="zh-CN" sz="2400" dirty="0" smtClean="0"/>
              <a:t>console</a:t>
            </a:r>
            <a:r>
              <a:rPr lang="zh-CN" altLang="en-US" sz="2400" dirty="0" smtClean="0"/>
              <a:t>端口作为配置端口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傻瓜交换机（不可网管交换机）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思科</a:t>
            </a:r>
            <a:r>
              <a:rPr lang="en-US" altLang="zh-CN" sz="2400" dirty="0" smtClean="0"/>
              <a:t>Catalyst 2960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1"/>
              </a:rPr>
              <a:t>http://detail.zol.com.cn/series/46/11131_1.html</a:t>
            </a:r>
            <a:endParaRPr lang="en-US" altLang="zh-CN" sz="2400" dirty="0" smtClean="0"/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5" name="图片 4" descr="timg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00438"/>
            <a:ext cx="4500594" cy="701009"/>
          </a:xfrm>
          <a:prstGeom prst="rect">
            <a:avLst/>
          </a:prstGeom>
        </p:spPr>
      </p:pic>
      <p:pic>
        <p:nvPicPr>
          <p:cNvPr id="7" name="图片 6" descr="QQ截图201710081449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5" y="4357704"/>
            <a:ext cx="3000375" cy="1428750"/>
          </a:xfrm>
          <a:prstGeom prst="rect">
            <a:avLst/>
          </a:prstGeom>
        </p:spPr>
      </p:pic>
      <p:pic>
        <p:nvPicPr>
          <p:cNvPr id="8" name="图片 7" descr="tim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0" y="3000372"/>
            <a:ext cx="3571900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交换机基本配置方法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86808" cy="1643074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交换机的分类：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固定端口交换机：</a:t>
            </a:r>
            <a:r>
              <a:rPr lang="en-US" altLang="zh-CN" sz="2400" dirty="0" err="1" smtClean="0"/>
              <a:t>FastEthernet</a:t>
            </a:r>
            <a:r>
              <a:rPr lang="en-US" altLang="zh-CN" sz="2400" dirty="0" smtClean="0"/>
              <a:t> 0/1-24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模块化交换机：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FastEthernet</a:t>
            </a:r>
            <a:r>
              <a:rPr lang="en-US" altLang="zh-CN" sz="2400" dirty="0" smtClean="0"/>
              <a:t> 0/1-24    1/1-24…… </a:t>
            </a:r>
            <a:r>
              <a:rPr lang="en-US" altLang="zh-CN" sz="2400" dirty="0" err="1" smtClean="0"/>
              <a:t>GigabitEthernet</a:t>
            </a:r>
            <a:r>
              <a:rPr lang="en-US" altLang="zh-CN" sz="2400" dirty="0" smtClean="0"/>
              <a:t> 0/1-2</a:t>
            </a:r>
            <a:r>
              <a:rPr lang="zh-CN" altLang="en-US" sz="2400" dirty="0" smtClean="0"/>
              <a:t>（如</a:t>
            </a:r>
            <a:r>
              <a:rPr lang="en-US" altLang="zh-CN" sz="2400" dirty="0" smtClean="0"/>
              <a:t>2960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4" name="图片 3" descr="timg (6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3500438"/>
            <a:ext cx="3736978" cy="1915112"/>
          </a:xfrm>
          <a:prstGeom prst="rect">
            <a:avLst/>
          </a:prstGeom>
        </p:spPr>
      </p:pic>
      <p:pic>
        <p:nvPicPr>
          <p:cNvPr id="5" name="图片 4" descr="timg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2928934"/>
            <a:ext cx="3214710" cy="2057414"/>
          </a:xfrm>
          <a:prstGeom prst="rect">
            <a:avLst/>
          </a:prstGeom>
        </p:spPr>
      </p:pic>
      <p:pic>
        <p:nvPicPr>
          <p:cNvPr id="6" name="图片 5" descr="timg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572008"/>
            <a:ext cx="4214842" cy="213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交换机基本配置方法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86808" cy="107156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交换机的分类：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接入层交换机、汇聚层交换机、核心层交换机</a:t>
            </a:r>
            <a:endParaRPr lang="zh-CN" altLang="en-US" sz="2400" dirty="0"/>
          </a:p>
        </p:txBody>
      </p:sp>
      <p:pic>
        <p:nvPicPr>
          <p:cNvPr id="7" name="Picture 3" descr="2007524861818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00232" y="2214554"/>
            <a:ext cx="6848475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标注 3"/>
          <p:cNvSpPr>
            <a:spLocks noChangeArrowheads="1"/>
          </p:cNvSpPr>
          <p:nvPr/>
        </p:nvSpPr>
        <p:spPr bwMode="auto">
          <a:xfrm>
            <a:off x="1285852" y="2132004"/>
            <a:ext cx="3044830" cy="1022350"/>
          </a:xfrm>
          <a:prstGeom prst="wedgeRectCallout">
            <a:avLst>
              <a:gd name="adj1" fmla="val 70912"/>
              <a:gd name="adj2" fmla="val 38972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none" anchor="ctr"/>
          <a:lstStyle/>
          <a:p>
            <a:r>
              <a:rPr lang="zh-CN" altLang="en-US" sz="1400" b="1" dirty="0" smtClean="0">
                <a:latin typeface="Arial" panose="020B0604020202020204" pitchFamily="34" charset="0"/>
              </a:rPr>
              <a:t>二层交</a:t>
            </a:r>
            <a:r>
              <a:rPr lang="zh-CN" altLang="en-US" sz="1400" b="1" dirty="0">
                <a:latin typeface="Arial" panose="020B0604020202020204" pitchFamily="34" charset="0"/>
              </a:rPr>
              <a:t>换机就像是家里房间之间的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r>
              <a:rPr lang="zh-CN" altLang="en-US" sz="1400" b="1" dirty="0">
                <a:latin typeface="Arial" panose="020B0604020202020204" pitchFamily="34" charset="0"/>
              </a:rPr>
              <a:t>门，进进出出还是在一家里面。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r>
              <a:rPr lang="zh-CN" altLang="en-US" sz="1400" b="1" dirty="0">
                <a:latin typeface="Arial" panose="020B0604020202020204" pitchFamily="34" charset="0"/>
              </a:rPr>
              <a:t>路由器才是隔离各家的大门。</a:t>
            </a:r>
            <a:endParaRPr lang="zh-CN" altLang="en-US" sz="1400" b="1" dirty="0">
              <a:latin typeface="Arial" panose="020B0604020202020204" pitchFamily="34" charset="0"/>
            </a:endParaRPr>
          </a:p>
          <a:p>
            <a:endParaRPr lang="zh-CN" altLang="en-US" sz="1100" b="1" dirty="0">
              <a:latin typeface="Arial" panose="020B0604020202020204" pitchFamily="34" charset="0"/>
            </a:endParaRPr>
          </a:p>
        </p:txBody>
      </p:sp>
      <p:sp>
        <p:nvSpPr>
          <p:cNvPr id="9" name="矩形标注 3"/>
          <p:cNvSpPr>
            <a:spLocks noChangeArrowheads="1"/>
          </p:cNvSpPr>
          <p:nvPr/>
        </p:nvSpPr>
        <p:spPr bwMode="auto">
          <a:xfrm>
            <a:off x="0" y="5000636"/>
            <a:ext cx="2624138" cy="379408"/>
          </a:xfrm>
          <a:prstGeom prst="wedgeRectCallout">
            <a:avLst>
              <a:gd name="adj1" fmla="val 33010"/>
              <a:gd name="adj2" fmla="val 149774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none" anchor="ctr"/>
          <a:lstStyle/>
          <a:p>
            <a:r>
              <a:rPr lang="zh-CN" altLang="en-US" sz="1600" b="1" dirty="0" smtClean="0">
                <a:latin typeface="Arial" panose="020B0604020202020204" pitchFamily="34" charset="0"/>
              </a:rPr>
              <a:t>如</a:t>
            </a:r>
            <a:r>
              <a:rPr lang="en-US" altLang="zh-CN" sz="1600" b="1" dirty="0" smtClean="0">
                <a:latin typeface="Arial" panose="020B0604020202020204" pitchFamily="34" charset="0"/>
              </a:rPr>
              <a:t>Cisco Catalyst 2960-S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交换机基本配置方法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25717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利用交换机的</a:t>
            </a:r>
            <a:r>
              <a:rPr lang="en-US" altLang="zh-CN" sz="2800" dirty="0" smtClean="0"/>
              <a:t>console</a:t>
            </a:r>
            <a:r>
              <a:rPr lang="zh-CN" altLang="en-US" sz="2800" dirty="0" smtClean="0"/>
              <a:t>接口（一般是</a:t>
            </a:r>
            <a:r>
              <a:rPr lang="en-US" altLang="zh-CN" sz="2800" dirty="0" smtClean="0"/>
              <a:t>RJ-45</a:t>
            </a:r>
            <a:r>
              <a:rPr lang="zh-CN" altLang="en-US" sz="2800" dirty="0" smtClean="0"/>
              <a:t>类型）、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机的串口（</a:t>
            </a:r>
            <a:r>
              <a:rPr lang="en-US" altLang="zh-CN" sz="2800" dirty="0" smtClean="0"/>
              <a:t>COM/RS232/DB-9</a:t>
            </a:r>
            <a:r>
              <a:rPr lang="zh-CN" altLang="en-US" sz="2800" dirty="0" smtClean="0"/>
              <a:t>）、配置线（一端</a:t>
            </a:r>
            <a:r>
              <a:rPr lang="en-US" altLang="zh-CN" sz="2800" dirty="0" smtClean="0"/>
              <a:t>RJ-45</a:t>
            </a:r>
            <a:r>
              <a:rPr lang="zh-CN" altLang="en-US" sz="2800" dirty="0" smtClean="0"/>
              <a:t>、一端串口）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CLI</a:t>
            </a:r>
            <a:r>
              <a:rPr lang="zh-CN" altLang="en-US" sz="2400" dirty="0" smtClean="0"/>
              <a:t>方式（</a:t>
            </a:r>
            <a:r>
              <a:rPr lang="en-US" altLang="zh-CN" sz="2400" dirty="0" smtClean="0"/>
              <a:t>Command Line Interface</a:t>
            </a:r>
            <a:r>
              <a:rPr lang="zh-CN" altLang="en-US" sz="2400" dirty="0" smtClean="0"/>
              <a:t>，命令行界面）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PC</a:t>
            </a:r>
            <a:r>
              <a:rPr lang="zh-CN" altLang="en-US" sz="2400" dirty="0" smtClean="0"/>
              <a:t>端采用超级终端（</a:t>
            </a:r>
            <a:r>
              <a:rPr lang="en-US" altLang="zh-CN" sz="2400" dirty="0" err="1" smtClean="0"/>
              <a:t>winxp</a:t>
            </a:r>
            <a:r>
              <a:rPr lang="zh-CN" altLang="en-US" sz="2400" dirty="0" smtClean="0"/>
              <a:t>：开始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所有程序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附件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通讯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超级终端）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若采用笔记本来配置，则需</a:t>
            </a:r>
            <a:r>
              <a:rPr lang="en-US" altLang="zh-CN" sz="2400" dirty="0" smtClean="0"/>
              <a:t>USB-COM</a:t>
            </a:r>
            <a:r>
              <a:rPr lang="zh-CN" altLang="en-US" sz="2400" dirty="0" smtClean="0"/>
              <a:t>转接头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相应驱动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锐捷网络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交换机如何</a:t>
            </a:r>
            <a:r>
              <a:rPr lang="en-US" altLang="zh-CN" sz="2400" dirty="0" smtClean="0"/>
              <a:t>console</a:t>
            </a:r>
            <a:r>
              <a:rPr lang="zh-CN" altLang="en-US" sz="2400" dirty="0" smtClean="0"/>
              <a:t>管理： </a:t>
            </a:r>
            <a:r>
              <a:rPr lang="en-US" altLang="zh-CN" sz="2400" dirty="0" smtClean="0"/>
              <a:t>http://www.ruijie.com.cn/fw/wt/35610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9" name="图片 8" descr="2013822432271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06" y="3735290"/>
            <a:ext cx="2643206" cy="1996616"/>
          </a:xfrm>
          <a:prstGeom prst="rect">
            <a:avLst/>
          </a:prstGeom>
        </p:spPr>
      </p:pic>
      <p:pic>
        <p:nvPicPr>
          <p:cNvPr id="10" name="图片 9" descr="2013822433216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735290"/>
            <a:ext cx="2551249" cy="1928826"/>
          </a:xfrm>
          <a:prstGeom prst="rect">
            <a:avLst/>
          </a:prstGeom>
        </p:spPr>
      </p:pic>
      <p:pic>
        <p:nvPicPr>
          <p:cNvPr id="11" name="图片 10" descr="2013822442148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3735290"/>
            <a:ext cx="2214578" cy="2408354"/>
          </a:xfrm>
          <a:prstGeom prst="rect">
            <a:avLst/>
          </a:prstGeom>
        </p:spPr>
      </p:pic>
      <p:pic>
        <p:nvPicPr>
          <p:cNvPr id="12" name="图片 11" descr="2013822453712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3735290"/>
            <a:ext cx="1338205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交换机基本配置方法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07209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通过网络远程连接来配置</a:t>
            </a:r>
            <a:endParaRPr lang="en-US" altLang="zh-CN" sz="2800" dirty="0" smtClean="0"/>
          </a:p>
          <a:p>
            <a:r>
              <a:rPr lang="zh-CN" altLang="en-US" sz="2800" dirty="0" smtClean="0"/>
              <a:t>前提是交换机已经有了一些基本配置，如管理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VLAN1</a:t>
            </a:r>
            <a:r>
              <a:rPr lang="zh-CN" altLang="en-US" sz="2800" dirty="0" smtClean="0"/>
              <a:t>）：涉及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SVI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switch virtual interface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网络远程管理方式有：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telnet</a:t>
            </a:r>
            <a:r>
              <a:rPr lang="zh-CN" altLang="en-US" sz="2400" dirty="0" smtClean="0"/>
              <a:t>虚拟终端（采用</a:t>
            </a:r>
            <a:r>
              <a:rPr lang="en-US" altLang="zh-CN" sz="2400" dirty="0" smtClean="0"/>
              <a:t>CLI</a:t>
            </a:r>
            <a:r>
              <a:rPr lang="zh-CN" altLang="en-US" sz="2400" dirty="0" smtClean="0"/>
              <a:t>方式）：若配置二层交换机，最好在同一子网，否则需设置交换机的默认网关；若配置三层交换机不受此限制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Web</a:t>
            </a:r>
            <a:r>
              <a:rPr lang="zh-CN" altLang="en-US" sz="2400" dirty="0" smtClean="0"/>
              <a:t>方式（采用图形用户界面</a:t>
            </a:r>
            <a:r>
              <a:rPr lang="en-US" altLang="zh-CN" sz="2400" dirty="0" smtClean="0"/>
              <a:t>GUI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用于模拟器</a:t>
            </a:r>
            <a:r>
              <a:rPr lang="en-US" altLang="zh-CN" sz="2400" dirty="0" smtClean="0"/>
              <a:t>packet tracer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CLI</a:t>
            </a:r>
            <a:r>
              <a:rPr lang="zh-CN" altLang="en-US" sz="2400" dirty="0" smtClean="0"/>
              <a:t>方式，仅用于模拟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说明：</a:t>
            </a:r>
            <a:r>
              <a:rPr lang="en-US" altLang="zh-CN" sz="2400" dirty="0" smtClean="0"/>
              <a:t>CLI</a:t>
            </a:r>
            <a:r>
              <a:rPr lang="zh-CN" altLang="en-US" sz="2400" dirty="0" smtClean="0"/>
              <a:t>模式基于命令行，对大小写不敏感（即不区分大小写），是最简单、有效、快捷、终极的方式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交换机（</a:t>
            </a:r>
            <a:r>
              <a:rPr lang="en-US" altLang="zh-CN" sz="3200" dirty="0" smtClean="0"/>
              <a:t>IOS</a:t>
            </a:r>
            <a:r>
              <a:rPr lang="zh-CN" altLang="en-US" sz="3200" dirty="0" smtClean="0"/>
              <a:t>操作系统）的</a:t>
            </a:r>
            <a:r>
              <a:rPr lang="en-US" altLang="zh-CN" sz="3200" dirty="0" smtClean="0"/>
              <a:t>CLI</a:t>
            </a:r>
            <a:r>
              <a:rPr lang="zh-CN" altLang="en-US" sz="3200" dirty="0" smtClean="0"/>
              <a:t>命令行模式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42928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用户模式（</a:t>
            </a:r>
            <a:r>
              <a:rPr lang="en-US" altLang="zh-CN" sz="2800" dirty="0" smtClean="0"/>
              <a:t>User Exec</a:t>
            </a:r>
            <a:r>
              <a:rPr lang="zh-CN" altLang="en-US" sz="2800" dirty="0" smtClean="0"/>
              <a:t>）：</a:t>
            </a:r>
            <a:r>
              <a:rPr lang="en-US" altLang="zh-CN" sz="2800" dirty="0" smtClean="0"/>
              <a:t> Switch</a:t>
            </a:r>
            <a:r>
              <a:rPr lang="en-US" altLang="zh-CN" sz="2800" dirty="0" smtClean="0">
                <a:solidFill>
                  <a:srgbClr val="FF0000"/>
                </a:solidFill>
              </a:rPr>
              <a:t>&gt;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特权模式：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Switch&gt;</a:t>
            </a:r>
            <a:r>
              <a:rPr lang="en-US" altLang="zh-CN" sz="2400" dirty="0" smtClean="0">
                <a:solidFill>
                  <a:srgbClr val="FF0000"/>
                </a:solidFill>
              </a:rPr>
              <a:t>enable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Switch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全局配置模式：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Switch# </a:t>
            </a:r>
            <a:r>
              <a:rPr lang="en-US" altLang="zh-CN" sz="2000" dirty="0" smtClean="0">
                <a:solidFill>
                  <a:srgbClr val="FF0000"/>
                </a:solidFill>
              </a:rPr>
              <a:t>configure terminal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Enter configuration commands, one per line.  End with CNTL/Z.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Switch(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)#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Switch(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)# </a:t>
            </a:r>
            <a:r>
              <a:rPr lang="en-US" altLang="zh-CN" sz="2000" dirty="0" smtClean="0">
                <a:solidFill>
                  <a:srgbClr val="FF0000"/>
                </a:solidFill>
              </a:rPr>
              <a:t>exit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Switch#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dirty="0" smtClean="0"/>
              <a:t>Switch#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configu</a:t>
            </a:r>
            <a:r>
              <a:rPr lang="en-US" altLang="zh-CN" sz="2000" dirty="0" smtClean="0">
                <a:solidFill>
                  <a:srgbClr val="FF0000"/>
                </a:solidFill>
              </a:rPr>
              <a:t> term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Enter configuration commands, one per line.  End with CNTL/Z.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Switch(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)#</a:t>
            </a:r>
            <a:endParaRPr lang="en-US" altLang="zh-CN" sz="20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3786182" y="5000636"/>
            <a:ext cx="2357454" cy="450846"/>
          </a:xfrm>
          <a:prstGeom prst="wedgeRectCallout">
            <a:avLst>
              <a:gd name="adj1" fmla="val -64232"/>
              <a:gd name="adj2" fmla="val 51305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none" anchor="ctr"/>
          <a:lstStyle/>
          <a:p>
            <a:r>
              <a:rPr lang="zh-CN" altLang="en-US" sz="1400" b="1" dirty="0" smtClean="0">
                <a:latin typeface="Arial" panose="020B0604020202020204" pitchFamily="34" charset="0"/>
              </a:rPr>
              <a:t>命令可以简写，或</a:t>
            </a:r>
            <a:r>
              <a:rPr lang="en-US" altLang="zh-CN" sz="1400" b="1" dirty="0" smtClean="0">
                <a:latin typeface="Arial" panose="020B0604020202020204" pitchFamily="34" charset="0"/>
              </a:rPr>
              <a:t>tab</a:t>
            </a:r>
            <a:r>
              <a:rPr lang="zh-CN" altLang="en-US" sz="1400" b="1" dirty="0" smtClean="0">
                <a:latin typeface="Arial" panose="020B0604020202020204" pitchFamily="34" charset="0"/>
              </a:rPr>
              <a:t>补全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4143372" y="4071942"/>
            <a:ext cx="2357454" cy="450846"/>
          </a:xfrm>
          <a:prstGeom prst="wedgeRectCallout">
            <a:avLst>
              <a:gd name="adj1" fmla="val -91112"/>
              <a:gd name="adj2" fmla="val 40630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none" anchor="ctr"/>
          <a:lstStyle/>
          <a:p>
            <a:r>
              <a:rPr lang="en-US" altLang="zh-CN" sz="1400" b="1" dirty="0" smtClean="0">
                <a:latin typeface="Arial" panose="020B0604020202020204" pitchFamily="34" charset="0"/>
              </a:rPr>
              <a:t>exit</a:t>
            </a:r>
            <a:r>
              <a:rPr lang="zh-CN" altLang="en-US" sz="1400" b="1" dirty="0" smtClean="0">
                <a:latin typeface="Arial" panose="020B0604020202020204" pitchFamily="34" charset="0"/>
              </a:rPr>
              <a:t>回到上一级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交换机的</a:t>
            </a:r>
            <a:r>
              <a:rPr lang="en-US" altLang="zh-CN" sz="3200" dirty="0" smtClean="0"/>
              <a:t>CLI</a:t>
            </a:r>
            <a:r>
              <a:rPr lang="zh-CN" altLang="en-US" sz="3200" dirty="0" smtClean="0"/>
              <a:t>命令行模式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42928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接口模式：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)#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interface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fastethernet</a:t>
            </a:r>
            <a:r>
              <a:rPr lang="en-US" altLang="zh-CN" sz="2400" dirty="0" smtClean="0">
                <a:solidFill>
                  <a:srgbClr val="FF0000"/>
                </a:solidFill>
              </a:rPr>
              <a:t> 0/1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-if)#exit 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)#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  f0/1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-if)#exit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)#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400" dirty="0" smtClean="0"/>
              <a:t>5. VLAN</a:t>
            </a:r>
            <a:r>
              <a:rPr lang="zh-CN" altLang="en-US" sz="2400" dirty="0" smtClean="0"/>
              <a:t>配置模式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)#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vlan</a:t>
            </a:r>
            <a:r>
              <a:rPr lang="en-US" altLang="zh-CN" sz="2400" dirty="0" smtClean="0">
                <a:solidFill>
                  <a:srgbClr val="FF0000"/>
                </a:solidFill>
              </a:rPr>
              <a:t> 1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config-vlan</a:t>
            </a:r>
            <a:r>
              <a:rPr lang="en-US" altLang="zh-CN" sz="2400" dirty="0" smtClean="0"/>
              <a:t>)#exit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)#</a:t>
            </a:r>
            <a:endParaRPr lang="en-US" altLang="zh-CN" sz="24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Cisco</a:t>
            </a:r>
            <a:r>
              <a:rPr lang="zh-CN" altLang="en-US" sz="3200" dirty="0" smtClean="0"/>
              <a:t>交换机的</a:t>
            </a:r>
            <a:r>
              <a:rPr lang="en-US" altLang="zh-CN" sz="3200" dirty="0" smtClean="0"/>
              <a:t>CLI</a:t>
            </a:r>
            <a:r>
              <a:rPr lang="zh-CN" altLang="en-US" sz="3200" dirty="0" smtClean="0"/>
              <a:t>命令行模式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4292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退回特权模式：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Switch(</a:t>
            </a:r>
            <a:r>
              <a:rPr lang="en-US" altLang="zh-CN" sz="2400" dirty="0" err="1" smtClean="0"/>
              <a:t>config-vlan</a:t>
            </a:r>
            <a:r>
              <a:rPr lang="en-US" altLang="zh-CN" sz="2400" dirty="0" smtClean="0"/>
              <a:t>)# </a:t>
            </a:r>
            <a:r>
              <a:rPr lang="en-US" altLang="zh-CN" sz="2400" dirty="0" smtClean="0">
                <a:solidFill>
                  <a:srgbClr val="FF0000"/>
                </a:solidFill>
              </a:rPr>
              <a:t>end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Switch#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%SYS-5-CONFIG_I: Configured from console by console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Switch#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400" dirty="0" smtClean="0"/>
              <a:t>5. </a:t>
            </a:r>
            <a:r>
              <a:rPr lang="zh-CN" altLang="en-US" sz="2400" dirty="0" smtClean="0"/>
              <a:t>从特权模式退回用户模式：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Switch# </a:t>
            </a:r>
            <a:r>
              <a:rPr lang="en-US" altLang="zh-CN" sz="2400" dirty="0" smtClean="0">
                <a:solidFill>
                  <a:srgbClr val="FF0000"/>
                </a:solidFill>
              </a:rPr>
              <a:t>disable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Switch&gt;</a:t>
            </a:r>
            <a:endParaRPr lang="en-US" altLang="zh-CN" sz="2800" dirty="0" smtClean="0"/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4929191" y="1142984"/>
            <a:ext cx="1928826" cy="714380"/>
          </a:xfrm>
          <a:prstGeom prst="wedgeRectCallout">
            <a:avLst>
              <a:gd name="adj1" fmla="val -85212"/>
              <a:gd name="adj2" fmla="val 44638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square" anchor="ctr">
            <a:noAutofit/>
          </a:bodyPr>
          <a:lstStyle/>
          <a:p>
            <a:r>
              <a:rPr lang="zh-CN" altLang="en-US" sz="1400" b="1" dirty="0" smtClean="0">
                <a:latin typeface="Arial" panose="020B0604020202020204" pitchFamily="34" charset="0"/>
              </a:rPr>
              <a:t>不论现在在哪一级，</a:t>
            </a:r>
            <a:r>
              <a:rPr lang="en-US" altLang="zh-CN" sz="1400" b="1" dirty="0" smtClean="0">
                <a:latin typeface="Arial" panose="020B0604020202020204" pitchFamily="34" charset="0"/>
              </a:rPr>
              <a:t>end</a:t>
            </a:r>
            <a:r>
              <a:rPr lang="zh-CN" altLang="en-US" sz="1400" b="1" dirty="0" smtClean="0">
                <a:latin typeface="Arial" panose="020B0604020202020204" pitchFamily="34" charset="0"/>
              </a:rPr>
              <a:t>或</a:t>
            </a:r>
            <a:r>
              <a:rPr lang="en-US" altLang="zh-CN" sz="1400" b="1" dirty="0" err="1" smtClean="0">
                <a:latin typeface="Arial" panose="020B0604020202020204" pitchFamily="34" charset="0"/>
              </a:rPr>
              <a:t>ctrl+z</a:t>
            </a:r>
            <a:r>
              <a:rPr lang="zh-CN" altLang="en-US" sz="1400" b="1" dirty="0" smtClean="0">
                <a:latin typeface="Arial" panose="020B0604020202020204" pitchFamily="34" charset="0"/>
              </a:rPr>
              <a:t>键回到特权模式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CLI</a:t>
            </a:r>
            <a:r>
              <a:rPr lang="zh-CN" altLang="en-US" sz="3200" dirty="0" smtClean="0"/>
              <a:t>命令的输入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8572560" cy="54292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用？号获得帮助：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Switch&gt;</a:t>
            </a:r>
            <a:r>
              <a:rPr lang="en-US" altLang="zh-CN" sz="2000" dirty="0" smtClean="0">
                <a:solidFill>
                  <a:srgbClr val="FF0000"/>
                </a:solidFill>
              </a:rPr>
              <a:t>?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Exec commands: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connect     Open a terminal connection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disable     Turn off privileged commands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disconnect  </a:t>
            </a:r>
            <a:r>
              <a:rPr lang="en-US" altLang="zh-CN" sz="2000" dirty="0" err="1" smtClean="0"/>
              <a:t>Disconnect</a:t>
            </a:r>
            <a:r>
              <a:rPr lang="en-US" altLang="zh-CN" sz="2000" dirty="0" smtClean="0"/>
              <a:t> an existing network connection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enable      Turn on privileged commands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Switch&gt;enable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Switch#</a:t>
            </a:r>
            <a:r>
              <a:rPr lang="en-US" altLang="zh-CN" sz="2000" dirty="0" smtClean="0">
                <a:solidFill>
                  <a:srgbClr val="FF0000"/>
                </a:solidFill>
              </a:rPr>
              <a:t>?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Switch#show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?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mac</a:t>
            </a: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MAC</a:t>
            </a:r>
            <a:r>
              <a:rPr lang="en-US" altLang="zh-CN" sz="2000" dirty="0" smtClean="0"/>
              <a:t> configuration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mac</a:t>
            </a:r>
            <a:r>
              <a:rPr lang="en-US" altLang="zh-CN" sz="2000" dirty="0" smtClean="0"/>
              <a:t>-address-table  MAC forwarding table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processes          Active process statistics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running-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    Current operating configuration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spanning-tree      Spanning tree topology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vlan</a:t>
            </a:r>
            <a:r>
              <a:rPr lang="en-US" altLang="zh-CN" sz="2000" dirty="0" smtClean="0"/>
              <a:t>               VTP VLAN status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常见错误</a:t>
            </a:r>
            <a:endParaRPr lang="zh-CN" altLang="en-US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1000100" y="1214422"/>
            <a:ext cx="6643734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Switch# hostname </a:t>
            </a:r>
            <a:r>
              <a:rPr lang="en-US" altLang="zh-CN" dirty="0" err="1" smtClean="0"/>
              <a:t>jiangjian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^</a:t>
            </a:r>
            <a:endParaRPr lang="en-US" altLang="zh-CN" dirty="0" smtClean="0"/>
          </a:p>
          <a:p>
            <a:r>
              <a:rPr lang="en-US" altLang="zh-CN" dirty="0" smtClean="0"/>
              <a:t>% Invalid input detected at ‘^’ marker.        %</a:t>
            </a:r>
            <a:r>
              <a:rPr lang="zh-CN" altLang="en-US" dirty="0" smtClean="0"/>
              <a:t>无效输入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 show </a:t>
            </a:r>
            <a:r>
              <a:rPr lang="en-US" altLang="zh-CN" dirty="0" err="1" smtClean="0"/>
              <a:t>mac</a:t>
            </a:r>
            <a:endParaRPr lang="en-US" altLang="zh-CN" dirty="0" smtClean="0"/>
          </a:p>
          <a:p>
            <a:r>
              <a:rPr lang="en-US" altLang="zh-CN" dirty="0" smtClean="0"/>
              <a:t>% Incomplete command.                         %</a:t>
            </a:r>
            <a:r>
              <a:rPr lang="zh-CN" altLang="en-US" dirty="0" smtClean="0"/>
              <a:t>缺少参数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 con t</a:t>
            </a:r>
            <a:endParaRPr lang="en-US" altLang="zh-CN" dirty="0" smtClean="0"/>
          </a:p>
          <a:p>
            <a:r>
              <a:rPr lang="en-US" altLang="zh-CN" dirty="0" smtClean="0"/>
              <a:t>% Ambiguous command: “con t”             %</a:t>
            </a:r>
            <a:r>
              <a:rPr lang="zh-CN" altLang="en-US" dirty="0" smtClean="0"/>
              <a:t>输入命令字符不足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show interfaces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^</a:t>
            </a:r>
            <a:endParaRPr lang="en-US" altLang="zh-CN" dirty="0" smtClean="0"/>
          </a:p>
          <a:p>
            <a:r>
              <a:rPr lang="en-US" altLang="zh-CN" dirty="0" smtClean="0"/>
              <a:t>% Invalid input detected at '^' marker.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常见的配置命令（在超级终端输入）</a:t>
            </a:r>
            <a:endParaRPr lang="zh-CN" altLang="en-US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357158" y="1428736"/>
            <a:ext cx="8643998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Switch# show interfaces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 show interfaces fa0/1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Switch#conf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dirty="0" smtClean="0">
                <a:solidFill>
                  <a:srgbClr val="FF0000"/>
                </a:solidFill>
              </a:rPr>
              <a:t>hostname </a:t>
            </a:r>
            <a:r>
              <a:rPr lang="en-US" altLang="zh-CN" dirty="0" err="1" smtClean="0">
                <a:solidFill>
                  <a:srgbClr val="FF0000"/>
                </a:solidFill>
              </a:rPr>
              <a:t>jiangjian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修改机器名称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exit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</a:t>
            </a:r>
            <a:r>
              <a:rPr lang="en-US" altLang="zh-CN" dirty="0" smtClean="0">
                <a:solidFill>
                  <a:srgbClr val="FF0000"/>
                </a:solidFill>
              </a:rPr>
              <a:t>show running-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显示运行配置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</a:t>
            </a:r>
            <a:r>
              <a:rPr lang="en-US" altLang="zh-CN" dirty="0" smtClean="0">
                <a:solidFill>
                  <a:srgbClr val="FF0000"/>
                </a:solidFill>
              </a:rPr>
              <a:t>copy running-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 startup-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将当前的运行配置保存在</a:t>
            </a:r>
            <a:r>
              <a:rPr lang="en-US" altLang="zh-CN" dirty="0" smtClean="0"/>
              <a:t>NVRAM</a:t>
            </a:r>
            <a:r>
              <a:rPr lang="zh-CN" altLang="en-US" dirty="0" smtClean="0"/>
              <a:t>中作    为启动配置</a:t>
            </a:r>
            <a:endParaRPr lang="zh-CN" altLang="en-US" dirty="0"/>
          </a:p>
        </p:txBody>
      </p:sp>
      <p:pic>
        <p:nvPicPr>
          <p:cNvPr id="5" name="图片 4" descr="QQ截图2017100820383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92" y="1785926"/>
            <a:ext cx="141922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常见的配置命令</a:t>
            </a:r>
            <a:endParaRPr lang="zh-CN" altLang="en-US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754165"/>
            <a:ext cx="8643998" cy="6032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&gt;enable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</a:t>
            </a:r>
            <a:r>
              <a:rPr lang="en-US" altLang="zh-CN" dirty="0" smtClean="0">
                <a:solidFill>
                  <a:srgbClr val="FF0000"/>
                </a:solidFill>
              </a:rPr>
              <a:t>show </a:t>
            </a:r>
            <a:r>
              <a:rPr lang="en-US" altLang="zh-CN" dirty="0" err="1" smtClean="0">
                <a:solidFill>
                  <a:srgbClr val="FF0000"/>
                </a:solidFill>
              </a:rPr>
              <a:t>interfa</a:t>
            </a:r>
            <a:r>
              <a:rPr lang="en-US" altLang="zh-CN" dirty="0" smtClean="0">
                <a:solidFill>
                  <a:srgbClr val="FF0000"/>
                </a:solidFill>
              </a:rPr>
              <a:t> f0/1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FastEthernet0/1 is 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en-US" altLang="zh-CN" dirty="0" smtClean="0"/>
              <a:t>, line protocol is down (disabled)</a:t>
            </a:r>
            <a:endParaRPr lang="en-US" altLang="zh-CN" dirty="0" smtClean="0"/>
          </a:p>
          <a:p>
            <a:r>
              <a:rPr lang="en-US" altLang="zh-CN" dirty="0" smtClean="0"/>
              <a:t>  Hardware is Lance, address is </a:t>
            </a:r>
            <a:r>
              <a:rPr lang="en-US" altLang="zh-CN" dirty="0" smtClean="0">
                <a:solidFill>
                  <a:srgbClr val="FF0000"/>
                </a:solidFill>
              </a:rPr>
              <a:t>000a.f34d.ed01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bia</a:t>
            </a:r>
            <a:r>
              <a:rPr lang="en-US" altLang="zh-CN" dirty="0" smtClean="0"/>
              <a:t> 000a.f34d.ed01)</a:t>
            </a:r>
            <a:endParaRPr lang="en-US" altLang="zh-CN" dirty="0" smtClean="0"/>
          </a:p>
          <a:p>
            <a:r>
              <a:rPr lang="en-US" altLang="zh-CN" dirty="0" smtClean="0"/>
              <a:t> BW 100000 Kbit, DLY 1000 </a:t>
            </a:r>
            <a:r>
              <a:rPr lang="en-US" altLang="zh-CN" dirty="0" err="1" smtClean="0"/>
              <a:t>usec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     reliability 255/255, </a:t>
            </a:r>
            <a:r>
              <a:rPr lang="en-US" altLang="zh-CN" dirty="0" err="1" smtClean="0"/>
              <a:t>txload</a:t>
            </a:r>
            <a:r>
              <a:rPr lang="en-US" altLang="zh-CN" dirty="0" smtClean="0"/>
              <a:t> 1/255, </a:t>
            </a:r>
            <a:r>
              <a:rPr lang="en-US" altLang="zh-CN" dirty="0" err="1" smtClean="0"/>
              <a:t>rxload</a:t>
            </a:r>
            <a:r>
              <a:rPr lang="en-US" altLang="zh-CN" dirty="0" smtClean="0"/>
              <a:t> 1/255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Keepalive</a:t>
            </a:r>
            <a:r>
              <a:rPr lang="en-US" altLang="zh-CN" dirty="0" smtClean="0"/>
              <a:t> set (10 sec)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Half-duplex, 100Mb/s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</a:t>
            </a:r>
            <a:r>
              <a:rPr lang="en-US" altLang="zh-CN" dirty="0" smtClean="0">
                <a:solidFill>
                  <a:srgbClr val="FF0000"/>
                </a:solidFill>
              </a:rPr>
              <a:t>show running-</a:t>
            </a:r>
            <a:r>
              <a:rPr lang="en-US" altLang="zh-CN" dirty="0" err="1" smtClean="0">
                <a:solidFill>
                  <a:srgbClr val="FF0000"/>
                </a:solidFill>
              </a:rPr>
              <a:t>confi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hostname </a:t>
            </a:r>
            <a:r>
              <a:rPr lang="en-US" altLang="zh-CN" dirty="0" err="1" smtClean="0"/>
              <a:t>jiangjian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spanning-tree mode </a:t>
            </a:r>
            <a:r>
              <a:rPr lang="en-US" altLang="zh-CN" dirty="0" err="1" smtClean="0">
                <a:solidFill>
                  <a:srgbClr val="FF0000"/>
                </a:solidFill>
              </a:rPr>
              <a:t>pvst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interface Vlan1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no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>
                <a:solidFill>
                  <a:srgbClr val="FF0000"/>
                </a:solidFill>
              </a:rPr>
              <a:t> address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 # </a:t>
            </a:r>
            <a:r>
              <a:rPr lang="en-US" altLang="zh-CN" dirty="0" smtClean="0">
                <a:solidFill>
                  <a:srgbClr val="FF0000"/>
                </a:solidFill>
              </a:rPr>
              <a:t>show </a:t>
            </a:r>
            <a:r>
              <a:rPr lang="en-US" altLang="zh-CN" dirty="0" err="1" smtClean="0">
                <a:solidFill>
                  <a:srgbClr val="FF0000"/>
                </a:solidFill>
              </a:rPr>
              <a:t>mac</a:t>
            </a:r>
            <a:r>
              <a:rPr lang="en-US" altLang="zh-CN" dirty="0" smtClean="0">
                <a:solidFill>
                  <a:srgbClr val="FF0000"/>
                </a:solidFill>
              </a:rPr>
              <a:t>-address-table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显示交换机的转发表</a:t>
            </a:r>
            <a:endParaRPr lang="en-US" altLang="zh-CN" dirty="0" smtClean="0"/>
          </a:p>
          <a:p>
            <a:r>
              <a:rPr lang="en-US" altLang="zh-CN" sz="1400" dirty="0" smtClean="0"/>
              <a:t>          Mac Address Table</a:t>
            </a:r>
            <a:endParaRPr lang="en-US" altLang="zh-CN" sz="1400" dirty="0" smtClean="0"/>
          </a:p>
          <a:p>
            <a:r>
              <a:rPr lang="en-US" altLang="zh-CN" sz="1400" dirty="0" smtClean="0"/>
              <a:t>-------------------------------------------</a:t>
            </a:r>
            <a:endParaRPr lang="en-US" altLang="zh-CN" sz="1400" dirty="0" smtClean="0"/>
          </a:p>
          <a:p>
            <a:r>
              <a:rPr lang="en-US" altLang="zh-CN" sz="1400" dirty="0" err="1" smtClean="0"/>
              <a:t>Vlan</a:t>
            </a:r>
            <a:r>
              <a:rPr lang="en-US" altLang="zh-CN" sz="1400" dirty="0" smtClean="0"/>
              <a:t>    Mac Address       Type        Ports</a:t>
            </a:r>
            <a:endParaRPr lang="en-US" altLang="zh-CN" sz="1400" dirty="0" smtClean="0"/>
          </a:p>
          <a:p>
            <a:r>
              <a:rPr lang="en-US" altLang="zh-CN" sz="1400" dirty="0" smtClean="0"/>
              <a:t>----    -----------       --------    -----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 1    0010.118a.19c0    DYNAMIC     Fa0/2</a:t>
            </a:r>
            <a:endParaRPr lang="en-US" altLang="zh-CN" sz="1400" dirty="0" smtClean="0"/>
          </a:p>
          <a:p>
            <a:r>
              <a:rPr lang="en-US" altLang="zh-CN" sz="1400" dirty="0" smtClean="0"/>
              <a:t>   1    0060.5c13.7789    DYNAMIC     Fa0/1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46279"/>
            <a:ext cx="8643998" cy="6740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jiangjian#config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)#inter f0/1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smtClean="0">
                <a:solidFill>
                  <a:srgbClr val="FF0000"/>
                </a:solidFill>
              </a:rPr>
              <a:t>speed 10  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接口数据率改为</a:t>
            </a:r>
            <a:r>
              <a:rPr lang="en-US" altLang="zh-CN" dirty="0" smtClean="0"/>
              <a:t>10M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smtClean="0">
                <a:solidFill>
                  <a:srgbClr val="FF0000"/>
                </a:solidFill>
              </a:rPr>
              <a:t>duplex full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全双工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smtClean="0">
                <a:solidFill>
                  <a:srgbClr val="FF0000"/>
                </a:solidFill>
              </a:rPr>
              <a:t>no shutdown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激活接口，开始转发数据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end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jiangjian#show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interf</a:t>
            </a:r>
            <a:r>
              <a:rPr lang="en-US" altLang="zh-CN" dirty="0" smtClean="0"/>
              <a:t> f0/1</a:t>
            </a:r>
            <a:endParaRPr lang="en-US" altLang="zh-CN" dirty="0" smtClean="0"/>
          </a:p>
          <a:p>
            <a:r>
              <a:rPr lang="en-US" altLang="zh-CN" dirty="0" smtClean="0"/>
              <a:t>FastEthernet0/1 is down, line protocol is down (disabled)</a:t>
            </a:r>
            <a:endParaRPr lang="en-US" altLang="zh-CN" dirty="0" smtClean="0"/>
          </a:p>
          <a:p>
            <a:r>
              <a:rPr lang="en-US" altLang="zh-CN" dirty="0" smtClean="0"/>
              <a:t>  Hardware is Lance, address is 000a.f34d.ed01 (</a:t>
            </a:r>
            <a:r>
              <a:rPr lang="en-US" altLang="zh-CN" dirty="0" err="1" smtClean="0"/>
              <a:t>bia</a:t>
            </a:r>
            <a:r>
              <a:rPr lang="en-US" altLang="zh-CN" dirty="0" smtClean="0"/>
              <a:t> 000a.f34d.ed01)</a:t>
            </a:r>
            <a:endParaRPr lang="en-US" altLang="zh-CN" dirty="0" smtClean="0"/>
          </a:p>
          <a:p>
            <a:r>
              <a:rPr lang="en-US" altLang="zh-CN" dirty="0" smtClean="0"/>
              <a:t> BW 10000 Kbit, DLY 1000 </a:t>
            </a:r>
            <a:r>
              <a:rPr lang="en-US" altLang="zh-CN" dirty="0" err="1" smtClean="0"/>
              <a:t>usec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     reliability 255/255, </a:t>
            </a:r>
            <a:r>
              <a:rPr lang="en-US" altLang="zh-CN" dirty="0" err="1" smtClean="0"/>
              <a:t>txload</a:t>
            </a:r>
            <a:r>
              <a:rPr lang="en-US" altLang="zh-CN" dirty="0" smtClean="0"/>
              <a:t> 1/255, </a:t>
            </a:r>
            <a:r>
              <a:rPr lang="en-US" altLang="zh-CN" dirty="0" err="1" smtClean="0"/>
              <a:t>rxload</a:t>
            </a:r>
            <a:r>
              <a:rPr lang="en-US" altLang="zh-CN" dirty="0" smtClean="0"/>
              <a:t> 1/255</a:t>
            </a:r>
            <a:endParaRPr lang="en-US" altLang="zh-CN" dirty="0" smtClean="0"/>
          </a:p>
          <a:p>
            <a:r>
              <a:rPr lang="en-US" altLang="zh-CN" dirty="0" smtClean="0"/>
              <a:t>  Encapsulation ARPA, loopback not set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Keepalive</a:t>
            </a:r>
            <a:r>
              <a:rPr lang="en-US" altLang="zh-CN" dirty="0" smtClean="0"/>
              <a:t> set (10 sec)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Full-duplex, 10Mb/s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jiangjian#conf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ter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)#inter f0/1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-if)#speed 100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-if)#duplex half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-if)#no shutdown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1.</a:t>
            </a:r>
            <a:r>
              <a:rPr lang="zh-CN" altLang="en-US" sz="2800" dirty="0" smtClean="0">
                <a:solidFill>
                  <a:srgbClr val="FF0000"/>
                </a:solidFill>
              </a:rPr>
              <a:t>思科模拟器（</a:t>
            </a:r>
            <a:r>
              <a:rPr lang="en-US" altLang="zh-CN" sz="2800" dirty="0" smtClean="0">
                <a:solidFill>
                  <a:srgbClr val="FF0000"/>
                </a:solidFill>
              </a:rPr>
              <a:t>packet tracer</a:t>
            </a:r>
            <a:r>
              <a:rPr lang="zh-CN" altLang="en-US" sz="2800" dirty="0" smtClean="0">
                <a:solidFill>
                  <a:srgbClr val="FF0000"/>
                </a:solidFill>
              </a:rPr>
              <a:t>）的基本使用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设置</a:t>
            </a:r>
            <a:r>
              <a:rPr lang="en-US" altLang="zh-CN" sz="3200" dirty="0" smtClean="0"/>
              <a:t>enable</a:t>
            </a:r>
            <a:r>
              <a:rPr lang="zh-CN" altLang="en-US" sz="3200" dirty="0" smtClean="0"/>
              <a:t>密码</a:t>
            </a:r>
            <a:endParaRPr lang="zh-CN" altLang="en-US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142984"/>
            <a:ext cx="8643998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enable password </a:t>
            </a:r>
            <a:r>
              <a:rPr lang="en-US" altLang="zh-CN" dirty="0" err="1" smtClean="0">
                <a:solidFill>
                  <a:srgbClr val="FF0000"/>
                </a:solidFill>
              </a:rPr>
              <a:t>nihao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)#end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</a:t>
            </a:r>
            <a:endParaRPr lang="en-US" altLang="zh-CN" dirty="0" smtClean="0"/>
          </a:p>
          <a:p>
            <a:r>
              <a:rPr lang="en-US" altLang="zh-CN" dirty="0" smtClean="0"/>
              <a:t>%SYS-5-CONFIG_I: Configured from console by console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jiangjian#disable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&gt;enable</a:t>
            </a:r>
            <a:endParaRPr lang="en-US" altLang="zh-CN" dirty="0" smtClean="0"/>
          </a:p>
          <a:p>
            <a:r>
              <a:rPr lang="en-US" altLang="zh-CN" dirty="0" smtClean="0"/>
              <a:t>Password:                            %</a:t>
            </a:r>
            <a:r>
              <a:rPr lang="zh-CN" altLang="en-US" dirty="0" smtClean="0"/>
              <a:t>此处输入密码：</a:t>
            </a:r>
            <a:r>
              <a:rPr lang="en-US" altLang="zh-CN" dirty="0" err="1" smtClean="0"/>
              <a:t>nihao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                             %</a:t>
            </a:r>
            <a:r>
              <a:rPr lang="zh-CN" altLang="en-US" dirty="0" smtClean="0"/>
              <a:t>进入特权模式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设置</a:t>
            </a:r>
            <a:r>
              <a:rPr lang="en-US" altLang="zh-CN" sz="2400" dirty="0" smtClean="0"/>
              <a:t>telnet</a:t>
            </a:r>
            <a:r>
              <a:rPr lang="zh-CN" altLang="en-US" sz="2400" dirty="0" smtClean="0"/>
              <a:t>虚拟终端登录（以便基于</a:t>
            </a:r>
            <a:r>
              <a:rPr lang="en-US" altLang="zh-CN" sz="2400" dirty="0" smtClean="0"/>
              <a:t>telnet</a:t>
            </a:r>
            <a:r>
              <a:rPr lang="zh-CN" altLang="en-US" sz="2400" dirty="0" smtClean="0"/>
              <a:t>的交换机配置）</a:t>
            </a:r>
            <a:endParaRPr lang="zh-CN" altLang="en-US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142984"/>
            <a:ext cx="8643998" cy="4247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jiangjian#config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</a:t>
            </a:r>
            <a:r>
              <a:rPr lang="en-US" altLang="zh-CN" dirty="0" smtClean="0">
                <a:solidFill>
                  <a:srgbClr val="FF0000"/>
                </a:solidFill>
              </a:rPr>
              <a:t>interface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en-US" altLang="zh-CN" dirty="0" smtClean="0">
                <a:solidFill>
                  <a:srgbClr val="FF0000"/>
                </a:solidFill>
              </a:rPr>
              <a:t> 1                          </a:t>
            </a:r>
            <a:r>
              <a:rPr lang="en-US" altLang="zh-CN" dirty="0" smtClean="0"/>
              <a:t>%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SVI</a:t>
            </a:r>
            <a:r>
              <a:rPr lang="zh-CN" altLang="en-US" dirty="0" smtClean="0"/>
              <a:t>（将其看成是一个接口）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address 192.168.1.5          % VLAN1</a:t>
            </a:r>
            <a:r>
              <a:rPr lang="zh-CN" altLang="en-US" dirty="0" smtClean="0"/>
              <a:t>为管理</a:t>
            </a:r>
            <a:r>
              <a:rPr lang="en-US" altLang="zh-CN" dirty="0" smtClean="0"/>
              <a:t>VLAN,</a:t>
            </a:r>
            <a:r>
              <a:rPr lang="zh-CN" altLang="en-US" dirty="0" smtClean="0"/>
              <a:t>该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为管理</a:t>
            </a:r>
            <a:r>
              <a:rPr lang="en-US" altLang="zh-CN" dirty="0" smtClean="0"/>
              <a:t>IP</a:t>
            </a:r>
            <a:endParaRPr lang="en-US" altLang="zh-CN" dirty="0" smtClean="0"/>
          </a:p>
          <a:p>
            <a:r>
              <a:rPr lang="en-US" altLang="zh-CN" dirty="0" smtClean="0"/>
              <a:t>% Incomplete command.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address 192.168.1.5 </a:t>
            </a:r>
            <a:r>
              <a:rPr lang="en-US" altLang="zh-CN" dirty="0" smtClean="0">
                <a:solidFill>
                  <a:srgbClr val="FF0000"/>
                </a:solidFill>
              </a:rPr>
              <a:t>255.255.255.0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dirty="0" smtClean="0">
                <a:solidFill>
                  <a:srgbClr val="FF0000"/>
                </a:solidFill>
              </a:rPr>
              <a:t>no shutdown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endParaRPr lang="en-US" altLang="zh-CN" dirty="0" smtClean="0"/>
          </a:p>
          <a:p>
            <a:r>
              <a:rPr lang="en-US" altLang="zh-CN" dirty="0" smtClean="0"/>
              <a:t>%LINK-5-CHANGED: Interface Vlan1, changed state to up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-if)#exit</a:t>
            </a:r>
            <a:endParaRPr lang="en-US" altLang="zh-CN" dirty="0" smtClean="0"/>
          </a:p>
          <a:p>
            <a:r>
              <a:rPr lang="en-US" altLang="zh-CN" dirty="0" smtClean="0"/>
              <a:t>jiangjian(config)# </a:t>
            </a:r>
            <a:r>
              <a:rPr lang="en-US" altLang="zh-CN" dirty="0" smtClean="0">
                <a:solidFill>
                  <a:srgbClr val="FF0000"/>
                </a:solidFill>
              </a:rPr>
              <a:t>line  vty  0  4                                     </a:t>
            </a:r>
            <a:r>
              <a:rPr lang="en-US" altLang="zh-CN" dirty="0" smtClean="0"/>
              <a:t>% </a:t>
            </a:r>
            <a:r>
              <a:rPr lang="zh-CN" altLang="en-US" dirty="0" smtClean="0"/>
              <a:t>开启交换机远程登录权限，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表示虚拟终端号（一般就取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</a:t>
            </a:r>
            <a:r>
              <a:rPr lang="zh-CN" altLang="en-US" dirty="0" smtClean="0"/>
              <a:t>表示同时能登录的用户人数</a:t>
            </a:r>
            <a:endParaRPr lang="en-US" altLang="zh-CN" dirty="0" smtClean="0"/>
          </a:p>
          <a:p>
            <a:r>
              <a:rPr lang="en-US" altLang="zh-CN" dirty="0" smtClean="0"/>
              <a:t>jiangjian(config-line)# </a:t>
            </a:r>
            <a:r>
              <a:rPr lang="en-US" altLang="zh-CN" dirty="0" smtClean="0">
                <a:solidFill>
                  <a:srgbClr val="FF0000"/>
                </a:solidFill>
              </a:rPr>
              <a:t>password hello          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登录密码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46" y="600076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zh-CN" altLang="en-US" dirty="0" smtClean="0">
                <a:hlinkClick r:id="rId1" action="ppaction://hlinksldjump"/>
              </a:rPr>
              <a:t>三层交换机</a:t>
            </a:r>
            <a:r>
              <a:rPr lang="en-US" altLang="zh-CN" dirty="0" smtClean="0">
                <a:hlinkClick r:id="rId1" action="ppaction://hlinksldjump"/>
              </a:rPr>
              <a:t>VLAN</a:t>
            </a:r>
            <a:r>
              <a:rPr lang="zh-CN" altLang="en-US" dirty="0" smtClean="0">
                <a:hlinkClick r:id="rId1" action="ppaction://hlinksldjump"/>
              </a:rPr>
              <a:t>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274638"/>
            <a:ext cx="7400948" cy="79690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最后查看</a:t>
            </a:r>
            <a:r>
              <a:rPr lang="en-US" altLang="zh-CN" sz="2400" dirty="0" smtClean="0"/>
              <a:t>running-</a:t>
            </a:r>
            <a:r>
              <a:rPr lang="en-US" altLang="zh-CN" sz="2400" dirty="0" err="1" smtClean="0"/>
              <a:t>config</a:t>
            </a:r>
            <a:r>
              <a:rPr lang="zh-CN" altLang="en-US" sz="2400" dirty="0" smtClean="0"/>
              <a:t>配置情况，并保存其到</a:t>
            </a:r>
            <a:r>
              <a:rPr lang="en-US" altLang="zh-CN" sz="2400" dirty="0" smtClean="0"/>
              <a:t>NVRAM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startup-</a:t>
            </a:r>
            <a:r>
              <a:rPr lang="en-US" altLang="zh-CN" sz="2400" dirty="0" err="1" smtClean="0"/>
              <a:t>config</a:t>
            </a:r>
            <a:endParaRPr lang="zh-CN" altLang="en-US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14282" y="1071546"/>
            <a:ext cx="8643998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jiangjian#show</a:t>
            </a:r>
            <a:r>
              <a:rPr lang="en-US" altLang="zh-CN" dirty="0" smtClean="0"/>
              <a:t> running-conf</a:t>
            </a:r>
            <a:endParaRPr lang="en-US" altLang="zh-CN" dirty="0" smtClean="0"/>
          </a:p>
          <a:p>
            <a:r>
              <a:rPr lang="en-US" altLang="zh-CN" dirty="0" smtClean="0"/>
              <a:t>no service password-encryption</a:t>
            </a:r>
            <a:endParaRPr lang="en-US" altLang="zh-CN" dirty="0" smtClean="0"/>
          </a:p>
          <a:p>
            <a:r>
              <a:rPr lang="en-US" altLang="zh-CN" dirty="0" smtClean="0"/>
              <a:t>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hostname </a:t>
            </a:r>
            <a:r>
              <a:rPr lang="en-US" altLang="zh-CN" dirty="0" err="1" smtClean="0">
                <a:solidFill>
                  <a:srgbClr val="FF0000"/>
                </a:solidFill>
              </a:rPr>
              <a:t>jiangjian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enable password </a:t>
            </a:r>
            <a:r>
              <a:rPr lang="en-US" altLang="zh-CN" dirty="0" err="1" smtClean="0">
                <a:solidFill>
                  <a:srgbClr val="FF0000"/>
                </a:solidFill>
              </a:rPr>
              <a:t>nihao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interface Vlan1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>
                <a:solidFill>
                  <a:srgbClr val="FF0000"/>
                </a:solidFill>
              </a:rPr>
              <a:t> address 192.168.1.5 255.255.255.0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!</a:t>
            </a:r>
            <a:endParaRPr lang="en-US" altLang="zh-CN" dirty="0" smtClean="0"/>
          </a:p>
          <a:p>
            <a:r>
              <a:rPr lang="en-US" altLang="zh-CN" dirty="0" smtClean="0"/>
              <a:t>line con 0</a:t>
            </a:r>
            <a:endParaRPr lang="en-US" altLang="zh-CN" dirty="0" smtClean="0"/>
          </a:p>
          <a:p>
            <a:r>
              <a:rPr lang="en-US" altLang="zh-CN" dirty="0" smtClean="0"/>
              <a:t>!</a:t>
            </a:r>
            <a:endParaRPr lang="en-US" altLang="zh-CN" dirty="0" smtClean="0"/>
          </a:p>
          <a:p>
            <a:r>
              <a:rPr lang="en-US" altLang="zh-CN" dirty="0" smtClean="0"/>
              <a:t>line </a:t>
            </a:r>
            <a:r>
              <a:rPr lang="en-US" altLang="zh-CN" dirty="0" err="1" smtClean="0"/>
              <a:t>vty</a:t>
            </a:r>
            <a:r>
              <a:rPr lang="en-US" altLang="zh-CN" dirty="0" smtClean="0"/>
              <a:t> 0 4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password hello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login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</a:t>
            </a:r>
            <a:r>
              <a:rPr lang="en-US" altLang="zh-CN" dirty="0" smtClean="0">
                <a:solidFill>
                  <a:srgbClr val="FF0000"/>
                </a:solidFill>
              </a:rPr>
              <a:t>copy running-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 startup-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Destination filename [startup-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]? </a:t>
            </a:r>
            <a:endParaRPr lang="en-US" altLang="zh-CN" dirty="0" smtClean="0"/>
          </a:p>
          <a:p>
            <a:r>
              <a:rPr lang="en-US" altLang="zh-CN" dirty="0" smtClean="0"/>
              <a:t>Building configuration...</a:t>
            </a:r>
            <a:endParaRPr lang="en-US" altLang="zh-CN" dirty="0" smtClean="0"/>
          </a:p>
          <a:p>
            <a:r>
              <a:rPr lang="en-US" altLang="zh-CN" dirty="0" smtClean="0"/>
              <a:t>[OK]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9124" y="2928934"/>
            <a:ext cx="3500462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对比：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 show running-</a:t>
            </a:r>
            <a:r>
              <a:rPr lang="en-US" altLang="zh-CN" dirty="0" err="1" smtClean="0"/>
              <a:t>confi</a:t>
            </a:r>
            <a:endParaRPr lang="en-US" altLang="zh-CN" dirty="0" smtClean="0"/>
          </a:p>
          <a:p>
            <a:r>
              <a:rPr lang="en-US" altLang="zh-CN" dirty="0" smtClean="0"/>
              <a:t>hostname </a:t>
            </a:r>
            <a:r>
              <a:rPr lang="en-US" altLang="zh-CN" dirty="0" err="1" smtClean="0"/>
              <a:t>jiangjian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spanning-tree mode </a:t>
            </a:r>
            <a:r>
              <a:rPr lang="en-US" altLang="zh-CN" dirty="0" err="1" smtClean="0">
                <a:solidFill>
                  <a:srgbClr val="FF0000"/>
                </a:solidFill>
              </a:rPr>
              <a:t>pvst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interface Vlan1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no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>
                <a:solidFill>
                  <a:srgbClr val="FF0000"/>
                </a:solidFill>
              </a:rPr>
              <a:t> address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telnet</a:t>
            </a:r>
            <a:r>
              <a:rPr lang="zh-CN" altLang="en-US" sz="3200" dirty="0" smtClean="0"/>
              <a:t>虚拟终端登录配置交换机</a:t>
            </a:r>
            <a:endParaRPr lang="zh-CN" altLang="en-US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142984"/>
            <a:ext cx="8643998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在命令提示符下输入：</a:t>
            </a:r>
            <a:endParaRPr lang="en-US" altLang="zh-CN" dirty="0" smtClean="0"/>
          </a:p>
          <a:p>
            <a:r>
              <a:rPr lang="en-US" altLang="zh-CN" dirty="0" smtClean="0"/>
              <a:t>PC&gt;telnet 192.168.1.5                   % 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VLAN1,</a:t>
            </a:r>
            <a:r>
              <a:rPr lang="zh-CN" altLang="en-US" dirty="0" smtClean="0"/>
              <a:t>的管理</a:t>
            </a:r>
            <a:r>
              <a:rPr lang="en-US" altLang="zh-CN" dirty="0" smtClean="0"/>
              <a:t>IP</a:t>
            </a:r>
            <a:endParaRPr lang="en-US" altLang="zh-CN" dirty="0" smtClean="0"/>
          </a:p>
          <a:p>
            <a:r>
              <a:rPr lang="en-US" altLang="zh-CN" dirty="0" smtClean="0"/>
              <a:t>Trying 192.168.1.5 ...Open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User Access Verification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Password:                                           % telnet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hello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&gt;enable</a:t>
            </a:r>
            <a:endParaRPr lang="en-US" altLang="zh-CN" dirty="0" smtClean="0"/>
          </a:p>
          <a:p>
            <a:r>
              <a:rPr lang="en-US" altLang="zh-CN" dirty="0" smtClean="0"/>
              <a:t>Password:                                            % enable</a:t>
            </a:r>
            <a:r>
              <a:rPr lang="zh-CN" altLang="en-US" dirty="0" smtClean="0"/>
              <a:t>密码</a:t>
            </a:r>
            <a:r>
              <a:rPr lang="en-US" altLang="zh-CN" dirty="0" err="1" smtClean="0"/>
              <a:t>nihao</a:t>
            </a:r>
            <a:endParaRPr lang="en-US" altLang="zh-CN" dirty="0" smtClean="0"/>
          </a:p>
          <a:p>
            <a:r>
              <a:rPr lang="en-US" altLang="zh-CN" dirty="0" err="1" smtClean="0"/>
              <a:t>jiangjian</a:t>
            </a:r>
            <a:r>
              <a:rPr lang="en-US" altLang="zh-CN" dirty="0" smtClean="0"/>
              <a:t>#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QQ截图2017100821151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0826" y="1857364"/>
            <a:ext cx="1552575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5. VLAN</a:t>
            </a:r>
            <a:r>
              <a:rPr lang="zh-CN" altLang="en-US" sz="2800" dirty="0" smtClean="0">
                <a:solidFill>
                  <a:srgbClr val="FF0000"/>
                </a:solidFill>
              </a:rPr>
              <a:t>的配置和使用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VLAN</a:t>
            </a:r>
            <a:r>
              <a:rPr lang="zh-CN" altLang="en-US" sz="3600" dirty="0" smtClean="0"/>
              <a:t>的配置和使用</a:t>
            </a:r>
            <a:endParaRPr lang="zh-CN" altLang="en-US" sz="3600" dirty="0"/>
          </a:p>
        </p:txBody>
      </p:sp>
      <p:pic>
        <p:nvPicPr>
          <p:cNvPr id="6" name="Picture 2" descr="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86050" y="3714752"/>
            <a:ext cx="36433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QQ截图201710090014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071546"/>
            <a:ext cx="4000500" cy="2295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7554" y="5000636"/>
            <a:ext cx="54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Fa0/1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29190" y="5000636"/>
            <a:ext cx="54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Fa0/5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5000636"/>
            <a:ext cx="54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Fa0/6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配置连接跨越多台交换机的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15" name="内容占位符 2"/>
          <p:cNvSpPr>
            <a:spLocks noGrp="1"/>
          </p:cNvSpPr>
          <p:nvPr>
            <p:ph idx="4294967295"/>
          </p:nvPr>
        </p:nvSpPr>
        <p:spPr>
          <a:xfrm>
            <a:off x="571472" y="1357298"/>
            <a:ext cx="8131175" cy="19431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 smtClean="0"/>
              <a:t>在实践中，有时</a:t>
            </a:r>
            <a:r>
              <a:rPr lang="zh-CN" altLang="en-US" sz="2400" dirty="0" smtClean="0">
                <a:highlight>
                  <a:srgbClr val="FFFF00"/>
                </a:highlight>
              </a:rPr>
              <a:t>多个</a:t>
            </a:r>
            <a:r>
              <a:rPr lang="en-US" altLang="zh-CN" sz="2400" dirty="0" smtClean="0">
                <a:highlight>
                  <a:srgbClr val="FFFF00"/>
                </a:highlight>
              </a:rPr>
              <a:t>VLAN</a:t>
            </a:r>
            <a:r>
              <a:rPr lang="zh-CN" altLang="en-US" sz="2400" dirty="0" smtClean="0">
                <a:highlight>
                  <a:srgbClr val="FFFF00"/>
                </a:highlight>
              </a:rPr>
              <a:t>可能要跨越多台交换机实现，这时可使用交换机的干道（</a:t>
            </a:r>
            <a:r>
              <a:rPr lang="en-US" altLang="zh-CN" sz="2400" dirty="0" smtClean="0">
                <a:highlight>
                  <a:srgbClr val="FFFF00"/>
                </a:highlight>
              </a:rPr>
              <a:t>Trunk</a:t>
            </a:r>
            <a:r>
              <a:rPr lang="zh-CN" altLang="en-US" sz="2400" dirty="0" smtClean="0">
                <a:highlight>
                  <a:srgbClr val="FFFF00"/>
                </a:highlight>
              </a:rPr>
              <a:t>）技术，跨交换机实现</a:t>
            </a:r>
            <a:r>
              <a:rPr lang="en-US" altLang="zh-CN" sz="2400" dirty="0" smtClean="0">
                <a:highlight>
                  <a:srgbClr val="FFFF00"/>
                </a:highlight>
              </a:rPr>
              <a:t>VLAN</a:t>
            </a:r>
            <a:endParaRPr lang="en-US" altLang="zh-CN" sz="2400" dirty="0" smtClean="0">
              <a:highlight>
                <a:srgbClr val="FFFF00"/>
              </a:highlight>
            </a:endParaRPr>
          </a:p>
          <a:p>
            <a:pPr eaLnBrk="1" hangingPunct="1"/>
            <a:r>
              <a:rPr lang="zh-CN" altLang="en-US" sz="2400" dirty="0" smtClean="0"/>
              <a:t>配置成</a:t>
            </a:r>
            <a:r>
              <a:rPr lang="en-US" altLang="zh-CN" sz="2400" dirty="0" smtClean="0"/>
              <a:t>Trunk</a:t>
            </a:r>
            <a:r>
              <a:rPr lang="zh-CN" altLang="en-US" sz="2400" dirty="0" smtClean="0"/>
              <a:t>模式的这些交换机端口不隶属于某个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了，而是</a:t>
            </a:r>
            <a:r>
              <a:rPr lang="zh-CN" altLang="en-US" sz="2400" dirty="0" smtClean="0">
                <a:highlight>
                  <a:srgbClr val="FFFF00"/>
                </a:highlight>
              </a:rPr>
              <a:t>用于承载所有</a:t>
            </a:r>
            <a:r>
              <a:rPr lang="en-US" altLang="zh-CN" sz="2400" dirty="0" smtClean="0">
                <a:highlight>
                  <a:srgbClr val="FFFF00"/>
                </a:highlight>
              </a:rPr>
              <a:t>VLAN</a:t>
            </a:r>
            <a:r>
              <a:rPr lang="zh-CN" altLang="en-US" sz="2400" dirty="0" smtClean="0">
                <a:highlight>
                  <a:srgbClr val="FFFF00"/>
                </a:highlight>
              </a:rPr>
              <a:t>之间的数据帧</a:t>
            </a:r>
            <a:endParaRPr lang="zh-CN" altLang="en-US" sz="2400" dirty="0" smtClean="0">
              <a:highlight>
                <a:srgbClr val="FFFF00"/>
              </a:highlight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4138" y="6130925"/>
            <a:ext cx="587375" cy="701675"/>
          </a:xfrm>
          <a:prstGeom prst="rect">
            <a:avLst/>
          </a:prstGeom>
          <a:noFill/>
          <a:ln>
            <a:miter lim="800000"/>
          </a:ln>
        </p:spPr>
        <p:txBody>
          <a:bodyPr anchor="b" anchorCtr="1">
            <a:spAutoFit/>
          </a:bodyPr>
          <a:lstStyle/>
          <a:p>
            <a:pPr>
              <a:defRPr/>
            </a:pPr>
            <a:fld id="{69E53ED9-CD2C-4280-A756-84FFBC86C322}" type="slidenum">
              <a:rPr lang="en-US" altLang="zh-CN" b="1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</a:fld>
            <a:endParaRPr lang="en-US" altLang="zh-CN" b="1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218117" name="Picture 2" descr="未命名-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75" y="3857625"/>
            <a:ext cx="6223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6"/>
          <p:cNvSpPr/>
          <p:nvPr/>
        </p:nvSpPr>
        <p:spPr>
          <a:xfrm>
            <a:off x="7000875" y="3357563"/>
            <a:ext cx="1857375" cy="500062"/>
          </a:xfrm>
          <a:prstGeom prst="wedgeRoundRectCallout">
            <a:avLst>
              <a:gd name="adj1" fmla="val -86665"/>
              <a:gd name="adj2" fmla="val 14584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trunk</a:t>
            </a:r>
            <a:r>
              <a:rPr lang="zh-CN" altLang="en-US" sz="1400" b="1" dirty="0">
                <a:solidFill>
                  <a:schemeClr val="tx1"/>
                </a:solidFill>
              </a:rPr>
              <a:t>端口</a:t>
            </a:r>
            <a:r>
              <a:rPr lang="en-US" altLang="zh-CN" sz="1400" b="1" dirty="0">
                <a:solidFill>
                  <a:schemeClr val="tx1"/>
                </a:solidFill>
              </a:rPr>
              <a:t>:</a:t>
            </a:r>
            <a:r>
              <a:rPr lang="zh-CN" altLang="en-US" sz="1400" b="1" dirty="0">
                <a:solidFill>
                  <a:schemeClr val="tx1"/>
                </a:solidFill>
              </a:rPr>
              <a:t>干线、中继线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57188" y="3786188"/>
            <a:ext cx="1857375" cy="500062"/>
          </a:xfrm>
          <a:prstGeom prst="wedgeRoundRectCallout">
            <a:avLst>
              <a:gd name="adj1" fmla="val 78200"/>
              <a:gd name="adj2" fmla="val 3315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access</a:t>
            </a:r>
            <a:r>
              <a:rPr lang="zh-CN" altLang="en-US" sz="1400" b="1" dirty="0">
                <a:solidFill>
                  <a:schemeClr val="tx1"/>
                </a:solidFill>
              </a:rPr>
              <a:t>端口</a:t>
            </a:r>
            <a:r>
              <a:rPr lang="en-US" altLang="zh-CN" sz="1400" b="1" dirty="0">
                <a:solidFill>
                  <a:schemeClr val="tx1"/>
                </a:solidFill>
              </a:rPr>
              <a:t>:</a:t>
            </a:r>
            <a:r>
              <a:rPr lang="zh-CN" altLang="en-US" sz="1400" b="1" dirty="0">
                <a:solidFill>
                  <a:schemeClr val="tx1"/>
                </a:solidFill>
              </a:rPr>
              <a:t>接</a:t>
            </a:r>
            <a:r>
              <a:rPr lang="en-US" altLang="zh-CN" sz="1400" b="1" dirty="0">
                <a:solidFill>
                  <a:schemeClr val="tx1"/>
                </a:solidFill>
              </a:rPr>
              <a:t>PC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VLAN</a:t>
            </a:r>
            <a:r>
              <a:rPr lang="zh-CN" altLang="en-US" sz="3200" dirty="0" smtClean="0"/>
              <a:t>的配置和使用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85720" y="1142984"/>
            <a:ext cx="8643998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Switch&gt;enable</a:t>
            </a:r>
            <a:endParaRPr lang="en-US" altLang="zh-CN" dirty="0" smtClean="0"/>
          </a:p>
          <a:p>
            <a:r>
              <a:rPr lang="en-US" altLang="zh-CN" dirty="0" err="1" smtClean="0"/>
              <a:t>Switch#config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en-US" altLang="zh-CN" dirty="0" smtClean="0">
                <a:solidFill>
                  <a:srgbClr val="FF0000"/>
                </a:solidFill>
              </a:rPr>
              <a:t> 10                          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VLAN10</a:t>
            </a:r>
            <a:r>
              <a:rPr lang="zh-CN" altLang="en-US" dirty="0" smtClean="0"/>
              <a:t>，删除为</a:t>
            </a:r>
            <a:r>
              <a:rPr lang="en-US" altLang="zh-CN" dirty="0" smtClean="0"/>
              <a:t>no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10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</a:t>
            </a:r>
            <a:r>
              <a:rPr lang="en-US" altLang="zh-CN" dirty="0" smtClean="0">
                <a:solidFill>
                  <a:srgbClr val="FF0000"/>
                </a:solidFill>
              </a:rPr>
              <a:t>name jiangjian1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命名</a:t>
            </a:r>
            <a:r>
              <a:rPr lang="en-US" altLang="zh-CN" dirty="0" smtClean="0"/>
              <a:t>VLAN10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jiangjian1</a:t>
            </a:r>
            <a:r>
              <a:rPr lang="zh-CN" altLang="en-US" dirty="0" smtClean="0"/>
              <a:t>，该名字方便管理（如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等），只有本地意义，关键还是看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20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)#name jiangjian2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VLAN</a:t>
            </a:r>
            <a:r>
              <a:rPr lang="zh-CN" altLang="en-US" sz="2800" dirty="0" smtClean="0"/>
              <a:t>的配置和使用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85720" y="642918"/>
            <a:ext cx="8643998" cy="58169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Switch# </a:t>
            </a:r>
            <a:r>
              <a:rPr lang="en-US" altLang="zh-CN" dirty="0" smtClean="0">
                <a:solidFill>
                  <a:srgbClr val="FF0000"/>
                </a:solidFill>
              </a:rPr>
              <a:t>show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sz="1400" dirty="0" smtClean="0"/>
              <a:t>VLAN Name                             Status    Ports</a:t>
            </a:r>
            <a:endParaRPr lang="en-US" altLang="zh-CN" sz="1400" dirty="0" smtClean="0"/>
          </a:p>
          <a:p>
            <a:r>
              <a:rPr lang="en-US" altLang="zh-CN" sz="1400" dirty="0" smtClean="0"/>
              <a:t>---- -------------------------------- --------- -------------------------------</a:t>
            </a:r>
            <a:endParaRPr lang="en-US" altLang="zh-CN" sz="1400" dirty="0" smtClean="0"/>
          </a:p>
          <a:p>
            <a:r>
              <a:rPr lang="en-US" altLang="zh-CN" sz="1400" dirty="0" smtClean="0"/>
              <a:t>1    default                          active    Fa0/1, Fa0/2, Fa0/3, Fa0/4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      Fa0/5, Fa0/6, Fa0/7, Fa0/8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      Fa0/9, Fa0/10, Fa0/11, Fa0/12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      Fa0/13, Fa0/14, Fa0/15, Fa0/16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      Fa0/17, Fa0/18, Fa0/19, Fa0/20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        Fa0/21, Fa0/22, Fa0/23, Fa0/24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10   jiangjian1                       active    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20   jiangjian2                       active    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1002 </a:t>
            </a:r>
            <a:r>
              <a:rPr lang="en-US" altLang="zh-CN" sz="1400" dirty="0" err="1" smtClean="0"/>
              <a:t>fddi</a:t>
            </a:r>
            <a:r>
              <a:rPr lang="en-US" altLang="zh-CN" sz="1400" dirty="0" smtClean="0"/>
              <a:t>-default                     act/</a:t>
            </a:r>
            <a:r>
              <a:rPr lang="en-US" altLang="zh-CN" sz="1400" dirty="0" err="1" smtClean="0"/>
              <a:t>unsup</a:t>
            </a:r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smtClean="0"/>
              <a:t>1003 token-ring-default               act/</a:t>
            </a:r>
            <a:r>
              <a:rPr lang="en-US" altLang="zh-CN" sz="1400" dirty="0" err="1" smtClean="0"/>
              <a:t>unsup</a:t>
            </a:r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smtClean="0"/>
              <a:t>1004 </a:t>
            </a:r>
            <a:r>
              <a:rPr lang="en-US" altLang="zh-CN" sz="1400" dirty="0" err="1" smtClean="0"/>
              <a:t>fddinet</a:t>
            </a:r>
            <a:r>
              <a:rPr lang="en-US" altLang="zh-CN" sz="1400" dirty="0" smtClean="0"/>
              <a:t>-default                  act/</a:t>
            </a:r>
            <a:r>
              <a:rPr lang="en-US" altLang="zh-CN" sz="1400" dirty="0" err="1" smtClean="0"/>
              <a:t>unsup</a:t>
            </a:r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smtClean="0"/>
              <a:t>1005 </a:t>
            </a:r>
            <a:r>
              <a:rPr lang="en-US" altLang="zh-CN" sz="1400" dirty="0" err="1" smtClean="0"/>
              <a:t>trnet</a:t>
            </a:r>
            <a:r>
              <a:rPr lang="en-US" altLang="zh-CN" sz="1400" dirty="0" smtClean="0"/>
              <a:t>-default                    act/</a:t>
            </a:r>
            <a:r>
              <a:rPr lang="en-US" altLang="zh-CN" sz="1400" dirty="0" err="1" smtClean="0"/>
              <a:t>unsup</a:t>
            </a:r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VLAN Type  SAID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MTU</a:t>
            </a:r>
            <a:r>
              <a:rPr lang="en-US" altLang="zh-CN" sz="1400" dirty="0" smtClean="0"/>
              <a:t>   Parent </a:t>
            </a:r>
            <a:r>
              <a:rPr lang="en-US" altLang="zh-CN" sz="1400" dirty="0" err="1" smtClean="0"/>
              <a:t>RingNo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BridgeNo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Stp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BrdgMode</a:t>
            </a:r>
            <a:r>
              <a:rPr lang="en-US" altLang="zh-CN" sz="1400" dirty="0" smtClean="0"/>
              <a:t> Trans1 Trans2</a:t>
            </a:r>
            <a:endParaRPr lang="en-US" altLang="zh-CN" sz="1400" dirty="0" smtClean="0"/>
          </a:p>
          <a:p>
            <a:r>
              <a:rPr lang="en-US" altLang="zh-CN" sz="1400" dirty="0" smtClean="0"/>
              <a:t>---- ----- ---------- ----- ------ ------ -------- ---- -------- ------ ------</a:t>
            </a:r>
            <a:endParaRPr lang="en-US" altLang="zh-CN" sz="1400" dirty="0" smtClean="0"/>
          </a:p>
          <a:p>
            <a:r>
              <a:rPr lang="en-US" altLang="zh-CN" sz="1400" dirty="0" smtClean="0"/>
              <a:t>1    </a:t>
            </a:r>
            <a:r>
              <a:rPr lang="en-US" altLang="zh-CN" sz="1400" dirty="0" err="1" smtClean="0"/>
              <a:t>enet</a:t>
            </a:r>
            <a:r>
              <a:rPr lang="en-US" altLang="zh-CN" sz="1400" dirty="0" smtClean="0"/>
              <a:t>  100001     1500  -      -      -        -    -        0      0</a:t>
            </a:r>
            <a:endParaRPr lang="en-US" altLang="zh-CN" sz="1400" dirty="0" smtClean="0"/>
          </a:p>
          <a:p>
            <a:r>
              <a:rPr lang="en-US" altLang="zh-CN" sz="1400" dirty="0" smtClean="0"/>
              <a:t>10   </a:t>
            </a:r>
            <a:r>
              <a:rPr lang="en-US" altLang="zh-CN" sz="1400" dirty="0" err="1" smtClean="0"/>
              <a:t>enet</a:t>
            </a:r>
            <a:r>
              <a:rPr lang="en-US" altLang="zh-CN" sz="1400" dirty="0" smtClean="0"/>
              <a:t>  100010     1500  -      -      -        -    -        0      0</a:t>
            </a:r>
            <a:endParaRPr lang="en-US" altLang="zh-CN" sz="1400" dirty="0" smtClean="0"/>
          </a:p>
          <a:p>
            <a:r>
              <a:rPr lang="en-US" altLang="zh-CN" sz="1400" dirty="0" smtClean="0"/>
              <a:t>20   </a:t>
            </a:r>
            <a:r>
              <a:rPr lang="en-US" altLang="zh-CN" sz="1400" dirty="0" err="1" smtClean="0"/>
              <a:t>enet</a:t>
            </a:r>
            <a:r>
              <a:rPr lang="en-US" altLang="zh-CN" sz="1400" dirty="0" smtClean="0"/>
              <a:t>  100020     1500  -      -      -        -    -        0      0</a:t>
            </a:r>
            <a:endParaRPr lang="en-US" altLang="zh-CN" sz="1400" dirty="0" smtClean="0"/>
          </a:p>
          <a:p>
            <a:r>
              <a:rPr lang="en-US" altLang="zh-CN" sz="1400" dirty="0" smtClean="0"/>
              <a:t>1002 </a:t>
            </a:r>
            <a:r>
              <a:rPr lang="en-US" altLang="zh-CN" sz="1400" dirty="0" err="1" smtClean="0"/>
              <a:t>fddi</a:t>
            </a:r>
            <a:r>
              <a:rPr lang="en-US" altLang="zh-CN" sz="1400" dirty="0" smtClean="0"/>
              <a:t>  101002     1500  -      -      -        -    -        0      0   </a:t>
            </a:r>
            <a:endParaRPr lang="en-US" altLang="zh-CN" sz="1400" dirty="0" smtClean="0"/>
          </a:p>
          <a:p>
            <a:r>
              <a:rPr lang="en-US" altLang="zh-CN" sz="1400" dirty="0" smtClean="0"/>
              <a:t>1003 </a:t>
            </a:r>
            <a:r>
              <a:rPr lang="en-US" altLang="zh-CN" sz="1400" dirty="0" err="1" smtClean="0"/>
              <a:t>tr</a:t>
            </a:r>
            <a:r>
              <a:rPr lang="en-US" altLang="zh-CN" sz="1400" dirty="0" smtClean="0"/>
              <a:t>    101003     1500  -      -      -        -    -        0      0   </a:t>
            </a:r>
            <a:endParaRPr lang="en-US" altLang="zh-CN" sz="1400" dirty="0" smtClean="0"/>
          </a:p>
          <a:p>
            <a:r>
              <a:rPr lang="en-US" altLang="zh-CN" sz="1400" dirty="0" smtClean="0"/>
              <a:t>1004 </a:t>
            </a:r>
            <a:r>
              <a:rPr lang="en-US" altLang="zh-CN" sz="1400" dirty="0" err="1" smtClean="0"/>
              <a:t>fdnet</a:t>
            </a:r>
            <a:r>
              <a:rPr lang="en-US" altLang="zh-CN" sz="1400" dirty="0" smtClean="0"/>
              <a:t> 101004     1500  -      -      -        </a:t>
            </a:r>
            <a:r>
              <a:rPr lang="en-US" altLang="zh-CN" sz="1400" dirty="0" err="1" smtClean="0"/>
              <a:t>ieee</a:t>
            </a:r>
            <a:r>
              <a:rPr lang="en-US" altLang="zh-CN" sz="1400" dirty="0" smtClean="0"/>
              <a:t> -        0      0   </a:t>
            </a:r>
            <a:endParaRPr lang="en-US" altLang="zh-CN" sz="1400" dirty="0" smtClean="0"/>
          </a:p>
          <a:p>
            <a:r>
              <a:rPr lang="en-US" altLang="zh-CN" sz="1400" dirty="0" smtClean="0"/>
              <a:t>1005 </a:t>
            </a:r>
            <a:r>
              <a:rPr lang="en-US" altLang="zh-CN" sz="1400" dirty="0" err="1" smtClean="0"/>
              <a:t>trnet</a:t>
            </a:r>
            <a:r>
              <a:rPr lang="en-US" altLang="zh-CN" sz="1400" dirty="0" smtClean="0"/>
              <a:t> 101005     1500  -      -      -        </a:t>
            </a:r>
            <a:r>
              <a:rPr lang="en-US" altLang="zh-CN" sz="1400" dirty="0" err="1" smtClean="0"/>
              <a:t>ibm</a:t>
            </a:r>
            <a:r>
              <a:rPr lang="en-US" altLang="zh-CN" sz="1400" dirty="0" smtClean="0"/>
              <a:t>  -        0      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VLAN</a:t>
            </a:r>
            <a:r>
              <a:rPr lang="zh-CN" altLang="en-US" sz="2800" dirty="0" smtClean="0"/>
              <a:t>的配置和使用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85720" y="642918"/>
            <a:ext cx="8643998" cy="590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Switch#config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inter f0/1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err="1" smtClean="0">
                <a:solidFill>
                  <a:srgbClr val="FF0000"/>
                </a:solidFill>
              </a:rPr>
              <a:t>switchport</a:t>
            </a:r>
            <a:r>
              <a:rPr lang="en-US" altLang="zh-CN" dirty="0" smtClean="0">
                <a:solidFill>
                  <a:srgbClr val="FF0000"/>
                </a:solidFill>
              </a:rPr>
              <a:t> access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en-US" altLang="zh-CN" dirty="0" smtClean="0">
                <a:solidFill>
                  <a:srgbClr val="FF0000"/>
                </a:solidFill>
              </a:rPr>
              <a:t> 10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-if)#no shutdown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-if)#end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r>
              <a:rPr lang="en-US" altLang="zh-CN" dirty="0" smtClean="0"/>
              <a:t>%SYS-5-CONFIG_I: Configured from console by console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Switch#show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VLAN Name                             Status    Ports</a:t>
            </a:r>
            <a:endParaRPr lang="en-US" altLang="zh-CN" dirty="0" smtClean="0"/>
          </a:p>
          <a:p>
            <a:r>
              <a:rPr lang="en-US" altLang="zh-CN" dirty="0" smtClean="0"/>
              <a:t>---- -------------------------------- --------- -------------------------------</a:t>
            </a:r>
            <a:endParaRPr lang="en-US" altLang="zh-CN" dirty="0" smtClean="0"/>
          </a:p>
          <a:p>
            <a:r>
              <a:rPr lang="en-US" altLang="zh-CN" dirty="0" smtClean="0"/>
              <a:t>1    default                          active    Fa0/2, Fa0/3, Fa0/4, Fa0/5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Fa0/6, Fa0/7, Fa0/8, Fa0/9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Fa0/10, Fa0/11, Fa0/12, Fa0/13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Fa0/14, Fa0/15, Fa0/16, Fa0/17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Fa0/18, Fa0/19, Fa0/20, Fa0/21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Fa0/22, Fa0/23, Fa0/24</a:t>
            </a:r>
            <a:endParaRPr lang="en-US" altLang="zh-CN" dirty="0" smtClean="0"/>
          </a:p>
          <a:p>
            <a:r>
              <a:rPr lang="en-US" altLang="zh-CN" dirty="0" smtClean="0"/>
              <a:t>10   jiangjian1                       active    </a:t>
            </a:r>
            <a:r>
              <a:rPr lang="en-US" altLang="zh-CN" dirty="0" smtClean="0">
                <a:solidFill>
                  <a:srgbClr val="FF0000"/>
                </a:solidFill>
              </a:rPr>
              <a:t>Fa0/1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20   jiangjian2                       active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 smtClean="0"/>
              <a:t>思科模拟器（</a:t>
            </a:r>
            <a:r>
              <a:rPr lang="en-US" altLang="zh-CN" sz="4000" dirty="0" smtClean="0"/>
              <a:t>packet tracer</a:t>
            </a:r>
            <a:r>
              <a:rPr lang="zh-CN" altLang="en-US" sz="4000" dirty="0" smtClean="0"/>
              <a:t>）的基本使用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143932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思科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是思科公司为</a:t>
            </a:r>
            <a:r>
              <a:rPr lang="en-US" altLang="zh-CN" sz="2800" dirty="0" smtClean="0"/>
              <a:t>CCNA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Cisco Certified Networking Associate</a:t>
            </a:r>
            <a:r>
              <a:rPr lang="zh-CN" altLang="en-US" sz="2800" dirty="0" smtClean="0"/>
              <a:t>）、</a:t>
            </a:r>
            <a:r>
              <a:rPr lang="en-US" altLang="zh-CN" sz="2800" dirty="0" smtClean="0"/>
              <a:t>CCNP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Cisco Certified Network Professional</a:t>
            </a:r>
            <a:r>
              <a:rPr lang="zh-CN" altLang="en-US" sz="2800" dirty="0" smtClean="0"/>
              <a:t>）认证考试开发的一款模拟软件，它能模拟大型网络规划与部署的全过程。</a:t>
            </a:r>
            <a:endParaRPr lang="zh-CN" altLang="en-US" sz="2800" dirty="0" smtClean="0"/>
          </a:p>
          <a:p>
            <a:r>
              <a:rPr lang="en-US" altLang="zh-CN" sz="2800" dirty="0" smtClean="0"/>
              <a:t>CCNA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CCNP</a:t>
            </a:r>
            <a:r>
              <a:rPr lang="zh-CN" altLang="en-US" sz="2800" dirty="0" smtClean="0"/>
              <a:t>见：</a:t>
            </a:r>
            <a:r>
              <a:rPr lang="en-US" altLang="zh-CN" sz="2800" dirty="0" smtClean="0">
                <a:hlinkClick r:id="rId1"/>
              </a:rPr>
              <a:t>https://zhidao.baidu.com/question/117258489.html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VLAN</a:t>
            </a:r>
            <a:r>
              <a:rPr lang="zh-CN" altLang="en-US" sz="2800" dirty="0" smtClean="0"/>
              <a:t>的配置和使用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85720" y="642918"/>
            <a:ext cx="8643998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Switch#confi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Switch(config)#</a:t>
            </a:r>
            <a:r>
              <a:rPr lang="en-US" altLang="zh-CN" dirty="0" smtClean="0">
                <a:solidFill>
                  <a:srgbClr val="FF0000"/>
                </a:solidFill>
              </a:rPr>
              <a:t>interface range  f0/5-6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-if-range)#</a:t>
            </a:r>
            <a:r>
              <a:rPr lang="en-US" altLang="zh-CN" dirty="0" err="1" smtClean="0"/>
              <a:t>switchport</a:t>
            </a:r>
            <a:r>
              <a:rPr lang="en-US" altLang="zh-CN" dirty="0" smtClean="0"/>
              <a:t> access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en-US" altLang="zh-CN" dirty="0" smtClean="0">
                <a:solidFill>
                  <a:srgbClr val="FF0000"/>
                </a:solidFill>
              </a:rPr>
              <a:t> 20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-if-range)#exit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r>
              <a:rPr lang="en-US" altLang="zh-CN" dirty="0" smtClean="0"/>
              <a:t>%SYS-5-CONFIG_I: Configured from console by console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Switch#show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r>
              <a:rPr lang="en-US" altLang="zh-CN" dirty="0" smtClean="0"/>
              <a:t>VLAN Name                             Status    Ports</a:t>
            </a:r>
            <a:endParaRPr lang="en-US" altLang="zh-CN" dirty="0" smtClean="0"/>
          </a:p>
          <a:p>
            <a:r>
              <a:rPr lang="en-US" altLang="zh-CN" dirty="0" smtClean="0"/>
              <a:t>---- -------------------------------- --------- -------------------------------</a:t>
            </a:r>
            <a:endParaRPr lang="en-US" altLang="zh-CN" dirty="0" smtClean="0"/>
          </a:p>
          <a:p>
            <a:r>
              <a:rPr lang="en-US" altLang="zh-CN" dirty="0" smtClean="0"/>
              <a:t>1    default                          active    Fa0/2, Fa0/3, Fa0/4, Fa0/7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Fa0/8, Fa0/9, Fa0/10, Fa0/11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Fa0/12, Fa0/13, Fa0/14, Fa0/15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Fa0/16, Fa0/17, Fa0/18, Fa0/19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Fa0/20, Fa0/21, Fa0/22, Fa0/23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Fa0/24</a:t>
            </a:r>
            <a:endParaRPr lang="en-US" altLang="zh-CN" dirty="0" smtClean="0"/>
          </a:p>
          <a:p>
            <a:r>
              <a:rPr lang="en-US" altLang="zh-CN" dirty="0" smtClean="0"/>
              <a:t>10   jiangjian1                       active    Fa0/1</a:t>
            </a:r>
            <a:endParaRPr lang="en-US" altLang="zh-CN" dirty="0" smtClean="0"/>
          </a:p>
          <a:p>
            <a:r>
              <a:rPr lang="en-US" altLang="zh-CN" dirty="0" smtClean="0"/>
              <a:t>20   jiangjian2                       active    </a:t>
            </a:r>
            <a:r>
              <a:rPr lang="en-US" altLang="zh-CN" dirty="0" smtClean="0">
                <a:solidFill>
                  <a:srgbClr val="FF0000"/>
                </a:solidFill>
              </a:rPr>
              <a:t>Fa0/5, Fa0/6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试验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的隔离性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28662" y="571480"/>
            <a:ext cx="6286544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%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192.168.1.2</a:t>
            </a:r>
            <a:r>
              <a:rPr lang="zh-CN" altLang="en-US" dirty="0" smtClean="0"/>
              <a:t>发出</a:t>
            </a:r>
            <a:r>
              <a:rPr lang="en-US" altLang="zh-CN" dirty="0" smtClean="0"/>
              <a:t>ping</a:t>
            </a:r>
            <a:endParaRPr lang="en-US" altLang="zh-CN" dirty="0" smtClean="0"/>
          </a:p>
          <a:p>
            <a:r>
              <a:rPr lang="en-US" altLang="zh-CN" dirty="0" smtClean="0"/>
              <a:t>PC&gt;</a:t>
            </a:r>
            <a:r>
              <a:rPr lang="en-US" altLang="zh-CN" dirty="0" smtClean="0">
                <a:solidFill>
                  <a:srgbClr val="FF0000"/>
                </a:solidFill>
              </a:rPr>
              <a:t>ping 192.168.1.3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Request timed out.</a:t>
            </a:r>
            <a:endParaRPr lang="en-US" altLang="zh-CN" dirty="0" smtClean="0"/>
          </a:p>
          <a:p>
            <a:r>
              <a:rPr lang="en-US" altLang="zh-CN" dirty="0" smtClean="0"/>
              <a:t>Request timed out.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PC&gt;</a:t>
            </a:r>
            <a:r>
              <a:rPr lang="en-US" altLang="zh-CN" dirty="0" smtClean="0">
                <a:solidFill>
                  <a:srgbClr val="FF0000"/>
                </a:solidFill>
              </a:rPr>
              <a:t>ping 192.168.1.4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Request timed out.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192.168.1.4</a:t>
            </a:r>
            <a:r>
              <a:rPr lang="zh-CN" altLang="en-US" dirty="0" smtClean="0"/>
              <a:t>发出</a:t>
            </a:r>
            <a:r>
              <a:rPr lang="en-US" altLang="zh-CN" dirty="0" smtClean="0"/>
              <a:t>ping</a:t>
            </a:r>
            <a:endParaRPr lang="en-US" altLang="zh-CN" dirty="0" smtClean="0"/>
          </a:p>
          <a:p>
            <a:r>
              <a:rPr lang="en-US" altLang="zh-CN" dirty="0" smtClean="0"/>
              <a:t>PC&gt;</a:t>
            </a:r>
            <a:r>
              <a:rPr lang="en-US" altLang="zh-CN" dirty="0" smtClean="0">
                <a:solidFill>
                  <a:srgbClr val="FF0000"/>
                </a:solidFill>
              </a:rPr>
              <a:t>ping 192.168.1.3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Reply from 192.168.1.3: bytes=32 time=0ms TTL=128</a:t>
            </a:r>
            <a:endParaRPr lang="en-US" altLang="zh-CN" dirty="0" smtClean="0"/>
          </a:p>
          <a:p>
            <a:r>
              <a:rPr lang="en-US" altLang="zh-CN" dirty="0" smtClean="0"/>
              <a:t>Reply from 192.168.1.3: bytes=32 time=0ms TTL=128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PC&gt;</a:t>
            </a:r>
            <a:r>
              <a:rPr lang="en-US" altLang="zh-CN" dirty="0" smtClean="0">
                <a:solidFill>
                  <a:srgbClr val="FF0000"/>
                </a:solidFill>
              </a:rPr>
              <a:t>ping 192.168.1.2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Pinging 192.168.1.2 with 32 bytes of data: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Request timed out.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6. </a:t>
            </a:r>
            <a:r>
              <a:rPr lang="zh-CN" altLang="en-US" sz="2800" dirty="0" smtClean="0">
                <a:solidFill>
                  <a:srgbClr val="FF0000"/>
                </a:solidFill>
              </a:rPr>
              <a:t>跨交换机的</a:t>
            </a:r>
            <a:r>
              <a:rPr lang="en-US" altLang="zh-CN" sz="2800" dirty="0" smtClean="0">
                <a:solidFill>
                  <a:srgbClr val="FF0000"/>
                </a:solidFill>
              </a:rPr>
              <a:t>VLAN</a:t>
            </a:r>
            <a:r>
              <a:rPr lang="zh-CN" altLang="en-US" sz="2800" dirty="0" smtClean="0">
                <a:solidFill>
                  <a:srgbClr val="FF0000"/>
                </a:solidFill>
              </a:rPr>
              <a:t>配置和使用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6828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zh-CN" altLang="en-US" sz="2800" dirty="0"/>
          </a:p>
        </p:txBody>
      </p:sp>
      <p:pic>
        <p:nvPicPr>
          <p:cNvPr id="4" name="图片 3" descr="QQ截图2017101021592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670" y="1428734"/>
            <a:ext cx="4933950" cy="221932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214414" y="3786188"/>
            <a:ext cx="1000149" cy="214316"/>
          </a:xfrm>
          <a:prstGeom prst="wedgeRoundRectCallout">
            <a:avLst>
              <a:gd name="adj1" fmla="val 56176"/>
              <a:gd name="adj2" fmla="val -1753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715008" y="3786188"/>
            <a:ext cx="1000149" cy="214316"/>
          </a:xfrm>
          <a:prstGeom prst="wedgeRoundRectCallout">
            <a:avLst>
              <a:gd name="adj1" fmla="val -16003"/>
              <a:gd name="adj2" fmla="val -1716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357554" y="3786188"/>
            <a:ext cx="1000149" cy="214316"/>
          </a:xfrm>
          <a:prstGeom prst="wedgeRoundRectCallout">
            <a:avLst>
              <a:gd name="adj1" fmla="val -16003"/>
              <a:gd name="adj2" fmla="val -1716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643438" y="2285992"/>
            <a:ext cx="1000149" cy="428628"/>
          </a:xfrm>
          <a:prstGeom prst="wedgeRoundRectCallout">
            <a:avLst>
              <a:gd name="adj1" fmla="val -16003"/>
              <a:gd name="adj2" fmla="val -1716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G0/1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trunk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口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714744" y="2214554"/>
            <a:ext cx="857256" cy="571504"/>
          </a:xfrm>
          <a:prstGeom prst="wedgeRoundRectCallout">
            <a:avLst>
              <a:gd name="adj1" fmla="val -27231"/>
              <a:gd name="adj2" fmla="val -11267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G0/1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trunk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口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85720" y="500042"/>
            <a:ext cx="8643998" cy="618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Switch&gt;enable</a:t>
            </a:r>
            <a:endParaRPr lang="en-US" altLang="zh-CN" dirty="0" smtClean="0"/>
          </a:p>
          <a:p>
            <a:r>
              <a:rPr lang="en-US" altLang="zh-CN" dirty="0" err="1" smtClean="0"/>
              <a:t>Switch#config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10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 name jiangjian1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20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)#name jiangjian2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config-vlan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Switch#confi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interface f0/1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err="1" smtClean="0">
                <a:solidFill>
                  <a:srgbClr val="FF0000"/>
                </a:solidFill>
              </a:rPr>
              <a:t>switchport</a:t>
            </a:r>
            <a:r>
              <a:rPr lang="en-US" altLang="zh-CN" dirty="0" smtClean="0">
                <a:solidFill>
                  <a:srgbClr val="FF0000"/>
                </a:solidFill>
              </a:rPr>
              <a:t> access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en-US" altLang="zh-CN" dirty="0" smtClean="0">
                <a:solidFill>
                  <a:srgbClr val="FF0000"/>
                </a:solidFill>
              </a:rPr>
              <a:t> 10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)#interface f0/2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err="1" smtClean="0">
                <a:solidFill>
                  <a:srgbClr val="FF0000"/>
                </a:solidFill>
              </a:rPr>
              <a:t>switchport</a:t>
            </a:r>
            <a:r>
              <a:rPr lang="en-US" altLang="zh-CN" dirty="0" smtClean="0">
                <a:solidFill>
                  <a:srgbClr val="FF0000"/>
                </a:solidFill>
              </a:rPr>
              <a:t> access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en-US" altLang="zh-CN" dirty="0" smtClean="0">
                <a:solidFill>
                  <a:srgbClr val="FF0000"/>
                </a:solidFill>
              </a:rPr>
              <a:t> 20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00892" y="857232"/>
            <a:ext cx="133882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左侧交换机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7158" y="1071546"/>
            <a:ext cx="8643998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Switch# </a:t>
            </a:r>
            <a:r>
              <a:rPr lang="en-US" altLang="zh-CN" dirty="0" smtClean="0">
                <a:solidFill>
                  <a:srgbClr val="FF0000"/>
                </a:solidFill>
              </a:rPr>
              <a:t>show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VLAN Name                             Status    Ports</a:t>
            </a:r>
            <a:endParaRPr lang="en-US" altLang="zh-CN" dirty="0" smtClean="0"/>
          </a:p>
          <a:p>
            <a:r>
              <a:rPr lang="en-US" altLang="zh-CN" dirty="0" smtClean="0"/>
              <a:t>---- -------------------------------- --------- -------------------------------</a:t>
            </a:r>
            <a:endParaRPr lang="en-US" altLang="zh-CN" dirty="0" smtClean="0"/>
          </a:p>
          <a:p>
            <a:r>
              <a:rPr lang="en-US" altLang="zh-CN" dirty="0" smtClean="0"/>
              <a:t>1    default                          active    Fa0/3, Fa0/4, Fa0/5, Fa0/6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Fa0/7, Fa0/8, Fa0/9, Fa0/10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Fa0/11, Fa0/12, Fa0/13, Fa0/14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Fa0/15, Fa0/16, Fa0/17, Fa0/18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Fa0/19, Fa0/20, Fa0/21, Fa0/22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Fa0/23, Fa0/24, Gig0/2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10   jiangjian1                       active    Fa0/1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20   jiangjian2                       active    Fa0/2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768" y="1357298"/>
            <a:ext cx="133882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左侧交换机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14282" y="571480"/>
            <a:ext cx="8643998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Switch#config</a:t>
            </a:r>
            <a:r>
              <a:rPr lang="en-US" altLang="zh-CN" dirty="0" smtClean="0"/>
              <a:t>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dirty="0" smtClean="0">
                <a:solidFill>
                  <a:srgbClr val="FF0000"/>
                </a:solidFill>
              </a:rPr>
              <a:t>inter g0/1         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吉比特接口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口（不属于任何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err="1" smtClean="0">
                <a:solidFill>
                  <a:srgbClr val="FF0000"/>
                </a:solidFill>
              </a:rPr>
              <a:t>switchport</a:t>
            </a:r>
            <a:r>
              <a:rPr lang="en-US" altLang="zh-CN" dirty="0" smtClean="0">
                <a:solidFill>
                  <a:srgbClr val="FF0000"/>
                </a:solidFill>
              </a:rPr>
              <a:t> mode trunk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-if)#exit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r>
              <a:rPr lang="en-US" altLang="zh-CN" dirty="0" smtClean="0"/>
              <a:t>%SYS-5-CONFIG_I: Configured from console by console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  </a:t>
            </a:r>
            <a:r>
              <a:rPr lang="en-US" altLang="zh-CN" dirty="0" smtClean="0">
                <a:solidFill>
                  <a:srgbClr val="FF0000"/>
                </a:solidFill>
              </a:rPr>
              <a:t>show interfaces g0/1 </a:t>
            </a:r>
            <a:r>
              <a:rPr lang="en-US" altLang="zh-CN" dirty="0" err="1" smtClean="0">
                <a:solidFill>
                  <a:srgbClr val="FF0000"/>
                </a:solidFill>
              </a:rPr>
              <a:t>switchport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Name: Gig0/1</a:t>
            </a:r>
            <a:endParaRPr lang="en-US" altLang="zh-CN" dirty="0" smtClean="0"/>
          </a:p>
          <a:p>
            <a:r>
              <a:rPr lang="en-US" altLang="zh-CN" dirty="0" err="1" smtClean="0"/>
              <a:t>Switchport</a:t>
            </a:r>
            <a:r>
              <a:rPr lang="en-US" altLang="zh-CN" dirty="0" smtClean="0"/>
              <a:t>: Enabled</a:t>
            </a:r>
            <a:endParaRPr lang="en-US" altLang="zh-CN" dirty="0" smtClean="0"/>
          </a:p>
          <a:p>
            <a:r>
              <a:rPr lang="en-US" altLang="zh-CN" dirty="0" smtClean="0"/>
              <a:t>Administrative Mode: </a:t>
            </a:r>
            <a:r>
              <a:rPr lang="en-US" altLang="zh-CN" dirty="0" smtClean="0">
                <a:solidFill>
                  <a:srgbClr val="FF0000"/>
                </a:solidFill>
              </a:rPr>
              <a:t>trunk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Operational Mode: trunk</a:t>
            </a:r>
            <a:endParaRPr lang="en-US" altLang="zh-CN" dirty="0" smtClean="0"/>
          </a:p>
          <a:p>
            <a:r>
              <a:rPr lang="en-US" altLang="zh-CN" dirty="0" smtClean="0"/>
              <a:t>Administrative </a:t>
            </a:r>
            <a:r>
              <a:rPr lang="en-US" altLang="zh-CN" dirty="0" err="1" smtClean="0"/>
              <a:t>Trunking</a:t>
            </a:r>
            <a:r>
              <a:rPr lang="en-US" altLang="zh-CN" dirty="0" smtClean="0"/>
              <a:t> Encapsulation: </a:t>
            </a:r>
            <a:r>
              <a:rPr lang="en-US" altLang="zh-CN" dirty="0" smtClean="0">
                <a:solidFill>
                  <a:srgbClr val="FF0000"/>
                </a:solidFill>
              </a:rPr>
              <a:t>dot1q            </a:t>
            </a:r>
            <a:r>
              <a:rPr lang="en-US" altLang="zh-CN" dirty="0" smtClean="0"/>
              <a:t>%trunk</a:t>
            </a:r>
            <a:r>
              <a:rPr lang="zh-CN" altLang="en-US" dirty="0" smtClean="0"/>
              <a:t>口的封装为</a:t>
            </a:r>
            <a:r>
              <a:rPr lang="en-US" altLang="zh-CN" dirty="0" smtClean="0"/>
              <a:t>801.1Q  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VLAN)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Operational </a:t>
            </a:r>
            <a:r>
              <a:rPr lang="en-US" altLang="zh-CN" dirty="0" err="1" smtClean="0"/>
              <a:t>Trunking</a:t>
            </a:r>
            <a:r>
              <a:rPr lang="en-US" altLang="zh-CN" dirty="0" smtClean="0"/>
              <a:t> Encapsulation: dot1q</a:t>
            </a:r>
            <a:endParaRPr lang="en-US" altLang="zh-CN" dirty="0" smtClean="0"/>
          </a:p>
          <a:p>
            <a:r>
              <a:rPr lang="en-US" altLang="zh-CN" dirty="0" smtClean="0"/>
              <a:t>Negotiation of </a:t>
            </a:r>
            <a:r>
              <a:rPr lang="en-US" altLang="zh-CN" dirty="0" err="1" smtClean="0"/>
              <a:t>Trunking</a:t>
            </a:r>
            <a:r>
              <a:rPr lang="en-US" altLang="zh-CN" dirty="0" smtClean="0"/>
              <a:t>: On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2330" y="714356"/>
            <a:ext cx="133882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左侧交换机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14282" y="5500702"/>
            <a:ext cx="864399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右侧交换机也创建</a:t>
            </a:r>
            <a:r>
              <a:rPr lang="en-US" altLang="zh-CN" sz="2400" dirty="0" smtClean="0"/>
              <a:t>VLAN 10</a:t>
            </a:r>
            <a:r>
              <a:rPr lang="zh-CN" altLang="en-US" sz="2400" dirty="0" smtClean="0"/>
              <a:t>，并将</a:t>
            </a:r>
            <a:r>
              <a:rPr lang="en-US" altLang="zh-CN" sz="2400" dirty="0" smtClean="0"/>
              <a:t>192.168.1.3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机所连接的</a:t>
            </a:r>
            <a:r>
              <a:rPr lang="en-US" altLang="zh-CN" sz="2400" dirty="0" smtClean="0"/>
              <a:t>Fa0/1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access</a:t>
            </a:r>
            <a:r>
              <a:rPr lang="zh-CN" altLang="en-US" sz="2400" dirty="0" smtClean="0"/>
              <a:t>口，加入</a:t>
            </a:r>
            <a:r>
              <a:rPr lang="en-US" altLang="zh-CN" sz="2400" dirty="0" smtClean="0"/>
              <a:t>VLAN 10</a:t>
            </a:r>
            <a:r>
              <a:rPr lang="zh-CN" altLang="en-US" sz="2400" dirty="0" smtClean="0"/>
              <a:t>，也将其</a:t>
            </a:r>
            <a:r>
              <a:rPr lang="en-US" altLang="zh-CN" sz="2400" dirty="0" smtClean="0"/>
              <a:t>G0/1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trunk</a:t>
            </a:r>
            <a:r>
              <a:rPr lang="zh-CN" altLang="en-US" sz="2400" dirty="0" smtClean="0"/>
              <a:t>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7. </a:t>
            </a:r>
            <a:r>
              <a:rPr lang="zh-CN" altLang="en-US" sz="2800" dirty="0" smtClean="0">
                <a:solidFill>
                  <a:srgbClr val="FF0000"/>
                </a:solidFill>
              </a:rPr>
              <a:t>经由第三层交换机的</a:t>
            </a:r>
            <a:r>
              <a:rPr lang="en-US" altLang="zh-CN" sz="2800" dirty="0" smtClean="0">
                <a:solidFill>
                  <a:srgbClr val="FF0000"/>
                </a:solidFill>
              </a:rPr>
              <a:t>VLAN</a:t>
            </a:r>
            <a:r>
              <a:rPr lang="zh-CN" altLang="en-US" sz="2800" dirty="0" smtClean="0">
                <a:solidFill>
                  <a:srgbClr val="FF0000"/>
                </a:solidFill>
              </a:rPr>
              <a:t>间通信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zh-CN" altLang="en-US" sz="2800" dirty="0" smtClean="0"/>
          </a:p>
        </p:txBody>
      </p:sp>
      <p:pic>
        <p:nvPicPr>
          <p:cNvPr id="4" name="图片 3" descr="QQ截图2017101112093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18" y="1071546"/>
            <a:ext cx="5283678" cy="4214842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42976" y="5286388"/>
            <a:ext cx="1000149" cy="214316"/>
          </a:xfrm>
          <a:prstGeom prst="wedgeRoundRectCallout">
            <a:avLst>
              <a:gd name="adj1" fmla="val 56176"/>
              <a:gd name="adj2" fmla="val -1753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86116" y="5357826"/>
            <a:ext cx="1000149" cy="214316"/>
          </a:xfrm>
          <a:prstGeom prst="wedgeRoundRectCallout">
            <a:avLst>
              <a:gd name="adj1" fmla="val -16003"/>
              <a:gd name="adj2" fmla="val -1716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643570" y="5286388"/>
            <a:ext cx="1000149" cy="285754"/>
          </a:xfrm>
          <a:prstGeom prst="wedgeRoundRectCallout">
            <a:avLst>
              <a:gd name="adj1" fmla="val -23529"/>
              <a:gd name="adj2" fmla="val -13980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785918" y="1928802"/>
            <a:ext cx="1000149" cy="214316"/>
          </a:xfrm>
          <a:prstGeom prst="wedgeRoundRectCallout">
            <a:avLst>
              <a:gd name="adj1" fmla="val 56176"/>
              <a:gd name="adj2" fmla="val -1753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00694" y="2071678"/>
            <a:ext cx="1000149" cy="428628"/>
          </a:xfrm>
          <a:prstGeom prst="wedgeRoundRectCallout">
            <a:avLst>
              <a:gd name="adj1" fmla="val -100397"/>
              <a:gd name="adj2" fmla="val -348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G0/2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trunk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口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000364" y="2071678"/>
            <a:ext cx="857256" cy="571504"/>
          </a:xfrm>
          <a:prstGeom prst="wedgeRoundRectCallout">
            <a:avLst>
              <a:gd name="adj1" fmla="val 75332"/>
              <a:gd name="adj2" fmla="val -8190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G0/1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trunk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口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zh-CN" altLang="en-US" sz="2800" dirty="0" smtClean="0"/>
          </a:p>
        </p:txBody>
      </p:sp>
      <p:pic>
        <p:nvPicPr>
          <p:cNvPr id="4" name="图片 3" descr="QQ截图2017101112093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18" y="1071546"/>
            <a:ext cx="5283678" cy="4214842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42976" y="5286388"/>
            <a:ext cx="1000149" cy="214316"/>
          </a:xfrm>
          <a:prstGeom prst="wedgeRoundRectCallout">
            <a:avLst>
              <a:gd name="adj1" fmla="val 56176"/>
              <a:gd name="adj2" fmla="val -1753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86116" y="5357826"/>
            <a:ext cx="1000149" cy="214316"/>
          </a:xfrm>
          <a:prstGeom prst="wedgeRoundRectCallout">
            <a:avLst>
              <a:gd name="adj1" fmla="val -16003"/>
              <a:gd name="adj2" fmla="val -1716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643570" y="5286388"/>
            <a:ext cx="1000149" cy="285754"/>
          </a:xfrm>
          <a:prstGeom prst="wedgeRoundRectCallout">
            <a:avLst>
              <a:gd name="adj1" fmla="val -23529"/>
              <a:gd name="adj2" fmla="val -13980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785918" y="1928802"/>
            <a:ext cx="1000149" cy="214316"/>
          </a:xfrm>
          <a:prstGeom prst="wedgeRoundRectCallout">
            <a:avLst>
              <a:gd name="adj1" fmla="val 56176"/>
              <a:gd name="adj2" fmla="val -1753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VLAN 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00694" y="2071678"/>
            <a:ext cx="1000149" cy="428628"/>
          </a:xfrm>
          <a:prstGeom prst="wedgeRoundRectCallout">
            <a:avLst>
              <a:gd name="adj1" fmla="val -100397"/>
              <a:gd name="adj2" fmla="val -348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G0/2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trunk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口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000364" y="2071678"/>
            <a:ext cx="857256" cy="571504"/>
          </a:xfrm>
          <a:prstGeom prst="wedgeRoundRectCallout">
            <a:avLst>
              <a:gd name="adj1" fmla="val 75332"/>
              <a:gd name="adj2" fmla="val -8190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G0/1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trunk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口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 smtClean="0"/>
              <a:t>思科模拟器（</a:t>
            </a:r>
            <a:r>
              <a:rPr lang="en-US" altLang="zh-CN" sz="4000" dirty="0" smtClean="0"/>
              <a:t>packet tracer</a:t>
            </a:r>
            <a:r>
              <a:rPr lang="zh-CN" altLang="en-US" sz="4000" dirty="0" smtClean="0"/>
              <a:t>）的基本使用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9"/>
            <a:ext cx="8143932" cy="350046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网上教学视频链接：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hlinkClick r:id="rId1"/>
              </a:rPr>
              <a:t>http://edu.51cto.com/course/1302.html</a:t>
            </a:r>
            <a:endParaRPr lang="en-US" altLang="zh-CN" sz="24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其他一些参考材料见：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FTP</a:t>
            </a:r>
            <a:r>
              <a:rPr lang="zh-CN" altLang="en-US" sz="2400" dirty="0" smtClean="0"/>
              <a:t>上“计算机网络</a:t>
            </a:r>
            <a:r>
              <a:rPr lang="en-US" altLang="zh-CN" sz="2400" dirty="0" smtClean="0"/>
              <a:t>2017</a:t>
            </a:r>
            <a:r>
              <a:rPr lang="zh-CN" altLang="en-US" sz="2400" dirty="0" smtClean="0"/>
              <a:t>”文件夹中“实验材料</a:t>
            </a:r>
            <a:r>
              <a:rPr lang="en-US" altLang="zh-CN" sz="2400" dirty="0" smtClean="0"/>
              <a:t>\</a:t>
            </a:r>
            <a:r>
              <a:rPr lang="zh-CN" altLang="en-US" sz="2400" dirty="0" smtClean="0"/>
              <a:t>第三章数据链路层实验</a:t>
            </a:r>
            <a:r>
              <a:rPr lang="en-US" altLang="zh-CN" sz="2400" dirty="0" smtClean="0"/>
              <a:t>\packet_tracer</a:t>
            </a:r>
            <a:r>
              <a:rPr lang="zh-CN" altLang="en-US" sz="2400" dirty="0" smtClean="0"/>
              <a:t>的一些参考材料”文件夹中的材料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85720" y="642918"/>
            <a:ext cx="8643998" cy="5847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添加一个三层交换机</a:t>
            </a:r>
            <a:r>
              <a:rPr lang="en-US" altLang="zh-CN" dirty="0" smtClean="0"/>
              <a:t>3560</a:t>
            </a:r>
            <a:r>
              <a:rPr lang="zh-CN" altLang="en-US" dirty="0" smtClean="0"/>
              <a:t>（命名为</a:t>
            </a:r>
            <a:r>
              <a:rPr lang="en-US" altLang="zh-CN" dirty="0" smtClean="0"/>
              <a:t>jiangjian</a:t>
            </a:r>
            <a:r>
              <a:rPr lang="zh-CN" altLang="en-US" dirty="0" smtClean="0"/>
              <a:t>并标注）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将其</a:t>
            </a:r>
            <a:r>
              <a:rPr lang="en-US" altLang="zh-CN" dirty="0" smtClean="0"/>
              <a:t>g0/1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g0/2</a:t>
            </a:r>
            <a:r>
              <a:rPr lang="zh-CN" altLang="en-US" dirty="0" smtClean="0"/>
              <a:t>分别与左侧二层交换机的</a:t>
            </a:r>
            <a:r>
              <a:rPr lang="en-US" altLang="zh-CN" dirty="0" smtClean="0"/>
              <a:t>g0/2</a:t>
            </a:r>
            <a:r>
              <a:rPr lang="zh-CN" altLang="en-US" dirty="0" smtClean="0"/>
              <a:t>和右侧二层交换机的</a:t>
            </a:r>
            <a:r>
              <a:rPr lang="en-US" altLang="zh-CN" dirty="0" smtClean="0"/>
              <a:t>g0/2</a:t>
            </a:r>
            <a:r>
              <a:rPr lang="zh-CN" altLang="en-US" dirty="0" smtClean="0"/>
              <a:t>相连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将三层交换机的</a:t>
            </a:r>
            <a:r>
              <a:rPr lang="en-US" altLang="zh-CN" dirty="0" smtClean="0"/>
              <a:t>f0/1</a:t>
            </a:r>
            <a:r>
              <a:rPr lang="zh-CN" altLang="en-US" dirty="0" smtClean="0"/>
              <a:t>口与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192.168.1.5</a:t>
            </a:r>
            <a:r>
              <a:rPr lang="zh-CN" altLang="en-US" dirty="0" smtClean="0"/>
              <a:t>）相连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设置三层交换的</a:t>
            </a:r>
            <a:r>
              <a:rPr lang="en-US" altLang="zh-CN" dirty="0" smtClean="0"/>
              <a:t>g0/1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g0/2</a:t>
            </a:r>
            <a:r>
              <a:rPr lang="zh-CN" altLang="en-US" dirty="0" smtClean="0"/>
              <a:t>，以及左右两侧二层交换机的</a:t>
            </a:r>
            <a:r>
              <a:rPr lang="en-US" altLang="zh-CN" dirty="0" smtClean="0"/>
              <a:t>g0/2</a:t>
            </a:r>
            <a:r>
              <a:rPr lang="zh-CN" altLang="en-US" dirty="0" smtClean="0"/>
              <a:t>口为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，其中三层交换机的</a:t>
            </a:r>
            <a:r>
              <a:rPr lang="en-US" altLang="zh-CN" dirty="0" smtClean="0"/>
              <a:t>g0/1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g0/2</a:t>
            </a:r>
            <a:r>
              <a:rPr lang="zh-CN" altLang="en-US" dirty="0" smtClean="0"/>
              <a:t>口在设置时：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Switch(config)# inter g0/1</a:t>
            </a:r>
            <a:endParaRPr lang="en-US" altLang="zh-CN" dirty="0" smtClean="0"/>
          </a:p>
          <a:p>
            <a:r>
              <a:rPr lang="en-US" altLang="zh-CN" dirty="0" smtClean="0"/>
              <a:t>Switch(config-if)# switchport mode trunk</a:t>
            </a:r>
            <a:endParaRPr lang="en-US" altLang="zh-CN" dirty="0" smtClean="0"/>
          </a:p>
          <a:p>
            <a:r>
              <a:rPr lang="en-US" altLang="zh-CN" dirty="0" smtClean="0"/>
              <a:t>Command rejected: An interface whose trunk encapsulation is "Auto" can not be configured to "trunk" mode.</a:t>
            </a:r>
            <a:endParaRPr lang="en-US" altLang="zh-CN" dirty="0" smtClean="0"/>
          </a:p>
          <a:p>
            <a:r>
              <a:rPr lang="en-US" altLang="zh-CN" dirty="0" smtClean="0"/>
              <a:t>Switch(config-if)# </a:t>
            </a:r>
            <a:r>
              <a:rPr lang="en-US" altLang="zh-CN" dirty="0" smtClean="0">
                <a:solidFill>
                  <a:srgbClr val="FF0000"/>
                </a:solidFill>
              </a:rPr>
              <a:t>switchport  trunk  encapsulation  dot1q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明确设置为</a:t>
            </a:r>
            <a:r>
              <a:rPr lang="en-US" altLang="zh-CN" dirty="0" smtClean="0"/>
              <a:t>802.1Q</a:t>
            </a:r>
            <a:endParaRPr lang="en-US" altLang="zh-CN" dirty="0" smtClean="0"/>
          </a:p>
          <a:p>
            <a:r>
              <a:rPr lang="en-US" altLang="zh-CN" dirty="0" smtClean="0"/>
              <a:t>Switch(config-if)# </a:t>
            </a:r>
            <a:r>
              <a:rPr lang="en-US" altLang="zh-CN" dirty="0" smtClean="0">
                <a:solidFill>
                  <a:srgbClr val="FF0000"/>
                </a:solidFill>
              </a:rPr>
              <a:t>switchport  mode  trunk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Switch(config-if)#exit</a:t>
            </a:r>
            <a:endParaRPr lang="en-US" altLang="zh-CN" dirty="0" smtClean="0"/>
          </a:p>
          <a:p>
            <a:r>
              <a:rPr lang="en-US" altLang="zh-CN" dirty="0" smtClean="0"/>
              <a:t>Switch(config)#inter g0/2</a:t>
            </a:r>
            <a:endParaRPr lang="en-US" altLang="zh-CN" dirty="0" smtClean="0"/>
          </a:p>
          <a:p>
            <a:r>
              <a:rPr lang="en-US" altLang="zh-CN" dirty="0" smtClean="0"/>
              <a:t>Switch(config-if)#switchport  trunk  encapsu  dot1q</a:t>
            </a:r>
            <a:endParaRPr lang="en-US" altLang="zh-CN" dirty="0" smtClean="0"/>
          </a:p>
          <a:p>
            <a:r>
              <a:rPr lang="en-US" altLang="zh-CN" dirty="0" smtClean="0"/>
              <a:t>Switch(config-if)#switchport mode trunk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Switch(config-if)#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85720" y="642919"/>
            <a:ext cx="8643998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在三层交换机上创建 </a:t>
            </a:r>
            <a:r>
              <a:rPr lang="en-US" altLang="zh-CN" dirty="0" smtClean="0"/>
              <a:t>vlan 10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vlan 20</a:t>
            </a:r>
            <a:r>
              <a:rPr lang="zh-CN" altLang="en-US" dirty="0" smtClean="0"/>
              <a:t>，分别命名为</a:t>
            </a:r>
            <a:r>
              <a:rPr lang="en-US" altLang="zh-CN" dirty="0" smtClean="0"/>
              <a:t>jiangjian1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jiangjian2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192.168.1.5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机加入</a:t>
            </a:r>
            <a:r>
              <a:rPr lang="en-US" altLang="zh-CN" dirty="0" smtClean="0"/>
              <a:t>vlan 10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分别在</a:t>
            </a:r>
            <a:r>
              <a:rPr lang="en-US" altLang="zh-CN" dirty="0" smtClean="0"/>
              <a:t>vlan 10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vlan 20 </a:t>
            </a:r>
            <a:r>
              <a:rPr lang="zh-CN" altLang="en-US" dirty="0" smtClean="0"/>
              <a:t>上设置 </a:t>
            </a:r>
            <a:r>
              <a:rPr lang="en-US" altLang="zh-CN" dirty="0" smtClean="0"/>
              <a:t>SVI </a:t>
            </a:r>
            <a:r>
              <a:rPr lang="zh-CN" altLang="en-US" dirty="0" smtClean="0">
                <a:hlinkClick r:id="rId1" action="ppaction://hlinksldjump"/>
              </a:rPr>
              <a:t>参考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dirty="0" smtClean="0"/>
              <a:t>Switch(config)#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interface vlan 10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Switch(config-if)# </a:t>
            </a:r>
            <a:r>
              <a:rPr lang="en-US" altLang="zh-CN" sz="2400" dirty="0" smtClean="0">
                <a:solidFill>
                  <a:srgbClr val="FF0000"/>
                </a:solidFill>
              </a:rPr>
              <a:t>ip address 192.168.1.1 255.255.255.0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Switch(config-if)#no shutdown</a:t>
            </a:r>
            <a:endParaRPr lang="en-US" altLang="zh-CN" sz="2400" dirty="0" smtClean="0"/>
          </a:p>
          <a:p>
            <a:r>
              <a:rPr lang="en-US" altLang="zh-CN" sz="2400" dirty="0" smtClean="0"/>
              <a:t>Switch(config-if)#exit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Switch(config)# inter vlan 20</a:t>
            </a:r>
            <a:endParaRPr lang="en-US" altLang="zh-CN" sz="2400" dirty="0" smtClean="0"/>
          </a:p>
          <a:p>
            <a:r>
              <a:rPr lang="en-US" altLang="zh-CN" sz="2400" dirty="0" smtClean="0"/>
              <a:t>Switch(config-if)#ip address 192.168.2.1 255.255.255.0</a:t>
            </a:r>
            <a:endParaRPr lang="en-US" altLang="zh-CN" sz="2400" dirty="0" smtClean="0"/>
          </a:p>
          <a:p>
            <a:r>
              <a:rPr lang="en-US" altLang="zh-CN" sz="2400" dirty="0" smtClean="0"/>
              <a:t>Switch(config-if)#no shutdown</a:t>
            </a:r>
            <a:endParaRPr lang="en-US" altLang="zh-CN" sz="2400" dirty="0" smtClean="0"/>
          </a:p>
          <a:p>
            <a:r>
              <a:rPr lang="en-US" altLang="zh-CN" sz="2400" dirty="0" smtClean="0"/>
              <a:t>Switch(config-if)#exit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85720" y="642918"/>
            <a:ext cx="8643998" cy="60016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8. </a:t>
            </a:r>
            <a:r>
              <a:rPr lang="zh-CN" altLang="en-US" sz="2400" dirty="0" smtClean="0"/>
              <a:t>调整下方三台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及其他设置：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）将下方中间那台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192.168.2.2</a:t>
            </a:r>
            <a:r>
              <a:rPr lang="zh-CN" altLang="en-US" sz="2400" dirty="0" smtClean="0"/>
              <a:t>，默认网关（</a:t>
            </a:r>
            <a:r>
              <a:rPr lang="en-US" altLang="zh-CN" sz="2400" dirty="0" smtClean="0"/>
              <a:t>gateway</a:t>
            </a:r>
            <a:r>
              <a:rPr lang="zh-CN" altLang="en-US" sz="2400" dirty="0" smtClean="0"/>
              <a:t>）设置为</a:t>
            </a:r>
            <a:r>
              <a:rPr lang="en-US" altLang="zh-CN" sz="2400" dirty="0" smtClean="0"/>
              <a:t>192.168.2.1</a:t>
            </a:r>
            <a:r>
              <a:rPr lang="zh-CN" altLang="en-US" sz="2400" dirty="0" smtClean="0"/>
              <a:t>（三层交换机的</a:t>
            </a:r>
            <a:r>
              <a:rPr lang="en-US" altLang="zh-CN" sz="2400" dirty="0" smtClean="0"/>
              <a:t>VLAN2</a:t>
            </a:r>
            <a:r>
              <a:rPr lang="zh-CN" altLang="en-US" sz="2400" dirty="0" smtClean="0"/>
              <a:t>的管理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）将下方左右两台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机（</a:t>
            </a:r>
            <a:r>
              <a:rPr lang="en-US" altLang="zh-CN" sz="2400" dirty="0" smtClean="0"/>
              <a:t>192.168.1.4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192.168.1.3</a:t>
            </a:r>
            <a:r>
              <a:rPr lang="zh-CN" altLang="en-US" sz="2400" dirty="0" smtClean="0"/>
              <a:t>）的默认网关设为</a:t>
            </a:r>
            <a:r>
              <a:rPr lang="en-US" altLang="zh-CN" sz="2400" dirty="0" smtClean="0"/>
              <a:t>192.168.1.1</a:t>
            </a:r>
            <a:r>
              <a:rPr lang="zh-CN" altLang="en-US" sz="2400" dirty="0" smtClean="0"/>
              <a:t> （三层交换机的</a:t>
            </a:r>
            <a:r>
              <a:rPr lang="en-US" altLang="zh-CN" sz="2400" dirty="0" smtClean="0"/>
              <a:t>VLAN1</a:t>
            </a:r>
            <a:r>
              <a:rPr lang="zh-CN" altLang="en-US" sz="2400" dirty="0" smtClean="0"/>
              <a:t>的管理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）将上方</a:t>
            </a:r>
            <a:r>
              <a:rPr lang="en-US" altLang="zh-CN" sz="2400" dirty="0" smtClean="0"/>
              <a:t>192.168.1.5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机默认网关也设置为</a:t>
            </a:r>
            <a:r>
              <a:rPr lang="en-US" altLang="zh-CN" sz="2400" dirty="0" smtClean="0"/>
              <a:t>192.168.1.1</a:t>
            </a:r>
            <a:r>
              <a:rPr lang="zh-CN" altLang="en-US" sz="2400" dirty="0" smtClean="0"/>
              <a:t> （三层交换机的</a:t>
            </a:r>
            <a:r>
              <a:rPr lang="en-US" altLang="zh-CN" sz="2400" dirty="0" smtClean="0"/>
              <a:t>VLAN1</a:t>
            </a:r>
            <a:r>
              <a:rPr lang="zh-CN" altLang="en-US" sz="2400" dirty="0" smtClean="0"/>
              <a:t>的管理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9. </a:t>
            </a:r>
            <a:r>
              <a:rPr lang="zh-CN" altLang="en-US" sz="2400" dirty="0" smtClean="0"/>
              <a:t>看看现在不同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的主机间能不能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通？ 不能！</a:t>
            </a:r>
            <a:endParaRPr lang="en-US" altLang="zh-CN" sz="2400" dirty="0" smtClean="0"/>
          </a:p>
          <a:p>
            <a:r>
              <a:rPr lang="en-US" altLang="zh-CN" sz="2400" dirty="0" smtClean="0"/>
              <a:t>10. </a:t>
            </a:r>
            <a:r>
              <a:rPr lang="zh-CN" altLang="en-US" sz="2400" dirty="0" smtClean="0"/>
              <a:t>开启三层交换机的路由功能（使之能在不同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之间转发数据）： </a:t>
            </a:r>
            <a:endParaRPr lang="en-US" altLang="zh-CN" sz="2400" dirty="0" smtClean="0"/>
          </a:p>
          <a:p>
            <a:r>
              <a:rPr lang="en-US" altLang="zh-CN" sz="2400" dirty="0" smtClean="0"/>
              <a:t>Switch# confi term</a:t>
            </a:r>
            <a:endParaRPr lang="en-US" altLang="zh-CN" sz="2400" dirty="0" smtClean="0"/>
          </a:p>
          <a:p>
            <a:r>
              <a:rPr lang="en-US" altLang="zh-CN" sz="2400" dirty="0" smtClean="0"/>
              <a:t>Enter configuration commands, one per line.  End with CNTL/Z.</a:t>
            </a:r>
            <a:endParaRPr lang="en-US" altLang="zh-CN" sz="2400" dirty="0" smtClean="0"/>
          </a:p>
          <a:p>
            <a:r>
              <a:rPr lang="en-US" altLang="zh-CN" sz="2400" dirty="0" smtClean="0"/>
              <a:t>Switch(config)#</a:t>
            </a:r>
            <a:r>
              <a:rPr lang="en-US" altLang="zh-CN" sz="2400" dirty="0" smtClean="0">
                <a:solidFill>
                  <a:srgbClr val="FF0000"/>
                </a:solidFill>
              </a:rPr>
              <a:t>ip routing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Switch(config)#</a:t>
            </a:r>
            <a:endParaRPr lang="en-US" altLang="zh-CN" sz="2400" dirty="0" smtClean="0"/>
          </a:p>
          <a:p>
            <a:r>
              <a:rPr lang="en-US" altLang="zh-CN" sz="2400" dirty="0" smtClean="0"/>
              <a:t>11.</a:t>
            </a:r>
            <a:r>
              <a:rPr lang="zh-CN" altLang="en-US" sz="2400" dirty="0" smtClean="0"/>
              <a:t>现在不同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之间可以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通了</a:t>
            </a:r>
            <a:r>
              <a:rPr lang="en-US" altLang="zh-CN" dirty="0" smtClean="0"/>
              <a:t>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8. </a:t>
            </a:r>
            <a:r>
              <a:rPr lang="zh-CN" altLang="en-US" sz="2800" dirty="0" smtClean="0">
                <a:solidFill>
                  <a:srgbClr val="FF0000"/>
                </a:solidFill>
              </a:rPr>
              <a:t>生成树</a:t>
            </a:r>
            <a:r>
              <a:rPr lang="en-US" altLang="zh-CN" sz="2800" dirty="0" smtClean="0">
                <a:solidFill>
                  <a:srgbClr val="FF0000"/>
                </a:solidFill>
              </a:rPr>
              <a:t>STP</a:t>
            </a:r>
            <a:r>
              <a:rPr lang="zh-CN" altLang="en-US" sz="2800" dirty="0" smtClean="0">
                <a:solidFill>
                  <a:srgbClr val="FF0000"/>
                </a:solidFill>
              </a:rPr>
              <a:t>实验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分析以太网帧结构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36828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zh-CN" altLang="en-US" sz="2800" dirty="0" smtClean="0"/>
          </a:p>
        </p:txBody>
      </p:sp>
      <p:pic>
        <p:nvPicPr>
          <p:cNvPr id="12" name="图片 11" descr="QQ截图201710120927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52" y="1142984"/>
            <a:ext cx="6089926" cy="3286148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>
          <a:xfrm>
            <a:off x="2786050" y="2571744"/>
            <a:ext cx="2143140" cy="714380"/>
          </a:xfrm>
          <a:prstGeom prst="wedgeRoundRectCallout">
            <a:avLst>
              <a:gd name="adj1" fmla="val 11322"/>
              <a:gd name="adj2" fmla="val -1458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tx1"/>
                </a:solidFill>
              </a:rPr>
              <a:t>生成树协议默认自动启动，断开一条链路，打断环路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357158" y="642918"/>
            <a:ext cx="8643998" cy="590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左侧交换机：</a:t>
            </a:r>
            <a:endParaRPr lang="en-US" altLang="zh-CN" dirty="0" smtClean="0"/>
          </a:p>
          <a:p>
            <a:r>
              <a:rPr lang="en-US" altLang="zh-CN" dirty="0" smtClean="0"/>
              <a:t>Switch&gt;enable</a:t>
            </a:r>
            <a:endParaRPr lang="en-US" altLang="zh-CN" dirty="0" smtClean="0"/>
          </a:p>
          <a:p>
            <a:r>
              <a:rPr lang="en-US" altLang="zh-CN" dirty="0" smtClean="0"/>
              <a:t>Switch# </a:t>
            </a:r>
            <a:r>
              <a:rPr lang="en-US" altLang="zh-CN" dirty="0" smtClean="0">
                <a:solidFill>
                  <a:srgbClr val="FF0000"/>
                </a:solidFill>
              </a:rPr>
              <a:t>show spanning-tree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VLAN0001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Spanning tree enabled protocol ieee                  </a:t>
            </a:r>
            <a:r>
              <a:rPr lang="en-US" altLang="zh-CN" dirty="0" smtClean="0"/>
              <a:t>%  pvst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  Root ID    Priority    32769</a:t>
            </a:r>
            <a:endParaRPr lang="en-US" altLang="zh-CN" dirty="0" smtClean="0"/>
          </a:p>
          <a:p>
            <a:r>
              <a:rPr lang="en-US" altLang="zh-CN" dirty="0" smtClean="0"/>
              <a:t>             Address     0060.2F2E.9152</a:t>
            </a:r>
            <a:endParaRPr lang="en-US" altLang="zh-CN" dirty="0" smtClean="0"/>
          </a:p>
          <a:p>
            <a:r>
              <a:rPr lang="en-US" altLang="zh-CN" dirty="0" smtClean="0"/>
              <a:t>             Cost        19</a:t>
            </a:r>
            <a:endParaRPr lang="en-US" altLang="zh-CN" dirty="0" smtClean="0"/>
          </a:p>
          <a:p>
            <a:r>
              <a:rPr lang="en-US" altLang="zh-CN" dirty="0" smtClean="0"/>
              <a:t>             Port        1(FastEthernet0/1)</a:t>
            </a:r>
            <a:endParaRPr lang="en-US" altLang="zh-CN" dirty="0" smtClean="0"/>
          </a:p>
          <a:p>
            <a:r>
              <a:rPr lang="en-US" altLang="zh-CN" dirty="0" smtClean="0"/>
              <a:t>             Hello Time  2 sec  Max Age 20 sec  Forward Delay 15 sec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Bridge ID  Priority    32769  (priority 32768 sys-id-ext 1)</a:t>
            </a:r>
            <a:endParaRPr lang="en-US" altLang="zh-CN" dirty="0" smtClean="0"/>
          </a:p>
          <a:p>
            <a:r>
              <a:rPr lang="en-US" altLang="zh-CN" dirty="0" smtClean="0"/>
              <a:t>             Address     0090.2190.192D</a:t>
            </a:r>
            <a:endParaRPr lang="en-US" altLang="zh-CN" dirty="0" smtClean="0"/>
          </a:p>
          <a:p>
            <a:r>
              <a:rPr lang="en-US" altLang="zh-CN" dirty="0" smtClean="0"/>
              <a:t>             Hello Time  2 sec  Max Age 20 sec  Forward Delay 15 sec</a:t>
            </a:r>
            <a:endParaRPr lang="en-US" altLang="zh-CN" dirty="0" smtClean="0"/>
          </a:p>
          <a:p>
            <a:r>
              <a:rPr lang="en-US" altLang="zh-CN" dirty="0" smtClean="0"/>
              <a:t>             Aging Time  20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Interface        Role Sts Cost      Prio.Nbr Type</a:t>
            </a:r>
            <a:endParaRPr lang="en-US" altLang="zh-CN" dirty="0" smtClean="0"/>
          </a:p>
          <a:p>
            <a:r>
              <a:rPr lang="en-US" altLang="zh-CN" dirty="0" smtClean="0"/>
              <a:t>---------------- ---- --- --------- -------- --------------------------------</a:t>
            </a:r>
            <a:endParaRPr lang="en-US" altLang="zh-CN" dirty="0" smtClean="0"/>
          </a:p>
          <a:p>
            <a:r>
              <a:rPr lang="en-US" altLang="zh-CN" dirty="0" smtClean="0"/>
              <a:t>Fa0/1            Root </a:t>
            </a:r>
            <a:r>
              <a:rPr lang="en-US" altLang="zh-CN" dirty="0" smtClean="0">
                <a:solidFill>
                  <a:srgbClr val="FF0000"/>
                </a:solidFill>
              </a:rPr>
              <a:t>FWD</a:t>
            </a:r>
            <a:r>
              <a:rPr lang="en-US" altLang="zh-CN" dirty="0" smtClean="0"/>
              <a:t> 19        128.1    P2p                         %  F0/1</a:t>
            </a:r>
            <a:r>
              <a:rPr lang="zh-CN" altLang="en-US" dirty="0" smtClean="0"/>
              <a:t>活跃（转发），</a:t>
            </a:r>
            <a:r>
              <a:rPr lang="en-US" altLang="zh-CN" dirty="0" smtClean="0"/>
              <a:t>F0/2</a:t>
            </a:r>
            <a:r>
              <a:rPr lang="zh-CN" altLang="en-US" dirty="0" smtClean="0"/>
              <a:t>阻塞</a:t>
            </a:r>
            <a:endParaRPr lang="en-US" altLang="zh-CN" dirty="0" smtClean="0"/>
          </a:p>
          <a:p>
            <a:r>
              <a:rPr lang="en-US" altLang="zh-CN" dirty="0" smtClean="0"/>
              <a:t>Fa0/2            Altn </a:t>
            </a:r>
            <a:r>
              <a:rPr lang="en-US" altLang="zh-CN" dirty="0" smtClean="0">
                <a:solidFill>
                  <a:srgbClr val="FF0000"/>
                </a:solidFill>
              </a:rPr>
              <a:t>BLK </a:t>
            </a:r>
            <a:r>
              <a:rPr lang="en-US" altLang="zh-CN" dirty="0" smtClean="0"/>
              <a:t>19        128.2    P2p</a:t>
            </a:r>
            <a:endParaRPr lang="en-US" altLang="zh-CN" dirty="0" smtClean="0"/>
          </a:p>
          <a:p>
            <a:r>
              <a:rPr lang="en-US" altLang="zh-CN" dirty="0" smtClean="0"/>
              <a:t>Fa0/3            Desg FWD 19        128.3    P2p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14282" y="642918"/>
            <a:ext cx="8643998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右侧交换机：</a:t>
            </a:r>
            <a:endParaRPr lang="en-US" altLang="zh-CN" dirty="0" smtClean="0"/>
          </a:p>
          <a:p>
            <a:r>
              <a:rPr lang="en-US" altLang="zh-CN" dirty="0" smtClean="0"/>
              <a:t>Switch&gt; enable</a:t>
            </a:r>
            <a:endParaRPr lang="en-US" altLang="zh-CN" dirty="0" smtClean="0"/>
          </a:p>
          <a:p>
            <a:r>
              <a:rPr lang="en-US" altLang="zh-CN" dirty="0" smtClean="0"/>
              <a:t>Switch# show spanning </a:t>
            </a:r>
            <a:endParaRPr lang="en-US" altLang="zh-CN" dirty="0" smtClean="0"/>
          </a:p>
          <a:p>
            <a:r>
              <a:rPr lang="en-US" altLang="zh-CN" dirty="0" smtClean="0"/>
              <a:t>VLAN0001</a:t>
            </a:r>
            <a:endParaRPr lang="en-US" altLang="zh-CN" dirty="0" smtClean="0"/>
          </a:p>
          <a:p>
            <a:r>
              <a:rPr lang="en-US" altLang="zh-CN" dirty="0" smtClean="0"/>
              <a:t>  Spanning tree enabled protocol ieee</a:t>
            </a:r>
            <a:endParaRPr lang="en-US" altLang="zh-CN" dirty="0" smtClean="0"/>
          </a:p>
          <a:p>
            <a:r>
              <a:rPr lang="en-US" altLang="zh-CN" dirty="0" smtClean="0"/>
              <a:t>  Root ID    Priority    32769</a:t>
            </a:r>
            <a:endParaRPr lang="en-US" altLang="zh-CN" dirty="0" smtClean="0"/>
          </a:p>
          <a:p>
            <a:r>
              <a:rPr lang="en-US" altLang="zh-CN" dirty="0" smtClean="0"/>
              <a:t>             Address     0060.2F2E.9152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smtClean="0">
                <a:solidFill>
                  <a:srgbClr val="FF0000"/>
                </a:solidFill>
              </a:rPr>
              <a:t>   This bridge is the root                     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说明什么？</a:t>
            </a:r>
            <a:endParaRPr lang="en-US" altLang="zh-CN" dirty="0" smtClean="0"/>
          </a:p>
          <a:p>
            <a:r>
              <a:rPr lang="en-US" altLang="zh-CN" dirty="0" smtClean="0"/>
              <a:t>             Hello Time  2 sec  Max Age 20 sec  Forward Delay 15 sec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Bridge ID  Priority    32769  (priority 32768 sys-id-ext 1)</a:t>
            </a:r>
            <a:endParaRPr lang="en-US" altLang="zh-CN" dirty="0" smtClean="0"/>
          </a:p>
          <a:p>
            <a:r>
              <a:rPr lang="en-US" altLang="zh-CN" dirty="0" smtClean="0"/>
              <a:t>             Address     0060.2F2E.9152</a:t>
            </a:r>
            <a:endParaRPr lang="en-US" altLang="zh-CN" dirty="0" smtClean="0"/>
          </a:p>
          <a:p>
            <a:r>
              <a:rPr lang="en-US" altLang="zh-CN" dirty="0" smtClean="0"/>
              <a:t>             Hello Time  2 sec  Max Age 20 sec  Forward Delay 15 sec</a:t>
            </a:r>
            <a:endParaRPr lang="en-US" altLang="zh-CN" dirty="0" smtClean="0"/>
          </a:p>
          <a:p>
            <a:r>
              <a:rPr lang="en-US" altLang="zh-CN" dirty="0" smtClean="0"/>
              <a:t>             Aging Time  20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Interface        Role Sts Cost      Prio.Nbr Type</a:t>
            </a:r>
            <a:endParaRPr lang="en-US" altLang="zh-CN" dirty="0" smtClean="0"/>
          </a:p>
          <a:p>
            <a:r>
              <a:rPr lang="en-US" altLang="zh-CN" dirty="0" smtClean="0"/>
              <a:t>---------------- ---- --- --------- -------- --------------------------------</a:t>
            </a:r>
            <a:endParaRPr lang="en-US" altLang="zh-CN" dirty="0" smtClean="0"/>
          </a:p>
          <a:p>
            <a:r>
              <a:rPr lang="en-US" altLang="zh-CN" dirty="0" smtClean="0"/>
              <a:t>Fa0/1            Desg FWD 19        128.1    P2p</a:t>
            </a:r>
            <a:endParaRPr lang="en-US" altLang="zh-CN" dirty="0" smtClean="0"/>
          </a:p>
          <a:p>
            <a:r>
              <a:rPr lang="en-US" altLang="zh-CN" dirty="0" smtClean="0"/>
              <a:t>Fa0/2            Desg FWD 19        128.2    P2p</a:t>
            </a:r>
            <a:endParaRPr lang="en-US" altLang="zh-CN" dirty="0" smtClean="0"/>
          </a:p>
          <a:p>
            <a:r>
              <a:rPr lang="en-US" altLang="zh-CN" dirty="0" smtClean="0"/>
              <a:t>Fa0/3            Desg FWD 19        128.3    P2p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500002" y="857232"/>
            <a:ext cx="8643998" cy="4955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左侧交换机：</a:t>
            </a:r>
            <a:endParaRPr lang="en-US" altLang="zh-CN" dirty="0" smtClean="0"/>
          </a:p>
          <a:p>
            <a:r>
              <a:rPr lang="en-US" altLang="zh-CN" dirty="0" smtClean="0"/>
              <a:t>Switch#conf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Switch(config)# </a:t>
            </a:r>
            <a:r>
              <a:rPr lang="en-US" altLang="zh-CN" dirty="0" smtClean="0">
                <a:solidFill>
                  <a:srgbClr val="FF0000"/>
                </a:solidFill>
              </a:rPr>
              <a:t>spanning-tree mode rapid-pvst                    </a:t>
            </a:r>
            <a:r>
              <a:rPr lang="en-US" altLang="zh-CN" dirty="0" smtClean="0"/>
              <a:t>%  rapid-pvst</a:t>
            </a:r>
            <a:r>
              <a:rPr lang="zh-CN" altLang="en-US" dirty="0" smtClean="0"/>
              <a:t>，设置为</a:t>
            </a:r>
            <a:r>
              <a:rPr lang="en-US" altLang="zh-CN" dirty="0" smtClean="0"/>
              <a:t>RSTP</a:t>
            </a:r>
            <a:r>
              <a:rPr lang="zh-CN" altLang="en-US" dirty="0" smtClean="0"/>
              <a:t>协议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Switch(config)#exit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Switch#show spanning-tree</a:t>
            </a:r>
            <a:endParaRPr lang="en-US" altLang="zh-CN" dirty="0" smtClean="0"/>
          </a:p>
          <a:p>
            <a:r>
              <a:rPr lang="en-US" altLang="zh-CN" dirty="0" smtClean="0"/>
              <a:t>VLAN0001</a:t>
            </a:r>
            <a:endParaRPr lang="en-US" altLang="zh-CN" dirty="0" smtClean="0"/>
          </a:p>
          <a:p>
            <a:r>
              <a:rPr lang="en-US" altLang="zh-CN" dirty="0" smtClean="0"/>
              <a:t>  Spanning tree enabled protocol </a:t>
            </a:r>
            <a:r>
              <a:rPr lang="en-US" altLang="zh-CN" dirty="0" smtClean="0">
                <a:solidFill>
                  <a:srgbClr val="FF0000"/>
                </a:solidFill>
              </a:rPr>
              <a:t>rstp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Switch#conf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Switch(config)# </a:t>
            </a:r>
            <a:r>
              <a:rPr lang="en-US" altLang="zh-CN" dirty="0" smtClean="0">
                <a:solidFill>
                  <a:srgbClr val="FF0000"/>
                </a:solidFill>
              </a:rPr>
              <a:t>spanning-tree mode pvst                                       </a:t>
            </a:r>
            <a:r>
              <a:rPr lang="en-US" altLang="zh-CN" dirty="0" smtClean="0"/>
              <a:t>%  </a:t>
            </a:r>
            <a:r>
              <a:rPr lang="zh-CN" altLang="en-US" dirty="0" smtClean="0"/>
              <a:t>切回</a:t>
            </a:r>
            <a:r>
              <a:rPr lang="en-US" altLang="zh-CN" dirty="0" smtClean="0"/>
              <a:t>STP</a:t>
            </a:r>
            <a:r>
              <a:rPr lang="zh-CN" altLang="en-US" dirty="0" smtClean="0"/>
              <a:t>协议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Switch(config)#exit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r>
              <a:rPr lang="en-US" altLang="zh-CN" dirty="0" smtClean="0"/>
              <a:t>%SYS-5-CONFIG_I: Configured from console by console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14282" y="571480"/>
            <a:ext cx="8643998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右侧交换机：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Switch&gt;enable</a:t>
            </a:r>
            <a:endParaRPr lang="en-US" altLang="zh-CN" dirty="0" smtClean="0"/>
          </a:p>
          <a:p>
            <a:r>
              <a:rPr lang="en-US" altLang="zh-CN" dirty="0" smtClean="0"/>
              <a:t>Switch#conf 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Switch(config)# interface f0/1</a:t>
            </a:r>
            <a:endParaRPr lang="en-US" altLang="zh-CN" dirty="0" smtClean="0"/>
          </a:p>
          <a:p>
            <a:r>
              <a:rPr lang="en-US" altLang="zh-CN" dirty="0" smtClean="0"/>
              <a:t>Switch(config-if)# </a:t>
            </a:r>
            <a:r>
              <a:rPr lang="en-US" altLang="zh-CN" dirty="0" smtClean="0">
                <a:solidFill>
                  <a:srgbClr val="FF0000"/>
                </a:solidFill>
              </a:rPr>
              <a:t>shutdown </a:t>
            </a:r>
            <a:r>
              <a:rPr lang="en-US" altLang="zh-CN" dirty="0" smtClean="0"/>
              <a:t>                                           % </a:t>
            </a:r>
            <a:r>
              <a:rPr lang="zh-CN" altLang="en-US" dirty="0" smtClean="0"/>
              <a:t>关闭右侧交换机</a:t>
            </a:r>
            <a:r>
              <a:rPr lang="en-US" altLang="zh-CN" dirty="0" smtClean="0"/>
              <a:t>f0/1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Switch(config-if)#</a:t>
            </a:r>
            <a:endParaRPr lang="en-US" altLang="zh-CN" dirty="0" smtClean="0"/>
          </a:p>
          <a:p>
            <a:r>
              <a:rPr lang="en-US" altLang="zh-CN" dirty="0" smtClean="0"/>
              <a:t>%LINK-5-CHANGED: Interface FastEthernet0/1, changed state to administratively down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%LINEPROTO-5-UPDOWN: Line protocol on Interface FastEthernet0/1, </a:t>
            </a:r>
            <a:r>
              <a:rPr lang="en-US" altLang="zh-CN" dirty="0" smtClean="0">
                <a:solidFill>
                  <a:srgbClr val="FF0000"/>
                </a:solidFill>
              </a:rPr>
              <a:t>changed state to down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QQ截图2017101209342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4429132"/>
            <a:ext cx="3733800" cy="2114550"/>
          </a:xfrm>
          <a:prstGeom prst="rect">
            <a:avLst/>
          </a:prstGeom>
        </p:spPr>
      </p:pic>
      <p:pic>
        <p:nvPicPr>
          <p:cNvPr id="6" name="图片 5" descr="QQ截图201710120934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4500570"/>
            <a:ext cx="3695700" cy="19716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428992" y="5214950"/>
            <a:ext cx="214314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0430" y="4500570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一旦</a:t>
            </a:r>
            <a:r>
              <a:rPr lang="en-US" altLang="zh-CN" sz="1400" b="1" dirty="0" smtClean="0"/>
              <a:t>f0/1</a:t>
            </a:r>
            <a:r>
              <a:rPr lang="zh-CN" altLang="en-US" sz="1400" b="1" dirty="0" smtClean="0"/>
              <a:t>端口</a:t>
            </a:r>
            <a:r>
              <a:rPr lang="en-US" altLang="zh-CN" sz="1400" b="1" dirty="0" smtClean="0"/>
              <a:t>down</a:t>
            </a:r>
            <a:r>
              <a:rPr lang="zh-CN" altLang="en-US" sz="1400" b="1" dirty="0" smtClean="0"/>
              <a:t>了，</a:t>
            </a:r>
            <a:r>
              <a:rPr lang="en-US" altLang="zh-CN" sz="1400" b="1" dirty="0" smtClean="0"/>
              <a:t>STP</a:t>
            </a:r>
            <a:r>
              <a:rPr lang="zh-CN" altLang="en-US" sz="1400" b="1" dirty="0" smtClean="0"/>
              <a:t>算法会更新生成树，自动启用</a:t>
            </a:r>
            <a:r>
              <a:rPr lang="en-US" altLang="zh-CN" sz="1400" b="1" dirty="0" smtClean="0"/>
              <a:t>f0/2</a:t>
            </a:r>
            <a:r>
              <a:rPr lang="zh-CN" altLang="en-US" sz="1400" b="1" dirty="0" smtClean="0"/>
              <a:t>的链路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14282" y="571480"/>
            <a:ext cx="8643998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右侧交换机：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Switch(config-if)# </a:t>
            </a:r>
            <a:r>
              <a:rPr lang="en-US" altLang="zh-CN" dirty="0" smtClean="0">
                <a:solidFill>
                  <a:srgbClr val="FF0000"/>
                </a:solidFill>
              </a:rPr>
              <a:t>no shutdown                                        </a:t>
            </a:r>
            <a:r>
              <a:rPr lang="en-US" altLang="zh-CN" dirty="0" smtClean="0"/>
              <a:t>% </a:t>
            </a:r>
            <a:r>
              <a:rPr lang="zh-CN" altLang="en-US" dirty="0" smtClean="0"/>
              <a:t>重启右侧交换机</a:t>
            </a:r>
            <a:r>
              <a:rPr lang="en-US" altLang="zh-CN" dirty="0" smtClean="0"/>
              <a:t>f0/1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Switch(config-if)#</a:t>
            </a:r>
            <a:endParaRPr lang="en-US" altLang="zh-CN" dirty="0" smtClean="0"/>
          </a:p>
          <a:p>
            <a:r>
              <a:rPr lang="en-US" altLang="zh-CN" dirty="0" smtClean="0"/>
              <a:t>%LINK-5-CHANGED: Interface FastEthernet0/1, changed state to up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%LINEPROTO-5-UPDOWN: Line protocol on Interface FastEthernet0/1, </a:t>
            </a:r>
            <a:r>
              <a:rPr lang="en-US" altLang="zh-CN" dirty="0" smtClean="0">
                <a:solidFill>
                  <a:srgbClr val="FF0000"/>
                </a:solidFill>
              </a:rPr>
              <a:t>changed state to up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QQ截图2017101209344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06" y="3286124"/>
            <a:ext cx="3695700" cy="19716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286116" y="4214818"/>
            <a:ext cx="214314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7554" y="350043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STP</a:t>
            </a:r>
            <a:r>
              <a:rPr lang="zh-CN" altLang="en-US" sz="1400" b="1" dirty="0" smtClean="0"/>
              <a:t>算法会更新生成树，再次启用</a:t>
            </a:r>
            <a:r>
              <a:rPr lang="en-US" altLang="zh-CN" sz="1400" b="1" dirty="0" smtClean="0"/>
              <a:t>f0/1</a:t>
            </a:r>
            <a:r>
              <a:rPr lang="zh-CN" altLang="en-US" sz="1400" b="1" dirty="0" smtClean="0"/>
              <a:t>的链路</a:t>
            </a:r>
            <a:endParaRPr lang="zh-CN" altLang="en-US" sz="1400" b="1" dirty="0" smtClean="0"/>
          </a:p>
        </p:txBody>
      </p:sp>
      <p:pic>
        <p:nvPicPr>
          <p:cNvPr id="9" name="图片 8" descr="QQ截图201710120927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3286124"/>
            <a:ext cx="350043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packet tracer</a:t>
            </a:r>
            <a:r>
              <a:rPr lang="zh-CN" altLang="en-US" sz="4000" dirty="0" smtClean="0"/>
              <a:t>的基本使用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8143932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下载并解压缩</a:t>
            </a:r>
            <a:r>
              <a:rPr lang="en-US" altLang="zh-CN" sz="2800" dirty="0" smtClean="0"/>
              <a:t>Packet.Tracer.rar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PacketTracer53_setup.exe</a:t>
            </a:r>
            <a:endParaRPr lang="en-US" altLang="zh-CN" sz="2800" dirty="0" smtClean="0"/>
          </a:p>
          <a:p>
            <a:r>
              <a:rPr lang="zh-CN" altLang="en-US" sz="2800" dirty="0" smtClean="0"/>
              <a:t>根据“</a:t>
            </a:r>
            <a:r>
              <a:rPr lang="en-US" altLang="zh-CN" sz="2800" dirty="0" smtClean="0"/>
              <a:t>packet Tracer5</a:t>
            </a:r>
            <a:r>
              <a:rPr lang="zh-CN" altLang="en-US" sz="2800" dirty="0" smtClean="0"/>
              <a:t>汉化包”目录里的说明安装和使用汉化包（将</a:t>
            </a:r>
            <a:r>
              <a:rPr lang="en-US" altLang="zh-CN" sz="2800" dirty="0" smtClean="0"/>
              <a:t>chinese.ptl</a:t>
            </a:r>
            <a:r>
              <a:rPr lang="zh-CN" altLang="en-US" sz="2800" dirty="0" smtClean="0"/>
              <a:t>文件复制到安装目录下的</a:t>
            </a:r>
            <a:r>
              <a:rPr lang="en-US" altLang="zh-CN" sz="2800" dirty="0" smtClean="0"/>
              <a:t>languages</a:t>
            </a:r>
            <a:r>
              <a:rPr lang="zh-CN" altLang="en-US" sz="2800" dirty="0" smtClean="0"/>
              <a:t>中）</a:t>
            </a:r>
            <a:endParaRPr lang="zh-CN" altLang="en-US" sz="2800" dirty="0" smtClean="0"/>
          </a:p>
          <a:p>
            <a:r>
              <a:rPr lang="zh-CN" altLang="en-US" sz="2800" dirty="0" smtClean="0"/>
              <a:t>主菜单“</a:t>
            </a:r>
            <a:r>
              <a:rPr lang="en-US" altLang="zh-CN" sz="2800" dirty="0" smtClean="0"/>
              <a:t>Options”→</a:t>
            </a:r>
            <a:r>
              <a:rPr lang="zh-CN" altLang="en-US" sz="2800" dirty="0" smtClean="0"/>
              <a:t>子菜单“</a:t>
            </a:r>
            <a:r>
              <a:rPr lang="en-US" altLang="zh-CN" sz="2800" dirty="0" smtClean="0"/>
              <a:t>Preferences” →“Preferences”</a:t>
            </a:r>
            <a:r>
              <a:rPr lang="zh-CN" altLang="en-US" sz="2800" dirty="0" smtClean="0"/>
              <a:t>对话框“</a:t>
            </a:r>
            <a:r>
              <a:rPr lang="en-US" altLang="zh-CN" sz="2800" dirty="0" smtClean="0"/>
              <a:t>Interface”</a:t>
            </a:r>
            <a:r>
              <a:rPr lang="zh-CN" altLang="en-US" sz="2800" dirty="0" smtClean="0"/>
              <a:t>页→“</a:t>
            </a:r>
            <a:r>
              <a:rPr lang="en-US" altLang="zh-CN" sz="2800" dirty="0" smtClean="0"/>
              <a:t>Languages”</a:t>
            </a:r>
            <a:r>
              <a:rPr lang="zh-CN" altLang="en-US" sz="2800" dirty="0" smtClean="0"/>
              <a:t>列表框“</a:t>
            </a:r>
            <a:r>
              <a:rPr lang="en-US" altLang="zh-CN" sz="2800" dirty="0" smtClean="0"/>
              <a:t>chinese.ptl”</a:t>
            </a:r>
            <a:r>
              <a:rPr lang="zh-CN" altLang="en-US" sz="2800" dirty="0" smtClean="0"/>
              <a:t>项→“</a:t>
            </a:r>
            <a:r>
              <a:rPr lang="en-US" altLang="zh-CN" sz="2800" dirty="0" smtClean="0"/>
              <a:t>Change Language”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回路与广播风暴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14282" y="571480"/>
            <a:ext cx="8643998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分别关闭左右侧交换机的生成树协议（交换机默认打开</a:t>
            </a:r>
            <a:r>
              <a:rPr lang="en-US" altLang="zh-CN" dirty="0" smtClean="0"/>
              <a:t>STP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/>
              <a:t>Switch#conf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Switch(config)# </a:t>
            </a:r>
            <a:r>
              <a:rPr lang="en-US" altLang="zh-CN" dirty="0" smtClean="0">
                <a:solidFill>
                  <a:srgbClr val="FF0000"/>
                </a:solidFill>
              </a:rPr>
              <a:t>no spanning-tree vlan 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Switch(config)#exit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r>
              <a:rPr lang="en-US" altLang="zh-CN" dirty="0" smtClean="0"/>
              <a:t>%SYS-5-CONFIG_I: Configured from console by console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Switch#show spann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No spanning tree instance exists.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QQ截图201710120941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3857628"/>
            <a:ext cx="5125111" cy="2500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00628" y="4214818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两条链路的绿灯高速闪烁。（说明什么？）</a:t>
            </a:r>
            <a:endParaRPr lang="en-US" altLang="zh-C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左右两边的</a:t>
            </a:r>
            <a:r>
              <a:rPr lang="en-US" altLang="zh-CN" b="1" dirty="0" smtClean="0"/>
              <a:t>PC</a:t>
            </a:r>
            <a:r>
              <a:rPr lang="zh-CN" altLang="en-US" b="1" dirty="0" smtClean="0"/>
              <a:t>无法</a:t>
            </a:r>
            <a:r>
              <a:rPr lang="en-US" altLang="zh-CN" b="1" dirty="0" smtClean="0"/>
              <a:t>ping</a:t>
            </a:r>
            <a:r>
              <a:rPr lang="zh-CN" altLang="en-US" b="1" dirty="0" smtClean="0"/>
              <a:t>通对方，或者丢包严重。（为什么？）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回路与广播风暴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14282" y="571480"/>
            <a:ext cx="8643998" cy="4247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左右侧交换机再次启用生成树协议：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Switch#conf term</a:t>
            </a:r>
            <a:endParaRPr lang="en-US" altLang="zh-CN" dirty="0" smtClean="0"/>
          </a:p>
          <a:p>
            <a:r>
              <a:rPr lang="en-US" altLang="zh-CN" dirty="0" smtClean="0"/>
              <a:t>Enter configuration commands, one per line.  End with CNTL/Z.</a:t>
            </a:r>
            <a:endParaRPr lang="en-US" altLang="zh-CN" dirty="0" smtClean="0"/>
          </a:p>
          <a:p>
            <a:r>
              <a:rPr lang="en-US" altLang="zh-CN" dirty="0" smtClean="0"/>
              <a:t>Switch(config)# </a:t>
            </a:r>
            <a:r>
              <a:rPr lang="en-US" altLang="zh-CN" dirty="0" smtClean="0">
                <a:solidFill>
                  <a:srgbClr val="FF0000"/>
                </a:solidFill>
              </a:rPr>
              <a:t>spanning-tree vlan 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Switch(config)# </a:t>
            </a:r>
            <a:r>
              <a:rPr lang="en-US" altLang="zh-CN" dirty="0" smtClean="0">
                <a:solidFill>
                  <a:srgbClr val="FF0000"/>
                </a:solidFill>
              </a:rPr>
              <a:t>spanning mode pvst                       </a:t>
            </a:r>
            <a:r>
              <a:rPr lang="en-US" altLang="zh-CN" sz="1400" dirty="0" smtClean="0"/>
              <a:t>% </a:t>
            </a:r>
            <a:r>
              <a:rPr lang="zh-CN" altLang="en-US" sz="1400" dirty="0" smtClean="0"/>
              <a:t>设置为</a:t>
            </a:r>
            <a:r>
              <a:rPr lang="en-US" altLang="zh-CN" sz="1400" dirty="0" smtClean="0"/>
              <a:t>STP</a:t>
            </a:r>
            <a:r>
              <a:rPr lang="zh-CN" altLang="en-US" sz="1400" dirty="0" smtClean="0"/>
              <a:t>，但这句可以不要，因为</a:t>
            </a:r>
            <a:r>
              <a:rPr lang="en-US" altLang="zh-CN" sz="1400" dirty="0" smtClean="0"/>
              <a:t>stp</a:t>
            </a:r>
            <a:r>
              <a:rPr lang="zh-CN" altLang="en-US" sz="1400" dirty="0" smtClean="0"/>
              <a:t>是默认的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Switch(config)#exit</a:t>
            </a:r>
            <a:endParaRPr lang="en-US" altLang="zh-CN" dirty="0" smtClean="0"/>
          </a:p>
          <a:p>
            <a:r>
              <a:rPr lang="en-US" altLang="zh-CN" dirty="0" smtClean="0"/>
              <a:t>Switch#</a:t>
            </a:r>
            <a:endParaRPr lang="en-US" altLang="zh-CN" dirty="0" smtClean="0"/>
          </a:p>
          <a:p>
            <a:r>
              <a:rPr lang="en-US" altLang="zh-CN" dirty="0" smtClean="0"/>
              <a:t>%SYS-5-CONFIG_I: Configured from console by console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endParaRPr lang="en-US" altLang="zh-CN" dirty="0" smtClean="0"/>
          </a:p>
          <a:p>
            <a:r>
              <a:rPr lang="en-US" altLang="zh-CN" dirty="0" smtClean="0"/>
              <a:t>% Ambiguous command: "s"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Switch#show spanning</a:t>
            </a:r>
            <a:endParaRPr lang="en-US" altLang="zh-CN" dirty="0" smtClean="0"/>
          </a:p>
          <a:p>
            <a:r>
              <a:rPr lang="en-US" altLang="zh-CN" dirty="0" smtClean="0"/>
              <a:t>VLAN0001</a:t>
            </a:r>
            <a:endParaRPr lang="en-US" altLang="zh-CN" dirty="0" smtClean="0"/>
          </a:p>
          <a:p>
            <a:r>
              <a:rPr lang="en-US" altLang="zh-CN" dirty="0" smtClean="0"/>
              <a:t>  Spanning tree enabled protocol ieee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实验内容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思科模拟器（</a:t>
            </a:r>
            <a:r>
              <a:rPr lang="en-US" altLang="zh-CN" sz="2800" dirty="0" smtClean="0"/>
              <a:t>packet tracer</a:t>
            </a:r>
            <a:r>
              <a:rPr lang="zh-CN" altLang="en-US" sz="2800" dirty="0" smtClean="0"/>
              <a:t>）的基本使用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交换机和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的基本连接、跨交换机连接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观察</a:t>
            </a:r>
            <a:r>
              <a:rPr lang="en-US" altLang="zh-CN" sz="2800" dirty="0" err="1" smtClean="0"/>
              <a:t>arp</a:t>
            </a:r>
            <a:r>
              <a:rPr lang="zh-CN" altLang="en-US" sz="2800" dirty="0" smtClean="0"/>
              <a:t>协议、交换机的转发表自学习过程</a:t>
            </a:r>
            <a:endParaRPr lang="en-US" altLang="zh-CN" sz="2800" dirty="0" smtClean="0"/>
          </a:p>
          <a:p>
            <a:r>
              <a:rPr lang="en-US" altLang="zh-CN" sz="2800" dirty="0" smtClean="0"/>
              <a:t>4. Cisco</a:t>
            </a:r>
            <a:r>
              <a:rPr lang="zh-CN" altLang="en-US" sz="2800" dirty="0" smtClean="0"/>
              <a:t>交换机基本配置方法</a:t>
            </a:r>
            <a:endParaRPr lang="en-US" altLang="zh-CN" sz="2800" dirty="0" smtClean="0"/>
          </a:p>
          <a:p>
            <a:r>
              <a:rPr lang="en-US" altLang="zh-CN" sz="2800" dirty="0" smtClean="0"/>
              <a:t>5. VLAN</a:t>
            </a:r>
            <a:r>
              <a:rPr lang="zh-CN" altLang="en-US" sz="2800" dirty="0" smtClean="0"/>
              <a:t>的配置和使用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跨交换机的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配置和使用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7. </a:t>
            </a:r>
            <a:r>
              <a:rPr lang="zh-CN" altLang="en-US" sz="2800" dirty="0" smtClean="0"/>
              <a:t>经由第三层交换机的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间通信</a:t>
            </a:r>
            <a:endParaRPr lang="en-US" altLang="zh-CN" sz="2800" dirty="0" smtClean="0"/>
          </a:p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生成树</a:t>
            </a:r>
            <a:r>
              <a:rPr lang="en-US" altLang="zh-CN" sz="2800" dirty="0" smtClean="0"/>
              <a:t>STP</a:t>
            </a:r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9.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wireshark</a:t>
            </a:r>
            <a:r>
              <a:rPr lang="zh-CN" altLang="en-US" sz="2800" dirty="0" smtClean="0">
                <a:solidFill>
                  <a:srgbClr val="FF0000"/>
                </a:solidFill>
              </a:rPr>
              <a:t>分析以太网帧结构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Wireshark</a:t>
            </a:r>
            <a:r>
              <a:rPr lang="zh-CN" altLang="en-US" sz="2800" dirty="0" smtClean="0"/>
              <a:t>抓包</a:t>
            </a:r>
            <a:endParaRPr lang="zh-CN" altLang="en-US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214282" y="714356"/>
            <a:ext cx="8643998" cy="769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百度</a:t>
            </a:r>
            <a:r>
              <a:rPr lang="en-US" altLang="zh-CN" sz="2200" dirty="0" smtClean="0"/>
              <a:t>wireshark</a:t>
            </a:r>
            <a:r>
              <a:rPr lang="zh-CN" altLang="en-US" sz="2200" dirty="0" smtClean="0"/>
              <a:t>官网：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用   “</a:t>
            </a:r>
            <a:r>
              <a:rPr lang="en-US" altLang="zh-CN" sz="2200" dirty="0" smtClean="0"/>
              <a:t>wireshark   </a:t>
            </a:r>
            <a:r>
              <a:rPr lang="zh-CN" altLang="en-US" sz="2200" dirty="0" smtClean="0"/>
              <a:t>官网”两个关键词</a:t>
            </a:r>
            <a:endParaRPr lang="en-US" altLang="zh-CN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按自己的</a:t>
            </a:r>
            <a:r>
              <a:rPr lang="en-US" altLang="zh-CN" sz="2200" dirty="0" smtClean="0"/>
              <a:t>windows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位还是</a:t>
            </a:r>
            <a:r>
              <a:rPr lang="en-US" altLang="zh-CN" sz="2200" dirty="0" smtClean="0"/>
              <a:t>64</a:t>
            </a:r>
            <a:r>
              <a:rPr lang="zh-CN" altLang="en-US" sz="2200" dirty="0" smtClean="0"/>
              <a:t>位，下载相应的</a:t>
            </a:r>
            <a:r>
              <a:rPr lang="en-US" altLang="zh-CN" sz="2200" dirty="0" smtClean="0"/>
              <a:t>wireshark</a:t>
            </a:r>
            <a:r>
              <a:rPr lang="zh-CN" altLang="en-US" sz="2200" dirty="0" smtClean="0"/>
              <a:t>包并安装</a:t>
            </a:r>
            <a:endParaRPr lang="zh-CN" altLang="en-US" sz="2200" dirty="0" smtClean="0"/>
          </a:p>
        </p:txBody>
      </p:sp>
      <p:pic>
        <p:nvPicPr>
          <p:cNvPr id="4" name="图片 3" descr="QQ截图2017101314145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1857364"/>
            <a:ext cx="2790825" cy="704850"/>
          </a:xfrm>
          <a:prstGeom prst="rect">
            <a:avLst/>
          </a:prstGeom>
        </p:spPr>
      </p:pic>
      <p:pic>
        <p:nvPicPr>
          <p:cNvPr id="7" name="图片 6" descr="QQ截图201710131415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496"/>
            <a:ext cx="8287254" cy="3286148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71472" y="3286124"/>
            <a:ext cx="1857388" cy="35719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0034" y="5643578"/>
            <a:ext cx="1857388" cy="35719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3428992" y="4857760"/>
            <a:ext cx="1857375" cy="500062"/>
          </a:xfrm>
          <a:prstGeom prst="wedgeRoundRectCallout">
            <a:avLst>
              <a:gd name="adj1" fmla="val -60025"/>
              <a:gd name="adj2" fmla="val 14334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设置捕获过滤器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785918" y="4286256"/>
            <a:ext cx="1857388" cy="642942"/>
          </a:xfrm>
          <a:prstGeom prst="wedgeRoundRectCallout">
            <a:avLst>
              <a:gd name="adj1" fmla="val -1244"/>
              <a:gd name="adj2" fmla="val 12504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tx1"/>
                </a:solidFill>
              </a:rPr>
              <a:t>注意：若是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无线网络抓包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，需要去掉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use promiscuous……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选项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Wireshark</a:t>
            </a:r>
            <a:r>
              <a:rPr lang="zh-CN" altLang="en-US" sz="2800" dirty="0" smtClean="0"/>
              <a:t>抓包</a:t>
            </a:r>
            <a:endParaRPr lang="zh-CN" altLang="en-US" sz="2800" dirty="0" smtClean="0"/>
          </a:p>
        </p:txBody>
      </p:sp>
      <p:pic>
        <p:nvPicPr>
          <p:cNvPr id="6" name="图片 5" descr="QQ截图2017101314162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500042"/>
            <a:ext cx="5545388" cy="4572032"/>
          </a:xfrm>
          <a:prstGeom prst="rect">
            <a:avLst/>
          </a:prstGeom>
        </p:spPr>
      </p:pic>
      <p:pic>
        <p:nvPicPr>
          <p:cNvPr id="8" name="图片 7" descr="QQ截图20171013141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5429264"/>
            <a:ext cx="7524750" cy="1000125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2857488" y="5214950"/>
            <a:ext cx="1857375" cy="357186"/>
          </a:xfrm>
          <a:prstGeom prst="wedgeRoundRectCallout">
            <a:avLst>
              <a:gd name="adj1" fmla="val -88909"/>
              <a:gd name="adj2" fmla="val 20139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1"/>
                </a:solidFill>
              </a:rPr>
              <a:t>设置显示过滤器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72000" y="4714884"/>
            <a:ext cx="857256" cy="35719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Wireshark</a:t>
            </a:r>
            <a:r>
              <a:rPr lang="zh-CN" altLang="en-US" sz="2800" dirty="0" smtClean="0"/>
              <a:t>抓包</a:t>
            </a:r>
            <a:endParaRPr lang="zh-CN" altLang="en-US" sz="2800" dirty="0" smtClean="0"/>
          </a:p>
        </p:txBody>
      </p:sp>
      <p:pic>
        <p:nvPicPr>
          <p:cNvPr id="13" name="图片 12" descr="QQ截图2017101314021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2984"/>
            <a:ext cx="8858280" cy="2722601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42844" y="2143116"/>
            <a:ext cx="7429500" cy="28575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Wireshark</a:t>
            </a:r>
            <a:r>
              <a:rPr lang="zh-CN" altLang="en-US" sz="2800" dirty="0" smtClean="0"/>
              <a:t>抓包</a:t>
            </a:r>
            <a:endParaRPr lang="zh-CN" altLang="en-US" sz="2800" dirty="0" smtClean="0"/>
          </a:p>
        </p:txBody>
      </p:sp>
      <p:pic>
        <p:nvPicPr>
          <p:cNvPr id="5" name="图片 4" descr="QQ截图2017101314255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785794"/>
            <a:ext cx="8426538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arp</a:t>
            </a:r>
            <a:r>
              <a:rPr lang="zh-CN" altLang="en-US" sz="3200" dirty="0" smtClean="0"/>
              <a:t>命令和</a:t>
            </a:r>
            <a:r>
              <a:rPr lang="en-US" altLang="zh-CN" sz="3200" dirty="0" smtClean="0"/>
              <a:t>show mac-address-table </a:t>
            </a:r>
            <a:r>
              <a:rPr lang="zh-CN" altLang="en-US" sz="3200" dirty="0" smtClean="0"/>
              <a:t>命令</a:t>
            </a:r>
            <a:endParaRPr lang="zh-CN" altLang="en-US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428596" y="1142984"/>
            <a:ext cx="6858048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Switch_jj#  </a:t>
            </a:r>
            <a:r>
              <a:rPr lang="en-US" altLang="zh-CN" sz="2200" dirty="0" smtClean="0">
                <a:solidFill>
                  <a:srgbClr val="FF0000"/>
                </a:solidFill>
              </a:rPr>
              <a:t>show mac-add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en-US" altLang="zh-CN" sz="2200" dirty="0" smtClean="0"/>
              <a:t>          Mac Address Table</a:t>
            </a:r>
            <a:endParaRPr lang="en-US" altLang="zh-CN" sz="2200" dirty="0" smtClean="0"/>
          </a:p>
          <a:p>
            <a:r>
              <a:rPr lang="en-US" altLang="zh-CN" sz="2200" dirty="0" smtClean="0"/>
              <a:t>-------------------------------------------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Vlan    Mac Address       Type        Ports</a:t>
            </a:r>
            <a:endParaRPr lang="en-US" altLang="zh-CN" sz="2200" dirty="0" smtClean="0"/>
          </a:p>
          <a:p>
            <a:r>
              <a:rPr lang="en-US" altLang="zh-CN" sz="2200" dirty="0" smtClean="0"/>
              <a:t>----    -----------       --------    -----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   1    </a:t>
            </a:r>
            <a:r>
              <a:rPr lang="en-US" altLang="zh-CN" sz="2200" dirty="0" smtClean="0">
                <a:solidFill>
                  <a:srgbClr val="FF0000"/>
                </a:solidFill>
              </a:rPr>
              <a:t>0060.5c13.7789</a:t>
            </a:r>
            <a:r>
              <a:rPr lang="en-US" altLang="zh-CN" sz="2200" dirty="0" smtClean="0"/>
              <a:t>    </a:t>
            </a:r>
            <a:r>
              <a:rPr lang="en-US" altLang="zh-CN" sz="2200" dirty="0" smtClean="0">
                <a:solidFill>
                  <a:srgbClr val="FF0000"/>
                </a:solidFill>
              </a:rPr>
              <a:t>DYNAMIC     Fa0/1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PC&gt;</a:t>
            </a:r>
            <a:r>
              <a:rPr lang="en-US" altLang="zh-CN" sz="2200" dirty="0" smtClean="0">
                <a:solidFill>
                  <a:srgbClr val="FF0000"/>
                </a:solidFill>
              </a:rPr>
              <a:t>arp -a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en-US" altLang="zh-CN" sz="2200" dirty="0" smtClean="0"/>
              <a:t>No ARP Entries Found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PC&gt;</a:t>
            </a:r>
            <a:r>
              <a:rPr lang="en-US" altLang="zh-CN" sz="2200" dirty="0" smtClean="0">
                <a:solidFill>
                  <a:srgbClr val="FF0000"/>
                </a:solidFill>
              </a:rPr>
              <a:t>arp -a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en-US" altLang="zh-CN" sz="2200" dirty="0" smtClean="0"/>
              <a:t>  Internet Address      Physical Address      Type</a:t>
            </a:r>
            <a:endParaRPr lang="en-US" altLang="zh-CN" sz="2200" dirty="0" smtClean="0"/>
          </a:p>
          <a:p>
            <a:r>
              <a:rPr lang="en-US" altLang="zh-CN" sz="2200" dirty="0" smtClean="0"/>
              <a:t>  </a:t>
            </a:r>
            <a:r>
              <a:rPr lang="en-US" altLang="zh-CN" sz="2200" dirty="0" smtClean="0">
                <a:solidFill>
                  <a:srgbClr val="FF0000"/>
                </a:solidFill>
              </a:rPr>
              <a:t>192.168.1.3           0010.118a.19c0        dynamic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5272" y="4786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1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2A19EE2-3ABB-4FBD-AC59-0EDA9F69AB90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Computer Networks</a:t>
            </a:r>
            <a:endParaRPr lang="en-US" altLang="zh-CN" smtClean="0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ACA09-6272-4973-B9FF-511D382E7DB8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1988" y="290513"/>
            <a:ext cx="7820025" cy="609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524781-51E3-48F1-9880-E84F06D75403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Computer Networks</a:t>
            </a:r>
            <a:endParaRPr lang="en-US" altLang="zh-CN" smtClean="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FA34B-0EF0-4215-A663-E35E500C3971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75" y="295275"/>
            <a:ext cx="54292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226E00-B6CD-4196-82A4-8562FB9C4F99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Cisco模拟器</a:t>
            </a:r>
            <a:endParaRPr lang="en-US" altLang="zh-CN" smtClean="0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D4B3B-3FD0-447C-B015-9D5629CAA73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7793037" cy="785812"/>
          </a:xfrm>
        </p:spPr>
        <p:txBody>
          <a:bodyPr/>
          <a:lstStyle/>
          <a:p>
            <a:endParaRPr altLang="zh-CN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5288" y="201613"/>
            <a:ext cx="8424862" cy="6192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245bbde0-dbd8-4690-90cc-960dfc94994c"/>
  <p:tag name="COMMONDATA" val="eyJoZGlkIjoiODE4NWRmMGQ0OWM1YjdlODQ5Y2EwZWY3MjYwY2E4ZT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21128</Words>
  <Application>WPS 演示</Application>
  <PresentationFormat>全屏显示(4:3)</PresentationFormat>
  <Paragraphs>938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计算机网络第三章实验指导</vt:lpstr>
      <vt:lpstr>实验内容</vt:lpstr>
      <vt:lpstr>实验内容</vt:lpstr>
      <vt:lpstr>思科模拟器（packet tracer）的基本使用</vt:lpstr>
      <vt:lpstr>思科模拟器（packet tracer）的基本使用</vt:lpstr>
      <vt:lpstr>packet tracer的基本使用</vt:lpstr>
      <vt:lpstr>PowerPoint 演示文稿</vt:lpstr>
      <vt:lpstr>PowerPoint 演示文稿</vt:lpstr>
      <vt:lpstr>PowerPoint 演示文稿</vt:lpstr>
      <vt:lpstr>实验内容</vt:lpstr>
      <vt:lpstr>2.交换机和PC的基本连接、跨交换机连接</vt:lpstr>
      <vt:lpstr>实验内容</vt:lpstr>
      <vt:lpstr>3.观察arp协议、交换机的转发表自学习过程</vt:lpstr>
      <vt:lpstr>3.观察arp协议、交换机的转发表自学习过程</vt:lpstr>
      <vt:lpstr>3.观察arp协议、交换机的转发表自学习过程（跨交换机）</vt:lpstr>
      <vt:lpstr>实验内容</vt:lpstr>
      <vt:lpstr>Cisco交换机基本配置方法</vt:lpstr>
      <vt:lpstr>Cisco交换机基本配置方法</vt:lpstr>
      <vt:lpstr>Cisco交换机基本配置方法</vt:lpstr>
      <vt:lpstr>Cisco交换机基本配置方法</vt:lpstr>
      <vt:lpstr>Cisco交换机基本配置方法</vt:lpstr>
      <vt:lpstr>Cisco交换机（IOS操作系统）的CLI命令行模式</vt:lpstr>
      <vt:lpstr>Cisco交换机的CLI命令行模式</vt:lpstr>
      <vt:lpstr>Cisco交换机的CLI命令行模式</vt:lpstr>
      <vt:lpstr>CLI命令的输入</vt:lpstr>
      <vt:lpstr>常见错误</vt:lpstr>
      <vt:lpstr>常见的配置命令（在超级终端输入）</vt:lpstr>
      <vt:lpstr>常见的配置命令</vt:lpstr>
      <vt:lpstr>PowerPoint 演示文稿</vt:lpstr>
      <vt:lpstr>设置enable密码</vt:lpstr>
      <vt:lpstr>设置telnet虚拟终端登录（以便基于telnet的交换机配置）</vt:lpstr>
      <vt:lpstr>最后查看running-config配置情况，并保存其到NVRAM中的startup-config</vt:lpstr>
      <vt:lpstr>telnet虚拟终端登录配置交换机</vt:lpstr>
      <vt:lpstr>实验内容</vt:lpstr>
      <vt:lpstr>VLAN的配置和使用</vt:lpstr>
      <vt:lpstr>配置连接跨越多台交换机的VLAN</vt:lpstr>
      <vt:lpstr>VLAN的配置和使用</vt:lpstr>
      <vt:lpstr>VLAN的配置和使用</vt:lpstr>
      <vt:lpstr>VLAN的配置和使用</vt:lpstr>
      <vt:lpstr>VLAN的配置和使用</vt:lpstr>
      <vt:lpstr>试验VLAN的隔离性</vt:lpstr>
      <vt:lpstr>实验内容</vt:lpstr>
      <vt:lpstr>跨交换机的VLAN配置和使用</vt:lpstr>
      <vt:lpstr>跨交换机的VLAN配置和使用</vt:lpstr>
      <vt:lpstr>跨交换机的VLAN配置和使用</vt:lpstr>
      <vt:lpstr>跨交换机的VLAN配置和使用</vt:lpstr>
      <vt:lpstr>实验内容</vt:lpstr>
      <vt:lpstr>经由第三层交换机的VLAN间通信</vt:lpstr>
      <vt:lpstr>经由第三层交换机的VLAN间通信</vt:lpstr>
      <vt:lpstr>经由第三层交换机的VLAN间通信</vt:lpstr>
      <vt:lpstr>经由第三层交换机的VLAN间通信</vt:lpstr>
      <vt:lpstr>经由第三层交换机的VLAN间通信</vt:lpstr>
      <vt:lpstr>实验内容</vt:lpstr>
      <vt:lpstr>生成树STP实验</vt:lpstr>
      <vt:lpstr>生成树STP实验</vt:lpstr>
      <vt:lpstr>生成树STP实验</vt:lpstr>
      <vt:lpstr>生成树STP实验</vt:lpstr>
      <vt:lpstr>生成树STP实验</vt:lpstr>
      <vt:lpstr>生成树STP实验</vt:lpstr>
      <vt:lpstr>生成树STP实验-回路与广播风暴</vt:lpstr>
      <vt:lpstr>生成树STP实验-回路与广播风暴</vt:lpstr>
      <vt:lpstr>实验内容</vt:lpstr>
      <vt:lpstr>Wireshark抓包</vt:lpstr>
      <vt:lpstr>Wireshark抓包</vt:lpstr>
      <vt:lpstr>Wireshark抓包</vt:lpstr>
      <vt:lpstr>Wireshark抓包</vt:lpstr>
      <vt:lpstr>arp命令和show mac-address-table 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计算机网络第三章实验指导</dc:title>
  <dc:creator/>
  <cp:lastModifiedBy>傅生</cp:lastModifiedBy>
  <cp:revision>77</cp:revision>
  <dcterms:created xsi:type="dcterms:W3CDTF">2022-10-25T06:28:28Z</dcterms:created>
  <dcterms:modified xsi:type="dcterms:W3CDTF">2022-10-30T14:19:36Z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47AAAB37A8F84C5B9B1567E20E646447</vt:lpwstr>
  </property>
  <property fmtid="{D5CDD505-2E9C-101B-9397-08002B2CF9AE}" pid="3" name="KSOProductBuildVer">
    <vt:lpwstr>2052-11.1.0.12598</vt:lpwstr>
  </property>
</Properties>
</file>