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28" r:id="rId5"/>
    <p:sldId id="329" r:id="rId6"/>
    <p:sldId id="331" r:id="rId7"/>
    <p:sldId id="336" r:id="rId8"/>
    <p:sldId id="330" r:id="rId9"/>
    <p:sldId id="332" r:id="rId10"/>
    <p:sldId id="333" r:id="rId11"/>
    <p:sldId id="334" r:id="rId12"/>
    <p:sldId id="335" r:id="rId13"/>
    <p:sldId id="337" r:id="rId14"/>
    <p:sldId id="338" r:id="rId15"/>
    <p:sldId id="306" r:id="rId16"/>
    <p:sldId id="339" r:id="rId17"/>
    <p:sldId id="341" r:id="rId18"/>
    <p:sldId id="340" r:id="rId19"/>
    <p:sldId id="343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87" r:id="rId28"/>
    <p:sldId id="388" r:id="rId29"/>
    <p:sldId id="352" r:id="rId30"/>
    <p:sldId id="355" r:id="rId31"/>
    <p:sldId id="356" r:id="rId32"/>
    <p:sldId id="357" r:id="rId33"/>
    <p:sldId id="359" r:id="rId34"/>
    <p:sldId id="360" r:id="rId35"/>
    <p:sldId id="361" r:id="rId36"/>
    <p:sldId id="362" r:id="rId37"/>
    <p:sldId id="363" r:id="rId38"/>
    <p:sldId id="364" r:id="rId39"/>
    <p:sldId id="386" r:id="rId40"/>
    <p:sldId id="365" r:id="rId41"/>
    <p:sldId id="366" r:id="rId42"/>
    <p:sldId id="367" r:id="rId43"/>
    <p:sldId id="368" r:id="rId44"/>
    <p:sldId id="369" r:id="rId45"/>
    <p:sldId id="370" r:id="rId46"/>
    <p:sldId id="373" r:id="rId47"/>
    <p:sldId id="374" r:id="rId48"/>
    <p:sldId id="375" r:id="rId49"/>
    <p:sldId id="372" r:id="rId50"/>
    <p:sldId id="371" r:id="rId51"/>
    <p:sldId id="376" r:id="rId52"/>
    <p:sldId id="384" r:id="rId53"/>
    <p:sldId id="385" r:id="rId54"/>
    <p:sldId id="381" r:id="rId55"/>
    <p:sldId id="382" r:id="rId56"/>
    <p:sldId id="379" r:id="rId57"/>
    <p:sldId id="380" r:id="rId58"/>
    <p:sldId id="383" r:id="rId59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96774" autoAdjust="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计算机网络第四章实验指导</a:t>
            </a:r>
            <a:br>
              <a:rPr lang="en-US" altLang="zh-CN" dirty="0"/>
            </a:br>
            <a:r>
              <a:rPr lang="zh-CN" altLang="en-US" dirty="0"/>
              <a:t>第一部分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071942"/>
            <a:ext cx="6400800" cy="1752600"/>
          </a:xfrm>
        </p:spPr>
        <p:txBody>
          <a:bodyPr/>
          <a:lstStyle/>
          <a:p>
            <a:r>
              <a:rPr lang="zh-CN" altLang="en-US" dirty="0"/>
              <a:t>蒋剑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上捕捉</a:t>
            </a:r>
            <a:r>
              <a:rPr lang="en-US" altLang="zh-CN" sz="4000" dirty="0" err="1"/>
              <a:t>traceroute</a:t>
            </a:r>
            <a:r>
              <a:rPr lang="zh-CN" altLang="en-US" sz="4000" dirty="0"/>
              <a:t>命令产生的包</a:t>
            </a:r>
          </a:p>
        </p:txBody>
      </p:sp>
      <p:pic>
        <p:nvPicPr>
          <p:cNvPr id="5" name="图片 4" descr="linux_WS_tracerout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14422"/>
            <a:ext cx="8715404" cy="50322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720" y="4929198"/>
            <a:ext cx="6429420" cy="10715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上捕捉</a:t>
            </a:r>
            <a:r>
              <a:rPr lang="en-US" altLang="zh-CN" sz="4000" dirty="0" err="1"/>
              <a:t>traceroute</a:t>
            </a:r>
            <a:r>
              <a:rPr lang="zh-CN" altLang="en-US" sz="4000" dirty="0"/>
              <a:t>命令产生的包</a:t>
            </a:r>
          </a:p>
        </p:txBody>
      </p:sp>
      <p:pic>
        <p:nvPicPr>
          <p:cNvPr id="5" name="图片 4" descr="linux_WS_tracerout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270337"/>
            <a:ext cx="8959819" cy="42303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38" y="3929066"/>
            <a:ext cx="6643702" cy="121444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上捕捉</a:t>
            </a:r>
            <a:r>
              <a:rPr lang="en-US" altLang="zh-CN" sz="4000" dirty="0" err="1"/>
              <a:t>traceroute</a:t>
            </a:r>
            <a:r>
              <a:rPr lang="zh-CN" altLang="en-US" sz="4000" dirty="0"/>
              <a:t>命令产生的包</a:t>
            </a:r>
          </a:p>
        </p:txBody>
      </p:sp>
      <p:pic>
        <p:nvPicPr>
          <p:cNvPr id="5" name="图片 4" descr="linux_WS_tracerout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1" y="1214422"/>
            <a:ext cx="8891845" cy="45584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4282" y="3786190"/>
            <a:ext cx="6500858" cy="78581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在</a:t>
            </a:r>
            <a:r>
              <a:rPr lang="en-US" altLang="zh-CN" sz="2800" dirty="0"/>
              <a:t>FC12</a:t>
            </a:r>
            <a:r>
              <a:rPr lang="zh-CN" altLang="en-US" sz="2800" dirty="0"/>
              <a:t>上安装和使用</a:t>
            </a:r>
            <a:r>
              <a:rPr lang="en-US" altLang="zh-CN" sz="2800" dirty="0" err="1"/>
              <a:t>WireShark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在</a:t>
            </a:r>
            <a:r>
              <a:rPr lang="en-US" altLang="zh-CN" sz="2800" dirty="0"/>
              <a:t>FC12</a:t>
            </a:r>
            <a:r>
              <a:rPr lang="zh-CN" altLang="en-US" sz="2800" dirty="0"/>
              <a:t>上捕捉</a:t>
            </a:r>
            <a:r>
              <a:rPr lang="en-US" altLang="zh-CN" sz="2800" dirty="0" err="1"/>
              <a:t>traceroute</a:t>
            </a:r>
            <a:r>
              <a:rPr lang="zh-CN" altLang="en-US" sz="2800" dirty="0"/>
              <a:t>命令产生的包。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3.</a:t>
            </a:r>
            <a:r>
              <a:rPr lang="zh-CN" altLang="en-US" sz="2800" dirty="0">
                <a:solidFill>
                  <a:srgbClr val="FF0000"/>
                </a:solidFill>
              </a:rPr>
              <a:t>实验第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>
                <a:solidFill>
                  <a:srgbClr val="FF0000"/>
                </a:solidFill>
              </a:rPr>
              <a:t>题指导（此题不用做了！！！）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实验第</a:t>
            </a:r>
            <a:r>
              <a:rPr lang="en-US" altLang="zh-CN" sz="4000" dirty="0"/>
              <a:t>6</a:t>
            </a:r>
            <a:r>
              <a:rPr lang="zh-CN" altLang="en-US" sz="4000" dirty="0"/>
              <a:t>题指导</a:t>
            </a:r>
          </a:p>
        </p:txBody>
      </p:sp>
      <p:pic>
        <p:nvPicPr>
          <p:cNvPr id="7" name="图片 6" descr="QQ截图201710311505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643050"/>
            <a:ext cx="4000528" cy="421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实验第</a:t>
            </a:r>
            <a:r>
              <a:rPr lang="en-US" altLang="zh-CN" sz="4000" dirty="0"/>
              <a:t>6</a:t>
            </a:r>
            <a:r>
              <a:rPr lang="zh-CN" altLang="en-US" sz="4000" dirty="0"/>
              <a:t>题指导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15436" cy="52864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注意点：</a:t>
            </a:r>
            <a:endParaRPr lang="en-US" altLang="zh-CN" sz="2400" dirty="0"/>
          </a:p>
          <a:p>
            <a:pPr lvl="1"/>
            <a:r>
              <a:rPr lang="en-US" altLang="zh-CN" sz="2200" dirty="0"/>
              <a:t>1.</a:t>
            </a:r>
            <a:r>
              <a:rPr lang="zh-CN" altLang="en-US" sz="2200" dirty="0"/>
              <a:t>路由器的接口的</a:t>
            </a:r>
            <a:r>
              <a:rPr lang="en-US" altLang="zh-CN" sz="2200" dirty="0"/>
              <a:t>IP</a:t>
            </a:r>
            <a:r>
              <a:rPr lang="zh-CN" altLang="en-US" sz="2200" dirty="0"/>
              <a:t>设为：</a:t>
            </a:r>
            <a:r>
              <a:rPr lang="en-US" altLang="zh-CN" sz="2200" dirty="0"/>
              <a:t>192.168.1.1</a:t>
            </a:r>
            <a:r>
              <a:rPr lang="zh-CN" altLang="en-US" sz="2200" dirty="0"/>
              <a:t>，并作为该子网网关，该接口必须</a:t>
            </a:r>
            <a:r>
              <a:rPr lang="zh-CN" altLang="en-US" sz="2200" dirty="0">
                <a:solidFill>
                  <a:srgbClr val="FF0000"/>
                </a:solidFill>
              </a:rPr>
              <a:t>主动激活；</a:t>
            </a:r>
            <a:r>
              <a:rPr lang="zh-CN" altLang="en-US" sz="2200" dirty="0"/>
              <a:t>路由器主机名用</a:t>
            </a:r>
            <a:r>
              <a:rPr lang="en-US" altLang="zh-CN" sz="2200" dirty="0"/>
              <a:t>hostname</a:t>
            </a:r>
            <a:r>
              <a:rPr lang="zh-CN" altLang="en-US" sz="2200" dirty="0"/>
              <a:t>命令设置为</a:t>
            </a:r>
            <a:r>
              <a:rPr lang="en-US" altLang="zh-CN" sz="2200" dirty="0" err="1"/>
              <a:t>jiangjian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en-US" altLang="zh-CN" sz="2200" dirty="0"/>
              <a:t>2.</a:t>
            </a:r>
            <a:r>
              <a:rPr lang="zh-CN" altLang="en-US" sz="2200" dirty="0"/>
              <a:t>左边</a:t>
            </a:r>
            <a:r>
              <a:rPr lang="en-US" altLang="zh-CN" sz="2200" dirty="0"/>
              <a:t>PC</a:t>
            </a:r>
            <a:r>
              <a:rPr lang="zh-CN" altLang="en-US" sz="2200" dirty="0"/>
              <a:t>机的</a:t>
            </a:r>
            <a:r>
              <a:rPr lang="en-US" altLang="zh-CN" sz="2200" dirty="0"/>
              <a:t>IP</a:t>
            </a:r>
            <a:r>
              <a:rPr lang="zh-CN" altLang="en-US" sz="2200" dirty="0"/>
              <a:t>可设为</a:t>
            </a:r>
            <a:r>
              <a:rPr lang="en-US" altLang="zh-CN" sz="2200" dirty="0"/>
              <a:t>192.168.1.129</a:t>
            </a:r>
            <a:r>
              <a:rPr lang="zh-CN" altLang="en-US" sz="2200" dirty="0"/>
              <a:t>，掩码正常，设好默认网关；</a:t>
            </a:r>
            <a:endParaRPr lang="en-US" altLang="zh-CN" sz="2200" dirty="0"/>
          </a:p>
          <a:p>
            <a:pPr lvl="1"/>
            <a:r>
              <a:rPr lang="en-US" altLang="zh-CN" sz="2200" dirty="0"/>
              <a:t>3.</a:t>
            </a:r>
            <a:r>
              <a:rPr lang="zh-CN" altLang="en-US" sz="2200" dirty="0"/>
              <a:t>右边</a:t>
            </a:r>
            <a:r>
              <a:rPr lang="en-US" altLang="zh-CN" sz="2200" dirty="0"/>
              <a:t>PC</a:t>
            </a:r>
            <a:r>
              <a:rPr lang="zh-CN" altLang="en-US" sz="2200" dirty="0"/>
              <a:t>机的</a:t>
            </a:r>
            <a:r>
              <a:rPr lang="en-US" altLang="zh-CN" sz="2200" dirty="0"/>
              <a:t>IP</a:t>
            </a:r>
            <a:r>
              <a:rPr lang="zh-CN" altLang="en-US" sz="2200" dirty="0"/>
              <a:t>设为</a:t>
            </a:r>
            <a:r>
              <a:rPr lang="en-US" altLang="zh-CN" sz="2200" dirty="0"/>
              <a:t>192.168.1.</a:t>
            </a:r>
            <a:r>
              <a:rPr lang="zh-CN" altLang="en-US" sz="2200" dirty="0"/>
              <a:t>学号倒数第一位（如第一位是</a:t>
            </a:r>
            <a:r>
              <a:rPr lang="en-US" altLang="zh-CN" sz="2200" dirty="0"/>
              <a:t>1</a:t>
            </a:r>
            <a:r>
              <a:rPr lang="zh-CN" altLang="en-US" sz="2200" dirty="0"/>
              <a:t>，则设为倒数第二位），掩码正常，设好默认网关；</a:t>
            </a:r>
            <a:endParaRPr lang="en-US" altLang="zh-CN" sz="2200" dirty="0"/>
          </a:p>
          <a:p>
            <a:pPr lvl="1"/>
            <a:r>
              <a:rPr lang="en-US" altLang="zh-CN" sz="2200" dirty="0"/>
              <a:t>4.</a:t>
            </a:r>
            <a:r>
              <a:rPr lang="zh-CN" altLang="en-US" sz="2200" dirty="0"/>
              <a:t>待网络连接图稳定后，用</a:t>
            </a:r>
            <a:r>
              <a:rPr lang="en-US" altLang="zh-CN" sz="2200" dirty="0"/>
              <a:t>show </a:t>
            </a:r>
            <a:r>
              <a:rPr lang="en-US" altLang="zh-CN" sz="2200" dirty="0" err="1"/>
              <a:t>ip</a:t>
            </a:r>
            <a:r>
              <a:rPr lang="en-US" altLang="zh-CN" sz="2200" dirty="0"/>
              <a:t> route</a:t>
            </a:r>
            <a:r>
              <a:rPr lang="zh-CN" altLang="en-US" sz="2200" dirty="0"/>
              <a:t>查看一下路由器的路由，思考一下为什么是这条路由？</a:t>
            </a:r>
            <a:endParaRPr lang="en-US" altLang="zh-CN" sz="2200" dirty="0"/>
          </a:p>
          <a:p>
            <a:pPr lvl="1"/>
            <a:r>
              <a:rPr lang="en-US" altLang="zh-CN" sz="2200" dirty="0"/>
              <a:t>5.</a:t>
            </a:r>
            <a:r>
              <a:rPr lang="zh-CN" altLang="en-US" sz="2200" dirty="0"/>
              <a:t>从右侧</a:t>
            </a:r>
            <a:r>
              <a:rPr lang="en-US" altLang="zh-CN" sz="2200" dirty="0"/>
              <a:t>PC</a:t>
            </a:r>
            <a:r>
              <a:rPr lang="zh-CN" altLang="en-US" sz="2200" dirty="0"/>
              <a:t>机</a:t>
            </a:r>
            <a:r>
              <a:rPr lang="en-US" altLang="zh-CN" sz="2200" dirty="0"/>
              <a:t>ping</a:t>
            </a:r>
            <a:r>
              <a:rPr lang="zh-CN" altLang="en-US" sz="2200" dirty="0"/>
              <a:t>左侧</a:t>
            </a:r>
            <a:r>
              <a:rPr lang="en-US" altLang="zh-CN" sz="2200" dirty="0"/>
              <a:t>PC</a:t>
            </a:r>
            <a:r>
              <a:rPr lang="zh-CN" altLang="en-US" sz="2200" dirty="0"/>
              <a:t>机，看是否</a:t>
            </a:r>
            <a:r>
              <a:rPr lang="en-US" altLang="zh-CN" sz="2200" dirty="0"/>
              <a:t>ping</a:t>
            </a:r>
            <a:r>
              <a:rPr lang="zh-CN" altLang="en-US" sz="2200" dirty="0"/>
              <a:t>通？</a:t>
            </a:r>
            <a:endParaRPr lang="en-US" altLang="zh-CN" sz="2200" dirty="0"/>
          </a:p>
          <a:p>
            <a:pPr lvl="1"/>
            <a:r>
              <a:rPr lang="en-US" altLang="zh-CN" sz="2200" dirty="0"/>
              <a:t>6. </a:t>
            </a:r>
            <a:r>
              <a:rPr lang="zh-CN" altLang="en-US" sz="2200" dirty="0"/>
              <a:t>清空两侧</a:t>
            </a:r>
            <a:r>
              <a:rPr lang="en-US" altLang="zh-CN" sz="2200" dirty="0"/>
              <a:t>PC</a:t>
            </a:r>
            <a:r>
              <a:rPr lang="zh-CN" altLang="en-US" sz="2200" dirty="0"/>
              <a:t>机的</a:t>
            </a:r>
            <a:r>
              <a:rPr lang="en-US" altLang="zh-CN" sz="2200" dirty="0"/>
              <a:t>ARP</a:t>
            </a:r>
            <a:r>
              <a:rPr lang="zh-CN" altLang="en-US" sz="2200" dirty="0"/>
              <a:t>缓存，将右侧</a:t>
            </a:r>
            <a:r>
              <a:rPr lang="en-US" altLang="zh-CN" sz="2200" dirty="0"/>
              <a:t>PC</a:t>
            </a:r>
            <a:r>
              <a:rPr lang="zh-CN" altLang="en-US" sz="2200" dirty="0"/>
              <a:t>机的掩码设为</a:t>
            </a:r>
            <a:r>
              <a:rPr lang="en-US" altLang="zh-CN" sz="2200" dirty="0"/>
              <a:t>255.255.255.224</a:t>
            </a:r>
            <a:r>
              <a:rPr lang="zh-CN" altLang="en-US" sz="2200" dirty="0"/>
              <a:t>，然后在模拟模式下查看右侧</a:t>
            </a:r>
            <a:r>
              <a:rPr lang="en-US" altLang="zh-CN" sz="2200" dirty="0"/>
              <a:t>PC</a:t>
            </a:r>
            <a:r>
              <a:rPr lang="zh-CN" altLang="en-US" sz="2200" dirty="0"/>
              <a:t>机</a:t>
            </a:r>
            <a:r>
              <a:rPr lang="en-US" altLang="zh-CN" sz="2200" dirty="0"/>
              <a:t>ping</a:t>
            </a:r>
            <a:r>
              <a:rPr lang="zh-CN" altLang="en-US" sz="2200" dirty="0"/>
              <a:t>左侧</a:t>
            </a:r>
            <a:r>
              <a:rPr lang="en-US" altLang="zh-CN" sz="2200" dirty="0"/>
              <a:t>PC</a:t>
            </a:r>
            <a:r>
              <a:rPr lang="zh-CN" altLang="en-US" sz="2200" dirty="0"/>
              <a:t>机的单步过程，分析其原因。</a:t>
            </a:r>
            <a:endParaRPr lang="en-US" altLang="zh-CN" sz="22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路由器实验内容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路由器基本配置；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静态路由和默认路由配置；</a:t>
            </a:r>
            <a:endParaRPr lang="en-US" altLang="zh-CN" sz="2800" dirty="0"/>
          </a:p>
          <a:p>
            <a:r>
              <a:rPr lang="en-US" altLang="zh-CN" sz="2800" dirty="0"/>
              <a:t>3. RIP</a:t>
            </a:r>
            <a:r>
              <a:rPr lang="zh-CN" altLang="en-US" sz="2800" dirty="0"/>
              <a:t>路由协议配置；</a:t>
            </a:r>
            <a:endParaRPr lang="en-US" altLang="zh-CN" sz="2800" dirty="0"/>
          </a:p>
          <a:p>
            <a:r>
              <a:rPr lang="en-US" altLang="zh-CN" sz="2800" dirty="0"/>
              <a:t>4. OSPF</a:t>
            </a:r>
            <a:r>
              <a:rPr lang="zh-CN" altLang="en-US" sz="2800" dirty="0"/>
              <a:t>路由协议配置；</a:t>
            </a:r>
            <a:endParaRPr lang="en-US" altLang="zh-CN" sz="2800" dirty="0"/>
          </a:p>
          <a:p>
            <a:r>
              <a:rPr lang="en-US" altLang="zh-CN" sz="2800" dirty="0"/>
              <a:t>5. NAT</a:t>
            </a:r>
            <a:r>
              <a:rPr lang="zh-CN" altLang="en-US" sz="2800" dirty="0"/>
              <a:t>协议配置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路由器实验内容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</a:rPr>
              <a:t>路由器基本配置；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静态路由和默认路由配置；</a:t>
            </a:r>
            <a:endParaRPr lang="en-US" altLang="zh-CN" sz="2800" dirty="0"/>
          </a:p>
          <a:p>
            <a:r>
              <a:rPr lang="en-US" altLang="zh-CN" sz="2800" dirty="0"/>
              <a:t>3. RIP</a:t>
            </a:r>
            <a:r>
              <a:rPr lang="zh-CN" altLang="en-US" sz="2800" dirty="0"/>
              <a:t>路由协议配置；</a:t>
            </a:r>
            <a:endParaRPr lang="en-US" altLang="zh-CN" sz="2800" dirty="0"/>
          </a:p>
          <a:p>
            <a:r>
              <a:rPr lang="en-US" altLang="zh-CN" sz="2800" dirty="0"/>
              <a:t>4. OSPF</a:t>
            </a:r>
            <a:r>
              <a:rPr lang="zh-CN" altLang="en-US" sz="2800" dirty="0"/>
              <a:t>路由协议配置；</a:t>
            </a:r>
            <a:endParaRPr lang="en-US" altLang="zh-CN" sz="2800" dirty="0"/>
          </a:p>
          <a:p>
            <a:r>
              <a:rPr lang="en-US" altLang="zh-CN" sz="2800" dirty="0"/>
              <a:t>5. NAT</a:t>
            </a:r>
            <a:r>
              <a:rPr lang="zh-CN" altLang="en-US" sz="2800" dirty="0"/>
              <a:t>协议配置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路由器基本配置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路由器接口</a:t>
            </a:r>
            <a:r>
              <a:rPr lang="zh-CN" altLang="en-US" sz="2800" dirty="0">
                <a:solidFill>
                  <a:srgbClr val="FF0000"/>
                </a:solidFill>
              </a:rPr>
              <a:t>需设置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zh-CN" altLang="en-US" sz="2800" dirty="0"/>
              <a:t>（第三层交换机也要设置</a:t>
            </a:r>
            <a:r>
              <a:rPr lang="en-US" altLang="zh-CN" sz="2800" dirty="0"/>
              <a:t>IP</a:t>
            </a:r>
            <a:r>
              <a:rPr lang="zh-CN" altLang="en-US" sz="2800" dirty="0"/>
              <a:t>），这一点和二层交换机（透明）不一样；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路由器分为</a:t>
            </a:r>
            <a:r>
              <a:rPr lang="zh-CN" altLang="en-US" sz="2800" dirty="0">
                <a:solidFill>
                  <a:srgbClr val="FF0000"/>
                </a:solidFill>
              </a:rPr>
              <a:t>固定接口路由器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模块化路由器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路由器的接口有：</a:t>
            </a:r>
            <a:endParaRPr lang="en-US" altLang="zh-CN" sz="2800" dirty="0"/>
          </a:p>
          <a:p>
            <a:pPr lvl="1"/>
            <a:r>
              <a:rPr lang="zh-CN" altLang="en-US" sz="2400" dirty="0"/>
              <a:t>以太网接口：用的较多</a:t>
            </a:r>
            <a:endParaRPr lang="en-US" altLang="zh-CN" sz="2400" dirty="0"/>
          </a:p>
          <a:p>
            <a:pPr lvl="1"/>
            <a:r>
              <a:rPr lang="en-US" altLang="zh-CN" sz="2400" dirty="0"/>
              <a:t>SFP</a:t>
            </a:r>
            <a:r>
              <a:rPr lang="zh-CN" altLang="en-US" sz="2400" dirty="0"/>
              <a:t>光纤接口</a:t>
            </a:r>
            <a:endParaRPr lang="en-US" altLang="zh-CN" sz="2400" dirty="0"/>
          </a:p>
          <a:p>
            <a:pPr lvl="1"/>
            <a:r>
              <a:rPr lang="zh-CN" altLang="en-US" sz="2400" dirty="0"/>
              <a:t>串行（</a:t>
            </a:r>
            <a:r>
              <a:rPr lang="en-US" altLang="zh-CN" sz="2400" dirty="0"/>
              <a:t>Serial</a:t>
            </a:r>
            <a:r>
              <a:rPr lang="zh-CN" altLang="en-US" sz="2400" dirty="0"/>
              <a:t>）：常用于</a:t>
            </a:r>
            <a:r>
              <a:rPr lang="zh-CN" altLang="en-US" sz="2400" dirty="0">
                <a:solidFill>
                  <a:srgbClr val="FF0000"/>
                </a:solidFill>
              </a:rPr>
              <a:t>广域网连接</a:t>
            </a:r>
            <a:r>
              <a:rPr lang="zh-CN" altLang="en-US" sz="2400" dirty="0"/>
              <a:t>，但目前用的很少</a:t>
            </a:r>
            <a:endParaRPr lang="en-US" altLang="zh-CN" sz="2400" dirty="0"/>
          </a:p>
          <a:p>
            <a:pPr lvl="1"/>
            <a:r>
              <a:rPr lang="en-US" altLang="zh-CN" sz="2400" dirty="0"/>
              <a:t>AUX</a:t>
            </a:r>
            <a:r>
              <a:rPr lang="zh-CN" altLang="en-US" sz="2400" dirty="0"/>
              <a:t>口（辅助接口）</a:t>
            </a:r>
            <a:endParaRPr lang="en-US" altLang="zh-CN" sz="2400" dirty="0"/>
          </a:p>
          <a:p>
            <a:pPr lvl="1"/>
            <a:r>
              <a:rPr lang="en-US" altLang="zh-CN" sz="2400" dirty="0"/>
              <a:t>Console</a:t>
            </a:r>
            <a:r>
              <a:rPr lang="zh-CN" altLang="en-US" sz="2400" dirty="0"/>
              <a:t>接口（控制口，</a:t>
            </a:r>
            <a:r>
              <a:rPr lang="en-US" altLang="zh-CN" sz="2400" dirty="0"/>
              <a:t>RJ-45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800" dirty="0"/>
              <a:t>4. 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为了便于管理，路由器最好用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hostname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命令设置路由器名称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路由器基本配置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路由器接口</a:t>
            </a:r>
            <a:r>
              <a:rPr lang="zh-CN" altLang="en-US" sz="2400" dirty="0">
                <a:solidFill>
                  <a:srgbClr val="FF0000"/>
                </a:solidFill>
              </a:rPr>
              <a:t>需设置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/>
              <a:t>（第三层交换机也要设置</a:t>
            </a:r>
            <a:r>
              <a:rPr lang="en-US" altLang="zh-CN" sz="2400" dirty="0"/>
              <a:t>IP</a:t>
            </a:r>
            <a:r>
              <a:rPr lang="zh-CN" altLang="en-US" sz="2400" dirty="0"/>
              <a:t>），这一点和二层交换机（透明）不一样；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路由器远程相连（广域网）在</a:t>
            </a:r>
            <a:r>
              <a:rPr lang="en-US" altLang="zh-CN" sz="2400" dirty="0"/>
              <a:t>PT</a:t>
            </a:r>
            <a:r>
              <a:rPr lang="zh-CN" altLang="en-US" sz="2400" dirty="0"/>
              <a:t>模拟环境中常用串口（串行</a:t>
            </a:r>
            <a:r>
              <a:rPr lang="en-US" altLang="zh-CN" sz="2400" dirty="0"/>
              <a:t>V.35</a:t>
            </a:r>
            <a:r>
              <a:rPr lang="zh-CN" altLang="en-US" sz="2400" dirty="0"/>
              <a:t>），采用</a:t>
            </a:r>
            <a:r>
              <a:rPr lang="en-US" altLang="zh-CN" sz="2400" dirty="0"/>
              <a:t>V.35</a:t>
            </a:r>
            <a:r>
              <a:rPr lang="zh-CN" altLang="en-US" sz="2400" dirty="0"/>
              <a:t>背对背（</a:t>
            </a:r>
            <a:r>
              <a:rPr lang="en-US" altLang="zh-CN" sz="2400" dirty="0"/>
              <a:t>back-to-back</a:t>
            </a:r>
            <a:r>
              <a:rPr lang="zh-CN" altLang="en-US" sz="2400" dirty="0"/>
              <a:t>）串行电缆相连；两台路由器分别采用</a:t>
            </a:r>
            <a:r>
              <a:rPr lang="en-US" altLang="zh-CN" sz="2400" dirty="0">
                <a:solidFill>
                  <a:srgbClr val="FF0000"/>
                </a:solidFill>
              </a:rPr>
              <a:t>DTE/DCE</a:t>
            </a:r>
            <a:r>
              <a:rPr lang="zh-CN" altLang="en-US" sz="2400" dirty="0"/>
              <a:t>角色；</a:t>
            </a:r>
            <a:endParaRPr lang="en-US" altLang="zh-CN" sz="2400" dirty="0"/>
          </a:p>
          <a:p>
            <a:pPr lvl="1"/>
            <a:r>
              <a:rPr lang="en-US" altLang="zh-CN" sz="2000" dirty="0"/>
              <a:t>DTE</a:t>
            </a:r>
            <a:r>
              <a:rPr lang="zh-CN" altLang="en-US" sz="2000" dirty="0"/>
              <a:t>：</a:t>
            </a:r>
            <a:r>
              <a:rPr lang="en-US" altLang="zh-CN" sz="2000" dirty="0"/>
              <a:t>Data Terminal Equipment</a:t>
            </a:r>
            <a:r>
              <a:rPr lang="zh-CN" altLang="en-US" sz="2000" dirty="0"/>
              <a:t>，数据终端设备，指具有一定的数据处理能力和数据收发能力的设备，如</a:t>
            </a:r>
            <a:r>
              <a:rPr lang="en-US" altLang="zh-CN" sz="2000" dirty="0"/>
              <a:t>PC</a:t>
            </a:r>
          </a:p>
          <a:p>
            <a:pPr lvl="1"/>
            <a:r>
              <a:rPr lang="en-US" altLang="zh-CN" sz="2000" dirty="0"/>
              <a:t>DCE</a:t>
            </a:r>
            <a:r>
              <a:rPr lang="zh-CN" altLang="en-US" sz="2000" dirty="0"/>
              <a:t>：</a:t>
            </a:r>
            <a:r>
              <a:rPr lang="en-US" altLang="zh-CN" sz="2000" dirty="0"/>
              <a:t>Data Communications Equipment</a:t>
            </a:r>
            <a:r>
              <a:rPr lang="zh-CN" altLang="en-US" sz="2000" dirty="0"/>
              <a:t>，是数据通信设备，如</a:t>
            </a:r>
            <a:r>
              <a:rPr lang="en-US" altLang="zh-CN" sz="2000" dirty="0"/>
              <a:t>MODEM</a:t>
            </a:r>
            <a:r>
              <a:rPr lang="zh-CN" altLang="en-US" sz="2000" dirty="0"/>
              <a:t>，</a:t>
            </a:r>
          </a:p>
          <a:p>
            <a:pPr lvl="1"/>
            <a:r>
              <a:rPr lang="zh-CN" altLang="en-US" sz="2000" dirty="0"/>
              <a:t>它们之间的区别是</a:t>
            </a:r>
            <a:r>
              <a:rPr lang="en-US" altLang="zh-CN" sz="2000" dirty="0"/>
              <a:t>DCE</a:t>
            </a:r>
            <a:r>
              <a:rPr lang="zh-CN" altLang="en-US" sz="2000" dirty="0"/>
              <a:t>一方提供时钟，</a:t>
            </a:r>
            <a:r>
              <a:rPr lang="en-US" altLang="zh-CN" sz="2000" dirty="0"/>
              <a:t>DTE</a:t>
            </a:r>
            <a:r>
              <a:rPr lang="zh-CN" altLang="en-US" sz="2000" dirty="0"/>
              <a:t>不提供时钟，但它依靠</a:t>
            </a:r>
            <a:r>
              <a:rPr lang="en-US" altLang="zh-CN" sz="2000" dirty="0"/>
              <a:t>DCE</a:t>
            </a:r>
            <a:r>
              <a:rPr lang="zh-CN" altLang="en-US" sz="2000" dirty="0"/>
              <a:t>提供的时钟工作</a:t>
            </a:r>
          </a:p>
          <a:p>
            <a:pPr lvl="1"/>
            <a:r>
              <a:rPr lang="zh-CN" altLang="en-US" sz="2000" dirty="0"/>
              <a:t>一种常见的通信路径为：</a:t>
            </a:r>
            <a:r>
              <a:rPr lang="en-US" altLang="zh-CN" sz="2000" dirty="0"/>
              <a:t>DTE&lt;-&gt;DCE&lt;--------------&gt;DCE&lt;-&gt;DTE</a:t>
            </a:r>
          </a:p>
          <a:p>
            <a:pPr lvl="1"/>
            <a:r>
              <a:rPr lang="zh-CN" altLang="en-US" sz="2000" dirty="0"/>
              <a:t>在两台路由器中，一般企业一方路由器为</a:t>
            </a:r>
            <a:r>
              <a:rPr lang="en-US" altLang="zh-CN" sz="2000" dirty="0"/>
              <a:t>DTE</a:t>
            </a:r>
            <a:r>
              <a:rPr lang="zh-CN" altLang="en-US" sz="2000" dirty="0"/>
              <a:t>设备，电信一方为</a:t>
            </a:r>
            <a:r>
              <a:rPr lang="en-US" altLang="zh-CN" sz="2000" dirty="0"/>
              <a:t>DCE</a:t>
            </a:r>
            <a:r>
              <a:rPr lang="zh-CN" altLang="en-US" sz="2000" dirty="0"/>
              <a:t>设备（需设置时钟</a:t>
            </a:r>
            <a:r>
              <a:rPr lang="en-US" altLang="zh-CN" sz="2000" dirty="0"/>
              <a:t>64000b/s</a:t>
            </a:r>
            <a:r>
              <a:rPr lang="zh-CN" altLang="en-US" sz="2000" dirty="0"/>
              <a:t>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</a:rPr>
              <a:t>FC12</a:t>
            </a:r>
            <a:r>
              <a:rPr lang="zh-CN" altLang="en-US" sz="2800" dirty="0">
                <a:solidFill>
                  <a:srgbClr val="FF0000"/>
                </a:solidFill>
              </a:rPr>
              <a:t>上安装和使用</a:t>
            </a:r>
            <a:r>
              <a:rPr lang="en-US" altLang="zh-CN" sz="2800" dirty="0" err="1">
                <a:solidFill>
                  <a:srgbClr val="FF0000"/>
                </a:solidFill>
              </a:rPr>
              <a:t>WireShark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在</a:t>
            </a:r>
            <a:r>
              <a:rPr lang="en-US" altLang="zh-CN" sz="2800" dirty="0"/>
              <a:t>FC12</a:t>
            </a:r>
            <a:r>
              <a:rPr lang="zh-CN" altLang="en-US" sz="2800" dirty="0"/>
              <a:t>上捕捉</a:t>
            </a:r>
            <a:r>
              <a:rPr lang="en-US" altLang="zh-CN" sz="2800" dirty="0" err="1"/>
              <a:t>traceroute</a:t>
            </a:r>
            <a:r>
              <a:rPr lang="zh-CN" altLang="en-US" sz="2800" dirty="0"/>
              <a:t>命令产生的包。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实验第</a:t>
            </a:r>
            <a:r>
              <a:rPr lang="en-US" altLang="zh-CN" sz="2800" dirty="0"/>
              <a:t>6</a:t>
            </a:r>
            <a:r>
              <a:rPr lang="zh-CN" altLang="en-US" sz="2800" dirty="0"/>
              <a:t>题指导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路由器基本配置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8641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若采用网线相连，则同层设备用交叉线，不同层设备用直通线：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rt-rt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rt</a:t>
            </a:r>
            <a:r>
              <a:rPr lang="en-US" altLang="zh-CN" sz="2400" dirty="0"/>
              <a:t>-pc</a:t>
            </a:r>
            <a:r>
              <a:rPr lang="zh-CN" altLang="en-US" sz="2400" dirty="0"/>
              <a:t>：交叉线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rt-sw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-pc</a:t>
            </a:r>
            <a:r>
              <a:rPr lang="zh-CN" altLang="en-US" sz="2400" dirty="0"/>
              <a:t>：直通线</a:t>
            </a:r>
            <a:endParaRPr lang="en-US" altLang="zh-CN" sz="2400" dirty="0"/>
          </a:p>
          <a:p>
            <a:r>
              <a:rPr lang="zh-CN" altLang="en-US" sz="2400" dirty="0"/>
              <a:t>路由器的工作模式类同于交换机：如用户模式、特权模式、全局配置模式、接口配置模式等。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路由器基本配置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903" y="1142984"/>
            <a:ext cx="8607900" cy="428628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7</a:t>
            </a:r>
            <a:r>
              <a:rPr lang="zh-CN" altLang="en-US" sz="2400" dirty="0"/>
              <a:t>题：按下图连接网络设备，以模拟路由器通过广域网连接：</a:t>
            </a:r>
          </a:p>
        </p:txBody>
      </p:sp>
      <p:pic>
        <p:nvPicPr>
          <p:cNvPr id="4" name="图片 3" descr="QQ截图20171107230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071678"/>
            <a:ext cx="6572250" cy="31527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188085" y="2642870"/>
            <a:ext cx="3357880" cy="3580130"/>
            <a:chOff x="785786" y="3000372"/>
            <a:chExt cx="3357586" cy="2857520"/>
          </a:xfrm>
        </p:grpSpPr>
        <p:sp>
          <p:nvSpPr>
            <p:cNvPr id="5" name="椭圆 4"/>
            <p:cNvSpPr/>
            <p:nvPr/>
          </p:nvSpPr>
          <p:spPr>
            <a:xfrm>
              <a:off x="785786" y="3000372"/>
              <a:ext cx="3357586" cy="2857520"/>
            </a:xfrm>
            <a:prstGeom prst="ellipse">
              <a:avLst/>
            </a:prstGeom>
            <a:solidFill>
              <a:srgbClr val="DCE6F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14480" y="5072074"/>
              <a:ext cx="1714512" cy="4286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子网地址：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Lan1: 192.168.1.0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只需包括对应路由器端口在内的所有子网掩码相同，网络号相同即为相同子网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57752" y="3071810"/>
            <a:ext cx="3357586" cy="2857520"/>
            <a:chOff x="785786" y="3000372"/>
            <a:chExt cx="3357586" cy="2857520"/>
          </a:xfrm>
        </p:grpSpPr>
        <p:sp>
          <p:nvSpPr>
            <p:cNvPr id="9" name="椭圆 8"/>
            <p:cNvSpPr/>
            <p:nvPr/>
          </p:nvSpPr>
          <p:spPr>
            <a:xfrm>
              <a:off x="785786" y="3000372"/>
              <a:ext cx="3357586" cy="2857520"/>
            </a:xfrm>
            <a:prstGeom prst="ellipse">
              <a:avLst/>
            </a:prstGeom>
            <a:solidFill>
              <a:srgbClr val="DCE6F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14480" y="5072074"/>
              <a:ext cx="1714512" cy="4286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Lan2: 192.168.2.0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71736" y="1643050"/>
            <a:ext cx="3714776" cy="1571636"/>
            <a:chOff x="2571736" y="1643050"/>
            <a:chExt cx="3714776" cy="1571636"/>
          </a:xfrm>
        </p:grpSpPr>
        <p:sp>
          <p:nvSpPr>
            <p:cNvPr id="12" name="椭圆 11"/>
            <p:cNvSpPr/>
            <p:nvPr/>
          </p:nvSpPr>
          <p:spPr>
            <a:xfrm>
              <a:off x="2571736" y="1785926"/>
              <a:ext cx="3714776" cy="1428760"/>
            </a:xfrm>
            <a:prstGeom prst="ellipse">
              <a:avLst/>
            </a:prstGeom>
            <a:solidFill>
              <a:srgbClr val="DCE6F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43306" y="1643050"/>
              <a:ext cx="1714512" cy="4286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wan: 10.0.0.0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effectLst/>
              </a:rPr>
              <a:t>两台路由器，左右分别用</a:t>
            </a:r>
            <a:r>
              <a:rPr lang="en-US" altLang="zh-CN" sz="2400" dirty="0">
                <a:effectLst/>
              </a:rPr>
              <a:t>hostname</a:t>
            </a:r>
            <a:r>
              <a:rPr lang="zh-CN" altLang="en-US" sz="2400" dirty="0">
                <a:effectLst/>
              </a:rPr>
              <a:t>命令命名为</a:t>
            </a:r>
            <a:r>
              <a:rPr lang="en-US" altLang="zh-CN" sz="2400" dirty="0">
                <a:effectLst/>
              </a:rPr>
              <a:t>jiangjian1</a:t>
            </a:r>
            <a:r>
              <a:rPr lang="zh-CN" altLang="en-US" sz="2400" dirty="0">
                <a:effectLst/>
              </a:rPr>
              <a:t>，</a:t>
            </a:r>
            <a:r>
              <a:rPr lang="en-US" altLang="zh-CN" sz="2400" dirty="0">
                <a:effectLst/>
              </a:rPr>
              <a:t>jiangjian2</a:t>
            </a:r>
            <a:r>
              <a:rPr lang="zh-CN" altLang="en-US" sz="2400" dirty="0">
                <a:effectLst/>
              </a:rPr>
              <a:t>；</a:t>
            </a:r>
            <a:endParaRPr lang="en-US" altLang="zh-CN" sz="2400" dirty="0">
              <a:effectLst/>
            </a:endParaRPr>
          </a:p>
          <a:p>
            <a:r>
              <a:rPr lang="zh-CN" altLang="en-US" sz="2400" dirty="0">
                <a:highlight>
                  <a:srgbClr val="FFFF00"/>
                </a:highlight>
              </a:rPr>
              <a:t>左边内网（私网）设置网络号为</a:t>
            </a:r>
            <a:r>
              <a:rPr lang="en-US" altLang="zh-CN" sz="2400" dirty="0">
                <a:highlight>
                  <a:srgbClr val="FFFF00"/>
                </a:highlight>
              </a:rPr>
              <a:t>192.168.1.0</a:t>
            </a:r>
            <a:r>
              <a:rPr lang="zh-CN" altLang="en-US" sz="2400" dirty="0">
                <a:highlight>
                  <a:srgbClr val="FFFF00"/>
                </a:highlight>
              </a:rPr>
              <a:t>；右边内网设置网络号为</a:t>
            </a:r>
            <a:r>
              <a:rPr lang="en-US" altLang="zh-CN" sz="2400" dirty="0">
                <a:highlight>
                  <a:srgbClr val="FFFF00"/>
                </a:highlight>
              </a:rPr>
              <a:t>192.168.2.0</a:t>
            </a:r>
          </a:p>
          <a:p>
            <a:r>
              <a:rPr lang="zh-CN" altLang="en-US" sz="2400" dirty="0"/>
              <a:t>三台</a:t>
            </a:r>
            <a:r>
              <a:rPr lang="en-US" altLang="zh-CN" sz="2400" dirty="0"/>
              <a:t>PC</a:t>
            </a:r>
            <a:r>
              <a:rPr lang="zh-CN" altLang="en-US" sz="2400" dirty="0"/>
              <a:t>机自左至右设置</a:t>
            </a:r>
            <a:r>
              <a:rPr lang="en-US" altLang="zh-CN" sz="2400" dirty="0"/>
              <a:t>IP</a:t>
            </a:r>
            <a:r>
              <a:rPr lang="zh-CN" altLang="en-US" sz="2400" dirty="0"/>
              <a:t>分别为</a:t>
            </a:r>
            <a:r>
              <a:rPr lang="en-US" altLang="zh-CN" sz="2400" dirty="0"/>
              <a:t>192.168.1.</a:t>
            </a:r>
            <a:r>
              <a:rPr lang="zh-CN" altLang="en-US" sz="2400" dirty="0"/>
              <a:t>学号倒数第一位，</a:t>
            </a:r>
            <a:r>
              <a:rPr lang="en-US" altLang="zh-CN" sz="2400" dirty="0"/>
              <a:t>192.168.1.</a:t>
            </a:r>
            <a:r>
              <a:rPr lang="zh-CN" altLang="en-US" sz="2400" dirty="0"/>
              <a:t>倒数第</a:t>
            </a:r>
            <a:r>
              <a:rPr lang="en-US" altLang="zh-CN" sz="2400" dirty="0"/>
              <a:t>2</a:t>
            </a:r>
            <a:r>
              <a:rPr lang="zh-CN" altLang="en-US" sz="2400" dirty="0"/>
              <a:t>位，</a:t>
            </a:r>
            <a:r>
              <a:rPr lang="en-US" altLang="zh-CN" sz="2400" dirty="0"/>
              <a:t>192.168.2.</a:t>
            </a:r>
            <a:r>
              <a:rPr lang="zh-CN" altLang="en-US" sz="2400" dirty="0"/>
              <a:t>倒数第三位（若出现重复，或者出现学号</a:t>
            </a:r>
            <a:r>
              <a:rPr lang="en-US" altLang="zh-CN" sz="2400" dirty="0"/>
              <a:t>0</a:t>
            </a:r>
            <a:r>
              <a:rPr lang="zh-CN" altLang="en-US" sz="2400" dirty="0"/>
              <a:t>，则顺取倒数下一位）</a:t>
            </a:r>
            <a:endParaRPr lang="en-US" altLang="zh-CN" sz="2400" dirty="0"/>
          </a:p>
          <a:p>
            <a:r>
              <a:rPr lang="zh-CN" altLang="en-US" sz="2400" dirty="0"/>
              <a:t>两台路由器如图用背靠背串行电缆连接（分别左边路由器作为</a:t>
            </a:r>
            <a:r>
              <a:rPr lang="en-US" altLang="zh-CN" sz="2400" dirty="0"/>
              <a:t>DTE</a:t>
            </a:r>
            <a:r>
              <a:rPr lang="zh-CN" altLang="en-US" sz="2400" dirty="0"/>
              <a:t>，右边作为</a:t>
            </a:r>
            <a:r>
              <a:rPr lang="en-US" altLang="zh-CN" sz="2400" dirty="0"/>
              <a:t>DCE</a:t>
            </a:r>
            <a:r>
              <a:rPr lang="zh-CN" altLang="en-US" sz="2400" dirty="0"/>
              <a:t>，</a:t>
            </a:r>
            <a:r>
              <a:rPr lang="en-US" altLang="zh-CN" sz="2400" dirty="0"/>
              <a:t>DCE</a:t>
            </a:r>
            <a:r>
              <a:rPr lang="zh-CN" altLang="en-US" sz="2400" dirty="0"/>
              <a:t>需设置时钟），设置左右两台路由器的各自两个</a:t>
            </a:r>
            <a:r>
              <a:rPr lang="en-US" altLang="zh-CN" sz="2400" dirty="0"/>
              <a:t>IP</a:t>
            </a:r>
            <a:r>
              <a:rPr lang="zh-CN" altLang="en-US" sz="2400" dirty="0"/>
              <a:t>分别如图（不要直接在图形界面上设置，而是用后页的命令设置；路由器之间的子网为</a:t>
            </a:r>
            <a:r>
              <a:rPr lang="en-US" altLang="zh-CN" sz="2400" dirty="0"/>
              <a:t>10.0.0.0</a:t>
            </a:r>
            <a:r>
              <a:rPr lang="zh-CN" altLang="en-US" sz="2400" dirty="0"/>
              <a:t>，掩码</a:t>
            </a:r>
            <a:r>
              <a:rPr lang="en-US" altLang="zh-CN" sz="2400" dirty="0"/>
              <a:t>255.0.0.0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>
                <a:highlight>
                  <a:srgbClr val="FFFF00"/>
                </a:highlight>
              </a:rPr>
              <a:t>设置左边子网的两台主机的默认网关为</a:t>
            </a:r>
            <a:r>
              <a:rPr lang="en-US" altLang="zh-CN" sz="2400" dirty="0">
                <a:highlight>
                  <a:srgbClr val="FFFF00"/>
                </a:highlight>
              </a:rPr>
              <a:t>……</a:t>
            </a:r>
            <a:r>
              <a:rPr lang="zh-CN" altLang="en-US" sz="2400" dirty="0">
                <a:highlight>
                  <a:srgbClr val="FFFF00"/>
                </a:highlight>
              </a:rPr>
              <a:t>？右边子网的默认网关为</a:t>
            </a:r>
            <a:r>
              <a:rPr lang="en-US" altLang="zh-CN" sz="2400" dirty="0">
                <a:highlight>
                  <a:srgbClr val="FFFF00"/>
                </a:highlight>
              </a:rPr>
              <a:t>……</a:t>
            </a:r>
            <a:r>
              <a:rPr lang="zh-CN" altLang="en-US" sz="2400" dirty="0">
                <a:highlight>
                  <a:srgbClr val="FFFF00"/>
                </a:highlight>
              </a:rPr>
              <a:t>？</a:t>
            </a:r>
            <a:endParaRPr lang="en-US" altLang="zh-CN" sz="2400" dirty="0">
              <a:highlight>
                <a:srgbClr val="FFFF00"/>
              </a:highlight>
            </a:endParaRP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42928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DCE</a:t>
            </a:r>
            <a:r>
              <a:rPr lang="zh-CN" altLang="en-US" sz="2400" dirty="0"/>
              <a:t>端路由器用命令：</a:t>
            </a:r>
            <a:r>
              <a:rPr lang="en-US" altLang="zh-CN" sz="2400" dirty="0">
                <a:solidFill>
                  <a:srgbClr val="FF0000"/>
                </a:solidFill>
              </a:rPr>
              <a:t>jiangjian2#show interface Serial 2/0 </a:t>
            </a:r>
            <a:r>
              <a:rPr lang="zh-CN" altLang="en-US" sz="2400" dirty="0"/>
              <a:t>测试一下接口</a:t>
            </a:r>
            <a:r>
              <a:rPr lang="en-US" altLang="zh-CN" sz="2400" dirty="0"/>
              <a:t>S2/0</a:t>
            </a:r>
            <a:r>
              <a:rPr lang="zh-CN" altLang="en-US" sz="2400" dirty="0"/>
              <a:t>的状态，看是</a:t>
            </a:r>
            <a:r>
              <a:rPr lang="en-US" altLang="zh-CN" sz="2400" dirty="0"/>
              <a:t>down</a:t>
            </a:r>
            <a:r>
              <a:rPr lang="zh-CN" altLang="en-US" sz="2400" dirty="0"/>
              <a:t>的还是</a:t>
            </a:r>
            <a:r>
              <a:rPr lang="en-US" altLang="zh-CN" sz="2400" dirty="0"/>
              <a:t>up</a:t>
            </a:r>
            <a:r>
              <a:rPr lang="zh-CN" altLang="en-US" sz="2400" dirty="0"/>
              <a:t>的？</a:t>
            </a:r>
            <a:endParaRPr lang="en-US" altLang="zh-CN" sz="2400" dirty="0"/>
          </a:p>
          <a:p>
            <a:r>
              <a:rPr lang="zh-CN" altLang="en-US" sz="2400" dirty="0"/>
              <a:t>设置</a:t>
            </a:r>
            <a:r>
              <a:rPr lang="en-US" altLang="zh-CN" sz="2400" dirty="0"/>
              <a:t>DCE</a:t>
            </a:r>
            <a:r>
              <a:rPr lang="zh-CN" altLang="en-US" sz="2400" dirty="0"/>
              <a:t>端路由器的</a:t>
            </a:r>
            <a:r>
              <a:rPr lang="en-US" altLang="zh-CN" sz="2400" dirty="0"/>
              <a:t>IP</a:t>
            </a:r>
            <a:r>
              <a:rPr lang="zh-CN" altLang="en-US" sz="2400" dirty="0"/>
              <a:t>和时钟用如下命令：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jiangjian2(</a:t>
            </a:r>
            <a:r>
              <a:rPr lang="en-US" altLang="zh-CN" sz="2000" dirty="0" err="1">
                <a:solidFill>
                  <a:srgbClr val="FF0000"/>
                </a:solidFill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</a:rPr>
              <a:t>)#inter s2/0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jiangjian2(</a:t>
            </a:r>
            <a:r>
              <a:rPr lang="en-US" altLang="zh-CN" sz="2000" dirty="0" err="1">
                <a:solidFill>
                  <a:srgbClr val="FF0000"/>
                </a:solidFill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</a:rPr>
              <a:t>-if)#</a:t>
            </a:r>
            <a:r>
              <a:rPr lang="en-US" altLang="zh-CN" sz="2000" dirty="0" err="1">
                <a:solidFill>
                  <a:srgbClr val="FF0000"/>
                </a:solidFill>
              </a:rPr>
              <a:t>ip</a:t>
            </a:r>
            <a:r>
              <a:rPr lang="en-US" altLang="zh-CN" sz="2000" dirty="0">
                <a:solidFill>
                  <a:srgbClr val="FF0000"/>
                </a:solidFill>
              </a:rPr>
              <a:t> address 10.0.0.2  255.0.0.0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jiangjian2(</a:t>
            </a:r>
            <a:r>
              <a:rPr lang="en-US" altLang="zh-CN" sz="2000" dirty="0" err="1">
                <a:solidFill>
                  <a:srgbClr val="FF0000"/>
                </a:solidFill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</a:rPr>
              <a:t>-if)#clock rate 64000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jiangjian2(</a:t>
            </a:r>
            <a:r>
              <a:rPr lang="en-US" altLang="zh-CN" sz="2000" dirty="0" err="1">
                <a:solidFill>
                  <a:srgbClr val="FF0000"/>
                </a:solidFill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</a:rPr>
              <a:t>-if)#no shutdown</a:t>
            </a:r>
          </a:p>
          <a:p>
            <a:r>
              <a:rPr lang="zh-CN" altLang="en-US" sz="2400" dirty="0"/>
              <a:t>然后分别用命令 </a:t>
            </a:r>
            <a:r>
              <a:rPr lang="en-US" altLang="zh-CN" sz="2400" dirty="0">
                <a:solidFill>
                  <a:srgbClr val="FF0000"/>
                </a:solidFill>
              </a:rPr>
              <a:t>jiangjian2#show inter Seri 2/0 </a:t>
            </a:r>
            <a:r>
              <a:rPr lang="zh-CN" altLang="en-US" sz="2400" dirty="0"/>
              <a:t>测试一下两个路由器相互连接的各自的</a:t>
            </a:r>
            <a:r>
              <a:rPr lang="en-US" altLang="zh-CN" sz="2400" dirty="0"/>
              <a:t>S2/0</a:t>
            </a:r>
            <a:r>
              <a:rPr lang="zh-CN" altLang="en-US" sz="2400" dirty="0"/>
              <a:t>口，看此时接口是</a:t>
            </a:r>
            <a:r>
              <a:rPr lang="en-US" altLang="zh-CN" sz="2400" dirty="0"/>
              <a:t>up</a:t>
            </a:r>
            <a:r>
              <a:rPr lang="zh-CN" altLang="en-US" sz="2400" dirty="0"/>
              <a:t>还是</a:t>
            </a:r>
            <a:r>
              <a:rPr lang="en-US" altLang="zh-CN" sz="2400" dirty="0"/>
              <a:t>down</a:t>
            </a:r>
            <a:r>
              <a:rPr lang="zh-CN" altLang="en-US" sz="2400" dirty="0"/>
              <a:t>，以及各自的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地址是否设置成功：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jiangjian2#show inter Seri 2/0</a:t>
            </a:r>
          </a:p>
          <a:p>
            <a:pPr lvl="1"/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Serial2/0 is </a:t>
            </a:r>
            <a:r>
              <a:rPr lang="en-US" altLang="zh-CN" sz="2000" dirty="0">
                <a:solidFill>
                  <a:srgbClr val="FF0000"/>
                </a:solidFill>
              </a:rPr>
              <a:t>up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, line protocol is </a:t>
            </a:r>
            <a:r>
              <a:rPr lang="en-US" altLang="zh-CN" sz="2000" dirty="0">
                <a:solidFill>
                  <a:srgbClr val="FF0000"/>
                </a:solidFill>
              </a:rPr>
              <a:t>up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(connected)</a:t>
            </a:r>
          </a:p>
          <a:p>
            <a:pPr lvl="1"/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 Hardware is HD64570</a:t>
            </a:r>
          </a:p>
          <a:p>
            <a:pPr lvl="1"/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 Internet address is </a:t>
            </a:r>
            <a:r>
              <a:rPr lang="en-US" altLang="zh-CN" sz="2000" dirty="0">
                <a:solidFill>
                  <a:srgbClr val="FF0000"/>
                </a:solidFill>
              </a:rPr>
              <a:t>10.0.0.2/8</a:t>
            </a:r>
          </a:p>
          <a:p>
            <a:pPr lvl="1"/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 MTU 1500 bytes, BW 128 Kbit, DLY 20000 usec,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用命令：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jiangjian1# show ip route </a:t>
            </a:r>
            <a:r>
              <a:rPr lang="zh-CN" altLang="en-US" sz="2400" dirty="0"/>
              <a:t>测试一下左边路由器</a:t>
            </a:r>
            <a:r>
              <a:rPr lang="en-US" altLang="zh-CN" sz="2400" dirty="0"/>
              <a:t>jiangjian1</a:t>
            </a:r>
            <a:r>
              <a:rPr lang="zh-CN" altLang="en-US" sz="2400" dirty="0"/>
              <a:t>当前的路由表（转发表）：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jiangjian1# show ip route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Codes: </a:t>
            </a:r>
            <a:r>
              <a:rPr lang="en-US" altLang="zh-CN" sz="2000" dirty="0">
                <a:solidFill>
                  <a:srgbClr val="FF0000"/>
                </a:solidFill>
              </a:rPr>
              <a:t>C - connected, S - static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I - IGRP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R - RIP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, M - mobile, </a:t>
            </a:r>
            <a:r>
              <a:rPr lang="en-US" altLang="zh-CN" sz="2000" dirty="0">
                <a:solidFill>
                  <a:srgbClr val="FF0000"/>
                </a:solidFill>
              </a:rPr>
              <a:t>B - BGP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</a:rPr>
              <a:t>D - EIGRP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, EX - EIGRP external, </a:t>
            </a:r>
            <a:r>
              <a:rPr lang="en-US" altLang="zh-CN" sz="2000" dirty="0">
                <a:solidFill>
                  <a:srgbClr val="FF0000"/>
                </a:solidFill>
              </a:rPr>
              <a:t>O - OSPF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, IA - OSPF inter area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     N1 - OSPF NSSA external type 1, N2 - OSPF NSSA external type 2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     E1 - OSPF external type 1, E2 - OSPF external type 2, E - EGP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i - IS-IS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, L1 - IS-IS level-1, L2 - IS-IS level-2, ia - IS-IS inter area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     * - candidate default, U - per-user static route, o - ODR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     P - periodic downloaded static route</a:t>
            </a:r>
          </a:p>
          <a:p>
            <a:pPr lvl="1"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Gateway of last resort is not set</a:t>
            </a:r>
          </a:p>
          <a:p>
            <a:pPr lvl="1"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C    10.0.0.0/8 is directly connected, Serial2/0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C    192.168.1.0/24 is directly connected, FastEthernet0/0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知识点：路由器路由表（转发表）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501122" cy="535785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转发分组（数据包）</a:t>
            </a:r>
            <a:r>
              <a:rPr lang="zh-CN" altLang="en-US" sz="2400" dirty="0"/>
              <a:t>是路由器的最主要功能。</a:t>
            </a:r>
          </a:p>
          <a:p>
            <a:r>
              <a:rPr lang="zh-CN" altLang="en-US" sz="2400" dirty="0"/>
              <a:t>路由器转发数据包时需要</a:t>
            </a:r>
            <a:r>
              <a:rPr lang="zh-CN" altLang="en-US" sz="2400" dirty="0">
                <a:solidFill>
                  <a:srgbClr val="FF0000"/>
                </a:solidFill>
              </a:rPr>
              <a:t>查找路由表</a:t>
            </a:r>
            <a:r>
              <a:rPr lang="zh-CN" altLang="en-US" sz="2400" dirty="0"/>
              <a:t>，</a:t>
            </a:r>
          </a:p>
          <a:p>
            <a:r>
              <a:rPr lang="zh-CN" altLang="en-US" sz="2400" dirty="0"/>
              <a:t>路由器在转发数据时，要先在路由表（</a:t>
            </a:r>
            <a:r>
              <a:rPr lang="en-US" altLang="zh-CN" sz="2400" dirty="0"/>
              <a:t>routing table</a:t>
            </a:r>
            <a:r>
              <a:rPr lang="zh-CN" altLang="en-US" sz="2400" dirty="0"/>
              <a:t>）中查找相应的路由。</a:t>
            </a:r>
          </a:p>
          <a:p>
            <a:r>
              <a:rPr lang="zh-CN" altLang="en-US" sz="2400" dirty="0"/>
              <a:t>路由器有这么三种途径建立路由：</a:t>
            </a:r>
          </a:p>
          <a:p>
            <a:pPr lvl="1"/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）直连网络：路由器</a:t>
            </a:r>
            <a:r>
              <a:rPr lang="zh-CN" altLang="en-US" sz="2000" dirty="0">
                <a:solidFill>
                  <a:srgbClr val="FF0000"/>
                </a:solidFill>
              </a:rPr>
              <a:t>自动添加</a:t>
            </a:r>
            <a:r>
              <a:rPr lang="zh-CN" altLang="en-US" sz="2000" dirty="0"/>
              <a:t>那些与自己直接连接的网络的路由</a:t>
            </a:r>
          </a:p>
          <a:p>
            <a:pPr lvl="1"/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）静态路由：管理员</a:t>
            </a:r>
            <a:r>
              <a:rPr lang="zh-CN" altLang="en-US" sz="2000" dirty="0">
                <a:solidFill>
                  <a:srgbClr val="FF0000"/>
                </a:solidFill>
              </a:rPr>
              <a:t>手动输入</a:t>
            </a:r>
            <a:r>
              <a:rPr lang="zh-CN" altLang="en-US" sz="2000" dirty="0"/>
              <a:t>到路由器的路由（特例是</a:t>
            </a:r>
            <a:r>
              <a:rPr lang="zh-CN" altLang="en-US" sz="2000" dirty="0">
                <a:solidFill>
                  <a:srgbClr val="C00000"/>
                </a:solidFill>
              </a:rPr>
              <a:t>默认路由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）动态路由：由路由协议（</a:t>
            </a:r>
            <a:r>
              <a:rPr lang="en-US" altLang="zh-CN" sz="2000" dirty="0"/>
              <a:t>routing protocol</a:t>
            </a:r>
            <a:r>
              <a:rPr lang="zh-CN" altLang="en-US" sz="2000" dirty="0"/>
              <a:t>，如</a:t>
            </a:r>
            <a:r>
              <a:rPr lang="en-US" altLang="zh-CN" sz="2000" dirty="0"/>
              <a:t>RIP</a:t>
            </a:r>
            <a:r>
              <a:rPr lang="zh-CN" altLang="en-US" sz="2000" dirty="0"/>
              <a:t>和</a:t>
            </a:r>
            <a:r>
              <a:rPr lang="en-US" altLang="zh-CN" sz="2000" dirty="0"/>
              <a:t>OSPF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动态建立</a:t>
            </a:r>
            <a:r>
              <a:rPr lang="zh-CN" altLang="en-US" sz="2000" dirty="0"/>
              <a:t>的路由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知识点：路由器路由表（转发表）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864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管理员可以通过手工的方法在路由器中直接配置路由表，这就是静态路由。虽然静态路由不适合于在大的网络中使用，但是由于静态路由简单、路由器负载小、可控性强等原因，在许多场合中还经常被使用。</a:t>
            </a:r>
            <a:endParaRPr lang="en-US" altLang="zh-CN" sz="2400" dirty="0"/>
          </a:p>
          <a:p>
            <a:r>
              <a:rPr lang="zh-CN" altLang="en-US" sz="2400" dirty="0"/>
              <a:t>静态路由的缺点是不能动态反映网络拓扑，当网络拓扑发生变化时，管理员就必须手工改变路由表；</a:t>
            </a:r>
          </a:p>
          <a:p>
            <a:r>
              <a:rPr lang="zh-CN" altLang="en-US" sz="2400" dirty="0"/>
              <a:t>然而静态路不会占用路由器太多的</a:t>
            </a:r>
            <a:r>
              <a:rPr lang="en-US" altLang="zh-CN" sz="2400" dirty="0"/>
              <a:t>CPU </a:t>
            </a:r>
            <a:r>
              <a:rPr lang="zh-CN" altLang="en-US" sz="2400" dirty="0"/>
              <a:t>和</a:t>
            </a:r>
            <a:r>
              <a:rPr lang="en-US" altLang="zh-CN" sz="2400" dirty="0"/>
              <a:t>RAM </a:t>
            </a:r>
            <a:r>
              <a:rPr lang="zh-CN" altLang="en-US" sz="2400" dirty="0"/>
              <a:t>资源，也不占用线路的带宽</a:t>
            </a:r>
            <a:endParaRPr lang="en-US" altLang="zh-CN" sz="2400" dirty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929718" cy="557216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现在用：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jiangjian1# show ip route </a:t>
            </a:r>
            <a:r>
              <a:rPr lang="zh-CN" altLang="en-US" sz="2400" dirty="0"/>
              <a:t>查看一下当前路由器</a:t>
            </a:r>
            <a:r>
              <a:rPr lang="en-US" altLang="zh-CN" sz="2400" dirty="0"/>
              <a:t>jiangjian1</a:t>
            </a:r>
            <a:r>
              <a:rPr lang="zh-CN" altLang="en-US" sz="2400" dirty="0"/>
              <a:t>的路由表，为什么会是这个结果？：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jiangjian1#show ip route</a:t>
            </a:r>
          </a:p>
          <a:p>
            <a:pPr lvl="1">
              <a:buNone/>
            </a:pPr>
            <a:r>
              <a:rPr lang="en-US" altLang="zh-CN" sz="2000" dirty="0"/>
              <a:t>Codes: C - connected, S - static, I - IGRP, R - RIP, M - mobile, B - BGP</a:t>
            </a:r>
          </a:p>
          <a:p>
            <a:pPr lvl="1">
              <a:buNone/>
            </a:pPr>
            <a:r>
              <a:rPr lang="en-US" altLang="zh-CN" sz="2000" dirty="0"/>
              <a:t>       D - EIGRP, EX - EIGRP external, O - OSPF, IA - OSPF inter area</a:t>
            </a:r>
          </a:p>
          <a:p>
            <a:pPr lvl="1">
              <a:buNone/>
            </a:pPr>
            <a:r>
              <a:rPr lang="en-US" altLang="zh-CN" sz="2000" dirty="0"/>
              <a:t>       N1 - OSPF NSSA external type 1, N2 - OSPF NSSA external type 2</a:t>
            </a:r>
          </a:p>
          <a:p>
            <a:pPr lvl="1">
              <a:buNone/>
            </a:pPr>
            <a:r>
              <a:rPr lang="en-US" altLang="zh-CN" sz="2000" dirty="0"/>
              <a:t>       E1 - OSPF external type 1, E2 - OSPF external type 2, E - EGP</a:t>
            </a:r>
          </a:p>
          <a:p>
            <a:pPr lvl="1">
              <a:buNone/>
            </a:pPr>
            <a:r>
              <a:rPr lang="en-US" altLang="zh-CN" sz="2000" dirty="0"/>
              <a:t>       i - IS-IS, L1 - IS-IS level-1, L2 - IS-IS level-2, ia - IS-IS inter area</a:t>
            </a:r>
          </a:p>
          <a:p>
            <a:pPr lvl="1">
              <a:buNone/>
            </a:pPr>
            <a:r>
              <a:rPr lang="en-US" altLang="zh-CN" sz="2000" dirty="0"/>
              <a:t>       * - candidate default, U - per-user static route, o - ODR</a:t>
            </a:r>
          </a:p>
          <a:p>
            <a:pPr lvl="1">
              <a:buNone/>
            </a:pPr>
            <a:r>
              <a:rPr lang="en-US" altLang="zh-CN" sz="2000" dirty="0"/>
              <a:t>       P - periodic downloaded static route</a:t>
            </a:r>
          </a:p>
          <a:p>
            <a:pPr lvl="1">
              <a:buNone/>
            </a:pP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Gateway of last resort is not set</a:t>
            </a:r>
          </a:p>
          <a:p>
            <a:pPr lvl="1">
              <a:buNone/>
            </a:pPr>
            <a:endParaRPr lang="en-US" altLang="zh-CN" sz="2000" dirty="0"/>
          </a:p>
          <a:p>
            <a:pPr lvl="1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C    10.0.0.0/8 is directly connected, Serial2/0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C    192.168.1.0/24 is directly connected, FastEthernet0/0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71546"/>
            <a:ext cx="9001156" cy="52864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此时用如下命令去</a:t>
            </a:r>
            <a:r>
              <a:rPr lang="en-US" altLang="zh-CN" sz="2400" dirty="0"/>
              <a:t>ping</a:t>
            </a:r>
            <a:r>
              <a:rPr lang="zh-CN" altLang="en-US" sz="2400" dirty="0"/>
              <a:t>最右边</a:t>
            </a:r>
            <a:r>
              <a:rPr lang="en-US" altLang="zh-CN" sz="2400" dirty="0"/>
              <a:t>192.168.2.0</a:t>
            </a:r>
            <a:r>
              <a:rPr lang="zh-CN" altLang="en-US" sz="2400" dirty="0"/>
              <a:t>子网的主机：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Pinging 192.168.2.4 with 32 bytes of data:</a:t>
            </a:r>
          </a:p>
          <a:p>
            <a:pPr lvl="1">
              <a:buNone/>
            </a:pP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Reply from 192.168.1.1: </a:t>
            </a:r>
            <a:r>
              <a:rPr lang="en-US" altLang="zh-CN" sz="2400" dirty="0">
                <a:solidFill>
                  <a:srgbClr val="C00000"/>
                </a:solidFill>
              </a:rPr>
              <a:t>Destination host unreachable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Reply from 192.168.1.1: Destination host unreachable.</a:t>
            </a:r>
          </a:p>
          <a:p>
            <a:pPr lvl="1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Reply from 192.168.1.1: Destination host unreachable.</a:t>
            </a:r>
          </a:p>
          <a:p>
            <a:pPr lvl="1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Reply from 192.168.1.1: Destination host unreachable.</a:t>
            </a:r>
          </a:p>
          <a:p>
            <a:pPr lvl="1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Ping statistics for 192.168.2.4:</a:t>
            </a:r>
          </a:p>
          <a:p>
            <a:pPr lvl="1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   Packets: Sent = 4, Received = 0, Lost = 4 (100% loss),</a:t>
            </a:r>
          </a:p>
          <a:p>
            <a:r>
              <a:rPr lang="zh-CN" altLang="en-US" sz="2400" dirty="0"/>
              <a:t>改用单步测试，观察返回的</a:t>
            </a:r>
            <a:r>
              <a:rPr lang="en-US" altLang="zh-CN" sz="2400" dirty="0"/>
              <a:t>ICMP</a:t>
            </a:r>
            <a:r>
              <a:rPr lang="zh-CN" altLang="en-US" sz="2400" dirty="0"/>
              <a:t>协议报文内容（目的主机不可达），解释</a:t>
            </a:r>
            <a:r>
              <a:rPr lang="en-US" altLang="zh-CN" sz="2400" dirty="0"/>
              <a:t>ICMP</a:t>
            </a:r>
            <a:r>
              <a:rPr lang="zh-CN" altLang="en-US" sz="2400" dirty="0"/>
              <a:t>报文的类型和代码字段，并解释为何</a:t>
            </a:r>
            <a:r>
              <a:rPr lang="en-US" altLang="zh-CN" sz="2400" dirty="0"/>
              <a:t>ping</a:t>
            </a:r>
            <a:r>
              <a:rPr lang="zh-CN" altLang="en-US" sz="2400" dirty="0"/>
              <a:t>不通？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知识点：路由器路由表（转发表）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864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配置静态路由的命令为“</a:t>
            </a:r>
            <a:r>
              <a:rPr lang="en-US" altLang="zh-CN" sz="2400" dirty="0"/>
              <a:t>ip route”</a:t>
            </a:r>
            <a:r>
              <a:rPr lang="zh-CN" altLang="en-US" sz="2400" dirty="0"/>
              <a:t>，命令的格式如下：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C00000"/>
                </a:solidFill>
              </a:rPr>
              <a:t>ip route </a:t>
            </a:r>
            <a:r>
              <a:rPr lang="zh-CN" altLang="en-US" sz="2000" dirty="0">
                <a:solidFill>
                  <a:srgbClr val="C00000"/>
                </a:solidFill>
              </a:rPr>
              <a:t>目的网络 掩码 </a:t>
            </a:r>
            <a:r>
              <a:rPr lang="en-US" altLang="zh-CN" sz="2000" dirty="0">
                <a:solidFill>
                  <a:srgbClr val="C00000"/>
                </a:solidFill>
              </a:rPr>
              <a:t>{ </a:t>
            </a:r>
            <a:r>
              <a:rPr lang="zh-CN" altLang="en-US" sz="2000" dirty="0">
                <a:solidFill>
                  <a:srgbClr val="C00000"/>
                </a:solidFill>
              </a:rPr>
              <a:t>网关地址 </a:t>
            </a:r>
            <a:r>
              <a:rPr lang="en-US" altLang="zh-CN" sz="2000" dirty="0">
                <a:solidFill>
                  <a:srgbClr val="C00000"/>
                </a:solidFill>
              </a:rPr>
              <a:t>| </a:t>
            </a:r>
            <a:r>
              <a:rPr lang="zh-CN" altLang="en-US" sz="2000" dirty="0">
                <a:solidFill>
                  <a:srgbClr val="C00000"/>
                </a:solidFill>
              </a:rPr>
              <a:t>接口 </a:t>
            </a:r>
            <a:r>
              <a:rPr lang="en-US" altLang="zh-CN" sz="2000" dirty="0">
                <a:solidFill>
                  <a:srgbClr val="C000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C00000"/>
                </a:solidFill>
              </a:rPr>
              <a:t>例子：</a:t>
            </a:r>
            <a:r>
              <a:rPr lang="en-US" altLang="zh-CN" sz="2000" dirty="0">
                <a:solidFill>
                  <a:srgbClr val="C00000"/>
                </a:solidFill>
              </a:rPr>
              <a:t>ip route 192.168.1.0  255.255.255.0   s0/0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C00000"/>
                </a:solidFill>
              </a:rPr>
              <a:t>例子：</a:t>
            </a:r>
            <a:r>
              <a:rPr lang="en-US" altLang="zh-CN" sz="2000" dirty="0">
                <a:solidFill>
                  <a:srgbClr val="C00000"/>
                </a:solidFill>
              </a:rPr>
              <a:t>ip route 192.168.1.0  255.255.255.0  12.12.12.2</a:t>
            </a:r>
          </a:p>
          <a:p>
            <a:pPr>
              <a:buNone/>
            </a:pPr>
            <a:endParaRPr lang="en-US" altLang="zh-CN" sz="2400" dirty="0"/>
          </a:p>
          <a:p>
            <a:r>
              <a:rPr lang="zh-CN" altLang="en-US" sz="2400" dirty="0"/>
              <a:t>在写静态路由时，如果链路是点到点的链路（例如</a:t>
            </a:r>
            <a:r>
              <a:rPr lang="en-US" altLang="zh-CN" sz="2400" dirty="0"/>
              <a:t>PPP </a:t>
            </a:r>
            <a:r>
              <a:rPr lang="zh-CN" altLang="en-US" sz="2400" dirty="0"/>
              <a:t>封装的链路），采用网关地址和接口都是可以的；</a:t>
            </a:r>
          </a:p>
          <a:p>
            <a:r>
              <a:rPr lang="zh-CN" altLang="en-US" sz="2400" dirty="0"/>
              <a:t>然而如果链路是多路访问的链路（例如以太网），则只能采用网关地址，</a:t>
            </a: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即不能：</a:t>
            </a:r>
            <a:r>
              <a:rPr lang="en-US" altLang="zh-CN" sz="2400" dirty="0">
                <a:solidFill>
                  <a:srgbClr val="C00000"/>
                </a:solidFill>
              </a:rPr>
              <a:t>ip route 192.168.1.0 255.255.255.0 f0/0 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上安装和使用</a:t>
            </a:r>
            <a:r>
              <a:rPr lang="en-US" altLang="zh-CN" sz="4000" dirty="0" err="1"/>
              <a:t>WireShark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643998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FC12</a:t>
            </a:r>
            <a:r>
              <a:rPr lang="zh-CN" altLang="en-US" sz="2800" dirty="0"/>
              <a:t>安装光盘中的</a:t>
            </a:r>
            <a:r>
              <a:rPr lang="en-US" altLang="zh-CN" sz="2800" dirty="0"/>
              <a:t>Packages</a:t>
            </a:r>
            <a:r>
              <a:rPr lang="zh-CN" altLang="en-US" sz="2800" dirty="0"/>
              <a:t>目录中找到如下</a:t>
            </a:r>
            <a:r>
              <a:rPr lang="en-US" altLang="zh-CN" sz="2800" dirty="0"/>
              <a:t>rpm</a:t>
            </a:r>
            <a:r>
              <a:rPr lang="zh-CN" altLang="en-US" sz="2800" dirty="0"/>
              <a:t>包，把他们复制到</a:t>
            </a:r>
            <a:r>
              <a:rPr lang="en-US" altLang="zh-CN" sz="2800" dirty="0"/>
              <a:t>/</a:t>
            </a:r>
            <a:r>
              <a:rPr lang="en-US" altLang="zh-CN" sz="2800" dirty="0" err="1"/>
              <a:t>tmp</a:t>
            </a:r>
            <a:r>
              <a:rPr lang="zh-CN" altLang="en-US" sz="2800" dirty="0"/>
              <a:t>目录下：</a:t>
            </a:r>
            <a:endParaRPr lang="en-US" altLang="zh-CN" sz="2800" dirty="0"/>
          </a:p>
          <a:p>
            <a:pPr lvl="1"/>
            <a:r>
              <a:rPr lang="en-US" altLang="zh-CN" dirty="0"/>
              <a:t>libsmi-0.4.8-3.fc12.i686.rpm            </a:t>
            </a:r>
          </a:p>
          <a:p>
            <a:pPr lvl="1"/>
            <a:r>
              <a:rPr lang="en-US" altLang="zh-CN" dirty="0"/>
              <a:t>portaudio-19-9.fc12.i686.rpm</a:t>
            </a:r>
          </a:p>
          <a:p>
            <a:pPr lvl="1"/>
            <a:r>
              <a:rPr lang="en-US" altLang="zh-CN" dirty="0"/>
              <a:t>wireshark-1.2.2-1.fc12.i686.rpm  </a:t>
            </a:r>
          </a:p>
          <a:p>
            <a:pPr lvl="1"/>
            <a:r>
              <a:rPr lang="en-US" altLang="zh-CN" dirty="0"/>
              <a:t>wireshark-gnome-1.2.2-1.fc12.i686.rpm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000108"/>
            <a:ext cx="8929718" cy="557216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添加静态路由：为左侧路由器添加一条去往右侧子网</a:t>
            </a:r>
            <a:r>
              <a:rPr lang="en-US" altLang="zh-CN" sz="2400" dirty="0"/>
              <a:t>192.168.2.0</a:t>
            </a:r>
            <a:r>
              <a:rPr lang="zh-CN" altLang="en-US" sz="2400" dirty="0"/>
              <a:t>的静态路由：</a:t>
            </a:r>
            <a:endParaRPr lang="en-US" altLang="zh-CN" sz="2400" dirty="0"/>
          </a:p>
          <a:p>
            <a:r>
              <a:rPr lang="en-US" altLang="zh-CN" sz="2300" dirty="0"/>
              <a:t> jiangjian1(config)#ip route  192.168.2.0  255.255.255.0   </a:t>
            </a:r>
            <a:r>
              <a:rPr lang="zh-CN" altLang="en-US" sz="2300" dirty="0">
                <a:solidFill>
                  <a:srgbClr val="C00000"/>
                </a:solidFill>
              </a:rPr>
              <a:t>下一跳是谁？</a:t>
            </a:r>
            <a:endParaRPr lang="en-US" altLang="zh-CN" sz="2300" dirty="0">
              <a:solidFill>
                <a:srgbClr val="C00000"/>
              </a:solidFill>
            </a:endParaRPr>
          </a:p>
          <a:p>
            <a:r>
              <a:rPr lang="zh-CN" altLang="en-US" sz="2300" dirty="0"/>
              <a:t>然后再用 </a:t>
            </a:r>
            <a:r>
              <a:rPr lang="en-US" altLang="zh-CN" sz="2300" dirty="0">
                <a:solidFill>
                  <a:srgbClr val="C00000"/>
                </a:solidFill>
              </a:rPr>
              <a:t>jiangjian1#show ip route </a:t>
            </a:r>
            <a:r>
              <a:rPr lang="zh-CN" altLang="en-US" sz="2300" dirty="0"/>
              <a:t>查看此时</a:t>
            </a:r>
            <a:r>
              <a:rPr lang="en-US" altLang="zh-CN" sz="2300" dirty="0"/>
              <a:t>jiangjian1</a:t>
            </a:r>
            <a:r>
              <a:rPr lang="zh-CN" altLang="en-US" sz="2300" dirty="0"/>
              <a:t>的路由表：</a:t>
            </a:r>
            <a:endParaRPr lang="en-US" altLang="zh-CN" sz="2300" dirty="0"/>
          </a:p>
          <a:p>
            <a:pPr lvl="1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jiangjian1#show ip route</a:t>
            </a:r>
          </a:p>
          <a:p>
            <a:pPr lvl="1">
              <a:buNone/>
            </a:pPr>
            <a:r>
              <a:rPr lang="en-US" altLang="zh-CN" sz="2000" dirty="0"/>
              <a:t>Codes: C - connected, S - static, I - IGRP, R - RIP, M - mobile, B - BGP</a:t>
            </a:r>
          </a:p>
          <a:p>
            <a:pPr lvl="1">
              <a:buNone/>
            </a:pPr>
            <a:r>
              <a:rPr lang="en-US" altLang="zh-CN" sz="2000" dirty="0"/>
              <a:t>       D - EIGRP, EX - EIGRP external, O - OSPF, IA - OSPF inter area</a:t>
            </a:r>
          </a:p>
          <a:p>
            <a:pPr lvl="1">
              <a:buNone/>
            </a:pP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Gateway of last resort is not set</a:t>
            </a:r>
          </a:p>
          <a:p>
            <a:pPr lvl="1">
              <a:buNone/>
            </a:pP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C    192.168.1.0/24 is directly connected, FastEthernet0/0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S</a:t>
            </a:r>
            <a:r>
              <a:rPr lang="en-US" altLang="zh-CN" sz="2000" dirty="0"/>
              <a:t>    192.168.2.0/24  [1/0]  via </a:t>
            </a:r>
            <a:r>
              <a:rPr lang="en-US" altLang="zh-CN" sz="2000" dirty="0">
                <a:solidFill>
                  <a:srgbClr val="C00000"/>
                </a:solidFill>
              </a:rPr>
              <a:t>192.168.3.3 </a:t>
            </a:r>
            <a:r>
              <a:rPr lang="zh-CN" altLang="en-US" sz="1800" dirty="0">
                <a:solidFill>
                  <a:srgbClr val="C00000"/>
                </a:solidFill>
              </a:rPr>
              <a:t>（我随便写的，取决于具体下一跳</a:t>
            </a:r>
            <a:r>
              <a:rPr lang="en-US" altLang="zh-CN" sz="1800" dirty="0">
                <a:solidFill>
                  <a:srgbClr val="C00000"/>
                </a:solidFill>
              </a:rPr>
              <a:t>ip</a:t>
            </a:r>
            <a:r>
              <a:rPr lang="zh-CN" altLang="en-US" sz="1800" dirty="0">
                <a:solidFill>
                  <a:srgbClr val="C00000"/>
                </a:solidFill>
              </a:rPr>
              <a:t>）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000" dirty="0"/>
              <a:t>C    192.168.3.0/24 is directly connected, Serial2/0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35004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此时再去</a:t>
            </a:r>
            <a:r>
              <a:rPr lang="en-US" altLang="zh-CN" sz="2800" dirty="0"/>
              <a:t>ping</a:t>
            </a:r>
            <a:r>
              <a:rPr lang="zh-CN" altLang="en-US" sz="2800" dirty="0"/>
              <a:t>最右边</a:t>
            </a:r>
            <a:r>
              <a:rPr lang="en-US" altLang="zh-CN" sz="2800" dirty="0"/>
              <a:t>192.168.2.0</a:t>
            </a:r>
            <a:r>
              <a:rPr lang="zh-CN" altLang="en-US" sz="2800" dirty="0"/>
              <a:t>子网的主机：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Pinging 192.168.2.4 with 32 bytes of data:</a:t>
            </a:r>
          </a:p>
          <a:p>
            <a:r>
              <a:rPr lang="zh-CN" altLang="en-US" sz="2800" dirty="0"/>
              <a:t>能否</a:t>
            </a:r>
            <a:r>
              <a:rPr lang="en-US" altLang="zh-CN" sz="2800" dirty="0"/>
              <a:t>ping</a:t>
            </a:r>
            <a:r>
              <a:rPr lang="zh-CN" altLang="en-US" sz="2800" dirty="0"/>
              <a:t>通，结果是什么？用单步测试一下，找出原因？</a:t>
            </a:r>
            <a:endParaRPr lang="en-US" altLang="zh-CN" sz="2800" dirty="0"/>
          </a:p>
          <a:p>
            <a:r>
              <a:rPr lang="zh-CN" altLang="en-US" sz="2800" dirty="0"/>
              <a:t>怎么办？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000108"/>
            <a:ext cx="8929718" cy="557216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回到</a:t>
            </a:r>
            <a:r>
              <a:rPr lang="en-US" altLang="zh-CN" sz="2000" dirty="0"/>
              <a:t>jiangjian1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用</a:t>
            </a:r>
            <a:r>
              <a:rPr lang="en-US" altLang="zh-CN" sz="2000" dirty="0">
                <a:solidFill>
                  <a:srgbClr val="C00000"/>
                </a:solidFill>
              </a:rPr>
              <a:t>jiangjian1(config)#no  ip  route  192.168.2.0  255.255.255.0 </a:t>
            </a:r>
            <a:r>
              <a:rPr lang="zh-CN" altLang="en-US" sz="2000" dirty="0">
                <a:solidFill>
                  <a:srgbClr val="C00000"/>
                </a:solidFill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</a:rPr>
              <a:t>next hop</a:t>
            </a:r>
            <a:r>
              <a:rPr lang="zh-CN" altLang="en-US" sz="2000" dirty="0"/>
              <a:t>去掉静态路由。</a:t>
            </a:r>
            <a:endParaRPr lang="en-US" altLang="zh-CN" sz="2000" dirty="0"/>
          </a:p>
          <a:p>
            <a:r>
              <a:rPr lang="zh-CN" altLang="en-US" sz="2000" dirty="0"/>
              <a:t>用</a:t>
            </a:r>
            <a:r>
              <a:rPr lang="en-US" altLang="zh-CN" sz="2000" dirty="0">
                <a:solidFill>
                  <a:srgbClr val="C00000"/>
                </a:solidFill>
              </a:rPr>
              <a:t>jiangjian1(config)#ip  route  0.0.0.0  0.0.0.0  next hop  </a:t>
            </a:r>
            <a:r>
              <a:rPr lang="zh-CN" altLang="en-US" sz="2000" dirty="0"/>
              <a:t>添加默认路由</a:t>
            </a:r>
            <a:endParaRPr lang="en-US" altLang="zh-CN" sz="2000" dirty="0"/>
          </a:p>
          <a:p>
            <a:endParaRPr lang="en-US" altLang="zh-CN" sz="2000" dirty="0"/>
          </a:p>
          <a:p>
            <a:pPr lvl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jiangjian1#show ip route</a:t>
            </a:r>
          </a:p>
          <a:p>
            <a:pPr lvl="1">
              <a:buNone/>
            </a:pPr>
            <a:r>
              <a:rPr lang="en-US" altLang="zh-CN" sz="2400" dirty="0"/>
              <a:t>Codes: C - connected, S - static, I - IGRP, R - RIP, M - mobile, B – BGP</a:t>
            </a:r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Gateway of last resort is 192.168.3.3 to network 0.0.0.0</a:t>
            </a:r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C    192.168.1.0/24 is directly connected, FastEthernet0/0</a:t>
            </a:r>
          </a:p>
          <a:p>
            <a:pPr lvl="1">
              <a:buNone/>
            </a:pPr>
            <a:r>
              <a:rPr lang="en-US" altLang="zh-CN" sz="2400" dirty="0"/>
              <a:t>C    192.168.3.0/24 is directly connected, Serial2/0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S*   0.0.0.0/0 [1/0] via 192.168.3.3</a:t>
            </a:r>
          </a:p>
          <a:p>
            <a:pPr marL="342900" lvl="1" indent="-342900">
              <a:buNone/>
            </a:pPr>
            <a:endParaRPr lang="en-US" altLang="zh-CN" sz="2000" dirty="0"/>
          </a:p>
        </p:txBody>
      </p:sp>
      <p:sp>
        <p:nvSpPr>
          <p:cNvPr id="4" name="圆角矩形标注 3"/>
          <p:cNvSpPr/>
          <p:nvPr/>
        </p:nvSpPr>
        <p:spPr>
          <a:xfrm>
            <a:off x="5572132" y="6000768"/>
            <a:ext cx="3071834" cy="642942"/>
          </a:xfrm>
          <a:prstGeom prst="wedgeRoundRectCallout">
            <a:avLst>
              <a:gd name="adj1" fmla="val -62551"/>
              <a:gd name="adj2" fmla="val -276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/>
                </a:solidFill>
              </a:rPr>
              <a:t>[1/0]</a:t>
            </a:r>
            <a:r>
              <a:rPr lang="zh-CN" altLang="en-US" sz="1400" b="1" dirty="0">
                <a:solidFill>
                  <a:schemeClr val="tx1"/>
                </a:solidFill>
              </a:rPr>
              <a:t>表示管理距离为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</a:rPr>
              <a:t>和代价为</a:t>
            </a:r>
            <a:r>
              <a:rPr lang="en-US" altLang="zh-CN" sz="1400" b="1" dirty="0">
                <a:solidFill>
                  <a:schemeClr val="tx1"/>
                </a:solidFill>
              </a:rPr>
              <a:t>0;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/>
                </a:solidFill>
              </a:rPr>
              <a:t>192.168.3.3</a:t>
            </a:r>
            <a:r>
              <a:rPr lang="zh-CN" altLang="en-US" sz="1400" b="1" dirty="0">
                <a:solidFill>
                  <a:schemeClr val="tx1"/>
                </a:solidFill>
              </a:rPr>
              <a:t>为我假定的下一跳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实验第</a:t>
            </a:r>
            <a:r>
              <a:rPr lang="en-US" altLang="zh-CN" sz="3600" dirty="0"/>
              <a:t>7</a:t>
            </a:r>
            <a:r>
              <a:rPr lang="zh-CN" altLang="en-US" sz="3600" dirty="0"/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501122" cy="1643074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同样为</a:t>
            </a:r>
            <a:r>
              <a:rPr lang="en-US" altLang="zh-CN" dirty="0"/>
              <a:t>jiangjian2</a:t>
            </a:r>
            <a:r>
              <a:rPr lang="zh-CN" altLang="en-US" dirty="0"/>
              <a:t>添加默认路由。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查看</a:t>
            </a:r>
            <a:r>
              <a:rPr lang="en-US" altLang="zh-CN" dirty="0"/>
              <a:t>jiangjian2</a:t>
            </a:r>
            <a:r>
              <a:rPr lang="zh-CN" altLang="en-US" dirty="0"/>
              <a:t>的路由信息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分别从两个子网的</a:t>
            </a:r>
            <a:r>
              <a:rPr lang="en-US" altLang="zh-CN" dirty="0"/>
              <a:t>PC0</a:t>
            </a:r>
            <a:r>
              <a:rPr lang="zh-CN" altLang="en-US" dirty="0"/>
              <a:t>和</a:t>
            </a:r>
            <a:r>
              <a:rPr lang="en-US" altLang="zh-CN" dirty="0"/>
              <a:t>PC2</a:t>
            </a:r>
            <a:r>
              <a:rPr lang="zh-CN" altLang="en-US" dirty="0"/>
              <a:t>互相</a:t>
            </a:r>
            <a:r>
              <a:rPr lang="en-US" altLang="zh-CN" dirty="0"/>
              <a:t>ping</a:t>
            </a:r>
            <a:r>
              <a:rPr lang="zh-CN" altLang="en-US" dirty="0"/>
              <a:t>对方主机，看是否</a:t>
            </a:r>
            <a:r>
              <a:rPr lang="en-US" altLang="zh-CN" dirty="0"/>
              <a:t>ping</a:t>
            </a:r>
            <a:r>
              <a:rPr lang="zh-CN" altLang="en-US" dirty="0"/>
              <a:t>通？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路由器实验内容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路由器基本配置；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静态路由和默认路由配置；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3. RIP</a:t>
            </a:r>
            <a:r>
              <a:rPr lang="zh-CN" altLang="en-US" sz="2800" dirty="0">
                <a:solidFill>
                  <a:srgbClr val="FF0000"/>
                </a:solidFill>
              </a:rPr>
              <a:t>路由协议配置；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4. OSPF</a:t>
            </a:r>
            <a:r>
              <a:rPr lang="zh-CN" altLang="en-US" sz="2800" dirty="0"/>
              <a:t>路由协议配置；</a:t>
            </a:r>
            <a:endParaRPr lang="en-US" altLang="zh-CN" sz="2800" dirty="0"/>
          </a:p>
          <a:p>
            <a:r>
              <a:rPr lang="en-US" altLang="zh-CN" sz="2800" dirty="0"/>
              <a:t>5. NAT</a:t>
            </a:r>
            <a:r>
              <a:rPr lang="zh-CN" altLang="en-US" sz="2800" dirty="0"/>
              <a:t>协议配置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E1571A-3B36-4FCF-A3C7-5DD9030C8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1" t="27580" r="45275" b="46460"/>
          <a:stretch/>
        </p:blipFill>
        <p:spPr>
          <a:xfrm>
            <a:off x="827584" y="3964931"/>
            <a:ext cx="5655462" cy="24884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RIP</a:t>
            </a:r>
            <a:r>
              <a:rPr lang="zh-CN" altLang="en-US" sz="32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删除前面的默认路由；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然后启用</a:t>
            </a:r>
            <a:r>
              <a:rPr lang="en-US" altLang="zh-CN" sz="2400" dirty="0"/>
              <a:t>RIP</a:t>
            </a:r>
            <a:r>
              <a:rPr lang="zh-CN" altLang="en-US" sz="2400" dirty="0"/>
              <a:t>协议：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jiangjian1#conf  term</a:t>
            </a:r>
          </a:p>
          <a:p>
            <a:pPr lvl="1">
              <a:buNone/>
            </a:pPr>
            <a:r>
              <a:rPr lang="en-US" altLang="zh-CN" sz="2600" dirty="0"/>
              <a:t>Enter configuration commands, one per line.  End with CNTL/Z.</a:t>
            </a:r>
          </a:p>
          <a:p>
            <a:pPr lvl="1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jiangjian1(</a:t>
            </a:r>
            <a:r>
              <a:rPr lang="en-US" altLang="zh-CN" sz="2600" dirty="0" err="1">
                <a:solidFill>
                  <a:srgbClr val="C00000"/>
                </a:solidFill>
              </a:rPr>
              <a:t>config</a:t>
            </a:r>
            <a:r>
              <a:rPr lang="en-US" altLang="zh-CN" sz="2600" dirty="0">
                <a:solidFill>
                  <a:srgbClr val="C00000"/>
                </a:solidFill>
              </a:rPr>
              <a:t>)#router rip</a:t>
            </a:r>
          </a:p>
          <a:p>
            <a:pPr lvl="1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jiangjian1(</a:t>
            </a:r>
            <a:r>
              <a:rPr lang="en-US" altLang="zh-CN" sz="2600" dirty="0" err="1">
                <a:solidFill>
                  <a:srgbClr val="C00000"/>
                </a:solidFill>
              </a:rPr>
              <a:t>config</a:t>
            </a:r>
            <a:r>
              <a:rPr lang="en-US" altLang="zh-CN" sz="2600" dirty="0">
                <a:solidFill>
                  <a:srgbClr val="C00000"/>
                </a:solidFill>
              </a:rPr>
              <a:t>-router)#network 192.168.1.0     </a:t>
            </a:r>
            <a:r>
              <a:rPr lang="en-US" altLang="zh-CN" sz="2400" dirty="0">
                <a:solidFill>
                  <a:srgbClr val="C00000"/>
                </a:solidFill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声明本</a:t>
            </a:r>
            <a:r>
              <a:rPr lang="en-US" altLang="zh-CN" sz="2400" dirty="0">
                <a:solidFill>
                  <a:srgbClr val="C00000"/>
                </a:solidFill>
              </a:rPr>
              <a:t>router</a:t>
            </a:r>
            <a:r>
              <a:rPr lang="zh-CN" altLang="en-US" sz="2400" dirty="0">
                <a:solidFill>
                  <a:srgbClr val="C00000"/>
                </a:solidFill>
              </a:rPr>
              <a:t>的直连网络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jiangjian1(config-router)#network 192.168.3.0</a:t>
            </a:r>
          </a:p>
          <a:p>
            <a:pPr lvl="1">
              <a:buNone/>
            </a:pPr>
            <a:r>
              <a:rPr lang="en-US" altLang="zh-CN" sz="2600" dirty="0"/>
              <a:t>jiangjian1(</a:t>
            </a:r>
            <a:r>
              <a:rPr lang="en-US" altLang="zh-CN" sz="2600" dirty="0" err="1"/>
              <a:t>config</a:t>
            </a:r>
            <a:r>
              <a:rPr lang="en-US" altLang="zh-CN" sz="2600" dirty="0"/>
              <a:t>-router)#exit</a:t>
            </a:r>
          </a:p>
          <a:p>
            <a:pPr lvl="1">
              <a:buNone/>
            </a:pPr>
            <a:r>
              <a:rPr lang="en-US" altLang="zh-CN" sz="2600" dirty="0"/>
              <a:t>jiangjian1(</a:t>
            </a:r>
            <a:r>
              <a:rPr lang="en-US" altLang="zh-CN" sz="2600" dirty="0" err="1"/>
              <a:t>config</a:t>
            </a:r>
            <a:r>
              <a:rPr lang="en-US" altLang="zh-CN" sz="2600" dirty="0"/>
              <a:t>)#exit</a:t>
            </a:r>
          </a:p>
          <a:p>
            <a:pPr lvl="1">
              <a:buNone/>
            </a:pPr>
            <a:r>
              <a:rPr lang="en-US" altLang="zh-CN" sz="2600" dirty="0"/>
              <a:t>jiangjian1#</a:t>
            </a:r>
          </a:p>
          <a:p>
            <a:pPr lvl="1">
              <a:buNone/>
            </a:pPr>
            <a:endParaRPr lang="en-US" altLang="zh-CN" sz="2600" dirty="0"/>
          </a:p>
          <a:p>
            <a:pPr lvl="1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jiangjian1#show </a:t>
            </a:r>
            <a:r>
              <a:rPr lang="en-US" altLang="zh-CN" sz="2600" dirty="0" err="1">
                <a:solidFill>
                  <a:srgbClr val="C00000"/>
                </a:solidFill>
              </a:rPr>
              <a:t>ip</a:t>
            </a:r>
            <a:r>
              <a:rPr lang="en-US" altLang="zh-CN" sz="2600" dirty="0">
                <a:solidFill>
                  <a:srgbClr val="C00000"/>
                </a:solidFill>
              </a:rPr>
              <a:t> route</a:t>
            </a:r>
          </a:p>
          <a:p>
            <a:pPr lvl="1">
              <a:buNone/>
            </a:pPr>
            <a:r>
              <a:rPr lang="en-US" altLang="zh-CN" sz="2600" dirty="0"/>
              <a:t>Codes: C - connected, S - static, I - IGRP, R - RIP, M - mobile, B – BGP</a:t>
            </a:r>
          </a:p>
          <a:p>
            <a:pPr lvl="1">
              <a:buNone/>
            </a:pPr>
            <a:endParaRPr lang="en-US" altLang="zh-CN" sz="2600" dirty="0"/>
          </a:p>
          <a:p>
            <a:pPr lvl="1">
              <a:buNone/>
            </a:pPr>
            <a:r>
              <a:rPr lang="en-US" altLang="zh-CN" sz="2600" dirty="0"/>
              <a:t>C    192.168.1.0/24 is directly connected, FastEthernet0/0</a:t>
            </a:r>
          </a:p>
          <a:p>
            <a:pPr lvl="1">
              <a:buNone/>
            </a:pPr>
            <a:r>
              <a:rPr lang="en-US" altLang="zh-CN" sz="2600" dirty="0"/>
              <a:t>C    192.168.3.0/24 is directly connected, Serial2/0   </a:t>
            </a:r>
            <a:r>
              <a:rPr lang="en-US" altLang="zh-CN" sz="2600" dirty="0">
                <a:solidFill>
                  <a:srgbClr val="C00000"/>
                </a:solidFill>
              </a:rPr>
              <a:t>//</a:t>
            </a:r>
            <a:r>
              <a:rPr lang="zh-CN" altLang="en-US" sz="2600" dirty="0">
                <a:solidFill>
                  <a:srgbClr val="C00000"/>
                </a:solidFill>
              </a:rPr>
              <a:t>没有</a:t>
            </a:r>
            <a:r>
              <a:rPr lang="en-US" altLang="zh-CN" sz="2600" dirty="0">
                <a:solidFill>
                  <a:srgbClr val="C00000"/>
                </a:solidFill>
              </a:rPr>
              <a:t>RIP</a:t>
            </a:r>
            <a:r>
              <a:rPr lang="zh-CN" altLang="en-US" sz="2600" dirty="0">
                <a:solidFill>
                  <a:srgbClr val="C00000"/>
                </a:solidFill>
              </a:rPr>
              <a:t>路由，</a:t>
            </a:r>
            <a:r>
              <a:rPr lang="en-US" altLang="zh-CN" sz="2600" dirty="0">
                <a:solidFill>
                  <a:srgbClr val="C00000"/>
                </a:solidFill>
              </a:rPr>
              <a:t>why?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RIP</a:t>
            </a:r>
            <a:r>
              <a:rPr lang="zh-CN" altLang="en-US" sz="32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85794"/>
            <a:ext cx="9001156" cy="607220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 接着启用右边路由器的</a:t>
            </a:r>
            <a:r>
              <a:rPr lang="en-US" altLang="zh-CN" sz="2400" dirty="0"/>
              <a:t>RIP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4.   </a:t>
            </a:r>
            <a:r>
              <a:rPr lang="zh-CN" altLang="en-US" sz="2400" dirty="0"/>
              <a:t>使用命令：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jiangjian2#show  </a:t>
            </a:r>
            <a:r>
              <a:rPr lang="en-US" altLang="zh-CN" sz="2400" dirty="0" err="1">
                <a:solidFill>
                  <a:srgbClr val="C00000"/>
                </a:solidFill>
              </a:rPr>
              <a:t>ip</a:t>
            </a:r>
            <a:r>
              <a:rPr lang="en-US" altLang="zh-CN" sz="2400" dirty="0">
                <a:solidFill>
                  <a:srgbClr val="C00000"/>
                </a:solidFill>
              </a:rPr>
              <a:t>  protocols</a:t>
            </a:r>
          </a:p>
          <a:p>
            <a:pPr lvl="1">
              <a:buNone/>
            </a:pPr>
            <a:r>
              <a:rPr lang="en-US" altLang="zh-CN" sz="2200" dirty="0"/>
              <a:t>Routing Protocol is "</a:t>
            </a:r>
            <a:r>
              <a:rPr lang="en-US" altLang="zh-CN" sz="2200" dirty="0">
                <a:solidFill>
                  <a:srgbClr val="C00000"/>
                </a:solidFill>
              </a:rPr>
              <a:t>rip</a:t>
            </a:r>
            <a:r>
              <a:rPr lang="en-US" altLang="zh-CN" sz="2200" dirty="0"/>
              <a:t>"</a:t>
            </a:r>
          </a:p>
          <a:p>
            <a:pPr lvl="1">
              <a:buNone/>
            </a:pPr>
            <a:r>
              <a:rPr lang="en-US" altLang="zh-CN" sz="2200" dirty="0"/>
              <a:t>Sending updates every </a:t>
            </a:r>
            <a:r>
              <a:rPr lang="en-US" altLang="zh-CN" sz="2200" dirty="0">
                <a:solidFill>
                  <a:srgbClr val="C00000"/>
                </a:solidFill>
              </a:rPr>
              <a:t>30 seconds</a:t>
            </a:r>
            <a:r>
              <a:rPr lang="en-US" altLang="zh-CN" sz="2200" dirty="0"/>
              <a:t>, next due in 10 seconds</a:t>
            </a:r>
          </a:p>
          <a:p>
            <a:pPr lvl="1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Invalid after 180 seconds</a:t>
            </a:r>
            <a:r>
              <a:rPr lang="en-US" altLang="zh-CN" sz="2200" dirty="0"/>
              <a:t>, hold down </a:t>
            </a:r>
            <a:r>
              <a:rPr lang="en-US" altLang="zh-CN" sz="2200" dirty="0">
                <a:solidFill>
                  <a:srgbClr val="FF0000"/>
                </a:solidFill>
              </a:rPr>
              <a:t>180</a:t>
            </a:r>
            <a:r>
              <a:rPr lang="en-US" altLang="zh-CN" sz="2200" dirty="0"/>
              <a:t>, flushed after </a:t>
            </a:r>
            <a:r>
              <a:rPr lang="en-US" altLang="zh-CN" sz="2200" dirty="0">
                <a:solidFill>
                  <a:srgbClr val="FF0000"/>
                </a:solidFill>
              </a:rPr>
              <a:t>240</a:t>
            </a:r>
          </a:p>
          <a:p>
            <a:pPr lvl="1">
              <a:buNone/>
            </a:pPr>
            <a:r>
              <a:rPr lang="en-US" altLang="zh-CN" sz="2200" dirty="0"/>
              <a:t>Default version control: </a:t>
            </a:r>
            <a:r>
              <a:rPr lang="en-US" altLang="zh-CN" sz="2200" dirty="0">
                <a:solidFill>
                  <a:srgbClr val="C00000"/>
                </a:solidFill>
              </a:rPr>
              <a:t>send version 1, receive any version</a:t>
            </a:r>
          </a:p>
          <a:p>
            <a:pPr lvl="1">
              <a:buNone/>
            </a:pPr>
            <a:r>
              <a:rPr lang="en-US" altLang="zh-CN" sz="2200" dirty="0"/>
              <a:t>  Interface             Send  </a:t>
            </a:r>
            <a:r>
              <a:rPr lang="en-US" altLang="zh-CN" sz="2200" dirty="0" err="1"/>
              <a:t>Recv</a:t>
            </a:r>
            <a:r>
              <a:rPr lang="en-US" altLang="zh-CN" sz="2200" dirty="0"/>
              <a:t>  Triggered RIP  Key-chain</a:t>
            </a:r>
          </a:p>
          <a:p>
            <a:pPr lvl="1">
              <a:buNone/>
            </a:pPr>
            <a:r>
              <a:rPr lang="en-US" altLang="zh-CN" sz="2200" dirty="0"/>
              <a:t>  Serial2/0             1     2 1   </a:t>
            </a:r>
          </a:p>
          <a:p>
            <a:pPr lvl="1">
              <a:buNone/>
            </a:pPr>
            <a:r>
              <a:rPr lang="en-US" altLang="zh-CN" sz="2200" dirty="0"/>
              <a:t>  FastEthernet0/0       1     2 1   </a:t>
            </a:r>
          </a:p>
          <a:p>
            <a:pPr lvl="1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Automatic  network  summarization  is  in  effect</a:t>
            </a:r>
          </a:p>
          <a:p>
            <a:pPr lvl="1">
              <a:buNone/>
            </a:pPr>
            <a:r>
              <a:rPr lang="en-US" altLang="zh-CN" sz="2200" dirty="0"/>
              <a:t>Routing for Networks:</a:t>
            </a:r>
          </a:p>
          <a:p>
            <a:pPr lvl="1">
              <a:buNone/>
            </a:pPr>
            <a:r>
              <a:rPr lang="en-US" altLang="zh-CN" sz="2200" dirty="0"/>
              <a:t>	192.168.2.0</a:t>
            </a:r>
          </a:p>
          <a:p>
            <a:pPr lvl="1">
              <a:buNone/>
            </a:pPr>
            <a:r>
              <a:rPr lang="en-US" altLang="zh-CN" sz="2200" dirty="0"/>
              <a:t>	192.168.3.0</a:t>
            </a:r>
          </a:p>
          <a:p>
            <a:pPr lvl="1">
              <a:buNone/>
            </a:pPr>
            <a:r>
              <a:rPr lang="en-US" altLang="zh-CN" sz="2200" dirty="0"/>
              <a:t>Routing Information Sources:</a:t>
            </a:r>
          </a:p>
          <a:p>
            <a:pPr lvl="1">
              <a:buNone/>
            </a:pPr>
            <a:r>
              <a:rPr lang="en-US" altLang="zh-CN" sz="2200" dirty="0"/>
              <a:t>	Gateway         Distance      Last Update</a:t>
            </a:r>
          </a:p>
          <a:p>
            <a:pPr lvl="1">
              <a:buNone/>
            </a:pPr>
            <a:r>
              <a:rPr lang="en-US" altLang="zh-CN" sz="2200" dirty="0"/>
              <a:t>	192.168.3.1          120      00:00:21</a:t>
            </a:r>
          </a:p>
          <a:p>
            <a:pPr lvl="1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Distance: (default is 120)                       //</a:t>
            </a:r>
            <a:r>
              <a:rPr lang="zh-CN" altLang="en-US" sz="2200" dirty="0">
                <a:solidFill>
                  <a:srgbClr val="C00000"/>
                </a:solidFill>
              </a:rPr>
              <a:t>管理距离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RIP</a:t>
            </a:r>
            <a:r>
              <a:rPr lang="zh-CN" altLang="en-US" sz="32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85794"/>
            <a:ext cx="9001156" cy="60722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5.  </a:t>
            </a:r>
            <a:r>
              <a:rPr lang="en-US" altLang="zh-CN" sz="2400" dirty="0">
                <a:solidFill>
                  <a:srgbClr val="C00000"/>
                </a:solidFill>
              </a:rPr>
              <a:t>jiangjian2#show </a:t>
            </a:r>
            <a:r>
              <a:rPr lang="en-US" altLang="zh-CN" sz="2400" dirty="0" err="1">
                <a:solidFill>
                  <a:srgbClr val="C00000"/>
                </a:solidFill>
              </a:rPr>
              <a:t>ip</a:t>
            </a:r>
            <a:r>
              <a:rPr lang="en-US" altLang="zh-CN" sz="2400" dirty="0">
                <a:solidFill>
                  <a:srgbClr val="C00000"/>
                </a:solidFill>
              </a:rPr>
              <a:t> route</a:t>
            </a:r>
          </a:p>
          <a:p>
            <a:pPr lvl="1">
              <a:buNone/>
            </a:pPr>
            <a:r>
              <a:rPr lang="en-US" altLang="zh-CN" sz="2400" dirty="0"/>
              <a:t>Codes: C - connected, S - static, I - IGRP, R - RIP, M - mobile, B - BGP</a:t>
            </a:r>
          </a:p>
          <a:p>
            <a:pPr lvl="1">
              <a:buNone/>
            </a:pPr>
            <a:r>
              <a:rPr lang="en-US" altLang="zh-CN" sz="2400" dirty="0"/>
              <a:t>       D - EIGRP, EX - EIGRP external, O - OSPF, IA - OSPF inter area</a:t>
            </a:r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Gateway of last resort is not set</a:t>
            </a:r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R    192.168.1.0/24  [120/1]  via 192.168.3.1, 00:00:27, Serial2/0</a:t>
            </a:r>
          </a:p>
          <a:p>
            <a:pPr lvl="1">
              <a:buNone/>
            </a:pPr>
            <a:r>
              <a:rPr lang="en-US" altLang="zh-CN" sz="2400" dirty="0"/>
              <a:t>C    192.168.2.0/24 is directly connected, FastEthernet0/0</a:t>
            </a:r>
          </a:p>
          <a:p>
            <a:pPr lvl="1">
              <a:buNone/>
            </a:pPr>
            <a:r>
              <a:rPr lang="en-US" altLang="zh-CN" sz="2400" dirty="0"/>
              <a:t>C    192.168.3.0/24 is directly connected, Serial2/0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5072066" y="2714620"/>
            <a:ext cx="2857520" cy="714380"/>
          </a:xfrm>
          <a:prstGeom prst="wedgeRectCallout">
            <a:avLst>
              <a:gd name="adj1" fmla="val -83259"/>
              <a:gd name="adj2" fmla="val 55224"/>
            </a:avLst>
          </a:prstGeom>
          <a:solidFill>
            <a:schemeClr val="bg2"/>
          </a:solidFill>
          <a:ln w="19050" algn="ctr">
            <a:noFill/>
            <a:round/>
          </a:ln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120</a:t>
            </a:r>
            <a:r>
              <a:rPr lang="zh-CN" altLang="en-US" b="1" dirty="0">
                <a:latin typeface="Arial" panose="020B0604020202020204" pitchFamily="34" charset="0"/>
              </a:rPr>
              <a:t>为</a:t>
            </a:r>
            <a:r>
              <a:rPr lang="en-US" altLang="zh-CN" b="1" dirty="0">
                <a:latin typeface="Arial" panose="020B0604020202020204" pitchFamily="34" charset="0"/>
              </a:rPr>
              <a:t>RIP</a:t>
            </a:r>
            <a:r>
              <a:rPr lang="zh-CN" altLang="en-US" b="1" dirty="0">
                <a:latin typeface="Arial" panose="020B0604020202020204" pitchFamily="34" charset="0"/>
              </a:rPr>
              <a:t>的管理距离，</a:t>
            </a:r>
            <a:r>
              <a:rPr lang="en-US" altLang="zh-CN" b="1" dirty="0">
                <a:latin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</a:rPr>
              <a:t>为度量（</a:t>
            </a:r>
            <a:r>
              <a:rPr lang="en-US" altLang="zh-CN" b="1" dirty="0">
                <a:latin typeface="Arial" panose="020B0604020202020204" pitchFamily="34" charset="0"/>
              </a:rPr>
              <a:t>metric</a:t>
            </a:r>
            <a:r>
              <a:rPr lang="zh-CN" altLang="en-US" b="1" dirty="0">
                <a:latin typeface="Arial" panose="020B0604020202020204" pitchFamily="34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RIP</a:t>
            </a:r>
            <a:r>
              <a:rPr lang="zh-CN" altLang="en-US" sz="32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85794"/>
            <a:ext cx="8786874" cy="592935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左侧路由器</a:t>
            </a:r>
            <a:r>
              <a:rPr lang="en-US" altLang="zh-CN" sz="2400" dirty="0"/>
              <a:t>----------------------------------------------------------------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jiangjian1#show </a:t>
            </a:r>
            <a:r>
              <a:rPr lang="en-US" altLang="zh-CN" sz="2400" dirty="0" err="1">
                <a:solidFill>
                  <a:srgbClr val="C00000"/>
                </a:solidFill>
              </a:rPr>
              <a:t>ip</a:t>
            </a:r>
            <a:r>
              <a:rPr lang="en-US" altLang="zh-CN" sz="2400" dirty="0">
                <a:solidFill>
                  <a:srgbClr val="C00000"/>
                </a:solidFill>
              </a:rPr>
              <a:t> route</a:t>
            </a:r>
          </a:p>
          <a:p>
            <a:pPr>
              <a:buNone/>
            </a:pPr>
            <a:r>
              <a:rPr lang="en-US" altLang="zh-CN" sz="2400" dirty="0"/>
              <a:t>Codes: C - connected, S - static, I - IGRP, R - RIP, M - mobile, B – BGP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Gateway of last resort is not set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C    192.168.1.0/24 is directly connected, FastEthernet0/0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R    192.168.2.0/24 [120/1] via 192.168.3.3, 00:00:16, Serial2/0</a:t>
            </a:r>
          </a:p>
          <a:p>
            <a:pPr>
              <a:buNone/>
            </a:pPr>
            <a:r>
              <a:rPr lang="en-US" altLang="zh-CN" sz="2400" dirty="0"/>
              <a:t>C    192.168.3.0/24 is directly connected, Serial2/0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清除</a:t>
            </a:r>
            <a:r>
              <a:rPr lang="en-US" altLang="zh-CN" sz="2800" dirty="0"/>
              <a:t>RIP</a:t>
            </a:r>
            <a:r>
              <a:rPr lang="zh-CN" altLang="en-US" sz="2800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715436" cy="37244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400" dirty="0"/>
              <a:t>删除</a:t>
            </a:r>
            <a:r>
              <a:rPr lang="en-US" altLang="zh-CN" sz="2400" dirty="0"/>
              <a:t>RIP</a:t>
            </a:r>
            <a:r>
              <a:rPr lang="zh-CN" altLang="en-US" sz="2400" dirty="0"/>
              <a:t>路由：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方法</a:t>
            </a:r>
            <a:r>
              <a:rPr lang="en-US" altLang="zh-CN" sz="2400" dirty="0"/>
              <a:t>1</a:t>
            </a:r>
            <a:r>
              <a:rPr lang="zh-CN" altLang="en-US" sz="2400" dirty="0"/>
              <a:t>：删除</a:t>
            </a:r>
            <a:r>
              <a:rPr lang="en-US" altLang="zh-CN" sz="2400" dirty="0"/>
              <a:t>RIP</a:t>
            </a:r>
            <a:r>
              <a:rPr lang="zh-CN" altLang="en-US" sz="2400" dirty="0"/>
              <a:t>配置的直连路由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 router rip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 </a:t>
            </a:r>
            <a:r>
              <a:rPr lang="en-US" altLang="zh-CN" sz="2400" dirty="0">
                <a:solidFill>
                  <a:srgbClr val="FF0000"/>
                </a:solidFill>
              </a:rPr>
              <a:t>no network 192.168.3.0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 </a:t>
            </a:r>
            <a:r>
              <a:rPr lang="en-US" altLang="zh-CN" sz="2400" dirty="0">
                <a:solidFill>
                  <a:srgbClr val="FF0000"/>
                </a:solidFill>
              </a:rPr>
              <a:t>no network 20.0.0.0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jiangjian2(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>
                <a:solidFill>
                  <a:srgbClr val="FF0000"/>
                </a:solidFill>
              </a:rPr>
              <a:t>no route rip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上安装和使用</a:t>
            </a:r>
            <a:r>
              <a:rPr lang="en-US" altLang="zh-CN" sz="4000" dirty="0" err="1"/>
              <a:t>WireShark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643998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分别用</a:t>
            </a:r>
            <a:r>
              <a:rPr lang="en-US" altLang="zh-CN" sz="2800" dirty="0"/>
              <a:t>rpm –</a:t>
            </a:r>
            <a:r>
              <a:rPr lang="en-US" altLang="zh-CN" sz="2800" dirty="0" err="1"/>
              <a:t>ivh</a:t>
            </a:r>
            <a:r>
              <a:rPr lang="en-US" altLang="zh-CN" sz="2800" dirty="0"/>
              <a:t> </a:t>
            </a:r>
            <a:r>
              <a:rPr lang="zh-CN" altLang="en-US" sz="2800" dirty="0"/>
              <a:t>安装如下两个包：</a:t>
            </a:r>
            <a:endParaRPr lang="en-US" altLang="zh-CN" sz="2800" dirty="0"/>
          </a:p>
          <a:p>
            <a:pPr lvl="1"/>
            <a:r>
              <a:rPr lang="en-US" altLang="zh-CN" sz="2400" dirty="0"/>
              <a:t>wireshark-gnome-1.2.2-1.fc12.i686.rpm</a:t>
            </a:r>
          </a:p>
          <a:p>
            <a:pPr lvl="1"/>
            <a:r>
              <a:rPr lang="en-US" altLang="zh-CN" sz="2400" dirty="0"/>
              <a:t>wireshark-1.2.2-1.fc12.i686.rpm  </a:t>
            </a:r>
          </a:p>
          <a:p>
            <a:r>
              <a:rPr lang="zh-CN" altLang="en-US" sz="2800" dirty="0"/>
              <a:t>会发现装</a:t>
            </a:r>
            <a:r>
              <a:rPr lang="en-US" altLang="zh-CN" sz="2800" dirty="0"/>
              <a:t>wireshark-gnome-1.2.2-1.fc12.i686.rpm</a:t>
            </a:r>
            <a:r>
              <a:rPr lang="zh-CN" altLang="en-US" sz="2800" dirty="0"/>
              <a:t>时会提示需要先装：</a:t>
            </a:r>
            <a:r>
              <a:rPr lang="en-US" altLang="zh-CN" sz="2800" dirty="0"/>
              <a:t> wireshark-1.2.2-1.fc12.i686.rpm</a:t>
            </a:r>
          </a:p>
          <a:p>
            <a:r>
              <a:rPr lang="zh-CN" altLang="en-US" sz="2800" dirty="0"/>
              <a:t>装</a:t>
            </a:r>
            <a:r>
              <a:rPr lang="en-US" altLang="zh-CN" sz="2800" dirty="0"/>
              <a:t>wireshark-1.2.2-1.fc12.i686.rpm</a:t>
            </a:r>
            <a:r>
              <a:rPr lang="zh-CN" altLang="en-US" sz="2800" dirty="0"/>
              <a:t>时又会提示要先装其他包。</a:t>
            </a:r>
            <a:endParaRPr lang="en-US" altLang="zh-CN" sz="2800" dirty="0"/>
          </a:p>
          <a:p>
            <a:r>
              <a:rPr lang="zh-CN" altLang="en-US" sz="2800" dirty="0"/>
              <a:t>按顺序装好这些包。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RIP2</a:t>
            </a:r>
            <a:r>
              <a:rPr lang="zh-CN" altLang="en-US" sz="32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60007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jiangjian1#conf term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>
                <a:solidFill>
                  <a:srgbClr val="C00000"/>
                </a:solidFill>
              </a:rPr>
              <a:t>route rip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</a:t>
            </a:r>
            <a:r>
              <a:rPr lang="en-US" altLang="zh-CN" sz="2400" dirty="0">
                <a:solidFill>
                  <a:srgbClr val="C00000"/>
                </a:solidFill>
              </a:rPr>
              <a:t>version  ?</a:t>
            </a:r>
          </a:p>
          <a:p>
            <a:pPr>
              <a:buNone/>
            </a:pPr>
            <a:r>
              <a:rPr lang="en-US" altLang="zh-CN" sz="2400" dirty="0"/>
              <a:t>  &lt;1-2&gt;  version	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jiangjian1(</a:t>
            </a:r>
            <a:r>
              <a:rPr lang="en-US" altLang="zh-CN" sz="2400" dirty="0" err="1">
                <a:solidFill>
                  <a:srgbClr val="C00000"/>
                </a:solidFill>
              </a:rPr>
              <a:t>config</a:t>
            </a:r>
            <a:r>
              <a:rPr lang="en-US" altLang="zh-CN" sz="2400" dirty="0">
                <a:solidFill>
                  <a:srgbClr val="C00000"/>
                </a:solidFill>
              </a:rPr>
              <a:t>-router)#</a:t>
            </a:r>
            <a:r>
              <a:rPr lang="en-US" altLang="zh-CN" sz="2400" dirty="0" err="1">
                <a:solidFill>
                  <a:srgbClr val="C00000"/>
                </a:solidFill>
              </a:rPr>
              <a:t>ver</a:t>
            </a:r>
            <a:r>
              <a:rPr lang="en-US" altLang="zh-CN" sz="2400" dirty="0">
                <a:solidFill>
                  <a:srgbClr val="C00000"/>
                </a:solidFill>
              </a:rPr>
              <a:t>  2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jiangjian1(</a:t>
            </a:r>
            <a:r>
              <a:rPr lang="en-US" altLang="zh-CN" sz="2400" dirty="0" err="1">
                <a:solidFill>
                  <a:srgbClr val="C00000"/>
                </a:solidFill>
              </a:rPr>
              <a:t>config</a:t>
            </a:r>
            <a:r>
              <a:rPr lang="en-US" altLang="zh-CN" sz="2400" dirty="0">
                <a:solidFill>
                  <a:srgbClr val="C00000"/>
                </a:solidFill>
              </a:rPr>
              <a:t>-router)#network 192.168.1.0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jiangjian1(</a:t>
            </a:r>
            <a:r>
              <a:rPr lang="en-US" altLang="zh-CN" sz="2400" dirty="0" err="1">
                <a:solidFill>
                  <a:srgbClr val="C00000"/>
                </a:solidFill>
              </a:rPr>
              <a:t>config</a:t>
            </a:r>
            <a:r>
              <a:rPr lang="en-US" altLang="zh-CN" sz="2400" dirty="0">
                <a:solidFill>
                  <a:srgbClr val="C00000"/>
                </a:solidFill>
              </a:rPr>
              <a:t>-router)#network 10.0.0.0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jiangjian1(</a:t>
            </a:r>
            <a:r>
              <a:rPr lang="en-US" altLang="zh-CN" sz="2400" dirty="0" err="1">
                <a:solidFill>
                  <a:srgbClr val="C00000"/>
                </a:solidFill>
              </a:rPr>
              <a:t>config</a:t>
            </a:r>
            <a:r>
              <a:rPr lang="en-US" altLang="zh-CN" sz="2400" dirty="0">
                <a:solidFill>
                  <a:srgbClr val="C00000"/>
                </a:solidFill>
              </a:rPr>
              <a:t>-router)#no auto-sum  //</a:t>
            </a:r>
            <a:r>
              <a:rPr lang="zh-CN" altLang="en-US" sz="2400" dirty="0">
                <a:solidFill>
                  <a:srgbClr val="C00000"/>
                </a:solidFill>
              </a:rPr>
              <a:t>关闭自动聚合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-router)#exit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)#exit</a:t>
            </a:r>
          </a:p>
          <a:p>
            <a:pPr>
              <a:buNone/>
            </a:pPr>
            <a:r>
              <a:rPr lang="en-US" altLang="zh-CN" sz="2400" dirty="0"/>
              <a:t>jiangjian1#</a:t>
            </a:r>
          </a:p>
          <a:p>
            <a:pPr>
              <a:buNone/>
            </a:pPr>
            <a:endParaRPr lang="en-US" altLang="zh-CN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//RIPv2</a:t>
            </a:r>
            <a:r>
              <a:rPr lang="zh-CN" altLang="en-US" sz="2400" dirty="0">
                <a:solidFill>
                  <a:srgbClr val="C00000"/>
                </a:solidFill>
              </a:rPr>
              <a:t>默认进行路由自动汇总，</a:t>
            </a:r>
            <a:r>
              <a:rPr lang="en-US" altLang="zh-CN" sz="2400" dirty="0">
                <a:solidFill>
                  <a:srgbClr val="C00000"/>
                </a:solidFill>
              </a:rPr>
              <a:t>RIPv1</a:t>
            </a:r>
            <a:r>
              <a:rPr lang="zh-CN" altLang="en-US" sz="2400" dirty="0">
                <a:solidFill>
                  <a:srgbClr val="C00000"/>
                </a:solidFill>
              </a:rPr>
              <a:t>不支持该功能；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</a:rPr>
              <a:t>RIP</a:t>
            </a:r>
            <a:r>
              <a:rPr lang="zh-CN" altLang="en-US" sz="2400" dirty="0">
                <a:solidFill>
                  <a:srgbClr val="C00000"/>
                </a:solidFill>
              </a:rPr>
              <a:t>协议中，同类子网（同为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>
                <a:solidFill>
                  <a:srgbClr val="C00000"/>
                </a:solidFill>
              </a:rPr>
              <a:t>或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zh-CN" altLang="en-US" sz="2400" dirty="0">
                <a:solidFill>
                  <a:srgbClr val="C00000"/>
                </a:solidFill>
              </a:rPr>
              <a:t>或</a:t>
            </a:r>
            <a:r>
              <a:rPr lang="en-US" altLang="zh-CN" sz="2400" dirty="0">
                <a:solidFill>
                  <a:srgbClr val="C00000"/>
                </a:solidFill>
              </a:rPr>
              <a:t>C</a:t>
            </a:r>
            <a:r>
              <a:rPr lang="zh-CN" altLang="en-US" sz="2400" dirty="0">
                <a:solidFill>
                  <a:srgbClr val="C00000"/>
                </a:solidFill>
              </a:rPr>
              <a:t>）被不同类子网分隔时，要关闭自动聚合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RIP2</a:t>
            </a:r>
            <a:r>
              <a:rPr lang="zh-CN" altLang="en-US" sz="32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85794"/>
            <a:ext cx="9001156" cy="607220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jiangjian1# </a:t>
            </a:r>
            <a:r>
              <a:rPr lang="en-US" altLang="zh-CN" sz="2400" dirty="0">
                <a:solidFill>
                  <a:srgbClr val="FF0000"/>
                </a:solidFill>
              </a:rPr>
              <a:t>show </a:t>
            </a:r>
            <a:r>
              <a:rPr lang="en-US" altLang="zh-CN" sz="2400" dirty="0" err="1">
                <a:solidFill>
                  <a:srgbClr val="FF0000"/>
                </a:solidFill>
              </a:rPr>
              <a:t>ip</a:t>
            </a:r>
            <a:r>
              <a:rPr lang="en-US" altLang="zh-CN" sz="2400" dirty="0">
                <a:solidFill>
                  <a:srgbClr val="FF0000"/>
                </a:solidFill>
              </a:rPr>
              <a:t> proto</a:t>
            </a:r>
          </a:p>
          <a:p>
            <a:r>
              <a:rPr lang="en-US" altLang="zh-CN" sz="2400" dirty="0"/>
              <a:t>Routing Protocol is "</a:t>
            </a:r>
            <a:r>
              <a:rPr lang="en-US" altLang="zh-CN" sz="2400" dirty="0">
                <a:solidFill>
                  <a:srgbClr val="C00000"/>
                </a:solidFill>
              </a:rPr>
              <a:t>rip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Sending updates every 30 seconds, next due in 8 seconds</a:t>
            </a:r>
          </a:p>
          <a:p>
            <a:r>
              <a:rPr lang="en-US" altLang="zh-CN" sz="2400" dirty="0"/>
              <a:t>Invalid after 180 seconds, hold down 180, flushed after 240</a:t>
            </a:r>
          </a:p>
          <a:p>
            <a:r>
              <a:rPr lang="en-US" altLang="zh-CN" sz="2400" dirty="0"/>
              <a:t>Default version control: </a:t>
            </a:r>
            <a:r>
              <a:rPr lang="en-US" altLang="zh-CN" sz="2400" dirty="0">
                <a:solidFill>
                  <a:srgbClr val="C00000"/>
                </a:solidFill>
              </a:rPr>
              <a:t>send version 2, receive 2</a:t>
            </a:r>
          </a:p>
          <a:p>
            <a:r>
              <a:rPr lang="en-US" altLang="zh-CN" sz="2400" dirty="0"/>
              <a:t>  Interface             Send  </a:t>
            </a:r>
            <a:r>
              <a:rPr lang="en-US" altLang="zh-CN" sz="2400" dirty="0" err="1"/>
              <a:t>Recv</a:t>
            </a:r>
            <a:r>
              <a:rPr lang="en-US" altLang="zh-CN" sz="2400" dirty="0"/>
              <a:t>  Triggered RIP  Key-chain</a:t>
            </a:r>
          </a:p>
          <a:p>
            <a:r>
              <a:rPr lang="en-US" altLang="zh-CN" sz="2400" dirty="0"/>
              <a:t>  FastEthernet0/0       2     2     </a:t>
            </a:r>
          </a:p>
          <a:p>
            <a:r>
              <a:rPr lang="en-US" altLang="zh-CN" sz="2400" dirty="0"/>
              <a:t>  Serial2/0             2     2     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Automatic network summarization is not in effect</a:t>
            </a:r>
          </a:p>
          <a:p>
            <a:r>
              <a:rPr lang="en-US" altLang="zh-CN" sz="2400" dirty="0"/>
              <a:t>Maximum path: 4</a:t>
            </a:r>
          </a:p>
          <a:p>
            <a:r>
              <a:rPr lang="en-US" altLang="zh-CN" sz="2400" dirty="0"/>
              <a:t>Routing for Networks:</a:t>
            </a:r>
          </a:p>
          <a:p>
            <a:r>
              <a:rPr lang="en-US" altLang="zh-CN" sz="2400" dirty="0"/>
              <a:t>	10.0.0.0</a:t>
            </a:r>
          </a:p>
          <a:p>
            <a:r>
              <a:rPr lang="en-US" altLang="zh-CN" sz="2400" dirty="0"/>
              <a:t>	192.168.1.0</a:t>
            </a:r>
          </a:p>
          <a:p>
            <a:r>
              <a:rPr lang="en-US" altLang="zh-CN" sz="2400" dirty="0"/>
              <a:t>	192.168.3.0</a:t>
            </a:r>
          </a:p>
          <a:p>
            <a:r>
              <a:rPr lang="en-US" altLang="zh-CN" sz="2400" dirty="0"/>
              <a:t>Passive Interface(s):</a:t>
            </a:r>
          </a:p>
          <a:p>
            <a:r>
              <a:rPr lang="en-US" altLang="zh-CN" sz="2400" dirty="0"/>
              <a:t>Routing Information Sources:</a:t>
            </a:r>
          </a:p>
          <a:p>
            <a:r>
              <a:rPr lang="en-US" altLang="zh-CN" sz="2400" dirty="0"/>
              <a:t>	Gateway         Distance      Last Update</a:t>
            </a:r>
          </a:p>
          <a:p>
            <a:r>
              <a:rPr lang="en-US" altLang="zh-CN" sz="2400" dirty="0"/>
              <a:t>Distance: (default is 120)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带三层交换机的</a:t>
            </a:r>
            <a:r>
              <a:rPr lang="en-US" altLang="zh-CN" sz="3200" dirty="0"/>
              <a:t>RIP</a:t>
            </a:r>
            <a:r>
              <a:rPr lang="zh-CN" altLang="en-US" sz="3200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903" y="1142984"/>
            <a:ext cx="8590253" cy="85725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9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RIP</a:t>
            </a:r>
            <a:r>
              <a:rPr lang="zh-CN" altLang="en-US" sz="2400" dirty="0"/>
              <a:t>路由协议：</a:t>
            </a:r>
            <a:endParaRPr lang="en-US" altLang="zh-CN" sz="2400" dirty="0"/>
          </a:p>
          <a:p>
            <a:r>
              <a:rPr lang="zh-CN" altLang="en-US" sz="2400" dirty="0"/>
              <a:t>具体</a:t>
            </a:r>
            <a:r>
              <a:rPr lang="en-US" altLang="zh-CN" sz="2400" dirty="0"/>
              <a:t>IP</a:t>
            </a:r>
            <a:r>
              <a:rPr lang="zh-CN" altLang="en-US" sz="2400" dirty="0"/>
              <a:t>和主机名设置见实验报告第</a:t>
            </a:r>
            <a:r>
              <a:rPr lang="en-US" altLang="zh-CN" sz="2400" dirty="0"/>
              <a:t>9</a:t>
            </a:r>
            <a:r>
              <a:rPr lang="zh-CN" altLang="en-US" sz="2400" dirty="0"/>
              <a:t>题要求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00306"/>
            <a:ext cx="63885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知识点：三层交换机配置接口</a:t>
            </a:r>
            <a:r>
              <a:rPr lang="en-US" altLang="zh-CN" sz="3600" dirty="0"/>
              <a:t>IP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715436" cy="414340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600" dirty="0"/>
              <a:t>思科三层交换机接口默认为</a:t>
            </a:r>
            <a:r>
              <a:rPr lang="zh-CN" altLang="en-US" sz="2600" dirty="0">
                <a:solidFill>
                  <a:srgbClr val="FF0000"/>
                </a:solidFill>
              </a:rPr>
              <a:t>二层接口</a:t>
            </a:r>
            <a:r>
              <a:rPr lang="zh-CN" altLang="en-US" sz="2600" dirty="0"/>
              <a:t>（数据链路层转发接口），故而</a:t>
            </a:r>
            <a:r>
              <a:rPr lang="zh-CN" altLang="en-US" sz="2600" dirty="0">
                <a:solidFill>
                  <a:srgbClr val="FF0000"/>
                </a:solidFill>
              </a:rPr>
              <a:t>无法直接配置</a:t>
            </a:r>
            <a:r>
              <a:rPr lang="en-US" altLang="zh-CN" sz="2600" dirty="0">
                <a:solidFill>
                  <a:srgbClr val="FF0000"/>
                </a:solidFill>
              </a:rPr>
              <a:t>IP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>
              <a:spcBef>
                <a:spcPts val="1200"/>
              </a:spcBef>
            </a:pPr>
            <a:r>
              <a:rPr lang="zh-CN" altLang="en-US" sz="2600" dirty="0"/>
              <a:t>三层交换机接口要想配置</a:t>
            </a:r>
            <a:r>
              <a:rPr lang="en-US" altLang="zh-CN" sz="2600" dirty="0"/>
              <a:t>IP</a:t>
            </a:r>
            <a:r>
              <a:rPr lang="zh-CN" altLang="en-US" sz="2600" dirty="0"/>
              <a:t>，有两种方法：</a:t>
            </a:r>
            <a:endParaRPr lang="en-US" altLang="zh-CN" sz="2600" dirty="0"/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1. </a:t>
            </a:r>
            <a:r>
              <a:rPr lang="zh-CN" altLang="en-US" sz="2400" dirty="0"/>
              <a:t>用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no </a:t>
            </a:r>
            <a:r>
              <a:rPr lang="en-US" altLang="zh-CN" sz="2400" dirty="0" err="1">
                <a:solidFill>
                  <a:srgbClr val="FF0000"/>
                </a:solidFill>
              </a:rPr>
              <a:t>switchport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命令将其</a:t>
            </a:r>
            <a:r>
              <a:rPr lang="zh-CN" altLang="en-US" sz="2400" dirty="0">
                <a:solidFill>
                  <a:srgbClr val="FF0000"/>
                </a:solidFill>
              </a:rPr>
              <a:t>升级为三层接口</a:t>
            </a:r>
            <a:r>
              <a:rPr lang="zh-CN" altLang="en-US" sz="2400" dirty="0"/>
              <a:t>，然后配置</a:t>
            </a:r>
            <a:r>
              <a:rPr lang="en-US" altLang="zh-CN" sz="2400" dirty="0"/>
              <a:t>IP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2. </a:t>
            </a:r>
            <a:r>
              <a:rPr lang="zh-CN" altLang="en-US" sz="2400" dirty="0"/>
              <a:t>为三层交换机配置</a:t>
            </a:r>
            <a:r>
              <a:rPr lang="en-US" altLang="zh-CN" sz="2400" dirty="0"/>
              <a:t>VLAN</a:t>
            </a:r>
            <a:r>
              <a:rPr lang="zh-CN" altLang="en-US" sz="2400" dirty="0"/>
              <a:t>，并设置</a:t>
            </a:r>
            <a:r>
              <a:rPr lang="en-US" altLang="zh-CN" sz="2400" dirty="0"/>
              <a:t>VLAN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SVI</a:t>
            </a:r>
            <a:r>
              <a:rPr lang="zh-CN" altLang="en-US" sz="2400" dirty="0"/>
              <a:t>接口，然后再</a:t>
            </a:r>
            <a:r>
              <a:rPr lang="en-US" altLang="zh-CN" sz="2400" dirty="0"/>
              <a:t>SVI</a:t>
            </a:r>
            <a:r>
              <a:rPr lang="zh-CN" altLang="en-US" sz="2400" dirty="0"/>
              <a:t>接口上设置</a:t>
            </a:r>
            <a:r>
              <a:rPr lang="en-US" altLang="zh-CN" sz="2400" dirty="0"/>
              <a:t>IP</a:t>
            </a:r>
            <a:r>
              <a:rPr lang="zh-CN" altLang="en-US" sz="2400" dirty="0"/>
              <a:t>，并将相关物理接口加入</a:t>
            </a:r>
            <a:r>
              <a:rPr lang="en-US" altLang="zh-CN" sz="2400" dirty="0"/>
              <a:t>VLAN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600" dirty="0"/>
              <a:t>二层交换机除管理</a:t>
            </a:r>
            <a:r>
              <a:rPr lang="en-US" altLang="zh-CN" sz="2600" dirty="0"/>
              <a:t>VLAN</a:t>
            </a:r>
            <a:r>
              <a:rPr lang="zh-CN" altLang="en-US" sz="2600" dirty="0"/>
              <a:t>（</a:t>
            </a:r>
            <a:r>
              <a:rPr lang="en-US" altLang="zh-CN" sz="2600" dirty="0"/>
              <a:t>VLAN 1</a:t>
            </a:r>
            <a:r>
              <a:rPr lang="zh-CN" altLang="en-US" sz="2600" dirty="0"/>
              <a:t>）的</a:t>
            </a:r>
            <a:r>
              <a:rPr lang="en-US" altLang="zh-CN" sz="2600" dirty="0"/>
              <a:t>IP</a:t>
            </a:r>
            <a:r>
              <a:rPr lang="zh-CN" altLang="en-US" sz="2600" dirty="0"/>
              <a:t>外，不能设置</a:t>
            </a:r>
            <a:r>
              <a:rPr lang="en-US" altLang="zh-CN" sz="2600" dirty="0"/>
              <a:t>IP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9</a:t>
            </a:r>
            <a:r>
              <a:rPr lang="zh-CN" altLang="en-US" sz="2800" dirty="0"/>
              <a:t>题：包含三层交换机的</a:t>
            </a:r>
            <a:r>
              <a:rPr lang="en-US" altLang="zh-CN" sz="2800" dirty="0"/>
              <a:t>RIP</a:t>
            </a:r>
            <a:r>
              <a:rPr lang="zh-CN" altLang="en-US" sz="28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286776" cy="578647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/>
              <a:t>1.  </a:t>
            </a:r>
            <a:r>
              <a:rPr lang="zh-CN" altLang="en-US" sz="3400" dirty="0"/>
              <a:t>三层交换机启用三层接口，并配置</a:t>
            </a:r>
            <a:r>
              <a:rPr lang="en-US" altLang="zh-CN" sz="3400" dirty="0"/>
              <a:t>IP</a:t>
            </a: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# conf term</a:t>
            </a: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)# inter f0/2</a:t>
            </a: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 </a:t>
            </a:r>
            <a:r>
              <a:rPr lang="en-US" altLang="zh-CN" sz="3100" dirty="0">
                <a:solidFill>
                  <a:srgbClr val="C00000"/>
                </a:solidFill>
              </a:rPr>
              <a:t>no </a:t>
            </a:r>
            <a:r>
              <a:rPr lang="en-US" altLang="zh-CN" sz="3100" dirty="0" err="1">
                <a:solidFill>
                  <a:srgbClr val="C00000"/>
                </a:solidFill>
              </a:rPr>
              <a:t>switchport</a:t>
            </a:r>
            <a:endParaRPr lang="en-US" altLang="zh-CN" sz="31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 </a:t>
            </a:r>
            <a:r>
              <a:rPr lang="en-US" altLang="zh-CN" sz="3100" dirty="0" err="1"/>
              <a:t>ip</a:t>
            </a:r>
            <a:r>
              <a:rPr lang="en-US" altLang="zh-CN" sz="3100" dirty="0"/>
              <a:t> address 192.168.1.1  255.255.255.0</a:t>
            </a: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</a:t>
            </a:r>
            <a:r>
              <a:rPr lang="en-US" altLang="zh-CN" sz="3100" dirty="0">
                <a:solidFill>
                  <a:srgbClr val="C00000"/>
                </a:solidFill>
              </a:rPr>
              <a:t>no shutdown</a:t>
            </a: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-if)#exit</a:t>
            </a:r>
          </a:p>
          <a:p>
            <a:pPr>
              <a:buNone/>
            </a:pPr>
            <a:endParaRPr lang="en-US" altLang="zh-CN" sz="3100" dirty="0"/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)#inter f0/1</a:t>
            </a: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-if)#no </a:t>
            </a:r>
            <a:r>
              <a:rPr lang="en-US" altLang="zh-CN" sz="3100" dirty="0" err="1"/>
              <a:t>switchport</a:t>
            </a:r>
            <a:endParaRPr lang="en-US" altLang="zh-CN" sz="3100" dirty="0"/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</a:t>
            </a:r>
          </a:p>
          <a:p>
            <a:pPr>
              <a:buNone/>
            </a:pPr>
            <a:r>
              <a:rPr lang="en-US" altLang="zh-CN" sz="2300" dirty="0"/>
              <a:t>%LINEPROTO-5-UPDOWN: Line protocol on Interface FastEthernet0/1, changed state to down</a:t>
            </a:r>
          </a:p>
          <a:p>
            <a:pPr>
              <a:buNone/>
            </a:pPr>
            <a:endParaRPr lang="en-US" altLang="zh-CN" sz="2300" dirty="0"/>
          </a:p>
          <a:p>
            <a:pPr>
              <a:buNone/>
            </a:pPr>
            <a:r>
              <a:rPr lang="en-US" altLang="zh-CN" sz="2300" dirty="0"/>
              <a:t>%LINEPROTO-5-UPDOWN: Line protocol on Interface FastEthernet0/1, changed state to up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</a:t>
            </a:r>
            <a:r>
              <a:rPr lang="en-US" altLang="zh-CN" sz="3100" dirty="0" err="1"/>
              <a:t>ip</a:t>
            </a:r>
            <a:r>
              <a:rPr lang="en-US" altLang="zh-CN" sz="3100" dirty="0"/>
              <a:t> address 192.168.3.2 255.255.255.0</a:t>
            </a: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-if)#no shutdown</a:t>
            </a:r>
          </a:p>
          <a:p>
            <a:pPr>
              <a:buNone/>
            </a:pPr>
            <a:r>
              <a:rPr lang="en-US" altLang="zh-CN" sz="3100" dirty="0" err="1"/>
              <a:t>jj_sw</a:t>
            </a:r>
            <a:r>
              <a:rPr lang="en-US" altLang="zh-CN" sz="3100" dirty="0"/>
              <a:t>(</a:t>
            </a:r>
            <a:r>
              <a:rPr lang="en-US" altLang="zh-CN" sz="3100" dirty="0" err="1"/>
              <a:t>config</a:t>
            </a:r>
            <a:r>
              <a:rPr lang="en-US" altLang="zh-CN" sz="3100" dirty="0"/>
              <a:t>-if)#exit</a:t>
            </a:r>
            <a:endParaRPr lang="zh-CN" altLang="en-US" sz="31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9</a:t>
            </a:r>
            <a:r>
              <a:rPr lang="zh-CN" altLang="en-US" sz="2800" dirty="0"/>
              <a:t>题：包含三层交换机的</a:t>
            </a:r>
            <a:r>
              <a:rPr lang="en-US" altLang="zh-CN" sz="2800" dirty="0"/>
              <a:t>RIP</a:t>
            </a:r>
            <a:r>
              <a:rPr lang="zh-CN" altLang="en-US" sz="28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286776" cy="578647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2.  </a:t>
            </a:r>
            <a:r>
              <a:rPr lang="zh-CN" altLang="en-US" sz="2400" dirty="0"/>
              <a:t>三层交换的路由配置：</a:t>
            </a:r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&gt; enable</a:t>
            </a:r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# conf term</a:t>
            </a:r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)#router  rip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IP routing not enabled</a:t>
            </a:r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 </a:t>
            </a:r>
            <a:r>
              <a:rPr lang="en-US" altLang="zh-CN" sz="2400" dirty="0" err="1">
                <a:solidFill>
                  <a:srgbClr val="C00000"/>
                </a:solidFill>
              </a:rPr>
              <a:t>ip</a:t>
            </a:r>
            <a:r>
              <a:rPr lang="en-US" altLang="zh-CN" sz="2400" dirty="0">
                <a:solidFill>
                  <a:srgbClr val="C00000"/>
                </a:solidFill>
              </a:rPr>
              <a:t> routing</a:t>
            </a:r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 </a:t>
            </a:r>
            <a:r>
              <a:rPr lang="en-US" altLang="zh-CN" sz="2400" dirty="0">
                <a:solidFill>
                  <a:srgbClr val="FF0000"/>
                </a:solidFill>
              </a:rPr>
              <a:t>route rip</a:t>
            </a:r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</a:t>
            </a:r>
            <a:r>
              <a:rPr lang="en-US" altLang="zh-CN" sz="2400" dirty="0">
                <a:solidFill>
                  <a:srgbClr val="FF0000"/>
                </a:solidFill>
              </a:rPr>
              <a:t>version 2</a:t>
            </a:r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(config-router)#network 192.168.1.0//</a:t>
            </a:r>
            <a:r>
              <a:rPr lang="zh-CN" altLang="en-US" sz="2400" dirty="0"/>
              <a:t>声明直连网络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(config-router)#network 192.168.3.0 //</a:t>
            </a:r>
            <a:r>
              <a:rPr lang="zh-CN" altLang="en-US" sz="2400" dirty="0"/>
              <a:t>声明直连网络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-router)#end</a:t>
            </a:r>
          </a:p>
          <a:p>
            <a:pPr lvl="1">
              <a:buNone/>
            </a:pPr>
            <a:r>
              <a:rPr lang="en-US" altLang="zh-CN" sz="2400" dirty="0" err="1"/>
              <a:t>jj_sw#</a:t>
            </a:r>
            <a:r>
              <a:rPr lang="en-US" altLang="zh-CN" sz="2400" dirty="0" err="1">
                <a:solidFill>
                  <a:srgbClr val="C00000"/>
                </a:solidFill>
              </a:rPr>
              <a:t>show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ip</a:t>
            </a:r>
            <a:r>
              <a:rPr lang="en-US" altLang="zh-CN" sz="2400" dirty="0">
                <a:solidFill>
                  <a:srgbClr val="C00000"/>
                </a:solidFill>
              </a:rPr>
              <a:t> proto</a:t>
            </a:r>
          </a:p>
          <a:p>
            <a:pPr lvl="1">
              <a:buNone/>
            </a:pPr>
            <a:r>
              <a:rPr lang="en-US" altLang="zh-CN" sz="2400" dirty="0"/>
              <a:t>Routing Protocol is "</a:t>
            </a:r>
            <a:r>
              <a:rPr lang="en-US" altLang="zh-CN" sz="2400" dirty="0">
                <a:solidFill>
                  <a:srgbClr val="FF0000"/>
                </a:solidFill>
              </a:rPr>
              <a:t>rip</a:t>
            </a:r>
            <a:r>
              <a:rPr lang="en-US" altLang="zh-CN" sz="2400" dirty="0"/>
              <a:t>"</a:t>
            </a:r>
          </a:p>
          <a:p>
            <a:pPr lvl="1">
              <a:buNone/>
            </a:pPr>
            <a:r>
              <a:rPr lang="en-US" altLang="zh-CN" sz="2400" dirty="0"/>
              <a:t>……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5000628" y="2000240"/>
            <a:ext cx="2500330" cy="714380"/>
          </a:xfrm>
          <a:prstGeom prst="wedgeRectCallout">
            <a:avLst>
              <a:gd name="adj1" fmla="val -83259"/>
              <a:gd name="adj2" fmla="val 55224"/>
            </a:avLst>
          </a:prstGeom>
          <a:solidFill>
            <a:schemeClr val="bg2"/>
          </a:solidFill>
          <a:ln w="19050" algn="ctr">
            <a:noFill/>
            <a:round/>
          </a:ln>
        </p:spPr>
        <p:txBody>
          <a:bodyPr wrap="square" anchor="ctr">
            <a:no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三层</a:t>
            </a:r>
            <a:r>
              <a:rPr lang="en-US" altLang="zh-CN" b="1" dirty="0">
                <a:latin typeface="Arial" panose="020B0604020202020204" pitchFamily="34" charset="0"/>
              </a:rPr>
              <a:t>SW</a:t>
            </a:r>
            <a:r>
              <a:rPr lang="zh-CN" altLang="en-US" b="1" dirty="0">
                <a:latin typeface="Arial" panose="020B0604020202020204" pitchFamily="34" charset="0"/>
              </a:rPr>
              <a:t>需启用</a:t>
            </a:r>
            <a:r>
              <a:rPr lang="en-US" altLang="zh-CN" b="1" dirty="0">
                <a:latin typeface="Arial" panose="020B0604020202020204" pitchFamily="34" charset="0"/>
              </a:rPr>
              <a:t>IP</a:t>
            </a:r>
            <a:r>
              <a:rPr lang="zh-CN" altLang="en-US" b="1" dirty="0">
                <a:latin typeface="Arial" panose="020B0604020202020204" pitchFamily="34" charset="0"/>
              </a:rPr>
              <a:t>路由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9</a:t>
            </a:r>
            <a:r>
              <a:rPr lang="zh-CN" altLang="en-US" sz="2800" dirty="0"/>
              <a:t>题：包含三层交换机的</a:t>
            </a:r>
            <a:r>
              <a:rPr lang="en-US" altLang="zh-CN" sz="2800" dirty="0"/>
              <a:t>RIP</a:t>
            </a:r>
            <a:r>
              <a:rPr lang="zh-CN" altLang="en-US" sz="2800" dirty="0"/>
              <a:t>协议</a:t>
            </a:r>
            <a:r>
              <a:rPr lang="en-US" altLang="zh-CN" sz="2800" dirty="0"/>
              <a:t>-</a:t>
            </a:r>
            <a:r>
              <a:rPr lang="zh-CN" altLang="en-US" sz="2800" dirty="0"/>
              <a:t>查看路由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71543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&gt;enable</a:t>
            </a:r>
          </a:p>
          <a:p>
            <a:pPr>
              <a:buNone/>
            </a:pPr>
            <a:r>
              <a:rPr lang="en-US" altLang="zh-CN" sz="2400" dirty="0" err="1"/>
              <a:t>jj_sw</a:t>
            </a:r>
            <a:r>
              <a:rPr lang="en-US" altLang="zh-CN" sz="2400" dirty="0"/>
              <a:t># </a:t>
            </a:r>
            <a:r>
              <a:rPr lang="en-US" altLang="zh-CN" sz="2400" dirty="0">
                <a:solidFill>
                  <a:srgbClr val="FF0000"/>
                </a:solidFill>
              </a:rPr>
              <a:t>show </a:t>
            </a:r>
            <a:r>
              <a:rPr lang="en-US" altLang="zh-CN" sz="2400" dirty="0" err="1">
                <a:solidFill>
                  <a:srgbClr val="FF0000"/>
                </a:solidFill>
              </a:rPr>
              <a:t>ip</a:t>
            </a:r>
            <a:r>
              <a:rPr lang="en-US" altLang="zh-CN" sz="2400" dirty="0">
                <a:solidFill>
                  <a:srgbClr val="FF0000"/>
                </a:solidFill>
              </a:rPr>
              <a:t> route</a:t>
            </a:r>
          </a:p>
          <a:p>
            <a:pPr>
              <a:buNone/>
            </a:pPr>
            <a:r>
              <a:rPr lang="en-US" altLang="zh-CN" sz="2400" dirty="0"/>
              <a:t>Codes: C - connected, S - static, I - IGRP, R - RIP, M - mobile, B - BGP</a:t>
            </a:r>
          </a:p>
          <a:p>
            <a:pPr>
              <a:buNone/>
            </a:pPr>
            <a:r>
              <a:rPr lang="en-US" altLang="zh-CN" sz="2400" dirty="0"/>
              <a:t>       D - EIGRP, EX - EIGRP external, O - OSPF, IA - OSPF inter area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Gateway of last resort is not set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解释三个</a:t>
            </a: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</a:rPr>
              <a:t>路由怎么来的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200" dirty="0"/>
              <a:t>R    10.0.0.0/8 [120/2] via 192.168.3.3, </a:t>
            </a:r>
            <a:r>
              <a:rPr lang="en-US" altLang="zh-CN" sz="2200" dirty="0">
                <a:solidFill>
                  <a:srgbClr val="FF0000"/>
                </a:solidFill>
              </a:rPr>
              <a:t>00:00:19</a:t>
            </a:r>
            <a:r>
              <a:rPr lang="en-US" altLang="zh-CN" sz="2200" dirty="0"/>
              <a:t>, FastEthernet0/1</a:t>
            </a:r>
          </a:p>
          <a:p>
            <a:pPr>
              <a:buNone/>
            </a:pPr>
            <a:r>
              <a:rPr lang="en-US" altLang="zh-CN" sz="2200" dirty="0"/>
              <a:t>R    20.0.0.0/8 [120/1] via 192.168.3.3, </a:t>
            </a:r>
            <a:r>
              <a:rPr lang="en-US" altLang="zh-CN" sz="2200" dirty="0">
                <a:solidFill>
                  <a:srgbClr val="FF0000"/>
                </a:solidFill>
              </a:rPr>
              <a:t>00:00:19</a:t>
            </a:r>
            <a:r>
              <a:rPr lang="en-US" altLang="zh-CN" sz="2200" dirty="0"/>
              <a:t>, FastEthernet0/1</a:t>
            </a:r>
          </a:p>
          <a:p>
            <a:pPr>
              <a:buNone/>
            </a:pPr>
            <a:r>
              <a:rPr lang="en-US" altLang="zh-CN" sz="2200" dirty="0"/>
              <a:t>C    192.168.1.0/24 is directly connected, FastEthernet0/2</a:t>
            </a:r>
          </a:p>
          <a:p>
            <a:pPr>
              <a:buNone/>
            </a:pPr>
            <a:r>
              <a:rPr lang="en-US" altLang="zh-CN" sz="2200" dirty="0"/>
              <a:t>R    192.168.2.0/24 [120/3] via 192.168.3.3, </a:t>
            </a:r>
            <a:r>
              <a:rPr lang="en-US" altLang="zh-CN" sz="2200" dirty="0">
                <a:solidFill>
                  <a:srgbClr val="FF0000"/>
                </a:solidFill>
              </a:rPr>
              <a:t>00:00:19</a:t>
            </a:r>
            <a:r>
              <a:rPr lang="en-US" altLang="zh-CN" sz="2200" dirty="0"/>
              <a:t>, FastEthernet0/1</a:t>
            </a:r>
          </a:p>
          <a:p>
            <a:pPr>
              <a:buNone/>
            </a:pPr>
            <a:r>
              <a:rPr lang="en-US" altLang="zh-CN" sz="2200" dirty="0"/>
              <a:t>C    192.168.3.0/24 is directly connected, FastEthernet0/1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9</a:t>
            </a:r>
            <a:r>
              <a:rPr lang="zh-CN" altLang="en-US" sz="2800" dirty="0"/>
              <a:t>题：包含三层交换机的</a:t>
            </a:r>
            <a:r>
              <a:rPr lang="en-US" altLang="zh-CN" sz="2800" dirty="0"/>
              <a:t>RIP</a:t>
            </a:r>
            <a:r>
              <a:rPr lang="zh-CN" altLang="en-US" sz="2800" dirty="0"/>
              <a:t>协议</a:t>
            </a:r>
            <a:r>
              <a:rPr lang="en-US" altLang="zh-CN" sz="2800" dirty="0"/>
              <a:t>-</a:t>
            </a:r>
            <a:r>
              <a:rPr lang="zh-CN" altLang="en-US" sz="2800" dirty="0"/>
              <a:t>查看路由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71543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jiangjian2&gt;enable</a:t>
            </a:r>
          </a:p>
          <a:p>
            <a:pPr>
              <a:buNone/>
            </a:pPr>
            <a:r>
              <a:rPr lang="en-US" altLang="zh-CN" sz="2400" dirty="0"/>
              <a:t>jiangjian2# </a:t>
            </a:r>
            <a:r>
              <a:rPr lang="en-US" altLang="zh-CN" sz="2400" dirty="0">
                <a:solidFill>
                  <a:srgbClr val="FF0000"/>
                </a:solidFill>
              </a:rPr>
              <a:t>show </a:t>
            </a:r>
            <a:r>
              <a:rPr lang="en-US" altLang="zh-CN" sz="2400" dirty="0" err="1">
                <a:solidFill>
                  <a:srgbClr val="FF0000"/>
                </a:solidFill>
              </a:rPr>
              <a:t>ip</a:t>
            </a:r>
            <a:r>
              <a:rPr lang="en-US" altLang="zh-CN" sz="2400" dirty="0">
                <a:solidFill>
                  <a:srgbClr val="FF0000"/>
                </a:solidFill>
              </a:rPr>
              <a:t> route</a:t>
            </a:r>
          </a:p>
          <a:p>
            <a:pPr>
              <a:buNone/>
            </a:pPr>
            <a:r>
              <a:rPr lang="en-US" altLang="zh-CN" sz="2400" dirty="0"/>
              <a:t>Codes: C - connected, S - static, I - IGRP, R - RIP, M - mobile, B - BGP</a:t>
            </a:r>
          </a:p>
          <a:p>
            <a:pPr>
              <a:buNone/>
            </a:pPr>
            <a:r>
              <a:rPr lang="en-US" altLang="zh-CN" sz="2400" dirty="0"/>
              <a:t>       D - EIGRP, EX - EIGRP external, O - OSPF, IA - OSPF inter area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Gateway of last resort is not set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C    10.0.0.0/8 is directly connected, FastEthernet0/0</a:t>
            </a:r>
          </a:p>
          <a:p>
            <a:pPr>
              <a:buNone/>
            </a:pPr>
            <a:r>
              <a:rPr lang="en-US" altLang="zh-CN" sz="2400" dirty="0"/>
              <a:t>C    20.0.0.0/8 is directly connected, FastEthernet0/1</a:t>
            </a:r>
          </a:p>
          <a:p>
            <a:pPr>
              <a:buNone/>
            </a:pPr>
            <a:r>
              <a:rPr lang="en-US" altLang="zh-CN" sz="2400" dirty="0"/>
              <a:t>R    192.168.1.0/24 [120/2] via 20.0.0.2, 00:00:15, FastEthernet0/1</a:t>
            </a:r>
          </a:p>
          <a:p>
            <a:pPr>
              <a:buNone/>
            </a:pPr>
            <a:r>
              <a:rPr lang="en-US" altLang="zh-CN" sz="2400" dirty="0"/>
              <a:t>R    192.168.2.0/24 [120/1] via 10.0.0.1, 00:00:17, FastEthernet0/0</a:t>
            </a:r>
          </a:p>
          <a:p>
            <a:pPr>
              <a:buNone/>
            </a:pPr>
            <a:r>
              <a:rPr lang="en-US" altLang="zh-CN" sz="2400" dirty="0"/>
              <a:t>R    192.168.3.0/24 [120/1] via 20.0.0.2, 00:00:15, FastEthernet0/1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清除</a:t>
            </a:r>
            <a:r>
              <a:rPr lang="en-US" altLang="zh-CN" sz="2800" dirty="0"/>
              <a:t>RIP</a:t>
            </a:r>
            <a:r>
              <a:rPr lang="zh-CN" altLang="en-US" sz="2800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715436" cy="2857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删除</a:t>
            </a:r>
            <a:r>
              <a:rPr lang="en-US" altLang="zh-CN" sz="2400" dirty="0"/>
              <a:t>RIP</a:t>
            </a:r>
            <a:r>
              <a:rPr lang="zh-CN" altLang="en-US" sz="2400" dirty="0"/>
              <a:t>路由：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 router rip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 </a:t>
            </a:r>
            <a:r>
              <a:rPr lang="en-US" altLang="zh-CN" sz="2400" dirty="0">
                <a:solidFill>
                  <a:srgbClr val="FF0000"/>
                </a:solidFill>
              </a:rPr>
              <a:t>no network 192.168.3.0</a:t>
            </a:r>
          </a:p>
          <a:p>
            <a:pPr>
              <a:buNone/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 </a:t>
            </a:r>
            <a:r>
              <a:rPr lang="en-US" altLang="zh-CN" sz="2400" dirty="0">
                <a:solidFill>
                  <a:srgbClr val="FF0000"/>
                </a:solidFill>
              </a:rPr>
              <a:t>no network 20.0.0.0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jiangjian2(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>
                <a:solidFill>
                  <a:srgbClr val="FF0000"/>
                </a:solidFill>
              </a:rPr>
              <a:t>no route rip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路由器实验内容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路由器基本配置；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静态路由和默认路由配置；</a:t>
            </a:r>
            <a:endParaRPr lang="en-US" altLang="zh-CN" sz="2800" dirty="0"/>
          </a:p>
          <a:p>
            <a:r>
              <a:rPr lang="en-US" altLang="zh-CN" sz="2800" dirty="0"/>
              <a:t>3. RIP</a:t>
            </a:r>
            <a:r>
              <a:rPr lang="zh-CN" altLang="en-US" sz="2800" dirty="0"/>
              <a:t>路由协议配置；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4. OSPF</a:t>
            </a:r>
            <a:r>
              <a:rPr lang="zh-CN" altLang="en-US" sz="2800" dirty="0">
                <a:solidFill>
                  <a:srgbClr val="FF0000"/>
                </a:solidFill>
              </a:rPr>
              <a:t>路由协议配置；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5. NAT</a:t>
            </a:r>
            <a:r>
              <a:rPr lang="zh-CN" altLang="en-US" sz="2800" dirty="0"/>
              <a:t>协议配置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上安装和使用</a:t>
            </a:r>
            <a:r>
              <a:rPr lang="en-US" altLang="zh-CN" sz="4000" dirty="0" err="1"/>
              <a:t>WireShark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643998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然后执行</a:t>
            </a:r>
            <a:r>
              <a:rPr lang="en-US" altLang="zh-CN" sz="2800" dirty="0"/>
              <a:t>rpm –</a:t>
            </a:r>
            <a:r>
              <a:rPr lang="en-US" altLang="zh-CN" sz="2800" dirty="0" err="1"/>
              <a:t>ql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wireshark</a:t>
            </a:r>
            <a:r>
              <a:rPr lang="en-US" altLang="zh-CN" sz="2800" dirty="0"/>
              <a:t>-gnome</a:t>
            </a:r>
            <a:r>
              <a:rPr lang="zh-CN" altLang="en-US" sz="2800" dirty="0"/>
              <a:t>，会发现可执行文件是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wireshark</a:t>
            </a:r>
            <a:r>
              <a:rPr lang="zh-CN" altLang="en-US" sz="2800" dirty="0"/>
              <a:t>。（如果是普通用户可以使用的</a:t>
            </a:r>
            <a:r>
              <a:rPr lang="en-US" altLang="zh-CN" sz="2800" dirty="0" err="1"/>
              <a:t>wireshark</a:t>
            </a:r>
            <a:r>
              <a:rPr lang="zh-CN" altLang="en-US" sz="2800" dirty="0"/>
              <a:t>，则是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/bin/</a:t>
            </a:r>
            <a:r>
              <a:rPr lang="en-US" altLang="zh-CN" sz="2800" dirty="0" err="1"/>
              <a:t>wireshark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zh-CN" altLang="en-US" sz="2800" dirty="0"/>
              <a:t>将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wireshark</a:t>
            </a:r>
            <a:r>
              <a:rPr lang="zh-CN" altLang="en-US" sz="2800" dirty="0"/>
              <a:t>加入</a:t>
            </a:r>
            <a:r>
              <a:rPr lang="en-US" altLang="zh-CN" sz="2800" dirty="0"/>
              <a:t>FC12</a:t>
            </a:r>
            <a:r>
              <a:rPr lang="zh-CN" altLang="en-US" sz="2800" dirty="0"/>
              <a:t>的桌面启动器（即快捷方式），然后就可以使用了</a:t>
            </a:r>
            <a:r>
              <a:rPr lang="en-US" altLang="zh-CN" sz="2800" dirty="0"/>
              <a:t>……</a:t>
            </a:r>
          </a:p>
          <a:p>
            <a:r>
              <a:rPr lang="zh-CN" altLang="en-US" sz="2800" dirty="0"/>
              <a:t>测试</a:t>
            </a:r>
            <a:r>
              <a:rPr lang="en-US" altLang="zh-CN" sz="2800" dirty="0" err="1"/>
              <a:t>traceroute</a:t>
            </a:r>
            <a:r>
              <a:rPr lang="zh-CN" altLang="en-US" sz="2800" dirty="0"/>
              <a:t>命令，用</a:t>
            </a:r>
            <a:r>
              <a:rPr lang="en-US" altLang="zh-CN" sz="2800" dirty="0" err="1"/>
              <a:t>traceroute</a:t>
            </a:r>
            <a:r>
              <a:rPr lang="en-US" altLang="zh-CN" sz="2800" dirty="0"/>
              <a:t> www.jxufe.cn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OSPF</a:t>
            </a:r>
            <a:r>
              <a:rPr lang="zh-CN" altLang="en-US" sz="3200" dirty="0"/>
              <a:t>路由协议配置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903" y="1142984"/>
            <a:ext cx="8590253" cy="85725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10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路由协议：</a:t>
            </a:r>
            <a:endParaRPr lang="en-US" altLang="zh-CN" sz="2400" dirty="0"/>
          </a:p>
          <a:p>
            <a:r>
              <a:rPr lang="zh-CN" altLang="en-US" sz="2400" dirty="0"/>
              <a:t>具体</a:t>
            </a:r>
            <a:r>
              <a:rPr lang="en-US" altLang="zh-CN" sz="2400" dirty="0"/>
              <a:t>IP</a:t>
            </a:r>
            <a:r>
              <a:rPr lang="zh-CN" altLang="en-US" sz="2400" dirty="0"/>
              <a:t>和主机名设置见实验报告第</a:t>
            </a:r>
            <a:r>
              <a:rPr lang="en-US" altLang="zh-CN" sz="2400" dirty="0"/>
              <a:t>10</a:t>
            </a:r>
            <a:r>
              <a:rPr lang="zh-CN" altLang="en-US" sz="2400" dirty="0"/>
              <a:t>题要求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745675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590253" cy="5000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10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路由协议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429552" cy="149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>
          <a:xfrm>
            <a:off x="285720" y="2996952"/>
            <a:ext cx="8715436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 router  </a:t>
            </a:r>
            <a:r>
              <a:rPr lang="en-US" altLang="zh-CN" sz="2400" dirty="0" err="1"/>
              <a:t>ospf</a:t>
            </a:r>
            <a:r>
              <a:rPr lang="en-US" altLang="zh-CN" sz="2400" dirty="0"/>
              <a:t>  10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-router)#network  192.168.1.0   0.0.0.255   area 0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-router)#network  20.0.0.0   0.255.255.255  area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jiangjian1(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 end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jiangjian1#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4643438" y="2428868"/>
            <a:ext cx="2714644" cy="500066"/>
          </a:xfrm>
          <a:prstGeom prst="wedgeRectCallout">
            <a:avLst>
              <a:gd name="adj1" fmla="val -50069"/>
              <a:gd name="adj2" fmla="val 101408"/>
            </a:avLst>
          </a:prstGeom>
          <a:solidFill>
            <a:schemeClr val="tx2">
              <a:lumMod val="40000"/>
              <a:lumOff val="60000"/>
            </a:schemeClr>
          </a:solidFill>
          <a:ln w="19050" algn="ctr">
            <a:noFill/>
            <a:round/>
          </a:ln>
        </p:spPr>
        <p:txBody>
          <a:bodyPr wrap="square" anchor="ctr">
            <a:no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</a:rPr>
              <a:t>10</a:t>
            </a:r>
            <a:r>
              <a:rPr lang="zh-CN" altLang="en-US" sz="1600" b="1" dirty="0">
                <a:latin typeface="Arial" panose="020B0604020202020204" pitchFamily="34" charset="0"/>
              </a:rPr>
              <a:t>为</a:t>
            </a:r>
            <a:r>
              <a:rPr lang="en-US" altLang="zh-CN" sz="1600" b="1" dirty="0">
                <a:latin typeface="Arial" panose="020B0604020202020204" pitchFamily="34" charset="0"/>
              </a:rPr>
              <a:t>OSPF</a:t>
            </a:r>
            <a:r>
              <a:rPr lang="zh-CN" altLang="en-US" sz="1600" b="1" dirty="0">
                <a:latin typeface="Arial" panose="020B0604020202020204" pitchFamily="34" charset="0"/>
              </a:rPr>
              <a:t>进程号，随便写</a:t>
            </a:r>
          </a:p>
        </p:txBody>
      </p:sp>
      <p:sp>
        <p:nvSpPr>
          <p:cNvPr id="9" name="矩形标注 8"/>
          <p:cNvSpPr>
            <a:spLocks noChangeArrowheads="1"/>
          </p:cNvSpPr>
          <p:nvPr/>
        </p:nvSpPr>
        <p:spPr bwMode="auto">
          <a:xfrm>
            <a:off x="5072066" y="5143512"/>
            <a:ext cx="2928958" cy="857256"/>
          </a:xfrm>
          <a:prstGeom prst="wedgeRectCallout">
            <a:avLst>
              <a:gd name="adj1" fmla="val 11285"/>
              <a:gd name="adj2" fmla="val -128334"/>
            </a:avLst>
          </a:prstGeom>
          <a:solidFill>
            <a:schemeClr val="tx2">
              <a:lumMod val="40000"/>
              <a:lumOff val="60000"/>
            </a:schemeClr>
          </a:solidFill>
          <a:ln w="19050" algn="ctr">
            <a:noFill/>
            <a:round/>
          </a:ln>
        </p:spPr>
        <p:txBody>
          <a:bodyPr wrap="square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Arial" panose="020B0604020202020204" pitchFamily="34" charset="0"/>
              </a:rPr>
              <a:t> 采用</a:t>
            </a:r>
            <a:r>
              <a:rPr lang="en-US" altLang="zh-CN" sz="1600" b="1" dirty="0">
                <a:latin typeface="Arial" panose="020B0604020202020204" pitchFamily="34" charset="0"/>
              </a:rPr>
              <a:t>wildcard</a:t>
            </a:r>
            <a:r>
              <a:rPr lang="zh-CN" altLang="en-US" sz="1600" b="1" dirty="0">
                <a:latin typeface="Arial" panose="020B0604020202020204" pitchFamily="34" charset="0"/>
              </a:rPr>
              <a:t>（通配符）写法，和一般掩码正好按位反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</a:rPr>
              <a:t> area 0</a:t>
            </a:r>
            <a:r>
              <a:rPr lang="zh-CN" altLang="en-US" sz="1600" b="1" dirty="0">
                <a:latin typeface="Arial" panose="020B0604020202020204" pitchFamily="34" charset="0"/>
              </a:rPr>
              <a:t>为“区域</a:t>
            </a:r>
            <a:r>
              <a:rPr lang="en-US" altLang="zh-CN" sz="1600" b="1" dirty="0">
                <a:latin typeface="Arial" panose="020B0604020202020204" pitchFamily="34" charset="0"/>
              </a:rPr>
              <a:t>0</a:t>
            </a:r>
            <a:r>
              <a:rPr lang="zh-CN" altLang="en-US" sz="1600" b="1" dirty="0">
                <a:latin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590253" cy="5000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10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路由协议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429552" cy="149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>
          <a:xfrm>
            <a:off x="214282" y="2500306"/>
            <a:ext cx="8786874" cy="392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jiangjian2(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)#router </a:t>
            </a:r>
            <a:r>
              <a:rPr lang="en-US" altLang="zh-CN" sz="2400" dirty="0" err="1"/>
              <a:t>ospf</a:t>
            </a:r>
            <a:r>
              <a:rPr lang="en-US" altLang="zh-CN" sz="2400" dirty="0"/>
              <a:t> 10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jiangjian2(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-router)#network 20.0.0.0   0.255.255.255   area 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jiangjian2(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 </a:t>
            </a:r>
            <a:r>
              <a:rPr lang="en-US" altLang="zh-CN" sz="2400" dirty="0">
                <a:solidFill>
                  <a:srgbClr val="FF0000"/>
                </a:solidFill>
              </a:rPr>
              <a:t>network 10.0.0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00:51:02: %OSPF-5-ADJCHG: Process 10, </a:t>
            </a:r>
            <a:r>
              <a:rPr lang="en-US" altLang="zh-CN" sz="2400" dirty="0" err="1"/>
              <a:t>Nbr</a:t>
            </a:r>
            <a:r>
              <a:rPr lang="en-US" altLang="zh-CN" sz="2400" dirty="0"/>
              <a:t> 192.168.1.1 on FastEthernet0/1 from LOADING to FULL, Loading Done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.0   0.255.255.255   area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jiangjian2(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-router)#end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jiangjian2#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%SYS-5-CONFIG_I: Configured from console by console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590253" cy="5000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10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路由协议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429552" cy="149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>
          <a:xfrm>
            <a:off x="214282" y="2285992"/>
            <a:ext cx="8786874" cy="4572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jiangjian3&gt; enable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jiangjian3# conf  term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jiangjian3(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)#router </a:t>
            </a:r>
            <a:r>
              <a:rPr lang="en-US" altLang="zh-CN" sz="2400" dirty="0" err="1"/>
              <a:t>ospf</a:t>
            </a:r>
            <a:r>
              <a:rPr lang="en-US" altLang="zh-CN" sz="2400" dirty="0"/>
              <a:t> 10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jiangjian3(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-router)#network 10.0.0.0   0.255.255.255  area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jiangjian3(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</a:t>
            </a:r>
            <a:r>
              <a:rPr lang="en-US" altLang="zh-CN" sz="2400" dirty="0">
                <a:solidFill>
                  <a:srgbClr val="FF0000"/>
                </a:solidFill>
              </a:rPr>
              <a:t>network 192.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02:37:03: %OSPF-5-ADJCHG: Process 10, </a:t>
            </a:r>
            <a:r>
              <a:rPr lang="en-US" altLang="zh-CN" sz="2400" dirty="0" err="1"/>
              <a:t>Nbr</a:t>
            </a:r>
            <a:r>
              <a:rPr lang="en-US" altLang="zh-CN" sz="2400" dirty="0"/>
              <a:t> 20.0.0.1 on FastEthernet0/1 from LOADING to FULL, Loading Done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168.2.0  0.0.0.255  area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jiangjian3r(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-router)#end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jiangjian3#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%SYS-5-CONFIG_I: Configured from console by console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5286380" y="5000636"/>
            <a:ext cx="3000396" cy="500066"/>
          </a:xfrm>
          <a:prstGeom prst="wedgeRectCallout">
            <a:avLst>
              <a:gd name="adj1" fmla="val -50069"/>
              <a:gd name="adj2" fmla="val -226795"/>
            </a:avLst>
          </a:prstGeom>
          <a:solidFill>
            <a:schemeClr val="tx2">
              <a:lumMod val="40000"/>
              <a:lumOff val="60000"/>
            </a:schemeClr>
          </a:solidFill>
          <a:ln w="19050" algn="ctr">
            <a:noFill/>
            <a:round/>
          </a:ln>
        </p:spPr>
        <p:txBody>
          <a:bodyPr wrap="square" anchor="ctr">
            <a:noAutofit/>
          </a:bodyPr>
          <a:lstStyle/>
          <a:p>
            <a:r>
              <a:rPr lang="zh-CN" altLang="en-US" sz="1600" b="1" dirty="0">
                <a:latin typeface="Arial" panose="020B0604020202020204" pitchFamily="34" charset="0"/>
              </a:rPr>
              <a:t>被输出中断了输入，但没关系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590253" cy="5000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10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路由协议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429552" cy="149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>
          <a:xfrm>
            <a:off x="285720" y="1857364"/>
            <a:ext cx="8715436" cy="48577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jiangjian1#show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route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Codes: C - connected, S - static, I - IGRP, R - RIP, M - mobile, B - BGP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D - EIGRP, EX - EIGRP external, O - OSPF, IA - OSPF inter area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N1 - OSPF NSSA external type 1, N2 - OSPF NSSA external type 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E1 - OSPF external type 1, E2 - OSPF external type 2, E - EGP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- IS-IS, L1 - IS-IS level-1, L2 - IS-IS level-2, </a:t>
            </a:r>
            <a:r>
              <a:rPr lang="en-US" altLang="zh-CN" sz="2400" dirty="0" err="1"/>
              <a:t>ia</a:t>
            </a:r>
            <a:r>
              <a:rPr lang="en-US" altLang="zh-CN" sz="2400" dirty="0"/>
              <a:t> - IS-IS inter area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Gateway of last resort is not set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O    10.0.0.0/8 [110/2] via 20.0.0.1, 00:01:49, FastEthernet0/1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C    20.0.0.0/8 is directly connected, FastEthernet0/1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C    192.168.1.0/24 is directly connected, FastEthernet0/0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O    192.168.2.0/24 [110/3] via 20.0.0.1, 00:01:04, FastEthernet0/1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590253" cy="5000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10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路由协议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429552" cy="149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>
          <a:xfrm>
            <a:off x="285720" y="2857496"/>
            <a:ext cx="8715436" cy="2500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200" dirty="0"/>
              <a:t>jiangjian1# </a:t>
            </a:r>
            <a:r>
              <a:rPr lang="en-US" altLang="zh-CN" sz="2200" dirty="0">
                <a:solidFill>
                  <a:srgbClr val="FF0000"/>
                </a:solidFill>
              </a:rPr>
              <a:t>show </a:t>
            </a:r>
            <a:r>
              <a:rPr lang="en-US" altLang="zh-CN" sz="2200" dirty="0" err="1">
                <a:solidFill>
                  <a:srgbClr val="FF0000"/>
                </a:solidFill>
              </a:rPr>
              <a:t>ip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ospf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nei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2200" dirty="0"/>
          </a:p>
          <a:p>
            <a:pPr marL="342900" lvl="0" indent="-342900">
              <a:spcBef>
                <a:spcPct val="20000"/>
              </a:spcBef>
            </a:pPr>
            <a:endParaRPr lang="en-US" altLang="zh-CN" sz="2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200" dirty="0"/>
              <a:t>Neighbor ID     </a:t>
            </a:r>
            <a:r>
              <a:rPr lang="en-US" altLang="zh-CN" sz="2200" dirty="0" err="1"/>
              <a:t>Pri</a:t>
            </a:r>
            <a:r>
              <a:rPr lang="en-US" altLang="zh-CN" sz="2200" dirty="0"/>
              <a:t>   State           Dead Time   Address         Interface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200" dirty="0"/>
              <a:t>20.0.0.1          1   FULL/BDR        00:00:40    20.0.0.1        FastEthernet0/1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200" dirty="0"/>
              <a:t>jiangjian1#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590253" cy="5000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10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路由协议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429552" cy="149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>
          <a:xfrm>
            <a:off x="214282" y="2000240"/>
            <a:ext cx="8786874" cy="4857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jiangjian2#</a:t>
            </a:r>
            <a:r>
              <a:rPr lang="en-US" altLang="zh-CN" sz="2400" dirty="0">
                <a:solidFill>
                  <a:srgbClr val="FF0000"/>
                </a:solidFill>
              </a:rPr>
              <a:t> show </a:t>
            </a:r>
            <a:r>
              <a:rPr lang="en-US" altLang="zh-CN" sz="2400" dirty="0" err="1">
                <a:solidFill>
                  <a:srgbClr val="FF0000"/>
                </a:solidFill>
              </a:rPr>
              <a:t>ip</a:t>
            </a:r>
            <a:r>
              <a:rPr lang="en-US" altLang="zh-CN" sz="2400" dirty="0">
                <a:solidFill>
                  <a:srgbClr val="FF0000"/>
                </a:solidFill>
              </a:rPr>
              <a:t> proto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Routing Protocol is "</a:t>
            </a:r>
            <a:r>
              <a:rPr lang="en-US" altLang="zh-CN" sz="2400" dirty="0" err="1">
                <a:solidFill>
                  <a:srgbClr val="FF0000"/>
                </a:solidFill>
              </a:rPr>
              <a:t>ospf</a:t>
            </a:r>
            <a:r>
              <a:rPr lang="en-US" altLang="zh-CN" sz="2400" dirty="0">
                <a:solidFill>
                  <a:srgbClr val="FF0000"/>
                </a:solidFill>
              </a:rPr>
              <a:t> 10</a:t>
            </a:r>
            <a:r>
              <a:rPr lang="en-US" altLang="zh-CN" sz="2400" dirty="0"/>
              <a:t>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Outgoing update filter list for all interfaces is not set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Incoming update filter list for all interfaces is not set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Router ID  20.0.0.1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Number of areas in this router is 1. 1 normal 0 stub 0 </a:t>
            </a:r>
            <a:r>
              <a:rPr lang="en-US" altLang="zh-CN" sz="2400" dirty="0" err="1"/>
              <a:t>nssa</a:t>
            </a:r>
            <a:endParaRPr lang="en-US" altLang="zh-CN" sz="24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Maximum path: 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Routing for Networks: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20.0.0.0  0.255.255.255  area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10.0.0.0  0.255.255.255  area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Routing Information Sources: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Gateway         Distance      Last Update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20.0.0.1             110      00:00:20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192.168.1.1          110      00:00:39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Distance: (default is 110)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590253" cy="5000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实验第</a:t>
            </a:r>
            <a:r>
              <a:rPr lang="en-US" altLang="zh-CN" sz="2400" dirty="0"/>
              <a:t>10</a:t>
            </a:r>
            <a:r>
              <a:rPr lang="zh-CN" altLang="en-US" sz="2400" dirty="0"/>
              <a:t>题：按下图连接网络设备，配置</a:t>
            </a:r>
            <a:r>
              <a:rPr lang="en-US" altLang="zh-CN" sz="2400" dirty="0"/>
              <a:t>OSPF</a:t>
            </a:r>
            <a:r>
              <a:rPr lang="zh-CN" altLang="en-US" sz="2400" dirty="0"/>
              <a:t>路由协议</a:t>
            </a:r>
            <a:endParaRPr lang="en-US" altLang="zh-CN" sz="2400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214282" y="714356"/>
            <a:ext cx="8786874" cy="6072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jiangjian2# </a:t>
            </a:r>
            <a:r>
              <a:rPr lang="en-US" altLang="zh-CN" sz="2400" dirty="0">
                <a:solidFill>
                  <a:srgbClr val="FF0000"/>
                </a:solidFill>
              </a:rPr>
              <a:t>show </a:t>
            </a:r>
            <a:r>
              <a:rPr lang="en-US" altLang="zh-CN" sz="2400" dirty="0" err="1">
                <a:solidFill>
                  <a:srgbClr val="FF0000"/>
                </a:solidFill>
              </a:rPr>
              <a:t>ip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ospf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Routing Process "</a:t>
            </a:r>
            <a:r>
              <a:rPr lang="en-US" altLang="zh-CN" sz="2400" dirty="0" err="1"/>
              <a:t>ospf</a:t>
            </a:r>
            <a:r>
              <a:rPr lang="en-US" altLang="zh-CN" sz="2400" dirty="0"/>
              <a:t> 10" with ID 20.0.0.1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Supports opaque LSA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SPF schedule delay 5 </a:t>
            </a:r>
            <a:r>
              <a:rPr lang="en-US" altLang="zh-CN" sz="2400" dirty="0" err="1"/>
              <a:t>secs</a:t>
            </a:r>
            <a:r>
              <a:rPr lang="en-US" altLang="zh-CN" sz="2400" dirty="0"/>
              <a:t>, Hold time between two SPFs 10 </a:t>
            </a:r>
            <a:r>
              <a:rPr lang="en-US" altLang="zh-CN" sz="2400" dirty="0" err="1"/>
              <a:t>secs</a:t>
            </a:r>
            <a:endParaRPr lang="en-US" altLang="zh-CN" sz="24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Minimum LSA interval 5 </a:t>
            </a:r>
            <a:r>
              <a:rPr lang="en-US" altLang="zh-CN" sz="2400" dirty="0" err="1"/>
              <a:t>secs</a:t>
            </a:r>
            <a:r>
              <a:rPr lang="en-US" altLang="zh-CN" sz="2400" dirty="0"/>
              <a:t>. Minimum LSA arrival 1 </a:t>
            </a:r>
            <a:r>
              <a:rPr lang="en-US" altLang="zh-CN" sz="2400" dirty="0" err="1"/>
              <a:t>secs</a:t>
            </a:r>
            <a:endParaRPr lang="en-US" altLang="zh-CN" sz="24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Number of external LSA 0. Checksum Sum 0x000000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Number of opaque AS LSA 0. Checksum Sum 0x000000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Number of areas in this router is 1. 1 normal 0 stub 0 </a:t>
            </a:r>
            <a:r>
              <a:rPr lang="en-US" altLang="zh-CN" sz="2400" dirty="0" err="1"/>
              <a:t>nssa</a:t>
            </a:r>
            <a:endParaRPr lang="en-US" altLang="zh-CN" sz="24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External flood list length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Area BACKBONE(0)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 Number of interfaces in this area is 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 Area has no authentication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 SPF algorithm executed 3 times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 Area ranges are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 Number of LSA 3. Checksum Sum 0x023fed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 Number of opaque link LSA 0. Checksum Sum 0x000000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        Number of </a:t>
            </a:r>
            <a:r>
              <a:rPr lang="en-US" altLang="zh-CN" sz="2400" dirty="0" err="1"/>
              <a:t>DCbitless</a:t>
            </a:r>
            <a:r>
              <a:rPr lang="en-US" altLang="zh-CN" sz="2400" dirty="0"/>
              <a:t> LSA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/>
              <a:t>Flood list length 0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7429552" cy="149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 descr="ospf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29" y="1171575"/>
            <a:ext cx="4181475" cy="5686425"/>
          </a:xfrm>
          <a:prstGeom prst="rect">
            <a:avLst/>
          </a:prstGeom>
        </p:spPr>
      </p:pic>
      <p:pic>
        <p:nvPicPr>
          <p:cNvPr id="8" name="图片 7" descr="ospf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2525"/>
            <a:ext cx="4936037" cy="52054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2844" y="4572008"/>
            <a:ext cx="3500462" cy="1928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5720" y="2928934"/>
            <a:ext cx="3500462" cy="15716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43438" y="3929066"/>
            <a:ext cx="3786214" cy="278608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在</a:t>
            </a:r>
            <a:r>
              <a:rPr lang="en-US" altLang="zh-CN" sz="2800" dirty="0"/>
              <a:t>FC12</a:t>
            </a:r>
            <a:r>
              <a:rPr lang="zh-CN" altLang="en-US" sz="2800" dirty="0"/>
              <a:t>上安装和使用</a:t>
            </a:r>
            <a:r>
              <a:rPr lang="en-US" altLang="zh-CN" sz="2800" dirty="0" err="1"/>
              <a:t>WireShark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</a:rPr>
              <a:t>FC12</a:t>
            </a:r>
            <a:r>
              <a:rPr lang="zh-CN" altLang="en-US" sz="2800" dirty="0">
                <a:solidFill>
                  <a:srgbClr val="FF0000"/>
                </a:solidFill>
              </a:rPr>
              <a:t>上捕捉</a:t>
            </a:r>
            <a:r>
              <a:rPr lang="en-US" altLang="zh-CN" sz="2800" dirty="0" err="1">
                <a:solidFill>
                  <a:srgbClr val="FF0000"/>
                </a:solidFill>
              </a:rPr>
              <a:t>traceroute</a:t>
            </a:r>
            <a:r>
              <a:rPr lang="zh-CN" altLang="en-US" sz="2800" dirty="0">
                <a:solidFill>
                  <a:srgbClr val="FF0000"/>
                </a:solidFill>
              </a:rPr>
              <a:t>命令产生的包。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实验第</a:t>
            </a:r>
            <a:r>
              <a:rPr lang="en-US" altLang="zh-CN" sz="2800" dirty="0"/>
              <a:t>6</a:t>
            </a:r>
            <a:r>
              <a:rPr lang="zh-CN" altLang="en-US" sz="2800" dirty="0"/>
              <a:t>题指导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上捕捉</a:t>
            </a:r>
            <a:r>
              <a:rPr lang="en-US" altLang="zh-CN" sz="4000" dirty="0" err="1"/>
              <a:t>traceroute</a:t>
            </a:r>
            <a:r>
              <a:rPr lang="zh-CN" altLang="en-US" sz="4000" dirty="0"/>
              <a:t>命令产生的包</a:t>
            </a:r>
          </a:p>
        </p:txBody>
      </p:sp>
      <p:sp>
        <p:nvSpPr>
          <p:cNvPr id="7" name="矩形 6"/>
          <p:cNvSpPr/>
          <p:nvPr/>
        </p:nvSpPr>
        <p:spPr>
          <a:xfrm>
            <a:off x="285720" y="1500174"/>
            <a:ext cx="864399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root@jiangjian</a:t>
            </a:r>
            <a:r>
              <a:rPr lang="en-US" altLang="zh-CN" dirty="0"/>
              <a:t> ~]# </a:t>
            </a:r>
            <a:r>
              <a:rPr lang="en-US" altLang="zh-CN" dirty="0" err="1">
                <a:solidFill>
                  <a:srgbClr val="C00000"/>
                </a:solidFill>
              </a:rPr>
              <a:t>traceroute</a:t>
            </a:r>
            <a:r>
              <a:rPr lang="en-US" altLang="zh-CN" dirty="0">
                <a:solidFill>
                  <a:srgbClr val="C00000"/>
                </a:solidFill>
              </a:rPr>
              <a:t> www.jxufe.cn</a:t>
            </a:r>
          </a:p>
          <a:p>
            <a:r>
              <a:rPr lang="en-US" altLang="zh-CN" dirty="0" err="1"/>
              <a:t>traceroute</a:t>
            </a:r>
            <a:r>
              <a:rPr lang="en-US" altLang="zh-CN" dirty="0"/>
              <a:t> to www.jxufe.cn (</a:t>
            </a:r>
            <a:r>
              <a:rPr lang="en-US" altLang="zh-CN" dirty="0">
                <a:solidFill>
                  <a:srgbClr val="C00000"/>
                </a:solidFill>
              </a:rPr>
              <a:t>58.17.39.212</a:t>
            </a:r>
            <a:r>
              <a:rPr lang="en-US" altLang="zh-CN" dirty="0"/>
              <a:t>), 30 hops max, 60 byte packets</a:t>
            </a:r>
          </a:p>
          <a:p>
            <a:r>
              <a:rPr lang="en-US" altLang="zh-CN" dirty="0"/>
              <a:t> 1  </a:t>
            </a:r>
            <a:r>
              <a:rPr lang="en-US" altLang="zh-CN" dirty="0" err="1"/>
              <a:t>localhost</a:t>
            </a:r>
            <a:r>
              <a:rPr lang="en-US" altLang="zh-CN" dirty="0"/>
              <a:t> (192.168.211.2)  0.279 ms  0.245 ms  0.117 ms</a:t>
            </a:r>
          </a:p>
          <a:p>
            <a:r>
              <a:rPr lang="en-US" altLang="zh-CN" dirty="0"/>
              <a:t> 2  </a:t>
            </a:r>
            <a:r>
              <a:rPr lang="en-US" altLang="zh-CN" dirty="0" err="1"/>
              <a:t>localhost</a:t>
            </a:r>
            <a:r>
              <a:rPr lang="en-US" altLang="zh-CN" dirty="0"/>
              <a:t> (192.168.1.1)  1.928 ms  2.600 ms  2.804 ms</a:t>
            </a:r>
          </a:p>
          <a:p>
            <a:r>
              <a:rPr lang="en-US" altLang="zh-CN" dirty="0"/>
              <a:t> 3  * * *</a:t>
            </a:r>
          </a:p>
          <a:p>
            <a:r>
              <a:rPr lang="en-US" altLang="zh-CN" dirty="0"/>
              <a:t> 4  * * *</a:t>
            </a:r>
          </a:p>
          <a:p>
            <a:r>
              <a:rPr lang="en-US" altLang="zh-CN" dirty="0"/>
              <a:t> 5  214.7.34.171.adsl-pool.jx.chinaunicom.com (171.34.7.214)  22.736 ms 222.7.34.171.adsl-pool.jx.chinaunicom.com (171.34.7.222)  8.156 ms  11.467 ms</a:t>
            </a:r>
          </a:p>
          <a:p>
            <a:r>
              <a:rPr lang="en-US" altLang="zh-CN" dirty="0"/>
              <a:t> 6  * * *</a:t>
            </a:r>
          </a:p>
          <a:p>
            <a:r>
              <a:rPr lang="en-US" altLang="zh-CN" dirty="0"/>
              <a:t> 7  194.194.248.220.adsl-pool.jx.chinaunicom.com (220.248.194.194)  19.235 ms 198.194.248.220.adsl-pool.jx.chinaunicom.com (220.248.194.198)  17.847 ms 194.194.248.220.adsl-pool.jx.chinaunicom.com (220.248.194.194)  10.281 ms</a:t>
            </a:r>
          </a:p>
          <a:p>
            <a:r>
              <a:rPr lang="en-US" altLang="zh-CN" dirty="0"/>
              <a:t> 8  212.39.17.58.adsl-pool.jx.chinaunicom.com (</a:t>
            </a:r>
            <a:r>
              <a:rPr lang="en-US" altLang="zh-CN" dirty="0">
                <a:solidFill>
                  <a:srgbClr val="C00000"/>
                </a:solidFill>
              </a:rPr>
              <a:t>58.17.39.212</a:t>
            </a:r>
            <a:r>
              <a:rPr lang="en-US" altLang="zh-CN" dirty="0"/>
              <a:t>)  5.276 ms  5.294 ms  5.149 ms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上捕捉</a:t>
            </a:r>
            <a:r>
              <a:rPr lang="en-US" altLang="zh-CN" sz="4000" dirty="0" err="1"/>
              <a:t>traceroute</a:t>
            </a:r>
            <a:r>
              <a:rPr lang="zh-CN" altLang="en-US" sz="4000" dirty="0"/>
              <a:t>命令产生的包</a:t>
            </a:r>
          </a:p>
        </p:txBody>
      </p:sp>
      <p:pic>
        <p:nvPicPr>
          <p:cNvPr id="5" name="图片 4" descr="linux_WS_tracerout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5" y="1214422"/>
            <a:ext cx="8873047" cy="4714908"/>
          </a:xfrm>
          <a:prstGeom prst="rect">
            <a:avLst/>
          </a:prstGeom>
        </p:spPr>
      </p:pic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7000892" y="2428868"/>
            <a:ext cx="1643074" cy="500066"/>
          </a:xfrm>
          <a:prstGeom prst="wedgeRectCallout">
            <a:avLst>
              <a:gd name="adj1" fmla="val -77401"/>
              <a:gd name="adj2" fmla="val 30202"/>
            </a:avLst>
          </a:prstGeom>
          <a:solidFill>
            <a:schemeClr val="bg2"/>
          </a:solidFill>
          <a:ln w="19050" algn="ctr">
            <a:noFill/>
            <a:round/>
          </a:ln>
        </p:spPr>
        <p:txBody>
          <a:bodyPr wrap="square" anchor="ctr">
            <a:no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</a:rPr>
              <a:t>DNS</a:t>
            </a:r>
            <a:r>
              <a:rPr lang="zh-CN" altLang="en-US" sz="1400" b="1" dirty="0">
                <a:latin typeface="Arial" panose="020B0604020202020204" pitchFamily="34" charset="0"/>
              </a:rPr>
              <a:t>域名解析过程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214282" y="2071678"/>
            <a:ext cx="6715172" cy="135732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在</a:t>
            </a:r>
            <a:r>
              <a:rPr lang="en-US" altLang="zh-CN" sz="4000" dirty="0"/>
              <a:t>FC12</a:t>
            </a:r>
            <a:r>
              <a:rPr lang="zh-CN" altLang="en-US" sz="4000" dirty="0"/>
              <a:t>上捕捉</a:t>
            </a:r>
            <a:r>
              <a:rPr lang="en-US" altLang="zh-CN" sz="4000" dirty="0" err="1"/>
              <a:t>traceroute</a:t>
            </a:r>
            <a:r>
              <a:rPr lang="zh-CN" altLang="en-US" sz="4000" dirty="0"/>
              <a:t>命令产生的包</a:t>
            </a:r>
          </a:p>
        </p:txBody>
      </p:sp>
      <p:pic>
        <p:nvPicPr>
          <p:cNvPr id="4" name="图片 3" descr="linux_WS_tracerout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8929750" cy="38070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45077b-bb35-452d-9ba2-dc959cc6be2e"/>
  <p:tag name="COMMONDATA" val="eyJoZGlkIjoiODE4NWRmMGQ0OWM1YjdlODQ5Y2EwZWY3MjYwY2E4ZT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4863</Words>
  <Application>Microsoft Office PowerPoint</Application>
  <PresentationFormat>全屏显示(4:3)</PresentationFormat>
  <Paragraphs>497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Office 主题</vt:lpstr>
      <vt:lpstr>计算机网络第四章实验指导 第一部分</vt:lpstr>
      <vt:lpstr>实验内容</vt:lpstr>
      <vt:lpstr>1.在FC12上安装和使用WireShark</vt:lpstr>
      <vt:lpstr>1.在FC12上安装和使用WireShark</vt:lpstr>
      <vt:lpstr>1.在FC12上安装和使用WireShark</vt:lpstr>
      <vt:lpstr>实验内容</vt:lpstr>
      <vt:lpstr>2.在FC12上捕捉traceroute命令产生的包</vt:lpstr>
      <vt:lpstr>2.在FC12上捕捉traceroute命令产生的包</vt:lpstr>
      <vt:lpstr>2.在FC12上捕捉traceroute命令产生的包</vt:lpstr>
      <vt:lpstr>2.在FC12上捕捉traceroute命令产生的包</vt:lpstr>
      <vt:lpstr>2.在FC12上捕捉traceroute命令产生的包</vt:lpstr>
      <vt:lpstr>2.在FC12上捕捉traceroute命令产生的包</vt:lpstr>
      <vt:lpstr>实验内容</vt:lpstr>
      <vt:lpstr>3.实验第6题指导</vt:lpstr>
      <vt:lpstr>3.实验第6题指导</vt:lpstr>
      <vt:lpstr>路由器实验内容</vt:lpstr>
      <vt:lpstr>路由器实验内容</vt:lpstr>
      <vt:lpstr>1. 路由器基本配置</vt:lpstr>
      <vt:lpstr>1. 路由器基本配置</vt:lpstr>
      <vt:lpstr>1. 路由器基本配置</vt:lpstr>
      <vt:lpstr>1. 路由器基本配置</vt:lpstr>
      <vt:lpstr>实验第7题</vt:lpstr>
      <vt:lpstr>实验第7题</vt:lpstr>
      <vt:lpstr>实验第7题</vt:lpstr>
      <vt:lpstr>知识点：路由器路由表（转发表）</vt:lpstr>
      <vt:lpstr>知识点：路由器路由表（转发表）</vt:lpstr>
      <vt:lpstr>实验第7题</vt:lpstr>
      <vt:lpstr>实验第7题</vt:lpstr>
      <vt:lpstr>知识点：路由器路由表（转发表）</vt:lpstr>
      <vt:lpstr>实验第7题</vt:lpstr>
      <vt:lpstr>实验第7题</vt:lpstr>
      <vt:lpstr>实验第7题</vt:lpstr>
      <vt:lpstr>实验第7题</vt:lpstr>
      <vt:lpstr>路由器实验内容</vt:lpstr>
      <vt:lpstr>配置RIP协议</vt:lpstr>
      <vt:lpstr>配置RIP协议</vt:lpstr>
      <vt:lpstr>配置RIP协议</vt:lpstr>
      <vt:lpstr>配置RIP协议</vt:lpstr>
      <vt:lpstr>清除RIP路由</vt:lpstr>
      <vt:lpstr>配置RIP2协议</vt:lpstr>
      <vt:lpstr>配置RIP2协议</vt:lpstr>
      <vt:lpstr>带三层交换机的RIP实验</vt:lpstr>
      <vt:lpstr>知识点：三层交换机配置接口IP</vt:lpstr>
      <vt:lpstr>第9题：包含三层交换机的RIP协议</vt:lpstr>
      <vt:lpstr>第9题：包含三层交换机的RIP协议</vt:lpstr>
      <vt:lpstr>第9题：包含三层交换机的RIP协议-查看路由</vt:lpstr>
      <vt:lpstr>第9题：包含三层交换机的RIP协议-查看路由</vt:lpstr>
      <vt:lpstr>清除RIP路由</vt:lpstr>
      <vt:lpstr>路由器实验内容</vt:lpstr>
      <vt:lpstr>OSPF路由协议配置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计算机网络第三章实验指导</dc:title>
  <dc:creator/>
  <cp:lastModifiedBy>Fu Sheng</cp:lastModifiedBy>
  <cp:revision>129</cp:revision>
  <dcterms:created xsi:type="dcterms:W3CDTF">2022-11-07T14:17:00Z</dcterms:created>
  <dcterms:modified xsi:type="dcterms:W3CDTF">2022-11-21T18:39:30Z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07E5D9A2A9674D7D87FAF71DC25237C6</vt:lpwstr>
  </property>
  <property fmtid="{D5CDD505-2E9C-101B-9397-08002B2CF9AE}" pid="3" name="KSOProductBuildVer">
    <vt:lpwstr>2052-11.1.0.12763</vt:lpwstr>
  </property>
</Properties>
</file>