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7" r:id="rId3"/>
    <p:sldId id="338" r:id="rId4"/>
    <p:sldId id="339" r:id="rId5"/>
    <p:sldId id="258" r:id="rId6"/>
    <p:sldId id="328" r:id="rId7"/>
    <p:sldId id="340" r:id="rId8"/>
    <p:sldId id="341" r:id="rId9"/>
    <p:sldId id="342" r:id="rId10"/>
    <p:sldId id="343" r:id="rId11"/>
    <p:sldId id="344" r:id="rId12"/>
    <p:sldId id="345" r:id="rId13"/>
    <p:sldId id="346" r:id="rId14"/>
    <p:sldId id="347" r:id="rId15"/>
    <p:sldId id="349" r:id="rId16"/>
    <p:sldId id="350" r:id="rId17"/>
    <p:sldId id="348" r:id="rId18"/>
    <p:sldId id="351" r:id="rId19"/>
    <p:sldId id="352" r:id="rId20"/>
    <p:sldId id="353" r:id="rId21"/>
    <p:sldId id="330" r:id="rId22"/>
    <p:sldId id="354" r:id="rId23"/>
    <p:sldId id="355" r:id="rId24"/>
    <p:sldId id="356" r:id="rId25"/>
    <p:sldId id="357" r:id="rId26"/>
    <p:sldId id="331" r:id="rId27"/>
    <p:sldId id="358" r:id="rId28"/>
    <p:sldId id="359" r:id="rId29"/>
    <p:sldId id="360" r:id="rId30"/>
    <p:sldId id="361" r:id="rId31"/>
    <p:sldId id="362" r:id="rId32"/>
    <p:sldId id="363" r:id="rId33"/>
    <p:sldId id="365" r:id="rId34"/>
    <p:sldId id="364" r:id="rId35"/>
    <p:sldId id="367" r:id="rId36"/>
    <p:sldId id="366" r:id="rId37"/>
    <p:sldId id="368" r:id="rId38"/>
    <p:sldId id="369" r:id="rId39"/>
    <p:sldId id="370" r:id="rId40"/>
    <p:sldId id="380" r:id="rId41"/>
    <p:sldId id="371" r:id="rId42"/>
    <p:sldId id="372" r:id="rId43"/>
    <p:sldId id="373" r:id="rId44"/>
    <p:sldId id="375" r:id="rId45"/>
    <p:sldId id="376" r:id="rId46"/>
    <p:sldId id="374" r:id="rId47"/>
    <p:sldId id="377" r:id="rId48"/>
    <p:sldId id="378"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73" autoAdjust="0"/>
    <p:restoredTop sz="94660"/>
  </p:normalViewPr>
  <p:slideViewPr>
    <p:cSldViewPr>
      <p:cViewPr>
        <p:scale>
          <a:sx n="82" d="100"/>
          <a:sy n="82" d="100"/>
        </p:scale>
        <p:origin x="-1842" y="-8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jxufe.c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计算机网络第六章实验指导</a:t>
            </a:r>
            <a:endParaRPr lang="zh-CN" altLang="en-US" dirty="0"/>
          </a:p>
        </p:txBody>
      </p:sp>
      <p:sp>
        <p:nvSpPr>
          <p:cNvPr id="3" name="副标题 2"/>
          <p:cNvSpPr>
            <a:spLocks noGrp="1"/>
          </p:cNvSpPr>
          <p:nvPr>
            <p:ph type="subTitle" idx="1"/>
          </p:nvPr>
        </p:nvSpPr>
        <p:spPr/>
        <p:txBody>
          <a:bodyPr/>
          <a:lstStyle/>
          <a:p>
            <a:r>
              <a:rPr lang="zh-CN" altLang="en-US" dirty="0" smtClean="0"/>
              <a:t>蒋剑</a:t>
            </a:r>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t>Wireshark</a:t>
            </a:r>
            <a:r>
              <a:rPr lang="zh-CN" altLang="en-US" sz="4000" dirty="0" smtClean="0"/>
              <a:t>捕获和分析</a:t>
            </a:r>
            <a:r>
              <a:rPr lang="en-US" altLang="zh-CN" sz="4000" dirty="0" smtClean="0"/>
              <a:t>FTP</a:t>
            </a:r>
            <a:r>
              <a:rPr lang="zh-CN" altLang="en-US" sz="4000" dirty="0" smtClean="0"/>
              <a:t>包</a:t>
            </a:r>
            <a:endParaRPr lang="zh-CN" altLang="en-US" sz="4000" dirty="0"/>
          </a:p>
        </p:txBody>
      </p:sp>
      <p:sp>
        <p:nvSpPr>
          <p:cNvPr id="3" name="内容占位符 2"/>
          <p:cNvSpPr>
            <a:spLocks noGrp="1"/>
          </p:cNvSpPr>
          <p:nvPr>
            <p:ph idx="1"/>
          </p:nvPr>
        </p:nvSpPr>
        <p:spPr>
          <a:xfrm>
            <a:off x="285720" y="1428736"/>
            <a:ext cx="8568952" cy="3089504"/>
          </a:xfrm>
        </p:spPr>
        <p:txBody>
          <a:bodyPr>
            <a:normAutofit/>
          </a:bodyPr>
          <a:lstStyle/>
          <a:p>
            <a:r>
              <a:rPr lang="zh-CN" altLang="en-US" sz="2800" dirty="0" smtClean="0"/>
              <a:t>申请学生</a:t>
            </a:r>
            <a:r>
              <a:rPr lang="en-US" altLang="zh-CN" sz="2800" dirty="0" smtClean="0"/>
              <a:t>FTP</a:t>
            </a:r>
          </a:p>
          <a:p>
            <a:r>
              <a:rPr lang="zh-CN" altLang="en-US" sz="2800" dirty="0" smtClean="0"/>
              <a:t>事先将</a:t>
            </a:r>
            <a:r>
              <a:rPr lang="en-US" altLang="zh-CN" sz="2800" dirty="0" smtClean="0"/>
              <a:t>girl.jpg</a:t>
            </a:r>
            <a:r>
              <a:rPr lang="zh-CN" altLang="en-US" sz="2800" dirty="0" smtClean="0"/>
              <a:t>上传至本人</a:t>
            </a:r>
            <a:r>
              <a:rPr lang="en-US" altLang="zh-CN" sz="2800" dirty="0" smtClean="0"/>
              <a:t>FTP</a:t>
            </a:r>
            <a:r>
              <a:rPr lang="zh-CN" altLang="en-US" sz="2800" dirty="0" smtClean="0"/>
              <a:t>根目录，本机</a:t>
            </a:r>
            <a:r>
              <a:rPr lang="en-US" altLang="zh-CN" sz="2800" dirty="0" smtClean="0"/>
              <a:t>D</a:t>
            </a:r>
            <a:r>
              <a:rPr lang="zh-CN" altLang="en-US" sz="2800" dirty="0" smtClean="0"/>
              <a:t>分区根目录存放</a:t>
            </a:r>
            <a:r>
              <a:rPr lang="en-US" altLang="zh-CN" sz="2800" dirty="0" smtClean="0"/>
              <a:t>baby.jpg</a:t>
            </a:r>
          </a:p>
          <a:p>
            <a:r>
              <a:rPr lang="zh-CN" altLang="en-US" sz="2800" dirty="0" smtClean="0"/>
              <a:t>打开本机</a:t>
            </a:r>
            <a:r>
              <a:rPr lang="en-US" altLang="zh-CN" sz="2800" dirty="0" smtClean="0"/>
              <a:t>dos</a:t>
            </a:r>
            <a:r>
              <a:rPr lang="zh-CN" altLang="en-US" sz="2800" dirty="0" smtClean="0"/>
              <a:t>窗口，切换到</a:t>
            </a:r>
            <a:r>
              <a:rPr lang="en-US" altLang="zh-CN" sz="2800" dirty="0" smtClean="0"/>
              <a:t>D</a:t>
            </a:r>
            <a:r>
              <a:rPr lang="zh-CN" altLang="en-US" sz="2800" dirty="0" smtClean="0"/>
              <a:t>分区，输入</a:t>
            </a:r>
            <a:r>
              <a:rPr lang="en-US" altLang="zh-CN" sz="2800" dirty="0" smtClean="0"/>
              <a:t>”ftp  </a:t>
            </a:r>
            <a:r>
              <a:rPr lang="zh-CN" altLang="en-US" sz="2800" dirty="0" smtClean="0"/>
              <a:t>学生</a:t>
            </a:r>
            <a:r>
              <a:rPr lang="en-US" altLang="zh-CN" sz="2800" dirty="0" smtClean="0"/>
              <a:t>ftp</a:t>
            </a:r>
            <a:r>
              <a:rPr lang="zh-CN" altLang="en-US" sz="2800" dirty="0" smtClean="0"/>
              <a:t>服务器</a:t>
            </a:r>
            <a:r>
              <a:rPr lang="en-US" altLang="zh-CN" sz="2800" dirty="0" err="1" smtClean="0"/>
              <a:t>ip</a:t>
            </a:r>
            <a:r>
              <a:rPr lang="en-US" altLang="zh-CN" sz="2800" dirty="0" smtClean="0"/>
              <a:t>”</a:t>
            </a:r>
            <a:r>
              <a:rPr lang="zh-CN" altLang="en-US" sz="2800" dirty="0" smtClean="0"/>
              <a:t>，但不要回车</a:t>
            </a:r>
            <a:endParaRPr lang="en-US" altLang="zh-CN" sz="2800" dirty="0" smtClean="0"/>
          </a:p>
          <a:p>
            <a:r>
              <a:rPr lang="zh-CN" altLang="en-US" sz="2800" dirty="0" smtClean="0"/>
              <a:t>捕获过滤设置“</a:t>
            </a:r>
            <a:r>
              <a:rPr lang="en-US" altLang="zh-CN" sz="2800" dirty="0" smtClean="0"/>
              <a:t>TCP</a:t>
            </a:r>
            <a:r>
              <a:rPr lang="zh-CN" altLang="en-US" sz="2800" dirty="0" smtClean="0"/>
              <a:t>”，点“</a:t>
            </a:r>
            <a:r>
              <a:rPr lang="en-US" altLang="zh-CN" sz="2800" dirty="0" smtClean="0"/>
              <a:t>start</a:t>
            </a:r>
            <a:r>
              <a:rPr lang="zh-CN" altLang="en-US" sz="2800" dirty="0" smtClean="0"/>
              <a:t>”</a:t>
            </a:r>
            <a:endParaRPr lang="en-US" altLang="zh-CN" sz="2800" dirty="0" smtClean="0"/>
          </a:p>
          <a:p>
            <a:endParaRPr lang="en-US" altLang="zh-CN"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包：客户端</a:t>
            </a:r>
            <a:r>
              <a:rPr lang="en-US" altLang="zh-CN" sz="2800" dirty="0" smtClean="0"/>
              <a:t>DOS</a:t>
            </a:r>
            <a:r>
              <a:rPr lang="zh-CN" altLang="en-US" sz="2800" dirty="0" smtClean="0"/>
              <a:t>窗口操作</a:t>
            </a:r>
            <a:endParaRPr lang="zh-CN" altLang="en-US" sz="2800" dirty="0"/>
          </a:p>
        </p:txBody>
      </p:sp>
      <p:sp>
        <p:nvSpPr>
          <p:cNvPr id="5" name="矩形 4"/>
          <p:cNvSpPr/>
          <p:nvPr/>
        </p:nvSpPr>
        <p:spPr>
          <a:xfrm>
            <a:off x="428596" y="1142984"/>
            <a:ext cx="8501122" cy="4708981"/>
          </a:xfrm>
          <a:prstGeom prst="rect">
            <a:avLst/>
          </a:prstGeom>
          <a:ln>
            <a:solidFill>
              <a:schemeClr val="tx1"/>
            </a:solidFill>
            <a:prstDash val="dash"/>
          </a:ln>
        </p:spPr>
        <p:txBody>
          <a:bodyPr wrap="square">
            <a:spAutoFit/>
          </a:bodyPr>
          <a:lstStyle/>
          <a:p>
            <a:r>
              <a:rPr lang="en-US" altLang="zh-CN" sz="2000" dirty="0" smtClean="0"/>
              <a:t>Microsoft Windows XP [</a:t>
            </a:r>
            <a:r>
              <a:rPr lang="zh-CN" altLang="en-US" sz="2000" dirty="0" smtClean="0"/>
              <a:t>版本 </a:t>
            </a:r>
            <a:r>
              <a:rPr lang="en-US" altLang="zh-CN" sz="2000" dirty="0" smtClean="0"/>
              <a:t>5.1.2600]</a:t>
            </a:r>
          </a:p>
          <a:p>
            <a:r>
              <a:rPr lang="en-US" altLang="zh-CN" sz="2000" dirty="0" smtClean="0"/>
              <a:t>(C) </a:t>
            </a:r>
            <a:r>
              <a:rPr lang="zh-CN" altLang="en-US" sz="2000" dirty="0" smtClean="0"/>
              <a:t>版权所有 </a:t>
            </a:r>
            <a:r>
              <a:rPr lang="en-US" altLang="zh-CN" sz="2000" dirty="0" smtClean="0"/>
              <a:t>1985-2001 Microsoft Corp.</a:t>
            </a:r>
          </a:p>
          <a:p>
            <a:endParaRPr lang="en-US" altLang="zh-CN" sz="2000" dirty="0" smtClean="0"/>
          </a:p>
          <a:p>
            <a:r>
              <a:rPr lang="en-US" altLang="zh-CN" sz="2000" dirty="0" smtClean="0"/>
              <a:t>C:\Documents and Settings\Administrator&gt;</a:t>
            </a:r>
            <a:r>
              <a:rPr lang="en-US" altLang="zh-CN" sz="2000" dirty="0" smtClean="0">
                <a:solidFill>
                  <a:srgbClr val="C00000"/>
                </a:solidFill>
              </a:rPr>
              <a:t>d:</a:t>
            </a:r>
          </a:p>
          <a:p>
            <a:endParaRPr lang="en-US" altLang="zh-CN" sz="2000" dirty="0" smtClean="0"/>
          </a:p>
          <a:p>
            <a:r>
              <a:rPr lang="en-US" altLang="zh-CN" sz="2000" dirty="0" smtClean="0">
                <a:solidFill>
                  <a:srgbClr val="C00000"/>
                </a:solidFill>
              </a:rPr>
              <a:t>D:\&gt;ftp 210.35.205.52</a:t>
            </a:r>
          </a:p>
          <a:p>
            <a:r>
              <a:rPr lang="en-US" altLang="zh-CN" sz="2000" dirty="0" smtClean="0"/>
              <a:t>Connected to 210.35.205.52.</a:t>
            </a:r>
          </a:p>
          <a:p>
            <a:r>
              <a:rPr lang="en-US" altLang="zh-CN" sz="2000" dirty="0" smtClean="0"/>
              <a:t>220 </a:t>
            </a:r>
            <a:r>
              <a:rPr lang="en-US" altLang="zh-CN" sz="2000" dirty="0" err="1" smtClean="0"/>
              <a:t>Serv</a:t>
            </a:r>
            <a:r>
              <a:rPr lang="en-US" altLang="zh-CN" sz="2000" dirty="0" smtClean="0"/>
              <a:t>-U FTP Server v6.4 for WinSock ready...</a:t>
            </a:r>
          </a:p>
          <a:p>
            <a:r>
              <a:rPr lang="en-US" altLang="zh-CN" sz="2000" dirty="0" smtClean="0"/>
              <a:t>User (210.35.205.52:(none)): </a:t>
            </a:r>
            <a:r>
              <a:rPr lang="en-US" altLang="zh-CN" sz="2000" dirty="0" err="1" smtClean="0">
                <a:solidFill>
                  <a:srgbClr val="C00000"/>
                </a:solidFill>
              </a:rPr>
              <a:t>zhangsan</a:t>
            </a:r>
            <a:r>
              <a:rPr lang="en-US" altLang="zh-CN" sz="2000" dirty="0" smtClean="0">
                <a:solidFill>
                  <a:srgbClr val="C00000"/>
                </a:solidFill>
              </a:rPr>
              <a:t> </a:t>
            </a:r>
            <a:r>
              <a:rPr lang="en-US" altLang="zh-CN" sz="2000" dirty="0" smtClean="0"/>
              <a:t>  //</a:t>
            </a:r>
            <a:r>
              <a:rPr lang="zh-CN" altLang="en-US" sz="2000" dirty="0" smtClean="0"/>
              <a:t>用户名</a:t>
            </a:r>
            <a:endParaRPr lang="en-US" altLang="zh-CN" sz="2000" dirty="0" smtClean="0"/>
          </a:p>
          <a:p>
            <a:r>
              <a:rPr lang="en-US" altLang="zh-CN" sz="2000" dirty="0" smtClean="0"/>
              <a:t>331 User name okay, need password.</a:t>
            </a:r>
          </a:p>
          <a:p>
            <a:r>
              <a:rPr lang="en-US" altLang="zh-CN" sz="2000" dirty="0" smtClean="0">
                <a:solidFill>
                  <a:srgbClr val="C00000"/>
                </a:solidFill>
              </a:rPr>
              <a:t>Password:</a:t>
            </a:r>
          </a:p>
          <a:p>
            <a:r>
              <a:rPr lang="en-US" altLang="zh-CN" sz="2000" dirty="0" smtClean="0"/>
              <a:t>230 User logged in, proceed.</a:t>
            </a:r>
          </a:p>
          <a:p>
            <a:r>
              <a:rPr lang="en-US" altLang="zh-CN" sz="2000" dirty="0" smtClean="0">
                <a:solidFill>
                  <a:srgbClr val="C00000"/>
                </a:solidFill>
              </a:rPr>
              <a:t>ftp&gt; </a:t>
            </a:r>
            <a:r>
              <a:rPr lang="en-US" altLang="zh-CN" sz="2000" dirty="0" err="1" smtClean="0">
                <a:solidFill>
                  <a:srgbClr val="C00000"/>
                </a:solidFill>
              </a:rPr>
              <a:t>ls</a:t>
            </a:r>
            <a:r>
              <a:rPr lang="en-US" altLang="zh-CN" sz="2000" dirty="0" smtClean="0">
                <a:solidFill>
                  <a:srgbClr val="C00000"/>
                </a:solidFill>
              </a:rPr>
              <a:t>      //</a:t>
            </a:r>
            <a:r>
              <a:rPr lang="zh-CN" altLang="en-US" sz="2000" dirty="0" smtClean="0">
                <a:solidFill>
                  <a:srgbClr val="C00000"/>
                </a:solidFill>
              </a:rPr>
              <a:t>这一步可能在各位的学生</a:t>
            </a:r>
            <a:r>
              <a:rPr lang="en-US" altLang="zh-CN" sz="2000" dirty="0" smtClean="0">
                <a:solidFill>
                  <a:srgbClr val="C00000"/>
                </a:solidFill>
              </a:rPr>
              <a:t>FTP</a:t>
            </a:r>
            <a:r>
              <a:rPr lang="zh-CN" altLang="en-US" sz="2000" dirty="0" smtClean="0">
                <a:solidFill>
                  <a:srgbClr val="C00000"/>
                </a:solidFill>
              </a:rPr>
              <a:t>上不一样</a:t>
            </a:r>
            <a:endParaRPr lang="en-US" altLang="zh-CN" sz="2000" dirty="0" smtClean="0">
              <a:solidFill>
                <a:srgbClr val="C00000"/>
              </a:solidFill>
            </a:endParaRPr>
          </a:p>
          <a:p>
            <a:r>
              <a:rPr lang="en-US" altLang="zh-CN" sz="2000" dirty="0" smtClean="0"/>
              <a:t>200 PORT Command successful.</a:t>
            </a:r>
          </a:p>
          <a:p>
            <a:r>
              <a:rPr lang="en-US" altLang="zh-CN" sz="2000" dirty="0" smtClean="0"/>
              <a:t>550 No files found.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包：客户端</a:t>
            </a:r>
            <a:r>
              <a:rPr lang="en-US" altLang="zh-CN" sz="2800" dirty="0" smtClean="0"/>
              <a:t>DOS</a:t>
            </a:r>
            <a:r>
              <a:rPr lang="zh-CN" altLang="en-US" sz="2800" dirty="0" smtClean="0"/>
              <a:t>窗口操作</a:t>
            </a:r>
            <a:endParaRPr lang="zh-CN" altLang="en-US" sz="2800" dirty="0"/>
          </a:p>
        </p:txBody>
      </p:sp>
      <p:sp>
        <p:nvSpPr>
          <p:cNvPr id="5" name="矩形 4"/>
          <p:cNvSpPr/>
          <p:nvPr/>
        </p:nvSpPr>
        <p:spPr>
          <a:xfrm>
            <a:off x="357158" y="928670"/>
            <a:ext cx="8501122" cy="4893647"/>
          </a:xfrm>
          <a:prstGeom prst="rect">
            <a:avLst/>
          </a:prstGeom>
        </p:spPr>
        <p:txBody>
          <a:bodyPr wrap="square">
            <a:spAutoFit/>
          </a:bodyPr>
          <a:lstStyle/>
          <a:p>
            <a:r>
              <a:rPr lang="en-US" altLang="zh-CN" sz="2400" dirty="0" smtClean="0">
                <a:solidFill>
                  <a:srgbClr val="C00000"/>
                </a:solidFill>
              </a:rPr>
              <a:t>ftp&gt; dir    //</a:t>
            </a:r>
            <a:r>
              <a:rPr lang="zh-CN" altLang="en-US" sz="2400" dirty="0" smtClean="0">
                <a:solidFill>
                  <a:srgbClr val="C00000"/>
                </a:solidFill>
              </a:rPr>
              <a:t>这一步可能在各位的学生</a:t>
            </a:r>
            <a:r>
              <a:rPr lang="en-US" altLang="zh-CN" sz="2400" dirty="0" smtClean="0">
                <a:solidFill>
                  <a:srgbClr val="C00000"/>
                </a:solidFill>
              </a:rPr>
              <a:t>FTP</a:t>
            </a:r>
            <a:r>
              <a:rPr lang="zh-CN" altLang="en-US" sz="2400" dirty="0" smtClean="0">
                <a:solidFill>
                  <a:srgbClr val="C00000"/>
                </a:solidFill>
              </a:rPr>
              <a:t>上不一样</a:t>
            </a:r>
            <a:endParaRPr lang="en-US" altLang="zh-CN" sz="2400" dirty="0" smtClean="0">
              <a:solidFill>
                <a:srgbClr val="C00000"/>
              </a:solidFill>
            </a:endParaRPr>
          </a:p>
          <a:p>
            <a:r>
              <a:rPr lang="en-US" altLang="zh-CN" sz="2400" dirty="0" smtClean="0"/>
              <a:t>200 PORT Command successful.</a:t>
            </a:r>
          </a:p>
          <a:p>
            <a:r>
              <a:rPr lang="en-US" altLang="zh-CN" sz="2400" dirty="0" smtClean="0"/>
              <a:t>150 Opening ASCII mode data connection for /bin/</a:t>
            </a:r>
            <a:r>
              <a:rPr lang="en-US" altLang="zh-CN" sz="2400" dirty="0" err="1" smtClean="0"/>
              <a:t>ls</a:t>
            </a:r>
            <a:r>
              <a:rPr lang="en-US" altLang="zh-CN" sz="2400" dirty="0" smtClean="0"/>
              <a:t>.</a:t>
            </a:r>
          </a:p>
          <a:p>
            <a:r>
              <a:rPr lang="en-US" altLang="zh-CN" sz="2400" dirty="0" err="1" smtClean="0"/>
              <a:t>drw-rw-rw</a:t>
            </a:r>
            <a:r>
              <a:rPr lang="en-US" altLang="zh-CN" sz="2400" dirty="0" smtClean="0"/>
              <a:t>-   1 user     group           0 Nov  3  2011 .</a:t>
            </a:r>
          </a:p>
          <a:p>
            <a:r>
              <a:rPr lang="en-US" altLang="zh-CN" sz="2400" dirty="0" err="1" smtClean="0"/>
              <a:t>drw-rw-rw</a:t>
            </a:r>
            <a:r>
              <a:rPr lang="en-US" altLang="zh-CN" sz="2400" dirty="0" smtClean="0"/>
              <a:t>-   1 user     group           0 Nov  3  2011 ..</a:t>
            </a:r>
          </a:p>
          <a:p>
            <a:r>
              <a:rPr lang="en-US" altLang="zh-CN" sz="2400" dirty="0" err="1" smtClean="0">
                <a:solidFill>
                  <a:srgbClr val="C00000"/>
                </a:solidFill>
              </a:rPr>
              <a:t>drw-rw-rw</a:t>
            </a:r>
            <a:r>
              <a:rPr lang="en-US" altLang="zh-CN" sz="2400" dirty="0" smtClean="0">
                <a:solidFill>
                  <a:srgbClr val="C00000"/>
                </a:solidFill>
              </a:rPr>
              <a:t>-   1 user     group           0 Dec  5 12:43 down</a:t>
            </a:r>
          </a:p>
          <a:p>
            <a:r>
              <a:rPr lang="en-US" altLang="zh-CN" sz="2400" dirty="0" err="1" smtClean="0">
                <a:solidFill>
                  <a:srgbClr val="C00000"/>
                </a:solidFill>
              </a:rPr>
              <a:t>drw-rw-rw</a:t>
            </a:r>
            <a:r>
              <a:rPr lang="en-US" altLang="zh-CN" sz="2400" dirty="0" smtClean="0">
                <a:solidFill>
                  <a:srgbClr val="C00000"/>
                </a:solidFill>
              </a:rPr>
              <a:t>-   1 user     group           0 Nov 10 14:02 up</a:t>
            </a:r>
          </a:p>
          <a:p>
            <a:r>
              <a:rPr lang="en-US" altLang="zh-CN" sz="2400" dirty="0" smtClean="0"/>
              <a:t>226-Maximum disk quota limited to 10240000 </a:t>
            </a:r>
            <a:r>
              <a:rPr lang="en-US" altLang="zh-CN" sz="2400" dirty="0" err="1" smtClean="0"/>
              <a:t>kBytes</a:t>
            </a:r>
            <a:endParaRPr lang="en-US" altLang="zh-CN" sz="2400" dirty="0" smtClean="0"/>
          </a:p>
          <a:p>
            <a:r>
              <a:rPr lang="en-US" altLang="zh-CN" sz="2400" dirty="0" smtClean="0"/>
              <a:t>    Used disk quota 822037 </a:t>
            </a:r>
            <a:r>
              <a:rPr lang="en-US" altLang="zh-CN" sz="2400" dirty="0" err="1" smtClean="0"/>
              <a:t>kBytes</a:t>
            </a:r>
            <a:r>
              <a:rPr lang="en-US" altLang="zh-CN" sz="2400" dirty="0" smtClean="0"/>
              <a:t>, available 9417962 </a:t>
            </a:r>
            <a:r>
              <a:rPr lang="en-US" altLang="zh-CN" sz="2400" dirty="0" err="1" smtClean="0"/>
              <a:t>kBytes</a:t>
            </a:r>
            <a:endParaRPr lang="en-US" altLang="zh-CN" sz="2400" dirty="0" smtClean="0"/>
          </a:p>
          <a:p>
            <a:r>
              <a:rPr lang="en-US" altLang="zh-CN" sz="2400" dirty="0" smtClean="0"/>
              <a:t>226 Transfer complete.</a:t>
            </a:r>
          </a:p>
          <a:p>
            <a:r>
              <a:rPr lang="en-US" altLang="zh-CN" sz="2400" dirty="0" smtClean="0"/>
              <a:t>ftp: </a:t>
            </a:r>
            <a:r>
              <a:rPr lang="zh-CN" altLang="en-US" sz="2400" dirty="0" smtClean="0"/>
              <a:t>收到 </a:t>
            </a:r>
            <a:r>
              <a:rPr lang="en-US" altLang="zh-CN" sz="2400" dirty="0" smtClean="0"/>
              <a:t>237 </a:t>
            </a:r>
            <a:r>
              <a:rPr lang="zh-CN" altLang="en-US" sz="2400" dirty="0" smtClean="0"/>
              <a:t>字节，用时 </a:t>
            </a:r>
            <a:r>
              <a:rPr lang="en-US" altLang="zh-CN" sz="2400" dirty="0" smtClean="0"/>
              <a:t>0.00Seconds 237000.00Kbytes/sec.</a:t>
            </a:r>
          </a:p>
          <a:p>
            <a:r>
              <a:rPr lang="en-US" altLang="zh-CN" sz="2400" dirty="0" smtClean="0">
                <a:solidFill>
                  <a:srgbClr val="C00000"/>
                </a:solidFill>
              </a:rPr>
              <a:t>ftp&gt; </a:t>
            </a:r>
            <a:r>
              <a:rPr lang="en-US" altLang="zh-CN" sz="2400" dirty="0" err="1" smtClean="0">
                <a:solidFill>
                  <a:srgbClr val="C00000"/>
                </a:solidFill>
              </a:rPr>
              <a:t>cd</a:t>
            </a:r>
            <a:r>
              <a:rPr lang="en-US" altLang="zh-CN" sz="2400" dirty="0" smtClean="0">
                <a:solidFill>
                  <a:srgbClr val="C00000"/>
                </a:solidFill>
              </a:rPr>
              <a:t> down   </a:t>
            </a:r>
          </a:p>
          <a:p>
            <a:r>
              <a:rPr lang="en-US" altLang="zh-CN" sz="2400" dirty="0" smtClean="0"/>
              <a:t>250 Directory changed to /down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包：客户端</a:t>
            </a:r>
            <a:r>
              <a:rPr lang="en-US" altLang="zh-CN" sz="2800" dirty="0" smtClean="0"/>
              <a:t>DOS</a:t>
            </a:r>
            <a:r>
              <a:rPr lang="zh-CN" altLang="en-US" sz="2800" dirty="0" smtClean="0"/>
              <a:t>窗口操作</a:t>
            </a:r>
            <a:endParaRPr lang="zh-CN" altLang="en-US" sz="2800" dirty="0"/>
          </a:p>
        </p:txBody>
      </p:sp>
      <p:sp>
        <p:nvSpPr>
          <p:cNvPr id="5" name="矩形 4"/>
          <p:cNvSpPr/>
          <p:nvPr/>
        </p:nvSpPr>
        <p:spPr>
          <a:xfrm>
            <a:off x="357158" y="785794"/>
            <a:ext cx="8501122" cy="5940088"/>
          </a:xfrm>
          <a:prstGeom prst="rect">
            <a:avLst/>
          </a:prstGeom>
          <a:ln>
            <a:solidFill>
              <a:schemeClr val="tx1"/>
            </a:solidFill>
            <a:prstDash val="dash"/>
          </a:ln>
        </p:spPr>
        <p:txBody>
          <a:bodyPr wrap="square">
            <a:spAutoFit/>
          </a:bodyPr>
          <a:lstStyle/>
          <a:p>
            <a:r>
              <a:rPr lang="en-US" altLang="zh-CN" sz="2000" dirty="0" smtClean="0">
                <a:solidFill>
                  <a:srgbClr val="C00000"/>
                </a:solidFill>
              </a:rPr>
              <a:t>ftp&gt; get girl.jpg</a:t>
            </a:r>
          </a:p>
          <a:p>
            <a:r>
              <a:rPr lang="en-US" altLang="zh-CN" sz="2000" dirty="0" smtClean="0"/>
              <a:t>200 PORT Command successful.</a:t>
            </a:r>
          </a:p>
          <a:p>
            <a:r>
              <a:rPr lang="en-US" altLang="zh-CN" sz="2000" dirty="0" smtClean="0"/>
              <a:t>150 Opening ASCII mode data connection for girl.jpg (286586 Bytes).</a:t>
            </a:r>
          </a:p>
          <a:p>
            <a:r>
              <a:rPr lang="en-US" altLang="zh-CN" sz="2000" dirty="0" smtClean="0"/>
              <a:t>226-Maximum disk quota limited to 10240000 </a:t>
            </a:r>
            <a:r>
              <a:rPr lang="en-US" altLang="zh-CN" sz="2000" dirty="0" err="1" smtClean="0"/>
              <a:t>kBytes</a:t>
            </a:r>
            <a:endParaRPr lang="en-US" altLang="zh-CN" sz="2000" dirty="0" smtClean="0"/>
          </a:p>
          <a:p>
            <a:r>
              <a:rPr lang="en-US" altLang="zh-CN" sz="2000" dirty="0" smtClean="0"/>
              <a:t>    Used disk quota 822037 </a:t>
            </a:r>
            <a:r>
              <a:rPr lang="en-US" altLang="zh-CN" sz="2000" dirty="0" err="1" smtClean="0"/>
              <a:t>kBytes</a:t>
            </a:r>
            <a:r>
              <a:rPr lang="en-US" altLang="zh-CN" sz="2000" dirty="0" smtClean="0"/>
              <a:t>, available 9417962 </a:t>
            </a:r>
            <a:r>
              <a:rPr lang="en-US" altLang="zh-CN" sz="2000" dirty="0" err="1" smtClean="0"/>
              <a:t>kBytes</a:t>
            </a:r>
            <a:endParaRPr lang="en-US" altLang="zh-CN" sz="2000" dirty="0" smtClean="0"/>
          </a:p>
          <a:p>
            <a:r>
              <a:rPr lang="en-US" altLang="zh-CN" sz="2000" dirty="0" smtClean="0"/>
              <a:t>226 Transfer complete.</a:t>
            </a:r>
          </a:p>
          <a:p>
            <a:r>
              <a:rPr lang="en-US" altLang="zh-CN" sz="2000" dirty="0" smtClean="0"/>
              <a:t>ftp: </a:t>
            </a:r>
            <a:r>
              <a:rPr lang="zh-CN" altLang="en-US" sz="2000" dirty="0" smtClean="0"/>
              <a:t>收到 </a:t>
            </a:r>
            <a:r>
              <a:rPr lang="en-US" altLang="zh-CN" sz="2000" dirty="0" smtClean="0"/>
              <a:t>286586 </a:t>
            </a:r>
            <a:r>
              <a:rPr lang="zh-CN" altLang="en-US" sz="2000" dirty="0" smtClean="0"/>
              <a:t>字节，用时 </a:t>
            </a:r>
            <a:r>
              <a:rPr lang="en-US" altLang="zh-CN" sz="2000" dirty="0" smtClean="0"/>
              <a:t>0.06Seconds 4622.35Kbytes/sec.</a:t>
            </a:r>
            <a:endParaRPr lang="zh-CN" altLang="en-US" sz="2000" dirty="0" smtClean="0"/>
          </a:p>
          <a:p>
            <a:endParaRPr lang="en-US" altLang="zh-CN" sz="2000" dirty="0" smtClean="0"/>
          </a:p>
          <a:p>
            <a:r>
              <a:rPr lang="en-US" altLang="zh-CN" sz="2000" dirty="0" smtClean="0">
                <a:solidFill>
                  <a:srgbClr val="C00000"/>
                </a:solidFill>
              </a:rPr>
              <a:t>ftp&gt; put baby.jpg</a:t>
            </a:r>
          </a:p>
          <a:p>
            <a:r>
              <a:rPr lang="en-US" altLang="zh-CN" sz="2000" dirty="0" smtClean="0"/>
              <a:t>200 PORT Command successful.</a:t>
            </a:r>
          </a:p>
          <a:p>
            <a:r>
              <a:rPr lang="en-US" altLang="zh-CN" sz="2000" dirty="0" smtClean="0"/>
              <a:t>150 Opening ASCII mode data connection for baby.jpg.</a:t>
            </a:r>
          </a:p>
          <a:p>
            <a:r>
              <a:rPr lang="en-US" altLang="zh-CN" sz="2000" dirty="0" smtClean="0"/>
              <a:t>226-Maximum disk quota limited to 10240000 </a:t>
            </a:r>
            <a:r>
              <a:rPr lang="en-US" altLang="zh-CN" sz="2000" dirty="0" err="1" smtClean="0"/>
              <a:t>kBytes</a:t>
            </a:r>
            <a:endParaRPr lang="en-US" altLang="zh-CN" sz="2000" dirty="0" smtClean="0"/>
          </a:p>
          <a:p>
            <a:r>
              <a:rPr lang="en-US" altLang="zh-CN" sz="2000" dirty="0" smtClean="0"/>
              <a:t>    Used disk quota 822163 </a:t>
            </a:r>
            <a:r>
              <a:rPr lang="en-US" altLang="zh-CN" sz="2000" dirty="0" err="1" smtClean="0"/>
              <a:t>kBytes</a:t>
            </a:r>
            <a:r>
              <a:rPr lang="en-US" altLang="zh-CN" sz="2000" dirty="0" smtClean="0"/>
              <a:t>, available 9417836 </a:t>
            </a:r>
            <a:r>
              <a:rPr lang="en-US" altLang="zh-CN" sz="2000" dirty="0" err="1" smtClean="0"/>
              <a:t>kBytes</a:t>
            </a:r>
            <a:endParaRPr lang="en-US" altLang="zh-CN" sz="2000" dirty="0" smtClean="0"/>
          </a:p>
          <a:p>
            <a:r>
              <a:rPr lang="en-US" altLang="zh-CN" sz="2000" dirty="0" smtClean="0"/>
              <a:t>226 Transfer complete.</a:t>
            </a:r>
          </a:p>
          <a:p>
            <a:r>
              <a:rPr lang="en-US" altLang="zh-CN" sz="2000" dirty="0" smtClean="0"/>
              <a:t>ftp: </a:t>
            </a:r>
            <a:r>
              <a:rPr lang="zh-CN" altLang="en-US" sz="2000" dirty="0" smtClean="0"/>
              <a:t>发送 </a:t>
            </a:r>
            <a:r>
              <a:rPr lang="en-US" altLang="zh-CN" sz="2000" dirty="0" smtClean="0"/>
              <a:t>129673 </a:t>
            </a:r>
            <a:r>
              <a:rPr lang="zh-CN" altLang="en-US" sz="2000" dirty="0" smtClean="0"/>
              <a:t>字节，用时 </a:t>
            </a:r>
            <a:r>
              <a:rPr lang="en-US" altLang="zh-CN" sz="2000" dirty="0" smtClean="0"/>
              <a:t>0.01Seconds 8644.87Kbytes/sec.</a:t>
            </a:r>
          </a:p>
          <a:p>
            <a:r>
              <a:rPr lang="en-US" altLang="zh-CN" sz="2000" dirty="0" smtClean="0">
                <a:solidFill>
                  <a:srgbClr val="C00000"/>
                </a:solidFill>
              </a:rPr>
              <a:t>ftp&gt; quit</a:t>
            </a:r>
          </a:p>
          <a:p>
            <a:r>
              <a:rPr lang="en-US" altLang="zh-CN" sz="2000" dirty="0" smtClean="0"/>
              <a:t>221 Goodbye!</a:t>
            </a:r>
          </a:p>
          <a:p>
            <a:endParaRPr lang="en-US" altLang="zh-CN" sz="2000" dirty="0" smtClean="0"/>
          </a:p>
          <a:p>
            <a:r>
              <a:rPr lang="en-US" altLang="zh-CN" sz="2000" dirty="0" smtClean="0">
                <a:solidFill>
                  <a:srgbClr val="C00000"/>
                </a:solidFill>
              </a:rPr>
              <a:t>D:\&gt;                   //</a:t>
            </a:r>
            <a:r>
              <a:rPr lang="zh-CN" altLang="en-US" sz="2000" dirty="0" smtClean="0">
                <a:solidFill>
                  <a:srgbClr val="C00000"/>
                </a:solidFill>
              </a:rPr>
              <a:t>此时点</a:t>
            </a:r>
            <a:r>
              <a:rPr lang="en-US" altLang="zh-CN" sz="2000" dirty="0" err="1" smtClean="0">
                <a:solidFill>
                  <a:srgbClr val="C00000"/>
                </a:solidFill>
              </a:rPr>
              <a:t>wireshark</a:t>
            </a:r>
            <a:r>
              <a:rPr lang="zh-CN" altLang="en-US" sz="2000" dirty="0" smtClean="0">
                <a:solidFill>
                  <a:srgbClr val="C00000"/>
                </a:solidFill>
              </a:rPr>
              <a:t>的“停止捕获”</a:t>
            </a:r>
            <a:endParaRPr lang="zh-CN" altLang="en-US" sz="2000"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a:t>
            </a:r>
            <a:endParaRPr lang="zh-CN" altLang="en-US" sz="2800" dirty="0"/>
          </a:p>
        </p:txBody>
      </p:sp>
      <p:sp>
        <p:nvSpPr>
          <p:cNvPr id="5" name="矩形 4"/>
          <p:cNvSpPr/>
          <p:nvPr/>
        </p:nvSpPr>
        <p:spPr>
          <a:xfrm>
            <a:off x="357158" y="785794"/>
            <a:ext cx="8358246" cy="1569660"/>
          </a:xfrm>
          <a:prstGeom prst="rect">
            <a:avLst/>
          </a:prstGeom>
          <a:ln>
            <a:solidFill>
              <a:schemeClr val="tx1"/>
            </a:solidFill>
            <a:prstDash val="dash"/>
          </a:ln>
        </p:spPr>
        <p:txBody>
          <a:bodyPr wrap="square">
            <a:spAutoFit/>
          </a:bodyPr>
          <a:lstStyle/>
          <a:p>
            <a:pPr marL="457200" indent="-457200">
              <a:buAutoNum type="arabicPeriod"/>
            </a:pPr>
            <a:r>
              <a:rPr lang="zh-CN" altLang="en-US" sz="2400" dirty="0" smtClean="0"/>
              <a:t>显示过滤输入：</a:t>
            </a:r>
            <a:r>
              <a:rPr lang="en-US" altLang="zh-CN" sz="2400" dirty="0" err="1" smtClean="0"/>
              <a:t>ip.addr</a:t>
            </a:r>
            <a:r>
              <a:rPr lang="en-US" altLang="zh-CN" sz="2400" dirty="0" smtClean="0"/>
              <a:t> == 172.20.77.88 &amp;&amp; </a:t>
            </a:r>
            <a:r>
              <a:rPr lang="en-US" altLang="zh-CN" sz="2400" dirty="0" err="1" smtClean="0"/>
              <a:t>ip.addr</a:t>
            </a:r>
            <a:r>
              <a:rPr lang="en-US" altLang="zh-CN" sz="2400" dirty="0" smtClean="0"/>
              <a:t> == 210.35.205.52</a:t>
            </a:r>
          </a:p>
          <a:p>
            <a:pPr marL="457200" indent="-457200">
              <a:buAutoNum type="arabicPeriod"/>
            </a:pPr>
            <a:r>
              <a:rPr lang="zh-CN" altLang="en-US" sz="2400" dirty="0" smtClean="0"/>
              <a:t>选择</a:t>
            </a:r>
            <a:r>
              <a:rPr lang="en-US" altLang="zh-CN" sz="2400" dirty="0" err="1" smtClean="0"/>
              <a:t>syn</a:t>
            </a:r>
            <a:r>
              <a:rPr lang="zh-CN" altLang="en-US" sz="2400" dirty="0" smtClean="0"/>
              <a:t>包，先观察</a:t>
            </a:r>
            <a:r>
              <a:rPr lang="en-US" altLang="zh-CN" sz="2400" dirty="0" smtClean="0"/>
              <a:t>FTP</a:t>
            </a:r>
            <a:r>
              <a:rPr lang="zh-CN" altLang="en-US" sz="2400" dirty="0" smtClean="0"/>
              <a:t>控制端口是多少？然后右击该包，选择“</a:t>
            </a:r>
            <a:r>
              <a:rPr lang="en-US" altLang="zh-CN" sz="2400" dirty="0" smtClean="0"/>
              <a:t>follow </a:t>
            </a:r>
            <a:r>
              <a:rPr lang="en-US" altLang="zh-CN" sz="2400" dirty="0" err="1" smtClean="0"/>
              <a:t>tcp</a:t>
            </a:r>
            <a:r>
              <a:rPr lang="en-US" altLang="zh-CN" sz="2400" dirty="0" smtClean="0"/>
              <a:t> stream</a:t>
            </a:r>
            <a:r>
              <a:rPr lang="zh-CN" altLang="en-US" sz="2400" dirty="0" smtClean="0"/>
              <a:t>”</a:t>
            </a:r>
            <a:endParaRPr lang="en-US" altLang="zh-CN" sz="2400" dirty="0" smtClean="0"/>
          </a:p>
        </p:txBody>
      </p:sp>
      <p:pic>
        <p:nvPicPr>
          <p:cNvPr id="8" name="图片 7" descr="QQ截图20191202215802.png"/>
          <p:cNvPicPr>
            <a:picLocks noChangeAspect="1"/>
          </p:cNvPicPr>
          <p:nvPr/>
        </p:nvPicPr>
        <p:blipFill>
          <a:blip r:embed="rId2"/>
          <a:stretch>
            <a:fillRect/>
          </a:stretch>
        </p:blipFill>
        <p:spPr>
          <a:xfrm>
            <a:off x="1785918" y="2428868"/>
            <a:ext cx="5572164" cy="4298737"/>
          </a:xfrm>
          <a:prstGeom prst="rect">
            <a:avLst/>
          </a:prstGeom>
        </p:spPr>
      </p:pic>
      <p:sp>
        <p:nvSpPr>
          <p:cNvPr id="7" name="椭圆 6"/>
          <p:cNvSpPr/>
          <p:nvPr/>
        </p:nvSpPr>
        <p:spPr>
          <a:xfrm>
            <a:off x="2428860" y="5929330"/>
            <a:ext cx="78581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a:t>
            </a:r>
            <a:endParaRPr lang="zh-CN" altLang="en-US" sz="2800" dirty="0"/>
          </a:p>
        </p:txBody>
      </p:sp>
      <p:sp>
        <p:nvSpPr>
          <p:cNvPr id="5" name="矩形 4"/>
          <p:cNvSpPr/>
          <p:nvPr/>
        </p:nvSpPr>
        <p:spPr>
          <a:xfrm>
            <a:off x="142844" y="785794"/>
            <a:ext cx="8929718" cy="1107996"/>
          </a:xfrm>
          <a:prstGeom prst="rect">
            <a:avLst/>
          </a:prstGeom>
          <a:ln>
            <a:solidFill>
              <a:schemeClr val="tx1"/>
            </a:solidFill>
            <a:prstDash val="dash"/>
          </a:ln>
        </p:spPr>
        <p:txBody>
          <a:bodyPr wrap="square">
            <a:spAutoFit/>
          </a:bodyPr>
          <a:lstStyle/>
          <a:p>
            <a:pPr marL="457200" indent="-457200">
              <a:buAutoNum type="arabicPeriod"/>
            </a:pPr>
            <a:r>
              <a:rPr lang="zh-CN" altLang="en-US" sz="2200" dirty="0" smtClean="0"/>
              <a:t>得到的是控制连接全过程，保存为</a:t>
            </a:r>
            <a:r>
              <a:rPr lang="en-US" altLang="zh-CN" sz="2200" dirty="0" err="1" smtClean="0"/>
              <a:t>jiangjian</a:t>
            </a:r>
            <a:endParaRPr lang="en-US" altLang="zh-CN" sz="2200" dirty="0" smtClean="0"/>
          </a:p>
          <a:p>
            <a:pPr marL="457200" indent="-457200">
              <a:buAutoNum type="arabicPeriod"/>
            </a:pPr>
            <a:r>
              <a:rPr lang="zh-CN" altLang="en-US" sz="2200" dirty="0" smtClean="0"/>
              <a:t>分析获得的操作过程中的</a:t>
            </a:r>
            <a:r>
              <a:rPr lang="en-US" altLang="zh-CN" sz="2200" dirty="0" smtClean="0"/>
              <a:t>FTP</a:t>
            </a:r>
            <a:r>
              <a:rPr lang="zh-CN" altLang="en-US" sz="2200" dirty="0" smtClean="0"/>
              <a:t>控制命令，比较其与你们在</a:t>
            </a:r>
            <a:r>
              <a:rPr lang="en-US" altLang="zh-CN" sz="2200" dirty="0" smtClean="0"/>
              <a:t>dos</a:t>
            </a:r>
            <a:r>
              <a:rPr lang="zh-CN" altLang="en-US" sz="2200" dirty="0" smtClean="0"/>
              <a:t>窗口输入的命令的关联，计算其中一个</a:t>
            </a:r>
            <a:r>
              <a:rPr lang="en-US" altLang="zh-CN" sz="2200" dirty="0" smtClean="0"/>
              <a:t>PORT</a:t>
            </a:r>
            <a:r>
              <a:rPr lang="zh-CN" altLang="en-US" sz="2200" dirty="0" smtClean="0"/>
              <a:t>命令传给服务器的端口号</a:t>
            </a:r>
            <a:endParaRPr lang="zh-CN" altLang="en-US" sz="2200" dirty="0"/>
          </a:p>
        </p:txBody>
      </p:sp>
      <p:sp>
        <p:nvSpPr>
          <p:cNvPr id="7" name="椭圆 6"/>
          <p:cNvSpPr/>
          <p:nvPr/>
        </p:nvSpPr>
        <p:spPr>
          <a:xfrm>
            <a:off x="1857356" y="5786454"/>
            <a:ext cx="78581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QQ截图20191202215802.png"/>
          <p:cNvPicPr>
            <a:picLocks noChangeAspect="1"/>
          </p:cNvPicPr>
          <p:nvPr/>
        </p:nvPicPr>
        <p:blipFill>
          <a:blip r:embed="rId2"/>
          <a:stretch>
            <a:fillRect/>
          </a:stretch>
        </p:blipFill>
        <p:spPr>
          <a:xfrm>
            <a:off x="1714480" y="2143116"/>
            <a:ext cx="5572164" cy="4298737"/>
          </a:xfrm>
          <a:prstGeom prst="rect">
            <a:avLst/>
          </a:prstGeom>
        </p:spPr>
      </p:pic>
      <p:sp>
        <p:nvSpPr>
          <p:cNvPr id="9" name="椭圆 8"/>
          <p:cNvSpPr/>
          <p:nvPr/>
        </p:nvSpPr>
        <p:spPr>
          <a:xfrm>
            <a:off x="2357422" y="5643578"/>
            <a:ext cx="78581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a:t>
            </a:r>
            <a:endParaRPr lang="zh-CN" altLang="en-US" sz="2800" dirty="0"/>
          </a:p>
        </p:txBody>
      </p:sp>
      <p:sp>
        <p:nvSpPr>
          <p:cNvPr id="5" name="矩形 4"/>
          <p:cNvSpPr/>
          <p:nvPr/>
        </p:nvSpPr>
        <p:spPr>
          <a:xfrm>
            <a:off x="142844" y="785794"/>
            <a:ext cx="8858312" cy="1938992"/>
          </a:xfrm>
          <a:prstGeom prst="rect">
            <a:avLst/>
          </a:prstGeom>
          <a:ln>
            <a:solidFill>
              <a:schemeClr val="tx1"/>
            </a:solidFill>
            <a:prstDash val="dash"/>
          </a:ln>
        </p:spPr>
        <p:txBody>
          <a:bodyPr wrap="square">
            <a:spAutoFit/>
          </a:bodyPr>
          <a:lstStyle/>
          <a:p>
            <a:pPr marL="457200" indent="-457200">
              <a:buAutoNum type="arabicPeriod"/>
            </a:pPr>
            <a:r>
              <a:rPr lang="zh-CN" altLang="en-US" sz="2400" dirty="0" smtClean="0"/>
              <a:t>显示过滤输入：</a:t>
            </a:r>
            <a:r>
              <a:rPr lang="en-US" altLang="zh-CN" sz="2400" dirty="0" smtClean="0"/>
              <a:t>ftp-data</a:t>
            </a:r>
          </a:p>
          <a:p>
            <a:pPr marL="457200" indent="-457200">
              <a:buAutoNum type="arabicPeriod"/>
            </a:pPr>
            <a:r>
              <a:rPr lang="zh-CN" altLang="en-US" sz="2400" dirty="0" smtClean="0"/>
              <a:t>定位到过滤后的第一个</a:t>
            </a:r>
            <a:r>
              <a:rPr lang="en-US" altLang="zh-CN" sz="2400" dirty="0" smtClean="0"/>
              <a:t>ftp-data</a:t>
            </a:r>
            <a:r>
              <a:rPr lang="zh-CN" altLang="en-US" sz="2400" dirty="0" smtClean="0"/>
              <a:t>包，然后点显示过滤的</a:t>
            </a:r>
            <a:r>
              <a:rPr lang="en-US" altLang="zh-CN" sz="2400" dirty="0" smtClean="0"/>
              <a:t>”clear”</a:t>
            </a:r>
          </a:p>
          <a:p>
            <a:pPr marL="457200" indent="-457200">
              <a:buAutoNum type="arabicPeriod"/>
            </a:pPr>
            <a:r>
              <a:rPr lang="zh-CN" altLang="en-US" sz="2400" dirty="0" smtClean="0"/>
              <a:t>观察客户</a:t>
            </a:r>
            <a:r>
              <a:rPr lang="en-US" altLang="zh-CN" sz="2400" dirty="0" smtClean="0"/>
              <a:t>PORT</a:t>
            </a:r>
            <a:r>
              <a:rPr lang="zh-CN" altLang="en-US" sz="2400" dirty="0" smtClean="0"/>
              <a:t>命令传来的客户端临时端口是否和后面建立此次数据连接的客户端临时端口一致：</a:t>
            </a:r>
            <a:endParaRPr lang="en-US" altLang="zh-CN" sz="2400" dirty="0" smtClean="0"/>
          </a:p>
          <a:p>
            <a:pPr marL="457200" indent="-457200">
              <a:buAutoNum type="arabicPeriod"/>
            </a:pPr>
            <a:r>
              <a:rPr lang="zh-CN" altLang="en-US" sz="2400" dirty="0" smtClean="0"/>
              <a:t>观察</a:t>
            </a:r>
            <a:r>
              <a:rPr lang="en-US" altLang="zh-CN" sz="2400" dirty="0" smtClean="0"/>
              <a:t>packet detail</a:t>
            </a:r>
            <a:r>
              <a:rPr lang="zh-CN" altLang="en-US" sz="2400" dirty="0" smtClean="0"/>
              <a:t>窗口中数据连接的服务端端口是</a:t>
            </a:r>
            <a:r>
              <a:rPr lang="en-US" altLang="zh-CN" sz="2400" dirty="0" smtClean="0"/>
              <a:t>21</a:t>
            </a:r>
            <a:r>
              <a:rPr lang="zh-CN" altLang="en-US" sz="2400" dirty="0" smtClean="0"/>
              <a:t>还是</a:t>
            </a:r>
            <a:r>
              <a:rPr lang="en-US" altLang="zh-CN" sz="2400" dirty="0" smtClean="0"/>
              <a:t>20</a:t>
            </a:r>
            <a:r>
              <a:rPr lang="zh-CN" altLang="en-US" sz="2400" dirty="0" smtClean="0"/>
              <a:t>？</a:t>
            </a:r>
            <a:endParaRPr lang="en-US" altLang="zh-CN" sz="2400" dirty="0" smtClean="0"/>
          </a:p>
        </p:txBody>
      </p:sp>
      <p:pic>
        <p:nvPicPr>
          <p:cNvPr id="4" name="图片 3" descr="QQ截图20171212214656.png"/>
          <p:cNvPicPr>
            <a:picLocks noChangeAspect="1"/>
          </p:cNvPicPr>
          <p:nvPr/>
        </p:nvPicPr>
        <p:blipFill>
          <a:blip r:embed="rId2"/>
          <a:stretch>
            <a:fillRect/>
          </a:stretch>
        </p:blipFill>
        <p:spPr>
          <a:xfrm>
            <a:off x="0" y="3152762"/>
            <a:ext cx="9144000" cy="560490"/>
          </a:xfrm>
          <a:prstGeom prst="rect">
            <a:avLst/>
          </a:prstGeom>
        </p:spPr>
      </p:pic>
      <p:pic>
        <p:nvPicPr>
          <p:cNvPr id="6" name="图片 5" descr="QQ截图20171212214807.png"/>
          <p:cNvPicPr>
            <a:picLocks noChangeAspect="1"/>
          </p:cNvPicPr>
          <p:nvPr/>
        </p:nvPicPr>
        <p:blipFill>
          <a:blip r:embed="rId3"/>
          <a:stretch>
            <a:fillRect/>
          </a:stretch>
        </p:blipFill>
        <p:spPr>
          <a:xfrm>
            <a:off x="0" y="4081456"/>
            <a:ext cx="9144000" cy="141924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a:t>
            </a:r>
            <a:endParaRPr lang="zh-CN" altLang="en-US" sz="2800" dirty="0"/>
          </a:p>
        </p:txBody>
      </p:sp>
      <p:sp>
        <p:nvSpPr>
          <p:cNvPr id="5" name="矩形 4"/>
          <p:cNvSpPr/>
          <p:nvPr/>
        </p:nvSpPr>
        <p:spPr>
          <a:xfrm>
            <a:off x="142844" y="785795"/>
            <a:ext cx="8858312" cy="1200329"/>
          </a:xfrm>
          <a:prstGeom prst="rect">
            <a:avLst/>
          </a:prstGeom>
          <a:ln>
            <a:solidFill>
              <a:schemeClr val="tx1"/>
            </a:solidFill>
            <a:prstDash val="dash"/>
          </a:ln>
        </p:spPr>
        <p:txBody>
          <a:bodyPr wrap="square">
            <a:spAutoFit/>
          </a:bodyPr>
          <a:lstStyle/>
          <a:p>
            <a:pPr marL="457200" indent="-457200">
              <a:buAutoNum type="arabicPeriod"/>
            </a:pPr>
            <a:r>
              <a:rPr lang="zh-CN" altLang="en-US" sz="2400" dirty="0" smtClean="0"/>
              <a:t>显示过滤输入：</a:t>
            </a:r>
            <a:r>
              <a:rPr lang="en-US" altLang="zh-CN" sz="2400" dirty="0" smtClean="0"/>
              <a:t>ftp-data</a:t>
            </a:r>
          </a:p>
          <a:p>
            <a:pPr marL="457200" indent="-457200">
              <a:buAutoNum type="arabicPeriod"/>
            </a:pPr>
            <a:r>
              <a:rPr lang="zh-CN" altLang="en-US" sz="2400" dirty="0" smtClean="0"/>
              <a:t>将该显示过滤结果导出，命名此包文件为：</a:t>
            </a:r>
            <a:r>
              <a:rPr lang="en-US" altLang="zh-CN" sz="2400" dirty="0" smtClean="0"/>
              <a:t>ftp-</a:t>
            </a:r>
            <a:r>
              <a:rPr lang="en-US" altLang="zh-CN" sz="2400" dirty="0" err="1" smtClean="0"/>
              <a:t>data_jiangjian</a:t>
            </a:r>
            <a:endParaRPr lang="en-US" altLang="zh-CN" sz="2400" dirty="0" smtClean="0"/>
          </a:p>
          <a:p>
            <a:pPr marL="457200" indent="-457200">
              <a:buAutoNum type="arabicPeriod"/>
            </a:pPr>
            <a:r>
              <a:rPr lang="zh-CN" altLang="en-US" sz="2400" dirty="0" smtClean="0"/>
              <a:t>右击第</a:t>
            </a:r>
            <a:r>
              <a:rPr lang="en-US" altLang="zh-CN" sz="2400" dirty="0" smtClean="0"/>
              <a:t>5</a:t>
            </a:r>
            <a:r>
              <a:rPr lang="zh-CN" altLang="en-US" sz="2400" dirty="0" smtClean="0"/>
              <a:t>或是</a:t>
            </a:r>
            <a:r>
              <a:rPr lang="en-US" altLang="zh-CN" sz="2400" dirty="0" smtClean="0"/>
              <a:t>6</a:t>
            </a:r>
            <a:r>
              <a:rPr lang="zh-CN" altLang="en-US" sz="2400" dirty="0" smtClean="0"/>
              <a:t>行的</a:t>
            </a:r>
            <a:r>
              <a:rPr lang="en-US" altLang="zh-CN" sz="2400" dirty="0" smtClean="0"/>
              <a:t>ftp-data</a:t>
            </a:r>
            <a:r>
              <a:rPr lang="zh-CN" altLang="en-US" sz="2400" dirty="0" smtClean="0"/>
              <a:t>包，选“</a:t>
            </a:r>
            <a:r>
              <a:rPr lang="en-US" altLang="zh-CN" sz="2400" dirty="0" smtClean="0"/>
              <a:t>follow </a:t>
            </a:r>
            <a:r>
              <a:rPr lang="en-US" altLang="zh-CN" sz="2400" dirty="0" err="1" smtClean="0"/>
              <a:t>tcp</a:t>
            </a:r>
            <a:r>
              <a:rPr lang="en-US" altLang="zh-CN" sz="2400" dirty="0" smtClean="0"/>
              <a:t> stream</a:t>
            </a:r>
            <a:r>
              <a:rPr lang="zh-CN" altLang="en-US" sz="2400" dirty="0" smtClean="0"/>
              <a:t>”</a:t>
            </a:r>
            <a:endParaRPr lang="zh-CN" altLang="en-US" sz="2400" dirty="0"/>
          </a:p>
        </p:txBody>
      </p:sp>
      <p:pic>
        <p:nvPicPr>
          <p:cNvPr id="1026" name="Picture 2"/>
          <p:cNvPicPr>
            <a:picLocks noChangeAspect="1" noChangeArrowheads="1"/>
          </p:cNvPicPr>
          <p:nvPr/>
        </p:nvPicPr>
        <p:blipFill>
          <a:blip r:embed="rId2"/>
          <a:srcRect/>
          <a:stretch>
            <a:fillRect/>
          </a:stretch>
        </p:blipFill>
        <p:spPr bwMode="auto">
          <a:xfrm>
            <a:off x="1071538" y="2098467"/>
            <a:ext cx="7358114" cy="459882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a:t>
            </a:r>
            <a:endParaRPr lang="zh-CN" altLang="en-US" sz="2800" dirty="0"/>
          </a:p>
        </p:txBody>
      </p:sp>
      <p:sp>
        <p:nvSpPr>
          <p:cNvPr id="5" name="矩形 4"/>
          <p:cNvSpPr/>
          <p:nvPr/>
        </p:nvSpPr>
        <p:spPr>
          <a:xfrm>
            <a:off x="142844" y="785795"/>
            <a:ext cx="8858312" cy="1107996"/>
          </a:xfrm>
          <a:prstGeom prst="rect">
            <a:avLst/>
          </a:prstGeom>
          <a:ln>
            <a:solidFill>
              <a:schemeClr val="tx1"/>
            </a:solidFill>
            <a:prstDash val="dash"/>
          </a:ln>
        </p:spPr>
        <p:txBody>
          <a:bodyPr wrap="square">
            <a:spAutoFit/>
          </a:bodyPr>
          <a:lstStyle/>
          <a:p>
            <a:pPr marL="457200" indent="-457200">
              <a:buAutoNum type="arabicPeriod"/>
            </a:pPr>
            <a:r>
              <a:rPr lang="zh-CN" altLang="en-US" sz="2200" dirty="0" smtClean="0"/>
              <a:t>在弹出的窗口中观察是否有“</a:t>
            </a:r>
            <a:r>
              <a:rPr lang="en-US" altLang="zh-CN" sz="2200" dirty="0" smtClean="0"/>
              <a:t>JFIF</a:t>
            </a:r>
            <a:r>
              <a:rPr lang="zh-CN" altLang="en-US" sz="2200" dirty="0" smtClean="0"/>
              <a:t>”（</a:t>
            </a:r>
            <a:r>
              <a:rPr lang="en-US" altLang="zh-CN" sz="2200" dirty="0" smtClean="0"/>
              <a:t>jpg</a:t>
            </a:r>
            <a:r>
              <a:rPr lang="zh-CN" altLang="en-US" sz="2200" dirty="0" smtClean="0"/>
              <a:t>图片文件名的另一种称呼）</a:t>
            </a:r>
            <a:endParaRPr lang="en-US" altLang="zh-CN" sz="2200" dirty="0" smtClean="0"/>
          </a:p>
          <a:p>
            <a:pPr marL="457200" indent="-457200">
              <a:buAutoNum type="arabicPeriod"/>
            </a:pPr>
            <a:r>
              <a:rPr lang="zh-CN" altLang="en-US" sz="2200" dirty="0" smtClean="0"/>
              <a:t>如果有的话，选择</a:t>
            </a:r>
            <a:r>
              <a:rPr lang="en-US" altLang="zh-CN" sz="2200" dirty="0" smtClean="0"/>
              <a:t>”save as” </a:t>
            </a:r>
            <a:r>
              <a:rPr lang="zh-CN" altLang="en-US" sz="2200" dirty="0" smtClean="0"/>
              <a:t>：</a:t>
            </a:r>
            <a:r>
              <a:rPr lang="en-US" altLang="zh-CN" sz="2200" dirty="0" smtClean="0">
                <a:solidFill>
                  <a:srgbClr val="FF0000"/>
                </a:solidFill>
              </a:rPr>
              <a:t>down_jiangjian.jpg</a:t>
            </a:r>
            <a:r>
              <a:rPr lang="zh-CN" altLang="en-US" sz="2200" dirty="0" smtClean="0">
                <a:solidFill>
                  <a:srgbClr val="FF0000"/>
                </a:solidFill>
              </a:rPr>
              <a:t>，</a:t>
            </a:r>
            <a:r>
              <a:rPr lang="zh-CN" altLang="en-US" sz="2200" dirty="0" smtClean="0"/>
              <a:t>看看是不是下载的图片</a:t>
            </a:r>
            <a:endParaRPr lang="zh-CN" altLang="en-US" sz="2200" dirty="0"/>
          </a:p>
        </p:txBody>
      </p:sp>
      <p:pic>
        <p:nvPicPr>
          <p:cNvPr id="6" name="图片 5" descr="QQ截图20171212215733.png"/>
          <p:cNvPicPr>
            <a:picLocks noChangeAspect="1"/>
          </p:cNvPicPr>
          <p:nvPr/>
        </p:nvPicPr>
        <p:blipFill>
          <a:blip r:embed="rId2"/>
          <a:stretch>
            <a:fillRect/>
          </a:stretch>
        </p:blipFill>
        <p:spPr>
          <a:xfrm>
            <a:off x="1857356" y="2143116"/>
            <a:ext cx="5715040" cy="4328191"/>
          </a:xfrm>
          <a:prstGeom prst="rect">
            <a:avLst/>
          </a:prstGeom>
        </p:spPr>
      </p:pic>
      <p:sp>
        <p:nvSpPr>
          <p:cNvPr id="7" name="椭圆 6"/>
          <p:cNvSpPr/>
          <p:nvPr/>
        </p:nvSpPr>
        <p:spPr>
          <a:xfrm>
            <a:off x="2071670" y="2357430"/>
            <a:ext cx="78581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8229600" cy="571504"/>
          </a:xfrm>
        </p:spPr>
        <p:txBody>
          <a:bodyPr>
            <a:normAutofit/>
          </a:bodyPr>
          <a:lstStyle/>
          <a:p>
            <a:r>
              <a:rPr lang="en-US" altLang="zh-CN" sz="2800" dirty="0" err="1" smtClean="0"/>
              <a:t>Wireshark</a:t>
            </a:r>
            <a:r>
              <a:rPr lang="zh-CN" altLang="en-US" sz="2800" dirty="0" smtClean="0"/>
              <a:t>捕获和分析</a:t>
            </a:r>
            <a:r>
              <a:rPr lang="en-US" altLang="zh-CN" sz="2800" dirty="0" smtClean="0"/>
              <a:t>FTP</a:t>
            </a:r>
            <a:r>
              <a:rPr lang="zh-CN" altLang="en-US" sz="2800" dirty="0" smtClean="0"/>
              <a:t>包</a:t>
            </a:r>
            <a:endParaRPr lang="zh-CN" altLang="en-US" sz="2800" dirty="0"/>
          </a:p>
        </p:txBody>
      </p:sp>
      <p:sp>
        <p:nvSpPr>
          <p:cNvPr id="5" name="矩形 4"/>
          <p:cNvSpPr/>
          <p:nvPr/>
        </p:nvSpPr>
        <p:spPr>
          <a:xfrm>
            <a:off x="142844" y="785795"/>
            <a:ext cx="8858312" cy="2308324"/>
          </a:xfrm>
          <a:prstGeom prst="rect">
            <a:avLst/>
          </a:prstGeom>
          <a:ln>
            <a:solidFill>
              <a:schemeClr val="tx1"/>
            </a:solidFill>
            <a:prstDash val="dash"/>
          </a:ln>
        </p:spPr>
        <p:txBody>
          <a:bodyPr wrap="square">
            <a:spAutoFit/>
          </a:bodyPr>
          <a:lstStyle/>
          <a:p>
            <a:pPr marL="457200" indent="-457200">
              <a:buAutoNum type="arabicPeriod"/>
            </a:pPr>
            <a:r>
              <a:rPr lang="zh-CN" altLang="en-US" sz="2400" dirty="0" smtClean="0"/>
              <a:t>点显示过滤的</a:t>
            </a:r>
            <a:r>
              <a:rPr lang="en-US" altLang="zh-CN" sz="2400" dirty="0" smtClean="0"/>
              <a:t>clear</a:t>
            </a:r>
            <a:r>
              <a:rPr lang="zh-CN" altLang="en-US" sz="2400" dirty="0" smtClean="0"/>
              <a:t>，再找到</a:t>
            </a:r>
            <a:r>
              <a:rPr lang="en-US" altLang="zh-CN" sz="2400" dirty="0" smtClean="0"/>
              <a:t>ftp-data</a:t>
            </a:r>
            <a:r>
              <a:rPr lang="zh-CN" altLang="en-US" sz="2400" dirty="0" smtClean="0"/>
              <a:t>包文件下方，另外一个传输方向（源和目的</a:t>
            </a:r>
            <a:r>
              <a:rPr lang="en-US" altLang="zh-CN" sz="2400" dirty="0" smtClean="0"/>
              <a:t>IP</a:t>
            </a:r>
            <a:r>
              <a:rPr lang="zh-CN" altLang="en-US" sz="2400" dirty="0" smtClean="0"/>
              <a:t>对调）的</a:t>
            </a:r>
            <a:r>
              <a:rPr lang="en-US" altLang="zh-CN" sz="2400" dirty="0" smtClean="0"/>
              <a:t>ftp-data</a:t>
            </a:r>
            <a:r>
              <a:rPr lang="zh-CN" altLang="en-US" sz="2400" dirty="0" smtClean="0"/>
              <a:t>包，同样</a:t>
            </a:r>
            <a:r>
              <a:rPr lang="en-US" altLang="zh-CN" sz="2400" dirty="0" smtClean="0"/>
              <a:t>follow </a:t>
            </a:r>
            <a:r>
              <a:rPr lang="en-US" altLang="zh-CN" sz="2400" dirty="0" err="1" smtClean="0"/>
              <a:t>tcp</a:t>
            </a:r>
            <a:r>
              <a:rPr lang="en-US" altLang="zh-CN" sz="2400" dirty="0" smtClean="0"/>
              <a:t> stream</a:t>
            </a:r>
            <a:r>
              <a:rPr lang="zh-CN" altLang="en-US" sz="2400" dirty="0" smtClean="0"/>
              <a:t>，同样导出图片</a:t>
            </a:r>
            <a:r>
              <a:rPr lang="en-US" altLang="zh-CN" sz="2400" dirty="0" smtClean="0">
                <a:solidFill>
                  <a:srgbClr val="FF0000"/>
                </a:solidFill>
              </a:rPr>
              <a:t>up_jiangjian.jpg</a:t>
            </a:r>
            <a:r>
              <a:rPr lang="zh-CN" altLang="en-US" sz="2400" dirty="0" smtClean="0"/>
              <a:t>，看是不是上传的图片</a:t>
            </a:r>
            <a:endParaRPr lang="en-US" altLang="zh-CN" sz="2400" dirty="0" smtClean="0"/>
          </a:p>
          <a:p>
            <a:pPr marL="457200" indent="-457200">
              <a:buAutoNum type="arabicPeriod"/>
            </a:pPr>
            <a:r>
              <a:rPr lang="en-US" altLang="zh-CN" sz="2400" dirty="0" smtClean="0"/>
              <a:t>ftp</a:t>
            </a:r>
            <a:r>
              <a:rPr lang="zh-CN" altLang="en-US" sz="2400" dirty="0" smtClean="0"/>
              <a:t>传输过程中，不论是用户账户密码、还是文件，都没有加密，试说明</a:t>
            </a:r>
            <a:r>
              <a:rPr lang="en-US" altLang="zh-CN" sz="2400" dirty="0" smtClean="0"/>
              <a:t>ftp</a:t>
            </a:r>
            <a:r>
              <a:rPr lang="zh-CN" altLang="en-US" sz="2400" dirty="0" smtClean="0"/>
              <a:t>的缺陷。</a:t>
            </a:r>
            <a:endParaRPr lang="en-US" altLang="zh-CN" sz="2400" dirty="0" smtClean="0"/>
          </a:p>
          <a:p>
            <a:pPr marL="457200" indent="-457200">
              <a:buAutoNum type="arabicPeriod"/>
            </a:pP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计算机网络第六章实验指导</a:t>
            </a:r>
            <a:endParaRPr lang="zh-CN" altLang="en-US" dirty="0"/>
          </a:p>
        </p:txBody>
      </p:sp>
      <p:sp>
        <p:nvSpPr>
          <p:cNvPr id="3" name="副标题 2"/>
          <p:cNvSpPr>
            <a:spLocks noGrp="1"/>
          </p:cNvSpPr>
          <p:nvPr>
            <p:ph type="subTitle" idx="1"/>
          </p:nvPr>
        </p:nvSpPr>
        <p:spPr/>
        <p:txBody>
          <a:bodyPr/>
          <a:lstStyle/>
          <a:p>
            <a:r>
              <a:rPr lang="zh-CN" altLang="en-US" dirty="0" smtClean="0"/>
              <a:t>蒋剑</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应用层协议</a:t>
            </a:r>
            <a:endParaRPr lang="zh-CN" altLang="en-US" sz="4000" dirty="0"/>
          </a:p>
        </p:txBody>
      </p:sp>
      <p:sp>
        <p:nvSpPr>
          <p:cNvPr id="3" name="内容占位符 2"/>
          <p:cNvSpPr>
            <a:spLocks noGrp="1"/>
          </p:cNvSpPr>
          <p:nvPr>
            <p:ph idx="1"/>
          </p:nvPr>
        </p:nvSpPr>
        <p:spPr>
          <a:xfrm>
            <a:off x="323528" y="1643050"/>
            <a:ext cx="8568952" cy="4714908"/>
          </a:xfrm>
        </p:spPr>
        <p:txBody>
          <a:bodyPr>
            <a:normAutofit/>
          </a:bodyPr>
          <a:lstStyle/>
          <a:p>
            <a:r>
              <a:rPr lang="en-US" altLang="zh-CN" sz="2800" dirty="0" smtClean="0"/>
              <a:t>FTP</a:t>
            </a:r>
          </a:p>
          <a:p>
            <a:r>
              <a:rPr lang="en-US" altLang="zh-CN" sz="2800" dirty="0" smtClean="0">
                <a:solidFill>
                  <a:srgbClr val="FF0000"/>
                </a:solidFill>
              </a:rPr>
              <a:t>HTTP</a:t>
            </a:r>
          </a:p>
          <a:p>
            <a:r>
              <a:rPr lang="en-US" altLang="zh-CN" sz="2800" dirty="0" smtClean="0"/>
              <a:t>QQ</a:t>
            </a:r>
          </a:p>
          <a:p>
            <a:r>
              <a:rPr lang="en-US" altLang="zh-CN" sz="2800" dirty="0" smtClean="0"/>
              <a:t>HTTPS</a:t>
            </a:r>
          </a:p>
          <a:p>
            <a:endParaRPr lang="en-US" altLang="zh-CN"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zh-CN" altLang="en-US" sz="2800" dirty="0" smtClean="0"/>
              <a:t>访问</a:t>
            </a:r>
            <a:r>
              <a:rPr lang="en-US" altLang="zh-CN" sz="2800" dirty="0" smtClean="0"/>
              <a:t>www.jxufe.cn</a:t>
            </a:r>
            <a:endParaRPr lang="zh-CN" altLang="en-US" sz="2800" dirty="0"/>
          </a:p>
        </p:txBody>
      </p:sp>
      <p:sp>
        <p:nvSpPr>
          <p:cNvPr id="3" name="内容占位符 2"/>
          <p:cNvSpPr>
            <a:spLocks noGrp="1"/>
          </p:cNvSpPr>
          <p:nvPr>
            <p:ph idx="1"/>
          </p:nvPr>
        </p:nvSpPr>
        <p:spPr>
          <a:xfrm>
            <a:off x="357158" y="1000108"/>
            <a:ext cx="8572560" cy="1785950"/>
          </a:xfrm>
        </p:spPr>
        <p:txBody>
          <a:bodyPr>
            <a:normAutofit lnSpcReduction="10000"/>
          </a:bodyPr>
          <a:lstStyle/>
          <a:p>
            <a:r>
              <a:rPr lang="en-US" altLang="zh-CN" sz="2800" dirty="0" smtClean="0"/>
              <a:t>1. </a:t>
            </a:r>
            <a:r>
              <a:rPr lang="zh-CN" altLang="en-US" sz="2800" dirty="0" smtClean="0"/>
              <a:t>捕获过滤输入：</a:t>
            </a:r>
            <a:r>
              <a:rPr lang="en-US" altLang="zh-CN" sz="2800" dirty="0" err="1" smtClean="0"/>
              <a:t>tcp</a:t>
            </a:r>
            <a:r>
              <a:rPr lang="zh-CN" altLang="en-US" sz="2800" dirty="0" smtClean="0"/>
              <a:t>，访问</a:t>
            </a:r>
            <a:r>
              <a:rPr lang="en-US" altLang="zh-CN" sz="2800" dirty="0" smtClean="0">
                <a:hlinkClick r:id="rId2"/>
              </a:rPr>
              <a:t>www.jxufe.cn</a:t>
            </a:r>
            <a:r>
              <a:rPr lang="zh-CN" altLang="en-US" sz="2800" dirty="0" smtClean="0"/>
              <a:t>，打开财大主页之后，关闭网页；</a:t>
            </a:r>
            <a:endParaRPr lang="en-US" altLang="zh-CN" sz="2800" dirty="0" smtClean="0"/>
          </a:p>
          <a:p>
            <a:r>
              <a:rPr lang="en-US" altLang="zh-CN" sz="2800" dirty="0" smtClean="0"/>
              <a:t>2. </a:t>
            </a:r>
            <a:r>
              <a:rPr lang="zh-CN" altLang="en-US" sz="2800" dirty="0" smtClean="0"/>
              <a:t>在显示过滤中输入：</a:t>
            </a:r>
            <a:r>
              <a:rPr lang="en-US" altLang="zh-CN" sz="2800" dirty="0" smtClean="0"/>
              <a:t>http</a:t>
            </a:r>
            <a:r>
              <a:rPr lang="zh-CN" altLang="en-US" sz="2800" dirty="0" smtClean="0"/>
              <a:t>，在过滤结果中选中</a:t>
            </a:r>
            <a:r>
              <a:rPr lang="zh-CN" altLang="en-US" sz="2800" dirty="0" smtClean="0">
                <a:solidFill>
                  <a:srgbClr val="FF0000"/>
                </a:solidFill>
              </a:rPr>
              <a:t>第一个</a:t>
            </a:r>
            <a:r>
              <a:rPr lang="en-US" altLang="zh-CN" sz="2800" dirty="0" smtClean="0"/>
              <a:t>http</a:t>
            </a:r>
            <a:r>
              <a:rPr lang="zh-CN" altLang="en-US" sz="2800" dirty="0" smtClean="0"/>
              <a:t>的</a:t>
            </a:r>
            <a:r>
              <a:rPr lang="en-US" altLang="zh-CN" sz="2800" dirty="0" smtClean="0"/>
              <a:t>GET</a:t>
            </a:r>
            <a:r>
              <a:rPr lang="zh-CN" altLang="en-US" sz="2800" dirty="0" smtClean="0"/>
              <a:t>包：</a:t>
            </a:r>
            <a:endParaRPr lang="en-US" altLang="zh-CN" sz="2800" dirty="0" smtClean="0"/>
          </a:p>
        </p:txBody>
      </p:sp>
      <p:pic>
        <p:nvPicPr>
          <p:cNvPr id="4" name="图片 3" descr="QQ截图20171218163603.png"/>
          <p:cNvPicPr>
            <a:picLocks noChangeAspect="1"/>
          </p:cNvPicPr>
          <p:nvPr/>
        </p:nvPicPr>
        <p:blipFill>
          <a:blip r:embed="rId3"/>
          <a:stretch>
            <a:fillRect/>
          </a:stretch>
        </p:blipFill>
        <p:spPr>
          <a:xfrm>
            <a:off x="785786" y="2786058"/>
            <a:ext cx="7643866" cy="703488"/>
          </a:xfrm>
          <a:prstGeom prst="rect">
            <a:avLst/>
          </a:prstGeom>
        </p:spPr>
      </p:pic>
      <p:sp>
        <p:nvSpPr>
          <p:cNvPr id="5" name="内容占位符 2"/>
          <p:cNvSpPr txBox="1">
            <a:spLocks/>
          </p:cNvSpPr>
          <p:nvPr/>
        </p:nvSpPr>
        <p:spPr>
          <a:xfrm>
            <a:off x="357158" y="3643314"/>
            <a:ext cx="8572560" cy="250033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3.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右击这个</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GET</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包，选：</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conversation filter-&gt;TCP</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，过滤出此次访问财大主页的完整</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TCP</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过程，并导出本次过滤结果（用</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export specified packets</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），将包文件名命名为</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rPr>
              <a:t>http_jxufe_jiangjian</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，供后面实验使用，并随同实验报告上交</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zh-CN" altLang="en-US" sz="2800" dirty="0" smtClean="0"/>
              <a:t>访问</a:t>
            </a:r>
            <a:r>
              <a:rPr lang="en-US" altLang="zh-CN" sz="2800" dirty="0" smtClean="0"/>
              <a:t>www.jxufe.cn</a:t>
            </a:r>
            <a:endParaRPr lang="zh-CN" altLang="en-US" sz="2800" dirty="0"/>
          </a:p>
        </p:txBody>
      </p:sp>
      <p:sp>
        <p:nvSpPr>
          <p:cNvPr id="3" name="内容占位符 2"/>
          <p:cNvSpPr>
            <a:spLocks noGrp="1"/>
          </p:cNvSpPr>
          <p:nvPr>
            <p:ph idx="1"/>
          </p:nvPr>
        </p:nvSpPr>
        <p:spPr>
          <a:xfrm>
            <a:off x="357158" y="1000108"/>
            <a:ext cx="8572560" cy="5857892"/>
          </a:xfrm>
        </p:spPr>
        <p:txBody>
          <a:bodyPr>
            <a:normAutofit/>
          </a:bodyPr>
          <a:lstStyle/>
          <a:p>
            <a:r>
              <a:rPr lang="en-US" altLang="zh-CN" sz="2800" dirty="0" smtClean="0"/>
              <a:t>4. </a:t>
            </a:r>
            <a:r>
              <a:rPr lang="zh-CN" altLang="en-US" sz="2800" dirty="0" smtClean="0"/>
              <a:t>将完成此次</a:t>
            </a:r>
            <a:r>
              <a:rPr lang="en-US" altLang="zh-CN" sz="2800" dirty="0" smtClean="0"/>
              <a:t>http</a:t>
            </a:r>
            <a:r>
              <a:rPr lang="zh-CN" altLang="en-US" sz="2800" dirty="0" smtClean="0"/>
              <a:t>传输的三次握手过程和四次挥手过程截图（并加上注明后）放在实验报告中；</a:t>
            </a:r>
            <a:endParaRPr lang="en-US" altLang="zh-CN" sz="2800" dirty="0" smtClean="0"/>
          </a:p>
          <a:p>
            <a:r>
              <a:rPr lang="en-US" altLang="zh-CN" sz="2800" dirty="0" smtClean="0"/>
              <a:t>5. </a:t>
            </a:r>
            <a:r>
              <a:rPr lang="zh-CN" altLang="en-US" sz="2800" dirty="0" smtClean="0"/>
              <a:t>在</a:t>
            </a:r>
            <a:r>
              <a:rPr lang="en-US" altLang="zh-CN" sz="2800" dirty="0" smtClean="0"/>
              <a:t>packet list</a:t>
            </a:r>
            <a:r>
              <a:rPr lang="zh-CN" altLang="en-US" sz="2800" dirty="0" smtClean="0"/>
              <a:t>窗口选中第一个</a:t>
            </a:r>
            <a:r>
              <a:rPr lang="en-US" altLang="zh-CN" sz="2800" dirty="0" smtClean="0"/>
              <a:t>http</a:t>
            </a:r>
            <a:r>
              <a:rPr lang="zh-CN" altLang="en-US" sz="2800" dirty="0" smtClean="0"/>
              <a:t>的</a:t>
            </a:r>
            <a:r>
              <a:rPr lang="en-US" altLang="zh-CN" sz="2800" dirty="0" smtClean="0"/>
              <a:t>GET</a:t>
            </a:r>
            <a:r>
              <a:rPr lang="zh-CN" altLang="en-US" sz="2800" dirty="0" smtClean="0"/>
              <a:t>包，根据下方</a:t>
            </a:r>
            <a:r>
              <a:rPr lang="en-US" altLang="zh-CN" sz="2800" dirty="0" smtClean="0"/>
              <a:t>packet detail</a:t>
            </a:r>
            <a:r>
              <a:rPr lang="zh-CN" altLang="en-US" sz="2800" dirty="0" smtClean="0"/>
              <a:t>窗口的显示，通过截图回答如下问题：</a:t>
            </a:r>
            <a:endParaRPr lang="en-US" altLang="zh-CN" sz="2800" dirty="0" smtClean="0"/>
          </a:p>
          <a:p>
            <a:pPr lvl="1"/>
            <a:r>
              <a:rPr lang="en-US" altLang="zh-CN" sz="2400" dirty="0" smtClean="0"/>
              <a:t>http</a:t>
            </a:r>
            <a:r>
              <a:rPr lang="zh-CN" altLang="en-US" sz="2400" dirty="0" smtClean="0"/>
              <a:t>协议中的“</a:t>
            </a:r>
            <a:r>
              <a:rPr lang="zh-CN" altLang="en-US" sz="2400" dirty="0" smtClean="0">
                <a:solidFill>
                  <a:srgbClr val="FF0000"/>
                </a:solidFill>
              </a:rPr>
              <a:t>换行符</a:t>
            </a:r>
            <a:r>
              <a:rPr lang="zh-CN" altLang="en-US" sz="2400" dirty="0" smtClean="0"/>
              <a:t>”是什么？（</a:t>
            </a:r>
            <a:r>
              <a:rPr lang="en-US" altLang="zh-CN" sz="2400" dirty="0" smtClean="0">
                <a:solidFill>
                  <a:srgbClr val="FF0000"/>
                </a:solidFill>
              </a:rPr>
              <a:t>\n</a:t>
            </a:r>
            <a:r>
              <a:rPr lang="en-US" altLang="zh-CN" sz="2400" dirty="0" smtClean="0"/>
              <a:t> or  </a:t>
            </a:r>
            <a:r>
              <a:rPr lang="en-US" altLang="zh-CN" sz="2400" dirty="0" smtClean="0">
                <a:solidFill>
                  <a:srgbClr val="FF0000"/>
                </a:solidFill>
              </a:rPr>
              <a:t>\r\n  </a:t>
            </a:r>
            <a:r>
              <a:rPr lang="en-US" altLang="zh-CN" sz="2400" dirty="0" smtClean="0"/>
              <a:t>or </a:t>
            </a:r>
            <a:r>
              <a:rPr lang="en-US" altLang="zh-CN" sz="2400" dirty="0" smtClean="0">
                <a:solidFill>
                  <a:srgbClr val="FF0000"/>
                </a:solidFill>
              </a:rPr>
              <a:t>\r</a:t>
            </a:r>
            <a:r>
              <a:rPr lang="zh-CN" altLang="en-US" sz="2400" dirty="0" smtClean="0"/>
              <a:t>）</a:t>
            </a:r>
            <a:endParaRPr lang="en-US" altLang="zh-CN" sz="2400" dirty="0" smtClean="0"/>
          </a:p>
          <a:p>
            <a:pPr lvl="1"/>
            <a:r>
              <a:rPr lang="zh-CN" altLang="en-US" sz="2400" dirty="0" smtClean="0"/>
              <a:t>该</a:t>
            </a:r>
            <a:r>
              <a:rPr lang="en-US" altLang="zh-CN" sz="2400" dirty="0" smtClean="0"/>
              <a:t>http</a:t>
            </a:r>
            <a:r>
              <a:rPr lang="zh-CN" altLang="en-US" sz="2400" dirty="0" smtClean="0"/>
              <a:t>请求的方法是什么？希望获取的</a:t>
            </a:r>
            <a:r>
              <a:rPr lang="en-US" altLang="zh-CN" sz="2400" dirty="0" smtClean="0">
                <a:solidFill>
                  <a:srgbClr val="FF0000"/>
                </a:solidFill>
              </a:rPr>
              <a:t>URI</a:t>
            </a:r>
            <a:r>
              <a:rPr lang="zh-CN" altLang="en-US" sz="2400" dirty="0" smtClean="0"/>
              <a:t>是什么？</a:t>
            </a:r>
            <a:r>
              <a:rPr lang="en-US" altLang="zh-CN" sz="2400" dirty="0" smtClean="0"/>
              <a:t>http</a:t>
            </a:r>
            <a:r>
              <a:rPr lang="zh-CN" altLang="en-US" sz="2400" dirty="0" smtClean="0"/>
              <a:t>版本是什么？</a:t>
            </a:r>
            <a:endParaRPr lang="en-US" altLang="zh-CN" sz="2400" dirty="0" smtClean="0"/>
          </a:p>
          <a:p>
            <a:pPr lvl="1"/>
            <a:r>
              <a:rPr lang="zh-CN" altLang="en-US" sz="2400" dirty="0" smtClean="0"/>
              <a:t>对方服务器主机名是什么（主机名和前面的</a:t>
            </a:r>
            <a:r>
              <a:rPr lang="en-US" altLang="zh-CN" sz="2400" dirty="0" smtClean="0"/>
              <a:t>URI</a:t>
            </a:r>
            <a:r>
              <a:rPr lang="zh-CN" altLang="en-US" sz="2400" dirty="0" smtClean="0"/>
              <a:t>合起来的</a:t>
            </a:r>
            <a:r>
              <a:rPr lang="en-US" altLang="zh-CN" sz="2400" dirty="0" smtClean="0">
                <a:solidFill>
                  <a:srgbClr val="FF0000"/>
                </a:solidFill>
              </a:rPr>
              <a:t>URL</a:t>
            </a:r>
            <a:r>
              <a:rPr lang="zh-CN" altLang="en-US" sz="2400" dirty="0" smtClean="0"/>
              <a:t>是什么？）</a:t>
            </a:r>
            <a:endParaRPr lang="en-US" altLang="zh-CN" sz="2400" dirty="0" smtClean="0"/>
          </a:p>
          <a:p>
            <a:pPr lvl="1"/>
            <a:r>
              <a:rPr lang="zh-CN" altLang="en-US" sz="2400" dirty="0" smtClean="0"/>
              <a:t>该</a:t>
            </a:r>
            <a:r>
              <a:rPr lang="en-US" altLang="zh-CN" sz="2400" dirty="0" smtClean="0"/>
              <a:t>http</a:t>
            </a:r>
            <a:r>
              <a:rPr lang="zh-CN" altLang="en-US" sz="2400" dirty="0" smtClean="0"/>
              <a:t>会话是否采用“持续连接”？</a:t>
            </a:r>
            <a:endParaRPr lang="en-US" altLang="zh-CN" sz="2400" dirty="0" smtClean="0"/>
          </a:p>
          <a:p>
            <a:pPr lvl="1"/>
            <a:r>
              <a:rPr lang="en-US" altLang="zh-CN" sz="2400" dirty="0" smtClean="0"/>
              <a:t>User-agent</a:t>
            </a:r>
            <a:r>
              <a:rPr lang="zh-CN" altLang="en-US" sz="2400" dirty="0" smtClean="0"/>
              <a:t>（浏览器版本）是什么？</a:t>
            </a:r>
            <a:endParaRPr lang="en-US" altLang="zh-CN" sz="2400" dirty="0" smtClean="0"/>
          </a:p>
          <a:p>
            <a:pPr lvl="1"/>
            <a:r>
              <a:rPr lang="zh-CN" altLang="en-US" sz="2400" dirty="0" smtClean="0"/>
              <a:t>该请求是否带有</a:t>
            </a:r>
            <a:r>
              <a:rPr lang="en-US" altLang="zh-CN" sz="2400" dirty="0" smtClean="0"/>
              <a:t>cookie</a:t>
            </a:r>
          </a:p>
          <a:p>
            <a:pPr lvl="1"/>
            <a:r>
              <a:rPr lang="zh-CN" altLang="en-US" sz="2400" dirty="0" smtClean="0"/>
              <a:t>该请求是否带有“实体主体”</a:t>
            </a:r>
            <a:endParaRPr lang="en-US" altLang="zh-CN"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zh-CN" altLang="en-US" sz="2800" dirty="0" smtClean="0"/>
              <a:t>访问</a:t>
            </a:r>
            <a:r>
              <a:rPr lang="en-US" altLang="zh-CN" sz="2800" dirty="0" smtClean="0"/>
              <a:t>www.jxufe.cn</a:t>
            </a:r>
            <a:endParaRPr lang="zh-CN" altLang="en-US" sz="2800" dirty="0"/>
          </a:p>
        </p:txBody>
      </p:sp>
      <p:sp>
        <p:nvSpPr>
          <p:cNvPr id="3" name="内容占位符 2"/>
          <p:cNvSpPr>
            <a:spLocks noGrp="1"/>
          </p:cNvSpPr>
          <p:nvPr>
            <p:ph idx="1"/>
          </p:nvPr>
        </p:nvSpPr>
        <p:spPr>
          <a:xfrm>
            <a:off x="357158" y="1000108"/>
            <a:ext cx="8572560" cy="5643602"/>
          </a:xfrm>
        </p:spPr>
        <p:txBody>
          <a:bodyPr>
            <a:normAutofit/>
          </a:bodyPr>
          <a:lstStyle/>
          <a:p>
            <a:r>
              <a:rPr lang="en-US" altLang="zh-CN" sz="2800" dirty="0" smtClean="0"/>
              <a:t>6. </a:t>
            </a:r>
            <a:r>
              <a:rPr lang="zh-CN" altLang="en-US" sz="2800" dirty="0" smtClean="0"/>
              <a:t>在前面那个</a:t>
            </a:r>
            <a:r>
              <a:rPr lang="en-US" altLang="zh-CN" sz="2800" dirty="0" smtClean="0"/>
              <a:t>GET</a:t>
            </a:r>
            <a:r>
              <a:rPr lang="zh-CN" altLang="en-US" sz="2800" dirty="0" smtClean="0"/>
              <a:t>包的</a:t>
            </a:r>
            <a:r>
              <a:rPr lang="en-US" altLang="zh-CN" sz="2800" dirty="0" smtClean="0"/>
              <a:t>packet detail</a:t>
            </a:r>
            <a:r>
              <a:rPr lang="zh-CN" altLang="en-US" sz="2800" dirty="0" smtClean="0"/>
              <a:t>中查看该包的响应包是多少号</a:t>
            </a:r>
            <a:r>
              <a:rPr lang="en-US" altLang="zh-CN" sz="2800" dirty="0" smtClean="0"/>
              <a:t>http</a:t>
            </a:r>
            <a:r>
              <a:rPr lang="zh-CN" altLang="en-US" sz="2800" dirty="0" smtClean="0"/>
              <a:t>包，选中该响应包，根据下方</a:t>
            </a:r>
            <a:r>
              <a:rPr lang="en-US" altLang="zh-CN" sz="2800" dirty="0" smtClean="0"/>
              <a:t>packet detail</a:t>
            </a:r>
            <a:r>
              <a:rPr lang="zh-CN" altLang="en-US" sz="2800" dirty="0" smtClean="0"/>
              <a:t>窗口的显示，通过截图回答如下问题：</a:t>
            </a:r>
            <a:endParaRPr lang="en-US" altLang="zh-CN" sz="2800" dirty="0" smtClean="0"/>
          </a:p>
          <a:p>
            <a:pPr lvl="1"/>
            <a:r>
              <a:rPr lang="zh-CN" altLang="en-US" sz="2400" dirty="0" smtClean="0"/>
              <a:t>该包是由哪些号的包重组而成的？并回答该应用层</a:t>
            </a:r>
            <a:r>
              <a:rPr lang="en-US" altLang="zh-CN" sz="2400" dirty="0" smtClean="0"/>
              <a:t>http</a:t>
            </a:r>
            <a:r>
              <a:rPr lang="zh-CN" altLang="en-US" sz="2400" dirty="0" smtClean="0"/>
              <a:t>响应包为什么会在运输层出现分片？（</a:t>
            </a:r>
            <a:r>
              <a:rPr lang="en-US" altLang="zh-CN" sz="2400" dirty="0" smtClean="0"/>
              <a:t>MSS or MTU</a:t>
            </a:r>
            <a:r>
              <a:rPr lang="zh-CN" altLang="en-US" sz="2400" dirty="0" smtClean="0"/>
              <a:t>？）</a:t>
            </a:r>
            <a:endParaRPr lang="en-US" altLang="zh-CN" sz="2400" dirty="0" smtClean="0"/>
          </a:p>
          <a:p>
            <a:pPr lvl="1"/>
            <a:r>
              <a:rPr lang="zh-CN" altLang="en-US" sz="2400" dirty="0" smtClean="0"/>
              <a:t>该响应包的状态码和状态码短语分别是什么？（比如</a:t>
            </a:r>
            <a:r>
              <a:rPr lang="en-US" altLang="zh-CN" sz="2400" dirty="0" smtClean="0"/>
              <a:t>404</a:t>
            </a:r>
            <a:r>
              <a:rPr lang="zh-CN" altLang="en-US" sz="2400" dirty="0" smtClean="0"/>
              <a:t>，</a:t>
            </a:r>
            <a:r>
              <a:rPr lang="en-US" altLang="zh-CN" sz="2400" dirty="0" smtClean="0"/>
              <a:t>Not Found</a:t>
            </a:r>
            <a:r>
              <a:rPr lang="zh-CN" altLang="en-US" sz="2400" dirty="0" smtClean="0"/>
              <a:t>）</a:t>
            </a:r>
            <a:endParaRPr lang="en-US" altLang="zh-CN" sz="2400" dirty="0" smtClean="0"/>
          </a:p>
          <a:p>
            <a:pPr lvl="1"/>
            <a:r>
              <a:rPr lang="zh-CN" altLang="en-US" sz="2400" dirty="0" smtClean="0"/>
              <a:t>对方</a:t>
            </a:r>
            <a:r>
              <a:rPr lang="en-US" altLang="zh-CN" sz="2400" dirty="0" smtClean="0"/>
              <a:t>Web</a:t>
            </a:r>
            <a:r>
              <a:rPr lang="zh-CN" altLang="en-US" sz="2400" dirty="0" smtClean="0"/>
              <a:t>服务器类型是什么？（</a:t>
            </a:r>
            <a:r>
              <a:rPr lang="en-US" altLang="zh-CN" sz="2400" dirty="0" smtClean="0"/>
              <a:t>Apache? </a:t>
            </a:r>
            <a:r>
              <a:rPr lang="en-US" altLang="zh-CN" sz="2400" dirty="0" err="1" smtClean="0"/>
              <a:t>Nginx</a:t>
            </a:r>
            <a:r>
              <a:rPr lang="zh-CN" altLang="en-US" sz="2400" dirty="0" smtClean="0"/>
              <a:t>？微软</a:t>
            </a:r>
            <a:r>
              <a:rPr lang="en-US" altLang="zh-CN" sz="2400" dirty="0" smtClean="0"/>
              <a:t>IIS?</a:t>
            </a:r>
            <a:r>
              <a:rPr lang="zh-CN" altLang="en-US" sz="2400" dirty="0" smtClean="0"/>
              <a:t>）</a:t>
            </a:r>
            <a:endParaRPr lang="en-US" altLang="zh-CN" sz="2400" dirty="0" smtClean="0"/>
          </a:p>
          <a:p>
            <a:pPr lvl="1"/>
            <a:r>
              <a:rPr lang="zh-CN" altLang="en-US" sz="2400" dirty="0" smtClean="0"/>
              <a:t>其主体内容的编码方案是什么？（</a:t>
            </a:r>
            <a:r>
              <a:rPr lang="en-US" altLang="zh-CN" sz="2400" dirty="0" smtClean="0"/>
              <a:t>Content-encoding</a:t>
            </a:r>
            <a:r>
              <a:rPr lang="zh-CN" altLang="en-US" sz="2400" dirty="0" smtClean="0"/>
              <a:t>）</a:t>
            </a:r>
            <a:endParaRPr lang="en-US" altLang="zh-CN" sz="2400" dirty="0" smtClean="0"/>
          </a:p>
          <a:p>
            <a:pPr lvl="1"/>
            <a:r>
              <a:rPr lang="zh-CN" altLang="en-US" sz="2400" dirty="0" smtClean="0"/>
              <a:t>其主体类型是什么？（</a:t>
            </a:r>
            <a:r>
              <a:rPr lang="en-US" altLang="zh-CN" sz="2400" dirty="0" smtClean="0"/>
              <a:t>content-type</a:t>
            </a:r>
            <a:r>
              <a:rPr lang="zh-CN" altLang="en-US" sz="2400" dirty="0" smtClean="0"/>
              <a:t>）</a:t>
            </a:r>
            <a:endParaRPr lang="en-US" altLang="zh-CN" sz="2400" dirty="0" smtClean="0"/>
          </a:p>
          <a:p>
            <a:pPr lvl="1"/>
            <a:r>
              <a:rPr lang="zh-CN" altLang="en-US" sz="2400" dirty="0" smtClean="0"/>
              <a:t>该响应是否带有实体主体部分？</a:t>
            </a:r>
            <a:endParaRPr lang="en-US" altLang="zh-CN"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zh-CN" altLang="en-US" sz="2800" dirty="0" smtClean="0"/>
              <a:t>访问</a:t>
            </a:r>
            <a:r>
              <a:rPr lang="en-US" altLang="zh-CN" sz="2800" dirty="0" smtClean="0"/>
              <a:t>www.jxufe.cn</a:t>
            </a:r>
            <a:endParaRPr lang="zh-CN" altLang="en-US" sz="2800" dirty="0"/>
          </a:p>
        </p:txBody>
      </p:sp>
      <p:sp>
        <p:nvSpPr>
          <p:cNvPr id="3" name="内容占位符 2"/>
          <p:cNvSpPr>
            <a:spLocks noGrp="1"/>
          </p:cNvSpPr>
          <p:nvPr>
            <p:ph idx="1"/>
          </p:nvPr>
        </p:nvSpPr>
        <p:spPr>
          <a:xfrm>
            <a:off x="357158" y="1142984"/>
            <a:ext cx="8572560" cy="2500330"/>
          </a:xfrm>
        </p:spPr>
        <p:txBody>
          <a:bodyPr>
            <a:normAutofit/>
          </a:bodyPr>
          <a:lstStyle/>
          <a:p>
            <a:r>
              <a:rPr lang="en-US" altLang="zh-CN" sz="2800" dirty="0" smtClean="0"/>
              <a:t>7. </a:t>
            </a:r>
            <a:r>
              <a:rPr lang="zh-CN" altLang="en-US" sz="2800" dirty="0" smtClean="0"/>
              <a:t>右击前面那个响应包，选</a:t>
            </a:r>
            <a:r>
              <a:rPr lang="en-US" altLang="zh-CN" sz="2800" dirty="0" smtClean="0"/>
              <a:t>follow </a:t>
            </a:r>
            <a:r>
              <a:rPr lang="en-US" altLang="zh-CN" sz="2800" dirty="0" err="1" smtClean="0"/>
              <a:t>tcp</a:t>
            </a:r>
            <a:r>
              <a:rPr lang="en-US" altLang="zh-CN" sz="2800" dirty="0" smtClean="0"/>
              <a:t> stream</a:t>
            </a:r>
            <a:r>
              <a:rPr lang="zh-CN" altLang="en-US" sz="2800" dirty="0" smtClean="0"/>
              <a:t>，根据得到的窗口中的本次</a:t>
            </a:r>
            <a:r>
              <a:rPr lang="en-US" altLang="zh-CN" sz="2800" dirty="0" smtClean="0"/>
              <a:t>TCP</a:t>
            </a:r>
            <a:r>
              <a:rPr lang="zh-CN" altLang="en-US" sz="2800" dirty="0" smtClean="0"/>
              <a:t>会话全过程（需截图配合说明），对照教材</a:t>
            </a:r>
            <a:r>
              <a:rPr lang="en-US" altLang="zh-CN" sz="2800" dirty="0" smtClean="0"/>
              <a:t>P268</a:t>
            </a:r>
            <a:r>
              <a:rPr lang="zh-CN" altLang="en-US" sz="2800" dirty="0" smtClean="0"/>
              <a:t>的图</a:t>
            </a:r>
            <a:r>
              <a:rPr lang="en-US" altLang="zh-CN" sz="2800" dirty="0" smtClean="0"/>
              <a:t>6-9</a:t>
            </a:r>
            <a:r>
              <a:rPr lang="zh-CN" altLang="en-US" sz="2800" dirty="0" smtClean="0"/>
              <a:t>所描述的</a:t>
            </a:r>
            <a:r>
              <a:rPr lang="en-US" altLang="zh-CN" sz="2800" dirty="0" smtClean="0"/>
              <a:t>http</a:t>
            </a:r>
            <a:r>
              <a:rPr lang="zh-CN" altLang="en-US" sz="2800" dirty="0" smtClean="0"/>
              <a:t>请求响应过程，简述本次</a:t>
            </a:r>
            <a:r>
              <a:rPr lang="en-US" altLang="zh-CN" sz="2800" dirty="0" smtClean="0"/>
              <a:t>http</a:t>
            </a:r>
            <a:r>
              <a:rPr lang="zh-CN" altLang="en-US" sz="2800" dirty="0" smtClean="0"/>
              <a:t>请求和响应过程中，</a:t>
            </a:r>
            <a:r>
              <a:rPr lang="en-US" altLang="zh-CN" sz="2800" dirty="0" smtClean="0"/>
              <a:t>http</a:t>
            </a:r>
            <a:r>
              <a:rPr lang="zh-CN" altLang="en-US" sz="2800" dirty="0" smtClean="0"/>
              <a:t>响应报文是否应</a:t>
            </a:r>
            <a:r>
              <a:rPr lang="en-US" altLang="zh-CN" sz="2800" dirty="0" smtClean="0"/>
              <a:t>http</a:t>
            </a:r>
            <a:r>
              <a:rPr lang="zh-CN" altLang="en-US" sz="2800" dirty="0" smtClean="0"/>
              <a:t>的</a:t>
            </a:r>
            <a:r>
              <a:rPr lang="en-US" altLang="zh-CN" sz="2800" dirty="0" smtClean="0"/>
              <a:t>GET</a:t>
            </a:r>
            <a:r>
              <a:rPr lang="zh-CN" altLang="en-US" sz="2800" dirty="0" smtClean="0"/>
              <a:t>请求返回了需要的万维网文档。</a:t>
            </a:r>
            <a:endParaRPr lang="en-US" altLang="zh-CN" sz="2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应用层协议</a:t>
            </a:r>
            <a:endParaRPr lang="zh-CN" altLang="en-US" sz="4000" dirty="0"/>
          </a:p>
        </p:txBody>
      </p:sp>
      <p:sp>
        <p:nvSpPr>
          <p:cNvPr id="3" name="内容占位符 2"/>
          <p:cNvSpPr>
            <a:spLocks noGrp="1"/>
          </p:cNvSpPr>
          <p:nvPr>
            <p:ph idx="1"/>
          </p:nvPr>
        </p:nvSpPr>
        <p:spPr>
          <a:xfrm>
            <a:off x="323528" y="1643050"/>
            <a:ext cx="8568952" cy="4714908"/>
          </a:xfrm>
        </p:spPr>
        <p:txBody>
          <a:bodyPr>
            <a:normAutofit/>
          </a:bodyPr>
          <a:lstStyle/>
          <a:p>
            <a:r>
              <a:rPr lang="en-US" altLang="zh-CN" sz="2800" dirty="0" smtClean="0"/>
              <a:t>FTP</a:t>
            </a:r>
          </a:p>
          <a:p>
            <a:r>
              <a:rPr lang="en-US" altLang="zh-CN" sz="2800" dirty="0" smtClean="0"/>
              <a:t>HTTP</a:t>
            </a:r>
          </a:p>
          <a:p>
            <a:r>
              <a:rPr lang="en-US" altLang="zh-CN" sz="2800" dirty="0" smtClean="0">
                <a:solidFill>
                  <a:srgbClr val="FF0000"/>
                </a:solidFill>
              </a:rPr>
              <a:t>QQ</a:t>
            </a:r>
          </a:p>
          <a:p>
            <a:r>
              <a:rPr lang="en-US" altLang="zh-CN" sz="2800" dirty="0" smtClean="0"/>
              <a:t>HTTPS</a:t>
            </a:r>
          </a:p>
          <a:p>
            <a:endParaRPr lang="en-US" altLang="zh-CN"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en-US" altLang="zh-CN" sz="3200" dirty="0" smtClean="0"/>
              <a:t>QQ</a:t>
            </a:r>
            <a:endParaRPr lang="zh-CN" altLang="en-US" sz="3200" dirty="0"/>
          </a:p>
        </p:txBody>
      </p:sp>
      <p:sp>
        <p:nvSpPr>
          <p:cNvPr id="3" name="内容占位符 2"/>
          <p:cNvSpPr>
            <a:spLocks noGrp="1"/>
          </p:cNvSpPr>
          <p:nvPr>
            <p:ph idx="1"/>
          </p:nvPr>
        </p:nvSpPr>
        <p:spPr>
          <a:xfrm>
            <a:off x="357158" y="1214422"/>
            <a:ext cx="8568952" cy="5143536"/>
          </a:xfrm>
        </p:spPr>
        <p:txBody>
          <a:bodyPr>
            <a:normAutofit/>
          </a:bodyPr>
          <a:lstStyle/>
          <a:p>
            <a:r>
              <a:rPr lang="zh-CN" altLang="en-US" sz="2800" dirty="0" smtClean="0"/>
              <a:t>事先本人先准备好一个较大文件（比如</a:t>
            </a:r>
            <a:r>
              <a:rPr lang="en-US" altLang="zh-CN" sz="2800" dirty="0" smtClean="0"/>
              <a:t>10M</a:t>
            </a:r>
            <a:r>
              <a:rPr lang="zh-CN" altLang="en-US" sz="2800" dirty="0" smtClean="0"/>
              <a:t>）</a:t>
            </a:r>
            <a:endParaRPr lang="en-US" altLang="zh-CN" sz="2800" dirty="0" smtClean="0"/>
          </a:p>
          <a:p>
            <a:r>
              <a:rPr lang="en-US" altLang="zh-CN" sz="2800" dirty="0" smtClean="0"/>
              <a:t>1. </a:t>
            </a:r>
            <a:r>
              <a:rPr lang="zh-CN" altLang="en-US" sz="2800" dirty="0" smtClean="0"/>
              <a:t>请寝室另外一个同学启动他的</a:t>
            </a:r>
            <a:r>
              <a:rPr lang="en-US" altLang="zh-CN" sz="2800" dirty="0" smtClean="0"/>
              <a:t>QQ</a:t>
            </a:r>
          </a:p>
          <a:p>
            <a:r>
              <a:rPr lang="en-US" altLang="zh-CN" sz="2800" dirty="0" smtClean="0"/>
              <a:t>2. </a:t>
            </a:r>
            <a:r>
              <a:rPr lang="zh-CN" altLang="en-US" sz="2800" dirty="0" smtClean="0"/>
              <a:t>启动自己的</a:t>
            </a:r>
            <a:r>
              <a:rPr lang="en-US" altLang="zh-CN" sz="2800" dirty="0" smtClean="0"/>
              <a:t>QQ</a:t>
            </a:r>
            <a:r>
              <a:rPr lang="zh-CN" altLang="en-US" sz="2800" dirty="0" smtClean="0"/>
              <a:t>但暂不点击“安全登录”按钮；</a:t>
            </a:r>
            <a:endParaRPr lang="en-US" altLang="zh-CN" sz="2800" dirty="0" smtClean="0"/>
          </a:p>
          <a:p>
            <a:r>
              <a:rPr lang="en-US" altLang="zh-CN" sz="2800" dirty="0" smtClean="0"/>
              <a:t>3.</a:t>
            </a:r>
            <a:r>
              <a:rPr lang="zh-CN" altLang="en-US" sz="2800" dirty="0" smtClean="0"/>
              <a:t>启动</a:t>
            </a:r>
            <a:r>
              <a:rPr lang="en-US" altLang="zh-CN" sz="2800" dirty="0" err="1" smtClean="0"/>
              <a:t>wireshark</a:t>
            </a:r>
            <a:r>
              <a:rPr lang="zh-CN" altLang="en-US" sz="2800" dirty="0" smtClean="0"/>
              <a:t>，点击“</a:t>
            </a:r>
            <a:r>
              <a:rPr lang="en-US" altLang="zh-CN" sz="2800" dirty="0" smtClean="0"/>
              <a:t>start</a:t>
            </a:r>
            <a:r>
              <a:rPr lang="zh-CN" altLang="en-US" sz="2800" dirty="0" smtClean="0"/>
              <a:t>”</a:t>
            </a:r>
            <a:endParaRPr lang="en-US" altLang="zh-CN" sz="2800" dirty="0" smtClean="0"/>
          </a:p>
          <a:p>
            <a:r>
              <a:rPr lang="en-US" altLang="zh-CN" sz="2800" dirty="0" smtClean="0"/>
              <a:t>4. </a:t>
            </a:r>
            <a:r>
              <a:rPr lang="zh-CN" altLang="en-US" sz="2800" dirty="0" smtClean="0"/>
              <a:t>点击</a:t>
            </a:r>
            <a:r>
              <a:rPr lang="en-US" altLang="zh-CN" sz="2800" dirty="0" smtClean="0"/>
              <a:t>QQ</a:t>
            </a:r>
            <a:r>
              <a:rPr lang="zh-CN" altLang="en-US" sz="2800" dirty="0" smtClean="0"/>
              <a:t>“安全登录”按钮，然后和同学</a:t>
            </a:r>
            <a:r>
              <a:rPr lang="en-US" altLang="zh-CN" sz="2800" dirty="0" smtClean="0"/>
              <a:t>QQ</a:t>
            </a:r>
            <a:r>
              <a:rPr lang="zh-CN" altLang="en-US" sz="2800" dirty="0" smtClean="0"/>
              <a:t>互相发送几段对话；</a:t>
            </a:r>
            <a:endParaRPr lang="en-US" altLang="zh-CN" sz="2800" dirty="0" smtClean="0"/>
          </a:p>
          <a:p>
            <a:r>
              <a:rPr lang="en-US" altLang="zh-CN" sz="2800" dirty="0" smtClean="0"/>
              <a:t>5. </a:t>
            </a:r>
            <a:r>
              <a:rPr lang="zh-CN" altLang="en-US" sz="2800" dirty="0" smtClean="0"/>
              <a:t>传送一个较大文件（比如</a:t>
            </a:r>
            <a:r>
              <a:rPr lang="en-US" altLang="zh-CN" sz="2800" dirty="0" smtClean="0"/>
              <a:t>10M</a:t>
            </a:r>
            <a:r>
              <a:rPr lang="zh-CN" altLang="en-US" sz="2800" dirty="0" smtClean="0"/>
              <a:t>）给同学，结束传输后，关闭</a:t>
            </a:r>
            <a:r>
              <a:rPr lang="en-US" altLang="zh-CN" sz="2800" dirty="0" err="1" smtClean="0"/>
              <a:t>wireshark</a:t>
            </a:r>
            <a:r>
              <a:rPr lang="zh-CN" altLang="en-US" sz="2800" dirty="0" smtClean="0"/>
              <a:t>捕获。将包文件保存为</a:t>
            </a:r>
            <a:r>
              <a:rPr lang="en-US" altLang="zh-CN" sz="2800" dirty="0" err="1" smtClean="0"/>
              <a:t>qq_jiangjian</a:t>
            </a:r>
            <a:endParaRPr lang="en-US" altLang="zh-CN"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725470"/>
          </a:xfrm>
        </p:spPr>
        <p:txBody>
          <a:bodyPr>
            <a:normAutofit/>
          </a:bodyPr>
          <a:lstStyle/>
          <a:p>
            <a:r>
              <a:rPr lang="en-US" altLang="zh-CN" sz="3200" dirty="0" smtClean="0"/>
              <a:t>QQ</a:t>
            </a:r>
            <a:endParaRPr lang="zh-CN" altLang="en-US" sz="3200" dirty="0"/>
          </a:p>
        </p:txBody>
      </p:sp>
      <p:sp>
        <p:nvSpPr>
          <p:cNvPr id="3" name="内容占位符 2"/>
          <p:cNvSpPr>
            <a:spLocks noGrp="1"/>
          </p:cNvSpPr>
          <p:nvPr>
            <p:ph idx="1"/>
          </p:nvPr>
        </p:nvSpPr>
        <p:spPr>
          <a:xfrm>
            <a:off x="285720" y="1285860"/>
            <a:ext cx="8568952" cy="5072098"/>
          </a:xfrm>
        </p:spPr>
        <p:txBody>
          <a:bodyPr>
            <a:normAutofit lnSpcReduction="10000"/>
          </a:bodyPr>
          <a:lstStyle/>
          <a:p>
            <a:r>
              <a:rPr lang="zh-CN" altLang="en-US" sz="2800" dirty="0" smtClean="0"/>
              <a:t>在</a:t>
            </a:r>
            <a:r>
              <a:rPr lang="en-US" altLang="zh-CN" sz="2800" dirty="0" err="1" smtClean="0"/>
              <a:t>wireshark</a:t>
            </a:r>
            <a:r>
              <a:rPr lang="zh-CN" altLang="en-US" sz="2800" dirty="0" smtClean="0"/>
              <a:t>显示过滤中输入“</a:t>
            </a:r>
            <a:r>
              <a:rPr lang="en-US" altLang="zh-CN" sz="2800" dirty="0" err="1" smtClean="0"/>
              <a:t>oicq</a:t>
            </a:r>
            <a:r>
              <a:rPr lang="zh-CN" altLang="en-US" sz="2800" dirty="0" smtClean="0"/>
              <a:t>”（</a:t>
            </a:r>
            <a:r>
              <a:rPr lang="en-US" altLang="zh-CN" sz="2800" dirty="0" smtClean="0"/>
              <a:t>QQ</a:t>
            </a:r>
            <a:r>
              <a:rPr lang="zh-CN" altLang="en-US" sz="2800" dirty="0" smtClean="0"/>
              <a:t>协议名），通过观察</a:t>
            </a:r>
            <a:r>
              <a:rPr lang="en-US" altLang="zh-CN" sz="2800" dirty="0" smtClean="0"/>
              <a:t>packet detail</a:t>
            </a:r>
            <a:r>
              <a:rPr lang="zh-CN" altLang="en-US" sz="2800" dirty="0" smtClean="0"/>
              <a:t>窗口，</a:t>
            </a:r>
            <a:r>
              <a:rPr lang="zh-CN" altLang="en-US" sz="2800" dirty="0" smtClean="0">
                <a:solidFill>
                  <a:srgbClr val="FF0000"/>
                </a:solidFill>
              </a:rPr>
              <a:t>截图</a:t>
            </a:r>
            <a:r>
              <a:rPr lang="zh-CN" altLang="en-US" sz="2800" dirty="0" smtClean="0"/>
              <a:t>回答以下问题：</a:t>
            </a:r>
            <a:endParaRPr lang="en-US" altLang="zh-CN" sz="2800" dirty="0" smtClean="0"/>
          </a:p>
          <a:p>
            <a:r>
              <a:rPr lang="en-US" altLang="zh-CN" sz="2800" dirty="0" smtClean="0"/>
              <a:t>1. </a:t>
            </a:r>
            <a:r>
              <a:rPr lang="zh-CN" altLang="en-US" sz="2800" dirty="0" smtClean="0"/>
              <a:t>先观察第一个</a:t>
            </a:r>
            <a:r>
              <a:rPr lang="en-US" altLang="zh-CN" sz="2800" dirty="0" err="1" smtClean="0"/>
              <a:t>oicq</a:t>
            </a:r>
            <a:r>
              <a:rPr lang="zh-CN" altLang="en-US" sz="2800" dirty="0" smtClean="0"/>
              <a:t>包，回答：</a:t>
            </a:r>
            <a:r>
              <a:rPr lang="en-US" altLang="zh-CN" sz="2800" dirty="0" smtClean="0"/>
              <a:t>OICQ</a:t>
            </a:r>
            <a:r>
              <a:rPr lang="zh-CN" altLang="en-US" sz="2800" dirty="0" smtClean="0"/>
              <a:t>使用</a:t>
            </a:r>
            <a:r>
              <a:rPr lang="en-US" altLang="zh-CN" sz="2800" dirty="0" err="1" smtClean="0"/>
              <a:t>tcp</a:t>
            </a:r>
            <a:r>
              <a:rPr lang="zh-CN" altLang="en-US" sz="2800" dirty="0" smtClean="0"/>
              <a:t>还是</a:t>
            </a:r>
            <a:r>
              <a:rPr lang="en-US" altLang="zh-CN" sz="2800" dirty="0" err="1" smtClean="0"/>
              <a:t>udp</a:t>
            </a:r>
            <a:r>
              <a:rPr lang="zh-CN" altLang="en-US" sz="2800" dirty="0" smtClean="0"/>
              <a:t>？源和目的端口号各是多少？</a:t>
            </a:r>
            <a:endParaRPr lang="en-US" altLang="zh-CN" sz="2800" dirty="0" smtClean="0"/>
          </a:p>
          <a:p>
            <a:r>
              <a:rPr lang="en-US" altLang="zh-CN" sz="2800" dirty="0" smtClean="0"/>
              <a:t>2. QQ</a:t>
            </a:r>
            <a:r>
              <a:rPr lang="zh-CN" altLang="en-US" sz="2800" dirty="0" smtClean="0"/>
              <a:t>启动后，和哪个目的</a:t>
            </a:r>
            <a:r>
              <a:rPr lang="en-US" altLang="zh-CN" sz="2800" dirty="0" smtClean="0"/>
              <a:t>IP</a:t>
            </a:r>
            <a:r>
              <a:rPr lang="zh-CN" altLang="en-US" sz="2800" dirty="0" smtClean="0"/>
              <a:t>联系（其实就是腾讯的服务器）？</a:t>
            </a:r>
            <a:endParaRPr lang="en-US" altLang="zh-CN" sz="2800" dirty="0" smtClean="0"/>
          </a:p>
          <a:p>
            <a:r>
              <a:rPr lang="en-US" altLang="zh-CN" sz="2800" dirty="0" smtClean="0"/>
              <a:t>3. </a:t>
            </a:r>
            <a:r>
              <a:rPr lang="zh-CN" altLang="en-US" sz="2800" dirty="0" smtClean="0"/>
              <a:t>是否能看到本方</a:t>
            </a:r>
            <a:r>
              <a:rPr lang="en-US" altLang="zh-CN" sz="2800" dirty="0" err="1" smtClean="0"/>
              <a:t>qq</a:t>
            </a:r>
            <a:r>
              <a:rPr lang="zh-CN" altLang="en-US" sz="2800" dirty="0" smtClean="0"/>
              <a:t>号？是否能看到对方</a:t>
            </a:r>
            <a:r>
              <a:rPr lang="en-US" altLang="zh-CN" sz="2800" dirty="0" err="1" smtClean="0"/>
              <a:t>qq</a:t>
            </a:r>
            <a:r>
              <a:rPr lang="zh-CN" altLang="en-US" sz="2800" dirty="0" smtClean="0"/>
              <a:t>号？</a:t>
            </a:r>
            <a:endParaRPr lang="en-US" altLang="zh-CN" sz="2800" dirty="0" smtClean="0"/>
          </a:p>
          <a:p>
            <a:r>
              <a:rPr lang="en-US" altLang="zh-CN" sz="2800" dirty="0" smtClean="0"/>
              <a:t>4. </a:t>
            </a:r>
            <a:r>
              <a:rPr lang="zh-CN" altLang="en-US" sz="2800" dirty="0" smtClean="0"/>
              <a:t>选择</a:t>
            </a:r>
            <a:r>
              <a:rPr lang="en-US" altLang="zh-CN" sz="2800" dirty="0" smtClean="0"/>
              <a:t>”</a:t>
            </a:r>
            <a:r>
              <a:rPr lang="en-US" altLang="zh-CN" sz="2800" dirty="0" err="1" smtClean="0"/>
              <a:t>oicq</a:t>
            </a:r>
            <a:r>
              <a:rPr lang="en-US" altLang="zh-CN" sz="2800" dirty="0" smtClean="0"/>
              <a:t>”</a:t>
            </a:r>
            <a:r>
              <a:rPr lang="zh-CN" altLang="en-US" sz="2800" dirty="0" smtClean="0"/>
              <a:t>显示过滤中筛选出来的长度较大的包，观察其</a:t>
            </a:r>
            <a:r>
              <a:rPr lang="en-US" altLang="zh-CN" sz="2800" dirty="0" smtClean="0"/>
              <a:t>packet detail</a:t>
            </a:r>
            <a:r>
              <a:rPr lang="zh-CN" altLang="en-US" sz="2800" dirty="0" smtClean="0"/>
              <a:t>窗口最下面的</a:t>
            </a:r>
            <a:r>
              <a:rPr lang="en-US" altLang="zh-CN" sz="2800" dirty="0" smtClean="0"/>
              <a:t>data</a:t>
            </a:r>
            <a:r>
              <a:rPr lang="zh-CN" altLang="en-US" sz="2800" dirty="0" smtClean="0"/>
              <a:t>项（同时注意下面的二进制窗口），回答：</a:t>
            </a:r>
            <a:r>
              <a:rPr lang="en-US" altLang="zh-CN" sz="2800" dirty="0" err="1" smtClean="0"/>
              <a:t>qq</a:t>
            </a:r>
            <a:r>
              <a:rPr lang="zh-CN" altLang="en-US" sz="2800" dirty="0" smtClean="0"/>
              <a:t>聊天数据是用明文还是密文发送？</a:t>
            </a:r>
            <a:endParaRPr lang="en-US" altLang="zh-CN" sz="2800" dirty="0" smtClean="0"/>
          </a:p>
          <a:p>
            <a:pPr>
              <a:buNone/>
            </a:pPr>
            <a:endParaRPr lang="en-US" altLang="zh-CN"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QQ</a:t>
            </a:r>
            <a:endParaRPr lang="zh-CN" altLang="en-US" sz="3200" dirty="0"/>
          </a:p>
        </p:txBody>
      </p:sp>
      <p:sp>
        <p:nvSpPr>
          <p:cNvPr id="3" name="内容占位符 2"/>
          <p:cNvSpPr>
            <a:spLocks noGrp="1"/>
          </p:cNvSpPr>
          <p:nvPr>
            <p:ph idx="1"/>
          </p:nvPr>
        </p:nvSpPr>
        <p:spPr>
          <a:xfrm>
            <a:off x="285720" y="928670"/>
            <a:ext cx="8572560" cy="5786478"/>
          </a:xfrm>
        </p:spPr>
        <p:txBody>
          <a:bodyPr>
            <a:normAutofit lnSpcReduction="10000"/>
          </a:bodyPr>
          <a:lstStyle/>
          <a:p>
            <a:r>
              <a:rPr lang="en-US" altLang="zh-CN" sz="2800" dirty="0" smtClean="0"/>
              <a:t>1.</a:t>
            </a:r>
            <a:r>
              <a:rPr lang="zh-CN" altLang="en-US" sz="2800" dirty="0" smtClean="0"/>
              <a:t>观察往来的</a:t>
            </a:r>
            <a:r>
              <a:rPr lang="en-US" altLang="zh-CN" sz="2800" dirty="0" err="1" smtClean="0"/>
              <a:t>oicq</a:t>
            </a:r>
            <a:r>
              <a:rPr lang="zh-CN" altLang="en-US" sz="2800" dirty="0" smtClean="0"/>
              <a:t>包，估计一下</a:t>
            </a:r>
            <a:r>
              <a:rPr lang="en-US" altLang="zh-CN" sz="2800" dirty="0" err="1" smtClean="0"/>
              <a:t>qq</a:t>
            </a:r>
            <a:r>
              <a:rPr lang="zh-CN" altLang="en-US" sz="2800" dirty="0" smtClean="0"/>
              <a:t>文件传输是否通过</a:t>
            </a:r>
            <a:r>
              <a:rPr lang="en-US" altLang="zh-CN" sz="2800" dirty="0" err="1" smtClean="0"/>
              <a:t>oicq</a:t>
            </a:r>
            <a:r>
              <a:rPr lang="zh-CN" altLang="en-US" sz="2800" dirty="0" smtClean="0"/>
              <a:t>传递？</a:t>
            </a:r>
            <a:endParaRPr lang="en-US" altLang="zh-CN" sz="2800" dirty="0" smtClean="0"/>
          </a:p>
          <a:p>
            <a:r>
              <a:rPr lang="zh-CN" altLang="en-US" sz="2800" dirty="0" smtClean="0"/>
              <a:t>如果第</a:t>
            </a:r>
            <a:r>
              <a:rPr lang="en-US" altLang="zh-CN" sz="2800" dirty="0" smtClean="0"/>
              <a:t>1</a:t>
            </a:r>
            <a:r>
              <a:rPr lang="zh-CN" altLang="en-US" sz="2800" dirty="0" smtClean="0"/>
              <a:t>个问题的回答是否定的，那么在显示过滤中输入你和同学的</a:t>
            </a:r>
            <a:r>
              <a:rPr lang="en-US" altLang="zh-CN" sz="2800" dirty="0" err="1" smtClean="0"/>
              <a:t>ip</a:t>
            </a:r>
            <a:r>
              <a:rPr lang="zh-CN" altLang="en-US" sz="2800" dirty="0" smtClean="0"/>
              <a:t>地址，如下：</a:t>
            </a:r>
            <a:endParaRPr lang="en-US" altLang="zh-CN" sz="2800" dirty="0" smtClean="0"/>
          </a:p>
          <a:p>
            <a:pPr lvl="1"/>
            <a:r>
              <a:rPr lang="en-US" altLang="zh-CN" sz="2400" dirty="0" err="1" smtClean="0"/>
              <a:t>ip.addr</a:t>
            </a:r>
            <a:r>
              <a:rPr lang="en-US" altLang="zh-CN" sz="2400" dirty="0" smtClean="0"/>
              <a:t> == 192.168.1.104 &amp;&amp; </a:t>
            </a:r>
            <a:r>
              <a:rPr lang="en-US" altLang="zh-CN" sz="2400" dirty="0" err="1" smtClean="0"/>
              <a:t>ip.addr</a:t>
            </a:r>
            <a:r>
              <a:rPr lang="en-US" altLang="zh-CN" sz="2400" dirty="0" smtClean="0"/>
              <a:t> == 192.168.1.106</a:t>
            </a:r>
          </a:p>
          <a:p>
            <a:pPr lvl="1"/>
            <a:r>
              <a:rPr lang="zh-CN" altLang="en-US" sz="2400" dirty="0" smtClean="0"/>
              <a:t>（具体</a:t>
            </a:r>
            <a:r>
              <a:rPr lang="en-US" altLang="zh-CN" sz="2400" dirty="0" err="1" smtClean="0"/>
              <a:t>ip</a:t>
            </a:r>
            <a:r>
              <a:rPr lang="zh-CN" altLang="en-US" sz="2400" dirty="0" smtClean="0"/>
              <a:t>地址根据你们电脑实测值）</a:t>
            </a:r>
            <a:endParaRPr lang="en-US" altLang="zh-CN" sz="2400" dirty="0" smtClean="0"/>
          </a:p>
          <a:p>
            <a:r>
              <a:rPr lang="zh-CN" altLang="en-US" sz="2800" dirty="0" smtClean="0"/>
              <a:t>在显示过滤结果中点击</a:t>
            </a:r>
            <a:r>
              <a:rPr lang="en-US" altLang="zh-CN" sz="2800" dirty="0" smtClean="0"/>
              <a:t>packet list</a:t>
            </a:r>
            <a:r>
              <a:rPr lang="zh-CN" altLang="en-US" sz="2800" dirty="0" smtClean="0"/>
              <a:t>窗口的</a:t>
            </a:r>
            <a:r>
              <a:rPr lang="en-US" altLang="zh-CN" sz="2800" dirty="0" smtClean="0"/>
              <a:t>length</a:t>
            </a:r>
            <a:r>
              <a:rPr lang="zh-CN" altLang="en-US" sz="2800" dirty="0" smtClean="0"/>
              <a:t>列标以便按包长度排序（以便找到发送那个</a:t>
            </a:r>
            <a:r>
              <a:rPr lang="en-US" altLang="zh-CN" sz="2800" dirty="0" smtClean="0"/>
              <a:t>10M</a:t>
            </a:r>
            <a:r>
              <a:rPr lang="zh-CN" altLang="en-US" sz="2800" dirty="0" smtClean="0"/>
              <a:t>大文件的包），然后观察传送那个大文件用的是</a:t>
            </a:r>
            <a:r>
              <a:rPr lang="en-US" altLang="zh-CN" sz="2800" dirty="0" err="1" smtClean="0"/>
              <a:t>tcp</a:t>
            </a:r>
            <a:r>
              <a:rPr lang="zh-CN" altLang="en-US" sz="2800" dirty="0" smtClean="0"/>
              <a:t>还是</a:t>
            </a:r>
            <a:r>
              <a:rPr lang="en-US" altLang="zh-CN" sz="2800" dirty="0" smtClean="0"/>
              <a:t>UDP</a:t>
            </a:r>
            <a:r>
              <a:rPr lang="zh-CN" altLang="en-US" sz="2800" dirty="0" smtClean="0"/>
              <a:t>协议。</a:t>
            </a:r>
            <a:endParaRPr lang="en-US" altLang="zh-CN" sz="2800" dirty="0" smtClean="0"/>
          </a:p>
          <a:p>
            <a:r>
              <a:rPr lang="zh-CN" altLang="en-US" sz="2800" dirty="0" smtClean="0"/>
              <a:t>最后总结：</a:t>
            </a:r>
            <a:r>
              <a:rPr lang="en-US" altLang="zh-CN" sz="2800" dirty="0" err="1" smtClean="0"/>
              <a:t>oicq</a:t>
            </a:r>
            <a:r>
              <a:rPr lang="zh-CN" altLang="en-US" sz="2800" dirty="0" smtClean="0"/>
              <a:t>启动和聊天时，使用</a:t>
            </a:r>
            <a:r>
              <a:rPr lang="en-US" altLang="zh-CN" sz="2800" dirty="0" err="1" smtClean="0"/>
              <a:t>tcp</a:t>
            </a:r>
            <a:r>
              <a:rPr lang="zh-CN" altLang="en-US" sz="2800" dirty="0" smtClean="0"/>
              <a:t>还是</a:t>
            </a:r>
            <a:r>
              <a:rPr lang="en-US" altLang="zh-CN" sz="2800" dirty="0" err="1" smtClean="0"/>
              <a:t>udp</a:t>
            </a:r>
            <a:r>
              <a:rPr lang="zh-CN" altLang="en-US" sz="2800" dirty="0" smtClean="0"/>
              <a:t>？</a:t>
            </a:r>
            <a:r>
              <a:rPr lang="en-US" altLang="zh-CN" sz="2800" dirty="0" err="1" smtClean="0"/>
              <a:t>qq</a:t>
            </a:r>
            <a:r>
              <a:rPr lang="zh-CN" altLang="en-US" sz="2800" dirty="0" smtClean="0"/>
              <a:t>启动后首先和谁联系？</a:t>
            </a:r>
            <a:r>
              <a:rPr lang="en-US" altLang="zh-CN" sz="2800" dirty="0" err="1" smtClean="0"/>
              <a:t>qq</a:t>
            </a:r>
            <a:r>
              <a:rPr lang="zh-CN" altLang="en-US" sz="2800" dirty="0" smtClean="0"/>
              <a:t>聊天数据是否加密？</a:t>
            </a:r>
            <a:r>
              <a:rPr lang="en-US" altLang="zh-CN" sz="2800" dirty="0" err="1" smtClean="0"/>
              <a:t>qq</a:t>
            </a:r>
            <a:r>
              <a:rPr lang="zh-CN" altLang="en-US" sz="2800" dirty="0" smtClean="0"/>
              <a:t>传送文件使用</a:t>
            </a:r>
            <a:r>
              <a:rPr lang="en-US" altLang="zh-CN" sz="2800" dirty="0" err="1" smtClean="0"/>
              <a:t>tcp</a:t>
            </a:r>
            <a:r>
              <a:rPr lang="zh-CN" altLang="en-US" sz="2800" dirty="0" smtClean="0"/>
              <a:t>还是</a:t>
            </a:r>
            <a:r>
              <a:rPr lang="en-US" altLang="zh-CN" sz="2800" dirty="0" err="1" smtClean="0"/>
              <a:t>udp</a:t>
            </a:r>
            <a:r>
              <a:rPr lang="zh-CN" altLang="en-US" sz="2800" smtClean="0"/>
              <a:t>？</a:t>
            </a:r>
            <a:endParaRPr lang="en-US" altLang="zh-CN"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应用层协议</a:t>
            </a:r>
            <a:endParaRPr lang="zh-CN" altLang="en-US" sz="4000" dirty="0"/>
          </a:p>
        </p:txBody>
      </p:sp>
      <p:sp>
        <p:nvSpPr>
          <p:cNvPr id="3" name="内容占位符 2"/>
          <p:cNvSpPr>
            <a:spLocks noGrp="1"/>
          </p:cNvSpPr>
          <p:nvPr>
            <p:ph idx="1"/>
          </p:nvPr>
        </p:nvSpPr>
        <p:spPr>
          <a:xfrm>
            <a:off x="323528" y="1643050"/>
            <a:ext cx="8568952" cy="4714908"/>
          </a:xfrm>
        </p:spPr>
        <p:txBody>
          <a:bodyPr>
            <a:normAutofit/>
          </a:bodyPr>
          <a:lstStyle/>
          <a:p>
            <a:r>
              <a:rPr lang="en-US" altLang="zh-CN" sz="2800" dirty="0" smtClean="0"/>
              <a:t>FTP</a:t>
            </a:r>
          </a:p>
          <a:p>
            <a:r>
              <a:rPr lang="en-US" altLang="zh-CN" sz="2800" dirty="0" smtClean="0"/>
              <a:t>HTTP</a:t>
            </a:r>
          </a:p>
          <a:p>
            <a:r>
              <a:rPr lang="en-US" altLang="zh-CN" sz="2800" dirty="0" smtClean="0"/>
              <a:t>QQ</a:t>
            </a:r>
          </a:p>
          <a:p>
            <a:r>
              <a:rPr lang="en-US" altLang="zh-CN" sz="2800" dirty="0" smtClean="0">
                <a:solidFill>
                  <a:srgbClr val="FF0000"/>
                </a:solidFill>
              </a:rPr>
              <a:t>HTTPS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应用层协议</a:t>
            </a:r>
            <a:endParaRPr lang="zh-CN" altLang="en-US" sz="4000" dirty="0"/>
          </a:p>
        </p:txBody>
      </p:sp>
      <p:sp>
        <p:nvSpPr>
          <p:cNvPr id="3" name="内容占位符 2"/>
          <p:cNvSpPr>
            <a:spLocks noGrp="1"/>
          </p:cNvSpPr>
          <p:nvPr>
            <p:ph idx="1"/>
          </p:nvPr>
        </p:nvSpPr>
        <p:spPr>
          <a:xfrm>
            <a:off x="323528" y="1643050"/>
            <a:ext cx="8568952" cy="4714908"/>
          </a:xfrm>
        </p:spPr>
        <p:txBody>
          <a:bodyPr>
            <a:normAutofit/>
          </a:bodyPr>
          <a:lstStyle/>
          <a:p>
            <a:r>
              <a:rPr lang="en-US" altLang="zh-CN" sz="2800" dirty="0" smtClean="0"/>
              <a:t>FTP</a:t>
            </a:r>
          </a:p>
          <a:p>
            <a:r>
              <a:rPr lang="en-US" altLang="zh-CN" sz="2800" dirty="0" smtClean="0"/>
              <a:t>HTTP</a:t>
            </a:r>
          </a:p>
          <a:p>
            <a:r>
              <a:rPr lang="en-US" altLang="zh-CN" sz="2800" dirty="0" smtClean="0"/>
              <a:t>QQ</a:t>
            </a:r>
          </a:p>
          <a:p>
            <a:r>
              <a:rPr lang="en-US" altLang="zh-CN" sz="2800" dirty="0" smtClean="0"/>
              <a:t>HTTPS</a:t>
            </a:r>
          </a:p>
          <a:p>
            <a:endParaRPr lang="en-US" altLang="zh-CN"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HTTPS</a:t>
            </a:r>
            <a:r>
              <a:rPr lang="zh-CN" altLang="en-US" sz="4000" dirty="0" smtClean="0"/>
              <a:t>准备知识</a:t>
            </a:r>
            <a:endParaRPr lang="zh-CN" altLang="en-US" sz="4000" dirty="0"/>
          </a:p>
        </p:txBody>
      </p:sp>
      <p:sp>
        <p:nvSpPr>
          <p:cNvPr id="3" name="内容占位符 2"/>
          <p:cNvSpPr>
            <a:spLocks noGrp="1"/>
          </p:cNvSpPr>
          <p:nvPr>
            <p:ph idx="1"/>
          </p:nvPr>
        </p:nvSpPr>
        <p:spPr>
          <a:xfrm>
            <a:off x="285720" y="1428736"/>
            <a:ext cx="8568952" cy="3089504"/>
          </a:xfrm>
        </p:spPr>
        <p:txBody>
          <a:bodyPr>
            <a:normAutofit/>
          </a:bodyPr>
          <a:lstStyle/>
          <a:p>
            <a:r>
              <a:rPr lang="zh-CN" altLang="en-US" sz="2800" dirty="0" smtClean="0"/>
              <a:t>仔细阅读</a:t>
            </a:r>
            <a:r>
              <a:rPr lang="en-US" altLang="zh-CN" sz="2800" dirty="0" smtClean="0"/>
              <a:t>《</a:t>
            </a:r>
            <a:r>
              <a:rPr lang="zh-CN" altLang="en-US" sz="2800" dirty="0" smtClean="0"/>
              <a:t>计算机网络</a:t>
            </a:r>
            <a:r>
              <a:rPr lang="en-US" altLang="zh-CN" sz="2800" dirty="0" smtClean="0"/>
              <a:t>》</a:t>
            </a:r>
            <a:r>
              <a:rPr lang="zh-CN" altLang="en-US" sz="2800" dirty="0" smtClean="0"/>
              <a:t>第七章</a:t>
            </a:r>
            <a:r>
              <a:rPr lang="en-US" altLang="zh-CN" sz="2800" dirty="0" smtClean="0"/>
              <a:t>《</a:t>
            </a:r>
            <a:r>
              <a:rPr lang="zh-CN" altLang="en-US" sz="2800" dirty="0" smtClean="0"/>
              <a:t>网络安全</a:t>
            </a:r>
            <a:r>
              <a:rPr lang="en-US" altLang="zh-CN" sz="2800" dirty="0" smtClean="0"/>
              <a:t>》</a:t>
            </a:r>
            <a:r>
              <a:rPr lang="zh-CN" altLang="en-US" sz="2800" dirty="0" smtClean="0"/>
              <a:t>第</a:t>
            </a:r>
            <a:r>
              <a:rPr lang="en-US" altLang="zh-CN" sz="2800" dirty="0" smtClean="0"/>
              <a:t>7.6.2</a:t>
            </a:r>
            <a:r>
              <a:rPr lang="zh-CN" altLang="en-US" sz="2800" dirty="0" smtClean="0"/>
              <a:t>“运输层安全协议”，特别注意</a:t>
            </a:r>
            <a:r>
              <a:rPr lang="en-US" altLang="zh-CN" sz="2800" dirty="0" smtClean="0"/>
              <a:t>P346</a:t>
            </a:r>
            <a:r>
              <a:rPr lang="zh-CN" altLang="en-US" sz="2800" dirty="0" smtClean="0"/>
              <a:t>下方关于</a:t>
            </a:r>
            <a:r>
              <a:rPr lang="en-US" altLang="zh-CN" sz="2800" dirty="0" smtClean="0"/>
              <a:t>https</a:t>
            </a:r>
            <a:r>
              <a:rPr lang="zh-CN" altLang="en-US" sz="2800" dirty="0" smtClean="0"/>
              <a:t>的</a:t>
            </a:r>
            <a:r>
              <a:rPr lang="en-US" altLang="zh-CN" sz="2800" dirty="0" smtClean="0"/>
              <a:t>SSL</a:t>
            </a:r>
            <a:r>
              <a:rPr lang="zh-CN" altLang="en-US" sz="2800" dirty="0" smtClean="0"/>
              <a:t>握手过程。</a:t>
            </a:r>
            <a:endParaRPr lang="en-US" altLang="zh-CN" sz="2800" dirty="0" smtClean="0"/>
          </a:p>
          <a:p>
            <a:r>
              <a:rPr lang="zh-CN" altLang="en-US" sz="2800" dirty="0" smtClean="0"/>
              <a:t>下面这篇文章对</a:t>
            </a:r>
            <a:r>
              <a:rPr lang="en-US" altLang="zh-CN" sz="2800" dirty="0" smtClean="0"/>
              <a:t>HTTPS</a:t>
            </a:r>
            <a:r>
              <a:rPr lang="zh-CN" altLang="en-US" sz="2800" dirty="0" smtClean="0"/>
              <a:t>的原理和过程介绍得比较清楚：</a:t>
            </a:r>
            <a:endParaRPr lang="en-US" altLang="zh-CN" sz="2800" dirty="0" smtClean="0"/>
          </a:p>
          <a:p>
            <a:pPr lvl="1"/>
            <a:r>
              <a:rPr lang="en-US" altLang="zh-CN" sz="2400" dirty="0" smtClean="0"/>
              <a:t>http://www.jishux.com/plus/view-603123-1.html</a:t>
            </a:r>
          </a:p>
          <a:p>
            <a:endParaRPr lang="en-US" altLang="zh-CN" sz="28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https</a:t>
            </a:r>
            <a:r>
              <a:rPr lang="zh-CN" altLang="en-US" sz="3200" dirty="0" smtClean="0"/>
              <a:t>实验过程</a:t>
            </a:r>
            <a:endParaRPr lang="zh-CN" altLang="en-US" sz="3200" dirty="0"/>
          </a:p>
        </p:txBody>
      </p:sp>
      <p:sp>
        <p:nvSpPr>
          <p:cNvPr id="3" name="内容占位符 2"/>
          <p:cNvSpPr>
            <a:spLocks noGrp="1"/>
          </p:cNvSpPr>
          <p:nvPr>
            <p:ph idx="1"/>
          </p:nvPr>
        </p:nvSpPr>
        <p:spPr>
          <a:xfrm>
            <a:off x="285720" y="928670"/>
            <a:ext cx="8572560" cy="5786478"/>
          </a:xfrm>
        </p:spPr>
        <p:txBody>
          <a:bodyPr>
            <a:normAutofit/>
          </a:bodyPr>
          <a:lstStyle/>
          <a:p>
            <a:r>
              <a:rPr lang="en-US" altLang="zh-CN" sz="2800" dirty="0" smtClean="0"/>
              <a:t>1. </a:t>
            </a:r>
            <a:r>
              <a:rPr lang="en-US" altLang="zh-CN" sz="2800" dirty="0" err="1" smtClean="0"/>
              <a:t>wireshark</a:t>
            </a:r>
            <a:r>
              <a:rPr lang="zh-CN" altLang="en-US" sz="2800" dirty="0" smtClean="0"/>
              <a:t>捕获过滤设置为“</a:t>
            </a:r>
            <a:r>
              <a:rPr lang="en-US" altLang="zh-CN" sz="2800" dirty="0" err="1" smtClean="0"/>
              <a:t>tcp</a:t>
            </a:r>
            <a:r>
              <a:rPr lang="zh-CN" altLang="en-US" sz="2800" dirty="0" smtClean="0"/>
              <a:t>”，访问</a:t>
            </a:r>
            <a:r>
              <a:rPr lang="en-US" altLang="zh-CN" sz="2800" dirty="0" smtClean="0">
                <a:solidFill>
                  <a:srgbClr val="FF0000"/>
                </a:solidFill>
              </a:rPr>
              <a:t>www.amazon.com</a:t>
            </a:r>
            <a:r>
              <a:rPr lang="zh-CN" altLang="en-US" sz="2800" dirty="0" smtClean="0"/>
              <a:t>或访问</a:t>
            </a:r>
            <a:r>
              <a:rPr lang="en-US" altLang="zh-CN" sz="2800" dirty="0" err="1" smtClean="0">
                <a:solidFill>
                  <a:srgbClr val="FF0000"/>
                </a:solidFill>
              </a:rPr>
              <a:t>qq</a:t>
            </a:r>
            <a:r>
              <a:rPr lang="zh-CN" altLang="en-US" sz="2800" dirty="0" smtClean="0">
                <a:solidFill>
                  <a:srgbClr val="FF0000"/>
                </a:solidFill>
              </a:rPr>
              <a:t>邮箱</a:t>
            </a:r>
            <a:r>
              <a:rPr lang="zh-CN" altLang="en-US" sz="2800" dirty="0" smtClean="0"/>
              <a:t>（二者皆使用</a:t>
            </a:r>
            <a:r>
              <a:rPr lang="en-US" altLang="zh-CN" sz="2800" dirty="0" smtClean="0"/>
              <a:t>https</a:t>
            </a:r>
            <a:r>
              <a:rPr lang="zh-CN" altLang="en-US" sz="2800" dirty="0" smtClean="0"/>
              <a:t>传输数据），进入页面后，亚马逊网页上可以在搜索框输入一本书名，</a:t>
            </a:r>
            <a:r>
              <a:rPr lang="en-US" altLang="zh-CN" sz="2800" dirty="0" err="1" smtClean="0"/>
              <a:t>qq</a:t>
            </a:r>
            <a:r>
              <a:rPr lang="zh-CN" altLang="en-US" sz="2800" dirty="0" smtClean="0"/>
              <a:t>邮箱可以打开查看一个邮件，做完上述操作后，关闭网页，关闭</a:t>
            </a:r>
            <a:r>
              <a:rPr lang="en-US" altLang="zh-CN" sz="2800" dirty="0" err="1" smtClean="0"/>
              <a:t>wireshark</a:t>
            </a:r>
            <a:r>
              <a:rPr lang="zh-CN" altLang="en-US" sz="2800" dirty="0" smtClean="0"/>
              <a:t>捕获。</a:t>
            </a:r>
            <a:endParaRPr lang="en-US" altLang="zh-CN" sz="2800" dirty="0" smtClean="0"/>
          </a:p>
          <a:p>
            <a:r>
              <a:rPr lang="en-US" altLang="zh-CN" sz="2800" dirty="0" smtClean="0"/>
              <a:t>2. </a:t>
            </a:r>
            <a:r>
              <a:rPr lang="zh-CN" altLang="en-US" sz="2800" dirty="0" smtClean="0"/>
              <a:t>打开捕获包界面，找到协议名为“</a:t>
            </a:r>
            <a:r>
              <a:rPr lang="en-US" altLang="zh-CN" sz="2800" dirty="0" smtClean="0"/>
              <a:t>TLSv1.2</a:t>
            </a:r>
            <a:r>
              <a:rPr lang="zh-CN" altLang="en-US" sz="2800" dirty="0" smtClean="0"/>
              <a:t>”的包，右击，选择“</a:t>
            </a:r>
            <a:r>
              <a:rPr lang="en-US" altLang="zh-CN" sz="2800" dirty="0" smtClean="0"/>
              <a:t>conversation filter-&gt;</a:t>
            </a:r>
            <a:r>
              <a:rPr lang="en-US" altLang="zh-CN" sz="2800" dirty="0" err="1" smtClean="0"/>
              <a:t>tcp</a:t>
            </a:r>
            <a:r>
              <a:rPr lang="zh-CN" altLang="en-US" sz="2800" dirty="0" smtClean="0"/>
              <a:t>”，获得本次</a:t>
            </a:r>
            <a:r>
              <a:rPr lang="en-US" altLang="zh-CN" sz="2800" dirty="0" smtClean="0"/>
              <a:t>https</a:t>
            </a:r>
            <a:r>
              <a:rPr lang="zh-CN" altLang="en-US" sz="2800" dirty="0" smtClean="0"/>
              <a:t>会话全过程，并将显示过滤结果导出为：</a:t>
            </a:r>
            <a:r>
              <a:rPr lang="en-US" altLang="zh-CN" sz="2800" dirty="0" err="1" smtClean="0"/>
              <a:t>https_amazon_jiangjian</a:t>
            </a:r>
            <a:r>
              <a:rPr lang="zh-CN" altLang="en-US" sz="2800" dirty="0" smtClean="0"/>
              <a:t>或</a:t>
            </a:r>
            <a:r>
              <a:rPr lang="en-US" altLang="zh-CN" sz="2800" dirty="0" err="1" smtClean="0"/>
              <a:t>https_qqmail_jiangjian</a:t>
            </a:r>
            <a:endParaRPr lang="en-US" altLang="zh-CN"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https</a:t>
            </a:r>
            <a:r>
              <a:rPr lang="zh-CN" altLang="en-US" sz="3200" dirty="0" smtClean="0"/>
              <a:t>实验过程</a:t>
            </a:r>
            <a:endParaRPr lang="zh-CN" altLang="en-US" sz="3200" dirty="0"/>
          </a:p>
        </p:txBody>
      </p:sp>
      <p:sp>
        <p:nvSpPr>
          <p:cNvPr id="3" name="内容占位符 2"/>
          <p:cNvSpPr>
            <a:spLocks noGrp="1"/>
          </p:cNvSpPr>
          <p:nvPr>
            <p:ph idx="1"/>
          </p:nvPr>
        </p:nvSpPr>
        <p:spPr>
          <a:xfrm>
            <a:off x="285720" y="928670"/>
            <a:ext cx="8572560" cy="5786478"/>
          </a:xfrm>
        </p:spPr>
        <p:txBody>
          <a:bodyPr>
            <a:normAutofit/>
          </a:bodyPr>
          <a:lstStyle/>
          <a:p>
            <a:r>
              <a:rPr lang="en-US" altLang="zh-CN" sz="2800" dirty="0" smtClean="0"/>
              <a:t>3. </a:t>
            </a:r>
            <a:r>
              <a:rPr lang="zh-CN" altLang="en-US" sz="2800" dirty="0" smtClean="0"/>
              <a:t>观察本次</a:t>
            </a:r>
            <a:r>
              <a:rPr lang="en-US" altLang="zh-CN" sz="2800" dirty="0" err="1" smtClean="0"/>
              <a:t>tcp</a:t>
            </a:r>
            <a:r>
              <a:rPr lang="zh-CN" altLang="en-US" sz="2800" dirty="0" smtClean="0"/>
              <a:t>会话的三次握手过程，回答</a:t>
            </a:r>
            <a:r>
              <a:rPr lang="en-US" altLang="zh-CN" sz="2800" dirty="0" smtClean="0"/>
              <a:t>https</a:t>
            </a:r>
            <a:r>
              <a:rPr lang="zh-CN" altLang="en-US" sz="2800" dirty="0" smtClean="0"/>
              <a:t>使用的服务端口号是多少？</a:t>
            </a:r>
            <a:endParaRPr lang="en-US" altLang="zh-CN" sz="2800" dirty="0" smtClean="0"/>
          </a:p>
          <a:p>
            <a:endParaRPr lang="en-US" altLang="zh-CN"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a:t>
            </a:r>
            <a:r>
              <a:rPr lang="zh-CN" altLang="en-US" sz="3200" dirty="0" smtClean="0"/>
              <a:t>握手阶段的目标：</a:t>
            </a:r>
            <a:endParaRPr lang="en-US" altLang="zh-CN" sz="3200" dirty="0" smtClean="0"/>
          </a:p>
        </p:txBody>
      </p:sp>
      <p:sp>
        <p:nvSpPr>
          <p:cNvPr id="3" name="内容占位符 2"/>
          <p:cNvSpPr>
            <a:spLocks noGrp="1"/>
          </p:cNvSpPr>
          <p:nvPr>
            <p:ph idx="1"/>
          </p:nvPr>
        </p:nvSpPr>
        <p:spPr>
          <a:xfrm>
            <a:off x="142844" y="928670"/>
            <a:ext cx="8715436" cy="5786478"/>
          </a:xfrm>
        </p:spPr>
        <p:txBody>
          <a:bodyPr>
            <a:normAutofit fontScale="92500" lnSpcReduction="10000"/>
          </a:bodyPr>
          <a:lstStyle/>
          <a:p>
            <a:r>
              <a:rPr lang="zh-CN" altLang="en-US" sz="2800" dirty="0" smtClean="0"/>
              <a:t>协商加密算法：</a:t>
            </a:r>
            <a:r>
              <a:rPr lang="en-US" altLang="zh-CN" sz="2800" dirty="0" smtClean="0"/>
              <a:t>SSL</a:t>
            </a:r>
            <a:r>
              <a:rPr lang="zh-CN" altLang="en-US" sz="2800" dirty="0" smtClean="0"/>
              <a:t>握手后的</a:t>
            </a:r>
            <a:r>
              <a:rPr lang="zh-CN" altLang="en-US" sz="2800" dirty="0" smtClean="0">
                <a:solidFill>
                  <a:srgbClr val="FF0000"/>
                </a:solidFill>
              </a:rPr>
              <a:t>实际数据传输采用对称密钥加密</a:t>
            </a:r>
            <a:r>
              <a:rPr lang="zh-CN" altLang="en-US" sz="2800" dirty="0" smtClean="0"/>
              <a:t>。对称加密速度快，甚至可以硬件加速。（但是通信双方在协商和传输本次通话的对称秘钥时，使用</a:t>
            </a:r>
            <a:r>
              <a:rPr lang="zh-CN" altLang="en-US" sz="2800" dirty="0" smtClean="0">
                <a:solidFill>
                  <a:srgbClr val="FF0000"/>
                </a:solidFill>
              </a:rPr>
              <a:t>非对称秘钥加解密</a:t>
            </a:r>
            <a:r>
              <a:rPr lang="zh-CN" altLang="en-US" sz="2800" dirty="0" smtClean="0"/>
              <a:t>）</a:t>
            </a:r>
          </a:p>
          <a:p>
            <a:r>
              <a:rPr lang="zh-CN" altLang="en-US" sz="2800" dirty="0" smtClean="0"/>
              <a:t>协商加密密钥：用来对后面的 </a:t>
            </a:r>
            <a:r>
              <a:rPr lang="en-US" altLang="zh-CN" sz="2800" dirty="0" smtClean="0"/>
              <a:t>HTTP </a:t>
            </a:r>
            <a:r>
              <a:rPr lang="zh-CN" altLang="en-US" sz="2800" dirty="0" smtClean="0"/>
              <a:t>协议等应用协议内容进行加密。这个密钥又称</a:t>
            </a:r>
            <a:r>
              <a:rPr lang="zh-CN" altLang="en-US" sz="2800" dirty="0" smtClean="0">
                <a:solidFill>
                  <a:srgbClr val="FF0000"/>
                </a:solidFill>
              </a:rPr>
              <a:t>为主密钥</a:t>
            </a:r>
            <a:r>
              <a:rPr lang="zh-CN" altLang="en-US" sz="2800" dirty="0" smtClean="0"/>
              <a:t>，为加密算法的密钥。</a:t>
            </a:r>
          </a:p>
          <a:p>
            <a:r>
              <a:rPr lang="zh-CN" altLang="en-US" sz="2800" dirty="0" smtClean="0"/>
              <a:t>验证身份：通常情况下，</a:t>
            </a:r>
            <a:r>
              <a:rPr lang="zh-CN" altLang="en-US" sz="2800" dirty="0" smtClean="0">
                <a:solidFill>
                  <a:srgbClr val="FF0000"/>
                </a:solidFill>
              </a:rPr>
              <a:t>只要验证服务端身份</a:t>
            </a:r>
            <a:r>
              <a:rPr lang="zh-CN" altLang="en-US" sz="2800" dirty="0" smtClean="0"/>
              <a:t>。特殊情况下，比如一些安全级别高的应用场景，还要验证客户端身份。服务端会返回</a:t>
            </a:r>
            <a:r>
              <a:rPr lang="zh-CN" altLang="en-US" sz="2800" dirty="0" smtClean="0">
                <a:solidFill>
                  <a:srgbClr val="FF0000"/>
                </a:solidFill>
              </a:rPr>
              <a:t>证书链</a:t>
            </a:r>
            <a:r>
              <a:rPr lang="zh-CN" altLang="en-US" sz="2800" dirty="0" smtClean="0"/>
              <a:t>，有</a:t>
            </a:r>
            <a:r>
              <a:rPr lang="zh-CN" altLang="en-US" sz="2800" dirty="0" smtClean="0">
                <a:solidFill>
                  <a:srgbClr val="FF0000"/>
                </a:solidFill>
              </a:rPr>
              <a:t>根 </a:t>
            </a:r>
            <a:r>
              <a:rPr lang="en-US" altLang="zh-CN" sz="2800" dirty="0" smtClean="0">
                <a:solidFill>
                  <a:srgbClr val="FF0000"/>
                </a:solidFill>
              </a:rPr>
              <a:t>CA </a:t>
            </a:r>
            <a:r>
              <a:rPr lang="zh-CN" altLang="en-US" sz="2800" dirty="0" smtClean="0">
                <a:solidFill>
                  <a:srgbClr val="FF0000"/>
                </a:solidFill>
              </a:rPr>
              <a:t>证书</a:t>
            </a:r>
            <a:r>
              <a:rPr lang="zh-CN" altLang="en-US" sz="2800" dirty="0" smtClean="0"/>
              <a:t>在里头。通过证书的链式担保，可以确认服务端是否是可信任的。同时，在握手期间，公钥传输成功后，还会对某些信息进行数字签名，确保数据没有被篡改且身份无误。</a:t>
            </a:r>
          </a:p>
          <a:p>
            <a:r>
              <a:rPr lang="zh-CN" altLang="en-US" sz="2800" dirty="0" smtClean="0"/>
              <a:t>此后，用</a:t>
            </a:r>
            <a:r>
              <a:rPr lang="en-US" altLang="zh-CN" sz="2800" dirty="0" smtClean="0"/>
              <a:t>SSL</a:t>
            </a:r>
            <a:r>
              <a:rPr lang="zh-CN" altLang="en-US" sz="2800" dirty="0" smtClean="0"/>
              <a:t>握手阶段协商好的对称秘钥，加密双方往来数据，完成实际通信。</a:t>
            </a:r>
            <a:endParaRPr lang="en-US" altLang="zh-CN" sz="2800" dirty="0" smtClean="0"/>
          </a:p>
          <a:p>
            <a:endParaRPr lang="en-US" altLang="zh-CN"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endParaRPr lang="en-US" altLang="zh-CN" sz="3200" dirty="0" smtClean="0"/>
          </a:p>
        </p:txBody>
      </p:sp>
      <p:pic>
        <p:nvPicPr>
          <p:cNvPr id="5" name="内容占位符 4" descr="460263-06cf4f8f60ddfa75.gif"/>
          <p:cNvPicPr>
            <a:picLocks noGrp="1" noChangeAspect="1"/>
          </p:cNvPicPr>
          <p:nvPr>
            <p:ph idx="1"/>
          </p:nvPr>
        </p:nvPicPr>
        <p:blipFill>
          <a:blip r:embed="rId2"/>
          <a:stretch>
            <a:fillRect/>
          </a:stretch>
        </p:blipFill>
        <p:spPr>
          <a:xfrm>
            <a:off x="1500165" y="1071546"/>
            <a:ext cx="6038391" cy="5214974"/>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client hello</a:t>
            </a:r>
            <a:endParaRPr lang="zh-CN" altLang="en-US" sz="3200" dirty="0"/>
          </a:p>
        </p:txBody>
      </p:sp>
      <p:sp>
        <p:nvSpPr>
          <p:cNvPr id="3" name="内容占位符 2"/>
          <p:cNvSpPr>
            <a:spLocks noGrp="1"/>
          </p:cNvSpPr>
          <p:nvPr>
            <p:ph idx="1"/>
          </p:nvPr>
        </p:nvSpPr>
        <p:spPr>
          <a:xfrm>
            <a:off x="285720" y="1500174"/>
            <a:ext cx="8572560" cy="5214974"/>
          </a:xfrm>
        </p:spPr>
        <p:txBody>
          <a:bodyPr>
            <a:normAutofit fontScale="85000" lnSpcReduction="10000"/>
          </a:bodyPr>
          <a:lstStyle/>
          <a:p>
            <a:r>
              <a:rPr lang="en-US" altLang="zh-CN" sz="2800" dirty="0" smtClean="0"/>
              <a:t>client hello</a:t>
            </a:r>
            <a:r>
              <a:rPr lang="zh-CN" altLang="en-US" sz="2800" dirty="0" smtClean="0"/>
              <a:t>的主要内容：</a:t>
            </a:r>
          </a:p>
          <a:p>
            <a:r>
              <a:rPr lang="zh-CN" altLang="en-US" sz="2800" dirty="0" smtClean="0"/>
              <a:t>版本：</a:t>
            </a:r>
            <a:r>
              <a:rPr lang="en-US" altLang="zh-CN" sz="2800" dirty="0" smtClean="0"/>
              <a:t>TLS 1.2 </a:t>
            </a:r>
            <a:r>
              <a:rPr lang="zh-CN" altLang="en-US" sz="2800" dirty="0" smtClean="0"/>
              <a:t>也就是</a:t>
            </a:r>
            <a:r>
              <a:rPr lang="en-US" altLang="zh-CN" sz="2800" dirty="0" smtClean="0"/>
              <a:t>SSLv3.2</a:t>
            </a:r>
            <a:r>
              <a:rPr lang="zh-CN" altLang="en-US" sz="2800" dirty="0" smtClean="0"/>
              <a:t>。这是</a:t>
            </a:r>
            <a:r>
              <a:rPr lang="en-US" altLang="zh-CN" sz="2800" dirty="0" smtClean="0"/>
              <a:t>SSL</a:t>
            </a:r>
            <a:r>
              <a:rPr lang="zh-CN" altLang="en-US" sz="2800" dirty="0" smtClean="0"/>
              <a:t>客户端能够支持的</a:t>
            </a:r>
            <a:r>
              <a:rPr lang="en-US" altLang="zh-CN" sz="2800" dirty="0" smtClean="0"/>
              <a:t>SSL</a:t>
            </a:r>
            <a:r>
              <a:rPr lang="zh-CN" altLang="en-US" sz="2800" dirty="0" smtClean="0"/>
              <a:t>最高版本，主版本号</a:t>
            </a:r>
            <a:r>
              <a:rPr lang="en-US" altLang="zh-CN" sz="2800" dirty="0" smtClean="0"/>
              <a:t>3</a:t>
            </a:r>
            <a:r>
              <a:rPr lang="zh-CN" altLang="en-US" sz="2800" dirty="0" smtClean="0"/>
              <a:t>，此版本号</a:t>
            </a:r>
            <a:r>
              <a:rPr lang="en-US" altLang="zh-CN" sz="2800" dirty="0" smtClean="0"/>
              <a:t>2</a:t>
            </a:r>
            <a:r>
              <a:rPr lang="zh-CN" altLang="en-US" sz="2800" dirty="0" smtClean="0"/>
              <a:t>。最后使用什么样的版本，得由服务端决定。如果服务端不支持的话，客户端得降版本。</a:t>
            </a:r>
          </a:p>
          <a:p>
            <a:r>
              <a:rPr lang="zh-CN" altLang="en-US" sz="2800" dirty="0" smtClean="0"/>
              <a:t>随机数：生成一个</a:t>
            </a:r>
            <a:r>
              <a:rPr lang="en-US" altLang="zh-CN" sz="2800" dirty="0" smtClean="0"/>
              <a:t>32</a:t>
            </a:r>
            <a:r>
              <a:rPr lang="zh-CN" altLang="en-US" sz="2800" dirty="0" smtClean="0"/>
              <a:t>字节随机数。最后加密数据用的主密钥，需要客户端和服务端一起协商出来。后面服务端的</a:t>
            </a:r>
            <a:r>
              <a:rPr lang="en-US" altLang="zh-CN" sz="2800" dirty="0" smtClean="0"/>
              <a:t>Server Hello</a:t>
            </a:r>
            <a:r>
              <a:rPr lang="zh-CN" altLang="en-US" sz="2800" dirty="0" smtClean="0"/>
              <a:t>阶段也会生成一个随机数。一同用来计算出主密钥。</a:t>
            </a:r>
          </a:p>
          <a:p>
            <a:pPr lvl="1"/>
            <a:r>
              <a:rPr lang="en-US" altLang="zh-CN" sz="2400" dirty="0" smtClean="0"/>
              <a:t>Random Bytes: 4e12e967b6169c4d67caf0575079f34b277d12318385f5a9... </a:t>
            </a:r>
          </a:p>
          <a:p>
            <a:r>
              <a:rPr lang="zh-CN" altLang="en-US" sz="2800" dirty="0" smtClean="0"/>
              <a:t>加密套件（</a:t>
            </a:r>
            <a:r>
              <a:rPr lang="en-US" altLang="zh-CN" sz="2800" dirty="0" smtClean="0"/>
              <a:t> Cipher Suites </a:t>
            </a:r>
            <a:r>
              <a:rPr lang="zh-CN" altLang="en-US" sz="2800" dirty="0" smtClean="0"/>
              <a:t>）：客户端可以支持的密码套件列表。这些套件会根据优先级排序。每一个套件代表一个密钥规格。以 “</a:t>
            </a:r>
            <a:r>
              <a:rPr lang="en-US" altLang="zh-CN" sz="2800" dirty="0" smtClean="0"/>
              <a:t>TLS” </a:t>
            </a:r>
            <a:r>
              <a:rPr lang="zh-CN" altLang="en-US" sz="2800" dirty="0" smtClean="0"/>
              <a:t>开头，接着是密钥交换算法，然后用 “</a:t>
            </a:r>
            <a:r>
              <a:rPr lang="en-US" altLang="zh-CN" sz="2800" dirty="0" smtClean="0"/>
              <a:t>WITH” </a:t>
            </a:r>
            <a:r>
              <a:rPr lang="zh-CN" altLang="en-US" sz="2800" dirty="0" smtClean="0"/>
              <a:t>连接加密算法和认证算法。一个加密套件有这么几个内容：密钥交换算法、加密算法（会带有支持的最高密钥位数）、认证算法还有加密方式</a:t>
            </a:r>
            <a:endParaRPr lang="en-US" altLang="zh-CN" sz="2800" dirty="0" smtClean="0"/>
          </a:p>
        </p:txBody>
      </p:sp>
      <p:pic>
        <p:nvPicPr>
          <p:cNvPr id="1028" name="Picture 4"/>
          <p:cNvPicPr>
            <a:picLocks noChangeAspect="1" noChangeArrowheads="1"/>
          </p:cNvPicPr>
          <p:nvPr/>
        </p:nvPicPr>
        <p:blipFill>
          <a:blip r:embed="rId2"/>
          <a:srcRect/>
          <a:stretch>
            <a:fillRect/>
          </a:stretch>
        </p:blipFill>
        <p:spPr bwMode="auto">
          <a:xfrm>
            <a:off x="500034" y="1000108"/>
            <a:ext cx="8429683" cy="428628"/>
          </a:xfrm>
          <a:prstGeom prst="rect">
            <a:avLst/>
          </a:prstGeom>
          <a:noFill/>
          <a:ln w="9525">
            <a:noFill/>
            <a:miter lim="800000"/>
            <a:headEnd/>
            <a:tailEnd/>
          </a:ln>
          <a:effectLst/>
        </p:spPr>
      </p:pic>
      <p:sp>
        <p:nvSpPr>
          <p:cNvPr id="7" name="椭圆 6"/>
          <p:cNvSpPr/>
          <p:nvPr/>
        </p:nvSpPr>
        <p:spPr>
          <a:xfrm>
            <a:off x="7572396" y="928670"/>
            <a:ext cx="1428760"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client hello</a:t>
            </a:r>
          </a:p>
        </p:txBody>
      </p:sp>
      <p:sp>
        <p:nvSpPr>
          <p:cNvPr id="6" name="矩形 5"/>
          <p:cNvSpPr/>
          <p:nvPr/>
        </p:nvSpPr>
        <p:spPr>
          <a:xfrm>
            <a:off x="357158" y="1000108"/>
            <a:ext cx="8072494" cy="3139321"/>
          </a:xfrm>
          <a:prstGeom prst="rect">
            <a:avLst/>
          </a:prstGeom>
          <a:ln>
            <a:solidFill>
              <a:schemeClr val="tx1"/>
            </a:solidFill>
            <a:prstDash val="dash"/>
          </a:ln>
        </p:spPr>
        <p:txBody>
          <a:bodyPr wrap="square">
            <a:spAutoFit/>
          </a:bodyPr>
          <a:lstStyle/>
          <a:p>
            <a:r>
              <a:rPr lang="en-US" altLang="zh-CN" dirty="0" smtClean="0"/>
              <a:t>TLSv1.2 Record Layer: Handshake Protocol: </a:t>
            </a:r>
            <a:r>
              <a:rPr lang="en-US" altLang="zh-CN" dirty="0" smtClean="0">
                <a:solidFill>
                  <a:srgbClr val="C00000"/>
                </a:solidFill>
              </a:rPr>
              <a:t>Client Hello</a:t>
            </a:r>
            <a:endParaRPr lang="zh-CN" altLang="en-US" dirty="0" smtClean="0">
              <a:solidFill>
                <a:srgbClr val="C00000"/>
              </a:solidFill>
            </a:endParaRPr>
          </a:p>
          <a:p>
            <a:r>
              <a:rPr lang="zh-CN" altLang="en-US" dirty="0" smtClean="0"/>
              <a:t>        </a:t>
            </a:r>
            <a:r>
              <a:rPr lang="en-US" altLang="zh-CN" dirty="0" smtClean="0">
                <a:solidFill>
                  <a:srgbClr val="C00000"/>
                </a:solidFill>
              </a:rPr>
              <a:t>Content Type: Handshake (22)</a:t>
            </a:r>
            <a:endParaRPr lang="zh-CN" altLang="en-US" dirty="0" smtClean="0">
              <a:solidFill>
                <a:srgbClr val="C00000"/>
              </a:solidFill>
            </a:endParaRPr>
          </a:p>
          <a:p>
            <a:r>
              <a:rPr lang="zh-CN" altLang="en-US" dirty="0" smtClean="0"/>
              <a:t>        </a:t>
            </a:r>
            <a:r>
              <a:rPr lang="en-US" altLang="zh-CN" dirty="0" smtClean="0">
                <a:solidFill>
                  <a:srgbClr val="C00000"/>
                </a:solidFill>
              </a:rPr>
              <a:t>Version: TLS 1.0 (0x0301)</a:t>
            </a:r>
            <a:endParaRPr lang="zh-CN" altLang="en-US" dirty="0" smtClean="0">
              <a:solidFill>
                <a:srgbClr val="C00000"/>
              </a:solidFill>
            </a:endParaRPr>
          </a:p>
          <a:p>
            <a:r>
              <a:rPr lang="zh-CN" altLang="en-US" dirty="0" smtClean="0"/>
              <a:t>        </a:t>
            </a:r>
            <a:r>
              <a:rPr lang="en-US" altLang="zh-CN" dirty="0" smtClean="0"/>
              <a:t>Length: 192</a:t>
            </a:r>
            <a:endParaRPr lang="zh-CN" altLang="en-US" dirty="0" smtClean="0"/>
          </a:p>
          <a:p>
            <a:r>
              <a:rPr lang="zh-CN" altLang="en-US" dirty="0" smtClean="0"/>
              <a:t>        </a:t>
            </a:r>
            <a:r>
              <a:rPr lang="en-US" altLang="zh-CN" dirty="0" smtClean="0">
                <a:solidFill>
                  <a:srgbClr val="C00000"/>
                </a:solidFill>
              </a:rPr>
              <a:t>Handshake Protocol: Client Hello</a:t>
            </a:r>
            <a:endParaRPr lang="zh-CN" altLang="en-US" dirty="0" smtClean="0">
              <a:solidFill>
                <a:srgbClr val="C00000"/>
              </a:solidFill>
            </a:endParaRPr>
          </a:p>
          <a:p>
            <a:r>
              <a:rPr lang="zh-CN" altLang="en-US" dirty="0" smtClean="0">
                <a:solidFill>
                  <a:srgbClr val="C00000"/>
                </a:solidFill>
              </a:rPr>
              <a:t>            </a:t>
            </a:r>
            <a:r>
              <a:rPr lang="en-US" altLang="zh-CN" dirty="0" smtClean="0">
                <a:solidFill>
                  <a:srgbClr val="C00000"/>
                </a:solidFill>
              </a:rPr>
              <a:t>Handshake Type: Client Hello (1)</a:t>
            </a:r>
            <a:endParaRPr lang="zh-CN" altLang="en-US" dirty="0" smtClean="0">
              <a:solidFill>
                <a:srgbClr val="C00000"/>
              </a:solidFill>
            </a:endParaRPr>
          </a:p>
          <a:p>
            <a:r>
              <a:rPr lang="zh-CN" altLang="en-US" dirty="0" smtClean="0"/>
              <a:t>            </a:t>
            </a:r>
            <a:r>
              <a:rPr lang="en-US" altLang="zh-CN" dirty="0" smtClean="0"/>
              <a:t>Length: 188</a:t>
            </a:r>
            <a:endParaRPr lang="zh-CN" altLang="en-US" dirty="0" smtClean="0"/>
          </a:p>
          <a:p>
            <a:r>
              <a:rPr lang="zh-CN" altLang="en-US" dirty="0" smtClean="0"/>
              <a:t>            </a:t>
            </a:r>
            <a:r>
              <a:rPr lang="en-US" altLang="zh-CN" dirty="0" smtClean="0">
                <a:solidFill>
                  <a:srgbClr val="C00000"/>
                </a:solidFill>
              </a:rPr>
              <a:t>Version: TLS 1.2 (0x0303)</a:t>
            </a:r>
            <a:endParaRPr lang="zh-CN" altLang="en-US" dirty="0" smtClean="0">
              <a:solidFill>
                <a:srgbClr val="C00000"/>
              </a:solidFill>
            </a:endParaRPr>
          </a:p>
          <a:p>
            <a:r>
              <a:rPr lang="zh-CN" altLang="en-US" dirty="0" smtClean="0"/>
              <a:t>            </a:t>
            </a:r>
            <a:r>
              <a:rPr lang="en-US" altLang="zh-CN" dirty="0" smtClean="0"/>
              <a:t>Random</a:t>
            </a:r>
            <a:endParaRPr lang="zh-CN" altLang="en-US" dirty="0" smtClean="0"/>
          </a:p>
          <a:p>
            <a:r>
              <a:rPr lang="zh-CN" altLang="en-US" dirty="0" smtClean="0"/>
              <a:t>                </a:t>
            </a:r>
            <a:r>
              <a:rPr lang="en-US" altLang="zh-CN" dirty="0" err="1" smtClean="0"/>
              <a:t>gmt_unix_time</a:t>
            </a:r>
            <a:r>
              <a:rPr lang="en-US" altLang="zh-CN" dirty="0" smtClean="0"/>
              <a:t>: Oct 12, 2000 18:39:39.000000000</a:t>
            </a:r>
            <a:endParaRPr lang="zh-TW" altLang="en-US" dirty="0" smtClean="0"/>
          </a:p>
          <a:p>
            <a:r>
              <a:rPr lang="zh-CN" altLang="en-US" dirty="0" smtClean="0">
                <a:solidFill>
                  <a:srgbClr val="C00000"/>
                </a:solidFill>
              </a:rPr>
              <a:t>                </a:t>
            </a:r>
            <a:r>
              <a:rPr lang="en-US" altLang="zh-CN" dirty="0" err="1" smtClean="0">
                <a:solidFill>
                  <a:srgbClr val="C00000"/>
                </a:solidFill>
              </a:rPr>
              <a:t>random_bytes</a:t>
            </a:r>
            <a:r>
              <a:rPr lang="en-US" altLang="zh-CN" dirty="0" smtClean="0">
                <a:solidFill>
                  <a:srgbClr val="C00000"/>
                </a:solidFill>
              </a:rPr>
              <a:t>: 272bb16fa629a78e9592ff6f2bb04a828afb07cfd9440bbe...</a:t>
            </a:r>
            <a:endParaRPr lang="zh-CN" altLang="en-US" dirty="0" smtClean="0">
              <a:solidFill>
                <a:srgbClr val="C00000"/>
              </a:solidFill>
            </a:endParaRPr>
          </a:p>
        </p:txBody>
      </p:sp>
      <p:sp>
        <p:nvSpPr>
          <p:cNvPr id="8" name="矩形 7"/>
          <p:cNvSpPr/>
          <p:nvPr/>
        </p:nvSpPr>
        <p:spPr>
          <a:xfrm>
            <a:off x="357158" y="4286256"/>
            <a:ext cx="8072494" cy="2308324"/>
          </a:xfrm>
          <a:prstGeom prst="rect">
            <a:avLst/>
          </a:prstGeom>
          <a:ln>
            <a:solidFill>
              <a:schemeClr val="tx1"/>
            </a:solidFill>
            <a:prstDash val="dash"/>
          </a:ln>
        </p:spPr>
        <p:txBody>
          <a:bodyPr wrap="square">
            <a:spAutoFit/>
          </a:bodyPr>
          <a:lstStyle/>
          <a:p>
            <a:r>
              <a:rPr lang="en-US" altLang="zh-CN" dirty="0" smtClean="0"/>
              <a:t>Cipher Suites Length: 22</a:t>
            </a:r>
            <a:endParaRPr lang="zh-CN" altLang="en-US" dirty="0" smtClean="0"/>
          </a:p>
          <a:p>
            <a:r>
              <a:rPr lang="zh-CN" altLang="en-US" dirty="0" smtClean="0"/>
              <a:t>            </a:t>
            </a:r>
            <a:r>
              <a:rPr lang="en-US" altLang="zh-CN" dirty="0" smtClean="0">
                <a:solidFill>
                  <a:srgbClr val="C00000"/>
                </a:solidFill>
              </a:rPr>
              <a:t>Cipher Suites (11 suites)</a:t>
            </a:r>
            <a:endParaRPr lang="zh-CN" altLang="en-US" dirty="0" smtClean="0">
              <a:solidFill>
                <a:srgbClr val="C00000"/>
              </a:solidFill>
            </a:endParaRPr>
          </a:p>
          <a:p>
            <a:r>
              <a:rPr lang="zh-CN" altLang="en-US" dirty="0" smtClean="0"/>
              <a:t>                </a:t>
            </a:r>
            <a:r>
              <a:rPr lang="en-US" altLang="zh-CN" dirty="0" smtClean="0">
                <a:solidFill>
                  <a:srgbClr val="C00000"/>
                </a:solidFill>
              </a:rPr>
              <a:t>Cipher Suite: TLS_ECDHE_RSA_WITH_AES_128_GCM_SHA256 (0xc02f)</a:t>
            </a:r>
            <a:endParaRPr lang="zh-CN" altLang="en-US" dirty="0" smtClean="0">
              <a:solidFill>
                <a:srgbClr val="C00000"/>
              </a:solidFill>
            </a:endParaRPr>
          </a:p>
          <a:p>
            <a:r>
              <a:rPr lang="zh-CN" altLang="en-US" dirty="0" smtClean="0"/>
              <a:t>                </a:t>
            </a:r>
            <a:r>
              <a:rPr lang="en-US" altLang="zh-CN" dirty="0" smtClean="0"/>
              <a:t>Cipher Suite: TLS_DHE_RSA_WITH_AES_128_GCM_SHA256 (0x009e)</a:t>
            </a:r>
            <a:endParaRPr lang="zh-CN" altLang="en-US" dirty="0" smtClean="0"/>
          </a:p>
          <a:p>
            <a:r>
              <a:rPr lang="zh-CN" altLang="en-US" dirty="0" smtClean="0"/>
              <a:t>                </a:t>
            </a:r>
            <a:r>
              <a:rPr lang="en-US" altLang="zh-CN" dirty="0" smtClean="0"/>
              <a:t>Cipher Suite: Unknown (0xcc13)</a:t>
            </a:r>
            <a:endParaRPr lang="zh-CN" altLang="en-US" dirty="0" smtClean="0"/>
          </a:p>
          <a:p>
            <a:r>
              <a:rPr lang="zh-CN" altLang="en-US" dirty="0" smtClean="0"/>
              <a:t>                </a:t>
            </a:r>
            <a:r>
              <a:rPr lang="en-US" altLang="zh-CN" dirty="0" smtClean="0"/>
              <a:t>Cipher Suite: TLS_ECDHE_RSA_WITH_AES_256_CBC_SHA (0xc014)</a:t>
            </a:r>
            <a:endParaRPr lang="zh-CN" altLang="en-US" dirty="0" smtClean="0"/>
          </a:p>
          <a:p>
            <a:r>
              <a:rPr lang="zh-CN" altLang="en-US" dirty="0" smtClean="0"/>
              <a:t>                </a:t>
            </a:r>
            <a:r>
              <a:rPr lang="en-US" altLang="zh-CN" dirty="0" smtClean="0"/>
              <a:t>Cipher Suite: TLS_DHE_RSA_WITH_AES_256_CBC_SHA (0x0039)</a:t>
            </a:r>
            <a:endParaRPr lang="zh-CN" altLang="en-US" dirty="0" smtClean="0"/>
          </a:p>
          <a:p>
            <a:r>
              <a:rPr lang="zh-CN" altLang="en-US" dirty="0" smtClean="0"/>
              <a:t>                </a:t>
            </a:r>
            <a:r>
              <a:rPr lang="en-US" altLang="zh-CN" dirty="0" smtClean="0"/>
              <a:t>Cipher Suite: TLS_ECDHE_RSA_WITH_AES_128_CBC_SHA (0xc013)</a:t>
            </a:r>
            <a:endParaRPr lang="zh-CN" altLang="en-US" dirty="0" smtClean="0">
              <a:solidFill>
                <a:srgbClr val="C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server hello</a:t>
            </a:r>
            <a:endParaRPr lang="zh-CN" altLang="en-US" sz="3200" dirty="0"/>
          </a:p>
        </p:txBody>
      </p:sp>
      <p:sp>
        <p:nvSpPr>
          <p:cNvPr id="3" name="内容占位符 2"/>
          <p:cNvSpPr>
            <a:spLocks noGrp="1"/>
          </p:cNvSpPr>
          <p:nvPr>
            <p:ph idx="1"/>
          </p:nvPr>
        </p:nvSpPr>
        <p:spPr>
          <a:xfrm>
            <a:off x="285720" y="1500174"/>
            <a:ext cx="8572560" cy="5214974"/>
          </a:xfrm>
        </p:spPr>
        <p:txBody>
          <a:bodyPr>
            <a:normAutofit/>
          </a:bodyPr>
          <a:lstStyle/>
          <a:p>
            <a:r>
              <a:rPr lang="en-US" altLang="zh-CN" sz="2800" dirty="0" smtClean="0"/>
              <a:t>server hello</a:t>
            </a:r>
            <a:r>
              <a:rPr lang="zh-CN" altLang="en-US" sz="2800" dirty="0" smtClean="0"/>
              <a:t>的主要内容：</a:t>
            </a:r>
          </a:p>
          <a:p>
            <a:pPr lvl="1"/>
            <a:r>
              <a:rPr lang="zh-CN" altLang="en-US" sz="2400" dirty="0" smtClean="0"/>
              <a:t>服务端收到了</a:t>
            </a:r>
            <a:r>
              <a:rPr lang="en-US" altLang="zh-CN" sz="2400" dirty="0" smtClean="0"/>
              <a:t>client Hello</a:t>
            </a:r>
            <a:r>
              <a:rPr lang="zh-CN" altLang="en-US" sz="2400" dirty="0" smtClean="0"/>
              <a:t>，通过客户端的配置信息，结合服务端的自身情况，给出了最终的配置信息。</a:t>
            </a:r>
          </a:p>
          <a:p>
            <a:r>
              <a:rPr lang="zh-CN" altLang="en-US" sz="2800" dirty="0" smtClean="0"/>
              <a:t>具体内容如下：</a:t>
            </a:r>
          </a:p>
          <a:p>
            <a:pPr lvl="1"/>
            <a:r>
              <a:rPr lang="zh-CN" altLang="en-US" sz="2400" dirty="0" smtClean="0"/>
              <a:t>版本：指定这次</a:t>
            </a:r>
            <a:r>
              <a:rPr lang="en-US" altLang="zh-CN" sz="2400" dirty="0" smtClean="0"/>
              <a:t>SSL</a:t>
            </a:r>
            <a:r>
              <a:rPr lang="zh-CN" altLang="en-US" sz="2400" dirty="0" smtClean="0"/>
              <a:t>使用</a:t>
            </a:r>
            <a:r>
              <a:rPr lang="en-US" altLang="zh-CN" sz="2400" dirty="0" smtClean="0"/>
              <a:t>TLSv1.2</a:t>
            </a:r>
            <a:r>
              <a:rPr lang="zh-CN" altLang="en-US" sz="2400" dirty="0" smtClean="0"/>
              <a:t>版本。</a:t>
            </a:r>
          </a:p>
          <a:p>
            <a:pPr lvl="1"/>
            <a:r>
              <a:rPr lang="zh-CN" altLang="en-US" sz="2400" dirty="0" smtClean="0"/>
              <a:t>随机数：服务端随机数，上面的</a:t>
            </a:r>
            <a:r>
              <a:rPr lang="en-US" altLang="zh-CN" sz="2400" dirty="0" smtClean="0"/>
              <a:t>Client Hello</a:t>
            </a:r>
            <a:r>
              <a:rPr lang="zh-CN" altLang="en-US" sz="2400" dirty="0" smtClean="0"/>
              <a:t>过程也生产了一个</a:t>
            </a:r>
            <a:r>
              <a:rPr lang="en-US" altLang="zh-CN" sz="2400" dirty="0" smtClean="0"/>
              <a:t>32</a:t>
            </a:r>
            <a:r>
              <a:rPr lang="zh-CN" altLang="en-US" sz="2400" dirty="0" smtClean="0"/>
              <a:t>位随机数，这两个随机数将参与主密钥（</a:t>
            </a:r>
            <a:r>
              <a:rPr lang="en-US" altLang="zh-CN" sz="2400" dirty="0" smtClean="0"/>
              <a:t>master key</a:t>
            </a:r>
            <a:r>
              <a:rPr lang="zh-CN" altLang="en-US" sz="2400" dirty="0" smtClean="0"/>
              <a:t>，通信用对称秘钥）的创建。如：</a:t>
            </a:r>
            <a:r>
              <a:rPr lang="en-US" altLang="zh-CN" sz="2400" dirty="0" smtClean="0"/>
              <a:t>Random Bytes: 6e15dfda5067399e9cd552ba30fb961914c5ce0e3f61d8f8...</a:t>
            </a:r>
          </a:p>
          <a:p>
            <a:pPr lvl="1"/>
            <a:r>
              <a:rPr lang="zh-CN" altLang="en-US" sz="2400" dirty="0" smtClean="0"/>
              <a:t>选中的加密套件：如：</a:t>
            </a:r>
            <a:r>
              <a:rPr lang="en-US" altLang="zh-CN" sz="2400" dirty="0" smtClean="0"/>
              <a:t>TLS_ECDHE_RSA_WITH_AES_128_CBC_SHA</a:t>
            </a:r>
            <a:r>
              <a:rPr lang="zh-CN" altLang="en-US" sz="2400" dirty="0" smtClean="0"/>
              <a:t>。是从客户端</a:t>
            </a:r>
            <a:r>
              <a:rPr lang="en-US" altLang="zh-CN" sz="2400" dirty="0" smtClean="0"/>
              <a:t>Client Hello</a:t>
            </a:r>
            <a:r>
              <a:rPr lang="zh-CN" altLang="en-US" sz="2400" dirty="0" smtClean="0"/>
              <a:t>上传的</a:t>
            </a:r>
            <a:r>
              <a:rPr lang="en-US" altLang="zh-CN" sz="2400" dirty="0" smtClean="0"/>
              <a:t>20</a:t>
            </a:r>
            <a:r>
              <a:rPr lang="zh-CN" altLang="en-US" sz="2400" dirty="0" smtClean="0"/>
              <a:t>个加密套件中选中的。</a:t>
            </a:r>
            <a:endParaRPr lang="en-US" altLang="zh-CN" sz="2400" dirty="0" smtClean="0"/>
          </a:p>
        </p:txBody>
      </p:sp>
      <p:pic>
        <p:nvPicPr>
          <p:cNvPr id="2050" name="Picture 2"/>
          <p:cNvPicPr>
            <a:picLocks noChangeAspect="1" noChangeArrowheads="1"/>
          </p:cNvPicPr>
          <p:nvPr/>
        </p:nvPicPr>
        <p:blipFill>
          <a:blip r:embed="rId2"/>
          <a:srcRect/>
          <a:stretch>
            <a:fillRect/>
          </a:stretch>
        </p:blipFill>
        <p:spPr bwMode="auto">
          <a:xfrm>
            <a:off x="142844" y="928670"/>
            <a:ext cx="8858312" cy="357190"/>
          </a:xfrm>
          <a:prstGeom prst="rect">
            <a:avLst/>
          </a:prstGeom>
          <a:noFill/>
          <a:ln w="9525">
            <a:noFill/>
            <a:miter lim="800000"/>
            <a:headEnd/>
            <a:tailEnd/>
          </a:ln>
          <a:effectLst/>
        </p:spPr>
      </p:pic>
      <p:sp>
        <p:nvSpPr>
          <p:cNvPr id="6" name="椭圆 5"/>
          <p:cNvSpPr/>
          <p:nvPr/>
        </p:nvSpPr>
        <p:spPr>
          <a:xfrm>
            <a:off x="7286644" y="857232"/>
            <a:ext cx="150019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server hello</a:t>
            </a:r>
          </a:p>
        </p:txBody>
      </p:sp>
      <p:sp>
        <p:nvSpPr>
          <p:cNvPr id="6" name="矩形 5"/>
          <p:cNvSpPr/>
          <p:nvPr/>
        </p:nvSpPr>
        <p:spPr>
          <a:xfrm>
            <a:off x="357158" y="1000108"/>
            <a:ext cx="8643998" cy="3970318"/>
          </a:xfrm>
          <a:prstGeom prst="rect">
            <a:avLst/>
          </a:prstGeom>
          <a:ln>
            <a:solidFill>
              <a:schemeClr val="tx1"/>
            </a:solidFill>
            <a:prstDash val="dash"/>
          </a:ln>
        </p:spPr>
        <p:txBody>
          <a:bodyPr wrap="square">
            <a:spAutoFit/>
          </a:bodyPr>
          <a:lstStyle/>
          <a:p>
            <a:r>
              <a:rPr lang="en-US" altLang="zh-CN" dirty="0" smtClean="0"/>
              <a:t>TLSv1.2 Record Layer: Handshake Protocol: </a:t>
            </a:r>
            <a:r>
              <a:rPr lang="en-US" altLang="zh-CN" dirty="0" smtClean="0">
                <a:solidFill>
                  <a:srgbClr val="C00000"/>
                </a:solidFill>
              </a:rPr>
              <a:t>Server Hello</a:t>
            </a:r>
          </a:p>
          <a:p>
            <a:r>
              <a:rPr lang="en-US" altLang="zh-CN" dirty="0" smtClean="0">
                <a:solidFill>
                  <a:srgbClr val="C00000"/>
                </a:solidFill>
              </a:rPr>
              <a:t>        Content Type: Handshake (22)</a:t>
            </a:r>
          </a:p>
          <a:p>
            <a:r>
              <a:rPr lang="en-US" altLang="zh-CN" dirty="0" smtClean="0">
                <a:solidFill>
                  <a:srgbClr val="C00000"/>
                </a:solidFill>
              </a:rPr>
              <a:t>        Version: TLS 1.2 (0x0303)</a:t>
            </a:r>
          </a:p>
          <a:p>
            <a:r>
              <a:rPr lang="en-US" altLang="zh-CN" dirty="0" smtClean="0"/>
              <a:t>        Length: 108</a:t>
            </a:r>
          </a:p>
          <a:p>
            <a:r>
              <a:rPr lang="en-US" altLang="zh-CN" dirty="0" smtClean="0"/>
              <a:t>        Handshake Protocol: </a:t>
            </a:r>
            <a:r>
              <a:rPr lang="en-US" altLang="zh-CN" dirty="0" smtClean="0">
                <a:solidFill>
                  <a:srgbClr val="C00000"/>
                </a:solidFill>
              </a:rPr>
              <a:t>Server Hello</a:t>
            </a:r>
          </a:p>
          <a:p>
            <a:r>
              <a:rPr lang="en-US" altLang="zh-CN" dirty="0" smtClean="0"/>
              <a:t>            Handshake Type: </a:t>
            </a:r>
            <a:r>
              <a:rPr lang="en-US" altLang="zh-CN" dirty="0" smtClean="0">
                <a:solidFill>
                  <a:srgbClr val="C00000"/>
                </a:solidFill>
              </a:rPr>
              <a:t>Server Hello (2)</a:t>
            </a:r>
          </a:p>
          <a:p>
            <a:r>
              <a:rPr lang="en-US" altLang="zh-CN" dirty="0" smtClean="0"/>
              <a:t>            Length: 104</a:t>
            </a:r>
          </a:p>
          <a:p>
            <a:r>
              <a:rPr lang="en-US" altLang="zh-CN" dirty="0" smtClean="0"/>
              <a:t>            </a:t>
            </a:r>
            <a:r>
              <a:rPr lang="en-US" altLang="zh-CN" dirty="0" smtClean="0">
                <a:solidFill>
                  <a:srgbClr val="C00000"/>
                </a:solidFill>
              </a:rPr>
              <a:t>Version: TLS 1.2 (0x0303)</a:t>
            </a:r>
          </a:p>
          <a:p>
            <a:r>
              <a:rPr lang="en-US" altLang="zh-CN" dirty="0" smtClean="0">
                <a:solidFill>
                  <a:srgbClr val="C00000"/>
                </a:solidFill>
              </a:rPr>
              <a:t>            Random</a:t>
            </a:r>
          </a:p>
          <a:p>
            <a:r>
              <a:rPr lang="en-US" altLang="zh-CN" dirty="0" smtClean="0"/>
              <a:t>                </a:t>
            </a:r>
            <a:r>
              <a:rPr lang="en-US" altLang="zh-CN" dirty="0" err="1" smtClean="0"/>
              <a:t>gmt_unix_time</a:t>
            </a:r>
            <a:r>
              <a:rPr lang="en-US" altLang="zh-CN" dirty="0" smtClean="0"/>
              <a:t>: Jan  9, 2058 09:54:24.000000000</a:t>
            </a:r>
            <a:endParaRPr lang="zh-CN" altLang="en-US" dirty="0" smtClean="0"/>
          </a:p>
          <a:p>
            <a:r>
              <a:rPr lang="zh-CN" altLang="en-US" dirty="0" smtClean="0"/>
              <a:t>                </a:t>
            </a:r>
            <a:r>
              <a:rPr lang="en-US" altLang="zh-CN" dirty="0" err="1" smtClean="0">
                <a:solidFill>
                  <a:srgbClr val="C00000"/>
                </a:solidFill>
              </a:rPr>
              <a:t>random_bytes</a:t>
            </a:r>
            <a:r>
              <a:rPr lang="en-US" altLang="zh-CN" dirty="0" smtClean="0">
                <a:solidFill>
                  <a:srgbClr val="C00000"/>
                </a:solidFill>
              </a:rPr>
              <a:t>: 48cad2de383619ab5d152ab4631888df09d55b52283285c2...</a:t>
            </a:r>
          </a:p>
          <a:p>
            <a:r>
              <a:rPr lang="en-US" altLang="zh-CN" dirty="0" smtClean="0"/>
              <a:t>            Session ID Length: 32</a:t>
            </a:r>
          </a:p>
          <a:p>
            <a:r>
              <a:rPr lang="en-US" altLang="zh-CN" dirty="0" smtClean="0"/>
              <a:t>            Session ID: 6e2c2fdc06ecc0864ea18b9cde97d21017958d9c52a1d96e...</a:t>
            </a:r>
          </a:p>
          <a:p>
            <a:r>
              <a:rPr lang="en-US" altLang="zh-CN" dirty="0" smtClean="0">
                <a:solidFill>
                  <a:srgbClr val="C00000"/>
                </a:solidFill>
              </a:rPr>
              <a:t>            Cipher Suite: TLS_ECDHE_RSA_WITH_AES_128_GCM_SHA256 (0xc02f)</a:t>
            </a:r>
            <a:endParaRPr lang="zh-CN" altLang="en-US" dirty="0" smtClean="0">
              <a:solidFill>
                <a:srgbClr val="C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Certificate</a:t>
            </a:r>
            <a:endParaRPr lang="zh-CN" altLang="en-US" sz="3200" dirty="0"/>
          </a:p>
        </p:txBody>
      </p:sp>
      <p:sp>
        <p:nvSpPr>
          <p:cNvPr id="3" name="内容占位符 2"/>
          <p:cNvSpPr>
            <a:spLocks noGrp="1"/>
          </p:cNvSpPr>
          <p:nvPr>
            <p:ph idx="1"/>
          </p:nvPr>
        </p:nvSpPr>
        <p:spPr>
          <a:xfrm>
            <a:off x="285720" y="2071678"/>
            <a:ext cx="8572560" cy="3571900"/>
          </a:xfrm>
        </p:spPr>
        <p:txBody>
          <a:bodyPr>
            <a:normAutofit/>
          </a:bodyPr>
          <a:lstStyle/>
          <a:p>
            <a:r>
              <a:rPr lang="en-US" altLang="zh-CN" sz="2800" dirty="0" smtClean="0"/>
              <a:t>Certificate</a:t>
            </a:r>
            <a:r>
              <a:rPr lang="zh-CN" altLang="en-US" sz="2800" dirty="0" smtClean="0"/>
              <a:t>的主要内容：</a:t>
            </a:r>
          </a:p>
          <a:p>
            <a:pPr lvl="1"/>
            <a:r>
              <a:rPr lang="zh-CN" altLang="en-US" sz="2400" dirty="0" smtClean="0"/>
              <a:t>这个</a:t>
            </a:r>
            <a:r>
              <a:rPr lang="en-US" altLang="zh-CN" sz="2400" dirty="0" smtClean="0"/>
              <a:t>Certificate</a:t>
            </a:r>
            <a:r>
              <a:rPr lang="zh-CN" altLang="en-US" sz="2400" dirty="0" smtClean="0"/>
              <a:t>消息下发了服务器</a:t>
            </a:r>
            <a:r>
              <a:rPr lang="zh-CN" altLang="en-US" sz="2400" dirty="0" smtClean="0">
                <a:solidFill>
                  <a:srgbClr val="C00000"/>
                </a:solidFill>
              </a:rPr>
              <a:t>携带自己公钥的数字证书</a:t>
            </a:r>
            <a:r>
              <a:rPr lang="zh-CN" altLang="en-US" sz="2400" dirty="0" smtClean="0"/>
              <a:t>和 </a:t>
            </a:r>
            <a:r>
              <a:rPr lang="en-US" altLang="zh-CN" sz="2400" dirty="0" smtClean="0">
                <a:solidFill>
                  <a:srgbClr val="C00000"/>
                </a:solidFill>
              </a:rPr>
              <a:t>CA </a:t>
            </a:r>
            <a:r>
              <a:rPr lang="zh-CN" altLang="en-US" sz="2400" dirty="0" smtClean="0">
                <a:solidFill>
                  <a:srgbClr val="C00000"/>
                </a:solidFill>
              </a:rPr>
              <a:t>证书的证书链</a:t>
            </a:r>
          </a:p>
          <a:p>
            <a:pPr lvl="1"/>
            <a:r>
              <a:rPr lang="zh-CN" altLang="en-US" sz="2400" dirty="0" smtClean="0"/>
              <a:t>客户端在验证服务端证书的有效性有这样的一个过程。首先会找到该证书的认证证书，也就是中级 </a:t>
            </a:r>
            <a:r>
              <a:rPr lang="en-US" altLang="zh-CN" sz="2400" dirty="0" smtClean="0"/>
              <a:t>CA </a:t>
            </a:r>
            <a:r>
              <a:rPr lang="zh-CN" altLang="en-US" sz="2400" dirty="0" smtClean="0"/>
              <a:t>证书。然后找中级 </a:t>
            </a:r>
            <a:r>
              <a:rPr lang="en-US" altLang="zh-CN" sz="2400" dirty="0" smtClean="0"/>
              <a:t>CA </a:t>
            </a:r>
            <a:r>
              <a:rPr lang="zh-CN" altLang="en-US" sz="2400" dirty="0" smtClean="0"/>
              <a:t>证书的认证证书，可以是另一个中级 </a:t>
            </a:r>
            <a:r>
              <a:rPr lang="en-US" altLang="zh-CN" sz="2400" dirty="0" smtClean="0"/>
              <a:t>CA </a:t>
            </a:r>
            <a:r>
              <a:rPr lang="zh-CN" altLang="en-US" sz="2400" dirty="0" smtClean="0"/>
              <a:t>证书，也可能是根 </a:t>
            </a:r>
            <a:r>
              <a:rPr lang="en-US" altLang="zh-CN" sz="2400" dirty="0" smtClean="0"/>
              <a:t>CA </a:t>
            </a:r>
            <a:r>
              <a:rPr lang="zh-CN" altLang="en-US" sz="2400" dirty="0" smtClean="0"/>
              <a:t>证书。这样直到根 </a:t>
            </a:r>
            <a:r>
              <a:rPr lang="en-US" altLang="zh-CN" sz="2400" dirty="0" smtClean="0"/>
              <a:t>CA </a:t>
            </a:r>
            <a:r>
              <a:rPr lang="zh-CN" altLang="en-US" sz="2400" dirty="0" smtClean="0"/>
              <a:t>证书。</a:t>
            </a:r>
            <a:endParaRPr lang="en-US" altLang="zh-CN" sz="2400" dirty="0" smtClean="0"/>
          </a:p>
          <a:p>
            <a:pPr lvl="1"/>
            <a:r>
              <a:rPr lang="zh-CN" altLang="en-US" sz="2400" dirty="0" smtClean="0"/>
              <a:t>根证书一般安装在浏览器上</a:t>
            </a:r>
            <a:endParaRPr lang="en-US" altLang="zh-CN" sz="2400" dirty="0" smtClean="0"/>
          </a:p>
        </p:txBody>
      </p:sp>
      <p:pic>
        <p:nvPicPr>
          <p:cNvPr id="3074" name="Picture 2"/>
          <p:cNvPicPr>
            <a:picLocks noChangeAspect="1" noChangeArrowheads="1"/>
          </p:cNvPicPr>
          <p:nvPr/>
        </p:nvPicPr>
        <p:blipFill>
          <a:blip r:embed="rId2"/>
          <a:srcRect/>
          <a:stretch>
            <a:fillRect/>
          </a:stretch>
        </p:blipFill>
        <p:spPr bwMode="auto">
          <a:xfrm>
            <a:off x="357159" y="1000108"/>
            <a:ext cx="8429684" cy="428628"/>
          </a:xfrm>
          <a:prstGeom prst="rect">
            <a:avLst/>
          </a:prstGeom>
          <a:noFill/>
          <a:ln w="9525">
            <a:noFill/>
            <a:miter lim="800000"/>
            <a:headEnd/>
            <a:tailEnd/>
          </a:ln>
          <a:effectLst/>
        </p:spPr>
      </p:pic>
      <p:sp>
        <p:nvSpPr>
          <p:cNvPr id="6" name="椭圆 5"/>
          <p:cNvSpPr/>
          <p:nvPr/>
        </p:nvSpPr>
        <p:spPr>
          <a:xfrm>
            <a:off x="7358082" y="1000108"/>
            <a:ext cx="150019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应用层协议</a:t>
            </a:r>
            <a:endParaRPr lang="zh-CN" altLang="en-US" sz="4000" dirty="0"/>
          </a:p>
        </p:txBody>
      </p:sp>
      <p:sp>
        <p:nvSpPr>
          <p:cNvPr id="3" name="内容占位符 2"/>
          <p:cNvSpPr>
            <a:spLocks noGrp="1"/>
          </p:cNvSpPr>
          <p:nvPr>
            <p:ph idx="1"/>
          </p:nvPr>
        </p:nvSpPr>
        <p:spPr>
          <a:xfrm>
            <a:off x="323528" y="1643050"/>
            <a:ext cx="8568952" cy="4714908"/>
          </a:xfrm>
        </p:spPr>
        <p:txBody>
          <a:bodyPr>
            <a:normAutofit/>
          </a:bodyPr>
          <a:lstStyle/>
          <a:p>
            <a:r>
              <a:rPr lang="en-US" altLang="zh-CN" sz="2800" dirty="0" smtClean="0">
                <a:solidFill>
                  <a:srgbClr val="FF0000"/>
                </a:solidFill>
              </a:rPr>
              <a:t>FTP</a:t>
            </a:r>
          </a:p>
          <a:p>
            <a:r>
              <a:rPr lang="en-US" altLang="zh-CN" sz="2800" dirty="0" smtClean="0"/>
              <a:t>HTTP</a:t>
            </a:r>
          </a:p>
          <a:p>
            <a:r>
              <a:rPr lang="en-US" altLang="zh-CN" sz="2800" dirty="0" smtClean="0"/>
              <a:t>QQ</a:t>
            </a:r>
          </a:p>
          <a:p>
            <a:r>
              <a:rPr lang="en-US" altLang="zh-CN" sz="2800" dirty="0" smtClean="0"/>
              <a:t>HTTPS</a:t>
            </a:r>
          </a:p>
          <a:p>
            <a:endParaRPr lang="en-US" altLang="zh-CN"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Certificate</a:t>
            </a:r>
            <a:endParaRPr lang="zh-CN" altLang="en-US" sz="3200" dirty="0"/>
          </a:p>
        </p:txBody>
      </p:sp>
      <p:sp>
        <p:nvSpPr>
          <p:cNvPr id="3" name="内容占位符 2"/>
          <p:cNvSpPr>
            <a:spLocks noGrp="1"/>
          </p:cNvSpPr>
          <p:nvPr>
            <p:ph idx="1"/>
          </p:nvPr>
        </p:nvSpPr>
        <p:spPr>
          <a:xfrm>
            <a:off x="357158" y="1643050"/>
            <a:ext cx="8572560" cy="571504"/>
          </a:xfrm>
        </p:spPr>
        <p:txBody>
          <a:bodyPr>
            <a:normAutofit/>
          </a:bodyPr>
          <a:lstStyle/>
          <a:p>
            <a:r>
              <a:rPr lang="zh-CN" altLang="en-US" sz="2800" dirty="0" smtClean="0"/>
              <a:t>证书链：</a:t>
            </a:r>
          </a:p>
        </p:txBody>
      </p:sp>
      <p:pic>
        <p:nvPicPr>
          <p:cNvPr id="3074" name="Picture 2"/>
          <p:cNvPicPr>
            <a:picLocks noChangeAspect="1" noChangeArrowheads="1"/>
          </p:cNvPicPr>
          <p:nvPr/>
        </p:nvPicPr>
        <p:blipFill>
          <a:blip r:embed="rId2"/>
          <a:srcRect/>
          <a:stretch>
            <a:fillRect/>
          </a:stretch>
        </p:blipFill>
        <p:spPr bwMode="auto">
          <a:xfrm>
            <a:off x="357159" y="1000108"/>
            <a:ext cx="8429684" cy="428628"/>
          </a:xfrm>
          <a:prstGeom prst="rect">
            <a:avLst/>
          </a:prstGeom>
          <a:noFill/>
          <a:ln w="9525">
            <a:noFill/>
            <a:miter lim="800000"/>
            <a:headEnd/>
            <a:tailEnd/>
          </a:ln>
          <a:effectLst/>
        </p:spPr>
      </p:pic>
      <p:sp>
        <p:nvSpPr>
          <p:cNvPr id="6" name="椭圆 5"/>
          <p:cNvSpPr/>
          <p:nvPr/>
        </p:nvSpPr>
        <p:spPr>
          <a:xfrm>
            <a:off x="7358082" y="1000108"/>
            <a:ext cx="150019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2"/>
          <p:cNvPicPr>
            <a:picLocks noChangeAspect="1" noChangeArrowheads="1"/>
          </p:cNvPicPr>
          <p:nvPr/>
        </p:nvPicPr>
        <p:blipFill>
          <a:blip r:embed="rId3"/>
          <a:srcRect/>
          <a:stretch>
            <a:fillRect/>
          </a:stretch>
        </p:blipFill>
        <p:spPr bwMode="auto">
          <a:xfrm>
            <a:off x="214282" y="2357430"/>
            <a:ext cx="8318708" cy="2500330"/>
          </a:xfrm>
          <a:prstGeom prst="rect">
            <a:avLst/>
          </a:prstGeom>
          <a:noFill/>
          <a:ln w="9525">
            <a:noFill/>
            <a:miter lim="800000"/>
            <a:headEnd/>
            <a:tailEnd/>
          </a:ln>
          <a:effectLst/>
        </p:spPr>
      </p:pic>
      <p:sp>
        <p:nvSpPr>
          <p:cNvPr id="7" name="椭圆 6"/>
          <p:cNvSpPr/>
          <p:nvPr/>
        </p:nvSpPr>
        <p:spPr>
          <a:xfrm>
            <a:off x="428596" y="3286124"/>
            <a:ext cx="8715404" cy="192882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CA</a:t>
            </a:r>
            <a:r>
              <a:rPr lang="zh-CN" altLang="en-US" sz="3200" dirty="0" smtClean="0"/>
              <a:t>证书的证书链验证</a:t>
            </a:r>
            <a:endParaRPr lang="zh-CN" altLang="en-US" sz="3200" dirty="0"/>
          </a:p>
        </p:txBody>
      </p:sp>
      <p:pic>
        <p:nvPicPr>
          <p:cNvPr id="8" name="图片 7" descr="460263-0757333f171a470b.gif"/>
          <p:cNvPicPr>
            <a:picLocks noChangeAspect="1"/>
          </p:cNvPicPr>
          <p:nvPr/>
        </p:nvPicPr>
        <p:blipFill>
          <a:blip r:embed="rId2"/>
          <a:stretch>
            <a:fillRect/>
          </a:stretch>
        </p:blipFill>
        <p:spPr>
          <a:xfrm>
            <a:off x="642909" y="1000108"/>
            <a:ext cx="7985669" cy="450059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zh-CN" altLang="en-US" sz="3200" dirty="0" smtClean="0"/>
              <a:t>根证书一般安装在浏览器上</a:t>
            </a:r>
          </a:p>
        </p:txBody>
      </p:sp>
      <p:pic>
        <p:nvPicPr>
          <p:cNvPr id="8" name="内容占位符 7" descr="Snap6.jpg"/>
          <p:cNvPicPr>
            <a:picLocks noGrp="1" noChangeAspect="1"/>
          </p:cNvPicPr>
          <p:nvPr>
            <p:ph idx="1"/>
          </p:nvPr>
        </p:nvPicPr>
        <p:blipFill>
          <a:blip r:embed="rId2"/>
          <a:stretch>
            <a:fillRect/>
          </a:stretch>
        </p:blipFill>
        <p:spPr>
          <a:xfrm>
            <a:off x="642910" y="1142984"/>
            <a:ext cx="3023243" cy="4429156"/>
          </a:xfrm>
        </p:spPr>
      </p:pic>
      <p:pic>
        <p:nvPicPr>
          <p:cNvPr id="9" name="图片 8" descr="Snap4.jpg"/>
          <p:cNvPicPr>
            <a:picLocks noChangeAspect="1"/>
          </p:cNvPicPr>
          <p:nvPr/>
        </p:nvPicPr>
        <p:blipFill>
          <a:blip r:embed="rId3"/>
          <a:stretch>
            <a:fillRect/>
          </a:stretch>
        </p:blipFill>
        <p:spPr>
          <a:xfrm>
            <a:off x="4071934" y="1214422"/>
            <a:ext cx="3933825" cy="4695825"/>
          </a:xfrm>
          <a:prstGeom prst="rect">
            <a:avLst/>
          </a:prstGeom>
        </p:spPr>
      </p:pic>
      <p:sp>
        <p:nvSpPr>
          <p:cNvPr id="10" name="椭圆 9"/>
          <p:cNvSpPr/>
          <p:nvPr/>
        </p:nvSpPr>
        <p:spPr>
          <a:xfrm>
            <a:off x="285720" y="1071546"/>
            <a:ext cx="150019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71472" y="5214950"/>
            <a:ext cx="150019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72066" y="1357298"/>
            <a:ext cx="150019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286380" y="2928934"/>
            <a:ext cx="1500198"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zh-CN" altLang="en-US" sz="3200" dirty="0" smtClean="0"/>
              <a:t>根证书一般安装在浏览器上</a:t>
            </a:r>
          </a:p>
        </p:txBody>
      </p:sp>
      <p:pic>
        <p:nvPicPr>
          <p:cNvPr id="6" name="内容占位符 5" descr="Snap5.jpg"/>
          <p:cNvPicPr>
            <a:picLocks noGrp="1" noChangeAspect="1"/>
          </p:cNvPicPr>
          <p:nvPr>
            <p:ph idx="1"/>
          </p:nvPr>
        </p:nvPicPr>
        <p:blipFill>
          <a:blip r:embed="rId2"/>
          <a:stretch>
            <a:fillRect/>
          </a:stretch>
        </p:blipFill>
        <p:spPr>
          <a:xfrm>
            <a:off x="1142976" y="1000108"/>
            <a:ext cx="6500858" cy="5590481"/>
          </a:xfrm>
        </p:spPr>
      </p:pic>
      <p:sp>
        <p:nvSpPr>
          <p:cNvPr id="7" name="椭圆 6"/>
          <p:cNvSpPr/>
          <p:nvPr/>
        </p:nvSpPr>
        <p:spPr>
          <a:xfrm>
            <a:off x="3857620" y="1714488"/>
            <a:ext cx="2143140" cy="500066"/>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Certificate</a:t>
            </a:r>
          </a:p>
        </p:txBody>
      </p:sp>
      <p:sp>
        <p:nvSpPr>
          <p:cNvPr id="6" name="矩形 5"/>
          <p:cNvSpPr/>
          <p:nvPr/>
        </p:nvSpPr>
        <p:spPr>
          <a:xfrm>
            <a:off x="357158" y="1000108"/>
            <a:ext cx="8643998" cy="5355312"/>
          </a:xfrm>
          <a:prstGeom prst="rect">
            <a:avLst/>
          </a:prstGeom>
          <a:ln>
            <a:solidFill>
              <a:schemeClr val="tx1"/>
            </a:solidFill>
            <a:prstDash val="dash"/>
          </a:ln>
        </p:spPr>
        <p:txBody>
          <a:bodyPr wrap="square">
            <a:spAutoFit/>
          </a:bodyPr>
          <a:lstStyle/>
          <a:p>
            <a:r>
              <a:rPr lang="en-US" altLang="zh-CN" dirty="0" smtClean="0"/>
              <a:t>TLSv1.2 Record Layer: Handshake Protocol: </a:t>
            </a:r>
            <a:r>
              <a:rPr lang="en-US" altLang="zh-CN" dirty="0" smtClean="0">
                <a:solidFill>
                  <a:srgbClr val="C00000"/>
                </a:solidFill>
              </a:rPr>
              <a:t>Certificate</a:t>
            </a:r>
          </a:p>
          <a:p>
            <a:r>
              <a:rPr lang="en-US" altLang="zh-CN" dirty="0" smtClean="0"/>
              <a:t>        Content Type: </a:t>
            </a:r>
            <a:r>
              <a:rPr lang="en-US" altLang="zh-CN" dirty="0" smtClean="0">
                <a:solidFill>
                  <a:srgbClr val="C00000"/>
                </a:solidFill>
              </a:rPr>
              <a:t>Handshake (22)</a:t>
            </a:r>
          </a:p>
          <a:p>
            <a:r>
              <a:rPr lang="en-US" altLang="zh-CN" dirty="0" smtClean="0"/>
              <a:t>        Version: TLS 1.2 (0x0303)</a:t>
            </a:r>
          </a:p>
          <a:p>
            <a:r>
              <a:rPr lang="en-US" altLang="zh-CN" dirty="0" smtClean="0"/>
              <a:t>        Length: 2953</a:t>
            </a:r>
          </a:p>
          <a:p>
            <a:r>
              <a:rPr lang="en-US" altLang="zh-CN" dirty="0" smtClean="0"/>
              <a:t>        Handshake Protocol: </a:t>
            </a:r>
            <a:r>
              <a:rPr lang="en-US" altLang="zh-CN" dirty="0" smtClean="0">
                <a:solidFill>
                  <a:srgbClr val="C00000"/>
                </a:solidFill>
              </a:rPr>
              <a:t>Certificate</a:t>
            </a:r>
          </a:p>
          <a:p>
            <a:r>
              <a:rPr lang="en-US" altLang="zh-CN" dirty="0" smtClean="0"/>
              <a:t>            Handshake Type: Certificate (11)</a:t>
            </a:r>
          </a:p>
          <a:p>
            <a:r>
              <a:rPr lang="en-US" altLang="zh-CN" dirty="0" smtClean="0"/>
              <a:t>            Length: 2949</a:t>
            </a:r>
          </a:p>
          <a:p>
            <a:r>
              <a:rPr lang="en-US" altLang="zh-CN" dirty="0" smtClean="0"/>
              <a:t>            Certificates Length: 2946</a:t>
            </a:r>
          </a:p>
          <a:p>
            <a:r>
              <a:rPr lang="en-US" altLang="zh-CN" dirty="0" smtClean="0"/>
              <a:t>            Certificates (2946 bytes)</a:t>
            </a:r>
          </a:p>
          <a:p>
            <a:r>
              <a:rPr lang="en-US" altLang="zh-CN" dirty="0" smtClean="0">
                <a:solidFill>
                  <a:srgbClr val="C00000"/>
                </a:solidFill>
              </a:rPr>
              <a:t>                Certificate (id-at-</a:t>
            </a:r>
            <a:r>
              <a:rPr lang="en-US" altLang="zh-CN" dirty="0" err="1" smtClean="0">
                <a:solidFill>
                  <a:srgbClr val="C00000"/>
                </a:solidFill>
              </a:rPr>
              <a:t>commonName</a:t>
            </a:r>
            <a:r>
              <a:rPr lang="en-US" altLang="zh-CN" dirty="0" smtClean="0">
                <a:solidFill>
                  <a:srgbClr val="C00000"/>
                </a:solidFill>
              </a:rPr>
              <a:t>=www.amazon.cn,id-at-organizationName=Amazon.com, </a:t>
            </a:r>
            <a:r>
              <a:rPr lang="en-US" altLang="zh-CN" dirty="0" err="1" smtClean="0">
                <a:solidFill>
                  <a:srgbClr val="C00000"/>
                </a:solidFill>
              </a:rPr>
              <a:t>Inc.,id</a:t>
            </a:r>
            <a:r>
              <a:rPr lang="en-US" altLang="zh-CN" dirty="0" smtClean="0">
                <a:solidFill>
                  <a:srgbClr val="C00000"/>
                </a:solidFill>
              </a:rPr>
              <a:t>-at-</a:t>
            </a:r>
            <a:r>
              <a:rPr lang="en-US" altLang="zh-CN" dirty="0" err="1" smtClean="0">
                <a:solidFill>
                  <a:srgbClr val="C00000"/>
                </a:solidFill>
              </a:rPr>
              <a:t>localityName</a:t>
            </a:r>
            <a:r>
              <a:rPr lang="en-US" altLang="zh-CN" dirty="0" smtClean="0">
                <a:solidFill>
                  <a:srgbClr val="C00000"/>
                </a:solidFill>
              </a:rPr>
              <a:t>=</a:t>
            </a:r>
            <a:r>
              <a:rPr lang="en-US" altLang="zh-CN" dirty="0" err="1" smtClean="0">
                <a:solidFill>
                  <a:srgbClr val="C00000"/>
                </a:solidFill>
              </a:rPr>
              <a:t>Seattle,id</a:t>
            </a:r>
            <a:r>
              <a:rPr lang="en-US" altLang="zh-CN" dirty="0" smtClean="0">
                <a:solidFill>
                  <a:srgbClr val="C00000"/>
                </a:solidFill>
              </a:rPr>
              <a:t>-at-</a:t>
            </a:r>
            <a:r>
              <a:rPr lang="en-US" altLang="zh-CN" dirty="0" err="1" smtClean="0">
                <a:solidFill>
                  <a:srgbClr val="C00000"/>
                </a:solidFill>
              </a:rPr>
              <a:t>stateOrProvinceName</a:t>
            </a:r>
            <a:r>
              <a:rPr lang="en-US" altLang="zh-CN" dirty="0" smtClean="0">
                <a:solidFill>
                  <a:srgbClr val="C00000"/>
                </a:solidFill>
              </a:rPr>
              <a:t>=</a:t>
            </a:r>
            <a:r>
              <a:rPr lang="en-US" altLang="zh-CN" dirty="0" err="1" smtClean="0">
                <a:solidFill>
                  <a:srgbClr val="C00000"/>
                </a:solidFill>
              </a:rPr>
              <a:t>Washington,id</a:t>
            </a:r>
            <a:r>
              <a:rPr lang="en-US" altLang="zh-CN" dirty="0" smtClean="0">
                <a:solidFill>
                  <a:srgbClr val="C00000"/>
                </a:solidFill>
              </a:rPr>
              <a:t>-at-</a:t>
            </a:r>
            <a:r>
              <a:rPr lang="en-US" altLang="zh-CN" dirty="0" err="1" smtClean="0">
                <a:solidFill>
                  <a:srgbClr val="C00000"/>
                </a:solidFill>
              </a:rPr>
              <a:t>countryName</a:t>
            </a:r>
            <a:r>
              <a:rPr lang="en-US" altLang="zh-CN" dirty="0" smtClean="0">
                <a:solidFill>
                  <a:srgbClr val="C00000"/>
                </a:solidFill>
              </a:rPr>
              <a:t>=US)</a:t>
            </a:r>
          </a:p>
          <a:p>
            <a:r>
              <a:rPr lang="en-US" altLang="zh-CN" dirty="0" smtClean="0"/>
              <a:t>                    </a:t>
            </a:r>
            <a:r>
              <a:rPr lang="en-US" altLang="zh-CN" dirty="0" err="1" smtClean="0"/>
              <a:t>signedCertificate</a:t>
            </a:r>
            <a:endParaRPr lang="en-US" altLang="zh-CN" dirty="0" smtClean="0"/>
          </a:p>
          <a:p>
            <a:r>
              <a:rPr lang="en-US" altLang="zh-CN" dirty="0" smtClean="0"/>
              <a:t>                        version: v3 (2)</a:t>
            </a:r>
          </a:p>
          <a:p>
            <a:r>
              <a:rPr lang="en-US" altLang="zh-CN" dirty="0" smtClean="0"/>
              <a:t>                        </a:t>
            </a:r>
            <a:r>
              <a:rPr lang="en-US" altLang="zh-CN" dirty="0" err="1" smtClean="0">
                <a:solidFill>
                  <a:srgbClr val="C00000"/>
                </a:solidFill>
              </a:rPr>
              <a:t>serialNumber</a:t>
            </a:r>
            <a:r>
              <a:rPr lang="en-US" altLang="zh-CN" dirty="0" smtClean="0">
                <a:solidFill>
                  <a:srgbClr val="C00000"/>
                </a:solidFill>
              </a:rPr>
              <a:t> : 0x0229739fc7d42814652c628b11ed422e</a:t>
            </a:r>
          </a:p>
          <a:p>
            <a:r>
              <a:rPr lang="en-US" altLang="zh-CN" dirty="0" smtClean="0"/>
              <a:t>                        signature (sha256WithRSAEncryption)</a:t>
            </a:r>
          </a:p>
          <a:p>
            <a:r>
              <a:rPr lang="en-US" altLang="zh-CN" dirty="0" smtClean="0"/>
              <a:t>                        Algorithm Id: 1.2.840.113549.1.1.11 (sha256WithRSAEncryption)</a:t>
            </a:r>
          </a:p>
          <a:p>
            <a:r>
              <a:rPr lang="en-US" altLang="zh-CN" dirty="0" smtClean="0"/>
              <a:t>                        issuer: </a:t>
            </a:r>
            <a:r>
              <a:rPr lang="en-US" altLang="zh-CN" dirty="0" err="1" smtClean="0"/>
              <a:t>rdnSequence</a:t>
            </a:r>
            <a:r>
              <a:rPr lang="en-US" altLang="zh-CN" dirty="0" smtClean="0"/>
              <a:t> (0)</a:t>
            </a:r>
          </a:p>
          <a:p>
            <a:r>
              <a:rPr lang="en-US" altLang="zh-CN" dirty="0" smtClean="0"/>
              <a:t>...</a:t>
            </a:r>
            <a:endParaRPr lang="zh-CN" altLang="en-US" dirty="0" smtClean="0">
              <a:solidFill>
                <a:srgbClr val="C00000"/>
              </a:solidFill>
            </a:endParaRPr>
          </a:p>
        </p:txBody>
      </p:sp>
      <p:sp>
        <p:nvSpPr>
          <p:cNvPr id="7" name="圆角矩形标注 6"/>
          <p:cNvSpPr/>
          <p:nvPr/>
        </p:nvSpPr>
        <p:spPr>
          <a:xfrm>
            <a:off x="6429388" y="2928934"/>
            <a:ext cx="1500198" cy="571504"/>
          </a:xfrm>
          <a:prstGeom prst="wedgeRoundRectCallout">
            <a:avLst>
              <a:gd name="adj1" fmla="val -76944"/>
              <a:gd name="adj2" fmla="val 65937"/>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证书的拥有者：</a:t>
            </a:r>
            <a:r>
              <a:rPr lang="en-US" altLang="zh-CN" sz="1600" dirty="0" err="1" smtClean="0">
                <a:solidFill>
                  <a:schemeClr val="tx1"/>
                </a:solidFill>
              </a:rPr>
              <a:t>amazon</a:t>
            </a:r>
            <a:endParaRPr lang="zh-CN" altLang="en-US" sz="1600" dirty="0">
              <a:solidFill>
                <a:schemeClr val="tx1"/>
              </a:solidFill>
            </a:endParaRPr>
          </a:p>
        </p:txBody>
      </p:sp>
      <p:sp>
        <p:nvSpPr>
          <p:cNvPr id="8" name="圆角矩形标注 7"/>
          <p:cNvSpPr/>
          <p:nvPr/>
        </p:nvSpPr>
        <p:spPr>
          <a:xfrm>
            <a:off x="6643702" y="4214818"/>
            <a:ext cx="1500198" cy="571504"/>
          </a:xfrm>
          <a:prstGeom prst="wedgeRoundRectCallout">
            <a:avLst>
              <a:gd name="adj1" fmla="val -76944"/>
              <a:gd name="adj2" fmla="val 65937"/>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证书序列号</a:t>
            </a:r>
            <a:endParaRPr lang="zh-CN" altLang="en-US" sz="1600" dirty="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Certificate</a:t>
            </a:r>
          </a:p>
        </p:txBody>
      </p:sp>
      <p:sp>
        <p:nvSpPr>
          <p:cNvPr id="6" name="矩形 5"/>
          <p:cNvSpPr/>
          <p:nvPr/>
        </p:nvSpPr>
        <p:spPr>
          <a:xfrm>
            <a:off x="357158" y="1000108"/>
            <a:ext cx="8643998" cy="4247317"/>
          </a:xfrm>
          <a:prstGeom prst="rect">
            <a:avLst/>
          </a:prstGeom>
          <a:ln>
            <a:solidFill>
              <a:schemeClr val="tx1"/>
            </a:solidFill>
            <a:prstDash val="dash"/>
          </a:ln>
        </p:spPr>
        <p:txBody>
          <a:bodyPr wrap="square">
            <a:spAutoFit/>
          </a:bodyPr>
          <a:lstStyle/>
          <a:p>
            <a:r>
              <a:rPr lang="en-US" altLang="zh-CN" dirty="0" err="1" smtClean="0"/>
              <a:t>rdnSequence</a:t>
            </a:r>
            <a:r>
              <a:rPr lang="en-US" altLang="zh-CN" dirty="0" smtClean="0"/>
              <a:t>: 4 items (</a:t>
            </a:r>
            <a:r>
              <a:rPr lang="en-US" altLang="zh-CN" dirty="0" smtClean="0">
                <a:solidFill>
                  <a:srgbClr val="C00000"/>
                </a:solidFill>
              </a:rPr>
              <a:t>id-at-</a:t>
            </a:r>
            <a:r>
              <a:rPr lang="en-US" altLang="zh-CN" dirty="0" err="1" smtClean="0">
                <a:solidFill>
                  <a:srgbClr val="C00000"/>
                </a:solidFill>
              </a:rPr>
              <a:t>commonName</a:t>
            </a:r>
            <a:r>
              <a:rPr lang="en-US" altLang="zh-CN" dirty="0" smtClean="0">
                <a:solidFill>
                  <a:srgbClr val="C00000"/>
                </a:solidFill>
              </a:rPr>
              <a:t>=Symantec Class 3 Secure Server CA - G4,id-at-organizationalUnitName=Symantec Trust </a:t>
            </a:r>
            <a:r>
              <a:rPr lang="en-US" altLang="zh-CN" dirty="0" err="1" smtClean="0">
                <a:solidFill>
                  <a:srgbClr val="C00000"/>
                </a:solidFill>
              </a:rPr>
              <a:t>Network,id</a:t>
            </a:r>
            <a:r>
              <a:rPr lang="en-US" altLang="zh-CN" dirty="0" smtClean="0">
                <a:solidFill>
                  <a:srgbClr val="C00000"/>
                </a:solidFill>
              </a:rPr>
              <a:t>-at-</a:t>
            </a:r>
            <a:r>
              <a:rPr lang="en-US" altLang="zh-CN" dirty="0" err="1" smtClean="0">
                <a:solidFill>
                  <a:srgbClr val="C00000"/>
                </a:solidFill>
              </a:rPr>
              <a:t>organizationName</a:t>
            </a:r>
            <a:r>
              <a:rPr lang="en-US" altLang="zh-CN" dirty="0" smtClean="0">
                <a:solidFill>
                  <a:srgbClr val="C00000"/>
                </a:solidFill>
              </a:rPr>
              <a:t>=Symantec </a:t>
            </a:r>
            <a:r>
              <a:rPr lang="en-US" altLang="zh-CN" dirty="0" err="1" smtClean="0">
                <a:solidFill>
                  <a:srgbClr val="C00000"/>
                </a:solidFill>
              </a:rPr>
              <a:t>Corporation,id</a:t>
            </a:r>
            <a:r>
              <a:rPr lang="en-US" altLang="zh-CN" dirty="0" smtClean="0">
                <a:solidFill>
                  <a:srgbClr val="C00000"/>
                </a:solidFill>
              </a:rPr>
              <a:t>-at-</a:t>
            </a:r>
            <a:r>
              <a:rPr lang="en-US" altLang="zh-CN" dirty="0" err="1" smtClean="0">
                <a:solidFill>
                  <a:srgbClr val="C00000"/>
                </a:solidFill>
              </a:rPr>
              <a:t>countryName</a:t>
            </a:r>
            <a:r>
              <a:rPr lang="en-US" altLang="zh-CN" dirty="0" smtClean="0">
                <a:solidFill>
                  <a:srgbClr val="C00000"/>
                </a:solidFill>
              </a:rPr>
              <a:t>=US</a:t>
            </a:r>
            <a:r>
              <a:rPr lang="en-US" altLang="zh-CN" dirty="0" smtClean="0"/>
              <a:t>)</a:t>
            </a:r>
          </a:p>
          <a:p>
            <a:r>
              <a:rPr lang="en-US" altLang="zh-CN" dirty="0" smtClean="0"/>
              <a:t>                       </a:t>
            </a:r>
          </a:p>
          <a:p>
            <a:r>
              <a:rPr lang="en-US" altLang="zh-CN" dirty="0" smtClean="0"/>
              <a:t> subject: </a:t>
            </a:r>
            <a:r>
              <a:rPr lang="en-US" altLang="zh-CN" dirty="0" err="1" smtClean="0"/>
              <a:t>rdnSequence</a:t>
            </a:r>
            <a:r>
              <a:rPr lang="en-US" altLang="zh-CN" dirty="0" smtClean="0"/>
              <a:t> (0)</a:t>
            </a:r>
          </a:p>
          <a:p>
            <a:r>
              <a:rPr lang="en-US" altLang="zh-CN" dirty="0" smtClean="0"/>
              <a:t> </a:t>
            </a:r>
            <a:r>
              <a:rPr lang="en-US" altLang="zh-CN" dirty="0" err="1" smtClean="0"/>
              <a:t>rdnSequence</a:t>
            </a:r>
            <a:r>
              <a:rPr lang="en-US" altLang="zh-CN" dirty="0" smtClean="0"/>
              <a:t>: 5 items (id-at-</a:t>
            </a:r>
            <a:r>
              <a:rPr lang="en-US" altLang="zh-CN" dirty="0" err="1" smtClean="0"/>
              <a:t>commonName</a:t>
            </a:r>
            <a:r>
              <a:rPr lang="en-US" altLang="zh-CN" dirty="0" smtClean="0"/>
              <a:t>=www.amazon.cn,id-at-organizationName=Amazon.com, </a:t>
            </a:r>
            <a:r>
              <a:rPr lang="en-US" altLang="zh-CN" dirty="0" err="1" smtClean="0"/>
              <a:t>Inc.,id</a:t>
            </a:r>
            <a:r>
              <a:rPr lang="en-US" altLang="zh-CN" dirty="0" smtClean="0"/>
              <a:t>-at-</a:t>
            </a:r>
            <a:r>
              <a:rPr lang="en-US" altLang="zh-CN" dirty="0" err="1" smtClean="0"/>
              <a:t>localityName</a:t>
            </a:r>
            <a:r>
              <a:rPr lang="en-US" altLang="zh-CN" dirty="0" smtClean="0"/>
              <a:t>=</a:t>
            </a:r>
            <a:r>
              <a:rPr lang="en-US" altLang="zh-CN" dirty="0" err="1" smtClean="0"/>
              <a:t>Seattle,id</a:t>
            </a:r>
            <a:r>
              <a:rPr lang="en-US" altLang="zh-CN" dirty="0" smtClean="0"/>
              <a:t>-at-</a:t>
            </a:r>
            <a:r>
              <a:rPr lang="en-US" altLang="zh-CN" dirty="0" err="1" smtClean="0"/>
              <a:t>stateOrProvinceName</a:t>
            </a:r>
            <a:r>
              <a:rPr lang="en-US" altLang="zh-CN" dirty="0" smtClean="0"/>
              <a:t>=</a:t>
            </a:r>
            <a:r>
              <a:rPr lang="en-US" altLang="zh-CN" dirty="0" err="1" smtClean="0"/>
              <a:t>Washington,id</a:t>
            </a:r>
            <a:r>
              <a:rPr lang="en-US" altLang="zh-CN" dirty="0" smtClean="0"/>
              <a:t>-at-</a:t>
            </a:r>
            <a:r>
              <a:rPr lang="en-US" altLang="zh-CN" dirty="0" err="1" smtClean="0"/>
              <a:t>countryName</a:t>
            </a:r>
            <a:r>
              <a:rPr lang="en-US" altLang="zh-CN" dirty="0" smtClean="0"/>
              <a:t>=US)</a:t>
            </a:r>
          </a:p>
          <a:p>
            <a:r>
              <a:rPr lang="en-US" altLang="zh-CN" dirty="0" smtClean="0"/>
              <a:t>                        </a:t>
            </a:r>
            <a:r>
              <a:rPr lang="en-US" altLang="zh-CN" dirty="0" err="1" smtClean="0"/>
              <a:t>subjectPublicKeyInfo</a:t>
            </a:r>
            <a:endParaRPr lang="en-US" altLang="zh-CN" dirty="0" smtClean="0"/>
          </a:p>
          <a:p>
            <a:r>
              <a:rPr lang="en-US" altLang="zh-CN" dirty="0" smtClean="0"/>
              <a:t>                        algorithm (</a:t>
            </a:r>
            <a:r>
              <a:rPr lang="en-US" altLang="zh-CN" dirty="0" err="1" smtClean="0"/>
              <a:t>rsaEncryption</a:t>
            </a:r>
            <a:r>
              <a:rPr lang="en-US" altLang="zh-CN" dirty="0" smtClean="0"/>
              <a:t>)</a:t>
            </a:r>
          </a:p>
          <a:p>
            <a:r>
              <a:rPr lang="en-US" altLang="zh-CN" dirty="0" smtClean="0"/>
              <a:t>                        Algorithm Id: 1.2.840.113549.1.1.1 (</a:t>
            </a:r>
            <a:r>
              <a:rPr lang="en-US" altLang="zh-CN" dirty="0" err="1" smtClean="0"/>
              <a:t>rsaEncryption</a:t>
            </a:r>
            <a:r>
              <a:rPr lang="en-US" altLang="zh-CN" dirty="0" smtClean="0"/>
              <a:t>)</a:t>
            </a:r>
          </a:p>
          <a:p>
            <a:r>
              <a:rPr lang="en-US" altLang="zh-CN" dirty="0" smtClean="0"/>
              <a:t>                        </a:t>
            </a:r>
            <a:r>
              <a:rPr lang="en-US" altLang="zh-CN" dirty="0" err="1" smtClean="0">
                <a:solidFill>
                  <a:srgbClr val="C00000"/>
                </a:solidFill>
              </a:rPr>
              <a:t>subjectPublicKey</a:t>
            </a:r>
            <a:r>
              <a:rPr lang="en-US" altLang="zh-CN" dirty="0" smtClean="0">
                <a:solidFill>
                  <a:srgbClr val="C00000"/>
                </a:solidFill>
              </a:rPr>
              <a:t>: 3082010a02820101009c70d35196becd8e45f279c1fdc390</a:t>
            </a:r>
            <a:r>
              <a:rPr lang="en-US" altLang="zh-CN" dirty="0" smtClean="0"/>
              <a:t>...</a:t>
            </a:r>
          </a:p>
          <a:p>
            <a:r>
              <a:rPr lang="en-US" altLang="zh-CN" dirty="0" smtClean="0"/>
              <a:t>                    </a:t>
            </a:r>
            <a:r>
              <a:rPr lang="en-US" altLang="zh-CN" dirty="0" err="1" smtClean="0"/>
              <a:t>algorithmIdentifier</a:t>
            </a:r>
            <a:r>
              <a:rPr lang="en-US" altLang="zh-CN" dirty="0" smtClean="0"/>
              <a:t> (sha256WithRSAEncryption)</a:t>
            </a:r>
          </a:p>
          <a:p>
            <a:r>
              <a:rPr lang="en-US" altLang="zh-CN" dirty="0" smtClean="0"/>
              <a:t>                        Algorithm Id: 1.2.840.113549.1.1.11 (sha256WithRSAEncryption)</a:t>
            </a:r>
          </a:p>
          <a:p>
            <a:r>
              <a:rPr lang="en-US" altLang="zh-CN" dirty="0" smtClean="0"/>
              <a:t>                    </a:t>
            </a:r>
            <a:r>
              <a:rPr lang="en-US" altLang="zh-CN" dirty="0" smtClean="0">
                <a:solidFill>
                  <a:srgbClr val="C00000"/>
                </a:solidFill>
              </a:rPr>
              <a:t>encrypted: 958f3c1b56f9f69109094b3fb9ffacec232f852c3e07c481</a:t>
            </a:r>
            <a:r>
              <a:rPr lang="en-US" altLang="zh-CN" dirty="0" smtClean="0"/>
              <a:t>...</a:t>
            </a:r>
            <a:endParaRPr lang="zh-CN" altLang="en-US" dirty="0" smtClean="0">
              <a:solidFill>
                <a:srgbClr val="C00000"/>
              </a:solidFill>
            </a:endParaRPr>
          </a:p>
        </p:txBody>
      </p:sp>
      <p:sp>
        <p:nvSpPr>
          <p:cNvPr id="4" name="圆角矩形标注 3"/>
          <p:cNvSpPr/>
          <p:nvPr/>
        </p:nvSpPr>
        <p:spPr>
          <a:xfrm>
            <a:off x="6643702" y="1785926"/>
            <a:ext cx="1500198" cy="571504"/>
          </a:xfrm>
          <a:prstGeom prst="wedgeRoundRectCallout">
            <a:avLst>
              <a:gd name="adj1" fmla="val -36052"/>
              <a:gd name="adj2" fmla="val -152796"/>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颁布证书的认证中心</a:t>
            </a:r>
            <a:r>
              <a:rPr lang="en-US" altLang="zh-CN" sz="1600" dirty="0" smtClean="0">
                <a:solidFill>
                  <a:schemeClr val="tx1"/>
                </a:solidFill>
              </a:rPr>
              <a:t>CA</a:t>
            </a:r>
            <a:endParaRPr lang="zh-CN" altLang="en-US" sz="1600" dirty="0">
              <a:solidFill>
                <a:schemeClr val="tx1"/>
              </a:solidFill>
            </a:endParaRPr>
          </a:p>
        </p:txBody>
      </p:sp>
      <p:sp>
        <p:nvSpPr>
          <p:cNvPr id="5" name="圆角矩形标注 4"/>
          <p:cNvSpPr/>
          <p:nvPr/>
        </p:nvSpPr>
        <p:spPr>
          <a:xfrm>
            <a:off x="6500826" y="3214686"/>
            <a:ext cx="1500198" cy="571504"/>
          </a:xfrm>
          <a:prstGeom prst="wedgeRoundRectCallout">
            <a:avLst>
              <a:gd name="adj1" fmla="val -42996"/>
              <a:gd name="adj2" fmla="val 86190"/>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err="1" smtClean="0">
                <a:solidFill>
                  <a:schemeClr val="tx1"/>
                </a:solidFill>
              </a:rPr>
              <a:t>amazon</a:t>
            </a:r>
            <a:r>
              <a:rPr lang="zh-CN" altLang="en-US" sz="1600" dirty="0" smtClean="0">
                <a:solidFill>
                  <a:schemeClr val="tx1"/>
                </a:solidFill>
              </a:rPr>
              <a:t>的公钥</a:t>
            </a:r>
            <a:endParaRPr lang="zh-CN" altLang="en-US" sz="1600" dirty="0">
              <a:solidFill>
                <a:schemeClr val="tx1"/>
              </a:solidFill>
            </a:endParaRPr>
          </a:p>
        </p:txBody>
      </p:sp>
      <p:sp>
        <p:nvSpPr>
          <p:cNvPr id="7" name="圆角矩形标注 6"/>
          <p:cNvSpPr/>
          <p:nvPr/>
        </p:nvSpPr>
        <p:spPr>
          <a:xfrm>
            <a:off x="6215074" y="5572140"/>
            <a:ext cx="2000264" cy="571504"/>
          </a:xfrm>
          <a:prstGeom prst="wedgeRoundRectCallout">
            <a:avLst>
              <a:gd name="adj1" fmla="val -24479"/>
              <a:gd name="adj2" fmla="val -126467"/>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证书的签名：要由</a:t>
            </a:r>
            <a:r>
              <a:rPr lang="en-US" altLang="zh-CN" sz="1600" dirty="0" smtClean="0">
                <a:solidFill>
                  <a:schemeClr val="tx1"/>
                </a:solidFill>
              </a:rPr>
              <a:t>CA</a:t>
            </a:r>
            <a:r>
              <a:rPr lang="zh-CN" altLang="en-US" sz="1600" dirty="0" smtClean="0">
                <a:solidFill>
                  <a:schemeClr val="tx1"/>
                </a:solidFill>
              </a:rPr>
              <a:t>的公钥来认证</a:t>
            </a:r>
            <a:endParaRPr lang="zh-CN" altLang="en-US" sz="1600"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Client Key Exchange</a:t>
            </a:r>
            <a:endParaRPr lang="zh-CN" altLang="en-US" sz="3200" dirty="0"/>
          </a:p>
        </p:txBody>
      </p:sp>
      <p:sp>
        <p:nvSpPr>
          <p:cNvPr id="3" name="内容占位符 2"/>
          <p:cNvSpPr>
            <a:spLocks noGrp="1"/>
          </p:cNvSpPr>
          <p:nvPr>
            <p:ph idx="1"/>
          </p:nvPr>
        </p:nvSpPr>
        <p:spPr>
          <a:xfrm>
            <a:off x="142844" y="1857364"/>
            <a:ext cx="8572560" cy="1643074"/>
          </a:xfrm>
        </p:spPr>
        <p:txBody>
          <a:bodyPr>
            <a:normAutofit fontScale="92500" lnSpcReduction="20000"/>
          </a:bodyPr>
          <a:lstStyle/>
          <a:p>
            <a:r>
              <a:rPr lang="en-US" altLang="zh-CN" sz="2800" dirty="0" smtClean="0"/>
              <a:t>Client Key Exchange</a:t>
            </a:r>
            <a:r>
              <a:rPr lang="zh-CN" altLang="en-US" sz="2800" dirty="0" smtClean="0"/>
              <a:t>的主要内容：</a:t>
            </a:r>
          </a:p>
          <a:p>
            <a:pPr lvl="1"/>
            <a:r>
              <a:rPr lang="zh-CN" altLang="en-US" sz="2400" dirty="0" smtClean="0"/>
              <a:t>客户端（浏览器再生成一个随机数，用刚刚得到的服务器证书所携带的服务器公钥加密后传给服务器</a:t>
            </a:r>
            <a:endParaRPr lang="en-US" altLang="zh-CN" sz="2400" dirty="0" smtClean="0"/>
          </a:p>
          <a:p>
            <a:pPr lvl="1"/>
            <a:r>
              <a:rPr lang="zh-CN" altLang="en-US" sz="2400" dirty="0" smtClean="0"/>
              <a:t>然后两端都按照相应的算法生成了主密钥（对称秘钥，加密密钥交换完成。）</a:t>
            </a:r>
            <a:endParaRPr lang="en-US" altLang="zh-CN" sz="2400" dirty="0" smtClean="0"/>
          </a:p>
          <a:p>
            <a:pPr lvl="1"/>
            <a:endParaRPr lang="en-US" altLang="zh-CN" sz="2400" dirty="0" smtClean="0"/>
          </a:p>
        </p:txBody>
      </p:sp>
      <p:pic>
        <p:nvPicPr>
          <p:cNvPr id="1026" name="Picture 2"/>
          <p:cNvPicPr>
            <a:picLocks noChangeAspect="1" noChangeArrowheads="1"/>
          </p:cNvPicPr>
          <p:nvPr/>
        </p:nvPicPr>
        <p:blipFill>
          <a:blip r:embed="rId2"/>
          <a:srcRect/>
          <a:stretch>
            <a:fillRect/>
          </a:stretch>
        </p:blipFill>
        <p:spPr bwMode="auto">
          <a:xfrm>
            <a:off x="0" y="1000108"/>
            <a:ext cx="8975392" cy="571504"/>
          </a:xfrm>
          <a:prstGeom prst="rect">
            <a:avLst/>
          </a:prstGeom>
          <a:noFill/>
          <a:ln w="9525">
            <a:noFill/>
            <a:miter lim="800000"/>
            <a:headEnd/>
            <a:tailEnd/>
          </a:ln>
          <a:effectLst/>
        </p:spPr>
      </p:pic>
      <p:sp>
        <p:nvSpPr>
          <p:cNvPr id="6" name="椭圆 5"/>
          <p:cNvSpPr/>
          <p:nvPr/>
        </p:nvSpPr>
        <p:spPr>
          <a:xfrm>
            <a:off x="1857356" y="928670"/>
            <a:ext cx="2143140" cy="71438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4282" y="3571876"/>
            <a:ext cx="8072494" cy="2862322"/>
          </a:xfrm>
          <a:prstGeom prst="rect">
            <a:avLst/>
          </a:prstGeom>
          <a:ln>
            <a:solidFill>
              <a:schemeClr val="tx1"/>
            </a:solidFill>
            <a:prstDash val="dash"/>
          </a:ln>
        </p:spPr>
        <p:txBody>
          <a:bodyPr wrap="square">
            <a:spAutoFit/>
          </a:bodyPr>
          <a:lstStyle/>
          <a:p>
            <a:r>
              <a:rPr lang="en-US" altLang="zh-CN" dirty="0" smtClean="0"/>
              <a:t>TLSv1.2 Record Layer: Handshake Protocol: Client Key Exchange</a:t>
            </a:r>
          </a:p>
          <a:p>
            <a:r>
              <a:rPr lang="en-US" altLang="zh-CN" dirty="0" smtClean="0"/>
              <a:t>        Content Type: Handshake (22)</a:t>
            </a:r>
          </a:p>
          <a:p>
            <a:r>
              <a:rPr lang="en-US" altLang="zh-CN" dirty="0" smtClean="0"/>
              <a:t>        Version: TLS 1.2 (0x0303)</a:t>
            </a:r>
          </a:p>
          <a:p>
            <a:r>
              <a:rPr lang="en-US" altLang="zh-CN" dirty="0" smtClean="0"/>
              <a:t>        Length: 70</a:t>
            </a:r>
          </a:p>
          <a:p>
            <a:r>
              <a:rPr lang="en-US" altLang="zh-CN" dirty="0" smtClean="0"/>
              <a:t>        Handshake Protocol: Client Key Exchange</a:t>
            </a:r>
          </a:p>
          <a:p>
            <a:r>
              <a:rPr lang="en-US" altLang="zh-CN" dirty="0" smtClean="0"/>
              <a:t>            Handshake Type: Client Key Exchange (16)</a:t>
            </a:r>
          </a:p>
          <a:p>
            <a:r>
              <a:rPr lang="en-US" altLang="zh-CN" dirty="0" smtClean="0"/>
              <a:t>            Length: 66</a:t>
            </a:r>
          </a:p>
          <a:p>
            <a:r>
              <a:rPr lang="en-US" altLang="zh-CN" dirty="0" smtClean="0"/>
              <a:t>            EC </a:t>
            </a:r>
            <a:r>
              <a:rPr lang="en-US" altLang="zh-CN" dirty="0" err="1" smtClean="0"/>
              <a:t>Diffie</a:t>
            </a:r>
            <a:r>
              <a:rPr lang="en-US" altLang="zh-CN" dirty="0" smtClean="0"/>
              <a:t>-Hellman Client </a:t>
            </a:r>
            <a:r>
              <a:rPr lang="en-US" altLang="zh-CN" dirty="0" err="1" smtClean="0"/>
              <a:t>Params</a:t>
            </a:r>
            <a:endParaRPr lang="en-US" altLang="zh-CN" dirty="0" smtClean="0"/>
          </a:p>
          <a:p>
            <a:r>
              <a:rPr lang="en-US" altLang="zh-CN" dirty="0" smtClean="0"/>
              <a:t>                </a:t>
            </a:r>
            <a:r>
              <a:rPr lang="en-US" altLang="zh-CN" dirty="0" err="1" smtClean="0"/>
              <a:t>Pubkey</a:t>
            </a:r>
            <a:r>
              <a:rPr lang="en-US" altLang="zh-CN" dirty="0" smtClean="0"/>
              <a:t> Length: 65</a:t>
            </a:r>
          </a:p>
          <a:p>
            <a:r>
              <a:rPr lang="en-US" altLang="zh-CN" dirty="0" smtClean="0"/>
              <a:t>                </a:t>
            </a:r>
            <a:r>
              <a:rPr lang="en-US" altLang="zh-CN" dirty="0" err="1" smtClean="0">
                <a:solidFill>
                  <a:srgbClr val="C00000"/>
                </a:solidFill>
              </a:rPr>
              <a:t>pubkey</a:t>
            </a:r>
            <a:r>
              <a:rPr lang="en-US" altLang="zh-CN" dirty="0" smtClean="0">
                <a:solidFill>
                  <a:srgbClr val="C00000"/>
                </a:solidFill>
              </a:rPr>
              <a:t>: 04408e7c2fb2d24584b02dce8014c39965d8e5db10721c6b...</a:t>
            </a:r>
            <a:endParaRPr lang="zh-CN" altLang="en-US" dirty="0" smtClean="0">
              <a:solidFill>
                <a:srgbClr val="C00000"/>
              </a:solidFill>
            </a:endParaRPr>
          </a:p>
        </p:txBody>
      </p:sp>
      <p:sp>
        <p:nvSpPr>
          <p:cNvPr id="8" name="圆角矩形标注 7"/>
          <p:cNvSpPr/>
          <p:nvPr/>
        </p:nvSpPr>
        <p:spPr>
          <a:xfrm>
            <a:off x="6000760" y="4929198"/>
            <a:ext cx="2286016" cy="857256"/>
          </a:xfrm>
          <a:prstGeom prst="wedgeRoundRectCallout">
            <a:avLst>
              <a:gd name="adj1" fmla="val -42996"/>
              <a:gd name="adj2" fmla="val 86190"/>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rPr>
              <a:t>用服务器公钥加密的随机数，用于双方产生共同的对称秘钥</a:t>
            </a:r>
            <a:endParaRPr lang="zh-CN" altLang="en-US" sz="1600"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握手过程简介：</a:t>
            </a:r>
            <a:r>
              <a:rPr lang="en-US" altLang="zh-CN" sz="3200" dirty="0" smtClean="0"/>
              <a:t>Change Cipher Spec</a:t>
            </a:r>
            <a:r>
              <a:rPr lang="zh-CN" altLang="en-US" sz="3200" dirty="0" smtClean="0"/>
              <a:t>（</a:t>
            </a:r>
            <a:r>
              <a:rPr lang="en-US" altLang="zh-CN" sz="3200" dirty="0" smtClean="0"/>
              <a:t>Client</a:t>
            </a:r>
            <a:r>
              <a:rPr lang="zh-CN" altLang="en-US" sz="3200" dirty="0" smtClean="0"/>
              <a:t>）</a:t>
            </a:r>
            <a:endParaRPr lang="zh-CN" altLang="en-US" sz="3200" dirty="0"/>
          </a:p>
        </p:txBody>
      </p:sp>
      <p:sp>
        <p:nvSpPr>
          <p:cNvPr id="3" name="内容占位符 2"/>
          <p:cNvSpPr>
            <a:spLocks noGrp="1"/>
          </p:cNvSpPr>
          <p:nvPr>
            <p:ph idx="1"/>
          </p:nvPr>
        </p:nvSpPr>
        <p:spPr>
          <a:xfrm>
            <a:off x="142844" y="1857364"/>
            <a:ext cx="8572560" cy="2143140"/>
          </a:xfrm>
        </p:spPr>
        <p:txBody>
          <a:bodyPr>
            <a:normAutofit/>
          </a:bodyPr>
          <a:lstStyle/>
          <a:p>
            <a:r>
              <a:rPr lang="en-US" altLang="en-US" sz="2800" dirty="0" smtClean="0"/>
              <a:t>Change Cipher </a:t>
            </a:r>
            <a:r>
              <a:rPr lang="en-US" altLang="en-US" sz="2800" dirty="0" err="1" smtClean="0"/>
              <a:t>Spec（Client</a:t>
            </a:r>
            <a:r>
              <a:rPr lang="en-US" altLang="en-US" sz="2800" dirty="0" smtClean="0"/>
              <a:t>）</a:t>
            </a:r>
            <a:r>
              <a:rPr lang="zh-CN" altLang="en-US" sz="2800" dirty="0" smtClean="0"/>
              <a:t>和</a:t>
            </a:r>
            <a:r>
              <a:rPr lang="en-US" altLang="en-US" sz="2800" dirty="0" smtClean="0"/>
              <a:t>Encrypted Handshake </a:t>
            </a:r>
            <a:r>
              <a:rPr lang="en-US" altLang="en-US" sz="2800" dirty="0" err="1" smtClean="0"/>
              <a:t>Message（Client</a:t>
            </a:r>
            <a:r>
              <a:rPr lang="en-US" altLang="en-US" sz="2800" dirty="0" smtClean="0"/>
              <a:t>）</a:t>
            </a:r>
            <a:r>
              <a:rPr lang="zh-CN" altLang="en-US" sz="2800" dirty="0" smtClean="0"/>
              <a:t>的主要内容：</a:t>
            </a:r>
          </a:p>
          <a:p>
            <a:pPr lvl="1"/>
            <a:r>
              <a:rPr lang="zh-CN" altLang="en-US" sz="2400" dirty="0" smtClean="0"/>
              <a:t>客户端通知服务端，后续的报文将会被加密。</a:t>
            </a:r>
            <a:endParaRPr lang="en-US" altLang="zh-CN" sz="2400" dirty="0" smtClean="0"/>
          </a:p>
          <a:p>
            <a:pPr lvl="1"/>
            <a:r>
              <a:rPr lang="zh-CN" altLang="en-US" sz="2400" dirty="0" smtClean="0"/>
              <a:t>并确认秘钥</a:t>
            </a:r>
            <a:endParaRPr lang="en-US" altLang="zh-CN" sz="2400" dirty="0" smtClean="0"/>
          </a:p>
          <a:p>
            <a:pPr lvl="1"/>
            <a:endParaRPr lang="en-US" altLang="zh-CN" sz="2400" dirty="0" smtClean="0"/>
          </a:p>
        </p:txBody>
      </p:sp>
      <p:pic>
        <p:nvPicPr>
          <p:cNvPr id="1026" name="Picture 2"/>
          <p:cNvPicPr>
            <a:picLocks noChangeAspect="1" noChangeArrowheads="1"/>
          </p:cNvPicPr>
          <p:nvPr/>
        </p:nvPicPr>
        <p:blipFill>
          <a:blip r:embed="rId2"/>
          <a:srcRect/>
          <a:stretch>
            <a:fillRect/>
          </a:stretch>
        </p:blipFill>
        <p:spPr bwMode="auto">
          <a:xfrm>
            <a:off x="0" y="1000108"/>
            <a:ext cx="8975392" cy="571504"/>
          </a:xfrm>
          <a:prstGeom prst="rect">
            <a:avLst/>
          </a:prstGeom>
          <a:noFill/>
          <a:ln w="9525">
            <a:noFill/>
            <a:miter lim="800000"/>
            <a:headEnd/>
            <a:tailEnd/>
          </a:ln>
          <a:effectLst/>
        </p:spPr>
      </p:pic>
      <p:sp>
        <p:nvSpPr>
          <p:cNvPr id="6" name="椭圆 5"/>
          <p:cNvSpPr/>
          <p:nvPr/>
        </p:nvSpPr>
        <p:spPr>
          <a:xfrm>
            <a:off x="1857356" y="928670"/>
            <a:ext cx="2143140" cy="71438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725470"/>
          </a:xfrm>
        </p:spPr>
        <p:txBody>
          <a:bodyPr>
            <a:normAutofit/>
          </a:bodyPr>
          <a:lstStyle/>
          <a:p>
            <a:r>
              <a:rPr lang="en-US" altLang="zh-CN" sz="3200" dirty="0" smtClean="0"/>
              <a:t>SSL</a:t>
            </a:r>
            <a:r>
              <a:rPr lang="zh-CN" altLang="en-US" sz="3200" dirty="0" smtClean="0"/>
              <a:t>握手过程最后一步：传递加密数据</a:t>
            </a:r>
            <a:endParaRPr lang="zh-CN" altLang="en-US" sz="3200" dirty="0"/>
          </a:p>
        </p:txBody>
      </p:sp>
      <p:sp>
        <p:nvSpPr>
          <p:cNvPr id="3" name="内容占位符 2"/>
          <p:cNvSpPr>
            <a:spLocks noGrp="1"/>
          </p:cNvSpPr>
          <p:nvPr>
            <p:ph idx="1"/>
          </p:nvPr>
        </p:nvSpPr>
        <p:spPr>
          <a:xfrm>
            <a:off x="142844" y="1857364"/>
            <a:ext cx="8572560" cy="2143140"/>
          </a:xfrm>
        </p:spPr>
        <p:txBody>
          <a:bodyPr>
            <a:normAutofit/>
          </a:bodyPr>
          <a:lstStyle/>
          <a:p>
            <a:r>
              <a:rPr lang="en-US" altLang="en-US" sz="2800" dirty="0" smtClean="0"/>
              <a:t>application data</a:t>
            </a:r>
            <a:r>
              <a:rPr lang="zh-CN" altLang="en-US" sz="2800" dirty="0" smtClean="0"/>
              <a:t>就是用双方产生的共同的对称秘钥（主密钥）加密的数据。双方用加密的数据开始相互进行</a:t>
            </a:r>
            <a:r>
              <a:rPr lang="en-US" altLang="zh-CN" sz="2800" dirty="0" smtClean="0"/>
              <a:t>https</a:t>
            </a:r>
            <a:r>
              <a:rPr lang="zh-CN" altLang="en-US" sz="2800" dirty="0" smtClean="0"/>
              <a:t>数据传输</a:t>
            </a:r>
            <a:endParaRPr lang="en-US" altLang="zh-CN" sz="2400" dirty="0" smtClean="0"/>
          </a:p>
          <a:p>
            <a:pPr lvl="1"/>
            <a:endParaRPr lang="en-US" altLang="zh-CN" sz="2400" dirty="0" smtClean="0"/>
          </a:p>
        </p:txBody>
      </p:sp>
      <p:sp>
        <p:nvSpPr>
          <p:cNvPr id="6" name="椭圆 5"/>
          <p:cNvSpPr/>
          <p:nvPr/>
        </p:nvSpPr>
        <p:spPr>
          <a:xfrm>
            <a:off x="4357686" y="1000108"/>
            <a:ext cx="4000528" cy="71438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2"/>
          <a:srcRect/>
          <a:stretch>
            <a:fillRect/>
          </a:stretch>
        </p:blipFill>
        <p:spPr bwMode="auto">
          <a:xfrm>
            <a:off x="0" y="1142984"/>
            <a:ext cx="8290568"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FTP</a:t>
            </a:r>
            <a:r>
              <a:rPr lang="zh-CN" altLang="en-US" sz="4000" dirty="0" smtClean="0"/>
              <a:t>协议</a:t>
            </a:r>
            <a:endParaRPr lang="zh-CN" altLang="en-US" sz="4000" dirty="0"/>
          </a:p>
        </p:txBody>
      </p:sp>
      <p:pic>
        <p:nvPicPr>
          <p:cNvPr id="4" name="内容占位符 3" descr="ftp-pmode.png"/>
          <p:cNvPicPr>
            <a:picLocks noGrp="1" noChangeAspect="1"/>
          </p:cNvPicPr>
          <p:nvPr>
            <p:ph idx="1"/>
          </p:nvPr>
        </p:nvPicPr>
        <p:blipFill>
          <a:blip r:embed="rId2"/>
          <a:stretch>
            <a:fillRect/>
          </a:stretch>
        </p:blipFill>
        <p:spPr>
          <a:xfrm>
            <a:off x="642910" y="1357298"/>
            <a:ext cx="7716818" cy="2643206"/>
          </a:xfrm>
        </p:spPr>
      </p:pic>
      <p:sp>
        <p:nvSpPr>
          <p:cNvPr id="5" name="矩形 4"/>
          <p:cNvSpPr/>
          <p:nvPr/>
        </p:nvSpPr>
        <p:spPr>
          <a:xfrm>
            <a:off x="357158" y="5072074"/>
            <a:ext cx="8143932" cy="461665"/>
          </a:xfrm>
          <a:prstGeom prst="rect">
            <a:avLst/>
          </a:prstGeom>
        </p:spPr>
        <p:txBody>
          <a:bodyPr wrap="square">
            <a:spAutoFit/>
          </a:bodyPr>
          <a:lstStyle/>
          <a:p>
            <a:r>
              <a:rPr lang="zh-CN" altLang="en-US" sz="2400" dirty="0" smtClean="0"/>
              <a:t>参考网页：</a:t>
            </a:r>
            <a:r>
              <a:rPr lang="en-US" altLang="zh-CN" sz="2400" dirty="0" smtClean="0"/>
              <a:t>https://www.cnblogs.com/luoxn28/p/5585458.html</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FTP</a:t>
            </a:r>
            <a:r>
              <a:rPr lang="zh-CN" altLang="en-US" sz="4000" dirty="0" smtClean="0"/>
              <a:t>协议</a:t>
            </a:r>
            <a:endParaRPr lang="zh-CN" altLang="en-US" sz="4000" dirty="0"/>
          </a:p>
        </p:txBody>
      </p:sp>
      <p:sp>
        <p:nvSpPr>
          <p:cNvPr id="3" name="内容占位符 2"/>
          <p:cNvSpPr>
            <a:spLocks noGrp="1"/>
          </p:cNvSpPr>
          <p:nvPr>
            <p:ph idx="1"/>
          </p:nvPr>
        </p:nvSpPr>
        <p:spPr>
          <a:xfrm>
            <a:off x="323528" y="1196752"/>
            <a:ext cx="8568952" cy="3089504"/>
          </a:xfrm>
        </p:spPr>
        <p:txBody>
          <a:bodyPr>
            <a:normAutofit/>
          </a:bodyPr>
          <a:lstStyle/>
          <a:p>
            <a:r>
              <a:rPr lang="zh-CN" altLang="en-US" sz="2800" dirty="0" smtClean="0"/>
              <a:t>在</a:t>
            </a:r>
            <a:r>
              <a:rPr lang="en-US" altLang="zh-CN" sz="2800" dirty="0" smtClean="0"/>
              <a:t>FTP</a:t>
            </a:r>
            <a:r>
              <a:rPr lang="zh-CN" altLang="en-US" sz="2800" dirty="0" smtClean="0"/>
              <a:t>会话存在有两个独立的</a:t>
            </a:r>
            <a:r>
              <a:rPr lang="en-US" altLang="zh-CN" sz="2800" dirty="0" smtClean="0"/>
              <a:t>TCP</a:t>
            </a:r>
            <a:r>
              <a:rPr lang="zh-CN" altLang="en-US" sz="2800" dirty="0" smtClean="0"/>
              <a:t>连接</a:t>
            </a:r>
          </a:p>
          <a:p>
            <a:r>
              <a:rPr lang="zh-CN" altLang="en-US" sz="2800" dirty="0" smtClean="0"/>
              <a:t>控制连接（</a:t>
            </a:r>
            <a:r>
              <a:rPr lang="en-US" altLang="zh-CN" sz="2800" dirty="0" smtClean="0"/>
              <a:t>control connection</a:t>
            </a:r>
            <a:r>
              <a:rPr lang="zh-CN" altLang="en-US" sz="2800" dirty="0" smtClean="0"/>
              <a:t>）</a:t>
            </a:r>
            <a:r>
              <a:rPr lang="en-US" altLang="zh-CN" sz="2800" dirty="0" smtClean="0"/>
              <a:t>:21</a:t>
            </a:r>
          </a:p>
          <a:p>
            <a:r>
              <a:rPr lang="zh-CN" altLang="en-US" sz="2800" dirty="0" smtClean="0"/>
              <a:t>数据连接（</a:t>
            </a:r>
            <a:r>
              <a:rPr lang="en-US" altLang="zh-CN" sz="2800" dirty="0" smtClean="0"/>
              <a:t>data connection</a:t>
            </a:r>
            <a:r>
              <a:rPr lang="zh-CN" altLang="en-US" sz="2800" dirty="0" smtClean="0"/>
              <a:t>）</a:t>
            </a:r>
            <a:r>
              <a:rPr lang="en-US" altLang="zh-CN" sz="2800" dirty="0" smtClean="0"/>
              <a:t>:20</a:t>
            </a:r>
          </a:p>
          <a:p>
            <a:r>
              <a:rPr lang="zh-CN" altLang="en-US" sz="2800" dirty="0" smtClean="0"/>
              <a:t>两个连接可以选择不同的合适服务质量。如：对控制连接来说需要更小的延迟时间， 对数据连接来说需要更大的数据吞吐量； </a:t>
            </a:r>
            <a:endParaRPr lang="en-US" altLang="zh-CN"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sz="4000" dirty="0" smtClean="0"/>
              <a:t>FTP</a:t>
            </a:r>
            <a:r>
              <a:rPr lang="zh-CN" altLang="en-US" sz="4000" dirty="0" smtClean="0"/>
              <a:t>的控制连接和数据连接</a:t>
            </a:r>
          </a:p>
        </p:txBody>
      </p:sp>
      <p:sp>
        <p:nvSpPr>
          <p:cNvPr id="3" name="内容占位符 2"/>
          <p:cNvSpPr>
            <a:spLocks noGrp="1"/>
          </p:cNvSpPr>
          <p:nvPr>
            <p:ph idx="1"/>
          </p:nvPr>
        </p:nvSpPr>
        <p:spPr>
          <a:xfrm>
            <a:off x="357158" y="1142984"/>
            <a:ext cx="8568952" cy="5429288"/>
          </a:xfrm>
        </p:spPr>
        <p:txBody>
          <a:bodyPr>
            <a:normAutofit lnSpcReduction="10000"/>
          </a:bodyPr>
          <a:lstStyle/>
          <a:p>
            <a:r>
              <a:rPr lang="zh-CN" altLang="en-US" sz="2800" dirty="0" smtClean="0"/>
              <a:t>控制连接主要用来传送在实际通信过程中需要执行的</a:t>
            </a:r>
            <a:r>
              <a:rPr lang="en-US" altLang="zh-CN" sz="2800" dirty="0" smtClean="0"/>
              <a:t>FTP</a:t>
            </a:r>
            <a:r>
              <a:rPr lang="zh-CN" altLang="en-US" sz="2800" dirty="0" smtClean="0"/>
              <a:t>命令以及命令的响应。</a:t>
            </a:r>
          </a:p>
          <a:p>
            <a:r>
              <a:rPr lang="en-US" altLang="zh-CN" sz="2800" dirty="0" smtClean="0"/>
              <a:t>FTP</a:t>
            </a:r>
            <a:r>
              <a:rPr lang="zh-CN" altLang="en-US" sz="2800" dirty="0" smtClean="0"/>
              <a:t>服务器监听</a:t>
            </a:r>
            <a:r>
              <a:rPr lang="zh-CN" altLang="en-US" sz="2800" dirty="0" smtClean="0">
                <a:solidFill>
                  <a:srgbClr val="FF0000"/>
                </a:solidFill>
              </a:rPr>
              <a:t>端口号</a:t>
            </a:r>
            <a:r>
              <a:rPr lang="en-US" altLang="zh-CN" sz="2800" dirty="0" smtClean="0">
                <a:solidFill>
                  <a:srgbClr val="FF0000"/>
                </a:solidFill>
              </a:rPr>
              <a:t>21</a:t>
            </a:r>
            <a:r>
              <a:rPr lang="zh-CN" altLang="en-US" sz="2800" dirty="0" smtClean="0"/>
              <a:t>来等待控制连接建立请求 。</a:t>
            </a:r>
          </a:p>
          <a:p>
            <a:r>
              <a:rPr lang="zh-CN" altLang="en-US" sz="2800" dirty="0" smtClean="0"/>
              <a:t>控制连接建立以后并不立即建立数据连接，而是服务器通过一定的方式来验证客户的身份， 以决定是否可以建立数据传输。</a:t>
            </a:r>
          </a:p>
          <a:p>
            <a:r>
              <a:rPr lang="zh-CN" altLang="en-US" sz="2800" dirty="0" smtClean="0"/>
              <a:t>数据连接是等到要目录列表、传输文件时才</a:t>
            </a:r>
            <a:r>
              <a:rPr lang="zh-CN" altLang="en-US" sz="2800" dirty="0" smtClean="0">
                <a:solidFill>
                  <a:srgbClr val="FF0000"/>
                </a:solidFill>
              </a:rPr>
              <a:t>临时建立的</a:t>
            </a:r>
            <a:r>
              <a:rPr lang="zh-CN" altLang="en-US" sz="2800" dirty="0" smtClean="0"/>
              <a:t>， 并且</a:t>
            </a:r>
            <a:r>
              <a:rPr lang="zh-CN" altLang="en-US" sz="2800" dirty="0" smtClean="0">
                <a:solidFill>
                  <a:srgbClr val="FF0000"/>
                </a:solidFill>
              </a:rPr>
              <a:t>每次客户端使用不同的端口号来建立数据连接</a:t>
            </a:r>
            <a:r>
              <a:rPr lang="zh-CN" altLang="en-US" sz="2800" dirty="0" smtClean="0"/>
              <a:t>。 一旦数据传输完毕，就中断这条临时的数据连接。</a:t>
            </a:r>
          </a:p>
          <a:p>
            <a:r>
              <a:rPr lang="zh-CN" altLang="en-US" sz="2800" dirty="0" smtClean="0"/>
              <a:t>在</a:t>
            </a:r>
            <a:r>
              <a:rPr lang="en-US" altLang="zh-CN" sz="2800" dirty="0" smtClean="0"/>
              <a:t>FTP</a:t>
            </a:r>
            <a:r>
              <a:rPr lang="zh-CN" altLang="en-US" sz="2800" dirty="0" smtClean="0"/>
              <a:t>连接期间，控制连接始终保持通畅的连接状态。 在数据连接存在期间内，控制连接肯定是存在的； 一旦控制连接断开，数据连接会自动关闭。</a:t>
            </a:r>
            <a:endParaRPr lang="en-US" altLang="zh-CN" sz="2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sz="4000" dirty="0" smtClean="0"/>
              <a:t>主动传输模式 （</a:t>
            </a:r>
            <a:r>
              <a:rPr lang="en-US" altLang="zh-CN" sz="4000" dirty="0" smtClean="0"/>
              <a:t>Active FTP</a:t>
            </a:r>
            <a:r>
              <a:rPr lang="zh-CN" altLang="en-US" sz="4000" dirty="0" smtClean="0"/>
              <a:t>）</a:t>
            </a:r>
          </a:p>
        </p:txBody>
      </p:sp>
      <p:sp>
        <p:nvSpPr>
          <p:cNvPr id="3" name="内容占位符 2"/>
          <p:cNvSpPr>
            <a:spLocks noGrp="1"/>
          </p:cNvSpPr>
          <p:nvPr>
            <p:ph idx="1"/>
          </p:nvPr>
        </p:nvSpPr>
        <p:spPr>
          <a:xfrm>
            <a:off x="357158" y="1142984"/>
            <a:ext cx="8568952" cy="5429288"/>
          </a:xfrm>
        </p:spPr>
        <p:txBody>
          <a:bodyPr>
            <a:normAutofit lnSpcReduction="10000"/>
          </a:bodyPr>
          <a:lstStyle/>
          <a:p>
            <a:r>
              <a:rPr lang="en-US" altLang="zh-CN" sz="2800" dirty="0" smtClean="0"/>
              <a:t>FTP</a:t>
            </a:r>
            <a:r>
              <a:rPr lang="zh-CN" altLang="en-US" sz="2800" dirty="0" smtClean="0"/>
              <a:t>的数据连接和控制连接的</a:t>
            </a:r>
            <a:r>
              <a:rPr lang="zh-CN" altLang="en-US" sz="2800" dirty="0" smtClean="0">
                <a:solidFill>
                  <a:srgbClr val="FF0000"/>
                </a:solidFill>
              </a:rPr>
              <a:t>方向是相反的</a:t>
            </a:r>
            <a:r>
              <a:rPr lang="zh-CN" altLang="en-US" sz="2800" dirty="0" smtClean="0"/>
              <a:t>。 也就是说，是服务器向客户端发起一个用于数据传输的连接。 客户端的连接端口是由服务器端和客户端通过协商确定的。</a:t>
            </a:r>
          </a:p>
          <a:p>
            <a:r>
              <a:rPr lang="en-US" altLang="zh-CN" sz="2800" dirty="0" smtClean="0"/>
              <a:t>FTP</a:t>
            </a:r>
            <a:r>
              <a:rPr lang="zh-CN" altLang="en-US" sz="2800" dirty="0" smtClean="0"/>
              <a:t>客户端随机开启一个大于</a:t>
            </a:r>
            <a:r>
              <a:rPr lang="en-US" altLang="zh-CN" sz="2800" dirty="0" smtClean="0"/>
              <a:t>1024</a:t>
            </a:r>
            <a:r>
              <a:rPr lang="zh-CN" altLang="en-US" sz="2800" dirty="0" smtClean="0"/>
              <a:t>的端口</a:t>
            </a:r>
            <a:r>
              <a:rPr lang="en-US" altLang="zh-CN" sz="2800" dirty="0" smtClean="0"/>
              <a:t>N</a:t>
            </a:r>
            <a:r>
              <a:rPr lang="zh-CN" altLang="en-US" sz="2800" dirty="0" smtClean="0"/>
              <a:t>向服务器的</a:t>
            </a:r>
            <a:r>
              <a:rPr lang="en-US" altLang="zh-CN" sz="2800" dirty="0" smtClean="0"/>
              <a:t>21</a:t>
            </a:r>
            <a:r>
              <a:rPr lang="zh-CN" altLang="en-US" sz="2800" dirty="0" smtClean="0"/>
              <a:t>号端口发起连接， 然后开放</a:t>
            </a:r>
            <a:r>
              <a:rPr lang="en-US" altLang="zh-CN" sz="2800" dirty="0" smtClean="0"/>
              <a:t>N+1</a:t>
            </a:r>
            <a:r>
              <a:rPr lang="zh-CN" altLang="en-US" sz="2800" dirty="0" smtClean="0"/>
              <a:t>号端口进行监听，并向服务器发出</a:t>
            </a:r>
            <a:r>
              <a:rPr lang="en-US" altLang="zh-CN" sz="2800" dirty="0" smtClean="0"/>
              <a:t>PORT N+1</a:t>
            </a:r>
            <a:r>
              <a:rPr lang="zh-CN" altLang="en-US" sz="2800" dirty="0" smtClean="0"/>
              <a:t>命令</a:t>
            </a:r>
          </a:p>
          <a:p>
            <a:r>
              <a:rPr lang="en-US" altLang="zh-CN" sz="2800" dirty="0" smtClean="0">
                <a:solidFill>
                  <a:srgbClr val="FF0000"/>
                </a:solidFill>
              </a:rPr>
              <a:t>PORT 192  168  1  4  X  Y  </a:t>
            </a:r>
            <a:r>
              <a:rPr lang="zh-CN" altLang="en-US" sz="2800" dirty="0" smtClean="0"/>
              <a:t>：对应</a:t>
            </a:r>
            <a:r>
              <a:rPr lang="en-US" altLang="zh-CN" sz="2800" dirty="0" smtClean="0"/>
              <a:t>IP</a:t>
            </a:r>
            <a:r>
              <a:rPr lang="zh-CN" altLang="en-US" sz="2800" dirty="0" smtClean="0"/>
              <a:t>为</a:t>
            </a:r>
            <a:r>
              <a:rPr lang="en-US" altLang="zh-CN" sz="2800" dirty="0" smtClean="0"/>
              <a:t>192.168.1.4 </a:t>
            </a:r>
            <a:r>
              <a:rPr lang="zh-CN" altLang="en-US" sz="2800" dirty="0" smtClean="0"/>
              <a:t>客户端数据连接端口：</a:t>
            </a:r>
            <a:r>
              <a:rPr lang="en-US" altLang="zh-CN" sz="2800" dirty="0" smtClean="0"/>
              <a:t>X*256+Y</a:t>
            </a:r>
          </a:p>
          <a:p>
            <a:r>
              <a:rPr lang="zh-CN" altLang="en-US" sz="2800" dirty="0" smtClean="0"/>
              <a:t>服务器接收到命令后，会用其本地的</a:t>
            </a:r>
            <a:r>
              <a:rPr lang="en-US" altLang="zh-CN" sz="2800" dirty="0" smtClean="0"/>
              <a:t>FTP</a:t>
            </a:r>
            <a:r>
              <a:rPr lang="zh-CN" altLang="en-US" sz="2800" dirty="0" smtClean="0"/>
              <a:t>数据端口（</a:t>
            </a:r>
            <a:r>
              <a:rPr lang="zh-CN" altLang="en-US" sz="2800" dirty="0" smtClean="0">
                <a:solidFill>
                  <a:srgbClr val="FF0000"/>
                </a:solidFill>
              </a:rPr>
              <a:t>通常是</a:t>
            </a:r>
            <a:r>
              <a:rPr lang="en-US" altLang="zh-CN" sz="2800" dirty="0" smtClean="0">
                <a:solidFill>
                  <a:srgbClr val="FF0000"/>
                </a:solidFill>
              </a:rPr>
              <a:t>20</a:t>
            </a:r>
            <a:r>
              <a:rPr lang="zh-CN" altLang="en-US" sz="2800" dirty="0" smtClean="0"/>
              <a:t>） 来连接客户端指定的端口</a:t>
            </a:r>
            <a:r>
              <a:rPr lang="en-US" altLang="zh-CN" sz="2800" dirty="0" smtClean="0"/>
              <a:t>N+1</a:t>
            </a:r>
            <a:r>
              <a:rPr lang="zh-CN" altLang="en-US" sz="2800" dirty="0" smtClean="0"/>
              <a:t>，进行数据传输。</a:t>
            </a:r>
            <a:endParaRPr lang="en-US" altLang="zh-CN"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zh-CN" altLang="en-US" sz="4000" dirty="0" smtClean="0"/>
              <a:t>被动传输模式 （</a:t>
            </a:r>
            <a:r>
              <a:rPr lang="en-US" altLang="zh-CN" sz="4000" dirty="0" smtClean="0"/>
              <a:t>Passive FTP</a:t>
            </a:r>
            <a:r>
              <a:rPr lang="zh-CN" altLang="en-US" sz="4000" dirty="0" smtClean="0"/>
              <a:t>）</a:t>
            </a:r>
          </a:p>
        </p:txBody>
      </p:sp>
      <p:sp>
        <p:nvSpPr>
          <p:cNvPr id="3" name="内容占位符 2"/>
          <p:cNvSpPr>
            <a:spLocks noGrp="1"/>
          </p:cNvSpPr>
          <p:nvPr>
            <p:ph idx="1"/>
          </p:nvPr>
        </p:nvSpPr>
        <p:spPr>
          <a:xfrm>
            <a:off x="357158" y="928670"/>
            <a:ext cx="8568952" cy="5715016"/>
          </a:xfrm>
        </p:spPr>
        <p:txBody>
          <a:bodyPr>
            <a:normAutofit fontScale="92500"/>
          </a:bodyPr>
          <a:lstStyle/>
          <a:p>
            <a:r>
              <a:rPr lang="en-US" altLang="zh-CN" sz="2800" dirty="0" smtClean="0"/>
              <a:t>FTP</a:t>
            </a:r>
            <a:r>
              <a:rPr lang="zh-CN" altLang="en-US" sz="2800" dirty="0" smtClean="0"/>
              <a:t>的数据连接和控制连接的方向是一致的。 也就是说，是客户端向服务器发起一个用于数据传输的连接。 客户端的连接端口是发起这个数据连接请求时使用的端口号。</a:t>
            </a:r>
          </a:p>
          <a:p>
            <a:r>
              <a:rPr lang="en-US" altLang="zh-CN" sz="2800" dirty="0" smtClean="0"/>
              <a:t>FTP</a:t>
            </a:r>
            <a:r>
              <a:rPr lang="zh-CN" altLang="en-US" sz="2800" dirty="0" smtClean="0"/>
              <a:t>客户端随机开启一个大于</a:t>
            </a:r>
            <a:r>
              <a:rPr lang="en-US" altLang="zh-CN" sz="2800" dirty="0" smtClean="0"/>
              <a:t>1024</a:t>
            </a:r>
            <a:r>
              <a:rPr lang="zh-CN" altLang="en-US" sz="2800" dirty="0" smtClean="0"/>
              <a:t>的端口</a:t>
            </a:r>
            <a:r>
              <a:rPr lang="en-US" altLang="zh-CN" sz="2800" dirty="0" smtClean="0"/>
              <a:t>N</a:t>
            </a:r>
            <a:r>
              <a:rPr lang="zh-CN" altLang="en-US" sz="2800" dirty="0" smtClean="0"/>
              <a:t>向服务器的</a:t>
            </a:r>
            <a:r>
              <a:rPr lang="en-US" altLang="zh-CN" sz="2800" dirty="0" smtClean="0"/>
              <a:t>21</a:t>
            </a:r>
            <a:r>
              <a:rPr lang="zh-CN" altLang="en-US" sz="2800" dirty="0" smtClean="0"/>
              <a:t>号端口发起连接， 同时会开启</a:t>
            </a:r>
            <a:r>
              <a:rPr lang="en-US" altLang="zh-CN" sz="2800" dirty="0" smtClean="0"/>
              <a:t>N+1</a:t>
            </a:r>
            <a:r>
              <a:rPr lang="zh-CN" altLang="en-US" sz="2800" dirty="0" smtClean="0"/>
              <a:t>号端口。然后向服务器发送</a:t>
            </a:r>
            <a:r>
              <a:rPr lang="en-US" altLang="zh-CN" sz="2800" dirty="0" smtClean="0"/>
              <a:t>PASV</a:t>
            </a:r>
            <a:r>
              <a:rPr lang="zh-CN" altLang="en-US" sz="2800" dirty="0" smtClean="0"/>
              <a:t>命令，通知服务器自己处于被动模式。</a:t>
            </a:r>
          </a:p>
          <a:p>
            <a:r>
              <a:rPr lang="zh-CN" altLang="en-US" sz="2800" dirty="0" smtClean="0"/>
              <a:t>服务器收到命令后，会开放一个大于</a:t>
            </a:r>
            <a:r>
              <a:rPr lang="en-US" altLang="zh-CN" sz="2800" dirty="0" smtClean="0"/>
              <a:t>1024</a:t>
            </a:r>
            <a:r>
              <a:rPr lang="zh-CN" altLang="en-US" sz="2800" dirty="0" smtClean="0"/>
              <a:t>的端口</a:t>
            </a:r>
            <a:r>
              <a:rPr lang="en-US" altLang="zh-CN" sz="2800" dirty="0" smtClean="0"/>
              <a:t>P</a:t>
            </a:r>
            <a:r>
              <a:rPr lang="zh-CN" altLang="en-US" sz="2800" dirty="0" smtClean="0"/>
              <a:t>进行监听，然后用</a:t>
            </a:r>
            <a:r>
              <a:rPr lang="en-US" altLang="zh-CN" sz="2800" dirty="0" smtClean="0"/>
              <a:t>PORT P </a:t>
            </a:r>
            <a:r>
              <a:rPr lang="zh-CN" altLang="en-US" sz="2800" dirty="0" smtClean="0"/>
              <a:t>命令通知客户端，自己的数据端口是</a:t>
            </a:r>
            <a:r>
              <a:rPr lang="en-US" altLang="zh-CN" sz="2800" dirty="0" smtClean="0"/>
              <a:t>P</a:t>
            </a:r>
            <a:r>
              <a:rPr lang="zh-CN" altLang="en-US" sz="2800" dirty="0" smtClean="0"/>
              <a:t>。</a:t>
            </a:r>
          </a:p>
          <a:p>
            <a:r>
              <a:rPr lang="zh-CN" altLang="en-US" sz="2800" dirty="0" smtClean="0"/>
              <a:t>客户端收到命令后，会通过</a:t>
            </a:r>
            <a:r>
              <a:rPr lang="en-US" altLang="zh-CN" sz="2800" dirty="0" smtClean="0"/>
              <a:t>N+1</a:t>
            </a:r>
            <a:r>
              <a:rPr lang="zh-CN" altLang="en-US" sz="2800" dirty="0" smtClean="0"/>
              <a:t>号端后连接服务器的端口</a:t>
            </a:r>
            <a:r>
              <a:rPr lang="en-US" altLang="zh-CN" sz="2800" dirty="0" smtClean="0"/>
              <a:t>P</a:t>
            </a:r>
            <a:r>
              <a:rPr lang="zh-CN" altLang="en-US" sz="2800" dirty="0" smtClean="0"/>
              <a:t>， 然后在两个端口之间进行数据传输。</a:t>
            </a:r>
          </a:p>
          <a:p>
            <a:r>
              <a:rPr lang="zh-CN" altLang="en-US" sz="2800" dirty="0" smtClean="0">
                <a:solidFill>
                  <a:srgbClr val="FF0000"/>
                </a:solidFill>
              </a:rPr>
              <a:t>被动模式的</a:t>
            </a:r>
            <a:r>
              <a:rPr lang="en-US" altLang="zh-CN" sz="2800" dirty="0" smtClean="0">
                <a:solidFill>
                  <a:srgbClr val="FF0000"/>
                </a:solidFill>
              </a:rPr>
              <a:t>FTP</a:t>
            </a:r>
            <a:r>
              <a:rPr lang="zh-CN" altLang="en-US" sz="2800" dirty="0" smtClean="0">
                <a:solidFill>
                  <a:srgbClr val="FF0000"/>
                </a:solidFill>
              </a:rPr>
              <a:t>通常用在处于防火墙之后的</a:t>
            </a:r>
            <a:r>
              <a:rPr lang="en-US" altLang="zh-CN" sz="2800" dirty="0" smtClean="0">
                <a:solidFill>
                  <a:srgbClr val="FF0000"/>
                </a:solidFill>
              </a:rPr>
              <a:t>FTP</a:t>
            </a:r>
            <a:r>
              <a:rPr lang="zh-CN" altLang="en-US" sz="2800" dirty="0" smtClean="0">
                <a:solidFill>
                  <a:srgbClr val="FF0000"/>
                </a:solidFill>
              </a:rPr>
              <a:t>客户访问外界</a:t>
            </a:r>
            <a:r>
              <a:rPr lang="en-US" altLang="zh-CN" sz="2800" dirty="0" smtClean="0">
                <a:solidFill>
                  <a:srgbClr val="FF0000"/>
                </a:solidFill>
              </a:rPr>
              <a:t>FTP</a:t>
            </a:r>
            <a:r>
              <a:rPr lang="zh-CN" altLang="en-US" sz="2800" dirty="0" smtClean="0">
                <a:solidFill>
                  <a:srgbClr val="FF0000"/>
                </a:solidFill>
              </a:rPr>
              <a:t>服务器的情况。</a:t>
            </a:r>
            <a:endParaRPr lang="en-US" altLang="zh-CN" sz="2800" dirty="0" smtClean="0">
              <a:solidFill>
                <a:srgbClr val="FF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3637</Words>
  <Application>Microsoft Office PowerPoint</Application>
  <PresentationFormat>全屏显示(4:3)</PresentationFormat>
  <Paragraphs>302</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Office 主题</vt:lpstr>
      <vt:lpstr>计算机网络第六章实验指导</vt:lpstr>
      <vt:lpstr>计算机网络第六章实验指导</vt:lpstr>
      <vt:lpstr>应用层协议</vt:lpstr>
      <vt:lpstr>应用层协议</vt:lpstr>
      <vt:lpstr>FTP协议</vt:lpstr>
      <vt:lpstr>FTP协议</vt:lpstr>
      <vt:lpstr>FTP的控制连接和数据连接</vt:lpstr>
      <vt:lpstr>主动传输模式 （Active FTP）</vt:lpstr>
      <vt:lpstr>被动传输模式 （Passive FTP）</vt:lpstr>
      <vt:lpstr>Wireshark捕获和分析FTP包</vt:lpstr>
      <vt:lpstr>Wireshark捕获和分析FTP包：客户端DOS窗口操作</vt:lpstr>
      <vt:lpstr>Wireshark捕获和分析FTP包：客户端DOS窗口操作</vt:lpstr>
      <vt:lpstr>Wireshark捕获和分析FTP包：客户端DOS窗口操作</vt:lpstr>
      <vt:lpstr>Wireshark捕获和分析FTP包</vt:lpstr>
      <vt:lpstr>Wireshark捕获和分析FTP包</vt:lpstr>
      <vt:lpstr>Wireshark捕获和分析FTP包</vt:lpstr>
      <vt:lpstr>Wireshark捕获和分析FTP包</vt:lpstr>
      <vt:lpstr>Wireshark捕获和分析FTP包</vt:lpstr>
      <vt:lpstr>Wireshark捕获和分析FTP包</vt:lpstr>
      <vt:lpstr>应用层协议</vt:lpstr>
      <vt:lpstr>访问www.jxufe.cn</vt:lpstr>
      <vt:lpstr>访问www.jxufe.cn</vt:lpstr>
      <vt:lpstr>访问www.jxufe.cn</vt:lpstr>
      <vt:lpstr>访问www.jxufe.cn</vt:lpstr>
      <vt:lpstr>应用层协议</vt:lpstr>
      <vt:lpstr>QQ</vt:lpstr>
      <vt:lpstr>QQ</vt:lpstr>
      <vt:lpstr>QQ</vt:lpstr>
      <vt:lpstr>应用层协议</vt:lpstr>
      <vt:lpstr>HTTPS准备知识</vt:lpstr>
      <vt:lpstr>https实验过程</vt:lpstr>
      <vt:lpstr>https实验过程</vt:lpstr>
      <vt:lpstr>SSL握手过程简介-握手阶段的目标：</vt:lpstr>
      <vt:lpstr>SSL握手过程简介：</vt:lpstr>
      <vt:lpstr>SSL握手过程简介：client hello</vt:lpstr>
      <vt:lpstr>SSL握手过程简介：client hello</vt:lpstr>
      <vt:lpstr>SSL握手过程简介：server hello</vt:lpstr>
      <vt:lpstr>SSL握手过程简介：server hello</vt:lpstr>
      <vt:lpstr>SSL握手过程简介：Certificate</vt:lpstr>
      <vt:lpstr>SSL握手过程简介：Certificate</vt:lpstr>
      <vt:lpstr>CA证书的证书链验证</vt:lpstr>
      <vt:lpstr>根证书一般安装在浏览器上</vt:lpstr>
      <vt:lpstr>根证书一般安装在浏览器上</vt:lpstr>
      <vt:lpstr>SSL握手过程简介：Certificate</vt:lpstr>
      <vt:lpstr>SSL握手过程简介：Certificate</vt:lpstr>
      <vt:lpstr>SSL握手过程简介：Client Key Exchange</vt:lpstr>
      <vt:lpstr>SSL握手过程简介：Change Cipher Spec（Client）</vt:lpstr>
      <vt:lpstr>SSL握手过程最后一步：传递加密数据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计算机网络第三章实验指导</dc:title>
  <cp:lastModifiedBy>jiangjian</cp:lastModifiedBy>
  <cp:revision>106</cp:revision>
  <dcterms:modified xsi:type="dcterms:W3CDTF">2019-12-02T14:09:27Z</dcterms:modified>
</cp:coreProperties>
</file>