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Cambria" panose="02040503050406030204" pitchFamily="18" charset="0"/>
      <p:regular r:id="rId54"/>
      <p:bold r:id="rId55"/>
      <p:italic r:id="rId56"/>
      <p:boldItalic r:id="rId57"/>
    </p:embeddedFont>
    <p:embeddedFont>
      <p:font typeface="Lato" panose="020F0502020204030203" pitchFamily="34" charset="0"/>
      <p:regular r:id="rId58"/>
      <p:bold r:id="rId59"/>
      <p:italic r:id="rId60"/>
      <p:boldItalic r:id="rId61"/>
    </p:embeddedFont>
    <p:embeddedFont>
      <p:font typeface="Montserrat" panose="00000500000000000000" pitchFamily="2" charset="0"/>
      <p:regular r:id="rId62"/>
      <p:bold r:id="rId63"/>
      <p:italic r:id="rId64"/>
      <p:boldItalic r:id="rId65"/>
    </p:embeddedFont>
    <p:embeddedFont>
      <p:font typeface="Montserrat ExtraLight" panose="00000300000000000000" pitchFamily="2" charset="0"/>
      <p:regular r:id="rId66"/>
      <p:bold r:id="rId67"/>
      <p:italic r:id="rId68"/>
      <p:boldItalic r:id="rId69"/>
    </p:embeddedFont>
    <p:embeddedFont>
      <p:font typeface="Montserrat Medium" panose="00000600000000000000" pitchFamily="2" charset="0"/>
      <p:regular r:id="rId70"/>
      <p:italic r:id="rId71"/>
    </p:embeddedFont>
    <p:embeddedFont>
      <p:font typeface="Nunito"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6" roundtripDataSignature="AMtx7mhEmRxeDQUM61mu+x6yExB4OVoj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061B2-D8ED-12A2-2B98-4C4E895AA601}" v="4" dt="2024-05-02T10:27:38.265"/>
  </p1510:revLst>
</p1510:revInfo>
</file>

<file path=ppt/tableStyles.xml><?xml version="1.0" encoding="utf-8"?>
<a:tblStyleLst xmlns:a="http://schemas.openxmlformats.org/drawingml/2006/main" def="{F9D58165-2635-40D5-ACA2-C04DB572FBE7}">
  <a:tblStyle styleId="{F9D58165-2635-40D5-ACA2-C04DB572FBE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notesMaster" Target="notesMasters/notesMaster1.xml"/><Relationship Id="rId58" Type="http://schemas.openxmlformats.org/officeDocument/2006/relationships/font" Target="fonts/font5.fntdata"/><Relationship Id="rId74"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8.fntdata"/><Relationship Id="rId90"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font" Target="fonts/font18.fntdata"/><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3.fntdata"/><Relationship Id="rId87"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enda Kavu" userId="S::tkavu@ashesi.edu.gh::9476b416-35f2-47ab-af2d-9fe9ec7b193b" providerId="AD" clId="Web-{161061B2-D8ED-12A2-2B98-4C4E895AA601}"/>
    <pc:docChg chg="modSld">
      <pc:chgData name="Tatenda Kavu" userId="S::tkavu@ashesi.edu.gh::9476b416-35f2-47ab-af2d-9fe9ec7b193b" providerId="AD" clId="Web-{161061B2-D8ED-12A2-2B98-4C4E895AA601}" dt="2024-05-02T10:27:36.218" v="2" actId="20577"/>
      <pc:docMkLst>
        <pc:docMk/>
      </pc:docMkLst>
      <pc:sldChg chg="modSp">
        <pc:chgData name="Tatenda Kavu" userId="S::tkavu@ashesi.edu.gh::9476b416-35f2-47ab-af2d-9fe9ec7b193b" providerId="AD" clId="Web-{161061B2-D8ED-12A2-2B98-4C4E895AA601}" dt="2024-05-02T10:27:36.218" v="2" actId="20577"/>
        <pc:sldMkLst>
          <pc:docMk/>
          <pc:sldMk cId="0" sldId="256"/>
        </pc:sldMkLst>
        <pc:spChg chg="mod">
          <ac:chgData name="Tatenda Kavu" userId="S::tkavu@ashesi.edu.gh::9476b416-35f2-47ab-af2d-9fe9ec7b193b" providerId="AD" clId="Web-{161061B2-D8ED-12A2-2B98-4C4E895AA601}" dt="2024-05-02T10:27:36.218" v="2" actId="20577"/>
          <ac:spMkLst>
            <pc:docMk/>
            <pc:sldMk cId="0" sldId="256"/>
            <ac:spMk id="152" creationId="{00000000-0000-0000-0000-000000000000}"/>
          </ac:spMkLst>
        </pc:spChg>
      </pc:sldChg>
    </pc:docChg>
  </pc:docChgLst>
  <pc:docChgLst>
    <pc:chgData name="Tatenda Kavu" userId="S::tkavu@ashesi.edu.gh::9476b416-35f2-47ab-af2d-9fe9ec7b193b" providerId="AD" clId="Web-{8C9C6C16-58B3-451E-3CFE-B59FAFF31E83}"/>
    <pc:docChg chg="modSld">
      <pc:chgData name="Tatenda Kavu" userId="S::tkavu@ashesi.edu.gh::9476b416-35f2-47ab-af2d-9fe9ec7b193b" providerId="AD" clId="Web-{8C9C6C16-58B3-451E-3CFE-B59FAFF31E83}" dt="2023-09-25T08:05:55.650" v="20" actId="20577"/>
      <pc:docMkLst>
        <pc:docMk/>
      </pc:docMkLst>
      <pc:sldChg chg="modSp">
        <pc:chgData name="Tatenda Kavu" userId="S::tkavu@ashesi.edu.gh::9476b416-35f2-47ab-af2d-9fe9ec7b193b" providerId="AD" clId="Web-{8C9C6C16-58B3-451E-3CFE-B59FAFF31E83}" dt="2023-09-25T08:05:55.650" v="20" actId="20577"/>
        <pc:sldMkLst>
          <pc:docMk/>
          <pc:sldMk cId="0" sldId="258"/>
        </pc:sldMkLst>
        <pc:spChg chg="mod">
          <ac:chgData name="Tatenda Kavu" userId="S::tkavu@ashesi.edu.gh::9476b416-35f2-47ab-af2d-9fe9ec7b193b" providerId="AD" clId="Web-{8C9C6C16-58B3-451E-3CFE-B59FAFF31E83}" dt="2023-09-25T08:05:55.650" v="20" actId="20577"/>
          <ac:spMkLst>
            <pc:docMk/>
            <pc:sldMk cId="0" sldId="258"/>
            <ac:spMk id="1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Ask how containerization differs from virtualization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71737bb0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d71737bb0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71737bb0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d71737bb0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71737bb0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d71737bb0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71737bb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d71737bb0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b652c164d8_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b652c164d8_3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71737bb0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d71737bb0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71737bb0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d71737bb08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71737bb0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d71737bb08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71737bb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d71737bb08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71737bb0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d71737bb08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71737bb0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d71737bb08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71737bb0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d71737bb08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71737bb0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d71737bb08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71737bb0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d71737bb08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71737bb0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d71737bb08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71737bb0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d71737bb08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71737bb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d71737bb08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71737bb0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d71737bb0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71737bb0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d71737bb08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71737bb08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d71737bb08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71737bb0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d71737bb08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71737bb0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d71737bb08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71737bb08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d71737bb08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71737bb08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d71737bb08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71737bb0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d71737bb08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71737bb08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d71737bb08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71737bb08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d71737bb08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71737bb08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d71737bb08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71737bb0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d71737bb08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71737bb08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d71737bb08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71737bb0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d71737bb08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71737bb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d71737bb0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Ask how containerization differs from virtualization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Ask how containerization differs from virtualization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Ask how containerization differs from virtualization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Global Challenges_Plan Your Mission I 1">
  <p:cSld name="TITLE_1">
    <p:bg>
      <p:bgPr>
        <a:solidFill>
          <a:srgbClr val="FFFFFF"/>
        </a:solidFill>
        <a:effectLst/>
      </p:bgPr>
    </p:bg>
    <p:spTree>
      <p:nvGrpSpPr>
        <p:cNvPr id="1" name="Shape 9"/>
        <p:cNvGrpSpPr/>
        <p:nvPr/>
      </p:nvGrpSpPr>
      <p:grpSpPr>
        <a:xfrm>
          <a:off x="0" y="0"/>
          <a:ext cx="0" cy="0"/>
          <a:chOff x="0" y="0"/>
          <a:chExt cx="0" cy="0"/>
        </a:xfrm>
      </p:grpSpPr>
      <p:sp>
        <p:nvSpPr>
          <p:cNvPr id="10" name="Google Shape;10;p55"/>
          <p:cNvSpPr/>
          <p:nvPr/>
        </p:nvSpPr>
        <p:spPr>
          <a:xfrm>
            <a:off x="0" y="0"/>
            <a:ext cx="9144000" cy="4878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55"/>
          <p:cNvGrpSpPr/>
          <p:nvPr/>
        </p:nvGrpSpPr>
        <p:grpSpPr>
          <a:xfrm>
            <a:off x="3080484" y="1172475"/>
            <a:ext cx="745764" cy="83334"/>
            <a:chOff x="4580561" y="2589004"/>
            <a:chExt cx="1064464" cy="25200"/>
          </a:xfrm>
        </p:grpSpPr>
        <p:sp>
          <p:nvSpPr>
            <p:cNvPr id="12" name="Google Shape;12;p55"/>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55"/>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55"/>
          <p:cNvSpPr txBox="1">
            <a:spLocks noGrp="1"/>
          </p:cNvSpPr>
          <p:nvPr>
            <p:ph type="ctrTitle"/>
          </p:nvPr>
        </p:nvSpPr>
        <p:spPr>
          <a:xfrm>
            <a:off x="830375" y="1739388"/>
            <a:ext cx="7688100" cy="1664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600"/>
              <a:buFont typeface="Montserrat ExtraLight"/>
              <a:buNone/>
              <a:defRPr sz="36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55"/>
          <p:cNvSpPr txBox="1">
            <a:spLocks noGrp="1"/>
          </p:cNvSpPr>
          <p:nvPr>
            <p:ph type="subTitle" idx="1"/>
          </p:nvPr>
        </p:nvSpPr>
        <p:spPr>
          <a:xfrm>
            <a:off x="830377" y="3967063"/>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Montserrat Light"/>
              <a:buNone/>
              <a:defRPr sz="18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grpSp>
        <p:nvGrpSpPr>
          <p:cNvPr id="16" name="Google Shape;16;p55"/>
          <p:cNvGrpSpPr/>
          <p:nvPr/>
        </p:nvGrpSpPr>
        <p:grpSpPr>
          <a:xfrm>
            <a:off x="3826242" y="1172475"/>
            <a:ext cx="745764" cy="83334"/>
            <a:chOff x="4580561" y="2589004"/>
            <a:chExt cx="1064464" cy="25200"/>
          </a:xfrm>
        </p:grpSpPr>
        <p:sp>
          <p:nvSpPr>
            <p:cNvPr id="17" name="Google Shape;17;p55"/>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5"/>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55"/>
          <p:cNvGrpSpPr/>
          <p:nvPr/>
        </p:nvGrpSpPr>
        <p:grpSpPr>
          <a:xfrm>
            <a:off x="4572000" y="1172486"/>
            <a:ext cx="745764" cy="83334"/>
            <a:chOff x="4580561" y="2589004"/>
            <a:chExt cx="1064464" cy="25200"/>
          </a:xfrm>
        </p:grpSpPr>
        <p:sp>
          <p:nvSpPr>
            <p:cNvPr id="20" name="Google Shape;20;p55"/>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5"/>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55"/>
          <p:cNvGrpSpPr/>
          <p:nvPr/>
        </p:nvGrpSpPr>
        <p:grpSpPr>
          <a:xfrm>
            <a:off x="5317750" y="1172486"/>
            <a:ext cx="745764" cy="83334"/>
            <a:chOff x="4580561" y="2589004"/>
            <a:chExt cx="1064464" cy="25200"/>
          </a:xfrm>
        </p:grpSpPr>
        <p:sp>
          <p:nvSpPr>
            <p:cNvPr id="23" name="Google Shape;23;p55"/>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5"/>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p:cSld name="MAIN_POINT_1">
    <p:bg>
      <p:bgPr>
        <a:noFill/>
        <a:effectLst/>
      </p:bgPr>
    </p:bg>
    <p:spTree>
      <p:nvGrpSpPr>
        <p:cNvPr id="1" name="Shape 138"/>
        <p:cNvGrpSpPr/>
        <p:nvPr/>
      </p:nvGrpSpPr>
      <p:grpSpPr>
        <a:xfrm>
          <a:off x="0" y="0"/>
          <a:ext cx="0" cy="0"/>
          <a:chOff x="0" y="0"/>
          <a:chExt cx="0" cy="0"/>
        </a:xfrm>
      </p:grpSpPr>
      <p:sp>
        <p:nvSpPr>
          <p:cNvPr id="139" name="Google Shape;139;p6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65"/>
          <p:cNvSpPr/>
          <p:nvPr/>
        </p:nvSpPr>
        <p:spPr>
          <a:xfrm>
            <a:off x="0" y="0"/>
            <a:ext cx="3816600" cy="51435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5"/>
          <p:cNvSpPr txBox="1">
            <a:spLocks noGrp="1"/>
          </p:cNvSpPr>
          <p:nvPr>
            <p:ph type="title"/>
          </p:nvPr>
        </p:nvSpPr>
        <p:spPr>
          <a:xfrm>
            <a:off x="260375" y="1352625"/>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3" name="Google Shape;143;p65"/>
          <p:cNvSpPr txBox="1">
            <a:spLocks noGrp="1"/>
          </p:cNvSpPr>
          <p:nvPr>
            <p:ph type="subTitle" idx="1"/>
          </p:nvPr>
        </p:nvSpPr>
        <p:spPr>
          <a:xfrm>
            <a:off x="255325" y="3195500"/>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Montserrat Light"/>
              <a:buNone/>
              <a:defRPr sz="16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4" name="Google Shape;144;p6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45" name="Google Shape;145;p6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56"/>
          <p:cNvSpPr/>
          <p:nvPr/>
        </p:nvSpPr>
        <p:spPr>
          <a:xfrm>
            <a:off x="0" y="0"/>
            <a:ext cx="9144000" cy="4878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6"/>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8" name="Google Shape;28;p56"/>
          <p:cNvSpPr txBox="1">
            <a:spLocks noGrp="1"/>
          </p:cNvSpPr>
          <p:nvPr>
            <p:ph type="body" idx="1"/>
          </p:nvPr>
        </p:nvSpPr>
        <p:spPr>
          <a:xfrm>
            <a:off x="729450" y="184562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marL="914400" lvl="1"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marL="1371600" lvl="2"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marL="1828800" lvl="3"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marL="2286000" lvl="4"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marL="2743200" lvl="5"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marL="3200400" lvl="6"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marL="3657600" lvl="7"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marL="4114800" lvl="8" indent="-29845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a:endParaRPr/>
          </a:p>
        </p:txBody>
      </p:sp>
      <p:sp>
        <p:nvSpPr>
          <p:cNvPr id="29" name="Google Shape;29;p5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30" name="Google Shape;30;p56"/>
          <p:cNvGrpSpPr/>
          <p:nvPr/>
        </p:nvGrpSpPr>
        <p:grpSpPr>
          <a:xfrm>
            <a:off x="830382" y="637738"/>
            <a:ext cx="745763" cy="83334"/>
            <a:chOff x="4580561" y="2589004"/>
            <a:chExt cx="1064464" cy="25200"/>
          </a:xfrm>
        </p:grpSpPr>
        <p:sp>
          <p:nvSpPr>
            <p:cNvPr id="31" name="Google Shape;31;p56"/>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6"/>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56"/>
          <p:cNvGrpSpPr/>
          <p:nvPr/>
        </p:nvGrpSpPr>
        <p:grpSpPr>
          <a:xfrm>
            <a:off x="1576140" y="637738"/>
            <a:ext cx="745763" cy="83334"/>
            <a:chOff x="4580561" y="2589004"/>
            <a:chExt cx="1064464" cy="25200"/>
          </a:xfrm>
        </p:grpSpPr>
        <p:sp>
          <p:nvSpPr>
            <p:cNvPr id="34" name="Google Shape;34;p56"/>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6"/>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56"/>
          <p:cNvGrpSpPr/>
          <p:nvPr/>
        </p:nvGrpSpPr>
        <p:grpSpPr>
          <a:xfrm>
            <a:off x="2321898" y="637749"/>
            <a:ext cx="745763" cy="83334"/>
            <a:chOff x="4580561" y="2589004"/>
            <a:chExt cx="1064464" cy="25200"/>
          </a:xfrm>
        </p:grpSpPr>
        <p:sp>
          <p:nvSpPr>
            <p:cNvPr id="37" name="Google Shape;37;p56"/>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6"/>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56"/>
          <p:cNvGrpSpPr/>
          <p:nvPr/>
        </p:nvGrpSpPr>
        <p:grpSpPr>
          <a:xfrm>
            <a:off x="3067648" y="637749"/>
            <a:ext cx="745763" cy="83334"/>
            <a:chOff x="4580561" y="2589004"/>
            <a:chExt cx="1064464" cy="25200"/>
          </a:xfrm>
        </p:grpSpPr>
        <p:sp>
          <p:nvSpPr>
            <p:cNvPr id="40" name="Google Shape;40;p56"/>
            <p:cNvSpPr/>
            <p:nvPr/>
          </p:nvSpPr>
          <p:spPr>
            <a:xfrm rot="-5400000">
              <a:off x="5366325" y="2335504"/>
              <a:ext cx="25200" cy="5322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6"/>
            <p:cNvSpPr/>
            <p:nvPr/>
          </p:nvSpPr>
          <p:spPr>
            <a:xfrm rot="-5400000">
              <a:off x="4836311" y="2333254"/>
              <a:ext cx="25200" cy="5367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lobal Challenges_Plan Your Mission I" type="twoColTx">
  <p:cSld name="TITLE_AND_TWO_COLUMNS">
    <p:spTree>
      <p:nvGrpSpPr>
        <p:cNvPr id="1" name="Shape 42"/>
        <p:cNvGrpSpPr/>
        <p:nvPr/>
      </p:nvGrpSpPr>
      <p:grpSpPr>
        <a:xfrm>
          <a:off x="0" y="0"/>
          <a:ext cx="0" cy="0"/>
          <a:chOff x="0" y="0"/>
          <a:chExt cx="0" cy="0"/>
        </a:xfrm>
      </p:grpSpPr>
      <p:sp>
        <p:nvSpPr>
          <p:cNvPr id="43" name="Google Shape;43;p57"/>
          <p:cNvSpPr/>
          <p:nvPr/>
        </p:nvSpPr>
        <p:spPr>
          <a:xfrm>
            <a:off x="0" y="0"/>
            <a:ext cx="9144000" cy="4878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7"/>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5" name="Google Shape;45;p57"/>
          <p:cNvSpPr txBox="1">
            <a:spLocks noGrp="1"/>
          </p:cNvSpPr>
          <p:nvPr>
            <p:ph type="body" idx="1"/>
          </p:nvPr>
        </p:nvSpPr>
        <p:spPr>
          <a:xfrm>
            <a:off x="727713" y="17429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marL="914400" lvl="1"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marL="1371600" lvl="2"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marL="1828800" lvl="3"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marL="2286000" lvl="4"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marL="2743200" lvl="5"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marL="3200400" lvl="6"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marL="3657600" lvl="7"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marL="4114800" lvl="8" indent="-29845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a:endParaRPr/>
          </a:p>
        </p:txBody>
      </p:sp>
      <p:sp>
        <p:nvSpPr>
          <p:cNvPr id="46" name="Google Shape;46;p57"/>
          <p:cNvSpPr txBox="1">
            <a:spLocks noGrp="1"/>
          </p:cNvSpPr>
          <p:nvPr>
            <p:ph type="body" idx="2"/>
          </p:nvPr>
        </p:nvSpPr>
        <p:spPr>
          <a:xfrm>
            <a:off x="4641991" y="17429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marL="914400" lvl="1"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marL="1371600" lvl="2"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marL="1828800" lvl="3"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marL="2286000" lvl="4"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marL="2743200" lvl="5"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marL="3200400" lvl="6"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marL="3657600" lvl="7"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marL="4114800" lvl="8" indent="-29845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a:endParaRPr/>
          </a:p>
        </p:txBody>
      </p:sp>
      <p:sp>
        <p:nvSpPr>
          <p:cNvPr id="47" name="Google Shape;47;p5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48" name="Google Shape;48;p57"/>
          <p:cNvGrpSpPr/>
          <p:nvPr/>
        </p:nvGrpSpPr>
        <p:grpSpPr>
          <a:xfrm>
            <a:off x="811707" y="626126"/>
            <a:ext cx="745763" cy="83334"/>
            <a:chOff x="4580561" y="2589004"/>
            <a:chExt cx="1064464" cy="25200"/>
          </a:xfrm>
        </p:grpSpPr>
        <p:sp>
          <p:nvSpPr>
            <p:cNvPr id="49" name="Google Shape;49;p57"/>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7"/>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Google Shape;51;p57"/>
          <p:cNvGrpSpPr/>
          <p:nvPr/>
        </p:nvGrpSpPr>
        <p:grpSpPr>
          <a:xfrm>
            <a:off x="1557465" y="626126"/>
            <a:ext cx="745763" cy="83334"/>
            <a:chOff x="4580561" y="2589004"/>
            <a:chExt cx="1064464" cy="25200"/>
          </a:xfrm>
        </p:grpSpPr>
        <p:sp>
          <p:nvSpPr>
            <p:cNvPr id="52" name="Google Shape;52;p57"/>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7"/>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57"/>
          <p:cNvGrpSpPr/>
          <p:nvPr/>
        </p:nvGrpSpPr>
        <p:grpSpPr>
          <a:xfrm>
            <a:off x="2303223" y="626137"/>
            <a:ext cx="745763" cy="83334"/>
            <a:chOff x="4580561" y="2589004"/>
            <a:chExt cx="1064464" cy="25200"/>
          </a:xfrm>
        </p:grpSpPr>
        <p:sp>
          <p:nvSpPr>
            <p:cNvPr id="55" name="Google Shape;55;p57"/>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7"/>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57"/>
          <p:cNvGrpSpPr/>
          <p:nvPr/>
        </p:nvGrpSpPr>
        <p:grpSpPr>
          <a:xfrm>
            <a:off x="3048973" y="626137"/>
            <a:ext cx="745763" cy="83334"/>
            <a:chOff x="4580561" y="2589004"/>
            <a:chExt cx="1064464" cy="25200"/>
          </a:xfrm>
        </p:grpSpPr>
        <p:sp>
          <p:nvSpPr>
            <p:cNvPr id="58" name="Google Shape;58;p57"/>
            <p:cNvSpPr/>
            <p:nvPr/>
          </p:nvSpPr>
          <p:spPr>
            <a:xfrm rot="-5400000">
              <a:off x="5366325" y="2335504"/>
              <a:ext cx="25200" cy="5322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7"/>
            <p:cNvSpPr/>
            <p:nvPr/>
          </p:nvSpPr>
          <p:spPr>
            <a:xfrm rot="-5400000">
              <a:off x="4836311" y="2333254"/>
              <a:ext cx="25200" cy="5367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58"/>
          <p:cNvSpPr/>
          <p:nvPr/>
        </p:nvSpPr>
        <p:spPr>
          <a:xfrm>
            <a:off x="0" y="0"/>
            <a:ext cx="9144000" cy="4878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8"/>
          <p:cNvSpPr txBox="1">
            <a:spLocks noGrp="1"/>
          </p:cNvSpPr>
          <p:nvPr>
            <p:ph type="title"/>
          </p:nvPr>
        </p:nvSpPr>
        <p:spPr>
          <a:xfrm>
            <a:off x="1335475" y="2351225"/>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3" name="Google Shape;63;p5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58"/>
          <p:cNvGrpSpPr/>
          <p:nvPr/>
        </p:nvGrpSpPr>
        <p:grpSpPr>
          <a:xfrm rot="5400000">
            <a:off x="499169" y="1576476"/>
            <a:ext cx="745763" cy="83334"/>
            <a:chOff x="4580561" y="2589004"/>
            <a:chExt cx="1064464" cy="25200"/>
          </a:xfrm>
        </p:grpSpPr>
        <p:sp>
          <p:nvSpPr>
            <p:cNvPr id="65" name="Google Shape;65;p58"/>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8"/>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58"/>
          <p:cNvGrpSpPr/>
          <p:nvPr/>
        </p:nvGrpSpPr>
        <p:grpSpPr>
          <a:xfrm rot="5400000">
            <a:off x="499165" y="2333376"/>
            <a:ext cx="745763" cy="83334"/>
            <a:chOff x="4580561" y="2589004"/>
            <a:chExt cx="1064464" cy="25200"/>
          </a:xfrm>
        </p:grpSpPr>
        <p:sp>
          <p:nvSpPr>
            <p:cNvPr id="68" name="Google Shape;68;p58"/>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8"/>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58"/>
          <p:cNvGrpSpPr/>
          <p:nvPr/>
        </p:nvGrpSpPr>
        <p:grpSpPr>
          <a:xfrm rot="5400000">
            <a:off x="499173" y="3079699"/>
            <a:ext cx="745763" cy="83334"/>
            <a:chOff x="4580561" y="2589004"/>
            <a:chExt cx="1064464" cy="25200"/>
          </a:xfrm>
        </p:grpSpPr>
        <p:sp>
          <p:nvSpPr>
            <p:cNvPr id="71" name="Google Shape;71;p58"/>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8"/>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58"/>
          <p:cNvGrpSpPr/>
          <p:nvPr/>
        </p:nvGrpSpPr>
        <p:grpSpPr>
          <a:xfrm rot="5400000">
            <a:off x="499173" y="3825474"/>
            <a:ext cx="745763" cy="83334"/>
            <a:chOff x="4580561" y="2589004"/>
            <a:chExt cx="1064464" cy="25200"/>
          </a:xfrm>
        </p:grpSpPr>
        <p:sp>
          <p:nvSpPr>
            <p:cNvPr id="74" name="Google Shape;74;p58"/>
            <p:cNvSpPr/>
            <p:nvPr/>
          </p:nvSpPr>
          <p:spPr>
            <a:xfrm rot="-5400000">
              <a:off x="5366325" y="2335504"/>
              <a:ext cx="25200" cy="5322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8"/>
            <p:cNvSpPr/>
            <p:nvPr/>
          </p:nvSpPr>
          <p:spPr>
            <a:xfrm rot="-5400000">
              <a:off x="4836311" y="2333254"/>
              <a:ext cx="25200" cy="5367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4C6A92"/>
        </a:solidFill>
        <a:effectLst/>
      </p:bgPr>
    </p:bg>
    <p:spTree>
      <p:nvGrpSpPr>
        <p:cNvPr id="1" name="Shape 76"/>
        <p:cNvGrpSpPr/>
        <p:nvPr/>
      </p:nvGrpSpPr>
      <p:grpSpPr>
        <a:xfrm>
          <a:off x="0" y="0"/>
          <a:ext cx="0" cy="0"/>
          <a:chOff x="0" y="0"/>
          <a:chExt cx="0" cy="0"/>
        </a:xfrm>
      </p:grpSpPr>
      <p:grpSp>
        <p:nvGrpSpPr>
          <p:cNvPr id="77" name="Google Shape;77;p59"/>
          <p:cNvGrpSpPr/>
          <p:nvPr/>
        </p:nvGrpSpPr>
        <p:grpSpPr>
          <a:xfrm>
            <a:off x="830392" y="4169130"/>
            <a:ext cx="745763" cy="45826"/>
            <a:chOff x="4580561" y="2589004"/>
            <a:chExt cx="1064464" cy="25200"/>
          </a:xfrm>
        </p:grpSpPr>
        <p:sp>
          <p:nvSpPr>
            <p:cNvPr id="78" name="Google Shape;78;p5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5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Font typeface="Montserrat ExtraLight"/>
              <a:buNone/>
              <a:defRPr sz="3600" b="0">
                <a:solidFill>
                  <a:schemeClr val="lt1"/>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1" name="Google Shape;81;p5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lobal Challenges_Plan Your Mission I" type="title">
  <p:cSld name="TITLE">
    <p:bg>
      <p:bgPr>
        <a:solidFill>
          <a:schemeClr val="lt2"/>
        </a:solidFill>
        <a:effectLst/>
      </p:bgPr>
    </p:bg>
    <p:spTree>
      <p:nvGrpSpPr>
        <p:cNvPr id="1" name="Shape 82"/>
        <p:cNvGrpSpPr/>
        <p:nvPr/>
      </p:nvGrpSpPr>
      <p:grpSpPr>
        <a:xfrm>
          <a:off x="0" y="0"/>
          <a:ext cx="0" cy="0"/>
          <a:chOff x="0" y="0"/>
          <a:chExt cx="0" cy="0"/>
        </a:xfrm>
      </p:grpSpPr>
      <p:sp>
        <p:nvSpPr>
          <p:cNvPr id="83" name="Google Shape;83;p60"/>
          <p:cNvSpPr/>
          <p:nvPr/>
        </p:nvSpPr>
        <p:spPr>
          <a:xfrm>
            <a:off x="0" y="0"/>
            <a:ext cx="9144000" cy="487800"/>
          </a:xfrm>
          <a:prstGeom prst="rect">
            <a:avLst/>
          </a:prstGeom>
          <a:solidFill>
            <a:srgbClr val="9B2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60"/>
          <p:cNvGrpSpPr/>
          <p:nvPr/>
        </p:nvGrpSpPr>
        <p:grpSpPr>
          <a:xfrm>
            <a:off x="830382" y="1172488"/>
            <a:ext cx="745763" cy="83334"/>
            <a:chOff x="4580561" y="2589004"/>
            <a:chExt cx="1064464" cy="25200"/>
          </a:xfrm>
        </p:grpSpPr>
        <p:sp>
          <p:nvSpPr>
            <p:cNvPr id="85" name="Google Shape;85;p60"/>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0"/>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60"/>
          <p:cNvSpPr txBox="1">
            <a:spLocks noGrp="1"/>
          </p:cNvSpPr>
          <p:nvPr>
            <p:ph type="ctrTitle"/>
          </p:nvPr>
        </p:nvSpPr>
        <p:spPr>
          <a:xfrm>
            <a:off x="830375" y="2302363"/>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600"/>
              <a:buFont typeface="Montserrat ExtraLight"/>
              <a:buNone/>
              <a:defRPr sz="36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88" name="Google Shape;88;p60"/>
          <p:cNvSpPr txBox="1">
            <a:spLocks noGrp="1"/>
          </p:cNvSpPr>
          <p:nvPr>
            <p:ph type="subTitle" idx="1"/>
          </p:nvPr>
        </p:nvSpPr>
        <p:spPr>
          <a:xfrm>
            <a:off x="830377" y="3967063"/>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Montserrat Light"/>
              <a:buNone/>
              <a:defRPr sz="18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grpSp>
        <p:nvGrpSpPr>
          <p:cNvPr id="89" name="Google Shape;89;p60"/>
          <p:cNvGrpSpPr/>
          <p:nvPr/>
        </p:nvGrpSpPr>
        <p:grpSpPr>
          <a:xfrm>
            <a:off x="1576140" y="1172488"/>
            <a:ext cx="745763" cy="83334"/>
            <a:chOff x="4580561" y="2589004"/>
            <a:chExt cx="1064464" cy="25200"/>
          </a:xfrm>
        </p:grpSpPr>
        <p:sp>
          <p:nvSpPr>
            <p:cNvPr id="90" name="Google Shape;90;p60"/>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0"/>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60"/>
          <p:cNvGrpSpPr/>
          <p:nvPr/>
        </p:nvGrpSpPr>
        <p:grpSpPr>
          <a:xfrm>
            <a:off x="2321898" y="1172499"/>
            <a:ext cx="745763" cy="83334"/>
            <a:chOff x="4580561" y="2589004"/>
            <a:chExt cx="1064464" cy="25200"/>
          </a:xfrm>
        </p:grpSpPr>
        <p:sp>
          <p:nvSpPr>
            <p:cNvPr id="93" name="Google Shape;93;p60"/>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0"/>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60"/>
          <p:cNvGrpSpPr/>
          <p:nvPr/>
        </p:nvGrpSpPr>
        <p:grpSpPr>
          <a:xfrm>
            <a:off x="3067648" y="1172499"/>
            <a:ext cx="745763" cy="83334"/>
            <a:chOff x="4580561" y="2589004"/>
            <a:chExt cx="1064464" cy="25200"/>
          </a:xfrm>
        </p:grpSpPr>
        <p:sp>
          <p:nvSpPr>
            <p:cNvPr id="96" name="Google Shape;96;p60"/>
            <p:cNvSpPr/>
            <p:nvPr/>
          </p:nvSpPr>
          <p:spPr>
            <a:xfrm rot="-5400000">
              <a:off x="5366325" y="2335504"/>
              <a:ext cx="25200" cy="532200"/>
            </a:xfrm>
            <a:prstGeom prst="rect">
              <a:avLst/>
            </a:prstGeom>
            <a:solidFill>
              <a:srgbClr val="9B2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0"/>
            <p:cNvSpPr/>
            <p:nvPr/>
          </p:nvSpPr>
          <p:spPr>
            <a:xfrm rot="-5400000">
              <a:off x="4836311" y="2333254"/>
              <a:ext cx="25200" cy="536700"/>
            </a:xfrm>
            <a:prstGeom prst="rect">
              <a:avLst/>
            </a:prstGeom>
            <a:solidFill>
              <a:srgbClr val="9B2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6A92"/>
        </a:solidFill>
        <a:effectLst/>
      </p:bgPr>
    </p:bg>
    <p:spTree>
      <p:nvGrpSpPr>
        <p:cNvPr id="1" name="Shape 98"/>
        <p:cNvGrpSpPr/>
        <p:nvPr/>
      </p:nvGrpSpPr>
      <p:grpSpPr>
        <a:xfrm>
          <a:off x="0" y="0"/>
          <a:ext cx="0" cy="0"/>
          <a:chOff x="0" y="0"/>
          <a:chExt cx="0" cy="0"/>
        </a:xfrm>
      </p:grpSpPr>
      <p:grpSp>
        <p:nvGrpSpPr>
          <p:cNvPr id="99" name="Google Shape;99;p61"/>
          <p:cNvGrpSpPr/>
          <p:nvPr/>
        </p:nvGrpSpPr>
        <p:grpSpPr>
          <a:xfrm>
            <a:off x="830392" y="1191256"/>
            <a:ext cx="745763" cy="45826"/>
            <a:chOff x="4580561" y="2589004"/>
            <a:chExt cx="1064464" cy="25200"/>
          </a:xfrm>
        </p:grpSpPr>
        <p:sp>
          <p:nvSpPr>
            <p:cNvPr id="100" name="Google Shape;100;p6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6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Font typeface="Montserrat ExtraLight"/>
              <a:buNone/>
              <a:defRPr sz="3600" b="0">
                <a:solidFill>
                  <a:schemeClr val="lt1"/>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3" name="Google Shape;103;p6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04"/>
        <p:cNvGrpSpPr/>
        <p:nvPr/>
      </p:nvGrpSpPr>
      <p:grpSpPr>
        <a:xfrm>
          <a:off x="0" y="0"/>
          <a:ext cx="0" cy="0"/>
          <a:chOff x="0" y="0"/>
          <a:chExt cx="0" cy="0"/>
        </a:xfrm>
      </p:grpSpPr>
      <p:sp>
        <p:nvSpPr>
          <p:cNvPr id="105" name="Google Shape;105;p62"/>
          <p:cNvSpPr/>
          <p:nvPr/>
        </p:nvSpPr>
        <p:spPr>
          <a:xfrm>
            <a:off x="0" y="0"/>
            <a:ext cx="9144000" cy="3936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2"/>
          <p:cNvSpPr txBox="1">
            <a:spLocks noGrp="1"/>
          </p:cNvSpPr>
          <p:nvPr>
            <p:ph type="title"/>
          </p:nvPr>
        </p:nvSpPr>
        <p:spPr>
          <a:xfrm>
            <a:off x="64850" y="464288"/>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07" name="Google Shape;107;p62"/>
          <p:cNvSpPr txBox="1">
            <a:spLocks noGrp="1"/>
          </p:cNvSpPr>
          <p:nvPr>
            <p:ph type="body" idx="1"/>
          </p:nvPr>
        </p:nvSpPr>
        <p:spPr>
          <a:xfrm>
            <a:off x="729450" y="184562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marL="914400" lvl="1"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marL="1371600" lvl="2"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marL="1828800" lvl="3"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marL="2286000" lvl="4"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marL="2743200" lvl="5"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marL="3200400" lvl="6"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marL="3657600" lvl="7"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marL="4114800" lvl="8" indent="-29845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a:endParaRPr/>
          </a:p>
        </p:txBody>
      </p:sp>
      <p:sp>
        <p:nvSpPr>
          <p:cNvPr id="108" name="Google Shape;108;p6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109" name="Google Shape;109;p62"/>
          <p:cNvGrpSpPr/>
          <p:nvPr/>
        </p:nvGrpSpPr>
        <p:grpSpPr>
          <a:xfrm>
            <a:off x="-41" y="1070175"/>
            <a:ext cx="745764" cy="83334"/>
            <a:chOff x="4580561" y="2589004"/>
            <a:chExt cx="1064464" cy="25200"/>
          </a:xfrm>
        </p:grpSpPr>
        <p:sp>
          <p:nvSpPr>
            <p:cNvPr id="110" name="Google Shape;110;p62"/>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62"/>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62"/>
          <p:cNvGrpSpPr/>
          <p:nvPr/>
        </p:nvGrpSpPr>
        <p:grpSpPr>
          <a:xfrm>
            <a:off x="745717" y="1070175"/>
            <a:ext cx="745764" cy="83334"/>
            <a:chOff x="4580561" y="2589004"/>
            <a:chExt cx="1064464" cy="25200"/>
          </a:xfrm>
        </p:grpSpPr>
        <p:sp>
          <p:nvSpPr>
            <p:cNvPr id="113" name="Google Shape;113;p62"/>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2"/>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62"/>
          <p:cNvGrpSpPr/>
          <p:nvPr/>
        </p:nvGrpSpPr>
        <p:grpSpPr>
          <a:xfrm>
            <a:off x="1491475" y="1070186"/>
            <a:ext cx="745764" cy="83334"/>
            <a:chOff x="4580561" y="2589004"/>
            <a:chExt cx="1064464" cy="25200"/>
          </a:xfrm>
        </p:grpSpPr>
        <p:sp>
          <p:nvSpPr>
            <p:cNvPr id="116" name="Google Shape;116;p62"/>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2"/>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62"/>
          <p:cNvGrpSpPr/>
          <p:nvPr/>
        </p:nvGrpSpPr>
        <p:grpSpPr>
          <a:xfrm>
            <a:off x="2237225" y="1070186"/>
            <a:ext cx="745764" cy="83334"/>
            <a:chOff x="4580561" y="2589004"/>
            <a:chExt cx="1064464" cy="25200"/>
          </a:xfrm>
        </p:grpSpPr>
        <p:sp>
          <p:nvSpPr>
            <p:cNvPr id="119" name="Google Shape;119;p62"/>
            <p:cNvSpPr/>
            <p:nvPr/>
          </p:nvSpPr>
          <p:spPr>
            <a:xfrm rot="-5400000">
              <a:off x="5366325" y="2335504"/>
              <a:ext cx="25200" cy="5322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2"/>
            <p:cNvSpPr/>
            <p:nvPr/>
          </p:nvSpPr>
          <p:spPr>
            <a:xfrm rot="-5400000">
              <a:off x="4836311" y="2333254"/>
              <a:ext cx="25200" cy="5367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1"/>
        <p:cNvGrpSpPr/>
        <p:nvPr/>
      </p:nvGrpSpPr>
      <p:grpSpPr>
        <a:xfrm>
          <a:off x="0" y="0"/>
          <a:ext cx="0" cy="0"/>
          <a:chOff x="0" y="0"/>
          <a:chExt cx="0" cy="0"/>
        </a:xfrm>
      </p:grpSpPr>
      <p:sp>
        <p:nvSpPr>
          <p:cNvPr id="122" name="Google Shape;122;p63"/>
          <p:cNvSpPr/>
          <p:nvPr/>
        </p:nvSpPr>
        <p:spPr>
          <a:xfrm>
            <a:off x="0" y="0"/>
            <a:ext cx="9144000" cy="4878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3"/>
          <p:cNvSpPr txBox="1">
            <a:spLocks noGrp="1"/>
          </p:cNvSpPr>
          <p:nvPr>
            <p:ph type="title"/>
          </p:nvPr>
        </p:nvSpPr>
        <p:spPr>
          <a:xfrm>
            <a:off x="721225" y="944013"/>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Font typeface="Montserrat ExtraLight"/>
              <a:buNone/>
              <a:defRPr sz="3000" b="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4" name="Google Shape;124;p63"/>
          <p:cNvSpPr txBox="1">
            <a:spLocks noGrp="1"/>
          </p:cNvSpPr>
          <p:nvPr>
            <p:ph type="body" idx="1"/>
          </p:nvPr>
        </p:nvSpPr>
        <p:spPr>
          <a:xfrm>
            <a:off x="721225" y="2175250"/>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marL="914400" lvl="1"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marL="1371600" lvl="2"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marL="1828800" lvl="3"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marL="2286000" lvl="4"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marL="2743200" lvl="5"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marL="3200400" lvl="6"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marL="3657600" lvl="7" indent="-29845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marL="4114800" lvl="8" indent="-29845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a:endParaRPr/>
          </a:p>
        </p:txBody>
      </p:sp>
      <p:sp>
        <p:nvSpPr>
          <p:cNvPr id="125" name="Google Shape;125;p6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126" name="Google Shape;126;p63"/>
          <p:cNvGrpSpPr/>
          <p:nvPr/>
        </p:nvGrpSpPr>
        <p:grpSpPr>
          <a:xfrm>
            <a:off x="811732" y="677988"/>
            <a:ext cx="745763" cy="83334"/>
            <a:chOff x="4580561" y="2589004"/>
            <a:chExt cx="1064464" cy="25200"/>
          </a:xfrm>
        </p:grpSpPr>
        <p:sp>
          <p:nvSpPr>
            <p:cNvPr id="127" name="Google Shape;127;p63"/>
            <p:cNvSpPr/>
            <p:nvPr/>
          </p:nvSpPr>
          <p:spPr>
            <a:xfrm rot="-5400000">
              <a:off x="5366325" y="2335504"/>
              <a:ext cx="25200" cy="5322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3"/>
            <p:cNvSpPr/>
            <p:nvPr/>
          </p:nvSpPr>
          <p:spPr>
            <a:xfrm rot="-5400000">
              <a:off x="4836311" y="2333254"/>
              <a:ext cx="25200" cy="536700"/>
            </a:xfrm>
            <a:prstGeom prst="rect">
              <a:avLst/>
            </a:prstGeom>
            <a:solidFill>
              <a:srgbClr val="EFC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63"/>
          <p:cNvGrpSpPr/>
          <p:nvPr/>
        </p:nvGrpSpPr>
        <p:grpSpPr>
          <a:xfrm>
            <a:off x="1557490" y="677988"/>
            <a:ext cx="745763" cy="83334"/>
            <a:chOff x="4580561" y="2589004"/>
            <a:chExt cx="1064464" cy="25200"/>
          </a:xfrm>
        </p:grpSpPr>
        <p:sp>
          <p:nvSpPr>
            <p:cNvPr id="130" name="Google Shape;130;p63"/>
            <p:cNvSpPr/>
            <p:nvPr/>
          </p:nvSpPr>
          <p:spPr>
            <a:xfrm rot="-5400000">
              <a:off x="5366325" y="2335504"/>
              <a:ext cx="25200" cy="5322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3"/>
            <p:cNvSpPr/>
            <p:nvPr/>
          </p:nvSpPr>
          <p:spPr>
            <a:xfrm rot="-5400000">
              <a:off x="4836311" y="2333254"/>
              <a:ext cx="25200" cy="536700"/>
            </a:xfrm>
            <a:prstGeom prst="rect">
              <a:avLst/>
            </a:prstGeom>
            <a:solidFill>
              <a:srgbClr val="00A5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 name="Google Shape;132;p63"/>
          <p:cNvGrpSpPr/>
          <p:nvPr/>
        </p:nvGrpSpPr>
        <p:grpSpPr>
          <a:xfrm>
            <a:off x="2303248" y="677999"/>
            <a:ext cx="745763" cy="83334"/>
            <a:chOff x="4580561" y="2589004"/>
            <a:chExt cx="1064464" cy="25200"/>
          </a:xfrm>
        </p:grpSpPr>
        <p:sp>
          <p:nvSpPr>
            <p:cNvPr id="133" name="Google Shape;133;p63"/>
            <p:cNvSpPr/>
            <p:nvPr/>
          </p:nvSpPr>
          <p:spPr>
            <a:xfrm rot="-5400000">
              <a:off x="5366325" y="2335504"/>
              <a:ext cx="25200" cy="5322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3"/>
            <p:cNvSpPr/>
            <p:nvPr/>
          </p:nvSpPr>
          <p:spPr>
            <a:xfrm rot="-5400000">
              <a:off x="4836311" y="2333254"/>
              <a:ext cx="25200" cy="536700"/>
            </a:xfrm>
            <a:prstGeom prst="rect">
              <a:avLst/>
            </a:prstGeom>
            <a:solidFill>
              <a:srgbClr val="4C6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63"/>
          <p:cNvGrpSpPr/>
          <p:nvPr/>
        </p:nvGrpSpPr>
        <p:grpSpPr>
          <a:xfrm>
            <a:off x="3048998" y="677999"/>
            <a:ext cx="745763" cy="83334"/>
            <a:chOff x="4580561" y="2589004"/>
            <a:chExt cx="1064464" cy="25200"/>
          </a:xfrm>
        </p:grpSpPr>
        <p:sp>
          <p:nvSpPr>
            <p:cNvPr id="136" name="Google Shape;136;p63"/>
            <p:cNvSpPr/>
            <p:nvPr/>
          </p:nvSpPr>
          <p:spPr>
            <a:xfrm rot="-5400000">
              <a:off x="5366325" y="2335504"/>
              <a:ext cx="25200" cy="5322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3"/>
            <p:cNvSpPr/>
            <p:nvPr/>
          </p:nvSpPr>
          <p:spPr>
            <a:xfrm rot="-5400000">
              <a:off x="4836311" y="2333254"/>
              <a:ext cx="25200" cy="536700"/>
            </a:xfrm>
            <a:prstGeom prst="rect">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5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geron/handson-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aw.githubusercontent.com/ageron/handson-ml/master/datasets/housing/housing.tgz"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colab.research.google.com/drive/1FDBiCfnxZMUh1i7wSHT4vPdxdj5c4lWS?usp=sha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228600" y="1336175"/>
            <a:ext cx="8985900" cy="311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900" b="1">
                <a:solidFill>
                  <a:srgbClr val="4C6A92"/>
                </a:solidFill>
                <a:latin typeface="Montserrat"/>
                <a:ea typeface="Montserrat"/>
                <a:cs typeface="Montserrat"/>
                <a:sym typeface="Montserrat"/>
              </a:rPr>
              <a:t>Encode Data and Transform Data </a:t>
            </a:r>
            <a:endParaRPr sz="100">
              <a:solidFill>
                <a:srgbClr val="222222"/>
              </a:solidFill>
              <a:highlight>
                <a:srgbClr val="FFFFFF"/>
              </a:highlight>
              <a:latin typeface="Arial"/>
              <a:ea typeface="Arial"/>
              <a:cs typeface="Arial"/>
              <a:sym typeface="Arial"/>
            </a:endParaRPr>
          </a:p>
          <a:p>
            <a:pPr marL="0" lvl="0" indent="0" algn="ctr" rtl="0">
              <a:lnSpc>
                <a:spcPct val="100000"/>
              </a:lnSpc>
              <a:spcBef>
                <a:spcPts val="0"/>
              </a:spcBef>
              <a:spcAft>
                <a:spcPts val="0"/>
              </a:spcAft>
              <a:buSzPts val="3600"/>
              <a:buNone/>
            </a:pPr>
            <a:endParaRPr sz="6000" b="1">
              <a:solidFill>
                <a:srgbClr val="4C6A92"/>
              </a:solidFill>
              <a:latin typeface="Montserrat"/>
              <a:ea typeface="Montserrat"/>
              <a:cs typeface="Montserrat"/>
              <a:sym typeface="Montserrat"/>
            </a:endParaRPr>
          </a:p>
        </p:txBody>
      </p:sp>
      <p:sp>
        <p:nvSpPr>
          <p:cNvPr id="151" name="Google Shape;151;p1"/>
          <p:cNvSpPr txBox="1"/>
          <p:nvPr/>
        </p:nvSpPr>
        <p:spPr>
          <a:xfrm>
            <a:off x="1346400" y="685325"/>
            <a:ext cx="6451200" cy="49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Montserrat ExtraLight"/>
              <a:ea typeface="Montserrat ExtraLight"/>
              <a:cs typeface="Montserrat ExtraLight"/>
              <a:sym typeface="Montserrat ExtraLight"/>
            </a:endParaRPr>
          </a:p>
          <a:p>
            <a:pPr marL="0" marR="0" lvl="0" indent="0" algn="ctr" rtl="0">
              <a:lnSpc>
                <a:spcPct val="100000"/>
              </a:lnSpc>
              <a:spcBef>
                <a:spcPts val="0"/>
              </a:spcBef>
              <a:spcAft>
                <a:spcPts val="0"/>
              </a:spcAft>
              <a:buClr>
                <a:srgbClr val="000000"/>
              </a:buClr>
              <a:buSzPts val="2000"/>
              <a:buFont typeface="Arial"/>
              <a:buNone/>
            </a:pPr>
            <a:r>
              <a:rPr lang="en" sz="2000">
                <a:latin typeface="Montserrat ExtraLight"/>
                <a:ea typeface="Montserrat ExtraLight"/>
                <a:cs typeface="Montserrat ExtraLight"/>
                <a:sym typeface="Montserrat ExtraLight"/>
              </a:rPr>
              <a:t>Artificial Intelligence</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Montserrat ExtraLight"/>
              <a:ea typeface="Montserrat ExtraLight"/>
              <a:cs typeface="Montserrat ExtraLight"/>
              <a:sym typeface="Montserrat ExtraLight"/>
            </a:endParaRPr>
          </a:p>
        </p:txBody>
      </p:sp>
      <p:sp>
        <p:nvSpPr>
          <p:cNvPr id="152" name="Google Shape;152;p1"/>
          <p:cNvSpPr/>
          <p:nvPr/>
        </p:nvSpPr>
        <p:spPr>
          <a:xfrm>
            <a:off x="3527250" y="4455925"/>
            <a:ext cx="2089500" cy="333600"/>
          </a:xfrm>
          <a:prstGeom prst="roundRect">
            <a:avLst>
              <a:gd name="adj" fmla="val 50000"/>
            </a:avLst>
          </a:prstGeom>
          <a:solidFill>
            <a:srgbClr val="EFC050"/>
          </a:solidFill>
          <a:ln>
            <a:noFill/>
          </a:ln>
        </p:spPr>
        <p:txBody>
          <a:bodyPr spcFirstLastPara="1" wrap="square" lIns="91425" tIns="91425" rIns="91425" bIns="91425" anchor="ctr" anchorCtr="0">
            <a:noAutofit/>
          </a:bodyPr>
          <a:lstStyle/>
          <a:p>
            <a:pPr algn="ctr">
              <a:buSzPts val="1400"/>
            </a:pPr>
            <a:r>
              <a:rPr lang="en" sz="1400" b="1" i="0" u="none" strike="noStrike" cap="none" dirty="0">
                <a:solidFill>
                  <a:schemeClr val="lt1"/>
                </a:solidFill>
                <a:latin typeface="Montserrat"/>
                <a:ea typeface="Montserrat"/>
                <a:cs typeface="Montserrat"/>
                <a:sym typeface="Montserrat"/>
              </a:rPr>
              <a:t>Week </a:t>
            </a:r>
            <a:r>
              <a:rPr lang="en" b="1" dirty="0">
                <a:solidFill>
                  <a:schemeClr val="lt1"/>
                </a:solidFill>
                <a:latin typeface="Montserrat"/>
                <a:ea typeface="Montserrat"/>
                <a:cs typeface="Montserrat"/>
                <a:sym typeface="Montserrat"/>
              </a:rPr>
              <a:t>4 </a:t>
            </a:r>
            <a:endParaRPr lang="en-US" sz="1400" b="1" i="0" u="none" strike="noStrike" cap="none" dirty="0">
              <a:solidFill>
                <a:schemeClr val="lt1"/>
              </a:solidFill>
              <a:latin typeface="Montserrat"/>
              <a:ea typeface="Montserrat"/>
              <a:cs typeface="Montserrat"/>
            </a:endParaRPr>
          </a:p>
        </p:txBody>
      </p:sp>
      <p:sp>
        <p:nvSpPr>
          <p:cNvPr id="153" name="Google Shape;153;p1"/>
          <p:cNvSpPr txBox="1"/>
          <p:nvPr/>
        </p:nvSpPr>
        <p:spPr>
          <a:xfrm>
            <a:off x="1242625" y="1635850"/>
            <a:ext cx="79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44"/>
          <p:cNvPicPr preferRelativeResize="0"/>
          <p:nvPr/>
        </p:nvPicPr>
        <p:blipFill rotWithShape="1">
          <a:blip r:embed="rId3">
            <a:alphaModFix/>
          </a:blip>
          <a:srcRect/>
          <a:stretch/>
        </p:blipFill>
        <p:spPr>
          <a:xfrm>
            <a:off x="562875" y="924575"/>
            <a:ext cx="7036101" cy="4089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5"/>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Problem</a:t>
            </a:r>
            <a:endParaRPr sz="3600">
              <a:solidFill>
                <a:srgbClr val="1C4587"/>
              </a:solidFill>
              <a:latin typeface="Lato"/>
              <a:ea typeface="Lato"/>
              <a:cs typeface="Lato"/>
              <a:sym typeface="Lato"/>
            </a:endParaRPr>
          </a:p>
        </p:txBody>
      </p:sp>
      <p:sp>
        <p:nvSpPr>
          <p:cNvPr id="213" name="Google Shape;213;p45"/>
          <p:cNvSpPr txBox="1">
            <a:spLocks noGrp="1"/>
          </p:cNvSpPr>
          <p:nvPr>
            <p:ph type="body" idx="1"/>
          </p:nvPr>
        </p:nvSpPr>
        <p:spPr>
          <a:xfrm>
            <a:off x="271875" y="1845625"/>
            <a:ext cx="8146200" cy="30093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Font typeface="Lato"/>
              <a:buChar char="●"/>
            </a:pPr>
            <a:r>
              <a:rPr lang="en" sz="2100">
                <a:latin typeface="Lato"/>
                <a:ea typeface="Lato"/>
                <a:cs typeface="Lato"/>
                <a:sym typeface="Lato"/>
              </a:rPr>
              <a:t>How source code: </a:t>
            </a:r>
            <a:r>
              <a:rPr lang="en" sz="2100" u="sng">
                <a:solidFill>
                  <a:schemeClr val="hlink"/>
                </a:solidFill>
                <a:latin typeface="Lato"/>
                <a:ea typeface="Lato"/>
                <a:cs typeface="Lato"/>
                <a:sym typeface="Lato"/>
                <a:hlinkClick r:id="rId3"/>
              </a:rPr>
              <a:t>https://github.com/ageron/handson-ml</a:t>
            </a:r>
            <a:r>
              <a:rPr lang="en" sz="2100">
                <a:latin typeface="Lato"/>
                <a:ea typeface="Lato"/>
                <a:cs typeface="Lato"/>
                <a:sym typeface="Lato"/>
              </a:rPr>
              <a:t>. </a:t>
            </a:r>
            <a:endParaRPr sz="21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d71737bb08_0_6"/>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End to End Machine Learning Project</a:t>
            </a:r>
            <a:endParaRPr sz="3600">
              <a:solidFill>
                <a:srgbClr val="1C4587"/>
              </a:solidFill>
              <a:latin typeface="Lato"/>
              <a:ea typeface="Lato"/>
              <a:cs typeface="Lato"/>
              <a:sym typeface="Lato"/>
            </a:endParaRPr>
          </a:p>
        </p:txBody>
      </p:sp>
      <p:sp>
        <p:nvSpPr>
          <p:cNvPr id="219" name="Google Shape;219;gd71737bb08_0_6"/>
          <p:cNvSpPr txBox="1">
            <a:spLocks noGrp="1"/>
          </p:cNvSpPr>
          <p:nvPr>
            <p:ph type="body" idx="1"/>
          </p:nvPr>
        </p:nvSpPr>
        <p:spPr>
          <a:xfrm>
            <a:off x="271875" y="1845625"/>
            <a:ext cx="8146200" cy="30093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Font typeface="Lato"/>
              <a:buChar char="●"/>
            </a:pPr>
            <a:r>
              <a:rPr lang="en" sz="2100">
                <a:latin typeface="Lato"/>
                <a:ea typeface="Lato"/>
                <a:cs typeface="Lato"/>
                <a:sym typeface="Lato"/>
              </a:rPr>
              <a:t>Data: </a:t>
            </a:r>
            <a:r>
              <a:rPr lang="en" sz="2100" u="sng">
                <a:solidFill>
                  <a:schemeClr val="hlink"/>
                </a:solidFill>
                <a:latin typeface="Lato"/>
                <a:ea typeface="Lato"/>
                <a:cs typeface="Lato"/>
                <a:sym typeface="Lato"/>
                <a:hlinkClick r:id="rId3"/>
              </a:rPr>
              <a:t>https://raw.githubusercontent.com/ageron/handson-ml/master/datasets/housing/housing.tgz</a:t>
            </a:r>
            <a:endParaRPr sz="2100">
              <a:latin typeface="Lato"/>
              <a:ea typeface="Lato"/>
              <a:cs typeface="Lato"/>
              <a:sym typeface="Lato"/>
            </a:endParaRPr>
          </a:p>
          <a:p>
            <a:pPr marL="457200" lvl="0" indent="-361950" algn="l" rtl="0">
              <a:lnSpc>
                <a:spcPct val="115000"/>
              </a:lnSpc>
              <a:spcBef>
                <a:spcPts val="0"/>
              </a:spcBef>
              <a:spcAft>
                <a:spcPts val="0"/>
              </a:spcAft>
              <a:buSzPts val="2100"/>
              <a:buFont typeface="Lato"/>
              <a:buChar char="●"/>
            </a:pPr>
            <a:r>
              <a:rPr lang="en" sz="2100" u="sng">
                <a:solidFill>
                  <a:schemeClr val="hlink"/>
                </a:solidFill>
                <a:latin typeface="Lato"/>
                <a:ea typeface="Lato"/>
                <a:cs typeface="Lato"/>
                <a:sym typeface="Lato"/>
                <a:hlinkClick r:id="rId4"/>
              </a:rPr>
              <a:t>Colab File</a:t>
            </a:r>
            <a:endParaRPr sz="21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d71737bb08_0_14"/>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End to End Machine Learning Project</a:t>
            </a:r>
            <a:endParaRPr sz="3600">
              <a:solidFill>
                <a:srgbClr val="1C4587"/>
              </a:solidFill>
              <a:latin typeface="Lato"/>
              <a:ea typeface="Lato"/>
              <a:cs typeface="Lato"/>
              <a:sym typeface="Lato"/>
            </a:endParaRPr>
          </a:p>
        </p:txBody>
      </p:sp>
      <p:sp>
        <p:nvSpPr>
          <p:cNvPr id="225" name="Google Shape;225;gd71737bb08_0_14"/>
          <p:cNvSpPr txBox="1">
            <a:spLocks noGrp="1"/>
          </p:cNvSpPr>
          <p:nvPr>
            <p:ph type="body" idx="1"/>
          </p:nvPr>
        </p:nvSpPr>
        <p:spPr>
          <a:xfrm>
            <a:off x="271875" y="1845625"/>
            <a:ext cx="8146200" cy="3009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All attributes are numerical, except the ocean_proximity field. Its type is object , so it could hold any kind of Python object, but since you loaded this data from a CSV file you know that it must be a text attribute. When you looked at the top five rows, you probably noticed that the values in that column were repetitive, which means that it is probably a categorical attribute. You can find out what categories exist and how many districts belong to each category by using the value_counts() method:</a:t>
            </a:r>
            <a:endParaRPr sz="1800">
              <a:latin typeface="Lato"/>
              <a:ea typeface="Lato"/>
              <a:cs typeface="Lato"/>
              <a:sym typeface="Lato"/>
            </a:endParaRPr>
          </a:p>
          <a:p>
            <a:pPr marL="457200" lvl="0" indent="-361950" algn="l" rtl="0">
              <a:lnSpc>
                <a:spcPct val="115000"/>
              </a:lnSpc>
              <a:spcBef>
                <a:spcPts val="0"/>
              </a:spcBef>
              <a:spcAft>
                <a:spcPts val="0"/>
              </a:spcAft>
              <a:buSzPts val="2100"/>
              <a:buFont typeface="Courier New"/>
              <a:buChar char="●"/>
            </a:pPr>
            <a:r>
              <a:rPr lang="en" sz="2100">
                <a:latin typeface="Courier New"/>
                <a:ea typeface="Courier New"/>
                <a:cs typeface="Courier New"/>
                <a:sym typeface="Courier New"/>
              </a:rPr>
              <a:t>housing["ocean_proximity"].value_counts()</a:t>
            </a:r>
            <a:endParaRPr sz="21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71737bb08_0_22"/>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Describe Function</a:t>
            </a:r>
            <a:endParaRPr sz="3600">
              <a:solidFill>
                <a:srgbClr val="1C4587"/>
              </a:solidFill>
              <a:latin typeface="Lato"/>
              <a:ea typeface="Lato"/>
              <a:cs typeface="Lato"/>
              <a:sym typeface="Lato"/>
            </a:endParaRPr>
          </a:p>
        </p:txBody>
      </p:sp>
      <p:sp>
        <p:nvSpPr>
          <p:cNvPr id="231" name="Google Shape;231;gd71737bb08_0_22"/>
          <p:cNvSpPr txBox="1">
            <a:spLocks noGrp="1"/>
          </p:cNvSpPr>
          <p:nvPr>
            <p:ph type="body" idx="1"/>
          </p:nvPr>
        </p:nvSpPr>
        <p:spPr>
          <a:xfrm>
            <a:off x="271875" y="1845625"/>
            <a:ext cx="8146200" cy="30093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Font typeface="Courier New"/>
              <a:buChar char="●"/>
            </a:pPr>
            <a:r>
              <a:rPr lang="en" sz="1800">
                <a:latin typeface="Lato"/>
                <a:ea typeface="Lato"/>
                <a:cs typeface="Lato"/>
                <a:sym typeface="Lato"/>
              </a:rPr>
              <a:t>25% of the districts have a median age lower than 18, while 50% are lower than 29 and 75% are lower than 37. These are often called the 25 th percentile (or 1 st quartile), the median, and the 75 th percentile (or 3 rd quartile).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Another quick way to get a feel of the type of data you are dealing with is to plot a histogram for each numerical attribute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 histogram shows the number of instances (on the vertical axis) that have a given value range (on the horizontal axis)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d71737bb08_0_30"/>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Histograms</a:t>
            </a:r>
            <a:endParaRPr sz="3600">
              <a:solidFill>
                <a:srgbClr val="1C4587"/>
              </a:solidFill>
              <a:latin typeface="Lato"/>
              <a:ea typeface="Lato"/>
              <a:cs typeface="Lato"/>
              <a:sym typeface="Lato"/>
            </a:endParaRPr>
          </a:p>
        </p:txBody>
      </p:sp>
      <p:sp>
        <p:nvSpPr>
          <p:cNvPr id="237" name="Google Shape;237;gd71737bb08_0_30"/>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You can either plot this one attribute at a time, or you can call the hist() method on the whole dataset, and it will plot a histogram for each numerical attribute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For example, you can see that slightly over 800 districts have a median_house_value equal to about $500,000.</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%matplotlib inline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 only in a Jupyter notebook</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import matplotlib.pyplot as plt</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housing.hist(bins=50, figsize=(20,15))</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plt.show()</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b652c164d8_37_0"/>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Histograms</a:t>
            </a:r>
            <a:endParaRPr sz="3600">
              <a:solidFill>
                <a:srgbClr val="1C4587"/>
              </a:solidFill>
              <a:latin typeface="Lato"/>
              <a:ea typeface="Lato"/>
              <a:cs typeface="Lato"/>
              <a:sym typeface="Lato"/>
            </a:endParaRPr>
          </a:p>
        </p:txBody>
      </p:sp>
      <p:sp>
        <p:nvSpPr>
          <p:cNvPr id="243" name="Google Shape;243;g1b652c164d8_37_0"/>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You can either plot this one attribute at a time, or you can call the hist() method on the whole dataset, and it will plot a histogram for each numerical attribute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For example, you can see that slightly over 800 districts have a median_house_value equal to about $500,000.</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%matplotlib inline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 only in a Jupyter notebook</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import matplotlib.pyplot as plt</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housing.hist(bins=50, figsize=(20,15))</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plt.show()</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d71737bb08_0_38"/>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Create a Test Set</a:t>
            </a:r>
            <a:endParaRPr sz="3600">
              <a:solidFill>
                <a:srgbClr val="1C4587"/>
              </a:solidFill>
              <a:latin typeface="Lato"/>
              <a:ea typeface="Lato"/>
              <a:cs typeface="Lato"/>
              <a:sym typeface="Lato"/>
            </a:endParaRPr>
          </a:p>
        </p:txBody>
      </p:sp>
      <p:sp>
        <p:nvSpPr>
          <p:cNvPr id="249" name="Google Shape;249;gd71737bb08_0_38"/>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sklearn.model_selection import train_test_split</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train_set, test_set = train_test_split(housing, test_size=0.2, random_state=42)</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print(len(train_set), "train +", len(test_set), "test")</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So far we have considered purely random sampling methods. This is generally fine if your dataset is large enough (especially relative to the number of attributes), but if it is not, you run the risk of introducing a significant sampling bias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d71737bb08_0_5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Discover and Visualize the Data to Gain Insights</a:t>
            </a:r>
            <a:endParaRPr sz="3600">
              <a:solidFill>
                <a:srgbClr val="1C4587"/>
              </a:solidFill>
              <a:latin typeface="Lato"/>
              <a:ea typeface="Lato"/>
              <a:cs typeface="Lato"/>
              <a:sym typeface="Lato"/>
            </a:endParaRPr>
          </a:p>
        </p:txBody>
      </p:sp>
      <p:sp>
        <p:nvSpPr>
          <p:cNvPr id="255" name="Google Shape;255;gd71737bb08_0_50"/>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Since there is geographical information (latitude and longitude), it is a good idea to create a scatterplot of all districts to visualize the data</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housing.plot(kind="scatter", x="longitude", y="latitude")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This looks like California all right, but other than that it is hard to see any particular pattern. Setting the alpha option to 0.1 makes it much easier to visualize the places where there is a high density of data points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housing.plot(kind="scatter", x="longitude", y="latitude", alpha=0.1)</a:t>
            </a:r>
            <a:endParaRPr sz="1800">
              <a:latin typeface="Courier New"/>
              <a:ea typeface="Courier New"/>
              <a:cs typeface="Courier New"/>
              <a:sym typeface="Courier New"/>
            </a:endParaRPr>
          </a:p>
          <a:p>
            <a:pPr marL="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71737bb08_0_6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Discover and Visualize the Data to Gain Insights</a:t>
            </a:r>
            <a:endParaRPr sz="3600">
              <a:solidFill>
                <a:srgbClr val="1C4587"/>
              </a:solidFill>
              <a:latin typeface="Lato"/>
              <a:ea typeface="Lato"/>
              <a:cs typeface="Lato"/>
              <a:sym typeface="Lato"/>
            </a:endParaRPr>
          </a:p>
        </p:txBody>
      </p:sp>
      <p:sp>
        <p:nvSpPr>
          <p:cNvPr id="261" name="Google Shape;261;gd71737bb08_0_60"/>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Now let’s look at the housing prices. The radius of each circle represents the district’s population (option s ), and the color represents the price (option c ). We will use a predefined color map (option cmap ) called jet , which ranges from blue (low values) to red (high prices):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housing.plot(kind="scatter", x="longitude", y="latitude", alpha=0.4, s=housing["population"]/100, label="population", c="median_house_value", cmap=plt.get_cmap("jet"), colorbar=True, )</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plt.legend()</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Agenda</a:t>
            </a:r>
            <a:endParaRPr b="1">
              <a:solidFill>
                <a:srgbClr val="4C6A92"/>
              </a:solidFill>
              <a:latin typeface="Montserrat"/>
              <a:ea typeface="Montserrat"/>
              <a:cs typeface="Montserrat"/>
              <a:sym typeface="Montserrat"/>
            </a:endParaRPr>
          </a:p>
        </p:txBody>
      </p:sp>
      <p:sp>
        <p:nvSpPr>
          <p:cNvPr id="159" name="Google Shape;159;p2"/>
          <p:cNvSpPr txBox="1">
            <a:spLocks noGrp="1"/>
          </p:cNvSpPr>
          <p:nvPr>
            <p:ph type="body" idx="1"/>
          </p:nvPr>
        </p:nvSpPr>
        <p:spPr>
          <a:xfrm>
            <a:off x="729450" y="18456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p:txBody>
      </p:sp>
      <p:graphicFrame>
        <p:nvGraphicFramePr>
          <p:cNvPr id="160" name="Google Shape;160;p2"/>
          <p:cNvGraphicFramePr/>
          <p:nvPr/>
        </p:nvGraphicFramePr>
        <p:xfrm>
          <a:off x="547400" y="1513000"/>
          <a:ext cx="7777075" cy="2114200"/>
        </p:xfrm>
        <a:graphic>
          <a:graphicData uri="http://schemas.openxmlformats.org/drawingml/2006/table">
            <a:tbl>
              <a:tblPr>
                <a:noFill/>
                <a:tableStyleId>{F9D58165-2635-40D5-ACA2-C04DB572FBE7}</a:tableStyleId>
              </a:tblPr>
              <a:tblGrid>
                <a:gridCol w="1317550">
                  <a:extLst>
                    <a:ext uri="{9D8B030D-6E8A-4147-A177-3AD203B41FA5}">
                      <a16:colId xmlns:a16="http://schemas.microsoft.com/office/drawing/2014/main" val="20000"/>
                    </a:ext>
                  </a:extLst>
                </a:gridCol>
                <a:gridCol w="6459525">
                  <a:extLst>
                    <a:ext uri="{9D8B030D-6E8A-4147-A177-3AD203B41FA5}">
                      <a16:colId xmlns:a16="http://schemas.microsoft.com/office/drawing/2014/main" val="20001"/>
                    </a:ext>
                  </a:extLst>
                </a:gridCol>
              </a:tblGrid>
              <a:tr h="528550">
                <a:tc>
                  <a:txBody>
                    <a:bodyPr/>
                    <a:lstStyle/>
                    <a:p>
                      <a:pPr marL="0" marR="0" lvl="0" indent="0" algn="l" rtl="0">
                        <a:lnSpc>
                          <a:spcPct val="100000"/>
                        </a:lnSpc>
                        <a:spcBef>
                          <a:spcPts val="0"/>
                        </a:spcBef>
                        <a:spcAft>
                          <a:spcPts val="0"/>
                        </a:spcAft>
                        <a:buClr>
                          <a:srgbClr val="FFFFFF"/>
                        </a:buClr>
                        <a:buSzPts val="1400"/>
                        <a:buFont typeface="Montserrat Medium"/>
                        <a:buNone/>
                      </a:pPr>
                      <a:r>
                        <a:rPr lang="en" sz="1400" b="1" u="none" strike="noStrike" cap="none">
                          <a:solidFill>
                            <a:srgbClr val="FFFFFF"/>
                          </a:solidFill>
                          <a:latin typeface="Montserrat"/>
                          <a:ea typeface="Montserrat"/>
                          <a:cs typeface="Montserrat"/>
                          <a:sym typeface="Montserrat"/>
                        </a:rPr>
                        <a:t>Time</a:t>
                      </a:r>
                      <a:endParaRPr sz="1400" b="1" u="none" strike="noStrike" cap="none">
                        <a:latin typeface="Montserrat"/>
                        <a:ea typeface="Montserrat"/>
                        <a:cs typeface="Montserrat"/>
                        <a:sym typeface="Montserrat"/>
                      </a:endParaRPr>
                    </a:p>
                  </a:txBody>
                  <a:tcPr marL="91425" marR="91425" marT="914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6A92"/>
                    </a:solidFill>
                  </a:tcPr>
                </a:tc>
                <a:tc>
                  <a:txBody>
                    <a:bodyPr/>
                    <a:lstStyle/>
                    <a:p>
                      <a:pPr marL="0" marR="0" lvl="0" indent="0" algn="l" rtl="0">
                        <a:lnSpc>
                          <a:spcPct val="100000"/>
                        </a:lnSpc>
                        <a:spcBef>
                          <a:spcPts val="0"/>
                        </a:spcBef>
                        <a:spcAft>
                          <a:spcPts val="0"/>
                        </a:spcAft>
                        <a:buClr>
                          <a:srgbClr val="FFFFFF"/>
                        </a:buClr>
                        <a:buSzPts val="1400"/>
                        <a:buFont typeface="Montserrat Medium"/>
                        <a:buNone/>
                      </a:pPr>
                      <a:r>
                        <a:rPr lang="en" sz="1400" b="1" u="none" strike="noStrike" cap="none">
                          <a:solidFill>
                            <a:srgbClr val="FFFFFF"/>
                          </a:solidFill>
                          <a:latin typeface="Montserrat"/>
                          <a:ea typeface="Montserrat"/>
                          <a:cs typeface="Montserrat"/>
                          <a:sym typeface="Montserrat"/>
                        </a:rPr>
                        <a:t>Activity</a:t>
                      </a:r>
                      <a:endParaRPr sz="1400" b="1" u="none" strike="noStrike" cap="none">
                        <a:latin typeface="Montserrat"/>
                        <a:ea typeface="Montserrat"/>
                        <a:cs typeface="Montserrat"/>
                        <a:sym typeface="Montserrat"/>
                      </a:endParaRPr>
                    </a:p>
                  </a:txBody>
                  <a:tcPr marL="91425" marR="91425" marT="91425" marB="9142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6A92"/>
                    </a:solidFill>
                  </a:tcPr>
                </a:tc>
                <a:extLst>
                  <a:ext uri="{0D108BD9-81ED-4DB2-BD59-A6C34878D82A}">
                    <a16:rowId xmlns:a16="http://schemas.microsoft.com/office/drawing/2014/main" val="10000"/>
                  </a:ext>
                </a:extLst>
              </a:tr>
              <a:tr h="528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10 min </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Encoding</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28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30</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Missing data</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28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120 min</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Machine Learning Pipeline</a:t>
                      </a:r>
                      <a:endParaRPr sz="1400" u="none" strike="noStrike" cap="none">
                        <a:latin typeface="Nunito"/>
                        <a:ea typeface="Nunito"/>
                        <a:cs typeface="Nunito"/>
                        <a:sym typeface="Nuni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d71737bb08_0_67"/>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Discover and Visualize the Data to Gain Insights</a:t>
            </a:r>
            <a:endParaRPr sz="3600">
              <a:solidFill>
                <a:srgbClr val="1C4587"/>
              </a:solidFill>
              <a:latin typeface="Lato"/>
              <a:ea typeface="Lato"/>
              <a:cs typeface="Lato"/>
              <a:sym typeface="Lato"/>
            </a:endParaRPr>
          </a:p>
        </p:txBody>
      </p:sp>
      <p:sp>
        <p:nvSpPr>
          <p:cNvPr id="267" name="Google Shape;267;gd71737bb08_0_67"/>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This image tells you that the housing prices are very much related to the location (e.g., close to the ocean)</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d71737bb08_0_73"/>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Looking for Correlations</a:t>
            </a:r>
            <a:endParaRPr sz="3600">
              <a:solidFill>
                <a:srgbClr val="1C4587"/>
              </a:solidFill>
              <a:latin typeface="Lato"/>
              <a:ea typeface="Lato"/>
              <a:cs typeface="Lato"/>
              <a:sym typeface="Lato"/>
            </a:endParaRPr>
          </a:p>
        </p:txBody>
      </p:sp>
      <p:sp>
        <p:nvSpPr>
          <p:cNvPr id="273" name="Google Shape;273;gd71737bb08_0_73"/>
          <p:cNvSpPr txBox="1">
            <a:spLocks noGrp="1"/>
          </p:cNvSpPr>
          <p:nvPr>
            <p:ph type="body" idx="1"/>
          </p:nvPr>
        </p:nvSpPr>
        <p:spPr>
          <a:xfrm>
            <a:off x="56225" y="1845625"/>
            <a:ext cx="9087900" cy="321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Since the dataset is not too large, you can easily compute the standard correlation coefficient (also called Pearson’s r) between every pair of attributes using the corr() method: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corr_matrix = housing.corr()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Now let’s look at how much each attribute correlates with the median house value: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corr_matrix["median_house_value"].sort_values(ascending=False)</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
        <p:nvSpPr>
          <p:cNvPr id="274" name="Google Shape;274;gd71737bb08_0_73"/>
          <p:cNvSpPr txBox="1"/>
          <p:nvPr/>
        </p:nvSpPr>
        <p:spPr>
          <a:xfrm>
            <a:off x="9720750" y="3255975"/>
            <a:ext cx="906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d71737bb08_0_83"/>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Looking for Correlations</a:t>
            </a:r>
            <a:endParaRPr sz="3600">
              <a:solidFill>
                <a:srgbClr val="1C4587"/>
              </a:solidFill>
              <a:latin typeface="Lato"/>
              <a:ea typeface="Lato"/>
              <a:cs typeface="Lato"/>
              <a:sym typeface="Lato"/>
            </a:endParaRPr>
          </a:p>
        </p:txBody>
      </p:sp>
      <p:sp>
        <p:nvSpPr>
          <p:cNvPr id="280" name="Google Shape;280;gd71737bb08_0_83"/>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The correlation coefficient ranges from –1 to 1. When it is close to 1, it means that there is a strong positive correlation; for example, the median house value tends to go up when the median income goes up. When the coefficient is close to –1, it means that there is a strong negative correlation; you can see a small negative correlation between the latitude and the median house value (i.e., prices have a slight tendency to go down when you go north).</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Finally, coefficients close to zero mean that there is no linear correlation.</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Another way to check for correlation between attributes is to use Pandas’ scatter_matrix function, which plots every numerical attribute against every other numerical attribute</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d71737bb08_0_91"/>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Looking for Correlations</a:t>
            </a:r>
            <a:endParaRPr sz="3600">
              <a:solidFill>
                <a:srgbClr val="1C4587"/>
              </a:solidFill>
              <a:latin typeface="Lato"/>
              <a:ea typeface="Lato"/>
              <a:cs typeface="Lato"/>
              <a:sym typeface="Lato"/>
            </a:endParaRPr>
          </a:p>
        </p:txBody>
      </p:sp>
      <p:sp>
        <p:nvSpPr>
          <p:cNvPr id="286" name="Google Shape;286;gd71737bb08_0_91"/>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Since there are now 11 numerical attributes, you would get 11</a:t>
            </a:r>
            <a:r>
              <a:rPr lang="en" sz="1800" baseline="30000">
                <a:latin typeface="Lato"/>
                <a:ea typeface="Lato"/>
                <a:cs typeface="Lato"/>
                <a:sym typeface="Lato"/>
              </a:rPr>
              <a:t> 2 </a:t>
            </a:r>
            <a:r>
              <a:rPr lang="en" sz="1800">
                <a:latin typeface="Lato"/>
                <a:ea typeface="Lato"/>
                <a:cs typeface="Lato"/>
                <a:sym typeface="Lato"/>
              </a:rPr>
              <a:t>= 121 plots, which would not fit on a page</a:t>
            </a:r>
            <a:endParaRPr sz="1800">
              <a:latin typeface="Lato"/>
              <a:ea typeface="Lato"/>
              <a:cs typeface="Lato"/>
              <a:sym typeface="Lato"/>
            </a:endParaRPr>
          </a:p>
          <a:p>
            <a:pPr marL="457200" lvl="0" indent="-342900" algn="l" rtl="0">
              <a:lnSpc>
                <a:spcPct val="135714"/>
              </a:lnSpc>
              <a:spcBef>
                <a:spcPts val="0"/>
              </a:spcBef>
              <a:spcAft>
                <a:spcPts val="0"/>
              </a:spcAft>
              <a:buSzPts val="1800"/>
              <a:buFont typeface="Courier New"/>
              <a:buChar char="●"/>
            </a:pPr>
            <a:r>
              <a:rPr lang="en" sz="1800">
                <a:solidFill>
                  <a:srgbClr val="AF00DB"/>
                </a:solidFill>
                <a:highlight>
                  <a:srgbClr val="FFFFFE"/>
                </a:highlight>
                <a:latin typeface="Courier New"/>
                <a:ea typeface="Courier New"/>
                <a:cs typeface="Courier New"/>
                <a:sym typeface="Courier New"/>
              </a:rPr>
              <a:t>from</a:t>
            </a:r>
            <a:r>
              <a:rPr lang="en" sz="1800">
                <a:solidFill>
                  <a:srgbClr val="000000"/>
                </a:solidFill>
                <a:highlight>
                  <a:srgbClr val="FFFFFE"/>
                </a:highlight>
                <a:latin typeface="Courier New"/>
                <a:ea typeface="Courier New"/>
                <a:cs typeface="Courier New"/>
                <a:sym typeface="Courier New"/>
              </a:rPr>
              <a:t> pandas.plotting </a:t>
            </a:r>
            <a:r>
              <a:rPr lang="en" sz="1800">
                <a:solidFill>
                  <a:srgbClr val="AF00DB"/>
                </a:solidFill>
                <a:highlight>
                  <a:srgbClr val="FFFFFE"/>
                </a:highlight>
                <a:latin typeface="Courier New"/>
                <a:ea typeface="Courier New"/>
                <a:cs typeface="Courier New"/>
                <a:sym typeface="Courier New"/>
              </a:rPr>
              <a:t>import</a:t>
            </a:r>
            <a:r>
              <a:rPr lang="en" sz="1800">
                <a:solidFill>
                  <a:srgbClr val="000000"/>
                </a:solidFill>
                <a:highlight>
                  <a:srgbClr val="FFFFFE"/>
                </a:highlight>
                <a:latin typeface="Courier New"/>
                <a:ea typeface="Courier New"/>
                <a:cs typeface="Courier New"/>
                <a:sym typeface="Courier New"/>
              </a:rPr>
              <a:t> scatter_matrix</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attributes = ["median_house_value", "median_income", "total_rooms","housing_median_age"]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scatter_matrix(housing[attributes], figsize=(12, 8))</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d71737bb08_0_98"/>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Feature Augmentation</a:t>
            </a:r>
            <a:endParaRPr sz="3600">
              <a:solidFill>
                <a:srgbClr val="1C4587"/>
              </a:solidFill>
              <a:latin typeface="Lato"/>
              <a:ea typeface="Lato"/>
              <a:cs typeface="Lato"/>
              <a:sym typeface="Lato"/>
            </a:endParaRPr>
          </a:p>
        </p:txBody>
      </p:sp>
      <p:sp>
        <p:nvSpPr>
          <p:cNvPr id="292" name="Google Shape;292;gd71737bb08_0_98"/>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One last thing you may want to do before actually preparing the data for Machine Learning algorithms is to try out various attribute combinations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For example, the total number of rooms in a district is not very useful if you don’t know how many households there are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What you really want is the number of rooms per household.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Similarly, the total number of bedrooms by itself is not very useful: you probably want to compare it to the number of rooms.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And the population per household also seems like an interesting attribute combination to look at. Let’s create these new attributes: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d71737bb08_0_108"/>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Feature Augmentation</a:t>
            </a:r>
            <a:endParaRPr sz="3600">
              <a:solidFill>
                <a:srgbClr val="1C4587"/>
              </a:solidFill>
              <a:latin typeface="Lato"/>
              <a:ea typeface="Lato"/>
              <a:cs typeface="Lato"/>
              <a:sym typeface="Lato"/>
            </a:endParaRPr>
          </a:p>
        </p:txBody>
      </p:sp>
      <p:sp>
        <p:nvSpPr>
          <p:cNvPr id="298" name="Google Shape;298;gd71737bb08_0_108"/>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housing["rooms_per_household"] = housing["total_rooms"]/housing["households"]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housing["bedrooms_per_house"] = housing["total_bedrooms"]/housing["total_rooms"]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housing["population_per_household"]=housing["population"]/housing["households"]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corr_matrix = housing.corr()</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corr_matrix["median_house_value"].sort_values(ascending=False)</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d71737bb08_0_116"/>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Feature Augmentation</a:t>
            </a:r>
            <a:endParaRPr sz="3600">
              <a:solidFill>
                <a:srgbClr val="1C4587"/>
              </a:solidFill>
              <a:latin typeface="Lato"/>
              <a:ea typeface="Lato"/>
              <a:cs typeface="Lato"/>
              <a:sym typeface="Lato"/>
            </a:endParaRPr>
          </a:p>
        </p:txBody>
      </p:sp>
      <p:sp>
        <p:nvSpPr>
          <p:cNvPr id="304" name="Google Shape;304;gd71737bb08_0_116"/>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 new bedrooms_per_room attribute is much more correlated with the median house value than the total number of rooms or bedrooms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Apparently houses with a lower bedroom/room ratio tend to be more expensive.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 number of rooms per household is also more informative than the total number of rooms in a district — obviously the larger the houses, the more expensive they are.</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d71737bb08_0_124"/>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Data For Machine Learning</a:t>
            </a:r>
            <a:endParaRPr sz="3600">
              <a:solidFill>
                <a:srgbClr val="1C4587"/>
              </a:solidFill>
              <a:latin typeface="Lato"/>
              <a:ea typeface="Lato"/>
              <a:cs typeface="Lato"/>
              <a:sym typeface="Lato"/>
            </a:endParaRPr>
          </a:p>
        </p:txBody>
      </p:sp>
      <p:sp>
        <p:nvSpPr>
          <p:cNvPr id="310" name="Google Shape;310;gd71737bb08_0_124"/>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You noticed earlier that the total_bedrooms attribute has some missing values, so let’s fix this. You have three options: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Get rid of the corresponding districts.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Get rid of the whole attribute.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Set the values to some value (zero, the mean, the median, etc.).</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You can accomplish these easily using DataFrame’s dropna() , drop() , and fillna() methods: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housing.dropna(subset=["total_bedrooms"])# option 1</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housing.drop("total_bedrooms", axis=1) # option 2</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median = housing["total_bedrooms"].median()</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housing["total_bedrooms"].fillna(median)# option 3</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d71737bb08_0_132"/>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Data For Machine Learning</a:t>
            </a:r>
            <a:endParaRPr sz="3600">
              <a:solidFill>
                <a:srgbClr val="1C4587"/>
              </a:solidFill>
              <a:latin typeface="Lato"/>
              <a:ea typeface="Lato"/>
              <a:cs typeface="Lato"/>
              <a:sym typeface="Lato"/>
            </a:endParaRPr>
          </a:p>
        </p:txBody>
      </p:sp>
      <p:sp>
        <p:nvSpPr>
          <p:cNvPr id="316" name="Google Shape;316;gd71737bb08_0_132"/>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If you choose option 3, you should compute the median value on the training set, and use it to fill the missing values in the training set, but also don’t forget to save the median value that you have computed.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Scikit-Learn provides a handy class to take care of missing values: Imputer . Here is how to use it. First, you need to create an Imputer instance, specifying that you want to replace each attribute’s missing values with the median of that attribute:</a:t>
            </a:r>
            <a:endParaRPr sz="1800">
              <a:latin typeface="Lato"/>
              <a:ea typeface="Lato"/>
              <a:cs typeface="Lato"/>
              <a:sym typeface="Lato"/>
            </a:endParaRPr>
          </a:p>
          <a:p>
            <a:pPr marL="457200" lvl="0" indent="-342900" algn="l" rtl="0">
              <a:lnSpc>
                <a:spcPct val="135714"/>
              </a:lnSpc>
              <a:spcBef>
                <a:spcPts val="0"/>
              </a:spcBef>
              <a:spcAft>
                <a:spcPts val="0"/>
              </a:spcAft>
              <a:buSzPts val="1800"/>
              <a:buFont typeface="Courier New"/>
              <a:buChar char="●"/>
            </a:pPr>
            <a:r>
              <a:rPr lang="en" sz="1800">
                <a:solidFill>
                  <a:srgbClr val="AF00DB"/>
                </a:solidFill>
                <a:highlight>
                  <a:srgbClr val="FFFFFE"/>
                </a:highlight>
                <a:latin typeface="Courier New"/>
                <a:ea typeface="Courier New"/>
                <a:cs typeface="Courier New"/>
                <a:sym typeface="Courier New"/>
              </a:rPr>
              <a:t>from</a:t>
            </a:r>
            <a:r>
              <a:rPr lang="en" sz="1800">
                <a:solidFill>
                  <a:srgbClr val="000000"/>
                </a:solidFill>
                <a:highlight>
                  <a:srgbClr val="FFFFFE"/>
                </a:highlight>
                <a:latin typeface="Courier New"/>
                <a:ea typeface="Courier New"/>
                <a:cs typeface="Courier New"/>
                <a:sym typeface="Courier New"/>
              </a:rPr>
              <a:t> sklearn.impute </a:t>
            </a:r>
            <a:r>
              <a:rPr lang="en" sz="1800">
                <a:solidFill>
                  <a:srgbClr val="AF00DB"/>
                </a:solidFill>
                <a:highlight>
                  <a:srgbClr val="FFFFFE"/>
                </a:highlight>
                <a:latin typeface="Courier New"/>
                <a:ea typeface="Courier New"/>
                <a:cs typeface="Courier New"/>
                <a:sym typeface="Courier New"/>
              </a:rPr>
              <a:t>import</a:t>
            </a:r>
            <a:r>
              <a:rPr lang="en" sz="1800">
                <a:solidFill>
                  <a:srgbClr val="000000"/>
                </a:solidFill>
                <a:highlight>
                  <a:srgbClr val="FFFFFE"/>
                </a:highlight>
                <a:latin typeface="Courier New"/>
                <a:ea typeface="Courier New"/>
                <a:cs typeface="Courier New"/>
                <a:sym typeface="Courier New"/>
              </a:rPr>
              <a:t> SimpleImputer</a:t>
            </a:r>
            <a:endParaRPr sz="1800">
              <a:solidFill>
                <a:srgbClr val="000000"/>
              </a:solidFill>
              <a:highlight>
                <a:srgbClr val="FFFFFE"/>
              </a:highlight>
              <a:latin typeface="Courier New"/>
              <a:ea typeface="Courier New"/>
              <a:cs typeface="Courier New"/>
              <a:sym typeface="Courier New"/>
            </a:endParaRPr>
          </a:p>
          <a:p>
            <a:pPr marL="457200" lvl="0" indent="-342900" algn="l" rtl="0">
              <a:lnSpc>
                <a:spcPct val="135714"/>
              </a:lnSpc>
              <a:spcBef>
                <a:spcPts val="0"/>
              </a:spcBef>
              <a:spcAft>
                <a:spcPts val="0"/>
              </a:spcAft>
              <a:buSzPts val="1800"/>
              <a:buFont typeface="Courier New"/>
              <a:buChar char="●"/>
            </a:pPr>
            <a:r>
              <a:rPr lang="en" sz="1800">
                <a:solidFill>
                  <a:srgbClr val="000000"/>
                </a:solidFill>
                <a:highlight>
                  <a:srgbClr val="FFFFFE"/>
                </a:highlight>
                <a:latin typeface="Courier New"/>
                <a:ea typeface="Courier New"/>
                <a:cs typeface="Courier New"/>
                <a:sym typeface="Courier New"/>
              </a:rPr>
              <a:t>imputer = SimpleImputer(strategy=</a:t>
            </a:r>
            <a:r>
              <a:rPr lang="en" sz="1800">
                <a:solidFill>
                  <a:srgbClr val="A31515"/>
                </a:solidFill>
                <a:highlight>
                  <a:srgbClr val="FFFFFE"/>
                </a:highlight>
                <a:latin typeface="Courier New"/>
                <a:ea typeface="Courier New"/>
                <a:cs typeface="Courier New"/>
                <a:sym typeface="Courier New"/>
              </a:rPr>
              <a:t>"median"</a:t>
            </a:r>
            <a:r>
              <a:rPr lang="en" sz="1800">
                <a:solidFill>
                  <a:srgbClr val="000000"/>
                </a:solidFill>
                <a:highlight>
                  <a:srgbClr val="FFFFFE"/>
                </a:highlight>
                <a:latin typeface="Courier New"/>
                <a:ea typeface="Courier New"/>
                <a:cs typeface="Courier New"/>
                <a:sym typeface="Courier New"/>
              </a:rPr>
              <a:t>)</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d71737bb08_0_14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Data For Machine Learning</a:t>
            </a:r>
            <a:endParaRPr sz="3600">
              <a:solidFill>
                <a:srgbClr val="1C4587"/>
              </a:solidFill>
              <a:latin typeface="Lato"/>
              <a:ea typeface="Lato"/>
              <a:cs typeface="Lato"/>
              <a:sym typeface="Lato"/>
            </a:endParaRPr>
          </a:p>
        </p:txBody>
      </p:sp>
      <p:sp>
        <p:nvSpPr>
          <p:cNvPr id="322" name="Google Shape;322;gd71737bb08_0_140"/>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Since the median can only be computed on numerical attributes, we need to create a copy of the data without the text attribute ocean_proximity :</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housing_num = housing.drop("ocean_proximity", axis=1)</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Now you can fit the imputer instance to the training data using the fit() method: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 imputer has simply computed the median of each attribute and stored the result in its statistics_ instance variable. Only the total_bedrooms attribute had missing values, but we cannot be sure that there won’t be any missing values in new data after the system goes live, so it is safer to apply the imputer to all the numerical attributes: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housing_num.median().values</a:t>
            </a:r>
            <a:endParaRPr sz="1800">
              <a:latin typeface="Courier New"/>
              <a:ea typeface="Courier New"/>
              <a:cs typeface="Courier New"/>
              <a:sym typeface="Courier New"/>
            </a:endParaRPr>
          </a:p>
          <a:p>
            <a:pPr marL="457200" lvl="0" indent="-342900" algn="l" rtl="0">
              <a:lnSpc>
                <a:spcPct val="135714"/>
              </a:lnSpc>
              <a:spcBef>
                <a:spcPts val="0"/>
              </a:spcBef>
              <a:spcAft>
                <a:spcPts val="0"/>
              </a:spcAft>
              <a:buSzPts val="1800"/>
              <a:buFont typeface="Courier New"/>
              <a:buChar char="●"/>
            </a:pPr>
            <a:r>
              <a:rPr lang="en" sz="1800">
                <a:solidFill>
                  <a:srgbClr val="000000"/>
                </a:solidFill>
                <a:highlight>
                  <a:srgbClr val="FFFFFE"/>
                </a:highlight>
                <a:latin typeface="Courier New"/>
                <a:ea typeface="Courier New"/>
                <a:cs typeface="Courier New"/>
                <a:sym typeface="Courier New"/>
              </a:rPr>
              <a:t>imputer.fit(housing_num)</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7"/>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Encoding Categorical Features</a:t>
            </a:r>
            <a:endParaRPr b="1">
              <a:solidFill>
                <a:srgbClr val="4C6A92"/>
              </a:solidFill>
              <a:latin typeface="Montserrat"/>
              <a:ea typeface="Montserrat"/>
              <a:cs typeface="Montserrat"/>
              <a:sym typeface="Montserrat"/>
            </a:endParaRPr>
          </a:p>
        </p:txBody>
      </p:sp>
      <p:sp>
        <p:nvSpPr>
          <p:cNvPr id="166" name="Google Shape;166;p37"/>
          <p:cNvSpPr txBox="1">
            <a:spLocks noGrp="1"/>
          </p:cNvSpPr>
          <p:nvPr>
            <p:ph type="body" idx="1"/>
          </p:nvPr>
        </p:nvSpPr>
        <p:spPr>
          <a:xfrm>
            <a:off x="727800" y="1383000"/>
            <a:ext cx="7922100" cy="32274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SzPts val="1300"/>
              <a:buNone/>
            </a:pPr>
            <a:r>
              <a:rPr lang="en" sz="1800" dirty="0">
                <a:solidFill>
                  <a:srgbClr val="000000"/>
                </a:solidFill>
                <a:latin typeface="Nunito"/>
                <a:ea typeface="Nunito"/>
                <a:cs typeface="Nunito"/>
                <a:sym typeface="Nunito"/>
              </a:rPr>
              <a:t>An encoding method is needed to convert non numeric features to numeric. Below are some of the methods.</a:t>
            </a:r>
            <a:endParaRPr sz="1800" dirty="0">
              <a:solidFill>
                <a:srgbClr val="000000"/>
              </a:solidFill>
              <a:latin typeface="Nunito"/>
              <a:ea typeface="Nunito"/>
              <a:cs typeface="Nunito"/>
              <a:sym typeface="Nunito"/>
            </a:endParaRPr>
          </a:p>
          <a:p>
            <a:pPr indent="-342900">
              <a:lnSpc>
                <a:spcPct val="130000"/>
              </a:lnSpc>
              <a:buClr>
                <a:srgbClr val="000000"/>
              </a:buClr>
              <a:buSzPts val="1800"/>
              <a:buFont typeface="Nunito"/>
              <a:buChar char="●"/>
            </a:pPr>
            <a:r>
              <a:rPr lang="en" sz="1800" dirty="0">
                <a:solidFill>
                  <a:srgbClr val="000000"/>
                </a:solidFill>
                <a:sym typeface="Nunito"/>
              </a:rPr>
              <a:t>Leave-One-hot Encoding</a:t>
            </a:r>
            <a:r>
              <a:rPr lang="en" sz="1800" dirty="0">
                <a:solidFill>
                  <a:srgbClr val="000000"/>
                </a:solidFill>
                <a:latin typeface="Nunito"/>
                <a:ea typeface="Nunito"/>
                <a:cs typeface="Nunito"/>
                <a:sym typeface="Nunito"/>
              </a:rPr>
              <a:t> </a:t>
            </a:r>
            <a:endParaRPr sz="1800" dirty="0">
              <a:solidFill>
                <a:srgbClr val="000000"/>
              </a:solidFill>
              <a:latin typeface="Nunito"/>
              <a:ea typeface="Nunito"/>
              <a:cs typeface="Nunito"/>
            </a:endParaRPr>
          </a:p>
          <a:p>
            <a:pPr indent="-342900">
              <a:lnSpc>
                <a:spcPct val="130000"/>
              </a:lnSpc>
              <a:buClr>
                <a:srgbClr val="000000"/>
              </a:buClr>
              <a:buSzPts val="1800"/>
              <a:buFont typeface="Nunito"/>
              <a:buChar char="●"/>
            </a:pPr>
            <a:r>
              <a:rPr lang="en" sz="1800" dirty="0">
                <a:solidFill>
                  <a:srgbClr val="000000"/>
                </a:solidFill>
                <a:latin typeface="Nunito"/>
                <a:ea typeface="Nunito"/>
                <a:cs typeface="Nunito"/>
              </a:rPr>
              <a:t>One-hot Encoding</a:t>
            </a:r>
            <a:endParaRPr lang="en" sz="1800" dirty="0">
              <a:solidFill>
                <a:srgbClr val="000000"/>
              </a:solidFill>
              <a:latin typeface="Nunito"/>
              <a:ea typeface="Nunito"/>
              <a:cs typeface="Nunito"/>
              <a:sym typeface="Nunito"/>
            </a:endParaRPr>
          </a:p>
          <a:p>
            <a:pPr marL="457200" marR="0" lvl="0" indent="-342900" algn="l" rtl="0">
              <a:lnSpc>
                <a:spcPct val="130000"/>
              </a:lnSpc>
              <a:spcBef>
                <a:spcPts val="0"/>
              </a:spcBef>
              <a:spcAft>
                <a:spcPts val="0"/>
              </a:spcAft>
              <a:buClr>
                <a:srgbClr val="000000"/>
              </a:buClr>
              <a:buSzPts val="1800"/>
              <a:buFont typeface="Nunito"/>
              <a:buChar char="●"/>
            </a:pPr>
            <a:r>
              <a:rPr lang="en" sz="1800" dirty="0">
                <a:solidFill>
                  <a:srgbClr val="000000"/>
                </a:solidFill>
                <a:latin typeface="Nunito"/>
                <a:ea typeface="Nunito"/>
                <a:cs typeface="Nunito"/>
                <a:sym typeface="Nunito"/>
              </a:rPr>
              <a:t>Binary encoding</a:t>
            </a:r>
            <a:endParaRPr sz="1800" dirty="0">
              <a:solidFill>
                <a:srgbClr val="000000"/>
              </a:solidFill>
              <a:latin typeface="Nunito"/>
              <a:ea typeface="Nunito"/>
              <a:cs typeface="Nunito"/>
              <a:sym typeface="Nunito"/>
            </a:endParaRPr>
          </a:p>
          <a:p>
            <a:pPr marL="457200" marR="0" lvl="0" indent="-342900" algn="l" rtl="0">
              <a:lnSpc>
                <a:spcPct val="130000"/>
              </a:lnSpc>
              <a:spcBef>
                <a:spcPts val="0"/>
              </a:spcBef>
              <a:spcAft>
                <a:spcPts val="0"/>
              </a:spcAft>
              <a:buClr>
                <a:srgbClr val="000000"/>
              </a:buClr>
              <a:buSzPts val="1800"/>
              <a:buFont typeface="Nunito"/>
              <a:buChar char="●"/>
            </a:pPr>
            <a:r>
              <a:rPr lang="en" sz="1800" dirty="0">
                <a:solidFill>
                  <a:srgbClr val="000000"/>
                </a:solidFill>
                <a:latin typeface="Nunito"/>
                <a:ea typeface="Nunito"/>
                <a:cs typeface="Nunito"/>
                <a:sym typeface="Nunito"/>
              </a:rPr>
              <a:t>Hash encoding</a:t>
            </a:r>
            <a:endParaRPr sz="1800" dirty="0">
              <a:solidFill>
                <a:srgbClr val="000000"/>
              </a:solidFill>
              <a:latin typeface="Nunito"/>
              <a:ea typeface="Nunito"/>
              <a:cs typeface="Nunito"/>
              <a:sym typeface="Nunito"/>
            </a:endParaRPr>
          </a:p>
          <a:p>
            <a:pPr marL="457200" marR="0" lvl="0" indent="-342900" algn="l" rtl="0">
              <a:lnSpc>
                <a:spcPct val="130000"/>
              </a:lnSpc>
              <a:spcBef>
                <a:spcPts val="0"/>
              </a:spcBef>
              <a:spcAft>
                <a:spcPts val="0"/>
              </a:spcAft>
              <a:buClr>
                <a:srgbClr val="000000"/>
              </a:buClr>
              <a:buSzPts val="1800"/>
              <a:buFont typeface="Nunito"/>
              <a:buChar char="●"/>
            </a:pPr>
            <a:r>
              <a:rPr lang="en" sz="1800" dirty="0" err="1">
                <a:solidFill>
                  <a:srgbClr val="000000"/>
                </a:solidFill>
                <a:latin typeface="Nunito"/>
                <a:ea typeface="Nunito"/>
                <a:cs typeface="Nunito"/>
                <a:sym typeface="Nunito"/>
              </a:rPr>
              <a:t>BaseN</a:t>
            </a:r>
            <a:endParaRPr sz="1800" dirty="0" err="1">
              <a:solidFill>
                <a:srgbClr val="000000"/>
              </a:solidFill>
              <a:latin typeface="Nunito"/>
              <a:ea typeface="Nunito"/>
              <a:cs typeface="Nunito"/>
              <a:sym typeface="Nunito"/>
            </a:endParaRPr>
          </a:p>
          <a:p>
            <a:pPr marL="457200" marR="0" lvl="0" indent="-342900" algn="l" rtl="0">
              <a:lnSpc>
                <a:spcPct val="130000"/>
              </a:lnSpc>
              <a:spcBef>
                <a:spcPts val="0"/>
              </a:spcBef>
              <a:spcAft>
                <a:spcPts val="0"/>
              </a:spcAft>
              <a:buClr>
                <a:srgbClr val="000000"/>
              </a:buClr>
              <a:buSzPts val="1800"/>
              <a:buFont typeface="Nunito"/>
              <a:buChar char="●"/>
            </a:pPr>
            <a:r>
              <a:rPr lang="en" sz="1800" dirty="0">
                <a:solidFill>
                  <a:srgbClr val="000000"/>
                </a:solidFill>
                <a:latin typeface="Nunito"/>
                <a:ea typeface="Nunito"/>
                <a:cs typeface="Nunito"/>
                <a:sym typeface="Nunito"/>
              </a:rPr>
              <a:t>Sum</a:t>
            </a:r>
            <a:endParaRPr sz="1800" dirty="0">
              <a:solidFill>
                <a:srgbClr val="000000"/>
              </a:solidFill>
              <a:latin typeface="Nunito"/>
              <a:ea typeface="Nunito"/>
              <a:cs typeface="Nunito"/>
              <a:sym typeface="Nunito"/>
            </a:endParaRPr>
          </a:p>
          <a:p>
            <a:pPr marL="457200" marR="0" lvl="0" indent="-342900" algn="l" rtl="0">
              <a:lnSpc>
                <a:spcPct val="130000"/>
              </a:lnSpc>
              <a:spcBef>
                <a:spcPts val="0"/>
              </a:spcBef>
              <a:spcAft>
                <a:spcPts val="0"/>
              </a:spcAft>
              <a:buClr>
                <a:srgbClr val="000000"/>
              </a:buClr>
              <a:buSzPts val="1800"/>
              <a:buFont typeface="Nunito"/>
              <a:buChar char="●"/>
            </a:pPr>
            <a:r>
              <a:rPr lang="en" sz="1800" dirty="0">
                <a:solidFill>
                  <a:srgbClr val="000000"/>
                </a:solidFill>
                <a:latin typeface="Nunito"/>
                <a:ea typeface="Nunito"/>
                <a:cs typeface="Nunito"/>
                <a:sym typeface="Nunito"/>
              </a:rPr>
              <a:t>Ordinal</a:t>
            </a:r>
            <a:endParaRPr sz="1800" dirty="0">
              <a:solidFill>
                <a:srgbClr val="00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d71737bb08_0_151"/>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Data For Machine Learning</a:t>
            </a:r>
            <a:endParaRPr sz="3600">
              <a:solidFill>
                <a:srgbClr val="1C4587"/>
              </a:solidFill>
              <a:latin typeface="Lato"/>
              <a:ea typeface="Lato"/>
              <a:cs typeface="Lato"/>
              <a:sym typeface="Lato"/>
            </a:endParaRPr>
          </a:p>
        </p:txBody>
      </p:sp>
      <p:sp>
        <p:nvSpPr>
          <p:cNvPr id="328" name="Google Shape;328;gd71737bb08_0_151"/>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Now you can use this “trained” imputer to transform the training set by replacing missing values by the learned medians: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X = imputer.transform(housing_num)</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 result is a plain Numpy array containing the transformed features. If you want to put it back into a Pandas DataFrame, it’s simple: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housing_tr = pd.DataFrame(X, columns=housing_num.columns)</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d71737bb08_0_16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Text and Categorical Attributes</a:t>
            </a:r>
            <a:endParaRPr sz="3600">
              <a:solidFill>
                <a:srgbClr val="1C4587"/>
              </a:solidFill>
              <a:latin typeface="Lato"/>
              <a:ea typeface="Lato"/>
              <a:cs typeface="Lato"/>
              <a:sym typeface="Lato"/>
            </a:endParaRPr>
          </a:p>
        </p:txBody>
      </p:sp>
      <p:sp>
        <p:nvSpPr>
          <p:cNvPr id="334" name="Google Shape;334;gd71737bb08_0_160"/>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Earlier we left out the categorical attribute ocean_proximity because it is a text attribute so we cannot compute its median.</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Most Machine Learning algorithms prefer to work with numbers anyway, so let’s convert these text labels to numbers.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Scikit-Learn provides a transformer for this task called LabelEncoder :</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sklearn.preprocessing import LabelEncoder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encoder = LabelEncoder()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 = housing["ocean_proximity"]</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housing_cat_encoded = encoder.fit_transform(housing_cat)</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print(encoder.classes_)</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d71737bb08_0_169"/>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Text and Categorical Attributes</a:t>
            </a:r>
            <a:endParaRPr sz="3600">
              <a:solidFill>
                <a:srgbClr val="1C4587"/>
              </a:solidFill>
              <a:latin typeface="Lato"/>
              <a:ea typeface="Lato"/>
              <a:cs typeface="Lato"/>
              <a:sym typeface="Lato"/>
            </a:endParaRPr>
          </a:p>
        </p:txBody>
      </p:sp>
      <p:sp>
        <p:nvSpPr>
          <p:cNvPr id="340" name="Google Shape;340;gd71737bb08_0_169"/>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Lato"/>
                <a:ea typeface="Lato"/>
                <a:cs typeface="Lato"/>
                <a:sym typeface="Lato"/>
              </a:rPr>
              <a:t>One issue with this representation is that ML algorithms will assume that two nearby values are more similar than two distant values.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Obviously this is not the case (for example, categories 0 and 4 are more similar than categories 0 and 1).</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To fix this issue, a common solution is to create one binary attribute per category: one attribute equal to 1 when the category is “&lt;1H OCEAN” (and 0 otherwise), another attribute equal to 1 when the category is “INLAND” (and 0 otherwise), and so on.</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This is called one-hot encoding, because only one attribute will be equal to 1 (hot), while the others will be 0 (cold).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Scikit-Learn provides a OneHotEncoder encoder to convert integer categorical values into one-hot vectors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d71737bb08_0_18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Text and Categorical Attributes</a:t>
            </a:r>
            <a:endParaRPr sz="3600">
              <a:solidFill>
                <a:srgbClr val="1C4587"/>
              </a:solidFill>
              <a:latin typeface="Lato"/>
              <a:ea typeface="Lato"/>
              <a:cs typeface="Lato"/>
              <a:sym typeface="Lato"/>
            </a:endParaRPr>
          </a:p>
        </p:txBody>
      </p:sp>
      <p:sp>
        <p:nvSpPr>
          <p:cNvPr id="346" name="Google Shape;346;gd71737bb08_0_180"/>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Let’s encode the categories as one-hot vectors. Note that fit_transform() expects a 2D array, but housing_cat_encoded is a 1D array, so we need to reshape it:</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sklearn.preprocessing import OneHotEncoder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encoder = OneHotEncoder()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housing_cat_1hot = encoder.fit_transform(housing_cat_encoded.reshape(-1,1))</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housing_cat_1hot</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Notice that the output is a SciPy sparse matrix, instead of a NumPy array. This is very useful when you have categorical attributes with thousands of categories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d71737bb08_0_188"/>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Text and Categorical Attributes</a:t>
            </a:r>
            <a:endParaRPr sz="3600">
              <a:solidFill>
                <a:srgbClr val="1C4587"/>
              </a:solidFill>
              <a:latin typeface="Lato"/>
              <a:ea typeface="Lato"/>
              <a:cs typeface="Lato"/>
              <a:sym typeface="Lato"/>
            </a:endParaRPr>
          </a:p>
        </p:txBody>
      </p:sp>
      <p:sp>
        <p:nvSpPr>
          <p:cNvPr id="352" name="Google Shape;352;gd71737bb08_0_188"/>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Using up tons of memory mostly to store zeros would be very wasteful, so instead a sparse matrix only stores the location of the nonzero elements. You can use it mostly like a normal 2D array but if you really want to convert it to a (dense) NumPy array, just call the toarray() method:</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housing_cat_1hot.toarray()</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We can apply both transformations (from text categories to integer categories, then from integer</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categories to one-hot vectors) in one shot using the LabelBinarizer class: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d71737bb08_0_197"/>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Text and Categorical Attributes</a:t>
            </a:r>
            <a:endParaRPr sz="3600">
              <a:solidFill>
                <a:srgbClr val="1C4587"/>
              </a:solidFill>
              <a:latin typeface="Lato"/>
              <a:ea typeface="Lato"/>
              <a:cs typeface="Lato"/>
              <a:sym typeface="Lato"/>
            </a:endParaRPr>
          </a:p>
        </p:txBody>
      </p:sp>
      <p:sp>
        <p:nvSpPr>
          <p:cNvPr id="358" name="Google Shape;358;gd71737bb08_0_197"/>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sklearn.preprocessing import LabelBinarizer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encoder = LabelBinarizer()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housing_cat_1hot = encoder.fit_transform(housing_cat)</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housing_cat_1hot</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d71737bb08_0_203"/>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Feature Scaling </a:t>
            </a:r>
            <a:endParaRPr sz="3600">
              <a:solidFill>
                <a:srgbClr val="1C4587"/>
              </a:solidFill>
              <a:latin typeface="Lato"/>
              <a:ea typeface="Lato"/>
              <a:cs typeface="Lato"/>
              <a:sym typeface="Lato"/>
            </a:endParaRPr>
          </a:p>
        </p:txBody>
      </p:sp>
      <p:sp>
        <p:nvSpPr>
          <p:cNvPr id="364" name="Google Shape;364;gd71737bb08_0_203"/>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One of the most important transformations you need to apply to your data is feature scaling.</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With few exceptions, Machine Learning algorithms don’t perform well when the input numerical attributes have very different scales.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There are two common ways to get all attributes to have the same scale: min-max scaling and standardization.</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Min-max scaling (many people call this normalization) is quite simple: values are shifted and rescaled so that they end up ranging from 0 to 1</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Scikit-Learn provides a transformer called MinMaxScaler for this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71737bb08_0_213"/>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Feature Scaling </a:t>
            </a:r>
            <a:endParaRPr sz="3600">
              <a:solidFill>
                <a:srgbClr val="1C4587"/>
              </a:solidFill>
              <a:latin typeface="Lato"/>
              <a:ea typeface="Lato"/>
              <a:cs typeface="Lato"/>
              <a:sym typeface="Lato"/>
            </a:endParaRPr>
          </a:p>
        </p:txBody>
      </p:sp>
      <p:sp>
        <p:nvSpPr>
          <p:cNvPr id="370" name="Google Shape;370;gd71737bb08_0_213"/>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Standardization is quite different: first it subtracts the mean value (so standardized values always have a zero mean), and then it divides by the variance so that the resulting distribution has unit variance.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Unlike min-max scaling, standardization does not bound values to a specific range, which may be a problem for some algorithms (e.g., </a:t>
            </a:r>
            <a:r>
              <a:rPr lang="en" sz="1800" b="1">
                <a:latin typeface="Lato"/>
                <a:ea typeface="Lato"/>
                <a:cs typeface="Lato"/>
                <a:sym typeface="Lato"/>
              </a:rPr>
              <a:t>neural networks </a:t>
            </a:r>
            <a:r>
              <a:rPr lang="en" sz="1800">
                <a:latin typeface="Lato"/>
                <a:ea typeface="Lato"/>
                <a:cs typeface="Lato"/>
                <a:sym typeface="Lato"/>
              </a:rPr>
              <a:t>often expect an input value ranging from 0 to 1).</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However, standardization is much less affected by outliers.</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d71737bb08_0_221"/>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Select and Train a Model</a:t>
            </a:r>
            <a:endParaRPr sz="3600">
              <a:solidFill>
                <a:srgbClr val="1C4587"/>
              </a:solidFill>
              <a:latin typeface="Lato"/>
              <a:ea typeface="Lato"/>
              <a:cs typeface="Lato"/>
              <a:sym typeface="Lato"/>
            </a:endParaRPr>
          </a:p>
        </p:txBody>
      </p:sp>
      <p:sp>
        <p:nvSpPr>
          <p:cNvPr id="376" name="Google Shape;376;gd71737bb08_0_221"/>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The good news is that thanks to all these previous steps, things are now going to be much simpler than you might think. Let’s first train a Linear Regression model</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sklearn.linear_model import LinearRegression</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lin_reg = LinearRegression()</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lin_reg.fit(housing_prepared, housing_labels)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some_data = housing.iloc[:5]</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some_labels = housing_labels.iloc[:5]</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 print("Predictions:\t", lin_reg.predict(some_data_prepared))</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Let’s measure this regression model’s RMSE on the whole training set using Scikit-</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Learn’s mean_squared_error function:</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d71737bb08_0_230"/>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How good is the model</a:t>
            </a:r>
            <a:endParaRPr sz="3600">
              <a:solidFill>
                <a:srgbClr val="1C4587"/>
              </a:solidFill>
              <a:latin typeface="Lato"/>
              <a:ea typeface="Lato"/>
              <a:cs typeface="Lato"/>
              <a:sym typeface="Lato"/>
            </a:endParaRPr>
          </a:p>
        </p:txBody>
      </p:sp>
      <p:sp>
        <p:nvSpPr>
          <p:cNvPr id="382" name="Google Shape;382;gd71737bb08_0_230"/>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A typical performance measure for regression problems is the Root Mean Square Error (RMSE).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It measures the standard deviation  of the errors the system makes in its predictions.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For example, an RMSE equal to 50,000 means that about 68% of the system’s predictions fall within $50,000 of the actual value, and about 95% of the predictions fall within $100,000 of the actual value.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Even though the RMSE is generally the preferred performance measure for regression tasks, in some contexts you may prefer to use another function. For example, suppose that there are many outlier districts. In that case, you may consider using the Mean Absolute Error (also called the Average Absolute Deviation; </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8"/>
          <p:cNvPicPr preferRelativeResize="0"/>
          <p:nvPr/>
        </p:nvPicPr>
        <p:blipFill rotWithShape="1">
          <a:blip r:embed="rId3">
            <a:alphaModFix/>
          </a:blip>
          <a:srcRect/>
          <a:stretch/>
        </p:blipFill>
        <p:spPr>
          <a:xfrm>
            <a:off x="76200" y="809275"/>
            <a:ext cx="8839198" cy="418972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d71737bb08_0_239"/>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How good is the model</a:t>
            </a:r>
            <a:endParaRPr sz="3600">
              <a:solidFill>
                <a:srgbClr val="1C4587"/>
              </a:solidFill>
              <a:latin typeface="Lato"/>
              <a:ea typeface="Lato"/>
              <a:cs typeface="Lato"/>
              <a:sym typeface="Lato"/>
            </a:endParaRPr>
          </a:p>
        </p:txBody>
      </p:sp>
      <p:sp>
        <p:nvSpPr>
          <p:cNvPr id="388" name="Google Shape;388;gd71737bb08_0_239"/>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Both the RMSE and the MAE are ways to measure the distance between two vectors: the vector of predictions and the vector of target values.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sklearn.metrics import mean_squared_error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housing_predictions = lin_reg.predict(housing_prepared)</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lin_mse = mean_squared_error(housing_labels, housing_predictions)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lin_rmse = np.sqrt(lin_mse)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lin_rmse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Okay, this is better than nothing but clearly not a great score: most districts’ median_housing_values range between $120,000 and $265,000, so a typical prediction error of $68,628 is not very satisfying.</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d71737bb08_0_247"/>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How good is the model</a:t>
            </a:r>
            <a:endParaRPr sz="3600">
              <a:solidFill>
                <a:srgbClr val="1C4587"/>
              </a:solidFill>
              <a:latin typeface="Lato"/>
              <a:ea typeface="Lato"/>
              <a:cs typeface="Lato"/>
              <a:sym typeface="Lato"/>
            </a:endParaRPr>
          </a:p>
        </p:txBody>
      </p:sp>
      <p:sp>
        <p:nvSpPr>
          <p:cNvPr id="394" name="Google Shape;394;gd71737bb08_0_247"/>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This is an example of a model underfitting the training data.</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When this happens it can mean that the features do not provide enough information to make good predictions, or that the model is not powerful enough.</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Let’s train a DecisionTreeRegressor . This is a powerful model, capable of finding complex nonlinear relationships in the data</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from sklearn.tree import DecisionTreeRegressor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tree_reg = DecisionTreeRegressor()</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tree_reg.fit(housing_prepared, housing_labels)</a:t>
            </a: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d71737bb08_0_256"/>
          <p:cNvSpPr txBox="1">
            <a:spLocks noGrp="1"/>
          </p:cNvSpPr>
          <p:nvPr>
            <p:ph type="title"/>
          </p:nvPr>
        </p:nvSpPr>
        <p:spPr>
          <a:xfrm>
            <a:off x="56225" y="856950"/>
            <a:ext cx="900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How good is the model</a:t>
            </a:r>
            <a:endParaRPr sz="3600">
              <a:solidFill>
                <a:srgbClr val="1C4587"/>
              </a:solidFill>
              <a:latin typeface="Lato"/>
              <a:ea typeface="Lato"/>
              <a:cs typeface="Lato"/>
              <a:sym typeface="Lato"/>
            </a:endParaRPr>
          </a:p>
        </p:txBody>
      </p:sp>
      <p:sp>
        <p:nvSpPr>
          <p:cNvPr id="400" name="Google Shape;400;gd71737bb08_0_256"/>
          <p:cNvSpPr txBox="1">
            <a:spLocks noGrp="1"/>
          </p:cNvSpPr>
          <p:nvPr>
            <p:ph type="body" idx="1"/>
          </p:nvPr>
        </p:nvSpPr>
        <p:spPr>
          <a:xfrm>
            <a:off x="56225" y="1517750"/>
            <a:ext cx="9087900" cy="3541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housing_predictions = tree_reg.predict(housing_prepared)</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tree_mse = mean_squared_error(housing_labels, housing_predictions)</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tree_rmse = np.sqrt(tree_mse)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tree_rmse</a:t>
            </a:r>
            <a:endParaRPr sz="1800">
              <a:latin typeface="Courier New"/>
              <a:ea typeface="Courier New"/>
              <a:cs typeface="Courier New"/>
              <a:sym typeface="Courier New"/>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No error at all? Could this model really be absolutely perfect? Of course, it is much</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 sz="1800">
                <a:latin typeface="Lato"/>
                <a:ea typeface="Lato"/>
                <a:cs typeface="Lato"/>
                <a:sym typeface="Lato"/>
              </a:rPr>
              <a:t>more likely that the model has badly overfit the data. How can you be sure? As we saw earlier, you don’t want to touch the test set until you are ready to launch a model you are confident about, so you need to use part of the training set for training, and part for model validation. </a:t>
            </a:r>
            <a:endParaRPr sz="1800">
              <a:latin typeface="Lato"/>
              <a:ea typeface="Lato"/>
              <a:cs typeface="Lato"/>
              <a:sym typeface="Lato"/>
            </a:endParaRPr>
          </a:p>
          <a:p>
            <a:pPr marL="457200" lvl="0" indent="0" algn="l" rtl="0">
              <a:lnSpc>
                <a:spcPct val="115000"/>
              </a:lnSpc>
              <a:spcBef>
                <a:spcPts val="0"/>
              </a:spcBef>
              <a:spcAft>
                <a:spcPts val="0"/>
              </a:spcAft>
              <a:buSzPts val="1300"/>
              <a:buNone/>
            </a:pPr>
            <a:endParaRPr sz="1800">
              <a:latin typeface="Courier New"/>
              <a:ea typeface="Courier New"/>
              <a:cs typeface="Courier New"/>
              <a:sym typeface="Courier New"/>
            </a:endParaRPr>
          </a:p>
          <a:p>
            <a:pPr marL="457200" lvl="0" indent="0" algn="l" rtl="0">
              <a:lnSpc>
                <a:spcPct val="115000"/>
              </a:lnSpc>
              <a:spcBef>
                <a:spcPts val="0"/>
              </a:spcBef>
              <a:spcAft>
                <a:spcPts val="0"/>
              </a:spcAft>
              <a:buSzPts val="1300"/>
              <a:buNone/>
            </a:pPr>
            <a:endParaRPr sz="21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d71737bb08_0_0"/>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Problem</a:t>
            </a:r>
            <a:endParaRPr sz="3600">
              <a:solidFill>
                <a:srgbClr val="1C4587"/>
              </a:solidFill>
              <a:latin typeface="Lato"/>
              <a:ea typeface="Lato"/>
              <a:cs typeface="Lato"/>
              <a:sym typeface="Lato"/>
            </a:endParaRPr>
          </a:p>
        </p:txBody>
      </p:sp>
      <p:sp>
        <p:nvSpPr>
          <p:cNvPr id="406" name="Google Shape;406;gd71737bb08_0_0"/>
          <p:cNvSpPr txBox="1">
            <a:spLocks noGrp="1"/>
          </p:cNvSpPr>
          <p:nvPr>
            <p:ph type="body" idx="1"/>
          </p:nvPr>
        </p:nvSpPr>
        <p:spPr>
          <a:xfrm>
            <a:off x="271875" y="1845625"/>
            <a:ext cx="8146200" cy="30093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Font typeface="Lato"/>
              <a:buChar char="●"/>
            </a:pPr>
            <a:r>
              <a:rPr lang="en" sz="2100">
                <a:latin typeface="Lato"/>
                <a:ea typeface="Lato"/>
                <a:cs typeface="Lato"/>
                <a:sym typeface="Lato"/>
              </a:rPr>
              <a:t>To build a Decision Tree model for prediction of car quality given other attributes about the car.</a:t>
            </a:r>
            <a:endParaRPr sz="2100">
              <a:latin typeface="Lato"/>
              <a:ea typeface="Lato"/>
              <a:cs typeface="Lato"/>
              <a:sym typeface="Lato"/>
            </a:endParaRPr>
          </a:p>
          <a:p>
            <a:pPr marL="457200" lvl="0" indent="-361950" algn="l" rtl="0">
              <a:lnSpc>
                <a:spcPct val="115000"/>
              </a:lnSpc>
              <a:spcBef>
                <a:spcPts val="0"/>
              </a:spcBef>
              <a:spcAft>
                <a:spcPts val="0"/>
              </a:spcAft>
              <a:buSzPts val="2100"/>
              <a:buFont typeface="Lato"/>
              <a:buChar char="●"/>
            </a:pPr>
            <a:r>
              <a:rPr lang="en" sz="2100">
                <a:latin typeface="Lato"/>
                <a:ea typeface="Lato"/>
                <a:cs typeface="Lato"/>
                <a:sym typeface="Lato"/>
              </a:rPr>
              <a:t>The dataset is available at: </a:t>
            </a:r>
            <a:endParaRPr sz="2100">
              <a:latin typeface="Lato"/>
              <a:ea typeface="Lato"/>
              <a:cs typeface="Lato"/>
              <a:sym typeface="Lato"/>
            </a:endParaRPr>
          </a:p>
          <a:p>
            <a:pPr marL="457200" lvl="0" indent="-361950" algn="l" rtl="0">
              <a:lnSpc>
                <a:spcPct val="115000"/>
              </a:lnSpc>
              <a:spcBef>
                <a:spcPts val="0"/>
              </a:spcBef>
              <a:spcAft>
                <a:spcPts val="0"/>
              </a:spcAft>
              <a:buSzPts val="2100"/>
              <a:buFont typeface="Lato"/>
              <a:buChar char="●"/>
            </a:pPr>
            <a:r>
              <a:rPr lang="en" sz="2100">
                <a:latin typeface="Lato"/>
                <a:ea typeface="Lato"/>
                <a:cs typeface="Lato"/>
                <a:sym typeface="Lato"/>
              </a:rPr>
              <a:t>http://archive.ics.uci.edu/ml/machine-learning-databases/car/car.data “http://archive.ics.uci.edu/ml/datasets/Car+Evaluation” </a:t>
            </a:r>
            <a:endParaRPr sz="21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Relevant Information</a:t>
            </a:r>
            <a:endParaRPr sz="3600">
              <a:solidFill>
                <a:srgbClr val="1C4587"/>
              </a:solidFill>
              <a:latin typeface="Lato"/>
              <a:ea typeface="Lato"/>
              <a:cs typeface="Lato"/>
              <a:sym typeface="Lato"/>
            </a:endParaRPr>
          </a:p>
        </p:txBody>
      </p:sp>
      <p:sp>
        <p:nvSpPr>
          <p:cNvPr id="412" name="Google Shape;412;p46"/>
          <p:cNvSpPr txBox="1">
            <a:spLocks noGrp="1"/>
          </p:cNvSpPr>
          <p:nvPr>
            <p:ph type="body" idx="1"/>
          </p:nvPr>
        </p:nvSpPr>
        <p:spPr>
          <a:xfrm>
            <a:off x="271875" y="1509325"/>
            <a:ext cx="8146200" cy="36342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CAR                      car acceptability</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PRICE                  overall price</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buying               buying price</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maint                price of the maintenance</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TECH                   technical characteristics</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COMFORT              comfort</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doors              number of doors</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persons            capacity in terms of persons to carry</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lug_boot           the size of luggage boot</a:t>
            </a:r>
            <a:endParaRPr sz="1900">
              <a:latin typeface="Lato"/>
              <a:ea typeface="Lato"/>
              <a:cs typeface="Lato"/>
              <a:sym typeface="Lato"/>
            </a:endParaRPr>
          </a:p>
          <a:p>
            <a:pPr marL="457200" lvl="0" indent="-349250" algn="l" rtl="0">
              <a:lnSpc>
                <a:spcPct val="115000"/>
              </a:lnSpc>
              <a:spcBef>
                <a:spcPts val="0"/>
              </a:spcBef>
              <a:spcAft>
                <a:spcPts val="0"/>
              </a:spcAft>
              <a:buSzPts val="1900"/>
              <a:buFont typeface="Lato"/>
              <a:buChar char="●"/>
            </a:pPr>
            <a:r>
              <a:rPr lang="en" sz="1900">
                <a:latin typeface="Lato"/>
                <a:ea typeface="Lato"/>
                <a:cs typeface="Lato"/>
                <a:sym typeface="Lato"/>
              </a:rPr>
              <a:t>   safety               estimated safety of the car</a:t>
            </a:r>
            <a:endParaRPr sz="1900">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7"/>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Libraries</a:t>
            </a:r>
            <a:endParaRPr sz="3600">
              <a:solidFill>
                <a:srgbClr val="1C4587"/>
              </a:solidFill>
              <a:latin typeface="Lato"/>
              <a:ea typeface="Lato"/>
              <a:cs typeface="Lato"/>
              <a:sym typeface="Lato"/>
            </a:endParaRPr>
          </a:p>
        </p:txBody>
      </p:sp>
      <p:sp>
        <p:nvSpPr>
          <p:cNvPr id="418" name="Google Shape;418;p47"/>
          <p:cNvSpPr txBox="1">
            <a:spLocks noGrp="1"/>
          </p:cNvSpPr>
          <p:nvPr>
            <p:ph type="body" idx="1"/>
          </p:nvPr>
        </p:nvSpPr>
        <p:spPr>
          <a:xfrm>
            <a:off x="271875" y="1509325"/>
            <a:ext cx="8146200" cy="3634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os</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sklearn</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numpy as np</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pandas as pd</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numpy as np, pandas as pd</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import matplotlib.pyplot as plt</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from sklearn import tree, metrics</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from sklearn.model_selection import train_test_split</a:t>
            </a:r>
            <a:endParaRPr sz="20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8"/>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Libraries</a:t>
            </a:r>
            <a:endParaRPr sz="3600">
              <a:solidFill>
                <a:srgbClr val="1C4587"/>
              </a:solidFill>
              <a:latin typeface="Lato"/>
              <a:ea typeface="Lato"/>
              <a:cs typeface="Lato"/>
              <a:sym typeface="Lato"/>
            </a:endParaRPr>
          </a:p>
        </p:txBody>
      </p:sp>
      <p:sp>
        <p:nvSpPr>
          <p:cNvPr id="424" name="Google Shape;424;p48"/>
          <p:cNvSpPr txBox="1">
            <a:spLocks noGrp="1"/>
          </p:cNvSpPr>
          <p:nvPr>
            <p:ph type="body" idx="1"/>
          </p:nvPr>
        </p:nvSpPr>
        <p:spPr>
          <a:xfrm>
            <a:off x="271875" y="1509325"/>
            <a:ext cx="8872200" cy="3634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data =pd.read_csv('car.data',names=['buying','maint','doors','persons','lug_boot','safety','class'])</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data['class'],class_names = pd.factorize(data['class'])</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 The values are present in string format. However, the algorithm requires the variables to be coded into its equivalent integer codes. We can convert the string categorical values into an integer code using factorize method of the pandas library.</a:t>
            </a:r>
            <a:endParaRPr sz="20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9"/>
          <p:cNvSpPr txBox="1">
            <a:spLocks noGrp="1"/>
          </p:cNvSpPr>
          <p:nvPr>
            <p:ph type="title"/>
          </p:nvPr>
        </p:nvSpPr>
        <p:spPr>
          <a:xfrm>
            <a:off x="729450" y="8991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a:solidFill>
                  <a:srgbClr val="1C4587"/>
                </a:solidFill>
                <a:latin typeface="Lato"/>
                <a:ea typeface="Lato"/>
                <a:cs typeface="Lato"/>
                <a:sym typeface="Lato"/>
              </a:rPr>
              <a:t>Splitting Data</a:t>
            </a:r>
            <a:endParaRPr sz="3600">
              <a:solidFill>
                <a:srgbClr val="1C4587"/>
              </a:solidFill>
              <a:latin typeface="Lato"/>
              <a:ea typeface="Lato"/>
              <a:cs typeface="Lato"/>
              <a:sym typeface="Lato"/>
            </a:endParaRPr>
          </a:p>
        </p:txBody>
      </p:sp>
      <p:sp>
        <p:nvSpPr>
          <p:cNvPr id="430" name="Google Shape;430;p49"/>
          <p:cNvSpPr txBox="1">
            <a:spLocks noGrp="1"/>
          </p:cNvSpPr>
          <p:nvPr>
            <p:ph type="body" idx="1"/>
          </p:nvPr>
        </p:nvSpPr>
        <p:spPr>
          <a:xfrm>
            <a:off x="271875" y="1509325"/>
            <a:ext cx="8872200" cy="3634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X = data.iloc[:,:-1]</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y = data.iloc[:,-1]</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 split data randomly into 70% training and 30% test</a:t>
            </a:r>
            <a:endParaRPr sz="2000">
              <a:latin typeface="Courier New"/>
              <a:ea typeface="Courier New"/>
              <a:cs typeface="Courier New"/>
              <a:sym typeface="Courier New"/>
            </a:endParaRPr>
          </a:p>
          <a:p>
            <a:pPr marL="457200" lvl="0" indent="-355600" algn="l"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X_train, X_test, y_train, y_test = train_test_split(X, y, test_size=0.3, random_state=0)</a:t>
            </a:r>
            <a:endParaRPr sz="20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0"/>
          <p:cNvSpPr txBox="1">
            <a:spLocks noGrp="1"/>
          </p:cNvSpPr>
          <p:nvPr>
            <p:ph type="title"/>
          </p:nvPr>
        </p:nvSpPr>
        <p:spPr>
          <a:xfrm>
            <a:off x="979850" y="1165425"/>
            <a:ext cx="7688400" cy="67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3300" b="1">
                <a:solidFill>
                  <a:srgbClr val="4C6A92"/>
                </a:solidFill>
                <a:latin typeface="Montserrat"/>
                <a:ea typeface="Montserrat"/>
                <a:cs typeface="Montserrat"/>
                <a:sym typeface="Montserrat"/>
              </a:rPr>
              <a:t>Debrief</a:t>
            </a:r>
            <a:endParaRPr sz="3300" b="1">
              <a:solidFill>
                <a:srgbClr val="4C6A92"/>
              </a:solidFill>
              <a:latin typeface="Montserrat"/>
              <a:ea typeface="Montserrat"/>
              <a:cs typeface="Montserrat"/>
              <a:sym typeface="Montserrat"/>
            </a:endParaRPr>
          </a:p>
        </p:txBody>
      </p:sp>
      <p:sp>
        <p:nvSpPr>
          <p:cNvPr id="436" name="Google Shape;436;p50"/>
          <p:cNvSpPr txBox="1">
            <a:spLocks noGrp="1"/>
          </p:cNvSpPr>
          <p:nvPr>
            <p:ph type="body" idx="4294967295"/>
          </p:nvPr>
        </p:nvSpPr>
        <p:spPr>
          <a:xfrm>
            <a:off x="1073150" y="1884825"/>
            <a:ext cx="7635300" cy="23646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4C6A92"/>
              </a:buClr>
              <a:buSzPts val="1800"/>
              <a:buFont typeface="Nunito"/>
              <a:buChar char="➔"/>
            </a:pPr>
            <a:r>
              <a:rPr lang="en" sz="1800">
                <a:solidFill>
                  <a:srgbClr val="000000"/>
                </a:solidFill>
                <a:latin typeface="Nunito"/>
                <a:ea typeface="Nunito"/>
                <a:cs typeface="Nunito"/>
                <a:sym typeface="Nunito"/>
              </a:rPr>
              <a:t>xxxx</a:t>
            </a:r>
            <a:endParaRPr sz="1800">
              <a:solidFill>
                <a:srgbClr val="000000"/>
              </a:solidFill>
              <a:latin typeface="Nunito"/>
              <a:ea typeface="Nunito"/>
              <a:cs typeface="Nunito"/>
              <a:sym typeface="Nunito"/>
            </a:endParaRPr>
          </a:p>
          <a:p>
            <a:pPr marL="457200" lvl="0" indent="-342900" algn="l" rtl="0">
              <a:lnSpc>
                <a:spcPct val="200000"/>
              </a:lnSpc>
              <a:spcBef>
                <a:spcPts val="0"/>
              </a:spcBef>
              <a:spcAft>
                <a:spcPts val="0"/>
              </a:spcAft>
              <a:buClr>
                <a:srgbClr val="4C6A92"/>
              </a:buClr>
              <a:buSzPts val="1800"/>
              <a:buFont typeface="Nunito"/>
              <a:buChar char="➔"/>
            </a:pPr>
            <a:endParaRPr sz="1800">
              <a:solidFill>
                <a:srgbClr val="000000"/>
              </a:solidFill>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1"/>
          <p:cNvSpPr txBox="1">
            <a:spLocks noGrp="1"/>
          </p:cNvSpPr>
          <p:nvPr>
            <p:ph type="title"/>
          </p:nvPr>
        </p:nvSpPr>
        <p:spPr>
          <a:xfrm>
            <a:off x="1110450" y="2011500"/>
            <a:ext cx="7688400" cy="112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7200" b="1">
                <a:latin typeface="Montserrat"/>
                <a:ea typeface="Montserrat"/>
                <a:cs typeface="Montserrat"/>
                <a:sym typeface="Montserrat"/>
              </a:rPr>
              <a:t>Q &amp; A</a:t>
            </a:r>
            <a:endParaRPr sz="7200"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Encoding</a:t>
            </a:r>
            <a:endParaRPr b="1">
              <a:solidFill>
                <a:srgbClr val="4C6A92"/>
              </a:solidFill>
              <a:latin typeface="Montserrat"/>
              <a:ea typeface="Montserrat"/>
              <a:cs typeface="Montserrat"/>
              <a:sym typeface="Montserrat"/>
            </a:endParaRPr>
          </a:p>
        </p:txBody>
      </p:sp>
      <p:sp>
        <p:nvSpPr>
          <p:cNvPr id="177" name="Google Shape;177;p39"/>
          <p:cNvSpPr txBox="1">
            <a:spLocks noGrp="1"/>
          </p:cNvSpPr>
          <p:nvPr>
            <p:ph type="body" idx="1"/>
          </p:nvPr>
        </p:nvSpPr>
        <p:spPr>
          <a:xfrm>
            <a:off x="152400" y="1383000"/>
            <a:ext cx="9144000" cy="376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from numpy import array</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from sklearn.preprocessing import LabelEncoder</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000000"/>
                </a:solidFill>
                <a:latin typeface="Courier New"/>
                <a:ea typeface="Courier New"/>
                <a:cs typeface="Courier New"/>
                <a:sym typeface="Courier New"/>
              </a:rPr>
              <a:t># define example</a:t>
            </a:r>
            <a:endParaRPr sz="160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data = ['warm','hot','cold','luke warm','hot','cold','warm']</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values = array(data)</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print(values)</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000000"/>
                </a:solidFill>
                <a:latin typeface="Courier New"/>
                <a:ea typeface="Courier New"/>
                <a:cs typeface="Courier New"/>
                <a:sym typeface="Courier New"/>
              </a:rPr>
              <a:t># integer encode</a:t>
            </a:r>
            <a:endParaRPr sz="1600">
              <a:solidFill>
                <a:srgbClr val="000000"/>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label_encoder = LabelEncoder()</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integer_encoded = label_encoder.fit_transform(values)</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print(integer_encoded)</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inverted = label_encoder.inverse_transform(integer_encoded)[2]</a:t>
            </a:r>
            <a:endParaRPr sz="1600">
              <a:solidFill>
                <a:srgbClr val="FF00FF"/>
              </a:solidFill>
              <a:latin typeface="Courier New"/>
              <a:ea typeface="Courier New"/>
              <a:cs typeface="Courier New"/>
              <a:sym typeface="Courier New"/>
            </a:endParaRPr>
          </a:p>
          <a:p>
            <a:pPr marL="0" lvl="0" indent="0" algn="l" rtl="0">
              <a:lnSpc>
                <a:spcPct val="115000"/>
              </a:lnSpc>
              <a:spcBef>
                <a:spcPts val="0"/>
              </a:spcBef>
              <a:spcAft>
                <a:spcPts val="0"/>
              </a:spcAft>
              <a:buSzPts val="1300"/>
              <a:buNone/>
            </a:pPr>
            <a:r>
              <a:rPr lang="en" sz="1600">
                <a:solidFill>
                  <a:srgbClr val="FF00FF"/>
                </a:solidFill>
                <a:latin typeface="Courier New"/>
                <a:ea typeface="Courier New"/>
                <a:cs typeface="Courier New"/>
                <a:sym typeface="Courier New"/>
              </a:rPr>
              <a:t>print(inverted)</a:t>
            </a:r>
            <a:endParaRPr sz="1000">
              <a:solidFill>
                <a:srgbClr val="000000"/>
              </a:solidFill>
              <a:latin typeface="Nunito"/>
              <a:ea typeface="Nunito"/>
              <a:cs typeface="Nunito"/>
              <a:sym typeface="Nunito"/>
            </a:endParaRPr>
          </a:p>
          <a:p>
            <a:pPr marL="0" lvl="0" indent="0" algn="l" rtl="0">
              <a:lnSpc>
                <a:spcPct val="115000"/>
              </a:lnSpc>
              <a:spcBef>
                <a:spcPts val="0"/>
              </a:spcBef>
              <a:spcAft>
                <a:spcPts val="0"/>
              </a:spcAft>
              <a:buSzPts val="1300"/>
              <a:buNone/>
            </a:pPr>
            <a:endParaRPr sz="1000">
              <a:solidFill>
                <a:srgbClr val="000000"/>
              </a:solidFill>
              <a:latin typeface="Nunito"/>
              <a:ea typeface="Nunito"/>
              <a:cs typeface="Nunito"/>
              <a:sym typeface="Nuni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1110450" y="2011500"/>
            <a:ext cx="7688400" cy="112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7200" b="1">
                <a:latin typeface="Montserrat"/>
                <a:ea typeface="Montserrat"/>
                <a:cs typeface="Montserrat"/>
                <a:sym typeface="Montserrat"/>
              </a:rPr>
              <a:t>Up Next!</a:t>
            </a:r>
            <a:endParaRPr sz="7200" b="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4C6A92"/>
        </a:solidFill>
        <a:effectLst/>
      </p:bgPr>
    </p:bg>
    <p:spTree>
      <p:nvGrpSpPr>
        <p:cNvPr id="1" name="Shape 450"/>
        <p:cNvGrpSpPr/>
        <p:nvPr/>
      </p:nvGrpSpPr>
      <p:grpSpPr>
        <a:xfrm>
          <a:off x="0" y="0"/>
          <a:ext cx="0" cy="0"/>
          <a:chOff x="0" y="0"/>
          <a:chExt cx="0" cy="0"/>
        </a:xfrm>
      </p:grpSpPr>
      <p:sp>
        <p:nvSpPr>
          <p:cNvPr id="451" name="Google Shape;451;p53"/>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7200" b="1" i="1">
                <a:latin typeface="Cambria"/>
                <a:ea typeface="Cambria"/>
                <a:cs typeface="Cambria"/>
                <a:sym typeface="Cambria"/>
              </a:rPr>
              <a:t>“Byeeeeeeeee!”</a:t>
            </a:r>
            <a:endParaRPr sz="7200" b="1" i="1">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0"/>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One-hot encoding</a:t>
            </a:r>
            <a:endParaRPr b="1">
              <a:solidFill>
                <a:srgbClr val="4C6A92"/>
              </a:solidFill>
              <a:latin typeface="Montserrat"/>
              <a:ea typeface="Montserrat"/>
              <a:cs typeface="Montserrat"/>
              <a:sym typeface="Montserrat"/>
            </a:endParaRPr>
          </a:p>
        </p:txBody>
      </p:sp>
      <p:sp>
        <p:nvSpPr>
          <p:cNvPr id="183" name="Google Shape;183;p40"/>
          <p:cNvSpPr txBox="1">
            <a:spLocks noGrp="1"/>
          </p:cNvSpPr>
          <p:nvPr>
            <p:ph type="body" idx="1"/>
          </p:nvPr>
        </p:nvSpPr>
        <p:spPr>
          <a:xfrm>
            <a:off x="377250" y="1500625"/>
            <a:ext cx="8685000" cy="337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400" b="1">
                <a:solidFill>
                  <a:srgbClr val="000000"/>
                </a:solidFill>
                <a:latin typeface="Arial"/>
                <a:ea typeface="Arial"/>
                <a:cs typeface="Arial"/>
                <a:sym typeface="Arial"/>
              </a:rPr>
              <a:t># binary encode</a:t>
            </a:r>
            <a:endParaRPr sz="1400" b="1">
              <a:solidFill>
                <a:srgbClr val="000000"/>
              </a:solidFill>
              <a:latin typeface="Arial"/>
              <a:ea typeface="Arial"/>
              <a:cs typeface="Arial"/>
              <a:sym typeface="Arial"/>
            </a:endParaRPr>
          </a:p>
          <a:p>
            <a:pPr marL="0" lvl="0" indent="0" algn="l" rtl="0">
              <a:lnSpc>
                <a:spcPct val="100000"/>
              </a:lnSpc>
              <a:spcBef>
                <a:spcPts val="0"/>
              </a:spcBef>
              <a:spcAft>
                <a:spcPts val="0"/>
              </a:spcAft>
              <a:buSzPts val="1300"/>
              <a:buNone/>
            </a:pP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SzPts val="1300"/>
              <a:buNone/>
            </a:pPr>
            <a:r>
              <a:rPr lang="en" sz="1400">
                <a:solidFill>
                  <a:srgbClr val="000000"/>
                </a:solidFill>
                <a:latin typeface="Arial"/>
                <a:ea typeface="Arial"/>
                <a:cs typeface="Arial"/>
                <a:sym typeface="Arial"/>
              </a:rPr>
              <a:t>onehot_encoder = OneHotEncoder(sparse=False)</a:t>
            </a:r>
            <a:endParaRPr sz="1400">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a:solidFill>
                  <a:srgbClr val="000000"/>
                </a:solidFill>
                <a:latin typeface="Arial"/>
                <a:ea typeface="Arial"/>
                <a:cs typeface="Arial"/>
                <a:sym typeface="Arial"/>
              </a:rPr>
              <a:t>integer_encoded = integer_encoded.reshape(len(integer_encoded), 1)</a:t>
            </a:r>
            <a:endParaRPr sz="1400">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a:solidFill>
                  <a:srgbClr val="000000"/>
                </a:solidFill>
                <a:latin typeface="Arial"/>
                <a:ea typeface="Arial"/>
                <a:cs typeface="Arial"/>
                <a:sym typeface="Arial"/>
              </a:rPr>
              <a:t>onehot_encoded = onehot_encoder.fit_transform(integer_encoded)</a:t>
            </a:r>
            <a:endParaRPr sz="1400">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a:solidFill>
                  <a:srgbClr val="000000"/>
                </a:solidFill>
                <a:latin typeface="Arial"/>
                <a:ea typeface="Arial"/>
                <a:cs typeface="Arial"/>
                <a:sym typeface="Arial"/>
              </a:rPr>
              <a:t>print(onehot_encoded)</a:t>
            </a:r>
            <a:endParaRPr sz="1400">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b="1">
                <a:solidFill>
                  <a:srgbClr val="000000"/>
                </a:solidFill>
                <a:latin typeface="Arial"/>
                <a:ea typeface="Arial"/>
                <a:cs typeface="Arial"/>
                <a:sym typeface="Arial"/>
              </a:rPr>
              <a:t># invert first example</a:t>
            </a:r>
            <a:endParaRPr sz="1400" b="1">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a:solidFill>
                  <a:srgbClr val="000000"/>
                </a:solidFill>
                <a:latin typeface="Arial"/>
                <a:ea typeface="Arial"/>
                <a:cs typeface="Arial"/>
                <a:sym typeface="Arial"/>
              </a:rPr>
              <a:t>inverted = label_encoder.inverse_transform([argmax(onehot_encoded[0, :])])</a:t>
            </a:r>
            <a:endParaRPr sz="1400">
              <a:solidFill>
                <a:srgbClr val="000000"/>
              </a:solidFill>
              <a:latin typeface="Arial"/>
              <a:ea typeface="Arial"/>
              <a:cs typeface="Arial"/>
              <a:sym typeface="Arial"/>
            </a:endParaRPr>
          </a:p>
          <a:p>
            <a:pPr marL="0" lvl="0" indent="0" algn="l" rtl="0">
              <a:lnSpc>
                <a:spcPct val="100000"/>
              </a:lnSpc>
              <a:spcBef>
                <a:spcPts val="1400"/>
              </a:spcBef>
              <a:spcAft>
                <a:spcPts val="0"/>
              </a:spcAft>
              <a:buSzPts val="1300"/>
              <a:buNone/>
            </a:pPr>
            <a:r>
              <a:rPr lang="en" sz="1400">
                <a:solidFill>
                  <a:srgbClr val="000000"/>
                </a:solidFill>
                <a:latin typeface="Arial"/>
                <a:ea typeface="Arial"/>
                <a:cs typeface="Arial"/>
                <a:sym typeface="Arial"/>
              </a:rPr>
              <a:t>print(inverted)</a:t>
            </a:r>
            <a:endParaRPr sz="1400">
              <a:solidFill>
                <a:srgbClr val="000000"/>
              </a:solidFill>
              <a:latin typeface="Arial"/>
              <a:ea typeface="Arial"/>
              <a:cs typeface="Arial"/>
              <a:sym typeface="Arial"/>
            </a:endParaRPr>
          </a:p>
          <a:p>
            <a:pPr marL="0" lvl="0" indent="0" algn="l" rtl="0">
              <a:lnSpc>
                <a:spcPct val="200000"/>
              </a:lnSpc>
              <a:spcBef>
                <a:spcPts val="0"/>
              </a:spcBef>
              <a:spcAft>
                <a:spcPts val="0"/>
              </a:spcAft>
              <a:buSzPts val="1300"/>
              <a:buNone/>
            </a:pPr>
            <a:endParaRPr sz="1800">
              <a:solidFill>
                <a:srgbClr val="000000"/>
              </a:solidFill>
              <a:latin typeface="Nunito"/>
              <a:ea typeface="Nunito"/>
              <a:cs typeface="Nunito"/>
              <a:sym typeface="Nunito"/>
            </a:endParaRPr>
          </a:p>
          <a:p>
            <a:pPr marL="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1"/>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Pandas: Missing Data</a:t>
            </a:r>
            <a:endParaRPr b="1">
              <a:solidFill>
                <a:srgbClr val="4C6A92"/>
              </a:solidFill>
              <a:latin typeface="Montserrat"/>
              <a:ea typeface="Montserrat"/>
              <a:cs typeface="Montserrat"/>
              <a:sym typeface="Montserrat"/>
            </a:endParaRPr>
          </a:p>
        </p:txBody>
      </p:sp>
      <p:sp>
        <p:nvSpPr>
          <p:cNvPr id="189" name="Google Shape;189;p41"/>
          <p:cNvSpPr txBox="1">
            <a:spLocks noGrp="1"/>
          </p:cNvSpPr>
          <p:nvPr>
            <p:ph type="body" idx="1"/>
          </p:nvPr>
        </p:nvSpPr>
        <p:spPr>
          <a:xfrm>
            <a:off x="727800" y="1320950"/>
            <a:ext cx="7922100" cy="1814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5"/>
              </a:buClr>
              <a:buSzPts val="1800"/>
              <a:buFont typeface="Nunito"/>
              <a:buChar char="●"/>
            </a:pPr>
            <a:r>
              <a:rPr lang="en" sz="1800">
                <a:solidFill>
                  <a:srgbClr val="000000"/>
                </a:solidFill>
                <a:latin typeface="Nunito"/>
                <a:ea typeface="Nunito"/>
                <a:cs typeface="Nunito"/>
                <a:sym typeface="Nunito"/>
              </a:rPr>
              <a:t>Missing values are marked as NaN.</a:t>
            </a:r>
            <a:endParaRPr sz="1800">
              <a:solidFill>
                <a:srgbClr val="000000"/>
              </a:solidFill>
              <a:latin typeface="Nunito"/>
              <a:ea typeface="Nunito"/>
              <a:cs typeface="Nunito"/>
              <a:sym typeface="Nunito"/>
            </a:endParaRPr>
          </a:p>
          <a:p>
            <a:pPr marL="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342900" algn="l" rtl="0">
              <a:lnSpc>
                <a:spcPct val="115000"/>
              </a:lnSpc>
              <a:spcBef>
                <a:spcPts val="0"/>
              </a:spcBef>
              <a:spcAft>
                <a:spcPts val="0"/>
              </a:spcAft>
              <a:buClr>
                <a:schemeClr val="accent5"/>
              </a:buClr>
              <a:buSzPts val="1800"/>
              <a:buFont typeface="Nunito"/>
              <a:buChar char="●"/>
            </a:pPr>
            <a:r>
              <a:rPr lang="en" sz="1800">
                <a:solidFill>
                  <a:srgbClr val="000000"/>
                </a:solidFill>
                <a:latin typeface="Nunito"/>
                <a:ea typeface="Nunito"/>
                <a:cs typeface="Nunito"/>
                <a:sym typeface="Nunito"/>
              </a:rPr>
              <a:t>Select the rows that have at least one missing value</a:t>
            </a:r>
            <a:endParaRPr sz="18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457200" algn="l" rtl="0">
              <a:lnSpc>
                <a:spcPct val="115000"/>
              </a:lnSpc>
              <a:spcBef>
                <a:spcPts val="0"/>
              </a:spcBef>
              <a:spcAft>
                <a:spcPts val="0"/>
              </a:spcAft>
              <a:buSzPts val="1300"/>
              <a:buNone/>
            </a:pPr>
            <a:r>
              <a:rPr lang="en" sz="1800">
                <a:solidFill>
                  <a:srgbClr val="3B3838"/>
                </a:solidFill>
                <a:latin typeface="Nunito"/>
                <a:ea typeface="Nunito"/>
                <a:cs typeface="Nunito"/>
                <a:sym typeface="Nunito"/>
              </a:rPr>
              <a:t>flights[</a:t>
            </a:r>
            <a:r>
              <a:rPr lang="en" sz="1800">
                <a:solidFill>
                  <a:schemeClr val="accent3"/>
                </a:solidFill>
                <a:latin typeface="Nunito"/>
                <a:ea typeface="Nunito"/>
                <a:cs typeface="Nunito"/>
                <a:sym typeface="Nunito"/>
              </a:rPr>
              <a:t>flights.isnull().any(axis=1)</a:t>
            </a:r>
            <a:r>
              <a:rPr lang="en" sz="1800">
                <a:solidFill>
                  <a:srgbClr val="3B3838"/>
                </a:solidFill>
                <a:latin typeface="Nunito"/>
                <a:ea typeface="Nunito"/>
                <a:cs typeface="Nunito"/>
                <a:sym typeface="Nunito"/>
              </a:rPr>
              <a:t>].head()</a:t>
            </a:r>
            <a:endParaRPr sz="1800">
              <a:solidFill>
                <a:srgbClr val="3B3838"/>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3B3838"/>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a:p>
            <a:pPr marL="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a:p>
            <a:pPr marL="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p:txBody>
      </p:sp>
      <p:pic>
        <p:nvPicPr>
          <p:cNvPr id="190" name="Google Shape;190;p41"/>
          <p:cNvPicPr preferRelativeResize="0"/>
          <p:nvPr/>
        </p:nvPicPr>
        <p:blipFill rotWithShape="1">
          <a:blip r:embed="rId3">
            <a:alphaModFix/>
          </a:blip>
          <a:srcRect/>
          <a:stretch/>
        </p:blipFill>
        <p:spPr>
          <a:xfrm>
            <a:off x="350700" y="3064950"/>
            <a:ext cx="8543170" cy="170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2"/>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Pandas: Missing Data</a:t>
            </a:r>
            <a:endParaRPr b="1">
              <a:solidFill>
                <a:srgbClr val="4C6A92"/>
              </a:solidFill>
              <a:latin typeface="Montserrat"/>
              <a:ea typeface="Montserrat"/>
              <a:cs typeface="Montserrat"/>
              <a:sym typeface="Montserrat"/>
            </a:endParaRPr>
          </a:p>
        </p:txBody>
      </p:sp>
      <p:sp>
        <p:nvSpPr>
          <p:cNvPr id="196" name="Google Shape;196;p42"/>
          <p:cNvSpPr txBox="1">
            <a:spLocks noGrp="1"/>
          </p:cNvSpPr>
          <p:nvPr>
            <p:ph type="body" idx="1"/>
          </p:nvPr>
        </p:nvSpPr>
        <p:spPr>
          <a:xfrm>
            <a:off x="727800" y="1457275"/>
            <a:ext cx="7922100" cy="30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180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chemeClr val="accent5"/>
              </a:buClr>
              <a:buSzPts val="1800"/>
              <a:buFont typeface="Nunito"/>
              <a:buChar char="●"/>
            </a:pPr>
            <a:r>
              <a:rPr lang="en" sz="1800">
                <a:solidFill>
                  <a:srgbClr val="000000"/>
                </a:solidFill>
                <a:latin typeface="Arial"/>
                <a:ea typeface="Arial"/>
                <a:cs typeface="Arial"/>
                <a:sym typeface="Arial"/>
              </a:rPr>
              <a:t> </a:t>
            </a:r>
            <a:r>
              <a:rPr lang="en" sz="1800">
                <a:solidFill>
                  <a:srgbClr val="000000"/>
                </a:solidFill>
                <a:latin typeface="Nunito"/>
                <a:ea typeface="Nunito"/>
                <a:cs typeface="Nunito"/>
                <a:sym typeface="Nunito"/>
              </a:rPr>
              <a:t>Interpolate  NaNs  away </a:t>
            </a:r>
            <a:endParaRPr sz="18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r>
              <a:rPr lang="en" sz="1700">
                <a:solidFill>
                  <a:srgbClr val="000000"/>
                </a:solidFill>
                <a:latin typeface="Nunito"/>
                <a:ea typeface="Nunito"/>
                <a:cs typeface="Nunito"/>
                <a:sym typeface="Nunito"/>
              </a:rPr>
              <a:t>df.interpolate() </a:t>
            </a:r>
            <a:endParaRPr sz="17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r>
              <a:rPr lang="en" sz="1700">
                <a:solidFill>
                  <a:srgbClr val="000000"/>
                </a:solidFill>
                <a:latin typeface="Nunito"/>
                <a:ea typeface="Nunito"/>
                <a:cs typeface="Nunito"/>
                <a:sym typeface="Nunito"/>
              </a:rPr>
              <a:t>DataFrame.interpolate(</a:t>
            </a:r>
            <a:r>
              <a:rPr lang="en" sz="1700">
                <a:solidFill>
                  <a:schemeClr val="accent3"/>
                </a:solidFill>
                <a:latin typeface="Nunito"/>
                <a:ea typeface="Nunito"/>
                <a:cs typeface="Nunito"/>
                <a:sym typeface="Nunito"/>
              </a:rPr>
              <a:t>method='linear', axis=0, limit=None, inplace=False, limit_direction='forward', limit_area=None, downcast=None, **kwargs</a:t>
            </a:r>
            <a:r>
              <a:rPr lang="en" sz="1700">
                <a:solidFill>
                  <a:srgbClr val="000000"/>
                </a:solidFill>
                <a:latin typeface="Nunito"/>
                <a:ea typeface="Nunito"/>
                <a:cs typeface="Nunito"/>
                <a:sym typeface="Nunito"/>
              </a:rPr>
              <a:t>)</a:t>
            </a:r>
            <a:endParaRPr sz="17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r>
              <a:rPr lang="en" sz="1700">
                <a:solidFill>
                  <a:srgbClr val="000000"/>
                </a:solidFill>
                <a:latin typeface="Nunito"/>
                <a:ea typeface="Nunito"/>
                <a:cs typeface="Nunito"/>
                <a:sym typeface="Nunito"/>
              </a:rPr>
              <a:t>method : {</a:t>
            </a:r>
            <a:r>
              <a:rPr lang="en" sz="1700">
                <a:solidFill>
                  <a:schemeClr val="accent3"/>
                </a:solidFill>
                <a:latin typeface="Nunito"/>
                <a:ea typeface="Nunito"/>
                <a:cs typeface="Nunito"/>
                <a:sym typeface="Nunito"/>
              </a:rPr>
              <a:t>‘linear’, ‘time’, ‘index’, ‘values’, ‘nearest’, ‘zero’,‘slinear’, ‘quadratic’, ‘cubic’, ‘barycentric’, ‘krogh’, ‘polynomial’, ‘spline’, ‘piecewise_polynomial’, ‘from_derivatives’, ‘pchip’, ‘akima’</a:t>
            </a:r>
            <a:r>
              <a:rPr lang="en" sz="1700">
                <a:solidFill>
                  <a:srgbClr val="000000"/>
                </a:solidFill>
                <a:latin typeface="Nunito"/>
                <a:ea typeface="Nunito"/>
                <a:cs typeface="Nunito"/>
                <a:sym typeface="Nunito"/>
              </a:rPr>
              <a:t>}</a:t>
            </a:r>
            <a:endParaRPr sz="1700">
              <a:solidFill>
                <a:srgbClr val="000000"/>
              </a:solidFill>
              <a:latin typeface="Nunito"/>
              <a:ea typeface="Nunito"/>
              <a:cs typeface="Nunito"/>
              <a:sym typeface="Nunito"/>
            </a:endParaRPr>
          </a:p>
          <a:p>
            <a:pPr marL="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3B3838"/>
              </a:solidFill>
              <a:latin typeface="Nunito"/>
              <a:ea typeface="Nunito"/>
              <a:cs typeface="Nunito"/>
              <a:sym typeface="Nunito"/>
            </a:endParaRPr>
          </a:p>
          <a:p>
            <a:pPr marL="457200" lvl="0" indent="0" algn="l" rtl="0">
              <a:lnSpc>
                <a:spcPct val="115000"/>
              </a:lnSpc>
              <a:spcBef>
                <a:spcPts val="0"/>
              </a:spcBef>
              <a:spcAft>
                <a:spcPts val="0"/>
              </a:spcAft>
              <a:buSzPts val="1300"/>
              <a:buNone/>
            </a:pPr>
            <a:endParaRPr sz="1800">
              <a:solidFill>
                <a:srgbClr val="000000"/>
              </a:solidFill>
              <a:latin typeface="Nunito"/>
              <a:ea typeface="Nunito"/>
              <a:cs typeface="Nunito"/>
              <a:sym typeface="Nunito"/>
            </a:endParaRPr>
          </a:p>
          <a:p>
            <a:pPr marL="45720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a:p>
            <a:pPr marL="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a:p>
            <a:pPr marL="0" lvl="0" indent="0" algn="l" rtl="0">
              <a:lnSpc>
                <a:spcPct val="130000"/>
              </a:lnSpc>
              <a:spcBef>
                <a:spcPts val="0"/>
              </a:spcBef>
              <a:spcAft>
                <a:spcPts val="0"/>
              </a:spcAft>
              <a:buSzPts val="1300"/>
              <a:buNone/>
            </a:pPr>
            <a:endParaRPr sz="1800">
              <a:solidFill>
                <a:srgbClr val="000000"/>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3"/>
          <p:cNvSpPr txBox="1">
            <a:spLocks noGrp="1"/>
          </p:cNvSpPr>
          <p:nvPr>
            <p:ph type="title"/>
          </p:nvPr>
        </p:nvSpPr>
        <p:spPr>
          <a:xfrm>
            <a:off x="727800" y="847788"/>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C6A92"/>
                </a:solidFill>
                <a:latin typeface="Montserrat"/>
                <a:ea typeface="Montserrat"/>
                <a:cs typeface="Montserrat"/>
                <a:sym typeface="Montserrat"/>
              </a:rPr>
              <a:t>Methods to deal with missing data</a:t>
            </a:r>
            <a:endParaRPr b="1">
              <a:solidFill>
                <a:srgbClr val="4C6A92"/>
              </a:solidFill>
              <a:latin typeface="Montserrat"/>
              <a:ea typeface="Montserrat"/>
              <a:cs typeface="Montserrat"/>
              <a:sym typeface="Montserrat"/>
            </a:endParaRPr>
          </a:p>
        </p:txBody>
      </p:sp>
      <p:pic>
        <p:nvPicPr>
          <p:cNvPr id="202" name="Google Shape;202;p43"/>
          <p:cNvPicPr preferRelativeResize="0"/>
          <p:nvPr/>
        </p:nvPicPr>
        <p:blipFill rotWithShape="1">
          <a:blip r:embed="rId3">
            <a:alphaModFix/>
          </a:blip>
          <a:srcRect/>
          <a:stretch/>
        </p:blipFill>
        <p:spPr>
          <a:xfrm>
            <a:off x="979125" y="1538025"/>
            <a:ext cx="6680350" cy="33328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51</Slides>
  <Notes>51</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Streamline</vt:lpstr>
      <vt:lpstr>Encode Data and Transform Data  </vt:lpstr>
      <vt:lpstr>Agenda</vt:lpstr>
      <vt:lpstr>Encoding Categorical Features</vt:lpstr>
      <vt:lpstr>PowerPoint Presentation</vt:lpstr>
      <vt:lpstr>Encoding</vt:lpstr>
      <vt:lpstr>One-hot encoding</vt:lpstr>
      <vt:lpstr>Pandas: Missing Data</vt:lpstr>
      <vt:lpstr>Pandas: Missing Data</vt:lpstr>
      <vt:lpstr>Methods to deal with missing data</vt:lpstr>
      <vt:lpstr>PowerPoint Presentation</vt:lpstr>
      <vt:lpstr>Problem</vt:lpstr>
      <vt:lpstr>End to End Machine Learning Project</vt:lpstr>
      <vt:lpstr>End to End Machine Learning Project</vt:lpstr>
      <vt:lpstr>Describe Function</vt:lpstr>
      <vt:lpstr>Histograms</vt:lpstr>
      <vt:lpstr>Histograms</vt:lpstr>
      <vt:lpstr>Create a Test Set</vt:lpstr>
      <vt:lpstr>Discover and Visualize the Data to Gain Insights</vt:lpstr>
      <vt:lpstr>Discover and Visualize the Data to Gain Insights</vt:lpstr>
      <vt:lpstr>Discover and Visualize the Data to Gain Insights</vt:lpstr>
      <vt:lpstr>Looking for Correlations</vt:lpstr>
      <vt:lpstr>Looking for Correlations</vt:lpstr>
      <vt:lpstr>Looking for Correlations</vt:lpstr>
      <vt:lpstr>Feature Augmentation</vt:lpstr>
      <vt:lpstr>Feature Augmentation</vt:lpstr>
      <vt:lpstr>Feature Augmentation</vt:lpstr>
      <vt:lpstr>Data For Machine Learning</vt:lpstr>
      <vt:lpstr>Data For Machine Learning</vt:lpstr>
      <vt:lpstr>Data For Machine Learning</vt:lpstr>
      <vt:lpstr>Data For Machine Learning</vt:lpstr>
      <vt:lpstr>Text and Categorical Attributes</vt:lpstr>
      <vt:lpstr>Text and Categorical Attributes</vt:lpstr>
      <vt:lpstr>Text and Categorical Attributes</vt:lpstr>
      <vt:lpstr>Text and Categorical Attributes</vt:lpstr>
      <vt:lpstr>Text and Categorical Attributes</vt:lpstr>
      <vt:lpstr>Feature Scaling </vt:lpstr>
      <vt:lpstr>Feature Scaling </vt:lpstr>
      <vt:lpstr>Select and Train a Model</vt:lpstr>
      <vt:lpstr>How good is the model</vt:lpstr>
      <vt:lpstr>How good is the model</vt:lpstr>
      <vt:lpstr>How good is the model</vt:lpstr>
      <vt:lpstr>How good is the model</vt:lpstr>
      <vt:lpstr>Problem</vt:lpstr>
      <vt:lpstr>Relevant Information</vt:lpstr>
      <vt:lpstr>Libraries</vt:lpstr>
      <vt:lpstr>Libraries</vt:lpstr>
      <vt:lpstr>Splitting Data</vt:lpstr>
      <vt:lpstr>Debrief</vt:lpstr>
      <vt:lpstr>Q &amp; A</vt:lpstr>
      <vt:lpstr>Up Next!</vt:lpstr>
      <vt:lpstr>“Byeeeeeeeee!”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Encode Data and Transform Data  </dc:title>
  <cp:revision>12</cp:revision>
  <dcterms:modified xsi:type="dcterms:W3CDTF">2024-05-02T10:27:40Z</dcterms:modified>
</cp:coreProperties>
</file>