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333" r:id="rId6"/>
    <p:sldId id="265" r:id="rId7"/>
    <p:sldId id="342" r:id="rId8"/>
    <p:sldId id="349" r:id="rId9"/>
    <p:sldId id="263" r:id="rId10"/>
    <p:sldId id="351" r:id="rId11"/>
    <p:sldId id="35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0A3E4-EC78-4ADF-AC40-585114B61DA0}" v="33" dt="2020-04-09T19:18:22.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34" autoAdjust="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ndex.php?title=List_of_postal_codes_of_Canada:_M&amp;oldid=94285137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r>
              <a:rPr lang="en-US" dirty="0"/>
              <a:t>BY NANA HAMZAT</a:t>
            </a:r>
          </a:p>
        </p:txBody>
      </p:sp>
    </p:spTree>
    <p:extLst>
      <p:ext uri="{BB962C8B-B14F-4D97-AF65-F5344CB8AC3E}">
        <p14:creationId xmlns:p14="http://schemas.microsoft.com/office/powerpoint/2010/main" val="382769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DCB5335A-8CDB-4C26-A525-E53CD4909E18}"/>
              </a:ext>
            </a:extLst>
          </p:cNvPr>
          <p:cNvPicPr>
            <a:picLocks noGrp="1" noChangeAspect="1"/>
          </p:cNvPicPr>
          <p:nvPr>
            <p:ph type="pic" sz="quarter" idx="13"/>
          </p:nvPr>
        </p:nvPicPr>
        <p:blipFill>
          <a:blip r:embed="rId2"/>
          <a:srcRect t="16727" b="16727"/>
          <a:stretch>
            <a:fillRect/>
          </a:stretch>
        </p:blipFill>
        <p:spPr>
          <a:xfrm>
            <a:off x="6096000" y="761827"/>
            <a:ext cx="5334346" cy="5334346"/>
          </a:xfrm>
          <a:prstGeom prst="rect">
            <a:avLst/>
          </a:prstGeom>
        </p:spPr>
      </p:pic>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p:txBody>
          <a:bodyPr/>
          <a:lstStyle/>
          <a:p>
            <a:r>
              <a:rPr lang="en-US" dirty="0"/>
              <a:t>A new internet service provider (TELNEL) wants to open its first office in the heart of Toronto alongside its High priority base station. Our target location is generally a busy spot where there are lots of active daily routines and business activities. </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PROBLEM STATEMENT</a:t>
            </a:r>
          </a:p>
        </p:txBody>
      </p:sp>
    </p:spTree>
    <p:extLst>
      <p:ext uri="{BB962C8B-B14F-4D97-AF65-F5344CB8AC3E}">
        <p14:creationId xmlns:p14="http://schemas.microsoft.com/office/powerpoint/2010/main" val="39801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Data Collected </a:t>
            </a:r>
          </a:p>
        </p:txBody>
      </p:sp>
      <p:sp>
        <p:nvSpPr>
          <p:cNvPr id="3" name="Content Placeholder 2">
            <a:extLst>
              <a:ext uri="{FF2B5EF4-FFF2-40B4-BE49-F238E27FC236}">
                <a16:creationId xmlns:a16="http://schemas.microsoft.com/office/drawing/2014/main" id="{548E5250-86D2-4083-BB13-82714FB39B24}"/>
              </a:ext>
            </a:extLst>
          </p:cNvPr>
          <p:cNvSpPr>
            <a:spLocks noGrp="1"/>
          </p:cNvSpPr>
          <p:nvPr>
            <p:ph idx="1"/>
          </p:nvPr>
        </p:nvSpPr>
        <p:spPr>
          <a:xfrm>
            <a:off x="848139" y="2160104"/>
            <a:ext cx="10307541" cy="3708988"/>
          </a:xfrm>
        </p:spPr>
        <p:txBody>
          <a:bodyPr>
            <a:normAutofit lnSpcReduction="10000"/>
          </a:bodyPr>
          <a:lstStyle/>
          <a:p>
            <a:pPr>
              <a:buFont typeface="Arial" panose="020B0604020202020204" pitchFamily="34" charset="0"/>
              <a:buChar char="•"/>
            </a:pPr>
            <a:r>
              <a:rPr lang="en-US" dirty="0"/>
              <a:t> </a:t>
            </a:r>
            <a:r>
              <a:rPr lang="en-US" b="1" dirty="0"/>
              <a:t>Wikipedia</a:t>
            </a:r>
            <a:r>
              <a:rPr lang="en-US" dirty="0"/>
              <a:t> : To obtain different borough or </a:t>
            </a:r>
            <a:r>
              <a:rPr lang="en-US" dirty="0" err="1"/>
              <a:t>district,the</a:t>
            </a:r>
            <a:r>
              <a:rPr lang="en-US" dirty="0"/>
              <a:t> location data for Canada was scrapped from </a:t>
            </a:r>
            <a:r>
              <a:rPr lang="en-US" dirty="0">
                <a:hlinkClick r:id="rId2"/>
              </a:rPr>
              <a:t>https://en.wikipedia.org/w/index.php?title=List_of_postal_codes_of_Canada:_M&amp;oldid=942851379</a:t>
            </a:r>
            <a:r>
              <a:rPr lang="en-US" dirty="0"/>
              <a:t> </a:t>
            </a:r>
          </a:p>
          <a:p>
            <a:pPr marL="0" indent="0">
              <a:buNone/>
            </a:pPr>
            <a:endParaRPr lang="en-US" dirty="0"/>
          </a:p>
          <a:p>
            <a:pPr>
              <a:buFont typeface="Arial" panose="020B0604020202020204" pitchFamily="34" charset="0"/>
              <a:buChar char="•"/>
            </a:pPr>
            <a:r>
              <a:rPr lang="en-US" dirty="0"/>
              <a:t> </a:t>
            </a:r>
            <a:r>
              <a:rPr lang="en-US" b="1" dirty="0"/>
              <a:t>Foursquare</a:t>
            </a:r>
            <a:r>
              <a:rPr lang="en-US" dirty="0"/>
              <a:t>: The foursquare API was used to generate geolocation information about the venues in each Borough.</a:t>
            </a:r>
          </a:p>
          <a:p>
            <a:pPr marL="0" indent="0">
              <a:buNone/>
            </a:pPr>
            <a:endParaRPr lang="en-US" dirty="0"/>
          </a:p>
          <a:p>
            <a:pPr>
              <a:buFont typeface="Arial" panose="020B0604020202020204" pitchFamily="34" charset="0"/>
              <a:buChar char="•"/>
            </a:pPr>
            <a:r>
              <a:rPr lang="en-US" b="1" u="sng" dirty="0"/>
              <a:t>Geographical Coordinates</a:t>
            </a:r>
            <a:r>
              <a:rPr lang="en-US" dirty="0"/>
              <a:t>: The latitude and longitude for each location was generated via https://cocl.us/Geospatial_data.</a:t>
            </a:r>
          </a:p>
        </p:txBody>
      </p:sp>
    </p:spTree>
    <p:extLst>
      <p:ext uri="{BB962C8B-B14F-4D97-AF65-F5344CB8AC3E}">
        <p14:creationId xmlns:p14="http://schemas.microsoft.com/office/powerpoint/2010/main" val="290435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a:xfrm>
            <a:off x="6241774" y="4421968"/>
            <a:ext cx="4830418" cy="796229"/>
          </a:xfrm>
        </p:spPr>
        <p:txBody>
          <a:bodyPr>
            <a:normAutofit/>
          </a:bodyPr>
          <a:lstStyle/>
          <a:p>
            <a:pPr marL="0" indent="0">
              <a:buClr>
                <a:schemeClr val="tx1">
                  <a:lumMod val="75000"/>
                  <a:lumOff val="25000"/>
                </a:schemeClr>
              </a:buClr>
              <a:buNone/>
            </a:pPr>
            <a:r>
              <a:rPr lang="en-US" sz="1400" dirty="0"/>
              <a:t>Using Folium library the map of Toronto was generated with each neighborhood marked as blue as shown in Fig II 	</a:t>
            </a:r>
          </a:p>
          <a:p>
            <a:pPr marL="342900" indent="-342900">
              <a:buClr>
                <a:schemeClr val="tx1">
                  <a:lumMod val="75000"/>
                  <a:lumOff val="25000"/>
                </a:schemeClr>
              </a:buClr>
              <a:buFont typeface="+mj-lt"/>
              <a:buAutoNum type="arabicPeriod"/>
            </a:pPr>
            <a:endParaRPr lang="en-US" dirty="0"/>
          </a:p>
        </p:txBody>
      </p:sp>
      <p:pic>
        <p:nvPicPr>
          <p:cNvPr id="6" name="Picture 5">
            <a:extLst>
              <a:ext uri="{FF2B5EF4-FFF2-40B4-BE49-F238E27FC236}">
                <a16:creationId xmlns:a16="http://schemas.microsoft.com/office/drawing/2014/main" id="{CE391412-A64E-440F-B7D7-D9CA6581AF11}"/>
              </a:ext>
            </a:extLst>
          </p:cNvPr>
          <p:cNvPicPr>
            <a:picLocks noChangeAspect="1"/>
          </p:cNvPicPr>
          <p:nvPr/>
        </p:nvPicPr>
        <p:blipFill>
          <a:blip r:embed="rId2"/>
          <a:stretch>
            <a:fillRect/>
          </a:stretch>
        </p:blipFill>
        <p:spPr>
          <a:xfrm>
            <a:off x="6241774" y="1496294"/>
            <a:ext cx="5393635" cy="1369074"/>
          </a:xfrm>
          <a:prstGeom prst="rect">
            <a:avLst/>
          </a:prstGeom>
        </p:spPr>
      </p:pic>
      <p:pic>
        <p:nvPicPr>
          <p:cNvPr id="9" name="Picture 8">
            <a:extLst>
              <a:ext uri="{FF2B5EF4-FFF2-40B4-BE49-F238E27FC236}">
                <a16:creationId xmlns:a16="http://schemas.microsoft.com/office/drawing/2014/main" id="{5C30ECF1-F48A-4A46-B051-9841233B2BD5}"/>
              </a:ext>
            </a:extLst>
          </p:cNvPr>
          <p:cNvPicPr>
            <a:picLocks noChangeAspect="1"/>
          </p:cNvPicPr>
          <p:nvPr/>
        </p:nvPicPr>
        <p:blipFill>
          <a:blip r:embed="rId3"/>
          <a:stretch>
            <a:fillRect/>
          </a:stretch>
        </p:blipFill>
        <p:spPr>
          <a:xfrm>
            <a:off x="515377" y="3428998"/>
            <a:ext cx="5205482" cy="2782167"/>
          </a:xfrm>
          <a:prstGeom prst="rect">
            <a:avLst/>
          </a:prstGeom>
        </p:spPr>
      </p:pic>
      <p:sp>
        <p:nvSpPr>
          <p:cNvPr id="10" name="Content Placeholder 2">
            <a:extLst>
              <a:ext uri="{FF2B5EF4-FFF2-40B4-BE49-F238E27FC236}">
                <a16:creationId xmlns:a16="http://schemas.microsoft.com/office/drawing/2014/main" id="{6A122B89-517F-452B-8E10-54776E30557B}"/>
              </a:ext>
            </a:extLst>
          </p:cNvPr>
          <p:cNvSpPr txBox="1">
            <a:spLocks/>
          </p:cNvSpPr>
          <p:nvPr/>
        </p:nvSpPr>
        <p:spPr>
          <a:xfrm>
            <a:off x="887896" y="1917586"/>
            <a:ext cx="5091379" cy="831289"/>
          </a:xfrm>
          <a:prstGeom prst="rect">
            <a:avLst/>
          </a:prstGeom>
        </p:spPr>
        <p:txBody>
          <a:bodyPr vert="horz" lIns="0" tIns="45720" rIns="0" bIns="45720" rtlCol="0" anchor="t">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lumMod val="75000"/>
                  <a:lumOff val="25000"/>
                </a:schemeClr>
              </a:buClr>
              <a:buFont typeface="Calibri" panose="020F0502020204030204" pitchFamily="34" charset="0"/>
              <a:buNone/>
            </a:pPr>
            <a:r>
              <a:rPr lang="en-US" sz="1400" dirty="0"/>
              <a:t>The </a:t>
            </a:r>
            <a:r>
              <a:rPr lang="en-US" sz="1400" dirty="0" err="1"/>
              <a:t>dataframe</a:t>
            </a:r>
            <a:r>
              <a:rPr lang="en-US" sz="1400" dirty="0"/>
              <a:t> in Fig 1 as shown consisting of the post code, Borough, Neighborhood, Latitude and Longitude was generated.</a:t>
            </a:r>
          </a:p>
          <a:p>
            <a:pPr marL="342900" indent="-342900">
              <a:buClr>
                <a:schemeClr val="tx1">
                  <a:lumMod val="75000"/>
                  <a:lumOff val="25000"/>
                </a:schemeClr>
              </a:buClr>
              <a:buFont typeface="+mj-lt"/>
              <a:buAutoNum type="arabicPeriod"/>
            </a:pPr>
            <a:endParaRPr lang="en-US" dirty="0"/>
          </a:p>
        </p:txBody>
      </p:sp>
      <p:sp>
        <p:nvSpPr>
          <p:cNvPr id="11" name="Content Placeholder 2">
            <a:extLst>
              <a:ext uri="{FF2B5EF4-FFF2-40B4-BE49-F238E27FC236}">
                <a16:creationId xmlns:a16="http://schemas.microsoft.com/office/drawing/2014/main" id="{D02A4A0E-FB5F-4C08-8AD2-0AC0AC7C3988}"/>
              </a:ext>
            </a:extLst>
          </p:cNvPr>
          <p:cNvSpPr txBox="1">
            <a:spLocks/>
          </p:cNvSpPr>
          <p:nvPr/>
        </p:nvSpPr>
        <p:spPr>
          <a:xfrm>
            <a:off x="2332926" y="6211165"/>
            <a:ext cx="1570383" cy="225015"/>
          </a:xfrm>
          <a:prstGeom prst="rect">
            <a:avLst/>
          </a:prstGeom>
        </p:spPr>
        <p:txBody>
          <a:bodyPr vert="horz" lIns="0" tIns="45720" rIns="0" bIns="45720" rtlCol="0" anchor="t">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Clr>
                <a:schemeClr val="tx1">
                  <a:lumMod val="75000"/>
                  <a:lumOff val="25000"/>
                </a:schemeClr>
              </a:buClr>
              <a:buFont typeface="Calibri" panose="020F0502020204030204" pitchFamily="34" charset="0"/>
              <a:buNone/>
            </a:pPr>
            <a:r>
              <a:rPr lang="en-US" sz="1000" dirty="0"/>
              <a:t>Fig II</a:t>
            </a:r>
          </a:p>
          <a:p>
            <a:pPr marL="342900" indent="-342900">
              <a:buClr>
                <a:schemeClr val="tx1">
                  <a:lumMod val="75000"/>
                  <a:lumOff val="25000"/>
                </a:schemeClr>
              </a:buClr>
              <a:buFont typeface="+mj-lt"/>
              <a:buAutoNum type="arabicPeriod"/>
            </a:pPr>
            <a:endParaRPr lang="en-US" sz="1000" dirty="0"/>
          </a:p>
        </p:txBody>
      </p:sp>
      <p:sp>
        <p:nvSpPr>
          <p:cNvPr id="12" name="Content Placeholder 2">
            <a:extLst>
              <a:ext uri="{FF2B5EF4-FFF2-40B4-BE49-F238E27FC236}">
                <a16:creationId xmlns:a16="http://schemas.microsoft.com/office/drawing/2014/main" id="{4CA3C9E7-B1B7-4A7C-8905-C0A58B644E68}"/>
              </a:ext>
            </a:extLst>
          </p:cNvPr>
          <p:cNvSpPr txBox="1">
            <a:spLocks/>
          </p:cNvSpPr>
          <p:nvPr/>
        </p:nvSpPr>
        <p:spPr>
          <a:xfrm>
            <a:off x="7965285" y="2865368"/>
            <a:ext cx="1688195" cy="297407"/>
          </a:xfrm>
          <a:prstGeom prst="rect">
            <a:avLst/>
          </a:prstGeom>
        </p:spPr>
        <p:txBody>
          <a:bodyPr vert="horz" lIns="0" tIns="45720" rIns="0" bIns="45720" rtlCol="0" anchor="t">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Clr>
                <a:schemeClr val="tx1">
                  <a:lumMod val="75000"/>
                  <a:lumOff val="25000"/>
                </a:schemeClr>
              </a:buClr>
              <a:buFont typeface="Calibri" panose="020F0502020204030204" pitchFamily="34" charset="0"/>
              <a:buNone/>
            </a:pPr>
            <a:r>
              <a:rPr lang="en-US" sz="1000" dirty="0"/>
              <a:t>Fig 1</a:t>
            </a:r>
          </a:p>
          <a:p>
            <a:pPr marL="342900" indent="-342900">
              <a:buClr>
                <a:schemeClr val="tx1">
                  <a:lumMod val="75000"/>
                  <a:lumOff val="25000"/>
                </a:schemeClr>
              </a:buClr>
              <a:buFont typeface="+mj-lt"/>
              <a:buAutoNum type="arabicPeriod"/>
            </a:pPr>
            <a:endParaRPr lang="en-US" dirty="0"/>
          </a:p>
        </p:txBody>
      </p:sp>
    </p:spTree>
    <p:extLst>
      <p:ext uri="{BB962C8B-B14F-4D97-AF65-F5344CB8AC3E}">
        <p14:creationId xmlns:p14="http://schemas.microsoft.com/office/powerpoint/2010/main" val="361037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Methodology continued</a:t>
            </a:r>
          </a:p>
        </p:txBody>
      </p:sp>
      <p:sp>
        <p:nvSpPr>
          <p:cNvPr id="10" name="Content Placeholder 2">
            <a:extLst>
              <a:ext uri="{FF2B5EF4-FFF2-40B4-BE49-F238E27FC236}">
                <a16:creationId xmlns:a16="http://schemas.microsoft.com/office/drawing/2014/main" id="{6A122B89-517F-452B-8E10-54776E30557B}"/>
              </a:ext>
            </a:extLst>
          </p:cNvPr>
          <p:cNvSpPr txBox="1">
            <a:spLocks/>
          </p:cNvSpPr>
          <p:nvPr/>
        </p:nvSpPr>
        <p:spPr>
          <a:xfrm>
            <a:off x="728871" y="1790892"/>
            <a:ext cx="11343860" cy="921418"/>
          </a:xfrm>
          <a:prstGeom prst="rect">
            <a:avLst/>
          </a:prstGeom>
        </p:spPr>
        <p:txBody>
          <a:bodyPr vert="horz" lIns="0" tIns="45720" rIns="0" bIns="45720" rtlCol="0" anchor="t">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lumMod val="75000"/>
                  <a:lumOff val="25000"/>
                </a:schemeClr>
              </a:buClr>
              <a:buFont typeface="Calibri" panose="020F0502020204030204" pitchFamily="34" charset="0"/>
              <a:buNone/>
            </a:pPr>
            <a:r>
              <a:rPr lang="en-US" sz="1400" dirty="0"/>
              <a:t>Foursquare API is used to search for 100 top venues across all boroughs within the radius of 10km. 206 unique categories were found.</a:t>
            </a:r>
          </a:p>
          <a:p>
            <a:pPr marL="0" indent="0">
              <a:buClr>
                <a:schemeClr val="tx1">
                  <a:lumMod val="75000"/>
                  <a:lumOff val="25000"/>
                </a:schemeClr>
              </a:buClr>
              <a:buFont typeface="Calibri" panose="020F0502020204030204" pitchFamily="34" charset="0"/>
              <a:buNone/>
            </a:pPr>
            <a:r>
              <a:rPr lang="en-US" sz="1400" dirty="0"/>
              <a:t>Then the venues were limited to the 10 most common venues in all Borough.</a:t>
            </a:r>
          </a:p>
          <a:p>
            <a:pPr marL="342900" indent="-342900">
              <a:buClr>
                <a:schemeClr val="tx1">
                  <a:lumMod val="75000"/>
                  <a:lumOff val="25000"/>
                </a:schemeClr>
              </a:buClr>
              <a:buFont typeface="+mj-lt"/>
              <a:buAutoNum type="arabicPeriod"/>
            </a:pPr>
            <a:endParaRPr lang="en-US" dirty="0"/>
          </a:p>
        </p:txBody>
      </p:sp>
      <p:pic>
        <p:nvPicPr>
          <p:cNvPr id="4" name="Picture 3">
            <a:extLst>
              <a:ext uri="{FF2B5EF4-FFF2-40B4-BE49-F238E27FC236}">
                <a16:creationId xmlns:a16="http://schemas.microsoft.com/office/drawing/2014/main" id="{DAF399BF-703C-48C3-90B1-6038EEE396DD}"/>
              </a:ext>
            </a:extLst>
          </p:cNvPr>
          <p:cNvPicPr>
            <a:picLocks noChangeAspect="1"/>
          </p:cNvPicPr>
          <p:nvPr/>
        </p:nvPicPr>
        <p:blipFill>
          <a:blip r:embed="rId2"/>
          <a:stretch>
            <a:fillRect/>
          </a:stretch>
        </p:blipFill>
        <p:spPr>
          <a:xfrm>
            <a:off x="185530" y="3332525"/>
            <a:ext cx="11767470" cy="2264672"/>
          </a:xfrm>
          <a:prstGeom prst="rect">
            <a:avLst/>
          </a:prstGeom>
        </p:spPr>
      </p:pic>
      <p:sp>
        <p:nvSpPr>
          <p:cNvPr id="11" name="Content Placeholder 2">
            <a:extLst>
              <a:ext uri="{FF2B5EF4-FFF2-40B4-BE49-F238E27FC236}">
                <a16:creationId xmlns:a16="http://schemas.microsoft.com/office/drawing/2014/main" id="{DE4EFF0A-B8CE-4C7E-8B5E-CB39F638A0B6}"/>
              </a:ext>
            </a:extLst>
          </p:cNvPr>
          <p:cNvSpPr txBox="1">
            <a:spLocks/>
          </p:cNvSpPr>
          <p:nvPr/>
        </p:nvSpPr>
        <p:spPr>
          <a:xfrm>
            <a:off x="5310808" y="5597197"/>
            <a:ext cx="1570383" cy="225015"/>
          </a:xfrm>
          <a:prstGeom prst="rect">
            <a:avLst/>
          </a:prstGeom>
        </p:spPr>
        <p:txBody>
          <a:bodyPr vert="horz" lIns="0" tIns="45720" rIns="0" bIns="45720" rtlCol="0" anchor="t">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1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Clr>
                <a:schemeClr val="tx1">
                  <a:lumMod val="75000"/>
                  <a:lumOff val="25000"/>
                </a:schemeClr>
              </a:buClr>
              <a:buFont typeface="Calibri" panose="020F0502020204030204" pitchFamily="34" charset="0"/>
              <a:buNone/>
            </a:pPr>
            <a:r>
              <a:rPr lang="en-US" sz="1000" dirty="0"/>
              <a:t>Fig III</a:t>
            </a:r>
          </a:p>
          <a:p>
            <a:pPr marL="342900" indent="-342900">
              <a:buClr>
                <a:schemeClr val="tx1">
                  <a:lumMod val="75000"/>
                  <a:lumOff val="25000"/>
                </a:schemeClr>
              </a:buClr>
              <a:buFont typeface="+mj-lt"/>
              <a:buAutoNum type="arabicPeriod"/>
            </a:pPr>
            <a:endParaRPr lang="en-US" sz="1000" dirty="0"/>
          </a:p>
        </p:txBody>
      </p:sp>
    </p:spTree>
    <p:extLst>
      <p:ext uri="{BB962C8B-B14F-4D97-AF65-F5344CB8AC3E}">
        <p14:creationId xmlns:p14="http://schemas.microsoft.com/office/powerpoint/2010/main" val="273392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1097280" y="2120900"/>
            <a:ext cx="9451450" cy="1165639"/>
          </a:xfrm>
        </p:spPr>
        <p:txBody>
          <a:bodyPr>
            <a:normAutofit/>
          </a:bodyPr>
          <a:lstStyle/>
          <a:p>
            <a:r>
              <a:rPr lang="en-US" dirty="0"/>
              <a:t>All Boroughs with the same were </a:t>
            </a:r>
            <a:r>
              <a:rPr lang="en-US" dirty="0" err="1"/>
              <a:t>splitted</a:t>
            </a:r>
            <a:r>
              <a:rPr lang="en-US" dirty="0"/>
              <a:t> into 5 different clusters using K-Means. </a:t>
            </a:r>
          </a:p>
        </p:txBody>
      </p:sp>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CLUSTERING</a:t>
            </a:r>
          </a:p>
        </p:txBody>
      </p:sp>
    </p:spTree>
    <p:extLst>
      <p:ext uri="{BB962C8B-B14F-4D97-AF65-F5344CB8AC3E}">
        <p14:creationId xmlns:p14="http://schemas.microsoft.com/office/powerpoint/2010/main" val="39020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1097280" y="2120900"/>
            <a:ext cx="9451450" cy="1165639"/>
          </a:xfrm>
        </p:spPr>
        <p:txBody>
          <a:bodyPr>
            <a:normAutofit/>
          </a:bodyPr>
          <a:lstStyle/>
          <a:p>
            <a:r>
              <a:rPr lang="en-US" dirty="0"/>
              <a:t>It can be deduced that cluster 5 which is marked green on the map has more venues dominated in its cluster. It has two Boroughs named Central Toronto and Downtown Toronto.</a:t>
            </a:r>
          </a:p>
          <a:p>
            <a:endParaRPr lang="en-US" dirty="0"/>
          </a:p>
        </p:txBody>
      </p:sp>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Result</a:t>
            </a:r>
          </a:p>
        </p:txBody>
      </p:sp>
      <p:pic>
        <p:nvPicPr>
          <p:cNvPr id="3" name="Picture 2">
            <a:extLst>
              <a:ext uri="{FF2B5EF4-FFF2-40B4-BE49-F238E27FC236}">
                <a16:creationId xmlns:a16="http://schemas.microsoft.com/office/drawing/2014/main" id="{5A76FFD9-6D42-44CF-8E06-9004BA09D19A}"/>
              </a:ext>
            </a:extLst>
          </p:cNvPr>
          <p:cNvPicPr>
            <a:picLocks noChangeAspect="1"/>
          </p:cNvPicPr>
          <p:nvPr/>
        </p:nvPicPr>
        <p:blipFill>
          <a:blip r:embed="rId2"/>
          <a:stretch>
            <a:fillRect/>
          </a:stretch>
        </p:blipFill>
        <p:spPr>
          <a:xfrm>
            <a:off x="1324306" y="3188888"/>
            <a:ext cx="8997398" cy="3587293"/>
          </a:xfrm>
          <a:prstGeom prst="rect">
            <a:avLst/>
          </a:prstGeom>
        </p:spPr>
      </p:pic>
    </p:spTree>
    <p:extLst>
      <p:ext uri="{BB962C8B-B14F-4D97-AF65-F5344CB8AC3E}">
        <p14:creationId xmlns:p14="http://schemas.microsoft.com/office/powerpoint/2010/main" val="1510414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1097280" y="2120900"/>
            <a:ext cx="9451450" cy="1165639"/>
          </a:xfrm>
        </p:spPr>
        <p:txBody>
          <a:bodyPr>
            <a:normAutofit fontScale="92500" lnSpcReduction="10000"/>
          </a:bodyPr>
          <a:lstStyle/>
          <a:p>
            <a:r>
              <a:rPr lang="en-US" dirty="0"/>
              <a:t>Downtown Toronto has more venues than that of Central Toronto and thus more activities. Therefore , it can be deduced that Downtown Toronto is the best venue to for TELNEL to build her Office and build more base stations in that area due to increase in the network traffic.</a:t>
            </a:r>
          </a:p>
          <a:p>
            <a:endParaRPr lang="en-US" dirty="0"/>
          </a:p>
        </p:txBody>
      </p:sp>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872167730"/>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2.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F4328E-77DF-41E8-952F-124AE19F1F7C}">
  <ds:schemaRefs>
    <ds:schemaRef ds:uri="http://purl.org/dc/terms/"/>
    <ds:schemaRef ds:uri="16c05727-aa75-4e4a-9b5f-8a80a1165891"/>
    <ds:schemaRef ds:uri="71af3243-3dd4-4a8d-8c0d-dd76da1f02a5"/>
    <ds:schemaRef ds:uri="http://purl.org/dc/dcmitype/"/>
    <ds:schemaRef ds:uri="http://schemas.openxmlformats.org/package/2006/metadata/core-properties"/>
    <ds:schemaRef ds:uri="http://purl.org/dc/elements/1.1/"/>
    <ds:schemaRef ds:uri="http://www.w3.org/XML/1998/namespace"/>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341</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Consolas</vt:lpstr>
      <vt:lpstr>Verdana</vt:lpstr>
      <vt:lpstr>RetrospectVTI</vt:lpstr>
      <vt:lpstr>CAPSTONE PROJECT</vt:lpstr>
      <vt:lpstr>PROBLEM STATEMENT</vt:lpstr>
      <vt:lpstr>Data Collected </vt:lpstr>
      <vt:lpstr>Methodology</vt:lpstr>
      <vt:lpstr>Methodology continued</vt:lpstr>
      <vt:lpstr>CLUSTERING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2020-04-09T16:07:41Z</dcterms:created>
  <dcterms:modified xsi:type="dcterms:W3CDTF">2020-04-09T19:18:42Z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