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6" r:id="rId2"/>
    <p:sldId id="257" r:id="rId3"/>
    <p:sldId id="360" r:id="rId4"/>
    <p:sldId id="263" r:id="rId5"/>
    <p:sldId id="270" r:id="rId6"/>
    <p:sldId id="359" r:id="rId7"/>
    <p:sldId id="361" r:id="rId8"/>
    <p:sldId id="344" r:id="rId9"/>
    <p:sldId id="348" r:id="rId1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54ECA"/>
    <a:srgbClr val="A568D2"/>
    <a:srgbClr val="FB5331"/>
    <a:srgbClr val="EA2D00"/>
    <a:srgbClr val="7131A1"/>
    <a:srgbClr val="5324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434" autoAdjust="0"/>
  </p:normalViewPr>
  <p:slideViewPr>
    <p:cSldViewPr snapToGrid="0">
      <p:cViewPr>
        <p:scale>
          <a:sx n="80" d="100"/>
          <a:sy n="80" d="100"/>
        </p:scale>
        <p:origin x="-1016" y="-4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A7EDB-42F2-4587-A519-4CD36161FFEF}" type="datetimeFigureOut">
              <a:rPr lang="id-ID" smtClean="0"/>
              <a:t>28/08/16</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AD74B-4254-4A15-B920-236F271C9A39}" type="slidenum">
              <a:rPr lang="id-ID" smtClean="0"/>
              <a:t>‹#›</a:t>
            </a:fld>
            <a:endParaRPr lang="id-ID"/>
          </a:p>
        </p:txBody>
      </p:sp>
    </p:spTree>
    <p:extLst>
      <p:ext uri="{BB962C8B-B14F-4D97-AF65-F5344CB8AC3E}">
        <p14:creationId xmlns:p14="http://schemas.microsoft.com/office/powerpoint/2010/main" val="258247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DAD74B-4254-4A15-B920-236F271C9A39}" type="slidenum">
              <a:rPr lang="id-ID" smtClean="0"/>
              <a:t>1</a:t>
            </a:fld>
            <a:endParaRPr lang="id-ID"/>
          </a:p>
        </p:txBody>
      </p:sp>
    </p:spTree>
    <p:extLst>
      <p:ext uri="{BB962C8B-B14F-4D97-AF65-F5344CB8AC3E}">
        <p14:creationId xmlns:p14="http://schemas.microsoft.com/office/powerpoint/2010/main" val="1340749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t>2</a:t>
            </a:fld>
            <a:endParaRPr lang="id-ID"/>
          </a:p>
        </p:txBody>
      </p:sp>
    </p:spTree>
    <p:extLst>
      <p:ext uri="{BB962C8B-B14F-4D97-AF65-F5344CB8AC3E}">
        <p14:creationId xmlns:p14="http://schemas.microsoft.com/office/powerpoint/2010/main" val="267377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t>3</a:t>
            </a:fld>
            <a:endParaRPr lang="id-ID"/>
          </a:p>
        </p:txBody>
      </p:sp>
    </p:spTree>
    <p:extLst>
      <p:ext uri="{BB962C8B-B14F-4D97-AF65-F5344CB8AC3E}">
        <p14:creationId xmlns:p14="http://schemas.microsoft.com/office/powerpoint/2010/main" val="267377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4DDAD74B-4254-4A15-B920-236F271C9A39}" type="slidenum">
              <a:rPr lang="id-ID" smtClean="0"/>
              <a:t>4</a:t>
            </a:fld>
            <a:endParaRPr lang="id-ID"/>
          </a:p>
        </p:txBody>
      </p:sp>
    </p:spTree>
    <p:extLst>
      <p:ext uri="{BB962C8B-B14F-4D97-AF65-F5344CB8AC3E}">
        <p14:creationId xmlns:p14="http://schemas.microsoft.com/office/powerpoint/2010/main" val="4062770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t>5</a:t>
            </a:fld>
            <a:endParaRPr lang="id-ID"/>
          </a:p>
        </p:txBody>
      </p:sp>
    </p:spTree>
    <p:extLst>
      <p:ext uri="{BB962C8B-B14F-4D97-AF65-F5344CB8AC3E}">
        <p14:creationId xmlns:p14="http://schemas.microsoft.com/office/powerpoint/2010/main" val="3232747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4DDAD74B-4254-4A15-B920-236F271C9A39}" type="slidenum">
              <a:rPr lang="id-ID" smtClean="0"/>
              <a:t>6</a:t>
            </a:fld>
            <a:endParaRPr lang="id-ID"/>
          </a:p>
        </p:txBody>
      </p:sp>
    </p:spTree>
    <p:extLst>
      <p:ext uri="{BB962C8B-B14F-4D97-AF65-F5344CB8AC3E}">
        <p14:creationId xmlns:p14="http://schemas.microsoft.com/office/powerpoint/2010/main" val="1134337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t>7</a:t>
            </a:fld>
            <a:endParaRPr lang="id-ID"/>
          </a:p>
        </p:txBody>
      </p:sp>
    </p:spTree>
    <p:extLst>
      <p:ext uri="{BB962C8B-B14F-4D97-AF65-F5344CB8AC3E}">
        <p14:creationId xmlns:p14="http://schemas.microsoft.com/office/powerpoint/2010/main" val="267377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t>8</a:t>
            </a:fld>
            <a:endParaRPr lang="id-ID"/>
          </a:p>
        </p:txBody>
      </p:sp>
    </p:spTree>
    <p:extLst>
      <p:ext uri="{BB962C8B-B14F-4D97-AF65-F5344CB8AC3E}">
        <p14:creationId xmlns:p14="http://schemas.microsoft.com/office/powerpoint/2010/main" val="214790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4DDAD74B-4254-4A15-B920-236F271C9A39}" type="slidenum">
              <a:rPr lang="id-ID" smtClean="0"/>
              <a:t>9</a:t>
            </a:fld>
            <a:endParaRPr lang="id-ID"/>
          </a:p>
        </p:txBody>
      </p:sp>
    </p:spTree>
    <p:extLst>
      <p:ext uri="{BB962C8B-B14F-4D97-AF65-F5344CB8AC3E}">
        <p14:creationId xmlns:p14="http://schemas.microsoft.com/office/powerpoint/2010/main" val="3384655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98BDAE-A562-4667-82DD-5BE61974BD31}" type="datetimeFigureOut">
              <a:rPr lang="id-ID" smtClean="0"/>
              <a:t>28/08/16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9F2E319-0919-499D-AD1F-7963255D1003}" type="slidenum">
              <a:rPr lang="id-ID" smtClean="0"/>
              <a:t>‹#›</a:t>
            </a:fld>
            <a:endParaRPr lang="id-ID"/>
          </a:p>
        </p:txBody>
      </p:sp>
    </p:spTree>
    <p:extLst>
      <p:ext uri="{BB962C8B-B14F-4D97-AF65-F5344CB8AC3E}">
        <p14:creationId xmlns:p14="http://schemas.microsoft.com/office/powerpoint/2010/main" val="2549071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98BDAE-A562-4667-82DD-5BE61974BD31}" type="datetimeFigureOut">
              <a:rPr lang="id-ID" smtClean="0"/>
              <a:t>28/08/16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9F2E319-0919-499D-AD1F-7963255D1003}" type="slidenum">
              <a:rPr lang="id-ID" smtClean="0"/>
              <a:t>‹#›</a:t>
            </a:fld>
            <a:endParaRPr lang="id-ID"/>
          </a:p>
        </p:txBody>
      </p:sp>
    </p:spTree>
    <p:extLst>
      <p:ext uri="{BB962C8B-B14F-4D97-AF65-F5344CB8AC3E}">
        <p14:creationId xmlns:p14="http://schemas.microsoft.com/office/powerpoint/2010/main" val="308827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98BDAE-A562-4667-82DD-5BE61974BD31}" type="datetimeFigureOut">
              <a:rPr lang="id-ID" smtClean="0"/>
              <a:t>28/08/16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9F2E319-0919-499D-AD1F-7963255D1003}" type="slidenum">
              <a:rPr lang="id-ID" smtClean="0"/>
              <a:t>‹#›</a:t>
            </a:fld>
            <a:endParaRPr lang="id-ID"/>
          </a:p>
        </p:txBody>
      </p:sp>
    </p:spTree>
    <p:extLst>
      <p:ext uri="{BB962C8B-B14F-4D97-AF65-F5344CB8AC3E}">
        <p14:creationId xmlns:p14="http://schemas.microsoft.com/office/powerpoint/2010/main" val="138697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98BDAE-A562-4667-82DD-5BE61974BD31}" type="datetimeFigureOut">
              <a:rPr lang="id-ID" smtClean="0"/>
              <a:t>28/08/16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9F2E319-0919-499D-AD1F-7963255D1003}" type="slidenum">
              <a:rPr lang="id-ID" smtClean="0"/>
              <a:t>‹#›</a:t>
            </a:fld>
            <a:endParaRPr lang="id-ID"/>
          </a:p>
        </p:txBody>
      </p:sp>
    </p:spTree>
    <p:extLst>
      <p:ext uri="{BB962C8B-B14F-4D97-AF65-F5344CB8AC3E}">
        <p14:creationId xmlns:p14="http://schemas.microsoft.com/office/powerpoint/2010/main" val="1618037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8BDAE-A562-4667-82DD-5BE61974BD31}" type="datetimeFigureOut">
              <a:rPr lang="id-ID" smtClean="0"/>
              <a:t>28/08/16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9F2E319-0919-499D-AD1F-7963255D1003}" type="slidenum">
              <a:rPr lang="id-ID" smtClean="0"/>
              <a:t>‹#›</a:t>
            </a:fld>
            <a:endParaRPr lang="id-ID"/>
          </a:p>
        </p:txBody>
      </p:sp>
    </p:spTree>
    <p:extLst>
      <p:ext uri="{BB962C8B-B14F-4D97-AF65-F5344CB8AC3E}">
        <p14:creationId xmlns:p14="http://schemas.microsoft.com/office/powerpoint/2010/main" val="389740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8BDAE-A562-4667-82DD-5BE61974BD31}" type="datetimeFigureOut">
              <a:rPr lang="id-ID" smtClean="0"/>
              <a:t>28/08/16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9F2E319-0919-499D-AD1F-7963255D1003}" type="slidenum">
              <a:rPr lang="id-ID" smtClean="0"/>
              <a:t>‹#›</a:t>
            </a:fld>
            <a:endParaRPr lang="id-ID"/>
          </a:p>
        </p:txBody>
      </p:sp>
    </p:spTree>
    <p:extLst>
      <p:ext uri="{BB962C8B-B14F-4D97-AF65-F5344CB8AC3E}">
        <p14:creationId xmlns:p14="http://schemas.microsoft.com/office/powerpoint/2010/main" val="316768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8BDAE-A562-4667-82DD-5BE61974BD31}" type="datetimeFigureOut">
              <a:rPr lang="id-ID" smtClean="0"/>
              <a:t>28/08/16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9F2E319-0919-499D-AD1F-7963255D1003}" type="slidenum">
              <a:rPr lang="id-ID" smtClean="0"/>
              <a:t>‹#›</a:t>
            </a:fld>
            <a:endParaRPr lang="id-ID"/>
          </a:p>
        </p:txBody>
      </p:sp>
    </p:spTree>
    <p:extLst>
      <p:ext uri="{BB962C8B-B14F-4D97-AF65-F5344CB8AC3E}">
        <p14:creationId xmlns:p14="http://schemas.microsoft.com/office/powerpoint/2010/main" val="2334109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98BDAE-A562-4667-82DD-5BE61974BD31}" type="datetimeFigureOut">
              <a:rPr lang="id-ID" smtClean="0"/>
              <a:t>28/08/16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9F2E319-0919-499D-AD1F-7963255D1003}" type="slidenum">
              <a:rPr lang="id-ID" smtClean="0"/>
              <a:t>‹#›</a:t>
            </a:fld>
            <a:endParaRPr lang="id-ID"/>
          </a:p>
        </p:txBody>
      </p:sp>
    </p:spTree>
    <p:extLst>
      <p:ext uri="{BB962C8B-B14F-4D97-AF65-F5344CB8AC3E}">
        <p14:creationId xmlns:p14="http://schemas.microsoft.com/office/powerpoint/2010/main" val="244160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98BDAE-A562-4667-82DD-5BE61974BD31}" type="datetimeFigureOut">
              <a:rPr lang="id-ID" smtClean="0"/>
              <a:t>28/08/16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9F2E319-0919-499D-AD1F-7963255D1003}" type="slidenum">
              <a:rPr lang="id-ID" smtClean="0"/>
              <a:t>‹#›</a:t>
            </a:fld>
            <a:endParaRPr lang="id-ID"/>
          </a:p>
        </p:txBody>
      </p:sp>
    </p:spTree>
    <p:extLst>
      <p:ext uri="{BB962C8B-B14F-4D97-AF65-F5344CB8AC3E}">
        <p14:creationId xmlns:p14="http://schemas.microsoft.com/office/powerpoint/2010/main" val="635940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98BDAE-A562-4667-82DD-5BE61974BD31}" type="datetimeFigureOut">
              <a:rPr lang="id-ID" smtClean="0"/>
              <a:t>28/08/16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9F2E319-0919-499D-AD1F-7963255D1003}" type="slidenum">
              <a:rPr lang="id-ID" smtClean="0"/>
              <a:t>‹#›</a:t>
            </a:fld>
            <a:endParaRPr lang="id-ID"/>
          </a:p>
        </p:txBody>
      </p:sp>
    </p:spTree>
    <p:extLst>
      <p:ext uri="{BB962C8B-B14F-4D97-AF65-F5344CB8AC3E}">
        <p14:creationId xmlns:p14="http://schemas.microsoft.com/office/powerpoint/2010/main" val="3387046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98BDAE-A562-4667-82DD-5BE61974BD31}" type="datetimeFigureOut">
              <a:rPr lang="id-ID" smtClean="0"/>
              <a:t>28/08/16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9F2E319-0919-499D-AD1F-7963255D1003}" type="slidenum">
              <a:rPr lang="id-ID" smtClean="0"/>
              <a:t>‹#›</a:t>
            </a:fld>
            <a:endParaRPr lang="id-ID"/>
          </a:p>
        </p:txBody>
      </p:sp>
    </p:spTree>
    <p:extLst>
      <p:ext uri="{BB962C8B-B14F-4D97-AF65-F5344CB8AC3E}">
        <p14:creationId xmlns:p14="http://schemas.microsoft.com/office/powerpoint/2010/main" val="11743591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98BDAE-A562-4667-82DD-5BE61974BD31}" type="datetimeFigureOut">
              <a:rPr lang="id-ID" smtClean="0"/>
              <a:t>28/08/16</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2E319-0919-499D-AD1F-7963255D1003}" type="slidenum">
              <a:rPr lang="id-ID" smtClean="0"/>
              <a:t>‹#›</a:t>
            </a:fld>
            <a:endParaRPr lang="id-ID"/>
          </a:p>
        </p:txBody>
      </p:sp>
    </p:spTree>
    <p:extLst>
      <p:ext uri="{BB962C8B-B14F-4D97-AF65-F5344CB8AC3E}">
        <p14:creationId xmlns:p14="http://schemas.microsoft.com/office/powerpoint/2010/main" val="63356108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6" name="Picture 5" descr="Page 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159" y="633273"/>
            <a:ext cx="9509996" cy="6224727"/>
          </a:xfrm>
          <a:prstGeom prst="rect">
            <a:avLst/>
          </a:prstGeom>
        </p:spPr>
      </p:pic>
      <p:sp>
        <p:nvSpPr>
          <p:cNvPr id="4" name="Title 1"/>
          <p:cNvSpPr>
            <a:spLocks noGrp="1"/>
          </p:cNvSpPr>
          <p:nvPr>
            <p:ph type="ctrTitle"/>
          </p:nvPr>
        </p:nvSpPr>
        <p:spPr>
          <a:xfrm>
            <a:off x="4779016" y="2975228"/>
            <a:ext cx="2595859" cy="727122"/>
          </a:xfrm>
        </p:spPr>
        <p:txBody>
          <a:bodyPr wrap="square">
            <a:spAutoFit/>
          </a:bodyPr>
          <a:lstStyle/>
          <a:p>
            <a:r>
              <a:rPr lang="id-ID" sz="4500" spc="-150" dirty="0" smtClean="0">
                <a:solidFill>
                  <a:schemeClr val="bg1">
                    <a:lumMod val="95000"/>
                  </a:schemeClr>
                </a:solidFill>
                <a:latin typeface="DIN-Light"/>
                <a:cs typeface="DIN-Light"/>
              </a:rPr>
              <a:t>Blockable</a:t>
            </a:r>
            <a:endParaRPr lang="en-US" sz="4500" spc="-150" dirty="0">
              <a:solidFill>
                <a:schemeClr val="bg1">
                  <a:lumMod val="95000"/>
                </a:schemeClr>
              </a:solidFill>
              <a:latin typeface="DIN-Light"/>
              <a:cs typeface="DIN-Light"/>
            </a:endParaRPr>
          </a:p>
        </p:txBody>
      </p:sp>
      <p:sp>
        <p:nvSpPr>
          <p:cNvPr id="5" name="Subtitle 2"/>
          <p:cNvSpPr>
            <a:spLocks noGrp="1"/>
          </p:cNvSpPr>
          <p:nvPr>
            <p:ph type="subTitle" idx="1"/>
          </p:nvPr>
        </p:nvSpPr>
        <p:spPr>
          <a:xfrm>
            <a:off x="3471324" y="3575922"/>
            <a:ext cx="5282787" cy="346249"/>
          </a:xfrm>
        </p:spPr>
        <p:txBody>
          <a:bodyPr wrap="square">
            <a:spAutoFit/>
          </a:bodyPr>
          <a:lstStyle/>
          <a:p>
            <a:r>
              <a:rPr lang="en-US" sz="1800" dirty="0" smtClean="0">
                <a:solidFill>
                  <a:schemeClr val="bg1">
                    <a:lumMod val="65000"/>
                  </a:schemeClr>
                </a:solidFill>
                <a:latin typeface="+mj-lt"/>
              </a:rPr>
              <a:t>Indian Identities on Smart Contracts</a:t>
            </a:r>
            <a:endParaRPr lang="en-US" sz="1800" dirty="0">
              <a:solidFill>
                <a:schemeClr val="bg1">
                  <a:lumMod val="65000"/>
                </a:schemeClr>
              </a:solidFill>
              <a:latin typeface="+mj-lt"/>
            </a:endParaRPr>
          </a:p>
        </p:txBody>
      </p:sp>
      <p:sp>
        <p:nvSpPr>
          <p:cNvPr id="9" name="Oval 8"/>
          <p:cNvSpPr>
            <a:spLocks noChangeAspect="1"/>
          </p:cNvSpPr>
          <p:nvPr/>
        </p:nvSpPr>
        <p:spPr>
          <a:xfrm>
            <a:off x="5484976" y="4226493"/>
            <a:ext cx="144000" cy="144000"/>
          </a:xfrm>
          <a:prstGeom prst="ellipse">
            <a:avLst/>
          </a:prstGeom>
          <a:solidFill>
            <a:schemeClr val="accent2">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10" name="Oval 9"/>
          <p:cNvSpPr>
            <a:spLocks noChangeAspect="1"/>
          </p:cNvSpPr>
          <p:nvPr/>
        </p:nvSpPr>
        <p:spPr>
          <a:xfrm>
            <a:off x="5653461" y="4226493"/>
            <a:ext cx="144000"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11" name="Oval 10"/>
          <p:cNvSpPr>
            <a:spLocks noChangeAspect="1"/>
          </p:cNvSpPr>
          <p:nvPr/>
        </p:nvSpPr>
        <p:spPr>
          <a:xfrm>
            <a:off x="5812421" y="4226493"/>
            <a:ext cx="144000" cy="144000"/>
          </a:xfrm>
          <a:prstGeom prst="ellipse">
            <a:avLst/>
          </a:prstGeom>
          <a:solidFill>
            <a:schemeClr val="accent1">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12" name="Oval 11"/>
          <p:cNvSpPr>
            <a:spLocks noChangeAspect="1"/>
          </p:cNvSpPr>
          <p:nvPr/>
        </p:nvSpPr>
        <p:spPr>
          <a:xfrm>
            <a:off x="5990431" y="4226493"/>
            <a:ext cx="144000" cy="144000"/>
          </a:xfrm>
          <a:prstGeom prst="ellipse">
            <a:avLst/>
          </a:prstGeom>
          <a:solidFill>
            <a:schemeClr val="accent3">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13" name="Oval 12"/>
          <p:cNvSpPr>
            <a:spLocks noChangeAspect="1"/>
          </p:cNvSpPr>
          <p:nvPr/>
        </p:nvSpPr>
        <p:spPr>
          <a:xfrm>
            <a:off x="6158916" y="4226493"/>
            <a:ext cx="144000" cy="144000"/>
          </a:xfrm>
          <a:prstGeom prst="ellipse">
            <a:avLst/>
          </a:prstGeom>
          <a:solidFill>
            <a:schemeClr val="accent4">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14" name="Oval 13"/>
          <p:cNvSpPr>
            <a:spLocks noChangeAspect="1"/>
          </p:cNvSpPr>
          <p:nvPr/>
        </p:nvSpPr>
        <p:spPr>
          <a:xfrm>
            <a:off x="6327401" y="4226493"/>
            <a:ext cx="144000" cy="144000"/>
          </a:xfrm>
          <a:prstGeom prst="ellipse">
            <a:avLst/>
          </a:prstGeom>
          <a:solidFill>
            <a:schemeClr val="accent5">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15" name="Oval 14"/>
          <p:cNvSpPr>
            <a:spLocks noChangeAspect="1"/>
          </p:cNvSpPr>
          <p:nvPr/>
        </p:nvSpPr>
        <p:spPr>
          <a:xfrm>
            <a:off x="6495886" y="4226493"/>
            <a:ext cx="144000" cy="144000"/>
          </a:xfrm>
          <a:prstGeom prst="ellipse">
            <a:avLst/>
          </a:prstGeom>
          <a:solidFill>
            <a:schemeClr val="accent5">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Tree>
    <p:extLst>
      <p:ext uri="{BB962C8B-B14F-4D97-AF65-F5344CB8AC3E}">
        <p14:creationId xmlns:p14="http://schemas.microsoft.com/office/powerpoint/2010/main" val="409464125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eelOff"/>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par>
                                <p:cTn id="11" presetID="42" presetClass="entr" presetSubtype="0" fill="hold" grpId="0" nodeType="withEffect">
                                  <p:stCondLst>
                                    <p:cond delay="10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150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25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300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350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400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9" grpId="0" animBg="1"/>
      <p:bldP spid="10" grpId="0" animBg="1"/>
      <p:bldP spid="11" grpId="0" animBg="1"/>
      <p:bldP spid="12" grpId="0" animBg="1"/>
      <p:bldP spid="13"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p:cNvCxnSpPr/>
          <p:nvPr/>
        </p:nvCxnSpPr>
        <p:spPr>
          <a:xfrm>
            <a:off x="0" y="6461098"/>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0" y="2515896"/>
            <a:ext cx="2240032" cy="0"/>
          </a:xfrm>
          <a:prstGeom prst="line">
            <a:avLst/>
          </a:prstGeom>
          <a:ln w="25400">
            <a:solidFill>
              <a:schemeClr val="accent2">
                <a:lumMod val="20000"/>
                <a:lumOff val="80000"/>
              </a:schemeClr>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17" name="Title 1"/>
          <p:cNvSpPr txBox="1">
            <a:spLocks/>
          </p:cNvSpPr>
          <p:nvPr/>
        </p:nvSpPr>
        <p:spPr>
          <a:xfrm>
            <a:off x="2431269" y="2701805"/>
            <a:ext cx="7689654" cy="38527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600" dirty="0" smtClean="0">
                <a:solidFill>
                  <a:schemeClr val="bg1">
                    <a:lumMod val="65000"/>
                  </a:schemeClr>
                </a:solidFill>
                <a:latin typeface="+mn-lt"/>
              </a:rPr>
              <a:t>“When you already have a wheel, you can make a wheelbarrow</a:t>
            </a:r>
            <a:r>
              <a:rPr lang="is-IS" sz="1600" dirty="0" smtClean="0">
                <a:solidFill>
                  <a:schemeClr val="bg1">
                    <a:lumMod val="65000"/>
                  </a:schemeClr>
                </a:solidFill>
                <a:latin typeface="+mn-lt"/>
              </a:rPr>
              <a:t>...or a Tesla”</a:t>
            </a:r>
            <a:endParaRPr lang="en-US" sz="1600" b="1" dirty="0">
              <a:solidFill>
                <a:schemeClr val="accent5"/>
              </a:solidFill>
              <a:latin typeface="+mn-lt"/>
            </a:endParaRPr>
          </a:p>
        </p:txBody>
      </p:sp>
      <p:sp>
        <p:nvSpPr>
          <p:cNvPr id="18" name="Title 13"/>
          <p:cNvSpPr txBox="1">
            <a:spLocks/>
          </p:cNvSpPr>
          <p:nvPr/>
        </p:nvSpPr>
        <p:spPr>
          <a:xfrm>
            <a:off x="2407417" y="2233779"/>
            <a:ext cx="6688849" cy="585514"/>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bg1"/>
                </a:solidFill>
                <a:latin typeface="DIN-Medium"/>
                <a:cs typeface="DIN-Medium"/>
              </a:rPr>
              <a:t>Identity is a Human Right</a:t>
            </a:r>
            <a:endParaRPr lang="en-US" sz="4000" dirty="0">
              <a:solidFill>
                <a:schemeClr val="bg1"/>
              </a:solidFill>
              <a:latin typeface="DIN-Medium"/>
              <a:cs typeface="DIN-Medium"/>
            </a:endParaRPr>
          </a:p>
        </p:txBody>
      </p:sp>
      <p:sp>
        <p:nvSpPr>
          <p:cNvPr id="19" name="TextBox 18"/>
          <p:cNvSpPr txBox="1"/>
          <p:nvPr/>
        </p:nvSpPr>
        <p:spPr>
          <a:xfrm>
            <a:off x="2405849" y="3248003"/>
            <a:ext cx="7492894" cy="1806067"/>
          </a:xfrm>
          <a:prstGeom prst="rect">
            <a:avLst/>
          </a:prstGeom>
          <a:noFill/>
        </p:spPr>
        <p:txBody>
          <a:bodyPr wrap="square" rIns="144000" bIns="36000" numCol="1" spcCol="360000" rtlCol="0">
            <a:spAutoFit/>
          </a:bodyPr>
          <a:lstStyle/>
          <a:p>
            <a:r>
              <a:rPr lang="en-US" sz="1600" dirty="0" smtClean="0">
                <a:solidFill>
                  <a:schemeClr val="bg1">
                    <a:lumMod val="85000"/>
                  </a:schemeClr>
                </a:solidFill>
              </a:rPr>
              <a:t>Lack of a shared, reliable ledger of identities is a major barrier for administering services in both the public and private sector. Millions of Indians cannot apply for loans or receive government support because their identifying information (Aadhar, PAN, TAN, </a:t>
            </a:r>
            <a:r>
              <a:rPr lang="en-US" sz="1600" dirty="0" err="1" smtClean="0">
                <a:solidFill>
                  <a:schemeClr val="bg1">
                    <a:lumMod val="85000"/>
                  </a:schemeClr>
                </a:solidFill>
              </a:rPr>
              <a:t>etc</a:t>
            </a:r>
            <a:r>
              <a:rPr lang="en-US" sz="1600" dirty="0" smtClean="0">
                <a:solidFill>
                  <a:schemeClr val="bg1">
                    <a:lumMod val="85000"/>
                  </a:schemeClr>
                </a:solidFill>
              </a:rPr>
              <a:t>) is not bundled together, linked to their date of birth, gender, address, </a:t>
            </a:r>
            <a:r>
              <a:rPr lang="en-US" sz="1600" dirty="0" err="1" smtClean="0">
                <a:solidFill>
                  <a:schemeClr val="bg1">
                    <a:lumMod val="85000"/>
                  </a:schemeClr>
                </a:solidFill>
              </a:rPr>
              <a:t>etc</a:t>
            </a:r>
            <a:r>
              <a:rPr lang="en-US" sz="1600" dirty="0" smtClean="0">
                <a:solidFill>
                  <a:schemeClr val="bg1">
                    <a:lumMod val="85000"/>
                  </a:schemeClr>
                </a:solidFill>
              </a:rPr>
              <a:t>, and retrievable from a single access point. This means SMEs that go out of business for lack of loans, farmers who can’t receive subsidies, and children who don’t have the right documents to attend school </a:t>
            </a:r>
            <a:endParaRPr lang="en-US" sz="1600" b="1" dirty="0">
              <a:solidFill>
                <a:schemeClr val="bg1">
                  <a:lumMod val="85000"/>
                </a:schemeClr>
              </a:solidFill>
              <a:latin typeface="Signika Negative" pitchFamily="2" charset="0"/>
            </a:endParaRPr>
          </a:p>
        </p:txBody>
      </p:sp>
      <p:sp>
        <p:nvSpPr>
          <p:cNvPr id="26" name="Oval 25"/>
          <p:cNvSpPr>
            <a:spLocks noChangeAspect="1"/>
          </p:cNvSpPr>
          <p:nvPr/>
        </p:nvSpPr>
        <p:spPr>
          <a:xfrm>
            <a:off x="2168559" y="2438521"/>
            <a:ext cx="180000" cy="180000"/>
          </a:xfrm>
          <a:prstGeom prst="ellipse">
            <a:avLst/>
          </a:prstGeom>
          <a:solidFill>
            <a:schemeClr val="accent1"/>
          </a:solidFill>
          <a:ln w="25400">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9" name="Flowchart: Off-page Connector 28"/>
          <p:cNvSpPr/>
          <p:nvPr/>
        </p:nvSpPr>
        <p:spPr>
          <a:xfrm>
            <a:off x="11633422" y="6250641"/>
            <a:ext cx="377372" cy="420914"/>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Subtitle 2"/>
          <p:cNvSpPr txBox="1">
            <a:spLocks/>
          </p:cNvSpPr>
          <p:nvPr/>
        </p:nvSpPr>
        <p:spPr>
          <a:xfrm>
            <a:off x="11633422" y="6293105"/>
            <a:ext cx="377372" cy="313932"/>
          </a:xfrm>
          <a:prstGeom prst="rect">
            <a:avLst/>
          </a:prstGeom>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fld id="{5BC7B3C4-688C-4C03-84C4-F5EEB57CAA43}" type="slidenum">
              <a:rPr lang="id-ID" sz="1600" smtClean="0">
                <a:solidFill>
                  <a:schemeClr val="bg1">
                    <a:lumMod val="95000"/>
                  </a:schemeClr>
                </a:solidFill>
                <a:latin typeface="+mj-lt"/>
              </a:rPr>
              <a:t>2</a:t>
            </a:fld>
            <a:endParaRPr lang="en-US" sz="1600" dirty="0">
              <a:solidFill>
                <a:schemeClr val="bg1">
                  <a:lumMod val="95000"/>
                </a:schemeClr>
              </a:solidFill>
              <a:latin typeface="+mj-lt"/>
            </a:endParaRPr>
          </a:p>
        </p:txBody>
      </p:sp>
      <p:grpSp>
        <p:nvGrpSpPr>
          <p:cNvPr id="21" name="Group 20"/>
          <p:cNvGrpSpPr/>
          <p:nvPr/>
        </p:nvGrpSpPr>
        <p:grpSpPr>
          <a:xfrm>
            <a:off x="5583773" y="6583500"/>
            <a:ext cx="1154910" cy="144000"/>
            <a:chOff x="7536566" y="6291405"/>
            <a:chExt cx="1154910" cy="144000"/>
          </a:xfrm>
        </p:grpSpPr>
        <p:sp>
          <p:nvSpPr>
            <p:cNvPr id="22" name="Oval 21"/>
            <p:cNvSpPr>
              <a:spLocks noChangeAspect="1"/>
            </p:cNvSpPr>
            <p:nvPr/>
          </p:nvSpPr>
          <p:spPr>
            <a:xfrm>
              <a:off x="7536566" y="6291405"/>
              <a:ext cx="144000" cy="144000"/>
            </a:xfrm>
            <a:prstGeom prst="ellipse">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3" name="Oval 22"/>
            <p:cNvSpPr>
              <a:spLocks noChangeAspect="1"/>
            </p:cNvSpPr>
            <p:nvPr/>
          </p:nvSpPr>
          <p:spPr>
            <a:xfrm>
              <a:off x="7705051" y="6291405"/>
              <a:ext cx="144000"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4" name="Oval 23"/>
            <p:cNvSpPr>
              <a:spLocks noChangeAspect="1"/>
            </p:cNvSpPr>
            <p:nvPr/>
          </p:nvSpPr>
          <p:spPr>
            <a:xfrm>
              <a:off x="7864011" y="6291405"/>
              <a:ext cx="144000" cy="144000"/>
            </a:xfrm>
            <a:prstGeom prst="ellipse">
              <a:avLst/>
            </a:prstGeom>
            <a:solidFill>
              <a:schemeClr val="accent1">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5" name="Oval 24"/>
            <p:cNvSpPr>
              <a:spLocks noChangeAspect="1"/>
            </p:cNvSpPr>
            <p:nvPr/>
          </p:nvSpPr>
          <p:spPr>
            <a:xfrm>
              <a:off x="8042021" y="6291405"/>
              <a:ext cx="144000" cy="144000"/>
            </a:xfrm>
            <a:prstGeom prst="ellipse">
              <a:avLst/>
            </a:prstGeom>
            <a:solidFill>
              <a:schemeClr val="accent3">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7" name="Oval 26"/>
            <p:cNvSpPr>
              <a:spLocks noChangeAspect="1"/>
            </p:cNvSpPr>
            <p:nvPr/>
          </p:nvSpPr>
          <p:spPr>
            <a:xfrm>
              <a:off x="8210506" y="6291405"/>
              <a:ext cx="144000" cy="144000"/>
            </a:xfrm>
            <a:prstGeom prst="ellipse">
              <a:avLst/>
            </a:prstGeom>
            <a:solidFill>
              <a:schemeClr val="accent4">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8" name="Oval 27"/>
            <p:cNvSpPr>
              <a:spLocks noChangeAspect="1"/>
            </p:cNvSpPr>
            <p:nvPr/>
          </p:nvSpPr>
          <p:spPr>
            <a:xfrm>
              <a:off x="8378991" y="6291405"/>
              <a:ext cx="144000" cy="144000"/>
            </a:xfrm>
            <a:prstGeom prst="ellipse">
              <a:avLst/>
            </a:prstGeom>
            <a:solidFill>
              <a:schemeClr val="accent5">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30" name="Oval 29"/>
            <p:cNvSpPr>
              <a:spLocks noChangeAspect="1"/>
            </p:cNvSpPr>
            <p:nvPr/>
          </p:nvSpPr>
          <p:spPr>
            <a:xfrm>
              <a:off x="8547476" y="6291405"/>
              <a:ext cx="144000" cy="144000"/>
            </a:xfrm>
            <a:prstGeom prst="ellipse">
              <a:avLst/>
            </a:prstGeom>
            <a:solidFill>
              <a:schemeClr val="accent5">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grpSp>
      <p:sp>
        <p:nvSpPr>
          <p:cNvPr id="31" name="Subtitle 2"/>
          <p:cNvSpPr>
            <a:spLocks noGrp="1"/>
          </p:cNvSpPr>
          <p:nvPr>
            <p:ph type="subTitle" idx="1"/>
          </p:nvPr>
        </p:nvSpPr>
        <p:spPr>
          <a:xfrm>
            <a:off x="236134" y="6512384"/>
            <a:ext cx="2811866" cy="289823"/>
          </a:xfrm>
        </p:spPr>
        <p:txBody>
          <a:bodyPr wrap="square">
            <a:spAutoFit/>
          </a:bodyPr>
          <a:lstStyle/>
          <a:p>
            <a:r>
              <a:rPr lang="en-US" sz="1400" dirty="0" smtClean="0">
                <a:solidFill>
                  <a:schemeClr val="bg1">
                    <a:lumMod val="65000"/>
                  </a:schemeClr>
                </a:solidFill>
              </a:rPr>
              <a:t>Indian Identities on Smart Contracts</a:t>
            </a:r>
            <a:endParaRPr lang="en-US" sz="1400" dirty="0">
              <a:solidFill>
                <a:schemeClr val="bg1">
                  <a:lumMod val="65000"/>
                </a:schemeClr>
              </a:solidFill>
            </a:endParaRPr>
          </a:p>
        </p:txBody>
      </p:sp>
    </p:spTree>
    <p:extLst>
      <p:ext uri="{BB962C8B-B14F-4D97-AF65-F5344CB8AC3E}">
        <p14:creationId xmlns:p14="http://schemas.microsoft.com/office/powerpoint/2010/main" val="3044252836"/>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racture"/>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1" presetClass="entr" presetSubtype="1" fill="hold" grpId="0" nodeType="withEffect">
                                  <p:stCondLst>
                                    <p:cond delay="1000"/>
                                  </p:stCondLst>
                                  <p:childTnLst>
                                    <p:set>
                                      <p:cBhvr>
                                        <p:cTn id="9" dur="1" fill="hold">
                                          <p:stCondLst>
                                            <p:cond delay="0"/>
                                          </p:stCondLst>
                                        </p:cTn>
                                        <p:tgtEl>
                                          <p:spTgt spid="26"/>
                                        </p:tgtEl>
                                        <p:attrNameLst>
                                          <p:attrName>style.visibility</p:attrName>
                                        </p:attrNameLst>
                                      </p:cBhvr>
                                      <p:to>
                                        <p:strVal val="visible"/>
                                      </p:to>
                                    </p:set>
                                    <p:animEffect transition="in" filter="wheel(1)">
                                      <p:cBhvr>
                                        <p:cTn id="10" dur="2000"/>
                                        <p:tgtEl>
                                          <p:spTgt spid="26"/>
                                        </p:tgtEl>
                                      </p:cBhvr>
                                    </p:animEffect>
                                  </p:childTnLst>
                                </p:cTn>
                              </p:par>
                            </p:childTnLst>
                          </p:cTn>
                        </p:par>
                        <p:par>
                          <p:cTn id="11" fill="hold">
                            <p:stCondLst>
                              <p:cond delay="3000"/>
                            </p:stCondLst>
                            <p:childTnLst>
                              <p:par>
                                <p:cTn id="12" presetID="16" presetClass="entr" presetSubtype="21"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arn(inVertical)">
                                      <p:cBhvr>
                                        <p:cTn id="14" dur="500"/>
                                        <p:tgtEl>
                                          <p:spTgt spid="18"/>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inVertical)">
                                      <p:cBhvr>
                                        <p:cTn id="17" dur="500"/>
                                        <p:tgtEl>
                                          <p:spTgt spid="17"/>
                                        </p:tgtEl>
                                      </p:cBhvr>
                                    </p:animEffect>
                                  </p:childTnLst>
                                </p:cTn>
                              </p:par>
                            </p:childTnLst>
                          </p:cTn>
                        </p:par>
                        <p:par>
                          <p:cTn id="18" fill="hold">
                            <p:stCondLst>
                              <p:cond delay="3500"/>
                            </p:stCondLst>
                            <p:childTnLst>
                              <p:par>
                                <p:cTn id="19" presetID="42"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par>
                                <p:cTn id="24" presetID="2" presetClass="entr" presetSubtype="4" fill="hold" nodeType="withEffect">
                                  <p:stCondLst>
                                    <p:cond delay="1250"/>
                                  </p:stCondLst>
                                  <p:childTnLst>
                                    <p:set>
                                      <p:cBhvr>
                                        <p:cTn id="25" dur="1" fill="hold">
                                          <p:stCondLst>
                                            <p:cond delay="0"/>
                                          </p:stCondLst>
                                        </p:cTn>
                                        <p:tgtEl>
                                          <p:spTgt spid="51"/>
                                        </p:tgtEl>
                                        <p:attrNameLst>
                                          <p:attrName>style.visibility</p:attrName>
                                        </p:attrNameLst>
                                      </p:cBhvr>
                                      <p:to>
                                        <p:strVal val="visible"/>
                                      </p:to>
                                    </p:set>
                                    <p:anim calcmode="lin" valueType="num">
                                      <p:cBhvr additive="base">
                                        <p:cTn id="26" dur="500" fill="hold"/>
                                        <p:tgtEl>
                                          <p:spTgt spid="51"/>
                                        </p:tgtEl>
                                        <p:attrNameLst>
                                          <p:attrName>ppt_x</p:attrName>
                                        </p:attrNameLst>
                                      </p:cBhvr>
                                      <p:tavLst>
                                        <p:tav tm="0">
                                          <p:val>
                                            <p:strVal val="#ppt_x"/>
                                          </p:val>
                                        </p:tav>
                                        <p:tav tm="100000">
                                          <p:val>
                                            <p:strVal val="#ppt_x"/>
                                          </p:val>
                                        </p:tav>
                                      </p:tavLst>
                                    </p:anim>
                                    <p:anim calcmode="lin" valueType="num">
                                      <p:cBhvr additive="base">
                                        <p:cTn id="27" dur="500" fill="hold"/>
                                        <p:tgtEl>
                                          <p:spTgt spid="51"/>
                                        </p:tgtEl>
                                        <p:attrNameLst>
                                          <p:attrName>ppt_y</p:attrName>
                                        </p:attrNameLst>
                                      </p:cBhvr>
                                      <p:tavLst>
                                        <p:tav tm="0">
                                          <p:val>
                                            <p:strVal val="1+#ppt_h/2"/>
                                          </p:val>
                                        </p:tav>
                                        <p:tav tm="100000">
                                          <p:val>
                                            <p:strVal val="#ppt_y"/>
                                          </p:val>
                                        </p:tav>
                                      </p:tavLst>
                                    </p:anim>
                                  </p:childTnLst>
                                </p:cTn>
                              </p:par>
                              <p:par>
                                <p:cTn id="28" presetID="22" presetClass="entr" presetSubtype="8" fill="hold" nodeType="withEffect">
                                  <p:stCondLst>
                                    <p:cond delay="150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par>
                                <p:cTn id="31" presetID="22" presetClass="entr" presetSubtype="8" fill="hold" grpId="0" nodeType="withEffect">
                                  <p:stCondLst>
                                    <p:cond delay="2000"/>
                                  </p:stCondLst>
                                  <p:childTnLst>
                                    <p:set>
                                      <p:cBhvr>
                                        <p:cTn id="32" dur="1" fill="hold">
                                          <p:stCondLst>
                                            <p:cond delay="0"/>
                                          </p:stCondLst>
                                        </p:cTn>
                                        <p:tgtEl>
                                          <p:spTgt spid="31">
                                            <p:txEl>
                                              <p:pRg st="0" end="0"/>
                                            </p:txEl>
                                          </p:spTgt>
                                        </p:tgtEl>
                                        <p:attrNameLst>
                                          <p:attrName>style.visibility</p:attrName>
                                        </p:attrNameLst>
                                      </p:cBhvr>
                                      <p:to>
                                        <p:strVal val="visible"/>
                                      </p:to>
                                    </p:set>
                                    <p:animEffect transition="in" filter="wipe(left)">
                                      <p:cBhvr>
                                        <p:cTn id="33"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6" grpId="0" animBg="1"/>
      <p:bldP spid="3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p:cNvCxnSpPr/>
          <p:nvPr/>
        </p:nvCxnSpPr>
        <p:spPr>
          <a:xfrm>
            <a:off x="0" y="6461098"/>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951968" y="2430090"/>
            <a:ext cx="2240032" cy="0"/>
          </a:xfrm>
          <a:prstGeom prst="line">
            <a:avLst/>
          </a:prstGeom>
          <a:ln w="25400">
            <a:solidFill>
              <a:schemeClr val="accent2">
                <a:lumMod val="20000"/>
                <a:lumOff val="80000"/>
              </a:schemeClr>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17" name="Title 1"/>
          <p:cNvSpPr txBox="1">
            <a:spLocks/>
          </p:cNvSpPr>
          <p:nvPr/>
        </p:nvSpPr>
        <p:spPr>
          <a:xfrm>
            <a:off x="3289829" y="2666028"/>
            <a:ext cx="6655157" cy="392904"/>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600" dirty="0" smtClean="0">
                <a:solidFill>
                  <a:schemeClr val="bg1">
                    <a:lumMod val="65000"/>
                  </a:schemeClr>
                </a:solidFill>
                <a:latin typeface="+mn-lt"/>
              </a:rPr>
              <a:t>KYC through an Ethereum smart contracts containing Aadhar, PAN, TAN, etc.</a:t>
            </a:r>
            <a:endParaRPr lang="en-US" sz="1600" b="1" dirty="0">
              <a:solidFill>
                <a:schemeClr val="accent5"/>
              </a:solidFill>
              <a:latin typeface="+mn-lt"/>
            </a:endParaRPr>
          </a:p>
        </p:txBody>
      </p:sp>
      <p:sp>
        <p:nvSpPr>
          <p:cNvPr id="18" name="Title 13"/>
          <p:cNvSpPr txBox="1">
            <a:spLocks/>
          </p:cNvSpPr>
          <p:nvPr/>
        </p:nvSpPr>
        <p:spPr>
          <a:xfrm>
            <a:off x="3282719" y="2147974"/>
            <a:ext cx="6688849" cy="585514"/>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smtClean="0">
                <a:solidFill>
                  <a:schemeClr val="bg1"/>
                </a:solidFill>
                <a:latin typeface="DIN-Medium"/>
                <a:cs typeface="DIN-Medium"/>
              </a:rPr>
              <a:t>Blockchain for Digital Identity</a:t>
            </a:r>
            <a:endParaRPr lang="en-US" sz="4000" dirty="0">
              <a:solidFill>
                <a:schemeClr val="bg1"/>
              </a:solidFill>
              <a:latin typeface="DIN-Medium"/>
              <a:cs typeface="DIN-Medium"/>
            </a:endParaRPr>
          </a:p>
        </p:txBody>
      </p:sp>
      <p:sp>
        <p:nvSpPr>
          <p:cNvPr id="19" name="TextBox 18"/>
          <p:cNvSpPr txBox="1"/>
          <p:nvPr/>
        </p:nvSpPr>
        <p:spPr>
          <a:xfrm>
            <a:off x="3282295" y="3212226"/>
            <a:ext cx="6626919" cy="1806067"/>
          </a:xfrm>
          <a:prstGeom prst="rect">
            <a:avLst/>
          </a:prstGeom>
          <a:noFill/>
        </p:spPr>
        <p:txBody>
          <a:bodyPr wrap="square" rIns="144000" bIns="36000" numCol="1" spcCol="360000" rtlCol="0">
            <a:spAutoFit/>
          </a:bodyPr>
          <a:lstStyle/>
          <a:p>
            <a:r>
              <a:rPr lang="en-US" sz="1600" dirty="0" smtClean="0">
                <a:solidFill>
                  <a:schemeClr val="bg1">
                    <a:lumMod val="85000"/>
                  </a:schemeClr>
                </a:solidFill>
              </a:rPr>
              <a:t>We have created </a:t>
            </a:r>
            <a:r>
              <a:rPr lang="en-US" sz="1600" b="1" dirty="0">
                <a:solidFill>
                  <a:schemeClr val="bg1">
                    <a:lumMod val="85000"/>
                  </a:schemeClr>
                </a:solidFill>
              </a:rPr>
              <a:t>o</a:t>
            </a:r>
            <a:r>
              <a:rPr lang="en-US" sz="1600" b="1" dirty="0" smtClean="0">
                <a:solidFill>
                  <a:schemeClr val="bg1">
                    <a:lumMod val="85000"/>
                  </a:schemeClr>
                </a:solidFill>
              </a:rPr>
              <a:t>ne </a:t>
            </a:r>
            <a:r>
              <a:rPr lang="en-US" sz="1600" b="1" dirty="0">
                <a:solidFill>
                  <a:schemeClr val="bg1">
                    <a:lumMod val="85000"/>
                  </a:schemeClr>
                </a:solidFill>
              </a:rPr>
              <a:t>universal identity </a:t>
            </a:r>
            <a:r>
              <a:rPr lang="en-US" sz="1600" dirty="0">
                <a:solidFill>
                  <a:schemeClr val="bg1">
                    <a:lumMod val="85000"/>
                  </a:schemeClr>
                </a:solidFill>
              </a:rPr>
              <a:t>which contains all identifiable information like Names, Ancestries, Date of Birth, and </a:t>
            </a:r>
            <a:r>
              <a:rPr lang="en-US" sz="1600" dirty="0" smtClean="0">
                <a:solidFill>
                  <a:schemeClr val="bg1">
                    <a:lumMod val="85000"/>
                  </a:schemeClr>
                </a:solidFill>
              </a:rPr>
              <a:t>Gender:</a:t>
            </a:r>
            <a:endParaRPr lang="en-US" sz="1600" dirty="0">
              <a:solidFill>
                <a:schemeClr val="bg1">
                  <a:lumMod val="85000"/>
                </a:schemeClr>
              </a:solidFill>
            </a:endParaRPr>
          </a:p>
          <a:p>
            <a:pPr marL="285750" indent="-285750">
              <a:buFont typeface="Arial"/>
              <a:buChar char="•"/>
            </a:pPr>
            <a:r>
              <a:rPr lang="en-US" sz="1600" dirty="0">
                <a:solidFill>
                  <a:schemeClr val="bg1">
                    <a:lumMod val="85000"/>
                  </a:schemeClr>
                </a:solidFill>
              </a:rPr>
              <a:t>S</a:t>
            </a:r>
            <a:r>
              <a:rPr lang="en-US" sz="1600" dirty="0" smtClean="0">
                <a:solidFill>
                  <a:schemeClr val="bg1">
                    <a:lumMod val="85000"/>
                  </a:schemeClr>
                </a:solidFill>
              </a:rPr>
              <a:t>tored </a:t>
            </a:r>
            <a:r>
              <a:rPr lang="en-US" sz="1600" dirty="0">
                <a:solidFill>
                  <a:schemeClr val="bg1">
                    <a:lumMod val="85000"/>
                  </a:schemeClr>
                </a:solidFill>
              </a:rPr>
              <a:t>immutably on the </a:t>
            </a:r>
            <a:r>
              <a:rPr lang="en-US" sz="1600" dirty="0" smtClean="0">
                <a:solidFill>
                  <a:schemeClr val="bg1">
                    <a:lumMod val="85000"/>
                  </a:schemeClr>
                </a:solidFill>
              </a:rPr>
              <a:t>Ethereum </a:t>
            </a:r>
            <a:r>
              <a:rPr lang="en-US" sz="1600" dirty="0">
                <a:solidFill>
                  <a:schemeClr val="bg1">
                    <a:lumMod val="85000"/>
                  </a:schemeClr>
                </a:solidFill>
              </a:rPr>
              <a:t>b</a:t>
            </a:r>
            <a:r>
              <a:rPr lang="en-US" sz="1600" dirty="0" smtClean="0">
                <a:solidFill>
                  <a:schemeClr val="bg1">
                    <a:lumMod val="85000"/>
                  </a:schemeClr>
                </a:solidFill>
              </a:rPr>
              <a:t>lockchain</a:t>
            </a:r>
            <a:endParaRPr lang="en-US" sz="1600" dirty="0">
              <a:solidFill>
                <a:schemeClr val="bg1">
                  <a:lumMod val="85000"/>
                </a:schemeClr>
              </a:solidFill>
            </a:endParaRPr>
          </a:p>
          <a:p>
            <a:pPr marL="285750" indent="-285750">
              <a:buFont typeface="Arial"/>
              <a:buChar char="•"/>
            </a:pPr>
            <a:r>
              <a:rPr lang="en-US" sz="1600" dirty="0">
                <a:solidFill>
                  <a:schemeClr val="bg1">
                    <a:lumMod val="85000"/>
                  </a:schemeClr>
                </a:solidFill>
              </a:rPr>
              <a:t>A</a:t>
            </a:r>
            <a:r>
              <a:rPr lang="en-US" sz="1600" dirty="0" smtClean="0">
                <a:solidFill>
                  <a:schemeClr val="bg1">
                    <a:lumMod val="85000"/>
                  </a:schemeClr>
                </a:solidFill>
              </a:rPr>
              <a:t>ccessible </a:t>
            </a:r>
            <a:r>
              <a:rPr lang="en-US" sz="1600" dirty="0">
                <a:solidFill>
                  <a:schemeClr val="bg1">
                    <a:lumMod val="85000"/>
                  </a:schemeClr>
                </a:solidFill>
              </a:rPr>
              <a:t>by multiple authorized parties</a:t>
            </a:r>
          </a:p>
          <a:p>
            <a:pPr marL="285750" indent="-285750">
              <a:buFont typeface="Arial"/>
              <a:buChar char="•"/>
            </a:pPr>
            <a:r>
              <a:rPr lang="en-US" sz="1600" dirty="0" smtClean="0">
                <a:solidFill>
                  <a:schemeClr val="bg1">
                    <a:lumMod val="85000"/>
                  </a:schemeClr>
                </a:solidFill>
              </a:rPr>
              <a:t>Able to be edited by certain authorities</a:t>
            </a:r>
          </a:p>
          <a:p>
            <a:pPr marL="285750" indent="-285750">
              <a:buFont typeface="Arial"/>
              <a:buChar char="•"/>
            </a:pPr>
            <a:r>
              <a:rPr lang="en-US" sz="1600" dirty="0" smtClean="0">
                <a:solidFill>
                  <a:schemeClr val="bg1">
                    <a:lumMod val="85000"/>
                  </a:schemeClr>
                </a:solidFill>
              </a:rPr>
              <a:t>Containing an </a:t>
            </a:r>
            <a:r>
              <a:rPr lang="en-US" sz="1600" dirty="0">
                <a:solidFill>
                  <a:schemeClr val="bg1">
                    <a:lumMod val="85000"/>
                  </a:schemeClr>
                </a:solidFill>
              </a:rPr>
              <a:t>audit trail of who changed </a:t>
            </a:r>
            <a:r>
              <a:rPr lang="en-US" sz="1600" dirty="0" smtClean="0">
                <a:solidFill>
                  <a:schemeClr val="bg1">
                    <a:lumMod val="85000"/>
                  </a:schemeClr>
                </a:solidFill>
              </a:rPr>
              <a:t>what, who accessed what, and when they did it</a:t>
            </a:r>
            <a:endParaRPr lang="en-US" sz="1600" b="1" dirty="0">
              <a:solidFill>
                <a:schemeClr val="bg1">
                  <a:lumMod val="85000"/>
                </a:schemeClr>
              </a:solidFill>
              <a:latin typeface="Signika Negative" pitchFamily="2" charset="0"/>
            </a:endParaRPr>
          </a:p>
        </p:txBody>
      </p:sp>
      <p:sp>
        <p:nvSpPr>
          <p:cNvPr id="26" name="Oval 25"/>
          <p:cNvSpPr>
            <a:spLocks noChangeAspect="1"/>
          </p:cNvSpPr>
          <p:nvPr/>
        </p:nvSpPr>
        <p:spPr>
          <a:xfrm>
            <a:off x="9788828" y="2335554"/>
            <a:ext cx="180000" cy="180000"/>
          </a:xfrm>
          <a:prstGeom prst="ellipse">
            <a:avLst/>
          </a:prstGeom>
          <a:solidFill>
            <a:schemeClr val="accent1"/>
          </a:solidFill>
          <a:ln w="25400">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9" name="Flowchart: Off-page Connector 28"/>
          <p:cNvSpPr/>
          <p:nvPr/>
        </p:nvSpPr>
        <p:spPr>
          <a:xfrm>
            <a:off x="11633422" y="6250641"/>
            <a:ext cx="377372" cy="420914"/>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Subtitle 2"/>
          <p:cNvSpPr txBox="1">
            <a:spLocks/>
          </p:cNvSpPr>
          <p:nvPr/>
        </p:nvSpPr>
        <p:spPr>
          <a:xfrm>
            <a:off x="11633422" y="6293105"/>
            <a:ext cx="377372" cy="313932"/>
          </a:xfrm>
          <a:prstGeom prst="rect">
            <a:avLst/>
          </a:prstGeom>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fld id="{5BC7B3C4-688C-4C03-84C4-F5EEB57CAA43}" type="slidenum">
              <a:rPr lang="id-ID" sz="1600" smtClean="0">
                <a:solidFill>
                  <a:schemeClr val="bg1">
                    <a:lumMod val="95000"/>
                  </a:schemeClr>
                </a:solidFill>
                <a:latin typeface="+mj-lt"/>
              </a:rPr>
              <a:t>3</a:t>
            </a:fld>
            <a:endParaRPr lang="en-US" sz="1600" dirty="0">
              <a:solidFill>
                <a:schemeClr val="bg1">
                  <a:lumMod val="95000"/>
                </a:schemeClr>
              </a:solidFill>
              <a:latin typeface="+mj-lt"/>
            </a:endParaRPr>
          </a:p>
        </p:txBody>
      </p:sp>
      <p:grpSp>
        <p:nvGrpSpPr>
          <p:cNvPr id="21" name="Group 20"/>
          <p:cNvGrpSpPr/>
          <p:nvPr/>
        </p:nvGrpSpPr>
        <p:grpSpPr>
          <a:xfrm>
            <a:off x="5583773" y="6583500"/>
            <a:ext cx="1154910" cy="144000"/>
            <a:chOff x="7536566" y="6291405"/>
            <a:chExt cx="1154910" cy="144000"/>
          </a:xfrm>
        </p:grpSpPr>
        <p:sp>
          <p:nvSpPr>
            <p:cNvPr id="22" name="Oval 21"/>
            <p:cNvSpPr>
              <a:spLocks noChangeAspect="1"/>
            </p:cNvSpPr>
            <p:nvPr/>
          </p:nvSpPr>
          <p:spPr>
            <a:xfrm>
              <a:off x="7536566" y="6291405"/>
              <a:ext cx="144000" cy="144000"/>
            </a:xfrm>
            <a:prstGeom prst="ellipse">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3" name="Oval 22"/>
            <p:cNvSpPr>
              <a:spLocks noChangeAspect="1"/>
            </p:cNvSpPr>
            <p:nvPr/>
          </p:nvSpPr>
          <p:spPr>
            <a:xfrm>
              <a:off x="7705051" y="6291405"/>
              <a:ext cx="144000"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4" name="Oval 23"/>
            <p:cNvSpPr>
              <a:spLocks noChangeAspect="1"/>
            </p:cNvSpPr>
            <p:nvPr/>
          </p:nvSpPr>
          <p:spPr>
            <a:xfrm>
              <a:off x="7864011" y="6291405"/>
              <a:ext cx="144000" cy="144000"/>
            </a:xfrm>
            <a:prstGeom prst="ellipse">
              <a:avLst/>
            </a:prstGeom>
            <a:solidFill>
              <a:schemeClr val="accent1">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5" name="Oval 24"/>
            <p:cNvSpPr>
              <a:spLocks noChangeAspect="1"/>
            </p:cNvSpPr>
            <p:nvPr/>
          </p:nvSpPr>
          <p:spPr>
            <a:xfrm>
              <a:off x="8042021" y="6291405"/>
              <a:ext cx="144000" cy="144000"/>
            </a:xfrm>
            <a:prstGeom prst="ellipse">
              <a:avLst/>
            </a:prstGeom>
            <a:solidFill>
              <a:schemeClr val="accent3">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7" name="Oval 26"/>
            <p:cNvSpPr>
              <a:spLocks noChangeAspect="1"/>
            </p:cNvSpPr>
            <p:nvPr/>
          </p:nvSpPr>
          <p:spPr>
            <a:xfrm>
              <a:off x="8210506" y="6291405"/>
              <a:ext cx="144000" cy="144000"/>
            </a:xfrm>
            <a:prstGeom prst="ellipse">
              <a:avLst/>
            </a:prstGeom>
            <a:solidFill>
              <a:schemeClr val="accent4">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8" name="Oval 27"/>
            <p:cNvSpPr>
              <a:spLocks noChangeAspect="1"/>
            </p:cNvSpPr>
            <p:nvPr/>
          </p:nvSpPr>
          <p:spPr>
            <a:xfrm>
              <a:off x="8378991" y="6291405"/>
              <a:ext cx="144000" cy="144000"/>
            </a:xfrm>
            <a:prstGeom prst="ellipse">
              <a:avLst/>
            </a:prstGeom>
            <a:solidFill>
              <a:schemeClr val="accent5">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30" name="Oval 29"/>
            <p:cNvSpPr>
              <a:spLocks noChangeAspect="1"/>
            </p:cNvSpPr>
            <p:nvPr/>
          </p:nvSpPr>
          <p:spPr>
            <a:xfrm>
              <a:off x="8547476" y="6291405"/>
              <a:ext cx="144000" cy="144000"/>
            </a:xfrm>
            <a:prstGeom prst="ellipse">
              <a:avLst/>
            </a:prstGeom>
            <a:solidFill>
              <a:schemeClr val="accent5">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grpSp>
      <p:sp>
        <p:nvSpPr>
          <p:cNvPr id="32" name="Subtitle 2"/>
          <p:cNvSpPr txBox="1">
            <a:spLocks/>
          </p:cNvSpPr>
          <p:nvPr/>
        </p:nvSpPr>
        <p:spPr>
          <a:xfrm>
            <a:off x="236134" y="6512384"/>
            <a:ext cx="2811866" cy="289823"/>
          </a:xfrm>
          <a:prstGeom prst="rect">
            <a:avLst/>
          </a:prstGeom>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smtClean="0">
                <a:solidFill>
                  <a:schemeClr val="bg1">
                    <a:lumMod val="65000"/>
                  </a:schemeClr>
                </a:solidFill>
              </a:rPr>
              <a:t>Indian Identities on Smart Contracts</a:t>
            </a:r>
            <a:endParaRPr lang="en-US" sz="1400" dirty="0">
              <a:solidFill>
                <a:schemeClr val="bg1">
                  <a:lumMod val="65000"/>
                </a:schemeClr>
              </a:solidFill>
            </a:endParaRPr>
          </a:p>
        </p:txBody>
      </p:sp>
    </p:spTree>
    <p:extLst>
      <p:ext uri="{BB962C8B-B14F-4D97-AF65-F5344CB8AC3E}">
        <p14:creationId xmlns:p14="http://schemas.microsoft.com/office/powerpoint/2010/main" val="124262685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racture"/>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50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1" presetClass="entr" presetSubtype="1" fill="hold" grpId="0" nodeType="withEffect">
                                  <p:stCondLst>
                                    <p:cond delay="1000"/>
                                  </p:stCondLst>
                                  <p:childTnLst>
                                    <p:set>
                                      <p:cBhvr>
                                        <p:cTn id="9" dur="1" fill="hold">
                                          <p:stCondLst>
                                            <p:cond delay="0"/>
                                          </p:stCondLst>
                                        </p:cTn>
                                        <p:tgtEl>
                                          <p:spTgt spid="26"/>
                                        </p:tgtEl>
                                        <p:attrNameLst>
                                          <p:attrName>style.visibility</p:attrName>
                                        </p:attrNameLst>
                                      </p:cBhvr>
                                      <p:to>
                                        <p:strVal val="visible"/>
                                      </p:to>
                                    </p:set>
                                    <p:animEffect transition="in" filter="wheel(1)">
                                      <p:cBhvr>
                                        <p:cTn id="10" dur="2000"/>
                                        <p:tgtEl>
                                          <p:spTgt spid="26"/>
                                        </p:tgtEl>
                                      </p:cBhvr>
                                    </p:animEffect>
                                  </p:childTnLst>
                                </p:cTn>
                              </p:par>
                            </p:childTnLst>
                          </p:cTn>
                        </p:par>
                        <p:par>
                          <p:cTn id="11" fill="hold">
                            <p:stCondLst>
                              <p:cond delay="3000"/>
                            </p:stCondLst>
                            <p:childTnLst>
                              <p:par>
                                <p:cTn id="12" presetID="16" presetClass="entr" presetSubtype="21"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arn(inVertical)">
                                      <p:cBhvr>
                                        <p:cTn id="14" dur="500"/>
                                        <p:tgtEl>
                                          <p:spTgt spid="18"/>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inVertical)">
                                      <p:cBhvr>
                                        <p:cTn id="17" dur="500"/>
                                        <p:tgtEl>
                                          <p:spTgt spid="17"/>
                                        </p:tgtEl>
                                      </p:cBhvr>
                                    </p:animEffect>
                                  </p:childTnLst>
                                </p:cTn>
                              </p:par>
                            </p:childTnLst>
                          </p:cTn>
                        </p:par>
                        <p:par>
                          <p:cTn id="18" fill="hold">
                            <p:stCondLst>
                              <p:cond delay="3500"/>
                            </p:stCondLst>
                            <p:childTnLst>
                              <p:par>
                                <p:cTn id="19" presetID="42"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par>
                                <p:cTn id="24" presetID="2" presetClass="entr" presetSubtype="4" fill="hold" nodeType="withEffect">
                                  <p:stCondLst>
                                    <p:cond delay="1250"/>
                                  </p:stCondLst>
                                  <p:childTnLst>
                                    <p:set>
                                      <p:cBhvr>
                                        <p:cTn id="25" dur="1" fill="hold">
                                          <p:stCondLst>
                                            <p:cond delay="0"/>
                                          </p:stCondLst>
                                        </p:cTn>
                                        <p:tgtEl>
                                          <p:spTgt spid="51"/>
                                        </p:tgtEl>
                                        <p:attrNameLst>
                                          <p:attrName>style.visibility</p:attrName>
                                        </p:attrNameLst>
                                      </p:cBhvr>
                                      <p:to>
                                        <p:strVal val="visible"/>
                                      </p:to>
                                    </p:set>
                                    <p:anim calcmode="lin" valueType="num">
                                      <p:cBhvr additive="base">
                                        <p:cTn id="26" dur="500" fill="hold"/>
                                        <p:tgtEl>
                                          <p:spTgt spid="51"/>
                                        </p:tgtEl>
                                        <p:attrNameLst>
                                          <p:attrName>ppt_x</p:attrName>
                                        </p:attrNameLst>
                                      </p:cBhvr>
                                      <p:tavLst>
                                        <p:tav tm="0">
                                          <p:val>
                                            <p:strVal val="#ppt_x"/>
                                          </p:val>
                                        </p:tav>
                                        <p:tav tm="100000">
                                          <p:val>
                                            <p:strVal val="#ppt_x"/>
                                          </p:val>
                                        </p:tav>
                                      </p:tavLst>
                                    </p:anim>
                                    <p:anim calcmode="lin" valueType="num">
                                      <p:cBhvr additive="base">
                                        <p:cTn id="27" dur="500" fill="hold"/>
                                        <p:tgtEl>
                                          <p:spTgt spid="51"/>
                                        </p:tgtEl>
                                        <p:attrNameLst>
                                          <p:attrName>ppt_y</p:attrName>
                                        </p:attrNameLst>
                                      </p:cBhvr>
                                      <p:tavLst>
                                        <p:tav tm="0">
                                          <p:val>
                                            <p:strVal val="1+#ppt_h/2"/>
                                          </p:val>
                                        </p:tav>
                                        <p:tav tm="100000">
                                          <p:val>
                                            <p:strVal val="#ppt_y"/>
                                          </p:val>
                                        </p:tav>
                                      </p:tavLst>
                                    </p:anim>
                                  </p:childTnLst>
                                </p:cTn>
                              </p:par>
                              <p:par>
                                <p:cTn id="28" presetID="22" presetClass="entr" presetSubtype="8" fill="hold" nodeType="withEffect">
                                  <p:stCondLst>
                                    <p:cond delay="150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par>
                                <p:cTn id="31" presetID="22" presetClass="entr" presetSubtype="8" fill="hold" grpId="0" nodeType="withEffect">
                                  <p:stCondLst>
                                    <p:cond delay="2000"/>
                                  </p:stCondLst>
                                  <p:childTnLst>
                                    <p:set>
                                      <p:cBhvr>
                                        <p:cTn id="32" dur="1" fill="hold">
                                          <p:stCondLst>
                                            <p:cond delay="0"/>
                                          </p:stCondLst>
                                        </p:cTn>
                                        <p:tgtEl>
                                          <p:spTgt spid="32">
                                            <p:txEl>
                                              <p:pRg st="0" end="0"/>
                                            </p:txEl>
                                          </p:spTgt>
                                        </p:tgtEl>
                                        <p:attrNameLst>
                                          <p:attrName>style.visibility</p:attrName>
                                        </p:attrNameLst>
                                      </p:cBhvr>
                                      <p:to>
                                        <p:strVal val="visible"/>
                                      </p:to>
                                    </p:set>
                                    <p:animEffect transition="in" filter="wipe(left)">
                                      <p:cBhvr>
                                        <p:cTn id="33"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6" grpId="0" animBg="1"/>
      <p:bldP spid="3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p:nvPr/>
        </p:nvCxnSpPr>
        <p:spPr>
          <a:xfrm>
            <a:off x="0" y="6461098"/>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670686" y="6261668"/>
            <a:ext cx="377372" cy="420914"/>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Subtitle 2"/>
          <p:cNvSpPr txBox="1">
            <a:spLocks/>
          </p:cNvSpPr>
          <p:nvPr/>
        </p:nvSpPr>
        <p:spPr>
          <a:xfrm>
            <a:off x="11670686" y="6304132"/>
            <a:ext cx="377372" cy="313932"/>
          </a:xfrm>
          <a:prstGeom prst="rect">
            <a:avLst/>
          </a:prstGeom>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fld id="{5BC7B3C4-688C-4C03-84C4-F5EEB57CAA43}" type="slidenum">
              <a:rPr lang="id-ID" sz="1600" smtClean="0">
                <a:solidFill>
                  <a:schemeClr val="bg1">
                    <a:lumMod val="95000"/>
                  </a:schemeClr>
                </a:solidFill>
                <a:latin typeface="+mj-lt"/>
              </a:rPr>
              <a:t>4</a:t>
            </a:fld>
            <a:endParaRPr lang="en-US" sz="1600" dirty="0">
              <a:solidFill>
                <a:schemeClr val="bg1">
                  <a:lumMod val="95000"/>
                </a:schemeClr>
              </a:solidFill>
              <a:latin typeface="+mj-lt"/>
            </a:endParaRPr>
          </a:p>
        </p:txBody>
      </p:sp>
      <p:sp>
        <p:nvSpPr>
          <p:cNvPr id="17" name="Content Placeholder 7"/>
          <p:cNvSpPr txBox="1">
            <a:spLocks/>
          </p:cNvSpPr>
          <p:nvPr/>
        </p:nvSpPr>
        <p:spPr>
          <a:xfrm>
            <a:off x="3728131" y="209331"/>
            <a:ext cx="4857470" cy="87716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Font typeface="Arial" pitchFamily="34" charset="0"/>
              <a:buNone/>
            </a:pPr>
            <a:r>
              <a:rPr lang="id-ID" sz="3600" dirty="0" smtClean="0">
                <a:solidFill>
                  <a:schemeClr val="bg1">
                    <a:lumMod val="95000"/>
                  </a:schemeClr>
                </a:solidFill>
                <a:latin typeface="DIN-Medium"/>
                <a:cs typeface="DIN-Medium"/>
              </a:rPr>
              <a:t>Blockable Prototype</a:t>
            </a:r>
            <a:endParaRPr lang="en-US" sz="3600" dirty="0" smtClean="0">
              <a:solidFill>
                <a:schemeClr val="bg1">
                  <a:lumMod val="95000"/>
                </a:schemeClr>
              </a:solidFill>
              <a:latin typeface="DIN-Medium"/>
              <a:cs typeface="DIN-Medium"/>
            </a:endParaRPr>
          </a:p>
        </p:txBody>
      </p:sp>
      <p:sp>
        <p:nvSpPr>
          <p:cNvPr id="18" name="Title 1"/>
          <p:cNvSpPr txBox="1">
            <a:spLocks/>
          </p:cNvSpPr>
          <p:nvPr/>
        </p:nvSpPr>
        <p:spPr>
          <a:xfrm>
            <a:off x="4756798" y="885236"/>
            <a:ext cx="2891295"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1400" dirty="0" smtClean="0">
                <a:solidFill>
                  <a:schemeClr val="bg2">
                    <a:lumMod val="75000"/>
                  </a:schemeClr>
                </a:solidFill>
                <a:latin typeface="+mn-lt"/>
                <a:ea typeface="Roboto" panose="02000000000000000000" pitchFamily="2" charset="0"/>
              </a:rPr>
              <a:t>Decentralized Identity</a:t>
            </a:r>
            <a:endParaRPr lang="en-US" sz="1400" dirty="0">
              <a:solidFill>
                <a:schemeClr val="accent5">
                  <a:lumMod val="75000"/>
                </a:schemeClr>
              </a:solidFill>
              <a:latin typeface="+mn-lt"/>
              <a:ea typeface="Roboto" panose="02000000000000000000" pitchFamily="2" charset="0"/>
            </a:endParaRPr>
          </a:p>
        </p:txBody>
      </p:sp>
      <p:cxnSp>
        <p:nvCxnSpPr>
          <p:cNvPr id="19" name="Straight Connector 18"/>
          <p:cNvCxnSpPr/>
          <p:nvPr/>
        </p:nvCxnSpPr>
        <p:spPr>
          <a:xfrm>
            <a:off x="6151800" y="1492113"/>
            <a:ext cx="0" cy="979379"/>
          </a:xfrm>
          <a:prstGeom prst="line">
            <a:avLst/>
          </a:prstGeom>
          <a:ln w="101600" cmpd="dbl">
            <a:solidFill>
              <a:schemeClr val="bg2">
                <a:lumMod val="75000"/>
              </a:schemeClr>
            </a:solidFill>
            <a:prstDash val="solid"/>
            <a:headEnd type="oval" w="sm" len="sm"/>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781516" y="2831041"/>
            <a:ext cx="1080000" cy="321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529169" y="4627638"/>
            <a:ext cx="1080000" cy="3215"/>
          </a:xfrm>
          <a:prstGeom prst="line">
            <a:avLst/>
          </a:prstGeom>
          <a:ln w="25400">
            <a:solidFill>
              <a:schemeClr val="bg1">
                <a:lumMod val="75000"/>
              </a:schemeClr>
            </a:solidFill>
            <a:prstDash val="solid"/>
            <a:headEnd type="oval"/>
            <a:tailEnd type="oval" w="lg" len="lg"/>
          </a:ln>
        </p:spPr>
        <p:style>
          <a:lnRef idx="1">
            <a:schemeClr val="accent1"/>
          </a:lnRef>
          <a:fillRef idx="0">
            <a:schemeClr val="accent1"/>
          </a:fillRef>
          <a:effectRef idx="0">
            <a:schemeClr val="accent1"/>
          </a:effectRef>
          <a:fontRef idx="minor">
            <a:schemeClr val="tx1"/>
          </a:fontRef>
        </p:style>
      </p:cxnSp>
      <p:sp>
        <p:nvSpPr>
          <p:cNvPr id="39" name="Content Placeholder 2"/>
          <p:cNvSpPr txBox="1">
            <a:spLocks/>
          </p:cNvSpPr>
          <p:nvPr/>
        </p:nvSpPr>
        <p:spPr>
          <a:xfrm>
            <a:off x="1471564" y="2542482"/>
            <a:ext cx="3245951" cy="1001083"/>
          </a:xfrm>
          <a:prstGeom prst="rect">
            <a:avLst/>
          </a:prstGeom>
        </p:spPr>
        <p:txBody>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fontAlgn="auto">
              <a:defRPr/>
            </a:pPr>
            <a:r>
              <a:rPr lang="id-ID" sz="2400" b="1" dirty="0" smtClean="0">
                <a:solidFill>
                  <a:schemeClr val="accent4"/>
                </a:solidFill>
                <a:ea typeface="Roboto" panose="02000000000000000000" pitchFamily="2" charset="0"/>
              </a:rPr>
              <a:t>Citizen Creates Identity</a:t>
            </a:r>
          </a:p>
          <a:p>
            <a:pPr fontAlgn="auto">
              <a:defRPr/>
            </a:pPr>
            <a:r>
              <a:rPr lang="en-US" sz="1600" dirty="0" smtClean="0">
                <a:solidFill>
                  <a:schemeClr val="bg1">
                    <a:lumMod val="75000"/>
                  </a:schemeClr>
                </a:solidFill>
                <a:ea typeface="Roboto" panose="02000000000000000000" pitchFamily="2" charset="0"/>
              </a:rPr>
              <a:t>Citizen inputs their information and associates it with their Ethereum wallet</a:t>
            </a:r>
            <a:r>
              <a:rPr lang="en-US" sz="1600" dirty="0">
                <a:solidFill>
                  <a:schemeClr val="bg1">
                    <a:lumMod val="75000"/>
                  </a:schemeClr>
                </a:solidFill>
                <a:ea typeface="Roboto" panose="02000000000000000000" pitchFamily="2" charset="0"/>
              </a:rPr>
              <a:t> </a:t>
            </a:r>
            <a:r>
              <a:rPr lang="en-US" sz="1600" dirty="0" smtClean="0">
                <a:solidFill>
                  <a:schemeClr val="bg1">
                    <a:lumMod val="75000"/>
                  </a:schemeClr>
                </a:solidFill>
                <a:ea typeface="Roboto" panose="02000000000000000000" pitchFamily="2" charset="0"/>
              </a:rPr>
              <a:t>address and private key</a:t>
            </a:r>
            <a:r>
              <a:rPr lang="en-US" sz="1100" dirty="0" smtClean="0">
                <a:solidFill>
                  <a:schemeClr val="bg1">
                    <a:lumMod val="75000"/>
                  </a:schemeClr>
                </a:solidFill>
                <a:ea typeface="Roboto" panose="02000000000000000000" pitchFamily="2" charset="0"/>
              </a:rPr>
              <a:t>.  </a:t>
            </a:r>
            <a:endParaRPr lang="id-ID" sz="1100" dirty="0">
              <a:solidFill>
                <a:schemeClr val="bg1">
                  <a:lumMod val="75000"/>
                </a:schemeClr>
              </a:solidFill>
              <a:ea typeface="Roboto" panose="02000000000000000000" pitchFamily="2" charset="0"/>
            </a:endParaRPr>
          </a:p>
        </p:txBody>
      </p:sp>
      <p:sp>
        <p:nvSpPr>
          <p:cNvPr id="48" name="Content Placeholder 2"/>
          <p:cNvSpPr txBox="1">
            <a:spLocks/>
          </p:cNvSpPr>
          <p:nvPr/>
        </p:nvSpPr>
        <p:spPr>
          <a:xfrm>
            <a:off x="7687688" y="4357998"/>
            <a:ext cx="4189059" cy="2046081"/>
          </a:xfrm>
          <a:prstGeom prst="rect">
            <a:avLst/>
          </a:prstGeom>
        </p:spPr>
        <p:txBody>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fontAlgn="auto">
              <a:defRPr/>
            </a:pPr>
            <a:r>
              <a:rPr lang="id-ID" sz="2400" b="1" dirty="0" smtClean="0">
                <a:solidFill>
                  <a:schemeClr val="accent2"/>
                </a:solidFill>
                <a:ea typeface="Roboto" panose="02000000000000000000" pitchFamily="2" charset="0"/>
              </a:rPr>
              <a:t>Contract Deployed between Authority and Citizen</a:t>
            </a:r>
            <a:endParaRPr lang="id-ID" sz="2400" i="1" dirty="0" smtClean="0">
              <a:solidFill>
                <a:schemeClr val="accent2"/>
              </a:solidFill>
              <a:ea typeface="Roboto" panose="02000000000000000000" pitchFamily="2" charset="0"/>
            </a:endParaRPr>
          </a:p>
          <a:p>
            <a:pPr algn="l" fontAlgn="auto">
              <a:defRPr/>
            </a:pPr>
            <a:r>
              <a:rPr lang="en-US" sz="1600" dirty="0" smtClean="0">
                <a:solidFill>
                  <a:schemeClr val="bg1">
                    <a:lumMod val="75000"/>
                  </a:schemeClr>
                </a:solidFill>
                <a:ea typeface="Roboto" panose="02000000000000000000" pitchFamily="2" charset="0"/>
              </a:rPr>
              <a:t>Contract contains details of citizen including Aadhar, PAN, TAN, address, etc. Government validates these inputs by signing following transaction with their private key</a:t>
            </a:r>
            <a:endParaRPr lang="id-ID" sz="1600" dirty="0">
              <a:solidFill>
                <a:schemeClr val="bg1">
                  <a:lumMod val="75000"/>
                </a:schemeClr>
              </a:solidFill>
              <a:ea typeface="Roboto" panose="02000000000000000000" pitchFamily="2" charset="0"/>
            </a:endParaRPr>
          </a:p>
        </p:txBody>
      </p:sp>
      <p:sp>
        <p:nvSpPr>
          <p:cNvPr id="51" name="Freeform 50"/>
          <p:cNvSpPr/>
          <p:nvPr/>
        </p:nvSpPr>
        <p:spPr>
          <a:xfrm>
            <a:off x="5823178" y="2615426"/>
            <a:ext cx="684447" cy="493118"/>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6664" tIns="319483" rIns="406664" bIns="319483" numCol="1" spcCol="1270" anchor="ctr" anchorCtr="0">
            <a:noAutofit/>
          </a:bodyPr>
          <a:lstStyle/>
          <a:p>
            <a:pPr lvl="0" algn="ctr" defTabSz="1955800">
              <a:lnSpc>
                <a:spcPct val="90000"/>
              </a:lnSpc>
              <a:spcBef>
                <a:spcPct val="0"/>
              </a:spcBef>
              <a:spcAft>
                <a:spcPct val="35000"/>
              </a:spcAft>
            </a:pPr>
            <a:r>
              <a:rPr lang="id-ID" sz="4800" i="0" kern="1200" dirty="0" smtClean="0">
                <a:solidFill>
                  <a:schemeClr val="accent4"/>
                </a:solidFill>
                <a:latin typeface="FontAwesome" pitchFamily="2" charset="0"/>
              </a:rPr>
              <a:t></a:t>
            </a:r>
            <a:endParaRPr lang="id-ID" sz="4800" i="0" kern="1200" dirty="0">
              <a:solidFill>
                <a:schemeClr val="accent4"/>
              </a:solidFill>
              <a:latin typeface="FontAwesome" pitchFamily="2" charset="0"/>
            </a:endParaRPr>
          </a:p>
        </p:txBody>
      </p:sp>
      <p:sp>
        <p:nvSpPr>
          <p:cNvPr id="52" name="Freeform 51"/>
          <p:cNvSpPr/>
          <p:nvPr/>
        </p:nvSpPr>
        <p:spPr>
          <a:xfrm>
            <a:off x="5830245" y="4395593"/>
            <a:ext cx="684447" cy="493118"/>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6664" tIns="319483" rIns="406664" bIns="319483" numCol="1" spcCol="1270" anchor="ctr" anchorCtr="0">
            <a:noAutofit/>
          </a:bodyPr>
          <a:lstStyle/>
          <a:p>
            <a:pPr lvl="0" algn="ctr" defTabSz="1955800">
              <a:lnSpc>
                <a:spcPct val="90000"/>
              </a:lnSpc>
              <a:spcBef>
                <a:spcPct val="0"/>
              </a:spcBef>
              <a:spcAft>
                <a:spcPct val="35000"/>
              </a:spcAft>
            </a:pPr>
            <a:r>
              <a:rPr lang="id-ID" sz="4400" dirty="0">
                <a:solidFill>
                  <a:schemeClr val="accent2"/>
                </a:solidFill>
                <a:latin typeface="FontAwesome" pitchFamily="2" charset="0"/>
              </a:rPr>
              <a:t></a:t>
            </a:r>
            <a:endParaRPr lang="id-ID" sz="4800" kern="1200" dirty="0">
              <a:solidFill>
                <a:schemeClr val="accent2"/>
              </a:solidFill>
              <a:latin typeface="FontAwesome" pitchFamily="2" charset="0"/>
            </a:endParaRPr>
          </a:p>
        </p:txBody>
      </p:sp>
      <p:cxnSp>
        <p:nvCxnSpPr>
          <p:cNvPr id="26" name="Straight Connector 25"/>
          <p:cNvCxnSpPr/>
          <p:nvPr/>
        </p:nvCxnSpPr>
        <p:spPr>
          <a:xfrm>
            <a:off x="6151800" y="3255751"/>
            <a:ext cx="0" cy="979379"/>
          </a:xfrm>
          <a:prstGeom prst="line">
            <a:avLst/>
          </a:prstGeom>
          <a:ln w="101600" cmpd="dbl">
            <a:solidFill>
              <a:schemeClr val="bg2">
                <a:lumMod val="75000"/>
              </a:schemeClr>
            </a:solidFill>
            <a:prstDash val="solid"/>
            <a:head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157954" y="4911184"/>
            <a:ext cx="0" cy="1549914"/>
          </a:xfrm>
          <a:prstGeom prst="line">
            <a:avLst/>
          </a:prstGeom>
          <a:ln w="101600" cmpd="dbl">
            <a:solidFill>
              <a:schemeClr val="bg2">
                <a:lumMod val="75000"/>
              </a:schemeClr>
            </a:solidFill>
            <a:prstDash val="solid"/>
            <a:headEnd type="none" w="med"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583773" y="6583500"/>
            <a:ext cx="1154910" cy="144000"/>
            <a:chOff x="7536566" y="6291405"/>
            <a:chExt cx="1154910" cy="144000"/>
          </a:xfrm>
        </p:grpSpPr>
        <p:sp>
          <p:nvSpPr>
            <p:cNvPr id="42" name="Oval 41"/>
            <p:cNvSpPr>
              <a:spLocks noChangeAspect="1"/>
            </p:cNvSpPr>
            <p:nvPr/>
          </p:nvSpPr>
          <p:spPr>
            <a:xfrm>
              <a:off x="7536566" y="6291405"/>
              <a:ext cx="144000" cy="144000"/>
            </a:xfrm>
            <a:prstGeom prst="ellipse">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43" name="Oval 42"/>
            <p:cNvSpPr>
              <a:spLocks noChangeAspect="1"/>
            </p:cNvSpPr>
            <p:nvPr/>
          </p:nvSpPr>
          <p:spPr>
            <a:xfrm>
              <a:off x="7705051" y="6291405"/>
              <a:ext cx="144000"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44" name="Oval 43"/>
            <p:cNvSpPr>
              <a:spLocks noChangeAspect="1"/>
            </p:cNvSpPr>
            <p:nvPr/>
          </p:nvSpPr>
          <p:spPr>
            <a:xfrm>
              <a:off x="7864011" y="6291405"/>
              <a:ext cx="144000" cy="144000"/>
            </a:xfrm>
            <a:prstGeom prst="ellipse">
              <a:avLst/>
            </a:prstGeom>
            <a:solidFill>
              <a:schemeClr val="accent1">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45" name="Oval 44"/>
            <p:cNvSpPr>
              <a:spLocks noChangeAspect="1"/>
            </p:cNvSpPr>
            <p:nvPr/>
          </p:nvSpPr>
          <p:spPr>
            <a:xfrm>
              <a:off x="8042021" y="6291405"/>
              <a:ext cx="144000" cy="144000"/>
            </a:xfrm>
            <a:prstGeom prst="ellipse">
              <a:avLst/>
            </a:prstGeom>
            <a:solidFill>
              <a:schemeClr val="accent3">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46" name="Oval 45"/>
            <p:cNvSpPr>
              <a:spLocks noChangeAspect="1"/>
            </p:cNvSpPr>
            <p:nvPr/>
          </p:nvSpPr>
          <p:spPr>
            <a:xfrm>
              <a:off x="8210506" y="6291405"/>
              <a:ext cx="144000" cy="144000"/>
            </a:xfrm>
            <a:prstGeom prst="ellipse">
              <a:avLst/>
            </a:prstGeom>
            <a:solidFill>
              <a:schemeClr val="accent4">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47" name="Oval 46"/>
            <p:cNvSpPr>
              <a:spLocks noChangeAspect="1"/>
            </p:cNvSpPr>
            <p:nvPr/>
          </p:nvSpPr>
          <p:spPr>
            <a:xfrm>
              <a:off x="8378991" y="6291405"/>
              <a:ext cx="144000" cy="144000"/>
            </a:xfrm>
            <a:prstGeom prst="ellipse">
              <a:avLst/>
            </a:prstGeom>
            <a:solidFill>
              <a:schemeClr val="accent5">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49" name="Oval 48"/>
            <p:cNvSpPr>
              <a:spLocks noChangeAspect="1"/>
            </p:cNvSpPr>
            <p:nvPr/>
          </p:nvSpPr>
          <p:spPr>
            <a:xfrm>
              <a:off x="8547476" y="6291405"/>
              <a:ext cx="144000" cy="144000"/>
            </a:xfrm>
            <a:prstGeom prst="ellipse">
              <a:avLst/>
            </a:prstGeom>
            <a:solidFill>
              <a:schemeClr val="accent5">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grpSp>
      <p:sp>
        <p:nvSpPr>
          <p:cNvPr id="34" name="TextBox 33"/>
          <p:cNvSpPr txBox="1"/>
          <p:nvPr/>
        </p:nvSpPr>
        <p:spPr>
          <a:xfrm>
            <a:off x="429279" y="174480"/>
            <a:ext cx="2161479" cy="3266859"/>
          </a:xfrm>
          <a:prstGeom prst="rect">
            <a:avLst/>
          </a:prstGeom>
          <a:noFill/>
        </p:spPr>
        <p:txBody>
          <a:bodyPr wrap="none" rtlCol="0">
            <a:spAutoFit/>
          </a:bodyPr>
          <a:lstStyle/>
          <a:p>
            <a:r>
              <a:rPr lang="en-US" sz="3600" dirty="0" smtClean="0">
                <a:solidFill>
                  <a:schemeClr val="bg1">
                    <a:lumMod val="75000"/>
                  </a:schemeClr>
                </a:solidFill>
                <a:latin typeface="DIN-Light"/>
                <a:cs typeface="DIN-Light"/>
              </a:rPr>
              <a:t>Front End</a:t>
            </a:r>
            <a:endParaRPr lang="en-US" sz="3600" dirty="0">
              <a:solidFill>
                <a:schemeClr val="bg1">
                  <a:lumMod val="75000"/>
                </a:schemeClr>
              </a:solidFill>
              <a:latin typeface="DIN-Light"/>
              <a:cs typeface="DIN-Light"/>
            </a:endParaRPr>
          </a:p>
        </p:txBody>
      </p:sp>
      <p:sp>
        <p:nvSpPr>
          <p:cNvPr id="35" name="TextBox 34"/>
          <p:cNvSpPr txBox="1"/>
          <p:nvPr/>
        </p:nvSpPr>
        <p:spPr>
          <a:xfrm>
            <a:off x="9743763" y="174481"/>
            <a:ext cx="2108391" cy="3266859"/>
          </a:xfrm>
          <a:prstGeom prst="rect">
            <a:avLst/>
          </a:prstGeom>
          <a:noFill/>
        </p:spPr>
        <p:txBody>
          <a:bodyPr wrap="none" rtlCol="0">
            <a:spAutoFit/>
          </a:bodyPr>
          <a:lstStyle/>
          <a:p>
            <a:r>
              <a:rPr lang="en-US" sz="3600" dirty="0" smtClean="0">
                <a:solidFill>
                  <a:schemeClr val="bg1">
                    <a:lumMod val="75000"/>
                  </a:schemeClr>
                </a:solidFill>
                <a:latin typeface="DIN-Light"/>
                <a:cs typeface="DIN-Light"/>
              </a:rPr>
              <a:t>Back End</a:t>
            </a:r>
            <a:endParaRPr lang="en-US" sz="3600" dirty="0">
              <a:solidFill>
                <a:schemeClr val="bg1">
                  <a:lumMod val="75000"/>
                </a:schemeClr>
              </a:solidFill>
              <a:latin typeface="DIN-Light"/>
              <a:cs typeface="DIN-Light"/>
            </a:endParaRPr>
          </a:p>
        </p:txBody>
      </p:sp>
      <p:pic>
        <p:nvPicPr>
          <p:cNvPr id="6" name="Picture 5" descr="male-avatar-icon-614x46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1561" y="2146617"/>
            <a:ext cx="1705703" cy="1424027"/>
          </a:xfrm>
          <a:prstGeom prst="rect">
            <a:avLst/>
          </a:prstGeom>
        </p:spPr>
      </p:pic>
      <p:pic>
        <p:nvPicPr>
          <p:cNvPr id="7" name="Picture 6" descr="nraX8ck9IiLq3H8nkHLRNkzgLAAAAABJRU5ErkJgg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0803" y="4368617"/>
            <a:ext cx="1500296" cy="1420280"/>
          </a:xfrm>
          <a:prstGeom prst="rect">
            <a:avLst/>
          </a:prstGeom>
        </p:spPr>
      </p:pic>
      <p:sp>
        <p:nvSpPr>
          <p:cNvPr id="50" name="Subtitle 2"/>
          <p:cNvSpPr txBox="1">
            <a:spLocks/>
          </p:cNvSpPr>
          <p:nvPr/>
        </p:nvSpPr>
        <p:spPr>
          <a:xfrm>
            <a:off x="236134" y="6512384"/>
            <a:ext cx="2811866" cy="289823"/>
          </a:xfrm>
          <a:prstGeom prst="rect">
            <a:avLst/>
          </a:prstGeom>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smtClean="0">
                <a:solidFill>
                  <a:schemeClr val="bg1">
                    <a:lumMod val="65000"/>
                  </a:schemeClr>
                </a:solidFill>
              </a:rPr>
              <a:t>Indian Identities on Smart Contracts</a:t>
            </a:r>
            <a:endParaRPr lang="en-US" sz="1400" dirty="0">
              <a:solidFill>
                <a:schemeClr val="bg1">
                  <a:lumMod val="65000"/>
                </a:schemeClr>
              </a:solidFill>
            </a:endParaRPr>
          </a:p>
        </p:txBody>
      </p:sp>
    </p:spTree>
    <p:extLst>
      <p:ext uri="{BB962C8B-B14F-4D97-AF65-F5344CB8AC3E}">
        <p14:creationId xmlns:p14="http://schemas.microsoft.com/office/powerpoint/2010/main" val="3485088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100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1000"/>
                                        <p:tgtEl>
                                          <p:spTgt spid="17"/>
                                        </p:tgtEl>
                                      </p:cBhvr>
                                    </p:animEffect>
                                  </p:childTnLst>
                                </p:cTn>
                              </p:par>
                              <p:par>
                                <p:cTn id="8" presetID="22" presetClass="entr" presetSubtype="4" fill="hold" grpId="0" nodeType="withEffect">
                                  <p:stCondLst>
                                    <p:cond delay="100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1000"/>
                                        <p:tgtEl>
                                          <p:spTgt spid="18"/>
                                        </p:tgtEl>
                                      </p:cBhvr>
                                    </p:animEffect>
                                  </p:childTnLst>
                                </p:cTn>
                              </p:par>
                              <p:par>
                                <p:cTn id="11" presetID="22" presetClass="entr" presetSubtype="1" fill="hold" nodeType="withEffect">
                                  <p:stCondLst>
                                    <p:cond delay="2000"/>
                                  </p:stCondLst>
                                  <p:childTnLst>
                                    <p:set>
                                      <p:cBhvr>
                                        <p:cTn id="12" dur="1" fill="hold">
                                          <p:stCondLst>
                                            <p:cond delay="0"/>
                                          </p:stCondLst>
                                        </p:cTn>
                                        <p:tgtEl>
                                          <p:spTgt spid="19"/>
                                        </p:tgtEl>
                                        <p:attrNameLst>
                                          <p:attrName>style.visibility</p:attrName>
                                        </p:attrNameLst>
                                      </p:cBhvr>
                                      <p:to>
                                        <p:strVal val="visible"/>
                                      </p:to>
                                    </p:set>
                                    <p:animEffect transition="in" filter="wipe(up)">
                                      <p:cBhvr>
                                        <p:cTn id="13" dur="1000"/>
                                        <p:tgtEl>
                                          <p:spTgt spid="19"/>
                                        </p:tgtEl>
                                      </p:cBhvr>
                                    </p:animEffect>
                                  </p:childTnLst>
                                </p:cTn>
                              </p:par>
                              <p:par>
                                <p:cTn id="14" presetID="53" presetClass="entr" presetSubtype="16" fill="hold" grpId="0" nodeType="withEffect">
                                  <p:stCondLst>
                                    <p:cond delay="3000"/>
                                  </p:stCondLst>
                                  <p:childTnLst>
                                    <p:set>
                                      <p:cBhvr>
                                        <p:cTn id="15" dur="1" fill="hold">
                                          <p:stCondLst>
                                            <p:cond delay="0"/>
                                          </p:stCondLst>
                                        </p:cTn>
                                        <p:tgtEl>
                                          <p:spTgt spid="51"/>
                                        </p:tgtEl>
                                        <p:attrNameLst>
                                          <p:attrName>style.visibility</p:attrName>
                                        </p:attrNameLst>
                                      </p:cBhvr>
                                      <p:to>
                                        <p:strVal val="visible"/>
                                      </p:to>
                                    </p:set>
                                    <p:anim calcmode="lin" valueType="num">
                                      <p:cBhvr>
                                        <p:cTn id="16" dur="500" fill="hold"/>
                                        <p:tgtEl>
                                          <p:spTgt spid="51"/>
                                        </p:tgtEl>
                                        <p:attrNameLst>
                                          <p:attrName>ppt_w</p:attrName>
                                        </p:attrNameLst>
                                      </p:cBhvr>
                                      <p:tavLst>
                                        <p:tav tm="0">
                                          <p:val>
                                            <p:fltVal val="0"/>
                                          </p:val>
                                        </p:tav>
                                        <p:tav tm="100000">
                                          <p:val>
                                            <p:strVal val="#ppt_w"/>
                                          </p:val>
                                        </p:tav>
                                      </p:tavLst>
                                    </p:anim>
                                    <p:anim calcmode="lin" valueType="num">
                                      <p:cBhvr>
                                        <p:cTn id="17" dur="500" fill="hold"/>
                                        <p:tgtEl>
                                          <p:spTgt spid="51"/>
                                        </p:tgtEl>
                                        <p:attrNameLst>
                                          <p:attrName>ppt_h</p:attrName>
                                        </p:attrNameLst>
                                      </p:cBhvr>
                                      <p:tavLst>
                                        <p:tav tm="0">
                                          <p:val>
                                            <p:fltVal val="0"/>
                                          </p:val>
                                        </p:tav>
                                        <p:tav tm="100000">
                                          <p:val>
                                            <p:strVal val="#ppt_h"/>
                                          </p:val>
                                        </p:tav>
                                      </p:tavLst>
                                    </p:anim>
                                    <p:animEffect transition="in" filter="fade">
                                      <p:cBhvr>
                                        <p:cTn id="18" dur="500"/>
                                        <p:tgtEl>
                                          <p:spTgt spid="51"/>
                                        </p:tgtEl>
                                      </p:cBhvr>
                                    </p:animEffect>
                                  </p:childTnLst>
                                </p:cTn>
                              </p:par>
                              <p:par>
                                <p:cTn id="19" presetID="22" presetClass="entr" presetSubtype="2" fill="hold" nodeType="withEffect">
                                  <p:stCondLst>
                                    <p:cond delay="3500"/>
                                  </p:stCondLst>
                                  <p:childTnLst>
                                    <p:set>
                                      <p:cBhvr>
                                        <p:cTn id="20" dur="1" fill="hold">
                                          <p:stCondLst>
                                            <p:cond delay="0"/>
                                          </p:stCondLst>
                                        </p:cTn>
                                        <p:tgtEl>
                                          <p:spTgt spid="23"/>
                                        </p:tgtEl>
                                        <p:attrNameLst>
                                          <p:attrName>style.visibility</p:attrName>
                                        </p:attrNameLst>
                                      </p:cBhvr>
                                      <p:to>
                                        <p:strVal val="visible"/>
                                      </p:to>
                                    </p:set>
                                    <p:animEffect transition="in" filter="wipe(right)">
                                      <p:cBhvr>
                                        <p:cTn id="21" dur="500"/>
                                        <p:tgtEl>
                                          <p:spTgt spid="23"/>
                                        </p:tgtEl>
                                      </p:cBhvr>
                                    </p:animEffect>
                                  </p:childTnLst>
                                </p:cTn>
                              </p:par>
                              <p:par>
                                <p:cTn id="22" presetID="22" presetClass="entr" presetSubtype="2" fill="hold" grpId="0" nodeType="withEffect">
                                  <p:stCondLst>
                                    <p:cond delay="4000"/>
                                  </p:stCondLst>
                                  <p:childTnLst>
                                    <p:set>
                                      <p:cBhvr>
                                        <p:cTn id="23" dur="1" fill="hold">
                                          <p:stCondLst>
                                            <p:cond delay="0"/>
                                          </p:stCondLst>
                                        </p:cTn>
                                        <p:tgtEl>
                                          <p:spTgt spid="39"/>
                                        </p:tgtEl>
                                        <p:attrNameLst>
                                          <p:attrName>style.visibility</p:attrName>
                                        </p:attrNameLst>
                                      </p:cBhvr>
                                      <p:to>
                                        <p:strVal val="visible"/>
                                      </p:to>
                                    </p:set>
                                    <p:animEffect transition="in" filter="wipe(right)">
                                      <p:cBhvr>
                                        <p:cTn id="24" dur="1000"/>
                                        <p:tgtEl>
                                          <p:spTgt spid="39"/>
                                        </p:tgtEl>
                                      </p:cBhvr>
                                    </p:animEffect>
                                  </p:childTnLst>
                                </p:cTn>
                              </p:par>
                              <p:par>
                                <p:cTn id="25" presetID="14" presetClass="entr" presetSubtype="10" fill="hold" nodeType="withEffect">
                                  <p:stCondLst>
                                    <p:cond delay="400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par>
                                <p:cTn id="28" presetID="22" presetClass="entr" presetSubtype="1" fill="hold" nodeType="withEffect">
                                  <p:stCondLst>
                                    <p:cond delay="5000"/>
                                  </p:stCondLst>
                                  <p:childTnLst>
                                    <p:set>
                                      <p:cBhvr>
                                        <p:cTn id="29" dur="1" fill="hold">
                                          <p:stCondLst>
                                            <p:cond delay="0"/>
                                          </p:stCondLst>
                                        </p:cTn>
                                        <p:tgtEl>
                                          <p:spTgt spid="26"/>
                                        </p:tgtEl>
                                        <p:attrNameLst>
                                          <p:attrName>style.visibility</p:attrName>
                                        </p:attrNameLst>
                                      </p:cBhvr>
                                      <p:to>
                                        <p:strVal val="visible"/>
                                      </p:to>
                                    </p:set>
                                    <p:animEffect transition="in" filter="wipe(up)">
                                      <p:cBhvr>
                                        <p:cTn id="30" dur="1000"/>
                                        <p:tgtEl>
                                          <p:spTgt spid="26"/>
                                        </p:tgtEl>
                                      </p:cBhvr>
                                    </p:animEffect>
                                  </p:childTnLst>
                                </p:cTn>
                              </p:par>
                              <p:par>
                                <p:cTn id="31" presetID="53" presetClass="entr" presetSubtype="16" fill="hold" grpId="0" nodeType="withEffect">
                                  <p:stCondLst>
                                    <p:cond delay="6000"/>
                                  </p:stCondLst>
                                  <p:childTnLst>
                                    <p:set>
                                      <p:cBhvr>
                                        <p:cTn id="32" dur="1" fill="hold">
                                          <p:stCondLst>
                                            <p:cond delay="0"/>
                                          </p:stCondLst>
                                        </p:cTn>
                                        <p:tgtEl>
                                          <p:spTgt spid="52"/>
                                        </p:tgtEl>
                                        <p:attrNameLst>
                                          <p:attrName>style.visibility</p:attrName>
                                        </p:attrNameLst>
                                      </p:cBhvr>
                                      <p:to>
                                        <p:strVal val="visible"/>
                                      </p:to>
                                    </p:set>
                                    <p:anim calcmode="lin" valueType="num">
                                      <p:cBhvr>
                                        <p:cTn id="33" dur="500" fill="hold"/>
                                        <p:tgtEl>
                                          <p:spTgt spid="52"/>
                                        </p:tgtEl>
                                        <p:attrNameLst>
                                          <p:attrName>ppt_w</p:attrName>
                                        </p:attrNameLst>
                                      </p:cBhvr>
                                      <p:tavLst>
                                        <p:tav tm="0">
                                          <p:val>
                                            <p:fltVal val="0"/>
                                          </p:val>
                                        </p:tav>
                                        <p:tav tm="100000">
                                          <p:val>
                                            <p:strVal val="#ppt_w"/>
                                          </p:val>
                                        </p:tav>
                                      </p:tavLst>
                                    </p:anim>
                                    <p:anim calcmode="lin" valueType="num">
                                      <p:cBhvr>
                                        <p:cTn id="34" dur="500" fill="hold"/>
                                        <p:tgtEl>
                                          <p:spTgt spid="52"/>
                                        </p:tgtEl>
                                        <p:attrNameLst>
                                          <p:attrName>ppt_h</p:attrName>
                                        </p:attrNameLst>
                                      </p:cBhvr>
                                      <p:tavLst>
                                        <p:tav tm="0">
                                          <p:val>
                                            <p:fltVal val="0"/>
                                          </p:val>
                                        </p:tav>
                                        <p:tav tm="100000">
                                          <p:val>
                                            <p:strVal val="#ppt_h"/>
                                          </p:val>
                                        </p:tav>
                                      </p:tavLst>
                                    </p:anim>
                                    <p:animEffect transition="in" filter="fade">
                                      <p:cBhvr>
                                        <p:cTn id="35" dur="500"/>
                                        <p:tgtEl>
                                          <p:spTgt spid="52"/>
                                        </p:tgtEl>
                                      </p:cBhvr>
                                    </p:animEffect>
                                  </p:childTnLst>
                                </p:cTn>
                              </p:par>
                              <p:par>
                                <p:cTn id="36" presetID="22" presetClass="entr" presetSubtype="8" fill="hold" nodeType="withEffect">
                                  <p:stCondLst>
                                    <p:cond delay="6500"/>
                                  </p:stCondLst>
                                  <p:childTnLst>
                                    <p:set>
                                      <p:cBhvr>
                                        <p:cTn id="37" dur="1" fill="hold">
                                          <p:stCondLst>
                                            <p:cond delay="0"/>
                                          </p:stCondLst>
                                        </p:cTn>
                                        <p:tgtEl>
                                          <p:spTgt spid="32"/>
                                        </p:tgtEl>
                                        <p:attrNameLst>
                                          <p:attrName>style.visibility</p:attrName>
                                        </p:attrNameLst>
                                      </p:cBhvr>
                                      <p:to>
                                        <p:strVal val="visible"/>
                                      </p:to>
                                    </p:set>
                                    <p:animEffect transition="in" filter="wipe(left)">
                                      <p:cBhvr>
                                        <p:cTn id="38" dur="500"/>
                                        <p:tgtEl>
                                          <p:spTgt spid="32"/>
                                        </p:tgtEl>
                                      </p:cBhvr>
                                    </p:animEffect>
                                  </p:childTnLst>
                                </p:cTn>
                              </p:par>
                              <p:par>
                                <p:cTn id="39" presetID="22" presetClass="entr" presetSubtype="8" fill="hold" grpId="0" nodeType="withEffect">
                                  <p:stCondLst>
                                    <p:cond delay="7000"/>
                                  </p:stCondLst>
                                  <p:childTnLst>
                                    <p:set>
                                      <p:cBhvr>
                                        <p:cTn id="40" dur="1" fill="hold">
                                          <p:stCondLst>
                                            <p:cond delay="0"/>
                                          </p:stCondLst>
                                        </p:cTn>
                                        <p:tgtEl>
                                          <p:spTgt spid="48"/>
                                        </p:tgtEl>
                                        <p:attrNameLst>
                                          <p:attrName>style.visibility</p:attrName>
                                        </p:attrNameLst>
                                      </p:cBhvr>
                                      <p:to>
                                        <p:strVal val="visible"/>
                                      </p:to>
                                    </p:set>
                                    <p:animEffect transition="in" filter="wipe(left)">
                                      <p:cBhvr>
                                        <p:cTn id="41" dur="1000"/>
                                        <p:tgtEl>
                                          <p:spTgt spid="48"/>
                                        </p:tgtEl>
                                      </p:cBhvr>
                                    </p:animEffect>
                                  </p:childTnLst>
                                </p:cTn>
                              </p:par>
                              <p:par>
                                <p:cTn id="42" presetID="14" presetClass="entr" presetSubtype="10" fill="hold" nodeType="withEffect">
                                  <p:stCondLst>
                                    <p:cond delay="7000"/>
                                  </p:stCondLst>
                                  <p:childTnLst>
                                    <p:set>
                                      <p:cBhvr>
                                        <p:cTn id="43" dur="1" fill="hold">
                                          <p:stCondLst>
                                            <p:cond delay="0"/>
                                          </p:stCondLst>
                                        </p:cTn>
                                        <p:tgtEl>
                                          <p:spTgt spid="7"/>
                                        </p:tgtEl>
                                        <p:attrNameLst>
                                          <p:attrName>style.visibility</p:attrName>
                                        </p:attrNameLst>
                                      </p:cBhvr>
                                      <p:to>
                                        <p:strVal val="visible"/>
                                      </p:to>
                                    </p:set>
                                    <p:animEffect transition="in" filter="randombar(horizontal)">
                                      <p:cBhvr>
                                        <p:cTn id="44" dur="500"/>
                                        <p:tgtEl>
                                          <p:spTgt spid="7"/>
                                        </p:tgtEl>
                                      </p:cBhvr>
                                    </p:animEffect>
                                  </p:childTnLst>
                                </p:cTn>
                              </p:par>
                              <p:par>
                                <p:cTn id="45" presetID="22" presetClass="entr" presetSubtype="1" fill="hold" nodeType="withEffect">
                                  <p:stCondLst>
                                    <p:cond delay="8000"/>
                                  </p:stCondLst>
                                  <p:childTnLst>
                                    <p:set>
                                      <p:cBhvr>
                                        <p:cTn id="46" dur="1" fill="hold">
                                          <p:stCondLst>
                                            <p:cond delay="0"/>
                                          </p:stCondLst>
                                        </p:cTn>
                                        <p:tgtEl>
                                          <p:spTgt spid="27"/>
                                        </p:tgtEl>
                                        <p:attrNameLst>
                                          <p:attrName>style.visibility</p:attrName>
                                        </p:attrNameLst>
                                      </p:cBhvr>
                                      <p:to>
                                        <p:strVal val="visible"/>
                                      </p:to>
                                    </p:set>
                                    <p:animEffect transition="in" filter="wipe(up)">
                                      <p:cBhvr>
                                        <p:cTn id="47" dur="1000"/>
                                        <p:tgtEl>
                                          <p:spTgt spid="27"/>
                                        </p:tgtEl>
                                      </p:cBhvr>
                                    </p:animEffect>
                                  </p:childTnLst>
                                </p:cTn>
                              </p:par>
                              <p:par>
                                <p:cTn id="48" presetID="2" presetClass="entr" presetSubtype="4" fill="hold" nodeType="withEffect">
                                  <p:stCondLst>
                                    <p:cond delay="3250"/>
                                  </p:stCondLst>
                                  <p:childTnLst>
                                    <p:set>
                                      <p:cBhvr>
                                        <p:cTn id="49" dur="1" fill="hold">
                                          <p:stCondLst>
                                            <p:cond delay="0"/>
                                          </p:stCondLst>
                                        </p:cTn>
                                        <p:tgtEl>
                                          <p:spTgt spid="41"/>
                                        </p:tgtEl>
                                        <p:attrNameLst>
                                          <p:attrName>style.visibility</p:attrName>
                                        </p:attrNameLst>
                                      </p:cBhvr>
                                      <p:to>
                                        <p:strVal val="visible"/>
                                      </p:to>
                                    </p:set>
                                    <p:anim calcmode="lin" valueType="num">
                                      <p:cBhvr additive="base">
                                        <p:cTn id="50" dur="500" fill="hold"/>
                                        <p:tgtEl>
                                          <p:spTgt spid="41"/>
                                        </p:tgtEl>
                                        <p:attrNameLst>
                                          <p:attrName>ppt_x</p:attrName>
                                        </p:attrNameLst>
                                      </p:cBhvr>
                                      <p:tavLst>
                                        <p:tav tm="0">
                                          <p:val>
                                            <p:strVal val="#ppt_x"/>
                                          </p:val>
                                        </p:tav>
                                        <p:tav tm="100000">
                                          <p:val>
                                            <p:strVal val="#ppt_x"/>
                                          </p:val>
                                        </p:tav>
                                      </p:tavLst>
                                    </p:anim>
                                    <p:anim calcmode="lin" valueType="num">
                                      <p:cBhvr additive="base">
                                        <p:cTn id="51" dur="500" fill="hold"/>
                                        <p:tgtEl>
                                          <p:spTgt spid="41"/>
                                        </p:tgtEl>
                                        <p:attrNameLst>
                                          <p:attrName>ppt_y</p:attrName>
                                        </p:attrNameLst>
                                      </p:cBhvr>
                                      <p:tavLst>
                                        <p:tav tm="0">
                                          <p:val>
                                            <p:strVal val="1+#ppt_h/2"/>
                                          </p:val>
                                        </p:tav>
                                        <p:tav tm="100000">
                                          <p:val>
                                            <p:strVal val="#ppt_y"/>
                                          </p:val>
                                        </p:tav>
                                      </p:tavLst>
                                    </p:anim>
                                  </p:childTnLst>
                                </p:cTn>
                              </p:par>
                              <p:par>
                                <p:cTn id="52" presetID="22" presetClass="entr" presetSubtype="8" fill="hold" nodeType="withEffect">
                                  <p:stCondLst>
                                    <p:cond delay="150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par>
                                <p:cTn id="55" presetID="22" presetClass="entr" presetSubtype="8" fill="hold" grpId="0" nodeType="withEffect">
                                  <p:stCondLst>
                                    <p:cond delay="2000"/>
                                  </p:stCondLst>
                                  <p:childTnLst>
                                    <p:set>
                                      <p:cBhvr>
                                        <p:cTn id="56" dur="1" fill="hold">
                                          <p:stCondLst>
                                            <p:cond delay="0"/>
                                          </p:stCondLst>
                                        </p:cTn>
                                        <p:tgtEl>
                                          <p:spTgt spid="50">
                                            <p:txEl>
                                              <p:pRg st="0" end="0"/>
                                            </p:txEl>
                                          </p:spTgt>
                                        </p:tgtEl>
                                        <p:attrNameLst>
                                          <p:attrName>style.visibility</p:attrName>
                                        </p:attrNameLst>
                                      </p:cBhvr>
                                      <p:to>
                                        <p:strVal val="visible"/>
                                      </p:to>
                                    </p:set>
                                    <p:animEffect transition="in" filter="wipe(left)">
                                      <p:cBhvr>
                                        <p:cTn id="57"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39" grpId="0"/>
      <p:bldP spid="48" grpId="0"/>
      <p:bldP spid="51" grpId="0"/>
      <p:bldP spid="52" grpId="0"/>
      <p:bldP spid="5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429279" y="174480"/>
            <a:ext cx="2161479" cy="3266859"/>
          </a:xfrm>
          <a:prstGeom prst="rect">
            <a:avLst/>
          </a:prstGeom>
          <a:noFill/>
        </p:spPr>
        <p:txBody>
          <a:bodyPr wrap="none" rtlCol="0">
            <a:spAutoFit/>
          </a:bodyPr>
          <a:lstStyle/>
          <a:p>
            <a:r>
              <a:rPr lang="en-US" sz="3600" dirty="0" smtClean="0">
                <a:solidFill>
                  <a:schemeClr val="bg1">
                    <a:lumMod val="75000"/>
                  </a:schemeClr>
                </a:solidFill>
                <a:latin typeface="DIN-Light"/>
                <a:cs typeface="DIN-Light"/>
              </a:rPr>
              <a:t>Front End</a:t>
            </a:r>
            <a:endParaRPr lang="en-US" sz="3600" dirty="0">
              <a:solidFill>
                <a:schemeClr val="bg1">
                  <a:lumMod val="75000"/>
                </a:schemeClr>
              </a:solidFill>
              <a:latin typeface="DIN-Light"/>
              <a:cs typeface="DIN-Light"/>
            </a:endParaRPr>
          </a:p>
        </p:txBody>
      </p:sp>
      <p:cxnSp>
        <p:nvCxnSpPr>
          <p:cNvPr id="41" name="Straight Connector 40"/>
          <p:cNvCxnSpPr/>
          <p:nvPr/>
        </p:nvCxnSpPr>
        <p:spPr>
          <a:xfrm>
            <a:off x="0" y="6461098"/>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670686" y="6261668"/>
            <a:ext cx="377372" cy="420914"/>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Subtitle 2"/>
          <p:cNvSpPr txBox="1">
            <a:spLocks/>
          </p:cNvSpPr>
          <p:nvPr/>
        </p:nvSpPr>
        <p:spPr>
          <a:xfrm>
            <a:off x="11670686" y="6304132"/>
            <a:ext cx="377372" cy="313932"/>
          </a:xfrm>
          <a:prstGeom prst="rect">
            <a:avLst/>
          </a:prstGeom>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fld id="{5BC7B3C4-688C-4C03-84C4-F5EEB57CAA43}" type="slidenum">
              <a:rPr lang="id-ID" sz="1600" smtClean="0">
                <a:solidFill>
                  <a:schemeClr val="bg1">
                    <a:lumMod val="95000"/>
                  </a:schemeClr>
                </a:solidFill>
                <a:latin typeface="+mj-lt"/>
              </a:rPr>
              <a:t>5</a:t>
            </a:fld>
            <a:endParaRPr lang="en-US" sz="1600" dirty="0">
              <a:solidFill>
                <a:schemeClr val="bg1">
                  <a:lumMod val="95000"/>
                </a:schemeClr>
              </a:solidFill>
              <a:latin typeface="+mj-lt"/>
            </a:endParaRPr>
          </a:p>
        </p:txBody>
      </p:sp>
      <p:cxnSp>
        <p:nvCxnSpPr>
          <p:cNvPr id="44" name="Straight Connector 43"/>
          <p:cNvCxnSpPr/>
          <p:nvPr/>
        </p:nvCxnSpPr>
        <p:spPr>
          <a:xfrm>
            <a:off x="6151800" y="-9145"/>
            <a:ext cx="0" cy="979379"/>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723460" y="1344297"/>
            <a:ext cx="1080000" cy="321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529169" y="3126380"/>
            <a:ext cx="1080000" cy="3215"/>
          </a:xfrm>
          <a:prstGeom prst="line">
            <a:avLst/>
          </a:prstGeom>
          <a:ln w="25400">
            <a:solidFill>
              <a:schemeClr val="bg1">
                <a:lumMod val="75000"/>
              </a:schemeClr>
            </a:solidFill>
            <a:prstDash val="solid"/>
            <a:headEnd type="oval"/>
            <a:tailEnd type="oval" w="lg" len="lg"/>
          </a:ln>
        </p:spPr>
        <p:style>
          <a:lnRef idx="1">
            <a:schemeClr val="accent1"/>
          </a:lnRef>
          <a:fillRef idx="0">
            <a:schemeClr val="accent1"/>
          </a:fillRef>
          <a:effectRef idx="0">
            <a:schemeClr val="accent1"/>
          </a:effectRef>
          <a:fontRef idx="minor">
            <a:schemeClr val="tx1"/>
          </a:fontRef>
        </p:style>
      </p:cxnSp>
      <p:sp>
        <p:nvSpPr>
          <p:cNvPr id="47" name="Content Placeholder 2"/>
          <p:cNvSpPr txBox="1">
            <a:spLocks/>
          </p:cNvSpPr>
          <p:nvPr/>
        </p:nvSpPr>
        <p:spPr>
          <a:xfrm>
            <a:off x="1037428" y="1073627"/>
            <a:ext cx="3622032" cy="1001083"/>
          </a:xfrm>
          <a:prstGeom prst="rect">
            <a:avLst/>
          </a:prstGeom>
        </p:spPr>
        <p:txBody>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fontAlgn="auto">
              <a:defRPr/>
            </a:pPr>
            <a:r>
              <a:rPr lang="id-ID" sz="2400" b="1" dirty="0" smtClean="0">
                <a:solidFill>
                  <a:schemeClr val="accent1"/>
                </a:solidFill>
                <a:ea typeface="Roboto" panose="02000000000000000000" pitchFamily="2" charset="0"/>
              </a:rPr>
              <a:t>Citizen Requests Update</a:t>
            </a:r>
            <a:endParaRPr lang="id-ID" sz="2400" i="1" dirty="0" smtClean="0">
              <a:solidFill>
                <a:schemeClr val="accent1"/>
              </a:solidFill>
              <a:ea typeface="Roboto" panose="02000000000000000000" pitchFamily="2" charset="0"/>
            </a:endParaRPr>
          </a:p>
          <a:p>
            <a:pPr fontAlgn="auto">
              <a:defRPr/>
            </a:pPr>
            <a:r>
              <a:rPr lang="en-US" sz="1600" dirty="0" smtClean="0">
                <a:solidFill>
                  <a:schemeClr val="bg1">
                    <a:lumMod val="75000"/>
                  </a:schemeClr>
                </a:solidFill>
                <a:ea typeface="Roboto" panose="02000000000000000000" pitchFamily="2" charset="0"/>
              </a:rPr>
              <a:t>For change of address, mobile number, or other information, citizen can sign a change request with private key</a:t>
            </a:r>
            <a:r>
              <a:rPr lang="en-US" sz="1100" dirty="0" smtClean="0">
                <a:solidFill>
                  <a:schemeClr val="bg1">
                    <a:lumMod val="75000"/>
                  </a:schemeClr>
                </a:solidFill>
                <a:ea typeface="Roboto" panose="02000000000000000000" pitchFamily="2" charset="0"/>
              </a:rPr>
              <a:t>. </a:t>
            </a:r>
            <a:endParaRPr lang="id-ID" sz="1100" dirty="0">
              <a:solidFill>
                <a:schemeClr val="bg1">
                  <a:lumMod val="75000"/>
                </a:schemeClr>
              </a:solidFill>
              <a:ea typeface="Roboto" panose="02000000000000000000" pitchFamily="2" charset="0"/>
            </a:endParaRPr>
          </a:p>
        </p:txBody>
      </p:sp>
      <p:sp>
        <p:nvSpPr>
          <p:cNvPr id="53" name="Content Placeholder 2"/>
          <p:cNvSpPr txBox="1">
            <a:spLocks/>
          </p:cNvSpPr>
          <p:nvPr/>
        </p:nvSpPr>
        <p:spPr>
          <a:xfrm>
            <a:off x="7687688" y="2874629"/>
            <a:ext cx="4367926" cy="1001083"/>
          </a:xfrm>
          <a:prstGeom prst="rect">
            <a:avLst/>
          </a:prstGeom>
        </p:spPr>
        <p:txBody>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fontAlgn="auto">
              <a:defRPr/>
            </a:pPr>
            <a:r>
              <a:rPr lang="id-ID" sz="2400" b="1" dirty="0" smtClean="0">
                <a:solidFill>
                  <a:schemeClr val="accent1">
                    <a:lumMod val="75000"/>
                  </a:schemeClr>
                </a:solidFill>
                <a:ea typeface="Roboto" panose="02000000000000000000" pitchFamily="2" charset="0"/>
              </a:rPr>
              <a:t>Additional Transactions Created</a:t>
            </a:r>
            <a:endParaRPr lang="id-ID" sz="2400" i="1" dirty="0" smtClean="0">
              <a:solidFill>
                <a:schemeClr val="accent1">
                  <a:lumMod val="75000"/>
                </a:schemeClr>
              </a:solidFill>
              <a:ea typeface="Roboto" panose="02000000000000000000" pitchFamily="2" charset="0"/>
            </a:endParaRPr>
          </a:p>
          <a:p>
            <a:pPr algn="l" fontAlgn="auto">
              <a:defRPr/>
            </a:pPr>
            <a:r>
              <a:rPr lang="en-US" sz="1600" dirty="0">
                <a:solidFill>
                  <a:schemeClr val="bg1">
                    <a:lumMod val="75000"/>
                  </a:schemeClr>
                </a:solidFill>
                <a:ea typeface="Roboto" panose="02000000000000000000" pitchFamily="2" charset="0"/>
              </a:rPr>
              <a:t>Request, </a:t>
            </a:r>
            <a:r>
              <a:rPr lang="en-US" sz="1600" dirty="0" smtClean="0">
                <a:solidFill>
                  <a:schemeClr val="bg1">
                    <a:lumMod val="75000"/>
                  </a:schemeClr>
                </a:solidFill>
                <a:ea typeface="Roboto" panose="02000000000000000000" pitchFamily="2" charset="0"/>
              </a:rPr>
              <a:t>as </a:t>
            </a:r>
            <a:r>
              <a:rPr lang="en-US" sz="1600" dirty="0">
                <a:solidFill>
                  <a:schemeClr val="bg1">
                    <a:lumMod val="75000"/>
                  </a:schemeClr>
                </a:solidFill>
                <a:ea typeface="Roboto" panose="02000000000000000000" pitchFamily="2" charset="0"/>
              </a:rPr>
              <a:t>well as government’s </a:t>
            </a:r>
            <a:r>
              <a:rPr lang="en-US" sz="1600" dirty="0" smtClean="0">
                <a:solidFill>
                  <a:schemeClr val="bg1">
                    <a:lumMod val="75000"/>
                  </a:schemeClr>
                </a:solidFill>
                <a:ea typeface="Roboto" panose="02000000000000000000" pitchFamily="2" charset="0"/>
              </a:rPr>
              <a:t>response and changes, are published as separate transactions onto the Ethereum blockchain</a:t>
            </a:r>
            <a:endParaRPr lang="id-ID" sz="1600" dirty="0">
              <a:solidFill>
                <a:schemeClr val="bg1">
                  <a:lumMod val="75000"/>
                </a:schemeClr>
              </a:solidFill>
              <a:ea typeface="Roboto" panose="02000000000000000000" pitchFamily="2" charset="0"/>
            </a:endParaRPr>
          </a:p>
        </p:txBody>
      </p:sp>
      <p:sp>
        <p:nvSpPr>
          <p:cNvPr id="54" name="Freeform 53"/>
          <p:cNvSpPr/>
          <p:nvPr/>
        </p:nvSpPr>
        <p:spPr>
          <a:xfrm>
            <a:off x="5823178" y="1114168"/>
            <a:ext cx="684447" cy="493118"/>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6664" tIns="319483" rIns="406664" bIns="319483" numCol="1" spcCol="1270" anchor="ctr" anchorCtr="0">
            <a:noAutofit/>
          </a:bodyPr>
          <a:lstStyle/>
          <a:p>
            <a:pPr lvl="0" algn="ctr" defTabSz="1955800">
              <a:lnSpc>
                <a:spcPct val="90000"/>
              </a:lnSpc>
              <a:spcBef>
                <a:spcPct val="0"/>
              </a:spcBef>
              <a:spcAft>
                <a:spcPct val="35000"/>
              </a:spcAft>
            </a:pPr>
            <a:r>
              <a:rPr lang="id-ID" sz="4000" dirty="0">
                <a:solidFill>
                  <a:schemeClr val="accent1"/>
                </a:solidFill>
                <a:latin typeface="FontAwesome" pitchFamily="2" charset="0"/>
              </a:rPr>
              <a:t></a:t>
            </a:r>
            <a:endParaRPr lang="id-ID" sz="4000" i="0" kern="1200" dirty="0">
              <a:solidFill>
                <a:schemeClr val="accent1"/>
              </a:solidFill>
              <a:latin typeface="FontAwesome" pitchFamily="2" charset="0"/>
            </a:endParaRPr>
          </a:p>
        </p:txBody>
      </p:sp>
      <p:sp>
        <p:nvSpPr>
          <p:cNvPr id="55" name="Freeform 54"/>
          <p:cNvSpPr/>
          <p:nvPr/>
        </p:nvSpPr>
        <p:spPr>
          <a:xfrm>
            <a:off x="5815731" y="2850793"/>
            <a:ext cx="684447" cy="493118"/>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6664" tIns="319483" rIns="406664" bIns="319483" numCol="1" spcCol="1270" anchor="ctr" anchorCtr="0">
            <a:noAutofit/>
          </a:bodyPr>
          <a:lstStyle/>
          <a:p>
            <a:pPr lvl="0" algn="ctr" defTabSz="1955800">
              <a:lnSpc>
                <a:spcPct val="90000"/>
              </a:lnSpc>
              <a:spcBef>
                <a:spcPct val="0"/>
              </a:spcBef>
              <a:spcAft>
                <a:spcPct val="35000"/>
              </a:spcAft>
            </a:pPr>
            <a:r>
              <a:rPr lang="id-ID" sz="4000" dirty="0">
                <a:solidFill>
                  <a:schemeClr val="accent1">
                    <a:lumMod val="75000"/>
                  </a:schemeClr>
                </a:solidFill>
                <a:latin typeface="FontAwesome" pitchFamily="2" charset="0"/>
              </a:rPr>
              <a:t></a:t>
            </a:r>
            <a:endParaRPr lang="id-ID" sz="4400" kern="1200" dirty="0">
              <a:solidFill>
                <a:schemeClr val="accent1">
                  <a:lumMod val="75000"/>
                </a:schemeClr>
              </a:solidFill>
              <a:latin typeface="FontAwesome" pitchFamily="2" charset="0"/>
            </a:endParaRPr>
          </a:p>
        </p:txBody>
      </p:sp>
      <p:cxnSp>
        <p:nvCxnSpPr>
          <p:cNvPr id="56" name="Straight Connector 55"/>
          <p:cNvCxnSpPr/>
          <p:nvPr/>
        </p:nvCxnSpPr>
        <p:spPr>
          <a:xfrm>
            <a:off x="6151800" y="1754493"/>
            <a:ext cx="0" cy="979379"/>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57954" y="3409926"/>
            <a:ext cx="0" cy="1549914"/>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737974" y="5236388"/>
            <a:ext cx="1080000" cy="321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sp>
        <p:nvSpPr>
          <p:cNvPr id="59" name="Content Placeholder 2"/>
          <p:cNvSpPr txBox="1">
            <a:spLocks/>
          </p:cNvSpPr>
          <p:nvPr/>
        </p:nvSpPr>
        <p:spPr>
          <a:xfrm>
            <a:off x="482940" y="4947829"/>
            <a:ext cx="4191033" cy="1001083"/>
          </a:xfrm>
          <a:prstGeom prst="rect">
            <a:avLst/>
          </a:prstGeom>
        </p:spPr>
        <p:txBody>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fontAlgn="auto">
              <a:defRPr/>
            </a:pPr>
            <a:r>
              <a:rPr lang="id-ID" sz="2400" b="1" dirty="0" smtClean="0">
                <a:solidFill>
                  <a:schemeClr val="accent1"/>
                </a:solidFill>
                <a:ea typeface="Roboto" panose="02000000000000000000" pitchFamily="2" charset="0"/>
              </a:rPr>
              <a:t>Government Approves Update </a:t>
            </a:r>
            <a:endParaRPr lang="id-ID" sz="2400" i="1" dirty="0" smtClean="0">
              <a:solidFill>
                <a:schemeClr val="accent1"/>
              </a:solidFill>
              <a:ea typeface="Roboto" panose="02000000000000000000" pitchFamily="2" charset="0"/>
            </a:endParaRPr>
          </a:p>
          <a:p>
            <a:pPr fontAlgn="auto">
              <a:defRPr/>
            </a:pPr>
            <a:r>
              <a:rPr lang="en-US" sz="1600" dirty="0" smtClean="0">
                <a:solidFill>
                  <a:schemeClr val="bg1">
                    <a:lumMod val="75000"/>
                  </a:schemeClr>
                </a:solidFill>
                <a:ea typeface="Roboto" panose="02000000000000000000" pitchFamily="2" charset="0"/>
              </a:rPr>
              <a:t>Government evaluates changes and, if appropriate, deploys new contract with changes to citizen’s identity and information </a:t>
            </a:r>
            <a:endParaRPr lang="id-ID" sz="1600" dirty="0">
              <a:solidFill>
                <a:schemeClr val="bg1">
                  <a:lumMod val="75000"/>
                </a:schemeClr>
              </a:solidFill>
              <a:ea typeface="Roboto" panose="02000000000000000000" pitchFamily="2" charset="0"/>
            </a:endParaRPr>
          </a:p>
        </p:txBody>
      </p:sp>
      <p:cxnSp>
        <p:nvCxnSpPr>
          <p:cNvPr id="60" name="Straight Connector 59"/>
          <p:cNvCxnSpPr/>
          <p:nvPr/>
        </p:nvCxnSpPr>
        <p:spPr>
          <a:xfrm>
            <a:off x="6151800" y="5689403"/>
            <a:ext cx="0" cy="771695"/>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5583773" y="6583500"/>
            <a:ext cx="1154910" cy="144000"/>
            <a:chOff x="7536566" y="6291405"/>
            <a:chExt cx="1154910" cy="144000"/>
          </a:xfrm>
        </p:grpSpPr>
        <p:sp>
          <p:nvSpPr>
            <p:cNvPr id="32" name="Oval 31"/>
            <p:cNvSpPr>
              <a:spLocks noChangeAspect="1"/>
            </p:cNvSpPr>
            <p:nvPr/>
          </p:nvSpPr>
          <p:spPr>
            <a:xfrm>
              <a:off x="7536566" y="6291405"/>
              <a:ext cx="144000" cy="144000"/>
            </a:xfrm>
            <a:prstGeom prst="ellipse">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39" name="Oval 38"/>
            <p:cNvSpPr>
              <a:spLocks noChangeAspect="1"/>
            </p:cNvSpPr>
            <p:nvPr/>
          </p:nvSpPr>
          <p:spPr>
            <a:xfrm>
              <a:off x="7705051" y="6291405"/>
              <a:ext cx="144000"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42" name="Oval 41"/>
            <p:cNvSpPr>
              <a:spLocks noChangeAspect="1"/>
            </p:cNvSpPr>
            <p:nvPr/>
          </p:nvSpPr>
          <p:spPr>
            <a:xfrm>
              <a:off x="7864011" y="6291405"/>
              <a:ext cx="144000" cy="144000"/>
            </a:xfrm>
            <a:prstGeom prst="ellipse">
              <a:avLst/>
            </a:prstGeom>
            <a:solidFill>
              <a:schemeClr val="accent1">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43" name="Oval 42"/>
            <p:cNvSpPr>
              <a:spLocks noChangeAspect="1"/>
            </p:cNvSpPr>
            <p:nvPr/>
          </p:nvSpPr>
          <p:spPr>
            <a:xfrm>
              <a:off x="8042021" y="6291405"/>
              <a:ext cx="144000" cy="144000"/>
            </a:xfrm>
            <a:prstGeom prst="ellipse">
              <a:avLst/>
            </a:prstGeom>
            <a:solidFill>
              <a:schemeClr val="accent3">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48" name="Oval 47"/>
            <p:cNvSpPr>
              <a:spLocks noChangeAspect="1"/>
            </p:cNvSpPr>
            <p:nvPr/>
          </p:nvSpPr>
          <p:spPr>
            <a:xfrm>
              <a:off x="8210506" y="6291405"/>
              <a:ext cx="144000" cy="144000"/>
            </a:xfrm>
            <a:prstGeom prst="ellipse">
              <a:avLst/>
            </a:prstGeom>
            <a:solidFill>
              <a:schemeClr val="accent4">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49" name="Oval 48"/>
            <p:cNvSpPr>
              <a:spLocks noChangeAspect="1"/>
            </p:cNvSpPr>
            <p:nvPr/>
          </p:nvSpPr>
          <p:spPr>
            <a:xfrm>
              <a:off x="8378991" y="6291405"/>
              <a:ext cx="144000" cy="144000"/>
            </a:xfrm>
            <a:prstGeom prst="ellipse">
              <a:avLst/>
            </a:prstGeom>
            <a:solidFill>
              <a:schemeClr val="accent5">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50" name="Oval 49"/>
            <p:cNvSpPr>
              <a:spLocks noChangeAspect="1"/>
            </p:cNvSpPr>
            <p:nvPr/>
          </p:nvSpPr>
          <p:spPr>
            <a:xfrm>
              <a:off x="8547476" y="6291405"/>
              <a:ext cx="144000" cy="144000"/>
            </a:xfrm>
            <a:prstGeom prst="ellipse">
              <a:avLst/>
            </a:prstGeom>
            <a:solidFill>
              <a:schemeClr val="accent5">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grpSp>
      <p:sp>
        <p:nvSpPr>
          <p:cNvPr id="31" name="TextBox 30"/>
          <p:cNvSpPr txBox="1"/>
          <p:nvPr/>
        </p:nvSpPr>
        <p:spPr>
          <a:xfrm>
            <a:off x="9743763" y="174481"/>
            <a:ext cx="2108391" cy="3266859"/>
          </a:xfrm>
          <a:prstGeom prst="rect">
            <a:avLst/>
          </a:prstGeom>
          <a:noFill/>
        </p:spPr>
        <p:txBody>
          <a:bodyPr wrap="none" rtlCol="0">
            <a:spAutoFit/>
          </a:bodyPr>
          <a:lstStyle/>
          <a:p>
            <a:r>
              <a:rPr lang="en-US" sz="3600" dirty="0" smtClean="0">
                <a:solidFill>
                  <a:schemeClr val="bg1">
                    <a:lumMod val="75000"/>
                  </a:schemeClr>
                </a:solidFill>
                <a:latin typeface="DIN-Light"/>
                <a:cs typeface="DIN-Light"/>
              </a:rPr>
              <a:t>Back End</a:t>
            </a:r>
            <a:endParaRPr lang="en-US" sz="3600" dirty="0">
              <a:solidFill>
                <a:schemeClr val="bg1">
                  <a:lumMod val="75000"/>
                </a:schemeClr>
              </a:solidFill>
              <a:latin typeface="DIN-Light"/>
              <a:cs typeface="DIN-Light"/>
            </a:endParaRPr>
          </a:p>
        </p:txBody>
      </p:sp>
      <p:pic>
        <p:nvPicPr>
          <p:cNvPr id="33" name="Picture 32" descr="ic_action_databas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1145" y="2937516"/>
            <a:ext cx="1459387" cy="1358740"/>
          </a:xfrm>
          <a:prstGeom prst="rect">
            <a:avLst/>
          </a:prstGeom>
        </p:spPr>
      </p:pic>
      <p:pic>
        <p:nvPicPr>
          <p:cNvPr id="5" name="Picture 4" descr="ic_action_process_en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7167" y="917348"/>
            <a:ext cx="1181100" cy="812800"/>
          </a:xfrm>
          <a:prstGeom prst="rect">
            <a:avLst/>
          </a:prstGeom>
        </p:spPr>
      </p:pic>
      <p:pic>
        <p:nvPicPr>
          <p:cNvPr id="34" name="Picture 33" descr="ic_action_process_sta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5448" y="4784128"/>
            <a:ext cx="1066800" cy="914400"/>
          </a:xfrm>
          <a:prstGeom prst="rect">
            <a:avLst/>
          </a:prstGeom>
        </p:spPr>
      </p:pic>
      <p:sp>
        <p:nvSpPr>
          <p:cNvPr id="6" name="Subtitle 5"/>
          <p:cNvSpPr>
            <a:spLocks noGrp="1"/>
          </p:cNvSpPr>
          <p:nvPr>
            <p:ph type="subTitle" idx="1"/>
          </p:nvPr>
        </p:nvSpPr>
        <p:spPr/>
        <p:txBody>
          <a:bodyPr/>
          <a:lstStyle/>
          <a:p>
            <a:endParaRPr lang="en-US"/>
          </a:p>
        </p:txBody>
      </p:sp>
      <p:sp>
        <p:nvSpPr>
          <p:cNvPr id="51" name="Subtitle 2"/>
          <p:cNvSpPr txBox="1">
            <a:spLocks/>
          </p:cNvSpPr>
          <p:nvPr/>
        </p:nvSpPr>
        <p:spPr>
          <a:xfrm>
            <a:off x="236134" y="6512384"/>
            <a:ext cx="2811866" cy="289823"/>
          </a:xfrm>
          <a:prstGeom prst="rect">
            <a:avLst/>
          </a:prstGeom>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smtClean="0">
                <a:solidFill>
                  <a:schemeClr val="bg1">
                    <a:lumMod val="65000"/>
                  </a:schemeClr>
                </a:solidFill>
              </a:rPr>
              <a:t>Indian Identities on Smart Contracts</a:t>
            </a:r>
            <a:endParaRPr lang="en-US" sz="1400" dirty="0">
              <a:solidFill>
                <a:schemeClr val="bg1">
                  <a:lumMod val="65000"/>
                </a:schemeClr>
              </a:solidFill>
            </a:endParaRPr>
          </a:p>
        </p:txBody>
      </p:sp>
    </p:spTree>
    <p:extLst>
      <p:ext uri="{BB962C8B-B14F-4D97-AF65-F5344CB8AC3E}">
        <p14:creationId xmlns:p14="http://schemas.microsoft.com/office/powerpoint/2010/main" val="290371024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325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par>
                                <p:cTn id="9" presetID="22" presetClass="entr" presetSubtype="1" fill="hold" nodeType="withEffect">
                                  <p:stCondLst>
                                    <p:cond delay="2000"/>
                                  </p:stCondLst>
                                  <p:childTnLst>
                                    <p:set>
                                      <p:cBhvr>
                                        <p:cTn id="10" dur="1" fill="hold">
                                          <p:stCondLst>
                                            <p:cond delay="0"/>
                                          </p:stCondLst>
                                        </p:cTn>
                                        <p:tgtEl>
                                          <p:spTgt spid="44"/>
                                        </p:tgtEl>
                                        <p:attrNameLst>
                                          <p:attrName>style.visibility</p:attrName>
                                        </p:attrNameLst>
                                      </p:cBhvr>
                                      <p:to>
                                        <p:strVal val="visible"/>
                                      </p:to>
                                    </p:set>
                                    <p:animEffect transition="in" filter="wipe(up)">
                                      <p:cBhvr>
                                        <p:cTn id="11" dur="1000"/>
                                        <p:tgtEl>
                                          <p:spTgt spid="44"/>
                                        </p:tgtEl>
                                      </p:cBhvr>
                                    </p:animEffect>
                                  </p:childTnLst>
                                </p:cTn>
                              </p:par>
                              <p:par>
                                <p:cTn id="12" presetID="53" presetClass="entr" presetSubtype="16" fill="hold" grpId="0" nodeType="withEffect">
                                  <p:stCondLst>
                                    <p:cond delay="3000"/>
                                  </p:stCondLst>
                                  <p:childTnLst>
                                    <p:set>
                                      <p:cBhvr>
                                        <p:cTn id="13" dur="1" fill="hold">
                                          <p:stCondLst>
                                            <p:cond delay="0"/>
                                          </p:stCondLst>
                                        </p:cTn>
                                        <p:tgtEl>
                                          <p:spTgt spid="54"/>
                                        </p:tgtEl>
                                        <p:attrNameLst>
                                          <p:attrName>style.visibility</p:attrName>
                                        </p:attrNameLst>
                                      </p:cBhvr>
                                      <p:to>
                                        <p:strVal val="visible"/>
                                      </p:to>
                                    </p:set>
                                    <p:anim calcmode="lin" valueType="num">
                                      <p:cBhvr>
                                        <p:cTn id="14" dur="500" fill="hold"/>
                                        <p:tgtEl>
                                          <p:spTgt spid="54"/>
                                        </p:tgtEl>
                                        <p:attrNameLst>
                                          <p:attrName>ppt_w</p:attrName>
                                        </p:attrNameLst>
                                      </p:cBhvr>
                                      <p:tavLst>
                                        <p:tav tm="0">
                                          <p:val>
                                            <p:fltVal val="0"/>
                                          </p:val>
                                        </p:tav>
                                        <p:tav tm="100000">
                                          <p:val>
                                            <p:strVal val="#ppt_w"/>
                                          </p:val>
                                        </p:tav>
                                      </p:tavLst>
                                    </p:anim>
                                    <p:anim calcmode="lin" valueType="num">
                                      <p:cBhvr>
                                        <p:cTn id="15" dur="500" fill="hold"/>
                                        <p:tgtEl>
                                          <p:spTgt spid="54"/>
                                        </p:tgtEl>
                                        <p:attrNameLst>
                                          <p:attrName>ppt_h</p:attrName>
                                        </p:attrNameLst>
                                      </p:cBhvr>
                                      <p:tavLst>
                                        <p:tav tm="0">
                                          <p:val>
                                            <p:fltVal val="0"/>
                                          </p:val>
                                        </p:tav>
                                        <p:tav tm="100000">
                                          <p:val>
                                            <p:strVal val="#ppt_h"/>
                                          </p:val>
                                        </p:tav>
                                      </p:tavLst>
                                    </p:anim>
                                    <p:animEffect transition="in" filter="fade">
                                      <p:cBhvr>
                                        <p:cTn id="16" dur="500"/>
                                        <p:tgtEl>
                                          <p:spTgt spid="54"/>
                                        </p:tgtEl>
                                      </p:cBhvr>
                                    </p:animEffect>
                                  </p:childTnLst>
                                </p:cTn>
                              </p:par>
                              <p:par>
                                <p:cTn id="17" presetID="22" presetClass="entr" presetSubtype="2" fill="hold" nodeType="withEffect">
                                  <p:stCondLst>
                                    <p:cond delay="3500"/>
                                  </p:stCondLst>
                                  <p:childTnLst>
                                    <p:set>
                                      <p:cBhvr>
                                        <p:cTn id="18" dur="1" fill="hold">
                                          <p:stCondLst>
                                            <p:cond delay="0"/>
                                          </p:stCondLst>
                                        </p:cTn>
                                        <p:tgtEl>
                                          <p:spTgt spid="45"/>
                                        </p:tgtEl>
                                        <p:attrNameLst>
                                          <p:attrName>style.visibility</p:attrName>
                                        </p:attrNameLst>
                                      </p:cBhvr>
                                      <p:to>
                                        <p:strVal val="visible"/>
                                      </p:to>
                                    </p:set>
                                    <p:animEffect transition="in" filter="wipe(right)">
                                      <p:cBhvr>
                                        <p:cTn id="19" dur="500"/>
                                        <p:tgtEl>
                                          <p:spTgt spid="45"/>
                                        </p:tgtEl>
                                      </p:cBhvr>
                                    </p:animEffect>
                                  </p:childTnLst>
                                </p:cTn>
                              </p:par>
                              <p:par>
                                <p:cTn id="20" presetID="22" presetClass="entr" presetSubtype="2" fill="hold" grpId="0" nodeType="withEffect">
                                  <p:stCondLst>
                                    <p:cond delay="4000"/>
                                  </p:stCondLst>
                                  <p:childTnLst>
                                    <p:set>
                                      <p:cBhvr>
                                        <p:cTn id="21" dur="1" fill="hold">
                                          <p:stCondLst>
                                            <p:cond delay="0"/>
                                          </p:stCondLst>
                                        </p:cTn>
                                        <p:tgtEl>
                                          <p:spTgt spid="47"/>
                                        </p:tgtEl>
                                        <p:attrNameLst>
                                          <p:attrName>style.visibility</p:attrName>
                                        </p:attrNameLst>
                                      </p:cBhvr>
                                      <p:to>
                                        <p:strVal val="visible"/>
                                      </p:to>
                                    </p:set>
                                    <p:animEffect transition="in" filter="wipe(right)">
                                      <p:cBhvr>
                                        <p:cTn id="22" dur="1000"/>
                                        <p:tgtEl>
                                          <p:spTgt spid="47"/>
                                        </p:tgtEl>
                                      </p:cBhvr>
                                    </p:animEffect>
                                  </p:childTnLst>
                                </p:cTn>
                              </p:par>
                              <p:par>
                                <p:cTn id="23" presetID="14" presetClass="entr" presetSubtype="10" fill="hold" nodeType="withEffect">
                                  <p:stCondLst>
                                    <p:cond delay="400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par>
                                <p:cTn id="26" presetID="22" presetClass="entr" presetSubtype="1" fill="hold" nodeType="withEffect">
                                  <p:stCondLst>
                                    <p:cond delay="5000"/>
                                  </p:stCondLst>
                                  <p:childTnLst>
                                    <p:set>
                                      <p:cBhvr>
                                        <p:cTn id="27" dur="1" fill="hold">
                                          <p:stCondLst>
                                            <p:cond delay="0"/>
                                          </p:stCondLst>
                                        </p:cTn>
                                        <p:tgtEl>
                                          <p:spTgt spid="56"/>
                                        </p:tgtEl>
                                        <p:attrNameLst>
                                          <p:attrName>style.visibility</p:attrName>
                                        </p:attrNameLst>
                                      </p:cBhvr>
                                      <p:to>
                                        <p:strVal val="visible"/>
                                      </p:to>
                                    </p:set>
                                    <p:animEffect transition="in" filter="wipe(up)">
                                      <p:cBhvr>
                                        <p:cTn id="28" dur="1000"/>
                                        <p:tgtEl>
                                          <p:spTgt spid="56"/>
                                        </p:tgtEl>
                                      </p:cBhvr>
                                    </p:animEffect>
                                  </p:childTnLst>
                                </p:cTn>
                              </p:par>
                              <p:par>
                                <p:cTn id="29" presetID="53" presetClass="entr" presetSubtype="16" fill="hold" grpId="0" nodeType="withEffect">
                                  <p:stCondLst>
                                    <p:cond delay="600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childTnLst>
                                </p:cTn>
                              </p:par>
                              <p:par>
                                <p:cTn id="34" presetID="22" presetClass="entr" presetSubtype="8" fill="hold" nodeType="withEffect">
                                  <p:stCondLst>
                                    <p:cond delay="6500"/>
                                  </p:stCondLst>
                                  <p:childTnLst>
                                    <p:set>
                                      <p:cBhvr>
                                        <p:cTn id="35" dur="1" fill="hold">
                                          <p:stCondLst>
                                            <p:cond delay="0"/>
                                          </p:stCondLst>
                                        </p:cTn>
                                        <p:tgtEl>
                                          <p:spTgt spid="46"/>
                                        </p:tgtEl>
                                        <p:attrNameLst>
                                          <p:attrName>style.visibility</p:attrName>
                                        </p:attrNameLst>
                                      </p:cBhvr>
                                      <p:to>
                                        <p:strVal val="visible"/>
                                      </p:to>
                                    </p:set>
                                    <p:animEffect transition="in" filter="wipe(left)">
                                      <p:cBhvr>
                                        <p:cTn id="36" dur="500"/>
                                        <p:tgtEl>
                                          <p:spTgt spid="46"/>
                                        </p:tgtEl>
                                      </p:cBhvr>
                                    </p:animEffect>
                                  </p:childTnLst>
                                </p:cTn>
                              </p:par>
                              <p:par>
                                <p:cTn id="37" presetID="22" presetClass="entr" presetSubtype="8" fill="hold" grpId="0" nodeType="withEffect">
                                  <p:stCondLst>
                                    <p:cond delay="7000"/>
                                  </p:stCondLst>
                                  <p:childTnLst>
                                    <p:set>
                                      <p:cBhvr>
                                        <p:cTn id="38" dur="1" fill="hold">
                                          <p:stCondLst>
                                            <p:cond delay="0"/>
                                          </p:stCondLst>
                                        </p:cTn>
                                        <p:tgtEl>
                                          <p:spTgt spid="53"/>
                                        </p:tgtEl>
                                        <p:attrNameLst>
                                          <p:attrName>style.visibility</p:attrName>
                                        </p:attrNameLst>
                                      </p:cBhvr>
                                      <p:to>
                                        <p:strVal val="visible"/>
                                      </p:to>
                                    </p:set>
                                    <p:animEffect transition="in" filter="wipe(left)">
                                      <p:cBhvr>
                                        <p:cTn id="39" dur="1000"/>
                                        <p:tgtEl>
                                          <p:spTgt spid="53"/>
                                        </p:tgtEl>
                                      </p:cBhvr>
                                    </p:animEffect>
                                  </p:childTnLst>
                                </p:cTn>
                              </p:par>
                              <p:par>
                                <p:cTn id="40" presetID="14" presetClass="entr" presetSubtype="10" fill="hold" nodeType="withEffect">
                                  <p:stCondLst>
                                    <p:cond delay="7000"/>
                                  </p:stCondLst>
                                  <p:childTnLst>
                                    <p:set>
                                      <p:cBhvr>
                                        <p:cTn id="41" dur="1" fill="hold">
                                          <p:stCondLst>
                                            <p:cond delay="0"/>
                                          </p:stCondLst>
                                        </p:cTn>
                                        <p:tgtEl>
                                          <p:spTgt spid="33"/>
                                        </p:tgtEl>
                                        <p:attrNameLst>
                                          <p:attrName>style.visibility</p:attrName>
                                        </p:attrNameLst>
                                      </p:cBhvr>
                                      <p:to>
                                        <p:strVal val="visible"/>
                                      </p:to>
                                    </p:set>
                                    <p:animEffect transition="in" filter="randombar(horizontal)">
                                      <p:cBhvr>
                                        <p:cTn id="42" dur="500"/>
                                        <p:tgtEl>
                                          <p:spTgt spid="33"/>
                                        </p:tgtEl>
                                      </p:cBhvr>
                                    </p:animEffect>
                                  </p:childTnLst>
                                </p:cTn>
                              </p:par>
                              <p:par>
                                <p:cTn id="43" presetID="22" presetClass="entr" presetSubtype="1" fill="hold" nodeType="withEffect">
                                  <p:stCondLst>
                                    <p:cond delay="8000"/>
                                  </p:stCondLst>
                                  <p:childTnLst>
                                    <p:set>
                                      <p:cBhvr>
                                        <p:cTn id="44" dur="1" fill="hold">
                                          <p:stCondLst>
                                            <p:cond delay="0"/>
                                          </p:stCondLst>
                                        </p:cTn>
                                        <p:tgtEl>
                                          <p:spTgt spid="57"/>
                                        </p:tgtEl>
                                        <p:attrNameLst>
                                          <p:attrName>style.visibility</p:attrName>
                                        </p:attrNameLst>
                                      </p:cBhvr>
                                      <p:to>
                                        <p:strVal val="visible"/>
                                      </p:to>
                                    </p:set>
                                    <p:animEffect transition="in" filter="wipe(up)">
                                      <p:cBhvr>
                                        <p:cTn id="45" dur="1000"/>
                                        <p:tgtEl>
                                          <p:spTgt spid="57"/>
                                        </p:tgtEl>
                                      </p:cBhvr>
                                    </p:animEffect>
                                  </p:childTnLst>
                                </p:cTn>
                              </p:par>
                              <p:par>
                                <p:cTn id="46" presetID="22" presetClass="entr" presetSubtype="2" fill="hold" nodeType="withEffect">
                                  <p:stCondLst>
                                    <p:cond delay="9500"/>
                                  </p:stCondLst>
                                  <p:childTnLst>
                                    <p:set>
                                      <p:cBhvr>
                                        <p:cTn id="47" dur="1" fill="hold">
                                          <p:stCondLst>
                                            <p:cond delay="0"/>
                                          </p:stCondLst>
                                        </p:cTn>
                                        <p:tgtEl>
                                          <p:spTgt spid="58"/>
                                        </p:tgtEl>
                                        <p:attrNameLst>
                                          <p:attrName>style.visibility</p:attrName>
                                        </p:attrNameLst>
                                      </p:cBhvr>
                                      <p:to>
                                        <p:strVal val="visible"/>
                                      </p:to>
                                    </p:set>
                                    <p:animEffect transition="in" filter="wipe(right)">
                                      <p:cBhvr>
                                        <p:cTn id="48" dur="500"/>
                                        <p:tgtEl>
                                          <p:spTgt spid="58"/>
                                        </p:tgtEl>
                                      </p:cBhvr>
                                    </p:animEffect>
                                  </p:childTnLst>
                                </p:cTn>
                              </p:par>
                              <p:par>
                                <p:cTn id="49" presetID="22" presetClass="entr" presetSubtype="2" fill="hold" grpId="0" nodeType="withEffect">
                                  <p:stCondLst>
                                    <p:cond delay="10000"/>
                                  </p:stCondLst>
                                  <p:childTnLst>
                                    <p:set>
                                      <p:cBhvr>
                                        <p:cTn id="50" dur="1" fill="hold">
                                          <p:stCondLst>
                                            <p:cond delay="0"/>
                                          </p:stCondLst>
                                        </p:cTn>
                                        <p:tgtEl>
                                          <p:spTgt spid="59"/>
                                        </p:tgtEl>
                                        <p:attrNameLst>
                                          <p:attrName>style.visibility</p:attrName>
                                        </p:attrNameLst>
                                      </p:cBhvr>
                                      <p:to>
                                        <p:strVal val="visible"/>
                                      </p:to>
                                    </p:set>
                                    <p:animEffect transition="in" filter="wipe(right)">
                                      <p:cBhvr>
                                        <p:cTn id="51" dur="1000"/>
                                        <p:tgtEl>
                                          <p:spTgt spid="59"/>
                                        </p:tgtEl>
                                      </p:cBhvr>
                                    </p:animEffect>
                                  </p:childTnLst>
                                </p:cTn>
                              </p:par>
                              <p:par>
                                <p:cTn id="52" presetID="14" presetClass="entr" presetSubtype="10" fill="hold" nodeType="withEffect">
                                  <p:stCondLst>
                                    <p:cond delay="10000"/>
                                  </p:stCondLst>
                                  <p:childTnLst>
                                    <p:set>
                                      <p:cBhvr>
                                        <p:cTn id="53" dur="1" fill="hold">
                                          <p:stCondLst>
                                            <p:cond delay="0"/>
                                          </p:stCondLst>
                                        </p:cTn>
                                        <p:tgtEl>
                                          <p:spTgt spid="34"/>
                                        </p:tgtEl>
                                        <p:attrNameLst>
                                          <p:attrName>style.visibility</p:attrName>
                                        </p:attrNameLst>
                                      </p:cBhvr>
                                      <p:to>
                                        <p:strVal val="visible"/>
                                      </p:to>
                                    </p:set>
                                    <p:animEffect transition="in" filter="randombar(horizontal)">
                                      <p:cBhvr>
                                        <p:cTn id="54" dur="500"/>
                                        <p:tgtEl>
                                          <p:spTgt spid="34"/>
                                        </p:tgtEl>
                                      </p:cBhvr>
                                    </p:animEffect>
                                  </p:childTnLst>
                                </p:cTn>
                              </p:par>
                              <p:par>
                                <p:cTn id="55" presetID="22" presetClass="entr" presetSubtype="1" fill="hold" nodeType="withEffect">
                                  <p:stCondLst>
                                    <p:cond delay="11000"/>
                                  </p:stCondLst>
                                  <p:childTnLst>
                                    <p:set>
                                      <p:cBhvr>
                                        <p:cTn id="56" dur="1" fill="hold">
                                          <p:stCondLst>
                                            <p:cond delay="0"/>
                                          </p:stCondLst>
                                        </p:cTn>
                                        <p:tgtEl>
                                          <p:spTgt spid="60"/>
                                        </p:tgtEl>
                                        <p:attrNameLst>
                                          <p:attrName>style.visibility</p:attrName>
                                        </p:attrNameLst>
                                      </p:cBhvr>
                                      <p:to>
                                        <p:strVal val="visible"/>
                                      </p:to>
                                    </p:set>
                                    <p:animEffect transition="in" filter="wipe(up)">
                                      <p:cBhvr>
                                        <p:cTn id="57" dur="1000"/>
                                        <p:tgtEl>
                                          <p:spTgt spid="60"/>
                                        </p:tgtEl>
                                      </p:cBhvr>
                                    </p:animEffect>
                                  </p:childTnLst>
                                </p:cTn>
                              </p:par>
                              <p:par>
                                <p:cTn id="58" presetID="22" presetClass="entr" presetSubtype="8" fill="hold" nodeType="withEffect">
                                  <p:stCondLst>
                                    <p:cond delay="1500"/>
                                  </p:stCondLst>
                                  <p:childTnLst>
                                    <p:set>
                                      <p:cBhvr>
                                        <p:cTn id="59" dur="1" fill="hold">
                                          <p:stCondLst>
                                            <p:cond delay="0"/>
                                          </p:stCondLst>
                                        </p:cTn>
                                        <p:tgtEl>
                                          <p:spTgt spid="27"/>
                                        </p:tgtEl>
                                        <p:attrNameLst>
                                          <p:attrName>style.visibility</p:attrName>
                                        </p:attrNameLst>
                                      </p:cBhvr>
                                      <p:to>
                                        <p:strVal val="visible"/>
                                      </p:to>
                                    </p:set>
                                    <p:animEffect transition="in" filter="wipe(left)">
                                      <p:cBhvr>
                                        <p:cTn id="60" dur="500"/>
                                        <p:tgtEl>
                                          <p:spTgt spid="27"/>
                                        </p:tgtEl>
                                      </p:cBhvr>
                                    </p:animEffect>
                                  </p:childTnLst>
                                </p:cTn>
                              </p:par>
                              <p:par>
                                <p:cTn id="61" presetID="22" presetClass="entr" presetSubtype="8" fill="hold" grpId="0" nodeType="withEffect">
                                  <p:stCondLst>
                                    <p:cond delay="2000"/>
                                  </p:stCondLst>
                                  <p:childTnLst>
                                    <p:set>
                                      <p:cBhvr>
                                        <p:cTn id="62" dur="1" fill="hold">
                                          <p:stCondLst>
                                            <p:cond delay="0"/>
                                          </p:stCondLst>
                                        </p:cTn>
                                        <p:tgtEl>
                                          <p:spTgt spid="51">
                                            <p:txEl>
                                              <p:pRg st="0" end="0"/>
                                            </p:txEl>
                                          </p:spTgt>
                                        </p:tgtEl>
                                        <p:attrNameLst>
                                          <p:attrName>style.visibility</p:attrName>
                                        </p:attrNameLst>
                                      </p:cBhvr>
                                      <p:to>
                                        <p:strVal val="visible"/>
                                      </p:to>
                                    </p:set>
                                    <p:animEffect transition="in" filter="wipe(left)">
                                      <p:cBhvr>
                                        <p:cTn id="63"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3" grpId="0"/>
      <p:bldP spid="54" grpId="0"/>
      <p:bldP spid="55" grpId="0"/>
      <p:bldP spid="59" grpId="0"/>
      <p:bldP spid="5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p:nvPr/>
        </p:nvCxnSpPr>
        <p:spPr>
          <a:xfrm>
            <a:off x="0" y="6461098"/>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670686" y="6261668"/>
            <a:ext cx="377372" cy="420914"/>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Subtitle 2"/>
          <p:cNvSpPr txBox="1">
            <a:spLocks/>
          </p:cNvSpPr>
          <p:nvPr/>
        </p:nvSpPr>
        <p:spPr>
          <a:xfrm>
            <a:off x="11670686" y="6304132"/>
            <a:ext cx="377372" cy="313932"/>
          </a:xfrm>
          <a:prstGeom prst="rect">
            <a:avLst/>
          </a:prstGeom>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fld id="{5BC7B3C4-688C-4C03-84C4-F5EEB57CAA43}" type="slidenum">
              <a:rPr lang="id-ID" sz="1600" smtClean="0">
                <a:solidFill>
                  <a:schemeClr val="bg1">
                    <a:lumMod val="95000"/>
                  </a:schemeClr>
                </a:solidFill>
                <a:latin typeface="+mj-lt"/>
              </a:rPr>
              <a:t>6</a:t>
            </a:fld>
            <a:endParaRPr lang="en-US" sz="1600" dirty="0">
              <a:solidFill>
                <a:schemeClr val="bg1">
                  <a:lumMod val="95000"/>
                </a:schemeClr>
              </a:solidFill>
              <a:latin typeface="+mj-lt"/>
            </a:endParaRPr>
          </a:p>
        </p:txBody>
      </p:sp>
      <p:cxnSp>
        <p:nvCxnSpPr>
          <p:cNvPr id="44" name="Straight Connector 43"/>
          <p:cNvCxnSpPr/>
          <p:nvPr/>
        </p:nvCxnSpPr>
        <p:spPr>
          <a:xfrm>
            <a:off x="6151800" y="-9145"/>
            <a:ext cx="0" cy="979379"/>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723460" y="1380073"/>
            <a:ext cx="1080000" cy="321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529168" y="3090604"/>
            <a:ext cx="1080000" cy="3215"/>
          </a:xfrm>
          <a:prstGeom prst="line">
            <a:avLst/>
          </a:prstGeom>
          <a:ln w="25400">
            <a:solidFill>
              <a:schemeClr val="bg1">
                <a:lumMod val="75000"/>
              </a:schemeClr>
            </a:solidFill>
            <a:prstDash val="solid"/>
            <a:headEnd type="oval"/>
            <a:tailEnd type="oval" w="lg" len="lg"/>
          </a:ln>
        </p:spPr>
        <p:style>
          <a:lnRef idx="1">
            <a:schemeClr val="accent1"/>
          </a:lnRef>
          <a:fillRef idx="0">
            <a:schemeClr val="accent1"/>
          </a:fillRef>
          <a:effectRef idx="0">
            <a:schemeClr val="accent1"/>
          </a:effectRef>
          <a:fontRef idx="minor">
            <a:schemeClr val="tx1"/>
          </a:fontRef>
        </p:style>
      </p:cxnSp>
      <p:sp>
        <p:nvSpPr>
          <p:cNvPr id="47" name="Content Placeholder 2"/>
          <p:cNvSpPr txBox="1">
            <a:spLocks/>
          </p:cNvSpPr>
          <p:nvPr/>
        </p:nvSpPr>
        <p:spPr>
          <a:xfrm>
            <a:off x="468923" y="1091514"/>
            <a:ext cx="4083217" cy="1001083"/>
          </a:xfrm>
          <a:prstGeom prst="rect">
            <a:avLst/>
          </a:prstGeom>
        </p:spPr>
        <p:txBody>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fontAlgn="auto">
              <a:defRPr/>
            </a:pPr>
            <a:r>
              <a:rPr lang="id-ID" sz="2400" b="1" dirty="0" smtClean="0">
                <a:solidFill>
                  <a:schemeClr val="accent4"/>
                </a:solidFill>
                <a:ea typeface="Roboto" panose="02000000000000000000" pitchFamily="2" charset="0"/>
              </a:rPr>
              <a:t>3rd Part Request for Authentication</a:t>
            </a:r>
            <a:endParaRPr lang="id-ID" sz="2400" i="1" dirty="0" smtClean="0">
              <a:solidFill>
                <a:schemeClr val="accent4"/>
              </a:solidFill>
              <a:ea typeface="Roboto" panose="02000000000000000000" pitchFamily="2" charset="0"/>
            </a:endParaRPr>
          </a:p>
          <a:p>
            <a:pPr fontAlgn="auto">
              <a:defRPr/>
            </a:pPr>
            <a:r>
              <a:rPr lang="en-US" sz="1600" dirty="0" smtClean="0">
                <a:solidFill>
                  <a:schemeClr val="bg1">
                    <a:lumMod val="75000"/>
                  </a:schemeClr>
                </a:solidFill>
                <a:ea typeface="Roboto" panose="02000000000000000000" pitchFamily="2" charset="0"/>
              </a:rPr>
              <a:t>Access to identity contract for government agency, bank, or other business is granted when citizen signs their private key  </a:t>
            </a:r>
            <a:endParaRPr lang="id-ID" sz="1600" dirty="0">
              <a:solidFill>
                <a:schemeClr val="bg1">
                  <a:lumMod val="75000"/>
                </a:schemeClr>
              </a:solidFill>
              <a:ea typeface="Roboto" panose="02000000000000000000" pitchFamily="2" charset="0"/>
            </a:endParaRPr>
          </a:p>
        </p:txBody>
      </p:sp>
      <p:sp>
        <p:nvSpPr>
          <p:cNvPr id="53" name="Content Placeholder 2"/>
          <p:cNvSpPr txBox="1">
            <a:spLocks/>
          </p:cNvSpPr>
          <p:nvPr/>
        </p:nvSpPr>
        <p:spPr>
          <a:xfrm>
            <a:off x="7687688" y="2892518"/>
            <a:ext cx="3974419" cy="2259367"/>
          </a:xfrm>
          <a:prstGeom prst="rect">
            <a:avLst/>
          </a:prstGeom>
        </p:spPr>
        <p:txBody>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fontAlgn="auto">
              <a:defRPr/>
            </a:pPr>
            <a:r>
              <a:rPr lang="id-ID" sz="2400" b="1" dirty="0" smtClean="0">
                <a:solidFill>
                  <a:schemeClr val="accent2"/>
                </a:solidFill>
                <a:ea typeface="Roboto" panose="02000000000000000000" pitchFamily="2" charset="0"/>
              </a:rPr>
              <a:t>Access Recorded as Transaction</a:t>
            </a:r>
          </a:p>
          <a:p>
            <a:pPr algn="l" fontAlgn="auto">
              <a:defRPr/>
            </a:pPr>
            <a:r>
              <a:rPr lang="en-US" sz="1600" dirty="0" smtClean="0">
                <a:solidFill>
                  <a:schemeClr val="bg1">
                    <a:lumMod val="75000"/>
                  </a:schemeClr>
                </a:solidFill>
                <a:ea typeface="Roboto" panose="02000000000000000000" pitchFamily="2" charset="0"/>
              </a:rPr>
              <a:t>When contract is accessed, ether is spent and </a:t>
            </a:r>
            <a:r>
              <a:rPr lang="en-US" sz="1600" dirty="0">
                <a:solidFill>
                  <a:schemeClr val="bg1">
                    <a:lumMod val="75000"/>
                  </a:schemeClr>
                </a:solidFill>
                <a:ea typeface="Roboto" panose="02000000000000000000" pitchFamily="2" charset="0"/>
              </a:rPr>
              <a:t>the access is </a:t>
            </a:r>
            <a:r>
              <a:rPr lang="en-US" sz="1600" dirty="0" smtClean="0">
                <a:solidFill>
                  <a:schemeClr val="bg1">
                    <a:lumMod val="75000"/>
                  </a:schemeClr>
                </a:solidFill>
                <a:ea typeface="Roboto" panose="02000000000000000000" pitchFamily="2" charset="0"/>
              </a:rPr>
              <a:t>recorded as a transaction to enable e-paper trail for auditing purposes</a:t>
            </a:r>
            <a:endParaRPr lang="id-ID" sz="1600" dirty="0">
              <a:solidFill>
                <a:schemeClr val="bg1">
                  <a:lumMod val="75000"/>
                </a:schemeClr>
              </a:solidFill>
              <a:ea typeface="Roboto" panose="02000000000000000000" pitchFamily="2" charset="0"/>
            </a:endParaRPr>
          </a:p>
        </p:txBody>
      </p:sp>
      <p:sp>
        <p:nvSpPr>
          <p:cNvPr id="54" name="Freeform 53"/>
          <p:cNvSpPr/>
          <p:nvPr/>
        </p:nvSpPr>
        <p:spPr>
          <a:xfrm>
            <a:off x="5823178" y="1114168"/>
            <a:ext cx="684447" cy="493118"/>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6664" tIns="319483" rIns="406664" bIns="319483" numCol="1" spcCol="1270" anchor="ctr" anchorCtr="0">
            <a:noAutofit/>
          </a:bodyPr>
          <a:lstStyle/>
          <a:p>
            <a:pPr algn="ctr" defTabSz="1955800">
              <a:lnSpc>
                <a:spcPct val="90000"/>
              </a:lnSpc>
              <a:spcBef>
                <a:spcPct val="0"/>
              </a:spcBef>
              <a:spcAft>
                <a:spcPct val="35000"/>
              </a:spcAft>
            </a:pPr>
            <a:r>
              <a:rPr lang="id-ID" sz="3600" dirty="0" smtClean="0">
                <a:solidFill>
                  <a:schemeClr val="accent4"/>
                </a:solidFill>
                <a:latin typeface="FontAwesome" pitchFamily="2" charset="0"/>
              </a:rPr>
              <a:t></a:t>
            </a:r>
            <a:endParaRPr lang="id-ID" sz="3600" dirty="0">
              <a:solidFill>
                <a:schemeClr val="accent4"/>
              </a:solidFill>
              <a:latin typeface="FontAwesome" pitchFamily="2" charset="0"/>
            </a:endParaRPr>
          </a:p>
        </p:txBody>
      </p:sp>
      <p:sp>
        <p:nvSpPr>
          <p:cNvPr id="55" name="Freeform 54"/>
          <p:cNvSpPr/>
          <p:nvPr/>
        </p:nvSpPr>
        <p:spPr>
          <a:xfrm>
            <a:off x="5815731" y="2850793"/>
            <a:ext cx="684447" cy="493118"/>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6664" tIns="319483" rIns="406664" bIns="319483" numCol="1" spcCol="1270" anchor="ctr" anchorCtr="0">
            <a:noAutofit/>
          </a:bodyPr>
          <a:lstStyle/>
          <a:p>
            <a:pPr lvl="0" algn="ctr" defTabSz="1955800">
              <a:lnSpc>
                <a:spcPct val="90000"/>
              </a:lnSpc>
              <a:spcBef>
                <a:spcPct val="0"/>
              </a:spcBef>
              <a:spcAft>
                <a:spcPct val="35000"/>
              </a:spcAft>
            </a:pPr>
            <a:r>
              <a:rPr lang="id-ID" sz="4000" dirty="0">
                <a:solidFill>
                  <a:schemeClr val="accent2"/>
                </a:solidFill>
                <a:latin typeface="FontAwesome" pitchFamily="2" charset="0"/>
              </a:rPr>
              <a:t></a:t>
            </a:r>
            <a:endParaRPr lang="id-ID" sz="4400" kern="1200" dirty="0">
              <a:solidFill>
                <a:schemeClr val="accent2"/>
              </a:solidFill>
              <a:latin typeface="FontAwesome" pitchFamily="2" charset="0"/>
            </a:endParaRPr>
          </a:p>
        </p:txBody>
      </p:sp>
      <p:cxnSp>
        <p:nvCxnSpPr>
          <p:cNvPr id="56" name="Straight Connector 55"/>
          <p:cNvCxnSpPr/>
          <p:nvPr/>
        </p:nvCxnSpPr>
        <p:spPr>
          <a:xfrm>
            <a:off x="6151800" y="1754493"/>
            <a:ext cx="0" cy="979379"/>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57954" y="3409926"/>
            <a:ext cx="0" cy="755674"/>
          </a:xfrm>
          <a:prstGeom prst="line">
            <a:avLst/>
          </a:prstGeom>
          <a:ln w="101600" cmpd="dbl">
            <a:solidFill>
              <a:schemeClr val="bg2">
                <a:lumMod val="75000"/>
              </a:schemeClr>
            </a:solidFill>
            <a:prstDash val="solid"/>
            <a:headEnd type="none" w="sm" len="sm"/>
            <a:tailEnd type="oval" w="sm" len="sm"/>
          </a:ln>
        </p:spPr>
        <p:style>
          <a:lnRef idx="1">
            <a:schemeClr val="accent1"/>
          </a:lnRef>
          <a:fillRef idx="0">
            <a:schemeClr val="accent1"/>
          </a:fillRef>
          <a:effectRef idx="0">
            <a:schemeClr val="accent1"/>
          </a:effectRef>
          <a:fontRef idx="minor">
            <a:schemeClr val="tx1"/>
          </a:fontRef>
        </p:style>
      </p:cxnSp>
      <p:sp>
        <p:nvSpPr>
          <p:cNvPr id="32" name="Content Placeholder 2"/>
          <p:cNvSpPr txBox="1">
            <a:spLocks/>
          </p:cNvSpPr>
          <p:nvPr/>
        </p:nvSpPr>
        <p:spPr>
          <a:xfrm>
            <a:off x="2331291" y="4816493"/>
            <a:ext cx="7657872" cy="1237569"/>
          </a:xfrm>
          <a:prstGeom prst="rect">
            <a:avLst/>
          </a:prstGeom>
        </p:spPr>
        <p:txBody>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fontAlgn="auto">
              <a:defRPr/>
            </a:pPr>
            <a:r>
              <a:rPr lang="en-US" sz="2000" b="1" dirty="0" smtClean="0">
                <a:solidFill>
                  <a:srgbClr val="ACCBF9"/>
                </a:solidFill>
                <a:latin typeface="DIN-Medium"/>
                <a:ea typeface="Roboto" panose="02000000000000000000" pitchFamily="2" charset="0"/>
                <a:cs typeface="DIN-Medium"/>
              </a:rPr>
              <a:t>Results:</a:t>
            </a:r>
          </a:p>
          <a:p>
            <a:pPr algn="ctr" fontAlgn="auto">
              <a:lnSpc>
                <a:spcPct val="70000"/>
              </a:lnSpc>
              <a:defRPr/>
            </a:pPr>
            <a:r>
              <a:rPr lang="en-US" sz="2000" b="1" dirty="0" smtClean="0">
                <a:solidFill>
                  <a:schemeClr val="bg1"/>
                </a:solidFill>
                <a:ea typeface="Roboto" panose="02000000000000000000" pitchFamily="2" charset="0"/>
              </a:rPr>
              <a:t>Easier KYC for banks and businesses</a:t>
            </a:r>
          </a:p>
          <a:p>
            <a:pPr algn="ctr">
              <a:lnSpc>
                <a:spcPct val="70000"/>
              </a:lnSpc>
              <a:defRPr/>
            </a:pPr>
            <a:r>
              <a:rPr lang="en-US" sz="2000" b="1" dirty="0" smtClean="0">
                <a:solidFill>
                  <a:schemeClr val="bg1"/>
                </a:solidFill>
                <a:ea typeface="Roboto" panose="02000000000000000000" pitchFamily="2" charset="0"/>
              </a:rPr>
              <a:t>Easier access </a:t>
            </a:r>
            <a:r>
              <a:rPr lang="en-US" sz="2000" b="1" dirty="0">
                <a:solidFill>
                  <a:schemeClr val="bg1"/>
                </a:solidFill>
                <a:ea typeface="Roboto" panose="02000000000000000000" pitchFamily="2" charset="0"/>
              </a:rPr>
              <a:t>for </a:t>
            </a:r>
            <a:r>
              <a:rPr lang="en-US" sz="2000" b="1" dirty="0" smtClean="0">
                <a:solidFill>
                  <a:schemeClr val="bg1"/>
                </a:solidFill>
                <a:ea typeface="Roboto" panose="02000000000000000000" pitchFamily="2" charset="0"/>
              </a:rPr>
              <a:t>citizens to public and private services</a:t>
            </a:r>
          </a:p>
        </p:txBody>
      </p:sp>
      <p:grpSp>
        <p:nvGrpSpPr>
          <p:cNvPr id="24" name="Group 23"/>
          <p:cNvGrpSpPr/>
          <p:nvPr/>
        </p:nvGrpSpPr>
        <p:grpSpPr>
          <a:xfrm>
            <a:off x="5583773" y="6583500"/>
            <a:ext cx="1154910" cy="144000"/>
            <a:chOff x="7536566" y="6291405"/>
            <a:chExt cx="1154910" cy="144000"/>
          </a:xfrm>
        </p:grpSpPr>
        <p:sp>
          <p:nvSpPr>
            <p:cNvPr id="25" name="Oval 24"/>
            <p:cNvSpPr>
              <a:spLocks noChangeAspect="1"/>
            </p:cNvSpPr>
            <p:nvPr/>
          </p:nvSpPr>
          <p:spPr>
            <a:xfrm>
              <a:off x="7536566" y="6291405"/>
              <a:ext cx="144000" cy="144000"/>
            </a:xfrm>
            <a:prstGeom prst="ellipse">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6" name="Oval 25"/>
            <p:cNvSpPr>
              <a:spLocks noChangeAspect="1"/>
            </p:cNvSpPr>
            <p:nvPr/>
          </p:nvSpPr>
          <p:spPr>
            <a:xfrm>
              <a:off x="7705051" y="6291405"/>
              <a:ext cx="144000"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7" name="Oval 26"/>
            <p:cNvSpPr>
              <a:spLocks noChangeAspect="1"/>
            </p:cNvSpPr>
            <p:nvPr/>
          </p:nvSpPr>
          <p:spPr>
            <a:xfrm>
              <a:off x="7864011" y="6291405"/>
              <a:ext cx="144000" cy="144000"/>
            </a:xfrm>
            <a:prstGeom prst="ellipse">
              <a:avLst/>
            </a:prstGeom>
            <a:solidFill>
              <a:schemeClr val="accent1">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39" name="Oval 38"/>
            <p:cNvSpPr>
              <a:spLocks noChangeAspect="1"/>
            </p:cNvSpPr>
            <p:nvPr/>
          </p:nvSpPr>
          <p:spPr>
            <a:xfrm>
              <a:off x="8042021" y="6291405"/>
              <a:ext cx="144000" cy="144000"/>
            </a:xfrm>
            <a:prstGeom prst="ellipse">
              <a:avLst/>
            </a:prstGeom>
            <a:solidFill>
              <a:schemeClr val="accent3">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42" name="Oval 41"/>
            <p:cNvSpPr>
              <a:spLocks noChangeAspect="1"/>
            </p:cNvSpPr>
            <p:nvPr/>
          </p:nvSpPr>
          <p:spPr>
            <a:xfrm>
              <a:off x="8210506" y="6291405"/>
              <a:ext cx="144000" cy="144000"/>
            </a:xfrm>
            <a:prstGeom prst="ellipse">
              <a:avLst/>
            </a:prstGeom>
            <a:solidFill>
              <a:schemeClr val="accent4">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43" name="Oval 42"/>
            <p:cNvSpPr>
              <a:spLocks noChangeAspect="1"/>
            </p:cNvSpPr>
            <p:nvPr/>
          </p:nvSpPr>
          <p:spPr>
            <a:xfrm>
              <a:off x="8378991" y="6291405"/>
              <a:ext cx="144000" cy="144000"/>
            </a:xfrm>
            <a:prstGeom prst="ellipse">
              <a:avLst/>
            </a:prstGeom>
            <a:solidFill>
              <a:schemeClr val="accent5">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48" name="Oval 47"/>
            <p:cNvSpPr>
              <a:spLocks noChangeAspect="1"/>
            </p:cNvSpPr>
            <p:nvPr/>
          </p:nvSpPr>
          <p:spPr>
            <a:xfrm>
              <a:off x="8547476" y="6291405"/>
              <a:ext cx="144000" cy="144000"/>
            </a:xfrm>
            <a:prstGeom prst="ellipse">
              <a:avLst/>
            </a:prstGeom>
            <a:solidFill>
              <a:schemeClr val="accent5">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grpSp>
      <p:sp>
        <p:nvSpPr>
          <p:cNvPr id="30" name="TextBox 29"/>
          <p:cNvSpPr txBox="1"/>
          <p:nvPr/>
        </p:nvSpPr>
        <p:spPr>
          <a:xfrm>
            <a:off x="429279" y="174480"/>
            <a:ext cx="2161479" cy="3266859"/>
          </a:xfrm>
          <a:prstGeom prst="rect">
            <a:avLst/>
          </a:prstGeom>
          <a:noFill/>
        </p:spPr>
        <p:txBody>
          <a:bodyPr wrap="none" rtlCol="0">
            <a:spAutoFit/>
          </a:bodyPr>
          <a:lstStyle/>
          <a:p>
            <a:r>
              <a:rPr lang="en-US" sz="3600" dirty="0" smtClean="0">
                <a:solidFill>
                  <a:schemeClr val="bg1">
                    <a:lumMod val="75000"/>
                  </a:schemeClr>
                </a:solidFill>
                <a:latin typeface="DIN-Light"/>
                <a:cs typeface="DIN-Light"/>
              </a:rPr>
              <a:t>Front End</a:t>
            </a:r>
            <a:endParaRPr lang="en-US" sz="3600" dirty="0">
              <a:solidFill>
                <a:schemeClr val="bg1">
                  <a:lumMod val="75000"/>
                </a:schemeClr>
              </a:solidFill>
              <a:latin typeface="DIN-Light"/>
              <a:cs typeface="DIN-Light"/>
            </a:endParaRPr>
          </a:p>
        </p:txBody>
      </p:sp>
      <p:sp>
        <p:nvSpPr>
          <p:cNvPr id="31" name="TextBox 30"/>
          <p:cNvSpPr txBox="1"/>
          <p:nvPr/>
        </p:nvSpPr>
        <p:spPr>
          <a:xfrm>
            <a:off x="9743763" y="174481"/>
            <a:ext cx="2108391" cy="3266859"/>
          </a:xfrm>
          <a:prstGeom prst="rect">
            <a:avLst/>
          </a:prstGeom>
          <a:noFill/>
        </p:spPr>
        <p:txBody>
          <a:bodyPr wrap="none" rtlCol="0">
            <a:spAutoFit/>
          </a:bodyPr>
          <a:lstStyle/>
          <a:p>
            <a:r>
              <a:rPr lang="en-US" sz="3600" dirty="0" smtClean="0">
                <a:solidFill>
                  <a:schemeClr val="bg1">
                    <a:lumMod val="75000"/>
                  </a:schemeClr>
                </a:solidFill>
                <a:latin typeface="DIN-Light"/>
                <a:cs typeface="DIN-Light"/>
              </a:rPr>
              <a:t>Back End</a:t>
            </a:r>
            <a:endParaRPr lang="en-US" sz="3600" dirty="0">
              <a:solidFill>
                <a:schemeClr val="bg1">
                  <a:lumMod val="75000"/>
                </a:schemeClr>
              </a:solidFill>
              <a:latin typeface="DIN-Light"/>
              <a:cs typeface="DIN-Light"/>
            </a:endParaRPr>
          </a:p>
        </p:txBody>
      </p:sp>
      <p:pic>
        <p:nvPicPr>
          <p:cNvPr id="4" name="Picture 3" descr="ic_action_barcode_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6271" y="920059"/>
            <a:ext cx="1491136" cy="1065097"/>
          </a:xfrm>
          <a:prstGeom prst="rect">
            <a:avLst/>
          </a:prstGeom>
        </p:spPr>
      </p:pic>
      <p:pic>
        <p:nvPicPr>
          <p:cNvPr id="34" name="Picture 33" descr="ic_action_databas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9493" y="3188478"/>
            <a:ext cx="1459387" cy="1358740"/>
          </a:xfrm>
          <a:prstGeom prst="rect">
            <a:avLst/>
          </a:prstGeom>
        </p:spPr>
      </p:pic>
      <p:sp>
        <p:nvSpPr>
          <p:cNvPr id="6" name="Subtitle 5"/>
          <p:cNvSpPr>
            <a:spLocks noGrp="1"/>
          </p:cNvSpPr>
          <p:nvPr>
            <p:ph type="subTitle" idx="1"/>
          </p:nvPr>
        </p:nvSpPr>
        <p:spPr/>
        <p:txBody>
          <a:bodyPr/>
          <a:lstStyle/>
          <a:p>
            <a:endParaRPr lang="en-US"/>
          </a:p>
        </p:txBody>
      </p:sp>
      <p:sp>
        <p:nvSpPr>
          <p:cNvPr id="36" name="Subtitle 2"/>
          <p:cNvSpPr txBox="1">
            <a:spLocks/>
          </p:cNvSpPr>
          <p:nvPr/>
        </p:nvSpPr>
        <p:spPr>
          <a:xfrm>
            <a:off x="236134" y="6512384"/>
            <a:ext cx="2811866" cy="289823"/>
          </a:xfrm>
          <a:prstGeom prst="rect">
            <a:avLst/>
          </a:prstGeom>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smtClean="0">
                <a:solidFill>
                  <a:schemeClr val="bg1">
                    <a:lumMod val="65000"/>
                  </a:schemeClr>
                </a:solidFill>
              </a:rPr>
              <a:t>Indian Identities on Smart Contracts</a:t>
            </a:r>
            <a:endParaRPr lang="en-US" sz="1400" dirty="0">
              <a:solidFill>
                <a:schemeClr val="bg1">
                  <a:lumMod val="65000"/>
                </a:schemeClr>
              </a:solidFill>
            </a:endParaRPr>
          </a:p>
        </p:txBody>
      </p:sp>
    </p:spTree>
    <p:extLst>
      <p:ext uri="{BB962C8B-B14F-4D97-AF65-F5344CB8AC3E}">
        <p14:creationId xmlns:p14="http://schemas.microsoft.com/office/powerpoint/2010/main" val="238551335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325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par>
                                <p:cTn id="9" presetID="22" presetClass="entr" presetSubtype="1" fill="hold" nodeType="withEffect">
                                  <p:stCondLst>
                                    <p:cond delay="2000"/>
                                  </p:stCondLst>
                                  <p:childTnLst>
                                    <p:set>
                                      <p:cBhvr>
                                        <p:cTn id="10" dur="1" fill="hold">
                                          <p:stCondLst>
                                            <p:cond delay="0"/>
                                          </p:stCondLst>
                                        </p:cTn>
                                        <p:tgtEl>
                                          <p:spTgt spid="44"/>
                                        </p:tgtEl>
                                        <p:attrNameLst>
                                          <p:attrName>style.visibility</p:attrName>
                                        </p:attrNameLst>
                                      </p:cBhvr>
                                      <p:to>
                                        <p:strVal val="visible"/>
                                      </p:to>
                                    </p:set>
                                    <p:animEffect transition="in" filter="wipe(up)">
                                      <p:cBhvr>
                                        <p:cTn id="11" dur="1000"/>
                                        <p:tgtEl>
                                          <p:spTgt spid="44"/>
                                        </p:tgtEl>
                                      </p:cBhvr>
                                    </p:animEffect>
                                  </p:childTnLst>
                                </p:cTn>
                              </p:par>
                              <p:par>
                                <p:cTn id="12" presetID="53" presetClass="entr" presetSubtype="16" fill="hold" grpId="0" nodeType="withEffect">
                                  <p:stCondLst>
                                    <p:cond delay="3000"/>
                                  </p:stCondLst>
                                  <p:childTnLst>
                                    <p:set>
                                      <p:cBhvr>
                                        <p:cTn id="13" dur="1" fill="hold">
                                          <p:stCondLst>
                                            <p:cond delay="0"/>
                                          </p:stCondLst>
                                        </p:cTn>
                                        <p:tgtEl>
                                          <p:spTgt spid="54"/>
                                        </p:tgtEl>
                                        <p:attrNameLst>
                                          <p:attrName>style.visibility</p:attrName>
                                        </p:attrNameLst>
                                      </p:cBhvr>
                                      <p:to>
                                        <p:strVal val="visible"/>
                                      </p:to>
                                    </p:set>
                                    <p:anim calcmode="lin" valueType="num">
                                      <p:cBhvr>
                                        <p:cTn id="14" dur="500" fill="hold"/>
                                        <p:tgtEl>
                                          <p:spTgt spid="54"/>
                                        </p:tgtEl>
                                        <p:attrNameLst>
                                          <p:attrName>ppt_w</p:attrName>
                                        </p:attrNameLst>
                                      </p:cBhvr>
                                      <p:tavLst>
                                        <p:tav tm="0">
                                          <p:val>
                                            <p:fltVal val="0"/>
                                          </p:val>
                                        </p:tav>
                                        <p:tav tm="100000">
                                          <p:val>
                                            <p:strVal val="#ppt_w"/>
                                          </p:val>
                                        </p:tav>
                                      </p:tavLst>
                                    </p:anim>
                                    <p:anim calcmode="lin" valueType="num">
                                      <p:cBhvr>
                                        <p:cTn id="15" dur="500" fill="hold"/>
                                        <p:tgtEl>
                                          <p:spTgt spid="54"/>
                                        </p:tgtEl>
                                        <p:attrNameLst>
                                          <p:attrName>ppt_h</p:attrName>
                                        </p:attrNameLst>
                                      </p:cBhvr>
                                      <p:tavLst>
                                        <p:tav tm="0">
                                          <p:val>
                                            <p:fltVal val="0"/>
                                          </p:val>
                                        </p:tav>
                                        <p:tav tm="100000">
                                          <p:val>
                                            <p:strVal val="#ppt_h"/>
                                          </p:val>
                                        </p:tav>
                                      </p:tavLst>
                                    </p:anim>
                                    <p:animEffect transition="in" filter="fade">
                                      <p:cBhvr>
                                        <p:cTn id="16" dur="500"/>
                                        <p:tgtEl>
                                          <p:spTgt spid="54"/>
                                        </p:tgtEl>
                                      </p:cBhvr>
                                    </p:animEffect>
                                  </p:childTnLst>
                                </p:cTn>
                              </p:par>
                              <p:par>
                                <p:cTn id="17" presetID="22" presetClass="entr" presetSubtype="2" fill="hold" nodeType="withEffect">
                                  <p:stCondLst>
                                    <p:cond delay="3500"/>
                                  </p:stCondLst>
                                  <p:childTnLst>
                                    <p:set>
                                      <p:cBhvr>
                                        <p:cTn id="18" dur="1" fill="hold">
                                          <p:stCondLst>
                                            <p:cond delay="0"/>
                                          </p:stCondLst>
                                        </p:cTn>
                                        <p:tgtEl>
                                          <p:spTgt spid="45"/>
                                        </p:tgtEl>
                                        <p:attrNameLst>
                                          <p:attrName>style.visibility</p:attrName>
                                        </p:attrNameLst>
                                      </p:cBhvr>
                                      <p:to>
                                        <p:strVal val="visible"/>
                                      </p:to>
                                    </p:set>
                                    <p:animEffect transition="in" filter="wipe(right)">
                                      <p:cBhvr>
                                        <p:cTn id="19" dur="500"/>
                                        <p:tgtEl>
                                          <p:spTgt spid="45"/>
                                        </p:tgtEl>
                                      </p:cBhvr>
                                    </p:animEffect>
                                  </p:childTnLst>
                                </p:cTn>
                              </p:par>
                              <p:par>
                                <p:cTn id="20" presetID="22" presetClass="entr" presetSubtype="2" fill="hold" grpId="0" nodeType="withEffect">
                                  <p:stCondLst>
                                    <p:cond delay="4000"/>
                                  </p:stCondLst>
                                  <p:childTnLst>
                                    <p:set>
                                      <p:cBhvr>
                                        <p:cTn id="21" dur="1" fill="hold">
                                          <p:stCondLst>
                                            <p:cond delay="0"/>
                                          </p:stCondLst>
                                        </p:cTn>
                                        <p:tgtEl>
                                          <p:spTgt spid="47"/>
                                        </p:tgtEl>
                                        <p:attrNameLst>
                                          <p:attrName>style.visibility</p:attrName>
                                        </p:attrNameLst>
                                      </p:cBhvr>
                                      <p:to>
                                        <p:strVal val="visible"/>
                                      </p:to>
                                    </p:set>
                                    <p:animEffect transition="in" filter="wipe(right)">
                                      <p:cBhvr>
                                        <p:cTn id="22" dur="1000"/>
                                        <p:tgtEl>
                                          <p:spTgt spid="47"/>
                                        </p:tgtEl>
                                      </p:cBhvr>
                                    </p:animEffect>
                                  </p:childTnLst>
                                </p:cTn>
                              </p:par>
                              <p:par>
                                <p:cTn id="23" presetID="14" presetClass="entr" presetSubtype="10" fill="hold" nodeType="withEffect">
                                  <p:stCondLst>
                                    <p:cond delay="4000"/>
                                  </p:stCondLst>
                                  <p:childTnLst>
                                    <p:set>
                                      <p:cBhvr>
                                        <p:cTn id="24" dur="1" fill="hold">
                                          <p:stCondLst>
                                            <p:cond delay="0"/>
                                          </p:stCondLst>
                                        </p:cTn>
                                        <p:tgtEl>
                                          <p:spTgt spid="4"/>
                                        </p:tgtEl>
                                        <p:attrNameLst>
                                          <p:attrName>style.visibility</p:attrName>
                                        </p:attrNameLst>
                                      </p:cBhvr>
                                      <p:to>
                                        <p:strVal val="visible"/>
                                      </p:to>
                                    </p:set>
                                    <p:animEffect transition="in" filter="randombar(horizontal)">
                                      <p:cBhvr>
                                        <p:cTn id="25" dur="500"/>
                                        <p:tgtEl>
                                          <p:spTgt spid="4"/>
                                        </p:tgtEl>
                                      </p:cBhvr>
                                    </p:animEffect>
                                  </p:childTnLst>
                                </p:cTn>
                              </p:par>
                              <p:par>
                                <p:cTn id="26" presetID="22" presetClass="entr" presetSubtype="1" fill="hold" nodeType="withEffect">
                                  <p:stCondLst>
                                    <p:cond delay="5000"/>
                                  </p:stCondLst>
                                  <p:childTnLst>
                                    <p:set>
                                      <p:cBhvr>
                                        <p:cTn id="27" dur="1" fill="hold">
                                          <p:stCondLst>
                                            <p:cond delay="0"/>
                                          </p:stCondLst>
                                        </p:cTn>
                                        <p:tgtEl>
                                          <p:spTgt spid="56"/>
                                        </p:tgtEl>
                                        <p:attrNameLst>
                                          <p:attrName>style.visibility</p:attrName>
                                        </p:attrNameLst>
                                      </p:cBhvr>
                                      <p:to>
                                        <p:strVal val="visible"/>
                                      </p:to>
                                    </p:set>
                                    <p:animEffect transition="in" filter="wipe(up)">
                                      <p:cBhvr>
                                        <p:cTn id="28" dur="1000"/>
                                        <p:tgtEl>
                                          <p:spTgt spid="56"/>
                                        </p:tgtEl>
                                      </p:cBhvr>
                                    </p:animEffect>
                                  </p:childTnLst>
                                </p:cTn>
                              </p:par>
                              <p:par>
                                <p:cTn id="29" presetID="53" presetClass="entr" presetSubtype="16" fill="hold" grpId="0" nodeType="withEffect">
                                  <p:stCondLst>
                                    <p:cond delay="600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childTnLst>
                                </p:cTn>
                              </p:par>
                              <p:par>
                                <p:cTn id="34" presetID="14" presetClass="entr" presetSubtype="10" fill="hold" nodeType="withEffect">
                                  <p:stCondLst>
                                    <p:cond delay="6000"/>
                                  </p:stCondLst>
                                  <p:childTnLst>
                                    <p:set>
                                      <p:cBhvr>
                                        <p:cTn id="35" dur="1" fill="hold">
                                          <p:stCondLst>
                                            <p:cond delay="0"/>
                                          </p:stCondLst>
                                        </p:cTn>
                                        <p:tgtEl>
                                          <p:spTgt spid="34"/>
                                        </p:tgtEl>
                                        <p:attrNameLst>
                                          <p:attrName>style.visibility</p:attrName>
                                        </p:attrNameLst>
                                      </p:cBhvr>
                                      <p:to>
                                        <p:strVal val="visible"/>
                                      </p:to>
                                    </p:set>
                                    <p:animEffect transition="in" filter="randombar(horizontal)">
                                      <p:cBhvr>
                                        <p:cTn id="36" dur="500"/>
                                        <p:tgtEl>
                                          <p:spTgt spid="34"/>
                                        </p:tgtEl>
                                      </p:cBhvr>
                                    </p:animEffect>
                                  </p:childTnLst>
                                </p:cTn>
                              </p:par>
                              <p:par>
                                <p:cTn id="37" presetID="22" presetClass="entr" presetSubtype="8" fill="hold" nodeType="withEffect">
                                  <p:stCondLst>
                                    <p:cond delay="6500"/>
                                  </p:stCondLst>
                                  <p:childTnLst>
                                    <p:set>
                                      <p:cBhvr>
                                        <p:cTn id="38" dur="1" fill="hold">
                                          <p:stCondLst>
                                            <p:cond delay="0"/>
                                          </p:stCondLst>
                                        </p:cTn>
                                        <p:tgtEl>
                                          <p:spTgt spid="46"/>
                                        </p:tgtEl>
                                        <p:attrNameLst>
                                          <p:attrName>style.visibility</p:attrName>
                                        </p:attrNameLst>
                                      </p:cBhvr>
                                      <p:to>
                                        <p:strVal val="visible"/>
                                      </p:to>
                                    </p:set>
                                    <p:animEffect transition="in" filter="wipe(left)">
                                      <p:cBhvr>
                                        <p:cTn id="39" dur="500"/>
                                        <p:tgtEl>
                                          <p:spTgt spid="46"/>
                                        </p:tgtEl>
                                      </p:cBhvr>
                                    </p:animEffect>
                                  </p:childTnLst>
                                </p:cTn>
                              </p:par>
                              <p:par>
                                <p:cTn id="40" presetID="22" presetClass="entr" presetSubtype="8" fill="hold" grpId="0" nodeType="withEffect">
                                  <p:stCondLst>
                                    <p:cond delay="7000"/>
                                  </p:stCondLst>
                                  <p:childTnLst>
                                    <p:set>
                                      <p:cBhvr>
                                        <p:cTn id="41" dur="1" fill="hold">
                                          <p:stCondLst>
                                            <p:cond delay="0"/>
                                          </p:stCondLst>
                                        </p:cTn>
                                        <p:tgtEl>
                                          <p:spTgt spid="53"/>
                                        </p:tgtEl>
                                        <p:attrNameLst>
                                          <p:attrName>style.visibility</p:attrName>
                                        </p:attrNameLst>
                                      </p:cBhvr>
                                      <p:to>
                                        <p:strVal val="visible"/>
                                      </p:to>
                                    </p:set>
                                    <p:animEffect transition="in" filter="wipe(left)">
                                      <p:cBhvr>
                                        <p:cTn id="42" dur="1000"/>
                                        <p:tgtEl>
                                          <p:spTgt spid="53"/>
                                        </p:tgtEl>
                                      </p:cBhvr>
                                    </p:animEffect>
                                  </p:childTnLst>
                                </p:cTn>
                              </p:par>
                              <p:par>
                                <p:cTn id="43" presetID="22" presetClass="entr" presetSubtype="1" fill="hold" nodeType="withEffect">
                                  <p:stCondLst>
                                    <p:cond delay="8000"/>
                                  </p:stCondLst>
                                  <p:childTnLst>
                                    <p:set>
                                      <p:cBhvr>
                                        <p:cTn id="44" dur="1" fill="hold">
                                          <p:stCondLst>
                                            <p:cond delay="0"/>
                                          </p:stCondLst>
                                        </p:cTn>
                                        <p:tgtEl>
                                          <p:spTgt spid="57"/>
                                        </p:tgtEl>
                                        <p:attrNameLst>
                                          <p:attrName>style.visibility</p:attrName>
                                        </p:attrNameLst>
                                      </p:cBhvr>
                                      <p:to>
                                        <p:strVal val="visible"/>
                                      </p:to>
                                    </p:set>
                                    <p:animEffect transition="in" filter="wipe(up)">
                                      <p:cBhvr>
                                        <p:cTn id="45" dur="1000"/>
                                        <p:tgtEl>
                                          <p:spTgt spid="57"/>
                                        </p:tgtEl>
                                      </p:cBhvr>
                                    </p:animEffect>
                                  </p:childTnLst>
                                </p:cTn>
                              </p:par>
                              <p:par>
                                <p:cTn id="46" presetID="45" presetClass="entr" presetSubtype="0" fill="hold" grpId="0" nodeType="withEffect">
                                  <p:stCondLst>
                                    <p:cond delay="900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2000"/>
                                        <p:tgtEl>
                                          <p:spTgt spid="32"/>
                                        </p:tgtEl>
                                      </p:cBhvr>
                                    </p:animEffect>
                                    <p:anim calcmode="lin" valueType="num">
                                      <p:cBhvr>
                                        <p:cTn id="49" dur="2000" fill="hold"/>
                                        <p:tgtEl>
                                          <p:spTgt spid="32"/>
                                        </p:tgtEl>
                                        <p:attrNameLst>
                                          <p:attrName>ppt_w</p:attrName>
                                        </p:attrNameLst>
                                      </p:cBhvr>
                                      <p:tavLst>
                                        <p:tav tm="0" fmla="#ppt_w*sin(2.5*pi*$)">
                                          <p:val>
                                            <p:fltVal val="0"/>
                                          </p:val>
                                        </p:tav>
                                        <p:tav tm="100000">
                                          <p:val>
                                            <p:fltVal val="1"/>
                                          </p:val>
                                        </p:tav>
                                      </p:tavLst>
                                    </p:anim>
                                    <p:anim calcmode="lin" valueType="num">
                                      <p:cBhvr>
                                        <p:cTn id="50" dur="2000" fill="hold"/>
                                        <p:tgtEl>
                                          <p:spTgt spid="32"/>
                                        </p:tgtEl>
                                        <p:attrNameLst>
                                          <p:attrName>ppt_h</p:attrName>
                                        </p:attrNameLst>
                                      </p:cBhvr>
                                      <p:tavLst>
                                        <p:tav tm="0">
                                          <p:val>
                                            <p:strVal val="#ppt_h"/>
                                          </p:val>
                                        </p:tav>
                                        <p:tav tm="100000">
                                          <p:val>
                                            <p:strVal val="#ppt_h"/>
                                          </p:val>
                                        </p:tav>
                                      </p:tavLst>
                                    </p:anim>
                                  </p:childTnLst>
                                </p:cTn>
                              </p:par>
                              <p:par>
                                <p:cTn id="51" presetID="22" presetClass="entr" presetSubtype="8" fill="hold" nodeType="withEffect">
                                  <p:stCondLst>
                                    <p:cond delay="1500"/>
                                  </p:stCondLst>
                                  <p:childTnLst>
                                    <p:set>
                                      <p:cBhvr>
                                        <p:cTn id="52" dur="1" fill="hold">
                                          <p:stCondLst>
                                            <p:cond delay="0"/>
                                          </p:stCondLst>
                                        </p:cTn>
                                        <p:tgtEl>
                                          <p:spTgt spid="24"/>
                                        </p:tgtEl>
                                        <p:attrNameLst>
                                          <p:attrName>style.visibility</p:attrName>
                                        </p:attrNameLst>
                                      </p:cBhvr>
                                      <p:to>
                                        <p:strVal val="visible"/>
                                      </p:to>
                                    </p:set>
                                    <p:animEffect transition="in" filter="wipe(left)">
                                      <p:cBhvr>
                                        <p:cTn id="53" dur="500"/>
                                        <p:tgtEl>
                                          <p:spTgt spid="24"/>
                                        </p:tgtEl>
                                      </p:cBhvr>
                                    </p:animEffect>
                                  </p:childTnLst>
                                </p:cTn>
                              </p:par>
                              <p:par>
                                <p:cTn id="54" presetID="22" presetClass="entr" presetSubtype="8" fill="hold" grpId="0" nodeType="withEffect">
                                  <p:stCondLst>
                                    <p:cond delay="200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3" grpId="0"/>
      <p:bldP spid="54" grpId="0"/>
      <p:bldP spid="55" grpId="0"/>
      <p:bldP spid="32" grpId="0"/>
      <p:bldP spid="3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p:cNvCxnSpPr/>
          <p:nvPr/>
        </p:nvCxnSpPr>
        <p:spPr>
          <a:xfrm>
            <a:off x="0" y="6461098"/>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951968" y="2430090"/>
            <a:ext cx="2240032" cy="0"/>
          </a:xfrm>
          <a:prstGeom prst="line">
            <a:avLst/>
          </a:prstGeom>
          <a:ln w="25400">
            <a:solidFill>
              <a:schemeClr val="accent2">
                <a:lumMod val="20000"/>
                <a:lumOff val="80000"/>
              </a:schemeClr>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26" name="Oval 25"/>
          <p:cNvSpPr>
            <a:spLocks noChangeAspect="1"/>
          </p:cNvSpPr>
          <p:nvPr/>
        </p:nvSpPr>
        <p:spPr>
          <a:xfrm>
            <a:off x="9788828" y="2335554"/>
            <a:ext cx="180000" cy="180000"/>
          </a:xfrm>
          <a:prstGeom prst="ellipse">
            <a:avLst/>
          </a:prstGeom>
          <a:solidFill>
            <a:schemeClr val="accent1"/>
          </a:solidFill>
          <a:ln w="25400">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9" name="Flowchart: Off-page Connector 28"/>
          <p:cNvSpPr/>
          <p:nvPr/>
        </p:nvSpPr>
        <p:spPr>
          <a:xfrm>
            <a:off x="11633422" y="6250641"/>
            <a:ext cx="377372" cy="420914"/>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Subtitle 2"/>
          <p:cNvSpPr txBox="1">
            <a:spLocks/>
          </p:cNvSpPr>
          <p:nvPr/>
        </p:nvSpPr>
        <p:spPr>
          <a:xfrm>
            <a:off x="11633422" y="6293105"/>
            <a:ext cx="377372" cy="313932"/>
          </a:xfrm>
          <a:prstGeom prst="rect">
            <a:avLst/>
          </a:prstGeom>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fld id="{5BC7B3C4-688C-4C03-84C4-F5EEB57CAA43}" type="slidenum">
              <a:rPr lang="id-ID" sz="1600" smtClean="0">
                <a:solidFill>
                  <a:schemeClr val="bg1">
                    <a:lumMod val="95000"/>
                  </a:schemeClr>
                </a:solidFill>
                <a:latin typeface="+mj-lt"/>
              </a:rPr>
              <a:t>7</a:t>
            </a:fld>
            <a:endParaRPr lang="en-US" sz="1600" dirty="0">
              <a:solidFill>
                <a:schemeClr val="bg1">
                  <a:lumMod val="95000"/>
                </a:schemeClr>
              </a:solidFill>
              <a:latin typeface="+mj-lt"/>
            </a:endParaRPr>
          </a:p>
        </p:txBody>
      </p:sp>
      <p:grpSp>
        <p:nvGrpSpPr>
          <p:cNvPr id="21" name="Group 20"/>
          <p:cNvGrpSpPr/>
          <p:nvPr/>
        </p:nvGrpSpPr>
        <p:grpSpPr>
          <a:xfrm>
            <a:off x="5583773" y="6583500"/>
            <a:ext cx="1154910" cy="144000"/>
            <a:chOff x="7536566" y="6291405"/>
            <a:chExt cx="1154910" cy="144000"/>
          </a:xfrm>
        </p:grpSpPr>
        <p:sp>
          <p:nvSpPr>
            <p:cNvPr id="22" name="Oval 21"/>
            <p:cNvSpPr>
              <a:spLocks noChangeAspect="1"/>
            </p:cNvSpPr>
            <p:nvPr/>
          </p:nvSpPr>
          <p:spPr>
            <a:xfrm>
              <a:off x="7536566" y="6291405"/>
              <a:ext cx="144000" cy="144000"/>
            </a:xfrm>
            <a:prstGeom prst="ellipse">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3" name="Oval 22"/>
            <p:cNvSpPr>
              <a:spLocks noChangeAspect="1"/>
            </p:cNvSpPr>
            <p:nvPr/>
          </p:nvSpPr>
          <p:spPr>
            <a:xfrm>
              <a:off x="7705051" y="6291405"/>
              <a:ext cx="144000"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4" name="Oval 23"/>
            <p:cNvSpPr>
              <a:spLocks noChangeAspect="1"/>
            </p:cNvSpPr>
            <p:nvPr/>
          </p:nvSpPr>
          <p:spPr>
            <a:xfrm>
              <a:off x="7864011" y="6291405"/>
              <a:ext cx="144000" cy="144000"/>
            </a:xfrm>
            <a:prstGeom prst="ellipse">
              <a:avLst/>
            </a:prstGeom>
            <a:solidFill>
              <a:schemeClr val="accent1">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5" name="Oval 24"/>
            <p:cNvSpPr>
              <a:spLocks noChangeAspect="1"/>
            </p:cNvSpPr>
            <p:nvPr/>
          </p:nvSpPr>
          <p:spPr>
            <a:xfrm>
              <a:off x="8042021" y="6291405"/>
              <a:ext cx="144000" cy="144000"/>
            </a:xfrm>
            <a:prstGeom prst="ellipse">
              <a:avLst/>
            </a:prstGeom>
            <a:solidFill>
              <a:schemeClr val="accent3">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7" name="Oval 26"/>
            <p:cNvSpPr>
              <a:spLocks noChangeAspect="1"/>
            </p:cNvSpPr>
            <p:nvPr/>
          </p:nvSpPr>
          <p:spPr>
            <a:xfrm>
              <a:off x="8210506" y="6291405"/>
              <a:ext cx="144000" cy="144000"/>
            </a:xfrm>
            <a:prstGeom prst="ellipse">
              <a:avLst/>
            </a:prstGeom>
            <a:solidFill>
              <a:schemeClr val="accent4">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8" name="Oval 27"/>
            <p:cNvSpPr>
              <a:spLocks noChangeAspect="1"/>
            </p:cNvSpPr>
            <p:nvPr/>
          </p:nvSpPr>
          <p:spPr>
            <a:xfrm>
              <a:off x="8378991" y="6291405"/>
              <a:ext cx="144000" cy="144000"/>
            </a:xfrm>
            <a:prstGeom prst="ellipse">
              <a:avLst/>
            </a:prstGeom>
            <a:solidFill>
              <a:schemeClr val="accent5">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30" name="Oval 29"/>
            <p:cNvSpPr>
              <a:spLocks noChangeAspect="1"/>
            </p:cNvSpPr>
            <p:nvPr/>
          </p:nvSpPr>
          <p:spPr>
            <a:xfrm>
              <a:off x="8547476" y="6291405"/>
              <a:ext cx="144000" cy="144000"/>
            </a:xfrm>
            <a:prstGeom prst="ellipse">
              <a:avLst/>
            </a:prstGeom>
            <a:solidFill>
              <a:schemeClr val="accent5">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grpSp>
      <p:sp>
        <p:nvSpPr>
          <p:cNvPr id="32" name="Subtitle 2"/>
          <p:cNvSpPr txBox="1">
            <a:spLocks/>
          </p:cNvSpPr>
          <p:nvPr/>
        </p:nvSpPr>
        <p:spPr>
          <a:xfrm>
            <a:off x="236134" y="6512384"/>
            <a:ext cx="2811866" cy="289823"/>
          </a:xfrm>
          <a:prstGeom prst="rect">
            <a:avLst/>
          </a:prstGeom>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smtClean="0">
                <a:solidFill>
                  <a:schemeClr val="bg1">
                    <a:lumMod val="65000"/>
                  </a:schemeClr>
                </a:solidFill>
              </a:rPr>
              <a:t>Indian Identities on Smart Contracts</a:t>
            </a:r>
            <a:endParaRPr lang="en-US" sz="1400" dirty="0">
              <a:solidFill>
                <a:schemeClr val="bg1">
                  <a:lumMod val="65000"/>
                </a:schemeClr>
              </a:solidFill>
            </a:endParaRPr>
          </a:p>
        </p:txBody>
      </p:sp>
      <p:sp>
        <p:nvSpPr>
          <p:cNvPr id="2" name="Connector 1"/>
          <p:cNvSpPr/>
          <p:nvPr/>
        </p:nvSpPr>
        <p:spPr>
          <a:xfrm>
            <a:off x="2936875" y="1111250"/>
            <a:ext cx="4635500" cy="4445000"/>
          </a:xfrm>
          <a:prstGeom prst="flowChartConnector">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iamond 2"/>
          <p:cNvSpPr/>
          <p:nvPr/>
        </p:nvSpPr>
        <p:spPr>
          <a:xfrm>
            <a:off x="6588125" y="1476375"/>
            <a:ext cx="730250" cy="73025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Oval 3"/>
          <p:cNvSpPr/>
          <p:nvPr/>
        </p:nvSpPr>
        <p:spPr>
          <a:xfrm>
            <a:off x="2635250" y="3476625"/>
            <a:ext cx="666750" cy="6667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Diamond 32"/>
          <p:cNvSpPr/>
          <p:nvPr/>
        </p:nvSpPr>
        <p:spPr>
          <a:xfrm>
            <a:off x="5899150" y="4946650"/>
            <a:ext cx="730250" cy="73025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3263900" y="1454150"/>
            <a:ext cx="666750" cy="6667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3946525" y="4978400"/>
            <a:ext cx="666750" cy="6667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Diamond 36"/>
          <p:cNvSpPr/>
          <p:nvPr/>
        </p:nvSpPr>
        <p:spPr>
          <a:xfrm>
            <a:off x="7131050" y="3384550"/>
            <a:ext cx="730250" cy="73025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429279" y="174480"/>
            <a:ext cx="2454186" cy="646331"/>
          </a:xfrm>
          <a:prstGeom prst="rect">
            <a:avLst/>
          </a:prstGeom>
          <a:noFill/>
        </p:spPr>
        <p:txBody>
          <a:bodyPr wrap="none" rtlCol="0">
            <a:spAutoFit/>
          </a:bodyPr>
          <a:lstStyle/>
          <a:p>
            <a:r>
              <a:rPr lang="en-US" sz="3600" dirty="0" smtClean="0">
                <a:solidFill>
                  <a:schemeClr val="bg1">
                    <a:lumMod val="75000"/>
                  </a:schemeClr>
                </a:solidFill>
                <a:latin typeface="DIN-Light"/>
                <a:cs typeface="DIN-Light"/>
              </a:rPr>
              <a:t>Read/Write</a:t>
            </a:r>
            <a:endParaRPr lang="en-US" sz="3600" dirty="0">
              <a:solidFill>
                <a:schemeClr val="bg1">
                  <a:lumMod val="75000"/>
                </a:schemeClr>
              </a:solidFill>
              <a:latin typeface="DIN-Light"/>
              <a:cs typeface="DIN-Light"/>
            </a:endParaRPr>
          </a:p>
        </p:txBody>
      </p:sp>
      <p:sp>
        <p:nvSpPr>
          <p:cNvPr id="39" name="TextBox 38"/>
          <p:cNvSpPr txBox="1"/>
          <p:nvPr/>
        </p:nvSpPr>
        <p:spPr>
          <a:xfrm>
            <a:off x="9743763" y="174481"/>
            <a:ext cx="2219188" cy="646331"/>
          </a:xfrm>
          <a:prstGeom prst="rect">
            <a:avLst/>
          </a:prstGeom>
          <a:noFill/>
        </p:spPr>
        <p:txBody>
          <a:bodyPr wrap="none" rtlCol="0">
            <a:spAutoFit/>
          </a:bodyPr>
          <a:lstStyle/>
          <a:p>
            <a:r>
              <a:rPr lang="en-US" sz="3600" dirty="0" smtClean="0">
                <a:solidFill>
                  <a:schemeClr val="bg1">
                    <a:lumMod val="75000"/>
                  </a:schemeClr>
                </a:solidFill>
                <a:latin typeface="DIN-Light"/>
                <a:cs typeface="DIN-Light"/>
              </a:rPr>
              <a:t>Read Only</a:t>
            </a:r>
            <a:endParaRPr lang="en-US" sz="3600" dirty="0">
              <a:solidFill>
                <a:schemeClr val="bg1">
                  <a:lumMod val="75000"/>
                </a:schemeClr>
              </a:solidFill>
              <a:latin typeface="DIN-Light"/>
              <a:cs typeface="DIN-Light"/>
            </a:endParaRPr>
          </a:p>
        </p:txBody>
      </p:sp>
      <p:sp>
        <p:nvSpPr>
          <p:cNvPr id="5" name="TextBox 4"/>
          <p:cNvSpPr txBox="1"/>
          <p:nvPr/>
        </p:nvSpPr>
        <p:spPr>
          <a:xfrm>
            <a:off x="889000" y="1571625"/>
            <a:ext cx="2271513" cy="369332"/>
          </a:xfrm>
          <a:prstGeom prst="rect">
            <a:avLst/>
          </a:prstGeom>
          <a:noFill/>
        </p:spPr>
        <p:txBody>
          <a:bodyPr wrap="none" rtlCol="0">
            <a:spAutoFit/>
          </a:bodyPr>
          <a:lstStyle/>
          <a:p>
            <a:r>
              <a:rPr lang="en-US" dirty="0" smtClean="0">
                <a:solidFill>
                  <a:schemeClr val="bg1">
                    <a:lumMod val="75000"/>
                  </a:schemeClr>
                </a:solidFill>
              </a:rPr>
              <a:t>Birth Certificate Issuer</a:t>
            </a:r>
            <a:endParaRPr lang="en-US" dirty="0">
              <a:solidFill>
                <a:schemeClr val="bg1">
                  <a:lumMod val="75000"/>
                </a:schemeClr>
              </a:solidFill>
            </a:endParaRPr>
          </a:p>
        </p:txBody>
      </p:sp>
      <p:sp>
        <p:nvSpPr>
          <p:cNvPr id="41" name="TextBox 40"/>
          <p:cNvSpPr txBox="1"/>
          <p:nvPr/>
        </p:nvSpPr>
        <p:spPr>
          <a:xfrm>
            <a:off x="1041400" y="3565525"/>
            <a:ext cx="1492716" cy="369332"/>
          </a:xfrm>
          <a:prstGeom prst="rect">
            <a:avLst/>
          </a:prstGeom>
          <a:noFill/>
        </p:spPr>
        <p:txBody>
          <a:bodyPr wrap="none" rtlCol="0">
            <a:spAutoFit/>
          </a:bodyPr>
          <a:lstStyle/>
          <a:p>
            <a:r>
              <a:rPr lang="en-US" dirty="0" smtClean="0">
                <a:solidFill>
                  <a:schemeClr val="bg1">
                    <a:lumMod val="75000"/>
                  </a:schemeClr>
                </a:solidFill>
              </a:rPr>
              <a:t>UIDAI/</a:t>
            </a:r>
            <a:r>
              <a:rPr lang="en-US" dirty="0" err="1" smtClean="0">
                <a:solidFill>
                  <a:schemeClr val="bg1">
                    <a:lumMod val="75000"/>
                  </a:schemeClr>
                </a:solidFill>
              </a:rPr>
              <a:t>Aadhar</a:t>
            </a:r>
            <a:endParaRPr lang="en-US" dirty="0">
              <a:solidFill>
                <a:schemeClr val="bg1">
                  <a:lumMod val="75000"/>
                </a:schemeClr>
              </a:solidFill>
            </a:endParaRPr>
          </a:p>
        </p:txBody>
      </p:sp>
      <p:sp>
        <p:nvSpPr>
          <p:cNvPr id="42" name="TextBox 41"/>
          <p:cNvSpPr txBox="1"/>
          <p:nvPr/>
        </p:nvSpPr>
        <p:spPr>
          <a:xfrm>
            <a:off x="2320925" y="5130800"/>
            <a:ext cx="1193994" cy="369332"/>
          </a:xfrm>
          <a:prstGeom prst="rect">
            <a:avLst/>
          </a:prstGeom>
          <a:noFill/>
        </p:spPr>
        <p:txBody>
          <a:bodyPr wrap="none" rtlCol="0">
            <a:spAutoFit/>
          </a:bodyPr>
          <a:lstStyle/>
          <a:p>
            <a:r>
              <a:rPr lang="en-US" dirty="0" smtClean="0">
                <a:solidFill>
                  <a:schemeClr val="bg1">
                    <a:lumMod val="75000"/>
                  </a:schemeClr>
                </a:solidFill>
              </a:rPr>
              <a:t>PAN Issuer</a:t>
            </a:r>
            <a:endParaRPr lang="en-US" dirty="0">
              <a:solidFill>
                <a:schemeClr val="bg1">
                  <a:lumMod val="75000"/>
                </a:schemeClr>
              </a:solidFill>
            </a:endParaRPr>
          </a:p>
        </p:txBody>
      </p:sp>
      <p:sp>
        <p:nvSpPr>
          <p:cNvPr id="44" name="TextBox 43"/>
          <p:cNvSpPr txBox="1"/>
          <p:nvPr/>
        </p:nvSpPr>
        <p:spPr>
          <a:xfrm>
            <a:off x="7454900" y="1660525"/>
            <a:ext cx="1788771" cy="369332"/>
          </a:xfrm>
          <a:prstGeom prst="rect">
            <a:avLst/>
          </a:prstGeom>
          <a:noFill/>
        </p:spPr>
        <p:txBody>
          <a:bodyPr wrap="none" rtlCol="0">
            <a:spAutoFit/>
          </a:bodyPr>
          <a:lstStyle/>
          <a:p>
            <a:r>
              <a:rPr lang="en-US" dirty="0" smtClean="0">
                <a:solidFill>
                  <a:schemeClr val="bg1">
                    <a:lumMod val="75000"/>
                  </a:schemeClr>
                </a:solidFill>
              </a:rPr>
              <a:t>Banks and NBFCs</a:t>
            </a:r>
            <a:endParaRPr lang="en-US" dirty="0">
              <a:solidFill>
                <a:schemeClr val="bg1">
                  <a:lumMod val="75000"/>
                </a:schemeClr>
              </a:solidFill>
            </a:endParaRPr>
          </a:p>
        </p:txBody>
      </p:sp>
      <p:sp>
        <p:nvSpPr>
          <p:cNvPr id="45" name="TextBox 44"/>
          <p:cNvSpPr txBox="1"/>
          <p:nvPr/>
        </p:nvSpPr>
        <p:spPr>
          <a:xfrm>
            <a:off x="7972425" y="3559175"/>
            <a:ext cx="2262158" cy="369332"/>
          </a:xfrm>
          <a:prstGeom prst="rect">
            <a:avLst/>
          </a:prstGeom>
          <a:noFill/>
        </p:spPr>
        <p:txBody>
          <a:bodyPr wrap="none" rtlCol="0">
            <a:spAutoFit/>
          </a:bodyPr>
          <a:lstStyle/>
          <a:p>
            <a:r>
              <a:rPr lang="en-US" dirty="0" smtClean="0">
                <a:solidFill>
                  <a:schemeClr val="bg1">
                    <a:lumMod val="75000"/>
                  </a:schemeClr>
                </a:solidFill>
              </a:rPr>
              <a:t>Government Agencies</a:t>
            </a:r>
            <a:endParaRPr lang="en-US" dirty="0">
              <a:solidFill>
                <a:schemeClr val="bg1">
                  <a:lumMod val="75000"/>
                </a:schemeClr>
              </a:solidFill>
            </a:endParaRPr>
          </a:p>
        </p:txBody>
      </p:sp>
      <p:sp>
        <p:nvSpPr>
          <p:cNvPr id="46" name="TextBox 45"/>
          <p:cNvSpPr txBox="1"/>
          <p:nvPr/>
        </p:nvSpPr>
        <p:spPr>
          <a:xfrm>
            <a:off x="6775450" y="5124450"/>
            <a:ext cx="2456585" cy="369332"/>
          </a:xfrm>
          <a:prstGeom prst="rect">
            <a:avLst/>
          </a:prstGeom>
          <a:noFill/>
        </p:spPr>
        <p:txBody>
          <a:bodyPr wrap="none" rtlCol="0">
            <a:spAutoFit/>
          </a:bodyPr>
          <a:lstStyle/>
          <a:p>
            <a:r>
              <a:rPr lang="en-US" dirty="0" smtClean="0">
                <a:solidFill>
                  <a:schemeClr val="bg1">
                    <a:lumMod val="75000"/>
                  </a:schemeClr>
                </a:solidFill>
              </a:rPr>
              <a:t>E-commerce Companies </a:t>
            </a:r>
            <a:endParaRPr lang="en-US" dirty="0">
              <a:solidFill>
                <a:schemeClr val="bg1">
                  <a:lumMod val="75000"/>
                </a:schemeClr>
              </a:solidFill>
            </a:endParaRPr>
          </a:p>
        </p:txBody>
      </p:sp>
      <p:pic>
        <p:nvPicPr>
          <p:cNvPr id="47" name="Picture 46" descr="ic_action_databas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8970" y="2714624"/>
            <a:ext cx="945285" cy="880093"/>
          </a:xfrm>
          <a:prstGeom prst="rect">
            <a:avLst/>
          </a:prstGeom>
        </p:spPr>
      </p:pic>
      <p:sp>
        <p:nvSpPr>
          <p:cNvPr id="49" name="TextBox 48"/>
          <p:cNvSpPr txBox="1"/>
          <p:nvPr/>
        </p:nvSpPr>
        <p:spPr>
          <a:xfrm>
            <a:off x="4410075" y="3727450"/>
            <a:ext cx="1928733" cy="369332"/>
          </a:xfrm>
          <a:prstGeom prst="rect">
            <a:avLst/>
          </a:prstGeom>
          <a:noFill/>
        </p:spPr>
        <p:txBody>
          <a:bodyPr wrap="none" rtlCol="0">
            <a:spAutoFit/>
          </a:bodyPr>
          <a:lstStyle/>
          <a:p>
            <a:r>
              <a:rPr lang="en-US" dirty="0" smtClean="0">
                <a:solidFill>
                  <a:schemeClr val="bg1">
                    <a:lumMod val="85000"/>
                  </a:schemeClr>
                </a:solidFill>
              </a:rPr>
              <a:t>Distributed Ledger</a:t>
            </a:r>
            <a:endParaRPr lang="en-US" dirty="0">
              <a:solidFill>
                <a:schemeClr val="bg1">
                  <a:lumMod val="85000"/>
                </a:schemeClr>
              </a:solidFill>
            </a:endParaRPr>
          </a:p>
        </p:txBody>
      </p:sp>
      <p:sp>
        <p:nvSpPr>
          <p:cNvPr id="52" name="TextBox 51"/>
          <p:cNvSpPr txBox="1"/>
          <p:nvPr/>
        </p:nvSpPr>
        <p:spPr>
          <a:xfrm>
            <a:off x="4181475" y="1435100"/>
            <a:ext cx="2266779" cy="369332"/>
          </a:xfrm>
          <a:prstGeom prst="rect">
            <a:avLst/>
          </a:prstGeom>
          <a:noFill/>
        </p:spPr>
        <p:txBody>
          <a:bodyPr wrap="none" rtlCol="0">
            <a:spAutoFit/>
          </a:bodyPr>
          <a:lstStyle/>
          <a:p>
            <a:r>
              <a:rPr lang="en-US" dirty="0" smtClean="0">
                <a:solidFill>
                  <a:schemeClr val="bg1">
                    <a:lumMod val="85000"/>
                  </a:schemeClr>
                </a:solidFill>
              </a:rPr>
              <a:t>Citizen Authentication </a:t>
            </a:r>
            <a:endParaRPr lang="en-US" dirty="0">
              <a:solidFill>
                <a:schemeClr val="bg1">
                  <a:lumMod val="85000"/>
                </a:schemeClr>
              </a:solidFill>
            </a:endParaRPr>
          </a:p>
        </p:txBody>
      </p:sp>
      <p:pic>
        <p:nvPicPr>
          <p:cNvPr id="8" name="Picture 7" descr="male-avatar-icon-614x46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9325" y="617085"/>
            <a:ext cx="987425" cy="824364"/>
          </a:xfrm>
          <a:prstGeom prst="rect">
            <a:avLst/>
          </a:prstGeom>
        </p:spPr>
      </p:pic>
    </p:spTree>
    <p:extLst>
      <p:ext uri="{BB962C8B-B14F-4D97-AF65-F5344CB8AC3E}">
        <p14:creationId xmlns:p14="http://schemas.microsoft.com/office/powerpoint/2010/main" val="143365873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racture"/>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50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1" presetClass="entr" presetSubtype="1" fill="hold" grpId="0" nodeType="withEffect">
                                  <p:stCondLst>
                                    <p:cond delay="1000"/>
                                  </p:stCondLst>
                                  <p:childTnLst>
                                    <p:set>
                                      <p:cBhvr>
                                        <p:cTn id="9" dur="1" fill="hold">
                                          <p:stCondLst>
                                            <p:cond delay="0"/>
                                          </p:stCondLst>
                                        </p:cTn>
                                        <p:tgtEl>
                                          <p:spTgt spid="26"/>
                                        </p:tgtEl>
                                        <p:attrNameLst>
                                          <p:attrName>style.visibility</p:attrName>
                                        </p:attrNameLst>
                                      </p:cBhvr>
                                      <p:to>
                                        <p:strVal val="visible"/>
                                      </p:to>
                                    </p:set>
                                    <p:animEffect transition="in" filter="wheel(1)">
                                      <p:cBhvr>
                                        <p:cTn id="10" dur="2000"/>
                                        <p:tgtEl>
                                          <p:spTgt spid="26"/>
                                        </p:tgtEl>
                                      </p:cBhvr>
                                    </p:animEffect>
                                  </p:childTnLst>
                                </p:cTn>
                              </p:par>
                              <p:par>
                                <p:cTn id="11" presetID="2" presetClass="entr" presetSubtype="4" fill="hold" nodeType="withEffect">
                                  <p:stCondLst>
                                    <p:cond delay="125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ppt_x"/>
                                          </p:val>
                                        </p:tav>
                                        <p:tav tm="100000">
                                          <p:val>
                                            <p:strVal val="#ppt_x"/>
                                          </p:val>
                                        </p:tav>
                                      </p:tavLst>
                                    </p:anim>
                                    <p:anim calcmode="lin" valueType="num">
                                      <p:cBhvr additive="base">
                                        <p:cTn id="14" dur="500" fill="hold"/>
                                        <p:tgtEl>
                                          <p:spTgt spid="5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par>
                                <p:cTn id="18" presetID="22" presetClass="entr" presetSubtype="8" fill="hold" grpId="0" nodeType="withEffect">
                                  <p:stCondLst>
                                    <p:cond delay="2000"/>
                                  </p:stCondLst>
                                  <p:childTnLst>
                                    <p:set>
                                      <p:cBhvr>
                                        <p:cTn id="19" dur="1" fill="hold">
                                          <p:stCondLst>
                                            <p:cond delay="0"/>
                                          </p:stCondLst>
                                        </p:cTn>
                                        <p:tgtEl>
                                          <p:spTgt spid="32">
                                            <p:txEl>
                                              <p:pRg st="0" end="0"/>
                                            </p:txEl>
                                          </p:spTgt>
                                        </p:tgtEl>
                                        <p:attrNameLst>
                                          <p:attrName>style.visibility</p:attrName>
                                        </p:attrNameLst>
                                      </p:cBhvr>
                                      <p:to>
                                        <p:strVal val="visible"/>
                                      </p:to>
                                    </p:set>
                                    <p:animEffect transition="in" filter="wipe(left)">
                                      <p:cBhvr>
                                        <p:cTn id="20" dur="500"/>
                                        <p:tgtEl>
                                          <p:spTgt spid="32">
                                            <p:txEl>
                                              <p:pRg st="0" end="0"/>
                                            </p:txEl>
                                          </p:spTgt>
                                        </p:tgtEl>
                                      </p:cBhvr>
                                    </p:animEffect>
                                  </p:childTnLst>
                                </p:cTn>
                              </p:par>
                              <p:par>
                                <p:cTn id="21" presetID="14" presetClass="entr" presetSubtype="10" fill="hold" nodeType="withEffect">
                                  <p:stCondLst>
                                    <p:cond delay="6000"/>
                                  </p:stCondLst>
                                  <p:childTnLst>
                                    <p:set>
                                      <p:cBhvr>
                                        <p:cTn id="22" dur="1" fill="hold">
                                          <p:stCondLst>
                                            <p:cond delay="0"/>
                                          </p:stCondLst>
                                        </p:cTn>
                                        <p:tgtEl>
                                          <p:spTgt spid="47"/>
                                        </p:tgtEl>
                                        <p:attrNameLst>
                                          <p:attrName>style.visibility</p:attrName>
                                        </p:attrNameLst>
                                      </p:cBhvr>
                                      <p:to>
                                        <p:strVal val="visible"/>
                                      </p:to>
                                    </p:set>
                                    <p:animEffect transition="in" filter="randombar(horizontal)">
                                      <p:cBhvr>
                                        <p:cTn id="23" dur="500"/>
                                        <p:tgtEl>
                                          <p:spTgt spid="47"/>
                                        </p:tgtEl>
                                      </p:cBhvr>
                                    </p:animEffect>
                                  </p:childTnLst>
                                </p:cTn>
                              </p:par>
                              <p:par>
                                <p:cTn id="24" presetID="9" presetClass="entr" presetSubtype="0" fill="hold" grpId="0" nodeType="withEffect">
                                  <p:stCondLst>
                                    <p:cond delay="600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dissolve">
                                      <p:cBhvr>
                                        <p:cTn id="29" dur="500"/>
                                        <p:tgtEl>
                                          <p:spTgt spid="37"/>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dissolve">
                                      <p:cBhvr>
                                        <p:cTn id="32" dur="500"/>
                                        <p:tgtEl>
                                          <p:spTgt spid="33"/>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dissolve">
                                      <p:cBhvr>
                                        <p:cTn id="35" dur="500"/>
                                        <p:tgtEl>
                                          <p:spTgt spid="35"/>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dissolve">
                                      <p:cBhvr>
                                        <p:cTn id="38" dur="500"/>
                                        <p:tgtEl>
                                          <p:spTgt spid="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dissolve">
                                      <p:cBhvr>
                                        <p:cTn id="41" dur="500"/>
                                        <p:tgtEl>
                                          <p:spTgt spid="2"/>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dissolve">
                                      <p:cBhvr>
                                        <p:cTn id="44" dur="500"/>
                                        <p:tgtEl>
                                          <p:spTgt spid="34"/>
                                        </p:tgtEl>
                                      </p:cBhvr>
                                    </p:animEffect>
                                  </p:childTnLst>
                                </p:cTn>
                              </p:par>
                              <p:par>
                                <p:cTn id="45" presetID="9" presetClass="entr" presetSubtype="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dissolve">
                                      <p:cBhvr>
                                        <p:cTn id="47" dur="500"/>
                                        <p:tgtEl>
                                          <p:spTgt spid="8"/>
                                        </p:tgtEl>
                                      </p:cBhvr>
                                    </p:animEffect>
                                  </p:childTnLst>
                                </p:cTn>
                              </p:par>
                              <p:par>
                                <p:cTn id="48" presetID="2" presetClass="entr" presetSubtype="4" fill="hold" grpId="0" nodeType="withEffect">
                                  <p:stCondLst>
                                    <p:cond delay="0"/>
                                  </p:stCondLst>
                                  <p:childTnLst>
                                    <p:set>
                                      <p:cBhvr>
                                        <p:cTn id="49" dur="1" fill="hold">
                                          <p:stCondLst>
                                            <p:cond delay="0"/>
                                          </p:stCondLst>
                                        </p:cTn>
                                        <p:tgtEl>
                                          <p:spTgt spid="52"/>
                                        </p:tgtEl>
                                        <p:attrNameLst>
                                          <p:attrName>style.visibility</p:attrName>
                                        </p:attrNameLst>
                                      </p:cBhvr>
                                      <p:to>
                                        <p:strVal val="visible"/>
                                      </p:to>
                                    </p:set>
                                    <p:anim calcmode="lin" valueType="num">
                                      <p:cBhvr additive="base">
                                        <p:cTn id="50" dur="500" fill="hold"/>
                                        <p:tgtEl>
                                          <p:spTgt spid="52"/>
                                        </p:tgtEl>
                                        <p:attrNameLst>
                                          <p:attrName>ppt_x</p:attrName>
                                        </p:attrNameLst>
                                      </p:cBhvr>
                                      <p:tavLst>
                                        <p:tav tm="0">
                                          <p:val>
                                            <p:strVal val="#ppt_x"/>
                                          </p:val>
                                        </p:tav>
                                        <p:tav tm="100000">
                                          <p:val>
                                            <p:strVal val="#ppt_x"/>
                                          </p:val>
                                        </p:tav>
                                      </p:tavLst>
                                    </p:anim>
                                    <p:anim calcmode="lin" valueType="num">
                                      <p:cBhvr additive="base">
                                        <p:cTn id="51" dur="500" fill="hold"/>
                                        <p:tgtEl>
                                          <p:spTgt spid="52"/>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500" fill="hold"/>
                                        <p:tgtEl>
                                          <p:spTgt spid="5"/>
                                        </p:tgtEl>
                                        <p:attrNameLst>
                                          <p:attrName>ppt_x</p:attrName>
                                        </p:attrNameLst>
                                      </p:cBhvr>
                                      <p:tavLst>
                                        <p:tav tm="0">
                                          <p:val>
                                            <p:strVal val="#ppt_x"/>
                                          </p:val>
                                        </p:tav>
                                        <p:tav tm="100000">
                                          <p:val>
                                            <p:strVal val="#ppt_x"/>
                                          </p:val>
                                        </p:tav>
                                      </p:tavLst>
                                    </p:anim>
                                    <p:anim calcmode="lin" valueType="num">
                                      <p:cBhvr additive="base">
                                        <p:cTn id="55" dur="500" fill="hold"/>
                                        <p:tgtEl>
                                          <p:spTgt spid="5"/>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500" fill="hold"/>
                                        <p:tgtEl>
                                          <p:spTgt spid="41"/>
                                        </p:tgtEl>
                                        <p:attrNameLst>
                                          <p:attrName>ppt_x</p:attrName>
                                        </p:attrNameLst>
                                      </p:cBhvr>
                                      <p:tavLst>
                                        <p:tav tm="0">
                                          <p:val>
                                            <p:strVal val="#ppt_x"/>
                                          </p:val>
                                        </p:tav>
                                        <p:tav tm="100000">
                                          <p:val>
                                            <p:strVal val="#ppt_x"/>
                                          </p:val>
                                        </p:tav>
                                      </p:tavLst>
                                    </p:anim>
                                    <p:anim calcmode="lin" valueType="num">
                                      <p:cBhvr additive="base">
                                        <p:cTn id="59" dur="500" fill="hold"/>
                                        <p:tgtEl>
                                          <p:spTgt spid="41"/>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42"/>
                                        </p:tgtEl>
                                        <p:attrNameLst>
                                          <p:attrName>style.visibility</p:attrName>
                                        </p:attrNameLst>
                                      </p:cBhvr>
                                      <p:to>
                                        <p:strVal val="visible"/>
                                      </p:to>
                                    </p:set>
                                    <p:anim calcmode="lin" valueType="num">
                                      <p:cBhvr additive="base">
                                        <p:cTn id="62" dur="500" fill="hold"/>
                                        <p:tgtEl>
                                          <p:spTgt spid="42"/>
                                        </p:tgtEl>
                                        <p:attrNameLst>
                                          <p:attrName>ppt_x</p:attrName>
                                        </p:attrNameLst>
                                      </p:cBhvr>
                                      <p:tavLst>
                                        <p:tav tm="0">
                                          <p:val>
                                            <p:strVal val="#ppt_x"/>
                                          </p:val>
                                        </p:tav>
                                        <p:tav tm="100000">
                                          <p:val>
                                            <p:strVal val="#ppt_x"/>
                                          </p:val>
                                        </p:tav>
                                      </p:tavLst>
                                    </p:anim>
                                    <p:anim calcmode="lin" valueType="num">
                                      <p:cBhvr additive="base">
                                        <p:cTn id="63" dur="500" fill="hold"/>
                                        <p:tgtEl>
                                          <p:spTgt spid="42"/>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 calcmode="lin" valueType="num">
                                      <p:cBhvr additive="base">
                                        <p:cTn id="66" dur="500" fill="hold"/>
                                        <p:tgtEl>
                                          <p:spTgt spid="49"/>
                                        </p:tgtEl>
                                        <p:attrNameLst>
                                          <p:attrName>ppt_x</p:attrName>
                                        </p:attrNameLst>
                                      </p:cBhvr>
                                      <p:tavLst>
                                        <p:tav tm="0">
                                          <p:val>
                                            <p:strVal val="#ppt_x"/>
                                          </p:val>
                                        </p:tav>
                                        <p:tav tm="100000">
                                          <p:val>
                                            <p:strVal val="#ppt_x"/>
                                          </p:val>
                                        </p:tav>
                                      </p:tavLst>
                                    </p:anim>
                                    <p:anim calcmode="lin" valueType="num">
                                      <p:cBhvr additive="base">
                                        <p:cTn id="67" dur="500" fill="hold"/>
                                        <p:tgtEl>
                                          <p:spTgt spid="49"/>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47"/>
                                        </p:tgtEl>
                                        <p:attrNameLst>
                                          <p:attrName>style.visibility</p:attrName>
                                        </p:attrNameLst>
                                      </p:cBhvr>
                                      <p:to>
                                        <p:strVal val="visible"/>
                                      </p:to>
                                    </p:set>
                                    <p:anim calcmode="lin" valueType="num">
                                      <p:cBhvr additive="base">
                                        <p:cTn id="70" dur="500" fill="hold"/>
                                        <p:tgtEl>
                                          <p:spTgt spid="47"/>
                                        </p:tgtEl>
                                        <p:attrNameLst>
                                          <p:attrName>ppt_x</p:attrName>
                                        </p:attrNameLst>
                                      </p:cBhvr>
                                      <p:tavLst>
                                        <p:tav tm="0">
                                          <p:val>
                                            <p:strVal val="#ppt_x"/>
                                          </p:val>
                                        </p:tav>
                                        <p:tav tm="100000">
                                          <p:val>
                                            <p:strVal val="#ppt_x"/>
                                          </p:val>
                                        </p:tav>
                                      </p:tavLst>
                                    </p:anim>
                                    <p:anim calcmode="lin" valueType="num">
                                      <p:cBhvr additive="base">
                                        <p:cTn id="71" dur="500" fill="hold"/>
                                        <p:tgtEl>
                                          <p:spTgt spid="47"/>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45"/>
                                        </p:tgtEl>
                                        <p:attrNameLst>
                                          <p:attrName>style.visibility</p:attrName>
                                        </p:attrNameLst>
                                      </p:cBhvr>
                                      <p:to>
                                        <p:strVal val="visible"/>
                                      </p:to>
                                    </p:set>
                                    <p:anim calcmode="lin" valueType="num">
                                      <p:cBhvr additive="base">
                                        <p:cTn id="78" dur="500" fill="hold"/>
                                        <p:tgtEl>
                                          <p:spTgt spid="45"/>
                                        </p:tgtEl>
                                        <p:attrNameLst>
                                          <p:attrName>ppt_x</p:attrName>
                                        </p:attrNameLst>
                                      </p:cBhvr>
                                      <p:tavLst>
                                        <p:tav tm="0">
                                          <p:val>
                                            <p:strVal val="#ppt_x"/>
                                          </p:val>
                                        </p:tav>
                                        <p:tav tm="100000">
                                          <p:val>
                                            <p:strVal val="#ppt_x"/>
                                          </p:val>
                                        </p:tav>
                                      </p:tavLst>
                                    </p:anim>
                                    <p:anim calcmode="lin" valueType="num">
                                      <p:cBhvr additive="base">
                                        <p:cTn id="79" dur="500" fill="hold"/>
                                        <p:tgtEl>
                                          <p:spTgt spid="45"/>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46"/>
                                        </p:tgtEl>
                                        <p:attrNameLst>
                                          <p:attrName>style.visibility</p:attrName>
                                        </p:attrNameLst>
                                      </p:cBhvr>
                                      <p:to>
                                        <p:strVal val="visible"/>
                                      </p:to>
                                    </p:set>
                                    <p:anim calcmode="lin" valueType="num">
                                      <p:cBhvr additive="base">
                                        <p:cTn id="82" dur="500" fill="hold"/>
                                        <p:tgtEl>
                                          <p:spTgt spid="46"/>
                                        </p:tgtEl>
                                        <p:attrNameLst>
                                          <p:attrName>ppt_x</p:attrName>
                                        </p:attrNameLst>
                                      </p:cBhvr>
                                      <p:tavLst>
                                        <p:tav tm="0">
                                          <p:val>
                                            <p:strVal val="#ppt_x"/>
                                          </p:val>
                                        </p:tav>
                                        <p:tav tm="100000">
                                          <p:val>
                                            <p:strVal val="#ppt_x"/>
                                          </p:val>
                                        </p:tav>
                                      </p:tavLst>
                                    </p:anim>
                                    <p:anim calcmode="lin" valueType="num">
                                      <p:cBhvr additive="base">
                                        <p:cTn id="83"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build="p"/>
      <p:bldP spid="2" grpId="0" animBg="1"/>
      <p:bldP spid="3" grpId="0" animBg="1"/>
      <p:bldP spid="4" grpId="0" animBg="1"/>
      <p:bldP spid="33" grpId="0" animBg="1"/>
      <p:bldP spid="34" grpId="0" animBg="1"/>
      <p:bldP spid="35" grpId="0" animBg="1"/>
      <p:bldP spid="37" grpId="0" animBg="1"/>
      <p:bldP spid="5" grpId="0"/>
      <p:bldP spid="41" grpId="0"/>
      <p:bldP spid="42" grpId="0"/>
      <p:bldP spid="44" grpId="0"/>
      <p:bldP spid="45" grpId="0"/>
      <p:bldP spid="46" grpId="0"/>
      <p:bldP spid="49" grpId="0"/>
      <p:bldP spid="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098"/>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54" y="6247600"/>
            <a:ext cx="377372" cy="420914"/>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Subtitle 2"/>
          <p:cNvSpPr txBox="1">
            <a:spLocks/>
          </p:cNvSpPr>
          <p:nvPr/>
        </p:nvSpPr>
        <p:spPr>
          <a:xfrm>
            <a:off x="11507374" y="6290064"/>
            <a:ext cx="538592" cy="313932"/>
          </a:xfrm>
          <a:prstGeom prst="rect">
            <a:avLst/>
          </a:prstGeom>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fld id="{5BC7B3C4-688C-4C03-84C4-F5EEB57CAA43}" type="slidenum">
              <a:rPr lang="id-ID" sz="1600" smtClean="0">
                <a:solidFill>
                  <a:schemeClr val="bg1">
                    <a:lumMod val="95000"/>
                  </a:schemeClr>
                </a:solidFill>
                <a:latin typeface="+mj-lt"/>
              </a:rPr>
              <a:t>8</a:t>
            </a:fld>
            <a:endParaRPr lang="en-US" sz="1600" dirty="0">
              <a:solidFill>
                <a:schemeClr val="bg1">
                  <a:lumMod val="95000"/>
                </a:schemeClr>
              </a:solidFill>
              <a:latin typeface="+mj-lt"/>
            </a:endParaRPr>
          </a:p>
        </p:txBody>
      </p:sp>
      <p:sp>
        <p:nvSpPr>
          <p:cNvPr id="411" name="Content Placeholder 7"/>
          <p:cNvSpPr txBox="1">
            <a:spLocks/>
          </p:cNvSpPr>
          <p:nvPr/>
        </p:nvSpPr>
        <p:spPr>
          <a:xfrm>
            <a:off x="518727" y="330059"/>
            <a:ext cx="6035055" cy="87716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en-US" sz="3600" dirty="0" smtClean="0">
                <a:solidFill>
                  <a:schemeClr val="bg2">
                    <a:lumMod val="50000"/>
                  </a:schemeClr>
                </a:solidFill>
                <a:latin typeface="+mj-lt"/>
              </a:rPr>
              <a:t>Prototype</a:t>
            </a:r>
          </a:p>
        </p:txBody>
      </p:sp>
      <p:sp>
        <p:nvSpPr>
          <p:cNvPr id="412" name="Title 1"/>
          <p:cNvSpPr txBox="1">
            <a:spLocks/>
          </p:cNvSpPr>
          <p:nvPr/>
        </p:nvSpPr>
        <p:spPr>
          <a:xfrm>
            <a:off x="562269" y="1017675"/>
            <a:ext cx="2891295"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en-US" sz="1400" dirty="0" smtClean="0">
                <a:solidFill>
                  <a:schemeClr val="bg2">
                    <a:lumMod val="75000"/>
                  </a:schemeClr>
                </a:solidFill>
                <a:latin typeface="+mn-lt"/>
                <a:ea typeface="Roboto" panose="02000000000000000000" pitchFamily="2" charset="0"/>
              </a:rPr>
              <a:t>Citizen UI</a:t>
            </a:r>
            <a:endParaRPr lang="en-US" sz="1400" dirty="0">
              <a:solidFill>
                <a:schemeClr val="accent5">
                  <a:lumMod val="75000"/>
                </a:schemeClr>
              </a:solidFill>
              <a:latin typeface="+mn-lt"/>
              <a:ea typeface="Roboto" panose="02000000000000000000" pitchFamily="2" charset="0"/>
            </a:endParaRPr>
          </a:p>
        </p:txBody>
      </p:sp>
      <p:cxnSp>
        <p:nvCxnSpPr>
          <p:cNvPr id="17" name="Straight Connector 16"/>
          <p:cNvCxnSpPr>
            <a:cxnSpLocks noChangeAspect="1"/>
          </p:cNvCxnSpPr>
          <p:nvPr/>
        </p:nvCxnSpPr>
        <p:spPr>
          <a:xfrm>
            <a:off x="6096745" y="1473971"/>
            <a:ext cx="0" cy="400657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5583773" y="6583500"/>
            <a:ext cx="1154910" cy="144000"/>
            <a:chOff x="7536566" y="6291405"/>
            <a:chExt cx="1154910" cy="144000"/>
          </a:xfrm>
        </p:grpSpPr>
        <p:sp>
          <p:nvSpPr>
            <p:cNvPr id="28" name="Oval 27"/>
            <p:cNvSpPr>
              <a:spLocks noChangeAspect="1"/>
            </p:cNvSpPr>
            <p:nvPr/>
          </p:nvSpPr>
          <p:spPr>
            <a:xfrm>
              <a:off x="7536566" y="6291405"/>
              <a:ext cx="144000" cy="144000"/>
            </a:xfrm>
            <a:prstGeom prst="ellipse">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30" name="Oval 29"/>
            <p:cNvSpPr>
              <a:spLocks noChangeAspect="1"/>
            </p:cNvSpPr>
            <p:nvPr/>
          </p:nvSpPr>
          <p:spPr>
            <a:xfrm>
              <a:off x="7705051" y="6291405"/>
              <a:ext cx="144000"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31" name="Oval 30"/>
            <p:cNvSpPr>
              <a:spLocks noChangeAspect="1"/>
            </p:cNvSpPr>
            <p:nvPr/>
          </p:nvSpPr>
          <p:spPr>
            <a:xfrm>
              <a:off x="7864011" y="6291405"/>
              <a:ext cx="144000" cy="144000"/>
            </a:xfrm>
            <a:prstGeom prst="ellipse">
              <a:avLst/>
            </a:prstGeom>
            <a:solidFill>
              <a:schemeClr val="accent1">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32" name="Oval 31"/>
            <p:cNvSpPr>
              <a:spLocks noChangeAspect="1"/>
            </p:cNvSpPr>
            <p:nvPr/>
          </p:nvSpPr>
          <p:spPr>
            <a:xfrm>
              <a:off x="8042021" y="6291405"/>
              <a:ext cx="144000" cy="144000"/>
            </a:xfrm>
            <a:prstGeom prst="ellipse">
              <a:avLst/>
            </a:prstGeom>
            <a:solidFill>
              <a:schemeClr val="accent3">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33" name="Oval 32"/>
            <p:cNvSpPr>
              <a:spLocks noChangeAspect="1"/>
            </p:cNvSpPr>
            <p:nvPr/>
          </p:nvSpPr>
          <p:spPr>
            <a:xfrm>
              <a:off x="8210506" y="6291405"/>
              <a:ext cx="144000" cy="144000"/>
            </a:xfrm>
            <a:prstGeom prst="ellipse">
              <a:avLst/>
            </a:prstGeom>
            <a:solidFill>
              <a:schemeClr val="accent4">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34" name="Oval 33"/>
            <p:cNvSpPr>
              <a:spLocks noChangeAspect="1"/>
            </p:cNvSpPr>
            <p:nvPr/>
          </p:nvSpPr>
          <p:spPr>
            <a:xfrm>
              <a:off x="8378991" y="6291405"/>
              <a:ext cx="144000" cy="144000"/>
            </a:xfrm>
            <a:prstGeom prst="ellipse">
              <a:avLst/>
            </a:prstGeom>
            <a:solidFill>
              <a:schemeClr val="accent5">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35" name="Oval 34"/>
            <p:cNvSpPr>
              <a:spLocks noChangeAspect="1"/>
            </p:cNvSpPr>
            <p:nvPr/>
          </p:nvSpPr>
          <p:spPr>
            <a:xfrm>
              <a:off x="8547476" y="6291405"/>
              <a:ext cx="144000" cy="144000"/>
            </a:xfrm>
            <a:prstGeom prst="ellipse">
              <a:avLst/>
            </a:prstGeom>
            <a:solidFill>
              <a:schemeClr val="accent5">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grpSp>
      <p:sp>
        <p:nvSpPr>
          <p:cNvPr id="37" name="Title 1"/>
          <p:cNvSpPr txBox="1">
            <a:spLocks/>
          </p:cNvSpPr>
          <p:nvPr/>
        </p:nvSpPr>
        <p:spPr>
          <a:xfrm>
            <a:off x="6079352" y="1032786"/>
            <a:ext cx="3180425"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en-US" sz="1400" dirty="0" smtClean="0">
                <a:solidFill>
                  <a:schemeClr val="bg2">
                    <a:lumMod val="75000"/>
                  </a:schemeClr>
                </a:solidFill>
                <a:latin typeface="+mn-lt"/>
                <a:ea typeface="Roboto" panose="02000000000000000000" pitchFamily="2" charset="0"/>
              </a:rPr>
              <a:t>Government UI</a:t>
            </a:r>
            <a:endParaRPr lang="en-US" sz="1400" dirty="0">
              <a:solidFill>
                <a:schemeClr val="accent5">
                  <a:lumMod val="75000"/>
                </a:schemeClr>
              </a:solidFill>
              <a:latin typeface="+mn-lt"/>
              <a:ea typeface="Roboto" panose="02000000000000000000" pitchFamily="2" charset="0"/>
            </a:endParaRPr>
          </a:p>
        </p:txBody>
      </p:sp>
      <p:pic>
        <p:nvPicPr>
          <p:cNvPr id="3" name="Picture 2" descr="Capture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491" y="1471144"/>
            <a:ext cx="5538010" cy="4021606"/>
          </a:xfrm>
          <a:prstGeom prst="rect">
            <a:avLst/>
          </a:prstGeom>
        </p:spPr>
      </p:pic>
      <p:pic>
        <p:nvPicPr>
          <p:cNvPr id="4" name="Picture 3" descr="Capture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8245" y="1460500"/>
            <a:ext cx="5184004" cy="3984625"/>
          </a:xfrm>
          <a:prstGeom prst="rect">
            <a:avLst/>
          </a:prstGeom>
        </p:spPr>
      </p:pic>
      <p:sp>
        <p:nvSpPr>
          <p:cNvPr id="39" name="Subtitle 2"/>
          <p:cNvSpPr txBox="1">
            <a:spLocks/>
          </p:cNvSpPr>
          <p:nvPr/>
        </p:nvSpPr>
        <p:spPr>
          <a:xfrm>
            <a:off x="236134" y="6512384"/>
            <a:ext cx="2811866" cy="289823"/>
          </a:xfrm>
          <a:prstGeom prst="rect">
            <a:avLst/>
          </a:prstGeom>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smtClean="0">
                <a:solidFill>
                  <a:schemeClr val="bg1">
                    <a:lumMod val="65000"/>
                  </a:schemeClr>
                </a:solidFill>
              </a:rPr>
              <a:t>Indian Identities on Smart Contracts</a:t>
            </a:r>
            <a:endParaRPr lang="en-US" sz="1400" dirty="0">
              <a:solidFill>
                <a:schemeClr val="bg1">
                  <a:lumMod val="65000"/>
                </a:schemeClr>
              </a:solidFill>
            </a:endParaRPr>
          </a:p>
        </p:txBody>
      </p:sp>
    </p:spTree>
    <p:extLst>
      <p:ext uri="{BB962C8B-B14F-4D97-AF65-F5344CB8AC3E}">
        <p14:creationId xmlns:p14="http://schemas.microsoft.com/office/powerpoint/2010/main" val="361807633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3250"/>
                                  </p:stCondLst>
                                  <p:childTnLst>
                                    <p:set>
                                      <p:cBhvr>
                                        <p:cTn id="6" dur="1" fill="hold">
                                          <p:stCondLst>
                                            <p:cond delay="0"/>
                                          </p:stCondLst>
                                        </p:cTn>
                                        <p:tgtEl>
                                          <p:spTgt spid="401"/>
                                        </p:tgtEl>
                                        <p:attrNameLst>
                                          <p:attrName>style.visibility</p:attrName>
                                        </p:attrNameLst>
                                      </p:cBhvr>
                                      <p:to>
                                        <p:strVal val="visible"/>
                                      </p:to>
                                    </p:set>
                                    <p:anim calcmode="lin" valueType="num">
                                      <p:cBhvr additive="base">
                                        <p:cTn id="7" dur="500" fill="hold"/>
                                        <p:tgtEl>
                                          <p:spTgt spid="401"/>
                                        </p:tgtEl>
                                        <p:attrNameLst>
                                          <p:attrName>ppt_x</p:attrName>
                                        </p:attrNameLst>
                                      </p:cBhvr>
                                      <p:tavLst>
                                        <p:tav tm="0">
                                          <p:val>
                                            <p:strVal val="#ppt_x"/>
                                          </p:val>
                                        </p:tav>
                                        <p:tav tm="100000">
                                          <p:val>
                                            <p:strVal val="#ppt_x"/>
                                          </p:val>
                                        </p:tav>
                                      </p:tavLst>
                                    </p:anim>
                                    <p:anim calcmode="lin" valueType="num">
                                      <p:cBhvr additive="base">
                                        <p:cTn id="8" dur="500" fill="hold"/>
                                        <p:tgtEl>
                                          <p:spTgt spid="401"/>
                                        </p:tgtEl>
                                        <p:attrNameLst>
                                          <p:attrName>ppt_y</p:attrName>
                                        </p:attrNameLst>
                                      </p:cBhvr>
                                      <p:tavLst>
                                        <p:tav tm="0">
                                          <p:val>
                                            <p:strVal val="1+#ppt_h/2"/>
                                          </p:val>
                                        </p:tav>
                                        <p:tav tm="100000">
                                          <p:val>
                                            <p:strVal val="#ppt_y"/>
                                          </p:val>
                                        </p:tav>
                                      </p:tavLst>
                                    </p:anim>
                                  </p:childTnLst>
                                </p:cTn>
                              </p:par>
                              <p:par>
                                <p:cTn id="9" presetID="22" presetClass="entr" presetSubtype="1" fill="hold" grpId="0" nodeType="withEffect">
                                  <p:stCondLst>
                                    <p:cond delay="1000"/>
                                  </p:stCondLst>
                                  <p:childTnLst>
                                    <p:set>
                                      <p:cBhvr>
                                        <p:cTn id="10" dur="1" fill="hold">
                                          <p:stCondLst>
                                            <p:cond delay="0"/>
                                          </p:stCondLst>
                                        </p:cTn>
                                        <p:tgtEl>
                                          <p:spTgt spid="411"/>
                                        </p:tgtEl>
                                        <p:attrNameLst>
                                          <p:attrName>style.visibility</p:attrName>
                                        </p:attrNameLst>
                                      </p:cBhvr>
                                      <p:to>
                                        <p:strVal val="visible"/>
                                      </p:to>
                                    </p:set>
                                    <p:animEffect transition="in" filter="wipe(up)">
                                      <p:cBhvr>
                                        <p:cTn id="11" dur="1000"/>
                                        <p:tgtEl>
                                          <p:spTgt spid="411"/>
                                        </p:tgtEl>
                                      </p:cBhvr>
                                    </p:animEffect>
                                  </p:childTnLst>
                                </p:cTn>
                              </p:par>
                              <p:par>
                                <p:cTn id="12" presetID="22" presetClass="entr" presetSubtype="4" fill="hold" grpId="0" nodeType="withEffect">
                                  <p:stCondLst>
                                    <p:cond delay="1000"/>
                                  </p:stCondLst>
                                  <p:childTnLst>
                                    <p:set>
                                      <p:cBhvr>
                                        <p:cTn id="13" dur="1" fill="hold">
                                          <p:stCondLst>
                                            <p:cond delay="0"/>
                                          </p:stCondLst>
                                        </p:cTn>
                                        <p:tgtEl>
                                          <p:spTgt spid="412"/>
                                        </p:tgtEl>
                                        <p:attrNameLst>
                                          <p:attrName>style.visibility</p:attrName>
                                        </p:attrNameLst>
                                      </p:cBhvr>
                                      <p:to>
                                        <p:strVal val="visible"/>
                                      </p:to>
                                    </p:set>
                                    <p:animEffect transition="in" filter="wipe(down)">
                                      <p:cBhvr>
                                        <p:cTn id="14" dur="1000"/>
                                        <p:tgtEl>
                                          <p:spTgt spid="412"/>
                                        </p:tgtEl>
                                      </p:cBhvr>
                                    </p:animEffect>
                                  </p:childTnLst>
                                </p:cTn>
                              </p:par>
                            </p:childTnLst>
                          </p:cTn>
                        </p:par>
                        <p:par>
                          <p:cTn id="15" fill="hold">
                            <p:stCondLst>
                              <p:cond delay="3750"/>
                            </p:stCondLst>
                            <p:childTnLst>
                              <p:par>
                                <p:cTn id="16" presetID="22" presetClass="entr" presetSubtype="4"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8" fill="hold" nodeType="withEffect">
                                  <p:stCondLst>
                                    <p:cond delay="150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par>
                                <p:cTn id="22" presetID="22" presetClass="entr" presetSubtype="4" fill="hold" grpId="0" nodeType="withEffect">
                                  <p:stCondLst>
                                    <p:cond delay="1000"/>
                                  </p:stCondLst>
                                  <p:childTnLst>
                                    <p:set>
                                      <p:cBhvr>
                                        <p:cTn id="23" dur="1" fill="hold">
                                          <p:stCondLst>
                                            <p:cond delay="0"/>
                                          </p:stCondLst>
                                        </p:cTn>
                                        <p:tgtEl>
                                          <p:spTgt spid="37"/>
                                        </p:tgtEl>
                                        <p:attrNameLst>
                                          <p:attrName>style.visibility</p:attrName>
                                        </p:attrNameLst>
                                      </p:cBhvr>
                                      <p:to>
                                        <p:strVal val="visible"/>
                                      </p:to>
                                    </p:set>
                                    <p:animEffect transition="in" filter="wipe(down)">
                                      <p:cBhvr>
                                        <p:cTn id="24" dur="1000"/>
                                        <p:tgtEl>
                                          <p:spTgt spid="37"/>
                                        </p:tgtEl>
                                      </p:cBhvr>
                                    </p:animEffect>
                                  </p:childTnLst>
                                </p:cTn>
                              </p:par>
                              <p:par>
                                <p:cTn id="25" presetID="22" presetClass="entr" presetSubtype="4" fill="hold" nodeType="withEffect">
                                  <p:stCondLst>
                                    <p:cond delay="100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par>
                                <p:cTn id="28" presetID="22" presetClass="entr" presetSubtype="4" fill="hold" nodeType="withEffect">
                                  <p:stCondLst>
                                    <p:cond delay="1000"/>
                                  </p:stCondLst>
                                  <p:childTnLst>
                                    <p:set>
                                      <p:cBhvr>
                                        <p:cTn id="29" dur="1" fill="hold">
                                          <p:stCondLst>
                                            <p:cond delay="0"/>
                                          </p:stCondLst>
                                        </p:cTn>
                                        <p:tgtEl>
                                          <p:spTgt spid="3"/>
                                        </p:tgtEl>
                                        <p:attrNameLst>
                                          <p:attrName>style.visibility</p:attrName>
                                        </p:attrNameLst>
                                      </p:cBhvr>
                                      <p:to>
                                        <p:strVal val="visible"/>
                                      </p:to>
                                    </p:set>
                                    <p:animEffect transition="in" filter="wipe(down)">
                                      <p:cBhvr>
                                        <p:cTn id="30" dur="500"/>
                                        <p:tgtEl>
                                          <p:spTgt spid="3"/>
                                        </p:tgtEl>
                                      </p:cBhvr>
                                    </p:animEffect>
                                  </p:childTnLst>
                                </p:cTn>
                              </p:par>
                              <p:par>
                                <p:cTn id="31" presetID="22" presetClass="entr" presetSubtype="8" fill="hold" grpId="0" nodeType="withEffect">
                                  <p:stCondLst>
                                    <p:cond delay="2000"/>
                                  </p:stCondLst>
                                  <p:childTnLst>
                                    <p:set>
                                      <p:cBhvr>
                                        <p:cTn id="32" dur="1" fill="hold">
                                          <p:stCondLst>
                                            <p:cond delay="0"/>
                                          </p:stCondLst>
                                        </p:cTn>
                                        <p:tgtEl>
                                          <p:spTgt spid="39">
                                            <p:txEl>
                                              <p:pRg st="0" end="0"/>
                                            </p:txEl>
                                          </p:spTgt>
                                        </p:tgtEl>
                                        <p:attrNameLst>
                                          <p:attrName>style.visibility</p:attrName>
                                        </p:attrNameLst>
                                      </p:cBhvr>
                                      <p:to>
                                        <p:strVal val="visible"/>
                                      </p:to>
                                    </p:set>
                                    <p:animEffect transition="in" filter="wipe(left)">
                                      <p:cBhvr>
                                        <p:cTn id="33" dur="500"/>
                                        <p:tgtEl>
                                          <p:spTgt spid="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 grpId="0"/>
      <p:bldP spid="412" grpId="0"/>
      <p:bldP spid="37" grpId="0"/>
      <p:bldP spid="3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a:grpSpLocks noChangeAspect="1"/>
          </p:cNvGrpSpPr>
          <p:nvPr/>
        </p:nvGrpSpPr>
        <p:grpSpPr>
          <a:xfrm>
            <a:off x="158750" y="2278592"/>
            <a:ext cx="3501569" cy="2746227"/>
            <a:chOff x="79008" y="521986"/>
            <a:chExt cx="5041160" cy="3953705"/>
          </a:xfrm>
        </p:grpSpPr>
        <p:grpSp>
          <p:nvGrpSpPr>
            <p:cNvPr id="86" name="Group 85"/>
            <p:cNvGrpSpPr/>
            <p:nvPr/>
          </p:nvGrpSpPr>
          <p:grpSpPr>
            <a:xfrm>
              <a:off x="2456168" y="692384"/>
              <a:ext cx="2664000" cy="3528000"/>
              <a:chOff x="1117637" y="526977"/>
              <a:chExt cx="2915859" cy="3953705"/>
            </a:xfrm>
          </p:grpSpPr>
          <p:pic>
            <p:nvPicPr>
              <p:cNvPr id="106" name="Picture 1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7637" y="526977"/>
                <a:ext cx="2915859" cy="3953705"/>
              </a:xfrm>
              <a:prstGeom prst="rect">
                <a:avLst/>
              </a:prstGeom>
            </p:spPr>
          </p:pic>
          <p:sp>
            <p:nvSpPr>
              <p:cNvPr id="107" name="Rectangle 106"/>
              <p:cNvSpPr/>
              <p:nvPr/>
            </p:nvSpPr>
            <p:spPr>
              <a:xfrm>
                <a:off x="1385672" y="969109"/>
                <a:ext cx="2034861" cy="2868246"/>
              </a:xfrm>
              <a:prstGeom prst="rect">
                <a:avLst/>
              </a:prstGeom>
              <a:solidFill>
                <a:schemeClr val="accent6">
                  <a:lumMod val="60000"/>
                  <a:lumOff val="40000"/>
                </a:schemeClr>
              </a:solidFill>
              <a:ln>
                <a:noFill/>
              </a:ln>
              <a:effectLst>
                <a:innerShdw blurRad="63500">
                  <a:prstClr val="black">
                    <a:alpha val="58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latin typeface="Ubuntu" panose="020B0504030602030204" pitchFamily="34" charset="0"/>
                </a:endParaRPr>
              </a:p>
            </p:txBody>
          </p:sp>
        </p:grpSp>
        <p:grpSp>
          <p:nvGrpSpPr>
            <p:cNvPr id="87" name="Group 86"/>
            <p:cNvGrpSpPr/>
            <p:nvPr/>
          </p:nvGrpSpPr>
          <p:grpSpPr>
            <a:xfrm>
              <a:off x="79008" y="692384"/>
              <a:ext cx="2664000" cy="3528000"/>
              <a:chOff x="1117637" y="526977"/>
              <a:chExt cx="2915859" cy="3953705"/>
            </a:xfrm>
          </p:grpSpPr>
          <p:pic>
            <p:nvPicPr>
              <p:cNvPr id="97" name="Picture 9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7637" y="526977"/>
                <a:ext cx="2915859" cy="3953705"/>
              </a:xfrm>
              <a:prstGeom prst="rect">
                <a:avLst/>
              </a:prstGeom>
            </p:spPr>
          </p:pic>
          <p:sp>
            <p:nvSpPr>
              <p:cNvPr id="98" name="Rectangle 97"/>
              <p:cNvSpPr/>
              <p:nvPr/>
            </p:nvSpPr>
            <p:spPr>
              <a:xfrm>
                <a:off x="1766277" y="969109"/>
                <a:ext cx="1654256" cy="2868246"/>
              </a:xfrm>
              <a:prstGeom prst="rect">
                <a:avLst/>
              </a:prstGeom>
              <a:solidFill>
                <a:schemeClr val="accent6">
                  <a:lumMod val="60000"/>
                  <a:lumOff val="40000"/>
                </a:schemeClr>
              </a:solidFill>
              <a:ln>
                <a:noFill/>
              </a:ln>
              <a:effectLst>
                <a:innerShdw blurRad="63500">
                  <a:prstClr val="black">
                    <a:alpha val="58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latin typeface="Ubuntu" panose="020B0504030602030204" pitchFamily="34" charset="0"/>
                </a:endParaRPr>
              </a:p>
            </p:txBody>
          </p:sp>
        </p:grpSp>
        <p:grpSp>
          <p:nvGrpSpPr>
            <p:cNvPr id="88" name="Group 87"/>
            <p:cNvGrpSpPr/>
            <p:nvPr/>
          </p:nvGrpSpPr>
          <p:grpSpPr>
            <a:xfrm>
              <a:off x="1102111" y="521986"/>
              <a:ext cx="2915859" cy="3953705"/>
              <a:chOff x="1102111" y="521986"/>
              <a:chExt cx="2915859" cy="3953705"/>
            </a:xfrm>
          </p:grpSpPr>
          <p:pic>
            <p:nvPicPr>
              <p:cNvPr id="89" name="Picture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111" y="521986"/>
                <a:ext cx="2915859" cy="3953705"/>
              </a:xfrm>
              <a:prstGeom prst="rect">
                <a:avLst/>
              </a:prstGeom>
            </p:spPr>
          </p:pic>
          <p:sp>
            <p:nvSpPr>
              <p:cNvPr id="90" name="Rectangle 89"/>
              <p:cNvSpPr/>
              <p:nvPr/>
            </p:nvSpPr>
            <p:spPr>
              <a:xfrm>
                <a:off x="1766277" y="978625"/>
                <a:ext cx="1654256" cy="2868246"/>
              </a:xfrm>
              <a:prstGeom prst="rect">
                <a:avLst/>
              </a:prstGeom>
              <a:solidFill>
                <a:schemeClr val="accent6">
                  <a:lumMod val="60000"/>
                  <a:lumOff val="40000"/>
                </a:schemeClr>
              </a:solidFill>
              <a:ln>
                <a:noFill/>
              </a:ln>
              <a:effectLst>
                <a:innerShdw blurRad="63500">
                  <a:prstClr val="black">
                    <a:alpha val="58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latin typeface="Ubuntu" panose="020B0504030602030204" pitchFamily="34" charset="0"/>
                </a:endParaRPr>
              </a:p>
            </p:txBody>
          </p:sp>
        </p:grpSp>
      </p:grpSp>
      <p:cxnSp>
        <p:nvCxnSpPr>
          <p:cNvPr id="401" name="Straight Connector 400"/>
          <p:cNvCxnSpPr/>
          <p:nvPr/>
        </p:nvCxnSpPr>
        <p:spPr>
          <a:xfrm>
            <a:off x="0" y="6461098"/>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54" y="6247600"/>
            <a:ext cx="377372" cy="420914"/>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Subtitle 2"/>
          <p:cNvSpPr txBox="1">
            <a:spLocks/>
          </p:cNvSpPr>
          <p:nvPr/>
        </p:nvSpPr>
        <p:spPr>
          <a:xfrm>
            <a:off x="11507374" y="6290064"/>
            <a:ext cx="538592" cy="313932"/>
          </a:xfrm>
          <a:prstGeom prst="rect">
            <a:avLst/>
          </a:prstGeom>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fld id="{5BC7B3C4-688C-4C03-84C4-F5EEB57CAA43}" type="slidenum">
              <a:rPr lang="id-ID" sz="1600" smtClean="0">
                <a:solidFill>
                  <a:schemeClr val="bg1">
                    <a:lumMod val="95000"/>
                  </a:schemeClr>
                </a:solidFill>
                <a:latin typeface="+mj-lt"/>
              </a:rPr>
              <a:t>9</a:t>
            </a:fld>
            <a:endParaRPr lang="en-US" sz="1600" dirty="0">
              <a:solidFill>
                <a:schemeClr val="bg1">
                  <a:lumMod val="95000"/>
                </a:schemeClr>
              </a:solidFill>
              <a:latin typeface="+mj-lt"/>
            </a:endParaRPr>
          </a:p>
        </p:txBody>
      </p:sp>
      <p:sp>
        <p:nvSpPr>
          <p:cNvPr id="62" name="Content Placeholder 2"/>
          <p:cNvSpPr txBox="1">
            <a:spLocks/>
          </p:cNvSpPr>
          <p:nvPr/>
        </p:nvSpPr>
        <p:spPr>
          <a:xfrm>
            <a:off x="795996" y="5332685"/>
            <a:ext cx="10572497" cy="11464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pPr>
            <a:endParaRPr lang="en-US" sz="1100" dirty="0">
              <a:solidFill>
                <a:schemeClr val="bg1">
                  <a:lumMod val="95000"/>
                </a:schemeClr>
              </a:solidFill>
            </a:endParaRPr>
          </a:p>
        </p:txBody>
      </p:sp>
      <p:sp>
        <p:nvSpPr>
          <p:cNvPr id="115" name="Title 1"/>
          <p:cNvSpPr txBox="1">
            <a:spLocks/>
          </p:cNvSpPr>
          <p:nvPr/>
        </p:nvSpPr>
        <p:spPr>
          <a:xfrm>
            <a:off x="654189" y="286489"/>
            <a:ext cx="10969875" cy="707886"/>
          </a:xfrm>
          <a:prstGeom prst="rect">
            <a:avLst/>
          </a:prstGeom>
        </p:spPr>
        <p:txBody>
          <a:bodyPr vert="horz" wrap="square" lIns="91440" tIns="45720" rIns="91440" bIns="45720" rtlCol="0" anchor="ctr">
            <a:sp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r>
              <a:rPr lang="en-US" sz="4000" dirty="0" smtClean="0">
                <a:solidFill>
                  <a:schemeClr val="bg1">
                    <a:lumMod val="50000"/>
                  </a:schemeClr>
                </a:solidFill>
                <a:latin typeface="DIN-Medium"/>
                <a:cs typeface="DIN-Medium"/>
              </a:rPr>
              <a:t>Blockable</a:t>
            </a:r>
            <a:r>
              <a:rPr lang="en-US" sz="4000" dirty="0">
                <a:solidFill>
                  <a:schemeClr val="bg1">
                    <a:lumMod val="50000"/>
                  </a:schemeClr>
                </a:solidFill>
                <a:latin typeface="DIN-Light"/>
                <a:cs typeface="DIN-Light"/>
              </a:rPr>
              <a:t> </a:t>
            </a:r>
            <a:r>
              <a:rPr lang="en-US" sz="4000" dirty="0" smtClean="0">
                <a:solidFill>
                  <a:schemeClr val="bg1">
                    <a:lumMod val="50000"/>
                  </a:schemeClr>
                </a:solidFill>
                <a:latin typeface="DIN-Light"/>
                <a:cs typeface="DIN-Light"/>
              </a:rPr>
              <a:t>is a Human Right</a:t>
            </a:r>
            <a:endParaRPr lang="en-US" sz="4000" dirty="0">
              <a:solidFill>
                <a:schemeClr val="bg1">
                  <a:lumMod val="50000"/>
                </a:schemeClr>
              </a:solidFill>
              <a:latin typeface="DIN-Light"/>
              <a:cs typeface="DIN-Light"/>
            </a:endParaRPr>
          </a:p>
        </p:txBody>
      </p:sp>
      <p:grpSp>
        <p:nvGrpSpPr>
          <p:cNvPr id="116" name="Group 115"/>
          <p:cNvGrpSpPr/>
          <p:nvPr/>
        </p:nvGrpSpPr>
        <p:grpSpPr>
          <a:xfrm>
            <a:off x="3823757" y="1806750"/>
            <a:ext cx="4526493" cy="734703"/>
            <a:chOff x="6627304" y="2143218"/>
            <a:chExt cx="3395775" cy="551027"/>
          </a:xfrm>
        </p:grpSpPr>
        <p:grpSp>
          <p:nvGrpSpPr>
            <p:cNvPr id="117" name="Group 116"/>
            <p:cNvGrpSpPr/>
            <p:nvPr/>
          </p:nvGrpSpPr>
          <p:grpSpPr>
            <a:xfrm>
              <a:off x="6627304" y="2166263"/>
              <a:ext cx="401025" cy="401024"/>
              <a:chOff x="6665323" y="3562825"/>
              <a:chExt cx="587140" cy="587140"/>
            </a:xfrm>
          </p:grpSpPr>
          <p:sp>
            <p:nvSpPr>
              <p:cNvPr id="119"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solidFill>
                </a:endParaRPr>
              </a:p>
            </p:txBody>
          </p:sp>
          <p:sp>
            <p:nvSpPr>
              <p:cNvPr id="120" name="Freeform 119"/>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solidFill>
                </a:endParaRPr>
              </a:p>
            </p:txBody>
          </p:sp>
        </p:grpSp>
        <p:sp>
          <p:nvSpPr>
            <p:cNvPr id="118" name="Content Placeholder 2"/>
            <p:cNvSpPr txBox="1">
              <a:spLocks/>
            </p:cNvSpPr>
            <p:nvPr/>
          </p:nvSpPr>
          <p:spPr>
            <a:xfrm>
              <a:off x="7086300" y="2143218"/>
              <a:ext cx="2936779"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smtClean="0">
                  <a:solidFill>
                    <a:schemeClr val="bg1">
                      <a:lumMod val="50000"/>
                    </a:schemeClr>
                  </a:solidFill>
                </a:rPr>
                <a:t>Take Your Identity Anywhere</a:t>
              </a:r>
            </a:p>
            <a:p>
              <a:pPr marL="0" indent="0">
                <a:buFont typeface="Arial" pitchFamily="34" charset="0"/>
                <a:buNone/>
              </a:pPr>
              <a:r>
                <a:rPr lang="en-US" sz="1600" dirty="0" smtClean="0">
                  <a:solidFill>
                    <a:schemeClr val="bg1">
                      <a:lumMod val="50000"/>
                    </a:schemeClr>
                  </a:solidFill>
                </a:rPr>
                <a:t>Create an identity with just an internet connection and provide access just by signing your private key</a:t>
              </a:r>
              <a:endParaRPr lang="en-US" sz="1600" dirty="0">
                <a:solidFill>
                  <a:schemeClr val="bg1">
                    <a:lumMod val="50000"/>
                  </a:schemeClr>
                </a:solidFill>
              </a:endParaRPr>
            </a:p>
          </p:txBody>
        </p:sp>
      </p:grpSp>
      <p:grpSp>
        <p:nvGrpSpPr>
          <p:cNvPr id="121" name="Group 120"/>
          <p:cNvGrpSpPr/>
          <p:nvPr/>
        </p:nvGrpSpPr>
        <p:grpSpPr>
          <a:xfrm>
            <a:off x="3823759" y="4797766"/>
            <a:ext cx="4383617" cy="734703"/>
            <a:chOff x="6627304" y="2936279"/>
            <a:chExt cx="3288589" cy="551027"/>
          </a:xfrm>
        </p:grpSpPr>
        <p:grpSp>
          <p:nvGrpSpPr>
            <p:cNvPr id="122" name="Group 121"/>
            <p:cNvGrpSpPr/>
            <p:nvPr/>
          </p:nvGrpSpPr>
          <p:grpSpPr>
            <a:xfrm>
              <a:off x="6627304" y="2959325"/>
              <a:ext cx="401025" cy="401025"/>
              <a:chOff x="7740352" y="3562825"/>
              <a:chExt cx="587140" cy="587140"/>
            </a:xfrm>
          </p:grpSpPr>
          <p:sp>
            <p:nvSpPr>
              <p:cNvPr id="124" name="Freeform 23"/>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solidFill>
                </a:endParaRPr>
              </a:p>
            </p:txBody>
          </p:sp>
          <p:sp>
            <p:nvSpPr>
              <p:cNvPr id="125"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solidFill>
                </a:endParaRPr>
              </a:p>
            </p:txBody>
          </p:sp>
        </p:grpSp>
        <p:sp>
          <p:nvSpPr>
            <p:cNvPr id="123" name="Content Placeholder 2"/>
            <p:cNvSpPr txBox="1">
              <a:spLocks/>
            </p:cNvSpPr>
            <p:nvPr/>
          </p:nvSpPr>
          <p:spPr>
            <a:xfrm>
              <a:off x="7086300" y="2936279"/>
              <a:ext cx="2829593"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smtClean="0">
                  <a:solidFill>
                    <a:schemeClr val="bg1">
                      <a:lumMod val="50000"/>
                    </a:schemeClr>
                  </a:solidFill>
                </a:rPr>
                <a:t>Fast Access for 3</a:t>
              </a:r>
              <a:r>
                <a:rPr lang="en-US" sz="2400" b="1" baseline="30000" dirty="0" smtClean="0">
                  <a:solidFill>
                    <a:schemeClr val="bg1">
                      <a:lumMod val="50000"/>
                    </a:schemeClr>
                  </a:solidFill>
                </a:rPr>
                <a:t>rd</a:t>
              </a:r>
              <a:r>
                <a:rPr lang="en-US" sz="2400" b="1" dirty="0" smtClean="0">
                  <a:solidFill>
                    <a:schemeClr val="bg1">
                      <a:lumMod val="50000"/>
                    </a:schemeClr>
                  </a:solidFill>
                </a:rPr>
                <a:t> Parties</a:t>
              </a:r>
            </a:p>
            <a:p>
              <a:pPr marL="0" indent="0">
                <a:buFont typeface="Arial" pitchFamily="34" charset="0"/>
                <a:buNone/>
              </a:pPr>
              <a:r>
                <a:rPr lang="en-US" sz="1600" dirty="0" smtClean="0">
                  <a:solidFill>
                    <a:schemeClr val="bg1">
                      <a:lumMod val="50000"/>
                    </a:schemeClr>
                  </a:solidFill>
                </a:rPr>
                <a:t>Customer authentication for banks, businesses, and government will be faster and more auditable</a:t>
              </a:r>
              <a:endParaRPr lang="en-US" sz="1600" dirty="0">
                <a:solidFill>
                  <a:schemeClr val="bg1">
                    <a:lumMod val="50000"/>
                  </a:schemeClr>
                </a:solidFill>
              </a:endParaRPr>
            </a:p>
          </p:txBody>
        </p:sp>
      </p:grpSp>
      <p:grpSp>
        <p:nvGrpSpPr>
          <p:cNvPr id="126" name="Group 125"/>
          <p:cNvGrpSpPr/>
          <p:nvPr/>
        </p:nvGrpSpPr>
        <p:grpSpPr>
          <a:xfrm>
            <a:off x="3823758" y="3265704"/>
            <a:ext cx="4431241" cy="734703"/>
            <a:chOff x="6627304" y="3672878"/>
            <a:chExt cx="3324317" cy="551027"/>
          </a:xfrm>
        </p:grpSpPr>
        <p:grpSp>
          <p:nvGrpSpPr>
            <p:cNvPr id="127" name="Group 126"/>
            <p:cNvGrpSpPr/>
            <p:nvPr/>
          </p:nvGrpSpPr>
          <p:grpSpPr>
            <a:xfrm>
              <a:off x="6627304" y="3695926"/>
              <a:ext cx="401025" cy="401024"/>
              <a:chOff x="5607375" y="3562825"/>
              <a:chExt cx="587140" cy="587140"/>
            </a:xfrm>
          </p:grpSpPr>
          <p:sp>
            <p:nvSpPr>
              <p:cNvPr id="129"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solidFill>
                </a:endParaRPr>
              </a:p>
            </p:txBody>
          </p:sp>
          <p:sp>
            <p:nvSpPr>
              <p:cNvPr id="130" name="Freeform 23"/>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solidFill>
                </a:endParaRPr>
              </a:p>
            </p:txBody>
          </p:sp>
        </p:grpSp>
        <p:sp>
          <p:nvSpPr>
            <p:cNvPr id="128" name="Content Placeholder 2"/>
            <p:cNvSpPr txBox="1">
              <a:spLocks/>
            </p:cNvSpPr>
            <p:nvPr/>
          </p:nvSpPr>
          <p:spPr>
            <a:xfrm>
              <a:off x="7086298" y="3672878"/>
              <a:ext cx="2865323"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smtClean="0">
                  <a:solidFill>
                    <a:schemeClr val="bg1">
                      <a:lumMod val="50000"/>
                    </a:schemeClr>
                  </a:solidFill>
                </a:rPr>
                <a:t>Make Changes or Updates</a:t>
              </a:r>
            </a:p>
            <a:p>
              <a:pPr marL="0" indent="0">
                <a:buFont typeface="Arial" pitchFamily="34" charset="0"/>
                <a:buNone/>
              </a:pPr>
              <a:r>
                <a:rPr lang="en-US" sz="1600" dirty="0" smtClean="0">
                  <a:solidFill>
                    <a:schemeClr val="bg1">
                      <a:lumMod val="50000"/>
                    </a:schemeClr>
                  </a:solidFill>
                </a:rPr>
                <a:t>Request to alter some aspect of your identity contract and the government will issue a new contract with updates</a:t>
              </a:r>
              <a:endParaRPr lang="en-US" sz="1600" dirty="0">
                <a:solidFill>
                  <a:schemeClr val="bg1">
                    <a:lumMod val="50000"/>
                  </a:schemeClr>
                </a:solidFill>
              </a:endParaRPr>
            </a:p>
          </p:txBody>
        </p:sp>
      </p:grpSp>
      <p:sp>
        <p:nvSpPr>
          <p:cNvPr id="146" name="Title 1"/>
          <p:cNvSpPr txBox="1">
            <a:spLocks/>
          </p:cNvSpPr>
          <p:nvPr/>
        </p:nvSpPr>
        <p:spPr>
          <a:xfrm>
            <a:off x="4413250" y="807673"/>
            <a:ext cx="3381375" cy="478201"/>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1600" dirty="0" smtClean="0">
                <a:solidFill>
                  <a:schemeClr val="bg2">
                    <a:lumMod val="75000"/>
                  </a:schemeClr>
                </a:solidFill>
                <a:latin typeface="+mn-lt"/>
                <a:ea typeface="Roboto" panose="02000000000000000000" pitchFamily="2" charset="0"/>
              </a:rPr>
              <a:t>Identity for a </a:t>
            </a:r>
            <a:r>
              <a:rPr lang="en-US" sz="1600" dirty="0" smtClean="0">
                <a:solidFill>
                  <a:schemeClr val="accent5">
                    <a:lumMod val="75000"/>
                  </a:schemeClr>
                </a:solidFill>
                <a:latin typeface="+mn-lt"/>
                <a:ea typeface="Roboto" panose="02000000000000000000" pitchFamily="2" charset="0"/>
              </a:rPr>
              <a:t>decentralized future</a:t>
            </a:r>
            <a:endParaRPr lang="en-US" sz="1600" dirty="0">
              <a:solidFill>
                <a:schemeClr val="accent5">
                  <a:lumMod val="75000"/>
                </a:schemeClr>
              </a:solidFill>
              <a:latin typeface="+mn-lt"/>
              <a:ea typeface="Roboto" panose="02000000000000000000" pitchFamily="2" charset="0"/>
            </a:endParaRPr>
          </a:p>
        </p:txBody>
      </p:sp>
      <p:grpSp>
        <p:nvGrpSpPr>
          <p:cNvPr id="58" name="Group 57"/>
          <p:cNvGrpSpPr/>
          <p:nvPr/>
        </p:nvGrpSpPr>
        <p:grpSpPr>
          <a:xfrm>
            <a:off x="5583773" y="6583500"/>
            <a:ext cx="1154910" cy="144000"/>
            <a:chOff x="7536566" y="6291405"/>
            <a:chExt cx="1154910" cy="144000"/>
          </a:xfrm>
        </p:grpSpPr>
        <p:sp>
          <p:nvSpPr>
            <p:cNvPr id="59" name="Oval 58"/>
            <p:cNvSpPr>
              <a:spLocks noChangeAspect="1"/>
            </p:cNvSpPr>
            <p:nvPr/>
          </p:nvSpPr>
          <p:spPr>
            <a:xfrm>
              <a:off x="7536566" y="6291405"/>
              <a:ext cx="144000" cy="144000"/>
            </a:xfrm>
            <a:prstGeom prst="ellipse">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60" name="Oval 59"/>
            <p:cNvSpPr>
              <a:spLocks noChangeAspect="1"/>
            </p:cNvSpPr>
            <p:nvPr/>
          </p:nvSpPr>
          <p:spPr>
            <a:xfrm>
              <a:off x="7705051" y="6291405"/>
              <a:ext cx="144000"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61" name="Oval 60"/>
            <p:cNvSpPr>
              <a:spLocks noChangeAspect="1"/>
            </p:cNvSpPr>
            <p:nvPr/>
          </p:nvSpPr>
          <p:spPr>
            <a:xfrm>
              <a:off x="7864011" y="6291405"/>
              <a:ext cx="144000" cy="144000"/>
            </a:xfrm>
            <a:prstGeom prst="ellipse">
              <a:avLst/>
            </a:prstGeom>
            <a:solidFill>
              <a:schemeClr val="accent1">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63" name="Oval 62"/>
            <p:cNvSpPr>
              <a:spLocks noChangeAspect="1"/>
            </p:cNvSpPr>
            <p:nvPr/>
          </p:nvSpPr>
          <p:spPr>
            <a:xfrm>
              <a:off x="8042021" y="6291405"/>
              <a:ext cx="144000" cy="144000"/>
            </a:xfrm>
            <a:prstGeom prst="ellipse">
              <a:avLst/>
            </a:prstGeom>
            <a:solidFill>
              <a:schemeClr val="accent3">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64" name="Oval 63"/>
            <p:cNvSpPr>
              <a:spLocks noChangeAspect="1"/>
            </p:cNvSpPr>
            <p:nvPr/>
          </p:nvSpPr>
          <p:spPr>
            <a:xfrm>
              <a:off x="8210506" y="6291405"/>
              <a:ext cx="144000" cy="144000"/>
            </a:xfrm>
            <a:prstGeom prst="ellipse">
              <a:avLst/>
            </a:prstGeom>
            <a:solidFill>
              <a:schemeClr val="accent4">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65" name="Oval 64"/>
            <p:cNvSpPr>
              <a:spLocks noChangeAspect="1"/>
            </p:cNvSpPr>
            <p:nvPr/>
          </p:nvSpPr>
          <p:spPr>
            <a:xfrm>
              <a:off x="8378991" y="6291405"/>
              <a:ext cx="144000" cy="144000"/>
            </a:xfrm>
            <a:prstGeom prst="ellipse">
              <a:avLst/>
            </a:prstGeom>
            <a:solidFill>
              <a:schemeClr val="accent5">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66" name="Oval 65"/>
            <p:cNvSpPr>
              <a:spLocks noChangeAspect="1"/>
            </p:cNvSpPr>
            <p:nvPr/>
          </p:nvSpPr>
          <p:spPr>
            <a:xfrm>
              <a:off x="8547476" y="6291405"/>
              <a:ext cx="144000" cy="144000"/>
            </a:xfrm>
            <a:prstGeom prst="ellipse">
              <a:avLst/>
            </a:prstGeom>
            <a:solidFill>
              <a:schemeClr val="accent5">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grpSp>
      <p:grpSp>
        <p:nvGrpSpPr>
          <p:cNvPr id="67" name="Group 66"/>
          <p:cNvGrpSpPr>
            <a:grpSpLocks noChangeAspect="1"/>
          </p:cNvGrpSpPr>
          <p:nvPr/>
        </p:nvGrpSpPr>
        <p:grpSpPr>
          <a:xfrm>
            <a:off x="7861815" y="2390554"/>
            <a:ext cx="4330185" cy="2612425"/>
            <a:chOff x="7533540" y="5212665"/>
            <a:chExt cx="2421025" cy="1460618"/>
          </a:xfrm>
        </p:grpSpPr>
        <p:pic>
          <p:nvPicPr>
            <p:cNvPr id="68" name="Picture 67"/>
            <p:cNvPicPr>
              <a:picLocks noChangeAspect="1"/>
            </p:cNvPicPr>
            <p:nvPr/>
          </p:nvPicPr>
          <p:blipFill rotWithShape="1">
            <a:blip r:embed="rId4" cstate="print">
              <a:extLst>
                <a:ext uri="{28A0092B-C50C-407E-A947-70E740481C1C}">
                  <a14:useLocalDpi xmlns:a14="http://schemas.microsoft.com/office/drawing/2010/main" val="0"/>
                </a:ext>
              </a:extLst>
            </a:blip>
            <a:srcRect l="19221" t="29398" r="17922" b="13718"/>
            <a:stretch/>
          </p:blipFill>
          <p:spPr>
            <a:xfrm>
              <a:off x="7533540" y="5212665"/>
              <a:ext cx="2421025" cy="1460618"/>
            </a:xfrm>
            <a:prstGeom prst="rect">
              <a:avLst/>
            </a:prstGeom>
          </p:spPr>
        </p:pic>
        <p:sp>
          <p:nvSpPr>
            <p:cNvPr id="69" name="Rectangle 68"/>
            <p:cNvSpPr/>
            <p:nvPr/>
          </p:nvSpPr>
          <p:spPr>
            <a:xfrm>
              <a:off x="7886475" y="5384642"/>
              <a:ext cx="1677625" cy="105502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Screen Shot 2016-08-28 at 1.56.2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7004" y="2586842"/>
            <a:ext cx="1241206" cy="2044005"/>
          </a:xfrm>
          <a:prstGeom prst="rect">
            <a:avLst/>
          </a:prstGeom>
        </p:spPr>
      </p:pic>
      <p:pic>
        <p:nvPicPr>
          <p:cNvPr id="7" name="Picture 6" descr="Screen Shot 2016-08-28 at 1.56.24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663" y="2661489"/>
            <a:ext cx="669707" cy="1831229"/>
          </a:xfrm>
          <a:prstGeom prst="rect">
            <a:avLst/>
          </a:prstGeom>
        </p:spPr>
      </p:pic>
      <p:pic>
        <p:nvPicPr>
          <p:cNvPr id="9" name="Picture 8" descr="Screen Shot 2016-08-28 at 1.56.24 PM Copy.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52249" y="2667970"/>
            <a:ext cx="741802" cy="1843435"/>
          </a:xfrm>
          <a:prstGeom prst="rect">
            <a:avLst/>
          </a:prstGeom>
        </p:spPr>
      </p:pic>
      <p:pic>
        <p:nvPicPr>
          <p:cNvPr id="11" name="Picture 10" descr="Screen Shot 2016-08-28 at 2.06.24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29626" y="2674231"/>
            <a:ext cx="3079750" cy="1932990"/>
          </a:xfrm>
          <a:prstGeom prst="rect">
            <a:avLst/>
          </a:prstGeom>
        </p:spPr>
      </p:pic>
      <p:sp>
        <p:nvSpPr>
          <p:cNvPr id="77" name="Subtitle 2"/>
          <p:cNvSpPr txBox="1">
            <a:spLocks/>
          </p:cNvSpPr>
          <p:nvPr/>
        </p:nvSpPr>
        <p:spPr>
          <a:xfrm>
            <a:off x="236134" y="6512384"/>
            <a:ext cx="2811866" cy="289823"/>
          </a:xfrm>
          <a:prstGeom prst="rect">
            <a:avLst/>
          </a:prstGeom>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smtClean="0">
                <a:solidFill>
                  <a:schemeClr val="bg1">
                    <a:lumMod val="65000"/>
                  </a:schemeClr>
                </a:solidFill>
              </a:rPr>
              <a:t>Indian Identities on Smart Contracts</a:t>
            </a:r>
            <a:endParaRPr lang="en-US" sz="1400" dirty="0">
              <a:solidFill>
                <a:schemeClr val="bg1">
                  <a:lumMod val="65000"/>
                </a:schemeClr>
              </a:solidFill>
            </a:endParaRPr>
          </a:p>
        </p:txBody>
      </p:sp>
    </p:spTree>
    <p:extLst>
      <p:ext uri="{BB962C8B-B14F-4D97-AF65-F5344CB8AC3E}">
        <p14:creationId xmlns:p14="http://schemas.microsoft.com/office/powerpoint/2010/main" val="298842927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500"/>
                                  </p:stCondLst>
                                  <p:childTnLst>
                                    <p:set>
                                      <p:cBhvr>
                                        <p:cTn id="6" dur="1" fill="hold">
                                          <p:stCondLst>
                                            <p:cond delay="0"/>
                                          </p:stCondLst>
                                        </p:cTn>
                                        <p:tgtEl>
                                          <p:spTgt spid="115"/>
                                        </p:tgtEl>
                                        <p:attrNameLst>
                                          <p:attrName>style.visibility</p:attrName>
                                        </p:attrNameLst>
                                      </p:cBhvr>
                                      <p:to>
                                        <p:strVal val="visible"/>
                                      </p:to>
                                    </p:set>
                                    <p:animEffect transition="in" filter="barn(inVertical)">
                                      <p:cBhvr>
                                        <p:cTn id="7" dur="1000"/>
                                        <p:tgtEl>
                                          <p:spTgt spid="115"/>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146"/>
                                        </p:tgtEl>
                                        <p:attrNameLst>
                                          <p:attrName>style.visibility</p:attrName>
                                        </p:attrNameLst>
                                      </p:cBhvr>
                                      <p:to>
                                        <p:strVal val="visible"/>
                                      </p:to>
                                    </p:set>
                                    <p:animEffect transition="in" filter="wipe(down)">
                                      <p:cBhvr>
                                        <p:cTn id="10" dur="1000"/>
                                        <p:tgtEl>
                                          <p:spTgt spid="146"/>
                                        </p:tgtEl>
                                      </p:cBhvr>
                                    </p:animEffect>
                                  </p:childTnLst>
                                </p:cTn>
                              </p:par>
                              <p:par>
                                <p:cTn id="11" presetID="21" presetClass="entr" presetSubtype="1" fill="hold" nodeType="withEffect">
                                  <p:stCondLst>
                                    <p:cond delay="500"/>
                                  </p:stCondLst>
                                  <p:childTnLst>
                                    <p:set>
                                      <p:cBhvr>
                                        <p:cTn id="12" dur="1" fill="hold">
                                          <p:stCondLst>
                                            <p:cond delay="0"/>
                                          </p:stCondLst>
                                        </p:cTn>
                                        <p:tgtEl>
                                          <p:spTgt spid="85"/>
                                        </p:tgtEl>
                                        <p:attrNameLst>
                                          <p:attrName>style.visibility</p:attrName>
                                        </p:attrNameLst>
                                      </p:cBhvr>
                                      <p:to>
                                        <p:strVal val="visible"/>
                                      </p:to>
                                    </p:set>
                                    <p:animEffect transition="in" filter="wheel(1)">
                                      <p:cBhvr>
                                        <p:cTn id="13" dur="2000"/>
                                        <p:tgtEl>
                                          <p:spTgt spid="85"/>
                                        </p:tgtEl>
                                      </p:cBhvr>
                                    </p:animEffect>
                                  </p:childTnLst>
                                </p:cTn>
                              </p:par>
                              <p:par>
                                <p:cTn id="14" presetID="2" presetClass="entr" presetSubtype="4" fill="hold" nodeType="withEffect">
                                  <p:stCondLst>
                                    <p:cond delay="1500"/>
                                  </p:stCondLst>
                                  <p:childTnLst>
                                    <p:set>
                                      <p:cBhvr>
                                        <p:cTn id="15" dur="1" fill="hold">
                                          <p:stCondLst>
                                            <p:cond delay="0"/>
                                          </p:stCondLst>
                                        </p:cTn>
                                        <p:tgtEl>
                                          <p:spTgt spid="401"/>
                                        </p:tgtEl>
                                        <p:attrNameLst>
                                          <p:attrName>style.visibility</p:attrName>
                                        </p:attrNameLst>
                                      </p:cBhvr>
                                      <p:to>
                                        <p:strVal val="visible"/>
                                      </p:to>
                                    </p:set>
                                    <p:anim calcmode="lin" valueType="num">
                                      <p:cBhvr additive="base">
                                        <p:cTn id="16" dur="500" fill="hold"/>
                                        <p:tgtEl>
                                          <p:spTgt spid="401"/>
                                        </p:tgtEl>
                                        <p:attrNameLst>
                                          <p:attrName>ppt_x</p:attrName>
                                        </p:attrNameLst>
                                      </p:cBhvr>
                                      <p:tavLst>
                                        <p:tav tm="0">
                                          <p:val>
                                            <p:strVal val="#ppt_x"/>
                                          </p:val>
                                        </p:tav>
                                        <p:tav tm="100000">
                                          <p:val>
                                            <p:strVal val="#ppt_x"/>
                                          </p:val>
                                        </p:tav>
                                      </p:tavLst>
                                    </p:anim>
                                    <p:anim calcmode="lin" valueType="num">
                                      <p:cBhvr additive="base">
                                        <p:cTn id="17" dur="500" fill="hold"/>
                                        <p:tgtEl>
                                          <p:spTgt spid="401"/>
                                        </p:tgtEl>
                                        <p:attrNameLst>
                                          <p:attrName>ppt_y</p:attrName>
                                        </p:attrNameLst>
                                      </p:cBhvr>
                                      <p:tavLst>
                                        <p:tav tm="0">
                                          <p:val>
                                            <p:strVal val="1+#ppt_h/2"/>
                                          </p:val>
                                        </p:tav>
                                        <p:tav tm="100000">
                                          <p:val>
                                            <p:strVal val="#ppt_y"/>
                                          </p:val>
                                        </p:tav>
                                      </p:tavLst>
                                    </p:anim>
                                  </p:childTnLst>
                                </p:cTn>
                              </p:par>
                              <p:par>
                                <p:cTn id="18" presetID="10" presetClass="entr" presetSubtype="0" fill="hold" nodeType="withEffect">
                                  <p:stCondLst>
                                    <p:cond delay="200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200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200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par>
                          <p:cTn id="27" fill="hold">
                            <p:stCondLst>
                              <p:cond delay="2500"/>
                            </p:stCondLst>
                            <p:childTnLst>
                              <p:par>
                                <p:cTn id="28" presetID="10" presetClass="entr" presetSubtype="0" fill="hold" grpId="0" nodeType="afterEffect" nodePh="1">
                                  <p:stCondLst>
                                    <p:cond delay="0"/>
                                  </p:stCondLst>
                                  <p:endCondLst>
                                    <p:cond evt="begin" delay="0">
                                      <p:tn val="28"/>
                                    </p:cond>
                                  </p:endCondLst>
                                  <p:childTnLst>
                                    <p:set>
                                      <p:cBhvr>
                                        <p:cTn id="29" dur="1" fill="hold">
                                          <p:stCondLst>
                                            <p:cond delay="0"/>
                                          </p:stCondLst>
                                        </p:cTn>
                                        <p:tgtEl>
                                          <p:spTgt spid="62"/>
                                        </p:tgtEl>
                                        <p:attrNameLst>
                                          <p:attrName>style.visibility</p:attrName>
                                        </p:attrNameLst>
                                      </p:cBhvr>
                                      <p:to>
                                        <p:strVal val="visible"/>
                                      </p:to>
                                    </p:set>
                                    <p:animEffect transition="in" filter="fade">
                                      <p:cBhvr>
                                        <p:cTn id="30" dur="500"/>
                                        <p:tgtEl>
                                          <p:spTgt spid="62"/>
                                        </p:tgtEl>
                                      </p:cBhvr>
                                    </p:animEffect>
                                  </p:childTnLst>
                                </p:cTn>
                              </p:par>
                              <p:par>
                                <p:cTn id="31" presetID="2" presetClass="entr" presetSubtype="2" fill="hold" nodeType="withEffect">
                                  <p:stCondLst>
                                    <p:cond delay="0"/>
                                  </p:stCondLst>
                                  <p:childTnLst>
                                    <p:set>
                                      <p:cBhvr>
                                        <p:cTn id="32" dur="1" fill="hold">
                                          <p:stCondLst>
                                            <p:cond delay="0"/>
                                          </p:stCondLst>
                                        </p:cTn>
                                        <p:tgtEl>
                                          <p:spTgt spid="116"/>
                                        </p:tgtEl>
                                        <p:attrNameLst>
                                          <p:attrName>style.visibility</p:attrName>
                                        </p:attrNameLst>
                                      </p:cBhvr>
                                      <p:to>
                                        <p:strVal val="visible"/>
                                      </p:to>
                                    </p:set>
                                    <p:anim calcmode="lin" valueType="num">
                                      <p:cBhvr additive="base">
                                        <p:cTn id="33" dur="1000" fill="hold"/>
                                        <p:tgtEl>
                                          <p:spTgt spid="116"/>
                                        </p:tgtEl>
                                        <p:attrNameLst>
                                          <p:attrName>ppt_x</p:attrName>
                                        </p:attrNameLst>
                                      </p:cBhvr>
                                      <p:tavLst>
                                        <p:tav tm="0">
                                          <p:val>
                                            <p:strVal val="1+#ppt_w/2"/>
                                          </p:val>
                                        </p:tav>
                                        <p:tav tm="100000">
                                          <p:val>
                                            <p:strVal val="#ppt_x"/>
                                          </p:val>
                                        </p:tav>
                                      </p:tavLst>
                                    </p:anim>
                                    <p:anim calcmode="lin" valueType="num">
                                      <p:cBhvr additive="base">
                                        <p:cTn id="34" dur="1000" fill="hold"/>
                                        <p:tgtEl>
                                          <p:spTgt spid="116"/>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121"/>
                                        </p:tgtEl>
                                        <p:attrNameLst>
                                          <p:attrName>style.visibility</p:attrName>
                                        </p:attrNameLst>
                                      </p:cBhvr>
                                      <p:to>
                                        <p:strVal val="visible"/>
                                      </p:to>
                                    </p:set>
                                    <p:anim calcmode="lin" valueType="num">
                                      <p:cBhvr additive="base">
                                        <p:cTn id="37" dur="1000" fill="hold"/>
                                        <p:tgtEl>
                                          <p:spTgt spid="121"/>
                                        </p:tgtEl>
                                        <p:attrNameLst>
                                          <p:attrName>ppt_x</p:attrName>
                                        </p:attrNameLst>
                                      </p:cBhvr>
                                      <p:tavLst>
                                        <p:tav tm="0">
                                          <p:val>
                                            <p:strVal val="1+#ppt_w/2"/>
                                          </p:val>
                                        </p:tav>
                                        <p:tav tm="100000">
                                          <p:val>
                                            <p:strVal val="#ppt_x"/>
                                          </p:val>
                                        </p:tav>
                                      </p:tavLst>
                                    </p:anim>
                                    <p:anim calcmode="lin" valueType="num">
                                      <p:cBhvr additive="base">
                                        <p:cTn id="38" dur="1000" fill="hold"/>
                                        <p:tgtEl>
                                          <p:spTgt spid="121"/>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126"/>
                                        </p:tgtEl>
                                        <p:attrNameLst>
                                          <p:attrName>style.visibility</p:attrName>
                                        </p:attrNameLst>
                                      </p:cBhvr>
                                      <p:to>
                                        <p:strVal val="visible"/>
                                      </p:to>
                                    </p:set>
                                    <p:anim calcmode="lin" valueType="num">
                                      <p:cBhvr additive="base">
                                        <p:cTn id="41" dur="1000" fill="hold"/>
                                        <p:tgtEl>
                                          <p:spTgt spid="126"/>
                                        </p:tgtEl>
                                        <p:attrNameLst>
                                          <p:attrName>ppt_x</p:attrName>
                                        </p:attrNameLst>
                                      </p:cBhvr>
                                      <p:tavLst>
                                        <p:tav tm="0">
                                          <p:val>
                                            <p:strVal val="1+#ppt_w/2"/>
                                          </p:val>
                                        </p:tav>
                                        <p:tav tm="100000">
                                          <p:val>
                                            <p:strVal val="#ppt_x"/>
                                          </p:val>
                                        </p:tav>
                                      </p:tavLst>
                                    </p:anim>
                                    <p:anim calcmode="lin" valueType="num">
                                      <p:cBhvr additive="base">
                                        <p:cTn id="42" dur="1000" fill="hold"/>
                                        <p:tgtEl>
                                          <p:spTgt spid="126"/>
                                        </p:tgtEl>
                                        <p:attrNameLst>
                                          <p:attrName>ppt_y</p:attrName>
                                        </p:attrNameLst>
                                      </p:cBhvr>
                                      <p:tavLst>
                                        <p:tav tm="0">
                                          <p:val>
                                            <p:strVal val="#ppt_y"/>
                                          </p:val>
                                        </p:tav>
                                        <p:tav tm="100000">
                                          <p:val>
                                            <p:strVal val="#ppt_y"/>
                                          </p:val>
                                        </p:tav>
                                      </p:tavLst>
                                    </p:anim>
                                  </p:childTnLst>
                                </p:cTn>
                              </p:par>
                              <p:par>
                                <p:cTn id="43" presetID="22" presetClass="entr" presetSubtype="8" fill="hold" nodeType="withEffect">
                                  <p:stCondLst>
                                    <p:cond delay="1500"/>
                                  </p:stCondLst>
                                  <p:childTnLst>
                                    <p:set>
                                      <p:cBhvr>
                                        <p:cTn id="44" dur="1" fill="hold">
                                          <p:stCondLst>
                                            <p:cond delay="0"/>
                                          </p:stCondLst>
                                        </p:cTn>
                                        <p:tgtEl>
                                          <p:spTgt spid="58"/>
                                        </p:tgtEl>
                                        <p:attrNameLst>
                                          <p:attrName>style.visibility</p:attrName>
                                        </p:attrNameLst>
                                      </p:cBhvr>
                                      <p:to>
                                        <p:strVal val="visible"/>
                                      </p:to>
                                    </p:set>
                                    <p:animEffect transition="in" filter="wipe(left)">
                                      <p:cBhvr>
                                        <p:cTn id="45" dur="500"/>
                                        <p:tgtEl>
                                          <p:spTgt spid="58"/>
                                        </p:tgtEl>
                                      </p:cBhvr>
                                    </p:animEffect>
                                  </p:childTnLst>
                                </p:cTn>
                              </p:par>
                              <p:par>
                                <p:cTn id="46" presetID="21" presetClass="entr" presetSubtype="1" fill="hold" nodeType="withEffect">
                                  <p:stCondLst>
                                    <p:cond delay="2000"/>
                                  </p:stCondLst>
                                  <p:childTnLst>
                                    <p:set>
                                      <p:cBhvr>
                                        <p:cTn id="47" dur="1" fill="hold">
                                          <p:stCondLst>
                                            <p:cond delay="0"/>
                                          </p:stCondLst>
                                        </p:cTn>
                                        <p:tgtEl>
                                          <p:spTgt spid="67"/>
                                        </p:tgtEl>
                                        <p:attrNameLst>
                                          <p:attrName>style.visibility</p:attrName>
                                        </p:attrNameLst>
                                      </p:cBhvr>
                                      <p:to>
                                        <p:strVal val="visible"/>
                                      </p:to>
                                    </p:set>
                                    <p:animEffect transition="in" filter="wheel(1)">
                                      <p:cBhvr>
                                        <p:cTn id="48" dur="2000"/>
                                        <p:tgtEl>
                                          <p:spTgt spid="67"/>
                                        </p:tgtEl>
                                      </p:cBhvr>
                                    </p:animEffect>
                                  </p:childTnLst>
                                </p:cTn>
                              </p:par>
                              <p:par>
                                <p:cTn id="49" presetID="10" presetClass="entr" presetSubtype="0" fill="hold" nodeType="withEffect">
                                  <p:stCondLst>
                                    <p:cond delay="20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22" presetClass="entr" presetSubtype="8" fill="hold" grpId="0" nodeType="withEffect">
                                  <p:stCondLst>
                                    <p:cond delay="2000"/>
                                  </p:stCondLst>
                                  <p:childTnLst>
                                    <p:set>
                                      <p:cBhvr>
                                        <p:cTn id="53" dur="1" fill="hold">
                                          <p:stCondLst>
                                            <p:cond delay="0"/>
                                          </p:stCondLst>
                                        </p:cTn>
                                        <p:tgtEl>
                                          <p:spTgt spid="77">
                                            <p:txEl>
                                              <p:pRg st="0" end="0"/>
                                            </p:txEl>
                                          </p:spTgt>
                                        </p:tgtEl>
                                        <p:attrNameLst>
                                          <p:attrName>style.visibility</p:attrName>
                                        </p:attrNameLst>
                                      </p:cBhvr>
                                      <p:to>
                                        <p:strVal val="visible"/>
                                      </p:to>
                                    </p:set>
                                    <p:animEffect transition="in" filter="wipe(left)">
                                      <p:cBhvr>
                                        <p:cTn id="54" dur="500"/>
                                        <p:tgtEl>
                                          <p:spTgt spid="7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115" grpId="0"/>
      <p:bldP spid="146" grpId="0"/>
      <p:bldP spid="77" grpId="0" build="p"/>
    </p:bld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4684</TotalTime>
  <Words>590</Words>
  <Application>Microsoft Macintosh PowerPoint</Application>
  <PresentationFormat>Custom</PresentationFormat>
  <Paragraphs>89</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Blockable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ciluk baa</dc:title>
  <dc:creator>Dedi Juniadi</dc:creator>
  <cp:lastModifiedBy>Samuel Peinado</cp:lastModifiedBy>
  <cp:revision>389</cp:revision>
  <dcterms:created xsi:type="dcterms:W3CDTF">2014-12-03T01:56:27Z</dcterms:created>
  <dcterms:modified xsi:type="dcterms:W3CDTF">2016-08-28T10:50:30Z</dcterms:modified>
</cp:coreProperties>
</file>