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9.xml" ContentType="application/vnd.openxmlformats-officedocument.presentationml.notesSlide+xml"/>
  <Override PartName="/ppt/tags/tag101.xml" ContentType="application/vnd.openxmlformats-officedocument.presentationml.tags+xml"/>
  <Override PartName="/ppt/notesSlides/notesSlide10.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11.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2.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13.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271" r:id="rId2"/>
    <p:sldId id="272" r:id="rId3"/>
    <p:sldId id="372" r:id="rId4"/>
    <p:sldId id="277" r:id="rId5"/>
    <p:sldId id="280" r:id="rId6"/>
    <p:sldId id="428" r:id="rId7"/>
    <p:sldId id="430" r:id="rId8"/>
    <p:sldId id="434" r:id="rId9"/>
    <p:sldId id="429" r:id="rId10"/>
    <p:sldId id="431" r:id="rId11"/>
    <p:sldId id="432" r:id="rId12"/>
    <p:sldId id="433" r:id="rId13"/>
    <p:sldId id="355" r:id="rId14"/>
    <p:sldId id="374" r:id="rId15"/>
    <p:sldId id="375" r:id="rId16"/>
    <p:sldId id="376" r:id="rId17"/>
    <p:sldId id="378" r:id="rId18"/>
    <p:sldId id="379" r:id="rId19"/>
    <p:sldId id="380" r:id="rId20"/>
    <p:sldId id="381" r:id="rId21"/>
    <p:sldId id="382" r:id="rId22"/>
    <p:sldId id="377" r:id="rId23"/>
    <p:sldId id="384" r:id="rId24"/>
    <p:sldId id="383" r:id="rId25"/>
    <p:sldId id="385" r:id="rId26"/>
    <p:sldId id="387" r:id="rId27"/>
    <p:sldId id="388" r:id="rId28"/>
    <p:sldId id="389" r:id="rId29"/>
    <p:sldId id="390" r:id="rId30"/>
    <p:sldId id="391" r:id="rId31"/>
    <p:sldId id="392" r:id="rId32"/>
    <p:sldId id="393" r:id="rId33"/>
    <p:sldId id="394" r:id="rId34"/>
    <p:sldId id="395" r:id="rId35"/>
    <p:sldId id="397" r:id="rId36"/>
    <p:sldId id="398" r:id="rId37"/>
    <p:sldId id="400" r:id="rId38"/>
    <p:sldId id="401" r:id="rId39"/>
    <p:sldId id="402" r:id="rId40"/>
    <p:sldId id="403" r:id="rId41"/>
    <p:sldId id="404" r:id="rId42"/>
    <p:sldId id="419" r:id="rId43"/>
    <p:sldId id="405" r:id="rId44"/>
    <p:sldId id="406" r:id="rId45"/>
    <p:sldId id="407" r:id="rId46"/>
    <p:sldId id="408" r:id="rId47"/>
    <p:sldId id="409" r:id="rId48"/>
    <p:sldId id="410" r:id="rId49"/>
    <p:sldId id="411" r:id="rId50"/>
    <p:sldId id="412" r:id="rId51"/>
    <p:sldId id="413" r:id="rId52"/>
    <p:sldId id="414" r:id="rId53"/>
    <p:sldId id="416" r:id="rId54"/>
    <p:sldId id="417" r:id="rId55"/>
    <p:sldId id="420" r:id="rId56"/>
    <p:sldId id="418" r:id="rId57"/>
    <p:sldId id="421" r:id="rId58"/>
    <p:sldId id="422" r:id="rId59"/>
    <p:sldId id="423" r:id="rId60"/>
    <p:sldId id="424" r:id="rId61"/>
    <p:sldId id="425" r:id="rId62"/>
    <p:sldId id="426" r:id="rId63"/>
    <p:sldId id="427" r:id="rId64"/>
    <p:sldId id="281" r:id="rId65"/>
  </p:sldIdLst>
  <p:sldSz cx="12192000" cy="6858000"/>
  <p:notesSz cx="9926638" cy="6797675"/>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960" userDrawn="1">
          <p15:clr>
            <a:srgbClr val="A4A3A4"/>
          </p15:clr>
        </p15:guide>
        <p15:guide id="3" orient="horz" pos="2818" userDrawn="1">
          <p15:clr>
            <a:srgbClr val="A4A3A4"/>
          </p15:clr>
        </p15:guide>
        <p15:guide id="4" orient="horz" pos="2387" userDrawn="1">
          <p15:clr>
            <a:srgbClr val="A4A3A4"/>
          </p15:clr>
        </p15:guide>
        <p15:guide id="5" orient="horz" pos="1230" userDrawn="1">
          <p15:clr>
            <a:srgbClr val="A4A3A4"/>
          </p15:clr>
        </p15:guide>
        <p15:guide id="6" pos="2774" userDrawn="1">
          <p15:clr>
            <a:srgbClr val="A4A3A4"/>
          </p15:clr>
        </p15:guide>
        <p15:guide id="7" pos="2933" userDrawn="1">
          <p15:clr>
            <a:srgbClr val="A4A3A4"/>
          </p15:clr>
        </p15:guide>
        <p15:guide id="8" pos="3046" userDrawn="1">
          <p15:clr>
            <a:srgbClr val="A4A3A4"/>
          </p15:clr>
        </p15:guide>
        <p15:guide id="9" pos="4725" userDrawn="1">
          <p15:clr>
            <a:srgbClr val="A4A3A4"/>
          </p15:clr>
        </p15:guide>
        <p15:guide id="10" pos="4861" userDrawn="1">
          <p15:clr>
            <a:srgbClr val="A4A3A4"/>
          </p15:clr>
        </p15:guide>
        <p15:guide id="11" pos="5019" userDrawn="1">
          <p15:clr>
            <a:srgbClr val="A4A3A4"/>
          </p15:clr>
        </p15:guide>
        <p15:guide id="12" pos="1912" userDrawn="1">
          <p15:clr>
            <a:srgbClr val="A4A3A4"/>
          </p15:clr>
        </p15:guide>
        <p15:guide id="13" pos="5790" userDrawn="1">
          <p15:clr>
            <a:srgbClr val="A4A3A4"/>
          </p15:clr>
        </p15:guide>
        <p15:guide id="14" pos="11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1E3B8"/>
    <a:srgbClr val="FFC000"/>
    <a:srgbClr val="2365C9"/>
    <a:srgbClr val="BFBFBF"/>
    <a:srgbClr val="7F7F7F"/>
    <a:srgbClr val="E6F1F1"/>
    <a:srgbClr val="27B4DB"/>
    <a:srgbClr val="E3EFF2"/>
    <a:srgbClr val="E8F2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4" autoAdjust="0"/>
    <p:restoredTop sz="86727" autoAdjust="0"/>
  </p:normalViewPr>
  <p:slideViewPr>
    <p:cSldViewPr snapToGrid="0">
      <p:cViewPr>
        <p:scale>
          <a:sx n="125" d="100"/>
          <a:sy n="125" d="100"/>
        </p:scale>
        <p:origin x="-753" y="-627"/>
      </p:cViewPr>
      <p:guideLst>
        <p:guide pos="3840"/>
        <p:guide pos="960"/>
        <p:guide orient="horz" pos="2818"/>
        <p:guide orient="horz" pos="2387"/>
        <p:guide orient="horz" pos="1230"/>
        <p:guide pos="2774"/>
        <p:guide pos="2933"/>
        <p:guide pos="3046"/>
        <p:guide pos="4725"/>
        <p:guide pos="4861"/>
        <p:guide pos="5019"/>
        <p:guide pos="1912"/>
        <p:guide pos="5790"/>
        <p:guide pos="1141"/>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2018/10/10</a:t>
            </a:fld>
            <a:endParaRPr lang="zh-CN" altLang="en-US"/>
          </a:p>
        </p:txBody>
      </p:sp>
      <p:sp>
        <p:nvSpPr>
          <p:cNvPr id="4" name="幻灯片图像占位符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指导原则</a:t>
            </a:r>
            <a:r>
              <a:rPr lang="en-US" altLang="zh-CN" dirty="0"/>
              <a:t>】</a:t>
            </a:r>
            <a:r>
              <a:rPr lang="zh-CN" altLang="en-US" dirty="0"/>
              <a:t>长篇文字提炼关键点，利用形状配合强调动画（如变大，边框旋转，颜色变化等）配合字幕来呈现。实在难以处理的，可以利用两人的对话场景进行处理。</a:t>
            </a:r>
            <a:endParaRPr lang="en-US" altLang="zh-CN" dirty="0"/>
          </a:p>
          <a:p>
            <a:r>
              <a:rPr lang="en-US" altLang="zh-CN" dirty="0"/>
              <a:t>【</a:t>
            </a:r>
            <a:r>
              <a:rPr lang="zh-CN" altLang="en-US" dirty="0"/>
              <a:t>建议</a:t>
            </a:r>
            <a:r>
              <a:rPr lang="en-US" altLang="zh-CN" dirty="0"/>
              <a:t>】</a:t>
            </a:r>
            <a:r>
              <a:rPr lang="zh-CN" altLang="en-US" dirty="0"/>
              <a:t>能不能在第二章，每个类型的费用讲解之前，加上一页的动画。我琢磨了一个</a:t>
            </a:r>
            <a:r>
              <a:rPr lang="en-US" altLang="zh-CN" dirty="0"/>
              <a:t>28,29</a:t>
            </a:r>
            <a:r>
              <a:rPr lang="zh-CN" altLang="en-US" dirty="0"/>
              <a:t>页的效果。你也给看看</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299866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23</a:t>
            </a:fld>
            <a:endParaRPr lang="zh-CN" altLang="en-US"/>
          </a:p>
        </p:txBody>
      </p:sp>
    </p:spTree>
    <p:extLst>
      <p:ext uri="{BB962C8B-B14F-4D97-AF65-F5344CB8AC3E}">
        <p14:creationId xmlns:p14="http://schemas.microsoft.com/office/powerpoint/2010/main" val="658348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33</a:t>
            </a:fld>
            <a:endParaRPr lang="zh-CN" altLang="en-US"/>
          </a:p>
        </p:txBody>
      </p:sp>
    </p:spTree>
    <p:extLst>
      <p:ext uri="{BB962C8B-B14F-4D97-AF65-F5344CB8AC3E}">
        <p14:creationId xmlns:p14="http://schemas.microsoft.com/office/powerpoint/2010/main" val="791675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输变电工程造价管理是一个非常详细且繁琐的工作，要想搞清楚工程造价中的费用是否可以计入总费用，就必须先搞清楚工程造价的构成。接下来我们就进入第二章，共同来学习工程造价的构成与相关规范。</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42</a:t>
            </a:fld>
            <a:endParaRPr lang="zh-CN" altLang="en-US"/>
          </a:p>
        </p:txBody>
      </p:sp>
    </p:spTree>
    <p:extLst>
      <p:ext uri="{BB962C8B-B14F-4D97-AF65-F5344CB8AC3E}">
        <p14:creationId xmlns:p14="http://schemas.microsoft.com/office/powerpoint/2010/main" val="1130166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输变电工程造价管理是一个非常详细且繁琐的工作，要想搞清楚工程造价中的费用是否可以计入总费用，就必须先搞清楚工程造价的构成。接下来我们就进入第二章，共同来学习工程造价的构成与相关规范。</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55</a:t>
            </a:fld>
            <a:endParaRPr lang="zh-CN" altLang="en-US"/>
          </a:p>
        </p:txBody>
      </p:sp>
    </p:spTree>
    <p:extLst>
      <p:ext uri="{BB962C8B-B14F-4D97-AF65-F5344CB8AC3E}">
        <p14:creationId xmlns:p14="http://schemas.microsoft.com/office/powerpoint/2010/main" val="194604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本课程的学习目标为：</a:t>
            </a:r>
          </a:p>
          <a:p>
            <a:pPr lvl="0"/>
            <a:r>
              <a:rPr lang="zh-CN" altLang="zh-CN" sz="1200" kern="1200" dirty="0">
                <a:solidFill>
                  <a:schemeClr val="tx1"/>
                </a:solidFill>
                <a:effectLst/>
                <a:latin typeface="+mn-lt"/>
                <a:ea typeface="+mn-ea"/>
                <a:cs typeface="+mn-cs"/>
              </a:rPr>
              <a:t>了解全过程、全寿命周期、和全面造价管理的基本概念</a:t>
            </a:r>
          </a:p>
          <a:p>
            <a:pPr lvl="0"/>
            <a:r>
              <a:rPr lang="zh-CN" altLang="zh-CN" sz="1200" kern="1200" dirty="0">
                <a:solidFill>
                  <a:schemeClr val="tx1"/>
                </a:solidFill>
                <a:effectLst/>
                <a:latin typeface="+mn-lt"/>
                <a:ea typeface="+mn-ea"/>
                <a:cs typeface="+mn-cs"/>
              </a:rPr>
              <a:t>熟知造价构成的各项费用的关系</a:t>
            </a:r>
          </a:p>
          <a:p>
            <a:pPr lvl="0"/>
            <a:r>
              <a:rPr lang="zh-CN" altLang="zh-CN" sz="1200" kern="1200" dirty="0">
                <a:solidFill>
                  <a:schemeClr val="tx1"/>
                </a:solidFill>
                <a:effectLst/>
                <a:latin typeface="+mn-lt"/>
                <a:ea typeface="+mn-ea"/>
                <a:cs typeface="+mn-cs"/>
              </a:rPr>
              <a:t>能够在实际工作中对费用支出的可行性进行正确判别</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389352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本课程的学习目标为：</a:t>
            </a:r>
          </a:p>
          <a:p>
            <a:pPr lvl="0"/>
            <a:r>
              <a:rPr lang="zh-CN" altLang="zh-CN" sz="1200" kern="1200" dirty="0">
                <a:solidFill>
                  <a:schemeClr val="tx1"/>
                </a:solidFill>
                <a:effectLst/>
                <a:latin typeface="+mn-lt"/>
                <a:ea typeface="+mn-ea"/>
                <a:cs typeface="+mn-cs"/>
              </a:rPr>
              <a:t>了解全过程、全寿命周期、和全面造价管理的基本概念</a:t>
            </a:r>
          </a:p>
          <a:p>
            <a:pPr lvl="0"/>
            <a:r>
              <a:rPr lang="zh-CN" altLang="zh-CN" sz="1200" kern="1200" dirty="0">
                <a:solidFill>
                  <a:schemeClr val="tx1"/>
                </a:solidFill>
                <a:effectLst/>
                <a:latin typeface="+mn-lt"/>
                <a:ea typeface="+mn-ea"/>
                <a:cs typeface="+mn-cs"/>
              </a:rPr>
              <a:t>熟知造价构成的各项费用的关系</a:t>
            </a:r>
          </a:p>
          <a:p>
            <a:pPr lvl="0"/>
            <a:r>
              <a:rPr lang="zh-CN" altLang="zh-CN" sz="1200" kern="1200" dirty="0">
                <a:solidFill>
                  <a:schemeClr val="tx1"/>
                </a:solidFill>
                <a:effectLst/>
                <a:latin typeface="+mn-lt"/>
                <a:ea typeface="+mn-ea"/>
                <a:cs typeface="+mn-cs"/>
              </a:rPr>
              <a:t>能够在实际工作中对费用支出的可行性进行正确判别</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2361836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本次课程将输变电工程造价管理分为工程造价管理理论方法和工程造价的构成两部分，工程造价的构成部分将对建筑安全费、设备购置费、其他费用等重点费用构成进行深度解析，以工作中的实例为线索，帮助我们提高工程造价管理工作中对于费用列支的准确性。</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210133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1242989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729376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330330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18</a:t>
            </a:fld>
            <a:endParaRPr lang="zh-CN" altLang="en-US"/>
          </a:p>
        </p:txBody>
      </p:sp>
    </p:spTree>
    <p:extLst>
      <p:ext uri="{BB962C8B-B14F-4D97-AF65-F5344CB8AC3E}">
        <p14:creationId xmlns:p14="http://schemas.microsoft.com/office/powerpoint/2010/main" val="368709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输变电工程造价管理是一个非常详细且繁琐的工作，要想搞清楚工程造价中的费用是否可以计入总费用，就必须先搞清楚工程造价的构成。接下来我们就进入第二章，共同来学习工程造价的构成与相关规范。</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22</a:t>
            </a:fld>
            <a:endParaRPr lang="zh-CN" altLang="en-US"/>
          </a:p>
        </p:txBody>
      </p:sp>
    </p:spTree>
    <p:extLst>
      <p:ext uri="{BB962C8B-B14F-4D97-AF65-F5344CB8AC3E}">
        <p14:creationId xmlns:p14="http://schemas.microsoft.com/office/powerpoint/2010/main" val="414187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3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5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7C032-3403-4AA8-8C90-A381B82159C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5387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48848A9-E630-4092-AD9B-5CAEDED2FAA2}"/>
              </a:ext>
            </a:extLst>
          </p:cNvPr>
          <p:cNvSpPr/>
          <p:nvPr userDrawn="1"/>
        </p:nvSpPr>
        <p:spPr>
          <a:xfrm>
            <a:off x="0" y="0"/>
            <a:ext cx="12192000" cy="6858000"/>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1F60A667-8F13-40C9-A521-B9353BF26E45}"/>
              </a:ext>
            </a:extLst>
          </p:cNvPr>
          <p:cNvPicPr>
            <a:picLocks noChangeAspect="1"/>
          </p:cNvPicPr>
          <p:nvPr userDrawn="1"/>
        </p:nvPicPr>
        <p:blipFill>
          <a:blip r:embed="rId6"/>
          <a:stretch>
            <a:fillRect/>
          </a:stretch>
        </p:blipFill>
        <p:spPr>
          <a:xfrm>
            <a:off x="4207" y="-297"/>
            <a:ext cx="9419136" cy="6858594"/>
          </a:xfrm>
          <a:prstGeom prst="rect">
            <a:avLst/>
          </a:prstGeom>
        </p:spPr>
      </p:pic>
      <p:pic>
        <p:nvPicPr>
          <p:cNvPr id="12" name="图片 11">
            <a:extLst>
              <a:ext uri="{FF2B5EF4-FFF2-40B4-BE49-F238E27FC236}">
                <a16:creationId xmlns:a16="http://schemas.microsoft.com/office/drawing/2014/main" id="{2F942A62-F249-4FB9-A7DB-28910D42B9BF}"/>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b="18216"/>
          <a:stretch/>
        </p:blipFill>
        <p:spPr>
          <a:xfrm>
            <a:off x="0" y="4786625"/>
            <a:ext cx="12159718" cy="2071375"/>
          </a:xfrm>
          <a:prstGeom prst="rect">
            <a:avLst/>
          </a:prstGeom>
        </p:spPr>
      </p:pic>
      <p:pic>
        <p:nvPicPr>
          <p:cNvPr id="13" name="图片 12">
            <a:extLst>
              <a:ext uri="{FF2B5EF4-FFF2-40B4-BE49-F238E27FC236}">
                <a16:creationId xmlns:a16="http://schemas.microsoft.com/office/drawing/2014/main" id="{25BF6914-217E-4EA3-BE55-A88BC07CFDF8}"/>
              </a:ext>
            </a:extLst>
          </p:cNvPr>
          <p:cNvPicPr>
            <a:picLocks noChangeAspect="1"/>
          </p:cNvPicPr>
          <p:nvPr userDrawn="1"/>
        </p:nvPicPr>
        <p:blipFill>
          <a:blip r:embed="rId8"/>
          <a:stretch>
            <a:fillRect/>
          </a:stretch>
        </p:blipFill>
        <p:spPr>
          <a:xfrm>
            <a:off x="9570895" y="309305"/>
            <a:ext cx="1950889" cy="646232"/>
          </a:xfrm>
          <a:prstGeom prst="rect">
            <a:avLst/>
          </a:prstGeom>
        </p:spPr>
      </p:pic>
      <p:sp>
        <p:nvSpPr>
          <p:cNvPr id="9" name="矩形 8">
            <a:extLst>
              <a:ext uri="{FF2B5EF4-FFF2-40B4-BE49-F238E27FC236}">
                <a16:creationId xmlns:a16="http://schemas.microsoft.com/office/drawing/2014/main" id="{A0A4A229-7690-4EC6-AC48-D8B865E2EEAE}"/>
              </a:ext>
            </a:extLst>
          </p:cNvPr>
          <p:cNvSpPr/>
          <p:nvPr/>
        </p:nvSpPr>
        <p:spPr>
          <a:xfrm>
            <a:off x="563880" y="-763291"/>
            <a:ext cx="574823" cy="574823"/>
          </a:xfrm>
          <a:prstGeom prst="rect">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20FABDC-35E2-48CA-917C-285197C06C92}"/>
              </a:ext>
            </a:extLst>
          </p:cNvPr>
          <p:cNvSpPr/>
          <p:nvPr/>
        </p:nvSpPr>
        <p:spPr>
          <a:xfrm>
            <a:off x="1138703" y="-763291"/>
            <a:ext cx="574823" cy="574823"/>
          </a:xfrm>
          <a:prstGeom prst="rect">
            <a:avLst/>
          </a:prstGeom>
          <a:solidFill>
            <a:srgbClr val="71E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789B56-CD4C-4A6B-AB18-EAA192D82492}"/>
              </a:ext>
            </a:extLst>
          </p:cNvPr>
          <p:cNvSpPr/>
          <p:nvPr/>
        </p:nvSpPr>
        <p:spPr>
          <a:xfrm>
            <a:off x="1713526" y="-763291"/>
            <a:ext cx="574823" cy="5748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003E167-3B24-41AA-A5CC-EF225157E0BF}"/>
              </a:ext>
            </a:extLst>
          </p:cNvPr>
          <p:cNvSpPr/>
          <p:nvPr/>
        </p:nvSpPr>
        <p:spPr>
          <a:xfrm>
            <a:off x="2288349" y="-763291"/>
            <a:ext cx="574823" cy="57482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216C09A-83BA-42AF-AEE2-7E0959351EE4}"/>
              </a:ext>
            </a:extLst>
          </p:cNvPr>
          <p:cNvSpPr/>
          <p:nvPr/>
        </p:nvSpPr>
        <p:spPr>
          <a:xfrm>
            <a:off x="2863172" y="-763291"/>
            <a:ext cx="574823" cy="57482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CCB29B0-3978-49E4-AAFD-7B53D85CDBBE}"/>
              </a:ext>
            </a:extLst>
          </p:cNvPr>
          <p:cNvSpPr/>
          <p:nvPr userDrawn="1"/>
        </p:nvSpPr>
        <p:spPr>
          <a:xfrm>
            <a:off x="-10943" y="-763291"/>
            <a:ext cx="574823" cy="574823"/>
          </a:xfrm>
          <a:prstGeom prst="rect">
            <a:avLst/>
          </a:prstGeom>
          <a:solidFill>
            <a:srgbClr val="236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888A0D24-58A8-4A4F-BE8E-BA2766598F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794577" y="-188468"/>
            <a:ext cx="3963874" cy="6858000"/>
          </a:xfrm>
          <a:prstGeom prst="rect">
            <a:avLst/>
          </a:prstGeom>
        </p:spPr>
      </p:pic>
      <p:pic>
        <p:nvPicPr>
          <p:cNvPr id="20" name="图片 19">
            <a:extLst>
              <a:ext uri="{FF2B5EF4-FFF2-40B4-BE49-F238E27FC236}">
                <a16:creationId xmlns:a16="http://schemas.microsoft.com/office/drawing/2014/main" id="{0E49FD71-2ABF-4B4F-8184-64F98BF4993A}"/>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402816" y="3374394"/>
            <a:ext cx="1780567" cy="3080604"/>
          </a:xfrm>
          <a:prstGeom prst="rect">
            <a:avLst/>
          </a:prstGeom>
        </p:spPr>
      </p:pic>
      <p:sp>
        <p:nvSpPr>
          <p:cNvPr id="14" name="矩形: 圆角 13">
            <a:extLst>
              <a:ext uri="{FF2B5EF4-FFF2-40B4-BE49-F238E27FC236}">
                <a16:creationId xmlns:a16="http://schemas.microsoft.com/office/drawing/2014/main" id="{0B1EAB96-F345-4C30-BE08-8158DE6A22D7}"/>
              </a:ext>
            </a:extLst>
          </p:cNvPr>
          <p:cNvSpPr/>
          <p:nvPr userDrawn="1"/>
        </p:nvSpPr>
        <p:spPr>
          <a:xfrm>
            <a:off x="637934" y="1062925"/>
            <a:ext cx="10883850" cy="5177538"/>
          </a:xfrm>
          <a:prstGeom prst="roundRect">
            <a:avLst>
              <a:gd name="adj" fmla="val 6070"/>
            </a:avLst>
          </a:prstGeom>
          <a:solidFill>
            <a:schemeClr val="bg1">
              <a:alpha val="87000"/>
            </a:schemeClr>
          </a:solidFill>
          <a:ln w="12700" cap="flat" cmpd="sng" algn="ctr">
            <a:noFill/>
            <a:prstDash val="solid"/>
            <a:miter lim="800000"/>
          </a:ln>
          <a:effectLst>
            <a:outerShdw blurRad="127000" dist="38100" dir="5400000" sx="101000" sy="101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5" r:id="rId3"/>
    <p:sldLayoutId id="2147483665" r:id="rId4"/>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3" Type="http://schemas.openxmlformats.org/officeDocument/2006/relationships/tags" Target="../tags/tag54.xml"/><Relationship Id="rId18" Type="http://schemas.openxmlformats.org/officeDocument/2006/relationships/tags" Target="../tags/tag59.xml"/><Relationship Id="rId26" Type="http://schemas.openxmlformats.org/officeDocument/2006/relationships/tags" Target="../tags/tag67.xml"/><Relationship Id="rId3" Type="http://schemas.openxmlformats.org/officeDocument/2006/relationships/tags" Target="../tags/tag44.xml"/><Relationship Id="rId21" Type="http://schemas.openxmlformats.org/officeDocument/2006/relationships/tags" Target="../tags/tag62.xml"/><Relationship Id="rId34" Type="http://schemas.openxmlformats.org/officeDocument/2006/relationships/image" Target="../media/image7.png"/><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tags" Target="../tags/tag66.xml"/><Relationship Id="rId33" Type="http://schemas.openxmlformats.org/officeDocument/2006/relationships/slideLayout" Target="../slideLayouts/slideLayout4.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29" Type="http://schemas.openxmlformats.org/officeDocument/2006/relationships/tags" Target="../tags/tag70.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tags" Target="../tags/tag65.xml"/><Relationship Id="rId32" Type="http://schemas.openxmlformats.org/officeDocument/2006/relationships/tags" Target="../tags/tag73.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28" Type="http://schemas.openxmlformats.org/officeDocument/2006/relationships/tags" Target="../tags/tag69.xml"/><Relationship Id="rId10" Type="http://schemas.openxmlformats.org/officeDocument/2006/relationships/tags" Target="../tags/tag51.xml"/><Relationship Id="rId19" Type="http://schemas.openxmlformats.org/officeDocument/2006/relationships/tags" Target="../tags/tag60.xml"/><Relationship Id="rId31" Type="http://schemas.openxmlformats.org/officeDocument/2006/relationships/tags" Target="../tags/tag72.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 Id="rId27" Type="http://schemas.openxmlformats.org/officeDocument/2006/relationships/tags" Target="../tags/tag68.xml"/><Relationship Id="rId30" Type="http://schemas.openxmlformats.org/officeDocument/2006/relationships/tags" Target="../tags/tag71.xml"/><Relationship Id="rId8" Type="http://schemas.openxmlformats.org/officeDocument/2006/relationships/tags" Target="../tags/tag49.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76.xml"/><Relationship Id="rId7" Type="http://schemas.openxmlformats.org/officeDocument/2006/relationships/slideLayout" Target="../slideLayouts/slideLayout4.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s>
</file>

<file path=ppt/slides/_rels/slide16.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83.xml"/></Relationships>
</file>

<file path=ppt/slides/_rels/slide17.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8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8.xml"/><Relationship Id="rId5" Type="http://schemas.openxmlformats.org/officeDocument/2006/relationships/image" Target="../media/image7.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9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96.xml"/></Relationships>
</file>

<file path=ppt/slides/_rels/slide21.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0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1.xml"/><Relationship Id="rId5" Type="http://schemas.openxmlformats.org/officeDocument/2006/relationships/image" Target="../media/image7.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05.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08.xml"/><Relationship Id="rId7" Type="http://schemas.openxmlformats.org/officeDocument/2006/relationships/slideLayout" Target="../slideLayouts/slideLayout4.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s/_rels/slide26.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15.xml"/></Relationships>
</file>

<file path=ppt/slides/_rels/slide2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tags" Target="../tags/tag118.xml"/><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slideLayout" Target="../slideLayouts/slideLayout4.xml"/><Relationship Id="rId10" Type="http://schemas.openxmlformats.org/officeDocument/2006/relationships/image" Target="../media/image15.svg"/><Relationship Id="rId4" Type="http://schemas.openxmlformats.org/officeDocument/2006/relationships/tags" Target="../tags/tag119.xml"/><Relationship Id="rId9"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23.xml"/></Relationships>
</file>

<file path=ppt/slides/_rels/slide29.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2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31.xml"/></Relationships>
</file>

<file path=ppt/slides/_rels/slide31.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35.xml"/></Relationships>
</file>

<file path=ppt/slides/_rels/slide3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3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0.xml"/><Relationship Id="rId5" Type="http://schemas.openxmlformats.org/officeDocument/2006/relationships/image" Target="../media/image7.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44.xml"/></Relationships>
</file>

<file path=ppt/slides/_rels/slide35.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48.xml"/></Relationships>
</file>

<file path=ppt/slides/_rels/slide36.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52.xml"/></Relationships>
</file>

<file path=ppt/slides/_rels/slide37.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56.xml"/></Relationships>
</file>

<file path=ppt/slides/_rels/slide38.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60.xml"/></Relationships>
</file>

<file path=ppt/slides/_rels/slide39.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6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68.xml"/></Relationships>
</file>

<file path=ppt/slides/_rels/slide41.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7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76.xml"/></Relationships>
</file>

<file path=ppt/slides/_rels/slide44.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80.xml"/></Relationships>
</file>

<file path=ppt/slides/_rels/slide45.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84.xml"/></Relationships>
</file>

<file path=ppt/slides/_rels/slide46.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88.xml"/></Relationships>
</file>

<file path=ppt/slides/_rels/slide47.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92.xml"/></Relationships>
</file>

<file path=ppt/slides/_rels/slide48.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196.xml"/></Relationships>
</file>

<file path=ppt/slides/_rels/slide49.xml.rels><?xml version="1.0" encoding="UTF-8" standalone="yes"?>
<Relationships xmlns="http://schemas.openxmlformats.org/package/2006/relationships"><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0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04.xml"/></Relationships>
</file>

<file path=ppt/slides/_rels/slide51.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08.xml"/></Relationships>
</file>

<file path=ppt/slides/_rels/slide52.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12.xml"/></Relationships>
</file>

<file path=ppt/slides/_rels/slide53.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16.xml"/></Relationships>
</file>

<file path=ppt/slides/_rels/slide54.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20.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24.xml"/></Relationships>
</file>

<file path=ppt/slides/_rels/slide57.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28.xml"/></Relationships>
</file>

<file path=ppt/slides/_rels/slide58.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32.xml"/></Relationships>
</file>

<file path=ppt/slides/_rels/slide59.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36.xml"/></Relationships>
</file>

<file path=ppt/slides/_rels/slide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image" Target="../media/image10.sv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9.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4.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60.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40.xml"/></Relationships>
</file>

<file path=ppt/slides/_rels/slide61.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44.xml"/></Relationships>
</file>

<file path=ppt/slides/_rels/slide62.xml.rels><?xml version="1.0" encoding="UTF-8" standalone="yes"?>
<Relationships xmlns="http://schemas.openxmlformats.org/package/2006/relationships"><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48.xml"/></Relationships>
</file>

<file path=ppt/slides/_rels/slide63.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252.xml"/></Relationships>
</file>

<file path=ppt/slides/_rels/slide6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18" Type="http://schemas.openxmlformats.org/officeDocument/2006/relationships/tags" Target="../tags/tag37.xml"/><Relationship Id="rId3" Type="http://schemas.openxmlformats.org/officeDocument/2006/relationships/tags" Target="../tags/tag22.xml"/><Relationship Id="rId21" Type="http://schemas.openxmlformats.org/officeDocument/2006/relationships/image" Target="../media/image10.svg"/><Relationship Id="rId7" Type="http://schemas.openxmlformats.org/officeDocument/2006/relationships/tags" Target="../tags/tag26.xml"/><Relationship Id="rId12" Type="http://schemas.openxmlformats.org/officeDocument/2006/relationships/tags" Target="../tags/tag31.xml"/><Relationship Id="rId17" Type="http://schemas.openxmlformats.org/officeDocument/2006/relationships/tags" Target="../tags/tag36.xml"/><Relationship Id="rId2" Type="http://schemas.openxmlformats.org/officeDocument/2006/relationships/tags" Target="../tags/tag21.xml"/><Relationship Id="rId16" Type="http://schemas.openxmlformats.org/officeDocument/2006/relationships/tags" Target="../tags/tag35.xml"/><Relationship Id="rId20" Type="http://schemas.openxmlformats.org/officeDocument/2006/relationships/image" Target="../media/image9.png"/><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tags" Target="../tags/tag34.xml"/><Relationship Id="rId10" Type="http://schemas.openxmlformats.org/officeDocument/2006/relationships/tags" Target="../tags/tag29.xml"/><Relationship Id="rId19" Type="http://schemas.openxmlformats.org/officeDocument/2006/relationships/slideLayout" Target="../slideLayouts/slideLayout4.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5AD8DBDD-CF8E-4691-BF8F-E487A24BD04B}"/>
              </a:ext>
            </a:extLst>
          </p:cNvPr>
          <p:cNvSpPr/>
          <p:nvPr/>
        </p:nvSpPr>
        <p:spPr>
          <a:xfrm>
            <a:off x="2618125" y="2120478"/>
            <a:ext cx="6955750" cy="830997"/>
          </a:xfrm>
          <a:prstGeom prst="rect">
            <a:avLst/>
          </a:prstGeom>
        </p:spPr>
        <p:txBody>
          <a:bodyPr wrap="none" anchor="ctr">
            <a:spAutoFit/>
          </a:bodyPr>
          <a:lstStyle/>
          <a:p>
            <a:r>
              <a:rPr lang="zh-CN" altLang="en-US" sz="4800" b="1"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工程造价管理基础一课通</a:t>
            </a:r>
          </a:p>
        </p:txBody>
      </p:sp>
      <p:sp>
        <p:nvSpPr>
          <p:cNvPr id="51" name="矩形 50">
            <a:extLst>
              <a:ext uri="{FF2B5EF4-FFF2-40B4-BE49-F238E27FC236}">
                <a16:creationId xmlns:a16="http://schemas.microsoft.com/office/drawing/2014/main" id="{075CEF0D-68A3-4C31-ABF1-D38539E5EBBB}"/>
              </a:ext>
            </a:extLst>
          </p:cNvPr>
          <p:cNvSpPr/>
          <p:nvPr/>
        </p:nvSpPr>
        <p:spPr>
          <a:xfrm>
            <a:off x="4028768" y="5367586"/>
            <a:ext cx="4134465" cy="523220"/>
          </a:xfrm>
          <a:prstGeom prst="rect">
            <a:avLst/>
          </a:prstGeom>
        </p:spPr>
        <p:txBody>
          <a:bodyPr wrap="none">
            <a:spAutoFit/>
          </a:bodyPr>
          <a:lstStyle/>
          <a:p>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国网河北省电力有限</a:t>
            </a:r>
            <a:r>
              <a:rPr lang="zh-CN" altLang="en-US" sz="2800" b="1"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公司</a:t>
            </a:r>
          </a:p>
        </p:txBody>
      </p:sp>
      <p:sp>
        <p:nvSpPr>
          <p:cNvPr id="2" name="矩形 1">
            <a:extLst>
              <a:ext uri="{FF2B5EF4-FFF2-40B4-BE49-F238E27FC236}">
                <a16:creationId xmlns:a16="http://schemas.microsoft.com/office/drawing/2014/main" id="{0257E2F8-777E-47BA-B363-4693CDCD4E0A}"/>
              </a:ext>
            </a:extLst>
          </p:cNvPr>
          <p:cNvSpPr/>
          <p:nvPr/>
        </p:nvSpPr>
        <p:spPr>
          <a:xfrm>
            <a:off x="2702988" y="2852761"/>
            <a:ext cx="6786025" cy="400110"/>
          </a:xfrm>
          <a:prstGeom prst="rect">
            <a:avLst/>
          </a:prstGeom>
        </p:spPr>
        <p:txBody>
          <a:bodyPr wrap="none" anchor="ctr">
            <a:spAutoFit/>
          </a:bodyPr>
          <a:lstStyle/>
          <a:p>
            <a:pPr algn="ctr"/>
            <a:r>
              <a:rPr lang="en-US" altLang="zh-CN" sz="20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FOUNDATION OF PROJECT COST MANAGEMENT</a:t>
            </a:r>
            <a:endParaRPr lang="zh-CN" altLang="en-US" sz="20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5" name="图片 4">
            <a:extLst>
              <a:ext uri="{FF2B5EF4-FFF2-40B4-BE49-F238E27FC236}">
                <a16:creationId xmlns:a16="http://schemas.microsoft.com/office/drawing/2014/main" id="{9B02E598-262E-46FC-B4F2-04DB37A36B37}"/>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l="3476" t="14167" b="14589"/>
          <a:stretch/>
        </p:blipFill>
        <p:spPr>
          <a:xfrm>
            <a:off x="4770329" y="3410655"/>
            <a:ext cx="2651341" cy="1956931"/>
          </a:xfrm>
          <a:prstGeom prst="rect">
            <a:avLst/>
          </a:prstGeom>
        </p:spPr>
      </p:pic>
    </p:spTree>
    <p:extLst>
      <p:ext uri="{BB962C8B-B14F-4D97-AF65-F5344CB8AC3E}">
        <p14:creationId xmlns:p14="http://schemas.microsoft.com/office/powerpoint/2010/main" val="3369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2" fill="hold" grpId="0" nodeType="afterEffect">
                                  <p:stCondLst>
                                    <p:cond delay="0"/>
                                  </p:stCondLst>
                                  <p:iterate type="lt">
                                    <p:tmPct val="10000"/>
                                  </p:iterate>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1050" fill="hold"/>
                                        <p:tgtEl>
                                          <p:spTgt spid="50"/>
                                        </p:tgtEl>
                                        <p:attrNameLst>
                                          <p:attrName>ppt_x</p:attrName>
                                        </p:attrNameLst>
                                      </p:cBhvr>
                                      <p:tavLst>
                                        <p:tav tm="0">
                                          <p:val>
                                            <p:strVal val="1+#ppt_w/2"/>
                                          </p:val>
                                        </p:tav>
                                        <p:tav tm="100000">
                                          <p:val>
                                            <p:strVal val="#ppt_x"/>
                                          </p:val>
                                        </p:tav>
                                      </p:tavLst>
                                    </p:anim>
                                    <p:anim calcmode="lin" valueType="num">
                                      <p:cBhvr additive="base">
                                        <p:cTn id="14" dur="1050" fill="hold"/>
                                        <p:tgtEl>
                                          <p:spTgt spid="50"/>
                                        </p:tgtEl>
                                        <p:attrNameLst>
                                          <p:attrName>ppt_y</p:attrName>
                                        </p:attrNameLst>
                                      </p:cBhvr>
                                      <p:tavLst>
                                        <p:tav tm="0">
                                          <p:val>
                                            <p:strVal val="#ppt_y"/>
                                          </p:val>
                                        </p:tav>
                                        <p:tav tm="100000">
                                          <p:val>
                                            <p:strVal val="#ppt_y"/>
                                          </p:val>
                                        </p:tav>
                                      </p:tavLst>
                                    </p:anim>
                                  </p:childTnLst>
                                </p:cTn>
                              </p:par>
                            </p:childTnLst>
                          </p:cTn>
                        </p:par>
                        <p:par>
                          <p:cTn id="15" fill="hold">
                            <p:stCondLst>
                              <p:cond delay="28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4950"/>
                            </p:stCondLst>
                            <p:childTnLst>
                              <p:par>
                                <p:cTn id="21" presetID="42"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1000"/>
                                        <p:tgtEl>
                                          <p:spTgt spid="51"/>
                                        </p:tgtEl>
                                      </p:cBhvr>
                                    </p:animEffect>
                                    <p:anim calcmode="lin" valueType="num">
                                      <p:cBhvr>
                                        <p:cTn id="24" dur="1000" fill="hold"/>
                                        <p:tgtEl>
                                          <p:spTgt spid="51"/>
                                        </p:tgtEl>
                                        <p:attrNameLst>
                                          <p:attrName>ppt_x</p:attrName>
                                        </p:attrNameLst>
                                      </p:cBhvr>
                                      <p:tavLst>
                                        <p:tav tm="0">
                                          <p:val>
                                            <p:strVal val="#ppt_x"/>
                                          </p:val>
                                        </p:tav>
                                        <p:tav tm="100000">
                                          <p:val>
                                            <p:strVal val="#ppt_x"/>
                                          </p:val>
                                        </p:tav>
                                      </p:tavLst>
                                    </p:anim>
                                    <p:anim calcmode="lin" valueType="num">
                                      <p:cBhvr>
                                        <p:cTn id="2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114DC-616A-4C5E-88F8-A6B6A1344E52}"/>
              </a:ext>
            </a:extLst>
          </p:cNvPr>
          <p:cNvSpPr>
            <a:spLocks noGrp="1"/>
          </p:cNvSpPr>
          <p:nvPr>
            <p:ph type="title"/>
          </p:nvPr>
        </p:nvSpPr>
        <p:spPr/>
        <p:txBody>
          <a:bodyPr/>
          <a:lstStyle/>
          <a:p>
            <a:endParaRPr lang="zh-CN" altLang="en-US"/>
          </a:p>
        </p:txBody>
      </p:sp>
      <p:grpSp>
        <p:nvGrpSpPr>
          <p:cNvPr id="3" name="333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143D2A9-051D-4D86-820F-476E00BA0D24}"/>
              </a:ext>
            </a:extLst>
          </p:cNvPr>
          <p:cNvGrpSpPr>
            <a:grpSpLocks noChangeAspect="1"/>
          </p:cNvGrpSpPr>
          <p:nvPr>
            <p:custDataLst>
              <p:tags r:id="rId1"/>
            </p:custDataLst>
          </p:nvPr>
        </p:nvGrpSpPr>
        <p:grpSpPr>
          <a:xfrm>
            <a:off x="1540040" y="1382089"/>
            <a:ext cx="9111920" cy="4566911"/>
            <a:chOff x="1540040" y="1382089"/>
            <a:chExt cx="9111920" cy="4566911"/>
          </a:xfrm>
        </p:grpSpPr>
        <p:grpSp>
          <p:nvGrpSpPr>
            <p:cNvPr id="4" name="îṣlidé">
              <a:extLst>
                <a:ext uri="{FF2B5EF4-FFF2-40B4-BE49-F238E27FC236}">
                  <a16:creationId xmlns:a16="http://schemas.microsoft.com/office/drawing/2014/main" id="{A6B22866-625A-42CA-930A-D1CE6A1A5F87}"/>
                </a:ext>
              </a:extLst>
            </p:cNvPr>
            <p:cNvGrpSpPr/>
            <p:nvPr/>
          </p:nvGrpSpPr>
          <p:grpSpPr>
            <a:xfrm>
              <a:off x="1540040" y="1728320"/>
              <a:ext cx="4048536" cy="3874448"/>
              <a:chOff x="1451484" y="1639322"/>
              <a:chExt cx="4048536" cy="3874448"/>
            </a:xfrm>
          </p:grpSpPr>
          <p:sp>
            <p:nvSpPr>
              <p:cNvPr id="29" name="íṣ1íďê">
                <a:extLst>
                  <a:ext uri="{FF2B5EF4-FFF2-40B4-BE49-F238E27FC236}">
                    <a16:creationId xmlns:a16="http://schemas.microsoft.com/office/drawing/2014/main" id="{0A4B08EA-3897-4C46-9611-7F52C3F3F2EB}"/>
                  </a:ext>
                </a:extLst>
              </p:cNvPr>
              <p:cNvSpPr/>
              <p:nvPr/>
            </p:nvSpPr>
            <p:spPr bwMode="auto">
              <a:xfrm rot="900000">
                <a:off x="1846767" y="2079789"/>
                <a:ext cx="3235420" cy="3235420"/>
              </a:xfrm>
              <a:prstGeom prst="ellipse">
                <a:avLst/>
              </a:prstGeom>
              <a:noFill/>
              <a:ln w="6350" cap="flat">
                <a:solidFill>
                  <a:schemeClr val="tx2"/>
                </a:solidFill>
                <a:prstDash val="dash"/>
                <a:miter lim="800000"/>
                <a:headEnd/>
                <a:tailEnd/>
              </a:ln>
              <a:effectLst/>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30" name="ïŝ1îḍe">
                <a:extLst>
                  <a:ext uri="{FF2B5EF4-FFF2-40B4-BE49-F238E27FC236}">
                    <a16:creationId xmlns:a16="http://schemas.microsoft.com/office/drawing/2014/main" id="{AF0C1464-58C0-471A-BBBD-C6BC6B25D579}"/>
                  </a:ext>
                </a:extLst>
              </p:cNvPr>
              <p:cNvSpPr/>
              <p:nvPr/>
            </p:nvSpPr>
            <p:spPr bwMode="auto">
              <a:xfrm rot="900000">
                <a:off x="3663498" y="2142014"/>
                <a:ext cx="852616" cy="1737697"/>
              </a:xfrm>
              <a:custGeom>
                <a:avLst/>
                <a:gdLst>
                  <a:gd name="T0" fmla="*/ 239 w 316"/>
                  <a:gd name="T1" fmla="*/ 120 h 644"/>
                  <a:gd name="T2" fmla="*/ 56 w 316"/>
                  <a:gd name="T3" fmla="*/ 16 h 644"/>
                  <a:gd name="T4" fmla="*/ 58 w 316"/>
                  <a:gd name="T5" fmla="*/ 0 h 644"/>
                  <a:gd name="T6" fmla="*/ 0 w 316"/>
                  <a:gd name="T7" fmla="*/ 27 h 644"/>
                  <a:gd name="T8" fmla="*/ 52 w 316"/>
                  <a:gd name="T9" fmla="*/ 64 h 644"/>
                  <a:gd name="T10" fmla="*/ 53 w 316"/>
                  <a:gd name="T11" fmla="*/ 48 h 644"/>
                  <a:gd name="T12" fmla="*/ 284 w 316"/>
                  <a:gd name="T13" fmla="*/ 328 h 644"/>
                  <a:gd name="T14" fmla="*/ 0 w 316"/>
                  <a:gd name="T15" fmla="*/ 612 h 644"/>
                  <a:gd name="T16" fmla="*/ 0 w 316"/>
                  <a:gd name="T17" fmla="*/ 644 h 644"/>
                  <a:gd name="T18" fmla="*/ 316 w 316"/>
                  <a:gd name="T19" fmla="*/ 328 h 644"/>
                  <a:gd name="T20" fmla="*/ 239 w 316"/>
                  <a:gd name="T21" fmla="*/ 12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644">
                    <a:moveTo>
                      <a:pt x="239" y="120"/>
                    </a:moveTo>
                    <a:cubicBezTo>
                      <a:pt x="192" y="66"/>
                      <a:pt x="127" y="29"/>
                      <a:pt x="56" y="16"/>
                    </a:cubicBezTo>
                    <a:cubicBezTo>
                      <a:pt x="58" y="0"/>
                      <a:pt x="58" y="0"/>
                      <a:pt x="58" y="0"/>
                    </a:cubicBezTo>
                    <a:cubicBezTo>
                      <a:pt x="0" y="27"/>
                      <a:pt x="0" y="27"/>
                      <a:pt x="0" y="27"/>
                    </a:cubicBezTo>
                    <a:cubicBezTo>
                      <a:pt x="52" y="64"/>
                      <a:pt x="52" y="64"/>
                      <a:pt x="52" y="64"/>
                    </a:cubicBezTo>
                    <a:cubicBezTo>
                      <a:pt x="53" y="48"/>
                      <a:pt x="53" y="48"/>
                      <a:pt x="53" y="48"/>
                    </a:cubicBezTo>
                    <a:cubicBezTo>
                      <a:pt x="186" y="73"/>
                      <a:pt x="284" y="192"/>
                      <a:pt x="284" y="328"/>
                    </a:cubicBezTo>
                    <a:cubicBezTo>
                      <a:pt x="284" y="485"/>
                      <a:pt x="157" y="612"/>
                      <a:pt x="0" y="612"/>
                    </a:cubicBezTo>
                    <a:cubicBezTo>
                      <a:pt x="0" y="644"/>
                      <a:pt x="0" y="644"/>
                      <a:pt x="0" y="644"/>
                    </a:cubicBezTo>
                    <a:cubicBezTo>
                      <a:pt x="174" y="644"/>
                      <a:pt x="316" y="502"/>
                      <a:pt x="316" y="328"/>
                    </a:cubicBezTo>
                    <a:cubicBezTo>
                      <a:pt x="316" y="251"/>
                      <a:pt x="289" y="178"/>
                      <a:pt x="239" y="120"/>
                    </a:cubicBezTo>
                    <a:close/>
                  </a:path>
                </a:pathLst>
              </a:custGeom>
              <a:solidFill>
                <a:schemeClr val="tx2">
                  <a:lumMod val="20000"/>
                  <a:lumOff val="80000"/>
                </a:schemeClr>
              </a:solidFill>
              <a:ln>
                <a:noFill/>
              </a:ln>
              <a:effectLst/>
            </p:spPr>
            <p:txBody>
              <a:bodyPr anchor="ctr"/>
              <a:lstStyle/>
              <a:p>
                <a:pPr algn="ctr"/>
                <a:endParaRPr/>
              </a:p>
            </p:txBody>
          </p:sp>
          <p:sp>
            <p:nvSpPr>
              <p:cNvPr id="31" name="ïṣ1iḑê">
                <a:extLst>
                  <a:ext uri="{FF2B5EF4-FFF2-40B4-BE49-F238E27FC236}">
                    <a16:creationId xmlns:a16="http://schemas.microsoft.com/office/drawing/2014/main" id="{F9A6CA63-F307-450A-B5E4-5DD00770963F}"/>
                  </a:ext>
                </a:extLst>
              </p:cNvPr>
              <p:cNvSpPr/>
              <p:nvPr/>
            </p:nvSpPr>
            <p:spPr bwMode="auto">
              <a:xfrm rot="900000">
                <a:off x="2070310" y="2403580"/>
                <a:ext cx="1674174" cy="1139173"/>
              </a:xfrm>
              <a:custGeom>
                <a:avLst/>
                <a:gdLst>
                  <a:gd name="T0" fmla="*/ 576 w 621"/>
                  <a:gd name="T1" fmla="*/ 181 h 422"/>
                  <a:gd name="T2" fmla="*/ 392 w 621"/>
                  <a:gd name="T3" fmla="*/ 23 h 422"/>
                  <a:gd name="T4" fmla="*/ 171 w 621"/>
                  <a:gd name="T5" fmla="*/ 33 h 422"/>
                  <a:gd name="T6" fmla="*/ 15 w 621"/>
                  <a:gd name="T7" fmla="*/ 174 h 422"/>
                  <a:gd name="T8" fmla="*/ 0 w 621"/>
                  <a:gd name="T9" fmla="*/ 168 h 422"/>
                  <a:gd name="T10" fmla="*/ 8 w 621"/>
                  <a:gd name="T11" fmla="*/ 231 h 422"/>
                  <a:gd name="T12" fmla="*/ 59 w 621"/>
                  <a:gd name="T13" fmla="*/ 193 h 422"/>
                  <a:gd name="T14" fmla="*/ 44 w 621"/>
                  <a:gd name="T15" fmla="*/ 187 h 422"/>
                  <a:gd name="T16" fmla="*/ 382 w 621"/>
                  <a:gd name="T17" fmla="*/ 54 h 422"/>
                  <a:gd name="T18" fmla="*/ 547 w 621"/>
                  <a:gd name="T19" fmla="*/ 195 h 422"/>
                  <a:gd name="T20" fmla="*/ 565 w 621"/>
                  <a:gd name="T21" fmla="*/ 412 h 422"/>
                  <a:gd name="T22" fmla="*/ 595 w 621"/>
                  <a:gd name="T23" fmla="*/ 422 h 422"/>
                  <a:gd name="T24" fmla="*/ 576 w 621"/>
                  <a:gd name="T25" fmla="*/ 18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1" h="422">
                    <a:moveTo>
                      <a:pt x="576" y="181"/>
                    </a:moveTo>
                    <a:cubicBezTo>
                      <a:pt x="538" y="105"/>
                      <a:pt x="472" y="49"/>
                      <a:pt x="392" y="23"/>
                    </a:cubicBezTo>
                    <a:cubicBezTo>
                      <a:pt x="319" y="0"/>
                      <a:pt x="241" y="3"/>
                      <a:pt x="171" y="33"/>
                    </a:cubicBezTo>
                    <a:cubicBezTo>
                      <a:pt x="104" y="61"/>
                      <a:pt x="49" y="111"/>
                      <a:pt x="15" y="174"/>
                    </a:cubicBezTo>
                    <a:cubicBezTo>
                      <a:pt x="0" y="168"/>
                      <a:pt x="0" y="168"/>
                      <a:pt x="0" y="168"/>
                    </a:cubicBezTo>
                    <a:cubicBezTo>
                      <a:pt x="8" y="231"/>
                      <a:pt x="8" y="231"/>
                      <a:pt x="8" y="231"/>
                    </a:cubicBezTo>
                    <a:cubicBezTo>
                      <a:pt x="59" y="193"/>
                      <a:pt x="59" y="193"/>
                      <a:pt x="59" y="193"/>
                    </a:cubicBezTo>
                    <a:cubicBezTo>
                      <a:pt x="44" y="187"/>
                      <a:pt x="44" y="187"/>
                      <a:pt x="44" y="187"/>
                    </a:cubicBezTo>
                    <a:cubicBezTo>
                      <a:pt x="109" y="69"/>
                      <a:pt x="252" y="12"/>
                      <a:pt x="382" y="54"/>
                    </a:cubicBezTo>
                    <a:cubicBezTo>
                      <a:pt x="454" y="77"/>
                      <a:pt x="513" y="127"/>
                      <a:pt x="547" y="195"/>
                    </a:cubicBezTo>
                    <a:cubicBezTo>
                      <a:pt x="582" y="263"/>
                      <a:pt x="588" y="340"/>
                      <a:pt x="565" y="412"/>
                    </a:cubicBezTo>
                    <a:cubicBezTo>
                      <a:pt x="595" y="422"/>
                      <a:pt x="595" y="422"/>
                      <a:pt x="595" y="422"/>
                    </a:cubicBezTo>
                    <a:cubicBezTo>
                      <a:pt x="621" y="342"/>
                      <a:pt x="614" y="256"/>
                      <a:pt x="576" y="181"/>
                    </a:cubicBezTo>
                    <a:close/>
                  </a:path>
                </a:pathLst>
              </a:custGeom>
              <a:solidFill>
                <a:schemeClr val="tx2">
                  <a:lumMod val="20000"/>
                  <a:lumOff val="80000"/>
                </a:schemeClr>
              </a:solidFill>
              <a:ln>
                <a:noFill/>
              </a:ln>
              <a:effectLst/>
            </p:spPr>
            <p:txBody>
              <a:bodyPr anchor="ctr"/>
              <a:lstStyle/>
              <a:p>
                <a:pPr algn="ctr"/>
                <a:endParaRPr/>
              </a:p>
            </p:txBody>
          </p:sp>
          <p:sp>
            <p:nvSpPr>
              <p:cNvPr id="32" name="íṣ1iḑe">
                <a:extLst>
                  <a:ext uri="{FF2B5EF4-FFF2-40B4-BE49-F238E27FC236}">
                    <a16:creationId xmlns:a16="http://schemas.microsoft.com/office/drawing/2014/main" id="{D235F2B3-4308-441B-9968-9D1E1B3A9CC2}"/>
                  </a:ext>
                </a:extLst>
              </p:cNvPr>
              <p:cNvSpPr/>
              <p:nvPr/>
            </p:nvSpPr>
            <p:spPr bwMode="auto">
              <a:xfrm rot="900000">
                <a:off x="2011837" y="3198860"/>
                <a:ext cx="1369266" cy="1624768"/>
              </a:xfrm>
              <a:custGeom>
                <a:avLst/>
                <a:gdLst>
                  <a:gd name="T0" fmla="*/ 66 w 508"/>
                  <a:gd name="T1" fmla="*/ 172 h 602"/>
                  <a:gd name="T2" fmla="*/ 6 w 508"/>
                  <a:gd name="T3" fmla="*/ 385 h 602"/>
                  <a:gd name="T4" fmla="*/ 93 w 508"/>
                  <a:gd name="T5" fmla="*/ 577 h 602"/>
                  <a:gd name="T6" fmla="*/ 83 w 508"/>
                  <a:gd name="T7" fmla="*/ 589 h 602"/>
                  <a:gd name="T8" fmla="*/ 145 w 508"/>
                  <a:gd name="T9" fmla="*/ 602 h 602"/>
                  <a:gd name="T10" fmla="*/ 125 w 508"/>
                  <a:gd name="T11" fmla="*/ 541 h 602"/>
                  <a:gd name="T12" fmla="*/ 114 w 508"/>
                  <a:gd name="T13" fmla="*/ 553 h 602"/>
                  <a:gd name="T14" fmla="*/ 92 w 508"/>
                  <a:gd name="T15" fmla="*/ 191 h 602"/>
                  <a:gd name="T16" fmla="*/ 277 w 508"/>
                  <a:gd name="T17" fmla="*/ 77 h 602"/>
                  <a:gd name="T18" fmla="*/ 489 w 508"/>
                  <a:gd name="T19" fmla="*/ 128 h 602"/>
                  <a:gd name="T20" fmla="*/ 508 w 508"/>
                  <a:gd name="T21" fmla="*/ 102 h 602"/>
                  <a:gd name="T22" fmla="*/ 66 w 508"/>
                  <a:gd name="T23" fmla="*/ 1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8" h="602">
                    <a:moveTo>
                      <a:pt x="66" y="172"/>
                    </a:moveTo>
                    <a:cubicBezTo>
                      <a:pt x="21" y="234"/>
                      <a:pt x="0" y="310"/>
                      <a:pt x="6" y="385"/>
                    </a:cubicBezTo>
                    <a:cubicBezTo>
                      <a:pt x="13" y="458"/>
                      <a:pt x="43" y="525"/>
                      <a:pt x="93" y="577"/>
                    </a:cubicBezTo>
                    <a:cubicBezTo>
                      <a:pt x="83" y="589"/>
                      <a:pt x="83" y="589"/>
                      <a:pt x="83" y="589"/>
                    </a:cubicBezTo>
                    <a:cubicBezTo>
                      <a:pt x="145" y="602"/>
                      <a:pt x="145" y="602"/>
                      <a:pt x="145" y="602"/>
                    </a:cubicBezTo>
                    <a:cubicBezTo>
                      <a:pt x="125" y="541"/>
                      <a:pt x="125" y="541"/>
                      <a:pt x="125" y="541"/>
                    </a:cubicBezTo>
                    <a:cubicBezTo>
                      <a:pt x="114" y="553"/>
                      <a:pt x="114" y="553"/>
                      <a:pt x="114" y="553"/>
                    </a:cubicBezTo>
                    <a:cubicBezTo>
                      <a:pt x="22" y="455"/>
                      <a:pt x="12" y="301"/>
                      <a:pt x="92" y="191"/>
                    </a:cubicBezTo>
                    <a:cubicBezTo>
                      <a:pt x="136" y="130"/>
                      <a:pt x="202" y="89"/>
                      <a:pt x="277" y="77"/>
                    </a:cubicBezTo>
                    <a:cubicBezTo>
                      <a:pt x="353" y="65"/>
                      <a:pt x="428" y="83"/>
                      <a:pt x="489" y="128"/>
                    </a:cubicBezTo>
                    <a:cubicBezTo>
                      <a:pt x="508" y="102"/>
                      <a:pt x="508" y="102"/>
                      <a:pt x="508" y="102"/>
                    </a:cubicBezTo>
                    <a:cubicBezTo>
                      <a:pt x="367" y="0"/>
                      <a:pt x="168" y="31"/>
                      <a:pt x="66" y="172"/>
                    </a:cubicBezTo>
                    <a:close/>
                  </a:path>
                </a:pathLst>
              </a:custGeom>
              <a:solidFill>
                <a:schemeClr val="tx2">
                  <a:lumMod val="20000"/>
                  <a:lumOff val="80000"/>
                </a:schemeClr>
              </a:solidFill>
              <a:ln>
                <a:noFill/>
              </a:ln>
              <a:effectLst/>
            </p:spPr>
            <p:txBody>
              <a:bodyPr anchor="ctr"/>
              <a:lstStyle/>
              <a:p>
                <a:pPr algn="ctr"/>
                <a:endParaRPr/>
              </a:p>
            </p:txBody>
          </p:sp>
          <p:sp>
            <p:nvSpPr>
              <p:cNvPr id="33" name="íṣḻïďé">
                <a:extLst>
                  <a:ext uri="{FF2B5EF4-FFF2-40B4-BE49-F238E27FC236}">
                    <a16:creationId xmlns:a16="http://schemas.microsoft.com/office/drawing/2014/main" id="{685A410D-A793-4595-BA67-198009BA452E}"/>
                  </a:ext>
                </a:extLst>
              </p:cNvPr>
              <p:cNvSpPr/>
              <p:nvPr/>
            </p:nvSpPr>
            <p:spPr bwMode="auto">
              <a:xfrm rot="900000">
                <a:off x="2775862" y="3696997"/>
                <a:ext cx="1442669" cy="1545718"/>
              </a:xfrm>
              <a:custGeom>
                <a:avLst/>
                <a:gdLst>
                  <a:gd name="T0" fmla="*/ 535 w 535"/>
                  <a:gd name="T1" fmla="*/ 500 h 573"/>
                  <a:gd name="T2" fmla="*/ 471 w 535"/>
                  <a:gd name="T3" fmla="*/ 501 h 573"/>
                  <a:gd name="T4" fmla="*/ 479 w 535"/>
                  <a:gd name="T5" fmla="*/ 514 h 573"/>
                  <a:gd name="T6" fmla="*/ 128 w 535"/>
                  <a:gd name="T7" fmla="*/ 424 h 573"/>
                  <a:gd name="T8" fmla="*/ 77 w 535"/>
                  <a:gd name="T9" fmla="*/ 212 h 573"/>
                  <a:gd name="T10" fmla="*/ 191 w 535"/>
                  <a:gd name="T11" fmla="*/ 26 h 573"/>
                  <a:gd name="T12" fmla="*/ 172 w 535"/>
                  <a:gd name="T13" fmla="*/ 0 h 573"/>
                  <a:gd name="T14" fmla="*/ 102 w 535"/>
                  <a:gd name="T15" fmla="*/ 443 h 573"/>
                  <a:gd name="T16" fmla="*/ 287 w 535"/>
                  <a:gd name="T17" fmla="*/ 565 h 573"/>
                  <a:gd name="T18" fmla="*/ 359 w 535"/>
                  <a:gd name="T19" fmla="*/ 573 h 573"/>
                  <a:gd name="T20" fmla="*/ 496 w 535"/>
                  <a:gd name="T21" fmla="*/ 542 h 573"/>
                  <a:gd name="T22" fmla="*/ 504 w 535"/>
                  <a:gd name="T23" fmla="*/ 555 h 573"/>
                  <a:gd name="T24" fmla="*/ 535 w 535"/>
                  <a:gd name="T25" fmla="*/ 50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5" h="573">
                    <a:moveTo>
                      <a:pt x="535" y="500"/>
                    </a:moveTo>
                    <a:cubicBezTo>
                      <a:pt x="471" y="501"/>
                      <a:pt x="471" y="501"/>
                      <a:pt x="471" y="501"/>
                    </a:cubicBezTo>
                    <a:cubicBezTo>
                      <a:pt x="479" y="514"/>
                      <a:pt x="479" y="514"/>
                      <a:pt x="479" y="514"/>
                    </a:cubicBezTo>
                    <a:cubicBezTo>
                      <a:pt x="357" y="572"/>
                      <a:pt x="208" y="534"/>
                      <a:pt x="128" y="424"/>
                    </a:cubicBezTo>
                    <a:cubicBezTo>
                      <a:pt x="83" y="362"/>
                      <a:pt x="65" y="287"/>
                      <a:pt x="77" y="212"/>
                    </a:cubicBezTo>
                    <a:cubicBezTo>
                      <a:pt x="89" y="137"/>
                      <a:pt x="130" y="71"/>
                      <a:pt x="191" y="26"/>
                    </a:cubicBezTo>
                    <a:cubicBezTo>
                      <a:pt x="172" y="0"/>
                      <a:pt x="172" y="0"/>
                      <a:pt x="172" y="0"/>
                    </a:cubicBezTo>
                    <a:cubicBezTo>
                      <a:pt x="31" y="103"/>
                      <a:pt x="0" y="301"/>
                      <a:pt x="102" y="443"/>
                    </a:cubicBezTo>
                    <a:cubicBezTo>
                      <a:pt x="147" y="504"/>
                      <a:pt x="212" y="548"/>
                      <a:pt x="287" y="565"/>
                    </a:cubicBezTo>
                    <a:cubicBezTo>
                      <a:pt x="310" y="570"/>
                      <a:pt x="335" y="573"/>
                      <a:pt x="359" y="573"/>
                    </a:cubicBezTo>
                    <a:cubicBezTo>
                      <a:pt x="406" y="573"/>
                      <a:pt x="453" y="563"/>
                      <a:pt x="496" y="542"/>
                    </a:cubicBezTo>
                    <a:cubicBezTo>
                      <a:pt x="504" y="555"/>
                      <a:pt x="504" y="555"/>
                      <a:pt x="504" y="555"/>
                    </a:cubicBezTo>
                    <a:lnTo>
                      <a:pt x="535" y="500"/>
                    </a:lnTo>
                    <a:close/>
                  </a:path>
                </a:pathLst>
              </a:custGeom>
              <a:solidFill>
                <a:schemeClr val="tx2">
                  <a:lumMod val="20000"/>
                  <a:lumOff val="80000"/>
                </a:schemeClr>
              </a:solidFill>
              <a:ln>
                <a:noFill/>
              </a:ln>
              <a:effectLst/>
            </p:spPr>
            <p:txBody>
              <a:bodyPr anchor="ctr"/>
              <a:lstStyle/>
              <a:p>
                <a:pPr algn="ctr"/>
                <a:endParaRPr/>
              </a:p>
            </p:txBody>
          </p:sp>
          <p:sp>
            <p:nvSpPr>
              <p:cNvPr id="34" name="i$lîḋe">
                <a:extLst>
                  <a:ext uri="{FF2B5EF4-FFF2-40B4-BE49-F238E27FC236}">
                    <a16:creationId xmlns:a16="http://schemas.microsoft.com/office/drawing/2014/main" id="{2B5F5687-430C-40F9-B9BE-3B1510252683}"/>
                  </a:ext>
                </a:extLst>
              </p:cNvPr>
              <p:cNvSpPr/>
              <p:nvPr/>
            </p:nvSpPr>
            <p:spPr bwMode="auto">
              <a:xfrm rot="900000">
                <a:off x="3384030" y="3404151"/>
                <a:ext cx="1698172" cy="1105295"/>
              </a:xfrm>
              <a:custGeom>
                <a:avLst/>
                <a:gdLst>
                  <a:gd name="T0" fmla="*/ 630 w 630"/>
                  <a:gd name="T1" fmla="*/ 47 h 410"/>
                  <a:gd name="T2" fmla="*/ 587 w 630"/>
                  <a:gd name="T3" fmla="*/ 0 h 410"/>
                  <a:gd name="T4" fmla="*/ 568 w 630"/>
                  <a:gd name="T5" fmla="*/ 61 h 410"/>
                  <a:gd name="T6" fmla="*/ 583 w 630"/>
                  <a:gd name="T7" fmla="*/ 58 h 410"/>
                  <a:gd name="T8" fmla="*/ 389 w 630"/>
                  <a:gd name="T9" fmla="*/ 364 h 410"/>
                  <a:gd name="T10" fmla="*/ 171 w 630"/>
                  <a:gd name="T11" fmla="*/ 347 h 410"/>
                  <a:gd name="T12" fmla="*/ 30 w 630"/>
                  <a:gd name="T13" fmla="*/ 181 h 410"/>
                  <a:gd name="T14" fmla="*/ 0 w 630"/>
                  <a:gd name="T15" fmla="*/ 191 h 410"/>
                  <a:gd name="T16" fmla="*/ 157 w 630"/>
                  <a:gd name="T17" fmla="*/ 375 h 410"/>
                  <a:gd name="T18" fmla="*/ 300 w 630"/>
                  <a:gd name="T19" fmla="*/ 410 h 410"/>
                  <a:gd name="T20" fmla="*/ 399 w 630"/>
                  <a:gd name="T21" fmla="*/ 394 h 410"/>
                  <a:gd name="T22" fmla="*/ 572 w 630"/>
                  <a:gd name="T23" fmla="*/ 257 h 410"/>
                  <a:gd name="T24" fmla="*/ 614 w 630"/>
                  <a:gd name="T25" fmla="*/ 51 h 410"/>
                  <a:gd name="T26" fmla="*/ 630 w 630"/>
                  <a:gd name="T27" fmla="*/ 47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0" h="410">
                    <a:moveTo>
                      <a:pt x="630" y="47"/>
                    </a:moveTo>
                    <a:cubicBezTo>
                      <a:pt x="587" y="0"/>
                      <a:pt x="587" y="0"/>
                      <a:pt x="587" y="0"/>
                    </a:cubicBezTo>
                    <a:cubicBezTo>
                      <a:pt x="568" y="61"/>
                      <a:pt x="568" y="61"/>
                      <a:pt x="568" y="61"/>
                    </a:cubicBezTo>
                    <a:cubicBezTo>
                      <a:pt x="583" y="58"/>
                      <a:pt x="583" y="58"/>
                      <a:pt x="583" y="58"/>
                    </a:cubicBezTo>
                    <a:cubicBezTo>
                      <a:pt x="600" y="192"/>
                      <a:pt x="518" y="322"/>
                      <a:pt x="389" y="364"/>
                    </a:cubicBezTo>
                    <a:cubicBezTo>
                      <a:pt x="316" y="388"/>
                      <a:pt x="239" y="381"/>
                      <a:pt x="171" y="347"/>
                    </a:cubicBezTo>
                    <a:cubicBezTo>
                      <a:pt x="104" y="312"/>
                      <a:pt x="53" y="254"/>
                      <a:pt x="30" y="181"/>
                    </a:cubicBezTo>
                    <a:cubicBezTo>
                      <a:pt x="0" y="191"/>
                      <a:pt x="0" y="191"/>
                      <a:pt x="0" y="191"/>
                    </a:cubicBezTo>
                    <a:cubicBezTo>
                      <a:pt x="26" y="272"/>
                      <a:pt x="82" y="337"/>
                      <a:pt x="157" y="375"/>
                    </a:cubicBezTo>
                    <a:cubicBezTo>
                      <a:pt x="202" y="398"/>
                      <a:pt x="251" y="410"/>
                      <a:pt x="300" y="410"/>
                    </a:cubicBezTo>
                    <a:cubicBezTo>
                      <a:pt x="333" y="410"/>
                      <a:pt x="366" y="405"/>
                      <a:pt x="399" y="394"/>
                    </a:cubicBezTo>
                    <a:cubicBezTo>
                      <a:pt x="471" y="371"/>
                      <a:pt x="532" y="322"/>
                      <a:pt x="572" y="257"/>
                    </a:cubicBezTo>
                    <a:cubicBezTo>
                      <a:pt x="609" y="195"/>
                      <a:pt x="624" y="122"/>
                      <a:pt x="614" y="51"/>
                    </a:cubicBezTo>
                    <a:lnTo>
                      <a:pt x="630" y="47"/>
                    </a:lnTo>
                    <a:close/>
                  </a:path>
                </a:pathLst>
              </a:custGeom>
              <a:solidFill>
                <a:schemeClr val="tx2">
                  <a:lumMod val="20000"/>
                  <a:lumOff val="80000"/>
                </a:schemeClr>
              </a:solidFill>
              <a:ln>
                <a:noFill/>
              </a:ln>
              <a:effectLst/>
            </p:spPr>
            <p:txBody>
              <a:bodyPr anchor="ctr"/>
              <a:lstStyle/>
              <a:p>
                <a:pPr algn="ctr"/>
                <a:endParaRPr/>
              </a:p>
            </p:txBody>
          </p:sp>
          <p:sp>
            <p:nvSpPr>
              <p:cNvPr id="35" name="îṣľïḍe">
                <a:extLst>
                  <a:ext uri="{FF2B5EF4-FFF2-40B4-BE49-F238E27FC236}">
                    <a16:creationId xmlns:a16="http://schemas.microsoft.com/office/drawing/2014/main" id="{DCA7552D-5318-4475-B196-A7F6C6340766}"/>
                  </a:ext>
                </a:extLst>
              </p:cNvPr>
              <p:cNvSpPr/>
              <p:nvPr/>
            </p:nvSpPr>
            <p:spPr bwMode="auto">
              <a:xfrm rot="900000">
                <a:off x="2782460" y="3015850"/>
                <a:ext cx="1365031" cy="1365032"/>
              </a:xfrm>
              <a:prstGeom prst="ellipse">
                <a:avLst/>
              </a:prstGeom>
              <a:solidFill>
                <a:schemeClr val="bg1"/>
              </a:solidFill>
              <a:ln w="76200" cap="flat">
                <a:solidFill>
                  <a:schemeClr val="tx2">
                    <a:lumMod val="40000"/>
                    <a:lumOff val="60000"/>
                  </a:schemeClr>
                </a:solidFill>
                <a:prstDash val="solid"/>
                <a:miter lim="800000"/>
                <a:headEnd/>
                <a:tailEnd/>
              </a:ln>
              <a:effectLst/>
            </p:spPr>
            <p:txBody>
              <a:bodyPr anchor="ctr"/>
              <a:lstStyle/>
              <a:p>
                <a:pPr algn="ctr"/>
                <a:endParaRPr/>
              </a:p>
            </p:txBody>
          </p:sp>
          <p:grpSp>
            <p:nvGrpSpPr>
              <p:cNvPr id="36" name="iş1îḓe">
                <a:extLst>
                  <a:ext uri="{FF2B5EF4-FFF2-40B4-BE49-F238E27FC236}">
                    <a16:creationId xmlns:a16="http://schemas.microsoft.com/office/drawing/2014/main" id="{A6FB46B9-BF83-42FD-8558-8813644B15DD}"/>
                  </a:ext>
                </a:extLst>
              </p:cNvPr>
              <p:cNvGrpSpPr/>
              <p:nvPr/>
            </p:nvGrpSpPr>
            <p:grpSpPr>
              <a:xfrm>
                <a:off x="3258352" y="3314483"/>
                <a:ext cx="403355" cy="386272"/>
                <a:chOff x="5699125" y="234951"/>
                <a:chExt cx="487363" cy="466725"/>
              </a:xfrm>
              <a:solidFill>
                <a:schemeClr val="accent6"/>
              </a:solidFill>
              <a:effectLst/>
            </p:grpSpPr>
            <p:sp>
              <p:nvSpPr>
                <p:cNvPr id="43" name="íŝ1íďé">
                  <a:extLst>
                    <a:ext uri="{FF2B5EF4-FFF2-40B4-BE49-F238E27FC236}">
                      <a16:creationId xmlns:a16="http://schemas.microsoft.com/office/drawing/2014/main" id="{D7D6C0F1-CF44-431C-970A-C89C6EDEBEBD}"/>
                    </a:ext>
                  </a:extLst>
                </p:cNvPr>
                <p:cNvSpPr/>
                <p:nvPr/>
              </p:nvSpPr>
              <p:spPr bwMode="auto">
                <a:xfrm>
                  <a:off x="5700713" y="234951"/>
                  <a:ext cx="485775" cy="239713"/>
                </a:xfrm>
                <a:custGeom>
                  <a:avLst/>
                  <a:gdLst>
                    <a:gd name="T0" fmla="*/ 16 w 727"/>
                    <a:gd name="T1" fmla="*/ 357 h 357"/>
                    <a:gd name="T2" fmla="*/ 22 w 727"/>
                    <a:gd name="T3" fmla="*/ 356 h 357"/>
                    <a:gd name="T4" fmla="*/ 251 w 727"/>
                    <a:gd name="T5" fmla="*/ 260 h 357"/>
                    <a:gd name="T6" fmla="*/ 493 w 727"/>
                    <a:gd name="T7" fmla="*/ 210 h 357"/>
                    <a:gd name="T8" fmla="*/ 661 w 727"/>
                    <a:gd name="T9" fmla="*/ 72 h 357"/>
                    <a:gd name="T10" fmla="*/ 688 w 727"/>
                    <a:gd name="T11" fmla="*/ 104 h 357"/>
                    <a:gd name="T12" fmla="*/ 727 w 727"/>
                    <a:gd name="T13" fmla="*/ 0 h 357"/>
                    <a:gd name="T14" fmla="*/ 617 w 727"/>
                    <a:gd name="T15" fmla="*/ 18 h 357"/>
                    <a:gd name="T16" fmla="*/ 644 w 727"/>
                    <a:gd name="T17" fmla="*/ 51 h 357"/>
                    <a:gd name="T18" fmla="*/ 481 w 727"/>
                    <a:gd name="T19" fmla="*/ 184 h 357"/>
                    <a:gd name="T20" fmla="*/ 244 w 727"/>
                    <a:gd name="T21" fmla="*/ 233 h 357"/>
                    <a:gd name="T22" fmla="*/ 11 w 727"/>
                    <a:gd name="T23" fmla="*/ 331 h 357"/>
                    <a:gd name="T24" fmla="*/ 3 w 727"/>
                    <a:gd name="T25" fmla="*/ 349 h 357"/>
                    <a:gd name="T26" fmla="*/ 16 w 727"/>
                    <a:gd name="T2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7" h="357">
                      <a:moveTo>
                        <a:pt x="16" y="357"/>
                      </a:moveTo>
                      <a:cubicBezTo>
                        <a:pt x="18" y="357"/>
                        <a:pt x="20" y="357"/>
                        <a:pt x="22" y="356"/>
                      </a:cubicBezTo>
                      <a:cubicBezTo>
                        <a:pt x="251" y="260"/>
                        <a:pt x="251" y="260"/>
                        <a:pt x="251" y="260"/>
                      </a:cubicBezTo>
                      <a:cubicBezTo>
                        <a:pt x="493" y="210"/>
                        <a:pt x="493" y="210"/>
                        <a:pt x="493" y="210"/>
                      </a:cubicBezTo>
                      <a:cubicBezTo>
                        <a:pt x="661" y="72"/>
                        <a:pt x="661" y="72"/>
                        <a:pt x="661" y="72"/>
                      </a:cubicBezTo>
                      <a:cubicBezTo>
                        <a:pt x="688" y="104"/>
                        <a:pt x="688" y="104"/>
                        <a:pt x="688" y="104"/>
                      </a:cubicBezTo>
                      <a:cubicBezTo>
                        <a:pt x="727" y="0"/>
                        <a:pt x="727" y="0"/>
                        <a:pt x="727" y="0"/>
                      </a:cubicBezTo>
                      <a:cubicBezTo>
                        <a:pt x="617" y="18"/>
                        <a:pt x="617" y="18"/>
                        <a:pt x="617" y="18"/>
                      </a:cubicBezTo>
                      <a:cubicBezTo>
                        <a:pt x="644" y="51"/>
                        <a:pt x="644" y="51"/>
                        <a:pt x="644" y="51"/>
                      </a:cubicBezTo>
                      <a:cubicBezTo>
                        <a:pt x="481" y="184"/>
                        <a:pt x="481" y="184"/>
                        <a:pt x="481" y="184"/>
                      </a:cubicBezTo>
                      <a:cubicBezTo>
                        <a:pt x="244" y="233"/>
                        <a:pt x="244" y="233"/>
                        <a:pt x="244" y="233"/>
                      </a:cubicBezTo>
                      <a:cubicBezTo>
                        <a:pt x="11" y="331"/>
                        <a:pt x="11" y="331"/>
                        <a:pt x="11" y="331"/>
                      </a:cubicBezTo>
                      <a:cubicBezTo>
                        <a:pt x="4" y="334"/>
                        <a:pt x="0" y="342"/>
                        <a:pt x="3" y="349"/>
                      </a:cubicBezTo>
                      <a:cubicBezTo>
                        <a:pt x="6" y="354"/>
                        <a:pt x="11" y="357"/>
                        <a:pt x="16" y="3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š1iḍê">
                  <a:extLst>
                    <a:ext uri="{FF2B5EF4-FFF2-40B4-BE49-F238E27FC236}">
                      <a16:creationId xmlns:a16="http://schemas.microsoft.com/office/drawing/2014/main" id="{02A579AA-5960-4187-8EB5-C235E9E6DB23}"/>
                    </a:ext>
                  </a:extLst>
                </p:cNvPr>
                <p:cNvSpPr/>
                <p:nvPr/>
              </p:nvSpPr>
              <p:spPr bwMode="auto">
                <a:xfrm>
                  <a:off x="5699125" y="549276"/>
                  <a:ext cx="92075" cy="152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i$1iďè">
                  <a:extLst>
                    <a:ext uri="{FF2B5EF4-FFF2-40B4-BE49-F238E27FC236}">
                      <a16:creationId xmlns:a16="http://schemas.microsoft.com/office/drawing/2014/main" id="{3503EE47-FEE0-408C-96CB-DEA167F61BCB}"/>
                    </a:ext>
                  </a:extLst>
                </p:cNvPr>
                <p:cNvSpPr/>
                <p:nvPr/>
              </p:nvSpPr>
              <p:spPr bwMode="auto">
                <a:xfrm>
                  <a:off x="5826125" y="496888"/>
                  <a:ext cx="93663" cy="204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 name="işḷîḑè">
                  <a:extLst>
                    <a:ext uri="{FF2B5EF4-FFF2-40B4-BE49-F238E27FC236}">
                      <a16:creationId xmlns:a16="http://schemas.microsoft.com/office/drawing/2014/main" id="{233AF924-F775-49A4-8133-50412D642CA0}"/>
                    </a:ext>
                  </a:extLst>
                </p:cNvPr>
                <p:cNvSpPr/>
                <p:nvPr/>
              </p:nvSpPr>
              <p:spPr bwMode="auto">
                <a:xfrm>
                  <a:off x="5959475" y="469901"/>
                  <a:ext cx="93663" cy="231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7" name="ï$ľiḍê">
                  <a:extLst>
                    <a:ext uri="{FF2B5EF4-FFF2-40B4-BE49-F238E27FC236}">
                      <a16:creationId xmlns:a16="http://schemas.microsoft.com/office/drawing/2014/main" id="{BD441F92-E4F3-464E-90EF-EF3222F7212E}"/>
                    </a:ext>
                  </a:extLst>
                </p:cNvPr>
                <p:cNvSpPr/>
                <p:nvPr/>
              </p:nvSpPr>
              <p:spPr bwMode="auto">
                <a:xfrm>
                  <a:off x="6092825" y="363538"/>
                  <a:ext cx="93663" cy="3381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sp>
            <p:nvSpPr>
              <p:cNvPr id="37" name="îṣlïḑê">
                <a:extLst>
                  <a:ext uri="{FF2B5EF4-FFF2-40B4-BE49-F238E27FC236}">
                    <a16:creationId xmlns:a16="http://schemas.microsoft.com/office/drawing/2014/main" id="{1F7B7735-C504-4BBE-82FE-E353CB7924E8}"/>
                  </a:ext>
                </a:extLst>
              </p:cNvPr>
              <p:cNvSpPr txBox="1"/>
              <p:nvPr/>
            </p:nvSpPr>
            <p:spPr>
              <a:xfrm>
                <a:off x="2944866" y="3769467"/>
                <a:ext cx="1050288" cy="338554"/>
              </a:xfrm>
              <a:prstGeom prst="rect">
                <a:avLst/>
              </a:prstGeom>
              <a:noFill/>
              <a:effectLst/>
            </p:spPr>
            <p:txBody>
              <a:bodyPr wrap="none">
                <a:normAutofit/>
              </a:bodyPr>
              <a:lstStyle/>
              <a:p>
                <a:pPr algn="ctr"/>
                <a:r>
                  <a:rPr lang="en-US" altLang="zh-CN" sz="1600" b="1" dirty="0"/>
                  <a:t>Keyword</a:t>
                </a:r>
                <a:endParaRPr lang="zh-CN" altLang="en-US" sz="1600" b="1" dirty="0"/>
              </a:p>
            </p:txBody>
          </p:sp>
          <p:sp>
            <p:nvSpPr>
              <p:cNvPr id="38" name="ïşļíďê">
                <a:extLst>
                  <a:ext uri="{FF2B5EF4-FFF2-40B4-BE49-F238E27FC236}">
                    <a16:creationId xmlns:a16="http://schemas.microsoft.com/office/drawing/2014/main" id="{AF2B1DF6-D8E5-4AB2-B7B6-C3AE0045B0BA}"/>
                  </a:ext>
                </a:extLst>
              </p:cNvPr>
              <p:cNvSpPr/>
              <p:nvPr/>
            </p:nvSpPr>
            <p:spPr bwMode="auto">
              <a:xfrm>
                <a:off x="3110297" y="1639322"/>
                <a:ext cx="786270" cy="787681"/>
              </a:xfrm>
              <a:prstGeom prst="ellipse">
                <a:avLst/>
              </a:prstGeom>
              <a:solidFill>
                <a:schemeClr val="accent1"/>
              </a:solidFill>
              <a:ln>
                <a:noFill/>
              </a:ln>
              <a:effectLst/>
            </p:spPr>
            <p:txBody>
              <a:bodyPr vert="horz" wrap="none" lIns="90000" tIns="46800" rIns="90000" bIns="46800" anchor="ctr" anchorCtr="0" compatLnSpc="1">
                <a:prstTxWarp prst="textNoShape">
                  <a:avLst/>
                </a:prstTxWarp>
                <a:normAutofit lnSpcReduction="10000"/>
              </a:bodyPr>
              <a:lstStyle/>
              <a:p>
                <a:pPr algn="ctr"/>
                <a:r>
                  <a:rPr lang="en-US" sz="3200" dirty="0">
                    <a:solidFill>
                      <a:schemeClr val="bg1"/>
                    </a:solidFill>
                    <a:latin typeface="Impact" panose="020B0806030902050204" pitchFamily="34" charset="0"/>
                  </a:rPr>
                  <a:t>01</a:t>
                </a:r>
              </a:p>
            </p:txBody>
          </p:sp>
          <p:sp>
            <p:nvSpPr>
              <p:cNvPr id="39" name="íSḻíḍe">
                <a:extLst>
                  <a:ext uri="{FF2B5EF4-FFF2-40B4-BE49-F238E27FC236}">
                    <a16:creationId xmlns:a16="http://schemas.microsoft.com/office/drawing/2014/main" id="{C5FF4796-1841-4CB1-94F7-67D736F50E5C}"/>
                  </a:ext>
                </a:extLst>
              </p:cNvPr>
              <p:cNvSpPr/>
              <p:nvPr/>
            </p:nvSpPr>
            <p:spPr bwMode="auto">
              <a:xfrm>
                <a:off x="1451484" y="2706043"/>
                <a:ext cx="883670" cy="882259"/>
              </a:xfrm>
              <a:custGeom>
                <a:avLst/>
                <a:gdLst>
                  <a:gd name="T0" fmla="*/ 209 w 328"/>
                  <a:gd name="T1" fmla="*/ 25 h 327"/>
                  <a:gd name="T2" fmla="*/ 25 w 328"/>
                  <a:gd name="T3" fmla="*/ 118 h 327"/>
                  <a:gd name="T4" fmla="*/ 119 w 328"/>
                  <a:gd name="T5" fmla="*/ 302 h 327"/>
                  <a:gd name="T6" fmla="*/ 303 w 328"/>
                  <a:gd name="T7" fmla="*/ 209 h 327"/>
                  <a:gd name="T8" fmla="*/ 209 w 328"/>
                  <a:gd name="T9" fmla="*/ 25 h 327"/>
                </a:gdLst>
                <a:ahLst/>
                <a:cxnLst>
                  <a:cxn ang="0">
                    <a:pos x="T0" y="T1"/>
                  </a:cxn>
                  <a:cxn ang="0">
                    <a:pos x="T2" y="T3"/>
                  </a:cxn>
                  <a:cxn ang="0">
                    <a:pos x="T4" y="T5"/>
                  </a:cxn>
                  <a:cxn ang="0">
                    <a:pos x="T6" y="T7"/>
                  </a:cxn>
                  <a:cxn ang="0">
                    <a:pos x="T8" y="T9"/>
                  </a:cxn>
                </a:cxnLst>
                <a:rect l="0" t="0" r="r" b="b"/>
                <a:pathLst>
                  <a:path w="328" h="327">
                    <a:moveTo>
                      <a:pt x="209" y="25"/>
                    </a:moveTo>
                    <a:cubicBezTo>
                      <a:pt x="132" y="0"/>
                      <a:pt x="50" y="42"/>
                      <a:pt x="25" y="118"/>
                    </a:cubicBezTo>
                    <a:cubicBezTo>
                      <a:pt x="0" y="195"/>
                      <a:pt x="42" y="277"/>
                      <a:pt x="119" y="302"/>
                    </a:cubicBezTo>
                    <a:cubicBezTo>
                      <a:pt x="196" y="327"/>
                      <a:pt x="278" y="285"/>
                      <a:pt x="303" y="209"/>
                    </a:cubicBezTo>
                    <a:cubicBezTo>
                      <a:pt x="328" y="132"/>
                      <a:pt x="286" y="50"/>
                      <a:pt x="209" y="25"/>
                    </a:cubicBezTo>
                    <a:close/>
                  </a:path>
                </a:pathLst>
              </a:custGeom>
              <a:solidFill>
                <a:schemeClr val="accent2"/>
              </a:solidFill>
              <a:ln>
                <a:noFill/>
              </a:ln>
              <a:effectLst/>
            </p:spPr>
            <p:txBody>
              <a:bodyPr vert="horz" wrap="none" lIns="90000" tIns="46800" rIns="90000" bIns="46800" anchor="ctr" anchorCtr="0" compatLnSpc="1">
                <a:prstTxWarp prst="textNoShape">
                  <a:avLst/>
                </a:prstTxWarp>
                <a:normAutofit/>
              </a:bodyPr>
              <a:lstStyle/>
              <a:p>
                <a:pPr algn="ctr"/>
                <a:r>
                  <a:rPr lang="en-US" sz="3200" dirty="0">
                    <a:solidFill>
                      <a:schemeClr val="bg1"/>
                    </a:solidFill>
                    <a:latin typeface="Impact" panose="020B0806030902050204" pitchFamily="34" charset="0"/>
                  </a:rPr>
                  <a:t>02</a:t>
                </a:r>
              </a:p>
            </p:txBody>
          </p:sp>
          <p:sp>
            <p:nvSpPr>
              <p:cNvPr id="40" name="iṥļiḓè">
                <a:extLst>
                  <a:ext uri="{FF2B5EF4-FFF2-40B4-BE49-F238E27FC236}">
                    <a16:creationId xmlns:a16="http://schemas.microsoft.com/office/drawing/2014/main" id="{141954B1-5D4A-4E94-8E20-66DC51203A58}"/>
                  </a:ext>
                </a:extLst>
              </p:cNvPr>
              <p:cNvSpPr/>
              <p:nvPr/>
            </p:nvSpPr>
            <p:spPr bwMode="auto">
              <a:xfrm>
                <a:off x="2008612" y="4576528"/>
                <a:ext cx="890728" cy="892141"/>
              </a:xfrm>
              <a:custGeom>
                <a:avLst/>
                <a:gdLst>
                  <a:gd name="T0" fmla="*/ 47 w 330"/>
                  <a:gd name="T1" fmla="*/ 80 h 331"/>
                  <a:gd name="T2" fmla="*/ 79 w 330"/>
                  <a:gd name="T3" fmla="*/ 283 h 331"/>
                  <a:gd name="T4" fmla="*/ 283 w 330"/>
                  <a:gd name="T5" fmla="*/ 251 h 331"/>
                  <a:gd name="T6" fmla="*/ 251 w 330"/>
                  <a:gd name="T7" fmla="*/ 47 h 331"/>
                  <a:gd name="T8" fmla="*/ 47 w 330"/>
                  <a:gd name="T9" fmla="*/ 80 h 331"/>
                </a:gdLst>
                <a:ahLst/>
                <a:cxnLst>
                  <a:cxn ang="0">
                    <a:pos x="T0" y="T1"/>
                  </a:cxn>
                  <a:cxn ang="0">
                    <a:pos x="T2" y="T3"/>
                  </a:cxn>
                  <a:cxn ang="0">
                    <a:pos x="T4" y="T5"/>
                  </a:cxn>
                  <a:cxn ang="0">
                    <a:pos x="T6" y="T7"/>
                  </a:cxn>
                  <a:cxn ang="0">
                    <a:pos x="T8" y="T9"/>
                  </a:cxn>
                </a:cxnLst>
                <a:rect l="0" t="0" r="r" b="b"/>
                <a:pathLst>
                  <a:path w="330" h="331">
                    <a:moveTo>
                      <a:pt x="47" y="80"/>
                    </a:moveTo>
                    <a:cubicBezTo>
                      <a:pt x="0" y="145"/>
                      <a:pt x="14" y="236"/>
                      <a:pt x="79" y="283"/>
                    </a:cubicBezTo>
                    <a:cubicBezTo>
                      <a:pt x="145" y="331"/>
                      <a:pt x="236" y="316"/>
                      <a:pt x="283" y="251"/>
                    </a:cubicBezTo>
                    <a:cubicBezTo>
                      <a:pt x="330" y="186"/>
                      <a:pt x="316" y="95"/>
                      <a:pt x="251" y="47"/>
                    </a:cubicBezTo>
                    <a:cubicBezTo>
                      <a:pt x="186" y="0"/>
                      <a:pt x="94" y="14"/>
                      <a:pt x="47" y="80"/>
                    </a:cubicBezTo>
                    <a:close/>
                  </a:path>
                </a:pathLst>
              </a:custGeom>
              <a:solidFill>
                <a:schemeClr val="accent3"/>
              </a:solidFill>
              <a:ln>
                <a:noFill/>
              </a:ln>
              <a:effectLst/>
            </p:spPr>
            <p:txBody>
              <a:bodyPr vert="horz" wrap="none" lIns="90000" tIns="46800" rIns="90000" bIns="46800" anchor="ctr" anchorCtr="0" compatLnSpc="1">
                <a:prstTxWarp prst="textNoShape">
                  <a:avLst/>
                </a:prstTxWarp>
                <a:normAutofit/>
              </a:bodyPr>
              <a:lstStyle/>
              <a:p>
                <a:pPr algn="ctr"/>
                <a:r>
                  <a:rPr lang="en-US" sz="3200">
                    <a:solidFill>
                      <a:schemeClr val="bg1"/>
                    </a:solidFill>
                    <a:latin typeface="Impact" panose="020B0806030902050204" pitchFamily="34" charset="0"/>
                  </a:rPr>
                  <a:t>03</a:t>
                </a:r>
              </a:p>
            </p:txBody>
          </p:sp>
          <p:sp>
            <p:nvSpPr>
              <p:cNvPr id="41" name="íṧlïḍé">
                <a:extLst>
                  <a:ext uri="{FF2B5EF4-FFF2-40B4-BE49-F238E27FC236}">
                    <a16:creationId xmlns:a16="http://schemas.microsoft.com/office/drawing/2014/main" id="{2D471688-91AB-4831-99CB-F76B0FBC515C}"/>
                  </a:ext>
                </a:extLst>
              </p:cNvPr>
              <p:cNvSpPr/>
              <p:nvPr/>
            </p:nvSpPr>
            <p:spPr bwMode="auto">
              <a:xfrm>
                <a:off x="3965259" y="4620218"/>
                <a:ext cx="892140" cy="893552"/>
              </a:xfrm>
              <a:custGeom>
                <a:avLst/>
                <a:gdLst>
                  <a:gd name="T0" fmla="*/ 47 w 331"/>
                  <a:gd name="T1" fmla="*/ 252 h 331"/>
                  <a:gd name="T2" fmla="*/ 251 w 331"/>
                  <a:gd name="T3" fmla="*/ 284 h 331"/>
                  <a:gd name="T4" fmla="*/ 283 w 331"/>
                  <a:gd name="T5" fmla="*/ 80 h 331"/>
                  <a:gd name="T6" fmla="*/ 80 w 331"/>
                  <a:gd name="T7" fmla="*/ 48 h 331"/>
                  <a:gd name="T8" fmla="*/ 47 w 331"/>
                  <a:gd name="T9" fmla="*/ 252 h 331"/>
                </a:gdLst>
                <a:ahLst/>
                <a:cxnLst>
                  <a:cxn ang="0">
                    <a:pos x="T0" y="T1"/>
                  </a:cxn>
                  <a:cxn ang="0">
                    <a:pos x="T2" y="T3"/>
                  </a:cxn>
                  <a:cxn ang="0">
                    <a:pos x="T4" y="T5"/>
                  </a:cxn>
                  <a:cxn ang="0">
                    <a:pos x="T6" y="T7"/>
                  </a:cxn>
                  <a:cxn ang="0">
                    <a:pos x="T8" y="T9"/>
                  </a:cxn>
                </a:cxnLst>
                <a:rect l="0" t="0" r="r" b="b"/>
                <a:pathLst>
                  <a:path w="331" h="331">
                    <a:moveTo>
                      <a:pt x="47" y="252"/>
                    </a:moveTo>
                    <a:cubicBezTo>
                      <a:pt x="95" y="317"/>
                      <a:pt x="186" y="331"/>
                      <a:pt x="251" y="284"/>
                    </a:cubicBezTo>
                    <a:cubicBezTo>
                      <a:pt x="316" y="237"/>
                      <a:pt x="331" y="145"/>
                      <a:pt x="283" y="80"/>
                    </a:cubicBezTo>
                    <a:cubicBezTo>
                      <a:pt x="236" y="15"/>
                      <a:pt x="145" y="0"/>
                      <a:pt x="80" y="48"/>
                    </a:cubicBezTo>
                    <a:cubicBezTo>
                      <a:pt x="15" y="95"/>
                      <a:pt x="0" y="186"/>
                      <a:pt x="47" y="252"/>
                    </a:cubicBezTo>
                    <a:close/>
                  </a:path>
                </a:pathLst>
              </a:custGeom>
              <a:solidFill>
                <a:schemeClr val="accent4"/>
              </a:solidFill>
              <a:ln>
                <a:noFill/>
              </a:ln>
              <a:effectLst/>
            </p:spPr>
            <p:txBody>
              <a:bodyPr vert="horz" wrap="none" lIns="90000" tIns="46800" rIns="90000" bIns="46800" anchor="ctr" anchorCtr="0" compatLnSpc="1">
                <a:prstTxWarp prst="textNoShape">
                  <a:avLst/>
                </a:prstTxWarp>
                <a:normAutofit/>
              </a:bodyPr>
              <a:lstStyle/>
              <a:p>
                <a:pPr algn="ctr"/>
                <a:r>
                  <a:rPr lang="en-US" sz="3200" dirty="0">
                    <a:solidFill>
                      <a:schemeClr val="bg1"/>
                    </a:solidFill>
                    <a:latin typeface="Impact" panose="020B0806030902050204" pitchFamily="34" charset="0"/>
                  </a:rPr>
                  <a:t>04</a:t>
                </a:r>
              </a:p>
            </p:txBody>
          </p:sp>
          <p:sp>
            <p:nvSpPr>
              <p:cNvPr id="42" name="işļiḑê">
                <a:extLst>
                  <a:ext uri="{FF2B5EF4-FFF2-40B4-BE49-F238E27FC236}">
                    <a16:creationId xmlns:a16="http://schemas.microsoft.com/office/drawing/2014/main" id="{3A0562CB-773E-4EF8-B0CE-97912BE45CA0}"/>
                  </a:ext>
                </a:extLst>
              </p:cNvPr>
              <p:cNvSpPr/>
              <p:nvPr/>
            </p:nvSpPr>
            <p:spPr bwMode="auto">
              <a:xfrm>
                <a:off x="4619173" y="2778463"/>
                <a:ext cx="880847" cy="883670"/>
              </a:xfrm>
              <a:custGeom>
                <a:avLst/>
                <a:gdLst>
                  <a:gd name="T0" fmla="*/ 208 w 327"/>
                  <a:gd name="T1" fmla="*/ 303 h 328"/>
                  <a:gd name="T2" fmla="*/ 302 w 327"/>
                  <a:gd name="T3" fmla="*/ 119 h 328"/>
                  <a:gd name="T4" fmla="*/ 118 w 327"/>
                  <a:gd name="T5" fmla="*/ 25 h 328"/>
                  <a:gd name="T6" fmla="*/ 25 w 327"/>
                  <a:gd name="T7" fmla="*/ 209 h 328"/>
                  <a:gd name="T8" fmla="*/ 208 w 327"/>
                  <a:gd name="T9" fmla="*/ 303 h 328"/>
                </a:gdLst>
                <a:ahLst/>
                <a:cxnLst>
                  <a:cxn ang="0">
                    <a:pos x="T0" y="T1"/>
                  </a:cxn>
                  <a:cxn ang="0">
                    <a:pos x="T2" y="T3"/>
                  </a:cxn>
                  <a:cxn ang="0">
                    <a:pos x="T4" y="T5"/>
                  </a:cxn>
                  <a:cxn ang="0">
                    <a:pos x="T6" y="T7"/>
                  </a:cxn>
                  <a:cxn ang="0">
                    <a:pos x="T8" y="T9"/>
                  </a:cxn>
                </a:cxnLst>
                <a:rect l="0" t="0" r="r" b="b"/>
                <a:pathLst>
                  <a:path w="327" h="328">
                    <a:moveTo>
                      <a:pt x="208" y="303"/>
                    </a:moveTo>
                    <a:cubicBezTo>
                      <a:pt x="285" y="278"/>
                      <a:pt x="327" y="196"/>
                      <a:pt x="302" y="119"/>
                    </a:cubicBezTo>
                    <a:cubicBezTo>
                      <a:pt x="277" y="42"/>
                      <a:pt x="195" y="0"/>
                      <a:pt x="118" y="25"/>
                    </a:cubicBezTo>
                    <a:cubicBezTo>
                      <a:pt x="42" y="50"/>
                      <a:pt x="0" y="133"/>
                      <a:pt x="25" y="209"/>
                    </a:cubicBezTo>
                    <a:cubicBezTo>
                      <a:pt x="49" y="286"/>
                      <a:pt x="132" y="328"/>
                      <a:pt x="208" y="303"/>
                    </a:cubicBezTo>
                    <a:close/>
                  </a:path>
                </a:pathLst>
              </a:custGeom>
              <a:solidFill>
                <a:schemeClr val="accent5"/>
              </a:solidFill>
              <a:ln>
                <a:noFill/>
              </a:ln>
              <a:effectLst/>
            </p:spPr>
            <p:txBody>
              <a:bodyPr vert="horz" wrap="none" lIns="90000" tIns="46800" rIns="90000" bIns="46800" anchor="ctr" anchorCtr="0" compatLnSpc="1">
                <a:prstTxWarp prst="textNoShape">
                  <a:avLst/>
                </a:prstTxWarp>
                <a:normAutofit/>
              </a:bodyPr>
              <a:lstStyle/>
              <a:p>
                <a:pPr algn="ctr"/>
                <a:r>
                  <a:rPr lang="en-US" sz="3200">
                    <a:solidFill>
                      <a:schemeClr val="bg1"/>
                    </a:solidFill>
                    <a:latin typeface="Impact" panose="020B0806030902050204" pitchFamily="34" charset="0"/>
                  </a:rPr>
                  <a:t>05</a:t>
                </a:r>
              </a:p>
            </p:txBody>
          </p:sp>
        </p:grpSp>
        <p:sp>
          <p:nvSpPr>
            <p:cNvPr id="5" name="î$ļiḋe">
              <a:extLst>
                <a:ext uri="{FF2B5EF4-FFF2-40B4-BE49-F238E27FC236}">
                  <a16:creationId xmlns:a16="http://schemas.microsoft.com/office/drawing/2014/main" id="{14789808-6A67-4DCF-A3F2-F7B2CC327AF5}"/>
                </a:ext>
              </a:extLst>
            </p:cNvPr>
            <p:cNvSpPr/>
            <p:nvPr/>
          </p:nvSpPr>
          <p:spPr>
            <a:xfrm>
              <a:off x="6435285" y="1413006"/>
              <a:ext cx="648000" cy="6480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anchor="b" anchorCtr="0">
              <a:normAutofit fontScale="92500" lnSpcReduction="20000"/>
            </a:bodyPr>
            <a:lstStyle/>
            <a:p>
              <a:pPr algn="ctr"/>
              <a:r>
                <a:rPr lang="en-US" dirty="0">
                  <a:latin typeface="Impact" panose="020B0806030902050204" pitchFamily="34" charset="0"/>
                </a:rPr>
                <a:t>01</a:t>
              </a:r>
              <a:endParaRPr dirty="0">
                <a:latin typeface="Impact" panose="020B0806030902050204" pitchFamily="34" charset="0"/>
              </a:endParaRPr>
            </a:p>
          </p:txBody>
        </p:sp>
        <p:grpSp>
          <p:nvGrpSpPr>
            <p:cNvPr id="6" name="isḻîde">
              <a:extLst>
                <a:ext uri="{FF2B5EF4-FFF2-40B4-BE49-F238E27FC236}">
                  <a16:creationId xmlns:a16="http://schemas.microsoft.com/office/drawing/2014/main" id="{C30644F1-9443-408A-9A7E-1493F0B25099}"/>
                </a:ext>
              </a:extLst>
            </p:cNvPr>
            <p:cNvGrpSpPr/>
            <p:nvPr/>
          </p:nvGrpSpPr>
          <p:grpSpPr>
            <a:xfrm>
              <a:off x="7111847" y="1382089"/>
              <a:ext cx="3540113" cy="723917"/>
              <a:chOff x="1357307" y="1573149"/>
              <a:chExt cx="3540113" cy="723917"/>
            </a:xfrm>
          </p:grpSpPr>
          <p:sp>
            <p:nvSpPr>
              <p:cNvPr id="27" name="îṧ1ïḋè">
                <a:extLst>
                  <a:ext uri="{FF2B5EF4-FFF2-40B4-BE49-F238E27FC236}">
                    <a16:creationId xmlns:a16="http://schemas.microsoft.com/office/drawing/2014/main" id="{39340196-E1AA-4B49-976A-BF366BB2B662}"/>
                  </a:ext>
                </a:extLst>
              </p:cNvPr>
              <p:cNvSpPr/>
              <p:nvPr/>
            </p:nvSpPr>
            <p:spPr bwMode="auto">
              <a:xfrm>
                <a:off x="1357307" y="1960748"/>
                <a:ext cx="3540113" cy="33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8" name="íṥḻídê">
                <a:extLst>
                  <a:ext uri="{FF2B5EF4-FFF2-40B4-BE49-F238E27FC236}">
                    <a16:creationId xmlns:a16="http://schemas.microsoft.com/office/drawing/2014/main" id="{4D5C24C6-4DD0-4193-AD42-019C1134797B}"/>
                  </a:ext>
                </a:extLst>
              </p:cNvPr>
              <p:cNvSpPr txBox="1"/>
              <p:nvPr/>
            </p:nvSpPr>
            <p:spPr bwMode="auto">
              <a:xfrm>
                <a:off x="1357307" y="1573149"/>
                <a:ext cx="35401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
          <p:nvSpPr>
            <p:cNvPr id="7" name="íṩḷïḑê">
              <a:extLst>
                <a:ext uri="{FF2B5EF4-FFF2-40B4-BE49-F238E27FC236}">
                  <a16:creationId xmlns:a16="http://schemas.microsoft.com/office/drawing/2014/main" id="{6FCB318B-6086-4ACC-BA6B-C9E7348BD27E}"/>
                </a:ext>
              </a:extLst>
            </p:cNvPr>
            <p:cNvSpPr/>
            <p:nvPr/>
          </p:nvSpPr>
          <p:spPr>
            <a:xfrm>
              <a:off x="6435283" y="2373755"/>
              <a:ext cx="648000" cy="648000"/>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b" anchorCtr="0">
              <a:normAutofit fontScale="92500" lnSpcReduction="20000"/>
            </a:bodyPr>
            <a:lstStyle/>
            <a:p>
              <a:pPr algn="ctr"/>
              <a:r>
                <a:rPr lang="en-US" dirty="0">
                  <a:latin typeface="Impact" panose="020B0806030902050204" pitchFamily="34" charset="0"/>
                </a:rPr>
                <a:t>02</a:t>
              </a:r>
              <a:endParaRPr dirty="0">
                <a:latin typeface="Impact" panose="020B0806030902050204" pitchFamily="34" charset="0"/>
              </a:endParaRPr>
            </a:p>
          </p:txBody>
        </p:sp>
        <p:grpSp>
          <p:nvGrpSpPr>
            <p:cNvPr id="8" name="ïsḻîḑé">
              <a:extLst>
                <a:ext uri="{FF2B5EF4-FFF2-40B4-BE49-F238E27FC236}">
                  <a16:creationId xmlns:a16="http://schemas.microsoft.com/office/drawing/2014/main" id="{96C84929-E935-468F-B5E1-50E19BDEB7AD}"/>
                </a:ext>
              </a:extLst>
            </p:cNvPr>
            <p:cNvGrpSpPr/>
            <p:nvPr/>
          </p:nvGrpSpPr>
          <p:grpSpPr>
            <a:xfrm>
              <a:off x="7111847" y="2342838"/>
              <a:ext cx="3540113" cy="723917"/>
              <a:chOff x="1357307" y="1573149"/>
              <a:chExt cx="3540113" cy="723917"/>
            </a:xfrm>
          </p:grpSpPr>
          <p:sp>
            <p:nvSpPr>
              <p:cNvPr id="25" name="îşļïdê">
                <a:extLst>
                  <a:ext uri="{FF2B5EF4-FFF2-40B4-BE49-F238E27FC236}">
                    <a16:creationId xmlns:a16="http://schemas.microsoft.com/office/drawing/2014/main" id="{39340196-E1AA-4B49-976A-BF366BB2B662}"/>
                  </a:ext>
                </a:extLst>
              </p:cNvPr>
              <p:cNvSpPr/>
              <p:nvPr/>
            </p:nvSpPr>
            <p:spPr bwMode="auto">
              <a:xfrm>
                <a:off x="1357307" y="1960748"/>
                <a:ext cx="3540113" cy="33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6" name="í$ļiďe">
                <a:extLst>
                  <a:ext uri="{FF2B5EF4-FFF2-40B4-BE49-F238E27FC236}">
                    <a16:creationId xmlns:a16="http://schemas.microsoft.com/office/drawing/2014/main" id="{4D5C24C6-4DD0-4193-AD42-019C1134797B}"/>
                  </a:ext>
                </a:extLst>
              </p:cNvPr>
              <p:cNvSpPr txBox="1"/>
              <p:nvPr/>
            </p:nvSpPr>
            <p:spPr bwMode="auto">
              <a:xfrm>
                <a:off x="1357307" y="1573149"/>
                <a:ext cx="35401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
          <p:nvSpPr>
            <p:cNvPr id="9" name="íṧlîḍe">
              <a:extLst>
                <a:ext uri="{FF2B5EF4-FFF2-40B4-BE49-F238E27FC236}">
                  <a16:creationId xmlns:a16="http://schemas.microsoft.com/office/drawing/2014/main" id="{3AFE8438-0BBA-4E57-879A-26A6343A5C02}"/>
                </a:ext>
              </a:extLst>
            </p:cNvPr>
            <p:cNvSpPr/>
            <p:nvPr/>
          </p:nvSpPr>
          <p:spPr>
            <a:xfrm>
              <a:off x="6435283" y="3334504"/>
              <a:ext cx="648000" cy="648000"/>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b" anchorCtr="0">
              <a:normAutofit fontScale="92500" lnSpcReduction="20000"/>
            </a:bodyPr>
            <a:lstStyle/>
            <a:p>
              <a:pPr algn="ctr"/>
              <a:r>
                <a:rPr lang="en-US" dirty="0">
                  <a:latin typeface="Impact" panose="020B0806030902050204" pitchFamily="34" charset="0"/>
                </a:rPr>
                <a:t>03</a:t>
              </a:r>
              <a:endParaRPr dirty="0">
                <a:latin typeface="Impact" panose="020B0806030902050204" pitchFamily="34" charset="0"/>
              </a:endParaRPr>
            </a:p>
          </p:txBody>
        </p:sp>
        <p:grpSp>
          <p:nvGrpSpPr>
            <p:cNvPr id="10" name="îŝḷîḋé">
              <a:extLst>
                <a:ext uri="{FF2B5EF4-FFF2-40B4-BE49-F238E27FC236}">
                  <a16:creationId xmlns:a16="http://schemas.microsoft.com/office/drawing/2014/main" id="{53BBF9A1-B52D-44EE-8F46-AC85DA257B22}"/>
                </a:ext>
              </a:extLst>
            </p:cNvPr>
            <p:cNvGrpSpPr/>
            <p:nvPr/>
          </p:nvGrpSpPr>
          <p:grpSpPr>
            <a:xfrm>
              <a:off x="7111847" y="3303587"/>
              <a:ext cx="3540113" cy="723917"/>
              <a:chOff x="1357307" y="1573149"/>
              <a:chExt cx="3540113" cy="723917"/>
            </a:xfrm>
          </p:grpSpPr>
          <p:sp>
            <p:nvSpPr>
              <p:cNvPr id="23" name="iṩļïḍê">
                <a:extLst>
                  <a:ext uri="{FF2B5EF4-FFF2-40B4-BE49-F238E27FC236}">
                    <a16:creationId xmlns:a16="http://schemas.microsoft.com/office/drawing/2014/main" id="{39340196-E1AA-4B49-976A-BF366BB2B662}"/>
                  </a:ext>
                </a:extLst>
              </p:cNvPr>
              <p:cNvSpPr/>
              <p:nvPr/>
            </p:nvSpPr>
            <p:spPr bwMode="auto">
              <a:xfrm>
                <a:off x="1357307" y="1960748"/>
                <a:ext cx="3540113" cy="33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4" name="ïšḻîďe">
                <a:extLst>
                  <a:ext uri="{FF2B5EF4-FFF2-40B4-BE49-F238E27FC236}">
                    <a16:creationId xmlns:a16="http://schemas.microsoft.com/office/drawing/2014/main" id="{4D5C24C6-4DD0-4193-AD42-019C1134797B}"/>
                  </a:ext>
                </a:extLst>
              </p:cNvPr>
              <p:cNvSpPr txBox="1"/>
              <p:nvPr/>
            </p:nvSpPr>
            <p:spPr bwMode="auto">
              <a:xfrm>
                <a:off x="1357307" y="1573149"/>
                <a:ext cx="35401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
          <p:nvSpPr>
            <p:cNvPr id="11" name="ïṣļïḑe">
              <a:extLst>
                <a:ext uri="{FF2B5EF4-FFF2-40B4-BE49-F238E27FC236}">
                  <a16:creationId xmlns:a16="http://schemas.microsoft.com/office/drawing/2014/main" id="{2EECA9DD-633C-4B97-BB12-B08F6BFAAFAC}"/>
                </a:ext>
              </a:extLst>
            </p:cNvPr>
            <p:cNvSpPr/>
            <p:nvPr/>
          </p:nvSpPr>
          <p:spPr>
            <a:xfrm>
              <a:off x="6435283" y="4295253"/>
              <a:ext cx="648000" cy="648000"/>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b" anchorCtr="0">
              <a:normAutofit fontScale="92500" lnSpcReduction="20000"/>
            </a:bodyPr>
            <a:lstStyle/>
            <a:p>
              <a:pPr algn="ctr"/>
              <a:r>
                <a:rPr lang="en-US" dirty="0">
                  <a:latin typeface="Impact" panose="020B0806030902050204" pitchFamily="34" charset="0"/>
                </a:rPr>
                <a:t>04</a:t>
              </a:r>
              <a:endParaRPr dirty="0">
                <a:latin typeface="Impact" panose="020B0806030902050204" pitchFamily="34" charset="0"/>
              </a:endParaRPr>
            </a:p>
          </p:txBody>
        </p:sp>
        <p:grpSp>
          <p:nvGrpSpPr>
            <p:cNvPr id="12" name="îṡlíḋè">
              <a:extLst>
                <a:ext uri="{FF2B5EF4-FFF2-40B4-BE49-F238E27FC236}">
                  <a16:creationId xmlns:a16="http://schemas.microsoft.com/office/drawing/2014/main" id="{6EBC9481-EEE9-4AEE-84D7-B9BFEDF81FC0}"/>
                </a:ext>
              </a:extLst>
            </p:cNvPr>
            <p:cNvGrpSpPr/>
            <p:nvPr/>
          </p:nvGrpSpPr>
          <p:grpSpPr>
            <a:xfrm>
              <a:off x="7111847" y="4264336"/>
              <a:ext cx="3540113" cy="723917"/>
              <a:chOff x="1357307" y="1573149"/>
              <a:chExt cx="3540113" cy="723917"/>
            </a:xfrm>
          </p:grpSpPr>
          <p:sp>
            <p:nvSpPr>
              <p:cNvPr id="21" name="íṧḷíḍê">
                <a:extLst>
                  <a:ext uri="{FF2B5EF4-FFF2-40B4-BE49-F238E27FC236}">
                    <a16:creationId xmlns:a16="http://schemas.microsoft.com/office/drawing/2014/main" id="{39340196-E1AA-4B49-976A-BF366BB2B662}"/>
                  </a:ext>
                </a:extLst>
              </p:cNvPr>
              <p:cNvSpPr/>
              <p:nvPr/>
            </p:nvSpPr>
            <p:spPr bwMode="auto">
              <a:xfrm>
                <a:off x="1357307" y="1960748"/>
                <a:ext cx="3540113" cy="33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2" name="ïśḷîďè">
                <a:extLst>
                  <a:ext uri="{FF2B5EF4-FFF2-40B4-BE49-F238E27FC236}">
                    <a16:creationId xmlns:a16="http://schemas.microsoft.com/office/drawing/2014/main" id="{4D5C24C6-4DD0-4193-AD42-019C1134797B}"/>
                  </a:ext>
                </a:extLst>
              </p:cNvPr>
              <p:cNvSpPr txBox="1"/>
              <p:nvPr/>
            </p:nvSpPr>
            <p:spPr bwMode="auto">
              <a:xfrm>
                <a:off x="1357307" y="1573149"/>
                <a:ext cx="35401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sp>
          <p:nvSpPr>
            <p:cNvPr id="13" name="îŝ1ïḓe">
              <a:extLst>
                <a:ext uri="{FF2B5EF4-FFF2-40B4-BE49-F238E27FC236}">
                  <a16:creationId xmlns:a16="http://schemas.microsoft.com/office/drawing/2014/main" id="{DE23473B-E4F6-4535-8437-570EB8DC2D0F}"/>
                </a:ext>
              </a:extLst>
            </p:cNvPr>
            <p:cNvSpPr/>
            <p:nvPr/>
          </p:nvSpPr>
          <p:spPr>
            <a:xfrm>
              <a:off x="6429844" y="5256000"/>
              <a:ext cx="648000" cy="648000"/>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b" anchorCtr="0">
              <a:normAutofit fontScale="92500" lnSpcReduction="20000"/>
            </a:bodyPr>
            <a:lstStyle/>
            <a:p>
              <a:pPr algn="ctr"/>
              <a:r>
                <a:rPr lang="en-US" altLang="zh-CN" dirty="0">
                  <a:latin typeface="Impact" panose="020B0806030902050204" pitchFamily="34" charset="0"/>
                </a:rPr>
                <a:t>05</a:t>
              </a:r>
              <a:endParaRPr dirty="0">
                <a:latin typeface="Impact" panose="020B0806030902050204" pitchFamily="34" charset="0"/>
              </a:endParaRPr>
            </a:p>
          </p:txBody>
        </p:sp>
        <p:grpSp>
          <p:nvGrpSpPr>
            <p:cNvPr id="14" name="iṩļîḑé">
              <a:extLst>
                <a:ext uri="{FF2B5EF4-FFF2-40B4-BE49-F238E27FC236}">
                  <a16:creationId xmlns:a16="http://schemas.microsoft.com/office/drawing/2014/main" id="{797B15E3-6D24-4BA6-B8E1-C7D5F8D4F84A}"/>
                </a:ext>
              </a:extLst>
            </p:cNvPr>
            <p:cNvGrpSpPr/>
            <p:nvPr/>
          </p:nvGrpSpPr>
          <p:grpSpPr>
            <a:xfrm>
              <a:off x="7111847" y="5225083"/>
              <a:ext cx="3540113" cy="723917"/>
              <a:chOff x="1357307" y="1573149"/>
              <a:chExt cx="3540113" cy="723917"/>
            </a:xfrm>
          </p:grpSpPr>
          <p:sp>
            <p:nvSpPr>
              <p:cNvPr id="19" name="išļîde">
                <a:extLst>
                  <a:ext uri="{FF2B5EF4-FFF2-40B4-BE49-F238E27FC236}">
                    <a16:creationId xmlns:a16="http://schemas.microsoft.com/office/drawing/2014/main" id="{39340196-E1AA-4B49-976A-BF366BB2B662}"/>
                  </a:ext>
                </a:extLst>
              </p:cNvPr>
              <p:cNvSpPr/>
              <p:nvPr/>
            </p:nvSpPr>
            <p:spPr bwMode="auto">
              <a:xfrm>
                <a:off x="1357307" y="1960748"/>
                <a:ext cx="3540113" cy="33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30000"/>
                  </a:lnSpc>
                </a:pPr>
                <a:r>
                  <a:rPr lang="en-US" altLang="zh-CN" sz="1100" dirty="0"/>
                  <a:t>Copy paste fonts. Choose the only option to retain text.</a:t>
                </a:r>
              </a:p>
            </p:txBody>
          </p:sp>
          <p:sp>
            <p:nvSpPr>
              <p:cNvPr id="20" name="ïṧľîde">
                <a:extLst>
                  <a:ext uri="{FF2B5EF4-FFF2-40B4-BE49-F238E27FC236}">
                    <a16:creationId xmlns:a16="http://schemas.microsoft.com/office/drawing/2014/main" id="{4D5C24C6-4DD0-4193-AD42-019C1134797B}"/>
                  </a:ext>
                </a:extLst>
              </p:cNvPr>
              <p:cNvSpPr txBox="1"/>
              <p:nvPr/>
            </p:nvSpPr>
            <p:spPr bwMode="auto">
              <a:xfrm>
                <a:off x="1357307" y="1573149"/>
                <a:ext cx="3540113"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1800" b="1" dirty="0"/>
                  <a:t>Text here</a:t>
                </a:r>
              </a:p>
            </p:txBody>
          </p:sp>
        </p:grpSp>
        <p:cxnSp>
          <p:nvCxnSpPr>
            <p:cNvPr id="15" name="直接连接符 14">
              <a:extLst>
                <a:ext uri="{FF2B5EF4-FFF2-40B4-BE49-F238E27FC236}">
                  <a16:creationId xmlns:a16="http://schemas.microsoft.com/office/drawing/2014/main" id="{7280099C-0EFD-44CA-8D38-F7EC007AC3A9}"/>
                </a:ext>
              </a:extLst>
            </p:cNvPr>
            <p:cNvCxnSpPr/>
            <p:nvPr/>
          </p:nvCxnSpPr>
          <p:spPr>
            <a:xfrm>
              <a:off x="7219556" y="2124000"/>
              <a:ext cx="343240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7FEFA8C-51A6-4BD0-ACE9-E1C88434DA61}"/>
                </a:ext>
              </a:extLst>
            </p:cNvPr>
            <p:cNvCxnSpPr/>
            <p:nvPr/>
          </p:nvCxnSpPr>
          <p:spPr>
            <a:xfrm>
              <a:off x="7219556" y="3084749"/>
              <a:ext cx="343240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1A26A116-8E06-4D0D-9D42-B40363C07AFF}"/>
                </a:ext>
              </a:extLst>
            </p:cNvPr>
            <p:cNvCxnSpPr/>
            <p:nvPr/>
          </p:nvCxnSpPr>
          <p:spPr>
            <a:xfrm>
              <a:off x="7219556" y="4045498"/>
              <a:ext cx="343240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AF717FF-7A56-4650-B1E1-EBC179D821E3}"/>
                </a:ext>
              </a:extLst>
            </p:cNvPr>
            <p:cNvCxnSpPr/>
            <p:nvPr/>
          </p:nvCxnSpPr>
          <p:spPr>
            <a:xfrm>
              <a:off x="7219556" y="5006247"/>
              <a:ext cx="3432404"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613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A479D-EAA8-4B62-BEBE-C75E94220F07}"/>
              </a:ext>
            </a:extLst>
          </p:cNvPr>
          <p:cNvSpPr>
            <a:spLocks noGrp="1"/>
          </p:cNvSpPr>
          <p:nvPr>
            <p:ph type="title"/>
          </p:nvPr>
        </p:nvSpPr>
        <p:spPr/>
        <p:txBody>
          <a:bodyPr/>
          <a:lstStyle/>
          <a:p>
            <a:endParaRPr lang="zh-CN" altLang="en-US"/>
          </a:p>
        </p:txBody>
      </p:sp>
      <p:grpSp>
        <p:nvGrpSpPr>
          <p:cNvPr id="3" name="17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C5F9B73-F9C4-47C0-9837-F3C29B92CFFB}"/>
              </a:ext>
            </a:extLst>
          </p:cNvPr>
          <p:cNvGrpSpPr>
            <a:grpSpLocks noChangeAspect="1"/>
          </p:cNvGrpSpPr>
          <p:nvPr>
            <p:custDataLst>
              <p:tags r:id="rId1"/>
            </p:custDataLst>
          </p:nvPr>
        </p:nvGrpSpPr>
        <p:grpSpPr>
          <a:xfrm>
            <a:off x="1418613" y="1452310"/>
            <a:ext cx="9542459" cy="4208938"/>
            <a:chOff x="1418613" y="1452310"/>
            <a:chExt cx="9542459" cy="4208938"/>
          </a:xfrm>
        </p:grpSpPr>
        <p:grpSp>
          <p:nvGrpSpPr>
            <p:cNvPr id="4" name="îşlïḑe">
              <a:extLst>
                <a:ext uri="{FF2B5EF4-FFF2-40B4-BE49-F238E27FC236}">
                  <a16:creationId xmlns:a16="http://schemas.microsoft.com/office/drawing/2014/main" id="{8526AAFE-05B8-4D8B-80F0-9A2C099D0854}"/>
                </a:ext>
              </a:extLst>
            </p:cNvPr>
            <p:cNvGrpSpPr/>
            <p:nvPr/>
          </p:nvGrpSpPr>
          <p:grpSpPr>
            <a:xfrm>
              <a:off x="4331804" y="1452310"/>
              <a:ext cx="3749699" cy="3841152"/>
              <a:chOff x="4220972" y="1452310"/>
              <a:chExt cx="3749699" cy="3841152"/>
            </a:xfrm>
          </p:grpSpPr>
          <p:sp>
            <p:nvSpPr>
              <p:cNvPr id="20" name="iṣ1íḑê">
                <a:extLst>
                  <a:ext uri="{FF2B5EF4-FFF2-40B4-BE49-F238E27FC236}">
                    <a16:creationId xmlns:a16="http://schemas.microsoft.com/office/drawing/2014/main" id="{426C1917-C942-4E41-AD38-2FF64A8CCC98}"/>
                  </a:ext>
                </a:extLst>
              </p:cNvPr>
              <p:cNvSpPr/>
              <p:nvPr/>
            </p:nvSpPr>
            <p:spPr bwMode="auto">
              <a:xfrm>
                <a:off x="4960574" y="3038872"/>
                <a:ext cx="294250" cy="811176"/>
              </a:xfrm>
              <a:custGeom>
                <a:avLst/>
                <a:gdLst/>
                <a:ahLst/>
                <a:cxnLst>
                  <a:cxn ang="0">
                    <a:pos x="103" y="285"/>
                  </a:cxn>
                  <a:cxn ang="0">
                    <a:pos x="46" y="0"/>
                  </a:cxn>
                  <a:cxn ang="0">
                    <a:pos x="12" y="106"/>
                  </a:cxn>
                  <a:cxn ang="0">
                    <a:pos x="20" y="214"/>
                  </a:cxn>
                  <a:cxn ang="0">
                    <a:pos x="20" y="214"/>
                  </a:cxn>
                  <a:cxn ang="0">
                    <a:pos x="20" y="214"/>
                  </a:cxn>
                  <a:cxn ang="0">
                    <a:pos x="103" y="285"/>
                  </a:cxn>
                </a:cxnLst>
                <a:rect l="0" t="0" r="r" b="b"/>
                <a:pathLst>
                  <a:path w="103" h="285">
                    <a:moveTo>
                      <a:pt x="103" y="285"/>
                    </a:moveTo>
                    <a:cubicBezTo>
                      <a:pt x="46" y="0"/>
                      <a:pt x="46" y="0"/>
                      <a:pt x="46" y="0"/>
                    </a:cubicBezTo>
                    <a:cubicBezTo>
                      <a:pt x="12" y="106"/>
                      <a:pt x="12" y="106"/>
                      <a:pt x="12" y="106"/>
                    </a:cubicBezTo>
                    <a:cubicBezTo>
                      <a:pt x="0" y="143"/>
                      <a:pt x="4" y="182"/>
                      <a:pt x="20" y="214"/>
                    </a:cubicBezTo>
                    <a:cubicBezTo>
                      <a:pt x="20" y="214"/>
                      <a:pt x="20" y="214"/>
                      <a:pt x="20" y="214"/>
                    </a:cubicBezTo>
                    <a:cubicBezTo>
                      <a:pt x="20" y="214"/>
                      <a:pt x="20" y="214"/>
                      <a:pt x="20" y="214"/>
                    </a:cubicBezTo>
                    <a:cubicBezTo>
                      <a:pt x="37" y="246"/>
                      <a:pt x="66" y="273"/>
                      <a:pt x="103" y="285"/>
                    </a:cubicBezTo>
                    <a:close/>
                  </a:path>
                </a:pathLst>
              </a:custGeom>
              <a:solidFill>
                <a:schemeClr val="accent1">
                  <a:lumMod val="75000"/>
                </a:schemeClr>
              </a:solidFill>
              <a:ln w="9525">
                <a:noFill/>
                <a:round/>
                <a:headEnd/>
                <a:tailEnd/>
              </a:ln>
            </p:spPr>
            <p:txBody>
              <a:bodyPr wrap="square" lIns="91440" tIns="45720" rIns="91440" bIns="45720" anchor="ctr">
                <a:normAutofit/>
              </a:bodyPr>
              <a:lstStyle/>
              <a:p>
                <a:pPr algn="ctr"/>
                <a:endParaRPr/>
              </a:p>
            </p:txBody>
          </p:sp>
          <p:sp>
            <p:nvSpPr>
              <p:cNvPr id="21" name="iśḷiḑê">
                <a:extLst>
                  <a:ext uri="{FF2B5EF4-FFF2-40B4-BE49-F238E27FC236}">
                    <a16:creationId xmlns:a16="http://schemas.microsoft.com/office/drawing/2014/main" id="{F5C15253-C950-414A-B99F-03100C91D5F5}"/>
                  </a:ext>
                </a:extLst>
              </p:cNvPr>
              <p:cNvSpPr/>
              <p:nvPr/>
            </p:nvSpPr>
            <p:spPr bwMode="auto">
              <a:xfrm>
                <a:off x="5421831" y="4052842"/>
                <a:ext cx="815153" cy="274369"/>
              </a:xfrm>
              <a:custGeom>
                <a:avLst/>
                <a:gdLst/>
                <a:ahLst/>
                <a:cxnLst>
                  <a:cxn ang="0">
                    <a:pos x="288" y="34"/>
                  </a:cxn>
                  <a:cxn ang="0">
                    <a:pos x="0" y="0"/>
                  </a:cxn>
                  <a:cxn ang="0">
                    <a:pos x="90" y="66"/>
                  </a:cxn>
                  <a:cxn ang="0">
                    <a:pos x="195" y="91"/>
                  </a:cxn>
                  <a:cxn ang="0">
                    <a:pos x="195" y="91"/>
                  </a:cxn>
                  <a:cxn ang="0">
                    <a:pos x="195" y="91"/>
                  </a:cxn>
                  <a:cxn ang="0">
                    <a:pos x="288" y="34"/>
                  </a:cxn>
                </a:cxnLst>
                <a:rect l="0" t="0" r="r" b="b"/>
                <a:pathLst>
                  <a:path w="288" h="97">
                    <a:moveTo>
                      <a:pt x="288" y="34"/>
                    </a:moveTo>
                    <a:cubicBezTo>
                      <a:pt x="0" y="0"/>
                      <a:pt x="0" y="0"/>
                      <a:pt x="0" y="0"/>
                    </a:cubicBezTo>
                    <a:cubicBezTo>
                      <a:pt x="90" y="66"/>
                      <a:pt x="90" y="66"/>
                      <a:pt x="90" y="66"/>
                    </a:cubicBezTo>
                    <a:cubicBezTo>
                      <a:pt x="121" y="89"/>
                      <a:pt x="160" y="97"/>
                      <a:pt x="195" y="91"/>
                    </a:cubicBezTo>
                    <a:cubicBezTo>
                      <a:pt x="195" y="91"/>
                      <a:pt x="195" y="91"/>
                      <a:pt x="195" y="91"/>
                    </a:cubicBezTo>
                    <a:cubicBezTo>
                      <a:pt x="195" y="91"/>
                      <a:pt x="195" y="91"/>
                      <a:pt x="195" y="91"/>
                    </a:cubicBezTo>
                    <a:cubicBezTo>
                      <a:pt x="231" y="85"/>
                      <a:pt x="265" y="66"/>
                      <a:pt x="288" y="34"/>
                    </a:cubicBezTo>
                    <a:close/>
                  </a:path>
                </a:pathLst>
              </a:custGeom>
              <a:solidFill>
                <a:schemeClr val="accent1">
                  <a:lumMod val="75000"/>
                </a:schemeClr>
              </a:solidFill>
              <a:ln w="9525">
                <a:noFill/>
                <a:round/>
                <a:headEnd/>
                <a:tailEnd/>
              </a:ln>
            </p:spPr>
            <p:txBody>
              <a:bodyPr wrap="square" lIns="91440" tIns="45720" rIns="91440" bIns="45720" anchor="ctr">
                <a:normAutofit fontScale="85000" lnSpcReduction="20000"/>
              </a:bodyPr>
              <a:lstStyle/>
              <a:p>
                <a:pPr algn="ctr"/>
                <a:endParaRPr/>
              </a:p>
            </p:txBody>
          </p:sp>
          <p:sp>
            <p:nvSpPr>
              <p:cNvPr id="22" name="íS1íḍè">
                <a:extLst>
                  <a:ext uri="{FF2B5EF4-FFF2-40B4-BE49-F238E27FC236}">
                    <a16:creationId xmlns:a16="http://schemas.microsoft.com/office/drawing/2014/main" id="{BEE33BF6-B5F7-4B0A-A60C-12B525E6B7FC}"/>
                  </a:ext>
                </a:extLst>
              </p:cNvPr>
              <p:cNvSpPr/>
              <p:nvPr/>
            </p:nvSpPr>
            <p:spPr bwMode="auto">
              <a:xfrm>
                <a:off x="6487492" y="3309263"/>
                <a:ext cx="429446" cy="743579"/>
              </a:xfrm>
              <a:custGeom>
                <a:avLst/>
                <a:gdLst/>
                <a:ahLst/>
                <a:cxnLst>
                  <a:cxn ang="0">
                    <a:pos x="121" y="0"/>
                  </a:cxn>
                  <a:cxn ang="0">
                    <a:pos x="0" y="263"/>
                  </a:cxn>
                  <a:cxn ang="0">
                    <a:pos x="89" y="198"/>
                  </a:cxn>
                  <a:cxn ang="0">
                    <a:pos x="146" y="106"/>
                  </a:cxn>
                  <a:cxn ang="0">
                    <a:pos x="146" y="106"/>
                  </a:cxn>
                  <a:cxn ang="0">
                    <a:pos x="146" y="106"/>
                  </a:cxn>
                  <a:cxn ang="0">
                    <a:pos x="121" y="0"/>
                  </a:cxn>
                </a:cxnLst>
                <a:rect l="0" t="0" r="r" b="b"/>
                <a:pathLst>
                  <a:path w="152" h="263">
                    <a:moveTo>
                      <a:pt x="121" y="0"/>
                    </a:moveTo>
                    <a:cubicBezTo>
                      <a:pt x="0" y="263"/>
                      <a:pt x="0" y="263"/>
                      <a:pt x="0" y="263"/>
                    </a:cubicBezTo>
                    <a:cubicBezTo>
                      <a:pt x="89" y="198"/>
                      <a:pt x="89" y="198"/>
                      <a:pt x="89" y="198"/>
                    </a:cubicBezTo>
                    <a:cubicBezTo>
                      <a:pt x="121" y="175"/>
                      <a:pt x="140" y="142"/>
                      <a:pt x="146" y="106"/>
                    </a:cubicBezTo>
                    <a:cubicBezTo>
                      <a:pt x="146" y="106"/>
                      <a:pt x="146" y="106"/>
                      <a:pt x="146" y="106"/>
                    </a:cubicBezTo>
                    <a:cubicBezTo>
                      <a:pt x="146" y="106"/>
                      <a:pt x="146" y="106"/>
                      <a:pt x="146" y="106"/>
                    </a:cubicBezTo>
                    <a:cubicBezTo>
                      <a:pt x="152" y="70"/>
                      <a:pt x="144" y="32"/>
                      <a:pt x="121" y="0"/>
                    </a:cubicBezTo>
                    <a:close/>
                  </a:path>
                </a:pathLst>
              </a:custGeom>
              <a:solidFill>
                <a:schemeClr val="tx1">
                  <a:lumMod val="75000"/>
                  <a:lumOff val="25000"/>
                </a:schemeClr>
              </a:solidFill>
              <a:ln w="9525">
                <a:noFill/>
                <a:round/>
                <a:headEnd/>
                <a:tailEnd/>
              </a:ln>
            </p:spPr>
            <p:txBody>
              <a:bodyPr wrap="square" lIns="91440" tIns="45720" rIns="91440" bIns="45720" anchor="ctr">
                <a:normAutofit/>
              </a:bodyPr>
              <a:lstStyle/>
              <a:p>
                <a:pPr algn="ctr"/>
                <a:endParaRPr/>
              </a:p>
            </p:txBody>
          </p:sp>
          <p:sp>
            <p:nvSpPr>
              <p:cNvPr id="23" name="ïṣḷîdè">
                <a:extLst>
                  <a:ext uri="{FF2B5EF4-FFF2-40B4-BE49-F238E27FC236}">
                    <a16:creationId xmlns:a16="http://schemas.microsoft.com/office/drawing/2014/main" id="{2EC3B31F-94F3-4DFE-8CF0-807D5733811F}"/>
                  </a:ext>
                </a:extLst>
              </p:cNvPr>
              <p:cNvSpPr/>
              <p:nvPr/>
            </p:nvSpPr>
            <p:spPr bwMode="auto">
              <a:xfrm>
                <a:off x="6209147" y="2450372"/>
                <a:ext cx="604406" cy="588500"/>
              </a:xfrm>
              <a:custGeom>
                <a:avLst/>
                <a:gdLst/>
                <a:ahLst/>
                <a:cxnLst>
                  <a:cxn ang="0">
                    <a:pos x="0" y="12"/>
                  </a:cxn>
                  <a:cxn ang="0">
                    <a:pos x="214" y="208"/>
                  </a:cxn>
                  <a:cxn ang="0">
                    <a:pos x="179" y="103"/>
                  </a:cxn>
                  <a:cxn ang="0">
                    <a:pos x="109" y="20"/>
                  </a:cxn>
                  <a:cxn ang="0">
                    <a:pos x="109" y="20"/>
                  </a:cxn>
                  <a:cxn ang="0">
                    <a:pos x="109" y="20"/>
                  </a:cxn>
                  <a:cxn ang="0">
                    <a:pos x="0" y="12"/>
                  </a:cxn>
                </a:cxnLst>
                <a:rect l="0" t="0" r="r" b="b"/>
                <a:pathLst>
                  <a:path w="214" h="208">
                    <a:moveTo>
                      <a:pt x="0" y="12"/>
                    </a:moveTo>
                    <a:cubicBezTo>
                      <a:pt x="214" y="208"/>
                      <a:pt x="214" y="208"/>
                      <a:pt x="214" y="208"/>
                    </a:cubicBezTo>
                    <a:cubicBezTo>
                      <a:pt x="179" y="103"/>
                      <a:pt x="179" y="103"/>
                      <a:pt x="179" y="103"/>
                    </a:cubicBezTo>
                    <a:cubicBezTo>
                      <a:pt x="167" y="66"/>
                      <a:pt x="141" y="37"/>
                      <a:pt x="109" y="20"/>
                    </a:cubicBezTo>
                    <a:cubicBezTo>
                      <a:pt x="109" y="20"/>
                      <a:pt x="109" y="20"/>
                      <a:pt x="109" y="20"/>
                    </a:cubicBezTo>
                    <a:cubicBezTo>
                      <a:pt x="109" y="20"/>
                      <a:pt x="109" y="20"/>
                      <a:pt x="109" y="20"/>
                    </a:cubicBezTo>
                    <a:cubicBezTo>
                      <a:pt x="76" y="4"/>
                      <a:pt x="38" y="0"/>
                      <a:pt x="0" y="12"/>
                    </a:cubicBezTo>
                    <a:close/>
                  </a:path>
                </a:pathLst>
              </a:custGeom>
              <a:solidFill>
                <a:schemeClr val="accent1">
                  <a:lumMod val="75000"/>
                </a:schemeClr>
              </a:solidFill>
              <a:ln w="9525">
                <a:noFill/>
                <a:round/>
                <a:headEnd/>
                <a:tailEnd/>
              </a:ln>
            </p:spPr>
            <p:txBody>
              <a:bodyPr wrap="square" lIns="91440" tIns="45720" rIns="91440" bIns="45720" anchor="ctr">
                <a:normAutofit/>
              </a:bodyPr>
              <a:lstStyle/>
              <a:p>
                <a:pPr algn="ctr"/>
                <a:endParaRPr/>
              </a:p>
            </p:txBody>
          </p:sp>
          <p:sp>
            <p:nvSpPr>
              <p:cNvPr id="24" name="ïŝḻîḑé">
                <a:extLst>
                  <a:ext uri="{FF2B5EF4-FFF2-40B4-BE49-F238E27FC236}">
                    <a16:creationId xmlns:a16="http://schemas.microsoft.com/office/drawing/2014/main" id="{379B480D-1B97-4985-8FF1-8EB0C8FE2C1C}"/>
                  </a:ext>
                </a:extLst>
              </p:cNvPr>
              <p:cNvSpPr/>
              <p:nvPr/>
            </p:nvSpPr>
            <p:spPr bwMode="auto">
              <a:xfrm>
                <a:off x="5234941" y="2418562"/>
                <a:ext cx="719721" cy="401613"/>
              </a:xfrm>
              <a:custGeom>
                <a:avLst/>
                <a:gdLst/>
                <a:ahLst/>
                <a:cxnLst>
                  <a:cxn ang="0">
                    <a:pos x="0" y="142"/>
                  </a:cxn>
                  <a:cxn ang="0">
                    <a:pos x="253" y="0"/>
                  </a:cxn>
                  <a:cxn ang="0">
                    <a:pos x="142" y="0"/>
                  </a:cxn>
                  <a:cxn ang="0">
                    <a:pos x="42" y="41"/>
                  </a:cxn>
                  <a:cxn ang="0">
                    <a:pos x="42" y="41"/>
                  </a:cxn>
                  <a:cxn ang="0">
                    <a:pos x="42" y="41"/>
                  </a:cxn>
                  <a:cxn ang="0">
                    <a:pos x="0" y="142"/>
                  </a:cxn>
                </a:cxnLst>
                <a:rect l="0" t="0" r="r" b="b"/>
                <a:pathLst>
                  <a:path w="253" h="142">
                    <a:moveTo>
                      <a:pt x="0" y="142"/>
                    </a:moveTo>
                    <a:cubicBezTo>
                      <a:pt x="253" y="0"/>
                      <a:pt x="253" y="0"/>
                      <a:pt x="253" y="0"/>
                    </a:cubicBezTo>
                    <a:cubicBezTo>
                      <a:pt x="142" y="0"/>
                      <a:pt x="142" y="0"/>
                      <a:pt x="142" y="0"/>
                    </a:cubicBezTo>
                    <a:cubicBezTo>
                      <a:pt x="103" y="0"/>
                      <a:pt x="67" y="16"/>
                      <a:pt x="42" y="41"/>
                    </a:cubicBezTo>
                    <a:cubicBezTo>
                      <a:pt x="42" y="41"/>
                      <a:pt x="42" y="41"/>
                      <a:pt x="42" y="41"/>
                    </a:cubicBezTo>
                    <a:cubicBezTo>
                      <a:pt x="42" y="41"/>
                      <a:pt x="42" y="41"/>
                      <a:pt x="42" y="41"/>
                    </a:cubicBezTo>
                    <a:cubicBezTo>
                      <a:pt x="16" y="67"/>
                      <a:pt x="0" y="102"/>
                      <a:pt x="0" y="142"/>
                    </a:cubicBezTo>
                    <a:close/>
                  </a:path>
                </a:pathLst>
              </a:custGeom>
              <a:solidFill>
                <a:schemeClr val="tx1">
                  <a:lumMod val="75000"/>
                  <a:lumOff val="25000"/>
                </a:schemeClr>
              </a:solidFill>
              <a:ln w="9525">
                <a:noFill/>
                <a:round/>
                <a:headEnd/>
                <a:tailEnd/>
              </a:ln>
            </p:spPr>
            <p:txBody>
              <a:bodyPr wrap="square" lIns="91440" tIns="45720" rIns="91440" bIns="45720" anchor="ctr">
                <a:normAutofit/>
              </a:bodyPr>
              <a:lstStyle/>
              <a:p>
                <a:pPr algn="ctr"/>
                <a:endParaRPr/>
              </a:p>
            </p:txBody>
          </p:sp>
          <p:sp>
            <p:nvSpPr>
              <p:cNvPr id="25" name="îṡļiḍê">
                <a:extLst>
                  <a:ext uri="{FF2B5EF4-FFF2-40B4-BE49-F238E27FC236}">
                    <a16:creationId xmlns:a16="http://schemas.microsoft.com/office/drawing/2014/main" id="{5079B541-5EB3-468E-A396-E5E52D95865E}"/>
                  </a:ext>
                </a:extLst>
              </p:cNvPr>
              <p:cNvSpPr/>
              <p:nvPr/>
            </p:nvSpPr>
            <p:spPr bwMode="auto">
              <a:xfrm>
                <a:off x="4912857" y="2227696"/>
                <a:ext cx="2079632" cy="1980222"/>
              </a:xfrm>
              <a:custGeom>
                <a:avLst/>
                <a:gdLst/>
                <a:ahLst/>
                <a:cxnLst>
                  <a:cxn ang="0">
                    <a:pos x="100" y="498"/>
                  </a:cxn>
                  <a:cxn ang="0">
                    <a:pos x="0" y="190"/>
                  </a:cxn>
                  <a:cxn ang="0">
                    <a:pos x="262" y="0"/>
                  </a:cxn>
                  <a:cxn ang="0">
                    <a:pos x="523" y="190"/>
                  </a:cxn>
                  <a:cxn ang="0">
                    <a:pos x="423" y="498"/>
                  </a:cxn>
                  <a:cxn ang="0">
                    <a:pos x="100" y="498"/>
                  </a:cxn>
                </a:cxnLst>
                <a:rect l="0" t="0" r="r" b="b"/>
                <a:pathLst>
                  <a:path w="523" h="498">
                    <a:moveTo>
                      <a:pt x="100" y="498"/>
                    </a:moveTo>
                    <a:lnTo>
                      <a:pt x="0" y="190"/>
                    </a:lnTo>
                    <a:lnTo>
                      <a:pt x="262" y="0"/>
                    </a:lnTo>
                    <a:lnTo>
                      <a:pt x="523" y="190"/>
                    </a:lnTo>
                    <a:lnTo>
                      <a:pt x="423" y="498"/>
                    </a:lnTo>
                    <a:lnTo>
                      <a:pt x="100" y="498"/>
                    </a:lnTo>
                    <a:close/>
                  </a:path>
                </a:pathLst>
              </a:custGeom>
              <a:solidFill>
                <a:schemeClr val="bg1">
                  <a:lumMod val="85000"/>
                </a:schemeClr>
              </a:solidFill>
              <a:ln w="9525">
                <a:noFill/>
                <a:round/>
                <a:headEnd/>
                <a:tailEnd/>
              </a:ln>
            </p:spPr>
            <p:txBody>
              <a:bodyPr wrap="square" lIns="91440" tIns="45720" rIns="91440" bIns="45720" anchor="ctr">
                <a:normAutofit/>
              </a:bodyPr>
              <a:lstStyle/>
              <a:p>
                <a:pPr algn="ctr"/>
                <a:endParaRPr/>
              </a:p>
            </p:txBody>
          </p:sp>
          <p:sp>
            <p:nvSpPr>
              <p:cNvPr id="26" name="îś1ïḍê">
                <a:extLst>
                  <a:ext uri="{FF2B5EF4-FFF2-40B4-BE49-F238E27FC236}">
                    <a16:creationId xmlns:a16="http://schemas.microsoft.com/office/drawing/2014/main" id="{726831DB-4609-42B0-AA73-1F90ED072BD3}"/>
                  </a:ext>
                </a:extLst>
              </p:cNvPr>
              <p:cNvSpPr/>
              <p:nvPr/>
            </p:nvSpPr>
            <p:spPr bwMode="auto">
              <a:xfrm>
                <a:off x="4415812" y="1901637"/>
                <a:ext cx="1065661" cy="1745618"/>
              </a:xfrm>
              <a:custGeom>
                <a:avLst/>
                <a:gdLst/>
                <a:ahLst/>
                <a:cxnLst>
                  <a:cxn ang="0">
                    <a:pos x="196" y="3"/>
                  </a:cxn>
                  <a:cxn ang="0">
                    <a:pos x="7" y="33"/>
                  </a:cxn>
                  <a:cxn ang="0">
                    <a:pos x="6" y="44"/>
                  </a:cxn>
                  <a:cxn ang="0">
                    <a:pos x="51" y="58"/>
                  </a:cxn>
                  <a:cxn ang="0">
                    <a:pos x="21" y="150"/>
                  </a:cxn>
                  <a:cxn ang="0">
                    <a:pos x="30" y="258"/>
                  </a:cxn>
                  <a:cxn ang="0">
                    <a:pos x="212" y="616"/>
                  </a:cxn>
                  <a:cxn ang="0">
                    <a:pos x="204" y="508"/>
                  </a:cxn>
                  <a:cxn ang="0">
                    <a:pos x="321" y="146"/>
                  </a:cxn>
                  <a:cxn ang="0">
                    <a:pos x="366" y="161"/>
                  </a:cxn>
                  <a:cxn ang="0">
                    <a:pos x="372" y="151"/>
                  </a:cxn>
                  <a:cxn ang="0">
                    <a:pos x="237" y="16"/>
                  </a:cxn>
                  <a:cxn ang="0">
                    <a:pos x="196" y="3"/>
                  </a:cxn>
                </a:cxnLst>
                <a:rect l="0" t="0" r="r" b="b"/>
                <a:pathLst>
                  <a:path w="376" h="616">
                    <a:moveTo>
                      <a:pt x="196" y="3"/>
                    </a:moveTo>
                    <a:cubicBezTo>
                      <a:pt x="7" y="33"/>
                      <a:pt x="7" y="33"/>
                      <a:pt x="7" y="33"/>
                    </a:cubicBezTo>
                    <a:cubicBezTo>
                      <a:pt x="1" y="34"/>
                      <a:pt x="0" y="42"/>
                      <a:pt x="6" y="44"/>
                    </a:cubicBezTo>
                    <a:cubicBezTo>
                      <a:pt x="51" y="58"/>
                      <a:pt x="51" y="58"/>
                      <a:pt x="51" y="58"/>
                    </a:cubicBezTo>
                    <a:cubicBezTo>
                      <a:pt x="21" y="150"/>
                      <a:pt x="21" y="150"/>
                      <a:pt x="21" y="150"/>
                    </a:cubicBezTo>
                    <a:cubicBezTo>
                      <a:pt x="9" y="187"/>
                      <a:pt x="13" y="226"/>
                      <a:pt x="30" y="258"/>
                    </a:cubicBezTo>
                    <a:cubicBezTo>
                      <a:pt x="212" y="616"/>
                      <a:pt x="212" y="616"/>
                      <a:pt x="212" y="616"/>
                    </a:cubicBezTo>
                    <a:cubicBezTo>
                      <a:pt x="196" y="584"/>
                      <a:pt x="192" y="545"/>
                      <a:pt x="204" y="508"/>
                    </a:cubicBezTo>
                    <a:cubicBezTo>
                      <a:pt x="321" y="146"/>
                      <a:pt x="321" y="146"/>
                      <a:pt x="321" y="146"/>
                    </a:cubicBezTo>
                    <a:cubicBezTo>
                      <a:pt x="366" y="161"/>
                      <a:pt x="366" y="161"/>
                      <a:pt x="366" y="161"/>
                    </a:cubicBezTo>
                    <a:cubicBezTo>
                      <a:pt x="372" y="163"/>
                      <a:pt x="376" y="156"/>
                      <a:pt x="372" y="151"/>
                    </a:cubicBezTo>
                    <a:cubicBezTo>
                      <a:pt x="237" y="16"/>
                      <a:pt x="237" y="16"/>
                      <a:pt x="237" y="16"/>
                    </a:cubicBezTo>
                    <a:cubicBezTo>
                      <a:pt x="226" y="5"/>
                      <a:pt x="211" y="0"/>
                      <a:pt x="196" y="3"/>
                    </a:cubicBez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27" name="ïṥḷide">
                <a:extLst>
                  <a:ext uri="{FF2B5EF4-FFF2-40B4-BE49-F238E27FC236}">
                    <a16:creationId xmlns:a16="http://schemas.microsoft.com/office/drawing/2014/main" id="{C2DCF4B6-7DFB-47C9-B878-C73D09B31EBC}"/>
                  </a:ext>
                </a:extLst>
              </p:cNvPr>
              <p:cNvSpPr/>
              <p:nvPr/>
            </p:nvSpPr>
            <p:spPr bwMode="auto">
              <a:xfrm>
                <a:off x="5354231" y="1452310"/>
                <a:ext cx="1658139" cy="1121331"/>
              </a:xfrm>
              <a:custGeom>
                <a:avLst/>
                <a:gdLst/>
                <a:ahLst/>
                <a:cxnLst>
                  <a:cxn ang="0">
                    <a:pos x="578" y="177"/>
                  </a:cxn>
                  <a:cxn ang="0">
                    <a:pos x="491" y="6"/>
                  </a:cxn>
                  <a:cxn ang="0">
                    <a:pos x="480" y="8"/>
                  </a:cxn>
                  <a:cxn ang="0">
                    <a:pos x="480" y="56"/>
                  </a:cxn>
                  <a:cxn ang="0">
                    <a:pos x="384" y="56"/>
                  </a:cxn>
                  <a:cxn ang="0">
                    <a:pos x="284" y="97"/>
                  </a:cxn>
                  <a:cxn ang="0">
                    <a:pos x="0" y="381"/>
                  </a:cxn>
                  <a:cxn ang="0">
                    <a:pos x="100" y="340"/>
                  </a:cxn>
                  <a:cxn ang="0">
                    <a:pos x="480" y="340"/>
                  </a:cxn>
                  <a:cxn ang="0">
                    <a:pos x="480" y="387"/>
                  </a:cxn>
                  <a:cxn ang="0">
                    <a:pos x="491" y="390"/>
                  </a:cxn>
                  <a:cxn ang="0">
                    <a:pos x="578" y="219"/>
                  </a:cxn>
                  <a:cxn ang="0">
                    <a:pos x="578" y="177"/>
                  </a:cxn>
                </a:cxnLst>
                <a:rect l="0" t="0" r="r" b="b"/>
                <a:pathLst>
                  <a:path w="585" h="395">
                    <a:moveTo>
                      <a:pt x="578" y="177"/>
                    </a:moveTo>
                    <a:cubicBezTo>
                      <a:pt x="491" y="6"/>
                      <a:pt x="491" y="6"/>
                      <a:pt x="491" y="6"/>
                    </a:cubicBezTo>
                    <a:cubicBezTo>
                      <a:pt x="488" y="0"/>
                      <a:pt x="480" y="2"/>
                      <a:pt x="480" y="8"/>
                    </a:cubicBezTo>
                    <a:cubicBezTo>
                      <a:pt x="480" y="56"/>
                      <a:pt x="480" y="56"/>
                      <a:pt x="480" y="56"/>
                    </a:cubicBezTo>
                    <a:cubicBezTo>
                      <a:pt x="384" y="56"/>
                      <a:pt x="384" y="56"/>
                      <a:pt x="384" y="56"/>
                    </a:cubicBezTo>
                    <a:cubicBezTo>
                      <a:pt x="345" y="56"/>
                      <a:pt x="309" y="71"/>
                      <a:pt x="284" y="97"/>
                    </a:cubicBezTo>
                    <a:cubicBezTo>
                      <a:pt x="0" y="381"/>
                      <a:pt x="0" y="381"/>
                      <a:pt x="0" y="381"/>
                    </a:cubicBezTo>
                    <a:cubicBezTo>
                      <a:pt x="25" y="356"/>
                      <a:pt x="61" y="340"/>
                      <a:pt x="100" y="340"/>
                    </a:cubicBezTo>
                    <a:cubicBezTo>
                      <a:pt x="480" y="340"/>
                      <a:pt x="480" y="340"/>
                      <a:pt x="480" y="340"/>
                    </a:cubicBezTo>
                    <a:cubicBezTo>
                      <a:pt x="480" y="387"/>
                      <a:pt x="480" y="387"/>
                      <a:pt x="480" y="387"/>
                    </a:cubicBezTo>
                    <a:cubicBezTo>
                      <a:pt x="480" y="393"/>
                      <a:pt x="488" y="395"/>
                      <a:pt x="491" y="390"/>
                    </a:cubicBezTo>
                    <a:cubicBezTo>
                      <a:pt x="578" y="219"/>
                      <a:pt x="578" y="219"/>
                      <a:pt x="578" y="219"/>
                    </a:cubicBezTo>
                    <a:cubicBezTo>
                      <a:pt x="585" y="205"/>
                      <a:pt x="585" y="190"/>
                      <a:pt x="578" y="177"/>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p>
                <a:pPr algn="ctr"/>
                <a:endParaRPr/>
              </a:p>
            </p:txBody>
          </p:sp>
          <p:sp>
            <p:nvSpPr>
              <p:cNvPr id="28" name="iṣ1iḓê">
                <a:extLst>
                  <a:ext uri="{FF2B5EF4-FFF2-40B4-BE49-F238E27FC236}">
                    <a16:creationId xmlns:a16="http://schemas.microsoft.com/office/drawing/2014/main" id="{0EC9390A-7E32-4EB6-8EF4-001F55DA00BD}"/>
                  </a:ext>
                </a:extLst>
              </p:cNvPr>
              <p:cNvSpPr/>
              <p:nvPr/>
            </p:nvSpPr>
            <p:spPr bwMode="auto">
              <a:xfrm>
                <a:off x="4220972" y="3464342"/>
                <a:ext cx="1753571" cy="1041803"/>
              </a:xfrm>
              <a:custGeom>
                <a:avLst/>
                <a:gdLst/>
                <a:ahLst/>
                <a:cxnLst>
                  <a:cxn ang="0">
                    <a:pos x="31" y="124"/>
                  </a:cxn>
                  <a:cxn ang="0">
                    <a:pos x="1" y="313"/>
                  </a:cxn>
                  <a:cxn ang="0">
                    <a:pos x="11" y="317"/>
                  </a:cxn>
                  <a:cxn ang="0">
                    <a:pos x="39" y="279"/>
                  </a:cxn>
                  <a:cxn ang="0">
                    <a:pos x="117" y="335"/>
                  </a:cxn>
                  <a:cxn ang="0">
                    <a:pos x="223" y="361"/>
                  </a:cxn>
                  <a:cxn ang="0">
                    <a:pos x="619" y="298"/>
                  </a:cxn>
                  <a:cxn ang="0">
                    <a:pos x="514" y="273"/>
                  </a:cxn>
                  <a:cxn ang="0">
                    <a:pos x="206" y="49"/>
                  </a:cxn>
                  <a:cxn ang="0">
                    <a:pos x="234" y="11"/>
                  </a:cxn>
                  <a:cxn ang="0">
                    <a:pos x="227" y="2"/>
                  </a:cxn>
                  <a:cxn ang="0">
                    <a:pos x="56" y="90"/>
                  </a:cxn>
                  <a:cxn ang="0">
                    <a:pos x="31" y="124"/>
                  </a:cxn>
                </a:cxnLst>
                <a:rect l="0" t="0" r="r" b="b"/>
                <a:pathLst>
                  <a:path w="619" h="367">
                    <a:moveTo>
                      <a:pt x="31" y="124"/>
                    </a:moveTo>
                    <a:cubicBezTo>
                      <a:pt x="1" y="313"/>
                      <a:pt x="1" y="313"/>
                      <a:pt x="1" y="313"/>
                    </a:cubicBezTo>
                    <a:cubicBezTo>
                      <a:pt x="0" y="319"/>
                      <a:pt x="8" y="322"/>
                      <a:pt x="11" y="317"/>
                    </a:cubicBezTo>
                    <a:cubicBezTo>
                      <a:pt x="39" y="279"/>
                      <a:pt x="39" y="279"/>
                      <a:pt x="39" y="279"/>
                    </a:cubicBezTo>
                    <a:cubicBezTo>
                      <a:pt x="117" y="335"/>
                      <a:pt x="117" y="335"/>
                      <a:pt x="117" y="335"/>
                    </a:cubicBezTo>
                    <a:cubicBezTo>
                      <a:pt x="149" y="359"/>
                      <a:pt x="187" y="367"/>
                      <a:pt x="223" y="361"/>
                    </a:cubicBezTo>
                    <a:cubicBezTo>
                      <a:pt x="619" y="298"/>
                      <a:pt x="619" y="298"/>
                      <a:pt x="619" y="298"/>
                    </a:cubicBezTo>
                    <a:cubicBezTo>
                      <a:pt x="584" y="304"/>
                      <a:pt x="545" y="296"/>
                      <a:pt x="514" y="273"/>
                    </a:cubicBezTo>
                    <a:cubicBezTo>
                      <a:pt x="206" y="49"/>
                      <a:pt x="206" y="49"/>
                      <a:pt x="206" y="49"/>
                    </a:cubicBezTo>
                    <a:cubicBezTo>
                      <a:pt x="234" y="11"/>
                      <a:pt x="234" y="11"/>
                      <a:pt x="234" y="11"/>
                    </a:cubicBezTo>
                    <a:cubicBezTo>
                      <a:pt x="238" y="6"/>
                      <a:pt x="232" y="0"/>
                      <a:pt x="227" y="2"/>
                    </a:cubicBezTo>
                    <a:cubicBezTo>
                      <a:pt x="56" y="90"/>
                      <a:pt x="56" y="90"/>
                      <a:pt x="56" y="90"/>
                    </a:cubicBezTo>
                    <a:cubicBezTo>
                      <a:pt x="43" y="96"/>
                      <a:pt x="34" y="109"/>
                      <a:pt x="31" y="124"/>
                    </a:cubicBez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29" name="iṡļîḍê">
                <a:extLst>
                  <a:ext uri="{FF2B5EF4-FFF2-40B4-BE49-F238E27FC236}">
                    <a16:creationId xmlns:a16="http://schemas.microsoft.com/office/drawing/2014/main" id="{99578A97-6B5B-4404-82A5-3339E39F7442}"/>
                  </a:ext>
                </a:extLst>
              </p:cNvPr>
              <p:cNvSpPr/>
              <p:nvPr/>
            </p:nvSpPr>
            <p:spPr bwMode="auto">
              <a:xfrm>
                <a:off x="6519302" y="2506041"/>
                <a:ext cx="1451369" cy="1423533"/>
              </a:xfrm>
              <a:custGeom>
                <a:avLst/>
                <a:gdLst/>
                <a:ahLst/>
                <a:cxnLst>
                  <a:cxn ang="0">
                    <a:pos x="373" y="487"/>
                  </a:cxn>
                  <a:cxn ang="0">
                    <a:pos x="509" y="352"/>
                  </a:cxn>
                  <a:cxn ang="0">
                    <a:pos x="503" y="342"/>
                  </a:cxn>
                  <a:cxn ang="0">
                    <a:pos x="458" y="357"/>
                  </a:cxn>
                  <a:cxn ang="0">
                    <a:pos x="428" y="265"/>
                  </a:cxn>
                  <a:cxn ang="0">
                    <a:pos x="358" y="183"/>
                  </a:cxn>
                  <a:cxn ang="0">
                    <a:pos x="0" y="0"/>
                  </a:cxn>
                  <a:cxn ang="0">
                    <a:pos x="70" y="83"/>
                  </a:cxn>
                  <a:cxn ang="0">
                    <a:pos x="188" y="445"/>
                  </a:cxn>
                  <a:cxn ang="0">
                    <a:pos x="143" y="459"/>
                  </a:cxn>
                  <a:cxn ang="0">
                    <a:pos x="144" y="470"/>
                  </a:cxn>
                  <a:cxn ang="0">
                    <a:pos x="333" y="500"/>
                  </a:cxn>
                  <a:cxn ang="0">
                    <a:pos x="373" y="487"/>
                  </a:cxn>
                </a:cxnLst>
                <a:rect l="0" t="0" r="r" b="b"/>
                <a:pathLst>
                  <a:path w="513" h="502">
                    <a:moveTo>
                      <a:pt x="373" y="487"/>
                    </a:moveTo>
                    <a:cubicBezTo>
                      <a:pt x="509" y="352"/>
                      <a:pt x="509" y="352"/>
                      <a:pt x="509" y="352"/>
                    </a:cubicBezTo>
                    <a:cubicBezTo>
                      <a:pt x="513" y="347"/>
                      <a:pt x="509" y="340"/>
                      <a:pt x="503" y="342"/>
                    </a:cubicBezTo>
                    <a:cubicBezTo>
                      <a:pt x="458" y="357"/>
                      <a:pt x="458" y="357"/>
                      <a:pt x="458" y="357"/>
                    </a:cubicBezTo>
                    <a:cubicBezTo>
                      <a:pt x="428" y="265"/>
                      <a:pt x="428" y="265"/>
                      <a:pt x="428" y="265"/>
                    </a:cubicBezTo>
                    <a:cubicBezTo>
                      <a:pt x="416" y="228"/>
                      <a:pt x="390" y="199"/>
                      <a:pt x="358" y="183"/>
                    </a:cubicBezTo>
                    <a:cubicBezTo>
                      <a:pt x="0" y="0"/>
                      <a:pt x="0" y="0"/>
                      <a:pt x="0" y="0"/>
                    </a:cubicBezTo>
                    <a:cubicBezTo>
                      <a:pt x="32" y="17"/>
                      <a:pt x="58" y="46"/>
                      <a:pt x="70" y="83"/>
                    </a:cubicBezTo>
                    <a:cubicBezTo>
                      <a:pt x="188" y="445"/>
                      <a:pt x="188" y="445"/>
                      <a:pt x="188" y="445"/>
                    </a:cubicBezTo>
                    <a:cubicBezTo>
                      <a:pt x="143" y="459"/>
                      <a:pt x="143" y="459"/>
                      <a:pt x="143" y="459"/>
                    </a:cubicBezTo>
                    <a:cubicBezTo>
                      <a:pt x="137" y="461"/>
                      <a:pt x="138" y="469"/>
                      <a:pt x="144" y="470"/>
                    </a:cubicBezTo>
                    <a:cubicBezTo>
                      <a:pt x="333" y="500"/>
                      <a:pt x="333" y="500"/>
                      <a:pt x="333" y="500"/>
                    </a:cubicBezTo>
                    <a:cubicBezTo>
                      <a:pt x="348" y="502"/>
                      <a:pt x="363" y="498"/>
                      <a:pt x="373" y="487"/>
                    </a:cubicBezTo>
                    <a:close/>
                  </a:path>
                </a:pathLst>
              </a:custGeom>
              <a:solidFill>
                <a:schemeClr val="accent1"/>
              </a:solidFill>
              <a:ln w="9525">
                <a:noFill/>
                <a:round/>
                <a:headEnd/>
                <a:tailEnd/>
              </a:ln>
            </p:spPr>
            <p:txBody>
              <a:bodyPr wrap="square" lIns="91440" tIns="45720" rIns="91440" bIns="45720" anchor="ctr">
                <a:normAutofit/>
              </a:bodyPr>
              <a:lstStyle/>
              <a:p>
                <a:pPr algn="ctr"/>
                <a:endParaRPr/>
              </a:p>
            </p:txBody>
          </p:sp>
          <p:sp>
            <p:nvSpPr>
              <p:cNvPr id="30" name="ïṣḷiḍe">
                <a:extLst>
                  <a:ext uri="{FF2B5EF4-FFF2-40B4-BE49-F238E27FC236}">
                    <a16:creationId xmlns:a16="http://schemas.microsoft.com/office/drawing/2014/main" id="{48D0AEC4-3159-4BC9-8417-B98BBD89D976}"/>
                  </a:ext>
                </a:extLst>
              </p:cNvPr>
              <p:cNvSpPr/>
              <p:nvPr/>
            </p:nvSpPr>
            <p:spPr bwMode="auto">
              <a:xfrm>
                <a:off x="5759819" y="3607491"/>
                <a:ext cx="1141214" cy="1685971"/>
              </a:xfrm>
              <a:custGeom>
                <a:avLst/>
                <a:gdLst/>
                <a:ahLst/>
                <a:cxnLst>
                  <a:cxn ang="0">
                    <a:pos x="55" y="505"/>
                  </a:cxn>
                  <a:cxn ang="0">
                    <a:pos x="226" y="592"/>
                  </a:cxn>
                  <a:cxn ang="0">
                    <a:pos x="234" y="584"/>
                  </a:cxn>
                  <a:cxn ang="0">
                    <a:pos x="206" y="546"/>
                  </a:cxn>
                  <a:cxn ang="0">
                    <a:pos x="283" y="489"/>
                  </a:cxn>
                  <a:cxn ang="0">
                    <a:pos x="340" y="397"/>
                  </a:cxn>
                  <a:cxn ang="0">
                    <a:pos x="403" y="0"/>
                  </a:cxn>
                  <a:cxn ang="0">
                    <a:pos x="346" y="92"/>
                  </a:cxn>
                  <a:cxn ang="0">
                    <a:pos x="39" y="316"/>
                  </a:cxn>
                  <a:cxn ang="0">
                    <a:pos x="11" y="277"/>
                  </a:cxn>
                  <a:cxn ang="0">
                    <a:pos x="1" y="282"/>
                  </a:cxn>
                  <a:cxn ang="0">
                    <a:pos x="31" y="471"/>
                  </a:cxn>
                  <a:cxn ang="0">
                    <a:pos x="55" y="505"/>
                  </a:cxn>
                </a:cxnLst>
                <a:rect l="0" t="0" r="r" b="b"/>
                <a:pathLst>
                  <a:path w="403" h="595">
                    <a:moveTo>
                      <a:pt x="55" y="505"/>
                    </a:moveTo>
                    <a:cubicBezTo>
                      <a:pt x="226" y="592"/>
                      <a:pt x="226" y="592"/>
                      <a:pt x="226" y="592"/>
                    </a:cubicBezTo>
                    <a:cubicBezTo>
                      <a:pt x="232" y="595"/>
                      <a:pt x="237" y="589"/>
                      <a:pt x="234" y="584"/>
                    </a:cubicBezTo>
                    <a:cubicBezTo>
                      <a:pt x="206" y="546"/>
                      <a:pt x="206" y="546"/>
                      <a:pt x="206" y="546"/>
                    </a:cubicBezTo>
                    <a:cubicBezTo>
                      <a:pt x="283" y="489"/>
                      <a:pt x="283" y="489"/>
                      <a:pt x="283" y="489"/>
                    </a:cubicBezTo>
                    <a:cubicBezTo>
                      <a:pt x="315" y="466"/>
                      <a:pt x="334" y="432"/>
                      <a:pt x="340" y="397"/>
                    </a:cubicBezTo>
                    <a:cubicBezTo>
                      <a:pt x="403" y="0"/>
                      <a:pt x="403" y="0"/>
                      <a:pt x="403" y="0"/>
                    </a:cubicBezTo>
                    <a:cubicBezTo>
                      <a:pt x="397" y="36"/>
                      <a:pt x="378" y="69"/>
                      <a:pt x="346" y="92"/>
                    </a:cubicBezTo>
                    <a:cubicBezTo>
                      <a:pt x="39" y="316"/>
                      <a:pt x="39" y="316"/>
                      <a:pt x="39" y="316"/>
                    </a:cubicBezTo>
                    <a:cubicBezTo>
                      <a:pt x="11" y="277"/>
                      <a:pt x="11" y="277"/>
                      <a:pt x="11" y="277"/>
                    </a:cubicBezTo>
                    <a:cubicBezTo>
                      <a:pt x="7" y="273"/>
                      <a:pt x="0" y="276"/>
                      <a:pt x="1" y="282"/>
                    </a:cubicBezTo>
                    <a:cubicBezTo>
                      <a:pt x="31" y="471"/>
                      <a:pt x="31" y="471"/>
                      <a:pt x="31" y="471"/>
                    </a:cubicBezTo>
                    <a:cubicBezTo>
                      <a:pt x="33" y="486"/>
                      <a:pt x="42" y="499"/>
                      <a:pt x="55" y="505"/>
                    </a:cubicBezTo>
                    <a:close/>
                  </a:path>
                </a:pathLst>
              </a:custGeom>
              <a:solidFill>
                <a:schemeClr val="tx1">
                  <a:lumMod val="50000"/>
                  <a:lumOff val="50000"/>
                </a:schemeClr>
              </a:solidFill>
              <a:ln w="9525">
                <a:noFill/>
                <a:round/>
                <a:headEnd/>
                <a:tailEnd/>
              </a:ln>
            </p:spPr>
            <p:txBody>
              <a:bodyPr wrap="square" lIns="91440" tIns="45720" rIns="91440" bIns="45720" anchor="ctr">
                <a:normAutofit/>
              </a:bodyPr>
              <a:lstStyle/>
              <a:p>
                <a:pPr algn="ctr"/>
                <a:endParaRPr/>
              </a:p>
            </p:txBody>
          </p:sp>
          <p:grpSp>
            <p:nvGrpSpPr>
              <p:cNvPr id="31" name="ïṣḻiďè">
                <a:extLst>
                  <a:ext uri="{FF2B5EF4-FFF2-40B4-BE49-F238E27FC236}">
                    <a16:creationId xmlns:a16="http://schemas.microsoft.com/office/drawing/2014/main" id="{A1CF62C4-EC46-40A3-A739-EB7D64F4E77D}"/>
                  </a:ext>
                </a:extLst>
              </p:cNvPr>
              <p:cNvGrpSpPr/>
              <p:nvPr/>
            </p:nvGrpSpPr>
            <p:grpSpPr>
              <a:xfrm>
                <a:off x="5346272" y="2706795"/>
                <a:ext cx="1212804" cy="1212804"/>
                <a:chOff x="4048080" y="2600884"/>
                <a:chExt cx="847725" cy="847725"/>
              </a:xfrm>
            </p:grpSpPr>
            <p:sp>
              <p:nvSpPr>
                <p:cNvPr id="37" name="ísļiḓe">
                  <a:extLst>
                    <a:ext uri="{FF2B5EF4-FFF2-40B4-BE49-F238E27FC236}">
                      <a16:creationId xmlns:a16="http://schemas.microsoft.com/office/drawing/2014/main" id="{64BF3F8F-DC82-4E71-B4EA-C36B789CDEC7}"/>
                    </a:ext>
                  </a:extLst>
                </p:cNvPr>
                <p:cNvSpPr/>
                <p:nvPr/>
              </p:nvSpPr>
              <p:spPr bwMode="auto">
                <a:xfrm>
                  <a:off x="4048080" y="2600884"/>
                  <a:ext cx="847725" cy="847725"/>
                </a:xfrm>
                <a:prstGeom prst="ellipse">
                  <a:avLst/>
                </a:prstGeom>
                <a:solidFill>
                  <a:schemeClr val="bg1">
                    <a:lumMod val="75000"/>
                  </a:schemeClr>
                </a:solidFill>
                <a:ln w="19050">
                  <a:solidFill>
                    <a:schemeClr val="bg1"/>
                  </a:solidFill>
                  <a:round/>
                  <a:headEnd/>
                  <a:tailEnd/>
                </a:ln>
              </p:spPr>
              <p:txBody>
                <a:bodyPr wrap="square" lIns="91440" tIns="45720" rIns="91440" bIns="45720" anchor="ctr">
                  <a:normAutofit/>
                </a:bodyPr>
                <a:lstStyle/>
                <a:p>
                  <a:pPr algn="ctr"/>
                  <a:endParaRPr/>
                </a:p>
              </p:txBody>
            </p:sp>
            <p:sp>
              <p:nvSpPr>
                <p:cNvPr id="38" name="íšlîḓé">
                  <a:extLst>
                    <a:ext uri="{FF2B5EF4-FFF2-40B4-BE49-F238E27FC236}">
                      <a16:creationId xmlns:a16="http://schemas.microsoft.com/office/drawing/2014/main" id="{64063F44-D486-439D-BEA3-11EC80521419}"/>
                    </a:ext>
                  </a:extLst>
                </p:cNvPr>
                <p:cNvSpPr/>
                <p:nvPr/>
              </p:nvSpPr>
              <p:spPr bwMode="auto">
                <a:xfrm>
                  <a:off x="4276347" y="2827821"/>
                  <a:ext cx="391191" cy="3938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wrap="square" lIns="91440" tIns="45720" rIns="91440" bIns="45720" anchor="ctr">
                  <a:normAutofit/>
                </a:bodyPr>
                <a:lstStyle/>
                <a:p>
                  <a:pPr algn="ctr"/>
                  <a:endParaRPr/>
                </a:p>
              </p:txBody>
            </p:sp>
          </p:grpSp>
          <p:sp>
            <p:nvSpPr>
              <p:cNvPr id="32" name="îṧļîḍê">
                <a:extLst>
                  <a:ext uri="{FF2B5EF4-FFF2-40B4-BE49-F238E27FC236}">
                    <a16:creationId xmlns:a16="http://schemas.microsoft.com/office/drawing/2014/main" id="{F3AF0264-B29C-4CF9-968A-AA10ABE53FCF}"/>
                  </a:ext>
                </a:extLst>
              </p:cNvPr>
              <p:cNvSpPr txBox="1"/>
              <p:nvPr/>
            </p:nvSpPr>
            <p:spPr>
              <a:xfrm>
                <a:off x="4699604" y="2065526"/>
                <a:ext cx="441146" cy="369332"/>
              </a:xfrm>
              <a:prstGeom prst="rect">
                <a:avLst/>
              </a:prstGeom>
              <a:noFill/>
            </p:spPr>
            <p:txBody>
              <a:bodyPr wrap="square" lIns="91440" tIns="45720" rIns="91440" bIns="45720">
                <a:normAutofit/>
              </a:bodyPr>
              <a:lstStyle/>
              <a:p>
                <a:pPr algn="ctr"/>
                <a:r>
                  <a:rPr lang="en-US" b="1">
                    <a:solidFill>
                      <a:schemeClr val="bg1"/>
                    </a:solidFill>
                  </a:rPr>
                  <a:t>01</a:t>
                </a:r>
              </a:p>
            </p:txBody>
          </p:sp>
          <p:sp>
            <p:nvSpPr>
              <p:cNvPr id="33" name="îṣḷîḋe">
                <a:extLst>
                  <a:ext uri="{FF2B5EF4-FFF2-40B4-BE49-F238E27FC236}">
                    <a16:creationId xmlns:a16="http://schemas.microsoft.com/office/drawing/2014/main" id="{D07A6AA7-B6A6-4644-A17E-BF31AB92CA1C}"/>
                  </a:ext>
                </a:extLst>
              </p:cNvPr>
              <p:cNvSpPr txBox="1"/>
              <p:nvPr/>
            </p:nvSpPr>
            <p:spPr>
              <a:xfrm>
                <a:off x="6375726" y="1765731"/>
                <a:ext cx="441146" cy="369332"/>
              </a:xfrm>
              <a:prstGeom prst="rect">
                <a:avLst/>
              </a:prstGeom>
              <a:noFill/>
            </p:spPr>
            <p:txBody>
              <a:bodyPr wrap="square" lIns="91440" tIns="45720" rIns="91440" bIns="45720">
                <a:normAutofit/>
              </a:bodyPr>
              <a:lstStyle/>
              <a:p>
                <a:pPr algn="ctr"/>
                <a:r>
                  <a:rPr lang="en-US" b="1">
                    <a:solidFill>
                      <a:schemeClr val="bg1"/>
                    </a:solidFill>
                  </a:rPr>
                  <a:t>02</a:t>
                </a:r>
              </a:p>
            </p:txBody>
          </p:sp>
          <p:sp>
            <p:nvSpPr>
              <p:cNvPr id="34" name="ísḷidê">
                <a:extLst>
                  <a:ext uri="{FF2B5EF4-FFF2-40B4-BE49-F238E27FC236}">
                    <a16:creationId xmlns:a16="http://schemas.microsoft.com/office/drawing/2014/main" id="{32AF211E-C99D-4519-9382-FBFB0F28E3C4}"/>
                  </a:ext>
                </a:extLst>
              </p:cNvPr>
              <p:cNvSpPr txBox="1"/>
              <p:nvPr/>
            </p:nvSpPr>
            <p:spPr>
              <a:xfrm>
                <a:off x="7193347" y="3210195"/>
                <a:ext cx="441146" cy="369332"/>
              </a:xfrm>
              <a:prstGeom prst="rect">
                <a:avLst/>
              </a:prstGeom>
              <a:noFill/>
            </p:spPr>
            <p:txBody>
              <a:bodyPr wrap="square" lIns="91440" tIns="45720" rIns="91440" bIns="45720">
                <a:normAutofit/>
              </a:bodyPr>
              <a:lstStyle/>
              <a:p>
                <a:pPr algn="ctr"/>
                <a:r>
                  <a:rPr lang="en-US" b="1">
                    <a:solidFill>
                      <a:schemeClr val="bg1"/>
                    </a:solidFill>
                  </a:rPr>
                  <a:t>03</a:t>
                </a:r>
              </a:p>
            </p:txBody>
          </p:sp>
          <p:sp>
            <p:nvSpPr>
              <p:cNvPr id="35" name="iŝ1îḓe">
                <a:extLst>
                  <a:ext uri="{FF2B5EF4-FFF2-40B4-BE49-F238E27FC236}">
                    <a16:creationId xmlns:a16="http://schemas.microsoft.com/office/drawing/2014/main" id="{B898118A-AC97-4199-9C66-1D4DE2AB995F}"/>
                  </a:ext>
                </a:extLst>
              </p:cNvPr>
              <p:cNvSpPr txBox="1"/>
              <p:nvPr/>
            </p:nvSpPr>
            <p:spPr>
              <a:xfrm>
                <a:off x="6035051" y="4450253"/>
                <a:ext cx="441146" cy="369332"/>
              </a:xfrm>
              <a:prstGeom prst="rect">
                <a:avLst/>
              </a:prstGeom>
              <a:noFill/>
            </p:spPr>
            <p:txBody>
              <a:bodyPr wrap="square" lIns="91440" tIns="45720" rIns="91440" bIns="45720">
                <a:normAutofit/>
              </a:bodyPr>
              <a:lstStyle/>
              <a:p>
                <a:pPr algn="ctr"/>
                <a:r>
                  <a:rPr lang="en-US" b="1">
                    <a:solidFill>
                      <a:schemeClr val="bg1"/>
                    </a:solidFill>
                  </a:rPr>
                  <a:t>04</a:t>
                </a:r>
              </a:p>
            </p:txBody>
          </p:sp>
          <p:sp>
            <p:nvSpPr>
              <p:cNvPr id="36" name="îSḷiḓê">
                <a:extLst>
                  <a:ext uri="{FF2B5EF4-FFF2-40B4-BE49-F238E27FC236}">
                    <a16:creationId xmlns:a16="http://schemas.microsoft.com/office/drawing/2014/main" id="{2C8BBFF7-30AB-4213-8C92-9C74477C05E9}"/>
                  </a:ext>
                </a:extLst>
              </p:cNvPr>
              <p:cNvSpPr txBox="1"/>
              <p:nvPr/>
            </p:nvSpPr>
            <p:spPr>
              <a:xfrm>
                <a:off x="4508826" y="3741648"/>
                <a:ext cx="441146" cy="369332"/>
              </a:xfrm>
              <a:prstGeom prst="rect">
                <a:avLst/>
              </a:prstGeom>
              <a:noFill/>
            </p:spPr>
            <p:txBody>
              <a:bodyPr wrap="square" lIns="91440" tIns="45720" rIns="91440" bIns="45720">
                <a:normAutofit/>
              </a:bodyPr>
              <a:lstStyle/>
              <a:p>
                <a:pPr algn="ctr"/>
                <a:r>
                  <a:rPr lang="en-US" b="1">
                    <a:solidFill>
                      <a:schemeClr val="bg1"/>
                    </a:solidFill>
                  </a:rPr>
                  <a:t>05</a:t>
                </a:r>
              </a:p>
            </p:txBody>
          </p:sp>
        </p:grpSp>
        <p:grpSp>
          <p:nvGrpSpPr>
            <p:cNvPr id="5" name="î$ľiďe">
              <a:extLst>
                <a:ext uri="{FF2B5EF4-FFF2-40B4-BE49-F238E27FC236}">
                  <a16:creationId xmlns:a16="http://schemas.microsoft.com/office/drawing/2014/main" id="{CE46CA82-54DB-4AD9-8C1A-4FBA4C30613E}"/>
                </a:ext>
              </a:extLst>
            </p:cNvPr>
            <p:cNvGrpSpPr/>
            <p:nvPr/>
          </p:nvGrpSpPr>
          <p:grpSpPr>
            <a:xfrm>
              <a:off x="8081503" y="2021028"/>
              <a:ext cx="2879569" cy="866137"/>
              <a:chOff x="8601584" y="1451933"/>
              <a:chExt cx="2196245" cy="866137"/>
            </a:xfrm>
          </p:grpSpPr>
          <p:sp>
            <p:nvSpPr>
              <p:cNvPr id="18" name="îṡļiďé">
                <a:extLst>
                  <a:ext uri="{FF2B5EF4-FFF2-40B4-BE49-F238E27FC236}">
                    <a16:creationId xmlns:a16="http://schemas.microsoft.com/office/drawing/2014/main" id="{37064CF6-172B-452B-8D4E-FCDBFB25BAE0}"/>
                  </a:ext>
                </a:extLst>
              </p:cNvPr>
              <p:cNvSpPr txBox="1"/>
              <p:nvPr/>
            </p:nvSpPr>
            <p:spPr bwMode="auto">
              <a:xfrm>
                <a:off x="8601584" y="1451933"/>
                <a:ext cx="2196244" cy="309958"/>
              </a:xfrm>
              <a:prstGeom prst="rect">
                <a:avLst/>
              </a:prstGeom>
              <a:noFill/>
              <a:extLst/>
            </p:spPr>
            <p:txBody>
              <a:bodyPr wrap="square" lIns="91440" tIns="45720" rIns="91440" bIns="45720" anchor="ctr" anchorCtr="0">
                <a:normAutofit/>
              </a:bodyPr>
              <a:lstStyle/>
              <a:p>
                <a:pPr algn="l" latinLnBrk="0"/>
                <a:r>
                  <a:rPr lang="en-US" altLang="zh-CN" sz="1400" b="1">
                    <a:effectLst/>
                  </a:rPr>
                  <a:t>Text </a:t>
                </a:r>
                <a:r>
                  <a:rPr lang="en-US" altLang="zh-CN" sz="1400" b="1" dirty="0">
                    <a:effectLst/>
                  </a:rPr>
                  <a:t>here</a:t>
                </a:r>
                <a:endParaRPr lang="zh-CN" altLang="en-US" sz="1400" b="1" dirty="0">
                  <a:effectLst/>
                </a:endParaRPr>
              </a:p>
            </p:txBody>
          </p:sp>
          <p:sp>
            <p:nvSpPr>
              <p:cNvPr id="19" name="í$lïḑê">
                <a:extLst>
                  <a:ext uri="{FF2B5EF4-FFF2-40B4-BE49-F238E27FC236}">
                    <a16:creationId xmlns:a16="http://schemas.microsoft.com/office/drawing/2014/main" id="{2E6655C9-B7F4-4443-9B13-35B37924FA3A}"/>
                  </a:ext>
                </a:extLst>
              </p:cNvPr>
              <p:cNvSpPr txBox="1"/>
              <p:nvPr/>
            </p:nvSpPr>
            <p:spPr bwMode="auto">
              <a:xfrm>
                <a:off x="8601585" y="1761891"/>
                <a:ext cx="2196244" cy="556179"/>
              </a:xfrm>
              <a:prstGeom prst="rect">
                <a:avLst/>
              </a:prstGeom>
              <a:noFill/>
              <a:extLst/>
            </p:spPr>
            <p:txBody>
              <a:bodyPr wrap="square" lIns="91440" tIns="45720" rIns="91440" bIns="45720">
                <a:normAutofit/>
              </a:bodyPr>
              <a:lstStyle/>
              <a:p>
                <a:pPr>
                  <a:lnSpc>
                    <a:spcPct val="150000"/>
                  </a:lnSpc>
                </a:pPr>
                <a:r>
                  <a:rPr lang="en-US" altLang="zh-CN" sz="1000" dirty="0"/>
                  <a:t>Copy paste fonts. Choose the only option to retain text.</a:t>
                </a:r>
              </a:p>
            </p:txBody>
          </p:sp>
        </p:grpSp>
        <p:grpSp>
          <p:nvGrpSpPr>
            <p:cNvPr id="6" name="ïsḻiḍé">
              <a:extLst>
                <a:ext uri="{FF2B5EF4-FFF2-40B4-BE49-F238E27FC236}">
                  <a16:creationId xmlns:a16="http://schemas.microsoft.com/office/drawing/2014/main" id="{91CED4CB-D24B-4804-A203-97F407F0C8BF}"/>
                </a:ext>
              </a:extLst>
            </p:cNvPr>
            <p:cNvGrpSpPr/>
            <p:nvPr/>
          </p:nvGrpSpPr>
          <p:grpSpPr>
            <a:xfrm>
              <a:off x="1418613" y="2021028"/>
              <a:ext cx="2913191" cy="866137"/>
              <a:chOff x="1415480" y="1669738"/>
              <a:chExt cx="2913191" cy="866137"/>
            </a:xfrm>
          </p:grpSpPr>
          <p:sp>
            <p:nvSpPr>
              <p:cNvPr id="16" name="îṧḻíḓé">
                <a:extLst>
                  <a:ext uri="{FF2B5EF4-FFF2-40B4-BE49-F238E27FC236}">
                    <a16:creationId xmlns:a16="http://schemas.microsoft.com/office/drawing/2014/main" id="{6F120200-F492-4EF3-9C44-F7B125723470}"/>
                  </a:ext>
                </a:extLst>
              </p:cNvPr>
              <p:cNvSpPr txBox="1"/>
              <p:nvPr/>
            </p:nvSpPr>
            <p:spPr bwMode="auto">
              <a:xfrm>
                <a:off x="1415480" y="1669738"/>
                <a:ext cx="2913191" cy="309958"/>
              </a:xfrm>
              <a:prstGeom prst="rect">
                <a:avLst/>
              </a:prstGeom>
              <a:noFill/>
              <a:extLst/>
            </p:spPr>
            <p:txBody>
              <a:bodyPr wrap="square" lIns="91440" tIns="45720" rIns="91440" bIns="45720" anchor="ctr" anchorCtr="0">
                <a:normAutofit/>
              </a:bodyPr>
              <a:lstStyle/>
              <a:p>
                <a:pPr algn="r" latinLnBrk="0"/>
                <a:r>
                  <a:rPr lang="en-US" altLang="zh-CN" sz="1400" b="1" dirty="0">
                    <a:effectLst/>
                  </a:rPr>
                  <a:t>Text here</a:t>
                </a:r>
                <a:endParaRPr lang="zh-CN" altLang="en-US" sz="1400" b="1" dirty="0">
                  <a:effectLst/>
                </a:endParaRPr>
              </a:p>
            </p:txBody>
          </p:sp>
          <p:sp>
            <p:nvSpPr>
              <p:cNvPr id="17" name="í$ḻíḍe">
                <a:extLst>
                  <a:ext uri="{FF2B5EF4-FFF2-40B4-BE49-F238E27FC236}">
                    <a16:creationId xmlns:a16="http://schemas.microsoft.com/office/drawing/2014/main" id="{0A748BE6-A166-4B72-A4DA-04E92DAD5D2B}"/>
                  </a:ext>
                </a:extLst>
              </p:cNvPr>
              <p:cNvSpPr txBox="1"/>
              <p:nvPr/>
            </p:nvSpPr>
            <p:spPr bwMode="auto">
              <a:xfrm>
                <a:off x="1415480" y="1979696"/>
                <a:ext cx="2913191" cy="556179"/>
              </a:xfrm>
              <a:prstGeom prst="rect">
                <a:avLst/>
              </a:prstGeom>
              <a:noFill/>
              <a:extLst/>
            </p:spPr>
            <p:txBody>
              <a:bodyPr wrap="square" lIns="91440" tIns="45720" rIns="91440" bIns="45720" anchor="t" anchorCtr="0">
                <a:normAutofit/>
              </a:bodyPr>
              <a:lstStyle/>
              <a:p>
                <a:pPr algn="r">
                  <a:lnSpc>
                    <a:spcPct val="150000"/>
                  </a:lnSpc>
                </a:pPr>
                <a:r>
                  <a:rPr lang="en-US" altLang="zh-CN" sz="1000" dirty="0"/>
                  <a:t>Copy paste fonts. Choose the only option to retain text.</a:t>
                </a:r>
              </a:p>
            </p:txBody>
          </p:sp>
        </p:grpSp>
        <p:grpSp>
          <p:nvGrpSpPr>
            <p:cNvPr id="7" name="iSḷídé">
              <a:extLst>
                <a:ext uri="{FF2B5EF4-FFF2-40B4-BE49-F238E27FC236}">
                  <a16:creationId xmlns:a16="http://schemas.microsoft.com/office/drawing/2014/main" id="{6F134013-241F-47E7-A86B-E6CE21485517}"/>
                </a:ext>
              </a:extLst>
            </p:cNvPr>
            <p:cNvGrpSpPr/>
            <p:nvPr/>
          </p:nvGrpSpPr>
          <p:grpSpPr>
            <a:xfrm>
              <a:off x="8081503" y="3654118"/>
              <a:ext cx="2879569" cy="866137"/>
              <a:chOff x="8601584" y="1451933"/>
              <a:chExt cx="2196245" cy="866137"/>
            </a:xfrm>
          </p:grpSpPr>
          <p:sp>
            <p:nvSpPr>
              <p:cNvPr id="14" name="íSḻíďè">
                <a:extLst>
                  <a:ext uri="{FF2B5EF4-FFF2-40B4-BE49-F238E27FC236}">
                    <a16:creationId xmlns:a16="http://schemas.microsoft.com/office/drawing/2014/main" id="{8978886A-17FB-4354-83A4-42E3518ED1FF}"/>
                  </a:ext>
                </a:extLst>
              </p:cNvPr>
              <p:cNvSpPr txBox="1"/>
              <p:nvPr/>
            </p:nvSpPr>
            <p:spPr bwMode="auto">
              <a:xfrm>
                <a:off x="8601584" y="1451933"/>
                <a:ext cx="2196244" cy="309958"/>
              </a:xfrm>
              <a:prstGeom prst="rect">
                <a:avLst/>
              </a:prstGeom>
              <a:noFill/>
              <a:extLst/>
            </p:spPr>
            <p:txBody>
              <a:bodyPr wrap="square" lIns="91440" tIns="45720" rIns="91440" bIns="45720" anchor="ctr" anchorCtr="0">
                <a:normAutofit/>
              </a:bodyPr>
              <a:lstStyle/>
              <a:p>
                <a:pPr algn="l" latinLnBrk="0"/>
                <a:r>
                  <a:rPr lang="en-US" altLang="zh-CN" sz="1400" b="1">
                    <a:effectLst/>
                  </a:rPr>
                  <a:t>Text </a:t>
                </a:r>
                <a:r>
                  <a:rPr lang="en-US" altLang="zh-CN" sz="1400" b="1" dirty="0">
                    <a:effectLst/>
                  </a:rPr>
                  <a:t>here</a:t>
                </a:r>
                <a:endParaRPr lang="zh-CN" altLang="en-US" sz="1400" b="1" dirty="0">
                  <a:effectLst/>
                </a:endParaRPr>
              </a:p>
            </p:txBody>
          </p:sp>
          <p:sp>
            <p:nvSpPr>
              <p:cNvPr id="15" name="iṥḻïďê">
                <a:extLst>
                  <a:ext uri="{FF2B5EF4-FFF2-40B4-BE49-F238E27FC236}">
                    <a16:creationId xmlns:a16="http://schemas.microsoft.com/office/drawing/2014/main" id="{2BB77825-0B53-40F2-8D93-D74C058F0CB4}"/>
                  </a:ext>
                </a:extLst>
              </p:cNvPr>
              <p:cNvSpPr txBox="1"/>
              <p:nvPr/>
            </p:nvSpPr>
            <p:spPr bwMode="auto">
              <a:xfrm>
                <a:off x="8601585" y="1761891"/>
                <a:ext cx="2196244" cy="556179"/>
              </a:xfrm>
              <a:prstGeom prst="rect">
                <a:avLst/>
              </a:prstGeom>
              <a:noFill/>
              <a:extLst/>
            </p:spPr>
            <p:txBody>
              <a:bodyPr wrap="square" lIns="91440" tIns="45720" rIns="91440" bIns="45720">
                <a:normAutofit/>
              </a:bodyPr>
              <a:lstStyle/>
              <a:p>
                <a:pPr>
                  <a:lnSpc>
                    <a:spcPct val="150000"/>
                  </a:lnSpc>
                </a:pPr>
                <a:r>
                  <a:rPr lang="en-US" altLang="zh-CN" sz="1000" dirty="0"/>
                  <a:t>Copy paste fonts. Choose the only option to retain text.</a:t>
                </a:r>
              </a:p>
            </p:txBody>
          </p:sp>
        </p:grpSp>
        <p:grpSp>
          <p:nvGrpSpPr>
            <p:cNvPr id="8" name="ïşḷiḍê">
              <a:extLst>
                <a:ext uri="{FF2B5EF4-FFF2-40B4-BE49-F238E27FC236}">
                  <a16:creationId xmlns:a16="http://schemas.microsoft.com/office/drawing/2014/main" id="{13DCE272-D26F-4B05-9519-5EA2D4A58662}"/>
                </a:ext>
              </a:extLst>
            </p:cNvPr>
            <p:cNvGrpSpPr/>
            <p:nvPr/>
          </p:nvGrpSpPr>
          <p:grpSpPr>
            <a:xfrm>
              <a:off x="1418613" y="3659249"/>
              <a:ext cx="2913191" cy="866137"/>
              <a:chOff x="1415480" y="1669738"/>
              <a:chExt cx="2913191" cy="866137"/>
            </a:xfrm>
          </p:grpSpPr>
          <p:sp>
            <p:nvSpPr>
              <p:cNvPr id="12" name="íṡ1iḓê">
                <a:extLst>
                  <a:ext uri="{FF2B5EF4-FFF2-40B4-BE49-F238E27FC236}">
                    <a16:creationId xmlns:a16="http://schemas.microsoft.com/office/drawing/2014/main" id="{5C858168-60D3-4565-8F45-E073AF4FDA9B}"/>
                  </a:ext>
                </a:extLst>
              </p:cNvPr>
              <p:cNvSpPr txBox="1"/>
              <p:nvPr/>
            </p:nvSpPr>
            <p:spPr bwMode="auto">
              <a:xfrm>
                <a:off x="1415480" y="1669738"/>
                <a:ext cx="2913191" cy="309958"/>
              </a:xfrm>
              <a:prstGeom prst="rect">
                <a:avLst/>
              </a:prstGeom>
              <a:noFill/>
              <a:extLst/>
            </p:spPr>
            <p:txBody>
              <a:bodyPr wrap="square" lIns="91440" tIns="45720" rIns="91440" bIns="45720" anchor="ctr" anchorCtr="0">
                <a:normAutofit/>
              </a:bodyPr>
              <a:lstStyle/>
              <a:p>
                <a:pPr algn="r" latinLnBrk="0"/>
                <a:r>
                  <a:rPr lang="en-US" altLang="zh-CN" sz="1400" b="1" dirty="0">
                    <a:effectLst/>
                  </a:rPr>
                  <a:t>Text here</a:t>
                </a:r>
                <a:endParaRPr lang="zh-CN" altLang="en-US" sz="1400" b="1" dirty="0">
                  <a:effectLst/>
                </a:endParaRPr>
              </a:p>
            </p:txBody>
          </p:sp>
          <p:sp>
            <p:nvSpPr>
              <p:cNvPr id="13" name="îṩ1ídê">
                <a:extLst>
                  <a:ext uri="{FF2B5EF4-FFF2-40B4-BE49-F238E27FC236}">
                    <a16:creationId xmlns:a16="http://schemas.microsoft.com/office/drawing/2014/main" id="{DFAAA899-0CA1-42CB-907B-129DA01D451C}"/>
                  </a:ext>
                </a:extLst>
              </p:cNvPr>
              <p:cNvSpPr txBox="1"/>
              <p:nvPr/>
            </p:nvSpPr>
            <p:spPr bwMode="auto">
              <a:xfrm>
                <a:off x="1415480" y="1979696"/>
                <a:ext cx="2913191" cy="556179"/>
              </a:xfrm>
              <a:prstGeom prst="rect">
                <a:avLst/>
              </a:prstGeom>
              <a:noFill/>
              <a:extLst/>
            </p:spPr>
            <p:txBody>
              <a:bodyPr wrap="square" lIns="91440" tIns="45720" rIns="91440" bIns="45720" anchor="t" anchorCtr="0">
                <a:normAutofit/>
              </a:bodyPr>
              <a:lstStyle/>
              <a:p>
                <a:pPr algn="r">
                  <a:lnSpc>
                    <a:spcPct val="150000"/>
                  </a:lnSpc>
                </a:pPr>
                <a:r>
                  <a:rPr lang="en-US" altLang="zh-CN" sz="1000" dirty="0"/>
                  <a:t>Copy paste fonts. Choose the only option to retain text.</a:t>
                </a:r>
              </a:p>
            </p:txBody>
          </p:sp>
        </p:grpSp>
        <p:grpSp>
          <p:nvGrpSpPr>
            <p:cNvPr id="9" name="íṣḷiḍè">
              <a:extLst>
                <a:ext uri="{FF2B5EF4-FFF2-40B4-BE49-F238E27FC236}">
                  <a16:creationId xmlns:a16="http://schemas.microsoft.com/office/drawing/2014/main" id="{A4C3E334-14FD-4F9C-B9CE-BFB4577B6201}"/>
                </a:ext>
              </a:extLst>
            </p:cNvPr>
            <p:cNvGrpSpPr/>
            <p:nvPr/>
          </p:nvGrpSpPr>
          <p:grpSpPr>
            <a:xfrm>
              <a:off x="2875208" y="4795111"/>
              <a:ext cx="2913191" cy="866137"/>
              <a:chOff x="1415480" y="1669738"/>
              <a:chExt cx="2913191" cy="866137"/>
            </a:xfrm>
          </p:grpSpPr>
          <p:sp>
            <p:nvSpPr>
              <p:cNvPr id="10" name="iśliḓé">
                <a:extLst>
                  <a:ext uri="{FF2B5EF4-FFF2-40B4-BE49-F238E27FC236}">
                    <a16:creationId xmlns:a16="http://schemas.microsoft.com/office/drawing/2014/main" id="{6A6394A2-5B59-4B79-95F7-2D174C34E3FB}"/>
                  </a:ext>
                </a:extLst>
              </p:cNvPr>
              <p:cNvSpPr txBox="1"/>
              <p:nvPr/>
            </p:nvSpPr>
            <p:spPr bwMode="auto">
              <a:xfrm>
                <a:off x="1415480" y="1669738"/>
                <a:ext cx="2913191" cy="309958"/>
              </a:xfrm>
              <a:prstGeom prst="rect">
                <a:avLst/>
              </a:prstGeom>
              <a:noFill/>
              <a:extLst/>
            </p:spPr>
            <p:txBody>
              <a:bodyPr wrap="square" lIns="91440" tIns="45720" rIns="91440" bIns="45720" anchor="ctr" anchorCtr="0">
                <a:normAutofit/>
              </a:bodyPr>
              <a:lstStyle/>
              <a:p>
                <a:pPr algn="r" latinLnBrk="0"/>
                <a:r>
                  <a:rPr lang="en-US" altLang="zh-CN" sz="1400" b="1" dirty="0">
                    <a:effectLst/>
                  </a:rPr>
                  <a:t>Text here</a:t>
                </a:r>
                <a:endParaRPr lang="zh-CN" altLang="en-US" sz="1400" b="1" dirty="0">
                  <a:effectLst/>
                </a:endParaRPr>
              </a:p>
            </p:txBody>
          </p:sp>
          <p:sp>
            <p:nvSpPr>
              <p:cNvPr id="11" name="ïśḻîḑê">
                <a:extLst>
                  <a:ext uri="{FF2B5EF4-FFF2-40B4-BE49-F238E27FC236}">
                    <a16:creationId xmlns:a16="http://schemas.microsoft.com/office/drawing/2014/main" id="{D84E7B92-D431-43CE-ABDB-07772BBD4327}"/>
                  </a:ext>
                </a:extLst>
              </p:cNvPr>
              <p:cNvSpPr txBox="1"/>
              <p:nvPr/>
            </p:nvSpPr>
            <p:spPr bwMode="auto">
              <a:xfrm>
                <a:off x="1415480" y="1979696"/>
                <a:ext cx="2913191" cy="556179"/>
              </a:xfrm>
              <a:prstGeom prst="rect">
                <a:avLst/>
              </a:prstGeom>
              <a:noFill/>
              <a:extLst/>
            </p:spPr>
            <p:txBody>
              <a:bodyPr wrap="square" lIns="91440" tIns="45720" rIns="91440" bIns="45720" anchor="t" anchorCtr="0">
                <a:normAutofit/>
              </a:bodyPr>
              <a:lstStyle/>
              <a:p>
                <a:pPr algn="r">
                  <a:lnSpc>
                    <a:spcPct val="150000"/>
                  </a:lnSpc>
                </a:pPr>
                <a:r>
                  <a:rPr lang="en-US" altLang="zh-CN" sz="1000" dirty="0"/>
                  <a:t>Copy paste fonts. Choose the only option to retain text.</a:t>
                </a:r>
              </a:p>
            </p:txBody>
          </p:sp>
        </p:grpSp>
      </p:grpSp>
    </p:spTree>
    <p:extLst>
      <p:ext uri="{BB962C8B-B14F-4D97-AF65-F5344CB8AC3E}">
        <p14:creationId xmlns:p14="http://schemas.microsoft.com/office/powerpoint/2010/main" val="296672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BD5D9-8605-4D20-B728-241C0AB74F4B}"/>
              </a:ext>
            </a:extLst>
          </p:cNvPr>
          <p:cNvSpPr>
            <a:spLocks noGrp="1"/>
          </p:cNvSpPr>
          <p:nvPr>
            <p:ph type="title"/>
          </p:nvPr>
        </p:nvSpPr>
        <p:spPr/>
        <p:txBody>
          <a:bodyPr/>
          <a:lstStyle/>
          <a:p>
            <a:endParaRPr lang="zh-CN" altLang="en-US"/>
          </a:p>
        </p:txBody>
      </p:sp>
      <p:grpSp>
        <p:nvGrpSpPr>
          <p:cNvPr id="3" name="26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84F912C-260F-4A38-8A4D-68C363F70FC0}"/>
              </a:ext>
            </a:extLst>
          </p:cNvPr>
          <p:cNvGrpSpPr>
            <a:grpSpLocks noChangeAspect="1"/>
          </p:cNvGrpSpPr>
          <p:nvPr>
            <p:custDataLst>
              <p:tags r:id="rId1"/>
            </p:custDataLst>
          </p:nvPr>
        </p:nvGrpSpPr>
        <p:grpSpPr>
          <a:xfrm>
            <a:off x="628650" y="7937"/>
            <a:ext cx="10815639" cy="6843713"/>
            <a:chOff x="628650" y="7937"/>
            <a:chExt cx="10815639" cy="6843713"/>
          </a:xfrm>
        </p:grpSpPr>
        <p:sp>
          <p:nvSpPr>
            <p:cNvPr id="4" name="ïSľîḑé">
              <a:extLst>
                <a:ext uri="{FF2B5EF4-FFF2-40B4-BE49-F238E27FC236}">
                  <a16:creationId xmlns:a16="http://schemas.microsoft.com/office/drawing/2014/main" id="{12EBE061-A5D2-45CE-95F4-E482DA5E6FA7}"/>
                </a:ext>
              </a:extLst>
            </p:cNvPr>
            <p:cNvSpPr/>
            <p:nvPr/>
          </p:nvSpPr>
          <p:spPr bwMode="auto">
            <a:xfrm>
              <a:off x="4408488" y="3429000"/>
              <a:ext cx="4649788" cy="1825625"/>
            </a:xfrm>
            <a:custGeom>
              <a:avLst/>
              <a:gdLst>
                <a:gd name="T0" fmla="*/ 661 w 692"/>
                <a:gd name="T1" fmla="*/ 0 h 272"/>
                <a:gd name="T2" fmla="*/ 190 w 692"/>
                <a:gd name="T3" fmla="*/ 121 h 272"/>
                <a:gd name="T4" fmla="*/ 3 w 692"/>
                <a:gd name="T5" fmla="*/ 169 h 272"/>
                <a:gd name="T6" fmla="*/ 0 w 692"/>
                <a:gd name="T7" fmla="*/ 174 h 272"/>
                <a:gd name="T8" fmla="*/ 98 w 692"/>
                <a:gd name="T9" fmla="*/ 272 h 272"/>
                <a:gd name="T10" fmla="*/ 692 w 692"/>
                <a:gd name="T11" fmla="*/ 120 h 272"/>
                <a:gd name="T12" fmla="*/ 661 w 692"/>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692" h="272">
                  <a:moveTo>
                    <a:pt x="661" y="0"/>
                  </a:moveTo>
                  <a:cubicBezTo>
                    <a:pt x="190" y="121"/>
                    <a:pt x="190" y="121"/>
                    <a:pt x="190" y="121"/>
                  </a:cubicBezTo>
                  <a:cubicBezTo>
                    <a:pt x="3" y="169"/>
                    <a:pt x="3" y="169"/>
                    <a:pt x="3" y="169"/>
                  </a:cubicBezTo>
                  <a:cubicBezTo>
                    <a:pt x="0" y="174"/>
                    <a:pt x="0" y="174"/>
                    <a:pt x="0" y="174"/>
                  </a:cubicBezTo>
                  <a:cubicBezTo>
                    <a:pt x="7" y="182"/>
                    <a:pt x="90" y="265"/>
                    <a:pt x="98" y="272"/>
                  </a:cubicBezTo>
                  <a:cubicBezTo>
                    <a:pt x="296" y="222"/>
                    <a:pt x="494" y="171"/>
                    <a:pt x="692" y="120"/>
                  </a:cubicBezTo>
                  <a:lnTo>
                    <a:pt x="661" y="0"/>
                  </a:lnTo>
                  <a:close/>
                </a:path>
              </a:pathLst>
            </a:custGeom>
            <a:solidFill>
              <a:schemeClr val="accent4"/>
            </a:solidFill>
            <a:ln w="26988" cap="flat">
              <a:noFill/>
              <a:prstDash val="solid"/>
              <a:miter lim="800000"/>
              <a:headEnd/>
              <a:tailEnd/>
            </a:ln>
          </p:spPr>
          <p:txBody>
            <a:bodyPr anchor="ctr"/>
            <a:lstStyle/>
            <a:p>
              <a:pPr algn="ctr"/>
              <a:endParaRPr/>
            </a:p>
          </p:txBody>
        </p:sp>
        <p:sp>
          <p:nvSpPr>
            <p:cNvPr id="5" name="iṧlïḑè">
              <a:extLst>
                <a:ext uri="{FF2B5EF4-FFF2-40B4-BE49-F238E27FC236}">
                  <a16:creationId xmlns:a16="http://schemas.microsoft.com/office/drawing/2014/main" id="{AB97830E-C1F6-43ED-A38A-6139A5C31474}"/>
                </a:ext>
              </a:extLst>
            </p:cNvPr>
            <p:cNvSpPr/>
            <p:nvPr/>
          </p:nvSpPr>
          <p:spPr bwMode="auto">
            <a:xfrm>
              <a:off x="2668588" y="1176337"/>
              <a:ext cx="4387850" cy="1751013"/>
            </a:xfrm>
            <a:custGeom>
              <a:avLst/>
              <a:gdLst>
                <a:gd name="T0" fmla="*/ 2633 w 2764"/>
                <a:gd name="T1" fmla="*/ 0 h 1103"/>
                <a:gd name="T2" fmla="*/ 774 w 2764"/>
                <a:gd name="T3" fmla="*/ 473 h 1103"/>
                <a:gd name="T4" fmla="*/ 0 w 2764"/>
                <a:gd name="T5" fmla="*/ 672 h 1103"/>
                <a:gd name="T6" fmla="*/ 372 w 2764"/>
                <a:gd name="T7" fmla="*/ 1043 h 1103"/>
                <a:gd name="T8" fmla="*/ 432 w 2764"/>
                <a:gd name="T9" fmla="*/ 1103 h 1103"/>
                <a:gd name="T10" fmla="*/ 2764 w 2764"/>
                <a:gd name="T11" fmla="*/ 507 h 1103"/>
                <a:gd name="T12" fmla="*/ 2633 w 2764"/>
                <a:gd name="T13" fmla="*/ 0 h 1103"/>
              </a:gdLst>
              <a:ahLst/>
              <a:cxnLst>
                <a:cxn ang="0">
                  <a:pos x="T0" y="T1"/>
                </a:cxn>
                <a:cxn ang="0">
                  <a:pos x="T2" y="T3"/>
                </a:cxn>
                <a:cxn ang="0">
                  <a:pos x="T4" y="T5"/>
                </a:cxn>
                <a:cxn ang="0">
                  <a:pos x="T6" y="T7"/>
                </a:cxn>
                <a:cxn ang="0">
                  <a:pos x="T8" y="T9"/>
                </a:cxn>
                <a:cxn ang="0">
                  <a:pos x="T10" y="T11"/>
                </a:cxn>
                <a:cxn ang="0">
                  <a:pos x="T12" y="T13"/>
                </a:cxn>
              </a:cxnLst>
              <a:rect l="0" t="0" r="r" b="b"/>
              <a:pathLst>
                <a:path w="2764" h="1103">
                  <a:moveTo>
                    <a:pt x="2633" y="0"/>
                  </a:moveTo>
                  <a:lnTo>
                    <a:pt x="774" y="473"/>
                  </a:lnTo>
                  <a:lnTo>
                    <a:pt x="0" y="672"/>
                  </a:lnTo>
                  <a:lnTo>
                    <a:pt x="372" y="1043"/>
                  </a:lnTo>
                  <a:lnTo>
                    <a:pt x="432" y="1103"/>
                  </a:lnTo>
                  <a:lnTo>
                    <a:pt x="2764" y="507"/>
                  </a:lnTo>
                  <a:lnTo>
                    <a:pt x="2633" y="0"/>
                  </a:lnTo>
                  <a:close/>
                </a:path>
              </a:pathLst>
            </a:custGeom>
            <a:solidFill>
              <a:schemeClr val="accent2"/>
            </a:solidFill>
            <a:ln w="26988" cap="flat">
              <a:noFill/>
              <a:prstDash val="solid"/>
              <a:miter lim="800000"/>
              <a:headEnd/>
              <a:tailEnd/>
            </a:ln>
          </p:spPr>
          <p:txBody>
            <a:bodyPr anchor="ctr"/>
            <a:lstStyle/>
            <a:p>
              <a:pPr algn="ctr"/>
              <a:endParaRPr/>
            </a:p>
          </p:txBody>
        </p:sp>
        <p:sp>
          <p:nvSpPr>
            <p:cNvPr id="6" name="ïṣļîḓé">
              <a:extLst>
                <a:ext uri="{FF2B5EF4-FFF2-40B4-BE49-F238E27FC236}">
                  <a16:creationId xmlns:a16="http://schemas.microsoft.com/office/drawing/2014/main" id="{BC7F2935-B820-473A-A59C-6BED37182D5B}"/>
                </a:ext>
              </a:extLst>
            </p:cNvPr>
            <p:cNvSpPr/>
            <p:nvPr/>
          </p:nvSpPr>
          <p:spPr bwMode="auto">
            <a:xfrm>
              <a:off x="2662238" y="7937"/>
              <a:ext cx="2606675" cy="2235200"/>
            </a:xfrm>
            <a:custGeom>
              <a:avLst/>
              <a:gdLst>
                <a:gd name="T0" fmla="*/ 4 w 1642"/>
                <a:gd name="T1" fmla="*/ 1408 h 1408"/>
                <a:gd name="T2" fmla="*/ 778 w 1642"/>
                <a:gd name="T3" fmla="*/ 1209 h 1408"/>
                <a:gd name="T4" fmla="*/ 1642 w 1642"/>
                <a:gd name="T5" fmla="*/ 0 h 1408"/>
                <a:gd name="T6" fmla="*/ 999 w 1642"/>
                <a:gd name="T7" fmla="*/ 0 h 1408"/>
                <a:gd name="T8" fmla="*/ 0 w 1642"/>
                <a:gd name="T9" fmla="*/ 1403 h 1408"/>
                <a:gd name="T10" fmla="*/ 4 w 1642"/>
                <a:gd name="T11" fmla="*/ 1408 h 1408"/>
              </a:gdLst>
              <a:ahLst/>
              <a:cxnLst>
                <a:cxn ang="0">
                  <a:pos x="T0" y="T1"/>
                </a:cxn>
                <a:cxn ang="0">
                  <a:pos x="T2" y="T3"/>
                </a:cxn>
                <a:cxn ang="0">
                  <a:pos x="T4" y="T5"/>
                </a:cxn>
                <a:cxn ang="0">
                  <a:pos x="T6" y="T7"/>
                </a:cxn>
                <a:cxn ang="0">
                  <a:pos x="T8" y="T9"/>
                </a:cxn>
                <a:cxn ang="0">
                  <a:pos x="T10" y="T11"/>
                </a:cxn>
              </a:cxnLst>
              <a:rect l="0" t="0" r="r" b="b"/>
              <a:pathLst>
                <a:path w="1642" h="1408">
                  <a:moveTo>
                    <a:pt x="4" y="1408"/>
                  </a:moveTo>
                  <a:lnTo>
                    <a:pt x="778" y="1209"/>
                  </a:lnTo>
                  <a:lnTo>
                    <a:pt x="1642" y="0"/>
                  </a:lnTo>
                  <a:lnTo>
                    <a:pt x="999" y="0"/>
                  </a:lnTo>
                  <a:lnTo>
                    <a:pt x="0" y="1403"/>
                  </a:lnTo>
                  <a:lnTo>
                    <a:pt x="4" y="1408"/>
                  </a:lnTo>
                  <a:close/>
                </a:path>
              </a:pathLst>
            </a:custGeom>
            <a:solidFill>
              <a:schemeClr val="accent1"/>
            </a:solidFill>
            <a:ln w="26988" cap="flat">
              <a:noFill/>
              <a:prstDash val="solid"/>
              <a:miter lim="800000"/>
              <a:headEnd/>
              <a:tailEnd/>
            </a:ln>
          </p:spPr>
          <p:txBody>
            <a:bodyPr anchor="ctr"/>
            <a:lstStyle/>
            <a:p>
              <a:pPr algn="ctr"/>
              <a:endParaRPr/>
            </a:p>
          </p:txBody>
        </p:sp>
        <p:sp>
          <p:nvSpPr>
            <p:cNvPr id="7" name="iṣļíḋê">
              <a:extLst>
                <a:ext uri="{FF2B5EF4-FFF2-40B4-BE49-F238E27FC236}">
                  <a16:creationId xmlns:a16="http://schemas.microsoft.com/office/drawing/2014/main" id="{5A1DFEB8-ACF6-416E-97FF-BEAB1E19FE3B}"/>
                </a:ext>
              </a:extLst>
            </p:cNvPr>
            <p:cNvSpPr/>
            <p:nvPr/>
          </p:nvSpPr>
          <p:spPr bwMode="auto">
            <a:xfrm>
              <a:off x="6418263" y="3429000"/>
              <a:ext cx="3036888" cy="3422650"/>
            </a:xfrm>
            <a:custGeom>
              <a:avLst/>
              <a:gdLst>
                <a:gd name="T0" fmla="*/ 1545 w 1913"/>
                <a:gd name="T1" fmla="*/ 9 h 2156"/>
                <a:gd name="T2" fmla="*/ 1536 w 1913"/>
                <a:gd name="T3" fmla="*/ 0 h 2156"/>
                <a:gd name="T4" fmla="*/ 0 w 1913"/>
                <a:gd name="T5" fmla="*/ 2156 h 2156"/>
                <a:gd name="T6" fmla="*/ 643 w 1913"/>
                <a:gd name="T7" fmla="*/ 2156 h 2156"/>
                <a:gd name="T8" fmla="*/ 1913 w 1913"/>
                <a:gd name="T9" fmla="*/ 377 h 2156"/>
                <a:gd name="T10" fmla="*/ 1545 w 1913"/>
                <a:gd name="T11" fmla="*/ 9 h 2156"/>
              </a:gdLst>
              <a:ahLst/>
              <a:cxnLst>
                <a:cxn ang="0">
                  <a:pos x="T0" y="T1"/>
                </a:cxn>
                <a:cxn ang="0">
                  <a:pos x="T2" y="T3"/>
                </a:cxn>
                <a:cxn ang="0">
                  <a:pos x="T4" y="T5"/>
                </a:cxn>
                <a:cxn ang="0">
                  <a:pos x="T6" y="T7"/>
                </a:cxn>
                <a:cxn ang="0">
                  <a:pos x="T8" y="T9"/>
                </a:cxn>
                <a:cxn ang="0">
                  <a:pos x="T10" y="T11"/>
                </a:cxn>
              </a:cxnLst>
              <a:rect l="0" t="0" r="r" b="b"/>
              <a:pathLst>
                <a:path w="1913" h="2156">
                  <a:moveTo>
                    <a:pt x="1545" y="9"/>
                  </a:moveTo>
                  <a:lnTo>
                    <a:pt x="1536" y="0"/>
                  </a:lnTo>
                  <a:lnTo>
                    <a:pt x="0" y="2156"/>
                  </a:lnTo>
                  <a:lnTo>
                    <a:pt x="643" y="2156"/>
                  </a:lnTo>
                  <a:lnTo>
                    <a:pt x="1913" y="377"/>
                  </a:lnTo>
                  <a:lnTo>
                    <a:pt x="1545" y="9"/>
                  </a:lnTo>
                  <a:close/>
                </a:path>
              </a:pathLst>
            </a:custGeom>
            <a:solidFill>
              <a:schemeClr val="accent6"/>
            </a:solidFill>
            <a:ln w="26988" cap="flat">
              <a:noFill/>
              <a:prstDash val="solid"/>
              <a:miter lim="800000"/>
              <a:headEnd/>
              <a:tailEnd/>
            </a:ln>
          </p:spPr>
          <p:txBody>
            <a:bodyPr anchor="ctr"/>
            <a:lstStyle/>
            <a:p>
              <a:pPr algn="ctr"/>
              <a:endParaRPr/>
            </a:p>
          </p:txBody>
        </p:sp>
        <p:sp>
          <p:nvSpPr>
            <p:cNvPr id="8" name="îṡḷîḑè">
              <a:extLst>
                <a:ext uri="{FF2B5EF4-FFF2-40B4-BE49-F238E27FC236}">
                  <a16:creationId xmlns:a16="http://schemas.microsoft.com/office/drawing/2014/main" id="{467ED7FA-7CDA-43FF-A528-20B22D649EBE}"/>
                </a:ext>
              </a:extLst>
            </p:cNvPr>
            <p:cNvSpPr/>
            <p:nvPr/>
          </p:nvSpPr>
          <p:spPr bwMode="auto">
            <a:xfrm>
              <a:off x="4429125" y="1176337"/>
              <a:ext cx="3016250" cy="3387725"/>
            </a:xfrm>
            <a:custGeom>
              <a:avLst/>
              <a:gdLst>
                <a:gd name="T0" fmla="*/ 1900 w 1900"/>
                <a:gd name="T1" fmla="*/ 376 h 2134"/>
                <a:gd name="T2" fmla="*/ 1532 w 1900"/>
                <a:gd name="T3" fmla="*/ 8 h 2134"/>
                <a:gd name="T4" fmla="*/ 1519 w 1900"/>
                <a:gd name="T5" fmla="*/ 0 h 2134"/>
                <a:gd name="T6" fmla="*/ 0 w 1900"/>
                <a:gd name="T7" fmla="*/ 2134 h 2134"/>
                <a:gd name="T8" fmla="*/ 791 w 1900"/>
                <a:gd name="T9" fmla="*/ 1931 h 2134"/>
                <a:gd name="T10" fmla="*/ 1900 w 1900"/>
                <a:gd name="T11" fmla="*/ 376 h 2134"/>
              </a:gdLst>
              <a:ahLst/>
              <a:cxnLst>
                <a:cxn ang="0">
                  <a:pos x="T0" y="T1"/>
                </a:cxn>
                <a:cxn ang="0">
                  <a:pos x="T2" y="T3"/>
                </a:cxn>
                <a:cxn ang="0">
                  <a:pos x="T4" y="T5"/>
                </a:cxn>
                <a:cxn ang="0">
                  <a:pos x="T6" y="T7"/>
                </a:cxn>
                <a:cxn ang="0">
                  <a:pos x="T8" y="T9"/>
                </a:cxn>
                <a:cxn ang="0">
                  <a:pos x="T10" y="T11"/>
                </a:cxn>
              </a:cxnLst>
              <a:rect l="0" t="0" r="r" b="b"/>
              <a:pathLst>
                <a:path w="1900" h="2134">
                  <a:moveTo>
                    <a:pt x="1900" y="376"/>
                  </a:moveTo>
                  <a:lnTo>
                    <a:pt x="1532" y="8"/>
                  </a:lnTo>
                  <a:lnTo>
                    <a:pt x="1519" y="0"/>
                  </a:lnTo>
                  <a:lnTo>
                    <a:pt x="0" y="2134"/>
                  </a:lnTo>
                  <a:lnTo>
                    <a:pt x="791" y="1931"/>
                  </a:lnTo>
                  <a:lnTo>
                    <a:pt x="1900" y="376"/>
                  </a:lnTo>
                  <a:close/>
                </a:path>
              </a:pathLst>
            </a:custGeom>
            <a:solidFill>
              <a:schemeClr val="accent3"/>
            </a:solidFill>
            <a:ln w="26988" cap="flat">
              <a:noFill/>
              <a:prstDash val="solid"/>
              <a:miter lim="800000"/>
              <a:headEnd/>
              <a:tailEnd/>
            </a:ln>
          </p:spPr>
          <p:txBody>
            <a:bodyPr anchor="ctr"/>
            <a:lstStyle/>
            <a:p>
              <a:pPr algn="ctr"/>
              <a:endParaRPr/>
            </a:p>
          </p:txBody>
        </p:sp>
        <p:grpSp>
          <p:nvGrpSpPr>
            <p:cNvPr id="9" name="îṧľiḑê">
              <a:extLst>
                <a:ext uri="{FF2B5EF4-FFF2-40B4-BE49-F238E27FC236}">
                  <a16:creationId xmlns:a16="http://schemas.microsoft.com/office/drawing/2014/main" id="{E0A0F982-C6A7-4682-9A43-68FDD3F31327}"/>
                </a:ext>
              </a:extLst>
            </p:cNvPr>
            <p:cNvGrpSpPr/>
            <p:nvPr/>
          </p:nvGrpSpPr>
          <p:grpSpPr>
            <a:xfrm>
              <a:off x="8986960" y="5223033"/>
              <a:ext cx="2457329" cy="932615"/>
              <a:chOff x="8958505" y="2768758"/>
              <a:chExt cx="2457329" cy="932615"/>
            </a:xfrm>
          </p:grpSpPr>
          <p:sp>
            <p:nvSpPr>
              <p:cNvPr id="22" name="íṧḷîdè">
                <a:extLst>
                  <a:ext uri="{FF2B5EF4-FFF2-40B4-BE49-F238E27FC236}">
                    <a16:creationId xmlns:a16="http://schemas.microsoft.com/office/drawing/2014/main" id="{98B69A34-BB65-4FD0-9264-0FE85F0A93F0}"/>
                  </a:ext>
                </a:extLst>
              </p:cNvPr>
              <p:cNvSpPr txBox="1"/>
              <p:nvPr/>
            </p:nvSpPr>
            <p:spPr>
              <a:xfrm>
                <a:off x="8958505" y="3111817"/>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en-US" altLang="zh-CN" sz="900" dirty="0"/>
                  <a:t>Supporting text here. </a:t>
                </a:r>
              </a:p>
              <a:p>
                <a:pPr>
                  <a:lnSpc>
                    <a:spcPct val="150000"/>
                  </a:lnSpc>
                  <a:spcBef>
                    <a:spcPct val="0"/>
                  </a:spcBef>
                </a:pPr>
                <a:r>
                  <a:rPr lang="en-US" altLang="zh-CN" sz="900" dirty="0"/>
                  <a:t>When you copy &amp; paste, choose "keep text only" option.</a:t>
                </a:r>
                <a:endParaRPr lang="zh-CN" altLang="en-US" sz="900" dirty="0"/>
              </a:p>
            </p:txBody>
          </p:sp>
          <p:sp>
            <p:nvSpPr>
              <p:cNvPr id="23" name="iṩľíḋè">
                <a:extLst>
                  <a:ext uri="{FF2B5EF4-FFF2-40B4-BE49-F238E27FC236}">
                    <a16:creationId xmlns:a16="http://schemas.microsoft.com/office/drawing/2014/main" id="{04CCD685-89C3-4B16-801C-9DC97F0B96C3}"/>
                  </a:ext>
                </a:extLst>
              </p:cNvPr>
              <p:cNvSpPr/>
              <p:nvPr/>
            </p:nvSpPr>
            <p:spPr>
              <a:xfrm>
                <a:off x="8958505" y="2768758"/>
                <a:ext cx="2457329" cy="343059"/>
              </a:xfrm>
              <a:prstGeom prst="rect">
                <a:avLst/>
              </a:prstGeom>
            </p:spPr>
            <p:txBody>
              <a:bodyPr wrap="none" lIns="90000" tIns="46800" rIns="90000" bIns="46800" anchor="ctr">
                <a:normAutofit/>
              </a:bodyPr>
              <a:lstStyle/>
              <a:p>
                <a:pPr lvl="0" defTabSz="914378">
                  <a:defRPr/>
                </a:pPr>
                <a:r>
                  <a:rPr lang="en-US" altLang="zh-CN" sz="1600" b="1" dirty="0"/>
                  <a:t>Text here</a:t>
                </a:r>
                <a:endParaRPr lang="zh-CN" altLang="en-US" sz="1600" b="1" dirty="0"/>
              </a:p>
            </p:txBody>
          </p:sp>
        </p:grpSp>
        <p:grpSp>
          <p:nvGrpSpPr>
            <p:cNvPr id="10" name="iśļîḍê">
              <a:extLst>
                <a:ext uri="{FF2B5EF4-FFF2-40B4-BE49-F238E27FC236}">
                  <a16:creationId xmlns:a16="http://schemas.microsoft.com/office/drawing/2014/main" id="{AFDD1E57-9748-4C59-B361-040B20613C34}"/>
                </a:ext>
              </a:extLst>
            </p:cNvPr>
            <p:cNvGrpSpPr/>
            <p:nvPr/>
          </p:nvGrpSpPr>
          <p:grpSpPr>
            <a:xfrm>
              <a:off x="628650" y="1093118"/>
              <a:ext cx="2092350" cy="932615"/>
              <a:chOff x="609600" y="3758531"/>
              <a:chExt cx="2092350" cy="932615"/>
            </a:xfrm>
          </p:grpSpPr>
          <p:sp>
            <p:nvSpPr>
              <p:cNvPr id="20" name="ísľíḋé">
                <a:extLst>
                  <a:ext uri="{FF2B5EF4-FFF2-40B4-BE49-F238E27FC236}">
                    <a16:creationId xmlns:a16="http://schemas.microsoft.com/office/drawing/2014/main" id="{34DD45EA-AC48-4064-A71F-8E4123098F93}"/>
                  </a:ext>
                </a:extLst>
              </p:cNvPr>
              <p:cNvSpPr txBox="1"/>
              <p:nvPr/>
            </p:nvSpPr>
            <p:spPr>
              <a:xfrm>
                <a:off x="650875" y="4101590"/>
                <a:ext cx="2051075" cy="589556"/>
              </a:xfrm>
              <a:prstGeom prst="rect">
                <a:avLst/>
              </a:prstGeom>
              <a:noFill/>
            </p:spPr>
            <p:txBody>
              <a:bodyPr wrap="square" lIns="90000" tIns="46800" rIns="90000" bIns="46800" anchor="ctr" anchorCtr="0">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21" name="íšḻiďê">
                <a:extLst>
                  <a:ext uri="{FF2B5EF4-FFF2-40B4-BE49-F238E27FC236}">
                    <a16:creationId xmlns:a16="http://schemas.microsoft.com/office/drawing/2014/main" id="{1C0074D1-AB2E-4D67-9E75-6779CE537261}"/>
                  </a:ext>
                </a:extLst>
              </p:cNvPr>
              <p:cNvSpPr/>
              <p:nvPr/>
            </p:nvSpPr>
            <p:spPr>
              <a:xfrm>
                <a:off x="609600" y="3758531"/>
                <a:ext cx="2086852" cy="343059"/>
              </a:xfrm>
              <a:prstGeom prst="rect">
                <a:avLst/>
              </a:prstGeom>
            </p:spPr>
            <p:txBody>
              <a:bodyPr wrap="none" lIns="90000" tIns="46800" rIns="90000" bIns="46800" anchor="ctr">
                <a:normAutofit/>
              </a:bodyPr>
              <a:lstStyle/>
              <a:p>
                <a:pPr lvl="0" algn="r" defTabSz="914378">
                  <a:defRPr/>
                </a:pPr>
                <a:r>
                  <a:rPr lang="en-US" altLang="zh-CN" sz="1600" b="1" dirty="0"/>
                  <a:t>Text here</a:t>
                </a:r>
                <a:endParaRPr lang="zh-CN" altLang="en-US" sz="1600" b="1" dirty="0"/>
              </a:p>
            </p:txBody>
          </p:sp>
        </p:grpSp>
        <p:grpSp>
          <p:nvGrpSpPr>
            <p:cNvPr id="11" name="iSľîďê">
              <a:extLst>
                <a:ext uri="{FF2B5EF4-FFF2-40B4-BE49-F238E27FC236}">
                  <a16:creationId xmlns:a16="http://schemas.microsoft.com/office/drawing/2014/main" id="{5AE899A9-6881-4DB0-B570-03266D5E4F74}"/>
                </a:ext>
              </a:extLst>
            </p:cNvPr>
            <p:cNvGrpSpPr/>
            <p:nvPr/>
          </p:nvGrpSpPr>
          <p:grpSpPr>
            <a:xfrm>
              <a:off x="3531000" y="5223033"/>
              <a:ext cx="2407615" cy="932615"/>
              <a:chOff x="610964" y="2768758"/>
              <a:chExt cx="2407615" cy="932615"/>
            </a:xfrm>
          </p:grpSpPr>
          <p:sp>
            <p:nvSpPr>
              <p:cNvPr id="18" name="ïṣḻíde">
                <a:extLst>
                  <a:ext uri="{FF2B5EF4-FFF2-40B4-BE49-F238E27FC236}">
                    <a16:creationId xmlns:a16="http://schemas.microsoft.com/office/drawing/2014/main" id="{363806EC-DF8B-4F9E-9D07-1EC439CBA626}"/>
                  </a:ext>
                </a:extLst>
              </p:cNvPr>
              <p:cNvSpPr txBox="1"/>
              <p:nvPr/>
            </p:nvSpPr>
            <p:spPr>
              <a:xfrm>
                <a:off x="610964" y="3111817"/>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19" name="îṩ1iḑé">
                <a:extLst>
                  <a:ext uri="{FF2B5EF4-FFF2-40B4-BE49-F238E27FC236}">
                    <a16:creationId xmlns:a16="http://schemas.microsoft.com/office/drawing/2014/main" id="{46936672-09D3-4203-BCD6-AD8A36BA10F1}"/>
                  </a:ext>
                </a:extLst>
              </p:cNvPr>
              <p:cNvSpPr/>
              <p:nvPr/>
            </p:nvSpPr>
            <p:spPr>
              <a:xfrm>
                <a:off x="610964" y="2768758"/>
                <a:ext cx="2407615" cy="343059"/>
              </a:xfrm>
              <a:prstGeom prst="rect">
                <a:avLst/>
              </a:prstGeom>
            </p:spPr>
            <p:txBody>
              <a:bodyPr wrap="none" lIns="90000" tIns="46800" rIns="90000" bIns="46800" anchor="ctr">
                <a:normAutofit/>
              </a:bodyPr>
              <a:lstStyle/>
              <a:p>
                <a:pPr lvl="0" algn="r" defTabSz="914378">
                  <a:defRPr/>
                </a:pPr>
                <a:r>
                  <a:rPr lang="en-US" altLang="zh-CN" sz="1600" b="1" dirty="0"/>
                  <a:t>Text here</a:t>
                </a:r>
                <a:endParaRPr lang="zh-CN" altLang="en-US" sz="1600" b="1" dirty="0"/>
              </a:p>
            </p:txBody>
          </p:sp>
        </p:grpSp>
        <p:grpSp>
          <p:nvGrpSpPr>
            <p:cNvPr id="12" name="íṣļïďé">
              <a:extLst>
                <a:ext uri="{FF2B5EF4-FFF2-40B4-BE49-F238E27FC236}">
                  <a16:creationId xmlns:a16="http://schemas.microsoft.com/office/drawing/2014/main" id="{DB4BC509-E28A-42A1-868C-6AE61DFD0BF8}"/>
                </a:ext>
              </a:extLst>
            </p:cNvPr>
            <p:cNvGrpSpPr/>
            <p:nvPr/>
          </p:nvGrpSpPr>
          <p:grpSpPr>
            <a:xfrm>
              <a:off x="7658101" y="2025733"/>
              <a:ext cx="2457329" cy="932615"/>
              <a:chOff x="9029821" y="3042485"/>
              <a:chExt cx="2457329" cy="932615"/>
            </a:xfrm>
          </p:grpSpPr>
          <p:sp>
            <p:nvSpPr>
              <p:cNvPr id="16" name="ïṡļiḍè">
                <a:extLst>
                  <a:ext uri="{FF2B5EF4-FFF2-40B4-BE49-F238E27FC236}">
                    <a16:creationId xmlns:a16="http://schemas.microsoft.com/office/drawing/2014/main" id="{CBA8187D-2471-44D5-809A-24622AF244A4}"/>
                  </a:ext>
                </a:extLst>
              </p:cNvPr>
              <p:cNvSpPr txBox="1"/>
              <p:nvPr/>
            </p:nvSpPr>
            <p:spPr>
              <a:xfrm>
                <a:off x="9029821" y="3385544"/>
                <a:ext cx="2457329" cy="589556"/>
              </a:xfrm>
              <a:prstGeom prst="rect">
                <a:avLst/>
              </a:prstGeom>
              <a:noFill/>
            </p:spPr>
            <p:txBody>
              <a:bodyPr wrap="square" lIns="90000" tIns="46800" rIns="90000" bIns="46800" anchor="ctr" anchorCtr="0">
                <a:noAutofit/>
              </a:bodyPr>
              <a:lstStyle/>
              <a:p>
                <a:pPr>
                  <a:lnSpc>
                    <a:spcPct val="150000"/>
                  </a:lnSpc>
                  <a:spcBef>
                    <a:spcPct val="0"/>
                  </a:spcBef>
                </a:pPr>
                <a:r>
                  <a:rPr lang="en-US" altLang="zh-CN" sz="900" dirty="0"/>
                  <a:t>Supporting text here. </a:t>
                </a:r>
              </a:p>
              <a:p>
                <a:pPr>
                  <a:lnSpc>
                    <a:spcPct val="150000"/>
                  </a:lnSpc>
                  <a:spcBef>
                    <a:spcPct val="0"/>
                  </a:spcBef>
                </a:pPr>
                <a:r>
                  <a:rPr lang="en-US" altLang="zh-CN" sz="900" dirty="0"/>
                  <a:t>When you copy &amp; paste, choose "keep text only" option.</a:t>
                </a:r>
                <a:endParaRPr lang="zh-CN" altLang="en-US" sz="900" dirty="0"/>
              </a:p>
            </p:txBody>
          </p:sp>
          <p:sp>
            <p:nvSpPr>
              <p:cNvPr id="17" name="işľíde">
                <a:extLst>
                  <a:ext uri="{FF2B5EF4-FFF2-40B4-BE49-F238E27FC236}">
                    <a16:creationId xmlns:a16="http://schemas.microsoft.com/office/drawing/2014/main" id="{6B04832C-E567-4C1A-A4B6-7FDC421EB77D}"/>
                  </a:ext>
                </a:extLst>
              </p:cNvPr>
              <p:cNvSpPr/>
              <p:nvPr/>
            </p:nvSpPr>
            <p:spPr>
              <a:xfrm>
                <a:off x="9029821" y="3042485"/>
                <a:ext cx="2457329" cy="343059"/>
              </a:xfrm>
              <a:prstGeom prst="rect">
                <a:avLst/>
              </a:prstGeom>
            </p:spPr>
            <p:txBody>
              <a:bodyPr wrap="none" lIns="90000" tIns="46800" rIns="90000" bIns="46800" anchor="ctr">
                <a:normAutofit/>
              </a:bodyPr>
              <a:lstStyle/>
              <a:p>
                <a:pPr lvl="0" defTabSz="914378">
                  <a:defRPr/>
                </a:pPr>
                <a:r>
                  <a:rPr lang="en-US" altLang="zh-CN" sz="1600" b="1" dirty="0"/>
                  <a:t>Text here</a:t>
                </a:r>
                <a:endParaRPr lang="zh-CN" altLang="en-US" sz="1600" b="1" dirty="0"/>
              </a:p>
            </p:txBody>
          </p:sp>
        </p:grpSp>
        <p:grpSp>
          <p:nvGrpSpPr>
            <p:cNvPr id="13" name="iṣ1íḓè">
              <a:extLst>
                <a:ext uri="{FF2B5EF4-FFF2-40B4-BE49-F238E27FC236}">
                  <a16:creationId xmlns:a16="http://schemas.microsoft.com/office/drawing/2014/main" id="{3647B26D-91BC-4F94-AED0-1893E06A460B}"/>
                </a:ext>
              </a:extLst>
            </p:cNvPr>
            <p:cNvGrpSpPr/>
            <p:nvPr/>
          </p:nvGrpSpPr>
          <p:grpSpPr>
            <a:xfrm>
              <a:off x="1612416" y="3170478"/>
              <a:ext cx="2407615" cy="932615"/>
              <a:chOff x="609599" y="3042485"/>
              <a:chExt cx="2407615" cy="932615"/>
            </a:xfrm>
          </p:grpSpPr>
          <p:sp>
            <p:nvSpPr>
              <p:cNvPr id="14" name="îṩ1iḍé">
                <a:extLst>
                  <a:ext uri="{FF2B5EF4-FFF2-40B4-BE49-F238E27FC236}">
                    <a16:creationId xmlns:a16="http://schemas.microsoft.com/office/drawing/2014/main" id="{A1AD2487-CB67-48D4-BBAA-A6993EA9C63A}"/>
                  </a:ext>
                </a:extLst>
              </p:cNvPr>
              <p:cNvSpPr txBox="1"/>
              <p:nvPr/>
            </p:nvSpPr>
            <p:spPr>
              <a:xfrm>
                <a:off x="609599" y="3385544"/>
                <a:ext cx="2407615" cy="589556"/>
              </a:xfrm>
              <a:prstGeom prst="rect">
                <a:avLst/>
              </a:prstGeom>
              <a:noFill/>
            </p:spPr>
            <p:txBody>
              <a:bodyPr wrap="square" lIns="90000" tIns="46800" rIns="90000" bIns="46800" anchor="ctr" anchorCtr="0">
                <a:noAutofit/>
              </a:bodyPr>
              <a:lstStyle/>
              <a:p>
                <a:pPr algn="r">
                  <a:lnSpc>
                    <a:spcPct val="150000"/>
                  </a:lnSpc>
                  <a:spcBef>
                    <a:spcPct val="0"/>
                  </a:spcBef>
                </a:pPr>
                <a:r>
                  <a:rPr lang="en-US" altLang="zh-CN" sz="900" dirty="0"/>
                  <a:t>Supporting text here. </a:t>
                </a:r>
              </a:p>
              <a:p>
                <a:pPr algn="r">
                  <a:lnSpc>
                    <a:spcPct val="150000"/>
                  </a:lnSpc>
                  <a:spcBef>
                    <a:spcPct val="0"/>
                  </a:spcBef>
                </a:pPr>
                <a:r>
                  <a:rPr lang="en-US" altLang="zh-CN" sz="900" dirty="0"/>
                  <a:t>When you copy &amp; paste, choose "keep text only" option.</a:t>
                </a:r>
                <a:endParaRPr lang="zh-CN" altLang="en-US" sz="900" dirty="0"/>
              </a:p>
            </p:txBody>
          </p:sp>
          <p:sp>
            <p:nvSpPr>
              <p:cNvPr id="15" name="ísḻïḑè">
                <a:extLst>
                  <a:ext uri="{FF2B5EF4-FFF2-40B4-BE49-F238E27FC236}">
                    <a16:creationId xmlns:a16="http://schemas.microsoft.com/office/drawing/2014/main" id="{5DEEF6EB-F062-4760-BE23-3DBBE2425549}"/>
                  </a:ext>
                </a:extLst>
              </p:cNvPr>
              <p:cNvSpPr/>
              <p:nvPr/>
            </p:nvSpPr>
            <p:spPr>
              <a:xfrm>
                <a:off x="609599" y="3042485"/>
                <a:ext cx="2407615" cy="343059"/>
              </a:xfrm>
              <a:prstGeom prst="rect">
                <a:avLst/>
              </a:prstGeom>
            </p:spPr>
            <p:txBody>
              <a:bodyPr wrap="none" lIns="90000" tIns="46800" rIns="90000" bIns="46800" anchor="ctr">
                <a:normAutofit/>
              </a:bodyPr>
              <a:lstStyle/>
              <a:p>
                <a:pPr lvl="0" algn="r" defTabSz="914378">
                  <a:defRPr/>
                </a:pPr>
                <a:r>
                  <a:rPr lang="en-US" altLang="zh-CN" sz="1600" b="1" dirty="0"/>
                  <a:t>Text here</a:t>
                </a:r>
                <a:endParaRPr lang="zh-CN" altLang="en-US" sz="1600" b="1" dirty="0"/>
              </a:p>
            </p:txBody>
          </p:sp>
        </p:grpSp>
      </p:grpSp>
    </p:spTree>
    <p:extLst>
      <p:ext uri="{BB962C8B-B14F-4D97-AF65-F5344CB8AC3E}">
        <p14:creationId xmlns:p14="http://schemas.microsoft.com/office/powerpoint/2010/main" val="214786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设计文件（边框）">
            <a:extLst>
              <a:ext uri="{FF2B5EF4-FFF2-40B4-BE49-F238E27FC236}">
                <a16:creationId xmlns:a16="http://schemas.microsoft.com/office/drawing/2014/main" id="{91698D03-3B47-432E-8813-D628EF19CD64}"/>
              </a:ext>
            </a:extLst>
          </p:cNvPr>
          <p:cNvSpPr/>
          <p:nvPr/>
        </p:nvSpPr>
        <p:spPr>
          <a:xfrm>
            <a:off x="1694615" y="2422993"/>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行3">
            <a:extLst>
              <a:ext uri="{FF2B5EF4-FFF2-40B4-BE49-F238E27FC236}">
                <a16:creationId xmlns:a16="http://schemas.microsoft.com/office/drawing/2014/main" id="{9AC40EDE-F293-485C-BEB6-2DC190BCE48E}"/>
              </a:ext>
            </a:extLst>
          </p:cNvPr>
          <p:cNvSpPr/>
          <p:nvPr/>
        </p:nvSpPr>
        <p:spPr>
          <a:xfrm>
            <a:off x="2689025" y="3174246"/>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行4">
            <a:extLst>
              <a:ext uri="{FF2B5EF4-FFF2-40B4-BE49-F238E27FC236}">
                <a16:creationId xmlns:a16="http://schemas.microsoft.com/office/drawing/2014/main" id="{B8D3C861-2F9E-41C3-8408-49281D3F8608}"/>
              </a:ext>
            </a:extLst>
          </p:cNvPr>
          <p:cNvSpPr/>
          <p:nvPr/>
        </p:nvSpPr>
        <p:spPr>
          <a:xfrm>
            <a:off x="2689025" y="3432642"/>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行5">
            <a:extLst>
              <a:ext uri="{FF2B5EF4-FFF2-40B4-BE49-F238E27FC236}">
                <a16:creationId xmlns:a16="http://schemas.microsoft.com/office/drawing/2014/main" id="{8FAB32BC-4908-4B98-AB23-3CDF5194A8A8}"/>
              </a:ext>
            </a:extLst>
          </p:cNvPr>
          <p:cNvSpPr/>
          <p:nvPr/>
        </p:nvSpPr>
        <p:spPr>
          <a:xfrm>
            <a:off x="1926073" y="3691038"/>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行6">
            <a:extLst>
              <a:ext uri="{FF2B5EF4-FFF2-40B4-BE49-F238E27FC236}">
                <a16:creationId xmlns:a16="http://schemas.microsoft.com/office/drawing/2014/main" id="{D689A703-9A72-46AC-B5B0-2597420492B2}"/>
              </a:ext>
            </a:extLst>
          </p:cNvPr>
          <p:cNvSpPr/>
          <p:nvPr/>
        </p:nvSpPr>
        <p:spPr>
          <a:xfrm>
            <a:off x="1918294" y="3949434"/>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行2">
            <a:extLst>
              <a:ext uri="{FF2B5EF4-FFF2-40B4-BE49-F238E27FC236}">
                <a16:creationId xmlns:a16="http://schemas.microsoft.com/office/drawing/2014/main" id="{91337BC9-6767-463D-BA54-ACC3AE813672}"/>
              </a:ext>
            </a:extLst>
          </p:cNvPr>
          <p:cNvSpPr/>
          <p:nvPr/>
        </p:nvSpPr>
        <p:spPr>
          <a:xfrm>
            <a:off x="2689025" y="2916802"/>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行1">
            <a:extLst>
              <a:ext uri="{FF2B5EF4-FFF2-40B4-BE49-F238E27FC236}">
                <a16:creationId xmlns:a16="http://schemas.microsoft.com/office/drawing/2014/main" id="{773397C4-1A03-46F0-9423-4137E926794A}"/>
              </a:ext>
            </a:extLst>
          </p:cNvPr>
          <p:cNvSpPr/>
          <p:nvPr/>
        </p:nvSpPr>
        <p:spPr>
          <a:xfrm>
            <a:off x="2689025" y="2658406"/>
            <a:ext cx="404178"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铁塔">
            <a:extLst>
              <a:ext uri="{FF2B5EF4-FFF2-40B4-BE49-F238E27FC236}">
                <a16:creationId xmlns:a16="http://schemas.microsoft.com/office/drawing/2014/main" id="{D4899A65-C336-4BCA-B988-94650576C18E}"/>
              </a:ext>
            </a:extLst>
          </p:cNvPr>
          <p:cNvSpPr>
            <a:spLocks noEditPoints="1"/>
          </p:cNvSpPr>
          <p:nvPr/>
        </p:nvSpPr>
        <p:spPr bwMode="auto">
          <a:xfrm>
            <a:off x="1926073" y="2658406"/>
            <a:ext cx="598021" cy="89031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计价依据">
            <a:extLst>
              <a:ext uri="{FF2B5EF4-FFF2-40B4-BE49-F238E27FC236}">
                <a16:creationId xmlns:a16="http://schemas.microsoft.com/office/drawing/2014/main" id="{5BB15B5B-D4E8-44D6-8914-688ABEF7EA42}"/>
              </a:ext>
            </a:extLst>
          </p:cNvPr>
          <p:cNvSpPr>
            <a:spLocks noEditPoints="1"/>
          </p:cNvSpPr>
          <p:nvPr/>
        </p:nvSpPr>
        <p:spPr bwMode="auto">
          <a:xfrm>
            <a:off x="9851462" y="4696340"/>
            <a:ext cx="677524" cy="800000"/>
          </a:xfrm>
          <a:custGeom>
            <a:avLst/>
            <a:gdLst>
              <a:gd name="T0" fmla="*/ 600 w 660"/>
              <a:gd name="T1" fmla="*/ 780 h 780"/>
              <a:gd name="T2" fmla="*/ 120 w 660"/>
              <a:gd name="T3" fmla="*/ 780 h 780"/>
              <a:gd name="T4" fmla="*/ 120 w 660"/>
              <a:gd name="T5" fmla="*/ 120 h 780"/>
              <a:gd name="T6" fmla="*/ 330 w 660"/>
              <a:gd name="T7" fmla="*/ 120 h 780"/>
              <a:gd name="T8" fmla="*/ 330 w 660"/>
              <a:gd name="T9" fmla="*/ 394 h 780"/>
              <a:gd name="T10" fmla="*/ 436 w 660"/>
              <a:gd name="T11" fmla="*/ 314 h 780"/>
              <a:gd name="T12" fmla="*/ 540 w 660"/>
              <a:gd name="T13" fmla="*/ 394 h 780"/>
              <a:gd name="T14" fmla="*/ 540 w 660"/>
              <a:gd name="T15" fmla="*/ 120 h 780"/>
              <a:gd name="T16" fmla="*/ 660 w 660"/>
              <a:gd name="T17" fmla="*/ 120 h 780"/>
              <a:gd name="T18" fmla="*/ 660 w 660"/>
              <a:gd name="T19" fmla="*/ 720 h 780"/>
              <a:gd name="T20" fmla="*/ 600 w 660"/>
              <a:gd name="T21" fmla="*/ 780 h 780"/>
              <a:gd name="T22" fmla="*/ 436 w 660"/>
              <a:gd name="T23" fmla="*/ 274 h 780"/>
              <a:gd name="T24" fmla="*/ 360 w 660"/>
              <a:gd name="T25" fmla="*/ 334 h 780"/>
              <a:gd name="T26" fmla="*/ 360 w 660"/>
              <a:gd name="T27" fmla="*/ 90 h 780"/>
              <a:gd name="T28" fmla="*/ 510 w 660"/>
              <a:gd name="T29" fmla="*/ 90 h 780"/>
              <a:gd name="T30" fmla="*/ 510 w 660"/>
              <a:gd name="T31" fmla="*/ 334 h 780"/>
              <a:gd name="T32" fmla="*/ 436 w 660"/>
              <a:gd name="T33" fmla="*/ 274 h 780"/>
              <a:gd name="T34" fmla="*/ 30 w 660"/>
              <a:gd name="T35" fmla="*/ 60 h 780"/>
              <a:gd name="T36" fmla="*/ 30 w 660"/>
              <a:gd name="T37" fmla="*/ 90 h 780"/>
              <a:gd name="T38" fmla="*/ 60 w 660"/>
              <a:gd name="T39" fmla="*/ 120 h 780"/>
              <a:gd name="T40" fmla="*/ 90 w 660"/>
              <a:gd name="T41" fmla="*/ 120 h 780"/>
              <a:gd name="T42" fmla="*/ 90 w 660"/>
              <a:gd name="T43" fmla="*/ 780 h 780"/>
              <a:gd name="T44" fmla="*/ 60 w 660"/>
              <a:gd name="T45" fmla="*/ 780 h 780"/>
              <a:gd name="T46" fmla="*/ 0 w 660"/>
              <a:gd name="T47" fmla="*/ 720 h 780"/>
              <a:gd name="T48" fmla="*/ 0 w 660"/>
              <a:gd name="T49" fmla="*/ 60 h 780"/>
              <a:gd name="T50" fmla="*/ 60 w 660"/>
              <a:gd name="T51" fmla="*/ 0 h 780"/>
              <a:gd name="T52" fmla="*/ 60 w 660"/>
              <a:gd name="T53" fmla="*/ 0 h 780"/>
              <a:gd name="T54" fmla="*/ 600 w 660"/>
              <a:gd name="T55" fmla="*/ 0 h 780"/>
              <a:gd name="T56" fmla="*/ 652 w 660"/>
              <a:gd name="T57" fmla="*/ 30 h 780"/>
              <a:gd name="T58" fmla="*/ 60 w 660"/>
              <a:gd name="T59" fmla="*/ 30 h 780"/>
              <a:gd name="T60" fmla="*/ 30 w 660"/>
              <a:gd name="T61" fmla="*/ 6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0" h="780">
                <a:moveTo>
                  <a:pt x="600" y="780"/>
                </a:moveTo>
                <a:cubicBezTo>
                  <a:pt x="120" y="780"/>
                  <a:pt x="120" y="780"/>
                  <a:pt x="120" y="780"/>
                </a:cubicBezTo>
                <a:cubicBezTo>
                  <a:pt x="120" y="120"/>
                  <a:pt x="120" y="120"/>
                  <a:pt x="120" y="120"/>
                </a:cubicBezTo>
                <a:cubicBezTo>
                  <a:pt x="330" y="120"/>
                  <a:pt x="330" y="120"/>
                  <a:pt x="330" y="120"/>
                </a:cubicBezTo>
                <a:cubicBezTo>
                  <a:pt x="330" y="394"/>
                  <a:pt x="330" y="394"/>
                  <a:pt x="330" y="394"/>
                </a:cubicBezTo>
                <a:cubicBezTo>
                  <a:pt x="436" y="314"/>
                  <a:pt x="436" y="314"/>
                  <a:pt x="436" y="314"/>
                </a:cubicBezTo>
                <a:cubicBezTo>
                  <a:pt x="540" y="394"/>
                  <a:pt x="540" y="394"/>
                  <a:pt x="540" y="394"/>
                </a:cubicBezTo>
                <a:cubicBezTo>
                  <a:pt x="540" y="120"/>
                  <a:pt x="540" y="120"/>
                  <a:pt x="540" y="120"/>
                </a:cubicBezTo>
                <a:cubicBezTo>
                  <a:pt x="660" y="120"/>
                  <a:pt x="660" y="120"/>
                  <a:pt x="660" y="120"/>
                </a:cubicBezTo>
                <a:cubicBezTo>
                  <a:pt x="660" y="720"/>
                  <a:pt x="660" y="720"/>
                  <a:pt x="660" y="720"/>
                </a:cubicBezTo>
                <a:cubicBezTo>
                  <a:pt x="660" y="753"/>
                  <a:pt x="633" y="780"/>
                  <a:pt x="600" y="780"/>
                </a:cubicBezTo>
                <a:close/>
                <a:moveTo>
                  <a:pt x="436" y="274"/>
                </a:moveTo>
                <a:cubicBezTo>
                  <a:pt x="360" y="334"/>
                  <a:pt x="360" y="334"/>
                  <a:pt x="360" y="334"/>
                </a:cubicBezTo>
                <a:cubicBezTo>
                  <a:pt x="360" y="90"/>
                  <a:pt x="360" y="90"/>
                  <a:pt x="360" y="90"/>
                </a:cubicBezTo>
                <a:cubicBezTo>
                  <a:pt x="510" y="90"/>
                  <a:pt x="510" y="90"/>
                  <a:pt x="510" y="90"/>
                </a:cubicBezTo>
                <a:cubicBezTo>
                  <a:pt x="510" y="334"/>
                  <a:pt x="510" y="334"/>
                  <a:pt x="510" y="334"/>
                </a:cubicBezTo>
                <a:cubicBezTo>
                  <a:pt x="436" y="274"/>
                  <a:pt x="436" y="274"/>
                  <a:pt x="436" y="274"/>
                </a:cubicBezTo>
                <a:close/>
                <a:moveTo>
                  <a:pt x="30" y="60"/>
                </a:moveTo>
                <a:cubicBezTo>
                  <a:pt x="30" y="90"/>
                  <a:pt x="30" y="90"/>
                  <a:pt x="30" y="90"/>
                </a:cubicBezTo>
                <a:cubicBezTo>
                  <a:pt x="30" y="107"/>
                  <a:pt x="43" y="120"/>
                  <a:pt x="60" y="120"/>
                </a:cubicBezTo>
                <a:cubicBezTo>
                  <a:pt x="90" y="120"/>
                  <a:pt x="90" y="120"/>
                  <a:pt x="90" y="120"/>
                </a:cubicBezTo>
                <a:cubicBezTo>
                  <a:pt x="90" y="780"/>
                  <a:pt x="90" y="780"/>
                  <a:pt x="90" y="780"/>
                </a:cubicBezTo>
                <a:cubicBezTo>
                  <a:pt x="60" y="780"/>
                  <a:pt x="60" y="780"/>
                  <a:pt x="60" y="780"/>
                </a:cubicBezTo>
                <a:cubicBezTo>
                  <a:pt x="27" y="780"/>
                  <a:pt x="0" y="753"/>
                  <a:pt x="0" y="720"/>
                </a:cubicBezTo>
                <a:cubicBezTo>
                  <a:pt x="0" y="60"/>
                  <a:pt x="0" y="60"/>
                  <a:pt x="0" y="60"/>
                </a:cubicBezTo>
                <a:cubicBezTo>
                  <a:pt x="0" y="27"/>
                  <a:pt x="27" y="0"/>
                  <a:pt x="60" y="0"/>
                </a:cubicBezTo>
                <a:cubicBezTo>
                  <a:pt x="60" y="0"/>
                  <a:pt x="60" y="0"/>
                  <a:pt x="60" y="0"/>
                </a:cubicBezTo>
                <a:cubicBezTo>
                  <a:pt x="600" y="0"/>
                  <a:pt x="600" y="0"/>
                  <a:pt x="600" y="0"/>
                </a:cubicBezTo>
                <a:cubicBezTo>
                  <a:pt x="621" y="0"/>
                  <a:pt x="641" y="12"/>
                  <a:pt x="652" y="30"/>
                </a:cubicBezTo>
                <a:cubicBezTo>
                  <a:pt x="60" y="30"/>
                  <a:pt x="60" y="30"/>
                  <a:pt x="60" y="30"/>
                </a:cubicBezTo>
                <a:cubicBezTo>
                  <a:pt x="43" y="30"/>
                  <a:pt x="30" y="43"/>
                  <a:pt x="30" y="60"/>
                </a:cubicBezTo>
                <a:close/>
              </a:path>
            </a:pathLst>
          </a:custGeom>
          <a:noFill/>
          <a:ln w="38100">
            <a:solidFill>
              <a:srgbClr val="2365C9"/>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52" name="程序">
            <a:extLst>
              <a:ext uri="{FF2B5EF4-FFF2-40B4-BE49-F238E27FC236}">
                <a16:creationId xmlns:a16="http://schemas.microsoft.com/office/drawing/2014/main" id="{EAF76C1D-D039-48BA-B6A2-C6DA8FF2D27B}"/>
              </a:ext>
            </a:extLst>
          </p:cNvPr>
          <p:cNvGrpSpPr/>
          <p:nvPr/>
        </p:nvGrpSpPr>
        <p:grpSpPr>
          <a:xfrm>
            <a:off x="9749343" y="1480962"/>
            <a:ext cx="817992" cy="814801"/>
            <a:chOff x="4672013" y="2012950"/>
            <a:chExt cx="2847975" cy="2836863"/>
          </a:xfrm>
          <a:solidFill>
            <a:srgbClr val="2365C9"/>
          </a:solidFill>
          <a:effectLst>
            <a:outerShdw blurRad="50800" dist="38100" dir="2700000" algn="tl" rotWithShape="0">
              <a:prstClr val="black">
                <a:alpha val="40000"/>
              </a:prstClr>
            </a:outerShdw>
          </a:effectLst>
        </p:grpSpPr>
        <p:sp>
          <p:nvSpPr>
            <p:cNvPr id="49" name="Freeform 17">
              <a:extLst>
                <a:ext uri="{FF2B5EF4-FFF2-40B4-BE49-F238E27FC236}">
                  <a16:creationId xmlns:a16="http://schemas.microsoft.com/office/drawing/2014/main" id="{A99A8E16-4C2C-430D-BA21-8E822C39F27D}"/>
                </a:ext>
              </a:extLst>
            </p:cNvPr>
            <p:cNvSpPr>
              <a:spLocks noEditPoints="1"/>
            </p:cNvSpPr>
            <p:nvPr/>
          </p:nvSpPr>
          <p:spPr bwMode="auto">
            <a:xfrm>
              <a:off x="4672013" y="2012950"/>
              <a:ext cx="2374900" cy="1809750"/>
            </a:xfrm>
            <a:custGeom>
              <a:avLst/>
              <a:gdLst>
                <a:gd name="T0" fmla="*/ 1097 w 1496"/>
                <a:gd name="T1" fmla="*/ 541 h 1140"/>
                <a:gd name="T2" fmla="*/ 1397 w 1496"/>
                <a:gd name="T3" fmla="*/ 541 h 1140"/>
                <a:gd name="T4" fmla="*/ 1397 w 1496"/>
                <a:gd name="T5" fmla="*/ 1140 h 1140"/>
                <a:gd name="T6" fmla="*/ 1496 w 1496"/>
                <a:gd name="T7" fmla="*/ 1140 h 1140"/>
                <a:gd name="T8" fmla="*/ 1496 w 1496"/>
                <a:gd name="T9" fmla="*/ 441 h 1140"/>
                <a:gd name="T10" fmla="*/ 1097 w 1496"/>
                <a:gd name="T11" fmla="*/ 441 h 1140"/>
                <a:gd name="T12" fmla="*/ 1097 w 1496"/>
                <a:gd name="T13" fmla="*/ 0 h 1140"/>
                <a:gd name="T14" fmla="*/ 0 w 1496"/>
                <a:gd name="T15" fmla="*/ 0 h 1140"/>
                <a:gd name="T16" fmla="*/ 0 w 1496"/>
                <a:gd name="T17" fmla="*/ 939 h 1140"/>
                <a:gd name="T18" fmla="*/ 1097 w 1496"/>
                <a:gd name="T19" fmla="*/ 939 h 1140"/>
                <a:gd name="T20" fmla="*/ 1097 w 1496"/>
                <a:gd name="T21" fmla="*/ 541 h 1140"/>
                <a:gd name="T22" fmla="*/ 1097 w 1496"/>
                <a:gd name="T23" fmla="*/ 541 h 1140"/>
                <a:gd name="T24" fmla="*/ 997 w 1496"/>
                <a:gd name="T25" fmla="*/ 840 h 1140"/>
                <a:gd name="T26" fmla="*/ 99 w 1496"/>
                <a:gd name="T27" fmla="*/ 840 h 1140"/>
                <a:gd name="T28" fmla="*/ 99 w 1496"/>
                <a:gd name="T29" fmla="*/ 99 h 1140"/>
                <a:gd name="T30" fmla="*/ 997 w 1496"/>
                <a:gd name="T31" fmla="*/ 99 h 1140"/>
                <a:gd name="T32" fmla="*/ 997 w 1496"/>
                <a:gd name="T33" fmla="*/ 840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1140">
                  <a:moveTo>
                    <a:pt x="1097" y="541"/>
                  </a:moveTo>
                  <a:lnTo>
                    <a:pt x="1397" y="541"/>
                  </a:lnTo>
                  <a:lnTo>
                    <a:pt x="1397" y="1140"/>
                  </a:lnTo>
                  <a:lnTo>
                    <a:pt x="1496" y="1140"/>
                  </a:lnTo>
                  <a:lnTo>
                    <a:pt x="1496" y="441"/>
                  </a:lnTo>
                  <a:lnTo>
                    <a:pt x="1097" y="441"/>
                  </a:lnTo>
                  <a:lnTo>
                    <a:pt x="1097" y="0"/>
                  </a:lnTo>
                  <a:lnTo>
                    <a:pt x="0" y="0"/>
                  </a:lnTo>
                  <a:lnTo>
                    <a:pt x="0" y="939"/>
                  </a:lnTo>
                  <a:lnTo>
                    <a:pt x="1097" y="939"/>
                  </a:lnTo>
                  <a:lnTo>
                    <a:pt x="1097" y="541"/>
                  </a:lnTo>
                  <a:lnTo>
                    <a:pt x="1097" y="541"/>
                  </a:lnTo>
                  <a:close/>
                  <a:moveTo>
                    <a:pt x="997" y="840"/>
                  </a:moveTo>
                  <a:lnTo>
                    <a:pt x="99" y="840"/>
                  </a:lnTo>
                  <a:lnTo>
                    <a:pt x="99" y="99"/>
                  </a:lnTo>
                  <a:lnTo>
                    <a:pt x="997" y="99"/>
                  </a:lnTo>
                  <a:lnTo>
                    <a:pt x="997" y="8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8">
              <a:extLst>
                <a:ext uri="{FF2B5EF4-FFF2-40B4-BE49-F238E27FC236}">
                  <a16:creationId xmlns:a16="http://schemas.microsoft.com/office/drawing/2014/main" id="{0035B756-00D0-4EE0-B654-8A7426102079}"/>
                </a:ext>
              </a:extLst>
            </p:cNvPr>
            <p:cNvSpPr>
              <a:spLocks noEditPoints="1"/>
            </p:cNvSpPr>
            <p:nvPr/>
          </p:nvSpPr>
          <p:spPr bwMode="auto">
            <a:xfrm>
              <a:off x="4672013" y="3819525"/>
              <a:ext cx="2847975" cy="1030288"/>
            </a:xfrm>
            <a:custGeom>
              <a:avLst/>
              <a:gdLst>
                <a:gd name="T0" fmla="*/ 1097 w 1794"/>
                <a:gd name="T1" fmla="*/ 0 h 649"/>
                <a:gd name="T2" fmla="*/ 1097 w 1794"/>
                <a:gd name="T3" fmla="*/ 299 h 649"/>
                <a:gd name="T4" fmla="*/ 799 w 1794"/>
                <a:gd name="T5" fmla="*/ 299 h 649"/>
                <a:gd name="T6" fmla="*/ 799 w 1794"/>
                <a:gd name="T7" fmla="*/ 0 h 649"/>
                <a:gd name="T8" fmla="*/ 0 w 1794"/>
                <a:gd name="T9" fmla="*/ 0 h 649"/>
                <a:gd name="T10" fmla="*/ 0 w 1794"/>
                <a:gd name="T11" fmla="*/ 649 h 649"/>
                <a:gd name="T12" fmla="*/ 799 w 1794"/>
                <a:gd name="T13" fmla="*/ 649 h 649"/>
                <a:gd name="T14" fmla="*/ 799 w 1794"/>
                <a:gd name="T15" fmla="*/ 398 h 649"/>
                <a:gd name="T16" fmla="*/ 1097 w 1794"/>
                <a:gd name="T17" fmla="*/ 398 h 649"/>
                <a:gd name="T18" fmla="*/ 1097 w 1794"/>
                <a:gd name="T19" fmla="*/ 649 h 649"/>
                <a:gd name="T20" fmla="*/ 1794 w 1794"/>
                <a:gd name="T21" fmla="*/ 649 h 649"/>
                <a:gd name="T22" fmla="*/ 1794 w 1794"/>
                <a:gd name="T23" fmla="*/ 0 h 649"/>
                <a:gd name="T24" fmla="*/ 1097 w 1794"/>
                <a:gd name="T25" fmla="*/ 0 h 649"/>
                <a:gd name="T26" fmla="*/ 1097 w 1794"/>
                <a:gd name="T27" fmla="*/ 0 h 649"/>
                <a:gd name="T28" fmla="*/ 697 w 1794"/>
                <a:gd name="T29" fmla="*/ 299 h 649"/>
                <a:gd name="T30" fmla="*/ 697 w 1794"/>
                <a:gd name="T31" fmla="*/ 549 h 649"/>
                <a:gd name="T32" fmla="*/ 99 w 1794"/>
                <a:gd name="T33" fmla="*/ 549 h 649"/>
                <a:gd name="T34" fmla="*/ 99 w 1794"/>
                <a:gd name="T35" fmla="*/ 101 h 649"/>
                <a:gd name="T36" fmla="*/ 697 w 1794"/>
                <a:gd name="T37" fmla="*/ 101 h 649"/>
                <a:gd name="T38" fmla="*/ 697 w 1794"/>
                <a:gd name="T39" fmla="*/ 299 h 649"/>
                <a:gd name="T40" fmla="*/ 697 w 1794"/>
                <a:gd name="T41" fmla="*/ 299 h 649"/>
                <a:gd name="T42" fmla="*/ 1695 w 1794"/>
                <a:gd name="T43" fmla="*/ 549 h 649"/>
                <a:gd name="T44" fmla="*/ 1196 w 1794"/>
                <a:gd name="T45" fmla="*/ 549 h 649"/>
                <a:gd name="T46" fmla="*/ 1196 w 1794"/>
                <a:gd name="T47" fmla="*/ 101 h 649"/>
                <a:gd name="T48" fmla="*/ 1695 w 1794"/>
                <a:gd name="T49" fmla="*/ 101 h 649"/>
                <a:gd name="T50" fmla="*/ 1695 w 1794"/>
                <a:gd name="T51" fmla="*/ 549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4" h="649">
                  <a:moveTo>
                    <a:pt x="1097" y="0"/>
                  </a:moveTo>
                  <a:lnTo>
                    <a:pt x="1097" y="299"/>
                  </a:lnTo>
                  <a:lnTo>
                    <a:pt x="799" y="299"/>
                  </a:lnTo>
                  <a:lnTo>
                    <a:pt x="799" y="0"/>
                  </a:lnTo>
                  <a:lnTo>
                    <a:pt x="0" y="0"/>
                  </a:lnTo>
                  <a:lnTo>
                    <a:pt x="0" y="649"/>
                  </a:lnTo>
                  <a:lnTo>
                    <a:pt x="799" y="649"/>
                  </a:lnTo>
                  <a:lnTo>
                    <a:pt x="799" y="398"/>
                  </a:lnTo>
                  <a:lnTo>
                    <a:pt x="1097" y="398"/>
                  </a:lnTo>
                  <a:lnTo>
                    <a:pt x="1097" y="649"/>
                  </a:lnTo>
                  <a:lnTo>
                    <a:pt x="1794" y="649"/>
                  </a:lnTo>
                  <a:lnTo>
                    <a:pt x="1794" y="0"/>
                  </a:lnTo>
                  <a:lnTo>
                    <a:pt x="1097" y="0"/>
                  </a:lnTo>
                  <a:lnTo>
                    <a:pt x="1097" y="0"/>
                  </a:lnTo>
                  <a:close/>
                  <a:moveTo>
                    <a:pt x="697" y="299"/>
                  </a:moveTo>
                  <a:lnTo>
                    <a:pt x="697" y="549"/>
                  </a:lnTo>
                  <a:lnTo>
                    <a:pt x="99" y="549"/>
                  </a:lnTo>
                  <a:lnTo>
                    <a:pt x="99" y="101"/>
                  </a:lnTo>
                  <a:lnTo>
                    <a:pt x="697" y="101"/>
                  </a:lnTo>
                  <a:lnTo>
                    <a:pt x="697" y="299"/>
                  </a:lnTo>
                  <a:lnTo>
                    <a:pt x="697" y="299"/>
                  </a:lnTo>
                  <a:close/>
                  <a:moveTo>
                    <a:pt x="1695" y="549"/>
                  </a:moveTo>
                  <a:lnTo>
                    <a:pt x="1196" y="549"/>
                  </a:lnTo>
                  <a:lnTo>
                    <a:pt x="1196" y="101"/>
                  </a:lnTo>
                  <a:lnTo>
                    <a:pt x="1695" y="101"/>
                  </a:lnTo>
                  <a:lnTo>
                    <a:pt x="1695" y="5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6" name="扳手">
            <a:extLst>
              <a:ext uri="{FF2B5EF4-FFF2-40B4-BE49-F238E27FC236}">
                <a16:creationId xmlns:a16="http://schemas.microsoft.com/office/drawing/2014/main" id="{8EBBA018-154C-4173-A13D-AE19BC5B853C}"/>
              </a:ext>
            </a:extLst>
          </p:cNvPr>
          <p:cNvSpPr>
            <a:spLocks/>
          </p:cNvSpPr>
          <p:nvPr/>
        </p:nvSpPr>
        <p:spPr bwMode="auto">
          <a:xfrm rot="2700000">
            <a:off x="9689806" y="3062937"/>
            <a:ext cx="937163" cy="935528"/>
          </a:xfrm>
          <a:custGeom>
            <a:avLst/>
            <a:gdLst>
              <a:gd name="T0" fmla="*/ 630 w 728"/>
              <a:gd name="T1" fmla="*/ 203 h 727"/>
              <a:gd name="T2" fmla="*/ 547 w 728"/>
              <a:gd name="T3" fmla="*/ 181 h 727"/>
              <a:gd name="T4" fmla="*/ 525 w 728"/>
              <a:gd name="T5" fmla="*/ 98 h 727"/>
              <a:gd name="T6" fmla="*/ 609 w 728"/>
              <a:gd name="T7" fmla="*/ 13 h 727"/>
              <a:gd name="T8" fmla="*/ 465 w 728"/>
              <a:gd name="T9" fmla="*/ 52 h 727"/>
              <a:gd name="T10" fmla="*/ 426 w 728"/>
              <a:gd name="T11" fmla="*/ 197 h 727"/>
              <a:gd name="T12" fmla="*/ 198 w 728"/>
              <a:gd name="T13" fmla="*/ 426 h 727"/>
              <a:gd name="T14" fmla="*/ 52 w 728"/>
              <a:gd name="T15" fmla="*/ 464 h 727"/>
              <a:gd name="T16" fmla="*/ 14 w 728"/>
              <a:gd name="T17" fmla="*/ 609 h 727"/>
              <a:gd name="T18" fmla="*/ 98 w 728"/>
              <a:gd name="T19" fmla="*/ 524 h 727"/>
              <a:gd name="T20" fmla="*/ 181 w 728"/>
              <a:gd name="T21" fmla="*/ 546 h 727"/>
              <a:gd name="T22" fmla="*/ 204 w 728"/>
              <a:gd name="T23" fmla="*/ 629 h 727"/>
              <a:gd name="T24" fmla="*/ 119 w 728"/>
              <a:gd name="T25" fmla="*/ 714 h 727"/>
              <a:gd name="T26" fmla="*/ 264 w 728"/>
              <a:gd name="T27" fmla="*/ 675 h 727"/>
              <a:gd name="T28" fmla="*/ 300 w 728"/>
              <a:gd name="T29" fmla="*/ 523 h 727"/>
              <a:gd name="T30" fmla="*/ 524 w 728"/>
              <a:gd name="T31" fmla="*/ 299 h 727"/>
              <a:gd name="T32" fmla="*/ 676 w 728"/>
              <a:gd name="T33" fmla="*/ 263 h 727"/>
              <a:gd name="T34" fmla="*/ 714 w 728"/>
              <a:gd name="T35" fmla="*/ 118 h 727"/>
              <a:gd name="T36" fmla="*/ 630 w 728"/>
              <a:gd name="T37" fmla="*/ 2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8" h="727">
                <a:moveTo>
                  <a:pt x="630" y="203"/>
                </a:moveTo>
                <a:cubicBezTo>
                  <a:pt x="547" y="181"/>
                  <a:pt x="547" y="181"/>
                  <a:pt x="547" y="181"/>
                </a:cubicBezTo>
                <a:cubicBezTo>
                  <a:pt x="525" y="98"/>
                  <a:pt x="525" y="98"/>
                  <a:pt x="525" y="98"/>
                </a:cubicBezTo>
                <a:cubicBezTo>
                  <a:pt x="609" y="13"/>
                  <a:pt x="609" y="13"/>
                  <a:pt x="609" y="13"/>
                </a:cubicBezTo>
                <a:cubicBezTo>
                  <a:pt x="559" y="0"/>
                  <a:pt x="504" y="13"/>
                  <a:pt x="465" y="52"/>
                </a:cubicBezTo>
                <a:cubicBezTo>
                  <a:pt x="425" y="91"/>
                  <a:pt x="412" y="147"/>
                  <a:pt x="426" y="197"/>
                </a:cubicBezTo>
                <a:cubicBezTo>
                  <a:pt x="198" y="426"/>
                  <a:pt x="198" y="426"/>
                  <a:pt x="198" y="426"/>
                </a:cubicBezTo>
                <a:cubicBezTo>
                  <a:pt x="148" y="412"/>
                  <a:pt x="92" y="425"/>
                  <a:pt x="52" y="464"/>
                </a:cubicBezTo>
                <a:cubicBezTo>
                  <a:pt x="13" y="503"/>
                  <a:pt x="0" y="559"/>
                  <a:pt x="14" y="609"/>
                </a:cubicBezTo>
                <a:cubicBezTo>
                  <a:pt x="98" y="524"/>
                  <a:pt x="98" y="524"/>
                  <a:pt x="98" y="524"/>
                </a:cubicBezTo>
                <a:cubicBezTo>
                  <a:pt x="181" y="546"/>
                  <a:pt x="181" y="546"/>
                  <a:pt x="181" y="546"/>
                </a:cubicBezTo>
                <a:cubicBezTo>
                  <a:pt x="204" y="629"/>
                  <a:pt x="204" y="629"/>
                  <a:pt x="204" y="629"/>
                </a:cubicBezTo>
                <a:cubicBezTo>
                  <a:pt x="119" y="714"/>
                  <a:pt x="119" y="714"/>
                  <a:pt x="119" y="714"/>
                </a:cubicBezTo>
                <a:cubicBezTo>
                  <a:pt x="169" y="727"/>
                  <a:pt x="224" y="715"/>
                  <a:pt x="264" y="675"/>
                </a:cubicBezTo>
                <a:cubicBezTo>
                  <a:pt x="305" y="634"/>
                  <a:pt x="317" y="575"/>
                  <a:pt x="300" y="523"/>
                </a:cubicBezTo>
                <a:cubicBezTo>
                  <a:pt x="524" y="299"/>
                  <a:pt x="524" y="299"/>
                  <a:pt x="524" y="299"/>
                </a:cubicBezTo>
                <a:cubicBezTo>
                  <a:pt x="576" y="316"/>
                  <a:pt x="635" y="304"/>
                  <a:pt x="676" y="263"/>
                </a:cubicBezTo>
                <a:cubicBezTo>
                  <a:pt x="715" y="224"/>
                  <a:pt x="728" y="168"/>
                  <a:pt x="714" y="118"/>
                </a:cubicBezTo>
                <a:lnTo>
                  <a:pt x="630" y="203"/>
                </a:lnTo>
                <a:close/>
              </a:path>
            </a:pathLst>
          </a:custGeom>
          <a:noFill/>
          <a:ln w="38100">
            <a:solidFill>
              <a:srgbClr val="2365C9"/>
            </a:solid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65" name="螺丝刀">
            <a:extLst>
              <a:ext uri="{FF2B5EF4-FFF2-40B4-BE49-F238E27FC236}">
                <a16:creationId xmlns:a16="http://schemas.microsoft.com/office/drawing/2014/main" id="{AA15990A-E965-47B5-9E63-6E825EAB83AE}"/>
              </a:ext>
            </a:extLst>
          </p:cNvPr>
          <p:cNvGrpSpPr/>
          <p:nvPr/>
        </p:nvGrpSpPr>
        <p:grpSpPr>
          <a:xfrm rot="18900000" flipH="1">
            <a:off x="9691699" y="3069604"/>
            <a:ext cx="933376" cy="922195"/>
            <a:chOff x="4560888" y="1917701"/>
            <a:chExt cx="3048000" cy="3011488"/>
          </a:xfrm>
          <a:solidFill>
            <a:srgbClr val="2365C9"/>
          </a:solidFill>
          <a:effectLst>
            <a:outerShdw blurRad="50800" dist="38100" dir="2700000" algn="tl" rotWithShape="0">
              <a:prstClr val="black">
                <a:alpha val="40000"/>
              </a:prstClr>
            </a:outerShdw>
          </a:effectLst>
        </p:grpSpPr>
        <p:sp>
          <p:nvSpPr>
            <p:cNvPr id="62" name="Freeform 26">
              <a:extLst>
                <a:ext uri="{FF2B5EF4-FFF2-40B4-BE49-F238E27FC236}">
                  <a16:creationId xmlns:a16="http://schemas.microsoft.com/office/drawing/2014/main" id="{0618F3EA-D77C-4F9B-A347-2B8D9DAF68D1}"/>
                </a:ext>
              </a:extLst>
            </p:cNvPr>
            <p:cNvSpPr>
              <a:spLocks/>
            </p:cNvSpPr>
            <p:nvPr/>
          </p:nvSpPr>
          <p:spPr bwMode="auto">
            <a:xfrm>
              <a:off x="5846763" y="3217863"/>
              <a:ext cx="468313" cy="468313"/>
            </a:xfrm>
            <a:custGeom>
              <a:avLst/>
              <a:gdLst>
                <a:gd name="T0" fmla="*/ 0 w 295"/>
                <a:gd name="T1" fmla="*/ 49 h 295"/>
                <a:gd name="T2" fmla="*/ 52 w 295"/>
                <a:gd name="T3" fmla="*/ 0 h 295"/>
                <a:gd name="T4" fmla="*/ 295 w 295"/>
                <a:gd name="T5" fmla="*/ 243 h 295"/>
                <a:gd name="T6" fmla="*/ 246 w 295"/>
                <a:gd name="T7" fmla="*/ 295 h 295"/>
                <a:gd name="T8" fmla="*/ 0 w 295"/>
                <a:gd name="T9" fmla="*/ 49 h 295"/>
              </a:gdLst>
              <a:ahLst/>
              <a:cxnLst>
                <a:cxn ang="0">
                  <a:pos x="T0" y="T1"/>
                </a:cxn>
                <a:cxn ang="0">
                  <a:pos x="T2" y="T3"/>
                </a:cxn>
                <a:cxn ang="0">
                  <a:pos x="T4" y="T5"/>
                </a:cxn>
                <a:cxn ang="0">
                  <a:pos x="T6" y="T7"/>
                </a:cxn>
                <a:cxn ang="0">
                  <a:pos x="T8" y="T9"/>
                </a:cxn>
              </a:cxnLst>
              <a:rect l="0" t="0" r="r" b="b"/>
              <a:pathLst>
                <a:path w="295" h="295">
                  <a:moveTo>
                    <a:pt x="0" y="49"/>
                  </a:moveTo>
                  <a:lnTo>
                    <a:pt x="52" y="0"/>
                  </a:lnTo>
                  <a:lnTo>
                    <a:pt x="295" y="243"/>
                  </a:lnTo>
                  <a:lnTo>
                    <a:pt x="246" y="295"/>
                  </a:lnTo>
                  <a:lnTo>
                    <a:pt x="0" y="4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27">
              <a:extLst>
                <a:ext uri="{FF2B5EF4-FFF2-40B4-BE49-F238E27FC236}">
                  <a16:creationId xmlns:a16="http://schemas.microsoft.com/office/drawing/2014/main" id="{6509D3EA-6617-4331-AA2A-3EEF10AFC693}"/>
                </a:ext>
              </a:extLst>
            </p:cNvPr>
            <p:cNvSpPr>
              <a:spLocks noEditPoints="1"/>
            </p:cNvSpPr>
            <p:nvPr/>
          </p:nvSpPr>
          <p:spPr bwMode="auto">
            <a:xfrm>
              <a:off x="4560888" y="1917701"/>
              <a:ext cx="3048000" cy="3011488"/>
            </a:xfrm>
            <a:custGeom>
              <a:avLst/>
              <a:gdLst>
                <a:gd name="T0" fmla="*/ 164 w 813"/>
                <a:gd name="T1" fmla="*/ 804 h 804"/>
                <a:gd name="T2" fmla="*/ 103 w 813"/>
                <a:gd name="T3" fmla="*/ 779 h 804"/>
                <a:gd name="T4" fmla="*/ 34 w 813"/>
                <a:gd name="T5" fmla="*/ 710 h 804"/>
                <a:gd name="T6" fmla="*/ 34 w 813"/>
                <a:gd name="T7" fmla="*/ 587 h 804"/>
                <a:gd name="T8" fmla="*/ 258 w 813"/>
                <a:gd name="T9" fmla="*/ 364 h 804"/>
                <a:gd name="T10" fmla="*/ 320 w 813"/>
                <a:gd name="T11" fmla="*/ 338 h 804"/>
                <a:gd name="T12" fmla="*/ 347 w 813"/>
                <a:gd name="T13" fmla="*/ 343 h 804"/>
                <a:gd name="T14" fmla="*/ 494 w 813"/>
                <a:gd name="T15" fmla="*/ 196 h 804"/>
                <a:gd name="T16" fmla="*/ 494 w 813"/>
                <a:gd name="T17" fmla="*/ 144 h 804"/>
                <a:gd name="T18" fmla="*/ 513 w 813"/>
                <a:gd name="T19" fmla="*/ 111 h 804"/>
                <a:gd name="T20" fmla="*/ 682 w 813"/>
                <a:gd name="T21" fmla="*/ 10 h 804"/>
                <a:gd name="T22" fmla="*/ 730 w 813"/>
                <a:gd name="T23" fmla="*/ 16 h 804"/>
                <a:gd name="T24" fmla="*/ 798 w 813"/>
                <a:gd name="T25" fmla="*/ 84 h 804"/>
                <a:gd name="T26" fmla="*/ 803 w 813"/>
                <a:gd name="T27" fmla="*/ 131 h 804"/>
                <a:gd name="T28" fmla="*/ 702 w 813"/>
                <a:gd name="T29" fmla="*/ 300 h 804"/>
                <a:gd name="T30" fmla="*/ 669 w 813"/>
                <a:gd name="T31" fmla="*/ 319 h 804"/>
                <a:gd name="T32" fmla="*/ 617 w 813"/>
                <a:gd name="T33" fmla="*/ 319 h 804"/>
                <a:gd name="T34" fmla="*/ 470 w 813"/>
                <a:gd name="T35" fmla="*/ 466 h 804"/>
                <a:gd name="T36" fmla="*/ 475 w 813"/>
                <a:gd name="T37" fmla="*/ 494 h 804"/>
                <a:gd name="T38" fmla="*/ 449 w 813"/>
                <a:gd name="T39" fmla="*/ 555 h 804"/>
                <a:gd name="T40" fmla="*/ 226 w 813"/>
                <a:gd name="T41" fmla="*/ 779 h 804"/>
                <a:gd name="T42" fmla="*/ 164 w 813"/>
                <a:gd name="T43" fmla="*/ 804 h 804"/>
                <a:gd name="T44" fmla="*/ 164 w 813"/>
                <a:gd name="T45" fmla="*/ 774 h 804"/>
                <a:gd name="T46" fmla="*/ 204 w 813"/>
                <a:gd name="T47" fmla="*/ 757 h 804"/>
                <a:gd name="T48" fmla="*/ 428 w 813"/>
                <a:gd name="T49" fmla="*/ 534 h 804"/>
                <a:gd name="T50" fmla="*/ 445 w 813"/>
                <a:gd name="T51" fmla="*/ 494 h 804"/>
                <a:gd name="T52" fmla="*/ 439 w 813"/>
                <a:gd name="T53" fmla="*/ 469 h 804"/>
                <a:gd name="T54" fmla="*/ 434 w 813"/>
                <a:gd name="T55" fmla="*/ 459 h 804"/>
                <a:gd name="T56" fmla="*/ 604 w 813"/>
                <a:gd name="T57" fmla="*/ 289 h 804"/>
                <a:gd name="T58" fmla="*/ 668 w 813"/>
                <a:gd name="T59" fmla="*/ 289 h 804"/>
                <a:gd name="T60" fmla="*/ 676 w 813"/>
                <a:gd name="T61" fmla="*/ 285 h 804"/>
                <a:gd name="T62" fmla="*/ 778 w 813"/>
                <a:gd name="T63" fmla="*/ 116 h 804"/>
                <a:gd name="T64" fmla="*/ 776 w 813"/>
                <a:gd name="T65" fmla="*/ 105 h 804"/>
                <a:gd name="T66" fmla="*/ 708 w 813"/>
                <a:gd name="T67" fmla="*/ 37 h 804"/>
                <a:gd name="T68" fmla="*/ 697 w 813"/>
                <a:gd name="T69" fmla="*/ 36 h 804"/>
                <a:gd name="T70" fmla="*/ 528 w 813"/>
                <a:gd name="T71" fmla="*/ 136 h 804"/>
                <a:gd name="T72" fmla="*/ 524 w 813"/>
                <a:gd name="T73" fmla="*/ 144 h 804"/>
                <a:gd name="T74" fmla="*/ 524 w 813"/>
                <a:gd name="T75" fmla="*/ 208 h 804"/>
                <a:gd name="T76" fmla="*/ 354 w 813"/>
                <a:gd name="T77" fmla="*/ 378 h 804"/>
                <a:gd name="T78" fmla="*/ 344 w 813"/>
                <a:gd name="T79" fmla="*/ 374 h 804"/>
                <a:gd name="T80" fmla="*/ 319 w 813"/>
                <a:gd name="T81" fmla="*/ 368 h 804"/>
                <a:gd name="T82" fmla="*/ 279 w 813"/>
                <a:gd name="T83" fmla="*/ 385 h 804"/>
                <a:gd name="T84" fmla="*/ 56 w 813"/>
                <a:gd name="T85" fmla="*/ 608 h 804"/>
                <a:gd name="T86" fmla="*/ 56 w 813"/>
                <a:gd name="T87" fmla="*/ 689 h 804"/>
                <a:gd name="T88" fmla="*/ 124 w 813"/>
                <a:gd name="T89" fmla="*/ 757 h 804"/>
                <a:gd name="T90" fmla="*/ 164 w 813"/>
                <a:gd name="T91" fmla="*/ 77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3" h="804">
                  <a:moveTo>
                    <a:pt x="164" y="804"/>
                  </a:moveTo>
                  <a:cubicBezTo>
                    <a:pt x="141" y="804"/>
                    <a:pt x="119" y="795"/>
                    <a:pt x="103" y="779"/>
                  </a:cubicBezTo>
                  <a:cubicBezTo>
                    <a:pt x="34" y="710"/>
                    <a:pt x="34" y="710"/>
                    <a:pt x="34" y="710"/>
                  </a:cubicBezTo>
                  <a:cubicBezTo>
                    <a:pt x="0" y="676"/>
                    <a:pt x="0" y="621"/>
                    <a:pt x="34" y="587"/>
                  </a:cubicBezTo>
                  <a:cubicBezTo>
                    <a:pt x="258" y="364"/>
                    <a:pt x="258" y="364"/>
                    <a:pt x="258" y="364"/>
                  </a:cubicBezTo>
                  <a:cubicBezTo>
                    <a:pt x="274" y="348"/>
                    <a:pt x="296" y="338"/>
                    <a:pt x="320" y="338"/>
                  </a:cubicBezTo>
                  <a:cubicBezTo>
                    <a:pt x="329" y="338"/>
                    <a:pt x="338" y="340"/>
                    <a:pt x="347" y="343"/>
                  </a:cubicBezTo>
                  <a:cubicBezTo>
                    <a:pt x="494" y="196"/>
                    <a:pt x="494" y="196"/>
                    <a:pt x="494" y="196"/>
                  </a:cubicBezTo>
                  <a:cubicBezTo>
                    <a:pt x="494" y="144"/>
                    <a:pt x="494" y="144"/>
                    <a:pt x="494" y="144"/>
                  </a:cubicBezTo>
                  <a:cubicBezTo>
                    <a:pt x="494" y="130"/>
                    <a:pt x="501" y="118"/>
                    <a:pt x="513" y="111"/>
                  </a:cubicBezTo>
                  <a:cubicBezTo>
                    <a:pt x="682" y="10"/>
                    <a:pt x="682" y="10"/>
                    <a:pt x="682" y="10"/>
                  </a:cubicBezTo>
                  <a:cubicBezTo>
                    <a:pt x="697" y="0"/>
                    <a:pt x="717" y="3"/>
                    <a:pt x="730" y="16"/>
                  </a:cubicBezTo>
                  <a:cubicBezTo>
                    <a:pt x="798" y="84"/>
                    <a:pt x="798" y="84"/>
                    <a:pt x="798" y="84"/>
                  </a:cubicBezTo>
                  <a:cubicBezTo>
                    <a:pt x="810" y="96"/>
                    <a:pt x="813" y="116"/>
                    <a:pt x="803" y="131"/>
                  </a:cubicBezTo>
                  <a:cubicBezTo>
                    <a:pt x="702" y="300"/>
                    <a:pt x="702" y="300"/>
                    <a:pt x="702" y="300"/>
                  </a:cubicBezTo>
                  <a:cubicBezTo>
                    <a:pt x="695" y="312"/>
                    <a:pt x="683" y="319"/>
                    <a:pt x="669" y="319"/>
                  </a:cubicBezTo>
                  <a:cubicBezTo>
                    <a:pt x="617" y="319"/>
                    <a:pt x="617" y="319"/>
                    <a:pt x="617" y="319"/>
                  </a:cubicBezTo>
                  <a:cubicBezTo>
                    <a:pt x="470" y="466"/>
                    <a:pt x="470" y="466"/>
                    <a:pt x="470" y="466"/>
                  </a:cubicBezTo>
                  <a:cubicBezTo>
                    <a:pt x="473" y="475"/>
                    <a:pt x="475" y="484"/>
                    <a:pt x="475" y="494"/>
                  </a:cubicBezTo>
                  <a:cubicBezTo>
                    <a:pt x="475" y="517"/>
                    <a:pt x="466" y="539"/>
                    <a:pt x="449" y="555"/>
                  </a:cubicBezTo>
                  <a:cubicBezTo>
                    <a:pt x="226" y="779"/>
                    <a:pt x="226" y="779"/>
                    <a:pt x="226" y="779"/>
                  </a:cubicBezTo>
                  <a:cubicBezTo>
                    <a:pt x="209" y="795"/>
                    <a:pt x="187" y="804"/>
                    <a:pt x="164" y="804"/>
                  </a:cubicBezTo>
                  <a:close/>
                  <a:moveTo>
                    <a:pt x="164" y="774"/>
                  </a:moveTo>
                  <a:cubicBezTo>
                    <a:pt x="179" y="774"/>
                    <a:pt x="194" y="768"/>
                    <a:pt x="204" y="757"/>
                  </a:cubicBezTo>
                  <a:cubicBezTo>
                    <a:pt x="428" y="534"/>
                    <a:pt x="428" y="534"/>
                    <a:pt x="428" y="534"/>
                  </a:cubicBezTo>
                  <a:cubicBezTo>
                    <a:pt x="439" y="523"/>
                    <a:pt x="445" y="509"/>
                    <a:pt x="445" y="494"/>
                  </a:cubicBezTo>
                  <a:cubicBezTo>
                    <a:pt x="445" y="485"/>
                    <a:pt x="443" y="477"/>
                    <a:pt x="439" y="469"/>
                  </a:cubicBezTo>
                  <a:cubicBezTo>
                    <a:pt x="434" y="459"/>
                    <a:pt x="434" y="459"/>
                    <a:pt x="434" y="459"/>
                  </a:cubicBezTo>
                  <a:cubicBezTo>
                    <a:pt x="604" y="289"/>
                    <a:pt x="604" y="289"/>
                    <a:pt x="604" y="289"/>
                  </a:cubicBezTo>
                  <a:cubicBezTo>
                    <a:pt x="668" y="289"/>
                    <a:pt x="668" y="289"/>
                    <a:pt x="668" y="289"/>
                  </a:cubicBezTo>
                  <a:cubicBezTo>
                    <a:pt x="672" y="289"/>
                    <a:pt x="675" y="288"/>
                    <a:pt x="676" y="285"/>
                  </a:cubicBezTo>
                  <a:cubicBezTo>
                    <a:pt x="778" y="116"/>
                    <a:pt x="778" y="116"/>
                    <a:pt x="778" y="116"/>
                  </a:cubicBezTo>
                  <a:cubicBezTo>
                    <a:pt x="780" y="112"/>
                    <a:pt x="779" y="108"/>
                    <a:pt x="776" y="105"/>
                  </a:cubicBezTo>
                  <a:cubicBezTo>
                    <a:pt x="708" y="37"/>
                    <a:pt x="708" y="37"/>
                    <a:pt x="708" y="37"/>
                  </a:cubicBezTo>
                  <a:cubicBezTo>
                    <a:pt x="705" y="34"/>
                    <a:pt x="701" y="33"/>
                    <a:pt x="697" y="36"/>
                  </a:cubicBezTo>
                  <a:cubicBezTo>
                    <a:pt x="528" y="136"/>
                    <a:pt x="528" y="136"/>
                    <a:pt x="528" y="136"/>
                  </a:cubicBezTo>
                  <a:cubicBezTo>
                    <a:pt x="525" y="138"/>
                    <a:pt x="524" y="141"/>
                    <a:pt x="524" y="144"/>
                  </a:cubicBezTo>
                  <a:cubicBezTo>
                    <a:pt x="524" y="208"/>
                    <a:pt x="524" y="208"/>
                    <a:pt x="524" y="208"/>
                  </a:cubicBezTo>
                  <a:cubicBezTo>
                    <a:pt x="354" y="378"/>
                    <a:pt x="354" y="378"/>
                    <a:pt x="354" y="378"/>
                  </a:cubicBezTo>
                  <a:cubicBezTo>
                    <a:pt x="344" y="374"/>
                    <a:pt x="344" y="374"/>
                    <a:pt x="344" y="374"/>
                  </a:cubicBezTo>
                  <a:cubicBezTo>
                    <a:pt x="336" y="370"/>
                    <a:pt x="328" y="368"/>
                    <a:pt x="319" y="368"/>
                  </a:cubicBezTo>
                  <a:cubicBezTo>
                    <a:pt x="304" y="368"/>
                    <a:pt x="290" y="374"/>
                    <a:pt x="279" y="385"/>
                  </a:cubicBezTo>
                  <a:cubicBezTo>
                    <a:pt x="56" y="608"/>
                    <a:pt x="56" y="608"/>
                    <a:pt x="56" y="608"/>
                  </a:cubicBezTo>
                  <a:cubicBezTo>
                    <a:pt x="33" y="631"/>
                    <a:pt x="33" y="667"/>
                    <a:pt x="56" y="689"/>
                  </a:cubicBezTo>
                  <a:cubicBezTo>
                    <a:pt x="124" y="757"/>
                    <a:pt x="124" y="757"/>
                    <a:pt x="124" y="757"/>
                  </a:cubicBezTo>
                  <a:cubicBezTo>
                    <a:pt x="134" y="768"/>
                    <a:pt x="149" y="774"/>
                    <a:pt x="164" y="7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28">
              <a:extLst>
                <a:ext uri="{FF2B5EF4-FFF2-40B4-BE49-F238E27FC236}">
                  <a16:creationId xmlns:a16="http://schemas.microsoft.com/office/drawing/2014/main" id="{BFF3FCBB-2988-4B42-8101-2AEF19A41F72}"/>
                </a:ext>
              </a:extLst>
            </p:cNvPr>
            <p:cNvSpPr>
              <a:spLocks/>
            </p:cNvSpPr>
            <p:nvPr/>
          </p:nvSpPr>
          <p:spPr bwMode="auto">
            <a:xfrm>
              <a:off x="5014913" y="3644901"/>
              <a:ext cx="873125" cy="873125"/>
            </a:xfrm>
            <a:custGeom>
              <a:avLst/>
              <a:gdLst>
                <a:gd name="T0" fmla="*/ 500 w 550"/>
                <a:gd name="T1" fmla="*/ 0 h 550"/>
                <a:gd name="T2" fmla="*/ 550 w 550"/>
                <a:gd name="T3" fmla="*/ 49 h 550"/>
                <a:gd name="T4" fmla="*/ 49 w 550"/>
                <a:gd name="T5" fmla="*/ 550 h 550"/>
                <a:gd name="T6" fmla="*/ 0 w 550"/>
                <a:gd name="T7" fmla="*/ 500 h 550"/>
                <a:gd name="T8" fmla="*/ 500 w 550"/>
                <a:gd name="T9" fmla="*/ 0 h 550"/>
              </a:gdLst>
              <a:ahLst/>
              <a:cxnLst>
                <a:cxn ang="0">
                  <a:pos x="T0" y="T1"/>
                </a:cxn>
                <a:cxn ang="0">
                  <a:pos x="T2" y="T3"/>
                </a:cxn>
                <a:cxn ang="0">
                  <a:pos x="T4" y="T5"/>
                </a:cxn>
                <a:cxn ang="0">
                  <a:pos x="T6" y="T7"/>
                </a:cxn>
                <a:cxn ang="0">
                  <a:pos x="T8" y="T9"/>
                </a:cxn>
              </a:cxnLst>
              <a:rect l="0" t="0" r="r" b="b"/>
              <a:pathLst>
                <a:path w="550" h="550">
                  <a:moveTo>
                    <a:pt x="500" y="0"/>
                  </a:moveTo>
                  <a:lnTo>
                    <a:pt x="550" y="49"/>
                  </a:lnTo>
                  <a:lnTo>
                    <a:pt x="49" y="550"/>
                  </a:lnTo>
                  <a:lnTo>
                    <a:pt x="0" y="500"/>
                  </a:lnTo>
                  <a:lnTo>
                    <a:pt x="50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66" name="文本框 65">
            <a:extLst>
              <a:ext uri="{FF2B5EF4-FFF2-40B4-BE49-F238E27FC236}">
                <a16:creationId xmlns:a16="http://schemas.microsoft.com/office/drawing/2014/main" id="{92D0AC9B-AC82-45A4-8630-EF2DA64295E4}"/>
              </a:ext>
            </a:extLst>
          </p:cNvPr>
          <p:cNvSpPr txBox="1"/>
          <p:nvPr/>
        </p:nvSpPr>
        <p:spPr>
          <a:xfrm>
            <a:off x="9835377" y="2417853"/>
            <a:ext cx="645923"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程序</a:t>
            </a:r>
          </a:p>
        </p:txBody>
      </p:sp>
      <p:sp>
        <p:nvSpPr>
          <p:cNvPr id="67" name="文本框 66">
            <a:extLst>
              <a:ext uri="{FF2B5EF4-FFF2-40B4-BE49-F238E27FC236}">
                <a16:creationId xmlns:a16="http://schemas.microsoft.com/office/drawing/2014/main" id="{94D85E1C-FB04-446B-8DC2-255BA8E8475B}"/>
              </a:ext>
            </a:extLst>
          </p:cNvPr>
          <p:cNvSpPr txBox="1"/>
          <p:nvPr/>
        </p:nvSpPr>
        <p:spPr>
          <a:xfrm>
            <a:off x="9851462" y="4052790"/>
            <a:ext cx="645923"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方法</a:t>
            </a:r>
          </a:p>
        </p:txBody>
      </p:sp>
      <p:sp>
        <p:nvSpPr>
          <p:cNvPr id="68" name="文本框 67">
            <a:extLst>
              <a:ext uri="{FF2B5EF4-FFF2-40B4-BE49-F238E27FC236}">
                <a16:creationId xmlns:a16="http://schemas.microsoft.com/office/drawing/2014/main" id="{C750DA96-07B1-4B2F-832A-195222A1414A}"/>
              </a:ext>
            </a:extLst>
          </p:cNvPr>
          <p:cNvSpPr txBox="1"/>
          <p:nvPr/>
        </p:nvSpPr>
        <p:spPr>
          <a:xfrm>
            <a:off x="9628654" y="5618429"/>
            <a:ext cx="1123140"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计价依据</a:t>
            </a:r>
          </a:p>
        </p:txBody>
      </p:sp>
      <p:sp>
        <p:nvSpPr>
          <p:cNvPr id="69" name="文本框 68">
            <a:extLst>
              <a:ext uri="{FF2B5EF4-FFF2-40B4-BE49-F238E27FC236}">
                <a16:creationId xmlns:a16="http://schemas.microsoft.com/office/drawing/2014/main" id="{3DCE47DD-87A4-4DA8-A26A-389CA5457C79}"/>
              </a:ext>
            </a:extLst>
          </p:cNvPr>
          <p:cNvSpPr txBox="1"/>
          <p:nvPr/>
        </p:nvSpPr>
        <p:spPr>
          <a:xfrm>
            <a:off x="1694614" y="4681439"/>
            <a:ext cx="1614488"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初步设计文件</a:t>
            </a:r>
          </a:p>
        </p:txBody>
      </p:sp>
      <p:grpSp>
        <p:nvGrpSpPr>
          <p:cNvPr id="140" name="组合 139">
            <a:extLst>
              <a:ext uri="{FF2B5EF4-FFF2-40B4-BE49-F238E27FC236}">
                <a16:creationId xmlns:a16="http://schemas.microsoft.com/office/drawing/2014/main" id="{ED2CB892-B25C-487F-B7D4-93AC0FA90932}"/>
              </a:ext>
            </a:extLst>
          </p:cNvPr>
          <p:cNvGrpSpPr/>
          <p:nvPr/>
        </p:nvGrpSpPr>
        <p:grpSpPr>
          <a:xfrm>
            <a:off x="5387858" y="2722053"/>
            <a:ext cx="1817621" cy="1663490"/>
            <a:chOff x="6153398" y="3572653"/>
            <a:chExt cx="1817621" cy="1663490"/>
          </a:xfrm>
        </p:grpSpPr>
        <p:grpSp>
          <p:nvGrpSpPr>
            <p:cNvPr id="97" name="组合 96">
              <a:extLst>
                <a:ext uri="{FF2B5EF4-FFF2-40B4-BE49-F238E27FC236}">
                  <a16:creationId xmlns:a16="http://schemas.microsoft.com/office/drawing/2014/main" id="{69CF1B6A-D783-40CA-BEAE-08C52AA67667}"/>
                </a:ext>
              </a:extLst>
            </p:cNvPr>
            <p:cNvGrpSpPr/>
            <p:nvPr/>
          </p:nvGrpSpPr>
          <p:grpSpPr>
            <a:xfrm>
              <a:off x="6482650" y="3572653"/>
              <a:ext cx="1018288" cy="642976"/>
              <a:chOff x="5869446" y="3801431"/>
              <a:chExt cx="2222500" cy="1403351"/>
            </a:xfrm>
          </p:grpSpPr>
          <p:sp>
            <p:nvSpPr>
              <p:cNvPr id="89" name="Freeform 45">
                <a:extLst>
                  <a:ext uri="{FF2B5EF4-FFF2-40B4-BE49-F238E27FC236}">
                    <a16:creationId xmlns:a16="http://schemas.microsoft.com/office/drawing/2014/main" id="{B3EF8845-FEC7-4C5F-AAC4-4602010FFEB4}"/>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Oval 46">
                <a:extLst>
                  <a:ext uri="{FF2B5EF4-FFF2-40B4-BE49-F238E27FC236}">
                    <a16:creationId xmlns:a16="http://schemas.microsoft.com/office/drawing/2014/main" id="{A85F9872-ED3E-4DB7-B1D5-D67358250573}"/>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51">
                <a:extLst>
                  <a:ext uri="{FF2B5EF4-FFF2-40B4-BE49-F238E27FC236}">
                    <a16:creationId xmlns:a16="http://schemas.microsoft.com/office/drawing/2014/main" id="{07BECD55-2533-4362-8723-96B843E45EA9}"/>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04" name="组合 103">
              <a:extLst>
                <a:ext uri="{FF2B5EF4-FFF2-40B4-BE49-F238E27FC236}">
                  <a16:creationId xmlns:a16="http://schemas.microsoft.com/office/drawing/2014/main" id="{447AE84D-CE2E-45F4-A4D3-9ED1B880AD02}"/>
                </a:ext>
              </a:extLst>
            </p:cNvPr>
            <p:cNvGrpSpPr/>
            <p:nvPr/>
          </p:nvGrpSpPr>
          <p:grpSpPr>
            <a:xfrm>
              <a:off x="6153398" y="4080757"/>
              <a:ext cx="1018288" cy="642976"/>
              <a:chOff x="5869446" y="3801431"/>
              <a:chExt cx="2222500" cy="1403351"/>
            </a:xfrm>
          </p:grpSpPr>
          <p:sp>
            <p:nvSpPr>
              <p:cNvPr id="105" name="Freeform 45">
                <a:extLst>
                  <a:ext uri="{FF2B5EF4-FFF2-40B4-BE49-F238E27FC236}">
                    <a16:creationId xmlns:a16="http://schemas.microsoft.com/office/drawing/2014/main" id="{1DD7652B-29EE-4304-855F-B52983ADBFE5}"/>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Oval 46">
                <a:extLst>
                  <a:ext uri="{FF2B5EF4-FFF2-40B4-BE49-F238E27FC236}">
                    <a16:creationId xmlns:a16="http://schemas.microsoft.com/office/drawing/2014/main" id="{CE55B893-12BD-4D90-8C4B-DE625EBF8ED6}"/>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51">
                <a:extLst>
                  <a:ext uri="{FF2B5EF4-FFF2-40B4-BE49-F238E27FC236}">
                    <a16:creationId xmlns:a16="http://schemas.microsoft.com/office/drawing/2014/main" id="{7B0F3113-1D0F-48C6-8045-A15260F29EED}"/>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12" name="组合 111">
              <a:extLst>
                <a:ext uri="{FF2B5EF4-FFF2-40B4-BE49-F238E27FC236}">
                  <a16:creationId xmlns:a16="http://schemas.microsoft.com/office/drawing/2014/main" id="{B4C48882-44D4-4916-996F-6FEA6F04CC91}"/>
                </a:ext>
              </a:extLst>
            </p:cNvPr>
            <p:cNvGrpSpPr/>
            <p:nvPr/>
          </p:nvGrpSpPr>
          <p:grpSpPr>
            <a:xfrm>
              <a:off x="6952731" y="4325146"/>
              <a:ext cx="1018288" cy="642976"/>
              <a:chOff x="5869446" y="3801431"/>
              <a:chExt cx="2222500" cy="1403351"/>
            </a:xfrm>
          </p:grpSpPr>
          <p:sp>
            <p:nvSpPr>
              <p:cNvPr id="113" name="Freeform 45">
                <a:extLst>
                  <a:ext uri="{FF2B5EF4-FFF2-40B4-BE49-F238E27FC236}">
                    <a16:creationId xmlns:a16="http://schemas.microsoft.com/office/drawing/2014/main" id="{3DFA7E1D-3176-42FB-B495-369AF9488DC6}"/>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Oval 46">
                <a:extLst>
                  <a:ext uri="{FF2B5EF4-FFF2-40B4-BE49-F238E27FC236}">
                    <a16:creationId xmlns:a16="http://schemas.microsoft.com/office/drawing/2014/main" id="{B2F8F87A-13B4-4359-A329-776CFB61FE33}"/>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1">
                <a:extLst>
                  <a:ext uri="{FF2B5EF4-FFF2-40B4-BE49-F238E27FC236}">
                    <a16:creationId xmlns:a16="http://schemas.microsoft.com/office/drawing/2014/main" id="{1270533A-468D-4278-BFE6-C685DDD2558C}"/>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0" name="组合 119">
              <a:extLst>
                <a:ext uri="{FF2B5EF4-FFF2-40B4-BE49-F238E27FC236}">
                  <a16:creationId xmlns:a16="http://schemas.microsoft.com/office/drawing/2014/main" id="{44EBD3C6-45DE-4603-88DE-401272316D56}"/>
                </a:ext>
              </a:extLst>
            </p:cNvPr>
            <p:cNvGrpSpPr/>
            <p:nvPr/>
          </p:nvGrpSpPr>
          <p:grpSpPr>
            <a:xfrm>
              <a:off x="6280542" y="4206835"/>
              <a:ext cx="1018288" cy="642976"/>
              <a:chOff x="5869446" y="3801431"/>
              <a:chExt cx="2222500" cy="1403351"/>
            </a:xfrm>
          </p:grpSpPr>
          <p:sp>
            <p:nvSpPr>
              <p:cNvPr id="121" name="Freeform 45">
                <a:extLst>
                  <a:ext uri="{FF2B5EF4-FFF2-40B4-BE49-F238E27FC236}">
                    <a16:creationId xmlns:a16="http://schemas.microsoft.com/office/drawing/2014/main" id="{298643A3-9B29-4123-8476-F4A9E18E1950}"/>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Oval 46">
                <a:extLst>
                  <a:ext uri="{FF2B5EF4-FFF2-40B4-BE49-F238E27FC236}">
                    <a16:creationId xmlns:a16="http://schemas.microsoft.com/office/drawing/2014/main" id="{04EA1723-312A-435A-ABC8-D2315A071C4D}"/>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1">
                <a:extLst>
                  <a:ext uri="{FF2B5EF4-FFF2-40B4-BE49-F238E27FC236}">
                    <a16:creationId xmlns:a16="http://schemas.microsoft.com/office/drawing/2014/main" id="{6DF44D40-366B-4CD4-AC9C-CEFC24BE25C0}"/>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4" name="组合 123">
              <a:extLst>
                <a:ext uri="{FF2B5EF4-FFF2-40B4-BE49-F238E27FC236}">
                  <a16:creationId xmlns:a16="http://schemas.microsoft.com/office/drawing/2014/main" id="{24CAA683-A297-4398-8CB3-733D006514B9}"/>
                </a:ext>
              </a:extLst>
            </p:cNvPr>
            <p:cNvGrpSpPr/>
            <p:nvPr/>
          </p:nvGrpSpPr>
          <p:grpSpPr>
            <a:xfrm>
              <a:off x="6577447" y="4593167"/>
              <a:ext cx="1018288" cy="642976"/>
              <a:chOff x="5869446" y="3801431"/>
              <a:chExt cx="2222500" cy="1403351"/>
            </a:xfrm>
          </p:grpSpPr>
          <p:sp>
            <p:nvSpPr>
              <p:cNvPr id="125" name="Freeform 45">
                <a:extLst>
                  <a:ext uri="{FF2B5EF4-FFF2-40B4-BE49-F238E27FC236}">
                    <a16:creationId xmlns:a16="http://schemas.microsoft.com/office/drawing/2014/main" id="{7AFC51F3-51E8-4CB0-8952-DF3DC7B6543D}"/>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Oval 46">
                <a:extLst>
                  <a:ext uri="{FF2B5EF4-FFF2-40B4-BE49-F238E27FC236}">
                    <a16:creationId xmlns:a16="http://schemas.microsoft.com/office/drawing/2014/main" id="{AB535B6A-ED4E-4B02-B1BE-64981D3912D0}"/>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1">
                <a:extLst>
                  <a:ext uri="{FF2B5EF4-FFF2-40B4-BE49-F238E27FC236}">
                    <a16:creationId xmlns:a16="http://schemas.microsoft.com/office/drawing/2014/main" id="{842D7FEA-87E8-4225-921F-013C5150E577}"/>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32" name="组合 131">
            <a:extLst>
              <a:ext uri="{FF2B5EF4-FFF2-40B4-BE49-F238E27FC236}">
                <a16:creationId xmlns:a16="http://schemas.microsoft.com/office/drawing/2014/main" id="{1B966AB4-C7A1-4E6B-8918-8116FBB4C814}"/>
              </a:ext>
            </a:extLst>
          </p:cNvPr>
          <p:cNvGrpSpPr/>
          <p:nvPr/>
        </p:nvGrpSpPr>
        <p:grpSpPr>
          <a:xfrm>
            <a:off x="4928287" y="1045164"/>
            <a:ext cx="1018288" cy="642976"/>
            <a:chOff x="5869446" y="3801431"/>
            <a:chExt cx="2222500" cy="1403351"/>
          </a:xfrm>
        </p:grpSpPr>
        <p:sp>
          <p:nvSpPr>
            <p:cNvPr id="133" name="Freeform 45">
              <a:extLst>
                <a:ext uri="{FF2B5EF4-FFF2-40B4-BE49-F238E27FC236}">
                  <a16:creationId xmlns:a16="http://schemas.microsoft.com/office/drawing/2014/main" id="{F9E809CA-D01D-4C49-8119-E2711E95576F}"/>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Oval 46">
              <a:extLst>
                <a:ext uri="{FF2B5EF4-FFF2-40B4-BE49-F238E27FC236}">
                  <a16:creationId xmlns:a16="http://schemas.microsoft.com/office/drawing/2014/main" id="{AAEC545D-1FEA-441A-9A6B-4519AB338282}"/>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1">
              <a:extLst>
                <a:ext uri="{FF2B5EF4-FFF2-40B4-BE49-F238E27FC236}">
                  <a16:creationId xmlns:a16="http://schemas.microsoft.com/office/drawing/2014/main" id="{28797F7D-FBB4-486E-B6E8-75D3EEBFC216}"/>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36" name="组合 135">
            <a:extLst>
              <a:ext uri="{FF2B5EF4-FFF2-40B4-BE49-F238E27FC236}">
                <a16:creationId xmlns:a16="http://schemas.microsoft.com/office/drawing/2014/main" id="{CAE9B1AE-3C7C-46AB-82BF-847DEDF58D2F}"/>
              </a:ext>
            </a:extLst>
          </p:cNvPr>
          <p:cNvGrpSpPr/>
          <p:nvPr/>
        </p:nvGrpSpPr>
        <p:grpSpPr>
          <a:xfrm>
            <a:off x="5884293" y="1108079"/>
            <a:ext cx="1018288" cy="642976"/>
            <a:chOff x="5869446" y="3801431"/>
            <a:chExt cx="2222500" cy="1403351"/>
          </a:xfrm>
        </p:grpSpPr>
        <p:sp>
          <p:nvSpPr>
            <p:cNvPr id="137" name="Freeform 45">
              <a:extLst>
                <a:ext uri="{FF2B5EF4-FFF2-40B4-BE49-F238E27FC236}">
                  <a16:creationId xmlns:a16="http://schemas.microsoft.com/office/drawing/2014/main" id="{523D8A96-7484-4D70-AE82-3C3D757AF8B9}"/>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Oval 46">
              <a:extLst>
                <a:ext uri="{FF2B5EF4-FFF2-40B4-BE49-F238E27FC236}">
                  <a16:creationId xmlns:a16="http://schemas.microsoft.com/office/drawing/2014/main" id="{E2266A7C-BC5C-46D8-BDFB-54FCD5C80850}"/>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51">
              <a:extLst>
                <a:ext uri="{FF2B5EF4-FFF2-40B4-BE49-F238E27FC236}">
                  <a16:creationId xmlns:a16="http://schemas.microsoft.com/office/drawing/2014/main" id="{FD461F1E-21FE-4EA5-B6DF-486624086C57}"/>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28" name="组合 127">
            <a:extLst>
              <a:ext uri="{FF2B5EF4-FFF2-40B4-BE49-F238E27FC236}">
                <a16:creationId xmlns:a16="http://schemas.microsoft.com/office/drawing/2014/main" id="{AE0F7540-EA07-4A9F-9F04-462AA746C235}"/>
              </a:ext>
            </a:extLst>
          </p:cNvPr>
          <p:cNvGrpSpPr/>
          <p:nvPr/>
        </p:nvGrpSpPr>
        <p:grpSpPr>
          <a:xfrm rot="21184156">
            <a:off x="4946467" y="2191477"/>
            <a:ext cx="1018288" cy="642976"/>
            <a:chOff x="5869446" y="3801431"/>
            <a:chExt cx="2222500" cy="1403351"/>
          </a:xfrm>
        </p:grpSpPr>
        <p:sp>
          <p:nvSpPr>
            <p:cNvPr id="129" name="Freeform 45">
              <a:extLst>
                <a:ext uri="{FF2B5EF4-FFF2-40B4-BE49-F238E27FC236}">
                  <a16:creationId xmlns:a16="http://schemas.microsoft.com/office/drawing/2014/main" id="{EB5A14E7-632F-4B98-BEC9-E56BC82D4F92}"/>
                </a:ext>
              </a:extLst>
            </p:cNvPr>
            <p:cNvSpPr>
              <a:spLocks/>
            </p:cNvSpPr>
            <p:nvPr/>
          </p:nvSpPr>
          <p:spPr bwMode="auto">
            <a:xfrm>
              <a:off x="5869446" y="4136394"/>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Oval 46">
              <a:extLst>
                <a:ext uri="{FF2B5EF4-FFF2-40B4-BE49-F238E27FC236}">
                  <a16:creationId xmlns:a16="http://schemas.microsoft.com/office/drawing/2014/main" id="{07FD8ADA-7DB9-4EFE-9E27-DA352920AA49}"/>
                </a:ext>
              </a:extLst>
            </p:cNvPr>
            <p:cNvSpPr>
              <a:spLocks noChangeArrowheads="1"/>
            </p:cNvSpPr>
            <p:nvPr/>
          </p:nvSpPr>
          <p:spPr bwMode="auto">
            <a:xfrm>
              <a:off x="5869446" y="3801431"/>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1">
              <a:extLst>
                <a:ext uri="{FF2B5EF4-FFF2-40B4-BE49-F238E27FC236}">
                  <a16:creationId xmlns:a16="http://schemas.microsoft.com/office/drawing/2014/main" id="{4D77EFC4-35EA-4C85-9A08-67DFB3DEAA94}"/>
                </a:ext>
              </a:extLst>
            </p:cNvPr>
            <p:cNvSpPr>
              <a:spLocks/>
            </p:cNvSpPr>
            <p:nvPr/>
          </p:nvSpPr>
          <p:spPr bwMode="auto">
            <a:xfrm>
              <a:off x="6428530" y="4028448"/>
              <a:ext cx="1104331" cy="672819"/>
            </a:xfrm>
            <a:custGeom>
              <a:avLst/>
              <a:gdLst>
                <a:gd name="T0" fmla="*/ 598 w 1016"/>
                <a:gd name="T1" fmla="*/ 707 h 1301"/>
                <a:gd name="T2" fmla="*/ 968 w 1016"/>
                <a:gd name="T3" fmla="*/ 707 h 1301"/>
                <a:gd name="T4" fmla="*/ 968 w 1016"/>
                <a:gd name="T5" fmla="*/ 563 h 1301"/>
                <a:gd name="T6" fmla="*/ 679 w 1016"/>
                <a:gd name="T7" fmla="*/ 563 h 1301"/>
                <a:gd name="T8" fmla="*/ 1016 w 1016"/>
                <a:gd name="T9" fmla="*/ 0 h 1301"/>
                <a:gd name="T10" fmla="*/ 823 w 1016"/>
                <a:gd name="T11" fmla="*/ 0 h 1301"/>
                <a:gd name="T12" fmla="*/ 513 w 1016"/>
                <a:gd name="T13" fmla="*/ 537 h 1301"/>
                <a:gd name="T14" fmla="*/ 197 w 1016"/>
                <a:gd name="T15" fmla="*/ 0 h 1301"/>
                <a:gd name="T16" fmla="*/ 0 w 1016"/>
                <a:gd name="T17" fmla="*/ 0 h 1301"/>
                <a:gd name="T18" fmla="*/ 342 w 1016"/>
                <a:gd name="T19" fmla="*/ 563 h 1301"/>
                <a:gd name="T20" fmla="*/ 47 w 1016"/>
                <a:gd name="T21" fmla="*/ 563 h 1301"/>
                <a:gd name="T22" fmla="*/ 47 w 1016"/>
                <a:gd name="T23" fmla="*/ 707 h 1301"/>
                <a:gd name="T24" fmla="*/ 420 w 1016"/>
                <a:gd name="T25" fmla="*/ 707 h 1301"/>
                <a:gd name="T26" fmla="*/ 420 w 1016"/>
                <a:gd name="T27" fmla="*/ 832 h 1301"/>
                <a:gd name="T28" fmla="*/ 47 w 1016"/>
                <a:gd name="T29" fmla="*/ 832 h 1301"/>
                <a:gd name="T30" fmla="*/ 47 w 1016"/>
                <a:gd name="T31" fmla="*/ 977 h 1301"/>
                <a:gd name="T32" fmla="*/ 420 w 1016"/>
                <a:gd name="T33" fmla="*/ 977 h 1301"/>
                <a:gd name="T34" fmla="*/ 420 w 1016"/>
                <a:gd name="T35" fmla="*/ 1301 h 1301"/>
                <a:gd name="T36" fmla="*/ 598 w 1016"/>
                <a:gd name="T37" fmla="*/ 1301 h 1301"/>
                <a:gd name="T38" fmla="*/ 598 w 1016"/>
                <a:gd name="T39" fmla="*/ 977 h 1301"/>
                <a:gd name="T40" fmla="*/ 971 w 1016"/>
                <a:gd name="T41" fmla="*/ 977 h 1301"/>
                <a:gd name="T42" fmla="*/ 971 w 1016"/>
                <a:gd name="T43" fmla="*/ 832 h 1301"/>
                <a:gd name="T44" fmla="*/ 598 w 1016"/>
                <a:gd name="T45" fmla="*/ 832 h 1301"/>
                <a:gd name="T46" fmla="*/ 598 w 1016"/>
                <a:gd name="T47" fmla="*/ 707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6" h="1301">
                  <a:moveTo>
                    <a:pt x="598" y="707"/>
                  </a:moveTo>
                  <a:lnTo>
                    <a:pt x="968" y="707"/>
                  </a:lnTo>
                  <a:lnTo>
                    <a:pt x="968" y="563"/>
                  </a:lnTo>
                  <a:lnTo>
                    <a:pt x="679" y="563"/>
                  </a:lnTo>
                  <a:lnTo>
                    <a:pt x="1016" y="0"/>
                  </a:lnTo>
                  <a:lnTo>
                    <a:pt x="823" y="0"/>
                  </a:lnTo>
                  <a:lnTo>
                    <a:pt x="513" y="537"/>
                  </a:lnTo>
                  <a:lnTo>
                    <a:pt x="197" y="0"/>
                  </a:lnTo>
                  <a:lnTo>
                    <a:pt x="0" y="0"/>
                  </a:lnTo>
                  <a:lnTo>
                    <a:pt x="342" y="563"/>
                  </a:lnTo>
                  <a:lnTo>
                    <a:pt x="47" y="563"/>
                  </a:lnTo>
                  <a:lnTo>
                    <a:pt x="47" y="707"/>
                  </a:lnTo>
                  <a:lnTo>
                    <a:pt x="420" y="707"/>
                  </a:lnTo>
                  <a:lnTo>
                    <a:pt x="420" y="832"/>
                  </a:lnTo>
                  <a:lnTo>
                    <a:pt x="47" y="832"/>
                  </a:lnTo>
                  <a:lnTo>
                    <a:pt x="47" y="977"/>
                  </a:lnTo>
                  <a:lnTo>
                    <a:pt x="420" y="977"/>
                  </a:lnTo>
                  <a:lnTo>
                    <a:pt x="420" y="1301"/>
                  </a:lnTo>
                  <a:lnTo>
                    <a:pt x="598" y="1301"/>
                  </a:lnTo>
                  <a:lnTo>
                    <a:pt x="598" y="977"/>
                  </a:lnTo>
                  <a:lnTo>
                    <a:pt x="971" y="977"/>
                  </a:lnTo>
                  <a:lnTo>
                    <a:pt x="971" y="832"/>
                  </a:lnTo>
                  <a:lnTo>
                    <a:pt x="598" y="832"/>
                  </a:lnTo>
                  <a:lnTo>
                    <a:pt x="598" y="707"/>
                  </a:lnTo>
                  <a:close/>
                </a:path>
              </a:pathLst>
            </a:custGeom>
            <a:solidFill>
              <a:srgbClr val="FBE945"/>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166" name="组合 165">
            <a:extLst>
              <a:ext uri="{FF2B5EF4-FFF2-40B4-BE49-F238E27FC236}">
                <a16:creationId xmlns:a16="http://schemas.microsoft.com/office/drawing/2014/main" id="{6F3BFFEE-D22C-4ABB-AA81-148626123BC2}"/>
              </a:ext>
            </a:extLst>
          </p:cNvPr>
          <p:cNvGrpSpPr/>
          <p:nvPr/>
        </p:nvGrpSpPr>
        <p:grpSpPr>
          <a:xfrm>
            <a:off x="6472255" y="3607942"/>
            <a:ext cx="1003300" cy="1098550"/>
            <a:chOff x="7237795" y="4458542"/>
            <a:chExt cx="1003300" cy="1098550"/>
          </a:xfrm>
        </p:grpSpPr>
        <p:sp>
          <p:nvSpPr>
            <p:cNvPr id="153" name="Freeform 60">
              <a:extLst>
                <a:ext uri="{FF2B5EF4-FFF2-40B4-BE49-F238E27FC236}">
                  <a16:creationId xmlns:a16="http://schemas.microsoft.com/office/drawing/2014/main" id="{A24BD516-5F6E-440B-8ED2-3EFD5EA85BB0}"/>
                </a:ext>
              </a:extLst>
            </p:cNvPr>
            <p:cNvSpPr>
              <a:spLocks/>
            </p:cNvSpPr>
            <p:nvPr/>
          </p:nvSpPr>
          <p:spPr bwMode="auto">
            <a:xfrm>
              <a:off x="7333045" y="5055442"/>
              <a:ext cx="908050" cy="501650"/>
            </a:xfrm>
            <a:custGeom>
              <a:avLst/>
              <a:gdLst>
                <a:gd name="T0" fmla="*/ 0 w 1283"/>
                <a:gd name="T1" fmla="*/ 370 h 708"/>
                <a:gd name="T2" fmla="*/ 641 w 1283"/>
                <a:gd name="T3" fmla="*/ 0 h 708"/>
                <a:gd name="T4" fmla="*/ 1283 w 1283"/>
                <a:gd name="T5" fmla="*/ 370 h 708"/>
                <a:gd name="T6" fmla="*/ 641 w 1283"/>
                <a:gd name="T7" fmla="*/ 708 h 708"/>
                <a:gd name="T8" fmla="*/ 0 w 1283"/>
                <a:gd name="T9" fmla="*/ 370 h 708"/>
                <a:gd name="T10" fmla="*/ 0 w 1283"/>
                <a:gd name="T11" fmla="*/ 370 h 708"/>
              </a:gdLst>
              <a:ahLst/>
              <a:cxnLst>
                <a:cxn ang="0">
                  <a:pos x="T0" y="T1"/>
                </a:cxn>
                <a:cxn ang="0">
                  <a:pos x="T2" y="T3"/>
                </a:cxn>
                <a:cxn ang="0">
                  <a:pos x="T4" y="T5"/>
                </a:cxn>
                <a:cxn ang="0">
                  <a:pos x="T6" y="T7"/>
                </a:cxn>
                <a:cxn ang="0">
                  <a:pos x="T8" y="T9"/>
                </a:cxn>
                <a:cxn ang="0">
                  <a:pos x="T10" y="T11"/>
                </a:cxn>
              </a:cxnLst>
              <a:rect l="0" t="0" r="r" b="b"/>
              <a:pathLst>
                <a:path w="1283" h="708">
                  <a:moveTo>
                    <a:pt x="0" y="370"/>
                  </a:moveTo>
                  <a:lnTo>
                    <a:pt x="641" y="0"/>
                  </a:lnTo>
                  <a:lnTo>
                    <a:pt x="1283" y="370"/>
                  </a:lnTo>
                  <a:cubicBezTo>
                    <a:pt x="1142" y="575"/>
                    <a:pt x="907" y="708"/>
                    <a:pt x="641" y="708"/>
                  </a:cubicBezTo>
                  <a:cubicBezTo>
                    <a:pt x="376" y="708"/>
                    <a:pt x="141" y="575"/>
                    <a:pt x="0" y="370"/>
                  </a:cubicBezTo>
                  <a:lnTo>
                    <a:pt x="0" y="370"/>
                  </a:lnTo>
                  <a:close/>
                </a:path>
              </a:pathLst>
            </a:custGeom>
            <a:solidFill>
              <a:srgbClr val="FFC000"/>
            </a:solidFill>
            <a:ln w="3810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62">
              <a:extLst>
                <a:ext uri="{FF2B5EF4-FFF2-40B4-BE49-F238E27FC236}">
                  <a16:creationId xmlns:a16="http://schemas.microsoft.com/office/drawing/2014/main" id="{5F55AC41-2C19-45BA-9B4E-57D23F9CC24C}"/>
                </a:ext>
              </a:extLst>
            </p:cNvPr>
            <p:cNvSpPr>
              <a:spLocks/>
            </p:cNvSpPr>
            <p:nvPr/>
          </p:nvSpPr>
          <p:spPr bwMode="auto">
            <a:xfrm>
              <a:off x="7237795" y="4458542"/>
              <a:ext cx="506413" cy="785813"/>
            </a:xfrm>
            <a:custGeom>
              <a:avLst/>
              <a:gdLst>
                <a:gd name="T0" fmla="*/ 0 w 717"/>
                <a:gd name="T1" fmla="*/ 775 h 1109"/>
                <a:gd name="T2" fmla="*/ 717 w 717"/>
                <a:gd name="T3" fmla="*/ 0 h 1109"/>
                <a:gd name="T4" fmla="*/ 717 w 717"/>
                <a:gd name="T5" fmla="*/ 741 h 1109"/>
                <a:gd name="T6" fmla="*/ 77 w 717"/>
                <a:gd name="T7" fmla="*/ 1109 h 1109"/>
                <a:gd name="T8" fmla="*/ 0 w 717"/>
                <a:gd name="T9" fmla="*/ 775 h 1109"/>
                <a:gd name="T10" fmla="*/ 0 w 717"/>
                <a:gd name="T11" fmla="*/ 775 h 1109"/>
              </a:gdLst>
              <a:ahLst/>
              <a:cxnLst>
                <a:cxn ang="0">
                  <a:pos x="T0" y="T1"/>
                </a:cxn>
                <a:cxn ang="0">
                  <a:pos x="T2" y="T3"/>
                </a:cxn>
                <a:cxn ang="0">
                  <a:pos x="T4" y="T5"/>
                </a:cxn>
                <a:cxn ang="0">
                  <a:pos x="T6" y="T7"/>
                </a:cxn>
                <a:cxn ang="0">
                  <a:pos x="T8" y="T9"/>
                </a:cxn>
                <a:cxn ang="0">
                  <a:pos x="T10" y="T11"/>
                </a:cxn>
              </a:cxnLst>
              <a:rect l="0" t="0" r="r" b="b"/>
              <a:pathLst>
                <a:path w="717" h="1109">
                  <a:moveTo>
                    <a:pt x="0" y="775"/>
                  </a:moveTo>
                  <a:cubicBezTo>
                    <a:pt x="0" y="365"/>
                    <a:pt x="317" y="31"/>
                    <a:pt x="717" y="0"/>
                  </a:cubicBezTo>
                  <a:lnTo>
                    <a:pt x="717" y="741"/>
                  </a:lnTo>
                  <a:lnTo>
                    <a:pt x="77" y="1109"/>
                  </a:lnTo>
                  <a:cubicBezTo>
                    <a:pt x="25" y="1005"/>
                    <a:pt x="0" y="890"/>
                    <a:pt x="0" y="775"/>
                  </a:cubicBezTo>
                  <a:lnTo>
                    <a:pt x="0" y="775"/>
                  </a:lnTo>
                  <a:close/>
                </a:path>
              </a:pathLst>
            </a:custGeom>
            <a:solidFill>
              <a:srgbClr val="FFC000"/>
            </a:solidFill>
            <a:ln w="3810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grpSp>
        <p:nvGrpSpPr>
          <p:cNvPr id="165" name="组合 164">
            <a:extLst>
              <a:ext uri="{FF2B5EF4-FFF2-40B4-BE49-F238E27FC236}">
                <a16:creationId xmlns:a16="http://schemas.microsoft.com/office/drawing/2014/main" id="{A45957C0-D645-44B3-AF20-66DBA759AF8A}"/>
              </a:ext>
            </a:extLst>
          </p:cNvPr>
          <p:cNvGrpSpPr/>
          <p:nvPr/>
        </p:nvGrpSpPr>
        <p:grpSpPr>
          <a:xfrm>
            <a:off x="6478790" y="3607942"/>
            <a:ext cx="1093603" cy="1098550"/>
            <a:chOff x="7244330" y="4458542"/>
            <a:chExt cx="1093603" cy="1098550"/>
          </a:xfrm>
        </p:grpSpPr>
        <p:sp>
          <p:nvSpPr>
            <p:cNvPr id="157" name="Freeform 64">
              <a:extLst>
                <a:ext uri="{FF2B5EF4-FFF2-40B4-BE49-F238E27FC236}">
                  <a16:creationId xmlns:a16="http://schemas.microsoft.com/office/drawing/2014/main" id="{47D77BF7-5511-43CE-A2DC-7FFF18FF2574}"/>
                </a:ext>
              </a:extLst>
            </p:cNvPr>
            <p:cNvSpPr>
              <a:spLocks/>
            </p:cNvSpPr>
            <p:nvPr/>
          </p:nvSpPr>
          <p:spPr bwMode="auto">
            <a:xfrm>
              <a:off x="7829933" y="4458542"/>
              <a:ext cx="508000" cy="785813"/>
            </a:xfrm>
            <a:custGeom>
              <a:avLst/>
              <a:gdLst>
                <a:gd name="T0" fmla="*/ 0 w 717"/>
                <a:gd name="T1" fmla="*/ 740 h 1110"/>
                <a:gd name="T2" fmla="*/ 0 w 717"/>
                <a:gd name="T3" fmla="*/ 0 h 1110"/>
                <a:gd name="T4" fmla="*/ 717 w 717"/>
                <a:gd name="T5" fmla="*/ 774 h 1110"/>
                <a:gd name="T6" fmla="*/ 642 w 717"/>
                <a:gd name="T7" fmla="*/ 1110 h 1110"/>
                <a:gd name="T8" fmla="*/ 0 w 717"/>
                <a:gd name="T9" fmla="*/ 740 h 1110"/>
                <a:gd name="T10" fmla="*/ 0 w 717"/>
                <a:gd name="T11" fmla="*/ 740 h 1110"/>
                <a:gd name="T12" fmla="*/ 0 w 717"/>
                <a:gd name="T13" fmla="*/ 740 h 1110"/>
                <a:gd name="T14" fmla="*/ 0 w 717"/>
                <a:gd name="T15" fmla="*/ 740 h 1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1110">
                  <a:moveTo>
                    <a:pt x="0" y="740"/>
                  </a:moveTo>
                  <a:lnTo>
                    <a:pt x="0" y="0"/>
                  </a:lnTo>
                  <a:cubicBezTo>
                    <a:pt x="400" y="30"/>
                    <a:pt x="717" y="364"/>
                    <a:pt x="717" y="774"/>
                  </a:cubicBezTo>
                  <a:cubicBezTo>
                    <a:pt x="717" y="894"/>
                    <a:pt x="690" y="1008"/>
                    <a:pt x="642" y="1110"/>
                  </a:cubicBezTo>
                  <a:lnTo>
                    <a:pt x="0" y="740"/>
                  </a:lnTo>
                  <a:lnTo>
                    <a:pt x="0" y="740"/>
                  </a:lnTo>
                  <a:lnTo>
                    <a:pt x="0" y="740"/>
                  </a:lnTo>
                  <a:lnTo>
                    <a:pt x="0" y="740"/>
                  </a:lnTo>
                  <a:close/>
                </a:path>
              </a:pathLst>
            </a:custGeom>
            <a:solidFill>
              <a:srgbClr val="FFC000"/>
            </a:solidFill>
            <a:ln w="3810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64">
              <a:extLst>
                <a:ext uri="{FF2B5EF4-FFF2-40B4-BE49-F238E27FC236}">
                  <a16:creationId xmlns:a16="http://schemas.microsoft.com/office/drawing/2014/main" id="{D7A42605-E7F2-4481-9168-6B147E5E025B}"/>
                </a:ext>
              </a:extLst>
            </p:cNvPr>
            <p:cNvSpPr>
              <a:spLocks/>
            </p:cNvSpPr>
            <p:nvPr/>
          </p:nvSpPr>
          <p:spPr bwMode="auto">
            <a:xfrm flipH="1" flipV="1">
              <a:off x="7244330" y="4771279"/>
              <a:ext cx="508000" cy="785813"/>
            </a:xfrm>
            <a:custGeom>
              <a:avLst/>
              <a:gdLst>
                <a:gd name="T0" fmla="*/ 0 w 717"/>
                <a:gd name="T1" fmla="*/ 740 h 1110"/>
                <a:gd name="T2" fmla="*/ 0 w 717"/>
                <a:gd name="T3" fmla="*/ 0 h 1110"/>
                <a:gd name="T4" fmla="*/ 717 w 717"/>
                <a:gd name="T5" fmla="*/ 774 h 1110"/>
                <a:gd name="T6" fmla="*/ 642 w 717"/>
                <a:gd name="T7" fmla="*/ 1110 h 1110"/>
                <a:gd name="T8" fmla="*/ 0 w 717"/>
                <a:gd name="T9" fmla="*/ 740 h 1110"/>
                <a:gd name="T10" fmla="*/ 0 w 717"/>
                <a:gd name="T11" fmla="*/ 740 h 1110"/>
                <a:gd name="T12" fmla="*/ 0 w 717"/>
                <a:gd name="T13" fmla="*/ 740 h 1110"/>
                <a:gd name="T14" fmla="*/ 0 w 717"/>
                <a:gd name="T15" fmla="*/ 740 h 1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1110">
                  <a:moveTo>
                    <a:pt x="0" y="740"/>
                  </a:moveTo>
                  <a:lnTo>
                    <a:pt x="0" y="0"/>
                  </a:lnTo>
                  <a:cubicBezTo>
                    <a:pt x="400" y="30"/>
                    <a:pt x="717" y="364"/>
                    <a:pt x="717" y="774"/>
                  </a:cubicBezTo>
                  <a:cubicBezTo>
                    <a:pt x="717" y="894"/>
                    <a:pt x="690" y="1008"/>
                    <a:pt x="642" y="1110"/>
                  </a:cubicBezTo>
                  <a:lnTo>
                    <a:pt x="0" y="740"/>
                  </a:lnTo>
                  <a:lnTo>
                    <a:pt x="0" y="740"/>
                  </a:lnTo>
                  <a:lnTo>
                    <a:pt x="0" y="740"/>
                  </a:lnTo>
                  <a:lnTo>
                    <a:pt x="0" y="740"/>
                  </a:lnTo>
                  <a:close/>
                </a:path>
              </a:pathLst>
            </a:custGeom>
            <a:noFill/>
            <a:ln w="3810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67" name="文本框 166">
            <a:extLst>
              <a:ext uri="{FF2B5EF4-FFF2-40B4-BE49-F238E27FC236}">
                <a16:creationId xmlns:a16="http://schemas.microsoft.com/office/drawing/2014/main" id="{164E4B06-043E-472B-B6D5-453BB87D9BA7}"/>
              </a:ext>
            </a:extLst>
          </p:cNvPr>
          <p:cNvSpPr txBox="1"/>
          <p:nvPr/>
        </p:nvSpPr>
        <p:spPr>
          <a:xfrm>
            <a:off x="4955538" y="4828972"/>
            <a:ext cx="2731025"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建设项目总投资及其构成</a:t>
            </a:r>
          </a:p>
        </p:txBody>
      </p:sp>
      <p:grpSp>
        <p:nvGrpSpPr>
          <p:cNvPr id="172" name="组合 171">
            <a:extLst>
              <a:ext uri="{FF2B5EF4-FFF2-40B4-BE49-F238E27FC236}">
                <a16:creationId xmlns:a16="http://schemas.microsoft.com/office/drawing/2014/main" id="{BF039449-BF28-4653-90AA-F8FB95C6C59C}"/>
              </a:ext>
            </a:extLst>
          </p:cNvPr>
          <p:cNvGrpSpPr/>
          <p:nvPr/>
        </p:nvGrpSpPr>
        <p:grpSpPr>
          <a:xfrm>
            <a:off x="3634004" y="2389108"/>
            <a:ext cx="1016282" cy="2079784"/>
            <a:chOff x="3634004" y="2389108"/>
            <a:chExt cx="1016282" cy="2079784"/>
          </a:xfrm>
        </p:grpSpPr>
        <p:sp>
          <p:nvSpPr>
            <p:cNvPr id="168" name="箭头: 右 167">
              <a:extLst>
                <a:ext uri="{FF2B5EF4-FFF2-40B4-BE49-F238E27FC236}">
                  <a16:creationId xmlns:a16="http://schemas.microsoft.com/office/drawing/2014/main" id="{EBA4E7AC-281B-4922-81AD-165252124F18}"/>
                </a:ext>
              </a:extLst>
            </p:cNvPr>
            <p:cNvSpPr/>
            <p:nvPr/>
          </p:nvSpPr>
          <p:spPr>
            <a:xfrm>
              <a:off x="3634004" y="3163292"/>
              <a:ext cx="1016282" cy="55289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文本框 169">
              <a:extLst>
                <a:ext uri="{FF2B5EF4-FFF2-40B4-BE49-F238E27FC236}">
                  <a16:creationId xmlns:a16="http://schemas.microsoft.com/office/drawing/2014/main" id="{8528B709-DCBC-430F-A457-05A6E7505DF6}"/>
                </a:ext>
              </a:extLst>
            </p:cNvPr>
            <p:cNvSpPr txBox="1"/>
            <p:nvPr/>
          </p:nvSpPr>
          <p:spPr>
            <a:xfrm>
              <a:off x="3835016" y="2389108"/>
              <a:ext cx="461665" cy="2079784"/>
            </a:xfrm>
            <a:prstGeom prst="rect">
              <a:avLst/>
            </a:prstGeom>
            <a:noFill/>
          </p:spPr>
          <p:txBody>
            <a:bodyPr vert="eaVert" wrap="square" rtlCol="0">
              <a:spAutoFit/>
            </a:bodyPr>
            <a:lstStyle/>
            <a:p>
              <a:pPr algn="dist"/>
              <a:r>
                <a:rPr lang="zh-CN" altLang="en-US" dirty="0"/>
                <a:t>预测和计算</a:t>
              </a:r>
            </a:p>
          </p:txBody>
        </p:sp>
      </p:grpSp>
      <p:grpSp>
        <p:nvGrpSpPr>
          <p:cNvPr id="173" name="组合 172">
            <a:extLst>
              <a:ext uri="{FF2B5EF4-FFF2-40B4-BE49-F238E27FC236}">
                <a16:creationId xmlns:a16="http://schemas.microsoft.com/office/drawing/2014/main" id="{8FC2BB79-3E2D-4AC9-9D46-083A593B7177}"/>
              </a:ext>
            </a:extLst>
          </p:cNvPr>
          <p:cNvGrpSpPr/>
          <p:nvPr/>
        </p:nvGrpSpPr>
        <p:grpSpPr>
          <a:xfrm>
            <a:off x="7882213" y="2349375"/>
            <a:ext cx="1016282" cy="2079784"/>
            <a:chOff x="7882213" y="2349375"/>
            <a:chExt cx="1016282" cy="2079784"/>
          </a:xfrm>
        </p:grpSpPr>
        <p:sp>
          <p:nvSpPr>
            <p:cNvPr id="169" name="箭头: 右 168">
              <a:extLst>
                <a:ext uri="{FF2B5EF4-FFF2-40B4-BE49-F238E27FC236}">
                  <a16:creationId xmlns:a16="http://schemas.microsoft.com/office/drawing/2014/main" id="{7943BDB1-85CF-4ACF-A8AB-FC51CA319560}"/>
                </a:ext>
              </a:extLst>
            </p:cNvPr>
            <p:cNvSpPr/>
            <p:nvPr/>
          </p:nvSpPr>
          <p:spPr>
            <a:xfrm flipH="1">
              <a:off x="7882213" y="3123886"/>
              <a:ext cx="1016282" cy="55289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170">
              <a:extLst>
                <a:ext uri="{FF2B5EF4-FFF2-40B4-BE49-F238E27FC236}">
                  <a16:creationId xmlns:a16="http://schemas.microsoft.com/office/drawing/2014/main" id="{A748F3E2-534A-4E79-84CC-9FC4A17C1C06}"/>
                </a:ext>
              </a:extLst>
            </p:cNvPr>
            <p:cNvSpPr txBox="1"/>
            <p:nvPr/>
          </p:nvSpPr>
          <p:spPr>
            <a:xfrm>
              <a:off x="8218740" y="2349375"/>
              <a:ext cx="461665" cy="2079784"/>
            </a:xfrm>
            <a:prstGeom prst="rect">
              <a:avLst/>
            </a:prstGeom>
            <a:noFill/>
          </p:spPr>
          <p:txBody>
            <a:bodyPr vert="eaVert" wrap="square" rtlCol="0">
              <a:spAutoFit/>
            </a:bodyPr>
            <a:lstStyle/>
            <a:p>
              <a:pPr algn="dist"/>
              <a:r>
                <a:rPr lang="zh-CN" altLang="en-US" dirty="0"/>
                <a:t>预测和计算</a:t>
              </a:r>
            </a:p>
          </p:txBody>
        </p:sp>
      </p:grpSp>
      <p:grpSp>
        <p:nvGrpSpPr>
          <p:cNvPr id="174" name="组合 173">
            <a:extLst>
              <a:ext uri="{FF2B5EF4-FFF2-40B4-BE49-F238E27FC236}">
                <a16:creationId xmlns:a16="http://schemas.microsoft.com/office/drawing/2014/main" id="{A366D60C-16D9-4963-8667-13EF9FF958FC}"/>
              </a:ext>
            </a:extLst>
          </p:cNvPr>
          <p:cNvGrpSpPr/>
          <p:nvPr/>
        </p:nvGrpSpPr>
        <p:grpSpPr>
          <a:xfrm>
            <a:off x="526395" y="187110"/>
            <a:ext cx="1980029" cy="858863"/>
            <a:chOff x="2568330" y="1872762"/>
            <a:chExt cx="1633412" cy="708513"/>
          </a:xfrm>
        </p:grpSpPr>
        <p:grpSp>
          <p:nvGrpSpPr>
            <p:cNvPr id="175" name="组合 174">
              <a:extLst>
                <a:ext uri="{FF2B5EF4-FFF2-40B4-BE49-F238E27FC236}">
                  <a16:creationId xmlns:a16="http://schemas.microsoft.com/office/drawing/2014/main" id="{B547F96F-6B02-40F1-B70B-962F4B3D4F9F}"/>
                </a:ext>
              </a:extLst>
            </p:cNvPr>
            <p:cNvGrpSpPr/>
            <p:nvPr/>
          </p:nvGrpSpPr>
          <p:grpSpPr>
            <a:xfrm>
              <a:off x="2655276" y="1872762"/>
              <a:ext cx="1459524" cy="708513"/>
              <a:chOff x="2655276" y="1872762"/>
              <a:chExt cx="1459524" cy="708513"/>
            </a:xfrm>
          </p:grpSpPr>
          <p:sp>
            <p:nvSpPr>
              <p:cNvPr id="177" name="矩形 176">
                <a:extLst>
                  <a:ext uri="{FF2B5EF4-FFF2-40B4-BE49-F238E27FC236}">
                    <a16:creationId xmlns:a16="http://schemas.microsoft.com/office/drawing/2014/main" id="{99D60701-45BD-4ABE-8FE1-325453B4EA18}"/>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178" name="图片 177">
                <a:extLst>
                  <a:ext uri="{FF2B5EF4-FFF2-40B4-BE49-F238E27FC236}">
                    <a16:creationId xmlns:a16="http://schemas.microsoft.com/office/drawing/2014/main" id="{413A381E-C953-4880-A2AF-5B763F78DB1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176" name="矩形 175">
              <a:extLst>
                <a:ext uri="{FF2B5EF4-FFF2-40B4-BE49-F238E27FC236}">
                  <a16:creationId xmlns:a16="http://schemas.microsoft.com/office/drawing/2014/main" id="{F3C130EE-785B-4000-84E8-D5AF8136CF4E}"/>
                </a:ext>
              </a:extLst>
            </p:cNvPr>
            <p:cNvSpPr/>
            <p:nvPr/>
          </p:nvSpPr>
          <p:spPr>
            <a:xfrm>
              <a:off x="2568330" y="1971497"/>
              <a:ext cx="1633412"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初设概算的含义</a:t>
              </a:r>
            </a:p>
          </p:txBody>
        </p:sp>
      </p:grpSp>
    </p:spTree>
    <p:extLst>
      <p:ext uri="{BB962C8B-B14F-4D97-AF65-F5344CB8AC3E}">
        <p14:creationId xmlns:p14="http://schemas.microsoft.com/office/powerpoint/2010/main" val="280466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250"/>
                                        <p:tgtEl>
                                          <p:spTgt spid="40"/>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250"/>
                                        <p:tgtEl>
                                          <p:spTgt spid="39"/>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250"/>
                                        <p:tgtEl>
                                          <p:spTgt spid="15"/>
                                        </p:tgtEl>
                                      </p:cBhvr>
                                    </p:animEffect>
                                  </p:childTnLst>
                                </p:cTn>
                              </p:par>
                            </p:childTnLst>
                          </p:cTn>
                        </p:par>
                        <p:par>
                          <p:cTn id="24" fill="hold">
                            <p:stCondLst>
                              <p:cond delay="1750"/>
                            </p:stCondLst>
                            <p:childTnLst>
                              <p:par>
                                <p:cTn id="25" presetID="22" presetClass="entr" presetSubtype="8"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250"/>
                                        <p:tgtEl>
                                          <p:spTgt spid="36"/>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250"/>
                                        <p:tgtEl>
                                          <p:spTgt spid="37"/>
                                        </p:tgtEl>
                                      </p:cBhvr>
                                    </p:animEffect>
                                  </p:childTnLst>
                                </p:cTn>
                              </p:par>
                            </p:childTnLst>
                          </p:cTn>
                        </p:par>
                        <p:par>
                          <p:cTn id="32" fill="hold">
                            <p:stCondLst>
                              <p:cond delay="225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25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par>
                          <p:cTn id="40" fill="hold">
                            <p:stCondLst>
                              <p:cond delay="3000"/>
                            </p:stCondLst>
                            <p:childTnLst>
                              <p:par>
                                <p:cTn id="41" presetID="10" presetClass="entr" presetSubtype="0" fill="hold"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500"/>
                                        <p:tgtEl>
                                          <p:spTgt spid="56"/>
                                        </p:tgtEl>
                                      </p:cBhvr>
                                    </p:animEffect>
                                  </p:childTnLst>
                                </p:cTn>
                              </p:par>
                            </p:childTnLst>
                          </p:cTn>
                        </p:par>
                        <p:par>
                          <p:cTn id="52" fill="hold">
                            <p:stCondLst>
                              <p:cond delay="4500"/>
                            </p:stCondLst>
                            <p:childTnLst>
                              <p:par>
                                <p:cTn id="53" presetID="8" presetClass="emph" presetSubtype="0" fill="hold" grpId="1" nodeType="afterEffect">
                                  <p:stCondLst>
                                    <p:cond delay="0"/>
                                  </p:stCondLst>
                                  <p:childTnLst>
                                    <p:animRot by="-2700000">
                                      <p:cBhvr>
                                        <p:cTn id="54" dur="500" fill="hold"/>
                                        <p:tgtEl>
                                          <p:spTgt spid="56"/>
                                        </p:tgtEl>
                                        <p:attrNameLst>
                                          <p:attrName>r</p:attrName>
                                        </p:attrNameLst>
                                      </p:cBhvr>
                                    </p:animRot>
                                  </p:childTnLst>
                                </p:cTn>
                              </p:par>
                            </p:childTnLst>
                          </p:cTn>
                        </p:par>
                        <p:par>
                          <p:cTn id="55" fill="hold">
                            <p:stCondLst>
                              <p:cond delay="5000"/>
                            </p:stCondLst>
                            <p:childTnLst>
                              <p:par>
                                <p:cTn id="56" presetID="10" presetClass="entr" presetSubtype="0" fill="hold" nodeType="after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par>
                          <p:cTn id="59" fill="hold">
                            <p:stCondLst>
                              <p:cond delay="5500"/>
                            </p:stCondLst>
                            <p:childTnLst>
                              <p:par>
                                <p:cTn id="60" presetID="8" presetClass="emph" presetSubtype="0" fill="hold" nodeType="afterEffect">
                                  <p:stCondLst>
                                    <p:cond delay="0"/>
                                  </p:stCondLst>
                                  <p:childTnLst>
                                    <p:animRot by="2700000">
                                      <p:cBhvr>
                                        <p:cTn id="61" dur="500" fill="hold"/>
                                        <p:tgtEl>
                                          <p:spTgt spid="65"/>
                                        </p:tgtEl>
                                        <p:attrNameLst>
                                          <p:attrName>r</p:attrName>
                                        </p:attrNameLst>
                                      </p:cBhvr>
                                    </p:animRo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childTnLst>
                          </p:cTn>
                        </p:par>
                        <p:par>
                          <p:cTn id="70" fill="hold">
                            <p:stCondLst>
                              <p:cond delay="7000"/>
                            </p:stCondLst>
                            <p:childTnLst>
                              <p:par>
                                <p:cTn id="71" presetID="10" presetClass="entr" presetSubtype="0" fill="hold" grpId="0" nodeType="after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500"/>
                                        <p:tgtEl>
                                          <p:spTgt spid="68"/>
                                        </p:tgtEl>
                                      </p:cBhvr>
                                    </p:animEffect>
                                  </p:childTnLst>
                                </p:cTn>
                              </p:par>
                            </p:childTnLst>
                          </p:cTn>
                        </p:par>
                        <p:par>
                          <p:cTn id="74" fill="hold">
                            <p:stCondLst>
                              <p:cond delay="7500"/>
                            </p:stCondLst>
                            <p:childTnLst>
                              <p:par>
                                <p:cTn id="75" presetID="1" presetClass="entr" presetSubtype="0" fill="hold" nodeType="afterEffect">
                                  <p:stCondLst>
                                    <p:cond delay="0"/>
                                  </p:stCondLst>
                                  <p:childTnLst>
                                    <p:set>
                                      <p:cBhvr>
                                        <p:cTn id="76" dur="1" fill="hold">
                                          <p:stCondLst>
                                            <p:cond delay="0"/>
                                          </p:stCondLst>
                                        </p:cTn>
                                        <p:tgtEl>
                                          <p:spTgt spid="172"/>
                                        </p:tgtEl>
                                        <p:attrNameLst>
                                          <p:attrName>style.visibility</p:attrName>
                                        </p:attrNameLst>
                                      </p:cBhvr>
                                      <p:to>
                                        <p:strVal val="visible"/>
                                      </p:to>
                                    </p:set>
                                  </p:childTnLst>
                                </p:cTn>
                              </p:par>
                              <p:par>
                                <p:cTn id="77" presetID="35" presetClass="emph" presetSubtype="0" repeatCount="3000" fill="hold" nodeType="withEffect">
                                  <p:stCondLst>
                                    <p:cond delay="0"/>
                                  </p:stCondLst>
                                  <p:childTnLst>
                                    <p:anim calcmode="discrete" valueType="str">
                                      <p:cBhvr>
                                        <p:cTn id="78" dur="500" fill="hold"/>
                                        <p:tgtEl>
                                          <p:spTgt spid="172"/>
                                        </p:tgtEl>
                                        <p:attrNameLst>
                                          <p:attrName>style.visibility</p:attrName>
                                        </p:attrNameLst>
                                      </p:cBhvr>
                                      <p:tavLst>
                                        <p:tav tm="0">
                                          <p:val>
                                            <p:strVal val="hidden"/>
                                          </p:val>
                                        </p:tav>
                                        <p:tav tm="50000">
                                          <p:val>
                                            <p:strVal val="visible"/>
                                          </p:val>
                                        </p:tav>
                                      </p:tavLst>
                                    </p:anim>
                                  </p:childTnLst>
                                </p:cTn>
                              </p:par>
                            </p:childTnLst>
                          </p:cTn>
                        </p:par>
                        <p:par>
                          <p:cTn id="79" fill="hold">
                            <p:stCondLst>
                              <p:cond delay="9000"/>
                            </p:stCondLst>
                            <p:childTnLst>
                              <p:par>
                                <p:cTn id="80" presetID="1" presetClass="entr" presetSubtype="0" fill="hold" nodeType="afterEffect">
                                  <p:stCondLst>
                                    <p:cond delay="0"/>
                                  </p:stCondLst>
                                  <p:childTnLst>
                                    <p:set>
                                      <p:cBhvr>
                                        <p:cTn id="81" dur="1" fill="hold">
                                          <p:stCondLst>
                                            <p:cond delay="0"/>
                                          </p:stCondLst>
                                        </p:cTn>
                                        <p:tgtEl>
                                          <p:spTgt spid="173"/>
                                        </p:tgtEl>
                                        <p:attrNameLst>
                                          <p:attrName>style.visibility</p:attrName>
                                        </p:attrNameLst>
                                      </p:cBhvr>
                                      <p:to>
                                        <p:strVal val="visible"/>
                                      </p:to>
                                    </p:set>
                                  </p:childTnLst>
                                </p:cTn>
                              </p:par>
                              <p:par>
                                <p:cTn id="82" presetID="35" presetClass="emph" presetSubtype="0" repeatCount="3000" fill="hold" nodeType="withEffect">
                                  <p:stCondLst>
                                    <p:cond delay="0"/>
                                  </p:stCondLst>
                                  <p:childTnLst>
                                    <p:anim calcmode="discrete" valueType="str">
                                      <p:cBhvr>
                                        <p:cTn id="83" dur="500" fill="hold"/>
                                        <p:tgtEl>
                                          <p:spTgt spid="173"/>
                                        </p:tgtEl>
                                        <p:attrNameLst>
                                          <p:attrName>style.visibility</p:attrName>
                                        </p:attrNameLst>
                                      </p:cBhvr>
                                      <p:tavLst>
                                        <p:tav tm="0">
                                          <p:val>
                                            <p:strVal val="hidden"/>
                                          </p:val>
                                        </p:tav>
                                        <p:tav tm="50000">
                                          <p:val>
                                            <p:strVal val="visible"/>
                                          </p:val>
                                        </p:tav>
                                      </p:tavLst>
                                    </p:anim>
                                  </p:childTnLst>
                                </p:cTn>
                              </p:par>
                            </p:childTnLst>
                          </p:cTn>
                        </p:par>
                        <p:par>
                          <p:cTn id="84" fill="hold">
                            <p:stCondLst>
                              <p:cond delay="10500"/>
                            </p:stCondLst>
                            <p:childTnLst>
                              <p:par>
                                <p:cTn id="85" presetID="10" presetClass="entr" presetSubtype="0" fill="hold" nodeType="afterEffect">
                                  <p:stCondLst>
                                    <p:cond delay="0"/>
                                  </p:stCondLst>
                                  <p:childTnLst>
                                    <p:set>
                                      <p:cBhvr>
                                        <p:cTn id="86" dur="1" fill="hold">
                                          <p:stCondLst>
                                            <p:cond delay="0"/>
                                          </p:stCondLst>
                                        </p:cTn>
                                        <p:tgtEl>
                                          <p:spTgt spid="140"/>
                                        </p:tgtEl>
                                        <p:attrNameLst>
                                          <p:attrName>style.visibility</p:attrName>
                                        </p:attrNameLst>
                                      </p:cBhvr>
                                      <p:to>
                                        <p:strVal val="visible"/>
                                      </p:to>
                                    </p:set>
                                    <p:animEffect transition="in" filter="fade">
                                      <p:cBhvr>
                                        <p:cTn id="87" dur="500"/>
                                        <p:tgtEl>
                                          <p:spTgt spid="140"/>
                                        </p:tgtEl>
                                      </p:cBhvr>
                                    </p:animEffect>
                                  </p:childTnLst>
                                </p:cTn>
                              </p:par>
                            </p:childTnLst>
                          </p:cTn>
                        </p:par>
                        <p:par>
                          <p:cTn id="88" fill="hold">
                            <p:stCondLst>
                              <p:cond delay="11000"/>
                            </p:stCondLst>
                            <p:childTnLst>
                              <p:par>
                                <p:cTn id="89" presetID="10" presetClass="entr" presetSubtype="0" fill="hold" nodeType="afterEffect">
                                  <p:stCondLst>
                                    <p:cond delay="0"/>
                                  </p:stCondLst>
                                  <p:childTnLst>
                                    <p:set>
                                      <p:cBhvr>
                                        <p:cTn id="90" dur="1" fill="hold">
                                          <p:stCondLst>
                                            <p:cond delay="0"/>
                                          </p:stCondLst>
                                        </p:cTn>
                                        <p:tgtEl>
                                          <p:spTgt spid="132"/>
                                        </p:tgtEl>
                                        <p:attrNameLst>
                                          <p:attrName>style.visibility</p:attrName>
                                        </p:attrNameLst>
                                      </p:cBhvr>
                                      <p:to>
                                        <p:strVal val="visible"/>
                                      </p:to>
                                    </p:set>
                                    <p:animEffect transition="in" filter="fade">
                                      <p:cBhvr>
                                        <p:cTn id="91" dur="400"/>
                                        <p:tgtEl>
                                          <p:spTgt spid="132"/>
                                        </p:tgtEl>
                                      </p:cBhvr>
                                    </p:animEffect>
                                  </p:childTnLst>
                                </p:cTn>
                              </p:par>
                              <p:par>
                                <p:cTn id="92" presetID="42" presetClass="path" presetSubtype="0" accel="100000" fill="hold" nodeType="withEffect">
                                  <p:stCondLst>
                                    <p:cond delay="0"/>
                                  </p:stCondLst>
                                  <p:childTnLst>
                                    <p:animMotion origin="layout" path="M -3.54167E-6 -4.07407E-6 L -3.54167E-6 0.25 " pathEditMode="relative" rAng="0" ptsTypes="AA">
                                      <p:cBhvr>
                                        <p:cTn id="93" dur="500" fill="hold"/>
                                        <p:tgtEl>
                                          <p:spTgt spid="132"/>
                                        </p:tgtEl>
                                        <p:attrNameLst>
                                          <p:attrName>ppt_x</p:attrName>
                                          <p:attrName>ppt_y</p:attrName>
                                        </p:attrNameLst>
                                      </p:cBhvr>
                                      <p:rCtr x="0" y="12500"/>
                                    </p:animMotion>
                                  </p:childTnLst>
                                </p:cTn>
                              </p:par>
                            </p:childTnLst>
                          </p:cTn>
                        </p:par>
                        <p:par>
                          <p:cTn id="94" fill="hold">
                            <p:stCondLst>
                              <p:cond delay="11500"/>
                            </p:stCondLst>
                            <p:childTnLst>
                              <p:par>
                                <p:cTn id="95" presetID="8" presetClass="emph" presetSubtype="0" fill="hold" nodeType="afterEffect">
                                  <p:stCondLst>
                                    <p:cond delay="0"/>
                                  </p:stCondLst>
                                  <p:childTnLst>
                                    <p:animRot by="-900000">
                                      <p:cBhvr>
                                        <p:cTn id="96" dur="150" fill="hold"/>
                                        <p:tgtEl>
                                          <p:spTgt spid="132"/>
                                        </p:tgtEl>
                                        <p:attrNameLst>
                                          <p:attrName>r</p:attrName>
                                        </p:attrNameLst>
                                      </p:cBhvr>
                                    </p:animRot>
                                  </p:childTnLst>
                                </p:cTn>
                              </p:par>
                              <p:par>
                                <p:cTn id="97" presetID="10" presetClass="entr" presetSubtype="0" fill="hold" nodeType="with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fade">
                                      <p:cBhvr>
                                        <p:cTn id="99" dur="400"/>
                                        <p:tgtEl>
                                          <p:spTgt spid="136"/>
                                        </p:tgtEl>
                                      </p:cBhvr>
                                    </p:animEffect>
                                  </p:childTnLst>
                                </p:cTn>
                              </p:par>
                              <p:par>
                                <p:cTn id="100" presetID="42" presetClass="path" presetSubtype="0" accel="100000" fill="hold" nodeType="withEffect">
                                  <p:stCondLst>
                                    <p:cond delay="0"/>
                                  </p:stCondLst>
                                  <p:childTnLst>
                                    <p:animMotion origin="layout" path="M 1.04167E-6 -3.33333E-6 L 1.04167E-6 0.25 " pathEditMode="relative" rAng="0" ptsTypes="AA">
                                      <p:cBhvr>
                                        <p:cTn id="101" dur="500" fill="hold"/>
                                        <p:tgtEl>
                                          <p:spTgt spid="136"/>
                                        </p:tgtEl>
                                        <p:attrNameLst>
                                          <p:attrName>ppt_x</p:attrName>
                                          <p:attrName>ppt_y</p:attrName>
                                        </p:attrNameLst>
                                      </p:cBhvr>
                                      <p:rCtr x="0" y="12500"/>
                                    </p:animMotion>
                                  </p:childTnLst>
                                </p:cTn>
                              </p:par>
                            </p:childTnLst>
                          </p:cTn>
                        </p:par>
                        <p:par>
                          <p:cTn id="102" fill="hold">
                            <p:stCondLst>
                              <p:cond delay="12000"/>
                            </p:stCondLst>
                            <p:childTnLst>
                              <p:par>
                                <p:cTn id="103" presetID="8" presetClass="emph" presetSubtype="0" fill="hold" nodeType="afterEffect">
                                  <p:stCondLst>
                                    <p:cond delay="0"/>
                                  </p:stCondLst>
                                  <p:childTnLst>
                                    <p:animRot by="600000">
                                      <p:cBhvr>
                                        <p:cTn id="104" dur="150" fill="hold"/>
                                        <p:tgtEl>
                                          <p:spTgt spid="136"/>
                                        </p:tgtEl>
                                        <p:attrNameLst>
                                          <p:attrName>r</p:attrName>
                                        </p:attrNameLst>
                                      </p:cBhvr>
                                    </p:animRot>
                                  </p:childTnLst>
                                </p:cTn>
                              </p:par>
                              <p:par>
                                <p:cTn id="105" presetID="10" presetClass="entr" presetSubtype="0" fill="hold" nodeType="withEffect">
                                  <p:stCondLst>
                                    <p:cond delay="0"/>
                                  </p:stCondLst>
                                  <p:childTnLst>
                                    <p:set>
                                      <p:cBhvr>
                                        <p:cTn id="106" dur="1" fill="hold">
                                          <p:stCondLst>
                                            <p:cond delay="0"/>
                                          </p:stCondLst>
                                        </p:cTn>
                                        <p:tgtEl>
                                          <p:spTgt spid="128"/>
                                        </p:tgtEl>
                                        <p:attrNameLst>
                                          <p:attrName>style.visibility</p:attrName>
                                        </p:attrNameLst>
                                      </p:cBhvr>
                                      <p:to>
                                        <p:strVal val="visible"/>
                                      </p:to>
                                    </p:set>
                                    <p:animEffect transition="in" filter="fade">
                                      <p:cBhvr>
                                        <p:cTn id="107" dur="400"/>
                                        <p:tgtEl>
                                          <p:spTgt spid="128"/>
                                        </p:tgtEl>
                                      </p:cBhvr>
                                    </p:animEffect>
                                  </p:childTnLst>
                                </p:cTn>
                              </p:par>
                              <p:par>
                                <p:cTn id="108" presetID="42" presetClass="path" presetSubtype="0" accel="100000" fill="hold" nodeType="withEffect">
                                  <p:stCondLst>
                                    <p:cond delay="0"/>
                                  </p:stCondLst>
                                  <p:childTnLst>
                                    <p:animMotion origin="layout" path="M 4.16667E-6 -3.7037E-6 L 4.16667E-6 0.25 " pathEditMode="relative" rAng="0" ptsTypes="AA">
                                      <p:cBhvr>
                                        <p:cTn id="109" dur="500" fill="hold"/>
                                        <p:tgtEl>
                                          <p:spTgt spid="128"/>
                                        </p:tgtEl>
                                        <p:attrNameLst>
                                          <p:attrName>ppt_x</p:attrName>
                                          <p:attrName>ppt_y</p:attrName>
                                        </p:attrNameLst>
                                      </p:cBhvr>
                                      <p:rCtr x="0" y="12500"/>
                                    </p:animMotion>
                                  </p:childTnLst>
                                </p:cTn>
                              </p:par>
                            </p:childTnLst>
                          </p:cTn>
                        </p:par>
                        <p:par>
                          <p:cTn id="110" fill="hold">
                            <p:stCondLst>
                              <p:cond delay="12500"/>
                            </p:stCondLst>
                            <p:childTnLst>
                              <p:par>
                                <p:cTn id="111" presetID="8" presetClass="emph" presetSubtype="0" fill="hold" nodeType="afterEffect">
                                  <p:stCondLst>
                                    <p:cond delay="0"/>
                                  </p:stCondLst>
                                  <p:childTnLst>
                                    <p:animRot by="-480000">
                                      <p:cBhvr>
                                        <p:cTn id="112" dur="150" fill="hold"/>
                                        <p:tgtEl>
                                          <p:spTgt spid="128"/>
                                        </p:tgtEl>
                                        <p:attrNameLst>
                                          <p:attrName>r</p:attrName>
                                        </p:attrNameLst>
                                      </p:cBhvr>
                                    </p:animRot>
                                  </p:childTnLst>
                                </p:cTn>
                              </p:par>
                            </p:childTnLst>
                          </p:cTn>
                        </p:par>
                        <p:par>
                          <p:cTn id="113" fill="hold">
                            <p:stCondLst>
                              <p:cond delay="12650"/>
                            </p:stCondLst>
                            <p:childTnLst>
                              <p:par>
                                <p:cTn id="114" presetID="10" presetClass="entr" presetSubtype="0" fill="hold" nodeType="afterEffect">
                                  <p:stCondLst>
                                    <p:cond delay="0"/>
                                  </p:stCondLst>
                                  <p:childTnLst>
                                    <p:set>
                                      <p:cBhvr>
                                        <p:cTn id="115" dur="1" fill="hold">
                                          <p:stCondLst>
                                            <p:cond delay="0"/>
                                          </p:stCondLst>
                                        </p:cTn>
                                        <p:tgtEl>
                                          <p:spTgt spid="165"/>
                                        </p:tgtEl>
                                        <p:attrNameLst>
                                          <p:attrName>style.visibility</p:attrName>
                                        </p:attrNameLst>
                                      </p:cBhvr>
                                      <p:to>
                                        <p:strVal val="visible"/>
                                      </p:to>
                                    </p:set>
                                    <p:animEffect transition="in" filter="fade">
                                      <p:cBhvr>
                                        <p:cTn id="116" dur="500"/>
                                        <p:tgtEl>
                                          <p:spTgt spid="165"/>
                                        </p:tgtEl>
                                      </p:cBhvr>
                                    </p:animEffect>
                                  </p:childTnLst>
                                </p:cTn>
                              </p:par>
                              <p:par>
                                <p:cTn id="117" presetID="10" presetClass="entr" presetSubtype="0" fill="hold" nodeType="withEffect">
                                  <p:stCondLst>
                                    <p:cond delay="0"/>
                                  </p:stCondLst>
                                  <p:childTnLst>
                                    <p:set>
                                      <p:cBhvr>
                                        <p:cTn id="118" dur="1" fill="hold">
                                          <p:stCondLst>
                                            <p:cond delay="0"/>
                                          </p:stCondLst>
                                        </p:cTn>
                                        <p:tgtEl>
                                          <p:spTgt spid="166"/>
                                        </p:tgtEl>
                                        <p:attrNameLst>
                                          <p:attrName>style.visibility</p:attrName>
                                        </p:attrNameLst>
                                      </p:cBhvr>
                                      <p:to>
                                        <p:strVal val="visible"/>
                                      </p:to>
                                    </p:set>
                                    <p:animEffect transition="in" filter="fade">
                                      <p:cBhvr>
                                        <p:cTn id="119" dur="500"/>
                                        <p:tgtEl>
                                          <p:spTgt spid="166"/>
                                        </p:tgtEl>
                                      </p:cBhvr>
                                    </p:animEffect>
                                  </p:childTnLst>
                                </p:cTn>
                              </p:par>
                              <p:par>
                                <p:cTn id="120" presetID="6" presetClass="emph" presetSubtype="0" repeatCount="indefinite" autoRev="1" fill="hold" nodeType="withEffect">
                                  <p:stCondLst>
                                    <p:cond delay="0"/>
                                  </p:stCondLst>
                                  <p:childTnLst>
                                    <p:animScale>
                                      <p:cBhvr>
                                        <p:cTn id="121" dur="1000" fill="hold"/>
                                        <p:tgtEl>
                                          <p:spTgt spid="165"/>
                                        </p:tgtEl>
                                      </p:cBhvr>
                                      <p:by x="120000" y="120000"/>
                                    </p:animScale>
                                  </p:childTnLst>
                                </p:cTn>
                              </p:par>
                            </p:childTnLst>
                          </p:cTn>
                        </p:par>
                        <p:par>
                          <p:cTn id="122" fill="hold">
                            <p:stCondLst>
                              <p:cond delay="14650"/>
                            </p:stCondLst>
                            <p:childTnLst>
                              <p:par>
                                <p:cTn id="123" presetID="10" presetClass="entr" presetSubtype="0" fill="hold" grpId="0" nodeType="afterEffect">
                                  <p:stCondLst>
                                    <p:cond delay="0"/>
                                  </p:stCondLst>
                                  <p:childTnLst>
                                    <p:set>
                                      <p:cBhvr>
                                        <p:cTn id="124" dur="1" fill="hold">
                                          <p:stCondLst>
                                            <p:cond delay="0"/>
                                          </p:stCondLst>
                                        </p:cTn>
                                        <p:tgtEl>
                                          <p:spTgt spid="167"/>
                                        </p:tgtEl>
                                        <p:attrNameLst>
                                          <p:attrName>style.visibility</p:attrName>
                                        </p:attrNameLst>
                                      </p:cBhvr>
                                      <p:to>
                                        <p:strVal val="visible"/>
                                      </p:to>
                                    </p:set>
                                    <p:animEffect transition="in" filter="fade">
                                      <p:cBhvr>
                                        <p:cTn id="125"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36" grpId="0" animBg="1"/>
      <p:bldP spid="37" grpId="0" animBg="1"/>
      <p:bldP spid="38" grpId="0" animBg="1"/>
      <p:bldP spid="39" grpId="0" animBg="1"/>
      <p:bldP spid="40" grpId="0" animBg="1"/>
      <p:bldP spid="32" grpId="0" animBg="1"/>
      <p:bldP spid="44" grpId="0" animBg="1"/>
      <p:bldP spid="56" grpId="0" animBg="1"/>
      <p:bldP spid="56" grpId="1" animBg="1"/>
      <p:bldP spid="66" grpId="0"/>
      <p:bldP spid="67" grpId="0"/>
      <p:bldP spid="68" grpId="0"/>
      <p:bldP spid="69" grpId="0"/>
      <p:bldP spid="16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矩形 39">
            <a:extLst>
              <a:ext uri="{FF2B5EF4-FFF2-40B4-BE49-F238E27FC236}">
                <a16:creationId xmlns:a16="http://schemas.microsoft.com/office/drawing/2014/main" id="{C54BD3B2-AC53-4E51-90B6-28A0E7BDB518}"/>
              </a:ext>
            </a:extLst>
          </p:cNvPr>
          <p:cNvSpPr/>
          <p:nvPr>
            <p:custDataLst>
              <p:tags r:id="rId1"/>
            </p:custDataLst>
          </p:nvPr>
        </p:nvSpPr>
        <p:spPr>
          <a:xfrm>
            <a:off x="8634196" y="3309355"/>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动态投资</a:t>
            </a:r>
            <a:endParaRPr lang="zh-CN" altLang="en-US" b="1" dirty="0">
              <a:latin typeface="微软雅黑" panose="020B0503020204020204" pitchFamily="34" charset="-122"/>
              <a:ea typeface="微软雅黑" panose="020B0503020204020204" pitchFamily="34" charset="-122"/>
            </a:endParaRPr>
          </a:p>
        </p:txBody>
      </p:sp>
      <p:sp>
        <p:nvSpPr>
          <p:cNvPr id="39" name="PA-矩形 38">
            <a:extLst>
              <a:ext uri="{FF2B5EF4-FFF2-40B4-BE49-F238E27FC236}">
                <a16:creationId xmlns:a16="http://schemas.microsoft.com/office/drawing/2014/main" id="{DCE6DB84-69E0-4B17-AF00-80CB95C199D9}"/>
              </a:ext>
            </a:extLst>
          </p:cNvPr>
          <p:cNvSpPr/>
          <p:nvPr>
            <p:custDataLst>
              <p:tags r:id="rId2"/>
            </p:custDataLst>
          </p:nvPr>
        </p:nvSpPr>
        <p:spPr>
          <a:xfrm>
            <a:off x="8634196" y="2640568"/>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静态投资</a:t>
            </a:r>
            <a:endParaRPr lang="zh-CN" altLang="en-US" b="1" dirty="0">
              <a:latin typeface="微软雅黑" panose="020B0503020204020204" pitchFamily="34" charset="-122"/>
              <a:ea typeface="微软雅黑" panose="020B0503020204020204" pitchFamily="34" charset="-122"/>
            </a:endParaRPr>
          </a:p>
        </p:txBody>
      </p:sp>
      <p:sp>
        <p:nvSpPr>
          <p:cNvPr id="37" name="PA-梯形 35">
            <a:extLst>
              <a:ext uri="{FF2B5EF4-FFF2-40B4-BE49-F238E27FC236}">
                <a16:creationId xmlns:a16="http://schemas.microsoft.com/office/drawing/2014/main" id="{D2808082-F846-491F-8FDF-AE64971ED6DD}"/>
              </a:ext>
            </a:extLst>
          </p:cNvPr>
          <p:cNvSpPr/>
          <p:nvPr>
            <p:custDataLst>
              <p:tags r:id="rId3"/>
            </p:custDataLst>
          </p:nvPr>
        </p:nvSpPr>
        <p:spPr>
          <a:xfrm rot="15025019">
            <a:off x="8193437" y="1873221"/>
            <a:ext cx="1542830" cy="3610933"/>
          </a:xfrm>
          <a:custGeom>
            <a:avLst/>
            <a:gdLst>
              <a:gd name="connsiteX0" fmla="*/ 0 w 2863953"/>
              <a:gd name="connsiteY0" fmla="*/ 1947425 h 1947425"/>
              <a:gd name="connsiteX1" fmla="*/ 1334220 w 2863953"/>
              <a:gd name="connsiteY1" fmla="*/ 0 h 1947425"/>
              <a:gd name="connsiteX2" fmla="*/ 1529733 w 2863953"/>
              <a:gd name="connsiteY2" fmla="*/ 0 h 1947425"/>
              <a:gd name="connsiteX3" fmla="*/ 2863953 w 2863953"/>
              <a:gd name="connsiteY3" fmla="*/ 1947425 h 1947425"/>
              <a:gd name="connsiteX4" fmla="*/ 0 w 2863953"/>
              <a:gd name="connsiteY4" fmla="*/ 1947425 h 1947425"/>
              <a:gd name="connsiteX0" fmla="*/ 0 w 1839841"/>
              <a:gd name="connsiteY0" fmla="*/ 1947425 h 1947425"/>
              <a:gd name="connsiteX1" fmla="*/ 1334220 w 1839841"/>
              <a:gd name="connsiteY1" fmla="*/ 0 h 1947425"/>
              <a:gd name="connsiteX2" fmla="*/ 1529733 w 1839841"/>
              <a:gd name="connsiteY2" fmla="*/ 0 h 1947425"/>
              <a:gd name="connsiteX3" fmla="*/ 1839841 w 1839841"/>
              <a:gd name="connsiteY3" fmla="*/ 1900942 h 1947425"/>
              <a:gd name="connsiteX4" fmla="*/ 0 w 1839841"/>
              <a:gd name="connsiteY4" fmla="*/ 1947425 h 1947425"/>
              <a:gd name="connsiteX0" fmla="*/ 0 w 1848041"/>
              <a:gd name="connsiteY0" fmla="*/ 3408427 h 3408427"/>
              <a:gd name="connsiteX1" fmla="*/ 1342420 w 1848041"/>
              <a:gd name="connsiteY1" fmla="*/ 0 h 3408427"/>
              <a:gd name="connsiteX2" fmla="*/ 1537933 w 1848041"/>
              <a:gd name="connsiteY2" fmla="*/ 0 h 3408427"/>
              <a:gd name="connsiteX3" fmla="*/ 1848041 w 1848041"/>
              <a:gd name="connsiteY3" fmla="*/ 1900942 h 3408427"/>
              <a:gd name="connsiteX4" fmla="*/ 0 w 1848041"/>
              <a:gd name="connsiteY4" fmla="*/ 3408427 h 3408427"/>
              <a:gd name="connsiteX0" fmla="*/ 0 w 1849359"/>
              <a:gd name="connsiteY0" fmla="*/ 3421833 h 3421833"/>
              <a:gd name="connsiteX1" fmla="*/ 1343738 w 1849359"/>
              <a:gd name="connsiteY1" fmla="*/ 0 h 3421833"/>
              <a:gd name="connsiteX2" fmla="*/ 1539251 w 1849359"/>
              <a:gd name="connsiteY2" fmla="*/ 0 h 3421833"/>
              <a:gd name="connsiteX3" fmla="*/ 1849359 w 1849359"/>
              <a:gd name="connsiteY3" fmla="*/ 1900942 h 3421833"/>
              <a:gd name="connsiteX4" fmla="*/ 0 w 1849359"/>
              <a:gd name="connsiteY4" fmla="*/ 3421833 h 3421833"/>
              <a:gd name="connsiteX0" fmla="*/ 0 w 1849359"/>
              <a:gd name="connsiteY0" fmla="*/ 3443752 h 3443752"/>
              <a:gd name="connsiteX1" fmla="*/ 1452633 w 1849359"/>
              <a:gd name="connsiteY1" fmla="*/ 0 h 3443752"/>
              <a:gd name="connsiteX2" fmla="*/ 1539251 w 1849359"/>
              <a:gd name="connsiteY2" fmla="*/ 21919 h 3443752"/>
              <a:gd name="connsiteX3" fmla="*/ 1849359 w 1849359"/>
              <a:gd name="connsiteY3" fmla="*/ 1922861 h 3443752"/>
              <a:gd name="connsiteX4" fmla="*/ 0 w 1849359"/>
              <a:gd name="connsiteY4" fmla="*/ 3443752 h 3443752"/>
              <a:gd name="connsiteX0" fmla="*/ 0 w 2138489"/>
              <a:gd name="connsiteY0" fmla="*/ 3443752 h 3610933"/>
              <a:gd name="connsiteX1" fmla="*/ 1452633 w 2138489"/>
              <a:gd name="connsiteY1" fmla="*/ 0 h 3610933"/>
              <a:gd name="connsiteX2" fmla="*/ 1539251 w 2138489"/>
              <a:gd name="connsiteY2" fmla="*/ 21919 h 3610933"/>
              <a:gd name="connsiteX3" fmla="*/ 2138489 w 2138489"/>
              <a:gd name="connsiteY3" fmla="*/ 3610933 h 3610933"/>
              <a:gd name="connsiteX4" fmla="*/ 0 w 2138489"/>
              <a:gd name="connsiteY4" fmla="*/ 3443752 h 3610933"/>
              <a:gd name="connsiteX0" fmla="*/ 0 w 1515219"/>
              <a:gd name="connsiteY0" fmla="*/ 3010367 h 3610933"/>
              <a:gd name="connsiteX1" fmla="*/ 829363 w 1515219"/>
              <a:gd name="connsiteY1" fmla="*/ 0 h 3610933"/>
              <a:gd name="connsiteX2" fmla="*/ 915981 w 1515219"/>
              <a:gd name="connsiteY2" fmla="*/ 21919 h 3610933"/>
              <a:gd name="connsiteX3" fmla="*/ 1515219 w 1515219"/>
              <a:gd name="connsiteY3" fmla="*/ 3610933 h 3610933"/>
              <a:gd name="connsiteX4" fmla="*/ 0 w 1515219"/>
              <a:gd name="connsiteY4" fmla="*/ 3010367 h 3610933"/>
              <a:gd name="connsiteX0" fmla="*/ 0 w 1532614"/>
              <a:gd name="connsiteY0" fmla="*/ 3036530 h 3610933"/>
              <a:gd name="connsiteX1" fmla="*/ 846758 w 1532614"/>
              <a:gd name="connsiteY1" fmla="*/ 0 h 3610933"/>
              <a:gd name="connsiteX2" fmla="*/ 933376 w 1532614"/>
              <a:gd name="connsiteY2" fmla="*/ 21919 h 3610933"/>
              <a:gd name="connsiteX3" fmla="*/ 1532614 w 1532614"/>
              <a:gd name="connsiteY3" fmla="*/ 3610933 h 3610933"/>
              <a:gd name="connsiteX4" fmla="*/ 0 w 1532614"/>
              <a:gd name="connsiteY4" fmla="*/ 3036530 h 3610933"/>
              <a:gd name="connsiteX0" fmla="*/ 0 w 1542830"/>
              <a:gd name="connsiteY0" fmla="*/ 3065247 h 3610933"/>
              <a:gd name="connsiteX1" fmla="*/ 856974 w 1542830"/>
              <a:gd name="connsiteY1" fmla="*/ 0 h 3610933"/>
              <a:gd name="connsiteX2" fmla="*/ 943592 w 1542830"/>
              <a:gd name="connsiteY2" fmla="*/ 21919 h 3610933"/>
              <a:gd name="connsiteX3" fmla="*/ 1542830 w 1542830"/>
              <a:gd name="connsiteY3" fmla="*/ 3610933 h 3610933"/>
              <a:gd name="connsiteX4" fmla="*/ 0 w 1542830"/>
              <a:gd name="connsiteY4" fmla="*/ 3065247 h 3610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830" h="3610933">
                <a:moveTo>
                  <a:pt x="0" y="3065247"/>
                </a:moveTo>
                <a:lnTo>
                  <a:pt x="856974" y="0"/>
                </a:lnTo>
                <a:lnTo>
                  <a:pt x="943592" y="21919"/>
                </a:lnTo>
                <a:lnTo>
                  <a:pt x="1542830" y="3610933"/>
                </a:lnTo>
                <a:lnTo>
                  <a:pt x="0" y="3065247"/>
                </a:lnTo>
                <a:close/>
              </a:path>
            </a:pathLst>
          </a:custGeom>
          <a:gradFill>
            <a:gsLst>
              <a:gs pos="0">
                <a:srgbClr val="27B4DB">
                  <a:alpha val="30000"/>
                </a:srgbClr>
              </a:gs>
              <a:gs pos="100000">
                <a:srgbClr val="71E3B8">
                  <a:alpha val="30000"/>
                </a:srgbClr>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PA-梯形 35">
            <a:extLst>
              <a:ext uri="{FF2B5EF4-FFF2-40B4-BE49-F238E27FC236}">
                <a16:creationId xmlns:a16="http://schemas.microsoft.com/office/drawing/2014/main" id="{8FE45FA6-0681-4988-BF47-48B98DD8D7AA}"/>
              </a:ext>
            </a:extLst>
          </p:cNvPr>
          <p:cNvSpPr/>
          <p:nvPr>
            <p:custDataLst>
              <p:tags r:id="rId4"/>
            </p:custDataLst>
          </p:nvPr>
        </p:nvSpPr>
        <p:spPr>
          <a:xfrm rot="13163304">
            <a:off x="7694773" y="1365732"/>
            <a:ext cx="1849359" cy="3421833"/>
          </a:xfrm>
          <a:custGeom>
            <a:avLst/>
            <a:gdLst>
              <a:gd name="connsiteX0" fmla="*/ 0 w 2863953"/>
              <a:gd name="connsiteY0" fmla="*/ 1947425 h 1947425"/>
              <a:gd name="connsiteX1" fmla="*/ 1334220 w 2863953"/>
              <a:gd name="connsiteY1" fmla="*/ 0 h 1947425"/>
              <a:gd name="connsiteX2" fmla="*/ 1529733 w 2863953"/>
              <a:gd name="connsiteY2" fmla="*/ 0 h 1947425"/>
              <a:gd name="connsiteX3" fmla="*/ 2863953 w 2863953"/>
              <a:gd name="connsiteY3" fmla="*/ 1947425 h 1947425"/>
              <a:gd name="connsiteX4" fmla="*/ 0 w 2863953"/>
              <a:gd name="connsiteY4" fmla="*/ 1947425 h 1947425"/>
              <a:gd name="connsiteX0" fmla="*/ 0 w 1839841"/>
              <a:gd name="connsiteY0" fmla="*/ 1947425 h 1947425"/>
              <a:gd name="connsiteX1" fmla="*/ 1334220 w 1839841"/>
              <a:gd name="connsiteY1" fmla="*/ 0 h 1947425"/>
              <a:gd name="connsiteX2" fmla="*/ 1529733 w 1839841"/>
              <a:gd name="connsiteY2" fmla="*/ 0 h 1947425"/>
              <a:gd name="connsiteX3" fmla="*/ 1839841 w 1839841"/>
              <a:gd name="connsiteY3" fmla="*/ 1900942 h 1947425"/>
              <a:gd name="connsiteX4" fmla="*/ 0 w 1839841"/>
              <a:gd name="connsiteY4" fmla="*/ 1947425 h 1947425"/>
              <a:gd name="connsiteX0" fmla="*/ 0 w 1848041"/>
              <a:gd name="connsiteY0" fmla="*/ 3408427 h 3408427"/>
              <a:gd name="connsiteX1" fmla="*/ 1342420 w 1848041"/>
              <a:gd name="connsiteY1" fmla="*/ 0 h 3408427"/>
              <a:gd name="connsiteX2" fmla="*/ 1537933 w 1848041"/>
              <a:gd name="connsiteY2" fmla="*/ 0 h 3408427"/>
              <a:gd name="connsiteX3" fmla="*/ 1848041 w 1848041"/>
              <a:gd name="connsiteY3" fmla="*/ 1900942 h 3408427"/>
              <a:gd name="connsiteX4" fmla="*/ 0 w 1848041"/>
              <a:gd name="connsiteY4" fmla="*/ 3408427 h 3408427"/>
              <a:gd name="connsiteX0" fmla="*/ 0 w 1849359"/>
              <a:gd name="connsiteY0" fmla="*/ 3421833 h 3421833"/>
              <a:gd name="connsiteX1" fmla="*/ 1343738 w 1849359"/>
              <a:gd name="connsiteY1" fmla="*/ 0 h 3421833"/>
              <a:gd name="connsiteX2" fmla="*/ 1539251 w 1849359"/>
              <a:gd name="connsiteY2" fmla="*/ 0 h 3421833"/>
              <a:gd name="connsiteX3" fmla="*/ 1849359 w 1849359"/>
              <a:gd name="connsiteY3" fmla="*/ 1900942 h 3421833"/>
              <a:gd name="connsiteX4" fmla="*/ 0 w 1849359"/>
              <a:gd name="connsiteY4" fmla="*/ 3421833 h 3421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9359" h="3421833">
                <a:moveTo>
                  <a:pt x="0" y="3421833"/>
                </a:moveTo>
                <a:lnTo>
                  <a:pt x="1343738" y="0"/>
                </a:lnTo>
                <a:lnTo>
                  <a:pt x="1539251" y="0"/>
                </a:lnTo>
                <a:lnTo>
                  <a:pt x="1849359" y="1900942"/>
                </a:lnTo>
                <a:lnTo>
                  <a:pt x="0" y="3421833"/>
                </a:lnTo>
                <a:close/>
              </a:path>
            </a:pathLst>
          </a:custGeom>
          <a:gradFill>
            <a:gsLst>
              <a:gs pos="0">
                <a:srgbClr val="27B4DB">
                  <a:alpha val="30000"/>
                </a:srgbClr>
              </a:gs>
              <a:gs pos="100000">
                <a:srgbClr val="71E3B8">
                  <a:alpha val="30000"/>
                </a:srgbClr>
              </a:gs>
            </a:gsLst>
            <a:lin ang="27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PA-组合 2">
            <a:extLst>
              <a:ext uri="{FF2B5EF4-FFF2-40B4-BE49-F238E27FC236}">
                <a16:creationId xmlns:a16="http://schemas.microsoft.com/office/drawing/2014/main" id="{77B68066-644F-441A-9841-C1ABA4555F88}"/>
              </a:ext>
            </a:extLst>
          </p:cNvPr>
          <p:cNvGrpSpPr/>
          <p:nvPr>
            <p:custDataLst>
              <p:tags r:id="rId5"/>
            </p:custDataLst>
          </p:nvPr>
        </p:nvGrpSpPr>
        <p:grpSpPr>
          <a:xfrm>
            <a:off x="526396" y="187110"/>
            <a:ext cx="1980030" cy="858863"/>
            <a:chOff x="2568330" y="1872762"/>
            <a:chExt cx="1633412"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1"/>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32"/>
                </p:custDataLst>
              </p:nvPr>
            </p:nvPicPr>
            <p:blipFill rotWithShape="1">
              <a:blip r:embed="rId3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30"/>
              </p:custDataLst>
            </p:nvPr>
          </p:nvSpPr>
          <p:spPr>
            <a:xfrm>
              <a:off x="2568330" y="1971497"/>
              <a:ext cx="1633412"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初设概算的含义</a:t>
              </a:r>
            </a:p>
          </p:txBody>
        </p:sp>
      </p:grpSp>
      <p:grpSp>
        <p:nvGrpSpPr>
          <p:cNvPr id="10" name="PA-组合 9">
            <a:extLst>
              <a:ext uri="{FF2B5EF4-FFF2-40B4-BE49-F238E27FC236}">
                <a16:creationId xmlns:a16="http://schemas.microsoft.com/office/drawing/2014/main" id="{20E3D21E-19EE-4205-8D10-435F2C96F7C4}"/>
              </a:ext>
            </a:extLst>
          </p:cNvPr>
          <p:cNvGrpSpPr/>
          <p:nvPr>
            <p:custDataLst>
              <p:tags r:id="rId6"/>
            </p:custDataLst>
          </p:nvPr>
        </p:nvGrpSpPr>
        <p:grpSpPr>
          <a:xfrm>
            <a:off x="2401033" y="1644651"/>
            <a:ext cx="2900089" cy="540857"/>
            <a:chOff x="4734087" y="1682751"/>
            <a:chExt cx="2900089" cy="540857"/>
          </a:xfrm>
        </p:grpSpPr>
        <p:sp>
          <p:nvSpPr>
            <p:cNvPr id="9" name="PA-圆角矩形 8">
              <a:extLst>
                <a:ext uri="{FF2B5EF4-FFF2-40B4-BE49-F238E27FC236}">
                  <a16:creationId xmlns:a16="http://schemas.microsoft.com/office/drawing/2014/main" id="{9238DBB3-6CA4-42DF-9CBE-263D528F2FB5}"/>
                </a:ext>
              </a:extLst>
            </p:cNvPr>
            <p:cNvSpPr/>
            <p:nvPr>
              <p:custDataLst>
                <p:tags r:id="rId28"/>
              </p:custDataLst>
            </p:nvPr>
          </p:nvSpPr>
          <p:spPr>
            <a:xfrm>
              <a:off x="4734087" y="1682751"/>
              <a:ext cx="2900089" cy="540857"/>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PA-矩形 7">
              <a:extLst>
                <a:ext uri="{FF2B5EF4-FFF2-40B4-BE49-F238E27FC236}">
                  <a16:creationId xmlns:a16="http://schemas.microsoft.com/office/drawing/2014/main" id="{3606D649-DD96-47CD-91BE-76FD856B8637}"/>
                </a:ext>
              </a:extLst>
            </p:cNvPr>
            <p:cNvSpPr/>
            <p:nvPr>
              <p:custDataLst>
                <p:tags r:id="rId29"/>
              </p:custDataLst>
            </p:nvPr>
          </p:nvSpPr>
          <p:spPr>
            <a:xfrm>
              <a:off x="5399301" y="1768513"/>
              <a:ext cx="1569660" cy="369332"/>
            </a:xfrm>
            <a:prstGeom prst="rect">
              <a:avLst/>
            </a:prstGeom>
            <a:ln>
              <a:noFill/>
            </a:ln>
          </p:spPr>
          <p:txBody>
            <a:bodyPr wrap="none">
              <a:spAutoFit/>
            </a:bodyPr>
            <a:lstStyle/>
            <a:p>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初步设计概算</a:t>
              </a:r>
              <a:endParaRPr lang="zh-CN" altLang="en-US" b="1" dirty="0">
                <a:latin typeface="微软雅黑" panose="020B0503020204020204" pitchFamily="34" charset="-122"/>
                <a:ea typeface="微软雅黑" panose="020B0503020204020204" pitchFamily="34" charset="-122"/>
              </a:endParaRPr>
            </a:p>
          </p:txBody>
        </p:sp>
      </p:grpSp>
      <p:grpSp>
        <p:nvGrpSpPr>
          <p:cNvPr id="25" name="PA-组合 24">
            <a:extLst>
              <a:ext uri="{FF2B5EF4-FFF2-40B4-BE49-F238E27FC236}">
                <a16:creationId xmlns:a16="http://schemas.microsoft.com/office/drawing/2014/main" id="{44E3A433-3511-4FBF-8434-C69CAE975D3E}"/>
              </a:ext>
            </a:extLst>
          </p:cNvPr>
          <p:cNvGrpSpPr/>
          <p:nvPr>
            <p:custDataLst>
              <p:tags r:id="rId7"/>
            </p:custDataLst>
          </p:nvPr>
        </p:nvGrpSpPr>
        <p:grpSpPr>
          <a:xfrm>
            <a:off x="3553534" y="2501900"/>
            <a:ext cx="1828800" cy="508000"/>
            <a:chOff x="5798457" y="2540000"/>
            <a:chExt cx="1828800" cy="508000"/>
          </a:xfrm>
        </p:grpSpPr>
        <p:sp>
          <p:nvSpPr>
            <p:cNvPr id="11" name="PA-下箭头 10">
              <a:extLst>
                <a:ext uri="{FF2B5EF4-FFF2-40B4-BE49-F238E27FC236}">
                  <a16:creationId xmlns:a16="http://schemas.microsoft.com/office/drawing/2014/main" id="{DF497EF2-E30A-481C-B88C-A8DEC40E44AB}"/>
                </a:ext>
              </a:extLst>
            </p:cNvPr>
            <p:cNvSpPr/>
            <p:nvPr>
              <p:custDataLst>
                <p:tags r:id="rId26"/>
              </p:custDataLst>
            </p:nvPr>
          </p:nvSpPr>
          <p:spPr>
            <a:xfrm>
              <a:off x="5798457" y="2540000"/>
              <a:ext cx="595086" cy="5080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文本框 12">
              <a:extLst>
                <a:ext uri="{FF2B5EF4-FFF2-40B4-BE49-F238E27FC236}">
                  <a16:creationId xmlns:a16="http://schemas.microsoft.com/office/drawing/2014/main" id="{09EC2C14-D284-4051-A4F5-727D85640552}"/>
                </a:ext>
              </a:extLst>
            </p:cNvPr>
            <p:cNvSpPr txBox="1"/>
            <p:nvPr>
              <p:custDataLst>
                <p:tags r:id="rId27"/>
              </p:custDataLst>
            </p:nvPr>
          </p:nvSpPr>
          <p:spPr>
            <a:xfrm>
              <a:off x="6393543" y="2586106"/>
              <a:ext cx="1233714" cy="369332"/>
            </a:xfrm>
            <a:prstGeom prst="rect">
              <a:avLst/>
            </a:prstGeom>
            <a:noFill/>
          </p:spPr>
          <p:txBody>
            <a:bodyPr wrap="square" rtlCol="0">
              <a:spAutoFit/>
            </a:bodyPr>
            <a:lstStyle/>
            <a:p>
              <a:pPr algn="ctr"/>
              <a:r>
                <a:rPr lang="zh-CN" altLang="en-US" dirty="0"/>
                <a:t>成果文件</a:t>
              </a:r>
            </a:p>
          </p:txBody>
        </p:sp>
      </p:grpSp>
      <p:grpSp>
        <p:nvGrpSpPr>
          <p:cNvPr id="22" name="PA-组合 21">
            <a:extLst>
              <a:ext uri="{FF2B5EF4-FFF2-40B4-BE49-F238E27FC236}">
                <a16:creationId xmlns:a16="http://schemas.microsoft.com/office/drawing/2014/main" id="{E087FAF5-18B2-4CB1-B12A-FABB05F7BB21}"/>
              </a:ext>
            </a:extLst>
          </p:cNvPr>
          <p:cNvGrpSpPr/>
          <p:nvPr>
            <p:custDataLst>
              <p:tags r:id="rId8"/>
            </p:custDataLst>
          </p:nvPr>
        </p:nvGrpSpPr>
        <p:grpSpPr>
          <a:xfrm>
            <a:off x="2782462" y="3326292"/>
            <a:ext cx="1603829" cy="1897743"/>
            <a:chOff x="5141685" y="3364392"/>
            <a:chExt cx="1603829" cy="1897743"/>
          </a:xfrm>
          <a:effectLst>
            <a:outerShdw blurRad="50800" dist="38100" dir="2700000" algn="tl" rotWithShape="0">
              <a:prstClr val="black">
                <a:alpha val="40000"/>
              </a:prstClr>
            </a:outerShdw>
          </a:effectLst>
        </p:grpSpPr>
        <p:sp>
          <p:nvSpPr>
            <p:cNvPr id="14" name="PA-圆角矩形 13">
              <a:extLst>
                <a:ext uri="{FF2B5EF4-FFF2-40B4-BE49-F238E27FC236}">
                  <a16:creationId xmlns:a16="http://schemas.microsoft.com/office/drawing/2014/main" id="{C926F83E-FEF0-4F51-850D-E9878FD42E4B}"/>
                </a:ext>
              </a:extLst>
            </p:cNvPr>
            <p:cNvSpPr/>
            <p:nvPr>
              <p:custDataLst>
                <p:tags r:id="rId24"/>
              </p:custDataLst>
            </p:nvPr>
          </p:nvSpPr>
          <p:spPr>
            <a:xfrm>
              <a:off x="5141685" y="3364392"/>
              <a:ext cx="1603829" cy="1897743"/>
            </a:xfrm>
            <a:prstGeom prst="roundRect">
              <a:avLst>
                <a:gd name="adj" fmla="val 6712"/>
              </a:avLst>
            </a:prstGeom>
            <a:gradFill>
              <a:gsLst>
                <a:gs pos="0">
                  <a:srgbClr val="27B4DB"/>
                </a:gs>
                <a:gs pos="100000">
                  <a:srgbClr val="71E3B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圆角矩形 14">
              <a:extLst>
                <a:ext uri="{FF2B5EF4-FFF2-40B4-BE49-F238E27FC236}">
                  <a16:creationId xmlns:a16="http://schemas.microsoft.com/office/drawing/2014/main" id="{24F74D8B-1E97-4347-A39F-F6FB02FB3BF9}"/>
                </a:ext>
              </a:extLst>
            </p:cNvPr>
            <p:cNvSpPr/>
            <p:nvPr>
              <p:custDataLst>
                <p:tags r:id="rId25"/>
              </p:custDataLst>
            </p:nvPr>
          </p:nvSpPr>
          <p:spPr>
            <a:xfrm>
              <a:off x="5210629" y="3449211"/>
              <a:ext cx="1465942" cy="1728106"/>
            </a:xfrm>
            <a:prstGeom prst="roundRect">
              <a:avLst>
                <a:gd name="adj" fmla="val 67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PA-组合 22">
            <a:extLst>
              <a:ext uri="{FF2B5EF4-FFF2-40B4-BE49-F238E27FC236}">
                <a16:creationId xmlns:a16="http://schemas.microsoft.com/office/drawing/2014/main" id="{0A3D815D-96B2-4FE8-BB75-E78F79ED1D2C}"/>
              </a:ext>
            </a:extLst>
          </p:cNvPr>
          <p:cNvGrpSpPr/>
          <p:nvPr>
            <p:custDataLst>
              <p:tags r:id="rId9"/>
            </p:custDataLst>
          </p:nvPr>
        </p:nvGrpSpPr>
        <p:grpSpPr>
          <a:xfrm>
            <a:off x="2934862" y="3478692"/>
            <a:ext cx="1603829" cy="1897743"/>
            <a:chOff x="5294085" y="3516792"/>
            <a:chExt cx="1603829" cy="1897743"/>
          </a:xfrm>
          <a:effectLst>
            <a:outerShdw blurRad="50800" dist="38100" dir="2700000" algn="tl" rotWithShape="0">
              <a:prstClr val="black">
                <a:alpha val="40000"/>
              </a:prstClr>
            </a:outerShdw>
          </a:effectLst>
        </p:grpSpPr>
        <p:sp>
          <p:nvSpPr>
            <p:cNvPr id="16" name="PA-圆角矩形 15">
              <a:extLst>
                <a:ext uri="{FF2B5EF4-FFF2-40B4-BE49-F238E27FC236}">
                  <a16:creationId xmlns:a16="http://schemas.microsoft.com/office/drawing/2014/main" id="{6CEBBF3C-23C5-49A1-BFC3-FABFBBE414F6}"/>
                </a:ext>
              </a:extLst>
            </p:cNvPr>
            <p:cNvSpPr/>
            <p:nvPr>
              <p:custDataLst>
                <p:tags r:id="rId22"/>
              </p:custDataLst>
            </p:nvPr>
          </p:nvSpPr>
          <p:spPr>
            <a:xfrm>
              <a:off x="5294085" y="3516792"/>
              <a:ext cx="1603829" cy="1897743"/>
            </a:xfrm>
            <a:prstGeom prst="roundRect">
              <a:avLst>
                <a:gd name="adj" fmla="val 6712"/>
              </a:avLst>
            </a:prstGeom>
            <a:gradFill>
              <a:gsLst>
                <a:gs pos="0">
                  <a:srgbClr val="27B4DB"/>
                </a:gs>
                <a:gs pos="100000">
                  <a:srgbClr val="71E3B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圆角矩形 16">
              <a:extLst>
                <a:ext uri="{FF2B5EF4-FFF2-40B4-BE49-F238E27FC236}">
                  <a16:creationId xmlns:a16="http://schemas.microsoft.com/office/drawing/2014/main" id="{35D1214E-73AD-4FF2-A633-5C860098C399}"/>
                </a:ext>
              </a:extLst>
            </p:cNvPr>
            <p:cNvSpPr/>
            <p:nvPr>
              <p:custDataLst>
                <p:tags r:id="rId23"/>
              </p:custDataLst>
            </p:nvPr>
          </p:nvSpPr>
          <p:spPr>
            <a:xfrm>
              <a:off x="5363029" y="3601611"/>
              <a:ext cx="1465942" cy="1728106"/>
            </a:xfrm>
            <a:prstGeom prst="roundRect">
              <a:avLst>
                <a:gd name="adj" fmla="val 67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PA-组合 23">
            <a:extLst>
              <a:ext uri="{FF2B5EF4-FFF2-40B4-BE49-F238E27FC236}">
                <a16:creationId xmlns:a16="http://schemas.microsoft.com/office/drawing/2014/main" id="{D8506A4D-48EF-4181-886F-8C2CB35252E9}"/>
              </a:ext>
            </a:extLst>
          </p:cNvPr>
          <p:cNvGrpSpPr/>
          <p:nvPr>
            <p:custDataLst>
              <p:tags r:id="rId10"/>
            </p:custDataLst>
          </p:nvPr>
        </p:nvGrpSpPr>
        <p:grpSpPr>
          <a:xfrm>
            <a:off x="3087262" y="3631092"/>
            <a:ext cx="1603829" cy="1897743"/>
            <a:chOff x="5446485" y="3669192"/>
            <a:chExt cx="1603829" cy="1897743"/>
          </a:xfrm>
          <a:effectLst>
            <a:outerShdw blurRad="50800" dist="38100" dir="2700000" algn="tl" rotWithShape="0">
              <a:prstClr val="black">
                <a:alpha val="40000"/>
              </a:prstClr>
            </a:outerShdw>
          </a:effectLst>
        </p:grpSpPr>
        <p:sp>
          <p:nvSpPr>
            <p:cNvPr id="18" name="PA-圆角矩形 17">
              <a:extLst>
                <a:ext uri="{FF2B5EF4-FFF2-40B4-BE49-F238E27FC236}">
                  <a16:creationId xmlns:a16="http://schemas.microsoft.com/office/drawing/2014/main" id="{F0C7B25D-94E0-4688-BE68-4E7D1D3D6360}"/>
                </a:ext>
              </a:extLst>
            </p:cNvPr>
            <p:cNvSpPr/>
            <p:nvPr>
              <p:custDataLst>
                <p:tags r:id="rId20"/>
              </p:custDataLst>
            </p:nvPr>
          </p:nvSpPr>
          <p:spPr>
            <a:xfrm>
              <a:off x="5446485" y="3669192"/>
              <a:ext cx="1603829" cy="1897743"/>
            </a:xfrm>
            <a:prstGeom prst="roundRect">
              <a:avLst>
                <a:gd name="adj" fmla="val 6712"/>
              </a:avLst>
            </a:prstGeom>
            <a:gradFill>
              <a:gsLst>
                <a:gs pos="0">
                  <a:srgbClr val="27B4DB"/>
                </a:gs>
                <a:gs pos="100000">
                  <a:srgbClr val="71E3B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圆角矩形 18">
              <a:extLst>
                <a:ext uri="{FF2B5EF4-FFF2-40B4-BE49-F238E27FC236}">
                  <a16:creationId xmlns:a16="http://schemas.microsoft.com/office/drawing/2014/main" id="{F784BD26-188C-4153-8530-C3F887A8559B}"/>
                </a:ext>
              </a:extLst>
            </p:cNvPr>
            <p:cNvSpPr/>
            <p:nvPr>
              <p:custDataLst>
                <p:tags r:id="rId21"/>
              </p:custDataLst>
            </p:nvPr>
          </p:nvSpPr>
          <p:spPr>
            <a:xfrm>
              <a:off x="5515429" y="3754011"/>
              <a:ext cx="1465942" cy="1728106"/>
            </a:xfrm>
            <a:prstGeom prst="roundRect">
              <a:avLst>
                <a:gd name="adj" fmla="val 671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A-文本框 20">
            <a:extLst>
              <a:ext uri="{FF2B5EF4-FFF2-40B4-BE49-F238E27FC236}">
                <a16:creationId xmlns:a16="http://schemas.microsoft.com/office/drawing/2014/main" id="{23DF362B-BE82-47F2-B6D0-9251510FA8DB}"/>
              </a:ext>
            </a:extLst>
          </p:cNvPr>
          <p:cNvSpPr txBox="1"/>
          <p:nvPr>
            <p:custDataLst>
              <p:tags r:id="rId11"/>
            </p:custDataLst>
          </p:nvPr>
        </p:nvSpPr>
        <p:spPr>
          <a:xfrm>
            <a:off x="3272320" y="3869397"/>
            <a:ext cx="1233714" cy="1116331"/>
          </a:xfrm>
          <a:prstGeom prst="rect">
            <a:avLst/>
          </a:prstGeom>
          <a:noFill/>
        </p:spPr>
        <p:txBody>
          <a:bodyPr wrap="square" rtlCol="0">
            <a:spAutoFit/>
          </a:bodyPr>
          <a:lstStyle/>
          <a:p>
            <a:pPr algn="ctr">
              <a:lnSpc>
                <a:spcPct val="200000"/>
              </a:lnSpc>
            </a:pPr>
            <a:r>
              <a:rPr lang="zh-CN" altLang="en-US" b="1" dirty="0"/>
              <a:t>初步设计</a:t>
            </a:r>
            <a:endParaRPr lang="en-US" altLang="zh-CN" b="1" dirty="0"/>
          </a:p>
          <a:p>
            <a:pPr algn="ctr">
              <a:lnSpc>
                <a:spcPct val="200000"/>
              </a:lnSpc>
            </a:pPr>
            <a:r>
              <a:rPr lang="zh-CN" altLang="en-US" b="1" dirty="0"/>
              <a:t>概算书</a:t>
            </a:r>
          </a:p>
        </p:txBody>
      </p:sp>
      <p:grpSp>
        <p:nvGrpSpPr>
          <p:cNvPr id="38" name="PA-组合 37">
            <a:extLst>
              <a:ext uri="{FF2B5EF4-FFF2-40B4-BE49-F238E27FC236}">
                <a16:creationId xmlns:a16="http://schemas.microsoft.com/office/drawing/2014/main" id="{CBF6E29A-CC64-4697-92CE-FA9681279A13}"/>
              </a:ext>
            </a:extLst>
          </p:cNvPr>
          <p:cNvGrpSpPr/>
          <p:nvPr>
            <p:custDataLst>
              <p:tags r:id="rId12"/>
            </p:custDataLst>
          </p:nvPr>
        </p:nvGrpSpPr>
        <p:grpSpPr>
          <a:xfrm>
            <a:off x="5618615" y="3889062"/>
            <a:ext cx="1671638" cy="1079347"/>
            <a:chOff x="5618615" y="3889062"/>
            <a:chExt cx="1671638" cy="1079347"/>
          </a:xfrm>
        </p:grpSpPr>
        <p:sp>
          <p:nvSpPr>
            <p:cNvPr id="35" name="PA-椭圆 34">
              <a:extLst>
                <a:ext uri="{FF2B5EF4-FFF2-40B4-BE49-F238E27FC236}">
                  <a16:creationId xmlns:a16="http://schemas.microsoft.com/office/drawing/2014/main" id="{4725C585-6E53-44E1-A5A6-5CEC96D3E2CB}"/>
                </a:ext>
              </a:extLst>
            </p:cNvPr>
            <p:cNvSpPr/>
            <p:nvPr>
              <p:custDataLst>
                <p:tags r:id="rId13"/>
              </p:custDataLst>
            </p:nvPr>
          </p:nvSpPr>
          <p:spPr>
            <a:xfrm rot="421965">
              <a:off x="7022988" y="4506149"/>
              <a:ext cx="191820" cy="123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PA-椭圆 33">
              <a:extLst>
                <a:ext uri="{FF2B5EF4-FFF2-40B4-BE49-F238E27FC236}">
                  <a16:creationId xmlns:a16="http://schemas.microsoft.com/office/drawing/2014/main" id="{3D2F84D9-87D8-45D9-88D2-A56AC3E8A330}"/>
                </a:ext>
              </a:extLst>
            </p:cNvPr>
            <p:cNvSpPr/>
            <p:nvPr>
              <p:custDataLst>
                <p:tags r:id="rId14"/>
              </p:custDataLst>
            </p:nvPr>
          </p:nvSpPr>
          <p:spPr>
            <a:xfrm rot="421965">
              <a:off x="6478480" y="4845356"/>
              <a:ext cx="191820" cy="123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PA-椭圆 32">
              <a:extLst>
                <a:ext uri="{FF2B5EF4-FFF2-40B4-BE49-F238E27FC236}">
                  <a16:creationId xmlns:a16="http://schemas.microsoft.com/office/drawing/2014/main" id="{DDDF9474-4C1A-404F-AEEA-3771EF5EDDFD}"/>
                </a:ext>
              </a:extLst>
            </p:cNvPr>
            <p:cNvSpPr/>
            <p:nvPr>
              <p:custDataLst>
                <p:tags r:id="rId15"/>
              </p:custDataLst>
            </p:nvPr>
          </p:nvSpPr>
          <p:spPr>
            <a:xfrm rot="421965">
              <a:off x="5675936" y="4620148"/>
              <a:ext cx="191820" cy="1230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PA-椭圆 31">
              <a:extLst>
                <a:ext uri="{FF2B5EF4-FFF2-40B4-BE49-F238E27FC236}">
                  <a16:creationId xmlns:a16="http://schemas.microsoft.com/office/drawing/2014/main" id="{5079443C-3107-4838-AF02-60E4D12A9203}"/>
                </a:ext>
              </a:extLst>
            </p:cNvPr>
            <p:cNvSpPr/>
            <p:nvPr>
              <p:custDataLst>
                <p:tags r:id="rId16"/>
              </p:custDataLst>
            </p:nvPr>
          </p:nvSpPr>
          <p:spPr>
            <a:xfrm rot="1919596">
              <a:off x="6974859" y="4006504"/>
              <a:ext cx="266700" cy="209712"/>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PA-矩形 28">
              <a:extLst>
                <a:ext uri="{FF2B5EF4-FFF2-40B4-BE49-F238E27FC236}">
                  <a16:creationId xmlns:a16="http://schemas.microsoft.com/office/drawing/2014/main" id="{8A5A4FAE-AEE9-43A9-AF47-B220E92DCEC9}"/>
                </a:ext>
              </a:extLst>
            </p:cNvPr>
            <p:cNvSpPr/>
            <p:nvPr>
              <p:custDataLst>
                <p:tags r:id="rId17"/>
              </p:custDataLst>
            </p:nvPr>
          </p:nvSpPr>
          <p:spPr>
            <a:xfrm>
              <a:off x="5622584" y="3889062"/>
              <a:ext cx="1663700" cy="640189"/>
            </a:xfrm>
            <a:custGeom>
              <a:avLst/>
              <a:gdLst>
                <a:gd name="connsiteX0" fmla="*/ 0 w 1358900"/>
                <a:gd name="connsiteY0" fmla="*/ 0 h 957689"/>
                <a:gd name="connsiteX1" fmla="*/ 1358900 w 1358900"/>
                <a:gd name="connsiteY1" fmla="*/ 0 h 957689"/>
                <a:gd name="connsiteX2" fmla="*/ 1358900 w 1358900"/>
                <a:gd name="connsiteY2" fmla="*/ 957689 h 957689"/>
                <a:gd name="connsiteX3" fmla="*/ 0 w 1358900"/>
                <a:gd name="connsiteY3" fmla="*/ 957689 h 957689"/>
                <a:gd name="connsiteX4" fmla="*/ 0 w 1358900"/>
                <a:gd name="connsiteY4" fmla="*/ 0 h 957689"/>
                <a:gd name="connsiteX0" fmla="*/ 0 w 1358900"/>
                <a:gd name="connsiteY0" fmla="*/ 0 h 957689"/>
                <a:gd name="connsiteX1" fmla="*/ 946150 w 1358900"/>
                <a:gd name="connsiteY1" fmla="*/ 342900 h 957689"/>
                <a:gd name="connsiteX2" fmla="*/ 1358900 w 1358900"/>
                <a:gd name="connsiteY2" fmla="*/ 957689 h 957689"/>
                <a:gd name="connsiteX3" fmla="*/ 0 w 1358900"/>
                <a:gd name="connsiteY3" fmla="*/ 957689 h 957689"/>
                <a:gd name="connsiteX4" fmla="*/ 0 w 1358900"/>
                <a:gd name="connsiteY4" fmla="*/ 0 h 957689"/>
                <a:gd name="connsiteX0" fmla="*/ 0 w 1435100"/>
                <a:gd name="connsiteY0" fmla="*/ 0 h 881489"/>
                <a:gd name="connsiteX1" fmla="*/ 1022350 w 1435100"/>
                <a:gd name="connsiteY1" fmla="*/ 266700 h 881489"/>
                <a:gd name="connsiteX2" fmla="*/ 1435100 w 1435100"/>
                <a:gd name="connsiteY2" fmla="*/ 881489 h 881489"/>
                <a:gd name="connsiteX3" fmla="*/ 76200 w 1435100"/>
                <a:gd name="connsiteY3" fmla="*/ 881489 h 881489"/>
                <a:gd name="connsiteX4" fmla="*/ 0 w 1435100"/>
                <a:gd name="connsiteY4" fmla="*/ 0 h 881489"/>
                <a:gd name="connsiteX0" fmla="*/ 641350 w 2076450"/>
                <a:gd name="connsiteY0" fmla="*/ 0 h 881489"/>
                <a:gd name="connsiteX1" fmla="*/ 1663700 w 2076450"/>
                <a:gd name="connsiteY1" fmla="*/ 266700 h 881489"/>
                <a:gd name="connsiteX2" fmla="*/ 2076450 w 2076450"/>
                <a:gd name="connsiteY2" fmla="*/ 881489 h 881489"/>
                <a:gd name="connsiteX3" fmla="*/ 0 w 2076450"/>
                <a:gd name="connsiteY3" fmla="*/ 379839 h 881489"/>
                <a:gd name="connsiteX4" fmla="*/ 641350 w 2076450"/>
                <a:gd name="connsiteY4" fmla="*/ 0 h 881489"/>
                <a:gd name="connsiteX0" fmla="*/ 641350 w 1663700"/>
                <a:gd name="connsiteY0" fmla="*/ 0 h 640189"/>
                <a:gd name="connsiteX1" fmla="*/ 1663700 w 1663700"/>
                <a:gd name="connsiteY1" fmla="*/ 266700 h 640189"/>
                <a:gd name="connsiteX2" fmla="*/ 1041400 w 1663700"/>
                <a:gd name="connsiteY2" fmla="*/ 640189 h 640189"/>
                <a:gd name="connsiteX3" fmla="*/ 0 w 1663700"/>
                <a:gd name="connsiteY3" fmla="*/ 379839 h 640189"/>
                <a:gd name="connsiteX4" fmla="*/ 641350 w 1663700"/>
                <a:gd name="connsiteY4" fmla="*/ 0 h 6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00" h="640189">
                  <a:moveTo>
                    <a:pt x="641350" y="0"/>
                  </a:moveTo>
                  <a:lnTo>
                    <a:pt x="1663700" y="266700"/>
                  </a:lnTo>
                  <a:lnTo>
                    <a:pt x="1041400" y="640189"/>
                  </a:lnTo>
                  <a:lnTo>
                    <a:pt x="0" y="379839"/>
                  </a:lnTo>
                  <a:lnTo>
                    <a:pt x="641350" y="0"/>
                  </a:lnTo>
                  <a:close/>
                </a:path>
              </a:pathLst>
            </a:cu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PA-矩形 28">
              <a:extLst>
                <a:ext uri="{FF2B5EF4-FFF2-40B4-BE49-F238E27FC236}">
                  <a16:creationId xmlns:a16="http://schemas.microsoft.com/office/drawing/2014/main" id="{58CA805D-C41E-459A-9E9C-DA13BD116F35}"/>
                </a:ext>
              </a:extLst>
            </p:cNvPr>
            <p:cNvSpPr/>
            <p:nvPr>
              <p:custDataLst>
                <p:tags r:id="rId18"/>
              </p:custDataLst>
            </p:nvPr>
          </p:nvSpPr>
          <p:spPr>
            <a:xfrm>
              <a:off x="5618615" y="4263699"/>
              <a:ext cx="1038320" cy="671145"/>
            </a:xfrm>
            <a:custGeom>
              <a:avLst/>
              <a:gdLst>
                <a:gd name="connsiteX0" fmla="*/ 0 w 1358900"/>
                <a:gd name="connsiteY0" fmla="*/ 0 h 957689"/>
                <a:gd name="connsiteX1" fmla="*/ 1358900 w 1358900"/>
                <a:gd name="connsiteY1" fmla="*/ 0 h 957689"/>
                <a:gd name="connsiteX2" fmla="*/ 1358900 w 1358900"/>
                <a:gd name="connsiteY2" fmla="*/ 957689 h 957689"/>
                <a:gd name="connsiteX3" fmla="*/ 0 w 1358900"/>
                <a:gd name="connsiteY3" fmla="*/ 957689 h 957689"/>
                <a:gd name="connsiteX4" fmla="*/ 0 w 1358900"/>
                <a:gd name="connsiteY4" fmla="*/ 0 h 957689"/>
                <a:gd name="connsiteX0" fmla="*/ 0 w 1358900"/>
                <a:gd name="connsiteY0" fmla="*/ 0 h 957689"/>
                <a:gd name="connsiteX1" fmla="*/ 946150 w 1358900"/>
                <a:gd name="connsiteY1" fmla="*/ 342900 h 957689"/>
                <a:gd name="connsiteX2" fmla="*/ 1358900 w 1358900"/>
                <a:gd name="connsiteY2" fmla="*/ 957689 h 957689"/>
                <a:gd name="connsiteX3" fmla="*/ 0 w 1358900"/>
                <a:gd name="connsiteY3" fmla="*/ 957689 h 957689"/>
                <a:gd name="connsiteX4" fmla="*/ 0 w 1358900"/>
                <a:gd name="connsiteY4" fmla="*/ 0 h 957689"/>
                <a:gd name="connsiteX0" fmla="*/ 0 w 1435100"/>
                <a:gd name="connsiteY0" fmla="*/ 0 h 881489"/>
                <a:gd name="connsiteX1" fmla="*/ 1022350 w 1435100"/>
                <a:gd name="connsiteY1" fmla="*/ 266700 h 881489"/>
                <a:gd name="connsiteX2" fmla="*/ 1435100 w 1435100"/>
                <a:gd name="connsiteY2" fmla="*/ 881489 h 881489"/>
                <a:gd name="connsiteX3" fmla="*/ 76200 w 1435100"/>
                <a:gd name="connsiteY3" fmla="*/ 881489 h 881489"/>
                <a:gd name="connsiteX4" fmla="*/ 0 w 1435100"/>
                <a:gd name="connsiteY4" fmla="*/ 0 h 881489"/>
                <a:gd name="connsiteX0" fmla="*/ 641350 w 2076450"/>
                <a:gd name="connsiteY0" fmla="*/ 0 h 881489"/>
                <a:gd name="connsiteX1" fmla="*/ 1663700 w 2076450"/>
                <a:gd name="connsiteY1" fmla="*/ 266700 h 881489"/>
                <a:gd name="connsiteX2" fmla="*/ 2076450 w 2076450"/>
                <a:gd name="connsiteY2" fmla="*/ 881489 h 881489"/>
                <a:gd name="connsiteX3" fmla="*/ 0 w 2076450"/>
                <a:gd name="connsiteY3" fmla="*/ 379839 h 881489"/>
                <a:gd name="connsiteX4" fmla="*/ 641350 w 2076450"/>
                <a:gd name="connsiteY4" fmla="*/ 0 h 881489"/>
                <a:gd name="connsiteX0" fmla="*/ 641350 w 1663700"/>
                <a:gd name="connsiteY0" fmla="*/ 0 h 640189"/>
                <a:gd name="connsiteX1" fmla="*/ 1663700 w 1663700"/>
                <a:gd name="connsiteY1" fmla="*/ 266700 h 640189"/>
                <a:gd name="connsiteX2" fmla="*/ 1041400 w 1663700"/>
                <a:gd name="connsiteY2" fmla="*/ 640189 h 640189"/>
                <a:gd name="connsiteX3" fmla="*/ 0 w 1663700"/>
                <a:gd name="connsiteY3" fmla="*/ 379839 h 640189"/>
                <a:gd name="connsiteX4" fmla="*/ 641350 w 1663700"/>
                <a:gd name="connsiteY4" fmla="*/ 0 h 640189"/>
                <a:gd name="connsiteX0" fmla="*/ 6350 w 1028700"/>
                <a:gd name="connsiteY0" fmla="*/ 0 h 640189"/>
                <a:gd name="connsiteX1" fmla="*/ 1028700 w 1028700"/>
                <a:gd name="connsiteY1" fmla="*/ 266700 h 640189"/>
                <a:gd name="connsiteX2" fmla="*/ 406400 w 1028700"/>
                <a:gd name="connsiteY2" fmla="*/ 640189 h 640189"/>
                <a:gd name="connsiteX3" fmla="*/ 0 w 1028700"/>
                <a:gd name="connsiteY3" fmla="*/ 373489 h 640189"/>
                <a:gd name="connsiteX4" fmla="*/ 6350 w 1028700"/>
                <a:gd name="connsiteY4" fmla="*/ 0 h 640189"/>
                <a:gd name="connsiteX0" fmla="*/ 6350 w 1028700"/>
                <a:gd name="connsiteY0" fmla="*/ 0 h 659239"/>
                <a:gd name="connsiteX1" fmla="*/ 1028700 w 1028700"/>
                <a:gd name="connsiteY1" fmla="*/ 266700 h 659239"/>
                <a:gd name="connsiteX2" fmla="*/ 1016000 w 1028700"/>
                <a:gd name="connsiteY2" fmla="*/ 659239 h 659239"/>
                <a:gd name="connsiteX3" fmla="*/ 0 w 1028700"/>
                <a:gd name="connsiteY3" fmla="*/ 373489 h 659239"/>
                <a:gd name="connsiteX4" fmla="*/ 6350 w 1028700"/>
                <a:gd name="connsiteY4" fmla="*/ 0 h 659239"/>
                <a:gd name="connsiteX0" fmla="*/ 6350 w 1023937"/>
                <a:gd name="connsiteY0" fmla="*/ 0 h 659239"/>
                <a:gd name="connsiteX1" fmla="*/ 1023937 w 1023937"/>
                <a:gd name="connsiteY1" fmla="*/ 254794 h 659239"/>
                <a:gd name="connsiteX2" fmla="*/ 1016000 w 1023937"/>
                <a:gd name="connsiteY2" fmla="*/ 659239 h 659239"/>
                <a:gd name="connsiteX3" fmla="*/ 0 w 1023937"/>
                <a:gd name="connsiteY3" fmla="*/ 373489 h 659239"/>
                <a:gd name="connsiteX4" fmla="*/ 6350 w 1023937"/>
                <a:gd name="connsiteY4" fmla="*/ 0 h 659239"/>
                <a:gd name="connsiteX0" fmla="*/ 6350 w 1025525"/>
                <a:gd name="connsiteY0" fmla="*/ 0 h 659239"/>
                <a:gd name="connsiteX1" fmla="*/ 1023937 w 1025525"/>
                <a:gd name="connsiteY1" fmla="*/ 254794 h 659239"/>
                <a:gd name="connsiteX2" fmla="*/ 1025525 w 1025525"/>
                <a:gd name="connsiteY2" fmla="*/ 659239 h 659239"/>
                <a:gd name="connsiteX3" fmla="*/ 0 w 1025525"/>
                <a:gd name="connsiteY3" fmla="*/ 373489 h 659239"/>
                <a:gd name="connsiteX4" fmla="*/ 6350 w 1025525"/>
                <a:gd name="connsiteY4" fmla="*/ 0 h 659239"/>
                <a:gd name="connsiteX0" fmla="*/ 6350 w 1024033"/>
                <a:gd name="connsiteY0" fmla="*/ 0 h 659239"/>
                <a:gd name="connsiteX1" fmla="*/ 1023937 w 1024033"/>
                <a:gd name="connsiteY1" fmla="*/ 254794 h 659239"/>
                <a:gd name="connsiteX2" fmla="*/ 1023144 w 1024033"/>
                <a:gd name="connsiteY2" fmla="*/ 659239 h 659239"/>
                <a:gd name="connsiteX3" fmla="*/ 0 w 1024033"/>
                <a:gd name="connsiteY3" fmla="*/ 373489 h 659239"/>
                <a:gd name="connsiteX4" fmla="*/ 6350 w 1024033"/>
                <a:gd name="connsiteY4" fmla="*/ 0 h 659239"/>
                <a:gd name="connsiteX0" fmla="*/ 0 w 1036733"/>
                <a:gd name="connsiteY0" fmla="*/ 0 h 671145"/>
                <a:gd name="connsiteX1" fmla="*/ 1036637 w 1036733"/>
                <a:gd name="connsiteY1" fmla="*/ 266700 h 671145"/>
                <a:gd name="connsiteX2" fmla="*/ 1035844 w 1036733"/>
                <a:gd name="connsiteY2" fmla="*/ 671145 h 671145"/>
                <a:gd name="connsiteX3" fmla="*/ 12700 w 1036733"/>
                <a:gd name="connsiteY3" fmla="*/ 385395 h 671145"/>
                <a:gd name="connsiteX4" fmla="*/ 0 w 1036733"/>
                <a:gd name="connsiteY4" fmla="*/ 0 h 671145"/>
                <a:gd name="connsiteX0" fmla="*/ 1587 w 1038320"/>
                <a:gd name="connsiteY0" fmla="*/ 0 h 671145"/>
                <a:gd name="connsiteX1" fmla="*/ 1038224 w 1038320"/>
                <a:gd name="connsiteY1" fmla="*/ 266700 h 671145"/>
                <a:gd name="connsiteX2" fmla="*/ 1037431 w 1038320"/>
                <a:gd name="connsiteY2" fmla="*/ 671145 h 671145"/>
                <a:gd name="connsiteX3" fmla="*/ 0 w 1038320"/>
                <a:gd name="connsiteY3" fmla="*/ 385395 h 671145"/>
                <a:gd name="connsiteX4" fmla="*/ 1587 w 1038320"/>
                <a:gd name="connsiteY4" fmla="*/ 0 h 671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8320" h="671145">
                  <a:moveTo>
                    <a:pt x="1587" y="0"/>
                  </a:moveTo>
                  <a:lnTo>
                    <a:pt x="1038224" y="266700"/>
                  </a:lnTo>
                  <a:cubicBezTo>
                    <a:pt x="1038753" y="401515"/>
                    <a:pt x="1036902" y="536330"/>
                    <a:pt x="1037431" y="671145"/>
                  </a:cubicBezTo>
                  <a:lnTo>
                    <a:pt x="0" y="385395"/>
                  </a:lnTo>
                  <a:lnTo>
                    <a:pt x="1587" y="0"/>
                  </a:lnTo>
                  <a:close/>
                </a:path>
              </a:pathLst>
            </a:cu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PA-矩形 28">
              <a:extLst>
                <a:ext uri="{FF2B5EF4-FFF2-40B4-BE49-F238E27FC236}">
                  <a16:creationId xmlns:a16="http://schemas.microsoft.com/office/drawing/2014/main" id="{6B841AD6-7360-4B5B-909C-347FFE88E8B2}"/>
                </a:ext>
              </a:extLst>
            </p:cNvPr>
            <p:cNvSpPr/>
            <p:nvPr>
              <p:custDataLst>
                <p:tags r:id="rId19"/>
              </p:custDataLst>
            </p:nvPr>
          </p:nvSpPr>
          <p:spPr>
            <a:xfrm>
              <a:off x="6656724" y="4156239"/>
              <a:ext cx="633529" cy="779095"/>
            </a:xfrm>
            <a:custGeom>
              <a:avLst/>
              <a:gdLst>
                <a:gd name="connsiteX0" fmla="*/ 0 w 1358900"/>
                <a:gd name="connsiteY0" fmla="*/ 0 h 957689"/>
                <a:gd name="connsiteX1" fmla="*/ 1358900 w 1358900"/>
                <a:gd name="connsiteY1" fmla="*/ 0 h 957689"/>
                <a:gd name="connsiteX2" fmla="*/ 1358900 w 1358900"/>
                <a:gd name="connsiteY2" fmla="*/ 957689 h 957689"/>
                <a:gd name="connsiteX3" fmla="*/ 0 w 1358900"/>
                <a:gd name="connsiteY3" fmla="*/ 957689 h 957689"/>
                <a:gd name="connsiteX4" fmla="*/ 0 w 1358900"/>
                <a:gd name="connsiteY4" fmla="*/ 0 h 957689"/>
                <a:gd name="connsiteX0" fmla="*/ 0 w 1358900"/>
                <a:gd name="connsiteY0" fmla="*/ 0 h 957689"/>
                <a:gd name="connsiteX1" fmla="*/ 946150 w 1358900"/>
                <a:gd name="connsiteY1" fmla="*/ 342900 h 957689"/>
                <a:gd name="connsiteX2" fmla="*/ 1358900 w 1358900"/>
                <a:gd name="connsiteY2" fmla="*/ 957689 h 957689"/>
                <a:gd name="connsiteX3" fmla="*/ 0 w 1358900"/>
                <a:gd name="connsiteY3" fmla="*/ 957689 h 957689"/>
                <a:gd name="connsiteX4" fmla="*/ 0 w 1358900"/>
                <a:gd name="connsiteY4" fmla="*/ 0 h 957689"/>
                <a:gd name="connsiteX0" fmla="*/ 0 w 1435100"/>
                <a:gd name="connsiteY0" fmla="*/ 0 h 881489"/>
                <a:gd name="connsiteX1" fmla="*/ 1022350 w 1435100"/>
                <a:gd name="connsiteY1" fmla="*/ 266700 h 881489"/>
                <a:gd name="connsiteX2" fmla="*/ 1435100 w 1435100"/>
                <a:gd name="connsiteY2" fmla="*/ 881489 h 881489"/>
                <a:gd name="connsiteX3" fmla="*/ 76200 w 1435100"/>
                <a:gd name="connsiteY3" fmla="*/ 881489 h 881489"/>
                <a:gd name="connsiteX4" fmla="*/ 0 w 1435100"/>
                <a:gd name="connsiteY4" fmla="*/ 0 h 881489"/>
                <a:gd name="connsiteX0" fmla="*/ 641350 w 2076450"/>
                <a:gd name="connsiteY0" fmla="*/ 0 h 881489"/>
                <a:gd name="connsiteX1" fmla="*/ 1663700 w 2076450"/>
                <a:gd name="connsiteY1" fmla="*/ 266700 h 881489"/>
                <a:gd name="connsiteX2" fmla="*/ 2076450 w 2076450"/>
                <a:gd name="connsiteY2" fmla="*/ 881489 h 881489"/>
                <a:gd name="connsiteX3" fmla="*/ 0 w 2076450"/>
                <a:gd name="connsiteY3" fmla="*/ 379839 h 881489"/>
                <a:gd name="connsiteX4" fmla="*/ 641350 w 2076450"/>
                <a:gd name="connsiteY4" fmla="*/ 0 h 881489"/>
                <a:gd name="connsiteX0" fmla="*/ 641350 w 1663700"/>
                <a:gd name="connsiteY0" fmla="*/ 0 h 640189"/>
                <a:gd name="connsiteX1" fmla="*/ 1663700 w 1663700"/>
                <a:gd name="connsiteY1" fmla="*/ 266700 h 640189"/>
                <a:gd name="connsiteX2" fmla="*/ 1041400 w 1663700"/>
                <a:gd name="connsiteY2" fmla="*/ 640189 h 640189"/>
                <a:gd name="connsiteX3" fmla="*/ 0 w 1663700"/>
                <a:gd name="connsiteY3" fmla="*/ 379839 h 640189"/>
                <a:gd name="connsiteX4" fmla="*/ 641350 w 1663700"/>
                <a:gd name="connsiteY4" fmla="*/ 0 h 640189"/>
                <a:gd name="connsiteX0" fmla="*/ 6350 w 1028700"/>
                <a:gd name="connsiteY0" fmla="*/ 0 h 640189"/>
                <a:gd name="connsiteX1" fmla="*/ 1028700 w 1028700"/>
                <a:gd name="connsiteY1" fmla="*/ 266700 h 640189"/>
                <a:gd name="connsiteX2" fmla="*/ 406400 w 1028700"/>
                <a:gd name="connsiteY2" fmla="*/ 640189 h 640189"/>
                <a:gd name="connsiteX3" fmla="*/ 0 w 1028700"/>
                <a:gd name="connsiteY3" fmla="*/ 373489 h 640189"/>
                <a:gd name="connsiteX4" fmla="*/ 6350 w 1028700"/>
                <a:gd name="connsiteY4" fmla="*/ 0 h 640189"/>
                <a:gd name="connsiteX0" fmla="*/ 6350 w 1028700"/>
                <a:gd name="connsiteY0" fmla="*/ 0 h 659239"/>
                <a:gd name="connsiteX1" fmla="*/ 1028700 w 1028700"/>
                <a:gd name="connsiteY1" fmla="*/ 266700 h 659239"/>
                <a:gd name="connsiteX2" fmla="*/ 1016000 w 1028700"/>
                <a:gd name="connsiteY2" fmla="*/ 659239 h 659239"/>
                <a:gd name="connsiteX3" fmla="*/ 0 w 1028700"/>
                <a:gd name="connsiteY3" fmla="*/ 373489 h 659239"/>
                <a:gd name="connsiteX4" fmla="*/ 6350 w 1028700"/>
                <a:gd name="connsiteY4" fmla="*/ 0 h 659239"/>
                <a:gd name="connsiteX0" fmla="*/ 6350 w 1016000"/>
                <a:gd name="connsiteY0" fmla="*/ 368300 h 1027539"/>
                <a:gd name="connsiteX1" fmla="*/ 628650 w 1016000"/>
                <a:gd name="connsiteY1" fmla="*/ 0 h 1027539"/>
                <a:gd name="connsiteX2" fmla="*/ 1016000 w 1016000"/>
                <a:gd name="connsiteY2" fmla="*/ 1027539 h 1027539"/>
                <a:gd name="connsiteX3" fmla="*/ 0 w 1016000"/>
                <a:gd name="connsiteY3" fmla="*/ 741789 h 1027539"/>
                <a:gd name="connsiteX4" fmla="*/ 6350 w 1016000"/>
                <a:gd name="connsiteY4" fmla="*/ 368300 h 1027539"/>
                <a:gd name="connsiteX0" fmla="*/ 6350 w 1016000"/>
                <a:gd name="connsiteY0" fmla="*/ 393700 h 1052939"/>
                <a:gd name="connsiteX1" fmla="*/ 654050 w 1016000"/>
                <a:gd name="connsiteY1" fmla="*/ 0 h 1052939"/>
                <a:gd name="connsiteX2" fmla="*/ 1016000 w 1016000"/>
                <a:gd name="connsiteY2" fmla="*/ 1052939 h 1052939"/>
                <a:gd name="connsiteX3" fmla="*/ 0 w 1016000"/>
                <a:gd name="connsiteY3" fmla="*/ 767189 h 1052939"/>
                <a:gd name="connsiteX4" fmla="*/ 6350 w 1016000"/>
                <a:gd name="connsiteY4" fmla="*/ 393700 h 1052939"/>
                <a:gd name="connsiteX0" fmla="*/ 6350 w 654050"/>
                <a:gd name="connsiteY0" fmla="*/ 393700 h 767189"/>
                <a:gd name="connsiteX1" fmla="*/ 654050 w 654050"/>
                <a:gd name="connsiteY1" fmla="*/ 0 h 767189"/>
                <a:gd name="connsiteX2" fmla="*/ 635000 w 654050"/>
                <a:gd name="connsiteY2" fmla="*/ 360789 h 767189"/>
                <a:gd name="connsiteX3" fmla="*/ 0 w 654050"/>
                <a:gd name="connsiteY3" fmla="*/ 767189 h 767189"/>
                <a:gd name="connsiteX4" fmla="*/ 6350 w 654050"/>
                <a:gd name="connsiteY4" fmla="*/ 393700 h 767189"/>
                <a:gd name="connsiteX0" fmla="*/ 18300 w 654050"/>
                <a:gd name="connsiteY0" fmla="*/ 372269 h 767189"/>
                <a:gd name="connsiteX1" fmla="*/ 654050 w 654050"/>
                <a:gd name="connsiteY1" fmla="*/ 0 h 767189"/>
                <a:gd name="connsiteX2" fmla="*/ 635000 w 654050"/>
                <a:gd name="connsiteY2" fmla="*/ 360789 h 767189"/>
                <a:gd name="connsiteX3" fmla="*/ 0 w 654050"/>
                <a:gd name="connsiteY3" fmla="*/ 767189 h 767189"/>
                <a:gd name="connsiteX4" fmla="*/ 18300 w 654050"/>
                <a:gd name="connsiteY4" fmla="*/ 372269 h 767189"/>
                <a:gd name="connsiteX0" fmla="*/ 1570 w 637320"/>
                <a:gd name="connsiteY0" fmla="*/ 372269 h 779095"/>
                <a:gd name="connsiteX1" fmla="*/ 637320 w 637320"/>
                <a:gd name="connsiteY1" fmla="*/ 0 h 779095"/>
                <a:gd name="connsiteX2" fmla="*/ 618270 w 637320"/>
                <a:gd name="connsiteY2" fmla="*/ 360789 h 779095"/>
                <a:gd name="connsiteX3" fmla="*/ 0 w 637320"/>
                <a:gd name="connsiteY3" fmla="*/ 779095 h 779095"/>
                <a:gd name="connsiteX4" fmla="*/ 1570 w 637320"/>
                <a:gd name="connsiteY4" fmla="*/ 372269 h 779095"/>
                <a:gd name="connsiteX0" fmla="*/ 8740 w 644490"/>
                <a:gd name="connsiteY0" fmla="*/ 372269 h 779095"/>
                <a:gd name="connsiteX1" fmla="*/ 644490 w 644490"/>
                <a:gd name="connsiteY1" fmla="*/ 0 h 779095"/>
                <a:gd name="connsiteX2" fmla="*/ 625440 w 644490"/>
                <a:gd name="connsiteY2" fmla="*/ 360789 h 779095"/>
                <a:gd name="connsiteX3" fmla="*/ 0 w 644490"/>
                <a:gd name="connsiteY3" fmla="*/ 779095 h 779095"/>
                <a:gd name="connsiteX4" fmla="*/ 8740 w 644490"/>
                <a:gd name="connsiteY4" fmla="*/ 372269 h 779095"/>
                <a:gd name="connsiteX0" fmla="*/ 94 w 635844"/>
                <a:gd name="connsiteY0" fmla="*/ 372269 h 779095"/>
                <a:gd name="connsiteX1" fmla="*/ 635844 w 635844"/>
                <a:gd name="connsiteY1" fmla="*/ 0 h 779095"/>
                <a:gd name="connsiteX2" fmla="*/ 616794 w 635844"/>
                <a:gd name="connsiteY2" fmla="*/ 360789 h 779095"/>
                <a:gd name="connsiteX3" fmla="*/ 914 w 635844"/>
                <a:gd name="connsiteY3" fmla="*/ 779095 h 779095"/>
                <a:gd name="connsiteX4" fmla="*/ 94 w 635844"/>
                <a:gd name="connsiteY4" fmla="*/ 372269 h 779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844" h="779095">
                  <a:moveTo>
                    <a:pt x="94" y="372269"/>
                  </a:moveTo>
                  <a:lnTo>
                    <a:pt x="635844" y="0"/>
                  </a:lnTo>
                  <a:lnTo>
                    <a:pt x="616794" y="360789"/>
                  </a:lnTo>
                  <a:lnTo>
                    <a:pt x="914" y="779095"/>
                  </a:lnTo>
                  <a:cubicBezTo>
                    <a:pt x="1437" y="643486"/>
                    <a:pt x="-429" y="507878"/>
                    <a:pt x="94" y="372269"/>
                  </a:cubicBezTo>
                  <a:close/>
                </a:path>
              </a:pathLst>
            </a:custGeom>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644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1500"/>
                            </p:stCondLst>
                            <p:childTnLst>
                              <p:par>
                                <p:cTn id="14" presetID="35" presetClass="emph" presetSubtype="0" repeatCount="3000" fill="hold" nodeType="afterEffect">
                                  <p:stCondLst>
                                    <p:cond delay="0"/>
                                  </p:stCondLst>
                                  <p:childTnLst>
                                    <p:anim calcmode="discrete" valueType="str">
                                      <p:cBhvr>
                                        <p:cTn id="15" dur="500" fill="hold"/>
                                        <p:tgtEl>
                                          <p:spTgt spid="25"/>
                                        </p:tgtEl>
                                        <p:attrNameLst>
                                          <p:attrName>style.visibility</p:attrName>
                                        </p:attrNameLst>
                                      </p:cBhvr>
                                      <p:tavLst>
                                        <p:tav tm="0">
                                          <p:val>
                                            <p:strVal val="hidden"/>
                                          </p:val>
                                        </p:tav>
                                        <p:tav tm="50000">
                                          <p:val>
                                            <p:strVal val="visible"/>
                                          </p:val>
                                        </p:tav>
                                      </p:tavLst>
                                    </p:anim>
                                  </p:childTnLst>
                                </p:cTn>
                              </p:par>
                            </p:childTnLst>
                          </p:cTn>
                        </p:par>
                        <p:par>
                          <p:cTn id="16" fill="hold">
                            <p:stCondLst>
                              <p:cond delay="3000"/>
                            </p:stCondLst>
                            <p:childTnLst>
                              <p:par>
                                <p:cTn id="17" presetID="47"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1000"/>
                                        <p:tgtEl>
                                          <p:spTgt spid="22"/>
                                        </p:tgtEl>
                                      </p:cBhvr>
                                    </p:animEffect>
                                    <p:anim calcmode="lin" valueType="num">
                                      <p:cBhvr>
                                        <p:cTn id="20" dur="1000" fill="hold"/>
                                        <p:tgtEl>
                                          <p:spTgt spid="22"/>
                                        </p:tgtEl>
                                        <p:attrNameLst>
                                          <p:attrName>ppt_x</p:attrName>
                                        </p:attrNameLst>
                                      </p:cBhvr>
                                      <p:tavLst>
                                        <p:tav tm="0">
                                          <p:val>
                                            <p:strVal val="#ppt_x"/>
                                          </p:val>
                                        </p:tav>
                                        <p:tav tm="100000">
                                          <p:val>
                                            <p:strVal val="#ppt_x"/>
                                          </p:val>
                                        </p:tav>
                                      </p:tavLst>
                                    </p:anim>
                                    <p:anim calcmode="lin" valueType="num">
                                      <p:cBhvr>
                                        <p:cTn id="21" dur="1000" fill="hold"/>
                                        <p:tgtEl>
                                          <p:spTgt spid="22"/>
                                        </p:tgtEl>
                                        <p:attrNameLst>
                                          <p:attrName>ppt_y</p:attrName>
                                        </p:attrNameLst>
                                      </p:cBhvr>
                                      <p:tavLst>
                                        <p:tav tm="0">
                                          <p:val>
                                            <p:strVal val="#ppt_y-.1"/>
                                          </p:val>
                                        </p:tav>
                                        <p:tav tm="100000">
                                          <p:val>
                                            <p:strVal val="#ppt_y"/>
                                          </p:val>
                                        </p:tav>
                                      </p:tavLst>
                                    </p:anim>
                                  </p:childTnLst>
                                </p:cTn>
                              </p:par>
                            </p:childTnLst>
                          </p:cTn>
                        </p:par>
                        <p:par>
                          <p:cTn id="22" fill="hold">
                            <p:stCondLst>
                              <p:cond delay="4000"/>
                            </p:stCondLst>
                            <p:childTnLst>
                              <p:par>
                                <p:cTn id="23" presetID="47" presetClass="entr" presetSubtype="0"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par>
                          <p:cTn id="28" fill="hold">
                            <p:stCondLst>
                              <p:cond delay="5000"/>
                            </p:stCondLst>
                            <p:childTnLst>
                              <p:par>
                                <p:cTn id="29" presetID="47"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par>
                          <p:cTn id="34" fill="hold">
                            <p:stCondLst>
                              <p:cond delay="6000"/>
                            </p:stCondLst>
                            <p:childTnLst>
                              <p:par>
                                <p:cTn id="35" presetID="22" presetClass="entr" presetSubtype="8"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6500"/>
                            </p:stCondLst>
                            <p:childTnLst>
                              <p:par>
                                <p:cTn id="39" presetID="10" presetClass="entr" presetSubtype="0"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par>
                          <p:cTn id="42" fill="hold">
                            <p:stCondLst>
                              <p:cond delay="7000"/>
                            </p:stCondLst>
                            <p:childTnLst>
                              <p:par>
                                <p:cTn id="43" presetID="10" presetClass="entr" presetSubtype="0" repeatCount="indefinite" fill="hold" grpId="0"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2000"/>
                                        <p:tgtEl>
                                          <p:spTgt spid="36"/>
                                        </p:tgtEl>
                                      </p:cBhvr>
                                    </p:animEffect>
                                    <p:animEffect transition="out" filter="fade">
                                      <p:cBhvr>
                                        <p:cTn id="46" dur="2000">
                                          <p:stCondLst>
                                            <p:cond delay="2000"/>
                                          </p:stCondLst>
                                        </p:cTn>
                                        <p:tgtEl>
                                          <p:spTgt spid="36"/>
                                        </p:tgtEl>
                                      </p:cBhvr>
                                    </p:animEffect>
                                    <p:set>
                                      <p:cBhvr>
                                        <p:cTn id="47" dur="1" fill="hold">
                                          <p:stCondLst>
                                            <p:cond delay="3999"/>
                                          </p:stCondLst>
                                        </p:cTn>
                                        <p:tgtEl>
                                          <p:spTgt spid="36"/>
                                        </p:tgtEl>
                                        <p:attrNameLst>
                                          <p:attrName>style.visibility</p:attrName>
                                        </p:attrNameLst>
                                      </p:cBhvr>
                                      <p:to>
                                        <p:strVal val="hidden"/>
                                      </p:to>
                                    </p:set>
                                  </p:childTnLst>
                                </p:cTn>
                              </p:par>
                              <p:par>
                                <p:cTn id="48" presetID="10" presetClass="entr" presetSubtype="0" repeatCount="indefinite"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2000"/>
                                        <p:tgtEl>
                                          <p:spTgt spid="37"/>
                                        </p:tgtEl>
                                      </p:cBhvr>
                                    </p:animEffect>
                                    <p:animEffect transition="out" filter="fade">
                                      <p:cBhvr>
                                        <p:cTn id="51" dur="2000">
                                          <p:stCondLst>
                                            <p:cond delay="2000"/>
                                          </p:stCondLst>
                                        </p:cTn>
                                        <p:tgtEl>
                                          <p:spTgt spid="37"/>
                                        </p:tgtEl>
                                      </p:cBhvr>
                                    </p:animEffect>
                                    <p:set>
                                      <p:cBhvr>
                                        <p:cTn id="52" dur="1" fill="hold">
                                          <p:stCondLst>
                                            <p:cond delay="3999"/>
                                          </p:stCondLst>
                                        </p:cTn>
                                        <p:tgtEl>
                                          <p:spTgt spid="37"/>
                                        </p:tgtEl>
                                        <p:attrNameLst>
                                          <p:attrName>style.visibility</p:attrName>
                                        </p:attrNameLst>
                                      </p:cBhvr>
                                      <p:to>
                                        <p:strVal val="hidden"/>
                                      </p:to>
                                    </p:set>
                                  </p:childTnLst>
                                </p:cTn>
                              </p:par>
                              <p:par>
                                <p:cTn id="53" presetID="10" presetClass="entr" presetSubtype="0" fill="hold" grpId="0" nodeType="withEffect">
                                  <p:stCondLst>
                                    <p:cond delay="150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150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500"/>
                                  </p:stCondLst>
                                  <p:childTnLst>
                                    <p:animEffect transition="out" filter="fade">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par>
                                <p:cTn id="64" presetID="10" presetClass="exit" presetSubtype="0" fill="hold" nodeType="withEffect">
                                  <p:stCondLst>
                                    <p:cond delay="500"/>
                                  </p:stCondLst>
                                  <p:childTnLst>
                                    <p:animEffect transition="out" filter="fade">
                                      <p:cBhvr>
                                        <p:cTn id="65" dur="500"/>
                                        <p:tgtEl>
                                          <p:spTgt spid="25"/>
                                        </p:tgtEl>
                                      </p:cBhvr>
                                    </p:animEffect>
                                    <p:set>
                                      <p:cBhvr>
                                        <p:cTn id="66" dur="1" fill="hold">
                                          <p:stCondLst>
                                            <p:cond delay="499"/>
                                          </p:stCondLst>
                                        </p:cTn>
                                        <p:tgtEl>
                                          <p:spTgt spid="25"/>
                                        </p:tgtEl>
                                        <p:attrNameLst>
                                          <p:attrName>style.visibility</p:attrName>
                                        </p:attrNameLst>
                                      </p:cBhvr>
                                      <p:to>
                                        <p:strVal val="hidden"/>
                                      </p:to>
                                    </p:set>
                                  </p:childTnLst>
                                </p:cTn>
                              </p:par>
                              <p:par>
                                <p:cTn id="67" presetID="10" presetClass="exit" presetSubtype="0" fill="hold" nodeType="withEffect">
                                  <p:stCondLst>
                                    <p:cond delay="500"/>
                                  </p:stCondLst>
                                  <p:childTnLst>
                                    <p:animEffect transition="out" filter="fade">
                                      <p:cBhvr>
                                        <p:cTn id="68" dur="500"/>
                                        <p:tgtEl>
                                          <p:spTgt spid="22"/>
                                        </p:tgtEl>
                                      </p:cBhvr>
                                    </p:animEffect>
                                    <p:set>
                                      <p:cBhvr>
                                        <p:cTn id="69" dur="1" fill="hold">
                                          <p:stCondLst>
                                            <p:cond delay="499"/>
                                          </p:stCondLst>
                                        </p:cTn>
                                        <p:tgtEl>
                                          <p:spTgt spid="22"/>
                                        </p:tgtEl>
                                        <p:attrNameLst>
                                          <p:attrName>style.visibility</p:attrName>
                                        </p:attrNameLst>
                                      </p:cBhvr>
                                      <p:to>
                                        <p:strVal val="hidden"/>
                                      </p:to>
                                    </p:set>
                                  </p:childTnLst>
                                </p:cTn>
                              </p:par>
                              <p:par>
                                <p:cTn id="70" presetID="10" presetClass="exit" presetSubtype="0" fill="hold" nodeType="withEffect">
                                  <p:stCondLst>
                                    <p:cond delay="500"/>
                                  </p:stCondLst>
                                  <p:childTnLst>
                                    <p:animEffect transition="out" filter="fade">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par>
                                <p:cTn id="73" presetID="10" presetClass="exit" presetSubtype="0" fill="hold" nodeType="withEffect">
                                  <p:stCondLst>
                                    <p:cond delay="500"/>
                                  </p:stCondLst>
                                  <p:childTnLst>
                                    <p:animEffect transition="out" filter="fade">
                                      <p:cBhvr>
                                        <p:cTn id="74" dur="500"/>
                                        <p:tgtEl>
                                          <p:spTgt spid="24"/>
                                        </p:tgtEl>
                                      </p:cBhvr>
                                    </p:animEffect>
                                    <p:set>
                                      <p:cBhvr>
                                        <p:cTn id="75" dur="1" fill="hold">
                                          <p:stCondLst>
                                            <p:cond delay="499"/>
                                          </p:stCondLst>
                                        </p:cTn>
                                        <p:tgtEl>
                                          <p:spTgt spid="24"/>
                                        </p:tgtEl>
                                        <p:attrNameLst>
                                          <p:attrName>style.visibility</p:attrName>
                                        </p:attrNameLst>
                                      </p:cBhvr>
                                      <p:to>
                                        <p:strVal val="hidden"/>
                                      </p:to>
                                    </p:set>
                                  </p:childTnLst>
                                </p:cTn>
                              </p:par>
                              <p:par>
                                <p:cTn id="76" presetID="10" presetClass="exit" presetSubtype="0" fill="hold" grpId="1" nodeType="withEffect">
                                  <p:stCondLst>
                                    <p:cond delay="500"/>
                                  </p:stCondLst>
                                  <p:childTnLst>
                                    <p:animEffect transition="out" filter="fad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par>
                                <p:cTn id="79" presetID="10" presetClass="exit" presetSubtype="0" fill="hold" nodeType="withEffect">
                                  <p:stCondLst>
                                    <p:cond delay="500"/>
                                  </p:stCondLst>
                                  <p:childTnLst>
                                    <p:animEffect transition="out" filter="fade">
                                      <p:cBhvr>
                                        <p:cTn id="80" dur="500"/>
                                        <p:tgtEl>
                                          <p:spTgt spid="38"/>
                                        </p:tgtEl>
                                      </p:cBhvr>
                                    </p:animEffect>
                                    <p:set>
                                      <p:cBhvr>
                                        <p:cTn id="81" dur="1" fill="hold">
                                          <p:stCondLst>
                                            <p:cond delay="499"/>
                                          </p:stCondLst>
                                        </p:cTn>
                                        <p:tgtEl>
                                          <p:spTgt spid="38"/>
                                        </p:tgtEl>
                                        <p:attrNameLst>
                                          <p:attrName>style.visibility</p:attrName>
                                        </p:attrNameLst>
                                      </p:cBhvr>
                                      <p:to>
                                        <p:strVal val="hidden"/>
                                      </p:to>
                                    </p:set>
                                  </p:childTnLst>
                                </p:cTn>
                              </p:par>
                              <p:par>
                                <p:cTn id="82" presetID="10" presetClass="exit" presetSubtype="0" fill="hold" grpId="1" nodeType="withEffect">
                                  <p:stCondLst>
                                    <p:cond delay="500"/>
                                  </p:stCondLst>
                                  <p:childTnLst>
                                    <p:animEffect transition="out" filter="fade">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par>
                                <p:cTn id="85" presetID="10" presetClass="exit" presetSubtype="0" fill="hold" grpId="1" nodeType="withEffect">
                                  <p:stCondLst>
                                    <p:cond delay="500"/>
                                  </p:stCondLst>
                                  <p:childTnLst>
                                    <p:animEffect transition="out" filter="fade">
                                      <p:cBhvr>
                                        <p:cTn id="86" dur="500"/>
                                        <p:tgtEl>
                                          <p:spTgt spid="37"/>
                                        </p:tgtEl>
                                      </p:cBhvr>
                                    </p:animEffect>
                                    <p:set>
                                      <p:cBhvr>
                                        <p:cTn id="87"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9" grpId="0"/>
      <p:bldP spid="37" grpId="0" animBg="1"/>
      <p:bldP spid="37" grpId="1" animBg="1"/>
      <p:bldP spid="36" grpId="0" animBg="1"/>
      <p:bldP spid="36" grpId="1" animBg="1"/>
      <p:bldP spid="21" grpId="0"/>
      <p:bldP spid="2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A-矩形 39">
            <a:extLst>
              <a:ext uri="{FF2B5EF4-FFF2-40B4-BE49-F238E27FC236}">
                <a16:creationId xmlns:a16="http://schemas.microsoft.com/office/drawing/2014/main" id="{C54BD3B2-AC53-4E51-90B6-28A0E7BDB518}"/>
              </a:ext>
            </a:extLst>
          </p:cNvPr>
          <p:cNvSpPr/>
          <p:nvPr>
            <p:custDataLst>
              <p:tags r:id="rId1"/>
            </p:custDataLst>
          </p:nvPr>
        </p:nvSpPr>
        <p:spPr>
          <a:xfrm>
            <a:off x="8634196" y="3309355"/>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动态投资</a:t>
            </a:r>
            <a:endParaRPr lang="zh-CN" altLang="en-US" b="1" dirty="0">
              <a:latin typeface="微软雅黑" panose="020B0503020204020204" pitchFamily="34" charset="-122"/>
              <a:ea typeface="微软雅黑" panose="020B0503020204020204" pitchFamily="34" charset="-122"/>
            </a:endParaRPr>
          </a:p>
        </p:txBody>
      </p:sp>
      <p:sp>
        <p:nvSpPr>
          <p:cNvPr id="39" name="PA-矩形 38">
            <a:extLst>
              <a:ext uri="{FF2B5EF4-FFF2-40B4-BE49-F238E27FC236}">
                <a16:creationId xmlns:a16="http://schemas.microsoft.com/office/drawing/2014/main" id="{DCE6DB84-69E0-4B17-AF00-80CB95C199D9}"/>
              </a:ext>
            </a:extLst>
          </p:cNvPr>
          <p:cNvSpPr/>
          <p:nvPr>
            <p:custDataLst>
              <p:tags r:id="rId2"/>
            </p:custDataLst>
          </p:nvPr>
        </p:nvSpPr>
        <p:spPr>
          <a:xfrm>
            <a:off x="8634196" y="2640568"/>
            <a:ext cx="1107996" cy="369332"/>
          </a:xfrm>
          <a:prstGeom prst="rect">
            <a:avLst/>
          </a:prstGeom>
          <a:ln>
            <a:noFill/>
          </a:ln>
        </p:spPr>
        <p:txBody>
          <a:bodyPr wrap="non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静态投资</a:t>
            </a:r>
            <a:endParaRPr lang="zh-CN" altLang="en-US" b="1" dirty="0">
              <a:latin typeface="微软雅黑" panose="020B0503020204020204" pitchFamily="34" charset="-122"/>
              <a:ea typeface="微软雅黑" panose="020B0503020204020204" pitchFamily="34" charset="-122"/>
            </a:endParaRPr>
          </a:p>
        </p:txBody>
      </p:sp>
      <p:grpSp>
        <p:nvGrpSpPr>
          <p:cNvPr id="3" name="PA-组合 2">
            <a:extLst>
              <a:ext uri="{FF2B5EF4-FFF2-40B4-BE49-F238E27FC236}">
                <a16:creationId xmlns:a16="http://schemas.microsoft.com/office/drawing/2014/main" id="{77B68066-644F-441A-9841-C1ABA4555F88}"/>
              </a:ext>
            </a:extLst>
          </p:cNvPr>
          <p:cNvGrpSpPr/>
          <p:nvPr>
            <p:custDataLst>
              <p:tags r:id="rId3"/>
            </p:custDataLst>
          </p:nvPr>
        </p:nvGrpSpPr>
        <p:grpSpPr>
          <a:xfrm>
            <a:off x="526395" y="187110"/>
            <a:ext cx="1980030" cy="858863"/>
            <a:chOff x="2568329" y="1872762"/>
            <a:chExt cx="1633412"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5"/>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6"/>
                </p:custDataLst>
              </p:nvPr>
            </p:nvPicPr>
            <p:blipFill rotWithShape="1">
              <a:blip r:embed="rId8"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4"/>
              </p:custDataLst>
            </p:nvPr>
          </p:nvSpPr>
          <p:spPr>
            <a:xfrm>
              <a:off x="2568329" y="1971497"/>
              <a:ext cx="1633412"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初设概算的含义</a:t>
              </a:r>
            </a:p>
          </p:txBody>
        </p:sp>
      </p:grpSp>
      <p:sp>
        <p:nvSpPr>
          <p:cNvPr id="2" name="文本框 1">
            <a:extLst>
              <a:ext uri="{FF2B5EF4-FFF2-40B4-BE49-F238E27FC236}">
                <a16:creationId xmlns:a16="http://schemas.microsoft.com/office/drawing/2014/main" id="{D42724D0-3592-4391-B8F9-9A4544B94BA4}"/>
              </a:ext>
            </a:extLst>
          </p:cNvPr>
          <p:cNvSpPr txBox="1"/>
          <p:nvPr/>
        </p:nvSpPr>
        <p:spPr>
          <a:xfrm>
            <a:off x="2150676" y="410424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考核工程设计</a:t>
            </a:r>
          </a:p>
        </p:txBody>
      </p:sp>
      <p:grpSp>
        <p:nvGrpSpPr>
          <p:cNvPr id="47" name="组合 46">
            <a:extLst>
              <a:ext uri="{FF2B5EF4-FFF2-40B4-BE49-F238E27FC236}">
                <a16:creationId xmlns:a16="http://schemas.microsoft.com/office/drawing/2014/main" id="{5FEB6962-2D7F-493A-9B47-6077C6BB139B}"/>
              </a:ext>
            </a:extLst>
          </p:cNvPr>
          <p:cNvGrpSpPr/>
          <p:nvPr/>
        </p:nvGrpSpPr>
        <p:grpSpPr>
          <a:xfrm>
            <a:off x="2608260" y="2640568"/>
            <a:ext cx="2618865" cy="1008465"/>
            <a:chOff x="2608260" y="2640568"/>
            <a:chExt cx="2618865" cy="1008465"/>
          </a:xfrm>
        </p:grpSpPr>
        <p:sp>
          <p:nvSpPr>
            <p:cNvPr id="27" name="Freeform 5">
              <a:extLst>
                <a:ext uri="{FF2B5EF4-FFF2-40B4-BE49-F238E27FC236}">
                  <a16:creationId xmlns:a16="http://schemas.microsoft.com/office/drawing/2014/main" id="{B97D28C4-968D-43E8-A962-091F04FB0DDB}"/>
                </a:ext>
              </a:extLst>
            </p:cNvPr>
            <p:cNvSpPr>
              <a:spLocks noEditPoints="1"/>
            </p:cNvSpPr>
            <p:nvPr/>
          </p:nvSpPr>
          <p:spPr bwMode="auto">
            <a:xfrm>
              <a:off x="2608260" y="2640568"/>
              <a:ext cx="854075" cy="1008465"/>
            </a:xfrm>
            <a:custGeom>
              <a:avLst/>
              <a:gdLst>
                <a:gd name="T0" fmla="*/ 600 w 660"/>
                <a:gd name="T1" fmla="*/ 780 h 780"/>
                <a:gd name="T2" fmla="*/ 120 w 660"/>
                <a:gd name="T3" fmla="*/ 780 h 780"/>
                <a:gd name="T4" fmla="*/ 120 w 660"/>
                <a:gd name="T5" fmla="*/ 120 h 780"/>
                <a:gd name="T6" fmla="*/ 330 w 660"/>
                <a:gd name="T7" fmla="*/ 120 h 780"/>
                <a:gd name="T8" fmla="*/ 330 w 660"/>
                <a:gd name="T9" fmla="*/ 394 h 780"/>
                <a:gd name="T10" fmla="*/ 436 w 660"/>
                <a:gd name="T11" fmla="*/ 314 h 780"/>
                <a:gd name="T12" fmla="*/ 540 w 660"/>
                <a:gd name="T13" fmla="*/ 394 h 780"/>
                <a:gd name="T14" fmla="*/ 540 w 660"/>
                <a:gd name="T15" fmla="*/ 120 h 780"/>
                <a:gd name="T16" fmla="*/ 660 w 660"/>
                <a:gd name="T17" fmla="*/ 120 h 780"/>
                <a:gd name="T18" fmla="*/ 660 w 660"/>
                <a:gd name="T19" fmla="*/ 720 h 780"/>
                <a:gd name="T20" fmla="*/ 600 w 660"/>
                <a:gd name="T21" fmla="*/ 780 h 780"/>
                <a:gd name="T22" fmla="*/ 436 w 660"/>
                <a:gd name="T23" fmla="*/ 274 h 780"/>
                <a:gd name="T24" fmla="*/ 360 w 660"/>
                <a:gd name="T25" fmla="*/ 334 h 780"/>
                <a:gd name="T26" fmla="*/ 360 w 660"/>
                <a:gd name="T27" fmla="*/ 90 h 780"/>
                <a:gd name="T28" fmla="*/ 510 w 660"/>
                <a:gd name="T29" fmla="*/ 90 h 780"/>
                <a:gd name="T30" fmla="*/ 510 w 660"/>
                <a:gd name="T31" fmla="*/ 334 h 780"/>
                <a:gd name="T32" fmla="*/ 436 w 660"/>
                <a:gd name="T33" fmla="*/ 274 h 780"/>
                <a:gd name="T34" fmla="*/ 30 w 660"/>
                <a:gd name="T35" fmla="*/ 60 h 780"/>
                <a:gd name="T36" fmla="*/ 30 w 660"/>
                <a:gd name="T37" fmla="*/ 90 h 780"/>
                <a:gd name="T38" fmla="*/ 60 w 660"/>
                <a:gd name="T39" fmla="*/ 120 h 780"/>
                <a:gd name="T40" fmla="*/ 90 w 660"/>
                <a:gd name="T41" fmla="*/ 120 h 780"/>
                <a:gd name="T42" fmla="*/ 90 w 660"/>
                <a:gd name="T43" fmla="*/ 780 h 780"/>
                <a:gd name="T44" fmla="*/ 60 w 660"/>
                <a:gd name="T45" fmla="*/ 780 h 780"/>
                <a:gd name="T46" fmla="*/ 0 w 660"/>
                <a:gd name="T47" fmla="*/ 720 h 780"/>
                <a:gd name="T48" fmla="*/ 0 w 660"/>
                <a:gd name="T49" fmla="*/ 60 h 780"/>
                <a:gd name="T50" fmla="*/ 60 w 660"/>
                <a:gd name="T51" fmla="*/ 0 h 780"/>
                <a:gd name="T52" fmla="*/ 60 w 660"/>
                <a:gd name="T53" fmla="*/ 0 h 780"/>
                <a:gd name="T54" fmla="*/ 600 w 660"/>
                <a:gd name="T55" fmla="*/ 0 h 780"/>
                <a:gd name="T56" fmla="*/ 652 w 660"/>
                <a:gd name="T57" fmla="*/ 30 h 780"/>
                <a:gd name="T58" fmla="*/ 60 w 660"/>
                <a:gd name="T59" fmla="*/ 30 h 780"/>
                <a:gd name="T60" fmla="*/ 30 w 660"/>
                <a:gd name="T61" fmla="*/ 6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0" h="780">
                  <a:moveTo>
                    <a:pt x="600" y="780"/>
                  </a:moveTo>
                  <a:cubicBezTo>
                    <a:pt x="120" y="780"/>
                    <a:pt x="120" y="780"/>
                    <a:pt x="120" y="780"/>
                  </a:cubicBezTo>
                  <a:cubicBezTo>
                    <a:pt x="120" y="120"/>
                    <a:pt x="120" y="120"/>
                    <a:pt x="120" y="120"/>
                  </a:cubicBezTo>
                  <a:cubicBezTo>
                    <a:pt x="330" y="120"/>
                    <a:pt x="330" y="120"/>
                    <a:pt x="330" y="120"/>
                  </a:cubicBezTo>
                  <a:cubicBezTo>
                    <a:pt x="330" y="394"/>
                    <a:pt x="330" y="394"/>
                    <a:pt x="330" y="394"/>
                  </a:cubicBezTo>
                  <a:cubicBezTo>
                    <a:pt x="436" y="314"/>
                    <a:pt x="436" y="314"/>
                    <a:pt x="436" y="314"/>
                  </a:cubicBezTo>
                  <a:cubicBezTo>
                    <a:pt x="540" y="394"/>
                    <a:pt x="540" y="394"/>
                    <a:pt x="540" y="394"/>
                  </a:cubicBezTo>
                  <a:cubicBezTo>
                    <a:pt x="540" y="120"/>
                    <a:pt x="540" y="120"/>
                    <a:pt x="540" y="120"/>
                  </a:cubicBezTo>
                  <a:cubicBezTo>
                    <a:pt x="660" y="120"/>
                    <a:pt x="660" y="120"/>
                    <a:pt x="660" y="120"/>
                  </a:cubicBezTo>
                  <a:cubicBezTo>
                    <a:pt x="660" y="720"/>
                    <a:pt x="660" y="720"/>
                    <a:pt x="660" y="720"/>
                  </a:cubicBezTo>
                  <a:cubicBezTo>
                    <a:pt x="660" y="753"/>
                    <a:pt x="633" y="780"/>
                    <a:pt x="600" y="780"/>
                  </a:cubicBezTo>
                  <a:close/>
                  <a:moveTo>
                    <a:pt x="436" y="274"/>
                  </a:moveTo>
                  <a:cubicBezTo>
                    <a:pt x="360" y="334"/>
                    <a:pt x="360" y="334"/>
                    <a:pt x="360" y="334"/>
                  </a:cubicBezTo>
                  <a:cubicBezTo>
                    <a:pt x="360" y="90"/>
                    <a:pt x="360" y="90"/>
                    <a:pt x="360" y="90"/>
                  </a:cubicBezTo>
                  <a:cubicBezTo>
                    <a:pt x="510" y="90"/>
                    <a:pt x="510" y="90"/>
                    <a:pt x="510" y="90"/>
                  </a:cubicBezTo>
                  <a:cubicBezTo>
                    <a:pt x="510" y="334"/>
                    <a:pt x="510" y="334"/>
                    <a:pt x="510" y="334"/>
                  </a:cubicBezTo>
                  <a:cubicBezTo>
                    <a:pt x="436" y="274"/>
                    <a:pt x="436" y="274"/>
                    <a:pt x="436" y="274"/>
                  </a:cubicBezTo>
                  <a:close/>
                  <a:moveTo>
                    <a:pt x="30" y="60"/>
                  </a:moveTo>
                  <a:cubicBezTo>
                    <a:pt x="30" y="90"/>
                    <a:pt x="30" y="90"/>
                    <a:pt x="30" y="90"/>
                  </a:cubicBezTo>
                  <a:cubicBezTo>
                    <a:pt x="30" y="107"/>
                    <a:pt x="43" y="120"/>
                    <a:pt x="60" y="120"/>
                  </a:cubicBezTo>
                  <a:cubicBezTo>
                    <a:pt x="90" y="120"/>
                    <a:pt x="90" y="120"/>
                    <a:pt x="90" y="120"/>
                  </a:cubicBezTo>
                  <a:cubicBezTo>
                    <a:pt x="90" y="780"/>
                    <a:pt x="90" y="780"/>
                    <a:pt x="90" y="780"/>
                  </a:cubicBezTo>
                  <a:cubicBezTo>
                    <a:pt x="60" y="780"/>
                    <a:pt x="60" y="780"/>
                    <a:pt x="60" y="780"/>
                  </a:cubicBezTo>
                  <a:cubicBezTo>
                    <a:pt x="27" y="780"/>
                    <a:pt x="0" y="753"/>
                    <a:pt x="0" y="720"/>
                  </a:cubicBezTo>
                  <a:cubicBezTo>
                    <a:pt x="0" y="60"/>
                    <a:pt x="0" y="60"/>
                    <a:pt x="0" y="60"/>
                  </a:cubicBezTo>
                  <a:cubicBezTo>
                    <a:pt x="0" y="27"/>
                    <a:pt x="27" y="0"/>
                    <a:pt x="60" y="0"/>
                  </a:cubicBezTo>
                  <a:cubicBezTo>
                    <a:pt x="60" y="0"/>
                    <a:pt x="60" y="0"/>
                    <a:pt x="60" y="0"/>
                  </a:cubicBezTo>
                  <a:cubicBezTo>
                    <a:pt x="600" y="0"/>
                    <a:pt x="600" y="0"/>
                    <a:pt x="600" y="0"/>
                  </a:cubicBezTo>
                  <a:cubicBezTo>
                    <a:pt x="621" y="0"/>
                    <a:pt x="641" y="12"/>
                    <a:pt x="652" y="30"/>
                  </a:cubicBezTo>
                  <a:cubicBezTo>
                    <a:pt x="60" y="30"/>
                    <a:pt x="60" y="30"/>
                    <a:pt x="60" y="30"/>
                  </a:cubicBezTo>
                  <a:cubicBezTo>
                    <a:pt x="43" y="30"/>
                    <a:pt x="30" y="43"/>
                    <a:pt x="30" y="60"/>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文本框 44">
              <a:extLst>
                <a:ext uri="{FF2B5EF4-FFF2-40B4-BE49-F238E27FC236}">
                  <a16:creationId xmlns:a16="http://schemas.microsoft.com/office/drawing/2014/main" id="{A7E5301E-9622-451D-90C6-820DFAA3F291}"/>
                </a:ext>
              </a:extLst>
            </p:cNvPr>
            <p:cNvSpPr txBox="1"/>
            <p:nvPr/>
          </p:nvSpPr>
          <p:spPr>
            <a:xfrm>
              <a:off x="3457884" y="296013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作为依据</a:t>
              </a:r>
            </a:p>
          </p:txBody>
        </p:sp>
      </p:grpSp>
      <p:grpSp>
        <p:nvGrpSpPr>
          <p:cNvPr id="52" name="组合 51">
            <a:extLst>
              <a:ext uri="{FF2B5EF4-FFF2-40B4-BE49-F238E27FC236}">
                <a16:creationId xmlns:a16="http://schemas.microsoft.com/office/drawing/2014/main" id="{3A4F1940-0890-434F-B0E7-D32E8AF4A45B}"/>
              </a:ext>
            </a:extLst>
          </p:cNvPr>
          <p:cNvGrpSpPr/>
          <p:nvPr/>
        </p:nvGrpSpPr>
        <p:grpSpPr>
          <a:xfrm>
            <a:off x="6928435" y="2640539"/>
            <a:ext cx="2686796" cy="1008465"/>
            <a:chOff x="6928435" y="2640539"/>
            <a:chExt cx="2686796" cy="1008465"/>
          </a:xfrm>
        </p:grpSpPr>
        <p:grpSp>
          <p:nvGrpSpPr>
            <p:cNvPr id="44" name="组合 43">
              <a:extLst>
                <a:ext uri="{FF2B5EF4-FFF2-40B4-BE49-F238E27FC236}">
                  <a16:creationId xmlns:a16="http://schemas.microsoft.com/office/drawing/2014/main" id="{FBC1B1A6-5A16-42D1-9384-3FCE876F9E0D}"/>
                </a:ext>
              </a:extLst>
            </p:cNvPr>
            <p:cNvGrpSpPr/>
            <p:nvPr/>
          </p:nvGrpSpPr>
          <p:grpSpPr>
            <a:xfrm>
              <a:off x="8761156" y="2640539"/>
              <a:ext cx="854075" cy="1008465"/>
              <a:chOff x="6352948" y="3174453"/>
              <a:chExt cx="854075" cy="1008465"/>
            </a:xfrm>
          </p:grpSpPr>
          <p:sp>
            <p:nvSpPr>
              <p:cNvPr id="42" name="矩形: 圆角 41">
                <a:extLst>
                  <a:ext uri="{FF2B5EF4-FFF2-40B4-BE49-F238E27FC236}">
                    <a16:creationId xmlns:a16="http://schemas.microsoft.com/office/drawing/2014/main" id="{76B1F3A1-F47B-4AF3-9819-723041F46F8D}"/>
                  </a:ext>
                </a:extLst>
              </p:cNvPr>
              <p:cNvSpPr/>
              <p:nvPr/>
            </p:nvSpPr>
            <p:spPr>
              <a:xfrm>
                <a:off x="6352948" y="3174453"/>
                <a:ext cx="854075" cy="1008465"/>
              </a:xfrm>
              <a:prstGeom prst="roundRect">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CF31ED80-0D76-466F-8F3F-3D068EE43D3B}"/>
                  </a:ext>
                </a:extLst>
              </p:cNvPr>
              <p:cNvGrpSpPr/>
              <p:nvPr/>
            </p:nvGrpSpPr>
            <p:grpSpPr>
              <a:xfrm>
                <a:off x="6458619" y="3309355"/>
                <a:ext cx="642731" cy="758917"/>
                <a:chOff x="5295900" y="3174454"/>
                <a:chExt cx="854075" cy="1008465"/>
              </a:xfrm>
            </p:grpSpPr>
            <p:sp>
              <p:nvSpPr>
                <p:cNvPr id="28" name="矩形: 圆角 27">
                  <a:extLst>
                    <a:ext uri="{FF2B5EF4-FFF2-40B4-BE49-F238E27FC236}">
                      <a16:creationId xmlns:a16="http://schemas.microsoft.com/office/drawing/2014/main" id="{2B6FAAFD-4F2D-4F0E-BF84-CA200E3E9679}"/>
                    </a:ext>
                  </a:extLst>
                </p:cNvPr>
                <p:cNvSpPr/>
                <p:nvPr/>
              </p:nvSpPr>
              <p:spPr>
                <a:xfrm>
                  <a:off x="5295900" y="3174454"/>
                  <a:ext cx="854075" cy="13490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上 40">
                  <a:extLst>
                    <a:ext uri="{FF2B5EF4-FFF2-40B4-BE49-F238E27FC236}">
                      <a16:creationId xmlns:a16="http://schemas.microsoft.com/office/drawing/2014/main" id="{6EF46496-EEF0-4599-BBAE-1C0D1EA40F70}"/>
                    </a:ext>
                  </a:extLst>
                </p:cNvPr>
                <p:cNvSpPr/>
                <p:nvPr/>
              </p:nvSpPr>
              <p:spPr>
                <a:xfrm>
                  <a:off x="5394960" y="3321503"/>
                  <a:ext cx="665046" cy="861416"/>
                </a:xfrm>
                <a:prstGeom prst="upArrow">
                  <a:avLst>
                    <a:gd name="adj1" fmla="val 29130"/>
                    <a:gd name="adj2" fmla="val 8942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6" name="文本框 45">
              <a:extLst>
                <a:ext uri="{FF2B5EF4-FFF2-40B4-BE49-F238E27FC236}">
                  <a16:creationId xmlns:a16="http://schemas.microsoft.com/office/drawing/2014/main" id="{E7251A27-493E-42C9-AD00-7432184DB708}"/>
                </a:ext>
              </a:extLst>
            </p:cNvPr>
            <p:cNvSpPr txBox="1"/>
            <p:nvPr/>
          </p:nvSpPr>
          <p:spPr>
            <a:xfrm>
              <a:off x="6928435" y="296013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作为限额</a:t>
              </a:r>
            </a:p>
          </p:txBody>
        </p:sp>
      </p:grpSp>
      <p:sp>
        <p:nvSpPr>
          <p:cNvPr id="49" name="文本框 48">
            <a:extLst>
              <a:ext uri="{FF2B5EF4-FFF2-40B4-BE49-F238E27FC236}">
                <a16:creationId xmlns:a16="http://schemas.microsoft.com/office/drawing/2014/main" id="{0052DD8E-A524-4F4E-93A9-098ED4395264}"/>
              </a:ext>
            </a:extLst>
          </p:cNvPr>
          <p:cNvSpPr txBox="1"/>
          <p:nvPr/>
        </p:nvSpPr>
        <p:spPr>
          <a:xfrm>
            <a:off x="2150679" y="4928785"/>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施工图预算</a:t>
            </a:r>
          </a:p>
        </p:txBody>
      </p:sp>
      <p:sp>
        <p:nvSpPr>
          <p:cNvPr id="50" name="文本框 49">
            <a:extLst>
              <a:ext uri="{FF2B5EF4-FFF2-40B4-BE49-F238E27FC236}">
                <a16:creationId xmlns:a16="http://schemas.microsoft.com/office/drawing/2014/main" id="{13F99313-DD35-4D7D-AF7A-7E0FC7063EF3}"/>
              </a:ext>
            </a:extLst>
          </p:cNvPr>
          <p:cNvSpPr txBox="1"/>
          <p:nvPr/>
        </p:nvSpPr>
        <p:spPr>
          <a:xfrm>
            <a:off x="8336633" y="4105471"/>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筹措供应资金</a:t>
            </a:r>
          </a:p>
        </p:txBody>
      </p:sp>
      <p:sp>
        <p:nvSpPr>
          <p:cNvPr id="51" name="文本框 50">
            <a:extLst>
              <a:ext uri="{FF2B5EF4-FFF2-40B4-BE49-F238E27FC236}">
                <a16:creationId xmlns:a16="http://schemas.microsoft.com/office/drawing/2014/main" id="{42B6B216-5764-403E-BCEB-36CA8EE8298A}"/>
              </a:ext>
            </a:extLst>
          </p:cNvPr>
          <p:cNvSpPr txBox="1"/>
          <p:nvPr/>
        </p:nvSpPr>
        <p:spPr>
          <a:xfrm>
            <a:off x="8336636" y="4930013"/>
            <a:ext cx="1769241"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控制资金使用</a:t>
            </a:r>
          </a:p>
        </p:txBody>
      </p:sp>
      <p:sp>
        <p:nvSpPr>
          <p:cNvPr id="53" name="矩形: 圆角 52">
            <a:extLst>
              <a:ext uri="{FF2B5EF4-FFF2-40B4-BE49-F238E27FC236}">
                <a16:creationId xmlns:a16="http://schemas.microsoft.com/office/drawing/2014/main" id="{6B333B7D-3878-4DD7-AFE7-3DF67DF91666}"/>
              </a:ext>
            </a:extLst>
          </p:cNvPr>
          <p:cNvSpPr/>
          <p:nvPr/>
        </p:nvSpPr>
        <p:spPr>
          <a:xfrm>
            <a:off x="2045281" y="3858455"/>
            <a:ext cx="1980030" cy="1682429"/>
          </a:xfrm>
          <a:prstGeom prst="roundRect">
            <a:avLst/>
          </a:prstGeom>
          <a:noFill/>
          <a:ln w="38100">
            <a:solidFill>
              <a:srgbClr val="FFC000"/>
            </a:soli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E1D4AA4D-58D4-4289-906D-4C88B840F1AC}"/>
              </a:ext>
            </a:extLst>
          </p:cNvPr>
          <p:cNvSpPr/>
          <p:nvPr/>
        </p:nvSpPr>
        <p:spPr>
          <a:xfrm>
            <a:off x="8198177" y="3858455"/>
            <a:ext cx="1980030" cy="1682429"/>
          </a:xfrm>
          <a:prstGeom prst="roundRect">
            <a:avLst/>
          </a:prstGeom>
          <a:noFill/>
          <a:ln w="38100">
            <a:solidFill>
              <a:srgbClr val="FFC000"/>
            </a:soli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691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4.16667E-6 4.44444E-6 L -0.50469 -0.12709 " pathEditMode="relative" rAng="0" ptsTypes="AA">
                                      <p:cBhvr>
                                        <p:cTn id="6" dur="2000" fill="hold"/>
                                        <p:tgtEl>
                                          <p:spTgt spid="39"/>
                                        </p:tgtEl>
                                        <p:attrNameLst>
                                          <p:attrName>ppt_x</p:attrName>
                                          <p:attrName>ppt_y</p:attrName>
                                        </p:attrNameLst>
                                      </p:cBhvr>
                                      <p:rCtr x="-25234" y="-6366"/>
                                    </p:animMotion>
                                  </p:childTnLst>
                                </p:cTn>
                              </p:par>
                              <p:par>
                                <p:cTn id="7" presetID="35" presetClass="path" presetSubtype="0" accel="50000" decel="50000" fill="hold" grpId="0" nodeType="withEffect">
                                  <p:stCondLst>
                                    <p:cond delay="0"/>
                                  </p:stCondLst>
                                  <p:childTnLst>
                                    <p:animMotion origin="layout" path="M 4.16667E-6 -7.40741E-7 L 0.00026 -0.22477 " pathEditMode="relative" rAng="0" ptsTypes="AA">
                                      <p:cBhvr>
                                        <p:cTn id="8" dur="2000" fill="hold"/>
                                        <p:tgtEl>
                                          <p:spTgt spid="40"/>
                                        </p:tgtEl>
                                        <p:attrNameLst>
                                          <p:attrName>ppt_x</p:attrName>
                                          <p:attrName>ppt_y</p:attrName>
                                        </p:attrNameLst>
                                      </p:cBhvr>
                                      <p:rCtr x="13" y="-11250"/>
                                    </p:animMotion>
                                  </p:childTnLst>
                                </p:cTn>
                              </p:par>
                              <p:par>
                                <p:cTn id="9" presetID="6" presetClass="emph" presetSubtype="0" fill="hold" grpId="1" nodeType="withEffect">
                                  <p:stCondLst>
                                    <p:cond delay="0"/>
                                  </p:stCondLst>
                                  <p:childTnLst>
                                    <p:animScale>
                                      <p:cBhvr>
                                        <p:cTn id="10" dur="2000" fill="hold"/>
                                        <p:tgtEl>
                                          <p:spTgt spid="39"/>
                                        </p:tgtEl>
                                      </p:cBhvr>
                                      <p:by x="150000" y="150000"/>
                                    </p:animScale>
                                  </p:childTnLst>
                                </p:cTn>
                              </p:par>
                              <p:par>
                                <p:cTn id="11" presetID="6" presetClass="emph" presetSubtype="0" fill="hold" grpId="1" nodeType="withEffect">
                                  <p:stCondLst>
                                    <p:cond delay="0"/>
                                  </p:stCondLst>
                                  <p:childTnLst>
                                    <p:animScale>
                                      <p:cBhvr>
                                        <p:cTn id="12" dur="2000" fill="hold"/>
                                        <p:tgtEl>
                                          <p:spTgt spid="40"/>
                                        </p:tgtEl>
                                      </p:cBhvr>
                                      <p:by x="150000" y="150000"/>
                                    </p:animScale>
                                  </p:childTnLst>
                                </p:cTn>
                              </p:par>
                            </p:childTnLst>
                          </p:cTn>
                        </p:par>
                        <p:par>
                          <p:cTn id="13" fill="hold">
                            <p:stCondLst>
                              <p:cond delay="2000"/>
                            </p:stCondLst>
                            <p:childTnLst>
                              <p:par>
                                <p:cTn id="14" presetID="42" presetClass="entr" presetSubtype="0" fill="hold" nodeType="after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1000"/>
                                        <p:tgtEl>
                                          <p:spTgt spid="47"/>
                                        </p:tgtEl>
                                      </p:cBhvr>
                                    </p:animEffect>
                                    <p:anim calcmode="lin" valueType="num">
                                      <p:cBhvr>
                                        <p:cTn id="17" dur="1000" fill="hold"/>
                                        <p:tgtEl>
                                          <p:spTgt spid="47"/>
                                        </p:tgtEl>
                                        <p:attrNameLst>
                                          <p:attrName>ppt_x</p:attrName>
                                        </p:attrNameLst>
                                      </p:cBhvr>
                                      <p:tavLst>
                                        <p:tav tm="0">
                                          <p:val>
                                            <p:strVal val="#ppt_x"/>
                                          </p:val>
                                        </p:tav>
                                        <p:tav tm="100000">
                                          <p:val>
                                            <p:strVal val="#ppt_x"/>
                                          </p:val>
                                        </p:tav>
                                      </p:tavLst>
                                    </p:anim>
                                    <p:anim calcmode="lin" valueType="num">
                                      <p:cBhvr>
                                        <p:cTn id="18" dur="1000" fill="hold"/>
                                        <p:tgtEl>
                                          <p:spTgt spid="47"/>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17" presetClass="entr" presetSubtype="1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strVal val="#ppt_h"/>
                                          </p:val>
                                        </p:tav>
                                        <p:tav tm="100000">
                                          <p:val>
                                            <p:strVal val="#ppt_h"/>
                                          </p:val>
                                        </p:tav>
                                      </p:tavLst>
                                    </p:anim>
                                  </p:childTnLst>
                                </p:cTn>
                              </p:par>
                            </p:childTnLst>
                          </p:cTn>
                        </p:par>
                        <p:par>
                          <p:cTn id="24" fill="hold">
                            <p:stCondLst>
                              <p:cond delay="3500"/>
                            </p:stCondLst>
                            <p:childTnLst>
                              <p:par>
                                <p:cTn id="25" presetID="2" presetClass="entr" presetSubtype="8"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8"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500" fill="hold"/>
                                        <p:tgtEl>
                                          <p:spTgt spid="49"/>
                                        </p:tgtEl>
                                        <p:attrNameLst>
                                          <p:attrName>ppt_x</p:attrName>
                                        </p:attrNameLst>
                                      </p:cBhvr>
                                      <p:tavLst>
                                        <p:tav tm="0">
                                          <p:val>
                                            <p:strVal val="0-#ppt_w/2"/>
                                          </p:val>
                                        </p:tav>
                                        <p:tav tm="100000">
                                          <p:val>
                                            <p:strVal val="#ppt_x"/>
                                          </p:val>
                                        </p:tav>
                                      </p:tavLst>
                                    </p:anim>
                                    <p:anim calcmode="lin" valueType="num">
                                      <p:cBhvr additive="base">
                                        <p:cTn id="33" dur="500" fill="hold"/>
                                        <p:tgtEl>
                                          <p:spTgt spid="49"/>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1000"/>
                                        <p:tgtEl>
                                          <p:spTgt spid="52"/>
                                        </p:tgtEl>
                                      </p:cBhvr>
                                    </p:animEffect>
                                    <p:anim calcmode="lin" valueType="num">
                                      <p:cBhvr>
                                        <p:cTn id="38" dur="1000" fill="hold"/>
                                        <p:tgtEl>
                                          <p:spTgt spid="52"/>
                                        </p:tgtEl>
                                        <p:attrNameLst>
                                          <p:attrName>ppt_x</p:attrName>
                                        </p:attrNameLst>
                                      </p:cBhvr>
                                      <p:tavLst>
                                        <p:tav tm="0">
                                          <p:val>
                                            <p:strVal val="#ppt_x"/>
                                          </p:val>
                                        </p:tav>
                                        <p:tav tm="100000">
                                          <p:val>
                                            <p:strVal val="#ppt_x"/>
                                          </p:val>
                                        </p:tav>
                                      </p:tavLst>
                                    </p:anim>
                                    <p:anim calcmode="lin" valueType="num">
                                      <p:cBhvr>
                                        <p:cTn id="39" dur="1000" fill="hold"/>
                                        <p:tgtEl>
                                          <p:spTgt spid="52"/>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17" presetClass="entr" presetSubtype="10"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strVal val="#ppt_h"/>
                                          </p:val>
                                        </p:tav>
                                        <p:tav tm="100000">
                                          <p:val>
                                            <p:strVal val="#ppt_h"/>
                                          </p:val>
                                        </p:tav>
                                      </p:tavLst>
                                    </p:anim>
                                  </p:childTnLst>
                                </p:cTn>
                              </p:par>
                            </p:childTnLst>
                          </p:cTn>
                        </p:par>
                        <p:par>
                          <p:cTn id="45" fill="hold">
                            <p:stCondLst>
                              <p:cond delay="6000"/>
                            </p:stCondLst>
                            <p:childTnLst>
                              <p:par>
                                <p:cTn id="46" presetID="2" presetClass="entr" presetSubtype="2" fill="hold" grpId="0" nodeType="after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additive="base">
                                        <p:cTn id="48" dur="500" fill="hold"/>
                                        <p:tgtEl>
                                          <p:spTgt spid="50"/>
                                        </p:tgtEl>
                                        <p:attrNameLst>
                                          <p:attrName>ppt_x</p:attrName>
                                        </p:attrNameLst>
                                      </p:cBhvr>
                                      <p:tavLst>
                                        <p:tav tm="0">
                                          <p:val>
                                            <p:strVal val="1+#ppt_w/2"/>
                                          </p:val>
                                        </p:tav>
                                        <p:tav tm="100000">
                                          <p:val>
                                            <p:strVal val="#ppt_x"/>
                                          </p:val>
                                        </p:tav>
                                      </p:tavLst>
                                    </p:anim>
                                    <p:anim calcmode="lin" valueType="num">
                                      <p:cBhvr additive="base">
                                        <p:cTn id="49" dur="500" fill="hold"/>
                                        <p:tgtEl>
                                          <p:spTgt spid="50"/>
                                        </p:tgtEl>
                                        <p:attrNameLst>
                                          <p:attrName>ppt_y</p:attrName>
                                        </p:attrNameLst>
                                      </p:cBhvr>
                                      <p:tavLst>
                                        <p:tav tm="0">
                                          <p:val>
                                            <p:strVal val="#ppt_y"/>
                                          </p:val>
                                        </p:tav>
                                        <p:tav tm="100000">
                                          <p:val>
                                            <p:strVal val="#ppt_y"/>
                                          </p:val>
                                        </p:tav>
                                      </p:tavLst>
                                    </p:anim>
                                  </p:childTnLst>
                                </p:cTn>
                              </p:par>
                            </p:childTnLst>
                          </p:cTn>
                        </p:par>
                        <p:par>
                          <p:cTn id="50" fill="hold">
                            <p:stCondLst>
                              <p:cond delay="6500"/>
                            </p:stCondLst>
                            <p:childTnLst>
                              <p:par>
                                <p:cTn id="51" presetID="2" presetClass="entr" presetSubtype="2" fill="hold" grpId="0" nodeType="afterEffect">
                                  <p:stCondLst>
                                    <p:cond delay="0"/>
                                  </p:stCondLst>
                                  <p:childTnLst>
                                    <p:set>
                                      <p:cBhvr>
                                        <p:cTn id="52" dur="1" fill="hold">
                                          <p:stCondLst>
                                            <p:cond delay="0"/>
                                          </p:stCondLst>
                                        </p:cTn>
                                        <p:tgtEl>
                                          <p:spTgt spid="51"/>
                                        </p:tgtEl>
                                        <p:attrNameLst>
                                          <p:attrName>style.visibility</p:attrName>
                                        </p:attrNameLst>
                                      </p:cBhvr>
                                      <p:to>
                                        <p:strVal val="visible"/>
                                      </p:to>
                                    </p:set>
                                    <p:anim calcmode="lin" valueType="num">
                                      <p:cBhvr additive="base">
                                        <p:cTn id="53" dur="500" fill="hold"/>
                                        <p:tgtEl>
                                          <p:spTgt spid="51"/>
                                        </p:tgtEl>
                                        <p:attrNameLst>
                                          <p:attrName>ppt_x</p:attrName>
                                        </p:attrNameLst>
                                      </p:cBhvr>
                                      <p:tavLst>
                                        <p:tav tm="0">
                                          <p:val>
                                            <p:strVal val="1+#ppt_w/2"/>
                                          </p:val>
                                        </p:tav>
                                        <p:tav tm="100000">
                                          <p:val>
                                            <p:strVal val="#ppt_x"/>
                                          </p:val>
                                        </p:tav>
                                      </p:tavLst>
                                    </p:anim>
                                    <p:anim calcmode="lin" valueType="num">
                                      <p:cBhvr additive="base">
                                        <p:cTn id="54"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39" grpId="0"/>
      <p:bldP spid="39" grpId="1"/>
      <p:bldP spid="2" grpId="0"/>
      <p:bldP spid="49" grpId="0"/>
      <p:bldP spid="50" grpId="0"/>
      <p:bldP spid="51" grpId="0"/>
      <p:bldP spid="53" grpId="0" animBg="1"/>
      <p:bldP spid="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初设造价管理影响</a:t>
              </a:r>
            </a:p>
          </p:txBody>
        </p:sp>
      </p:grpSp>
      <p:grpSp>
        <p:nvGrpSpPr>
          <p:cNvPr id="20" name="组合 19">
            <a:extLst>
              <a:ext uri="{FF2B5EF4-FFF2-40B4-BE49-F238E27FC236}">
                <a16:creationId xmlns:a16="http://schemas.microsoft.com/office/drawing/2014/main" id="{7F0B2E4A-5045-4270-9F3D-E5AA4871D9CA}"/>
              </a:ext>
            </a:extLst>
          </p:cNvPr>
          <p:cNvGrpSpPr/>
          <p:nvPr/>
        </p:nvGrpSpPr>
        <p:grpSpPr>
          <a:xfrm>
            <a:off x="1691224" y="1759789"/>
            <a:ext cx="1769241" cy="2224652"/>
            <a:chOff x="1750042" y="2090371"/>
            <a:chExt cx="1769241" cy="2224652"/>
          </a:xfrm>
        </p:grpSpPr>
        <p:sp>
          <p:nvSpPr>
            <p:cNvPr id="11" name="Freeform 5">
              <a:extLst>
                <a:ext uri="{FF2B5EF4-FFF2-40B4-BE49-F238E27FC236}">
                  <a16:creationId xmlns:a16="http://schemas.microsoft.com/office/drawing/2014/main" id="{9387EEB0-4AFA-4E62-80F9-109D5EB1328F}"/>
                </a:ext>
              </a:extLst>
            </p:cNvPr>
            <p:cNvSpPr>
              <a:spLocks noEditPoints="1"/>
            </p:cNvSpPr>
            <p:nvPr/>
          </p:nvSpPr>
          <p:spPr bwMode="auto">
            <a:xfrm>
              <a:off x="2122844" y="2090371"/>
              <a:ext cx="1023639" cy="1523967"/>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4C700ADA-4154-4CEB-A072-C4AEA0B91D40}"/>
                </a:ext>
              </a:extLst>
            </p:cNvPr>
            <p:cNvSpPr txBox="1"/>
            <p:nvPr/>
          </p:nvSpPr>
          <p:spPr>
            <a:xfrm>
              <a:off x="1750042" y="3914913"/>
              <a:ext cx="1769241"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输电线路工程</a:t>
              </a:r>
            </a:p>
          </p:txBody>
        </p:sp>
      </p:grpSp>
      <p:sp>
        <p:nvSpPr>
          <p:cNvPr id="12" name="矩形 11">
            <a:extLst>
              <a:ext uri="{FF2B5EF4-FFF2-40B4-BE49-F238E27FC236}">
                <a16:creationId xmlns:a16="http://schemas.microsoft.com/office/drawing/2014/main" id="{885DD9FD-9B0B-4054-B088-2C580E9A8D2C}"/>
              </a:ext>
            </a:extLst>
          </p:cNvPr>
          <p:cNvSpPr/>
          <p:nvPr/>
        </p:nvSpPr>
        <p:spPr>
          <a:xfrm>
            <a:off x="5151183" y="2610746"/>
            <a:ext cx="5487052" cy="369332"/>
          </a:xfrm>
          <a:prstGeom prst="rect">
            <a:avLst/>
          </a:prstGeom>
          <a:noFill/>
        </p:spPr>
        <p:txBody>
          <a:bodyPr wrap="square" rtlCol="0">
            <a:spAutoFit/>
          </a:bodyPr>
          <a:lstStyle/>
          <a:p>
            <a:r>
              <a:rPr lang="zh-CN" altLang="zh-CN" b="1" dirty="0">
                <a:latin typeface="微软雅黑" panose="020B0503020204020204" pitchFamily="34" charset="-122"/>
                <a:ea typeface="微软雅黑" panose="020B0503020204020204" pitchFamily="34" charset="-122"/>
              </a:rPr>
              <a:t>充分论证导线和地线、绝缘配合及防雷设计的正确性</a:t>
            </a:r>
            <a:endParaRPr lang="zh-CN" altLang="en-US" b="1"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A7726960-021F-41F6-8F37-2ED2455322EC}"/>
              </a:ext>
            </a:extLst>
          </p:cNvPr>
          <p:cNvSpPr/>
          <p:nvPr/>
        </p:nvSpPr>
        <p:spPr>
          <a:xfrm>
            <a:off x="5151183" y="3380351"/>
            <a:ext cx="548705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确定各种电气距离、合理选择杆塔和基础形式</a:t>
            </a:r>
          </a:p>
        </p:txBody>
      </p:sp>
      <p:sp>
        <p:nvSpPr>
          <p:cNvPr id="32" name="矩形 31">
            <a:extLst>
              <a:ext uri="{FF2B5EF4-FFF2-40B4-BE49-F238E27FC236}">
                <a16:creationId xmlns:a16="http://schemas.microsoft.com/office/drawing/2014/main" id="{5F5E4918-C695-4803-A91F-08A4DD308F32}"/>
              </a:ext>
            </a:extLst>
          </p:cNvPr>
          <p:cNvSpPr/>
          <p:nvPr/>
        </p:nvSpPr>
        <p:spPr>
          <a:xfrm>
            <a:off x="5151183" y="4149956"/>
            <a:ext cx="548705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科学、合理设计通信保护</a:t>
            </a:r>
          </a:p>
        </p:txBody>
      </p:sp>
      <p:grpSp>
        <p:nvGrpSpPr>
          <p:cNvPr id="14" name="组合 13">
            <a:extLst>
              <a:ext uri="{FF2B5EF4-FFF2-40B4-BE49-F238E27FC236}">
                <a16:creationId xmlns:a16="http://schemas.microsoft.com/office/drawing/2014/main" id="{EA5FEFA5-A10F-419E-AC4D-562CCCE7D9C8}"/>
              </a:ext>
            </a:extLst>
          </p:cNvPr>
          <p:cNvGrpSpPr/>
          <p:nvPr/>
        </p:nvGrpSpPr>
        <p:grpSpPr>
          <a:xfrm>
            <a:off x="4001765" y="1709371"/>
            <a:ext cx="6777707" cy="3806576"/>
            <a:chOff x="3871136" y="2547349"/>
            <a:chExt cx="6777707" cy="2947300"/>
          </a:xfrm>
        </p:grpSpPr>
        <p:sp>
          <p:nvSpPr>
            <p:cNvPr id="34" name="矩形: 圆角 33">
              <a:extLst>
                <a:ext uri="{FF2B5EF4-FFF2-40B4-BE49-F238E27FC236}">
                  <a16:creationId xmlns:a16="http://schemas.microsoft.com/office/drawing/2014/main" id="{6691898B-20AE-41A1-92A8-9FE6E583FAAF}"/>
                </a:ext>
              </a:extLst>
            </p:cNvPr>
            <p:cNvSpPr/>
            <p:nvPr/>
          </p:nvSpPr>
          <p:spPr>
            <a:xfrm>
              <a:off x="4066646" y="2735287"/>
              <a:ext cx="6582197" cy="2759362"/>
            </a:xfrm>
            <a:prstGeom prst="roundRect">
              <a:avLst/>
            </a:prstGeom>
            <a:noFill/>
            <a:ln w="38100">
              <a:gradFill>
                <a:gsLst>
                  <a:gs pos="0">
                    <a:srgbClr val="71E3B8"/>
                  </a:gs>
                  <a:gs pos="100000">
                    <a:srgbClr val="27B4DB"/>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931C482-EB5B-4A24-A8A7-2088A1934015}"/>
                </a:ext>
              </a:extLst>
            </p:cNvPr>
            <p:cNvSpPr/>
            <p:nvPr/>
          </p:nvSpPr>
          <p:spPr>
            <a:xfrm>
              <a:off x="3871136" y="2547349"/>
              <a:ext cx="2492990" cy="400110"/>
            </a:xfrm>
            <a:prstGeom prst="rect">
              <a:avLst/>
            </a:prstGeom>
            <a:solidFill>
              <a:srgbClr val="E8F2F0"/>
            </a:solidFill>
          </p:spPr>
          <p:txBody>
            <a:bodyPr wrap="none">
              <a:spAutoFit/>
            </a:bodyPr>
            <a:lstStyle/>
            <a:p>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影响</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初设</a:t>
              </a: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造价</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的因素</a:t>
              </a:r>
              <a:endParaRPr lang="zh-CN" altLang="en-US" sz="2000" b="1"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63DF0053-CB6F-4BF3-B754-8D20A3D10E16}"/>
              </a:ext>
            </a:extLst>
          </p:cNvPr>
          <p:cNvGrpSpPr/>
          <p:nvPr/>
        </p:nvGrpSpPr>
        <p:grpSpPr>
          <a:xfrm rot="19741770">
            <a:off x="4397490" y="2523117"/>
            <a:ext cx="745601" cy="611364"/>
            <a:chOff x="4250653" y="2859751"/>
            <a:chExt cx="745601" cy="611364"/>
          </a:xfrm>
        </p:grpSpPr>
        <p:sp>
          <p:nvSpPr>
            <p:cNvPr id="16" name="椭圆 15">
              <a:extLst>
                <a:ext uri="{FF2B5EF4-FFF2-40B4-BE49-F238E27FC236}">
                  <a16:creationId xmlns:a16="http://schemas.microsoft.com/office/drawing/2014/main" id="{8ECC91FE-D867-45F4-B4FD-372A16C5B098}"/>
                </a:ext>
              </a:extLst>
            </p:cNvPr>
            <p:cNvSpPr/>
            <p:nvPr/>
          </p:nvSpPr>
          <p:spPr>
            <a:xfrm>
              <a:off x="4317771" y="2859751"/>
              <a:ext cx="611364" cy="611364"/>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7" name="文本框 16">
              <a:extLst>
                <a:ext uri="{FF2B5EF4-FFF2-40B4-BE49-F238E27FC236}">
                  <a16:creationId xmlns:a16="http://schemas.microsoft.com/office/drawing/2014/main" id="{20BD7381-05A1-4726-88D5-2312BE65653F}"/>
                </a:ext>
              </a:extLst>
            </p:cNvPr>
            <p:cNvSpPr txBox="1"/>
            <p:nvPr/>
          </p:nvSpPr>
          <p:spPr>
            <a:xfrm>
              <a:off x="4250653" y="2980767"/>
              <a:ext cx="745601" cy="369332"/>
            </a:xfrm>
            <a:prstGeom prst="rect">
              <a:avLst/>
            </a:prstGeom>
            <a:noFill/>
          </p:spPr>
          <p:txBody>
            <a:bodyPr wrap="square" rtlCol="0">
              <a:spAutoFit/>
            </a:bodyPr>
            <a:lstStyle/>
            <a:p>
              <a:pPr algn="ctr"/>
              <a:r>
                <a:rPr lang="zh-CN" altLang="en-US" b="1" dirty="0">
                  <a:solidFill>
                    <a:schemeClr val="bg1"/>
                  </a:solidFill>
                </a:rPr>
                <a:t>正确</a:t>
              </a:r>
            </a:p>
          </p:txBody>
        </p:sp>
      </p:grpSp>
      <p:grpSp>
        <p:nvGrpSpPr>
          <p:cNvPr id="48" name="组合 47">
            <a:extLst>
              <a:ext uri="{FF2B5EF4-FFF2-40B4-BE49-F238E27FC236}">
                <a16:creationId xmlns:a16="http://schemas.microsoft.com/office/drawing/2014/main" id="{A0B70C2A-3E88-4302-815C-FFF86F62B10F}"/>
              </a:ext>
            </a:extLst>
          </p:cNvPr>
          <p:cNvGrpSpPr/>
          <p:nvPr/>
        </p:nvGrpSpPr>
        <p:grpSpPr>
          <a:xfrm rot="19741770">
            <a:off x="4397490" y="3276029"/>
            <a:ext cx="745601" cy="611364"/>
            <a:chOff x="4250653" y="2859751"/>
            <a:chExt cx="745601" cy="611364"/>
          </a:xfrm>
        </p:grpSpPr>
        <p:sp>
          <p:nvSpPr>
            <p:cNvPr id="55" name="椭圆 54">
              <a:extLst>
                <a:ext uri="{FF2B5EF4-FFF2-40B4-BE49-F238E27FC236}">
                  <a16:creationId xmlns:a16="http://schemas.microsoft.com/office/drawing/2014/main" id="{4830416D-03F6-44E3-AEF1-713CA06C155F}"/>
                </a:ext>
              </a:extLst>
            </p:cNvPr>
            <p:cNvSpPr/>
            <p:nvPr/>
          </p:nvSpPr>
          <p:spPr>
            <a:xfrm>
              <a:off x="4317771" y="2859751"/>
              <a:ext cx="611364" cy="611364"/>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6" name="文本框 55">
              <a:extLst>
                <a:ext uri="{FF2B5EF4-FFF2-40B4-BE49-F238E27FC236}">
                  <a16:creationId xmlns:a16="http://schemas.microsoft.com/office/drawing/2014/main" id="{AD3E9D4F-A246-4018-9EC8-DB088729C525}"/>
                </a:ext>
              </a:extLst>
            </p:cNvPr>
            <p:cNvSpPr txBox="1"/>
            <p:nvPr/>
          </p:nvSpPr>
          <p:spPr>
            <a:xfrm>
              <a:off x="4250653" y="2980767"/>
              <a:ext cx="745601" cy="369332"/>
            </a:xfrm>
            <a:prstGeom prst="rect">
              <a:avLst/>
            </a:prstGeom>
            <a:noFill/>
          </p:spPr>
          <p:txBody>
            <a:bodyPr wrap="square" rtlCol="0">
              <a:spAutoFit/>
            </a:bodyPr>
            <a:lstStyle/>
            <a:p>
              <a:pPr algn="ctr"/>
              <a:r>
                <a:rPr lang="zh-CN" altLang="en-US" b="1" dirty="0">
                  <a:solidFill>
                    <a:schemeClr val="bg1"/>
                  </a:solidFill>
                </a:rPr>
                <a:t>合理</a:t>
              </a:r>
            </a:p>
          </p:txBody>
        </p:sp>
      </p:grpSp>
      <p:grpSp>
        <p:nvGrpSpPr>
          <p:cNvPr id="57" name="组合 56">
            <a:extLst>
              <a:ext uri="{FF2B5EF4-FFF2-40B4-BE49-F238E27FC236}">
                <a16:creationId xmlns:a16="http://schemas.microsoft.com/office/drawing/2014/main" id="{71754AA3-476D-4573-9EA3-3DF191AE5B9E}"/>
              </a:ext>
            </a:extLst>
          </p:cNvPr>
          <p:cNvGrpSpPr/>
          <p:nvPr/>
        </p:nvGrpSpPr>
        <p:grpSpPr>
          <a:xfrm rot="19741770">
            <a:off x="4397490" y="4028940"/>
            <a:ext cx="745601" cy="611364"/>
            <a:chOff x="4250653" y="2859751"/>
            <a:chExt cx="745601" cy="611364"/>
          </a:xfrm>
        </p:grpSpPr>
        <p:sp>
          <p:nvSpPr>
            <p:cNvPr id="58" name="椭圆 57">
              <a:extLst>
                <a:ext uri="{FF2B5EF4-FFF2-40B4-BE49-F238E27FC236}">
                  <a16:creationId xmlns:a16="http://schemas.microsoft.com/office/drawing/2014/main" id="{7434131B-1C8D-44F5-AC75-6FAE19EE1E07}"/>
                </a:ext>
              </a:extLst>
            </p:cNvPr>
            <p:cNvSpPr/>
            <p:nvPr/>
          </p:nvSpPr>
          <p:spPr>
            <a:xfrm>
              <a:off x="4317771" y="2859751"/>
              <a:ext cx="611364" cy="611364"/>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文本框 58">
              <a:extLst>
                <a:ext uri="{FF2B5EF4-FFF2-40B4-BE49-F238E27FC236}">
                  <a16:creationId xmlns:a16="http://schemas.microsoft.com/office/drawing/2014/main" id="{39C4104B-44E1-4AA6-95BA-74B2BF9B8057}"/>
                </a:ext>
              </a:extLst>
            </p:cNvPr>
            <p:cNvSpPr txBox="1"/>
            <p:nvPr/>
          </p:nvSpPr>
          <p:spPr>
            <a:xfrm>
              <a:off x="4250653" y="2980767"/>
              <a:ext cx="745601" cy="369332"/>
            </a:xfrm>
            <a:prstGeom prst="rect">
              <a:avLst/>
            </a:prstGeom>
            <a:noFill/>
          </p:spPr>
          <p:txBody>
            <a:bodyPr wrap="square" rtlCol="0">
              <a:spAutoFit/>
            </a:bodyPr>
            <a:lstStyle/>
            <a:p>
              <a:pPr algn="ctr"/>
              <a:r>
                <a:rPr lang="zh-CN" altLang="en-US" b="1" dirty="0">
                  <a:solidFill>
                    <a:schemeClr val="bg1"/>
                  </a:solidFill>
                </a:rPr>
                <a:t>科学</a:t>
              </a:r>
            </a:p>
          </p:txBody>
        </p:sp>
      </p:grpSp>
      <p:grpSp>
        <p:nvGrpSpPr>
          <p:cNvPr id="21" name="组合 20">
            <a:extLst>
              <a:ext uri="{FF2B5EF4-FFF2-40B4-BE49-F238E27FC236}">
                <a16:creationId xmlns:a16="http://schemas.microsoft.com/office/drawing/2014/main" id="{9D734E77-22EA-4207-854B-FE9A740BDAF5}"/>
              </a:ext>
            </a:extLst>
          </p:cNvPr>
          <p:cNvGrpSpPr/>
          <p:nvPr/>
        </p:nvGrpSpPr>
        <p:grpSpPr>
          <a:xfrm>
            <a:off x="4269901" y="4575309"/>
            <a:ext cx="1000778" cy="1000778"/>
            <a:chOff x="4162301" y="5020471"/>
            <a:chExt cx="1000778" cy="1000778"/>
          </a:xfrm>
        </p:grpSpPr>
        <p:sp>
          <p:nvSpPr>
            <p:cNvPr id="68" name="椭圆 67">
              <a:extLst>
                <a:ext uri="{FF2B5EF4-FFF2-40B4-BE49-F238E27FC236}">
                  <a16:creationId xmlns:a16="http://schemas.microsoft.com/office/drawing/2014/main" id="{24953EA1-9F6D-4082-9CC5-ED57A3554AAC}"/>
                </a:ext>
              </a:extLst>
            </p:cNvPr>
            <p:cNvSpPr/>
            <p:nvPr/>
          </p:nvSpPr>
          <p:spPr>
            <a:xfrm rot="19741770">
              <a:off x="4162301" y="5020471"/>
              <a:ext cx="1000778" cy="100077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60" name="组合 59">
              <a:extLst>
                <a:ext uri="{FF2B5EF4-FFF2-40B4-BE49-F238E27FC236}">
                  <a16:creationId xmlns:a16="http://schemas.microsoft.com/office/drawing/2014/main" id="{D6226A17-A80E-4B41-A827-DA85577D2E7B}"/>
                </a:ext>
              </a:extLst>
            </p:cNvPr>
            <p:cNvGrpSpPr/>
            <p:nvPr/>
          </p:nvGrpSpPr>
          <p:grpSpPr>
            <a:xfrm rot="19741770">
              <a:off x="4289890" y="5215178"/>
              <a:ext cx="745601" cy="611364"/>
              <a:chOff x="4253919" y="2859751"/>
              <a:chExt cx="745601" cy="611364"/>
            </a:xfrm>
          </p:grpSpPr>
          <p:sp>
            <p:nvSpPr>
              <p:cNvPr id="61" name="椭圆 60">
                <a:extLst>
                  <a:ext uri="{FF2B5EF4-FFF2-40B4-BE49-F238E27FC236}">
                    <a16:creationId xmlns:a16="http://schemas.microsoft.com/office/drawing/2014/main" id="{D4348D21-73C6-421C-8216-2402CEE1CF50}"/>
                  </a:ext>
                </a:extLst>
              </p:cNvPr>
              <p:cNvSpPr/>
              <p:nvPr/>
            </p:nvSpPr>
            <p:spPr>
              <a:xfrm>
                <a:off x="4317771" y="2859751"/>
                <a:ext cx="611364" cy="611364"/>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2" name="文本框 61">
                <a:extLst>
                  <a:ext uri="{FF2B5EF4-FFF2-40B4-BE49-F238E27FC236}">
                    <a16:creationId xmlns:a16="http://schemas.microsoft.com/office/drawing/2014/main" id="{796348FC-3B5D-4E45-B118-D4BC0C3FAE20}"/>
                  </a:ext>
                </a:extLst>
              </p:cNvPr>
              <p:cNvSpPr txBox="1"/>
              <p:nvPr/>
            </p:nvSpPr>
            <p:spPr>
              <a:xfrm>
                <a:off x="4253919" y="2979950"/>
                <a:ext cx="745601" cy="369332"/>
              </a:xfrm>
              <a:prstGeom prst="rect">
                <a:avLst/>
              </a:prstGeom>
              <a:noFill/>
            </p:spPr>
            <p:txBody>
              <a:bodyPr wrap="square" rtlCol="0">
                <a:spAutoFit/>
              </a:bodyPr>
              <a:lstStyle/>
              <a:p>
                <a:pPr algn="ctr"/>
                <a:r>
                  <a:rPr lang="zh-CN" altLang="en-US" b="1" dirty="0">
                    <a:solidFill>
                      <a:schemeClr val="bg1"/>
                    </a:solidFill>
                  </a:rPr>
                  <a:t>关键</a:t>
                </a:r>
              </a:p>
            </p:txBody>
          </p:sp>
        </p:grpSp>
      </p:grpSp>
      <p:sp>
        <p:nvSpPr>
          <p:cNvPr id="64" name="任意多边形: 形状 63">
            <a:extLst>
              <a:ext uri="{FF2B5EF4-FFF2-40B4-BE49-F238E27FC236}">
                <a16:creationId xmlns:a16="http://schemas.microsoft.com/office/drawing/2014/main" id="{881E4414-037B-4F5B-9CE0-2446B4B898FE}"/>
              </a:ext>
            </a:extLst>
          </p:cNvPr>
          <p:cNvSpPr/>
          <p:nvPr/>
        </p:nvSpPr>
        <p:spPr>
          <a:xfrm rot="2700000">
            <a:off x="9564644" y="2200351"/>
            <a:ext cx="614556" cy="973078"/>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40D6CEB0-10C3-4853-9852-015B80A6D454}"/>
              </a:ext>
            </a:extLst>
          </p:cNvPr>
          <p:cNvSpPr/>
          <p:nvPr/>
        </p:nvSpPr>
        <p:spPr>
          <a:xfrm rot="2700000">
            <a:off x="8605543" y="2903574"/>
            <a:ext cx="614556" cy="973078"/>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a:extLst>
              <a:ext uri="{FF2B5EF4-FFF2-40B4-BE49-F238E27FC236}">
                <a16:creationId xmlns:a16="http://schemas.microsoft.com/office/drawing/2014/main" id="{85DD8749-3E51-4987-9198-23EEB646929A}"/>
              </a:ext>
            </a:extLst>
          </p:cNvPr>
          <p:cNvSpPr/>
          <p:nvPr/>
        </p:nvSpPr>
        <p:spPr>
          <a:xfrm rot="2700000">
            <a:off x="7385160" y="3615045"/>
            <a:ext cx="614556" cy="973078"/>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0A31E05E-B333-448F-B0D2-7F6157D3C66B}"/>
              </a:ext>
            </a:extLst>
          </p:cNvPr>
          <p:cNvSpPr/>
          <p:nvPr/>
        </p:nvSpPr>
        <p:spPr>
          <a:xfrm>
            <a:off x="5151183" y="4874307"/>
            <a:ext cx="548705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线路路径的选择、气象条件和杆塔</a:t>
            </a:r>
          </a:p>
        </p:txBody>
      </p:sp>
    </p:spTree>
    <p:extLst>
      <p:ext uri="{BB962C8B-B14F-4D97-AF65-F5344CB8AC3E}">
        <p14:creationId xmlns:p14="http://schemas.microsoft.com/office/powerpoint/2010/main" val="61033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left)">
                                      <p:cBhvr>
                                        <p:cTn id="28" dur="500"/>
                                        <p:tgtEl>
                                          <p:spTgt spid="64"/>
                                        </p:tgtEl>
                                      </p:cBhvr>
                                    </p:animEffect>
                                  </p:childTnLst>
                                </p:cTn>
                              </p:par>
                            </p:childTnLst>
                          </p:cTn>
                        </p:par>
                        <p:par>
                          <p:cTn id="29" fill="hold">
                            <p:stCondLst>
                              <p:cond delay="3000"/>
                            </p:stCondLst>
                            <p:childTnLst>
                              <p:par>
                                <p:cTn id="30" presetID="53" presetClass="entr" presetSubtype="16"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500" fill="hold"/>
                                        <p:tgtEl>
                                          <p:spTgt spid="48"/>
                                        </p:tgtEl>
                                        <p:attrNameLst>
                                          <p:attrName>ppt_w</p:attrName>
                                        </p:attrNameLst>
                                      </p:cBhvr>
                                      <p:tavLst>
                                        <p:tav tm="0">
                                          <p:val>
                                            <p:fltVal val="0"/>
                                          </p:val>
                                        </p:tav>
                                        <p:tav tm="100000">
                                          <p:val>
                                            <p:strVal val="#ppt_w"/>
                                          </p:val>
                                        </p:tav>
                                      </p:tavLst>
                                    </p:anim>
                                    <p:anim calcmode="lin" valueType="num">
                                      <p:cBhvr>
                                        <p:cTn id="33" dur="500" fill="hold"/>
                                        <p:tgtEl>
                                          <p:spTgt spid="48"/>
                                        </p:tgtEl>
                                        <p:attrNameLst>
                                          <p:attrName>ppt_h</p:attrName>
                                        </p:attrNameLst>
                                      </p:cBhvr>
                                      <p:tavLst>
                                        <p:tav tm="0">
                                          <p:val>
                                            <p:fltVal val="0"/>
                                          </p:val>
                                        </p:tav>
                                        <p:tav tm="100000">
                                          <p:val>
                                            <p:strVal val="#ppt_h"/>
                                          </p:val>
                                        </p:tav>
                                      </p:tavLst>
                                    </p:anim>
                                    <p:animEffect transition="in" filter="fade">
                                      <p:cBhvr>
                                        <p:cTn id="34" dur="500"/>
                                        <p:tgtEl>
                                          <p:spTgt spid="48"/>
                                        </p:tgtEl>
                                      </p:cBhvr>
                                    </p:animEffect>
                                  </p:childTnLst>
                                </p:cTn>
                              </p:par>
                            </p:childTnLst>
                          </p:cTn>
                        </p:par>
                        <p:par>
                          <p:cTn id="35" fill="hold">
                            <p:stCondLst>
                              <p:cond delay="3500"/>
                            </p:stCondLst>
                            <p:childTnLst>
                              <p:par>
                                <p:cTn id="36" presetID="2" presetClass="entr" presetSubtype="2"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left)">
                                      <p:cBhvr>
                                        <p:cTn id="43" dur="500"/>
                                        <p:tgtEl>
                                          <p:spTgt spid="65"/>
                                        </p:tgtEl>
                                      </p:cBhvr>
                                    </p:animEffect>
                                  </p:childTnLst>
                                </p:cTn>
                              </p:par>
                            </p:childTnLst>
                          </p:cTn>
                        </p:par>
                        <p:par>
                          <p:cTn id="44" fill="hold">
                            <p:stCondLst>
                              <p:cond delay="4500"/>
                            </p:stCondLst>
                            <p:childTnLst>
                              <p:par>
                                <p:cTn id="45" presetID="53" presetClass="entr" presetSubtype="16" fill="hold" nodeType="after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p:cTn id="47" dur="500" fill="hold"/>
                                        <p:tgtEl>
                                          <p:spTgt spid="57"/>
                                        </p:tgtEl>
                                        <p:attrNameLst>
                                          <p:attrName>ppt_w</p:attrName>
                                        </p:attrNameLst>
                                      </p:cBhvr>
                                      <p:tavLst>
                                        <p:tav tm="0">
                                          <p:val>
                                            <p:fltVal val="0"/>
                                          </p:val>
                                        </p:tav>
                                        <p:tav tm="100000">
                                          <p:val>
                                            <p:strVal val="#ppt_w"/>
                                          </p:val>
                                        </p:tav>
                                      </p:tavLst>
                                    </p:anim>
                                    <p:anim calcmode="lin" valueType="num">
                                      <p:cBhvr>
                                        <p:cTn id="48" dur="500" fill="hold"/>
                                        <p:tgtEl>
                                          <p:spTgt spid="57"/>
                                        </p:tgtEl>
                                        <p:attrNameLst>
                                          <p:attrName>ppt_h</p:attrName>
                                        </p:attrNameLst>
                                      </p:cBhvr>
                                      <p:tavLst>
                                        <p:tav tm="0">
                                          <p:val>
                                            <p:fltVal val="0"/>
                                          </p:val>
                                        </p:tav>
                                        <p:tav tm="100000">
                                          <p:val>
                                            <p:strVal val="#ppt_h"/>
                                          </p:val>
                                        </p:tav>
                                      </p:tavLst>
                                    </p:anim>
                                    <p:animEffect transition="in" filter="fade">
                                      <p:cBhvr>
                                        <p:cTn id="49" dur="500"/>
                                        <p:tgtEl>
                                          <p:spTgt spid="57"/>
                                        </p:tgtEl>
                                      </p:cBhvr>
                                    </p:animEffect>
                                  </p:childTnLst>
                                </p:cTn>
                              </p:par>
                            </p:childTnLst>
                          </p:cTn>
                        </p:par>
                        <p:par>
                          <p:cTn id="50" fill="hold">
                            <p:stCondLst>
                              <p:cond delay="5000"/>
                            </p:stCondLst>
                            <p:childTnLst>
                              <p:par>
                                <p:cTn id="51" presetID="2" presetClass="entr" presetSubtype="2"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1+#ppt_w/2"/>
                                          </p:val>
                                        </p:tav>
                                        <p:tav tm="100000">
                                          <p:val>
                                            <p:strVal val="#ppt_x"/>
                                          </p:val>
                                        </p:tav>
                                      </p:tavLst>
                                    </p:anim>
                                    <p:anim calcmode="lin" valueType="num">
                                      <p:cBhvr additive="base">
                                        <p:cTn id="54" dur="500" fill="hold"/>
                                        <p:tgtEl>
                                          <p:spTgt spid="32"/>
                                        </p:tgtEl>
                                        <p:attrNameLst>
                                          <p:attrName>ppt_y</p:attrName>
                                        </p:attrNameLst>
                                      </p:cBhvr>
                                      <p:tavLst>
                                        <p:tav tm="0">
                                          <p:val>
                                            <p:strVal val="#ppt_y"/>
                                          </p:val>
                                        </p:tav>
                                        <p:tav tm="100000">
                                          <p:val>
                                            <p:strVal val="#ppt_y"/>
                                          </p:val>
                                        </p:tav>
                                      </p:tavLst>
                                    </p:anim>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wipe(left)">
                                      <p:cBhvr>
                                        <p:cTn id="58" dur="500"/>
                                        <p:tgtEl>
                                          <p:spTgt spid="66"/>
                                        </p:tgtEl>
                                      </p:cBhvr>
                                    </p:animEffect>
                                  </p:childTnLst>
                                </p:cTn>
                              </p:par>
                            </p:childTnLst>
                          </p:cTn>
                        </p:par>
                        <p:par>
                          <p:cTn id="59" fill="hold">
                            <p:stCondLst>
                              <p:cond delay="6000"/>
                            </p:stCondLst>
                            <p:childTnLst>
                              <p:par>
                                <p:cTn id="60" presetID="53" presetClass="entr" presetSubtype="16" fill="hold" nodeType="after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par>
                          <p:cTn id="65" fill="hold">
                            <p:stCondLst>
                              <p:cond delay="6500"/>
                            </p:stCondLst>
                            <p:childTnLst>
                              <p:par>
                                <p:cTn id="66" presetID="8" presetClass="emph" presetSubtype="0" repeatCount="indefinite" fill="hold" nodeType="afterEffect">
                                  <p:stCondLst>
                                    <p:cond delay="0"/>
                                  </p:stCondLst>
                                  <p:childTnLst>
                                    <p:animRot by="21600000">
                                      <p:cBhvr>
                                        <p:cTn id="67" dur="4000" fill="hold"/>
                                        <p:tgtEl>
                                          <p:spTgt spid="21"/>
                                        </p:tgtEl>
                                        <p:attrNameLst>
                                          <p:attrName>r</p:attrName>
                                        </p:attrNameLst>
                                      </p:cBhvr>
                                    </p:animRot>
                                  </p:childTnLst>
                                </p:cTn>
                              </p:par>
                              <p:par>
                                <p:cTn id="68" presetID="2" presetClass="entr" presetSubtype="2" fill="hold" grpId="0" nodeType="withEffect">
                                  <p:stCondLst>
                                    <p:cond delay="0"/>
                                  </p:stCondLst>
                                  <p:childTnLst>
                                    <p:set>
                                      <p:cBhvr>
                                        <p:cTn id="69" dur="1" fill="hold">
                                          <p:stCondLst>
                                            <p:cond delay="0"/>
                                          </p:stCondLst>
                                        </p:cTn>
                                        <p:tgtEl>
                                          <p:spTgt spid="67"/>
                                        </p:tgtEl>
                                        <p:attrNameLst>
                                          <p:attrName>style.visibility</p:attrName>
                                        </p:attrNameLst>
                                      </p:cBhvr>
                                      <p:to>
                                        <p:strVal val="visible"/>
                                      </p:to>
                                    </p:set>
                                    <p:anim calcmode="lin" valueType="num">
                                      <p:cBhvr additive="base">
                                        <p:cTn id="70" dur="500" fill="hold"/>
                                        <p:tgtEl>
                                          <p:spTgt spid="67"/>
                                        </p:tgtEl>
                                        <p:attrNameLst>
                                          <p:attrName>ppt_x</p:attrName>
                                        </p:attrNameLst>
                                      </p:cBhvr>
                                      <p:tavLst>
                                        <p:tav tm="0">
                                          <p:val>
                                            <p:strVal val="1+#ppt_w/2"/>
                                          </p:val>
                                        </p:tav>
                                        <p:tav tm="100000">
                                          <p:val>
                                            <p:strVal val="#ppt_x"/>
                                          </p:val>
                                        </p:tav>
                                      </p:tavLst>
                                    </p:anim>
                                    <p:anim calcmode="lin" valueType="num">
                                      <p:cBhvr additive="base">
                                        <p:cTn id="71"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1" grpId="0"/>
      <p:bldP spid="32" grpId="0"/>
      <p:bldP spid="64" grpId="0" animBg="1"/>
      <p:bldP spid="65" grpId="0" animBg="1"/>
      <p:bldP spid="66" grpId="0" animBg="1"/>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初设造价管理影响</a:t>
              </a:r>
            </a:p>
          </p:txBody>
        </p:sp>
      </p:grpSp>
      <p:grpSp>
        <p:nvGrpSpPr>
          <p:cNvPr id="14" name="组合 13">
            <a:extLst>
              <a:ext uri="{FF2B5EF4-FFF2-40B4-BE49-F238E27FC236}">
                <a16:creationId xmlns:a16="http://schemas.microsoft.com/office/drawing/2014/main" id="{EA5FEFA5-A10F-419E-AC4D-562CCCE7D9C8}"/>
              </a:ext>
            </a:extLst>
          </p:cNvPr>
          <p:cNvGrpSpPr/>
          <p:nvPr/>
        </p:nvGrpSpPr>
        <p:grpSpPr>
          <a:xfrm>
            <a:off x="4001765" y="1709371"/>
            <a:ext cx="6777707" cy="3806576"/>
            <a:chOff x="3871136" y="2547349"/>
            <a:chExt cx="6777707" cy="2947300"/>
          </a:xfrm>
        </p:grpSpPr>
        <p:sp>
          <p:nvSpPr>
            <p:cNvPr id="34" name="矩形: 圆角 33">
              <a:extLst>
                <a:ext uri="{FF2B5EF4-FFF2-40B4-BE49-F238E27FC236}">
                  <a16:creationId xmlns:a16="http://schemas.microsoft.com/office/drawing/2014/main" id="{6691898B-20AE-41A1-92A8-9FE6E583FAAF}"/>
                </a:ext>
              </a:extLst>
            </p:cNvPr>
            <p:cNvSpPr/>
            <p:nvPr/>
          </p:nvSpPr>
          <p:spPr>
            <a:xfrm>
              <a:off x="4066646" y="2735287"/>
              <a:ext cx="6582197" cy="2759362"/>
            </a:xfrm>
            <a:prstGeom prst="roundRect">
              <a:avLst/>
            </a:prstGeom>
            <a:noFill/>
            <a:ln w="38100">
              <a:gradFill>
                <a:gsLst>
                  <a:gs pos="0">
                    <a:srgbClr val="71E3B8"/>
                  </a:gs>
                  <a:gs pos="100000">
                    <a:srgbClr val="27B4DB"/>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931C482-EB5B-4A24-A8A7-2088A1934015}"/>
                </a:ext>
              </a:extLst>
            </p:cNvPr>
            <p:cNvSpPr/>
            <p:nvPr/>
          </p:nvSpPr>
          <p:spPr>
            <a:xfrm>
              <a:off x="3871136" y="2547349"/>
              <a:ext cx="2492990" cy="400110"/>
            </a:xfrm>
            <a:prstGeom prst="rect">
              <a:avLst/>
            </a:prstGeom>
            <a:solidFill>
              <a:srgbClr val="E8F2F0"/>
            </a:solidFill>
          </p:spPr>
          <p:txBody>
            <a:bodyPr wrap="none">
              <a:spAutoFit/>
            </a:bodyPr>
            <a:lstStyle/>
            <a:p>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影响</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初设</a:t>
              </a: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造价</a:t>
              </a:r>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的因素</a:t>
              </a:r>
              <a:endParaRPr lang="zh-CN" altLang="en-US" sz="2000" b="1" dirty="0">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9D734E77-22EA-4207-854B-FE9A740BDAF5}"/>
              </a:ext>
            </a:extLst>
          </p:cNvPr>
          <p:cNvGrpSpPr/>
          <p:nvPr/>
        </p:nvGrpSpPr>
        <p:grpSpPr>
          <a:xfrm>
            <a:off x="5185951" y="2135888"/>
            <a:ext cx="1000778" cy="1000778"/>
            <a:chOff x="4162301" y="5020471"/>
            <a:chExt cx="1000778" cy="1000778"/>
          </a:xfrm>
        </p:grpSpPr>
        <p:sp>
          <p:nvSpPr>
            <p:cNvPr id="68" name="椭圆 67">
              <a:extLst>
                <a:ext uri="{FF2B5EF4-FFF2-40B4-BE49-F238E27FC236}">
                  <a16:creationId xmlns:a16="http://schemas.microsoft.com/office/drawing/2014/main" id="{24953EA1-9F6D-4082-9CC5-ED57A3554AAC}"/>
                </a:ext>
              </a:extLst>
            </p:cNvPr>
            <p:cNvSpPr/>
            <p:nvPr/>
          </p:nvSpPr>
          <p:spPr>
            <a:xfrm rot="19741770">
              <a:off x="4162301" y="5020471"/>
              <a:ext cx="1000778" cy="100077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60" name="组合 59">
              <a:extLst>
                <a:ext uri="{FF2B5EF4-FFF2-40B4-BE49-F238E27FC236}">
                  <a16:creationId xmlns:a16="http://schemas.microsoft.com/office/drawing/2014/main" id="{D6226A17-A80E-4B41-A827-DA85577D2E7B}"/>
                </a:ext>
              </a:extLst>
            </p:cNvPr>
            <p:cNvGrpSpPr/>
            <p:nvPr/>
          </p:nvGrpSpPr>
          <p:grpSpPr>
            <a:xfrm rot="19741770">
              <a:off x="4289890" y="5215178"/>
              <a:ext cx="745601" cy="611364"/>
              <a:chOff x="4253919" y="2859751"/>
              <a:chExt cx="745601" cy="611364"/>
            </a:xfrm>
          </p:grpSpPr>
          <p:sp>
            <p:nvSpPr>
              <p:cNvPr id="61" name="椭圆 60">
                <a:extLst>
                  <a:ext uri="{FF2B5EF4-FFF2-40B4-BE49-F238E27FC236}">
                    <a16:creationId xmlns:a16="http://schemas.microsoft.com/office/drawing/2014/main" id="{D4348D21-73C6-421C-8216-2402CEE1CF50}"/>
                  </a:ext>
                </a:extLst>
              </p:cNvPr>
              <p:cNvSpPr/>
              <p:nvPr/>
            </p:nvSpPr>
            <p:spPr>
              <a:xfrm>
                <a:off x="4317771" y="2859751"/>
                <a:ext cx="611364" cy="611364"/>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2" name="文本框 61">
                <a:extLst>
                  <a:ext uri="{FF2B5EF4-FFF2-40B4-BE49-F238E27FC236}">
                    <a16:creationId xmlns:a16="http://schemas.microsoft.com/office/drawing/2014/main" id="{796348FC-3B5D-4E45-B118-D4BC0C3FAE20}"/>
                  </a:ext>
                </a:extLst>
              </p:cNvPr>
              <p:cNvSpPr txBox="1"/>
              <p:nvPr/>
            </p:nvSpPr>
            <p:spPr>
              <a:xfrm>
                <a:off x="4253919" y="2979950"/>
                <a:ext cx="745601" cy="369332"/>
              </a:xfrm>
              <a:prstGeom prst="rect">
                <a:avLst/>
              </a:prstGeom>
              <a:noFill/>
            </p:spPr>
            <p:txBody>
              <a:bodyPr wrap="square" rtlCol="0">
                <a:spAutoFit/>
              </a:bodyPr>
              <a:lstStyle/>
              <a:p>
                <a:pPr algn="ctr"/>
                <a:r>
                  <a:rPr lang="zh-CN" altLang="en-US" b="1" dirty="0">
                    <a:solidFill>
                      <a:schemeClr val="bg1"/>
                    </a:solidFill>
                  </a:rPr>
                  <a:t>重点</a:t>
                </a:r>
              </a:p>
            </p:txBody>
          </p:sp>
        </p:grpSp>
      </p:grpSp>
      <p:sp>
        <p:nvSpPr>
          <p:cNvPr id="67" name="矩形 66">
            <a:extLst>
              <a:ext uri="{FF2B5EF4-FFF2-40B4-BE49-F238E27FC236}">
                <a16:creationId xmlns:a16="http://schemas.microsoft.com/office/drawing/2014/main" id="{0A31E05E-B333-448F-B0D2-7F6157D3C66B}"/>
              </a:ext>
            </a:extLst>
          </p:cNvPr>
          <p:cNvSpPr/>
          <p:nvPr/>
        </p:nvSpPr>
        <p:spPr>
          <a:xfrm>
            <a:off x="6399972" y="2464475"/>
            <a:ext cx="3691017"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电气主接线方案及其比选结果</a:t>
            </a:r>
          </a:p>
        </p:txBody>
      </p:sp>
      <p:grpSp>
        <p:nvGrpSpPr>
          <p:cNvPr id="100" name="组合 99">
            <a:extLst>
              <a:ext uri="{FF2B5EF4-FFF2-40B4-BE49-F238E27FC236}">
                <a16:creationId xmlns:a16="http://schemas.microsoft.com/office/drawing/2014/main" id="{C7B282BF-35D4-43F6-942B-69B33053D5CC}"/>
              </a:ext>
            </a:extLst>
          </p:cNvPr>
          <p:cNvGrpSpPr/>
          <p:nvPr/>
        </p:nvGrpSpPr>
        <p:grpSpPr>
          <a:xfrm>
            <a:off x="1691224" y="1812400"/>
            <a:ext cx="1769241" cy="2172041"/>
            <a:chOff x="1691224" y="1812400"/>
            <a:chExt cx="1769241" cy="2172041"/>
          </a:xfrm>
        </p:grpSpPr>
        <p:sp>
          <p:nvSpPr>
            <p:cNvPr id="29" name="文本框 28">
              <a:extLst>
                <a:ext uri="{FF2B5EF4-FFF2-40B4-BE49-F238E27FC236}">
                  <a16:creationId xmlns:a16="http://schemas.microsoft.com/office/drawing/2014/main" id="{4C700ADA-4154-4CEB-A072-C4AEA0B91D40}"/>
                </a:ext>
              </a:extLst>
            </p:cNvPr>
            <p:cNvSpPr txBox="1"/>
            <p:nvPr/>
          </p:nvSpPr>
          <p:spPr>
            <a:xfrm>
              <a:off x="1691224" y="3584331"/>
              <a:ext cx="1769241"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变电站工程</a:t>
              </a:r>
            </a:p>
          </p:txBody>
        </p:sp>
        <p:grpSp>
          <p:nvGrpSpPr>
            <p:cNvPr id="42" name="组合 41">
              <a:extLst>
                <a:ext uri="{FF2B5EF4-FFF2-40B4-BE49-F238E27FC236}">
                  <a16:creationId xmlns:a16="http://schemas.microsoft.com/office/drawing/2014/main" id="{DCD8BBE8-2D88-46C6-BD77-9D861F775C27}"/>
                </a:ext>
              </a:extLst>
            </p:cNvPr>
            <p:cNvGrpSpPr/>
            <p:nvPr/>
          </p:nvGrpSpPr>
          <p:grpSpPr>
            <a:xfrm>
              <a:off x="1758764" y="1812400"/>
              <a:ext cx="1653995" cy="1652244"/>
              <a:chOff x="2247885" y="5894972"/>
              <a:chExt cx="3000375" cy="2997200"/>
            </a:xfrm>
            <a:gradFill>
              <a:gsLst>
                <a:gs pos="0">
                  <a:srgbClr val="71E3B8"/>
                </a:gs>
                <a:gs pos="100000">
                  <a:srgbClr val="27B4DB"/>
                </a:gs>
              </a:gsLst>
              <a:lin ang="5400000" scaled="1"/>
            </a:gradFill>
          </p:grpSpPr>
          <p:sp>
            <p:nvSpPr>
              <p:cNvPr id="77" name="任意多边形: 形状 76">
                <a:extLst>
                  <a:ext uri="{FF2B5EF4-FFF2-40B4-BE49-F238E27FC236}">
                    <a16:creationId xmlns:a16="http://schemas.microsoft.com/office/drawing/2014/main" id="{F9020E25-1F69-4158-805C-1622A311D2E8}"/>
                  </a:ext>
                </a:extLst>
              </p:cNvPr>
              <p:cNvSpPr>
                <a:spLocks/>
              </p:cNvSpPr>
              <p:nvPr/>
            </p:nvSpPr>
            <p:spPr bwMode="auto">
              <a:xfrm>
                <a:off x="2247885" y="5894972"/>
                <a:ext cx="3000375" cy="2997200"/>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p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38" name="Freeform 19">
                <a:extLst>
                  <a:ext uri="{FF2B5EF4-FFF2-40B4-BE49-F238E27FC236}">
                    <a16:creationId xmlns:a16="http://schemas.microsoft.com/office/drawing/2014/main" id="{3AA2BF1E-054A-4AAF-9427-D890CD835E21}"/>
                  </a:ext>
                </a:extLst>
              </p:cNvPr>
              <p:cNvSpPr>
                <a:spLocks/>
              </p:cNvSpPr>
              <p:nvPr/>
            </p:nvSpPr>
            <p:spPr bwMode="auto">
              <a:xfrm>
                <a:off x="4025885" y="7153860"/>
                <a:ext cx="531813" cy="101123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p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形状 75">
                <a:extLst>
                  <a:ext uri="{FF2B5EF4-FFF2-40B4-BE49-F238E27FC236}">
                    <a16:creationId xmlns:a16="http://schemas.microsoft.com/office/drawing/2014/main" id="{5F9E4AA0-2BE0-41BD-A558-3D11492F395C}"/>
                  </a:ext>
                </a:extLst>
              </p:cNvPr>
              <p:cNvSpPr>
                <a:spLocks/>
              </p:cNvSpPr>
              <p:nvPr/>
            </p:nvSpPr>
            <p:spPr bwMode="auto">
              <a:xfrm>
                <a:off x="3005554" y="7460700"/>
                <a:ext cx="370600" cy="372152"/>
              </a:xfrm>
              <a:custGeom>
                <a:avLst/>
                <a:gdLst>
                  <a:gd name="connsiteX0" fmla="*/ 179751 w 370600"/>
                  <a:gd name="connsiteY0" fmla="*/ 124960 h 372152"/>
                  <a:gd name="connsiteX1" fmla="*/ 120219 w 370600"/>
                  <a:gd name="connsiteY1" fmla="*/ 184492 h 372152"/>
                  <a:gd name="connsiteX2" fmla="*/ 179751 w 370600"/>
                  <a:gd name="connsiteY2" fmla="*/ 244023 h 372152"/>
                  <a:gd name="connsiteX3" fmla="*/ 239282 w 370600"/>
                  <a:gd name="connsiteY3" fmla="*/ 184492 h 372152"/>
                  <a:gd name="connsiteX4" fmla="*/ 179751 w 370600"/>
                  <a:gd name="connsiteY4" fmla="*/ 124960 h 372152"/>
                  <a:gd name="connsiteX5" fmla="*/ 190918 w 370600"/>
                  <a:gd name="connsiteY5" fmla="*/ 129 h 372152"/>
                  <a:gd name="connsiteX6" fmla="*/ 370478 w 370600"/>
                  <a:gd name="connsiteY6" fmla="*/ 191714 h 372152"/>
                  <a:gd name="connsiteX7" fmla="*/ 179695 w 370600"/>
                  <a:gd name="connsiteY7" fmla="*/ 372029 h 372152"/>
                  <a:gd name="connsiteX8" fmla="*/ 172214 w 370600"/>
                  <a:gd name="connsiteY8" fmla="*/ 372029 h 372152"/>
                  <a:gd name="connsiteX9" fmla="*/ 135 w 370600"/>
                  <a:gd name="connsiteY9" fmla="*/ 184200 h 372152"/>
                  <a:gd name="connsiteX10" fmla="*/ 135 w 370600"/>
                  <a:gd name="connsiteY10" fmla="*/ 180444 h 372152"/>
                  <a:gd name="connsiteX11" fmla="*/ 190918 w 370600"/>
                  <a:gd name="connsiteY11" fmla="*/ 129 h 37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0600" h="372152">
                    <a:moveTo>
                      <a:pt x="179751" y="124960"/>
                    </a:moveTo>
                    <a:cubicBezTo>
                      <a:pt x="146264" y="124960"/>
                      <a:pt x="120219" y="151005"/>
                      <a:pt x="120219" y="184492"/>
                    </a:cubicBezTo>
                    <a:cubicBezTo>
                      <a:pt x="120219" y="217978"/>
                      <a:pt x="146264" y="244023"/>
                      <a:pt x="179751" y="244023"/>
                    </a:cubicBezTo>
                    <a:cubicBezTo>
                      <a:pt x="209516" y="244023"/>
                      <a:pt x="239282" y="217978"/>
                      <a:pt x="239282" y="184492"/>
                    </a:cubicBezTo>
                    <a:cubicBezTo>
                      <a:pt x="239282" y="151005"/>
                      <a:pt x="209516" y="124960"/>
                      <a:pt x="179751" y="124960"/>
                    </a:cubicBezTo>
                    <a:close/>
                    <a:moveTo>
                      <a:pt x="190918" y="129"/>
                    </a:moveTo>
                    <a:cubicBezTo>
                      <a:pt x="291921" y="3885"/>
                      <a:pt x="374219" y="86530"/>
                      <a:pt x="370478" y="191714"/>
                    </a:cubicBezTo>
                    <a:cubicBezTo>
                      <a:pt x="366737" y="293141"/>
                      <a:pt x="280698" y="375785"/>
                      <a:pt x="179695" y="372029"/>
                    </a:cubicBezTo>
                    <a:cubicBezTo>
                      <a:pt x="175955" y="372029"/>
                      <a:pt x="175955" y="372029"/>
                      <a:pt x="172214" y="372029"/>
                    </a:cubicBezTo>
                    <a:cubicBezTo>
                      <a:pt x="71211" y="368272"/>
                      <a:pt x="-3606" y="285628"/>
                      <a:pt x="135" y="184200"/>
                    </a:cubicBezTo>
                    <a:cubicBezTo>
                      <a:pt x="135" y="184200"/>
                      <a:pt x="135" y="180444"/>
                      <a:pt x="135" y="180444"/>
                    </a:cubicBezTo>
                    <a:cubicBezTo>
                      <a:pt x="3876" y="75260"/>
                      <a:pt x="86174" y="-3628"/>
                      <a:pt x="190918" y="129"/>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sp>
        <p:nvSpPr>
          <p:cNvPr id="51" name="矩形 50">
            <a:extLst>
              <a:ext uri="{FF2B5EF4-FFF2-40B4-BE49-F238E27FC236}">
                <a16:creationId xmlns:a16="http://schemas.microsoft.com/office/drawing/2014/main" id="{0EE0EF37-E8B6-44AE-B486-31BA9DAB9914}"/>
              </a:ext>
            </a:extLst>
          </p:cNvPr>
          <p:cNvSpPr/>
          <p:nvPr/>
        </p:nvSpPr>
        <p:spPr>
          <a:xfrm>
            <a:off x="5660680" y="2964489"/>
            <a:ext cx="57804" cy="41154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B572E98-78AF-4258-8FDB-DAA1BC44D2C7}"/>
              </a:ext>
            </a:extLst>
          </p:cNvPr>
          <p:cNvSpPr/>
          <p:nvPr/>
        </p:nvSpPr>
        <p:spPr>
          <a:xfrm rot="16200000">
            <a:off x="5768136" y="3218864"/>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605A93A6-BA43-4C4F-BC43-8A8693ECCEF1}"/>
              </a:ext>
            </a:extLst>
          </p:cNvPr>
          <p:cNvSpPr/>
          <p:nvPr/>
        </p:nvSpPr>
        <p:spPr>
          <a:xfrm>
            <a:off x="5660680" y="3376035"/>
            <a:ext cx="57804" cy="53364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DC2E7A53-22C4-44DE-BB71-AA7133A3C30F}"/>
              </a:ext>
            </a:extLst>
          </p:cNvPr>
          <p:cNvSpPr/>
          <p:nvPr/>
        </p:nvSpPr>
        <p:spPr>
          <a:xfrm rot="16200000">
            <a:off x="5768136" y="3752505"/>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2C2D8E86-E6DA-4016-8EB8-C0E0F3131A96}"/>
              </a:ext>
            </a:extLst>
          </p:cNvPr>
          <p:cNvSpPr/>
          <p:nvPr/>
        </p:nvSpPr>
        <p:spPr>
          <a:xfrm>
            <a:off x="5660680" y="3905705"/>
            <a:ext cx="57804" cy="53364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62B0C407-D412-4E73-8293-8F37F8B82930}"/>
              </a:ext>
            </a:extLst>
          </p:cNvPr>
          <p:cNvSpPr/>
          <p:nvPr/>
        </p:nvSpPr>
        <p:spPr>
          <a:xfrm rot="16200000">
            <a:off x="5768136" y="4282175"/>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8DCCD016-4252-4220-A14B-7A7B284C36D7}"/>
              </a:ext>
            </a:extLst>
          </p:cNvPr>
          <p:cNvSpPr/>
          <p:nvPr/>
        </p:nvSpPr>
        <p:spPr>
          <a:xfrm>
            <a:off x="5660680" y="4441522"/>
            <a:ext cx="57804" cy="53364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92577C04-6086-48E2-ABD5-FBCCDDA26C2E}"/>
              </a:ext>
            </a:extLst>
          </p:cNvPr>
          <p:cNvSpPr/>
          <p:nvPr/>
        </p:nvSpPr>
        <p:spPr>
          <a:xfrm rot="16200000">
            <a:off x="5768136" y="4817992"/>
            <a:ext cx="52420" cy="2673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85DD9FD-9B0B-4054-B088-2C580E9A8D2C}"/>
              </a:ext>
            </a:extLst>
          </p:cNvPr>
          <p:cNvSpPr/>
          <p:nvPr/>
        </p:nvSpPr>
        <p:spPr>
          <a:xfrm>
            <a:off x="6882512" y="3164596"/>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电气主接线方案</a:t>
            </a:r>
          </a:p>
        </p:txBody>
      </p:sp>
      <p:grpSp>
        <p:nvGrpSpPr>
          <p:cNvPr id="52" name="组合 51">
            <a:extLst>
              <a:ext uri="{FF2B5EF4-FFF2-40B4-BE49-F238E27FC236}">
                <a16:creationId xmlns:a16="http://schemas.microsoft.com/office/drawing/2014/main" id="{B1A041A3-2B9F-4E6A-83B0-685466DADCAE}"/>
              </a:ext>
            </a:extLst>
          </p:cNvPr>
          <p:cNvGrpSpPr/>
          <p:nvPr/>
        </p:nvGrpSpPr>
        <p:grpSpPr>
          <a:xfrm>
            <a:off x="6249688" y="3141947"/>
            <a:ext cx="411545" cy="411545"/>
            <a:chOff x="6249688" y="3141947"/>
            <a:chExt cx="411545" cy="411545"/>
          </a:xfrm>
        </p:grpSpPr>
        <p:sp>
          <p:nvSpPr>
            <p:cNvPr id="16" name="椭圆 15">
              <a:extLst>
                <a:ext uri="{FF2B5EF4-FFF2-40B4-BE49-F238E27FC236}">
                  <a16:creationId xmlns:a16="http://schemas.microsoft.com/office/drawing/2014/main" id="{8ECC91FE-D867-45F4-B4FD-372A16C5B098}"/>
                </a:ext>
              </a:extLst>
            </p:cNvPr>
            <p:cNvSpPr/>
            <p:nvPr/>
          </p:nvSpPr>
          <p:spPr>
            <a:xfrm>
              <a:off x="6249688" y="3141947"/>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1" name="任意多边形: 形状 90">
              <a:extLst>
                <a:ext uri="{FF2B5EF4-FFF2-40B4-BE49-F238E27FC236}">
                  <a16:creationId xmlns:a16="http://schemas.microsoft.com/office/drawing/2014/main" id="{1B96A888-4C72-435F-B2FF-F5690E017933}"/>
                </a:ext>
              </a:extLst>
            </p:cNvPr>
            <p:cNvSpPr/>
            <p:nvPr/>
          </p:nvSpPr>
          <p:spPr>
            <a:xfrm rot="2700000">
              <a:off x="6362805" y="3164994"/>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a:extLst>
              <a:ext uri="{FF2B5EF4-FFF2-40B4-BE49-F238E27FC236}">
                <a16:creationId xmlns:a16="http://schemas.microsoft.com/office/drawing/2014/main" id="{A7726960-021F-41F6-8F37-2ED2455322EC}"/>
              </a:ext>
            </a:extLst>
          </p:cNvPr>
          <p:cNvSpPr/>
          <p:nvPr/>
        </p:nvSpPr>
        <p:spPr>
          <a:xfrm>
            <a:off x="6882512" y="3702830"/>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主要电气设备选择</a:t>
            </a:r>
          </a:p>
        </p:txBody>
      </p:sp>
      <p:grpSp>
        <p:nvGrpSpPr>
          <p:cNvPr id="53" name="组合 52">
            <a:extLst>
              <a:ext uri="{FF2B5EF4-FFF2-40B4-BE49-F238E27FC236}">
                <a16:creationId xmlns:a16="http://schemas.microsoft.com/office/drawing/2014/main" id="{8DE94CAA-1D8A-4CB3-88A5-75FA138DD306}"/>
              </a:ext>
            </a:extLst>
          </p:cNvPr>
          <p:cNvGrpSpPr/>
          <p:nvPr/>
        </p:nvGrpSpPr>
        <p:grpSpPr>
          <a:xfrm>
            <a:off x="6254224" y="3680695"/>
            <a:ext cx="411545" cy="411545"/>
            <a:chOff x="6254224" y="3680695"/>
            <a:chExt cx="411545" cy="411545"/>
          </a:xfrm>
        </p:grpSpPr>
        <p:sp>
          <p:nvSpPr>
            <p:cNvPr id="55" name="椭圆 54">
              <a:extLst>
                <a:ext uri="{FF2B5EF4-FFF2-40B4-BE49-F238E27FC236}">
                  <a16:creationId xmlns:a16="http://schemas.microsoft.com/office/drawing/2014/main" id="{4830416D-03F6-44E3-AEF1-713CA06C155F}"/>
                </a:ext>
              </a:extLst>
            </p:cNvPr>
            <p:cNvSpPr/>
            <p:nvPr/>
          </p:nvSpPr>
          <p:spPr>
            <a:xfrm>
              <a:off x="6254224" y="3680695"/>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2" name="任意多边形: 形状 91">
              <a:extLst>
                <a:ext uri="{FF2B5EF4-FFF2-40B4-BE49-F238E27FC236}">
                  <a16:creationId xmlns:a16="http://schemas.microsoft.com/office/drawing/2014/main" id="{7E057544-9E1A-41A5-9995-FFCE92F9C91F}"/>
                </a:ext>
              </a:extLst>
            </p:cNvPr>
            <p:cNvSpPr/>
            <p:nvPr/>
          </p:nvSpPr>
          <p:spPr>
            <a:xfrm rot="2700000">
              <a:off x="6371263" y="3712355"/>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a:extLst>
              <a:ext uri="{FF2B5EF4-FFF2-40B4-BE49-F238E27FC236}">
                <a16:creationId xmlns:a16="http://schemas.microsoft.com/office/drawing/2014/main" id="{5F5E4918-C695-4803-A91F-08A4DD308F32}"/>
              </a:ext>
            </a:extLst>
          </p:cNvPr>
          <p:cNvSpPr/>
          <p:nvPr/>
        </p:nvSpPr>
        <p:spPr>
          <a:xfrm>
            <a:off x="6882512" y="4241064"/>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配电装置型式选择</a:t>
            </a:r>
          </a:p>
        </p:txBody>
      </p:sp>
      <p:grpSp>
        <p:nvGrpSpPr>
          <p:cNvPr id="54" name="组合 53">
            <a:extLst>
              <a:ext uri="{FF2B5EF4-FFF2-40B4-BE49-F238E27FC236}">
                <a16:creationId xmlns:a16="http://schemas.microsoft.com/office/drawing/2014/main" id="{5C87D21D-C289-418E-8699-516DA8242A63}"/>
              </a:ext>
            </a:extLst>
          </p:cNvPr>
          <p:cNvGrpSpPr/>
          <p:nvPr/>
        </p:nvGrpSpPr>
        <p:grpSpPr>
          <a:xfrm>
            <a:off x="6254224" y="4219443"/>
            <a:ext cx="411545" cy="411545"/>
            <a:chOff x="6254224" y="4219443"/>
            <a:chExt cx="411545" cy="411545"/>
          </a:xfrm>
        </p:grpSpPr>
        <p:sp>
          <p:nvSpPr>
            <p:cNvPr id="58" name="椭圆 57">
              <a:extLst>
                <a:ext uri="{FF2B5EF4-FFF2-40B4-BE49-F238E27FC236}">
                  <a16:creationId xmlns:a16="http://schemas.microsoft.com/office/drawing/2014/main" id="{7434131B-1C8D-44F5-AC75-6FAE19EE1E07}"/>
                </a:ext>
              </a:extLst>
            </p:cNvPr>
            <p:cNvSpPr/>
            <p:nvPr/>
          </p:nvSpPr>
          <p:spPr>
            <a:xfrm>
              <a:off x="6254224" y="4219443"/>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3" name="任意多边形: 形状 92">
              <a:extLst>
                <a:ext uri="{FF2B5EF4-FFF2-40B4-BE49-F238E27FC236}">
                  <a16:creationId xmlns:a16="http://schemas.microsoft.com/office/drawing/2014/main" id="{16C9AEB9-B147-4C86-8BE6-B43116FCE5F2}"/>
                </a:ext>
              </a:extLst>
            </p:cNvPr>
            <p:cNvSpPr/>
            <p:nvPr/>
          </p:nvSpPr>
          <p:spPr>
            <a:xfrm rot="2700000">
              <a:off x="6362805" y="4243184"/>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矩形 81">
            <a:extLst>
              <a:ext uri="{FF2B5EF4-FFF2-40B4-BE49-F238E27FC236}">
                <a16:creationId xmlns:a16="http://schemas.microsoft.com/office/drawing/2014/main" id="{59D98062-2B8E-41A4-AF26-CEBCA9C9D3F9}"/>
              </a:ext>
            </a:extLst>
          </p:cNvPr>
          <p:cNvSpPr/>
          <p:nvPr/>
        </p:nvSpPr>
        <p:spPr>
          <a:xfrm>
            <a:off x="6882512" y="4779297"/>
            <a:ext cx="273864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总平面设计</a:t>
            </a:r>
          </a:p>
        </p:txBody>
      </p:sp>
      <p:grpSp>
        <p:nvGrpSpPr>
          <p:cNvPr id="95" name="组合 94">
            <a:extLst>
              <a:ext uri="{FF2B5EF4-FFF2-40B4-BE49-F238E27FC236}">
                <a16:creationId xmlns:a16="http://schemas.microsoft.com/office/drawing/2014/main" id="{699EB65D-EF48-4772-AE5A-95A76C49A139}"/>
              </a:ext>
            </a:extLst>
          </p:cNvPr>
          <p:cNvGrpSpPr/>
          <p:nvPr/>
        </p:nvGrpSpPr>
        <p:grpSpPr>
          <a:xfrm>
            <a:off x="6254224" y="4758191"/>
            <a:ext cx="411545" cy="411545"/>
            <a:chOff x="6254224" y="4758191"/>
            <a:chExt cx="411545" cy="411545"/>
          </a:xfrm>
        </p:grpSpPr>
        <p:sp>
          <p:nvSpPr>
            <p:cNvPr id="83" name="椭圆 82">
              <a:extLst>
                <a:ext uri="{FF2B5EF4-FFF2-40B4-BE49-F238E27FC236}">
                  <a16:creationId xmlns:a16="http://schemas.microsoft.com/office/drawing/2014/main" id="{F86A3E81-10DA-4878-BADC-4A9C9958E2D5}"/>
                </a:ext>
              </a:extLst>
            </p:cNvPr>
            <p:cNvSpPr/>
            <p:nvPr/>
          </p:nvSpPr>
          <p:spPr>
            <a:xfrm>
              <a:off x="6254224" y="4758191"/>
              <a:ext cx="411545" cy="411545"/>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a:solidFill>
                  <a:schemeClr val="bg1"/>
                </a:solidFill>
              </a:endParaRPr>
            </a:p>
          </p:txBody>
        </p:sp>
        <p:sp>
          <p:nvSpPr>
            <p:cNvPr id="94" name="任意多边形: 形状 93">
              <a:extLst>
                <a:ext uri="{FF2B5EF4-FFF2-40B4-BE49-F238E27FC236}">
                  <a16:creationId xmlns:a16="http://schemas.microsoft.com/office/drawing/2014/main" id="{9DD22748-16D6-4A8D-AC60-840AC3B21860}"/>
                </a:ext>
              </a:extLst>
            </p:cNvPr>
            <p:cNvSpPr/>
            <p:nvPr/>
          </p:nvSpPr>
          <p:spPr>
            <a:xfrm rot="2700000">
              <a:off x="6371263" y="4779002"/>
              <a:ext cx="184977" cy="292890"/>
            </a:xfrm>
            <a:custGeom>
              <a:avLst/>
              <a:gdLst>
                <a:gd name="connsiteX0" fmla="*/ 251741 w 313262"/>
                <a:gd name="connsiteY0" fmla="*/ 0 h 496014"/>
                <a:gd name="connsiteX1" fmla="*/ 313262 w 313262"/>
                <a:gd name="connsiteY1" fmla="*/ 0 h 496014"/>
                <a:gd name="connsiteX2" fmla="*/ 313261 w 313262"/>
                <a:gd name="connsiteY2" fmla="*/ 493902 h 496014"/>
                <a:gd name="connsiteX3" fmla="*/ 311150 w 313262"/>
                <a:gd name="connsiteY3" fmla="*/ 493902 h 496014"/>
                <a:gd name="connsiteX4" fmla="*/ 311150 w 313262"/>
                <a:gd name="connsiteY4" fmla="*/ 496014 h 496014"/>
                <a:gd name="connsiteX5" fmla="*/ 0 w 313262"/>
                <a:gd name="connsiteY5" fmla="*/ 496014 h 496014"/>
                <a:gd name="connsiteX6" fmla="*/ 0 w 313262"/>
                <a:gd name="connsiteY6" fmla="*/ 434494 h 496014"/>
                <a:gd name="connsiteX7" fmla="*/ 251741 w 313262"/>
                <a:gd name="connsiteY7" fmla="*/ 434494 h 49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262" h="496014">
                  <a:moveTo>
                    <a:pt x="251741" y="0"/>
                  </a:moveTo>
                  <a:lnTo>
                    <a:pt x="313262" y="0"/>
                  </a:lnTo>
                  <a:lnTo>
                    <a:pt x="313261" y="493902"/>
                  </a:lnTo>
                  <a:lnTo>
                    <a:pt x="311150" y="493902"/>
                  </a:lnTo>
                  <a:lnTo>
                    <a:pt x="311150" y="496014"/>
                  </a:lnTo>
                  <a:lnTo>
                    <a:pt x="0" y="496014"/>
                  </a:lnTo>
                  <a:lnTo>
                    <a:pt x="0" y="434494"/>
                  </a:lnTo>
                  <a:lnTo>
                    <a:pt x="251741" y="434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3322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1000"/>
                                        <p:tgtEl>
                                          <p:spTgt spid="67"/>
                                        </p:tgtEl>
                                      </p:cBhvr>
                                    </p:animEffect>
                                    <p:anim calcmode="lin" valueType="num">
                                      <p:cBhvr>
                                        <p:cTn id="24" dur="1000" fill="hold"/>
                                        <p:tgtEl>
                                          <p:spTgt spid="67"/>
                                        </p:tgtEl>
                                        <p:attrNameLst>
                                          <p:attrName>ppt_x</p:attrName>
                                        </p:attrNameLst>
                                      </p:cBhvr>
                                      <p:tavLst>
                                        <p:tav tm="0">
                                          <p:val>
                                            <p:strVal val="#ppt_x"/>
                                          </p:val>
                                        </p:tav>
                                        <p:tav tm="100000">
                                          <p:val>
                                            <p:strVal val="#ppt_x"/>
                                          </p:val>
                                        </p:tav>
                                      </p:tavLst>
                                    </p:anim>
                                    <p:anim calcmode="lin" valueType="num">
                                      <p:cBhvr>
                                        <p:cTn id="25" dur="1000" fill="hold"/>
                                        <p:tgtEl>
                                          <p:spTgt spid="67"/>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2" presetClass="entr" presetSubtype="1"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up)">
                                      <p:cBhvr>
                                        <p:cTn id="29" dur="500"/>
                                        <p:tgtEl>
                                          <p:spTgt spid="51"/>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left)">
                                      <p:cBhvr>
                                        <p:cTn id="33" dur="500"/>
                                        <p:tgtEl>
                                          <p:spTgt spid="84"/>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childTnLst>
                          </p:cTn>
                        </p:par>
                        <p:par>
                          <p:cTn id="38" fill="hold">
                            <p:stCondLst>
                              <p:cond delay="4500"/>
                            </p:stCondLst>
                            <p:childTnLst>
                              <p:par>
                                <p:cTn id="39" presetID="2" presetClass="entr" presetSubtype="2"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1+#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5000"/>
                            </p:stCondLst>
                            <p:childTnLst>
                              <p:par>
                                <p:cTn id="44" presetID="22" presetClass="entr" presetSubtype="1" fill="hold" grpId="0" nodeType="after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wipe(up)">
                                      <p:cBhvr>
                                        <p:cTn id="46" dur="500"/>
                                        <p:tgtEl>
                                          <p:spTgt spid="85"/>
                                        </p:tgtEl>
                                      </p:cBhvr>
                                    </p:animEffect>
                                  </p:childTnLst>
                                </p:cTn>
                              </p:par>
                            </p:childTnLst>
                          </p:cTn>
                        </p:par>
                        <p:par>
                          <p:cTn id="47" fill="hold">
                            <p:stCondLst>
                              <p:cond delay="5500"/>
                            </p:stCondLst>
                            <p:childTnLst>
                              <p:par>
                                <p:cTn id="48" presetID="22" presetClass="entr" presetSubtype="8" fill="hold" grpId="0" nodeType="after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left)">
                                      <p:cBhvr>
                                        <p:cTn id="50" dur="500"/>
                                        <p:tgtEl>
                                          <p:spTgt spid="86"/>
                                        </p:tgtEl>
                                      </p:cBhvr>
                                    </p:animEffect>
                                  </p:childTnLst>
                                </p:cTn>
                              </p:par>
                            </p:childTnLst>
                          </p:cTn>
                        </p:par>
                        <p:par>
                          <p:cTn id="51" fill="hold">
                            <p:stCondLst>
                              <p:cond delay="6000"/>
                            </p:stCondLst>
                            <p:childTnLst>
                              <p:par>
                                <p:cTn id="52" presetID="10" presetClass="entr" presetSubtype="0" fill="hold"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fade">
                                      <p:cBhvr>
                                        <p:cTn id="54" dur="500"/>
                                        <p:tgtEl>
                                          <p:spTgt spid="53"/>
                                        </p:tgtEl>
                                      </p:cBhvr>
                                    </p:animEffect>
                                  </p:childTnLst>
                                </p:cTn>
                              </p:par>
                            </p:childTnLst>
                          </p:cTn>
                        </p:par>
                        <p:par>
                          <p:cTn id="55" fill="hold">
                            <p:stCondLst>
                              <p:cond delay="6500"/>
                            </p:stCondLst>
                            <p:childTnLst>
                              <p:par>
                                <p:cTn id="56" presetID="2" presetClass="entr" presetSubtype="2"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fill="hold"/>
                                        <p:tgtEl>
                                          <p:spTgt spid="31"/>
                                        </p:tgtEl>
                                        <p:attrNameLst>
                                          <p:attrName>ppt_x</p:attrName>
                                        </p:attrNameLst>
                                      </p:cBhvr>
                                      <p:tavLst>
                                        <p:tav tm="0">
                                          <p:val>
                                            <p:strVal val="1+#ppt_w/2"/>
                                          </p:val>
                                        </p:tav>
                                        <p:tav tm="100000">
                                          <p:val>
                                            <p:strVal val="#ppt_x"/>
                                          </p:val>
                                        </p:tav>
                                      </p:tavLst>
                                    </p:anim>
                                    <p:anim calcmode="lin" valueType="num">
                                      <p:cBhvr additive="base">
                                        <p:cTn id="59" dur="500" fill="hold"/>
                                        <p:tgtEl>
                                          <p:spTgt spid="31"/>
                                        </p:tgtEl>
                                        <p:attrNameLst>
                                          <p:attrName>ppt_y</p:attrName>
                                        </p:attrNameLst>
                                      </p:cBhvr>
                                      <p:tavLst>
                                        <p:tav tm="0">
                                          <p:val>
                                            <p:strVal val="#ppt_y"/>
                                          </p:val>
                                        </p:tav>
                                        <p:tav tm="100000">
                                          <p:val>
                                            <p:strVal val="#ppt_y"/>
                                          </p:val>
                                        </p:tav>
                                      </p:tavLst>
                                    </p:anim>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wipe(up)">
                                      <p:cBhvr>
                                        <p:cTn id="63" dur="500"/>
                                        <p:tgtEl>
                                          <p:spTgt spid="87"/>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88"/>
                                        </p:tgtEl>
                                        <p:attrNameLst>
                                          <p:attrName>style.visibility</p:attrName>
                                        </p:attrNameLst>
                                      </p:cBhvr>
                                      <p:to>
                                        <p:strVal val="visible"/>
                                      </p:to>
                                    </p:set>
                                    <p:animEffect transition="in" filter="wipe(left)">
                                      <p:cBhvr>
                                        <p:cTn id="67" dur="500"/>
                                        <p:tgtEl>
                                          <p:spTgt spid="88"/>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childTnLst>
                          </p:cTn>
                        </p:par>
                        <p:par>
                          <p:cTn id="72" fill="hold">
                            <p:stCondLst>
                              <p:cond delay="8500"/>
                            </p:stCondLst>
                            <p:childTnLst>
                              <p:par>
                                <p:cTn id="73" presetID="2" presetClass="entr" presetSubtype="2"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ppt_y"/>
                                          </p:val>
                                        </p:tav>
                                        <p:tav tm="100000">
                                          <p:val>
                                            <p:strVal val="#ppt_y"/>
                                          </p:val>
                                        </p:tav>
                                      </p:tavLst>
                                    </p:anim>
                                  </p:childTnLst>
                                </p:cTn>
                              </p:par>
                            </p:childTnLst>
                          </p:cTn>
                        </p:par>
                        <p:par>
                          <p:cTn id="77" fill="hold">
                            <p:stCondLst>
                              <p:cond delay="9000"/>
                            </p:stCondLst>
                            <p:childTnLst>
                              <p:par>
                                <p:cTn id="78" presetID="22" presetClass="entr" presetSubtype="1" fill="hold" grpId="0" nodeType="after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wipe(up)">
                                      <p:cBhvr>
                                        <p:cTn id="80" dur="500"/>
                                        <p:tgtEl>
                                          <p:spTgt spid="89"/>
                                        </p:tgtEl>
                                      </p:cBhvr>
                                    </p:animEffect>
                                  </p:childTnLst>
                                </p:cTn>
                              </p:par>
                            </p:childTnLst>
                          </p:cTn>
                        </p:par>
                        <p:par>
                          <p:cTn id="81" fill="hold">
                            <p:stCondLst>
                              <p:cond delay="9500"/>
                            </p:stCondLst>
                            <p:childTnLst>
                              <p:par>
                                <p:cTn id="82" presetID="22" presetClass="entr" presetSubtype="8" fill="hold" grpId="0" nodeType="afterEffect">
                                  <p:stCondLst>
                                    <p:cond delay="0"/>
                                  </p:stCondLst>
                                  <p:childTnLst>
                                    <p:set>
                                      <p:cBhvr>
                                        <p:cTn id="83" dur="1" fill="hold">
                                          <p:stCondLst>
                                            <p:cond delay="0"/>
                                          </p:stCondLst>
                                        </p:cTn>
                                        <p:tgtEl>
                                          <p:spTgt spid="90"/>
                                        </p:tgtEl>
                                        <p:attrNameLst>
                                          <p:attrName>style.visibility</p:attrName>
                                        </p:attrNameLst>
                                      </p:cBhvr>
                                      <p:to>
                                        <p:strVal val="visible"/>
                                      </p:to>
                                    </p:set>
                                    <p:animEffect transition="in" filter="wipe(left)">
                                      <p:cBhvr>
                                        <p:cTn id="84" dur="500"/>
                                        <p:tgtEl>
                                          <p:spTgt spid="90"/>
                                        </p:tgtEl>
                                      </p:cBhvr>
                                    </p:animEffect>
                                  </p:childTnLst>
                                </p:cTn>
                              </p:par>
                            </p:childTnLst>
                          </p:cTn>
                        </p:par>
                        <p:par>
                          <p:cTn id="85" fill="hold">
                            <p:stCondLst>
                              <p:cond delay="10000"/>
                            </p:stCondLst>
                            <p:childTnLst>
                              <p:par>
                                <p:cTn id="86" presetID="10" presetClass="entr" presetSubtype="0" fill="hold" nodeType="after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par>
                          <p:cTn id="89" fill="hold">
                            <p:stCondLst>
                              <p:cond delay="10500"/>
                            </p:stCondLst>
                            <p:childTnLst>
                              <p:par>
                                <p:cTn id="90" presetID="2" presetClass="entr" presetSubtype="2" fill="hold" grpId="0" nodeType="afterEffect">
                                  <p:stCondLst>
                                    <p:cond delay="0"/>
                                  </p:stCondLst>
                                  <p:childTnLst>
                                    <p:set>
                                      <p:cBhvr>
                                        <p:cTn id="91" dur="1" fill="hold">
                                          <p:stCondLst>
                                            <p:cond delay="0"/>
                                          </p:stCondLst>
                                        </p:cTn>
                                        <p:tgtEl>
                                          <p:spTgt spid="82"/>
                                        </p:tgtEl>
                                        <p:attrNameLst>
                                          <p:attrName>style.visibility</p:attrName>
                                        </p:attrNameLst>
                                      </p:cBhvr>
                                      <p:to>
                                        <p:strVal val="visible"/>
                                      </p:to>
                                    </p:set>
                                    <p:anim calcmode="lin" valueType="num">
                                      <p:cBhvr additive="base">
                                        <p:cTn id="92" dur="500" fill="hold"/>
                                        <p:tgtEl>
                                          <p:spTgt spid="82"/>
                                        </p:tgtEl>
                                        <p:attrNameLst>
                                          <p:attrName>ppt_x</p:attrName>
                                        </p:attrNameLst>
                                      </p:cBhvr>
                                      <p:tavLst>
                                        <p:tav tm="0">
                                          <p:val>
                                            <p:strVal val="1+#ppt_w/2"/>
                                          </p:val>
                                        </p:tav>
                                        <p:tav tm="100000">
                                          <p:val>
                                            <p:strVal val="#ppt_x"/>
                                          </p:val>
                                        </p:tav>
                                      </p:tavLst>
                                    </p:anim>
                                    <p:anim calcmode="lin" valueType="num">
                                      <p:cBhvr additive="base">
                                        <p:cTn id="93"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51" grpId="0" animBg="1"/>
      <p:bldP spid="84" grpId="0" animBg="1"/>
      <p:bldP spid="85" grpId="0" animBg="1"/>
      <p:bldP spid="86" grpId="0" animBg="1"/>
      <p:bldP spid="87" grpId="0" animBg="1"/>
      <p:bldP spid="88" grpId="0" animBg="1"/>
      <p:bldP spid="89" grpId="0" animBg="1"/>
      <p:bldP spid="90" grpId="0" animBg="1"/>
      <p:bldP spid="12" grpId="0"/>
      <p:bldP spid="31" grpId="0"/>
      <p:bldP spid="32" grpId="0"/>
      <p:bldP spid="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352" y="178613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1509557" y="2351545"/>
            <a:ext cx="7177603" cy="525016"/>
          </a:xfrm>
          <a:prstGeom prst="rect">
            <a:avLst/>
          </a:prstGeom>
        </p:spPr>
        <p:txBody>
          <a:bodyPr wrap="square" anchor="ctr">
            <a:spAutoFit/>
          </a:bodyPr>
          <a:lstStyle/>
          <a:p>
            <a:pPr lvl="0" algn="just">
              <a:lnSpc>
                <a:spcPct val="130000"/>
              </a:lnSpc>
              <a:spcAft>
                <a:spcPts val="0"/>
              </a:spcAft>
            </a:pP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下列描述中正确的是？</a:t>
            </a:r>
          </a:p>
        </p:txBody>
      </p:sp>
      <p:grpSp>
        <p:nvGrpSpPr>
          <p:cNvPr id="243" name="组合 242">
            <a:extLst>
              <a:ext uri="{FF2B5EF4-FFF2-40B4-BE49-F238E27FC236}">
                <a16:creationId xmlns:a16="http://schemas.microsoft.com/office/drawing/2014/main" id="{91386E97-825C-4339-B585-81F09A1E3AF3}"/>
              </a:ext>
            </a:extLst>
          </p:cNvPr>
          <p:cNvGrpSpPr/>
          <p:nvPr/>
        </p:nvGrpSpPr>
        <p:grpSpPr>
          <a:xfrm>
            <a:off x="398160" y="187110"/>
            <a:ext cx="2236511" cy="858863"/>
            <a:chOff x="2462541" y="1872762"/>
            <a:chExt cx="1844993"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2462541" y="1971497"/>
              <a:ext cx="184499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49" name="矩形 248">
            <a:extLst>
              <a:ext uri="{FF2B5EF4-FFF2-40B4-BE49-F238E27FC236}">
                <a16:creationId xmlns:a16="http://schemas.microsoft.com/office/drawing/2014/main" id="{C456B860-98D0-476A-A2C4-2C24A89414C9}"/>
              </a:ext>
            </a:extLst>
          </p:cNvPr>
          <p:cNvSpPr/>
          <p:nvPr/>
        </p:nvSpPr>
        <p:spPr>
          <a:xfrm>
            <a:off x="1516412" y="3108537"/>
            <a:ext cx="6611587" cy="1993751"/>
          </a:xfrm>
          <a:prstGeom prst="rect">
            <a:avLst/>
          </a:prstGeom>
        </p:spPr>
        <p:txBody>
          <a:bodyPr wrap="square" anchor="ctr">
            <a:spAutoFit/>
          </a:bodyPr>
          <a:lstStyle/>
          <a:p>
            <a:pPr algn="just">
              <a:lnSpc>
                <a:spcPct val="18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线路工程的初设造价可以  </a:t>
            </a:r>
            <a:r>
              <a:rPr lang="en-US" altLang="zh-CN" sz="2000" kern="100" dirty="0">
                <a:solidFill>
                  <a:schemeClr val="bg1"/>
                </a:solidFill>
                <a:latin typeface="微软雅黑" panose="020B0503020204020204" pitchFamily="34" charset="-122"/>
                <a:ea typeface="微软雅黑" panose="020B0503020204020204" pitchFamily="34" charset="-122"/>
                <a:cs typeface="+mn-ea"/>
                <a:sym typeface="+mn-lt"/>
              </a:rPr>
              <a:t>N  </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万元</a:t>
            </a:r>
            <a:r>
              <a:rPr lang="en-US" altLang="zh-CN" sz="2000" kern="100" dirty="0">
                <a:solidFill>
                  <a:schemeClr val="bg1"/>
                </a:solidFill>
                <a:latin typeface="微软雅黑" panose="020B0503020204020204" pitchFamily="34" charset="-122"/>
                <a:ea typeface="微软雅黑" panose="020B0503020204020204" pitchFamily="34" charset="-122"/>
                <a:cs typeface="+mn-ea"/>
                <a:sym typeface="+mn-lt"/>
              </a:rPr>
              <a:t>/km</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的指标进行计算</a:t>
            </a:r>
          </a:p>
          <a:p>
            <a:pPr algn="just">
              <a:lnSpc>
                <a:spcPct val="18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B.</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输变电工程初步设计造价可以与通用造价对比进行计算</a:t>
            </a:r>
          </a:p>
          <a:p>
            <a:pPr algn="just">
              <a:lnSpc>
                <a:spcPct val="18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a:t>
            </a:r>
            <a:r>
              <a:rPr lang="zh-CN" altLang="en-US" sz="2000" kern="100" dirty="0">
                <a:solidFill>
                  <a:schemeClr val="bg1"/>
                </a:solidFill>
                <a:latin typeface="微软雅黑" panose="020B0503020204020204" pitchFamily="34" charset="-122"/>
                <a:ea typeface="微软雅黑" panose="020B0503020204020204" pitchFamily="34" charset="-122"/>
                <a:cs typeface="+mn-ea"/>
                <a:sym typeface="+mn-lt"/>
              </a:rPr>
              <a:t>输变电工程初步设计造价可以与同类型工程对比计算</a:t>
            </a:r>
          </a:p>
        </p:txBody>
      </p:sp>
    </p:spTree>
    <p:extLst>
      <p:ext uri="{BB962C8B-B14F-4D97-AF65-F5344CB8AC3E}">
        <p14:creationId xmlns:p14="http://schemas.microsoft.com/office/powerpoint/2010/main" val="160384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500"/>
                                  </p:stCondLst>
                                  <p:iterate type="lt">
                                    <p:tmPct val="21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par>
                          <p:cTn id="10" fill="hold">
                            <p:stCondLst>
                              <p:cond delay="2092"/>
                            </p:stCondLst>
                            <p:childTnLst>
                              <p:par>
                                <p:cTn id="11" presetID="2" presetClass="entr" presetSubtype="4" fill="hold" grpId="0" nodeType="afterEffect">
                                  <p:stCondLst>
                                    <p:cond delay="0"/>
                                  </p:stCondLst>
                                  <p:childTnLst>
                                    <p:set>
                                      <p:cBhvr>
                                        <p:cTn id="12" dur="1" fill="hold">
                                          <p:stCondLst>
                                            <p:cond delay="0"/>
                                          </p:stCondLst>
                                        </p:cTn>
                                        <p:tgtEl>
                                          <p:spTgt spid="249"/>
                                        </p:tgtEl>
                                        <p:attrNameLst>
                                          <p:attrName>style.visibility</p:attrName>
                                        </p:attrNameLst>
                                      </p:cBhvr>
                                      <p:to>
                                        <p:strVal val="visible"/>
                                      </p:to>
                                    </p:set>
                                    <p:anim calcmode="lin" valueType="num">
                                      <p:cBhvr additive="base">
                                        <p:cTn id="13" dur="500" fill="hold"/>
                                        <p:tgtEl>
                                          <p:spTgt spid="249"/>
                                        </p:tgtEl>
                                        <p:attrNameLst>
                                          <p:attrName>ppt_x</p:attrName>
                                        </p:attrNameLst>
                                      </p:cBhvr>
                                      <p:tavLst>
                                        <p:tav tm="0">
                                          <p:val>
                                            <p:strVal val="#ppt_x"/>
                                          </p:val>
                                        </p:tav>
                                        <p:tav tm="100000">
                                          <p:val>
                                            <p:strVal val="#ppt_x"/>
                                          </p:val>
                                        </p:tav>
                                      </p:tavLst>
                                    </p:anim>
                                    <p:anim calcmode="lin" valueType="num">
                                      <p:cBhvr additive="base">
                                        <p:cTn id="14"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 name="矩形 1">
            <a:extLst>
              <a:ext uri="{FF2B5EF4-FFF2-40B4-BE49-F238E27FC236}">
                <a16:creationId xmlns:a16="http://schemas.microsoft.com/office/drawing/2014/main" id="{31F3D142-B810-4B8E-A8EE-AC9EFCABF90A}"/>
              </a:ext>
            </a:extLst>
          </p:cNvPr>
          <p:cNvSpPr/>
          <p:nvPr/>
        </p:nvSpPr>
        <p:spPr>
          <a:xfrm>
            <a:off x="3823583" y="1212334"/>
            <a:ext cx="4544834"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初步设计阶段工程造价控制的主要方法</a:t>
            </a:r>
          </a:p>
        </p:txBody>
      </p:sp>
      <p:grpSp>
        <p:nvGrpSpPr>
          <p:cNvPr id="15" name="方案A">
            <a:extLst>
              <a:ext uri="{FF2B5EF4-FFF2-40B4-BE49-F238E27FC236}">
                <a16:creationId xmlns:a16="http://schemas.microsoft.com/office/drawing/2014/main" id="{E7CFE675-099D-4478-AACD-A57CA8DFEAC1}"/>
              </a:ext>
            </a:extLst>
          </p:cNvPr>
          <p:cNvGrpSpPr/>
          <p:nvPr/>
        </p:nvGrpSpPr>
        <p:grpSpPr>
          <a:xfrm>
            <a:off x="4264152" y="2554599"/>
            <a:ext cx="1116533" cy="1305586"/>
            <a:chOff x="2065624" y="3911548"/>
            <a:chExt cx="1614488" cy="1887855"/>
          </a:xfrm>
        </p:grpSpPr>
        <p:sp>
          <p:nvSpPr>
            <p:cNvPr id="10" name="矩形 9">
              <a:extLst>
                <a:ext uri="{FF2B5EF4-FFF2-40B4-BE49-F238E27FC236}">
                  <a16:creationId xmlns:a16="http://schemas.microsoft.com/office/drawing/2014/main" id="{EDCE05B5-A841-4D4D-A3E5-BC1434E948B3}"/>
                </a:ext>
              </a:extLst>
            </p:cNvPr>
            <p:cNvSpPr/>
            <p:nvPr/>
          </p:nvSpPr>
          <p:spPr>
            <a:xfrm>
              <a:off x="2133600" y="3986113"/>
              <a:ext cx="1485900" cy="1741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设计文件（边框）">
              <a:extLst>
                <a:ext uri="{FF2B5EF4-FFF2-40B4-BE49-F238E27FC236}">
                  <a16:creationId xmlns:a16="http://schemas.microsoft.com/office/drawing/2014/main" id="{A7FC8941-E7C2-4B4E-B69C-60D80A9BF4CF}"/>
                </a:ext>
              </a:extLst>
            </p:cNvPr>
            <p:cNvSpPr/>
            <p:nvPr/>
          </p:nvSpPr>
          <p:spPr>
            <a:xfrm>
              <a:off x="2065624" y="3911548"/>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行5">
              <a:extLst>
                <a:ext uri="{FF2B5EF4-FFF2-40B4-BE49-F238E27FC236}">
                  <a16:creationId xmlns:a16="http://schemas.microsoft.com/office/drawing/2014/main" id="{D405B08C-07A3-43A9-BA08-7B1E50747381}"/>
                </a:ext>
              </a:extLst>
            </p:cNvPr>
            <p:cNvSpPr/>
            <p:nvPr/>
          </p:nvSpPr>
          <p:spPr>
            <a:xfrm>
              <a:off x="2289304" y="5179593"/>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行6">
              <a:extLst>
                <a:ext uri="{FF2B5EF4-FFF2-40B4-BE49-F238E27FC236}">
                  <a16:creationId xmlns:a16="http://schemas.microsoft.com/office/drawing/2014/main" id="{8E6A964D-B5A4-4570-A763-B161B773C661}"/>
                </a:ext>
              </a:extLst>
            </p:cNvPr>
            <p:cNvSpPr/>
            <p:nvPr/>
          </p:nvSpPr>
          <p:spPr>
            <a:xfrm>
              <a:off x="2289304" y="5437989"/>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行6">
              <a:extLst>
                <a:ext uri="{FF2B5EF4-FFF2-40B4-BE49-F238E27FC236}">
                  <a16:creationId xmlns:a16="http://schemas.microsoft.com/office/drawing/2014/main" id="{F1E1F2EE-2C34-42AC-8519-76A1A9BC128B}"/>
                </a:ext>
              </a:extLst>
            </p:cNvPr>
            <p:cNvSpPr/>
            <p:nvPr/>
          </p:nvSpPr>
          <p:spPr>
            <a:xfrm>
              <a:off x="2289304" y="4921197"/>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2E81C2CD-7267-42D8-AF86-EFB484BD10D3}"/>
                </a:ext>
              </a:extLst>
            </p:cNvPr>
            <p:cNvSpPr txBox="1"/>
            <p:nvPr/>
          </p:nvSpPr>
          <p:spPr>
            <a:xfrm>
              <a:off x="2415668" y="4019387"/>
              <a:ext cx="914400" cy="707886"/>
            </a:xfrm>
            <a:prstGeom prst="rect">
              <a:avLst/>
            </a:prstGeom>
            <a:noFill/>
          </p:spPr>
          <p:txBody>
            <a:bodyPr wrap="square" rtlCol="0">
              <a:spAutoFit/>
            </a:bodyPr>
            <a:lstStyle/>
            <a:p>
              <a:pPr algn="ctr"/>
              <a:r>
                <a:rPr lang="en-US" altLang="zh-CN" sz="4000" b="1" dirty="0">
                  <a:solidFill>
                    <a:srgbClr val="404040"/>
                  </a:solidFill>
                  <a:latin typeface="微软雅黑" panose="020B0503020204020204" pitchFamily="34" charset="-122"/>
                  <a:ea typeface="微软雅黑" panose="020B0503020204020204" pitchFamily="34" charset="-122"/>
                </a:rPr>
                <a:t>A</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grpSp>
      <p:grpSp>
        <p:nvGrpSpPr>
          <p:cNvPr id="107" name="方案B">
            <a:extLst>
              <a:ext uri="{FF2B5EF4-FFF2-40B4-BE49-F238E27FC236}">
                <a16:creationId xmlns:a16="http://schemas.microsoft.com/office/drawing/2014/main" id="{9784F284-08B9-48AF-BF42-961797ED5497}"/>
              </a:ext>
            </a:extLst>
          </p:cNvPr>
          <p:cNvGrpSpPr/>
          <p:nvPr/>
        </p:nvGrpSpPr>
        <p:grpSpPr>
          <a:xfrm>
            <a:off x="4780500" y="4765874"/>
            <a:ext cx="1116533" cy="1305586"/>
            <a:chOff x="2065624" y="3911548"/>
            <a:chExt cx="1614488" cy="1887855"/>
          </a:xfrm>
        </p:grpSpPr>
        <p:sp>
          <p:nvSpPr>
            <p:cNvPr id="108" name="矩形 107">
              <a:extLst>
                <a:ext uri="{FF2B5EF4-FFF2-40B4-BE49-F238E27FC236}">
                  <a16:creationId xmlns:a16="http://schemas.microsoft.com/office/drawing/2014/main" id="{9191A0A1-12B5-4444-B374-03CDC63E09CB}"/>
                </a:ext>
              </a:extLst>
            </p:cNvPr>
            <p:cNvSpPr/>
            <p:nvPr/>
          </p:nvSpPr>
          <p:spPr>
            <a:xfrm>
              <a:off x="2133600" y="3986113"/>
              <a:ext cx="1485900" cy="1741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设计文件（边框）">
              <a:extLst>
                <a:ext uri="{FF2B5EF4-FFF2-40B4-BE49-F238E27FC236}">
                  <a16:creationId xmlns:a16="http://schemas.microsoft.com/office/drawing/2014/main" id="{E354C300-6D3A-447D-96AA-084E08550A71}"/>
                </a:ext>
              </a:extLst>
            </p:cNvPr>
            <p:cNvSpPr/>
            <p:nvPr/>
          </p:nvSpPr>
          <p:spPr>
            <a:xfrm>
              <a:off x="2065624" y="3911548"/>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0" name="行5">
              <a:extLst>
                <a:ext uri="{FF2B5EF4-FFF2-40B4-BE49-F238E27FC236}">
                  <a16:creationId xmlns:a16="http://schemas.microsoft.com/office/drawing/2014/main" id="{8F68642F-7CE6-4510-B3EB-ED5CCCBEE36F}"/>
                </a:ext>
              </a:extLst>
            </p:cNvPr>
            <p:cNvSpPr/>
            <p:nvPr/>
          </p:nvSpPr>
          <p:spPr>
            <a:xfrm>
              <a:off x="2289304" y="5179593"/>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行6">
              <a:extLst>
                <a:ext uri="{FF2B5EF4-FFF2-40B4-BE49-F238E27FC236}">
                  <a16:creationId xmlns:a16="http://schemas.microsoft.com/office/drawing/2014/main" id="{429667E8-4614-4C31-A89D-96C06E5C0371}"/>
                </a:ext>
              </a:extLst>
            </p:cNvPr>
            <p:cNvSpPr/>
            <p:nvPr/>
          </p:nvSpPr>
          <p:spPr>
            <a:xfrm>
              <a:off x="2289304" y="5437989"/>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行6">
              <a:extLst>
                <a:ext uri="{FF2B5EF4-FFF2-40B4-BE49-F238E27FC236}">
                  <a16:creationId xmlns:a16="http://schemas.microsoft.com/office/drawing/2014/main" id="{EAB568BC-C2BE-411B-9CA3-E034204ABC54}"/>
                </a:ext>
              </a:extLst>
            </p:cNvPr>
            <p:cNvSpPr/>
            <p:nvPr/>
          </p:nvSpPr>
          <p:spPr>
            <a:xfrm>
              <a:off x="2289304" y="4921197"/>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a:extLst>
                <a:ext uri="{FF2B5EF4-FFF2-40B4-BE49-F238E27FC236}">
                  <a16:creationId xmlns:a16="http://schemas.microsoft.com/office/drawing/2014/main" id="{641222B4-1190-4E30-B65A-D3D0CB8F5C1D}"/>
                </a:ext>
              </a:extLst>
            </p:cNvPr>
            <p:cNvSpPr txBox="1"/>
            <p:nvPr/>
          </p:nvSpPr>
          <p:spPr>
            <a:xfrm>
              <a:off x="2415668" y="4019387"/>
              <a:ext cx="914400" cy="707886"/>
            </a:xfrm>
            <a:prstGeom prst="rect">
              <a:avLst/>
            </a:prstGeom>
            <a:noFill/>
          </p:spPr>
          <p:txBody>
            <a:bodyPr wrap="square" rtlCol="0">
              <a:spAutoFit/>
            </a:bodyPr>
            <a:lstStyle/>
            <a:p>
              <a:pPr algn="ctr"/>
              <a:r>
                <a:rPr lang="en-US" altLang="zh-CN" sz="4000" b="1" dirty="0">
                  <a:solidFill>
                    <a:srgbClr val="404040"/>
                  </a:solidFill>
                  <a:latin typeface="微软雅黑" panose="020B0503020204020204" pitchFamily="34" charset="-122"/>
                  <a:ea typeface="微软雅黑" panose="020B0503020204020204" pitchFamily="34" charset="-122"/>
                </a:rPr>
                <a:t>B</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grpSp>
      <p:grpSp>
        <p:nvGrpSpPr>
          <p:cNvPr id="114" name="方案C">
            <a:extLst>
              <a:ext uri="{FF2B5EF4-FFF2-40B4-BE49-F238E27FC236}">
                <a16:creationId xmlns:a16="http://schemas.microsoft.com/office/drawing/2014/main" id="{C1E8BE9E-F88E-4491-927A-07AA45605FEA}"/>
              </a:ext>
            </a:extLst>
          </p:cNvPr>
          <p:cNvGrpSpPr/>
          <p:nvPr/>
        </p:nvGrpSpPr>
        <p:grpSpPr>
          <a:xfrm>
            <a:off x="6978398" y="2842865"/>
            <a:ext cx="1116533" cy="1305586"/>
            <a:chOff x="2065623" y="3911548"/>
            <a:chExt cx="1614488" cy="1887855"/>
          </a:xfrm>
        </p:grpSpPr>
        <p:sp>
          <p:nvSpPr>
            <p:cNvPr id="115" name="矩形 114">
              <a:extLst>
                <a:ext uri="{FF2B5EF4-FFF2-40B4-BE49-F238E27FC236}">
                  <a16:creationId xmlns:a16="http://schemas.microsoft.com/office/drawing/2014/main" id="{58AC190A-ED33-42F0-A983-20B2DA23AE57}"/>
                </a:ext>
              </a:extLst>
            </p:cNvPr>
            <p:cNvSpPr/>
            <p:nvPr/>
          </p:nvSpPr>
          <p:spPr>
            <a:xfrm>
              <a:off x="2133600" y="3986113"/>
              <a:ext cx="1485900" cy="1741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设计文件（边框）">
              <a:extLst>
                <a:ext uri="{FF2B5EF4-FFF2-40B4-BE49-F238E27FC236}">
                  <a16:creationId xmlns:a16="http://schemas.microsoft.com/office/drawing/2014/main" id="{B9E9E46C-3070-47FC-AD49-87314F6F23F1}"/>
                </a:ext>
              </a:extLst>
            </p:cNvPr>
            <p:cNvSpPr/>
            <p:nvPr/>
          </p:nvSpPr>
          <p:spPr>
            <a:xfrm>
              <a:off x="2065623" y="3911548"/>
              <a:ext cx="1614488" cy="1887855"/>
            </a:xfrm>
            <a:prstGeom prst="frame">
              <a:avLst>
                <a:gd name="adj1" fmla="val 5420"/>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行5">
              <a:extLst>
                <a:ext uri="{FF2B5EF4-FFF2-40B4-BE49-F238E27FC236}">
                  <a16:creationId xmlns:a16="http://schemas.microsoft.com/office/drawing/2014/main" id="{6CA20216-68A1-47A9-8697-B03A58676425}"/>
                </a:ext>
              </a:extLst>
            </p:cNvPr>
            <p:cNvSpPr/>
            <p:nvPr/>
          </p:nvSpPr>
          <p:spPr>
            <a:xfrm>
              <a:off x="2289304" y="5179593"/>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行6">
              <a:extLst>
                <a:ext uri="{FF2B5EF4-FFF2-40B4-BE49-F238E27FC236}">
                  <a16:creationId xmlns:a16="http://schemas.microsoft.com/office/drawing/2014/main" id="{616C02B5-EA17-45E0-8337-E7B84083AB26}"/>
                </a:ext>
              </a:extLst>
            </p:cNvPr>
            <p:cNvSpPr/>
            <p:nvPr/>
          </p:nvSpPr>
          <p:spPr>
            <a:xfrm>
              <a:off x="2289304" y="5437989"/>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行6">
              <a:extLst>
                <a:ext uri="{FF2B5EF4-FFF2-40B4-BE49-F238E27FC236}">
                  <a16:creationId xmlns:a16="http://schemas.microsoft.com/office/drawing/2014/main" id="{24D2FB20-333C-407E-BA93-C3A027F76AFC}"/>
                </a:ext>
              </a:extLst>
            </p:cNvPr>
            <p:cNvSpPr/>
            <p:nvPr/>
          </p:nvSpPr>
          <p:spPr>
            <a:xfrm>
              <a:off x="2289304" y="4921197"/>
              <a:ext cx="1167129" cy="92710"/>
            </a:xfrm>
            <a:prstGeom prst="round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id="{D140BA45-ABA9-415B-B749-B36437113029}"/>
                </a:ext>
              </a:extLst>
            </p:cNvPr>
            <p:cNvSpPr txBox="1"/>
            <p:nvPr/>
          </p:nvSpPr>
          <p:spPr>
            <a:xfrm>
              <a:off x="2415668" y="4019387"/>
              <a:ext cx="914400" cy="707886"/>
            </a:xfrm>
            <a:prstGeom prst="rect">
              <a:avLst/>
            </a:prstGeom>
            <a:noFill/>
          </p:spPr>
          <p:txBody>
            <a:bodyPr wrap="square" rtlCol="0">
              <a:spAutoFit/>
            </a:bodyPr>
            <a:lstStyle/>
            <a:p>
              <a:pPr algn="ctr"/>
              <a:r>
                <a:rPr lang="en-US" altLang="zh-CN" sz="4000" b="1" dirty="0">
                  <a:solidFill>
                    <a:srgbClr val="404040"/>
                  </a:solidFill>
                  <a:latin typeface="微软雅黑" panose="020B0503020204020204" pitchFamily="34" charset="-122"/>
                  <a:ea typeface="微软雅黑" panose="020B0503020204020204" pitchFamily="34" charset="-122"/>
                </a:rPr>
                <a:t>C</a:t>
              </a:r>
              <a:endParaRPr lang="zh-CN" altLang="en-US" sz="4000" b="1" dirty="0">
                <a:solidFill>
                  <a:srgbClr val="404040"/>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4D4A1399-9FBC-451E-B622-7CCA90764C97}"/>
              </a:ext>
            </a:extLst>
          </p:cNvPr>
          <p:cNvGrpSpPr/>
          <p:nvPr/>
        </p:nvGrpSpPr>
        <p:grpSpPr>
          <a:xfrm>
            <a:off x="3823583" y="1750722"/>
            <a:ext cx="4587508" cy="4587508"/>
            <a:chOff x="2941185" y="1324928"/>
            <a:chExt cx="4587508" cy="4587508"/>
          </a:xfrm>
        </p:grpSpPr>
        <p:sp>
          <p:nvSpPr>
            <p:cNvPr id="20" name="椭圆 19">
              <a:extLst>
                <a:ext uri="{FF2B5EF4-FFF2-40B4-BE49-F238E27FC236}">
                  <a16:creationId xmlns:a16="http://schemas.microsoft.com/office/drawing/2014/main" id="{530EB330-DDF6-4422-A4A5-59EF6AD20EF0}"/>
                </a:ext>
              </a:extLst>
            </p:cNvPr>
            <p:cNvSpPr/>
            <p:nvPr/>
          </p:nvSpPr>
          <p:spPr>
            <a:xfrm>
              <a:off x="2941185" y="1324928"/>
              <a:ext cx="4587508" cy="45875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环形 21">
              <a:extLst>
                <a:ext uri="{FF2B5EF4-FFF2-40B4-BE49-F238E27FC236}">
                  <a16:creationId xmlns:a16="http://schemas.microsoft.com/office/drawing/2014/main" id="{44F278EC-DEEB-4DCF-9A4A-FB21F7A85D65}"/>
                </a:ext>
              </a:extLst>
            </p:cNvPr>
            <p:cNvSpPr/>
            <p:nvPr/>
          </p:nvSpPr>
          <p:spPr>
            <a:xfrm rot="17833920">
              <a:off x="3193118" y="1576861"/>
              <a:ext cx="4083643" cy="4083643"/>
            </a:xfrm>
            <a:prstGeom prst="circularArrow">
              <a:avLst>
                <a:gd name="adj1" fmla="val 5125"/>
                <a:gd name="adj2" fmla="val 979524"/>
                <a:gd name="adj3" fmla="val 20502507"/>
                <a:gd name="adj4" fmla="val 19403656"/>
                <a:gd name="adj5" fmla="val 78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箭头: 环形 120">
              <a:extLst>
                <a:ext uri="{FF2B5EF4-FFF2-40B4-BE49-F238E27FC236}">
                  <a16:creationId xmlns:a16="http://schemas.microsoft.com/office/drawing/2014/main" id="{B21870CC-A966-4318-9527-FA9F6A8CD5AF}"/>
                </a:ext>
              </a:extLst>
            </p:cNvPr>
            <p:cNvSpPr/>
            <p:nvPr/>
          </p:nvSpPr>
          <p:spPr>
            <a:xfrm rot="11089048">
              <a:off x="3193118" y="1576860"/>
              <a:ext cx="4083643" cy="4083643"/>
            </a:xfrm>
            <a:prstGeom prst="circularArrow">
              <a:avLst>
                <a:gd name="adj1" fmla="val 5125"/>
                <a:gd name="adj2" fmla="val 979524"/>
                <a:gd name="adj3" fmla="val 20502507"/>
                <a:gd name="adj4" fmla="val 19403656"/>
                <a:gd name="adj5" fmla="val 78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箭头: 环形 121">
              <a:extLst>
                <a:ext uri="{FF2B5EF4-FFF2-40B4-BE49-F238E27FC236}">
                  <a16:creationId xmlns:a16="http://schemas.microsoft.com/office/drawing/2014/main" id="{5F191452-B91C-4BF4-AC0B-25059831E0EF}"/>
                </a:ext>
              </a:extLst>
            </p:cNvPr>
            <p:cNvSpPr/>
            <p:nvPr/>
          </p:nvSpPr>
          <p:spPr>
            <a:xfrm rot="4137349">
              <a:off x="3193117" y="1576858"/>
              <a:ext cx="4083643" cy="4083643"/>
            </a:xfrm>
            <a:prstGeom prst="circularArrow">
              <a:avLst>
                <a:gd name="adj1" fmla="val 5125"/>
                <a:gd name="adj2" fmla="val 979524"/>
                <a:gd name="adj3" fmla="val 20502507"/>
                <a:gd name="adj4" fmla="val 19403656"/>
                <a:gd name="adj5" fmla="val 7867"/>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4" name="矩形 23">
            <a:extLst>
              <a:ext uri="{FF2B5EF4-FFF2-40B4-BE49-F238E27FC236}">
                <a16:creationId xmlns:a16="http://schemas.microsoft.com/office/drawing/2014/main" id="{B9C5BFDD-5B05-4BC8-8ECC-2694C7A68CB1}"/>
              </a:ext>
            </a:extLst>
          </p:cNvPr>
          <p:cNvSpPr/>
          <p:nvPr/>
        </p:nvSpPr>
        <p:spPr>
          <a:xfrm>
            <a:off x="5329476" y="3731752"/>
            <a:ext cx="1569660" cy="646331"/>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多方案</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技术经济分析</a:t>
            </a:r>
          </a:p>
        </p:txBody>
      </p:sp>
    </p:spTree>
    <p:extLst>
      <p:ext uri="{BB962C8B-B14F-4D97-AF65-F5344CB8AC3E}">
        <p14:creationId xmlns:p14="http://schemas.microsoft.com/office/powerpoint/2010/main" val="1446744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1500"/>
                                        <p:tgtEl>
                                          <p:spTgt spid="107"/>
                                        </p:tgtEl>
                                      </p:cBhvr>
                                    </p:animEffect>
                                  </p:childTnLst>
                                </p:cTn>
                              </p:par>
                              <p:par>
                                <p:cTn id="11" presetID="10" presetClass="entr" presetSubtype="0" fill="hold"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1500"/>
                                        <p:tgtEl>
                                          <p:spTgt spid="114"/>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1500"/>
                                        <p:tgtEl>
                                          <p:spTgt spid="23"/>
                                        </p:tgtEl>
                                      </p:cBhvr>
                                    </p:animEffect>
                                  </p:childTnLst>
                                </p:cTn>
                              </p:par>
                              <p:par>
                                <p:cTn id="17" presetID="1" presetClass="path" presetSubtype="0" repeatCount="indefinite" fill="hold" nodeType="withEffect">
                                  <p:stCondLst>
                                    <p:cond delay="0"/>
                                  </p:stCondLst>
                                  <p:childTnLst>
                                    <p:animMotion origin="layout" path="M -2.70833E-6 0.00023 C 0.03815 -0.10486 0.11706 -0.13518 0.17552 -0.06736 C 0.23412 0.00023 0.25065 0.14028 0.21211 0.24514 C 0.17383 0.35047 0.09519 0.38056 0.03659 0.31297 C -0.02187 0.24514 -0.03854 0.10556 -2.70833E-6 0.00023 Z " pathEditMode="relative" rAng="18180000" ptsTypes="AAAAA">
                                      <p:cBhvr>
                                        <p:cTn id="18" dur="10000" fill="hold"/>
                                        <p:tgtEl>
                                          <p:spTgt spid="15"/>
                                        </p:tgtEl>
                                        <p:attrNameLst>
                                          <p:attrName>ppt_x</p:attrName>
                                          <p:attrName>ppt_y</p:attrName>
                                        </p:attrNameLst>
                                      </p:cBhvr>
                                      <p:rCtr x="10586" y="12245"/>
                                    </p:animMotion>
                                  </p:childTnLst>
                                </p:cTn>
                              </p:par>
                              <p:par>
                                <p:cTn id="19" presetID="1" presetClass="path" presetSubtype="0" repeatCount="indefinite" fill="hold" nodeType="withEffect">
                                  <p:stCondLst>
                                    <p:cond delay="0"/>
                                  </p:stCondLst>
                                  <p:childTnLst>
                                    <p:animMotion origin="layout" path="M -0.00182 0.00162 C -0.06302 -0.06088 -0.08398 -0.19931 -0.04909 -0.30672 C -0.01406 -0.41412 0.06341 -0.45024 0.12461 -0.38797 C 0.18581 -0.32547 0.20638 -0.1875 0.17188 -0.07986 C 0.13672 0.02801 0.05899 0.06481 -0.00182 0.00162 Z " pathEditMode="relative" rAng="12600000" ptsTypes="AAAAA">
                                      <p:cBhvr>
                                        <p:cTn id="20" dur="10000" fill="hold"/>
                                        <p:tgtEl>
                                          <p:spTgt spid="107"/>
                                        </p:tgtEl>
                                        <p:attrNameLst>
                                          <p:attrName>ppt_x</p:attrName>
                                          <p:attrName>ppt_y</p:attrName>
                                        </p:attrNameLst>
                                      </p:cBhvr>
                                      <p:rCtr x="6315" y="-19468"/>
                                    </p:animMotion>
                                  </p:childTnLst>
                                </p:cTn>
                              </p:par>
                              <p:par>
                                <p:cTn id="21" presetID="1" presetClass="path" presetSubtype="0" repeatCount="indefinite" fill="hold" nodeType="withEffect">
                                  <p:stCondLst>
                                    <p:cond delay="0"/>
                                  </p:stCondLst>
                                  <p:childTnLst>
                                    <p:animMotion origin="layout" path="M 0.00195 -2.22222E-6 C 0.02864 0.11621 -0.00221 0.24746 -0.06758 0.29468 C -0.13151 0.34028 -0.20599 0.28449 -0.23216 0.16852 C -0.25833 0.05162 -0.22761 -0.07963 -0.16237 -0.12616 C -0.09831 -0.17245 -0.02448 -0.11643 0.00195 -2.22222E-6 Z " pathEditMode="relative" rAng="4080000" ptsTypes="AAAAA">
                                      <p:cBhvr>
                                        <p:cTn id="22" dur="10000" fill="hold"/>
                                        <p:tgtEl>
                                          <p:spTgt spid="114"/>
                                        </p:tgtEl>
                                        <p:attrNameLst>
                                          <p:attrName>ppt_x</p:attrName>
                                          <p:attrName>ppt_y</p:attrName>
                                        </p:attrNameLst>
                                      </p:cBhvr>
                                      <p:rCtr x="-11693" y="8403"/>
                                    </p:animMotion>
                                  </p:childTnLst>
                                </p:cTn>
                              </p:par>
                              <p:par>
                                <p:cTn id="23" presetID="8" presetClass="emph" presetSubtype="0" repeatCount="indefinite" fill="hold" nodeType="withEffect">
                                  <p:stCondLst>
                                    <p:cond delay="0"/>
                                  </p:stCondLst>
                                  <p:childTnLst>
                                    <p:animRot by="21600000">
                                      <p:cBhvr>
                                        <p:cTn id="24" dur="10000" fill="hold"/>
                                        <p:tgtEl>
                                          <p:spTgt spid="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2F5CD0-0EA7-45C4-807A-9F7B5836F95F}"/>
              </a:ext>
            </a:extLst>
          </p:cNvPr>
          <p:cNvSpPr txBox="1"/>
          <p:nvPr/>
        </p:nvSpPr>
        <p:spPr>
          <a:xfrm>
            <a:off x="2772468" y="1865565"/>
            <a:ext cx="4563280" cy="400110"/>
          </a:xfrm>
          <a:prstGeom prst="rect">
            <a:avLst/>
          </a:prstGeom>
        </p:spPr>
        <p:txBody>
          <a:bodyPr wrap="square" anchor="ctr">
            <a:spAutoFit/>
          </a:bodyPr>
          <a:lstStyle>
            <a:defPPr>
              <a:defRPr lang="zh-CN"/>
            </a:defPPr>
            <a:lvl1pPr lvl="0">
              <a:spcAft>
                <a:spcPts val="0"/>
              </a:spcAft>
              <a:defRPr sz="20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b="1" dirty="0">
                <a:solidFill>
                  <a:srgbClr val="404040"/>
                </a:solidFill>
                <a:cs typeface="+mn-ea"/>
                <a:sym typeface="+mn-lt"/>
              </a:rPr>
              <a:t>理解招投标阶段造价管理的意义与作用</a:t>
            </a:r>
          </a:p>
        </p:txBody>
      </p:sp>
      <p:sp>
        <p:nvSpPr>
          <p:cNvPr id="252" name="location-compass_71784">
            <a:extLst>
              <a:ext uri="{FF2B5EF4-FFF2-40B4-BE49-F238E27FC236}">
                <a16:creationId xmlns:a16="http://schemas.microsoft.com/office/drawing/2014/main" id="{EF47D71F-2A8A-40F9-BF65-06874600FE5E}"/>
              </a:ext>
            </a:extLst>
          </p:cNvPr>
          <p:cNvSpPr>
            <a:spLocks noChangeAspect="1"/>
          </p:cNvSpPr>
          <p:nvPr/>
        </p:nvSpPr>
        <p:spPr bwMode="auto">
          <a:xfrm>
            <a:off x="2098831" y="1842686"/>
            <a:ext cx="442351" cy="452878"/>
          </a:xfrm>
          <a:custGeom>
            <a:avLst/>
            <a:gdLst>
              <a:gd name="connsiteX0" fmla="*/ 372629 w 594584"/>
              <a:gd name="connsiteY0" fmla="*/ 126266 h 608733"/>
              <a:gd name="connsiteX1" fmla="*/ 382040 w 594584"/>
              <a:gd name="connsiteY1" fmla="*/ 144656 h 608733"/>
              <a:gd name="connsiteX2" fmla="*/ 328532 w 594584"/>
              <a:gd name="connsiteY2" fmla="*/ 306273 h 608733"/>
              <a:gd name="connsiteX3" fmla="*/ 417667 w 594584"/>
              <a:gd name="connsiteY3" fmla="*/ 314327 h 608733"/>
              <a:gd name="connsiteX4" fmla="*/ 430843 w 594584"/>
              <a:gd name="connsiteY4" fmla="*/ 330167 h 608733"/>
              <a:gd name="connsiteX5" fmla="*/ 416323 w 594584"/>
              <a:gd name="connsiteY5" fmla="*/ 343456 h 608733"/>
              <a:gd name="connsiteX6" fmla="*/ 414978 w 594584"/>
              <a:gd name="connsiteY6" fmla="*/ 343456 h 608733"/>
              <a:gd name="connsiteX7" fmla="*/ 307559 w 594584"/>
              <a:gd name="connsiteY7" fmla="*/ 333657 h 608733"/>
              <a:gd name="connsiteX8" fmla="*/ 304467 w 594584"/>
              <a:gd name="connsiteY8" fmla="*/ 332986 h 608733"/>
              <a:gd name="connsiteX9" fmla="*/ 304333 w 594584"/>
              <a:gd name="connsiteY9" fmla="*/ 332986 h 608733"/>
              <a:gd name="connsiteX10" fmla="*/ 303257 w 594584"/>
              <a:gd name="connsiteY10" fmla="*/ 332583 h 608733"/>
              <a:gd name="connsiteX11" fmla="*/ 301778 w 594584"/>
              <a:gd name="connsiteY11" fmla="*/ 331912 h 608733"/>
              <a:gd name="connsiteX12" fmla="*/ 300568 w 594584"/>
              <a:gd name="connsiteY12" fmla="*/ 331107 h 608733"/>
              <a:gd name="connsiteX13" fmla="*/ 299493 w 594584"/>
              <a:gd name="connsiteY13" fmla="*/ 330301 h 608733"/>
              <a:gd name="connsiteX14" fmla="*/ 298417 w 594584"/>
              <a:gd name="connsiteY14" fmla="*/ 329227 h 608733"/>
              <a:gd name="connsiteX15" fmla="*/ 297476 w 594584"/>
              <a:gd name="connsiteY15" fmla="*/ 328288 h 608733"/>
              <a:gd name="connsiteX16" fmla="*/ 296670 w 594584"/>
              <a:gd name="connsiteY16" fmla="*/ 327080 h 608733"/>
              <a:gd name="connsiteX17" fmla="*/ 295997 w 594584"/>
              <a:gd name="connsiteY17" fmla="*/ 325872 h 608733"/>
              <a:gd name="connsiteX18" fmla="*/ 295325 w 594584"/>
              <a:gd name="connsiteY18" fmla="*/ 324529 h 608733"/>
              <a:gd name="connsiteX19" fmla="*/ 294922 w 594584"/>
              <a:gd name="connsiteY19" fmla="*/ 323321 h 608733"/>
              <a:gd name="connsiteX20" fmla="*/ 294518 w 594584"/>
              <a:gd name="connsiteY20" fmla="*/ 321845 h 608733"/>
              <a:gd name="connsiteX21" fmla="*/ 294384 w 594584"/>
              <a:gd name="connsiteY21" fmla="*/ 320502 h 608733"/>
              <a:gd name="connsiteX22" fmla="*/ 294250 w 594584"/>
              <a:gd name="connsiteY22" fmla="*/ 319563 h 608733"/>
              <a:gd name="connsiteX23" fmla="*/ 121626 w 594584"/>
              <a:gd name="connsiteY23" fmla="*/ 226941 h 608733"/>
              <a:gd name="connsiteX24" fmla="*/ 118668 w 594584"/>
              <a:gd name="connsiteY24" fmla="*/ 217142 h 608733"/>
              <a:gd name="connsiteX25" fmla="*/ 128482 w 594584"/>
              <a:gd name="connsiteY25" fmla="*/ 214055 h 608733"/>
              <a:gd name="connsiteX26" fmla="*/ 298148 w 594584"/>
              <a:gd name="connsiteY26" fmla="*/ 305065 h 608733"/>
              <a:gd name="connsiteX27" fmla="*/ 354211 w 594584"/>
              <a:gd name="connsiteY27" fmla="*/ 135528 h 608733"/>
              <a:gd name="connsiteX28" fmla="*/ 372629 w 594584"/>
              <a:gd name="connsiteY28" fmla="*/ 126266 h 608733"/>
              <a:gd name="connsiteX29" fmla="*/ 362975 w 594584"/>
              <a:gd name="connsiteY29" fmla="*/ 28158 h 608733"/>
              <a:gd name="connsiteX30" fmla="*/ 594584 w 594584"/>
              <a:gd name="connsiteY30" fmla="*/ 305228 h 608733"/>
              <a:gd name="connsiteX31" fmla="*/ 375342 w 594584"/>
              <a:gd name="connsiteY31" fmla="*/ 580687 h 608733"/>
              <a:gd name="connsiteX32" fmla="*/ 375342 w 594584"/>
              <a:gd name="connsiteY32" fmla="*/ 598273 h 608733"/>
              <a:gd name="connsiteX33" fmla="*/ 360824 w 594584"/>
              <a:gd name="connsiteY33" fmla="*/ 604179 h 608733"/>
              <a:gd name="connsiteX34" fmla="*/ 299931 w 594584"/>
              <a:gd name="connsiteY34" fmla="*/ 562833 h 608733"/>
              <a:gd name="connsiteX35" fmla="*/ 299931 w 594584"/>
              <a:gd name="connsiteY35" fmla="*/ 534106 h 608733"/>
              <a:gd name="connsiteX36" fmla="*/ 360824 w 594584"/>
              <a:gd name="connsiteY36" fmla="*/ 492760 h 608733"/>
              <a:gd name="connsiteX37" fmla="*/ 375342 w 594584"/>
              <a:gd name="connsiteY37" fmla="*/ 498667 h 608733"/>
              <a:gd name="connsiteX38" fmla="*/ 375342 w 594584"/>
              <a:gd name="connsiteY38" fmla="*/ 521219 h 608733"/>
              <a:gd name="connsiteX39" fmla="*/ 536111 w 594584"/>
              <a:gd name="connsiteY39" fmla="*/ 305228 h 608733"/>
              <a:gd name="connsiteX40" fmla="*/ 356792 w 594584"/>
              <a:gd name="connsiteY40" fmla="*/ 86284 h 608733"/>
              <a:gd name="connsiteX41" fmla="*/ 330848 w 594584"/>
              <a:gd name="connsiteY41" fmla="*/ 54066 h 608733"/>
              <a:gd name="connsiteX42" fmla="*/ 362975 w 594584"/>
              <a:gd name="connsiteY42" fmla="*/ 28158 h 608733"/>
              <a:gd name="connsiteX43" fmla="*/ 220266 w 594584"/>
              <a:gd name="connsiteY43" fmla="*/ 368 h 608733"/>
              <a:gd name="connsiteX44" fmla="*/ 230433 w 594584"/>
              <a:gd name="connsiteY44" fmla="*/ 4546 h 608733"/>
              <a:gd name="connsiteX45" fmla="*/ 291336 w 594584"/>
              <a:gd name="connsiteY45" fmla="*/ 45889 h 608733"/>
              <a:gd name="connsiteX46" fmla="*/ 291336 w 594584"/>
              <a:gd name="connsiteY46" fmla="*/ 74614 h 608733"/>
              <a:gd name="connsiteX47" fmla="*/ 230433 w 594584"/>
              <a:gd name="connsiteY47" fmla="*/ 115956 h 608733"/>
              <a:gd name="connsiteX48" fmla="*/ 216048 w 594584"/>
              <a:gd name="connsiteY48" fmla="*/ 110050 h 608733"/>
              <a:gd name="connsiteX49" fmla="*/ 216048 w 594584"/>
              <a:gd name="connsiteY49" fmla="*/ 90318 h 608733"/>
              <a:gd name="connsiteX50" fmla="*/ 58482 w 594584"/>
              <a:gd name="connsiteY50" fmla="*/ 305217 h 608733"/>
              <a:gd name="connsiteX51" fmla="*/ 237828 w 594584"/>
              <a:gd name="connsiteY51" fmla="*/ 524277 h 608733"/>
              <a:gd name="connsiteX52" fmla="*/ 263775 w 594584"/>
              <a:gd name="connsiteY52" fmla="*/ 556358 h 608733"/>
              <a:gd name="connsiteX53" fmla="*/ 234736 w 594584"/>
              <a:gd name="connsiteY53" fmla="*/ 582532 h 608733"/>
              <a:gd name="connsiteX54" fmla="*/ 231643 w 594584"/>
              <a:gd name="connsiteY54" fmla="*/ 582398 h 608733"/>
              <a:gd name="connsiteX55" fmla="*/ 0 w 594584"/>
              <a:gd name="connsiteY55" fmla="*/ 305217 h 608733"/>
              <a:gd name="connsiteX56" fmla="*/ 216048 w 594584"/>
              <a:gd name="connsiteY56" fmla="*/ 30453 h 608733"/>
              <a:gd name="connsiteX57" fmla="*/ 216048 w 594584"/>
              <a:gd name="connsiteY57" fmla="*/ 10586 h 608733"/>
              <a:gd name="connsiteX58" fmla="*/ 220266 w 594584"/>
              <a:gd name="connsiteY58" fmla="*/ 368 h 60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94584" h="608733">
                <a:moveTo>
                  <a:pt x="372629" y="126266"/>
                </a:moveTo>
                <a:cubicBezTo>
                  <a:pt x="380292" y="128816"/>
                  <a:pt x="384460" y="137004"/>
                  <a:pt x="382040" y="144656"/>
                </a:cubicBezTo>
                <a:lnTo>
                  <a:pt x="328532" y="306273"/>
                </a:lnTo>
                <a:lnTo>
                  <a:pt x="417667" y="314327"/>
                </a:lnTo>
                <a:cubicBezTo>
                  <a:pt x="425734" y="314999"/>
                  <a:pt x="431649" y="322113"/>
                  <a:pt x="430843" y="330167"/>
                </a:cubicBezTo>
                <a:cubicBezTo>
                  <a:pt x="430170" y="337684"/>
                  <a:pt x="423852" y="343456"/>
                  <a:pt x="416323" y="343456"/>
                </a:cubicBezTo>
                <a:cubicBezTo>
                  <a:pt x="415920" y="343456"/>
                  <a:pt x="415382" y="343456"/>
                  <a:pt x="414978" y="343456"/>
                </a:cubicBezTo>
                <a:lnTo>
                  <a:pt x="307559" y="333657"/>
                </a:lnTo>
                <a:cubicBezTo>
                  <a:pt x="306484" y="333523"/>
                  <a:pt x="305408" y="333389"/>
                  <a:pt x="304467" y="332986"/>
                </a:cubicBezTo>
                <a:cubicBezTo>
                  <a:pt x="304333" y="332986"/>
                  <a:pt x="304333" y="332986"/>
                  <a:pt x="304333" y="332986"/>
                </a:cubicBezTo>
                <a:cubicBezTo>
                  <a:pt x="303929" y="332852"/>
                  <a:pt x="303661" y="332718"/>
                  <a:pt x="303257" y="332583"/>
                </a:cubicBezTo>
                <a:cubicBezTo>
                  <a:pt x="302719" y="332315"/>
                  <a:pt x="302182" y="332181"/>
                  <a:pt x="301778" y="331912"/>
                </a:cubicBezTo>
                <a:cubicBezTo>
                  <a:pt x="301375" y="331644"/>
                  <a:pt x="300972" y="331375"/>
                  <a:pt x="300568" y="331107"/>
                </a:cubicBezTo>
                <a:cubicBezTo>
                  <a:pt x="300165" y="330838"/>
                  <a:pt x="299762" y="330570"/>
                  <a:pt x="299493" y="330301"/>
                </a:cubicBezTo>
                <a:cubicBezTo>
                  <a:pt x="299089" y="329899"/>
                  <a:pt x="298686" y="329630"/>
                  <a:pt x="298417" y="329227"/>
                </a:cubicBezTo>
                <a:cubicBezTo>
                  <a:pt x="298148" y="328959"/>
                  <a:pt x="297745" y="328556"/>
                  <a:pt x="297476" y="328288"/>
                </a:cubicBezTo>
                <a:cubicBezTo>
                  <a:pt x="297207" y="327885"/>
                  <a:pt x="296938" y="327482"/>
                  <a:pt x="296670" y="327080"/>
                </a:cubicBezTo>
                <a:cubicBezTo>
                  <a:pt x="296401" y="326677"/>
                  <a:pt x="296132" y="326274"/>
                  <a:pt x="295997" y="325872"/>
                </a:cubicBezTo>
                <a:cubicBezTo>
                  <a:pt x="295728" y="325469"/>
                  <a:pt x="295594" y="325066"/>
                  <a:pt x="295325" y="324529"/>
                </a:cubicBezTo>
                <a:cubicBezTo>
                  <a:pt x="295191" y="324127"/>
                  <a:pt x="295056" y="323724"/>
                  <a:pt x="294922" y="323321"/>
                </a:cubicBezTo>
                <a:cubicBezTo>
                  <a:pt x="294653" y="322784"/>
                  <a:pt x="294653" y="322247"/>
                  <a:pt x="294518" y="321845"/>
                </a:cubicBezTo>
                <a:cubicBezTo>
                  <a:pt x="294518" y="321308"/>
                  <a:pt x="294384" y="320905"/>
                  <a:pt x="294384" y="320502"/>
                </a:cubicBezTo>
                <a:cubicBezTo>
                  <a:pt x="294250" y="320234"/>
                  <a:pt x="294250" y="319965"/>
                  <a:pt x="294250" y="319563"/>
                </a:cubicBezTo>
                <a:lnTo>
                  <a:pt x="121626" y="226941"/>
                </a:lnTo>
                <a:cubicBezTo>
                  <a:pt x="117996" y="225062"/>
                  <a:pt x="116786" y="220632"/>
                  <a:pt x="118668" y="217142"/>
                </a:cubicBezTo>
                <a:cubicBezTo>
                  <a:pt x="120550" y="213518"/>
                  <a:pt x="124987" y="212175"/>
                  <a:pt x="128482" y="214055"/>
                </a:cubicBezTo>
                <a:lnTo>
                  <a:pt x="298148" y="305065"/>
                </a:lnTo>
                <a:lnTo>
                  <a:pt x="354211" y="135528"/>
                </a:lnTo>
                <a:cubicBezTo>
                  <a:pt x="356765" y="127877"/>
                  <a:pt x="364966" y="123715"/>
                  <a:pt x="372629" y="126266"/>
                </a:cubicBezTo>
                <a:close/>
                <a:moveTo>
                  <a:pt x="362975" y="28158"/>
                </a:moveTo>
                <a:cubicBezTo>
                  <a:pt x="488525" y="41582"/>
                  <a:pt x="594584" y="168438"/>
                  <a:pt x="594584" y="305228"/>
                </a:cubicBezTo>
                <a:cubicBezTo>
                  <a:pt x="594584" y="437588"/>
                  <a:pt x="495381" y="560686"/>
                  <a:pt x="375342" y="580687"/>
                </a:cubicBezTo>
                <a:lnTo>
                  <a:pt x="375342" y="598273"/>
                </a:lnTo>
                <a:cubicBezTo>
                  <a:pt x="375342" y="609414"/>
                  <a:pt x="368890" y="612099"/>
                  <a:pt x="360824" y="604179"/>
                </a:cubicBezTo>
                <a:lnTo>
                  <a:pt x="299931" y="562833"/>
                </a:lnTo>
                <a:cubicBezTo>
                  <a:pt x="292000" y="554913"/>
                  <a:pt x="292000" y="542026"/>
                  <a:pt x="299931" y="534106"/>
                </a:cubicBezTo>
                <a:lnTo>
                  <a:pt x="360824" y="492760"/>
                </a:lnTo>
                <a:cubicBezTo>
                  <a:pt x="368755" y="484840"/>
                  <a:pt x="375342" y="487525"/>
                  <a:pt x="375342" y="498667"/>
                </a:cubicBezTo>
                <a:lnTo>
                  <a:pt x="375342" y="521219"/>
                </a:lnTo>
                <a:cubicBezTo>
                  <a:pt x="464195" y="500949"/>
                  <a:pt x="536111" y="406713"/>
                  <a:pt x="536111" y="305228"/>
                </a:cubicBezTo>
                <a:cubicBezTo>
                  <a:pt x="536111" y="196897"/>
                  <a:pt x="453979" y="96620"/>
                  <a:pt x="356792" y="86284"/>
                </a:cubicBezTo>
                <a:cubicBezTo>
                  <a:pt x="340795" y="84539"/>
                  <a:pt x="329101" y="70175"/>
                  <a:pt x="330848" y="54066"/>
                </a:cubicBezTo>
                <a:cubicBezTo>
                  <a:pt x="332596" y="38092"/>
                  <a:pt x="347113" y="26547"/>
                  <a:pt x="362975" y="28158"/>
                </a:cubicBezTo>
                <a:close/>
                <a:moveTo>
                  <a:pt x="220266" y="368"/>
                </a:moveTo>
                <a:cubicBezTo>
                  <a:pt x="222871" y="-722"/>
                  <a:pt x="226467" y="587"/>
                  <a:pt x="230433" y="4546"/>
                </a:cubicBezTo>
                <a:lnTo>
                  <a:pt x="291336" y="45889"/>
                </a:lnTo>
                <a:cubicBezTo>
                  <a:pt x="299268" y="53808"/>
                  <a:pt x="299268" y="66694"/>
                  <a:pt x="291336" y="74614"/>
                </a:cubicBezTo>
                <a:lnTo>
                  <a:pt x="230433" y="115956"/>
                </a:lnTo>
                <a:cubicBezTo>
                  <a:pt x="222501" y="123875"/>
                  <a:pt x="216048" y="121325"/>
                  <a:pt x="216048" y="110050"/>
                </a:cubicBezTo>
                <a:lnTo>
                  <a:pt x="216048" y="90318"/>
                </a:lnTo>
                <a:cubicBezTo>
                  <a:pt x="128661" y="112063"/>
                  <a:pt x="58482" y="205217"/>
                  <a:pt x="58482" y="305217"/>
                </a:cubicBezTo>
                <a:cubicBezTo>
                  <a:pt x="58482" y="413539"/>
                  <a:pt x="140626" y="513808"/>
                  <a:pt x="237828" y="524277"/>
                </a:cubicBezTo>
                <a:cubicBezTo>
                  <a:pt x="253826" y="526022"/>
                  <a:pt x="265523" y="540385"/>
                  <a:pt x="263775" y="556358"/>
                </a:cubicBezTo>
                <a:cubicBezTo>
                  <a:pt x="262162" y="571391"/>
                  <a:pt x="249524" y="582532"/>
                  <a:pt x="234736" y="582532"/>
                </a:cubicBezTo>
                <a:cubicBezTo>
                  <a:pt x="233660" y="582532"/>
                  <a:pt x="232719" y="582398"/>
                  <a:pt x="231643" y="582398"/>
                </a:cubicBezTo>
                <a:cubicBezTo>
                  <a:pt x="106075" y="568975"/>
                  <a:pt x="0" y="441996"/>
                  <a:pt x="0" y="305217"/>
                </a:cubicBezTo>
                <a:cubicBezTo>
                  <a:pt x="0" y="174211"/>
                  <a:pt x="97336" y="52198"/>
                  <a:pt x="216048" y="30453"/>
                </a:cubicBezTo>
                <a:lnTo>
                  <a:pt x="216048" y="10586"/>
                </a:lnTo>
                <a:cubicBezTo>
                  <a:pt x="216048" y="4949"/>
                  <a:pt x="217662" y="1459"/>
                  <a:pt x="220266" y="368"/>
                </a:cubicBezTo>
                <a:close/>
              </a:path>
            </a:pathLst>
          </a:custGeom>
          <a:gradFill>
            <a:gsLst>
              <a:gs pos="0">
                <a:srgbClr val="71E3B8"/>
              </a:gs>
              <a:gs pos="100000">
                <a:srgbClr val="27B4DB"/>
              </a:gs>
            </a:gsLst>
            <a:lin ang="5400000" scaled="1"/>
          </a:gradFill>
          <a:ln>
            <a:noFill/>
          </a:ln>
        </p:spPr>
        <p:txBody>
          <a:bodyPr/>
          <a:lstStyle/>
          <a:p>
            <a:endParaRPr lang="zh-CN" altLang="en-US" sz="2000" b="1">
              <a:cs typeface="+mn-ea"/>
              <a:sym typeface="+mn-lt"/>
            </a:endParaRPr>
          </a:p>
        </p:txBody>
      </p:sp>
      <p:sp>
        <p:nvSpPr>
          <p:cNvPr id="4" name="文本框 3">
            <a:extLst>
              <a:ext uri="{FF2B5EF4-FFF2-40B4-BE49-F238E27FC236}">
                <a16:creationId xmlns:a16="http://schemas.microsoft.com/office/drawing/2014/main" id="{8222D118-F95D-44A3-A1FA-CC90676C16F2}"/>
              </a:ext>
            </a:extLst>
          </p:cNvPr>
          <p:cNvSpPr txBox="1"/>
          <p:nvPr/>
        </p:nvSpPr>
        <p:spPr>
          <a:xfrm>
            <a:off x="4240524" y="2813373"/>
            <a:ext cx="4502784"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掌握招标文件造价管理的主要造价条款</a:t>
            </a:r>
          </a:p>
        </p:txBody>
      </p:sp>
      <p:sp>
        <p:nvSpPr>
          <p:cNvPr id="251" name="price-tag_156486">
            <a:extLst>
              <a:ext uri="{FF2B5EF4-FFF2-40B4-BE49-F238E27FC236}">
                <a16:creationId xmlns:a16="http://schemas.microsoft.com/office/drawing/2014/main" id="{67A12AFA-53A1-4627-B7A8-C3D4AC8B9683}"/>
              </a:ext>
            </a:extLst>
          </p:cNvPr>
          <p:cNvSpPr>
            <a:spLocks noChangeAspect="1"/>
          </p:cNvSpPr>
          <p:nvPr/>
        </p:nvSpPr>
        <p:spPr bwMode="auto">
          <a:xfrm>
            <a:off x="3566887" y="2773847"/>
            <a:ext cx="479944" cy="479162"/>
          </a:xfrm>
          <a:custGeom>
            <a:avLst/>
            <a:gdLst>
              <a:gd name="connsiteX0" fmla="*/ 317350 w 606580"/>
              <a:gd name="connsiteY0" fmla="*/ 321292 h 605592"/>
              <a:gd name="connsiteX1" fmla="*/ 317350 w 606580"/>
              <a:gd name="connsiteY1" fmla="*/ 379794 h 605592"/>
              <a:gd name="connsiteX2" fmla="*/ 335645 w 606580"/>
              <a:gd name="connsiteY2" fmla="*/ 369318 h 605592"/>
              <a:gd name="connsiteX3" fmla="*/ 342703 w 606580"/>
              <a:gd name="connsiteY3" fmla="*/ 349755 h 605592"/>
              <a:gd name="connsiteX4" fmla="*/ 336852 w 606580"/>
              <a:gd name="connsiteY4" fmla="*/ 332418 h 605592"/>
              <a:gd name="connsiteX5" fmla="*/ 317350 w 606580"/>
              <a:gd name="connsiteY5" fmla="*/ 321292 h 605592"/>
              <a:gd name="connsiteX6" fmla="*/ 295619 w 606580"/>
              <a:gd name="connsiteY6" fmla="*/ 220235 h 605592"/>
              <a:gd name="connsiteX7" fmla="*/ 281410 w 606580"/>
              <a:gd name="connsiteY7" fmla="*/ 230433 h 605592"/>
              <a:gd name="connsiteX8" fmla="*/ 276209 w 606580"/>
              <a:gd name="connsiteY8" fmla="*/ 246287 h 605592"/>
              <a:gd name="connsiteX9" fmla="*/ 281038 w 606580"/>
              <a:gd name="connsiteY9" fmla="*/ 261029 h 605592"/>
              <a:gd name="connsiteX10" fmla="*/ 295619 w 606580"/>
              <a:gd name="connsiteY10" fmla="*/ 272061 h 605592"/>
              <a:gd name="connsiteX11" fmla="*/ 295619 w 606580"/>
              <a:gd name="connsiteY11" fmla="*/ 172673 h 605592"/>
              <a:gd name="connsiteX12" fmla="*/ 317350 w 606580"/>
              <a:gd name="connsiteY12" fmla="*/ 172673 h 605592"/>
              <a:gd name="connsiteX13" fmla="*/ 317350 w 606580"/>
              <a:gd name="connsiteY13" fmla="*/ 187507 h 605592"/>
              <a:gd name="connsiteX14" fmla="*/ 355333 w 606580"/>
              <a:gd name="connsiteY14" fmla="*/ 203825 h 605592"/>
              <a:gd name="connsiteX15" fmla="*/ 373349 w 606580"/>
              <a:gd name="connsiteY15" fmla="*/ 239705 h 605592"/>
              <a:gd name="connsiteX16" fmla="*/ 335366 w 606580"/>
              <a:gd name="connsiteY16" fmla="*/ 244618 h 605592"/>
              <a:gd name="connsiteX17" fmla="*/ 317350 w 606580"/>
              <a:gd name="connsiteY17" fmla="*/ 220606 h 605592"/>
              <a:gd name="connsiteX18" fmla="*/ 317350 w 606580"/>
              <a:gd name="connsiteY18" fmla="*/ 279293 h 605592"/>
              <a:gd name="connsiteX19" fmla="*/ 366477 w 606580"/>
              <a:gd name="connsiteY19" fmla="*/ 304511 h 605592"/>
              <a:gd name="connsiteX20" fmla="*/ 379571 w 606580"/>
              <a:gd name="connsiteY20" fmla="*/ 344378 h 605592"/>
              <a:gd name="connsiteX21" fmla="*/ 363134 w 606580"/>
              <a:gd name="connsiteY21" fmla="*/ 390085 h 605592"/>
              <a:gd name="connsiteX22" fmla="*/ 317350 w 606580"/>
              <a:gd name="connsiteY22" fmla="*/ 412893 h 605592"/>
              <a:gd name="connsiteX23" fmla="*/ 317350 w 606580"/>
              <a:gd name="connsiteY23" fmla="*/ 440892 h 605592"/>
              <a:gd name="connsiteX24" fmla="*/ 295619 w 606580"/>
              <a:gd name="connsiteY24" fmla="*/ 440892 h 605592"/>
              <a:gd name="connsiteX25" fmla="*/ 295619 w 606580"/>
              <a:gd name="connsiteY25" fmla="*/ 413634 h 605592"/>
              <a:gd name="connsiteX26" fmla="*/ 253364 w 606580"/>
              <a:gd name="connsiteY26" fmla="*/ 394350 h 605592"/>
              <a:gd name="connsiteX27" fmla="*/ 232654 w 606580"/>
              <a:gd name="connsiteY27" fmla="*/ 348550 h 605592"/>
              <a:gd name="connsiteX28" fmla="*/ 271844 w 606580"/>
              <a:gd name="connsiteY28" fmla="*/ 344378 h 605592"/>
              <a:gd name="connsiteX29" fmla="*/ 280853 w 606580"/>
              <a:gd name="connsiteY29" fmla="*/ 365053 h 605592"/>
              <a:gd name="connsiteX30" fmla="*/ 295619 w 606580"/>
              <a:gd name="connsiteY30" fmla="*/ 377662 h 605592"/>
              <a:gd name="connsiteX31" fmla="*/ 295619 w 606580"/>
              <a:gd name="connsiteY31" fmla="*/ 314802 h 605592"/>
              <a:gd name="connsiteX32" fmla="*/ 252435 w 606580"/>
              <a:gd name="connsiteY32" fmla="*/ 289399 h 605592"/>
              <a:gd name="connsiteX33" fmla="*/ 238691 w 606580"/>
              <a:gd name="connsiteY33" fmla="*/ 248049 h 605592"/>
              <a:gd name="connsiteX34" fmla="*/ 254200 w 606580"/>
              <a:gd name="connsiteY34" fmla="*/ 206791 h 605592"/>
              <a:gd name="connsiteX35" fmla="*/ 295619 w 606580"/>
              <a:gd name="connsiteY35" fmla="*/ 187507 h 605592"/>
              <a:gd name="connsiteX36" fmla="*/ 308443 w 606580"/>
              <a:gd name="connsiteY36" fmla="*/ 63683 h 605592"/>
              <a:gd name="connsiteX37" fmla="*/ 279289 w 606580"/>
              <a:gd name="connsiteY37" fmla="*/ 104841 h 605592"/>
              <a:gd name="connsiteX38" fmla="*/ 260255 w 606580"/>
              <a:gd name="connsiteY38" fmla="*/ 131816 h 605592"/>
              <a:gd name="connsiteX39" fmla="*/ 230914 w 606580"/>
              <a:gd name="connsiteY39" fmla="*/ 116613 h 605592"/>
              <a:gd name="connsiteX40" fmla="*/ 188297 w 606580"/>
              <a:gd name="connsiteY40" fmla="*/ 94551 h 605592"/>
              <a:gd name="connsiteX41" fmla="*/ 185697 w 606580"/>
              <a:gd name="connsiteY41" fmla="*/ 143496 h 605592"/>
              <a:gd name="connsiteX42" fmla="*/ 183933 w 606580"/>
              <a:gd name="connsiteY42" fmla="*/ 177423 h 605592"/>
              <a:gd name="connsiteX43" fmla="*/ 149857 w 606580"/>
              <a:gd name="connsiteY43" fmla="*/ 179277 h 605592"/>
              <a:gd name="connsiteX44" fmla="*/ 96098 w 606580"/>
              <a:gd name="connsiteY44" fmla="*/ 182150 h 605592"/>
              <a:gd name="connsiteX45" fmla="*/ 116803 w 606580"/>
              <a:gd name="connsiteY45" fmla="*/ 235266 h 605592"/>
              <a:gd name="connsiteX46" fmla="*/ 128409 w 606580"/>
              <a:gd name="connsiteY46" fmla="*/ 265022 h 605592"/>
              <a:gd name="connsiteX47" fmla="*/ 101112 w 606580"/>
              <a:gd name="connsiteY47" fmla="*/ 281429 h 605592"/>
              <a:gd name="connsiteX48" fmla="*/ 67872 w 606580"/>
              <a:gd name="connsiteY48" fmla="*/ 301452 h 605592"/>
              <a:gd name="connsiteX49" fmla="*/ 106126 w 606580"/>
              <a:gd name="connsiteY49" fmla="*/ 330003 h 605592"/>
              <a:gd name="connsiteX50" fmla="*/ 130823 w 606580"/>
              <a:gd name="connsiteY50" fmla="*/ 348542 h 605592"/>
              <a:gd name="connsiteX51" fmla="*/ 117732 w 606580"/>
              <a:gd name="connsiteY51" fmla="*/ 376444 h 605592"/>
              <a:gd name="connsiteX52" fmla="*/ 98605 w 606580"/>
              <a:gd name="connsiteY52" fmla="*/ 417138 h 605592"/>
              <a:gd name="connsiteX53" fmla="*/ 150043 w 606580"/>
              <a:gd name="connsiteY53" fmla="*/ 422700 h 605592"/>
              <a:gd name="connsiteX54" fmla="*/ 182076 w 606580"/>
              <a:gd name="connsiteY54" fmla="*/ 426130 h 605592"/>
              <a:gd name="connsiteX55" fmla="*/ 183840 w 606580"/>
              <a:gd name="connsiteY55" fmla="*/ 458296 h 605592"/>
              <a:gd name="connsiteX56" fmla="*/ 186533 w 606580"/>
              <a:gd name="connsiteY56" fmla="*/ 507889 h 605592"/>
              <a:gd name="connsiteX57" fmla="*/ 232214 w 606580"/>
              <a:gd name="connsiteY57" fmla="*/ 486476 h 605592"/>
              <a:gd name="connsiteX58" fmla="*/ 260069 w 606580"/>
              <a:gd name="connsiteY58" fmla="*/ 473406 h 605592"/>
              <a:gd name="connsiteX59" fmla="*/ 278546 w 606580"/>
              <a:gd name="connsiteY59" fmla="*/ 497785 h 605592"/>
              <a:gd name="connsiteX60" fmla="*/ 310857 w 606580"/>
              <a:gd name="connsiteY60" fmla="*/ 540426 h 605592"/>
              <a:gd name="connsiteX61" fmla="*/ 338155 w 606580"/>
              <a:gd name="connsiteY61" fmla="*/ 499639 h 605592"/>
              <a:gd name="connsiteX62" fmla="*/ 356539 w 606580"/>
              <a:gd name="connsiteY62" fmla="*/ 472200 h 605592"/>
              <a:gd name="connsiteX63" fmla="*/ 386250 w 606580"/>
              <a:gd name="connsiteY63" fmla="*/ 486661 h 605592"/>
              <a:gd name="connsiteX64" fmla="*/ 424968 w 606580"/>
              <a:gd name="connsiteY64" fmla="*/ 505479 h 605592"/>
              <a:gd name="connsiteX65" fmla="*/ 428497 w 606580"/>
              <a:gd name="connsiteY65" fmla="*/ 455700 h 605592"/>
              <a:gd name="connsiteX66" fmla="*/ 431004 w 606580"/>
              <a:gd name="connsiteY66" fmla="*/ 421217 h 605592"/>
              <a:gd name="connsiteX67" fmla="*/ 465636 w 606580"/>
              <a:gd name="connsiteY67" fmla="*/ 420568 h 605592"/>
              <a:gd name="connsiteX68" fmla="*/ 513175 w 606580"/>
              <a:gd name="connsiteY68" fmla="*/ 419734 h 605592"/>
              <a:gd name="connsiteX69" fmla="*/ 497947 w 606580"/>
              <a:gd name="connsiteY69" fmla="*/ 384880 h 605592"/>
              <a:gd name="connsiteX70" fmla="*/ 486991 w 606580"/>
              <a:gd name="connsiteY70" fmla="*/ 359759 h 605592"/>
              <a:gd name="connsiteX71" fmla="*/ 507418 w 606580"/>
              <a:gd name="connsiteY71" fmla="*/ 341590 h 605592"/>
              <a:gd name="connsiteX72" fmla="*/ 548086 w 606580"/>
              <a:gd name="connsiteY72" fmla="*/ 305252 h 605592"/>
              <a:gd name="connsiteX73" fmla="*/ 503147 w 606580"/>
              <a:gd name="connsiteY73" fmla="*/ 269008 h 605592"/>
              <a:gd name="connsiteX74" fmla="*/ 477985 w 606580"/>
              <a:gd name="connsiteY74" fmla="*/ 248707 h 605592"/>
              <a:gd name="connsiteX75" fmla="*/ 494141 w 606580"/>
              <a:gd name="connsiteY75" fmla="*/ 220712 h 605592"/>
              <a:gd name="connsiteX76" fmla="*/ 515681 w 606580"/>
              <a:gd name="connsiteY76" fmla="*/ 183448 h 605592"/>
              <a:gd name="connsiteX77" fmla="*/ 466843 w 606580"/>
              <a:gd name="connsiteY77" fmla="*/ 179184 h 605592"/>
              <a:gd name="connsiteX78" fmla="*/ 435275 w 606580"/>
              <a:gd name="connsiteY78" fmla="*/ 176403 h 605592"/>
              <a:gd name="connsiteX79" fmla="*/ 432396 w 606580"/>
              <a:gd name="connsiteY79" fmla="*/ 144886 h 605592"/>
              <a:gd name="connsiteX80" fmla="*/ 427847 w 606580"/>
              <a:gd name="connsiteY80" fmla="*/ 95293 h 605592"/>
              <a:gd name="connsiteX81" fmla="*/ 385972 w 606580"/>
              <a:gd name="connsiteY81" fmla="*/ 115223 h 605592"/>
              <a:gd name="connsiteX82" fmla="*/ 358303 w 606580"/>
              <a:gd name="connsiteY82" fmla="*/ 128479 h 605592"/>
              <a:gd name="connsiteX83" fmla="*/ 339640 w 606580"/>
              <a:gd name="connsiteY83" fmla="*/ 104192 h 605592"/>
              <a:gd name="connsiteX84" fmla="*/ 307143 w 606580"/>
              <a:gd name="connsiteY84" fmla="*/ 0 h 605592"/>
              <a:gd name="connsiteX85" fmla="*/ 369631 w 606580"/>
              <a:gd name="connsiteY85" fmla="*/ 81110 h 605592"/>
              <a:gd name="connsiteX86" fmla="*/ 460622 w 606580"/>
              <a:gd name="connsiteY86" fmla="*/ 37728 h 605592"/>
              <a:gd name="connsiteX87" fmla="*/ 470093 w 606580"/>
              <a:gd name="connsiteY87" fmla="*/ 141549 h 605592"/>
              <a:gd name="connsiteX88" fmla="*/ 578169 w 606580"/>
              <a:gd name="connsiteY88" fmla="*/ 150911 h 605592"/>
              <a:gd name="connsiteX89" fmla="*/ 527009 w 606580"/>
              <a:gd name="connsiteY89" fmla="*/ 239623 h 605592"/>
              <a:gd name="connsiteX90" fmla="*/ 606580 w 606580"/>
              <a:gd name="connsiteY90" fmla="*/ 303769 h 605592"/>
              <a:gd name="connsiteX91" fmla="*/ 532673 w 606580"/>
              <a:gd name="connsiteY91" fmla="*/ 369770 h 605592"/>
              <a:gd name="connsiteX92" fmla="*/ 570555 w 606580"/>
              <a:gd name="connsiteY92" fmla="*/ 456535 h 605592"/>
              <a:gd name="connsiteX93" fmla="*/ 466286 w 606580"/>
              <a:gd name="connsiteY93" fmla="*/ 458481 h 605592"/>
              <a:gd name="connsiteX94" fmla="*/ 458765 w 606580"/>
              <a:gd name="connsiteY94" fmla="*/ 564156 h 605592"/>
              <a:gd name="connsiteX95" fmla="*/ 369631 w 606580"/>
              <a:gd name="connsiteY95" fmla="*/ 520681 h 605592"/>
              <a:gd name="connsiteX96" fmla="*/ 312807 w 606580"/>
              <a:gd name="connsiteY96" fmla="*/ 605592 h 605592"/>
              <a:gd name="connsiteX97" fmla="*/ 248370 w 606580"/>
              <a:gd name="connsiteY97" fmla="*/ 520681 h 605592"/>
              <a:gd name="connsiteX98" fmla="*/ 151622 w 606580"/>
              <a:gd name="connsiteY98" fmla="*/ 566010 h 605592"/>
              <a:gd name="connsiteX99" fmla="*/ 145958 w 606580"/>
              <a:gd name="connsiteY99" fmla="*/ 460335 h 605592"/>
              <a:gd name="connsiteX100" fmla="*/ 41689 w 606580"/>
              <a:gd name="connsiteY100" fmla="*/ 449026 h 605592"/>
              <a:gd name="connsiteX101" fmla="*/ 83378 w 606580"/>
              <a:gd name="connsiteY101" fmla="*/ 360315 h 605592"/>
              <a:gd name="connsiteX102" fmla="*/ 0 w 606580"/>
              <a:gd name="connsiteY102" fmla="*/ 298115 h 605592"/>
              <a:gd name="connsiteX103" fmla="*/ 81521 w 606580"/>
              <a:gd name="connsiteY103" fmla="*/ 249078 h 605592"/>
              <a:gd name="connsiteX104" fmla="*/ 41689 w 606580"/>
              <a:gd name="connsiteY104" fmla="*/ 147203 h 605592"/>
              <a:gd name="connsiteX105" fmla="*/ 147815 w 606580"/>
              <a:gd name="connsiteY105" fmla="*/ 141549 h 605592"/>
              <a:gd name="connsiteX106" fmla="*/ 153571 w 606580"/>
              <a:gd name="connsiteY106" fmla="*/ 33927 h 605592"/>
              <a:gd name="connsiteX107" fmla="*/ 248370 w 606580"/>
              <a:gd name="connsiteY107" fmla="*/ 82964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6580" h="605592">
                <a:moveTo>
                  <a:pt x="317350" y="321292"/>
                </a:moveTo>
                <a:lnTo>
                  <a:pt x="317350" y="379794"/>
                </a:lnTo>
                <a:cubicBezTo>
                  <a:pt x="324872" y="378311"/>
                  <a:pt x="331001" y="374880"/>
                  <a:pt x="335645" y="369318"/>
                </a:cubicBezTo>
                <a:cubicBezTo>
                  <a:pt x="340381" y="363755"/>
                  <a:pt x="342703" y="357265"/>
                  <a:pt x="342703" y="349755"/>
                </a:cubicBezTo>
                <a:cubicBezTo>
                  <a:pt x="342703" y="343080"/>
                  <a:pt x="340752" y="337239"/>
                  <a:pt x="336852" y="332418"/>
                </a:cubicBezTo>
                <a:cubicBezTo>
                  <a:pt x="332859" y="327597"/>
                  <a:pt x="326358" y="323888"/>
                  <a:pt x="317350" y="321292"/>
                </a:cubicBezTo>
                <a:close/>
                <a:moveTo>
                  <a:pt x="295619" y="220235"/>
                </a:moveTo>
                <a:cubicBezTo>
                  <a:pt x="289675" y="222182"/>
                  <a:pt x="284939" y="225612"/>
                  <a:pt x="281410" y="230433"/>
                </a:cubicBezTo>
                <a:cubicBezTo>
                  <a:pt x="277974" y="235254"/>
                  <a:pt x="276209" y="240539"/>
                  <a:pt x="276209" y="246287"/>
                </a:cubicBezTo>
                <a:cubicBezTo>
                  <a:pt x="276209" y="251572"/>
                  <a:pt x="277788" y="256486"/>
                  <a:pt x="281038" y="261029"/>
                </a:cubicBezTo>
                <a:cubicBezTo>
                  <a:pt x="284196" y="265572"/>
                  <a:pt x="289118" y="269280"/>
                  <a:pt x="295619" y="272061"/>
                </a:cubicBezTo>
                <a:close/>
                <a:moveTo>
                  <a:pt x="295619" y="172673"/>
                </a:moveTo>
                <a:lnTo>
                  <a:pt x="317350" y="172673"/>
                </a:lnTo>
                <a:lnTo>
                  <a:pt x="317350" y="187507"/>
                </a:lnTo>
                <a:cubicBezTo>
                  <a:pt x="333323" y="189454"/>
                  <a:pt x="345953" y="194831"/>
                  <a:pt x="355333" y="203825"/>
                </a:cubicBezTo>
                <a:cubicBezTo>
                  <a:pt x="364805" y="212725"/>
                  <a:pt x="370749" y="224685"/>
                  <a:pt x="373349" y="239705"/>
                </a:cubicBezTo>
                <a:lnTo>
                  <a:pt x="335366" y="244618"/>
                </a:lnTo>
                <a:cubicBezTo>
                  <a:pt x="333044" y="232844"/>
                  <a:pt x="327101" y="224870"/>
                  <a:pt x="317350" y="220606"/>
                </a:cubicBezTo>
                <a:lnTo>
                  <a:pt x="317350" y="279293"/>
                </a:lnTo>
                <a:cubicBezTo>
                  <a:pt x="341403" y="285783"/>
                  <a:pt x="357747" y="294220"/>
                  <a:pt x="366477" y="304511"/>
                </a:cubicBezTo>
                <a:cubicBezTo>
                  <a:pt x="375206" y="314895"/>
                  <a:pt x="379571" y="328153"/>
                  <a:pt x="379571" y="344378"/>
                </a:cubicBezTo>
                <a:cubicBezTo>
                  <a:pt x="379571" y="362457"/>
                  <a:pt x="374092" y="377754"/>
                  <a:pt x="363134" y="390085"/>
                </a:cubicBezTo>
                <a:cubicBezTo>
                  <a:pt x="352175" y="402509"/>
                  <a:pt x="336852" y="410111"/>
                  <a:pt x="317350" y="412893"/>
                </a:cubicBezTo>
                <a:lnTo>
                  <a:pt x="317350" y="440892"/>
                </a:lnTo>
                <a:lnTo>
                  <a:pt x="295619" y="440892"/>
                </a:lnTo>
                <a:lnTo>
                  <a:pt x="295619" y="413634"/>
                </a:lnTo>
                <a:cubicBezTo>
                  <a:pt x="278252" y="411595"/>
                  <a:pt x="264229" y="405105"/>
                  <a:pt x="253364" y="394350"/>
                </a:cubicBezTo>
                <a:cubicBezTo>
                  <a:pt x="242591" y="383503"/>
                  <a:pt x="235626" y="368298"/>
                  <a:pt x="232654" y="348550"/>
                </a:cubicBezTo>
                <a:lnTo>
                  <a:pt x="271844" y="344378"/>
                </a:lnTo>
                <a:cubicBezTo>
                  <a:pt x="273423" y="352351"/>
                  <a:pt x="276488" y="359212"/>
                  <a:pt x="280853" y="365053"/>
                </a:cubicBezTo>
                <a:cubicBezTo>
                  <a:pt x="285310" y="370894"/>
                  <a:pt x="290139" y="375066"/>
                  <a:pt x="295619" y="377662"/>
                </a:cubicBezTo>
                <a:lnTo>
                  <a:pt x="295619" y="314802"/>
                </a:lnTo>
                <a:cubicBezTo>
                  <a:pt x="275931" y="309239"/>
                  <a:pt x="261536" y="300710"/>
                  <a:pt x="252435" y="289399"/>
                </a:cubicBezTo>
                <a:cubicBezTo>
                  <a:pt x="243241" y="278088"/>
                  <a:pt x="238691" y="264274"/>
                  <a:pt x="238691" y="248049"/>
                </a:cubicBezTo>
                <a:cubicBezTo>
                  <a:pt x="238691" y="231731"/>
                  <a:pt x="243798" y="217917"/>
                  <a:pt x="254200" y="206791"/>
                </a:cubicBezTo>
                <a:cubicBezTo>
                  <a:pt x="264601" y="195573"/>
                  <a:pt x="278345" y="189176"/>
                  <a:pt x="295619" y="187507"/>
                </a:cubicBezTo>
                <a:close/>
                <a:moveTo>
                  <a:pt x="308443" y="63683"/>
                </a:moveTo>
                <a:lnTo>
                  <a:pt x="279289" y="104841"/>
                </a:lnTo>
                <a:lnTo>
                  <a:pt x="260255" y="131816"/>
                </a:lnTo>
                <a:lnTo>
                  <a:pt x="230914" y="116613"/>
                </a:lnTo>
                <a:lnTo>
                  <a:pt x="188297" y="94551"/>
                </a:lnTo>
                <a:lnTo>
                  <a:pt x="185697" y="143496"/>
                </a:lnTo>
                <a:lnTo>
                  <a:pt x="183933" y="177423"/>
                </a:lnTo>
                <a:lnTo>
                  <a:pt x="149857" y="179277"/>
                </a:lnTo>
                <a:lnTo>
                  <a:pt x="96098" y="182150"/>
                </a:lnTo>
                <a:lnTo>
                  <a:pt x="116803" y="235266"/>
                </a:lnTo>
                <a:lnTo>
                  <a:pt x="128409" y="265022"/>
                </a:lnTo>
                <a:lnTo>
                  <a:pt x="101112" y="281429"/>
                </a:lnTo>
                <a:lnTo>
                  <a:pt x="67872" y="301452"/>
                </a:lnTo>
                <a:lnTo>
                  <a:pt x="106126" y="330003"/>
                </a:lnTo>
                <a:lnTo>
                  <a:pt x="130823" y="348542"/>
                </a:lnTo>
                <a:lnTo>
                  <a:pt x="117732" y="376444"/>
                </a:lnTo>
                <a:lnTo>
                  <a:pt x="98605" y="417138"/>
                </a:lnTo>
                <a:lnTo>
                  <a:pt x="150043" y="422700"/>
                </a:lnTo>
                <a:lnTo>
                  <a:pt x="182076" y="426130"/>
                </a:lnTo>
                <a:lnTo>
                  <a:pt x="183840" y="458296"/>
                </a:lnTo>
                <a:lnTo>
                  <a:pt x="186533" y="507889"/>
                </a:lnTo>
                <a:lnTo>
                  <a:pt x="232214" y="486476"/>
                </a:lnTo>
                <a:lnTo>
                  <a:pt x="260069" y="473406"/>
                </a:lnTo>
                <a:lnTo>
                  <a:pt x="278546" y="497785"/>
                </a:lnTo>
                <a:lnTo>
                  <a:pt x="310857" y="540426"/>
                </a:lnTo>
                <a:lnTo>
                  <a:pt x="338155" y="499639"/>
                </a:lnTo>
                <a:lnTo>
                  <a:pt x="356539" y="472200"/>
                </a:lnTo>
                <a:lnTo>
                  <a:pt x="386250" y="486661"/>
                </a:lnTo>
                <a:lnTo>
                  <a:pt x="424968" y="505479"/>
                </a:lnTo>
                <a:lnTo>
                  <a:pt x="428497" y="455700"/>
                </a:lnTo>
                <a:lnTo>
                  <a:pt x="431004" y="421217"/>
                </a:lnTo>
                <a:lnTo>
                  <a:pt x="465636" y="420568"/>
                </a:lnTo>
                <a:lnTo>
                  <a:pt x="513175" y="419734"/>
                </a:lnTo>
                <a:lnTo>
                  <a:pt x="497947" y="384880"/>
                </a:lnTo>
                <a:lnTo>
                  <a:pt x="486991" y="359759"/>
                </a:lnTo>
                <a:lnTo>
                  <a:pt x="507418" y="341590"/>
                </a:lnTo>
                <a:lnTo>
                  <a:pt x="548086" y="305252"/>
                </a:lnTo>
                <a:lnTo>
                  <a:pt x="503147" y="269008"/>
                </a:lnTo>
                <a:lnTo>
                  <a:pt x="477985" y="248707"/>
                </a:lnTo>
                <a:lnTo>
                  <a:pt x="494141" y="220712"/>
                </a:lnTo>
                <a:lnTo>
                  <a:pt x="515681" y="183448"/>
                </a:lnTo>
                <a:lnTo>
                  <a:pt x="466843" y="179184"/>
                </a:lnTo>
                <a:lnTo>
                  <a:pt x="435275" y="176403"/>
                </a:lnTo>
                <a:lnTo>
                  <a:pt x="432396" y="144886"/>
                </a:lnTo>
                <a:lnTo>
                  <a:pt x="427847" y="95293"/>
                </a:lnTo>
                <a:lnTo>
                  <a:pt x="385972" y="115223"/>
                </a:lnTo>
                <a:lnTo>
                  <a:pt x="358303" y="128479"/>
                </a:lnTo>
                <a:lnTo>
                  <a:pt x="339640" y="104192"/>
                </a:lnTo>
                <a:close/>
                <a:moveTo>
                  <a:pt x="307143" y="0"/>
                </a:moveTo>
                <a:lnTo>
                  <a:pt x="369631" y="81110"/>
                </a:lnTo>
                <a:lnTo>
                  <a:pt x="460622" y="37728"/>
                </a:lnTo>
                <a:lnTo>
                  <a:pt x="470093" y="141549"/>
                </a:lnTo>
                <a:lnTo>
                  <a:pt x="578169" y="150911"/>
                </a:lnTo>
                <a:lnTo>
                  <a:pt x="527009" y="239623"/>
                </a:lnTo>
                <a:lnTo>
                  <a:pt x="606580" y="303769"/>
                </a:lnTo>
                <a:lnTo>
                  <a:pt x="532673" y="369770"/>
                </a:lnTo>
                <a:lnTo>
                  <a:pt x="570555" y="456535"/>
                </a:lnTo>
                <a:lnTo>
                  <a:pt x="466286" y="458481"/>
                </a:lnTo>
                <a:lnTo>
                  <a:pt x="458765" y="564156"/>
                </a:lnTo>
                <a:lnTo>
                  <a:pt x="369631" y="520681"/>
                </a:lnTo>
                <a:lnTo>
                  <a:pt x="312807" y="605592"/>
                </a:lnTo>
                <a:lnTo>
                  <a:pt x="248370" y="520681"/>
                </a:lnTo>
                <a:lnTo>
                  <a:pt x="151622" y="566010"/>
                </a:lnTo>
                <a:lnTo>
                  <a:pt x="145958" y="460335"/>
                </a:lnTo>
                <a:lnTo>
                  <a:pt x="41689" y="449026"/>
                </a:lnTo>
                <a:lnTo>
                  <a:pt x="83378" y="360315"/>
                </a:lnTo>
                <a:lnTo>
                  <a:pt x="0" y="298115"/>
                </a:lnTo>
                <a:lnTo>
                  <a:pt x="81521" y="249078"/>
                </a:lnTo>
                <a:lnTo>
                  <a:pt x="41689" y="147203"/>
                </a:lnTo>
                <a:lnTo>
                  <a:pt x="147815" y="141549"/>
                </a:lnTo>
                <a:lnTo>
                  <a:pt x="153571" y="33927"/>
                </a:lnTo>
                <a:lnTo>
                  <a:pt x="248370" y="82964"/>
                </a:lnTo>
                <a:close/>
              </a:path>
            </a:pathLst>
          </a:custGeom>
          <a:gradFill>
            <a:gsLst>
              <a:gs pos="0">
                <a:srgbClr val="71E3B8"/>
              </a:gs>
              <a:gs pos="100000">
                <a:srgbClr val="27B4DB"/>
              </a:gs>
            </a:gsLst>
            <a:lin ang="5400000" scaled="1"/>
          </a:gradFill>
        </p:spPr>
        <p:txBody>
          <a:bodyPr/>
          <a:lstStyle/>
          <a:p>
            <a:endParaRPr lang="zh-CN" altLang="en-US">
              <a:cs typeface="+mn-ea"/>
              <a:sym typeface="+mn-lt"/>
            </a:endParaRPr>
          </a:p>
        </p:txBody>
      </p:sp>
      <p:pic>
        <p:nvPicPr>
          <p:cNvPr id="5" name="图片 4">
            <a:extLst>
              <a:ext uri="{FF2B5EF4-FFF2-40B4-BE49-F238E27FC236}">
                <a16:creationId xmlns:a16="http://schemas.microsoft.com/office/drawing/2014/main" id="{6FB78533-7349-4D12-88C8-FA42849187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415" b="18463"/>
          <a:stretch/>
        </p:blipFill>
        <p:spPr>
          <a:xfrm>
            <a:off x="911118" y="3089073"/>
            <a:ext cx="2887289" cy="2769004"/>
          </a:xfrm>
          <a:prstGeom prst="rect">
            <a:avLst/>
          </a:prstGeom>
        </p:spPr>
      </p:pic>
      <p:grpSp>
        <p:nvGrpSpPr>
          <p:cNvPr id="26" name="组合 25">
            <a:extLst>
              <a:ext uri="{FF2B5EF4-FFF2-40B4-BE49-F238E27FC236}">
                <a16:creationId xmlns:a16="http://schemas.microsoft.com/office/drawing/2014/main" id="{2DF8A2FF-D7B7-4B86-8DE7-98AC44C5E4F1}"/>
              </a:ext>
            </a:extLst>
          </p:cNvPr>
          <p:cNvGrpSpPr/>
          <p:nvPr/>
        </p:nvGrpSpPr>
        <p:grpSpPr>
          <a:xfrm>
            <a:off x="631792" y="187110"/>
            <a:ext cx="1769242" cy="858863"/>
            <a:chOff x="2655276" y="1872762"/>
            <a:chExt cx="1459524" cy="708513"/>
          </a:xfrm>
        </p:grpSpPr>
        <p:grpSp>
          <p:nvGrpSpPr>
            <p:cNvPr id="27" name="组合 26">
              <a:extLst>
                <a:ext uri="{FF2B5EF4-FFF2-40B4-BE49-F238E27FC236}">
                  <a16:creationId xmlns:a16="http://schemas.microsoft.com/office/drawing/2014/main" id="{95B22700-651C-41A3-9E4D-5DBFB0A324BC}"/>
                </a:ext>
              </a:extLst>
            </p:cNvPr>
            <p:cNvGrpSpPr/>
            <p:nvPr/>
          </p:nvGrpSpPr>
          <p:grpSpPr>
            <a:xfrm>
              <a:off x="2655276" y="1872762"/>
              <a:ext cx="1459524" cy="708513"/>
              <a:chOff x="2655276" y="1872762"/>
              <a:chExt cx="1459524" cy="708513"/>
            </a:xfrm>
          </p:grpSpPr>
          <p:sp>
            <p:nvSpPr>
              <p:cNvPr id="29" name="矩形 28">
                <a:extLst>
                  <a:ext uri="{FF2B5EF4-FFF2-40B4-BE49-F238E27FC236}">
                    <a16:creationId xmlns:a16="http://schemas.microsoft.com/office/drawing/2014/main" id="{99E1D77F-1029-40B5-AA0C-9625E7E83A7F}"/>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0" name="图片 29">
                <a:extLst>
                  <a:ext uri="{FF2B5EF4-FFF2-40B4-BE49-F238E27FC236}">
                    <a16:creationId xmlns:a16="http://schemas.microsoft.com/office/drawing/2014/main" id="{AD40BEBE-5DDD-400F-9460-406180AE0D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8" name="矩形 27">
              <a:extLst>
                <a:ext uri="{FF2B5EF4-FFF2-40B4-BE49-F238E27FC236}">
                  <a16:creationId xmlns:a16="http://schemas.microsoft.com/office/drawing/2014/main" id="{DECDC019-03DD-4212-8B64-7FA5A1E44F52}"/>
                </a:ext>
              </a:extLst>
            </p:cNvPr>
            <p:cNvSpPr/>
            <p:nvPr/>
          </p:nvSpPr>
          <p:spPr>
            <a:xfrm>
              <a:off x="2885704" y="1971497"/>
              <a:ext cx="998667" cy="330068"/>
            </a:xfrm>
            <a:prstGeom prst="rect">
              <a:avLst/>
            </a:prstGeom>
          </p:spPr>
          <p:txBody>
            <a:bodyPr wrap="none" anchor="ctr">
              <a:spAutoFit/>
            </a:bodyPr>
            <a:lstStyle/>
            <a:p>
              <a:pPr algn="ctr"/>
              <a:r>
                <a:rPr lang="zh-CN" altLang="en-US" sz="2000" b="1" dirty="0">
                  <a:solidFill>
                    <a:schemeClr val="tx1">
                      <a:lumMod val="75000"/>
                      <a:lumOff val="25000"/>
                    </a:schemeClr>
                  </a:solidFill>
                  <a:cs typeface="+mn-ea"/>
                  <a:sym typeface="+mn-lt"/>
                </a:rPr>
                <a:t>教学目标</a:t>
              </a:r>
            </a:p>
          </p:txBody>
        </p:sp>
      </p:grpSp>
      <p:sp>
        <p:nvSpPr>
          <p:cNvPr id="18" name="文本框 17">
            <a:extLst>
              <a:ext uri="{FF2B5EF4-FFF2-40B4-BE49-F238E27FC236}">
                <a16:creationId xmlns:a16="http://schemas.microsoft.com/office/drawing/2014/main" id="{31C92CAC-7D18-471E-B85D-F146FCE3CAC2}"/>
              </a:ext>
            </a:extLst>
          </p:cNvPr>
          <p:cNvSpPr txBox="1"/>
          <p:nvPr/>
        </p:nvSpPr>
        <p:spPr>
          <a:xfrm>
            <a:off x="5852742" y="5115987"/>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了解合同文件中解释优先权的排序</a:t>
            </a:r>
          </a:p>
        </p:txBody>
      </p:sp>
      <p:grpSp>
        <p:nvGrpSpPr>
          <p:cNvPr id="3" name="组合 2">
            <a:extLst>
              <a:ext uri="{FF2B5EF4-FFF2-40B4-BE49-F238E27FC236}">
                <a16:creationId xmlns:a16="http://schemas.microsoft.com/office/drawing/2014/main" id="{FA70E6EF-1D62-4B9E-B61F-CA7B64B2CD46}"/>
              </a:ext>
            </a:extLst>
          </p:cNvPr>
          <p:cNvGrpSpPr/>
          <p:nvPr/>
        </p:nvGrpSpPr>
        <p:grpSpPr>
          <a:xfrm>
            <a:off x="5193623" y="5115987"/>
            <a:ext cx="453600" cy="453600"/>
            <a:chOff x="9042244" y="4660156"/>
            <a:chExt cx="453600" cy="453600"/>
          </a:xfrm>
        </p:grpSpPr>
        <p:sp>
          <p:nvSpPr>
            <p:cNvPr id="21" name="Freeform 36">
              <a:extLst>
                <a:ext uri="{FF2B5EF4-FFF2-40B4-BE49-F238E27FC236}">
                  <a16:creationId xmlns:a16="http://schemas.microsoft.com/office/drawing/2014/main" id="{D6E27D47-9CD0-45A8-AB0E-0D03E3983560}"/>
                </a:ext>
              </a:extLst>
            </p:cNvPr>
            <p:cNvSpPr>
              <a:spLocks noEditPoints="1"/>
            </p:cNvSpPr>
            <p:nvPr/>
          </p:nvSpPr>
          <p:spPr bwMode="auto">
            <a:xfrm>
              <a:off x="9139100" y="4757012"/>
              <a:ext cx="259888" cy="259888"/>
            </a:xfrm>
            <a:custGeom>
              <a:avLst/>
              <a:gdLst>
                <a:gd name="T0" fmla="*/ 2560 w 2880"/>
                <a:gd name="T1" fmla="*/ 3200 h 3200"/>
                <a:gd name="T2" fmla="*/ 320 w 2880"/>
                <a:gd name="T3" fmla="*/ 3200 h 3200"/>
                <a:gd name="T4" fmla="*/ 0 w 2880"/>
                <a:gd name="T5" fmla="*/ 2880 h 3200"/>
                <a:gd name="T6" fmla="*/ 0 w 2880"/>
                <a:gd name="T7" fmla="*/ 320 h 3200"/>
                <a:gd name="T8" fmla="*/ 320 w 2880"/>
                <a:gd name="T9" fmla="*/ 0 h 3200"/>
                <a:gd name="T10" fmla="*/ 2560 w 2880"/>
                <a:gd name="T11" fmla="*/ 0 h 3200"/>
                <a:gd name="T12" fmla="*/ 2880 w 2880"/>
                <a:gd name="T13" fmla="*/ 320 h 3200"/>
                <a:gd name="T14" fmla="*/ 2880 w 2880"/>
                <a:gd name="T15" fmla="*/ 2880 h 3200"/>
                <a:gd name="T16" fmla="*/ 2560 w 2880"/>
                <a:gd name="T17" fmla="*/ 3200 h 3200"/>
                <a:gd name="T18" fmla="*/ 560 w 2880"/>
                <a:gd name="T19" fmla="*/ 2240 h 3200"/>
                <a:gd name="T20" fmla="*/ 1840 w 2880"/>
                <a:gd name="T21" fmla="*/ 2240 h 3200"/>
                <a:gd name="T22" fmla="*/ 1920 w 2880"/>
                <a:gd name="T23" fmla="*/ 2160 h 3200"/>
                <a:gd name="T24" fmla="*/ 1840 w 2880"/>
                <a:gd name="T25" fmla="*/ 2080 h 3200"/>
                <a:gd name="T26" fmla="*/ 560 w 2880"/>
                <a:gd name="T27" fmla="*/ 2080 h 3200"/>
                <a:gd name="T28" fmla="*/ 480 w 2880"/>
                <a:gd name="T29" fmla="*/ 2160 h 3200"/>
                <a:gd name="T30" fmla="*/ 560 w 2880"/>
                <a:gd name="T31" fmla="*/ 2240 h 3200"/>
                <a:gd name="T32" fmla="*/ 1120 w 2880"/>
                <a:gd name="T33" fmla="*/ 640 h 3200"/>
                <a:gd name="T34" fmla="*/ 960 w 2880"/>
                <a:gd name="T35" fmla="*/ 480 h 3200"/>
                <a:gd name="T36" fmla="*/ 640 w 2880"/>
                <a:gd name="T37" fmla="*/ 480 h 3200"/>
                <a:gd name="T38" fmla="*/ 480 w 2880"/>
                <a:gd name="T39" fmla="*/ 640 h 3200"/>
                <a:gd name="T40" fmla="*/ 480 w 2880"/>
                <a:gd name="T41" fmla="*/ 960 h 3200"/>
                <a:gd name="T42" fmla="*/ 640 w 2880"/>
                <a:gd name="T43" fmla="*/ 1120 h 3200"/>
                <a:gd name="T44" fmla="*/ 960 w 2880"/>
                <a:gd name="T45" fmla="*/ 1120 h 3200"/>
                <a:gd name="T46" fmla="*/ 1120 w 2880"/>
                <a:gd name="T47" fmla="*/ 960 h 3200"/>
                <a:gd name="T48" fmla="*/ 1120 w 2880"/>
                <a:gd name="T49" fmla="*/ 640 h 3200"/>
                <a:gd name="T50" fmla="*/ 2320 w 2880"/>
                <a:gd name="T51" fmla="*/ 1600 h 3200"/>
                <a:gd name="T52" fmla="*/ 560 w 2880"/>
                <a:gd name="T53" fmla="*/ 1600 h 3200"/>
                <a:gd name="T54" fmla="*/ 480 w 2880"/>
                <a:gd name="T55" fmla="*/ 1680 h 3200"/>
                <a:gd name="T56" fmla="*/ 560 w 2880"/>
                <a:gd name="T57" fmla="*/ 1760 h 3200"/>
                <a:gd name="T58" fmla="*/ 2320 w 2880"/>
                <a:gd name="T59" fmla="*/ 1760 h 3200"/>
                <a:gd name="T60" fmla="*/ 2400 w 2880"/>
                <a:gd name="T61" fmla="*/ 1680 h 3200"/>
                <a:gd name="T62" fmla="*/ 2320 w 2880"/>
                <a:gd name="T63" fmla="*/ 160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0" h="3200">
                  <a:moveTo>
                    <a:pt x="2560" y="3200"/>
                  </a:moveTo>
                  <a:lnTo>
                    <a:pt x="320" y="3200"/>
                  </a:lnTo>
                  <a:cubicBezTo>
                    <a:pt x="144" y="3200"/>
                    <a:pt x="0" y="3057"/>
                    <a:pt x="0" y="2880"/>
                  </a:cubicBezTo>
                  <a:lnTo>
                    <a:pt x="0" y="320"/>
                  </a:lnTo>
                  <a:cubicBezTo>
                    <a:pt x="0" y="144"/>
                    <a:pt x="144" y="0"/>
                    <a:pt x="320" y="0"/>
                  </a:cubicBezTo>
                  <a:lnTo>
                    <a:pt x="2560" y="0"/>
                  </a:lnTo>
                  <a:cubicBezTo>
                    <a:pt x="2737" y="0"/>
                    <a:pt x="2880" y="144"/>
                    <a:pt x="2880" y="320"/>
                  </a:cubicBezTo>
                  <a:lnTo>
                    <a:pt x="2880" y="2880"/>
                  </a:lnTo>
                  <a:cubicBezTo>
                    <a:pt x="2880" y="3057"/>
                    <a:pt x="2737" y="3200"/>
                    <a:pt x="2560" y="3200"/>
                  </a:cubicBezTo>
                  <a:close/>
                  <a:moveTo>
                    <a:pt x="560" y="2240"/>
                  </a:moveTo>
                  <a:lnTo>
                    <a:pt x="1840" y="2240"/>
                  </a:lnTo>
                  <a:cubicBezTo>
                    <a:pt x="1885" y="2240"/>
                    <a:pt x="1920" y="2205"/>
                    <a:pt x="1920" y="2160"/>
                  </a:cubicBezTo>
                  <a:cubicBezTo>
                    <a:pt x="1920" y="2116"/>
                    <a:pt x="1885" y="2080"/>
                    <a:pt x="1840" y="2080"/>
                  </a:cubicBezTo>
                  <a:lnTo>
                    <a:pt x="560" y="2080"/>
                  </a:lnTo>
                  <a:cubicBezTo>
                    <a:pt x="516" y="2080"/>
                    <a:pt x="480" y="2116"/>
                    <a:pt x="480" y="2160"/>
                  </a:cubicBezTo>
                  <a:cubicBezTo>
                    <a:pt x="480" y="2205"/>
                    <a:pt x="516" y="2240"/>
                    <a:pt x="560" y="2240"/>
                  </a:cubicBezTo>
                  <a:close/>
                  <a:moveTo>
                    <a:pt x="1120" y="640"/>
                  </a:moveTo>
                  <a:cubicBezTo>
                    <a:pt x="1120" y="552"/>
                    <a:pt x="1049" y="480"/>
                    <a:pt x="960" y="480"/>
                  </a:cubicBezTo>
                  <a:lnTo>
                    <a:pt x="640" y="480"/>
                  </a:lnTo>
                  <a:cubicBezTo>
                    <a:pt x="552" y="480"/>
                    <a:pt x="480" y="552"/>
                    <a:pt x="480" y="640"/>
                  </a:cubicBezTo>
                  <a:lnTo>
                    <a:pt x="480" y="960"/>
                  </a:lnTo>
                  <a:cubicBezTo>
                    <a:pt x="480" y="1049"/>
                    <a:pt x="552" y="1120"/>
                    <a:pt x="640" y="1120"/>
                  </a:cubicBezTo>
                  <a:lnTo>
                    <a:pt x="960" y="1120"/>
                  </a:lnTo>
                  <a:cubicBezTo>
                    <a:pt x="1049" y="1120"/>
                    <a:pt x="1120" y="1049"/>
                    <a:pt x="1120" y="960"/>
                  </a:cubicBezTo>
                  <a:lnTo>
                    <a:pt x="1120" y="640"/>
                  </a:lnTo>
                  <a:close/>
                  <a:moveTo>
                    <a:pt x="2320" y="1600"/>
                  </a:moveTo>
                  <a:lnTo>
                    <a:pt x="560" y="1600"/>
                  </a:lnTo>
                  <a:cubicBezTo>
                    <a:pt x="516" y="1600"/>
                    <a:pt x="480" y="1636"/>
                    <a:pt x="480" y="1680"/>
                  </a:cubicBezTo>
                  <a:cubicBezTo>
                    <a:pt x="480" y="1725"/>
                    <a:pt x="516" y="1760"/>
                    <a:pt x="560" y="1760"/>
                  </a:cubicBezTo>
                  <a:lnTo>
                    <a:pt x="2320" y="1760"/>
                  </a:lnTo>
                  <a:cubicBezTo>
                    <a:pt x="2365" y="1760"/>
                    <a:pt x="2400" y="1725"/>
                    <a:pt x="2400" y="1680"/>
                  </a:cubicBezTo>
                  <a:cubicBezTo>
                    <a:pt x="2400" y="1636"/>
                    <a:pt x="2365" y="1600"/>
                    <a:pt x="2320" y="1600"/>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圆: 空心 21">
              <a:extLst>
                <a:ext uri="{FF2B5EF4-FFF2-40B4-BE49-F238E27FC236}">
                  <a16:creationId xmlns:a16="http://schemas.microsoft.com/office/drawing/2014/main" id="{D88BAEDA-A9DC-4F61-80ED-100D2DF0343D}"/>
                </a:ext>
              </a:extLst>
            </p:cNvPr>
            <p:cNvSpPr/>
            <p:nvPr/>
          </p:nvSpPr>
          <p:spPr>
            <a:xfrm>
              <a:off x="9042244" y="4660156"/>
              <a:ext cx="453600" cy="453600"/>
            </a:xfrm>
            <a:prstGeom prst="donut">
              <a:avLst>
                <a:gd name="adj" fmla="val 7407"/>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框 6">
            <a:extLst>
              <a:ext uri="{FF2B5EF4-FFF2-40B4-BE49-F238E27FC236}">
                <a16:creationId xmlns:a16="http://schemas.microsoft.com/office/drawing/2014/main" id="{8B10531A-61DA-46AF-8B8E-1CEFB17ACFDA}"/>
              </a:ext>
            </a:extLst>
          </p:cNvPr>
          <p:cNvSpPr txBox="1"/>
          <p:nvPr/>
        </p:nvSpPr>
        <p:spPr>
          <a:xfrm>
            <a:off x="5193623" y="3871608"/>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了解招标文件的修改与澄清相关规定</a:t>
            </a:r>
          </a:p>
        </p:txBody>
      </p:sp>
      <p:grpSp>
        <p:nvGrpSpPr>
          <p:cNvPr id="17" name="组合 16">
            <a:extLst>
              <a:ext uri="{FF2B5EF4-FFF2-40B4-BE49-F238E27FC236}">
                <a16:creationId xmlns:a16="http://schemas.microsoft.com/office/drawing/2014/main" id="{AEEA5556-BFA1-4BD6-9F32-07532BFAEB17}"/>
              </a:ext>
            </a:extLst>
          </p:cNvPr>
          <p:cNvGrpSpPr/>
          <p:nvPr/>
        </p:nvGrpSpPr>
        <p:grpSpPr>
          <a:xfrm>
            <a:off x="4522475" y="3830191"/>
            <a:ext cx="453600" cy="453600"/>
            <a:chOff x="4042415" y="4328743"/>
            <a:chExt cx="453600" cy="453600"/>
          </a:xfrm>
        </p:grpSpPr>
        <p:sp>
          <p:nvSpPr>
            <p:cNvPr id="16" name="Freeform 5">
              <a:extLst>
                <a:ext uri="{FF2B5EF4-FFF2-40B4-BE49-F238E27FC236}">
                  <a16:creationId xmlns:a16="http://schemas.microsoft.com/office/drawing/2014/main" id="{47508E9A-2BCB-42D9-A792-97FAA94BCB26}"/>
                </a:ext>
              </a:extLst>
            </p:cNvPr>
            <p:cNvSpPr>
              <a:spLocks noEditPoints="1"/>
            </p:cNvSpPr>
            <p:nvPr/>
          </p:nvSpPr>
          <p:spPr bwMode="auto">
            <a:xfrm>
              <a:off x="4148596" y="4421133"/>
              <a:ext cx="241238" cy="268822"/>
            </a:xfrm>
            <a:custGeom>
              <a:avLst/>
              <a:gdLst>
                <a:gd name="T0" fmla="*/ 95 w 1032"/>
                <a:gd name="T1" fmla="*/ 1055 h 1150"/>
                <a:gd name="T2" fmla="*/ 937 w 1032"/>
                <a:gd name="T3" fmla="*/ 1055 h 1150"/>
                <a:gd name="T4" fmla="*/ 937 w 1032"/>
                <a:gd name="T5" fmla="*/ 95 h 1150"/>
                <a:gd name="T6" fmla="*/ 95 w 1032"/>
                <a:gd name="T7" fmla="*/ 95 h 1150"/>
                <a:gd name="T8" fmla="*/ 95 w 1032"/>
                <a:gd name="T9" fmla="*/ 1055 h 1150"/>
                <a:gd name="T10" fmla="*/ 1032 w 1032"/>
                <a:gd name="T11" fmla="*/ 0 h 1150"/>
                <a:gd name="T12" fmla="*/ 1032 w 1032"/>
                <a:gd name="T13" fmla="*/ 1150 h 1150"/>
                <a:gd name="T14" fmla="*/ 0 w 1032"/>
                <a:gd name="T15" fmla="*/ 1150 h 1150"/>
                <a:gd name="T16" fmla="*/ 0 w 1032"/>
                <a:gd name="T17" fmla="*/ 0 h 1150"/>
                <a:gd name="T18" fmla="*/ 1032 w 1032"/>
                <a:gd name="T19" fmla="*/ 0 h 1150"/>
                <a:gd name="T20" fmla="*/ 428 w 1032"/>
                <a:gd name="T21" fmla="*/ 311 h 1150"/>
                <a:gd name="T22" fmla="*/ 428 w 1032"/>
                <a:gd name="T23" fmla="*/ 406 h 1150"/>
                <a:gd name="T24" fmla="*/ 780 w 1032"/>
                <a:gd name="T25" fmla="*/ 406 h 1150"/>
                <a:gd name="T26" fmla="*/ 780 w 1032"/>
                <a:gd name="T27" fmla="*/ 311 h 1150"/>
                <a:gd name="T28" fmla="*/ 428 w 1032"/>
                <a:gd name="T29" fmla="*/ 311 h 1150"/>
                <a:gd name="T30" fmla="*/ 252 w 1032"/>
                <a:gd name="T31" fmla="*/ 311 h 1150"/>
                <a:gd name="T32" fmla="*/ 252 w 1032"/>
                <a:gd name="T33" fmla="*/ 406 h 1150"/>
                <a:gd name="T34" fmla="*/ 347 w 1032"/>
                <a:gd name="T35" fmla="*/ 406 h 1150"/>
                <a:gd name="T36" fmla="*/ 347 w 1032"/>
                <a:gd name="T37" fmla="*/ 311 h 1150"/>
                <a:gd name="T38" fmla="*/ 252 w 1032"/>
                <a:gd name="T39" fmla="*/ 311 h 1150"/>
                <a:gd name="T40" fmla="*/ 428 w 1032"/>
                <a:gd name="T41" fmla="*/ 516 h 1150"/>
                <a:gd name="T42" fmla="*/ 428 w 1032"/>
                <a:gd name="T43" fmla="*/ 611 h 1150"/>
                <a:gd name="T44" fmla="*/ 780 w 1032"/>
                <a:gd name="T45" fmla="*/ 611 h 1150"/>
                <a:gd name="T46" fmla="*/ 780 w 1032"/>
                <a:gd name="T47" fmla="*/ 516 h 1150"/>
                <a:gd name="T48" fmla="*/ 428 w 1032"/>
                <a:gd name="T49" fmla="*/ 516 h 1150"/>
                <a:gd name="T50" fmla="*/ 252 w 1032"/>
                <a:gd name="T51" fmla="*/ 516 h 1150"/>
                <a:gd name="T52" fmla="*/ 252 w 1032"/>
                <a:gd name="T53" fmla="*/ 611 h 1150"/>
                <a:gd name="T54" fmla="*/ 347 w 1032"/>
                <a:gd name="T55" fmla="*/ 611 h 1150"/>
                <a:gd name="T56" fmla="*/ 347 w 1032"/>
                <a:gd name="T57" fmla="*/ 516 h 1150"/>
                <a:gd name="T58" fmla="*/ 252 w 1032"/>
                <a:gd name="T59" fmla="*/ 516 h 1150"/>
                <a:gd name="T60" fmla="*/ 428 w 1032"/>
                <a:gd name="T61" fmla="*/ 722 h 1150"/>
                <a:gd name="T62" fmla="*/ 428 w 1032"/>
                <a:gd name="T63" fmla="*/ 817 h 1150"/>
                <a:gd name="T64" fmla="*/ 780 w 1032"/>
                <a:gd name="T65" fmla="*/ 817 h 1150"/>
                <a:gd name="T66" fmla="*/ 780 w 1032"/>
                <a:gd name="T67" fmla="*/ 722 h 1150"/>
                <a:gd name="T68" fmla="*/ 428 w 1032"/>
                <a:gd name="T69" fmla="*/ 722 h 1150"/>
                <a:gd name="T70" fmla="*/ 252 w 1032"/>
                <a:gd name="T71" fmla="*/ 722 h 1150"/>
                <a:gd name="T72" fmla="*/ 252 w 1032"/>
                <a:gd name="T73" fmla="*/ 817 h 1150"/>
                <a:gd name="T74" fmla="*/ 347 w 1032"/>
                <a:gd name="T75" fmla="*/ 817 h 1150"/>
                <a:gd name="T76" fmla="*/ 347 w 1032"/>
                <a:gd name="T77" fmla="*/ 722 h 1150"/>
                <a:gd name="T78" fmla="*/ 252 w 1032"/>
                <a:gd name="T79" fmla="*/ 722 h 1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32" h="1150">
                  <a:moveTo>
                    <a:pt x="95" y="1055"/>
                  </a:moveTo>
                  <a:lnTo>
                    <a:pt x="937" y="1055"/>
                  </a:lnTo>
                  <a:lnTo>
                    <a:pt x="937" y="95"/>
                  </a:lnTo>
                  <a:lnTo>
                    <a:pt x="95" y="95"/>
                  </a:lnTo>
                  <a:lnTo>
                    <a:pt x="95" y="1055"/>
                  </a:lnTo>
                  <a:close/>
                  <a:moveTo>
                    <a:pt x="1032" y="0"/>
                  </a:moveTo>
                  <a:lnTo>
                    <a:pt x="1032" y="1150"/>
                  </a:lnTo>
                  <a:lnTo>
                    <a:pt x="0" y="1150"/>
                  </a:lnTo>
                  <a:lnTo>
                    <a:pt x="0" y="0"/>
                  </a:lnTo>
                  <a:lnTo>
                    <a:pt x="1032" y="0"/>
                  </a:lnTo>
                  <a:close/>
                  <a:moveTo>
                    <a:pt x="428" y="311"/>
                  </a:moveTo>
                  <a:lnTo>
                    <a:pt x="428" y="406"/>
                  </a:lnTo>
                  <a:lnTo>
                    <a:pt x="780" y="406"/>
                  </a:lnTo>
                  <a:lnTo>
                    <a:pt x="780" y="311"/>
                  </a:lnTo>
                  <a:lnTo>
                    <a:pt x="428" y="311"/>
                  </a:lnTo>
                  <a:close/>
                  <a:moveTo>
                    <a:pt x="252" y="311"/>
                  </a:moveTo>
                  <a:lnTo>
                    <a:pt x="252" y="406"/>
                  </a:lnTo>
                  <a:lnTo>
                    <a:pt x="347" y="406"/>
                  </a:lnTo>
                  <a:lnTo>
                    <a:pt x="347" y="311"/>
                  </a:lnTo>
                  <a:lnTo>
                    <a:pt x="252" y="311"/>
                  </a:lnTo>
                  <a:close/>
                  <a:moveTo>
                    <a:pt x="428" y="516"/>
                  </a:moveTo>
                  <a:lnTo>
                    <a:pt x="428" y="611"/>
                  </a:lnTo>
                  <a:lnTo>
                    <a:pt x="780" y="611"/>
                  </a:lnTo>
                  <a:lnTo>
                    <a:pt x="780" y="516"/>
                  </a:lnTo>
                  <a:lnTo>
                    <a:pt x="428" y="516"/>
                  </a:lnTo>
                  <a:close/>
                  <a:moveTo>
                    <a:pt x="252" y="516"/>
                  </a:moveTo>
                  <a:lnTo>
                    <a:pt x="252" y="611"/>
                  </a:lnTo>
                  <a:lnTo>
                    <a:pt x="347" y="611"/>
                  </a:lnTo>
                  <a:lnTo>
                    <a:pt x="347" y="516"/>
                  </a:lnTo>
                  <a:lnTo>
                    <a:pt x="252" y="516"/>
                  </a:lnTo>
                  <a:close/>
                  <a:moveTo>
                    <a:pt x="428" y="722"/>
                  </a:moveTo>
                  <a:lnTo>
                    <a:pt x="428" y="817"/>
                  </a:lnTo>
                  <a:lnTo>
                    <a:pt x="780" y="817"/>
                  </a:lnTo>
                  <a:lnTo>
                    <a:pt x="780" y="722"/>
                  </a:lnTo>
                  <a:lnTo>
                    <a:pt x="428" y="722"/>
                  </a:lnTo>
                  <a:close/>
                  <a:moveTo>
                    <a:pt x="252" y="722"/>
                  </a:moveTo>
                  <a:lnTo>
                    <a:pt x="252" y="817"/>
                  </a:lnTo>
                  <a:lnTo>
                    <a:pt x="347" y="817"/>
                  </a:lnTo>
                  <a:lnTo>
                    <a:pt x="347" y="722"/>
                  </a:lnTo>
                  <a:lnTo>
                    <a:pt x="252" y="722"/>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圆: 空心 30">
              <a:extLst>
                <a:ext uri="{FF2B5EF4-FFF2-40B4-BE49-F238E27FC236}">
                  <a16:creationId xmlns:a16="http://schemas.microsoft.com/office/drawing/2014/main" id="{2111A0EC-7DE0-4D41-BC35-33F30A116D13}"/>
                </a:ext>
              </a:extLst>
            </p:cNvPr>
            <p:cNvSpPr/>
            <p:nvPr/>
          </p:nvSpPr>
          <p:spPr>
            <a:xfrm>
              <a:off x="4042415" y="4328743"/>
              <a:ext cx="453600" cy="453600"/>
            </a:xfrm>
            <a:prstGeom prst="donut">
              <a:avLst>
                <a:gd name="adj" fmla="val 7407"/>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8" name="文本框 37">
            <a:extLst>
              <a:ext uri="{FF2B5EF4-FFF2-40B4-BE49-F238E27FC236}">
                <a16:creationId xmlns:a16="http://schemas.microsoft.com/office/drawing/2014/main" id="{DDEC46BE-FE03-4F04-B312-E0FEC20C835E}"/>
              </a:ext>
            </a:extLst>
          </p:cNvPr>
          <p:cNvSpPr txBox="1"/>
          <p:nvPr/>
        </p:nvSpPr>
        <p:spPr>
          <a:xfrm>
            <a:off x="5991890" y="5685831"/>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理解合同价款形成与调整机制</a:t>
            </a:r>
          </a:p>
        </p:txBody>
      </p:sp>
      <p:grpSp>
        <p:nvGrpSpPr>
          <p:cNvPr id="39" name="组合 38">
            <a:extLst>
              <a:ext uri="{FF2B5EF4-FFF2-40B4-BE49-F238E27FC236}">
                <a16:creationId xmlns:a16="http://schemas.microsoft.com/office/drawing/2014/main" id="{E5583BA8-03DE-491B-8FC6-30F43360251C}"/>
              </a:ext>
            </a:extLst>
          </p:cNvPr>
          <p:cNvGrpSpPr/>
          <p:nvPr/>
        </p:nvGrpSpPr>
        <p:grpSpPr>
          <a:xfrm>
            <a:off x="5332771" y="5685831"/>
            <a:ext cx="453600" cy="453600"/>
            <a:chOff x="9042244" y="4660156"/>
            <a:chExt cx="453600" cy="453600"/>
          </a:xfrm>
        </p:grpSpPr>
        <p:sp>
          <p:nvSpPr>
            <p:cNvPr id="40" name="Freeform 36">
              <a:extLst>
                <a:ext uri="{FF2B5EF4-FFF2-40B4-BE49-F238E27FC236}">
                  <a16:creationId xmlns:a16="http://schemas.microsoft.com/office/drawing/2014/main" id="{51633D00-DCC7-4050-A154-4706FD4BFBEE}"/>
                </a:ext>
              </a:extLst>
            </p:cNvPr>
            <p:cNvSpPr>
              <a:spLocks noEditPoints="1"/>
            </p:cNvSpPr>
            <p:nvPr/>
          </p:nvSpPr>
          <p:spPr bwMode="auto">
            <a:xfrm>
              <a:off x="9139100" y="4757012"/>
              <a:ext cx="259888" cy="259888"/>
            </a:xfrm>
            <a:custGeom>
              <a:avLst/>
              <a:gdLst>
                <a:gd name="T0" fmla="*/ 2560 w 2880"/>
                <a:gd name="T1" fmla="*/ 3200 h 3200"/>
                <a:gd name="T2" fmla="*/ 320 w 2880"/>
                <a:gd name="T3" fmla="*/ 3200 h 3200"/>
                <a:gd name="T4" fmla="*/ 0 w 2880"/>
                <a:gd name="T5" fmla="*/ 2880 h 3200"/>
                <a:gd name="T6" fmla="*/ 0 w 2880"/>
                <a:gd name="T7" fmla="*/ 320 h 3200"/>
                <a:gd name="T8" fmla="*/ 320 w 2880"/>
                <a:gd name="T9" fmla="*/ 0 h 3200"/>
                <a:gd name="T10" fmla="*/ 2560 w 2880"/>
                <a:gd name="T11" fmla="*/ 0 h 3200"/>
                <a:gd name="T12" fmla="*/ 2880 w 2880"/>
                <a:gd name="T13" fmla="*/ 320 h 3200"/>
                <a:gd name="T14" fmla="*/ 2880 w 2880"/>
                <a:gd name="T15" fmla="*/ 2880 h 3200"/>
                <a:gd name="T16" fmla="*/ 2560 w 2880"/>
                <a:gd name="T17" fmla="*/ 3200 h 3200"/>
                <a:gd name="T18" fmla="*/ 560 w 2880"/>
                <a:gd name="T19" fmla="*/ 2240 h 3200"/>
                <a:gd name="T20" fmla="*/ 1840 w 2880"/>
                <a:gd name="T21" fmla="*/ 2240 h 3200"/>
                <a:gd name="T22" fmla="*/ 1920 w 2880"/>
                <a:gd name="T23" fmla="*/ 2160 h 3200"/>
                <a:gd name="T24" fmla="*/ 1840 w 2880"/>
                <a:gd name="T25" fmla="*/ 2080 h 3200"/>
                <a:gd name="T26" fmla="*/ 560 w 2880"/>
                <a:gd name="T27" fmla="*/ 2080 h 3200"/>
                <a:gd name="T28" fmla="*/ 480 w 2880"/>
                <a:gd name="T29" fmla="*/ 2160 h 3200"/>
                <a:gd name="T30" fmla="*/ 560 w 2880"/>
                <a:gd name="T31" fmla="*/ 2240 h 3200"/>
                <a:gd name="T32" fmla="*/ 1120 w 2880"/>
                <a:gd name="T33" fmla="*/ 640 h 3200"/>
                <a:gd name="T34" fmla="*/ 960 w 2880"/>
                <a:gd name="T35" fmla="*/ 480 h 3200"/>
                <a:gd name="T36" fmla="*/ 640 w 2880"/>
                <a:gd name="T37" fmla="*/ 480 h 3200"/>
                <a:gd name="T38" fmla="*/ 480 w 2880"/>
                <a:gd name="T39" fmla="*/ 640 h 3200"/>
                <a:gd name="T40" fmla="*/ 480 w 2880"/>
                <a:gd name="T41" fmla="*/ 960 h 3200"/>
                <a:gd name="T42" fmla="*/ 640 w 2880"/>
                <a:gd name="T43" fmla="*/ 1120 h 3200"/>
                <a:gd name="T44" fmla="*/ 960 w 2880"/>
                <a:gd name="T45" fmla="*/ 1120 h 3200"/>
                <a:gd name="T46" fmla="*/ 1120 w 2880"/>
                <a:gd name="T47" fmla="*/ 960 h 3200"/>
                <a:gd name="T48" fmla="*/ 1120 w 2880"/>
                <a:gd name="T49" fmla="*/ 640 h 3200"/>
                <a:gd name="T50" fmla="*/ 2320 w 2880"/>
                <a:gd name="T51" fmla="*/ 1600 h 3200"/>
                <a:gd name="T52" fmla="*/ 560 w 2880"/>
                <a:gd name="T53" fmla="*/ 1600 h 3200"/>
                <a:gd name="T54" fmla="*/ 480 w 2880"/>
                <a:gd name="T55" fmla="*/ 1680 h 3200"/>
                <a:gd name="T56" fmla="*/ 560 w 2880"/>
                <a:gd name="T57" fmla="*/ 1760 h 3200"/>
                <a:gd name="T58" fmla="*/ 2320 w 2880"/>
                <a:gd name="T59" fmla="*/ 1760 h 3200"/>
                <a:gd name="T60" fmla="*/ 2400 w 2880"/>
                <a:gd name="T61" fmla="*/ 1680 h 3200"/>
                <a:gd name="T62" fmla="*/ 2320 w 2880"/>
                <a:gd name="T63" fmla="*/ 1600 h 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0" h="3200">
                  <a:moveTo>
                    <a:pt x="2560" y="3200"/>
                  </a:moveTo>
                  <a:lnTo>
                    <a:pt x="320" y="3200"/>
                  </a:lnTo>
                  <a:cubicBezTo>
                    <a:pt x="144" y="3200"/>
                    <a:pt x="0" y="3057"/>
                    <a:pt x="0" y="2880"/>
                  </a:cubicBezTo>
                  <a:lnTo>
                    <a:pt x="0" y="320"/>
                  </a:lnTo>
                  <a:cubicBezTo>
                    <a:pt x="0" y="144"/>
                    <a:pt x="144" y="0"/>
                    <a:pt x="320" y="0"/>
                  </a:cubicBezTo>
                  <a:lnTo>
                    <a:pt x="2560" y="0"/>
                  </a:lnTo>
                  <a:cubicBezTo>
                    <a:pt x="2737" y="0"/>
                    <a:pt x="2880" y="144"/>
                    <a:pt x="2880" y="320"/>
                  </a:cubicBezTo>
                  <a:lnTo>
                    <a:pt x="2880" y="2880"/>
                  </a:lnTo>
                  <a:cubicBezTo>
                    <a:pt x="2880" y="3057"/>
                    <a:pt x="2737" y="3200"/>
                    <a:pt x="2560" y="3200"/>
                  </a:cubicBezTo>
                  <a:close/>
                  <a:moveTo>
                    <a:pt x="560" y="2240"/>
                  </a:moveTo>
                  <a:lnTo>
                    <a:pt x="1840" y="2240"/>
                  </a:lnTo>
                  <a:cubicBezTo>
                    <a:pt x="1885" y="2240"/>
                    <a:pt x="1920" y="2205"/>
                    <a:pt x="1920" y="2160"/>
                  </a:cubicBezTo>
                  <a:cubicBezTo>
                    <a:pt x="1920" y="2116"/>
                    <a:pt x="1885" y="2080"/>
                    <a:pt x="1840" y="2080"/>
                  </a:cubicBezTo>
                  <a:lnTo>
                    <a:pt x="560" y="2080"/>
                  </a:lnTo>
                  <a:cubicBezTo>
                    <a:pt x="516" y="2080"/>
                    <a:pt x="480" y="2116"/>
                    <a:pt x="480" y="2160"/>
                  </a:cubicBezTo>
                  <a:cubicBezTo>
                    <a:pt x="480" y="2205"/>
                    <a:pt x="516" y="2240"/>
                    <a:pt x="560" y="2240"/>
                  </a:cubicBezTo>
                  <a:close/>
                  <a:moveTo>
                    <a:pt x="1120" y="640"/>
                  </a:moveTo>
                  <a:cubicBezTo>
                    <a:pt x="1120" y="552"/>
                    <a:pt x="1049" y="480"/>
                    <a:pt x="960" y="480"/>
                  </a:cubicBezTo>
                  <a:lnTo>
                    <a:pt x="640" y="480"/>
                  </a:lnTo>
                  <a:cubicBezTo>
                    <a:pt x="552" y="480"/>
                    <a:pt x="480" y="552"/>
                    <a:pt x="480" y="640"/>
                  </a:cubicBezTo>
                  <a:lnTo>
                    <a:pt x="480" y="960"/>
                  </a:lnTo>
                  <a:cubicBezTo>
                    <a:pt x="480" y="1049"/>
                    <a:pt x="552" y="1120"/>
                    <a:pt x="640" y="1120"/>
                  </a:cubicBezTo>
                  <a:lnTo>
                    <a:pt x="960" y="1120"/>
                  </a:lnTo>
                  <a:cubicBezTo>
                    <a:pt x="1049" y="1120"/>
                    <a:pt x="1120" y="1049"/>
                    <a:pt x="1120" y="960"/>
                  </a:cubicBezTo>
                  <a:lnTo>
                    <a:pt x="1120" y="640"/>
                  </a:lnTo>
                  <a:close/>
                  <a:moveTo>
                    <a:pt x="2320" y="1600"/>
                  </a:moveTo>
                  <a:lnTo>
                    <a:pt x="560" y="1600"/>
                  </a:lnTo>
                  <a:cubicBezTo>
                    <a:pt x="516" y="1600"/>
                    <a:pt x="480" y="1636"/>
                    <a:pt x="480" y="1680"/>
                  </a:cubicBezTo>
                  <a:cubicBezTo>
                    <a:pt x="480" y="1725"/>
                    <a:pt x="516" y="1760"/>
                    <a:pt x="560" y="1760"/>
                  </a:cubicBezTo>
                  <a:lnTo>
                    <a:pt x="2320" y="1760"/>
                  </a:lnTo>
                  <a:cubicBezTo>
                    <a:pt x="2365" y="1760"/>
                    <a:pt x="2400" y="1725"/>
                    <a:pt x="2400" y="1680"/>
                  </a:cubicBezTo>
                  <a:cubicBezTo>
                    <a:pt x="2400" y="1636"/>
                    <a:pt x="2365" y="1600"/>
                    <a:pt x="2320" y="1600"/>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圆: 空心 40">
              <a:extLst>
                <a:ext uri="{FF2B5EF4-FFF2-40B4-BE49-F238E27FC236}">
                  <a16:creationId xmlns:a16="http://schemas.microsoft.com/office/drawing/2014/main" id="{69B758E5-0EF5-4A39-BF9A-266F41E3E20E}"/>
                </a:ext>
              </a:extLst>
            </p:cNvPr>
            <p:cNvSpPr/>
            <p:nvPr/>
          </p:nvSpPr>
          <p:spPr>
            <a:xfrm>
              <a:off x="9042244" y="4660156"/>
              <a:ext cx="453600" cy="453600"/>
            </a:xfrm>
            <a:prstGeom prst="donut">
              <a:avLst>
                <a:gd name="adj" fmla="val 7407"/>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53490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 name="矩形 1">
            <a:extLst>
              <a:ext uri="{FF2B5EF4-FFF2-40B4-BE49-F238E27FC236}">
                <a16:creationId xmlns:a16="http://schemas.microsoft.com/office/drawing/2014/main" id="{31F3D142-B810-4B8E-A8EE-AC9EFCABF90A}"/>
              </a:ext>
            </a:extLst>
          </p:cNvPr>
          <p:cNvSpPr/>
          <p:nvPr/>
        </p:nvSpPr>
        <p:spPr>
          <a:xfrm>
            <a:off x="3951825" y="1351659"/>
            <a:ext cx="4288350" cy="400110"/>
          </a:xfrm>
          <a:prstGeom prst="rect">
            <a:avLst/>
          </a:prstGeom>
        </p:spPr>
        <p:txBody>
          <a:bodyPr wrap="square">
            <a:spAutoFit/>
          </a:bodyPr>
          <a:lstStyle/>
          <a:p>
            <a:pPr algn="dist"/>
            <a:r>
              <a:rPr lang="zh-CN" altLang="en-US" sz="2000" b="1" dirty="0">
                <a:latin typeface="微软雅黑" panose="020B0503020204020204" pitchFamily="34" charset="-122"/>
                <a:ea typeface="微软雅黑" panose="020B0503020204020204" pitchFamily="34" charset="-122"/>
              </a:rPr>
              <a:t>初步设计概算常用的控制与分析方法</a:t>
            </a:r>
          </a:p>
        </p:txBody>
      </p:sp>
      <p:grpSp>
        <p:nvGrpSpPr>
          <p:cNvPr id="16" name="组合 15">
            <a:extLst>
              <a:ext uri="{FF2B5EF4-FFF2-40B4-BE49-F238E27FC236}">
                <a16:creationId xmlns:a16="http://schemas.microsoft.com/office/drawing/2014/main" id="{71A09B3E-D9F0-4D1E-BBFB-2D847E4FCC4B}"/>
              </a:ext>
            </a:extLst>
          </p:cNvPr>
          <p:cNvGrpSpPr/>
          <p:nvPr/>
        </p:nvGrpSpPr>
        <p:grpSpPr>
          <a:xfrm>
            <a:off x="4099205" y="2294477"/>
            <a:ext cx="630496" cy="602826"/>
            <a:chOff x="4576763" y="1974850"/>
            <a:chExt cx="3038475" cy="2905125"/>
          </a:xfrm>
          <a:gradFill>
            <a:gsLst>
              <a:gs pos="0">
                <a:srgbClr val="71E3B8"/>
              </a:gs>
              <a:gs pos="100000">
                <a:srgbClr val="27B4DB"/>
              </a:gs>
            </a:gsLst>
            <a:lin ang="5400000" scaled="1"/>
          </a:gradFill>
        </p:grpSpPr>
        <p:sp>
          <p:nvSpPr>
            <p:cNvPr id="12" name="Freeform 5">
              <a:extLst>
                <a:ext uri="{FF2B5EF4-FFF2-40B4-BE49-F238E27FC236}">
                  <a16:creationId xmlns:a16="http://schemas.microsoft.com/office/drawing/2014/main" id="{51013C48-B50E-451A-83AB-06B0FAE33B52}"/>
                </a:ext>
              </a:extLst>
            </p:cNvPr>
            <p:cNvSpPr>
              <a:spLocks/>
            </p:cNvSpPr>
            <p:nvPr/>
          </p:nvSpPr>
          <p:spPr bwMode="auto">
            <a:xfrm>
              <a:off x="5000626" y="1974850"/>
              <a:ext cx="2419350" cy="1376363"/>
            </a:xfrm>
            <a:custGeom>
              <a:avLst/>
              <a:gdLst>
                <a:gd name="T0" fmla="*/ 803 w 1524"/>
                <a:gd name="T1" fmla="*/ 732 h 867"/>
                <a:gd name="T2" fmla="*/ 1352 w 1524"/>
                <a:gd name="T3" fmla="*/ 264 h 867"/>
                <a:gd name="T4" fmla="*/ 1524 w 1524"/>
                <a:gd name="T5" fmla="*/ 437 h 867"/>
                <a:gd name="T6" fmla="*/ 1505 w 1524"/>
                <a:gd name="T7" fmla="*/ 0 h 867"/>
                <a:gd name="T8" fmla="*/ 1075 w 1524"/>
                <a:gd name="T9" fmla="*/ 0 h 867"/>
                <a:gd name="T10" fmla="*/ 1257 w 1524"/>
                <a:gd name="T11" fmla="*/ 177 h 867"/>
                <a:gd name="T12" fmla="*/ 803 w 1524"/>
                <a:gd name="T13" fmla="*/ 560 h 867"/>
                <a:gd name="T14" fmla="*/ 489 w 1524"/>
                <a:gd name="T15" fmla="*/ 300 h 867"/>
                <a:gd name="T16" fmla="*/ 0 w 1524"/>
                <a:gd name="T17" fmla="*/ 696 h 867"/>
                <a:gd name="T18" fmla="*/ 0 w 1524"/>
                <a:gd name="T19" fmla="*/ 867 h 867"/>
                <a:gd name="T20" fmla="*/ 489 w 1524"/>
                <a:gd name="T21" fmla="*/ 472 h 867"/>
                <a:gd name="T22" fmla="*/ 803 w 1524"/>
                <a:gd name="T23" fmla="*/ 732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24" h="867">
                  <a:moveTo>
                    <a:pt x="803" y="732"/>
                  </a:moveTo>
                  <a:lnTo>
                    <a:pt x="1352" y="264"/>
                  </a:lnTo>
                  <a:lnTo>
                    <a:pt x="1524" y="437"/>
                  </a:lnTo>
                  <a:lnTo>
                    <a:pt x="1505" y="0"/>
                  </a:lnTo>
                  <a:lnTo>
                    <a:pt x="1075" y="0"/>
                  </a:lnTo>
                  <a:lnTo>
                    <a:pt x="1257" y="177"/>
                  </a:lnTo>
                  <a:lnTo>
                    <a:pt x="803" y="560"/>
                  </a:lnTo>
                  <a:lnTo>
                    <a:pt x="489" y="300"/>
                  </a:lnTo>
                  <a:lnTo>
                    <a:pt x="0" y="696"/>
                  </a:lnTo>
                  <a:lnTo>
                    <a:pt x="0" y="867"/>
                  </a:lnTo>
                  <a:lnTo>
                    <a:pt x="489" y="472"/>
                  </a:lnTo>
                  <a:lnTo>
                    <a:pt x="803" y="7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
              <a:extLst>
                <a:ext uri="{FF2B5EF4-FFF2-40B4-BE49-F238E27FC236}">
                  <a16:creationId xmlns:a16="http://schemas.microsoft.com/office/drawing/2014/main" id="{D4A17575-5B2C-47BA-8910-23126481B502}"/>
                </a:ext>
              </a:extLst>
            </p:cNvPr>
            <p:cNvSpPr>
              <a:spLocks/>
            </p:cNvSpPr>
            <p:nvPr/>
          </p:nvSpPr>
          <p:spPr bwMode="auto">
            <a:xfrm>
              <a:off x="4576763" y="1974850"/>
              <a:ext cx="3038475" cy="2905125"/>
            </a:xfrm>
            <a:custGeom>
              <a:avLst/>
              <a:gdLst>
                <a:gd name="T0" fmla="*/ 113 w 1914"/>
                <a:gd name="T1" fmla="*/ 1712 h 1830"/>
                <a:gd name="T2" fmla="*/ 113 w 1914"/>
                <a:gd name="T3" fmla="*/ 0 h 1830"/>
                <a:gd name="T4" fmla="*/ 0 w 1914"/>
                <a:gd name="T5" fmla="*/ 0 h 1830"/>
                <a:gd name="T6" fmla="*/ 0 w 1914"/>
                <a:gd name="T7" fmla="*/ 1830 h 1830"/>
                <a:gd name="T8" fmla="*/ 1914 w 1914"/>
                <a:gd name="T9" fmla="*/ 1830 h 1830"/>
                <a:gd name="T10" fmla="*/ 1914 w 1914"/>
                <a:gd name="T11" fmla="*/ 1712 h 1830"/>
                <a:gd name="T12" fmla="*/ 113 w 1914"/>
                <a:gd name="T13" fmla="*/ 1712 h 1830"/>
              </a:gdLst>
              <a:ahLst/>
              <a:cxnLst>
                <a:cxn ang="0">
                  <a:pos x="T0" y="T1"/>
                </a:cxn>
                <a:cxn ang="0">
                  <a:pos x="T2" y="T3"/>
                </a:cxn>
                <a:cxn ang="0">
                  <a:pos x="T4" y="T5"/>
                </a:cxn>
                <a:cxn ang="0">
                  <a:pos x="T6" y="T7"/>
                </a:cxn>
                <a:cxn ang="0">
                  <a:pos x="T8" y="T9"/>
                </a:cxn>
                <a:cxn ang="0">
                  <a:pos x="T10" y="T11"/>
                </a:cxn>
                <a:cxn ang="0">
                  <a:pos x="T12" y="T13"/>
                </a:cxn>
              </a:cxnLst>
              <a:rect l="0" t="0" r="r" b="b"/>
              <a:pathLst>
                <a:path w="1914" h="1830">
                  <a:moveTo>
                    <a:pt x="113" y="1712"/>
                  </a:moveTo>
                  <a:lnTo>
                    <a:pt x="113" y="0"/>
                  </a:lnTo>
                  <a:lnTo>
                    <a:pt x="0" y="0"/>
                  </a:lnTo>
                  <a:lnTo>
                    <a:pt x="0" y="1830"/>
                  </a:lnTo>
                  <a:lnTo>
                    <a:pt x="1914" y="1830"/>
                  </a:lnTo>
                  <a:lnTo>
                    <a:pt x="1914" y="1712"/>
                  </a:lnTo>
                  <a:lnTo>
                    <a:pt x="113" y="17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7">
              <a:extLst>
                <a:ext uri="{FF2B5EF4-FFF2-40B4-BE49-F238E27FC236}">
                  <a16:creationId xmlns:a16="http://schemas.microsoft.com/office/drawing/2014/main" id="{4BE18812-929F-4A7F-BDDA-18BB8FFD5A6C}"/>
                </a:ext>
              </a:extLst>
            </p:cNvPr>
            <p:cNvSpPr>
              <a:spLocks noEditPoints="1"/>
            </p:cNvSpPr>
            <p:nvPr/>
          </p:nvSpPr>
          <p:spPr bwMode="auto">
            <a:xfrm>
              <a:off x="5045076" y="3005138"/>
              <a:ext cx="2344738" cy="1500188"/>
            </a:xfrm>
            <a:custGeom>
              <a:avLst/>
              <a:gdLst>
                <a:gd name="T0" fmla="*/ 0 w 1477"/>
                <a:gd name="T1" fmla="*/ 473 h 945"/>
                <a:gd name="T2" fmla="*/ 0 w 1477"/>
                <a:gd name="T3" fmla="*/ 945 h 945"/>
                <a:gd name="T4" fmla="*/ 237 w 1477"/>
                <a:gd name="T5" fmla="*/ 945 h 945"/>
                <a:gd name="T6" fmla="*/ 237 w 1477"/>
                <a:gd name="T7" fmla="*/ 473 h 945"/>
                <a:gd name="T8" fmla="*/ 0 w 1477"/>
                <a:gd name="T9" fmla="*/ 473 h 945"/>
                <a:gd name="T10" fmla="*/ 414 w 1477"/>
                <a:gd name="T11" fmla="*/ 236 h 945"/>
                <a:gd name="T12" fmla="*/ 414 w 1477"/>
                <a:gd name="T13" fmla="*/ 945 h 945"/>
                <a:gd name="T14" fmla="*/ 650 w 1477"/>
                <a:gd name="T15" fmla="*/ 945 h 945"/>
                <a:gd name="T16" fmla="*/ 650 w 1477"/>
                <a:gd name="T17" fmla="*/ 236 h 945"/>
                <a:gd name="T18" fmla="*/ 414 w 1477"/>
                <a:gd name="T19" fmla="*/ 236 h 945"/>
                <a:gd name="T20" fmla="*/ 827 w 1477"/>
                <a:gd name="T21" fmla="*/ 295 h 945"/>
                <a:gd name="T22" fmla="*/ 827 w 1477"/>
                <a:gd name="T23" fmla="*/ 945 h 945"/>
                <a:gd name="T24" fmla="*/ 1064 w 1477"/>
                <a:gd name="T25" fmla="*/ 945 h 945"/>
                <a:gd name="T26" fmla="*/ 1064 w 1477"/>
                <a:gd name="T27" fmla="*/ 295 h 945"/>
                <a:gd name="T28" fmla="*/ 827 w 1477"/>
                <a:gd name="T29" fmla="*/ 295 h 945"/>
                <a:gd name="T30" fmla="*/ 1241 w 1477"/>
                <a:gd name="T31" fmla="*/ 0 h 945"/>
                <a:gd name="T32" fmla="*/ 1241 w 1477"/>
                <a:gd name="T33" fmla="*/ 945 h 945"/>
                <a:gd name="T34" fmla="*/ 1477 w 1477"/>
                <a:gd name="T35" fmla="*/ 945 h 945"/>
                <a:gd name="T36" fmla="*/ 1477 w 1477"/>
                <a:gd name="T37" fmla="*/ 0 h 945"/>
                <a:gd name="T38" fmla="*/ 1241 w 1477"/>
                <a:gd name="T39"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7" h="945">
                  <a:moveTo>
                    <a:pt x="0" y="473"/>
                  </a:moveTo>
                  <a:lnTo>
                    <a:pt x="0" y="945"/>
                  </a:lnTo>
                  <a:lnTo>
                    <a:pt x="237" y="945"/>
                  </a:lnTo>
                  <a:lnTo>
                    <a:pt x="237" y="473"/>
                  </a:lnTo>
                  <a:lnTo>
                    <a:pt x="0" y="473"/>
                  </a:lnTo>
                  <a:close/>
                  <a:moveTo>
                    <a:pt x="414" y="236"/>
                  </a:moveTo>
                  <a:lnTo>
                    <a:pt x="414" y="945"/>
                  </a:lnTo>
                  <a:lnTo>
                    <a:pt x="650" y="945"/>
                  </a:lnTo>
                  <a:lnTo>
                    <a:pt x="650" y="236"/>
                  </a:lnTo>
                  <a:lnTo>
                    <a:pt x="414" y="236"/>
                  </a:lnTo>
                  <a:close/>
                  <a:moveTo>
                    <a:pt x="827" y="295"/>
                  </a:moveTo>
                  <a:lnTo>
                    <a:pt x="827" y="945"/>
                  </a:lnTo>
                  <a:lnTo>
                    <a:pt x="1064" y="945"/>
                  </a:lnTo>
                  <a:lnTo>
                    <a:pt x="1064" y="295"/>
                  </a:lnTo>
                  <a:lnTo>
                    <a:pt x="827" y="295"/>
                  </a:lnTo>
                  <a:close/>
                  <a:moveTo>
                    <a:pt x="1241" y="0"/>
                  </a:moveTo>
                  <a:lnTo>
                    <a:pt x="1241" y="945"/>
                  </a:lnTo>
                  <a:lnTo>
                    <a:pt x="1477" y="945"/>
                  </a:lnTo>
                  <a:lnTo>
                    <a:pt x="1477" y="0"/>
                  </a:lnTo>
                  <a:lnTo>
                    <a:pt x="12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a:extLst>
              <a:ext uri="{FF2B5EF4-FFF2-40B4-BE49-F238E27FC236}">
                <a16:creationId xmlns:a16="http://schemas.microsoft.com/office/drawing/2014/main" id="{DFE605D3-A11D-4E46-BC71-3904EFBF0C5C}"/>
              </a:ext>
            </a:extLst>
          </p:cNvPr>
          <p:cNvGrpSpPr/>
          <p:nvPr/>
        </p:nvGrpSpPr>
        <p:grpSpPr>
          <a:xfrm>
            <a:off x="4098523" y="3472925"/>
            <a:ext cx="630496" cy="587515"/>
            <a:chOff x="4518025" y="1958976"/>
            <a:chExt cx="3167063" cy="2951163"/>
          </a:xfrm>
          <a:gradFill>
            <a:gsLst>
              <a:gs pos="0">
                <a:srgbClr val="71E3B8"/>
              </a:gs>
              <a:gs pos="100000">
                <a:srgbClr val="27B4DB"/>
              </a:gs>
            </a:gsLst>
            <a:lin ang="5400000" scaled="1"/>
          </a:gradFill>
        </p:grpSpPr>
        <p:sp>
          <p:nvSpPr>
            <p:cNvPr id="25" name="Freeform 11">
              <a:extLst>
                <a:ext uri="{FF2B5EF4-FFF2-40B4-BE49-F238E27FC236}">
                  <a16:creationId xmlns:a16="http://schemas.microsoft.com/office/drawing/2014/main" id="{3D08BF90-65EE-40DD-ACB9-00FE6553CB62}"/>
                </a:ext>
              </a:extLst>
            </p:cNvPr>
            <p:cNvSpPr>
              <a:spLocks noEditPoints="1"/>
            </p:cNvSpPr>
            <p:nvPr/>
          </p:nvSpPr>
          <p:spPr bwMode="auto">
            <a:xfrm>
              <a:off x="4518025" y="2349501"/>
              <a:ext cx="2684463" cy="2560638"/>
            </a:xfrm>
            <a:custGeom>
              <a:avLst/>
              <a:gdLst>
                <a:gd name="T0" fmla="*/ 551 w 716"/>
                <a:gd name="T1" fmla="*/ 435 h 683"/>
                <a:gd name="T2" fmla="*/ 706 w 716"/>
                <a:gd name="T3" fmla="*/ 285 h 683"/>
                <a:gd name="T4" fmla="*/ 706 w 716"/>
                <a:gd name="T5" fmla="*/ 247 h 683"/>
                <a:gd name="T6" fmla="*/ 691 w 716"/>
                <a:gd name="T7" fmla="*/ 239 h 683"/>
                <a:gd name="T8" fmla="*/ 477 w 716"/>
                <a:gd name="T9" fmla="*/ 208 h 683"/>
                <a:gd name="T10" fmla="*/ 382 w 716"/>
                <a:gd name="T11" fmla="*/ 15 h 683"/>
                <a:gd name="T12" fmla="*/ 358 w 716"/>
                <a:gd name="T13" fmla="*/ 0 h 683"/>
                <a:gd name="T14" fmla="*/ 334 w 716"/>
                <a:gd name="T15" fmla="*/ 15 h 683"/>
                <a:gd name="T16" fmla="*/ 239 w 716"/>
                <a:gd name="T17" fmla="*/ 208 h 683"/>
                <a:gd name="T18" fmla="*/ 25 w 716"/>
                <a:gd name="T19" fmla="*/ 239 h 683"/>
                <a:gd name="T20" fmla="*/ 2 w 716"/>
                <a:gd name="T21" fmla="*/ 269 h 683"/>
                <a:gd name="T22" fmla="*/ 10 w 716"/>
                <a:gd name="T23" fmla="*/ 285 h 683"/>
                <a:gd name="T24" fmla="*/ 165 w 716"/>
                <a:gd name="T25" fmla="*/ 435 h 683"/>
                <a:gd name="T26" fmla="*/ 128 w 716"/>
                <a:gd name="T27" fmla="*/ 648 h 683"/>
                <a:gd name="T28" fmla="*/ 150 w 716"/>
                <a:gd name="T29" fmla="*/ 679 h 683"/>
                <a:gd name="T30" fmla="*/ 167 w 716"/>
                <a:gd name="T31" fmla="*/ 676 h 683"/>
                <a:gd name="T32" fmla="*/ 358 w 716"/>
                <a:gd name="T33" fmla="*/ 576 h 683"/>
                <a:gd name="T34" fmla="*/ 549 w 716"/>
                <a:gd name="T35" fmla="*/ 676 h 683"/>
                <a:gd name="T36" fmla="*/ 585 w 716"/>
                <a:gd name="T37" fmla="*/ 665 h 683"/>
                <a:gd name="T38" fmla="*/ 588 w 716"/>
                <a:gd name="T39" fmla="*/ 648 h 683"/>
                <a:gd name="T40" fmla="*/ 551 w 716"/>
                <a:gd name="T41" fmla="*/ 435 h 683"/>
                <a:gd name="T42" fmla="*/ 495 w 716"/>
                <a:gd name="T43" fmla="*/ 445 h 683"/>
                <a:gd name="T44" fmla="*/ 521 w 716"/>
                <a:gd name="T45" fmla="*/ 597 h 683"/>
                <a:gd name="T46" fmla="*/ 384 w 716"/>
                <a:gd name="T47" fmla="*/ 525 h 683"/>
                <a:gd name="T48" fmla="*/ 332 w 716"/>
                <a:gd name="T49" fmla="*/ 525 h 683"/>
                <a:gd name="T50" fmla="*/ 195 w 716"/>
                <a:gd name="T51" fmla="*/ 597 h 683"/>
                <a:gd name="T52" fmla="*/ 221 w 716"/>
                <a:gd name="T53" fmla="*/ 445 h 683"/>
                <a:gd name="T54" fmla="*/ 205 w 716"/>
                <a:gd name="T55" fmla="*/ 395 h 683"/>
                <a:gd name="T56" fmla="*/ 94 w 716"/>
                <a:gd name="T57" fmla="*/ 287 h 683"/>
                <a:gd name="T58" fmla="*/ 247 w 716"/>
                <a:gd name="T59" fmla="*/ 265 h 683"/>
                <a:gd name="T60" fmla="*/ 290 w 716"/>
                <a:gd name="T61" fmla="*/ 233 h 683"/>
                <a:gd name="T62" fmla="*/ 358 w 716"/>
                <a:gd name="T63" fmla="*/ 95 h 683"/>
                <a:gd name="T64" fmla="*/ 426 w 716"/>
                <a:gd name="T65" fmla="*/ 233 h 683"/>
                <a:gd name="T66" fmla="*/ 469 w 716"/>
                <a:gd name="T67" fmla="*/ 265 h 683"/>
                <a:gd name="T68" fmla="*/ 622 w 716"/>
                <a:gd name="T69" fmla="*/ 287 h 683"/>
                <a:gd name="T70" fmla="*/ 511 w 716"/>
                <a:gd name="T71" fmla="*/ 395 h 683"/>
                <a:gd name="T72" fmla="*/ 495 w 716"/>
                <a:gd name="T73" fmla="*/ 445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16" h="683">
                  <a:moveTo>
                    <a:pt x="551" y="435"/>
                  </a:moveTo>
                  <a:cubicBezTo>
                    <a:pt x="706" y="285"/>
                    <a:pt x="706" y="285"/>
                    <a:pt x="706" y="285"/>
                  </a:cubicBezTo>
                  <a:cubicBezTo>
                    <a:pt x="716" y="274"/>
                    <a:pt x="716" y="258"/>
                    <a:pt x="706" y="247"/>
                  </a:cubicBezTo>
                  <a:cubicBezTo>
                    <a:pt x="702" y="243"/>
                    <a:pt x="697" y="240"/>
                    <a:pt x="691" y="239"/>
                  </a:cubicBezTo>
                  <a:cubicBezTo>
                    <a:pt x="477" y="208"/>
                    <a:pt x="477" y="208"/>
                    <a:pt x="477" y="208"/>
                  </a:cubicBezTo>
                  <a:cubicBezTo>
                    <a:pt x="382" y="15"/>
                    <a:pt x="382" y="15"/>
                    <a:pt x="382" y="15"/>
                  </a:cubicBezTo>
                  <a:cubicBezTo>
                    <a:pt x="377" y="6"/>
                    <a:pt x="368" y="0"/>
                    <a:pt x="358" y="0"/>
                  </a:cubicBezTo>
                  <a:cubicBezTo>
                    <a:pt x="348" y="0"/>
                    <a:pt x="339" y="6"/>
                    <a:pt x="334" y="15"/>
                  </a:cubicBezTo>
                  <a:cubicBezTo>
                    <a:pt x="239" y="208"/>
                    <a:pt x="239" y="208"/>
                    <a:pt x="239" y="208"/>
                  </a:cubicBezTo>
                  <a:cubicBezTo>
                    <a:pt x="25" y="239"/>
                    <a:pt x="25" y="239"/>
                    <a:pt x="25" y="239"/>
                  </a:cubicBezTo>
                  <a:cubicBezTo>
                    <a:pt x="10" y="241"/>
                    <a:pt x="0" y="255"/>
                    <a:pt x="2" y="269"/>
                  </a:cubicBezTo>
                  <a:cubicBezTo>
                    <a:pt x="3" y="275"/>
                    <a:pt x="6" y="281"/>
                    <a:pt x="10" y="285"/>
                  </a:cubicBezTo>
                  <a:cubicBezTo>
                    <a:pt x="165" y="435"/>
                    <a:pt x="165" y="435"/>
                    <a:pt x="165" y="435"/>
                  </a:cubicBezTo>
                  <a:cubicBezTo>
                    <a:pt x="128" y="648"/>
                    <a:pt x="128" y="648"/>
                    <a:pt x="128" y="648"/>
                  </a:cubicBezTo>
                  <a:cubicBezTo>
                    <a:pt x="126" y="663"/>
                    <a:pt x="136" y="676"/>
                    <a:pt x="150" y="679"/>
                  </a:cubicBezTo>
                  <a:cubicBezTo>
                    <a:pt x="156" y="680"/>
                    <a:pt x="162" y="679"/>
                    <a:pt x="167" y="676"/>
                  </a:cubicBezTo>
                  <a:cubicBezTo>
                    <a:pt x="358" y="576"/>
                    <a:pt x="358" y="576"/>
                    <a:pt x="358" y="576"/>
                  </a:cubicBezTo>
                  <a:cubicBezTo>
                    <a:pt x="549" y="676"/>
                    <a:pt x="549" y="676"/>
                    <a:pt x="549" y="676"/>
                  </a:cubicBezTo>
                  <a:cubicBezTo>
                    <a:pt x="562" y="683"/>
                    <a:pt x="578" y="678"/>
                    <a:pt x="585" y="665"/>
                  </a:cubicBezTo>
                  <a:cubicBezTo>
                    <a:pt x="588" y="660"/>
                    <a:pt x="589" y="654"/>
                    <a:pt x="588" y="648"/>
                  </a:cubicBezTo>
                  <a:cubicBezTo>
                    <a:pt x="551" y="435"/>
                    <a:pt x="551" y="435"/>
                    <a:pt x="551" y="435"/>
                  </a:cubicBezTo>
                  <a:close/>
                  <a:moveTo>
                    <a:pt x="495" y="445"/>
                  </a:moveTo>
                  <a:cubicBezTo>
                    <a:pt x="521" y="597"/>
                    <a:pt x="521" y="597"/>
                    <a:pt x="521" y="597"/>
                  </a:cubicBezTo>
                  <a:cubicBezTo>
                    <a:pt x="384" y="525"/>
                    <a:pt x="384" y="525"/>
                    <a:pt x="384" y="525"/>
                  </a:cubicBezTo>
                  <a:cubicBezTo>
                    <a:pt x="368" y="517"/>
                    <a:pt x="348" y="517"/>
                    <a:pt x="332" y="525"/>
                  </a:cubicBezTo>
                  <a:cubicBezTo>
                    <a:pt x="195" y="597"/>
                    <a:pt x="195" y="597"/>
                    <a:pt x="195" y="597"/>
                  </a:cubicBezTo>
                  <a:cubicBezTo>
                    <a:pt x="221" y="445"/>
                    <a:pt x="221" y="445"/>
                    <a:pt x="221" y="445"/>
                  </a:cubicBezTo>
                  <a:cubicBezTo>
                    <a:pt x="224" y="426"/>
                    <a:pt x="218" y="408"/>
                    <a:pt x="205" y="395"/>
                  </a:cubicBezTo>
                  <a:cubicBezTo>
                    <a:pt x="94" y="287"/>
                    <a:pt x="94" y="287"/>
                    <a:pt x="94" y="287"/>
                  </a:cubicBezTo>
                  <a:cubicBezTo>
                    <a:pt x="247" y="265"/>
                    <a:pt x="247" y="265"/>
                    <a:pt x="247" y="265"/>
                  </a:cubicBezTo>
                  <a:cubicBezTo>
                    <a:pt x="265" y="262"/>
                    <a:pt x="281" y="250"/>
                    <a:pt x="290" y="233"/>
                  </a:cubicBezTo>
                  <a:cubicBezTo>
                    <a:pt x="358" y="95"/>
                    <a:pt x="358" y="95"/>
                    <a:pt x="358" y="95"/>
                  </a:cubicBezTo>
                  <a:cubicBezTo>
                    <a:pt x="426" y="233"/>
                    <a:pt x="426" y="233"/>
                    <a:pt x="426" y="233"/>
                  </a:cubicBezTo>
                  <a:cubicBezTo>
                    <a:pt x="435" y="250"/>
                    <a:pt x="451" y="262"/>
                    <a:pt x="469" y="265"/>
                  </a:cubicBezTo>
                  <a:cubicBezTo>
                    <a:pt x="622" y="287"/>
                    <a:pt x="622" y="287"/>
                    <a:pt x="622" y="287"/>
                  </a:cubicBezTo>
                  <a:cubicBezTo>
                    <a:pt x="511" y="395"/>
                    <a:pt x="511" y="395"/>
                    <a:pt x="511" y="395"/>
                  </a:cubicBezTo>
                  <a:cubicBezTo>
                    <a:pt x="498" y="408"/>
                    <a:pt x="492" y="426"/>
                    <a:pt x="495" y="4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2">
              <a:extLst>
                <a:ext uri="{FF2B5EF4-FFF2-40B4-BE49-F238E27FC236}">
                  <a16:creationId xmlns:a16="http://schemas.microsoft.com/office/drawing/2014/main" id="{404D3647-3035-4C27-83E2-92630C29F4C3}"/>
                </a:ext>
              </a:extLst>
            </p:cNvPr>
            <p:cNvSpPr>
              <a:spLocks noEditPoints="1"/>
            </p:cNvSpPr>
            <p:nvPr/>
          </p:nvSpPr>
          <p:spPr bwMode="auto">
            <a:xfrm>
              <a:off x="5000625" y="1958976"/>
              <a:ext cx="2684463" cy="2565400"/>
            </a:xfrm>
            <a:custGeom>
              <a:avLst/>
              <a:gdLst>
                <a:gd name="T0" fmla="*/ 690 w 716"/>
                <a:gd name="T1" fmla="*/ 240 h 684"/>
                <a:gd name="T2" fmla="*/ 476 w 716"/>
                <a:gd name="T3" fmla="*/ 209 h 684"/>
                <a:gd name="T4" fmla="*/ 381 w 716"/>
                <a:gd name="T5" fmla="*/ 15 h 684"/>
                <a:gd name="T6" fmla="*/ 357 w 716"/>
                <a:gd name="T7" fmla="*/ 1 h 684"/>
                <a:gd name="T8" fmla="*/ 333 w 716"/>
                <a:gd name="T9" fmla="*/ 15 h 684"/>
                <a:gd name="T10" fmla="*/ 289 w 716"/>
                <a:gd name="T11" fmla="*/ 105 h 684"/>
                <a:gd name="T12" fmla="*/ 306 w 716"/>
                <a:gd name="T13" fmla="*/ 141 h 684"/>
                <a:gd name="T14" fmla="*/ 342 w 716"/>
                <a:gd name="T15" fmla="*/ 127 h 684"/>
                <a:gd name="T16" fmla="*/ 357 w 716"/>
                <a:gd name="T17" fmla="*/ 96 h 684"/>
                <a:gd name="T18" fmla="*/ 425 w 716"/>
                <a:gd name="T19" fmla="*/ 234 h 684"/>
                <a:gd name="T20" fmla="*/ 468 w 716"/>
                <a:gd name="T21" fmla="*/ 265 h 684"/>
                <a:gd name="T22" fmla="*/ 621 w 716"/>
                <a:gd name="T23" fmla="*/ 287 h 684"/>
                <a:gd name="T24" fmla="*/ 607 w 716"/>
                <a:gd name="T25" fmla="*/ 301 h 684"/>
                <a:gd name="T26" fmla="*/ 605 w 716"/>
                <a:gd name="T27" fmla="*/ 341 h 684"/>
                <a:gd name="T28" fmla="*/ 645 w 716"/>
                <a:gd name="T29" fmla="*/ 344 h 684"/>
                <a:gd name="T30" fmla="*/ 647 w 716"/>
                <a:gd name="T31" fmla="*/ 342 h 684"/>
                <a:gd name="T32" fmla="*/ 705 w 716"/>
                <a:gd name="T33" fmla="*/ 285 h 684"/>
                <a:gd name="T34" fmla="*/ 705 w 716"/>
                <a:gd name="T35" fmla="*/ 248 h 684"/>
                <a:gd name="T36" fmla="*/ 690 w 716"/>
                <a:gd name="T37" fmla="*/ 240 h 684"/>
                <a:gd name="T38" fmla="*/ 562 w 716"/>
                <a:gd name="T39" fmla="*/ 505 h 684"/>
                <a:gd name="T40" fmla="*/ 528 w 716"/>
                <a:gd name="T41" fmla="*/ 483 h 684"/>
                <a:gd name="T42" fmla="*/ 506 w 716"/>
                <a:gd name="T43" fmla="*/ 515 h 684"/>
                <a:gd name="T44" fmla="*/ 520 w 716"/>
                <a:gd name="T45" fmla="*/ 598 h 684"/>
                <a:gd name="T46" fmla="*/ 507 w 716"/>
                <a:gd name="T47" fmla="*/ 591 h 684"/>
                <a:gd name="T48" fmla="*/ 469 w 716"/>
                <a:gd name="T49" fmla="*/ 604 h 684"/>
                <a:gd name="T50" fmla="*/ 480 w 716"/>
                <a:gd name="T51" fmla="*/ 641 h 684"/>
                <a:gd name="T52" fmla="*/ 548 w 716"/>
                <a:gd name="T53" fmla="*/ 677 h 684"/>
                <a:gd name="T54" fmla="*/ 584 w 716"/>
                <a:gd name="T55" fmla="*/ 666 h 684"/>
                <a:gd name="T56" fmla="*/ 587 w 716"/>
                <a:gd name="T57" fmla="*/ 649 h 684"/>
                <a:gd name="T58" fmla="*/ 562 w 716"/>
                <a:gd name="T59" fmla="*/ 505 h 684"/>
                <a:gd name="T60" fmla="*/ 21 w 716"/>
                <a:gd name="T61" fmla="*/ 296 h 684"/>
                <a:gd name="T62" fmla="*/ 84 w 716"/>
                <a:gd name="T63" fmla="*/ 287 h 684"/>
                <a:gd name="T64" fmla="*/ 96 w 716"/>
                <a:gd name="T65" fmla="*/ 249 h 684"/>
                <a:gd name="T66" fmla="*/ 71 w 716"/>
                <a:gd name="T67" fmla="*/ 233 h 684"/>
                <a:gd name="T68" fmla="*/ 67 w 716"/>
                <a:gd name="T69" fmla="*/ 234 h 684"/>
                <a:gd name="T70" fmla="*/ 24 w 716"/>
                <a:gd name="T71" fmla="*/ 240 h 684"/>
                <a:gd name="T72" fmla="*/ 2 w 716"/>
                <a:gd name="T73" fmla="*/ 270 h 684"/>
                <a:gd name="T74" fmla="*/ 9 w 716"/>
                <a:gd name="T75" fmla="*/ 285 h 684"/>
                <a:gd name="T76" fmla="*/ 21 w 716"/>
                <a:gd name="T77" fmla="*/ 296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6" h="684">
                  <a:moveTo>
                    <a:pt x="690" y="240"/>
                  </a:moveTo>
                  <a:cubicBezTo>
                    <a:pt x="476" y="209"/>
                    <a:pt x="476" y="209"/>
                    <a:pt x="476" y="209"/>
                  </a:cubicBezTo>
                  <a:cubicBezTo>
                    <a:pt x="381" y="15"/>
                    <a:pt x="381" y="15"/>
                    <a:pt x="381" y="15"/>
                  </a:cubicBezTo>
                  <a:cubicBezTo>
                    <a:pt x="377" y="6"/>
                    <a:pt x="367" y="0"/>
                    <a:pt x="357" y="1"/>
                  </a:cubicBezTo>
                  <a:cubicBezTo>
                    <a:pt x="347" y="0"/>
                    <a:pt x="338" y="6"/>
                    <a:pt x="333" y="15"/>
                  </a:cubicBezTo>
                  <a:cubicBezTo>
                    <a:pt x="289" y="105"/>
                    <a:pt x="289" y="105"/>
                    <a:pt x="289" y="105"/>
                  </a:cubicBezTo>
                  <a:cubicBezTo>
                    <a:pt x="284" y="119"/>
                    <a:pt x="291" y="136"/>
                    <a:pt x="306" y="141"/>
                  </a:cubicBezTo>
                  <a:cubicBezTo>
                    <a:pt x="320" y="146"/>
                    <a:pt x="335" y="140"/>
                    <a:pt x="342" y="127"/>
                  </a:cubicBezTo>
                  <a:cubicBezTo>
                    <a:pt x="357" y="96"/>
                    <a:pt x="357" y="96"/>
                    <a:pt x="357" y="96"/>
                  </a:cubicBezTo>
                  <a:cubicBezTo>
                    <a:pt x="425" y="234"/>
                    <a:pt x="425" y="234"/>
                    <a:pt x="425" y="234"/>
                  </a:cubicBezTo>
                  <a:cubicBezTo>
                    <a:pt x="434" y="251"/>
                    <a:pt x="450" y="263"/>
                    <a:pt x="468" y="265"/>
                  </a:cubicBezTo>
                  <a:cubicBezTo>
                    <a:pt x="621" y="287"/>
                    <a:pt x="621" y="287"/>
                    <a:pt x="621" y="287"/>
                  </a:cubicBezTo>
                  <a:cubicBezTo>
                    <a:pt x="607" y="301"/>
                    <a:pt x="607" y="301"/>
                    <a:pt x="607" y="301"/>
                  </a:cubicBezTo>
                  <a:cubicBezTo>
                    <a:pt x="595" y="312"/>
                    <a:pt x="594" y="330"/>
                    <a:pt x="605" y="341"/>
                  </a:cubicBezTo>
                  <a:cubicBezTo>
                    <a:pt x="615" y="353"/>
                    <a:pt x="633" y="354"/>
                    <a:pt x="645" y="344"/>
                  </a:cubicBezTo>
                  <a:cubicBezTo>
                    <a:pt x="645" y="343"/>
                    <a:pt x="646" y="343"/>
                    <a:pt x="647" y="342"/>
                  </a:cubicBezTo>
                  <a:cubicBezTo>
                    <a:pt x="705" y="285"/>
                    <a:pt x="705" y="285"/>
                    <a:pt x="705" y="285"/>
                  </a:cubicBezTo>
                  <a:cubicBezTo>
                    <a:pt x="715" y="275"/>
                    <a:pt x="716" y="258"/>
                    <a:pt x="705" y="248"/>
                  </a:cubicBezTo>
                  <a:cubicBezTo>
                    <a:pt x="701" y="244"/>
                    <a:pt x="696" y="241"/>
                    <a:pt x="690" y="240"/>
                  </a:cubicBezTo>
                  <a:close/>
                  <a:moveTo>
                    <a:pt x="562" y="505"/>
                  </a:moveTo>
                  <a:cubicBezTo>
                    <a:pt x="559" y="490"/>
                    <a:pt x="544" y="480"/>
                    <a:pt x="528" y="483"/>
                  </a:cubicBezTo>
                  <a:cubicBezTo>
                    <a:pt x="514" y="487"/>
                    <a:pt x="504" y="501"/>
                    <a:pt x="506" y="515"/>
                  </a:cubicBezTo>
                  <a:cubicBezTo>
                    <a:pt x="520" y="598"/>
                    <a:pt x="520" y="598"/>
                    <a:pt x="520" y="598"/>
                  </a:cubicBezTo>
                  <a:cubicBezTo>
                    <a:pt x="507" y="591"/>
                    <a:pt x="507" y="591"/>
                    <a:pt x="507" y="591"/>
                  </a:cubicBezTo>
                  <a:cubicBezTo>
                    <a:pt x="492" y="584"/>
                    <a:pt x="475" y="590"/>
                    <a:pt x="469" y="604"/>
                  </a:cubicBezTo>
                  <a:cubicBezTo>
                    <a:pt x="462" y="617"/>
                    <a:pt x="467" y="634"/>
                    <a:pt x="480" y="641"/>
                  </a:cubicBezTo>
                  <a:cubicBezTo>
                    <a:pt x="548" y="677"/>
                    <a:pt x="548" y="677"/>
                    <a:pt x="548" y="677"/>
                  </a:cubicBezTo>
                  <a:cubicBezTo>
                    <a:pt x="561" y="684"/>
                    <a:pt x="577" y="679"/>
                    <a:pt x="584" y="666"/>
                  </a:cubicBezTo>
                  <a:cubicBezTo>
                    <a:pt x="587" y="661"/>
                    <a:pt x="588" y="655"/>
                    <a:pt x="587" y="649"/>
                  </a:cubicBezTo>
                  <a:cubicBezTo>
                    <a:pt x="562" y="505"/>
                    <a:pt x="562" y="505"/>
                    <a:pt x="562" y="505"/>
                  </a:cubicBezTo>
                  <a:close/>
                  <a:moveTo>
                    <a:pt x="21" y="296"/>
                  </a:moveTo>
                  <a:cubicBezTo>
                    <a:pt x="84" y="287"/>
                    <a:pt x="84" y="287"/>
                    <a:pt x="84" y="287"/>
                  </a:cubicBezTo>
                  <a:cubicBezTo>
                    <a:pt x="98" y="280"/>
                    <a:pt x="103" y="263"/>
                    <a:pt x="96" y="249"/>
                  </a:cubicBezTo>
                  <a:cubicBezTo>
                    <a:pt x="92" y="239"/>
                    <a:pt x="82" y="233"/>
                    <a:pt x="71" y="233"/>
                  </a:cubicBezTo>
                  <a:cubicBezTo>
                    <a:pt x="70" y="233"/>
                    <a:pt x="67" y="234"/>
                    <a:pt x="67" y="234"/>
                  </a:cubicBezTo>
                  <a:cubicBezTo>
                    <a:pt x="24" y="240"/>
                    <a:pt x="24" y="240"/>
                    <a:pt x="24" y="240"/>
                  </a:cubicBezTo>
                  <a:cubicBezTo>
                    <a:pt x="10" y="242"/>
                    <a:pt x="0" y="255"/>
                    <a:pt x="2" y="270"/>
                  </a:cubicBezTo>
                  <a:cubicBezTo>
                    <a:pt x="2" y="276"/>
                    <a:pt x="5" y="281"/>
                    <a:pt x="9" y="285"/>
                  </a:cubicBezTo>
                  <a:cubicBezTo>
                    <a:pt x="21" y="296"/>
                    <a:pt x="21" y="296"/>
                    <a:pt x="21" y="2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1" name="Freeform 16">
            <a:extLst>
              <a:ext uri="{FF2B5EF4-FFF2-40B4-BE49-F238E27FC236}">
                <a16:creationId xmlns:a16="http://schemas.microsoft.com/office/drawing/2014/main" id="{BE416647-7CD0-4506-B35E-1E905CE3886D}"/>
              </a:ext>
            </a:extLst>
          </p:cNvPr>
          <p:cNvSpPr>
            <a:spLocks noEditPoints="1"/>
          </p:cNvSpPr>
          <p:nvPr/>
        </p:nvSpPr>
        <p:spPr bwMode="auto">
          <a:xfrm>
            <a:off x="4098523" y="4713807"/>
            <a:ext cx="630496" cy="579790"/>
          </a:xfrm>
          <a:custGeom>
            <a:avLst/>
            <a:gdLst>
              <a:gd name="T0" fmla="*/ 790 w 800"/>
              <a:gd name="T1" fmla="*/ 338 h 736"/>
              <a:gd name="T2" fmla="*/ 509 w 800"/>
              <a:gd name="T3" fmla="*/ 590 h 736"/>
              <a:gd name="T4" fmla="*/ 399 w 800"/>
              <a:gd name="T5" fmla="*/ 500 h 736"/>
              <a:gd name="T6" fmla="*/ 352 w 800"/>
              <a:gd name="T7" fmla="*/ 541 h 736"/>
              <a:gd name="T8" fmla="*/ 540 w 800"/>
              <a:gd name="T9" fmla="*/ 736 h 736"/>
              <a:gd name="T10" fmla="*/ 800 w 800"/>
              <a:gd name="T11" fmla="*/ 365 h 736"/>
              <a:gd name="T12" fmla="*/ 790 w 800"/>
              <a:gd name="T13" fmla="*/ 338 h 736"/>
              <a:gd name="T14" fmla="*/ 0 w 800"/>
              <a:gd name="T15" fmla="*/ 0 h 736"/>
              <a:gd name="T16" fmla="*/ 111 w 800"/>
              <a:gd name="T17" fmla="*/ 0 h 736"/>
              <a:gd name="T18" fmla="*/ 111 w 800"/>
              <a:gd name="T19" fmla="*/ 89 h 736"/>
              <a:gd name="T20" fmla="*/ 0 w 800"/>
              <a:gd name="T21" fmla="*/ 89 h 736"/>
              <a:gd name="T22" fmla="*/ 0 w 800"/>
              <a:gd name="T23" fmla="*/ 0 h 736"/>
              <a:gd name="T24" fmla="*/ 177 w 800"/>
              <a:gd name="T25" fmla="*/ 0 h 736"/>
              <a:gd name="T26" fmla="*/ 621 w 800"/>
              <a:gd name="T27" fmla="*/ 0 h 736"/>
              <a:gd name="T28" fmla="*/ 621 w 800"/>
              <a:gd name="T29" fmla="*/ 89 h 736"/>
              <a:gd name="T30" fmla="*/ 177 w 800"/>
              <a:gd name="T31" fmla="*/ 89 h 736"/>
              <a:gd name="T32" fmla="*/ 177 w 800"/>
              <a:gd name="T33" fmla="*/ 0 h 736"/>
              <a:gd name="T34" fmla="*/ 0 w 800"/>
              <a:gd name="T35" fmla="*/ 264 h 736"/>
              <a:gd name="T36" fmla="*/ 111 w 800"/>
              <a:gd name="T37" fmla="*/ 264 h 736"/>
              <a:gd name="T38" fmla="*/ 111 w 800"/>
              <a:gd name="T39" fmla="*/ 353 h 736"/>
              <a:gd name="T40" fmla="*/ 0 w 800"/>
              <a:gd name="T41" fmla="*/ 353 h 736"/>
              <a:gd name="T42" fmla="*/ 0 w 800"/>
              <a:gd name="T43" fmla="*/ 264 h 736"/>
              <a:gd name="T44" fmla="*/ 177 w 800"/>
              <a:gd name="T45" fmla="*/ 264 h 736"/>
              <a:gd name="T46" fmla="*/ 621 w 800"/>
              <a:gd name="T47" fmla="*/ 264 h 736"/>
              <a:gd name="T48" fmla="*/ 621 w 800"/>
              <a:gd name="T49" fmla="*/ 352 h 736"/>
              <a:gd name="T50" fmla="*/ 177 w 800"/>
              <a:gd name="T51" fmla="*/ 352 h 736"/>
              <a:gd name="T52" fmla="*/ 177 w 800"/>
              <a:gd name="T53" fmla="*/ 264 h 736"/>
              <a:gd name="T54" fmla="*/ 0 w 800"/>
              <a:gd name="T55" fmla="*/ 528 h 736"/>
              <a:gd name="T56" fmla="*/ 111 w 800"/>
              <a:gd name="T57" fmla="*/ 528 h 736"/>
              <a:gd name="T58" fmla="*/ 111 w 800"/>
              <a:gd name="T59" fmla="*/ 617 h 736"/>
              <a:gd name="T60" fmla="*/ 0 w 800"/>
              <a:gd name="T61" fmla="*/ 617 h 736"/>
              <a:gd name="T62" fmla="*/ 0 w 800"/>
              <a:gd name="T63" fmla="*/ 528 h 736"/>
              <a:gd name="T64" fmla="*/ 177 w 800"/>
              <a:gd name="T65" fmla="*/ 528 h 736"/>
              <a:gd name="T66" fmla="*/ 305 w 800"/>
              <a:gd name="T67" fmla="*/ 528 h 736"/>
              <a:gd name="T68" fmla="*/ 305 w 800"/>
              <a:gd name="T69" fmla="*/ 616 h 736"/>
              <a:gd name="T70" fmla="*/ 177 w 800"/>
              <a:gd name="T71" fmla="*/ 616 h 736"/>
              <a:gd name="T72" fmla="*/ 177 w 800"/>
              <a:gd name="T73" fmla="*/ 528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0" h="736">
                <a:moveTo>
                  <a:pt x="790" y="338"/>
                </a:moveTo>
                <a:cubicBezTo>
                  <a:pt x="790" y="338"/>
                  <a:pt x="629" y="433"/>
                  <a:pt x="509" y="590"/>
                </a:cubicBezTo>
                <a:cubicBezTo>
                  <a:pt x="399" y="500"/>
                  <a:pt x="399" y="500"/>
                  <a:pt x="399" y="500"/>
                </a:cubicBezTo>
                <a:cubicBezTo>
                  <a:pt x="352" y="541"/>
                  <a:pt x="352" y="541"/>
                  <a:pt x="352" y="541"/>
                </a:cubicBezTo>
                <a:cubicBezTo>
                  <a:pt x="540" y="736"/>
                  <a:pt x="540" y="736"/>
                  <a:pt x="540" y="736"/>
                </a:cubicBezTo>
                <a:cubicBezTo>
                  <a:pt x="540" y="736"/>
                  <a:pt x="627" y="520"/>
                  <a:pt x="800" y="365"/>
                </a:cubicBezTo>
                <a:cubicBezTo>
                  <a:pt x="790" y="338"/>
                  <a:pt x="790" y="338"/>
                  <a:pt x="790" y="338"/>
                </a:cubicBezTo>
                <a:close/>
                <a:moveTo>
                  <a:pt x="0" y="0"/>
                </a:moveTo>
                <a:cubicBezTo>
                  <a:pt x="111" y="0"/>
                  <a:pt x="111" y="0"/>
                  <a:pt x="111" y="0"/>
                </a:cubicBezTo>
                <a:cubicBezTo>
                  <a:pt x="111" y="89"/>
                  <a:pt x="111" y="89"/>
                  <a:pt x="111" y="89"/>
                </a:cubicBezTo>
                <a:cubicBezTo>
                  <a:pt x="0" y="89"/>
                  <a:pt x="0" y="89"/>
                  <a:pt x="0" y="89"/>
                </a:cubicBezTo>
                <a:lnTo>
                  <a:pt x="0" y="0"/>
                </a:lnTo>
                <a:close/>
                <a:moveTo>
                  <a:pt x="177" y="0"/>
                </a:moveTo>
                <a:cubicBezTo>
                  <a:pt x="621" y="0"/>
                  <a:pt x="621" y="0"/>
                  <a:pt x="621" y="0"/>
                </a:cubicBezTo>
                <a:cubicBezTo>
                  <a:pt x="621" y="89"/>
                  <a:pt x="621" y="89"/>
                  <a:pt x="621" y="89"/>
                </a:cubicBezTo>
                <a:cubicBezTo>
                  <a:pt x="177" y="89"/>
                  <a:pt x="177" y="89"/>
                  <a:pt x="177" y="89"/>
                </a:cubicBezTo>
                <a:lnTo>
                  <a:pt x="177" y="0"/>
                </a:lnTo>
                <a:close/>
                <a:moveTo>
                  <a:pt x="0" y="264"/>
                </a:moveTo>
                <a:cubicBezTo>
                  <a:pt x="111" y="264"/>
                  <a:pt x="111" y="264"/>
                  <a:pt x="111" y="264"/>
                </a:cubicBezTo>
                <a:cubicBezTo>
                  <a:pt x="111" y="353"/>
                  <a:pt x="111" y="353"/>
                  <a:pt x="111" y="353"/>
                </a:cubicBezTo>
                <a:cubicBezTo>
                  <a:pt x="0" y="353"/>
                  <a:pt x="0" y="353"/>
                  <a:pt x="0" y="353"/>
                </a:cubicBezTo>
                <a:lnTo>
                  <a:pt x="0" y="264"/>
                </a:lnTo>
                <a:close/>
                <a:moveTo>
                  <a:pt x="177" y="264"/>
                </a:moveTo>
                <a:cubicBezTo>
                  <a:pt x="621" y="264"/>
                  <a:pt x="621" y="264"/>
                  <a:pt x="621" y="264"/>
                </a:cubicBezTo>
                <a:cubicBezTo>
                  <a:pt x="621" y="352"/>
                  <a:pt x="621" y="352"/>
                  <a:pt x="621" y="352"/>
                </a:cubicBezTo>
                <a:cubicBezTo>
                  <a:pt x="177" y="352"/>
                  <a:pt x="177" y="352"/>
                  <a:pt x="177" y="352"/>
                </a:cubicBezTo>
                <a:lnTo>
                  <a:pt x="177" y="264"/>
                </a:lnTo>
                <a:close/>
                <a:moveTo>
                  <a:pt x="0" y="528"/>
                </a:moveTo>
                <a:cubicBezTo>
                  <a:pt x="111" y="528"/>
                  <a:pt x="111" y="528"/>
                  <a:pt x="111" y="528"/>
                </a:cubicBezTo>
                <a:cubicBezTo>
                  <a:pt x="111" y="617"/>
                  <a:pt x="111" y="617"/>
                  <a:pt x="111" y="617"/>
                </a:cubicBezTo>
                <a:cubicBezTo>
                  <a:pt x="0" y="617"/>
                  <a:pt x="0" y="617"/>
                  <a:pt x="0" y="617"/>
                </a:cubicBezTo>
                <a:lnTo>
                  <a:pt x="0" y="528"/>
                </a:lnTo>
                <a:close/>
                <a:moveTo>
                  <a:pt x="177" y="528"/>
                </a:moveTo>
                <a:cubicBezTo>
                  <a:pt x="305" y="528"/>
                  <a:pt x="305" y="528"/>
                  <a:pt x="305" y="528"/>
                </a:cubicBezTo>
                <a:cubicBezTo>
                  <a:pt x="305" y="616"/>
                  <a:pt x="305" y="616"/>
                  <a:pt x="305" y="616"/>
                </a:cubicBezTo>
                <a:cubicBezTo>
                  <a:pt x="177" y="616"/>
                  <a:pt x="177" y="616"/>
                  <a:pt x="177" y="616"/>
                </a:cubicBezTo>
                <a:lnTo>
                  <a:pt x="177" y="528"/>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矩形 52">
            <a:extLst>
              <a:ext uri="{FF2B5EF4-FFF2-40B4-BE49-F238E27FC236}">
                <a16:creationId xmlns:a16="http://schemas.microsoft.com/office/drawing/2014/main" id="{17E86ABD-DA31-4CE0-9E8D-D2EEA323B304}"/>
              </a:ext>
            </a:extLst>
          </p:cNvPr>
          <p:cNvSpPr/>
          <p:nvPr/>
        </p:nvSpPr>
        <p:spPr>
          <a:xfrm>
            <a:off x="6015553" y="2349416"/>
            <a:ext cx="2224623" cy="369332"/>
          </a:xfrm>
          <a:prstGeom prst="rect">
            <a:avLst/>
          </a:prstGeom>
        </p:spPr>
        <p:txBody>
          <a:bodyPr wrap="square">
            <a:spAutoFit/>
          </a:bodyPr>
          <a:lstStyle/>
          <a:p>
            <a:pPr algn="dist"/>
            <a:r>
              <a:rPr lang="zh-CN" altLang="en-US" b="1" dirty="0">
                <a:latin typeface="微软雅黑" panose="020B0503020204020204" pitchFamily="34" charset="-122"/>
                <a:ea typeface="微软雅黑" panose="020B0503020204020204" pitchFamily="34" charset="-122"/>
              </a:rPr>
              <a:t>指标法</a:t>
            </a:r>
          </a:p>
        </p:txBody>
      </p:sp>
      <p:sp>
        <p:nvSpPr>
          <p:cNvPr id="54" name="矩形 53">
            <a:extLst>
              <a:ext uri="{FF2B5EF4-FFF2-40B4-BE49-F238E27FC236}">
                <a16:creationId xmlns:a16="http://schemas.microsoft.com/office/drawing/2014/main" id="{9EF8967A-8EF9-428E-8C08-854B10D6AED4}"/>
              </a:ext>
            </a:extLst>
          </p:cNvPr>
          <p:cNvSpPr/>
          <p:nvPr/>
        </p:nvSpPr>
        <p:spPr>
          <a:xfrm>
            <a:off x="6015553" y="3614092"/>
            <a:ext cx="2224623" cy="369332"/>
          </a:xfrm>
          <a:prstGeom prst="rect">
            <a:avLst/>
          </a:prstGeom>
        </p:spPr>
        <p:txBody>
          <a:bodyPr wrap="square">
            <a:spAutoFit/>
          </a:bodyPr>
          <a:lstStyle/>
          <a:p>
            <a:pPr algn="dist"/>
            <a:r>
              <a:rPr lang="zh-CN" altLang="en-US" b="1" dirty="0">
                <a:latin typeface="微软雅黑" panose="020B0503020204020204" pitchFamily="34" charset="-122"/>
                <a:ea typeface="微软雅黑" panose="020B0503020204020204" pitchFamily="34" charset="-122"/>
              </a:rPr>
              <a:t>对比法</a:t>
            </a:r>
          </a:p>
        </p:txBody>
      </p:sp>
      <p:sp>
        <p:nvSpPr>
          <p:cNvPr id="55" name="矩形 54">
            <a:extLst>
              <a:ext uri="{FF2B5EF4-FFF2-40B4-BE49-F238E27FC236}">
                <a16:creationId xmlns:a16="http://schemas.microsoft.com/office/drawing/2014/main" id="{610C87A6-2472-4771-BE8F-4CA8CFF268D5}"/>
              </a:ext>
            </a:extLst>
          </p:cNvPr>
          <p:cNvSpPr/>
          <p:nvPr/>
        </p:nvSpPr>
        <p:spPr>
          <a:xfrm>
            <a:off x="6015552" y="4836468"/>
            <a:ext cx="2224623" cy="369332"/>
          </a:xfrm>
          <a:prstGeom prst="rect">
            <a:avLst/>
          </a:prstGeom>
        </p:spPr>
        <p:txBody>
          <a:bodyPr wrap="square">
            <a:spAutoFit/>
          </a:bodyPr>
          <a:lstStyle/>
          <a:p>
            <a:pPr algn="dist"/>
            <a:r>
              <a:rPr lang="zh-CN" altLang="en-US" b="1" dirty="0">
                <a:latin typeface="微软雅黑" panose="020B0503020204020204" pitchFamily="34" charset="-122"/>
                <a:ea typeface="微软雅黑" panose="020B0503020204020204" pitchFamily="34" charset="-122"/>
              </a:rPr>
              <a:t>查询核实法</a:t>
            </a:r>
          </a:p>
        </p:txBody>
      </p:sp>
      <p:grpSp>
        <p:nvGrpSpPr>
          <p:cNvPr id="34" name="组合 33">
            <a:extLst>
              <a:ext uri="{FF2B5EF4-FFF2-40B4-BE49-F238E27FC236}">
                <a16:creationId xmlns:a16="http://schemas.microsoft.com/office/drawing/2014/main" id="{EEC1908E-2744-4170-8B4E-A40CA53D080F}"/>
              </a:ext>
            </a:extLst>
          </p:cNvPr>
          <p:cNvGrpSpPr/>
          <p:nvPr/>
        </p:nvGrpSpPr>
        <p:grpSpPr>
          <a:xfrm>
            <a:off x="2254756" y="2294476"/>
            <a:ext cx="2777587" cy="1765965"/>
            <a:chOff x="2457955" y="2294476"/>
            <a:chExt cx="2777587" cy="1765965"/>
          </a:xfrm>
        </p:grpSpPr>
        <p:sp>
          <p:nvSpPr>
            <p:cNvPr id="33" name="文本框 32">
              <a:extLst>
                <a:ext uri="{FF2B5EF4-FFF2-40B4-BE49-F238E27FC236}">
                  <a16:creationId xmlns:a16="http://schemas.microsoft.com/office/drawing/2014/main" id="{A423F97A-BF0A-4578-A65A-F306E1927C61}"/>
                </a:ext>
              </a:extLst>
            </p:cNvPr>
            <p:cNvSpPr txBox="1"/>
            <p:nvPr/>
          </p:nvSpPr>
          <p:spPr>
            <a:xfrm>
              <a:off x="2457955" y="2294477"/>
              <a:ext cx="492443" cy="176596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主要介绍</a:t>
              </a:r>
            </a:p>
          </p:txBody>
        </p:sp>
        <p:sp>
          <p:nvSpPr>
            <p:cNvPr id="59" name="文本框 58">
              <a:extLst>
                <a:ext uri="{FF2B5EF4-FFF2-40B4-BE49-F238E27FC236}">
                  <a16:creationId xmlns:a16="http://schemas.microsoft.com/office/drawing/2014/main" id="{E92166E6-5841-453F-9150-43E250D08030}"/>
                </a:ext>
              </a:extLst>
            </p:cNvPr>
            <p:cNvSpPr txBox="1"/>
            <p:nvPr/>
          </p:nvSpPr>
          <p:spPr>
            <a:xfrm>
              <a:off x="4743099" y="2294476"/>
              <a:ext cx="492443" cy="1765964"/>
            </a:xfrm>
            <a:prstGeom prst="rect">
              <a:avLst/>
            </a:prstGeom>
            <a:noFill/>
          </p:spPr>
          <p:txBody>
            <a:bodyPr vert="eaVert" wrap="square" rtlCol="0">
              <a:spAutoFit/>
            </a:bodyPr>
            <a:lstStyle/>
            <a:p>
              <a:pPr algn="dist"/>
              <a:r>
                <a:rPr lang="zh-CN" altLang="en-US" sz="2000" b="1" dirty="0">
                  <a:solidFill>
                    <a:srgbClr val="E3EFF2"/>
                  </a:solidFill>
                  <a:latin typeface="微软雅黑" panose="020B0503020204020204" pitchFamily="34" charset="-122"/>
                  <a:ea typeface="微软雅黑" panose="020B0503020204020204" pitchFamily="34" charset="-122"/>
                </a:rPr>
                <a:t>主要介绍</a:t>
              </a:r>
            </a:p>
          </p:txBody>
        </p:sp>
      </p:grpSp>
      <p:grpSp>
        <p:nvGrpSpPr>
          <p:cNvPr id="35" name="组合 34">
            <a:extLst>
              <a:ext uri="{FF2B5EF4-FFF2-40B4-BE49-F238E27FC236}">
                <a16:creationId xmlns:a16="http://schemas.microsoft.com/office/drawing/2014/main" id="{B54C0C36-B3F6-40EC-B9EF-36D6368B5AEC}"/>
              </a:ext>
            </a:extLst>
          </p:cNvPr>
          <p:cNvGrpSpPr/>
          <p:nvPr/>
        </p:nvGrpSpPr>
        <p:grpSpPr>
          <a:xfrm>
            <a:off x="3182353" y="2290206"/>
            <a:ext cx="997960" cy="1707952"/>
            <a:chOff x="3182353" y="2290206"/>
            <a:chExt cx="997960" cy="1707952"/>
          </a:xfrm>
        </p:grpSpPr>
        <p:sp>
          <p:nvSpPr>
            <p:cNvPr id="61" name="左大括号 60">
              <a:extLst>
                <a:ext uri="{FF2B5EF4-FFF2-40B4-BE49-F238E27FC236}">
                  <a16:creationId xmlns:a16="http://schemas.microsoft.com/office/drawing/2014/main" id="{B4D90841-7C32-4544-85BE-80CDED4B871D}"/>
                </a:ext>
              </a:extLst>
            </p:cNvPr>
            <p:cNvSpPr/>
            <p:nvPr/>
          </p:nvSpPr>
          <p:spPr>
            <a:xfrm>
              <a:off x="3182353" y="2308990"/>
              <a:ext cx="461665" cy="1689168"/>
            </a:xfrm>
            <a:prstGeom prst="leftBrace">
              <a:avLst/>
            </a:prstGeom>
            <a:ln w="635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左大括号 61">
              <a:extLst>
                <a:ext uri="{FF2B5EF4-FFF2-40B4-BE49-F238E27FC236}">
                  <a16:creationId xmlns:a16="http://schemas.microsoft.com/office/drawing/2014/main" id="{7A3F00B0-F62B-4CF7-AA87-31FEDA5A0DEF}"/>
                </a:ext>
              </a:extLst>
            </p:cNvPr>
            <p:cNvSpPr/>
            <p:nvPr/>
          </p:nvSpPr>
          <p:spPr>
            <a:xfrm flipH="1">
              <a:off x="3718648" y="2290206"/>
              <a:ext cx="461665" cy="1689168"/>
            </a:xfrm>
            <a:prstGeom prst="leftBrace">
              <a:avLst/>
            </a:prstGeom>
            <a:ln w="63500">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55099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500" fill="hold"/>
                                        <p:tgtEl>
                                          <p:spTgt spid="53"/>
                                        </p:tgtEl>
                                        <p:attrNameLst>
                                          <p:attrName>ppt_x</p:attrName>
                                        </p:attrNameLst>
                                      </p:cBhvr>
                                      <p:tavLst>
                                        <p:tav tm="0">
                                          <p:val>
                                            <p:strVal val="1+#ppt_w/2"/>
                                          </p:val>
                                        </p:tav>
                                        <p:tav tm="100000">
                                          <p:val>
                                            <p:strVal val="#ppt_x"/>
                                          </p:val>
                                        </p:tav>
                                      </p:tavLst>
                                    </p:anim>
                                    <p:anim calcmode="lin" valueType="num">
                                      <p:cBhvr additive="base">
                                        <p:cTn id="14" dur="500" fill="hold"/>
                                        <p:tgtEl>
                                          <p:spTgt spid="53"/>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2" presetClass="entr" presetSubtype="2" fill="hold" grpId="0" nodeType="afterEffect">
                                  <p:stCondLst>
                                    <p:cond delay="0"/>
                                  </p:stCondLst>
                                  <p:childTnLst>
                                    <p:set>
                                      <p:cBhvr>
                                        <p:cTn id="23" dur="1" fill="hold">
                                          <p:stCondLst>
                                            <p:cond delay="0"/>
                                          </p:stCondLst>
                                        </p:cTn>
                                        <p:tgtEl>
                                          <p:spTgt spid="54"/>
                                        </p:tgtEl>
                                        <p:attrNameLst>
                                          <p:attrName>style.visibility</p:attrName>
                                        </p:attrNameLst>
                                      </p:cBhvr>
                                      <p:to>
                                        <p:strVal val="visible"/>
                                      </p:to>
                                    </p:set>
                                    <p:anim calcmode="lin" valueType="num">
                                      <p:cBhvr additive="base">
                                        <p:cTn id="24" dur="500" fill="hold"/>
                                        <p:tgtEl>
                                          <p:spTgt spid="54"/>
                                        </p:tgtEl>
                                        <p:attrNameLst>
                                          <p:attrName>ppt_x</p:attrName>
                                        </p:attrNameLst>
                                      </p:cBhvr>
                                      <p:tavLst>
                                        <p:tav tm="0">
                                          <p:val>
                                            <p:strVal val="1+#ppt_w/2"/>
                                          </p:val>
                                        </p:tav>
                                        <p:tav tm="100000">
                                          <p:val>
                                            <p:strVal val="#ppt_x"/>
                                          </p:val>
                                        </p:tav>
                                      </p:tavLst>
                                    </p:anim>
                                    <p:anim calcmode="lin" valueType="num">
                                      <p:cBhvr additive="base">
                                        <p:cTn id="25" dur="500" fill="hold"/>
                                        <p:tgtEl>
                                          <p:spTgt spid="54"/>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 presetClass="entr" presetSubtype="2" fill="hold" grpId="0" nodeType="after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1+#ppt_w/2"/>
                                          </p:val>
                                        </p:tav>
                                        <p:tav tm="100000">
                                          <p:val>
                                            <p:strVal val="#ppt_x"/>
                                          </p:val>
                                        </p:tav>
                                      </p:tavLst>
                                    </p:anim>
                                    <p:anim calcmode="lin" valueType="num">
                                      <p:cBhvr additive="base">
                                        <p:cTn id="36" dur="500" fill="hold"/>
                                        <p:tgtEl>
                                          <p:spTgt spid="55"/>
                                        </p:tgtEl>
                                        <p:attrNameLst>
                                          <p:attrName>ppt_y</p:attrName>
                                        </p:attrNameLst>
                                      </p:cBhvr>
                                      <p:tavLst>
                                        <p:tav tm="0">
                                          <p:val>
                                            <p:strVal val="#ppt_y"/>
                                          </p:val>
                                        </p:tav>
                                        <p:tav tm="100000">
                                          <p:val>
                                            <p:strVal val="#ppt_y"/>
                                          </p:val>
                                        </p:tav>
                                      </p:tavLst>
                                    </p:anim>
                                  </p:childTnLst>
                                </p:cTn>
                              </p:par>
                            </p:childTnLst>
                          </p:cTn>
                        </p:par>
                        <p:par>
                          <p:cTn id="37" fill="hold">
                            <p:stCondLst>
                              <p:cond delay="4500"/>
                            </p:stCondLst>
                            <p:childTnLst>
                              <p:par>
                                <p:cTn id="38" presetID="10" presetClass="exit" presetSubtype="0" fill="hold" grpId="1" nodeType="afterEffect">
                                  <p:stCondLst>
                                    <p:cond delay="0"/>
                                  </p:stCondLst>
                                  <p:childTnLst>
                                    <p:animEffect transition="out" filter="fade">
                                      <p:cBhvr>
                                        <p:cTn id="39" dur="1000"/>
                                        <p:tgtEl>
                                          <p:spTgt spid="31"/>
                                        </p:tgtEl>
                                      </p:cBhvr>
                                    </p:animEffect>
                                    <p:set>
                                      <p:cBhvr>
                                        <p:cTn id="40" dur="1" fill="hold">
                                          <p:stCondLst>
                                            <p:cond delay="999"/>
                                          </p:stCondLst>
                                        </p:cTn>
                                        <p:tgtEl>
                                          <p:spTgt spid="31"/>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1000"/>
                                        <p:tgtEl>
                                          <p:spTgt spid="55"/>
                                        </p:tgtEl>
                                      </p:cBhvr>
                                    </p:animEffect>
                                    <p:set>
                                      <p:cBhvr>
                                        <p:cTn id="43" dur="1" fill="hold">
                                          <p:stCondLst>
                                            <p:cond delay="999"/>
                                          </p:stCondLst>
                                        </p:cTn>
                                        <p:tgtEl>
                                          <p:spTgt spid="55"/>
                                        </p:tgtEl>
                                        <p:attrNameLst>
                                          <p:attrName>style.visibility</p:attrName>
                                        </p:attrNameLst>
                                      </p:cBhvr>
                                      <p:to>
                                        <p:strVal val="hidden"/>
                                      </p:to>
                                    </p:set>
                                  </p:childTnLst>
                                </p:cTn>
                              </p:par>
                              <p:par>
                                <p:cTn id="44" presetID="53" presetClass="entr" presetSubtype="16"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1000" fill="hold"/>
                                        <p:tgtEl>
                                          <p:spTgt spid="34"/>
                                        </p:tgtEl>
                                        <p:attrNameLst>
                                          <p:attrName>ppt_w</p:attrName>
                                        </p:attrNameLst>
                                      </p:cBhvr>
                                      <p:tavLst>
                                        <p:tav tm="0">
                                          <p:val>
                                            <p:fltVal val="0"/>
                                          </p:val>
                                        </p:tav>
                                        <p:tav tm="100000">
                                          <p:val>
                                            <p:strVal val="#ppt_w"/>
                                          </p:val>
                                        </p:tav>
                                      </p:tavLst>
                                    </p:anim>
                                    <p:anim calcmode="lin" valueType="num">
                                      <p:cBhvr>
                                        <p:cTn id="47" dur="1000" fill="hold"/>
                                        <p:tgtEl>
                                          <p:spTgt spid="34"/>
                                        </p:tgtEl>
                                        <p:attrNameLst>
                                          <p:attrName>ppt_h</p:attrName>
                                        </p:attrNameLst>
                                      </p:cBhvr>
                                      <p:tavLst>
                                        <p:tav tm="0">
                                          <p:val>
                                            <p:fltVal val="0"/>
                                          </p:val>
                                        </p:tav>
                                        <p:tav tm="100000">
                                          <p:val>
                                            <p:strVal val="#ppt_h"/>
                                          </p:val>
                                        </p:tav>
                                      </p:tavLst>
                                    </p:anim>
                                    <p:animEffect transition="in" filter="fade">
                                      <p:cBhvr>
                                        <p:cTn id="48" dur="1000"/>
                                        <p:tgtEl>
                                          <p:spTgt spid="34"/>
                                        </p:tgtEl>
                                      </p:cBhvr>
                                    </p:animEffect>
                                  </p:childTnLst>
                                </p:cTn>
                              </p:par>
                              <p:par>
                                <p:cTn id="49" presetID="53" presetClass="entr" presetSubtype="16"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p:cTn id="51" dur="1000" fill="hold"/>
                                        <p:tgtEl>
                                          <p:spTgt spid="35"/>
                                        </p:tgtEl>
                                        <p:attrNameLst>
                                          <p:attrName>ppt_w</p:attrName>
                                        </p:attrNameLst>
                                      </p:cBhvr>
                                      <p:tavLst>
                                        <p:tav tm="0">
                                          <p:val>
                                            <p:fltVal val="0"/>
                                          </p:val>
                                        </p:tav>
                                        <p:tav tm="100000">
                                          <p:val>
                                            <p:strVal val="#ppt_w"/>
                                          </p:val>
                                        </p:tav>
                                      </p:tavLst>
                                    </p:anim>
                                    <p:anim calcmode="lin" valueType="num">
                                      <p:cBhvr>
                                        <p:cTn id="52" dur="1000" fill="hold"/>
                                        <p:tgtEl>
                                          <p:spTgt spid="35"/>
                                        </p:tgtEl>
                                        <p:attrNameLst>
                                          <p:attrName>ppt_h</p:attrName>
                                        </p:attrNameLst>
                                      </p:cBhvr>
                                      <p:tavLst>
                                        <p:tav tm="0">
                                          <p:val>
                                            <p:fltVal val="0"/>
                                          </p:val>
                                        </p:tav>
                                        <p:tav tm="100000">
                                          <p:val>
                                            <p:strVal val="#ppt_h"/>
                                          </p:val>
                                        </p:tav>
                                      </p:tavLst>
                                    </p:anim>
                                    <p:animEffect transition="in" filter="fade">
                                      <p:cBhvr>
                                        <p:cTn id="53" dur="10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7"/>
                                        </p:tgtEl>
                                      </p:cBhvr>
                                    </p:animEffect>
                                    <p:set>
                                      <p:cBhvr>
                                        <p:cTn id="61" dur="1" fill="hold">
                                          <p:stCondLst>
                                            <p:cond delay="499"/>
                                          </p:stCondLst>
                                        </p:cTn>
                                        <p:tgtEl>
                                          <p:spTgt spid="27"/>
                                        </p:tgtEl>
                                        <p:attrNameLst>
                                          <p:attrName>style.visibility</p:attrName>
                                        </p:attrNameLst>
                                      </p:cBhvr>
                                      <p:to>
                                        <p:strVal val="hidden"/>
                                      </p:to>
                                    </p:set>
                                  </p:childTnLst>
                                </p:cTn>
                              </p:par>
                              <p:par>
                                <p:cTn id="62" presetID="10" presetClass="exit" presetSubtype="0" fill="hold" grpId="2" nodeType="withEffect">
                                  <p:stCondLst>
                                    <p:cond delay="0"/>
                                  </p:stCondLst>
                                  <p:childTnLst>
                                    <p:animEffect transition="out" filter="fade">
                                      <p:cBhvr>
                                        <p:cTn id="63" dur="500"/>
                                        <p:tgtEl>
                                          <p:spTgt spid="31"/>
                                        </p:tgtEl>
                                      </p:cBhvr>
                                    </p:animEffect>
                                    <p:set>
                                      <p:cBhvr>
                                        <p:cTn id="64" dur="1" fill="hold">
                                          <p:stCondLst>
                                            <p:cond delay="499"/>
                                          </p:stCondLst>
                                        </p:cTn>
                                        <p:tgtEl>
                                          <p:spTgt spid="31"/>
                                        </p:tgtEl>
                                        <p:attrNameLst>
                                          <p:attrName>style.visibility</p:attrName>
                                        </p:attrNameLst>
                                      </p:cBhvr>
                                      <p:to>
                                        <p:strVal val="hidden"/>
                                      </p:to>
                                    </p:set>
                                  </p:childTnLst>
                                </p:cTn>
                              </p:par>
                              <p:par>
                                <p:cTn id="65" presetID="10" presetClass="exit" presetSubtype="0" fill="hold" grpId="2" nodeType="withEffect">
                                  <p:stCondLst>
                                    <p:cond delay="0"/>
                                  </p:stCondLst>
                                  <p:childTnLst>
                                    <p:animEffect transition="out" filter="fade">
                                      <p:cBhvr>
                                        <p:cTn id="66" dur="500"/>
                                        <p:tgtEl>
                                          <p:spTgt spid="55"/>
                                        </p:tgtEl>
                                      </p:cBhvr>
                                    </p:animEffect>
                                    <p:set>
                                      <p:cBhvr>
                                        <p:cTn id="67" dur="1" fill="hold">
                                          <p:stCondLst>
                                            <p:cond delay="499"/>
                                          </p:stCondLst>
                                        </p:cTn>
                                        <p:tgtEl>
                                          <p:spTgt spid="5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34"/>
                                        </p:tgtEl>
                                      </p:cBhvr>
                                    </p:animEffect>
                                    <p:set>
                                      <p:cBhvr>
                                        <p:cTn id="70" dur="1" fill="hold">
                                          <p:stCondLst>
                                            <p:cond delay="499"/>
                                          </p:stCondLst>
                                        </p:cTn>
                                        <p:tgtEl>
                                          <p:spTgt spid="34"/>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35"/>
                                        </p:tgtEl>
                                      </p:cBhvr>
                                    </p:animEffect>
                                    <p:set>
                                      <p:cBhvr>
                                        <p:cTn id="73" dur="1" fill="hold">
                                          <p:stCondLst>
                                            <p:cond delay="499"/>
                                          </p:stCondLst>
                                        </p:cTn>
                                        <p:tgtEl>
                                          <p:spTgt spid="35"/>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2"/>
                                        </p:tgtEl>
                                      </p:cBhvr>
                                    </p:animEffect>
                                    <p:set>
                                      <p:cBhvr>
                                        <p:cTn id="7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1" grpId="1" animBg="1"/>
      <p:bldP spid="31" grpId="2" animBg="1"/>
      <p:bldP spid="53" grpId="0"/>
      <p:bldP spid="54" grpId="0"/>
      <p:bldP spid="55" grpId="0"/>
      <p:bldP spid="55" grpId="1"/>
      <p:bldP spid="55" grpId="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398154" y="187110"/>
            <a:ext cx="2236510" cy="858863"/>
            <a:chOff x="2462537" y="1872762"/>
            <a:chExt cx="1844995"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462537" y="1971497"/>
              <a:ext cx="1844995"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初设造价控制方法</a:t>
              </a:r>
            </a:p>
          </p:txBody>
        </p:sp>
      </p:grpSp>
      <p:sp>
        <p:nvSpPr>
          <p:cNvPr id="28" name="矩形 27">
            <a:extLst>
              <a:ext uri="{FF2B5EF4-FFF2-40B4-BE49-F238E27FC236}">
                <a16:creationId xmlns:a16="http://schemas.microsoft.com/office/drawing/2014/main" id="{CB0A272C-0123-44F5-BC00-60BB1A45CD5E}"/>
              </a:ext>
            </a:extLst>
          </p:cNvPr>
          <p:cNvSpPr/>
          <p:nvPr/>
        </p:nvSpPr>
        <p:spPr>
          <a:xfrm>
            <a:off x="6015553" y="2349416"/>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指</a:t>
            </a:r>
          </a:p>
        </p:txBody>
      </p:sp>
      <p:sp>
        <p:nvSpPr>
          <p:cNvPr id="29" name="矩形 28">
            <a:extLst>
              <a:ext uri="{FF2B5EF4-FFF2-40B4-BE49-F238E27FC236}">
                <a16:creationId xmlns:a16="http://schemas.microsoft.com/office/drawing/2014/main" id="{17F8E2DD-F205-4323-A8BA-103832A53F8F}"/>
              </a:ext>
            </a:extLst>
          </p:cNvPr>
          <p:cNvSpPr/>
          <p:nvPr/>
        </p:nvSpPr>
        <p:spPr>
          <a:xfrm>
            <a:off x="6920115" y="2349416"/>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标</a:t>
            </a:r>
          </a:p>
        </p:txBody>
      </p:sp>
      <p:sp>
        <p:nvSpPr>
          <p:cNvPr id="30" name="矩形 29">
            <a:extLst>
              <a:ext uri="{FF2B5EF4-FFF2-40B4-BE49-F238E27FC236}">
                <a16:creationId xmlns:a16="http://schemas.microsoft.com/office/drawing/2014/main" id="{FE1B3962-7B9E-4D42-B74F-43DD4D88C96F}"/>
              </a:ext>
            </a:extLst>
          </p:cNvPr>
          <p:cNvSpPr/>
          <p:nvPr/>
        </p:nvSpPr>
        <p:spPr>
          <a:xfrm>
            <a:off x="7824677" y="2349416"/>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法</a:t>
            </a:r>
          </a:p>
        </p:txBody>
      </p:sp>
      <p:sp>
        <p:nvSpPr>
          <p:cNvPr id="32" name="矩形 31">
            <a:extLst>
              <a:ext uri="{FF2B5EF4-FFF2-40B4-BE49-F238E27FC236}">
                <a16:creationId xmlns:a16="http://schemas.microsoft.com/office/drawing/2014/main" id="{06C25E77-E86E-495D-8ED9-2779543320E5}"/>
              </a:ext>
            </a:extLst>
          </p:cNvPr>
          <p:cNvSpPr/>
          <p:nvPr/>
        </p:nvSpPr>
        <p:spPr>
          <a:xfrm>
            <a:off x="6015553" y="3618209"/>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对</a:t>
            </a:r>
          </a:p>
        </p:txBody>
      </p:sp>
      <p:sp>
        <p:nvSpPr>
          <p:cNvPr id="36" name="矩形 35">
            <a:extLst>
              <a:ext uri="{FF2B5EF4-FFF2-40B4-BE49-F238E27FC236}">
                <a16:creationId xmlns:a16="http://schemas.microsoft.com/office/drawing/2014/main" id="{2EEDC012-B49A-4FC4-AA87-E3A08E630FB0}"/>
              </a:ext>
            </a:extLst>
          </p:cNvPr>
          <p:cNvSpPr/>
          <p:nvPr/>
        </p:nvSpPr>
        <p:spPr>
          <a:xfrm>
            <a:off x="6920115" y="3614092"/>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比</a:t>
            </a:r>
          </a:p>
        </p:txBody>
      </p:sp>
      <p:sp>
        <p:nvSpPr>
          <p:cNvPr id="37" name="矩形 36">
            <a:extLst>
              <a:ext uri="{FF2B5EF4-FFF2-40B4-BE49-F238E27FC236}">
                <a16:creationId xmlns:a16="http://schemas.microsoft.com/office/drawing/2014/main" id="{60A6752D-3748-4613-BC56-610DDE771C41}"/>
              </a:ext>
            </a:extLst>
          </p:cNvPr>
          <p:cNvSpPr/>
          <p:nvPr/>
        </p:nvSpPr>
        <p:spPr>
          <a:xfrm>
            <a:off x="7824677" y="3614092"/>
            <a:ext cx="415498" cy="369332"/>
          </a:xfrm>
          <a:prstGeom prst="rect">
            <a:avLst/>
          </a:prstGeom>
        </p:spPr>
        <p:txBody>
          <a:bodyPr wrap="none">
            <a:spAutoFit/>
          </a:bodyPr>
          <a:lstStyle/>
          <a:p>
            <a:pPr algn="dist"/>
            <a:r>
              <a:rPr lang="zh-CN" altLang="en-US" b="1" dirty="0">
                <a:latin typeface="微软雅黑" panose="020B0503020204020204" pitchFamily="34" charset="-122"/>
                <a:ea typeface="微软雅黑" panose="020B0503020204020204" pitchFamily="34" charset="-122"/>
              </a:rPr>
              <a:t>法</a:t>
            </a:r>
          </a:p>
        </p:txBody>
      </p:sp>
      <p:cxnSp>
        <p:nvCxnSpPr>
          <p:cNvPr id="9" name="直接连接符 8">
            <a:extLst>
              <a:ext uri="{FF2B5EF4-FFF2-40B4-BE49-F238E27FC236}">
                <a16:creationId xmlns:a16="http://schemas.microsoft.com/office/drawing/2014/main" id="{91110B79-66E3-4259-94E0-DB9B2F8273A9}"/>
              </a:ext>
            </a:extLst>
          </p:cNvPr>
          <p:cNvCxnSpPr/>
          <p:nvPr/>
        </p:nvCxnSpPr>
        <p:spPr>
          <a:xfrm>
            <a:off x="2385220" y="1790700"/>
            <a:ext cx="0" cy="1417320"/>
          </a:xfrm>
          <a:prstGeom prst="line">
            <a:avLst/>
          </a:prstGeom>
          <a:ln w="254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7F906629-50C9-447D-8872-8000498E4562}"/>
              </a:ext>
            </a:extLst>
          </p:cNvPr>
          <p:cNvGrpSpPr/>
          <p:nvPr/>
        </p:nvGrpSpPr>
        <p:grpSpPr>
          <a:xfrm>
            <a:off x="5845978" y="1228115"/>
            <a:ext cx="5636892" cy="2545599"/>
            <a:chOff x="6978349" y="1605479"/>
            <a:chExt cx="4504518" cy="2545599"/>
          </a:xfrm>
        </p:grpSpPr>
        <p:sp>
          <p:nvSpPr>
            <p:cNvPr id="11" name="矩形: 圆角 10">
              <a:extLst>
                <a:ext uri="{FF2B5EF4-FFF2-40B4-BE49-F238E27FC236}">
                  <a16:creationId xmlns:a16="http://schemas.microsoft.com/office/drawing/2014/main" id="{A9F7B81C-884C-48A5-9C61-C61420AB4BDF}"/>
                </a:ext>
              </a:extLst>
            </p:cNvPr>
            <p:cNvSpPr/>
            <p:nvPr/>
          </p:nvSpPr>
          <p:spPr>
            <a:xfrm>
              <a:off x="7148846" y="1790700"/>
              <a:ext cx="4334021" cy="2360378"/>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50127D4D-13B0-4751-9F5D-9769444F94AE}"/>
                </a:ext>
              </a:extLst>
            </p:cNvPr>
            <p:cNvSpPr/>
            <p:nvPr/>
          </p:nvSpPr>
          <p:spPr>
            <a:xfrm>
              <a:off x="6978349" y="1605479"/>
              <a:ext cx="1495028" cy="400110"/>
            </a:xfrm>
            <a:prstGeom prst="rect">
              <a:avLst/>
            </a:prstGeom>
            <a:solidFill>
              <a:srgbClr val="E3EFF2"/>
            </a:solidFill>
          </p:spPr>
          <p:txBody>
            <a:bodyPr wrap="square">
              <a:spAutoFit/>
            </a:bodyPr>
            <a:lstStyle/>
            <a:p>
              <a:r>
                <a:rPr lang="zh-CN" altLang="en-US" sz="2000" b="1" dirty="0">
                  <a:latin typeface="微软雅黑" panose="020B0503020204020204" pitchFamily="34" charset="-122"/>
                  <a:ea typeface="微软雅黑" panose="020B0503020204020204" pitchFamily="34" charset="-122"/>
                  <a:cs typeface="Times New Roman" panose="02020603050405020304" pitchFamily="18" charset="0"/>
                </a:rPr>
                <a:t>常用</a:t>
              </a:r>
              <a:r>
                <a:rPr lang="zh-CN" altLang="zh-CN" sz="2000" b="1" dirty="0">
                  <a:latin typeface="微软雅黑" panose="020B0503020204020204" pitchFamily="34" charset="-122"/>
                  <a:ea typeface="微软雅黑" panose="020B0503020204020204" pitchFamily="34" charset="-122"/>
                  <a:cs typeface="Times New Roman" panose="02020603050405020304" pitchFamily="18" charset="0"/>
                </a:rPr>
                <a:t>单位指标</a:t>
              </a:r>
              <a:endParaRPr lang="zh-CN" altLang="en-US" sz="2000" b="1" dirty="0">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6E10D46B-C52B-4EB0-8270-8D1EA9ADCB1C}"/>
              </a:ext>
            </a:extLst>
          </p:cNvPr>
          <p:cNvSpPr txBox="1"/>
          <p:nvPr/>
        </p:nvSpPr>
        <p:spPr>
          <a:xfrm>
            <a:off x="6474834" y="1787386"/>
            <a:ext cx="4019001" cy="369332"/>
          </a:xfrm>
          <a:prstGeom prst="rect">
            <a:avLst/>
          </a:prstGeom>
          <a:noFill/>
        </p:spPr>
        <p:txBody>
          <a:bodyPr wrap="square" rtlCol="0">
            <a:spAutoFit/>
          </a:bodyPr>
          <a:lstStyle/>
          <a:p>
            <a:pPr algn="dist"/>
            <a:r>
              <a:rPr lang="zh-CN" altLang="en-US" dirty="0">
                <a:latin typeface="微软雅黑" panose="020B0503020204020204" pitchFamily="34" charset="-122"/>
                <a:ea typeface="微软雅黑" panose="020B0503020204020204" pitchFamily="34" charset="-122"/>
              </a:rPr>
              <a:t>变电工程静态投资单位指标</a:t>
            </a:r>
            <a:endParaRPr lang="zh-CN" altLang="en-US" dirty="0"/>
          </a:p>
        </p:txBody>
      </p:sp>
      <p:sp>
        <p:nvSpPr>
          <p:cNvPr id="46" name="文本框 45">
            <a:extLst>
              <a:ext uri="{FF2B5EF4-FFF2-40B4-BE49-F238E27FC236}">
                <a16:creationId xmlns:a16="http://schemas.microsoft.com/office/drawing/2014/main" id="{6D518A0A-EB32-4E50-8F1F-6A3A0E7777CD}"/>
              </a:ext>
            </a:extLst>
          </p:cNvPr>
          <p:cNvSpPr txBox="1"/>
          <p:nvPr/>
        </p:nvSpPr>
        <p:spPr>
          <a:xfrm>
            <a:off x="6474834" y="2278970"/>
            <a:ext cx="4019001" cy="369332"/>
          </a:xfrm>
          <a:prstGeom prst="rect">
            <a:avLst/>
          </a:prstGeom>
          <a:noFill/>
        </p:spPr>
        <p:txBody>
          <a:bodyPr wrap="square" rtlCol="0">
            <a:spAutoFit/>
          </a:bodyPr>
          <a:lstStyle/>
          <a:p>
            <a:pPr algn="dist"/>
            <a:r>
              <a:rPr lang="zh-CN" altLang="zh-CN" dirty="0"/>
              <a:t>线路工程静态投资单位指标</a:t>
            </a:r>
            <a:endParaRPr lang="zh-CN" altLang="en-US"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5061B122-62F0-4ACF-9644-33D49FFC864A}"/>
              </a:ext>
            </a:extLst>
          </p:cNvPr>
          <p:cNvSpPr txBox="1"/>
          <p:nvPr/>
        </p:nvSpPr>
        <p:spPr>
          <a:xfrm>
            <a:off x="6474834" y="2770554"/>
            <a:ext cx="4019001" cy="369332"/>
          </a:xfrm>
          <a:prstGeom prst="rect">
            <a:avLst/>
          </a:prstGeom>
          <a:noFill/>
        </p:spPr>
        <p:txBody>
          <a:bodyPr wrap="square" rtlCol="0">
            <a:spAutoFit/>
          </a:bodyPr>
          <a:lstStyle/>
          <a:p>
            <a:pPr algn="dist"/>
            <a:r>
              <a:rPr lang="zh-CN" altLang="zh-CN" dirty="0"/>
              <a:t>线路工程建场费单位指标</a:t>
            </a:r>
            <a:endParaRPr lang="zh-CN" altLang="en-US" dirty="0">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001E2001-B218-445F-AE65-E8F33DBE7936}"/>
              </a:ext>
            </a:extLst>
          </p:cNvPr>
          <p:cNvSpPr txBox="1"/>
          <p:nvPr/>
        </p:nvSpPr>
        <p:spPr>
          <a:xfrm>
            <a:off x="6474834" y="3262138"/>
            <a:ext cx="4019001" cy="369332"/>
          </a:xfrm>
          <a:prstGeom prst="rect">
            <a:avLst/>
          </a:prstGeom>
          <a:noFill/>
        </p:spPr>
        <p:txBody>
          <a:bodyPr wrap="square" rtlCol="0">
            <a:spAutoFit/>
          </a:bodyPr>
          <a:lstStyle/>
          <a:p>
            <a:pPr algn="dist"/>
            <a:r>
              <a:rPr lang="zh-CN" altLang="en-US" dirty="0"/>
              <a:t>各项费用的构成比例</a:t>
            </a:r>
            <a:endParaRPr lang="zh-CN" altLang="en-US" dirty="0">
              <a:latin typeface="微软雅黑" panose="020B0503020204020204" pitchFamily="34" charset="-122"/>
              <a:ea typeface="微软雅黑" panose="020B0503020204020204" pitchFamily="34" charset="-122"/>
            </a:endParaRPr>
          </a:p>
        </p:txBody>
      </p:sp>
      <p:grpSp>
        <p:nvGrpSpPr>
          <p:cNvPr id="40" name="组合 39">
            <a:extLst>
              <a:ext uri="{FF2B5EF4-FFF2-40B4-BE49-F238E27FC236}">
                <a16:creationId xmlns:a16="http://schemas.microsoft.com/office/drawing/2014/main" id="{D4262D79-57AC-42AA-870A-FD132478E13F}"/>
              </a:ext>
            </a:extLst>
          </p:cNvPr>
          <p:cNvGrpSpPr/>
          <p:nvPr/>
        </p:nvGrpSpPr>
        <p:grpSpPr>
          <a:xfrm rot="-1200000">
            <a:off x="10055206" y="1621175"/>
            <a:ext cx="964824" cy="461665"/>
            <a:chOff x="9529011" y="-964702"/>
            <a:chExt cx="964824" cy="461665"/>
          </a:xfrm>
        </p:grpSpPr>
        <p:sp>
          <p:nvSpPr>
            <p:cNvPr id="23" name="矩形: 圆角 22">
              <a:extLst>
                <a:ext uri="{FF2B5EF4-FFF2-40B4-BE49-F238E27FC236}">
                  <a16:creationId xmlns:a16="http://schemas.microsoft.com/office/drawing/2014/main" id="{B99D6DBE-27EC-4D0E-9201-FE2587C817C3}"/>
                </a:ext>
              </a:extLst>
            </p:cNvPr>
            <p:cNvSpPr/>
            <p:nvPr/>
          </p:nvSpPr>
          <p:spPr>
            <a:xfrm>
              <a:off x="9529011" y="-930442"/>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6A7E61DC-72F3-4F56-9F02-229CC3097B39}"/>
                </a:ext>
              </a:extLst>
            </p:cNvPr>
            <p:cNvSpPr txBox="1"/>
            <p:nvPr/>
          </p:nvSpPr>
          <p:spPr>
            <a:xfrm>
              <a:off x="9542385" y="-964702"/>
              <a:ext cx="951450" cy="461665"/>
            </a:xfrm>
            <a:prstGeom prst="rect">
              <a:avLst/>
            </a:prstGeom>
            <a:noFill/>
          </p:spPr>
          <p:txBody>
            <a:bodyPr wrap="square" rtlCol="0">
              <a:spAutoFit/>
            </a:bodyPr>
            <a:lstStyle/>
            <a:p>
              <a:r>
                <a:rPr lang="zh-CN" altLang="en-US" sz="2400" b="1" baseline="30000" dirty="0">
                  <a:solidFill>
                    <a:schemeClr val="bg1"/>
                  </a:solidFill>
                  <a:latin typeface="微软雅黑" panose="020B0503020204020204" pitchFamily="34" charset="-122"/>
                  <a:ea typeface="微软雅黑" panose="020B0503020204020204" pitchFamily="34" charset="-122"/>
                </a:rPr>
                <a:t>元</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baseline="-25000" dirty="0">
                  <a:solidFill>
                    <a:schemeClr val="bg1"/>
                  </a:solidFill>
                  <a:latin typeface="微软雅黑" panose="020B0503020204020204" pitchFamily="34" charset="-122"/>
                  <a:ea typeface="微软雅黑" panose="020B0503020204020204" pitchFamily="34" charset="-122"/>
                </a:rPr>
                <a:t>kVA</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grpSp>
      <p:grpSp>
        <p:nvGrpSpPr>
          <p:cNvPr id="44" name="组合 43">
            <a:extLst>
              <a:ext uri="{FF2B5EF4-FFF2-40B4-BE49-F238E27FC236}">
                <a16:creationId xmlns:a16="http://schemas.microsoft.com/office/drawing/2014/main" id="{CD888B05-4A20-469D-B3C1-1578772D041C}"/>
              </a:ext>
            </a:extLst>
          </p:cNvPr>
          <p:cNvGrpSpPr/>
          <p:nvPr/>
        </p:nvGrpSpPr>
        <p:grpSpPr>
          <a:xfrm rot="-1200000">
            <a:off x="10008269" y="2127551"/>
            <a:ext cx="1058698" cy="461665"/>
            <a:chOff x="9529011" y="-1949807"/>
            <a:chExt cx="1058698" cy="461665"/>
          </a:xfrm>
        </p:grpSpPr>
        <p:sp>
          <p:nvSpPr>
            <p:cNvPr id="56" name="矩形: 圆角 55">
              <a:extLst>
                <a:ext uri="{FF2B5EF4-FFF2-40B4-BE49-F238E27FC236}">
                  <a16:creationId xmlns:a16="http://schemas.microsoft.com/office/drawing/2014/main" id="{D95504C3-3045-4DCD-9EB4-E5856FCABBA0}"/>
                </a:ext>
              </a:extLst>
            </p:cNvPr>
            <p:cNvSpPr/>
            <p:nvPr/>
          </p:nvSpPr>
          <p:spPr>
            <a:xfrm>
              <a:off x="9584915" y="-1924428"/>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F0ED6240-43A5-4903-A3ED-6EB0C073AC44}"/>
                </a:ext>
              </a:extLst>
            </p:cNvPr>
            <p:cNvSpPr txBox="1"/>
            <p:nvPr/>
          </p:nvSpPr>
          <p:spPr>
            <a:xfrm>
              <a:off x="9529011" y="-1949807"/>
              <a:ext cx="1058698" cy="461665"/>
            </a:xfrm>
            <a:prstGeom prst="rect">
              <a:avLst/>
            </a:prstGeom>
            <a:noFill/>
          </p:spPr>
          <p:txBody>
            <a:bodyPr wrap="square" rtlCol="0">
              <a:spAutoFit/>
            </a:bodyPr>
            <a:lstStyle/>
            <a:p>
              <a:r>
                <a:rPr lang="zh-CN" altLang="en-US" sz="2400" b="1" baseline="30000" dirty="0">
                  <a:solidFill>
                    <a:schemeClr val="bg1"/>
                  </a:solidFill>
                  <a:latin typeface="微软雅黑" panose="020B0503020204020204" pitchFamily="34" charset="-122"/>
                  <a:ea typeface="微软雅黑" panose="020B0503020204020204" pitchFamily="34" charset="-122"/>
                </a:rPr>
                <a:t>万元</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baseline="-25000" dirty="0">
                  <a:solidFill>
                    <a:schemeClr val="bg1"/>
                  </a:solidFill>
                  <a:latin typeface="微软雅黑" panose="020B0503020204020204" pitchFamily="34" charset="-122"/>
                  <a:ea typeface="微软雅黑" panose="020B0503020204020204" pitchFamily="34" charset="-122"/>
                </a:rPr>
                <a:t>km</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A487FF73-8888-48C2-8ECB-88034D1AF494}"/>
              </a:ext>
            </a:extLst>
          </p:cNvPr>
          <p:cNvGrpSpPr/>
          <p:nvPr/>
        </p:nvGrpSpPr>
        <p:grpSpPr>
          <a:xfrm rot="-1200000">
            <a:off x="10070572" y="3148602"/>
            <a:ext cx="964824" cy="417095"/>
            <a:chOff x="10338636" y="-454921"/>
            <a:chExt cx="964824" cy="417095"/>
          </a:xfrm>
        </p:grpSpPr>
        <p:sp>
          <p:nvSpPr>
            <p:cNvPr id="57" name="矩形: 圆角 56">
              <a:extLst>
                <a:ext uri="{FF2B5EF4-FFF2-40B4-BE49-F238E27FC236}">
                  <a16:creationId xmlns:a16="http://schemas.microsoft.com/office/drawing/2014/main" id="{6BE612CC-1E97-4FC5-96BE-0DC5C6207577}"/>
                </a:ext>
              </a:extLst>
            </p:cNvPr>
            <p:cNvSpPr/>
            <p:nvPr/>
          </p:nvSpPr>
          <p:spPr>
            <a:xfrm>
              <a:off x="10338636" y="-454921"/>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7DCE8B23-F985-4EB8-A804-8B0401DF4883}"/>
                </a:ext>
              </a:extLst>
            </p:cNvPr>
            <p:cNvSpPr txBox="1"/>
            <p:nvPr/>
          </p:nvSpPr>
          <p:spPr>
            <a:xfrm>
              <a:off x="10345323" y="-446429"/>
              <a:ext cx="951450"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880B00B1-7257-4E1C-87E6-6DBC29A96333}"/>
              </a:ext>
            </a:extLst>
          </p:cNvPr>
          <p:cNvGrpSpPr/>
          <p:nvPr/>
        </p:nvGrpSpPr>
        <p:grpSpPr>
          <a:xfrm rot="-1200000">
            <a:off x="10008269" y="2614993"/>
            <a:ext cx="1058698" cy="461665"/>
            <a:chOff x="9529011" y="-1949807"/>
            <a:chExt cx="1058698" cy="461665"/>
          </a:xfrm>
        </p:grpSpPr>
        <p:sp>
          <p:nvSpPr>
            <p:cNvPr id="63" name="矩形: 圆角 62">
              <a:extLst>
                <a:ext uri="{FF2B5EF4-FFF2-40B4-BE49-F238E27FC236}">
                  <a16:creationId xmlns:a16="http://schemas.microsoft.com/office/drawing/2014/main" id="{33A5BE5C-80D8-4171-B8C3-B0E7B2216D9E}"/>
                </a:ext>
              </a:extLst>
            </p:cNvPr>
            <p:cNvSpPr/>
            <p:nvPr/>
          </p:nvSpPr>
          <p:spPr>
            <a:xfrm>
              <a:off x="9584915" y="-1924428"/>
              <a:ext cx="964824" cy="417095"/>
            </a:xfrm>
            <a:prstGeom prst="roundRect">
              <a:avLst/>
            </a:prstGeom>
            <a:solidFill>
              <a:srgbClr val="FFC000">
                <a:alpha val="90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553E359E-3264-492A-8126-AE2A01D9A9D4}"/>
                </a:ext>
              </a:extLst>
            </p:cNvPr>
            <p:cNvSpPr txBox="1"/>
            <p:nvPr/>
          </p:nvSpPr>
          <p:spPr>
            <a:xfrm>
              <a:off x="9529011" y="-1949807"/>
              <a:ext cx="1058698" cy="461665"/>
            </a:xfrm>
            <a:prstGeom prst="rect">
              <a:avLst/>
            </a:prstGeom>
            <a:noFill/>
          </p:spPr>
          <p:txBody>
            <a:bodyPr wrap="square" rtlCol="0">
              <a:spAutoFit/>
            </a:bodyPr>
            <a:lstStyle/>
            <a:p>
              <a:r>
                <a:rPr lang="zh-CN" altLang="en-US" sz="2400" b="1" baseline="30000" dirty="0">
                  <a:solidFill>
                    <a:schemeClr val="bg1"/>
                  </a:solidFill>
                  <a:latin typeface="微软雅黑" panose="020B0503020204020204" pitchFamily="34" charset="-122"/>
                  <a:ea typeface="微软雅黑" panose="020B0503020204020204" pitchFamily="34" charset="-122"/>
                </a:rPr>
                <a:t>万元</a:t>
              </a:r>
              <a:r>
                <a:rPr lang="en-US" altLang="zh-CN" sz="2400" b="1" dirty="0">
                  <a:solidFill>
                    <a:schemeClr val="bg1"/>
                  </a:solidFill>
                  <a:latin typeface="微软雅黑" panose="020B0503020204020204" pitchFamily="34" charset="-122"/>
                  <a:ea typeface="微软雅黑" panose="020B0503020204020204" pitchFamily="34" charset="-122"/>
                </a:rPr>
                <a:t>/</a:t>
              </a:r>
              <a:r>
                <a:rPr lang="en-US" altLang="zh-CN" sz="2400" b="1" baseline="-25000" dirty="0">
                  <a:solidFill>
                    <a:schemeClr val="bg1"/>
                  </a:solidFill>
                  <a:latin typeface="微软雅黑" panose="020B0503020204020204" pitchFamily="34" charset="-122"/>
                  <a:ea typeface="微软雅黑" panose="020B0503020204020204" pitchFamily="34" charset="-122"/>
                </a:rPr>
                <a:t>km</a:t>
              </a:r>
              <a:endParaRPr lang="zh-CN" altLang="en-US" sz="2400" b="1" baseline="-25000" dirty="0">
                <a:solidFill>
                  <a:schemeClr val="bg1"/>
                </a:solidFill>
                <a:latin typeface="微软雅黑" panose="020B0503020204020204" pitchFamily="34" charset="-122"/>
                <a:ea typeface="微软雅黑" panose="020B0503020204020204" pitchFamily="34" charset="-122"/>
              </a:endParaRPr>
            </a:p>
          </p:txBody>
        </p:sp>
      </p:grpSp>
      <p:cxnSp>
        <p:nvCxnSpPr>
          <p:cNvPr id="65" name="直接连接符 64">
            <a:extLst>
              <a:ext uri="{FF2B5EF4-FFF2-40B4-BE49-F238E27FC236}">
                <a16:creationId xmlns:a16="http://schemas.microsoft.com/office/drawing/2014/main" id="{3508EA30-02A9-4B85-A8AE-C3ACCFD83537}"/>
              </a:ext>
            </a:extLst>
          </p:cNvPr>
          <p:cNvCxnSpPr/>
          <p:nvPr/>
        </p:nvCxnSpPr>
        <p:spPr>
          <a:xfrm>
            <a:off x="2385220" y="4137240"/>
            <a:ext cx="0" cy="1417320"/>
          </a:xfrm>
          <a:prstGeom prst="line">
            <a:avLst/>
          </a:prstGeom>
          <a:ln w="254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BBF14A7F-53A0-4FD8-9E96-CF8697D62E5A}"/>
              </a:ext>
            </a:extLst>
          </p:cNvPr>
          <p:cNvSpPr txBox="1"/>
          <p:nvPr/>
        </p:nvSpPr>
        <p:spPr>
          <a:xfrm>
            <a:off x="2722403" y="1923267"/>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cs typeface="Times New Roman" panose="02020603050405020304" pitchFamily="18" charset="0"/>
              </a:rPr>
              <a:t>计算概算单位指标</a:t>
            </a:r>
            <a:endParaRPr lang="zh-CN" altLang="en-US" dirty="0">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CCB53390-BCA3-47D5-85F9-6F519DF20D45}"/>
              </a:ext>
            </a:extLst>
          </p:cNvPr>
          <p:cNvSpPr txBox="1"/>
          <p:nvPr/>
        </p:nvSpPr>
        <p:spPr>
          <a:xfrm>
            <a:off x="2705098" y="2738478"/>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分析</a:t>
            </a:r>
            <a:r>
              <a:rPr lang="zh-CN" altLang="en-US" dirty="0">
                <a:latin typeface="微软雅黑" panose="020B0503020204020204" pitchFamily="34" charset="-122"/>
                <a:ea typeface="微软雅黑" panose="020B0503020204020204" pitchFamily="34" charset="-122"/>
              </a:rPr>
              <a:t>单位指标</a:t>
            </a:r>
            <a:r>
              <a:rPr lang="zh-CN" altLang="zh-CN" dirty="0">
                <a:latin typeface="微软雅黑" panose="020B0503020204020204" pitchFamily="34" charset="-122"/>
                <a:ea typeface="微软雅黑" panose="020B0503020204020204" pitchFamily="34" charset="-122"/>
              </a:rPr>
              <a:t>合理性</a:t>
            </a:r>
            <a:endParaRPr lang="zh-CN" altLang="en-US"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F1EA9783-0362-4F6A-81C1-EA1E48E8B0B9}"/>
              </a:ext>
            </a:extLst>
          </p:cNvPr>
          <p:cNvSpPr txBox="1"/>
          <p:nvPr/>
        </p:nvSpPr>
        <p:spPr>
          <a:xfrm>
            <a:off x="2722403" y="4156973"/>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与投资估算对比</a:t>
            </a:r>
            <a:endParaRPr lang="zh-CN" altLang="en-US"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587A3146-FAF9-4826-8896-F9B259D8148A}"/>
              </a:ext>
            </a:extLst>
          </p:cNvPr>
          <p:cNvSpPr txBox="1"/>
          <p:nvPr/>
        </p:nvSpPr>
        <p:spPr>
          <a:xfrm>
            <a:off x="2722403" y="4502900"/>
            <a:ext cx="2739524" cy="369332"/>
          </a:xfrm>
          <a:prstGeom prst="rect">
            <a:avLst/>
          </a:prstGeom>
          <a:noFill/>
        </p:spPr>
        <p:txBody>
          <a:bodyPr wrap="square" rtlCol="0">
            <a:spAutoFit/>
          </a:bodyPr>
          <a:lstStyle/>
          <a:p>
            <a:pPr algn="dist"/>
            <a:r>
              <a:rPr lang="zh-CN" altLang="en-US" dirty="0">
                <a:latin typeface="微软雅黑" panose="020B0503020204020204" pitchFamily="34" charset="-122"/>
                <a:ea typeface="微软雅黑" panose="020B0503020204020204" pitchFamily="34" charset="-122"/>
              </a:rPr>
              <a:t>与通用造价</a:t>
            </a:r>
            <a:r>
              <a:rPr lang="zh-CN" altLang="zh-CN" dirty="0">
                <a:latin typeface="微软雅黑" panose="020B0503020204020204" pitchFamily="34" charset="-122"/>
                <a:ea typeface="微软雅黑" panose="020B0503020204020204" pitchFamily="34" charset="-122"/>
              </a:rPr>
              <a:t>对比</a:t>
            </a:r>
            <a:endParaRPr lang="zh-CN" altLang="en-US"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6A1A8123-65A6-4D62-9CD4-EB951BFC5028}"/>
              </a:ext>
            </a:extLst>
          </p:cNvPr>
          <p:cNvSpPr txBox="1"/>
          <p:nvPr/>
        </p:nvSpPr>
        <p:spPr>
          <a:xfrm>
            <a:off x="2722403" y="4848827"/>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造价控制线</a:t>
            </a:r>
            <a:r>
              <a:rPr lang="zh-CN" altLang="zh-CN" dirty="0">
                <a:latin typeface="微软雅黑" panose="020B0503020204020204" pitchFamily="34" charset="-122"/>
                <a:ea typeface="微软雅黑" panose="020B0503020204020204" pitchFamily="34" charset="-122"/>
              </a:rPr>
              <a:t>对比</a:t>
            </a:r>
            <a:endParaRPr lang="zh-CN" altLang="en-US"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AF1810DF-EABA-48D3-9C28-A450494B05CE}"/>
              </a:ext>
            </a:extLst>
          </p:cNvPr>
          <p:cNvSpPr txBox="1"/>
          <p:nvPr/>
        </p:nvSpPr>
        <p:spPr>
          <a:xfrm>
            <a:off x="2722403" y="5194753"/>
            <a:ext cx="2739524" cy="369332"/>
          </a:xfrm>
          <a:prstGeom prst="rect">
            <a:avLst/>
          </a:prstGeom>
          <a:noFill/>
        </p:spPr>
        <p:txBody>
          <a:bodyPr wrap="square" rtlCol="0">
            <a:spAutoFit/>
          </a:bodyPr>
          <a:lstStyle/>
          <a:p>
            <a:pPr algn="dist"/>
            <a:r>
              <a:rPr lang="zh-CN" altLang="zh-CN" dirty="0">
                <a:latin typeface="微软雅黑" panose="020B0503020204020204" pitchFamily="34" charset="-122"/>
                <a:ea typeface="微软雅黑" panose="020B0503020204020204" pitchFamily="34" charset="-122"/>
              </a:rPr>
              <a:t>与</a:t>
            </a:r>
            <a:r>
              <a:rPr lang="zh-CN" altLang="en-US" dirty="0">
                <a:latin typeface="微软雅黑" panose="020B0503020204020204" pitchFamily="34" charset="-122"/>
                <a:ea typeface="微软雅黑" panose="020B0503020204020204" pitchFamily="34" charset="-122"/>
              </a:rPr>
              <a:t>同类型工程</a:t>
            </a:r>
            <a:r>
              <a:rPr lang="zh-CN" altLang="zh-CN" dirty="0">
                <a:latin typeface="微软雅黑" panose="020B0503020204020204" pitchFamily="34" charset="-122"/>
                <a:ea typeface="微软雅黑" panose="020B0503020204020204" pitchFamily="34" charset="-122"/>
              </a:rPr>
              <a:t>对比</a:t>
            </a:r>
            <a:endParaRPr lang="zh-CN" altLang="en-US" dirty="0">
              <a:latin typeface="微软雅黑" panose="020B0503020204020204" pitchFamily="34" charset="-122"/>
              <a:ea typeface="微软雅黑" panose="020B0503020204020204" pitchFamily="34" charset="-122"/>
            </a:endParaRPr>
          </a:p>
        </p:txBody>
      </p:sp>
      <p:grpSp>
        <p:nvGrpSpPr>
          <p:cNvPr id="49" name="组合 48">
            <a:extLst>
              <a:ext uri="{FF2B5EF4-FFF2-40B4-BE49-F238E27FC236}">
                <a16:creationId xmlns:a16="http://schemas.microsoft.com/office/drawing/2014/main" id="{72B0ED52-C235-460A-9960-78342C788DD3}"/>
              </a:ext>
            </a:extLst>
          </p:cNvPr>
          <p:cNvGrpSpPr>
            <a:grpSpLocks noChangeAspect="1"/>
          </p:cNvGrpSpPr>
          <p:nvPr/>
        </p:nvGrpSpPr>
        <p:grpSpPr>
          <a:xfrm>
            <a:off x="6541234" y="4364594"/>
            <a:ext cx="828000" cy="968198"/>
            <a:chOff x="1694615" y="2422993"/>
            <a:chExt cx="1614488" cy="1887855"/>
          </a:xfrm>
        </p:grpSpPr>
        <p:sp>
          <p:nvSpPr>
            <p:cNvPr id="71" name="设计文件（边框）">
              <a:extLst>
                <a:ext uri="{FF2B5EF4-FFF2-40B4-BE49-F238E27FC236}">
                  <a16:creationId xmlns:a16="http://schemas.microsoft.com/office/drawing/2014/main" id="{AF94999D-6FBC-4DA9-B159-DE6C3CC4ED83}"/>
                </a:ext>
              </a:extLst>
            </p:cNvPr>
            <p:cNvSpPr/>
            <p:nvPr/>
          </p:nvSpPr>
          <p:spPr>
            <a:xfrm>
              <a:off x="1694615" y="2422993"/>
              <a:ext cx="1614488" cy="1887855"/>
            </a:xfrm>
            <a:prstGeom prst="frame">
              <a:avLst>
                <a:gd name="adj1" fmla="val 5420"/>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行3">
              <a:extLst>
                <a:ext uri="{FF2B5EF4-FFF2-40B4-BE49-F238E27FC236}">
                  <a16:creationId xmlns:a16="http://schemas.microsoft.com/office/drawing/2014/main" id="{011C624C-05DF-407C-8995-037D4AD12ADB}"/>
                </a:ext>
              </a:extLst>
            </p:cNvPr>
            <p:cNvSpPr/>
            <p:nvPr/>
          </p:nvSpPr>
          <p:spPr>
            <a:xfrm>
              <a:off x="2689025" y="317424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行4">
              <a:extLst>
                <a:ext uri="{FF2B5EF4-FFF2-40B4-BE49-F238E27FC236}">
                  <a16:creationId xmlns:a16="http://schemas.microsoft.com/office/drawing/2014/main" id="{892EF667-CB7B-4AD2-A2B0-1CA369805F4D}"/>
                </a:ext>
              </a:extLst>
            </p:cNvPr>
            <p:cNvSpPr/>
            <p:nvPr/>
          </p:nvSpPr>
          <p:spPr>
            <a:xfrm>
              <a:off x="2689025" y="343264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行5">
              <a:extLst>
                <a:ext uri="{FF2B5EF4-FFF2-40B4-BE49-F238E27FC236}">
                  <a16:creationId xmlns:a16="http://schemas.microsoft.com/office/drawing/2014/main" id="{56FDE203-0615-469A-A9F7-FD6A69F82AD9}"/>
                </a:ext>
              </a:extLst>
            </p:cNvPr>
            <p:cNvSpPr/>
            <p:nvPr/>
          </p:nvSpPr>
          <p:spPr>
            <a:xfrm>
              <a:off x="1926073" y="3691038"/>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行6">
              <a:extLst>
                <a:ext uri="{FF2B5EF4-FFF2-40B4-BE49-F238E27FC236}">
                  <a16:creationId xmlns:a16="http://schemas.microsoft.com/office/drawing/2014/main" id="{815BB9D0-143C-42A1-AD4D-E70F4B180780}"/>
                </a:ext>
              </a:extLst>
            </p:cNvPr>
            <p:cNvSpPr/>
            <p:nvPr/>
          </p:nvSpPr>
          <p:spPr>
            <a:xfrm>
              <a:off x="1918294" y="3949434"/>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行2">
              <a:extLst>
                <a:ext uri="{FF2B5EF4-FFF2-40B4-BE49-F238E27FC236}">
                  <a16:creationId xmlns:a16="http://schemas.microsoft.com/office/drawing/2014/main" id="{B647F680-25B3-44B6-8921-6F3370476A9B}"/>
                </a:ext>
              </a:extLst>
            </p:cNvPr>
            <p:cNvSpPr/>
            <p:nvPr/>
          </p:nvSpPr>
          <p:spPr>
            <a:xfrm>
              <a:off x="2689025" y="291680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行1">
              <a:extLst>
                <a:ext uri="{FF2B5EF4-FFF2-40B4-BE49-F238E27FC236}">
                  <a16:creationId xmlns:a16="http://schemas.microsoft.com/office/drawing/2014/main" id="{C15FA7AC-4DC7-4AE1-B9A7-92C09A271D94}"/>
                </a:ext>
              </a:extLst>
            </p:cNvPr>
            <p:cNvSpPr/>
            <p:nvPr/>
          </p:nvSpPr>
          <p:spPr>
            <a:xfrm>
              <a:off x="2689025" y="265840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铁塔">
              <a:extLst>
                <a:ext uri="{FF2B5EF4-FFF2-40B4-BE49-F238E27FC236}">
                  <a16:creationId xmlns:a16="http://schemas.microsoft.com/office/drawing/2014/main" id="{BAA4E282-B87D-4D00-8DB1-0658B56A0000}"/>
                </a:ext>
              </a:extLst>
            </p:cNvPr>
            <p:cNvSpPr>
              <a:spLocks noEditPoints="1"/>
            </p:cNvSpPr>
            <p:nvPr/>
          </p:nvSpPr>
          <p:spPr bwMode="auto">
            <a:xfrm>
              <a:off x="1926073" y="2658406"/>
              <a:ext cx="598021" cy="89031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9" name="组合 78">
            <a:extLst>
              <a:ext uri="{FF2B5EF4-FFF2-40B4-BE49-F238E27FC236}">
                <a16:creationId xmlns:a16="http://schemas.microsoft.com/office/drawing/2014/main" id="{10B221EB-A9CC-400E-B88C-AF1AEA3D333D}"/>
              </a:ext>
            </a:extLst>
          </p:cNvPr>
          <p:cNvGrpSpPr/>
          <p:nvPr/>
        </p:nvGrpSpPr>
        <p:grpSpPr>
          <a:xfrm flipH="1">
            <a:off x="8159698" y="4266705"/>
            <a:ext cx="1008000" cy="1170962"/>
            <a:chOff x="1694615" y="2422993"/>
            <a:chExt cx="1614488" cy="1887855"/>
          </a:xfrm>
        </p:grpSpPr>
        <p:sp>
          <p:nvSpPr>
            <p:cNvPr id="80" name="设计文件（边框）">
              <a:extLst>
                <a:ext uri="{FF2B5EF4-FFF2-40B4-BE49-F238E27FC236}">
                  <a16:creationId xmlns:a16="http://schemas.microsoft.com/office/drawing/2014/main" id="{AA392BB0-2358-46DF-8FF2-9F1CF62AE011}"/>
                </a:ext>
              </a:extLst>
            </p:cNvPr>
            <p:cNvSpPr/>
            <p:nvPr/>
          </p:nvSpPr>
          <p:spPr>
            <a:xfrm>
              <a:off x="1694615" y="2422993"/>
              <a:ext cx="1614488" cy="1887855"/>
            </a:xfrm>
            <a:prstGeom prst="frame">
              <a:avLst>
                <a:gd name="adj1" fmla="val 5420"/>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行3">
              <a:extLst>
                <a:ext uri="{FF2B5EF4-FFF2-40B4-BE49-F238E27FC236}">
                  <a16:creationId xmlns:a16="http://schemas.microsoft.com/office/drawing/2014/main" id="{3927A6A8-72E1-42FE-8E84-FDDD33B310D6}"/>
                </a:ext>
              </a:extLst>
            </p:cNvPr>
            <p:cNvSpPr/>
            <p:nvPr/>
          </p:nvSpPr>
          <p:spPr>
            <a:xfrm>
              <a:off x="2689025" y="317424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行4">
              <a:extLst>
                <a:ext uri="{FF2B5EF4-FFF2-40B4-BE49-F238E27FC236}">
                  <a16:creationId xmlns:a16="http://schemas.microsoft.com/office/drawing/2014/main" id="{DE572B77-FA02-4178-98AC-82C86A0FC45D}"/>
                </a:ext>
              </a:extLst>
            </p:cNvPr>
            <p:cNvSpPr/>
            <p:nvPr/>
          </p:nvSpPr>
          <p:spPr>
            <a:xfrm>
              <a:off x="2689025" y="343264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行5">
              <a:extLst>
                <a:ext uri="{FF2B5EF4-FFF2-40B4-BE49-F238E27FC236}">
                  <a16:creationId xmlns:a16="http://schemas.microsoft.com/office/drawing/2014/main" id="{7D1B2D10-6728-41A3-82E4-258A1F694A4D}"/>
                </a:ext>
              </a:extLst>
            </p:cNvPr>
            <p:cNvSpPr/>
            <p:nvPr/>
          </p:nvSpPr>
          <p:spPr>
            <a:xfrm>
              <a:off x="1926073" y="3691038"/>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行6">
              <a:extLst>
                <a:ext uri="{FF2B5EF4-FFF2-40B4-BE49-F238E27FC236}">
                  <a16:creationId xmlns:a16="http://schemas.microsoft.com/office/drawing/2014/main" id="{0E58A054-9EBE-4790-994D-148976AF9FC0}"/>
                </a:ext>
              </a:extLst>
            </p:cNvPr>
            <p:cNvSpPr/>
            <p:nvPr/>
          </p:nvSpPr>
          <p:spPr>
            <a:xfrm>
              <a:off x="1918294" y="3949434"/>
              <a:ext cx="1167129"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行2">
              <a:extLst>
                <a:ext uri="{FF2B5EF4-FFF2-40B4-BE49-F238E27FC236}">
                  <a16:creationId xmlns:a16="http://schemas.microsoft.com/office/drawing/2014/main" id="{BEEE3D4A-ABB1-43E1-AD00-1D7AA570F522}"/>
                </a:ext>
              </a:extLst>
            </p:cNvPr>
            <p:cNvSpPr/>
            <p:nvPr/>
          </p:nvSpPr>
          <p:spPr>
            <a:xfrm>
              <a:off x="2689025" y="2916802"/>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行1">
              <a:extLst>
                <a:ext uri="{FF2B5EF4-FFF2-40B4-BE49-F238E27FC236}">
                  <a16:creationId xmlns:a16="http://schemas.microsoft.com/office/drawing/2014/main" id="{B34E3E38-E787-4DAF-B2FF-D8F95EFCA779}"/>
                </a:ext>
              </a:extLst>
            </p:cNvPr>
            <p:cNvSpPr/>
            <p:nvPr/>
          </p:nvSpPr>
          <p:spPr>
            <a:xfrm>
              <a:off x="2689025" y="2658406"/>
              <a:ext cx="404178" cy="92710"/>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铁塔">
              <a:extLst>
                <a:ext uri="{FF2B5EF4-FFF2-40B4-BE49-F238E27FC236}">
                  <a16:creationId xmlns:a16="http://schemas.microsoft.com/office/drawing/2014/main" id="{7528B743-15E8-406F-8252-406CCB7A689F}"/>
                </a:ext>
              </a:extLst>
            </p:cNvPr>
            <p:cNvSpPr>
              <a:spLocks noEditPoints="1"/>
            </p:cNvSpPr>
            <p:nvPr/>
          </p:nvSpPr>
          <p:spPr bwMode="auto">
            <a:xfrm>
              <a:off x="1926073" y="2658406"/>
              <a:ext cx="598021" cy="89031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99" name="组合 98">
            <a:extLst>
              <a:ext uri="{FF2B5EF4-FFF2-40B4-BE49-F238E27FC236}">
                <a16:creationId xmlns:a16="http://schemas.microsoft.com/office/drawing/2014/main" id="{2172A085-F445-4E83-A674-5763ABCFC8AD}"/>
              </a:ext>
            </a:extLst>
          </p:cNvPr>
          <p:cNvGrpSpPr/>
          <p:nvPr/>
        </p:nvGrpSpPr>
        <p:grpSpPr>
          <a:xfrm rot="19741770">
            <a:off x="5131419" y="3956930"/>
            <a:ext cx="745601" cy="611364"/>
            <a:chOff x="4253919" y="2859751"/>
            <a:chExt cx="745601" cy="611364"/>
          </a:xfrm>
        </p:grpSpPr>
        <p:sp>
          <p:nvSpPr>
            <p:cNvPr id="100" name="椭圆 99">
              <a:extLst>
                <a:ext uri="{FF2B5EF4-FFF2-40B4-BE49-F238E27FC236}">
                  <a16:creationId xmlns:a16="http://schemas.microsoft.com/office/drawing/2014/main" id="{298BE3F6-08A4-4F59-8D96-7C5A77A584F9}"/>
                </a:ext>
              </a:extLst>
            </p:cNvPr>
            <p:cNvSpPr/>
            <p:nvPr/>
          </p:nvSpPr>
          <p:spPr>
            <a:xfrm>
              <a:off x="4317771" y="2859751"/>
              <a:ext cx="611364" cy="611364"/>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1" name="文本框 100">
              <a:extLst>
                <a:ext uri="{FF2B5EF4-FFF2-40B4-BE49-F238E27FC236}">
                  <a16:creationId xmlns:a16="http://schemas.microsoft.com/office/drawing/2014/main" id="{54ADEC10-0310-4588-8FFF-2BABBE635B99}"/>
                </a:ext>
              </a:extLst>
            </p:cNvPr>
            <p:cNvSpPr txBox="1"/>
            <p:nvPr/>
          </p:nvSpPr>
          <p:spPr>
            <a:xfrm>
              <a:off x="4253919" y="2979950"/>
              <a:ext cx="745601" cy="369332"/>
            </a:xfrm>
            <a:prstGeom prst="rect">
              <a:avLst/>
            </a:prstGeom>
            <a:noFill/>
          </p:spPr>
          <p:txBody>
            <a:bodyPr wrap="square" rtlCol="0">
              <a:spAutoFit/>
            </a:bodyPr>
            <a:lstStyle/>
            <a:p>
              <a:pPr algn="ctr"/>
              <a:r>
                <a:rPr lang="zh-CN" altLang="en-US" b="1" dirty="0">
                  <a:solidFill>
                    <a:schemeClr val="bg1"/>
                  </a:solidFill>
                </a:rPr>
                <a:t>重点</a:t>
              </a:r>
            </a:p>
          </p:txBody>
        </p:sp>
      </p:grpSp>
    </p:spTree>
    <p:extLst>
      <p:ext uri="{BB962C8B-B14F-4D97-AF65-F5344CB8AC3E}">
        <p14:creationId xmlns:p14="http://schemas.microsoft.com/office/powerpoint/2010/main" val="97400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1" nodeType="withEffect">
                                  <p:stCondLst>
                                    <p:cond delay="0"/>
                                  </p:stCondLst>
                                  <p:childTnLst>
                                    <p:animMotion origin="layout" path="M 3.33333E-6 -4.44444E-6 L -0.36185 -0.08472 " pathEditMode="relative" rAng="0" ptsTypes="AA">
                                      <p:cBhvr>
                                        <p:cTn id="6" dur="2000" fill="hold"/>
                                        <p:tgtEl>
                                          <p:spTgt spid="28"/>
                                        </p:tgtEl>
                                        <p:attrNameLst>
                                          <p:attrName>ppt_x</p:attrName>
                                          <p:attrName>ppt_y</p:attrName>
                                        </p:attrNameLst>
                                      </p:cBhvr>
                                      <p:rCtr x="-18099" y="-4236"/>
                                    </p:animMotion>
                                  </p:childTnLst>
                                </p:cTn>
                              </p:par>
                              <p:par>
                                <p:cTn id="7" presetID="35" presetClass="path" presetSubtype="0" accel="50000" decel="50000" fill="hold" grpId="1" nodeType="withEffect">
                                  <p:stCondLst>
                                    <p:cond delay="0"/>
                                  </p:stCondLst>
                                  <p:childTnLst>
                                    <p:animMotion origin="layout" path="M 4.58333E-6 -4.44444E-6 L -0.43607 -0.00601 " pathEditMode="relative" rAng="0" ptsTypes="AA">
                                      <p:cBhvr>
                                        <p:cTn id="8" dur="2000" fill="hold"/>
                                        <p:tgtEl>
                                          <p:spTgt spid="29"/>
                                        </p:tgtEl>
                                        <p:attrNameLst>
                                          <p:attrName>ppt_x</p:attrName>
                                          <p:attrName>ppt_y</p:attrName>
                                        </p:attrNameLst>
                                      </p:cBhvr>
                                      <p:rCtr x="-21810" y="-301"/>
                                    </p:animMotion>
                                  </p:childTnLst>
                                </p:cTn>
                              </p:par>
                              <p:par>
                                <p:cTn id="9" presetID="35" presetClass="path" presetSubtype="0" accel="50000" decel="50000" fill="hold" grpId="1" nodeType="withEffect">
                                  <p:stCondLst>
                                    <p:cond delay="0"/>
                                  </p:stCondLst>
                                  <p:childTnLst>
                                    <p:animMotion origin="layout" path="M -4.16667E-6 -4.44444E-6 L -0.51028 0.07176 " pathEditMode="relative" rAng="0" ptsTypes="AA">
                                      <p:cBhvr>
                                        <p:cTn id="10" dur="2000" fill="hold"/>
                                        <p:tgtEl>
                                          <p:spTgt spid="30"/>
                                        </p:tgtEl>
                                        <p:attrNameLst>
                                          <p:attrName>ppt_x</p:attrName>
                                          <p:attrName>ppt_y</p:attrName>
                                        </p:attrNameLst>
                                      </p:cBhvr>
                                      <p:rCtr x="-25521" y="3588"/>
                                    </p:animMotion>
                                  </p:childTnLst>
                                </p:cTn>
                              </p:par>
                              <p:par>
                                <p:cTn id="11" presetID="35" presetClass="path" presetSubtype="0" accel="50000" decel="50000" fill="hold" grpId="1" nodeType="withEffect">
                                  <p:stCondLst>
                                    <p:cond delay="0"/>
                                  </p:stCondLst>
                                  <p:childTnLst>
                                    <p:animMotion origin="layout" path="M 3.33333E-6 1.85185E-6 L -0.36185 0.06967 " pathEditMode="relative" rAng="0" ptsTypes="AA">
                                      <p:cBhvr>
                                        <p:cTn id="12" dur="2000" fill="hold"/>
                                        <p:tgtEl>
                                          <p:spTgt spid="32"/>
                                        </p:tgtEl>
                                        <p:attrNameLst>
                                          <p:attrName>ppt_x</p:attrName>
                                          <p:attrName>ppt_y</p:attrName>
                                        </p:attrNameLst>
                                      </p:cBhvr>
                                      <p:rCtr x="-18099" y="3472"/>
                                    </p:animMotion>
                                  </p:childTnLst>
                                </p:cTn>
                              </p:par>
                              <p:par>
                                <p:cTn id="13" presetID="35" presetClass="path" presetSubtype="0" accel="50000" decel="50000" fill="hold" grpId="1" nodeType="withEffect">
                                  <p:stCondLst>
                                    <p:cond delay="0"/>
                                  </p:stCondLst>
                                  <p:childTnLst>
                                    <p:animMotion origin="layout" path="M 4.58333E-6 4.81481E-6 L -0.43607 0.15231 " pathEditMode="relative" rAng="0" ptsTypes="AA">
                                      <p:cBhvr>
                                        <p:cTn id="14" dur="2000" fill="hold"/>
                                        <p:tgtEl>
                                          <p:spTgt spid="36"/>
                                        </p:tgtEl>
                                        <p:attrNameLst>
                                          <p:attrName>ppt_x</p:attrName>
                                          <p:attrName>ppt_y</p:attrName>
                                        </p:attrNameLst>
                                      </p:cBhvr>
                                      <p:rCtr x="-21810" y="7616"/>
                                    </p:animMotion>
                                  </p:childTnLst>
                                </p:cTn>
                              </p:par>
                              <p:par>
                                <p:cTn id="15" presetID="35" presetClass="path" presetSubtype="0" accel="50000" decel="50000" fill="hold" grpId="1" nodeType="withEffect">
                                  <p:stCondLst>
                                    <p:cond delay="0"/>
                                  </p:stCondLst>
                                  <p:childTnLst>
                                    <p:animMotion origin="layout" path="M -4.16667E-6 4.81481E-6 L -0.51028 0.23888 " pathEditMode="relative" rAng="0" ptsTypes="AA">
                                      <p:cBhvr>
                                        <p:cTn id="16" dur="2000" fill="hold"/>
                                        <p:tgtEl>
                                          <p:spTgt spid="37"/>
                                        </p:tgtEl>
                                        <p:attrNameLst>
                                          <p:attrName>ppt_x</p:attrName>
                                          <p:attrName>ppt_y</p:attrName>
                                        </p:attrNameLst>
                                      </p:cBhvr>
                                      <p:rCtr x="-25521" y="11944"/>
                                    </p:animMotion>
                                  </p:childTnLst>
                                </p:cTn>
                              </p:par>
                            </p:childTnLst>
                          </p:cTn>
                        </p:par>
                        <p:par>
                          <p:cTn id="17" fill="hold">
                            <p:stCondLst>
                              <p:cond delay="20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p:stCondLst>
                              <p:cond delay="2500"/>
                            </p:stCondLst>
                            <p:childTnLst>
                              <p:par>
                                <p:cTn id="22" presetID="2" presetClass="entr" presetSubtype="4"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ppt_x"/>
                                          </p:val>
                                        </p:tav>
                                        <p:tav tm="100000">
                                          <p:val>
                                            <p:strVal val="#ppt_x"/>
                                          </p:val>
                                        </p:tav>
                                      </p:tavLst>
                                    </p:anim>
                                    <p:anim calcmode="lin" valueType="num">
                                      <p:cBhvr additive="base">
                                        <p:cTn id="25" dur="500" fill="hold"/>
                                        <p:tgtEl>
                                          <p:spTgt spid="45"/>
                                        </p:tgtEl>
                                        <p:attrNameLst>
                                          <p:attrName>ppt_y</p:attrName>
                                        </p:attrNameLst>
                                      </p:cBhvr>
                                      <p:tavLst>
                                        <p:tav tm="0">
                                          <p:val>
                                            <p:strVal val="1+#ppt_h/2"/>
                                          </p:val>
                                        </p:tav>
                                        <p:tav tm="100000">
                                          <p:val>
                                            <p:strVal val="#ppt_y"/>
                                          </p:val>
                                        </p:tav>
                                      </p:tavLst>
                                    </p:anim>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ppt_x"/>
                                          </p:val>
                                        </p:tav>
                                        <p:tav tm="100000">
                                          <p:val>
                                            <p:strVal val="#ppt_x"/>
                                          </p:val>
                                        </p:tav>
                                      </p:tavLst>
                                    </p:anim>
                                    <p:anim calcmode="lin" valueType="num">
                                      <p:cBhvr additive="base">
                                        <p:cTn id="30" dur="500" fill="hold"/>
                                        <p:tgtEl>
                                          <p:spTgt spid="66"/>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1000"/>
                                        <p:tgtEl>
                                          <p:spTgt spid="21"/>
                                        </p:tgtEl>
                                      </p:cBhvr>
                                    </p:animEffect>
                                    <p:anim calcmode="lin" valueType="num">
                                      <p:cBhvr>
                                        <p:cTn id="39" dur="1000" fill="hold"/>
                                        <p:tgtEl>
                                          <p:spTgt spid="21"/>
                                        </p:tgtEl>
                                        <p:attrNameLst>
                                          <p:attrName>ppt_x</p:attrName>
                                        </p:attrNameLst>
                                      </p:cBhvr>
                                      <p:tavLst>
                                        <p:tav tm="0">
                                          <p:val>
                                            <p:strVal val="#ppt_x"/>
                                          </p:val>
                                        </p:tav>
                                        <p:tav tm="100000">
                                          <p:val>
                                            <p:strVal val="#ppt_x"/>
                                          </p:val>
                                        </p:tav>
                                      </p:tavLst>
                                    </p:anim>
                                    <p:anim calcmode="lin" valueType="num">
                                      <p:cBhvr>
                                        <p:cTn id="40" dur="1000" fill="hold"/>
                                        <p:tgtEl>
                                          <p:spTgt spid="21"/>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3" presetClass="entr" presetSubtype="32"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strVal val="4*#ppt_w"/>
                                          </p:val>
                                        </p:tav>
                                        <p:tav tm="100000">
                                          <p:val>
                                            <p:strVal val="#ppt_w"/>
                                          </p:val>
                                        </p:tav>
                                      </p:tavLst>
                                    </p:anim>
                                    <p:anim calcmode="lin" valueType="num">
                                      <p:cBhvr>
                                        <p:cTn id="45" dur="500" fill="hold"/>
                                        <p:tgtEl>
                                          <p:spTgt spid="40"/>
                                        </p:tgtEl>
                                        <p:attrNameLst>
                                          <p:attrName>ppt_h</p:attrName>
                                        </p:attrNameLst>
                                      </p:cBhvr>
                                      <p:tavLst>
                                        <p:tav tm="0">
                                          <p:val>
                                            <p:strVal val="4*#ppt_h"/>
                                          </p:val>
                                        </p:tav>
                                        <p:tav tm="100000">
                                          <p:val>
                                            <p:strVal val="#ppt_h"/>
                                          </p:val>
                                        </p:tav>
                                      </p:tavLst>
                                    </p:anim>
                                  </p:childTnLst>
                                </p:cTn>
                              </p:par>
                            </p:childTnLst>
                          </p:cTn>
                        </p:par>
                        <p:par>
                          <p:cTn id="46" fill="hold">
                            <p:stCondLst>
                              <p:cond delay="5500"/>
                            </p:stCondLst>
                            <p:childTnLst>
                              <p:par>
                                <p:cTn id="47" presetID="42" presetClass="entr" presetSubtype="0"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1000"/>
                                        <p:tgtEl>
                                          <p:spTgt spid="46"/>
                                        </p:tgtEl>
                                      </p:cBhvr>
                                    </p:animEffect>
                                    <p:anim calcmode="lin" valueType="num">
                                      <p:cBhvr>
                                        <p:cTn id="50" dur="1000" fill="hold"/>
                                        <p:tgtEl>
                                          <p:spTgt spid="46"/>
                                        </p:tgtEl>
                                        <p:attrNameLst>
                                          <p:attrName>ppt_x</p:attrName>
                                        </p:attrNameLst>
                                      </p:cBhvr>
                                      <p:tavLst>
                                        <p:tav tm="0">
                                          <p:val>
                                            <p:strVal val="#ppt_x"/>
                                          </p:val>
                                        </p:tav>
                                        <p:tav tm="100000">
                                          <p:val>
                                            <p:strVal val="#ppt_x"/>
                                          </p:val>
                                        </p:tav>
                                      </p:tavLst>
                                    </p:anim>
                                    <p:anim calcmode="lin" valueType="num">
                                      <p:cBhvr>
                                        <p:cTn id="51" dur="1000" fill="hold"/>
                                        <p:tgtEl>
                                          <p:spTgt spid="46"/>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23" presetClass="entr" presetSubtype="32" fill="hold" nodeType="after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ppt_w</p:attrName>
                                        </p:attrNameLst>
                                      </p:cBhvr>
                                      <p:tavLst>
                                        <p:tav tm="0">
                                          <p:val>
                                            <p:strVal val="4*#ppt_w"/>
                                          </p:val>
                                        </p:tav>
                                        <p:tav tm="100000">
                                          <p:val>
                                            <p:strVal val="#ppt_w"/>
                                          </p:val>
                                        </p:tav>
                                      </p:tavLst>
                                    </p:anim>
                                    <p:anim calcmode="lin" valueType="num">
                                      <p:cBhvr>
                                        <p:cTn id="56" dur="500" fill="hold"/>
                                        <p:tgtEl>
                                          <p:spTgt spid="44"/>
                                        </p:tgtEl>
                                        <p:attrNameLst>
                                          <p:attrName>ppt_h</p:attrName>
                                        </p:attrNameLst>
                                      </p:cBhvr>
                                      <p:tavLst>
                                        <p:tav tm="0">
                                          <p:val>
                                            <p:strVal val="4*#ppt_h"/>
                                          </p:val>
                                        </p:tav>
                                        <p:tav tm="100000">
                                          <p:val>
                                            <p:strVal val="#ppt_h"/>
                                          </p:val>
                                        </p:tav>
                                      </p:tavLst>
                                    </p:anim>
                                  </p:childTnLst>
                                </p:cTn>
                              </p:par>
                            </p:childTnLst>
                          </p:cTn>
                        </p:par>
                        <p:par>
                          <p:cTn id="57" fill="hold">
                            <p:stCondLst>
                              <p:cond delay="7000"/>
                            </p:stCondLst>
                            <p:childTnLst>
                              <p:par>
                                <p:cTn id="58" presetID="42" presetClass="entr" presetSubtype="0" fill="hold" grpId="0" nodeType="after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1000"/>
                                        <p:tgtEl>
                                          <p:spTgt spid="47"/>
                                        </p:tgtEl>
                                      </p:cBhvr>
                                    </p:animEffect>
                                    <p:anim calcmode="lin" valueType="num">
                                      <p:cBhvr>
                                        <p:cTn id="61" dur="1000" fill="hold"/>
                                        <p:tgtEl>
                                          <p:spTgt spid="47"/>
                                        </p:tgtEl>
                                        <p:attrNameLst>
                                          <p:attrName>ppt_x</p:attrName>
                                        </p:attrNameLst>
                                      </p:cBhvr>
                                      <p:tavLst>
                                        <p:tav tm="0">
                                          <p:val>
                                            <p:strVal val="#ppt_x"/>
                                          </p:val>
                                        </p:tav>
                                        <p:tav tm="100000">
                                          <p:val>
                                            <p:strVal val="#ppt_x"/>
                                          </p:val>
                                        </p:tav>
                                      </p:tavLst>
                                    </p:anim>
                                    <p:anim calcmode="lin" valueType="num">
                                      <p:cBhvr>
                                        <p:cTn id="62" dur="1000" fill="hold"/>
                                        <p:tgtEl>
                                          <p:spTgt spid="47"/>
                                        </p:tgtEl>
                                        <p:attrNameLst>
                                          <p:attrName>ppt_y</p:attrName>
                                        </p:attrNameLst>
                                      </p:cBhvr>
                                      <p:tavLst>
                                        <p:tav tm="0">
                                          <p:val>
                                            <p:strVal val="#ppt_y+.1"/>
                                          </p:val>
                                        </p:tav>
                                        <p:tav tm="100000">
                                          <p:val>
                                            <p:strVal val="#ppt_y"/>
                                          </p:val>
                                        </p:tav>
                                      </p:tavLst>
                                    </p:anim>
                                  </p:childTnLst>
                                </p:cTn>
                              </p:par>
                            </p:childTnLst>
                          </p:cTn>
                        </p:par>
                        <p:par>
                          <p:cTn id="63" fill="hold">
                            <p:stCondLst>
                              <p:cond delay="8000"/>
                            </p:stCondLst>
                            <p:childTnLst>
                              <p:par>
                                <p:cTn id="64" presetID="23" presetClass="entr" presetSubtype="32" fill="hold" nodeType="after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p:cTn id="66" dur="500" fill="hold"/>
                                        <p:tgtEl>
                                          <p:spTgt spid="60"/>
                                        </p:tgtEl>
                                        <p:attrNameLst>
                                          <p:attrName>ppt_w</p:attrName>
                                        </p:attrNameLst>
                                      </p:cBhvr>
                                      <p:tavLst>
                                        <p:tav tm="0">
                                          <p:val>
                                            <p:strVal val="4*#ppt_w"/>
                                          </p:val>
                                        </p:tav>
                                        <p:tav tm="100000">
                                          <p:val>
                                            <p:strVal val="#ppt_w"/>
                                          </p:val>
                                        </p:tav>
                                      </p:tavLst>
                                    </p:anim>
                                    <p:anim calcmode="lin" valueType="num">
                                      <p:cBhvr>
                                        <p:cTn id="67" dur="500" fill="hold"/>
                                        <p:tgtEl>
                                          <p:spTgt spid="60"/>
                                        </p:tgtEl>
                                        <p:attrNameLst>
                                          <p:attrName>ppt_h</p:attrName>
                                        </p:attrNameLst>
                                      </p:cBhvr>
                                      <p:tavLst>
                                        <p:tav tm="0">
                                          <p:val>
                                            <p:strVal val="4*#ppt_h"/>
                                          </p:val>
                                        </p:tav>
                                        <p:tav tm="100000">
                                          <p:val>
                                            <p:strVal val="#ppt_h"/>
                                          </p:val>
                                        </p:tav>
                                      </p:tavLst>
                                    </p:anim>
                                  </p:childTnLst>
                                </p:cTn>
                              </p:par>
                            </p:childTnLst>
                          </p:cTn>
                        </p:par>
                        <p:par>
                          <p:cTn id="68" fill="hold">
                            <p:stCondLst>
                              <p:cond delay="8500"/>
                            </p:stCondLst>
                            <p:childTnLst>
                              <p:par>
                                <p:cTn id="69" presetID="42" presetClass="entr" presetSubtype="0"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1000"/>
                                        <p:tgtEl>
                                          <p:spTgt spid="48"/>
                                        </p:tgtEl>
                                      </p:cBhvr>
                                    </p:animEffect>
                                    <p:anim calcmode="lin" valueType="num">
                                      <p:cBhvr>
                                        <p:cTn id="72" dur="1000" fill="hold"/>
                                        <p:tgtEl>
                                          <p:spTgt spid="48"/>
                                        </p:tgtEl>
                                        <p:attrNameLst>
                                          <p:attrName>ppt_x</p:attrName>
                                        </p:attrNameLst>
                                      </p:cBhvr>
                                      <p:tavLst>
                                        <p:tav tm="0">
                                          <p:val>
                                            <p:strVal val="#ppt_x"/>
                                          </p:val>
                                        </p:tav>
                                        <p:tav tm="100000">
                                          <p:val>
                                            <p:strVal val="#ppt_x"/>
                                          </p:val>
                                        </p:tav>
                                      </p:tavLst>
                                    </p:anim>
                                    <p:anim calcmode="lin" valueType="num">
                                      <p:cBhvr>
                                        <p:cTn id="73" dur="1000" fill="hold"/>
                                        <p:tgtEl>
                                          <p:spTgt spid="48"/>
                                        </p:tgtEl>
                                        <p:attrNameLst>
                                          <p:attrName>ppt_y</p:attrName>
                                        </p:attrNameLst>
                                      </p:cBhvr>
                                      <p:tavLst>
                                        <p:tav tm="0">
                                          <p:val>
                                            <p:strVal val="#ppt_y+.1"/>
                                          </p:val>
                                        </p:tav>
                                        <p:tav tm="100000">
                                          <p:val>
                                            <p:strVal val="#ppt_y"/>
                                          </p:val>
                                        </p:tav>
                                      </p:tavLst>
                                    </p:anim>
                                  </p:childTnLst>
                                </p:cTn>
                              </p:par>
                            </p:childTnLst>
                          </p:cTn>
                        </p:par>
                        <p:par>
                          <p:cTn id="74" fill="hold">
                            <p:stCondLst>
                              <p:cond delay="9500"/>
                            </p:stCondLst>
                            <p:childTnLst>
                              <p:par>
                                <p:cTn id="75" presetID="23" presetClass="entr" presetSubtype="32" fill="hold" nodeType="after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p:cTn id="77" dur="500" fill="hold"/>
                                        <p:tgtEl>
                                          <p:spTgt spid="24"/>
                                        </p:tgtEl>
                                        <p:attrNameLst>
                                          <p:attrName>ppt_w</p:attrName>
                                        </p:attrNameLst>
                                      </p:cBhvr>
                                      <p:tavLst>
                                        <p:tav tm="0">
                                          <p:val>
                                            <p:strVal val="4*#ppt_w"/>
                                          </p:val>
                                        </p:tav>
                                        <p:tav tm="100000">
                                          <p:val>
                                            <p:strVal val="#ppt_w"/>
                                          </p:val>
                                        </p:tav>
                                      </p:tavLst>
                                    </p:anim>
                                    <p:anim calcmode="lin" valueType="num">
                                      <p:cBhvr>
                                        <p:cTn id="78" dur="500" fill="hold"/>
                                        <p:tgtEl>
                                          <p:spTgt spid="24"/>
                                        </p:tgtEl>
                                        <p:attrNameLst>
                                          <p:attrName>ppt_h</p:attrName>
                                        </p:attrNameLst>
                                      </p:cBhvr>
                                      <p:tavLst>
                                        <p:tav tm="0">
                                          <p:val>
                                            <p:strVal val="4*#ppt_h"/>
                                          </p:val>
                                        </p:tav>
                                        <p:tav tm="100000">
                                          <p:val>
                                            <p:strVal val="#ppt_h"/>
                                          </p:val>
                                        </p:tav>
                                      </p:tavLst>
                                    </p:anim>
                                  </p:childTnLst>
                                </p:cTn>
                              </p:par>
                            </p:childTnLst>
                          </p:cTn>
                        </p:par>
                        <p:par>
                          <p:cTn id="79" fill="hold">
                            <p:stCondLst>
                              <p:cond delay="10000"/>
                            </p:stCondLst>
                            <p:childTnLst>
                              <p:par>
                                <p:cTn id="80" presetID="22" presetClass="entr" presetSubtype="1" fill="hold" nodeType="after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wipe(up)">
                                      <p:cBhvr>
                                        <p:cTn id="82" dur="500"/>
                                        <p:tgtEl>
                                          <p:spTgt spid="65"/>
                                        </p:tgtEl>
                                      </p:cBhvr>
                                    </p:animEffect>
                                  </p:childTnLst>
                                </p:cTn>
                              </p:par>
                            </p:childTnLst>
                          </p:cTn>
                        </p:par>
                        <p:par>
                          <p:cTn id="83" fill="hold">
                            <p:stCondLst>
                              <p:cond delay="10500"/>
                            </p:stCondLst>
                            <p:childTnLst>
                              <p:par>
                                <p:cTn id="84" presetID="2" presetClass="entr" presetSubtype="4" fill="hold" grpId="0" nodeType="afterEffect">
                                  <p:stCondLst>
                                    <p:cond delay="0"/>
                                  </p:stCondLst>
                                  <p:childTnLst>
                                    <p:set>
                                      <p:cBhvr>
                                        <p:cTn id="85" dur="1" fill="hold">
                                          <p:stCondLst>
                                            <p:cond delay="0"/>
                                          </p:stCondLst>
                                        </p:cTn>
                                        <p:tgtEl>
                                          <p:spTgt spid="67"/>
                                        </p:tgtEl>
                                        <p:attrNameLst>
                                          <p:attrName>style.visibility</p:attrName>
                                        </p:attrNameLst>
                                      </p:cBhvr>
                                      <p:to>
                                        <p:strVal val="visible"/>
                                      </p:to>
                                    </p:set>
                                    <p:anim calcmode="lin" valueType="num">
                                      <p:cBhvr additive="base">
                                        <p:cTn id="86" dur="500" fill="hold"/>
                                        <p:tgtEl>
                                          <p:spTgt spid="67"/>
                                        </p:tgtEl>
                                        <p:attrNameLst>
                                          <p:attrName>ppt_x</p:attrName>
                                        </p:attrNameLst>
                                      </p:cBhvr>
                                      <p:tavLst>
                                        <p:tav tm="0">
                                          <p:val>
                                            <p:strVal val="#ppt_x"/>
                                          </p:val>
                                        </p:tav>
                                        <p:tav tm="100000">
                                          <p:val>
                                            <p:strVal val="#ppt_x"/>
                                          </p:val>
                                        </p:tav>
                                      </p:tavLst>
                                    </p:anim>
                                    <p:anim calcmode="lin" valueType="num">
                                      <p:cBhvr additive="base">
                                        <p:cTn id="87" dur="500" fill="hold"/>
                                        <p:tgtEl>
                                          <p:spTgt spid="67"/>
                                        </p:tgtEl>
                                        <p:attrNameLst>
                                          <p:attrName>ppt_y</p:attrName>
                                        </p:attrNameLst>
                                      </p:cBhvr>
                                      <p:tavLst>
                                        <p:tav tm="0">
                                          <p:val>
                                            <p:strVal val="1+#ppt_h/2"/>
                                          </p:val>
                                        </p:tav>
                                        <p:tav tm="100000">
                                          <p:val>
                                            <p:strVal val="#ppt_y"/>
                                          </p:val>
                                        </p:tav>
                                      </p:tavLst>
                                    </p:anim>
                                  </p:childTnLst>
                                </p:cTn>
                              </p:par>
                            </p:childTnLst>
                          </p:cTn>
                        </p:par>
                        <p:par>
                          <p:cTn id="88" fill="hold">
                            <p:stCondLst>
                              <p:cond delay="11000"/>
                            </p:stCondLst>
                            <p:childTnLst>
                              <p:par>
                                <p:cTn id="89" presetID="2" presetClass="entr" presetSubtype="4" fill="hold" grpId="0" nodeType="after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additive="base">
                                        <p:cTn id="91" dur="500" fill="hold"/>
                                        <p:tgtEl>
                                          <p:spTgt spid="68"/>
                                        </p:tgtEl>
                                        <p:attrNameLst>
                                          <p:attrName>ppt_x</p:attrName>
                                        </p:attrNameLst>
                                      </p:cBhvr>
                                      <p:tavLst>
                                        <p:tav tm="0">
                                          <p:val>
                                            <p:strVal val="#ppt_x"/>
                                          </p:val>
                                        </p:tav>
                                        <p:tav tm="100000">
                                          <p:val>
                                            <p:strVal val="#ppt_x"/>
                                          </p:val>
                                        </p:tav>
                                      </p:tavLst>
                                    </p:anim>
                                    <p:anim calcmode="lin" valueType="num">
                                      <p:cBhvr additive="base">
                                        <p:cTn id="92" dur="500" fill="hold"/>
                                        <p:tgtEl>
                                          <p:spTgt spid="68"/>
                                        </p:tgtEl>
                                        <p:attrNameLst>
                                          <p:attrName>ppt_y</p:attrName>
                                        </p:attrNameLst>
                                      </p:cBhvr>
                                      <p:tavLst>
                                        <p:tav tm="0">
                                          <p:val>
                                            <p:strVal val="1+#ppt_h/2"/>
                                          </p:val>
                                        </p:tav>
                                        <p:tav tm="100000">
                                          <p:val>
                                            <p:strVal val="#ppt_y"/>
                                          </p:val>
                                        </p:tav>
                                      </p:tavLst>
                                    </p:anim>
                                  </p:childTnLst>
                                </p:cTn>
                              </p:par>
                            </p:childTnLst>
                          </p:cTn>
                        </p:par>
                        <p:par>
                          <p:cTn id="93" fill="hold">
                            <p:stCondLst>
                              <p:cond delay="11500"/>
                            </p:stCondLst>
                            <p:childTnLst>
                              <p:par>
                                <p:cTn id="94" presetID="2" presetClass="entr" presetSubtype="4" fill="hold" grpId="0" nodeType="afterEffect">
                                  <p:stCondLst>
                                    <p:cond delay="0"/>
                                  </p:stCondLst>
                                  <p:childTnLst>
                                    <p:set>
                                      <p:cBhvr>
                                        <p:cTn id="95" dur="1" fill="hold">
                                          <p:stCondLst>
                                            <p:cond delay="0"/>
                                          </p:stCondLst>
                                        </p:cTn>
                                        <p:tgtEl>
                                          <p:spTgt spid="69"/>
                                        </p:tgtEl>
                                        <p:attrNameLst>
                                          <p:attrName>style.visibility</p:attrName>
                                        </p:attrNameLst>
                                      </p:cBhvr>
                                      <p:to>
                                        <p:strVal val="visible"/>
                                      </p:to>
                                    </p:set>
                                    <p:anim calcmode="lin" valueType="num">
                                      <p:cBhvr additive="base">
                                        <p:cTn id="96" dur="500" fill="hold"/>
                                        <p:tgtEl>
                                          <p:spTgt spid="69"/>
                                        </p:tgtEl>
                                        <p:attrNameLst>
                                          <p:attrName>ppt_x</p:attrName>
                                        </p:attrNameLst>
                                      </p:cBhvr>
                                      <p:tavLst>
                                        <p:tav tm="0">
                                          <p:val>
                                            <p:strVal val="#ppt_x"/>
                                          </p:val>
                                        </p:tav>
                                        <p:tav tm="100000">
                                          <p:val>
                                            <p:strVal val="#ppt_x"/>
                                          </p:val>
                                        </p:tav>
                                      </p:tavLst>
                                    </p:anim>
                                    <p:anim calcmode="lin" valueType="num">
                                      <p:cBhvr additive="base">
                                        <p:cTn id="97" dur="500" fill="hold"/>
                                        <p:tgtEl>
                                          <p:spTgt spid="69"/>
                                        </p:tgtEl>
                                        <p:attrNameLst>
                                          <p:attrName>ppt_y</p:attrName>
                                        </p:attrNameLst>
                                      </p:cBhvr>
                                      <p:tavLst>
                                        <p:tav tm="0">
                                          <p:val>
                                            <p:strVal val="1+#ppt_h/2"/>
                                          </p:val>
                                        </p:tav>
                                        <p:tav tm="100000">
                                          <p:val>
                                            <p:strVal val="#ppt_y"/>
                                          </p:val>
                                        </p:tav>
                                      </p:tavLst>
                                    </p:anim>
                                  </p:childTnLst>
                                </p:cTn>
                              </p:par>
                            </p:childTnLst>
                          </p:cTn>
                        </p:par>
                        <p:par>
                          <p:cTn id="98" fill="hold">
                            <p:stCondLst>
                              <p:cond delay="12000"/>
                            </p:stCondLst>
                            <p:childTnLst>
                              <p:par>
                                <p:cTn id="99" presetID="2" presetClass="entr" presetSubtype="4" fill="hold" grpId="0" nodeType="afterEffect">
                                  <p:stCondLst>
                                    <p:cond delay="0"/>
                                  </p:stCondLst>
                                  <p:childTnLst>
                                    <p:set>
                                      <p:cBhvr>
                                        <p:cTn id="100" dur="1" fill="hold">
                                          <p:stCondLst>
                                            <p:cond delay="0"/>
                                          </p:stCondLst>
                                        </p:cTn>
                                        <p:tgtEl>
                                          <p:spTgt spid="70"/>
                                        </p:tgtEl>
                                        <p:attrNameLst>
                                          <p:attrName>style.visibility</p:attrName>
                                        </p:attrNameLst>
                                      </p:cBhvr>
                                      <p:to>
                                        <p:strVal val="visible"/>
                                      </p:to>
                                    </p:set>
                                    <p:anim calcmode="lin" valueType="num">
                                      <p:cBhvr additive="base">
                                        <p:cTn id="101" dur="500" fill="hold"/>
                                        <p:tgtEl>
                                          <p:spTgt spid="70"/>
                                        </p:tgtEl>
                                        <p:attrNameLst>
                                          <p:attrName>ppt_x</p:attrName>
                                        </p:attrNameLst>
                                      </p:cBhvr>
                                      <p:tavLst>
                                        <p:tav tm="0">
                                          <p:val>
                                            <p:strVal val="#ppt_x"/>
                                          </p:val>
                                        </p:tav>
                                        <p:tav tm="100000">
                                          <p:val>
                                            <p:strVal val="#ppt_x"/>
                                          </p:val>
                                        </p:tav>
                                      </p:tavLst>
                                    </p:anim>
                                    <p:anim calcmode="lin" valueType="num">
                                      <p:cBhvr additive="base">
                                        <p:cTn id="102" dur="500" fill="hold"/>
                                        <p:tgtEl>
                                          <p:spTgt spid="70"/>
                                        </p:tgtEl>
                                        <p:attrNameLst>
                                          <p:attrName>ppt_y</p:attrName>
                                        </p:attrNameLst>
                                      </p:cBhvr>
                                      <p:tavLst>
                                        <p:tav tm="0">
                                          <p:val>
                                            <p:strVal val="1+#ppt_h/2"/>
                                          </p:val>
                                        </p:tav>
                                        <p:tav tm="100000">
                                          <p:val>
                                            <p:strVal val="#ppt_y"/>
                                          </p:val>
                                        </p:tav>
                                      </p:tavLst>
                                    </p:anim>
                                  </p:childTnLst>
                                </p:cTn>
                              </p:par>
                            </p:childTnLst>
                          </p:cTn>
                        </p:par>
                        <p:par>
                          <p:cTn id="103" fill="hold">
                            <p:stCondLst>
                              <p:cond delay="12500"/>
                            </p:stCondLst>
                            <p:childTnLst>
                              <p:par>
                                <p:cTn id="104" presetID="10" presetClass="entr" presetSubtype="0" fill="hold" nodeType="after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par>
                                <p:cTn id="107" presetID="10"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fade">
                                      <p:cBhvr>
                                        <p:cTn id="109" dur="500"/>
                                        <p:tgtEl>
                                          <p:spTgt spid="79"/>
                                        </p:tgtEl>
                                      </p:cBhvr>
                                    </p:animEffect>
                                  </p:childTnLst>
                                </p:cTn>
                              </p:par>
                              <p:par>
                                <p:cTn id="110" presetID="6" presetClass="emph" presetSubtype="0" repeatCount="indefinite" autoRev="1" fill="hold" nodeType="withEffect">
                                  <p:stCondLst>
                                    <p:cond delay="0"/>
                                  </p:stCondLst>
                                  <p:childTnLst>
                                    <p:animScale>
                                      <p:cBhvr>
                                        <p:cTn id="111" dur="2000" fill="hold"/>
                                        <p:tgtEl>
                                          <p:spTgt spid="49"/>
                                        </p:tgtEl>
                                      </p:cBhvr>
                                      <p:by x="122000" y="122000"/>
                                    </p:animScale>
                                  </p:childTnLst>
                                </p:cTn>
                              </p:par>
                              <p:par>
                                <p:cTn id="112" presetID="6" presetClass="emph" presetSubtype="0" repeatCount="indefinite" autoRev="1" fill="hold" nodeType="withEffect">
                                  <p:stCondLst>
                                    <p:cond delay="0"/>
                                  </p:stCondLst>
                                  <p:childTnLst>
                                    <p:animScale>
                                      <p:cBhvr>
                                        <p:cTn id="113" dur="2000" fill="hold"/>
                                        <p:tgtEl>
                                          <p:spTgt spid="79"/>
                                        </p:tgtEl>
                                      </p:cBhvr>
                                      <p:by x="82000" y="82000"/>
                                    </p:animScale>
                                  </p:childTnLst>
                                </p:cTn>
                              </p:par>
                              <p:par>
                                <p:cTn id="114" presetID="23" presetClass="entr" presetSubtype="32" fill="hold" nodeType="withEffect">
                                  <p:stCondLst>
                                    <p:cond delay="2000"/>
                                  </p:stCondLst>
                                  <p:childTnLst>
                                    <p:set>
                                      <p:cBhvr>
                                        <p:cTn id="115" dur="1" fill="hold">
                                          <p:stCondLst>
                                            <p:cond delay="0"/>
                                          </p:stCondLst>
                                        </p:cTn>
                                        <p:tgtEl>
                                          <p:spTgt spid="99"/>
                                        </p:tgtEl>
                                        <p:attrNameLst>
                                          <p:attrName>style.visibility</p:attrName>
                                        </p:attrNameLst>
                                      </p:cBhvr>
                                      <p:to>
                                        <p:strVal val="visible"/>
                                      </p:to>
                                    </p:set>
                                    <p:anim calcmode="lin" valueType="num">
                                      <p:cBhvr>
                                        <p:cTn id="116" dur="500" fill="hold"/>
                                        <p:tgtEl>
                                          <p:spTgt spid="99"/>
                                        </p:tgtEl>
                                        <p:attrNameLst>
                                          <p:attrName>ppt_w</p:attrName>
                                        </p:attrNameLst>
                                      </p:cBhvr>
                                      <p:tavLst>
                                        <p:tav tm="0">
                                          <p:val>
                                            <p:strVal val="4*#ppt_w"/>
                                          </p:val>
                                        </p:tav>
                                        <p:tav tm="100000">
                                          <p:val>
                                            <p:strVal val="#ppt_w"/>
                                          </p:val>
                                        </p:tav>
                                      </p:tavLst>
                                    </p:anim>
                                    <p:anim calcmode="lin" valueType="num">
                                      <p:cBhvr>
                                        <p:cTn id="117" dur="500" fill="hold"/>
                                        <p:tgtEl>
                                          <p:spTgt spid="9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1"/>
      <p:bldP spid="29" grpId="1"/>
      <p:bldP spid="30" grpId="1"/>
      <p:bldP spid="32" grpId="1"/>
      <p:bldP spid="36" grpId="1"/>
      <p:bldP spid="37" grpId="1"/>
      <p:bldP spid="21" grpId="0"/>
      <p:bldP spid="46" grpId="0"/>
      <p:bldP spid="47" grpId="0"/>
      <p:bldP spid="48" grpId="0"/>
      <p:bldP spid="45" grpId="0"/>
      <p:bldP spid="66" grpId="0"/>
      <p:bldP spid="67" grpId="0"/>
      <p:bldP spid="68" grpId="0"/>
      <p:bldP spid="69" grpId="0"/>
      <p:bldP spid="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3057247"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初设概算的概念</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第二章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3131496" y="4951558"/>
            <a:ext cx="5902000"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CONSTITUTION OF PRELIMINARY DESIGN ESTIMATE</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6165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352" y="178613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2331166" y="3166172"/>
            <a:ext cx="7529668" cy="525657"/>
          </a:xfrm>
          <a:prstGeom prst="rect">
            <a:avLst/>
          </a:prstGeom>
        </p:spPr>
        <p:txBody>
          <a:bodyPr wrap="square" anchor="ctr">
            <a:spAutoFit/>
          </a:bodyPr>
          <a:lstStyle/>
          <a:p>
            <a:pPr lvl="0" algn="just">
              <a:lnSpc>
                <a:spcPct val="130000"/>
              </a:lnSpc>
              <a:spcAft>
                <a:spcPts val="0"/>
              </a:spcAft>
            </a:pP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初设概算的总额并不具备价格属性，那它有什么作用呢？</a:t>
            </a:r>
          </a:p>
        </p:txBody>
      </p:sp>
      <p:grpSp>
        <p:nvGrpSpPr>
          <p:cNvPr id="243" name="组合 242">
            <a:extLst>
              <a:ext uri="{FF2B5EF4-FFF2-40B4-BE49-F238E27FC236}">
                <a16:creationId xmlns:a16="http://schemas.microsoft.com/office/drawing/2014/main" id="{91386E97-825C-4339-B585-81F09A1E3AF3}"/>
              </a:ext>
            </a:extLst>
          </p:cNvPr>
          <p:cNvGrpSpPr/>
          <p:nvPr/>
        </p:nvGrpSpPr>
        <p:grpSpPr>
          <a:xfrm>
            <a:off x="526401" y="187110"/>
            <a:ext cx="1980029" cy="858863"/>
            <a:chOff x="2568332" y="1872762"/>
            <a:chExt cx="1633410"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2568332" y="1971497"/>
              <a:ext cx="1633410"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Tree>
    <p:extLst>
      <p:ext uri="{BB962C8B-B14F-4D97-AF65-F5344CB8AC3E}">
        <p14:creationId xmlns:p14="http://schemas.microsoft.com/office/powerpoint/2010/main" val="284309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500"/>
                                  </p:stCondLst>
                                  <p:iterate type="lt">
                                    <p:tmPct val="21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a:extLst>
              <a:ext uri="{FF2B5EF4-FFF2-40B4-BE49-F238E27FC236}">
                <a16:creationId xmlns:a16="http://schemas.microsoft.com/office/drawing/2014/main" id="{1C9D4E4C-5AA6-4A3F-A6A8-0C1BB22811C1}"/>
              </a:ext>
            </a:extLst>
          </p:cNvPr>
          <p:cNvGrpSpPr/>
          <p:nvPr/>
        </p:nvGrpSpPr>
        <p:grpSpPr>
          <a:xfrm>
            <a:off x="7650640" y="1600477"/>
            <a:ext cx="3551917" cy="1783088"/>
            <a:chOff x="7650640" y="1695727"/>
            <a:chExt cx="3551917" cy="1783088"/>
          </a:xfrm>
        </p:grpSpPr>
        <p:sp>
          <p:nvSpPr>
            <p:cNvPr id="33" name="思想气泡: 云 32">
              <a:extLst>
                <a:ext uri="{FF2B5EF4-FFF2-40B4-BE49-F238E27FC236}">
                  <a16:creationId xmlns:a16="http://schemas.microsoft.com/office/drawing/2014/main" id="{3285956C-8D16-47D6-A891-AC64F6A1275E}"/>
                </a:ext>
              </a:extLst>
            </p:cNvPr>
            <p:cNvSpPr/>
            <p:nvPr/>
          </p:nvSpPr>
          <p:spPr>
            <a:xfrm>
              <a:off x="9575369" y="1695727"/>
              <a:ext cx="1627188" cy="1039812"/>
            </a:xfrm>
            <a:prstGeom prst="cloudCallout">
              <a:avLst>
                <a:gd name="adj1" fmla="val -58297"/>
                <a:gd name="adj2" fmla="val 344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思想气泡: 云 94">
              <a:extLst>
                <a:ext uri="{FF2B5EF4-FFF2-40B4-BE49-F238E27FC236}">
                  <a16:creationId xmlns:a16="http://schemas.microsoft.com/office/drawing/2014/main" id="{4DAB93FB-7EDB-4609-A990-42B04CE4D615}"/>
                </a:ext>
              </a:extLst>
            </p:cNvPr>
            <p:cNvSpPr/>
            <p:nvPr/>
          </p:nvSpPr>
          <p:spPr>
            <a:xfrm flipH="1" flipV="1">
              <a:off x="7650640" y="2439003"/>
              <a:ext cx="1627188" cy="1039812"/>
            </a:xfrm>
            <a:prstGeom prst="cloudCallout">
              <a:avLst>
                <a:gd name="adj1" fmla="val -58297"/>
                <a:gd name="adj2" fmla="val 34408"/>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2" name="Freeform 5">
            <a:extLst>
              <a:ext uri="{FF2B5EF4-FFF2-40B4-BE49-F238E27FC236}">
                <a16:creationId xmlns:a16="http://schemas.microsoft.com/office/drawing/2014/main" id="{767D61E8-E864-44F6-8BDA-BD8CA89157EA}"/>
              </a:ext>
            </a:extLst>
          </p:cNvPr>
          <p:cNvSpPr>
            <a:spLocks/>
          </p:cNvSpPr>
          <p:nvPr/>
        </p:nvSpPr>
        <p:spPr bwMode="auto">
          <a:xfrm>
            <a:off x="2684938" y="2429915"/>
            <a:ext cx="1042830" cy="1017587"/>
          </a:xfrm>
          <a:custGeom>
            <a:avLst/>
            <a:gdLst>
              <a:gd name="T0" fmla="*/ 567 w 839"/>
              <a:gd name="T1" fmla="*/ 95 h 820"/>
              <a:gd name="T2" fmla="*/ 574 w 839"/>
              <a:gd name="T3" fmla="*/ 179 h 820"/>
              <a:gd name="T4" fmla="*/ 569 w 839"/>
              <a:gd name="T5" fmla="*/ 258 h 820"/>
              <a:gd name="T6" fmla="*/ 579 w 839"/>
              <a:gd name="T7" fmla="*/ 283 h 820"/>
              <a:gd name="T8" fmla="*/ 582 w 839"/>
              <a:gd name="T9" fmla="*/ 347 h 820"/>
              <a:gd name="T10" fmla="*/ 570 w 839"/>
              <a:gd name="T11" fmla="*/ 381 h 820"/>
              <a:gd name="T12" fmla="*/ 544 w 839"/>
              <a:gd name="T13" fmla="*/ 401 h 820"/>
              <a:gd name="T14" fmla="*/ 534 w 839"/>
              <a:gd name="T15" fmla="*/ 456 h 820"/>
              <a:gd name="T16" fmla="*/ 512 w 839"/>
              <a:gd name="T17" fmla="*/ 502 h 820"/>
              <a:gd name="T18" fmla="*/ 534 w 839"/>
              <a:gd name="T19" fmla="*/ 505 h 820"/>
              <a:gd name="T20" fmla="*/ 571 w 839"/>
              <a:gd name="T21" fmla="*/ 564 h 820"/>
              <a:gd name="T22" fmla="*/ 607 w 839"/>
              <a:gd name="T23" fmla="*/ 574 h 820"/>
              <a:gd name="T24" fmla="*/ 738 w 839"/>
              <a:gd name="T25" fmla="*/ 630 h 820"/>
              <a:gd name="T26" fmla="*/ 836 w 839"/>
              <a:gd name="T27" fmla="*/ 692 h 820"/>
              <a:gd name="T28" fmla="*/ 838 w 839"/>
              <a:gd name="T29" fmla="*/ 820 h 820"/>
              <a:gd name="T30" fmla="*/ 1 w 839"/>
              <a:gd name="T31" fmla="*/ 820 h 820"/>
              <a:gd name="T32" fmla="*/ 3 w 839"/>
              <a:gd name="T33" fmla="*/ 692 h 820"/>
              <a:gd name="T34" fmla="*/ 101 w 839"/>
              <a:gd name="T35" fmla="*/ 630 h 820"/>
              <a:gd name="T36" fmla="*/ 232 w 839"/>
              <a:gd name="T37" fmla="*/ 574 h 820"/>
              <a:gd name="T38" fmla="*/ 268 w 839"/>
              <a:gd name="T39" fmla="*/ 564 h 820"/>
              <a:gd name="T40" fmla="*/ 304 w 839"/>
              <a:gd name="T41" fmla="*/ 505 h 820"/>
              <a:gd name="T42" fmla="*/ 321 w 839"/>
              <a:gd name="T43" fmla="*/ 501 h 820"/>
              <a:gd name="T44" fmla="*/ 298 w 839"/>
              <a:gd name="T45" fmla="*/ 463 h 820"/>
              <a:gd name="T46" fmla="*/ 292 w 839"/>
              <a:gd name="T47" fmla="*/ 394 h 820"/>
              <a:gd name="T48" fmla="*/ 274 w 839"/>
              <a:gd name="T49" fmla="*/ 390 h 820"/>
              <a:gd name="T50" fmla="*/ 249 w 839"/>
              <a:gd name="T51" fmla="*/ 296 h 820"/>
              <a:gd name="T52" fmla="*/ 259 w 839"/>
              <a:gd name="T53" fmla="*/ 256 h 820"/>
              <a:gd name="T54" fmla="*/ 325 w 839"/>
              <a:gd name="T55" fmla="*/ 44 h 820"/>
              <a:gd name="T56" fmla="*/ 502 w 839"/>
              <a:gd name="T57" fmla="*/ 41 h 820"/>
              <a:gd name="T58" fmla="*/ 518 w 839"/>
              <a:gd name="T59" fmla="*/ 57 h 820"/>
              <a:gd name="T60" fmla="*/ 545 w 839"/>
              <a:gd name="T61" fmla="*/ 61 h 820"/>
              <a:gd name="T62" fmla="*/ 567 w 839"/>
              <a:gd name="T63" fmla="*/ 9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9" h="820">
                <a:moveTo>
                  <a:pt x="567" y="95"/>
                </a:moveTo>
                <a:cubicBezTo>
                  <a:pt x="574" y="123"/>
                  <a:pt x="575" y="150"/>
                  <a:pt x="574" y="179"/>
                </a:cubicBezTo>
                <a:cubicBezTo>
                  <a:pt x="574" y="190"/>
                  <a:pt x="568" y="242"/>
                  <a:pt x="569" y="258"/>
                </a:cubicBezTo>
                <a:cubicBezTo>
                  <a:pt x="571" y="271"/>
                  <a:pt x="574" y="272"/>
                  <a:pt x="579" y="283"/>
                </a:cubicBezTo>
                <a:cubicBezTo>
                  <a:pt x="588" y="302"/>
                  <a:pt x="585" y="328"/>
                  <a:pt x="582" y="347"/>
                </a:cubicBezTo>
                <a:cubicBezTo>
                  <a:pt x="580" y="358"/>
                  <a:pt x="576" y="372"/>
                  <a:pt x="570" y="381"/>
                </a:cubicBezTo>
                <a:cubicBezTo>
                  <a:pt x="563" y="390"/>
                  <a:pt x="550" y="390"/>
                  <a:pt x="544" y="401"/>
                </a:cubicBezTo>
                <a:cubicBezTo>
                  <a:pt x="535" y="417"/>
                  <a:pt x="540" y="439"/>
                  <a:pt x="534" y="456"/>
                </a:cubicBezTo>
                <a:cubicBezTo>
                  <a:pt x="528" y="475"/>
                  <a:pt x="513" y="477"/>
                  <a:pt x="512" y="502"/>
                </a:cubicBezTo>
                <a:cubicBezTo>
                  <a:pt x="519" y="503"/>
                  <a:pt x="527" y="504"/>
                  <a:pt x="534" y="505"/>
                </a:cubicBezTo>
                <a:cubicBezTo>
                  <a:pt x="542" y="522"/>
                  <a:pt x="556" y="554"/>
                  <a:pt x="571" y="564"/>
                </a:cubicBezTo>
                <a:cubicBezTo>
                  <a:pt x="583" y="568"/>
                  <a:pt x="595" y="571"/>
                  <a:pt x="607" y="574"/>
                </a:cubicBezTo>
                <a:cubicBezTo>
                  <a:pt x="649" y="591"/>
                  <a:pt x="696" y="612"/>
                  <a:pt x="738" y="630"/>
                </a:cubicBezTo>
                <a:cubicBezTo>
                  <a:pt x="776" y="646"/>
                  <a:pt x="822" y="652"/>
                  <a:pt x="836" y="692"/>
                </a:cubicBezTo>
                <a:cubicBezTo>
                  <a:pt x="836" y="719"/>
                  <a:pt x="839" y="784"/>
                  <a:pt x="838" y="820"/>
                </a:cubicBezTo>
                <a:cubicBezTo>
                  <a:pt x="1" y="820"/>
                  <a:pt x="1" y="820"/>
                  <a:pt x="1" y="820"/>
                </a:cubicBezTo>
                <a:cubicBezTo>
                  <a:pt x="0" y="784"/>
                  <a:pt x="3" y="719"/>
                  <a:pt x="3" y="692"/>
                </a:cubicBezTo>
                <a:cubicBezTo>
                  <a:pt x="17" y="652"/>
                  <a:pt x="63" y="646"/>
                  <a:pt x="101" y="630"/>
                </a:cubicBezTo>
                <a:cubicBezTo>
                  <a:pt x="143" y="612"/>
                  <a:pt x="190" y="591"/>
                  <a:pt x="232" y="574"/>
                </a:cubicBezTo>
                <a:cubicBezTo>
                  <a:pt x="244" y="571"/>
                  <a:pt x="256" y="568"/>
                  <a:pt x="268" y="564"/>
                </a:cubicBezTo>
                <a:cubicBezTo>
                  <a:pt x="283" y="554"/>
                  <a:pt x="297" y="522"/>
                  <a:pt x="304" y="505"/>
                </a:cubicBezTo>
                <a:cubicBezTo>
                  <a:pt x="321" y="501"/>
                  <a:pt x="321" y="501"/>
                  <a:pt x="321" y="501"/>
                </a:cubicBezTo>
                <a:cubicBezTo>
                  <a:pt x="317" y="480"/>
                  <a:pt x="304" y="478"/>
                  <a:pt x="298" y="463"/>
                </a:cubicBezTo>
                <a:cubicBezTo>
                  <a:pt x="296" y="440"/>
                  <a:pt x="294" y="417"/>
                  <a:pt x="292" y="394"/>
                </a:cubicBezTo>
                <a:cubicBezTo>
                  <a:pt x="292" y="395"/>
                  <a:pt x="276" y="391"/>
                  <a:pt x="274" y="390"/>
                </a:cubicBezTo>
                <a:cubicBezTo>
                  <a:pt x="252" y="376"/>
                  <a:pt x="251" y="319"/>
                  <a:pt x="249" y="296"/>
                </a:cubicBezTo>
                <a:cubicBezTo>
                  <a:pt x="248" y="285"/>
                  <a:pt x="263" y="276"/>
                  <a:pt x="259" y="256"/>
                </a:cubicBezTo>
                <a:cubicBezTo>
                  <a:pt x="235" y="141"/>
                  <a:pt x="270" y="62"/>
                  <a:pt x="325" y="44"/>
                </a:cubicBezTo>
                <a:cubicBezTo>
                  <a:pt x="363" y="29"/>
                  <a:pt x="435" y="0"/>
                  <a:pt x="502" y="41"/>
                </a:cubicBezTo>
                <a:cubicBezTo>
                  <a:pt x="518" y="57"/>
                  <a:pt x="518" y="57"/>
                  <a:pt x="518" y="57"/>
                </a:cubicBezTo>
                <a:cubicBezTo>
                  <a:pt x="545" y="61"/>
                  <a:pt x="545" y="61"/>
                  <a:pt x="545" y="61"/>
                </a:cubicBezTo>
                <a:cubicBezTo>
                  <a:pt x="559" y="69"/>
                  <a:pt x="567" y="95"/>
                  <a:pt x="567" y="95"/>
                </a:cubicBezTo>
              </a:path>
            </a:pathLst>
          </a:custGeom>
          <a:solidFill>
            <a:srgbClr val="27B4D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文本框 12">
            <a:extLst>
              <a:ext uri="{FF2B5EF4-FFF2-40B4-BE49-F238E27FC236}">
                <a16:creationId xmlns:a16="http://schemas.microsoft.com/office/drawing/2014/main" id="{26EE1C5C-BAF9-40CD-AE29-1C2920572569}"/>
              </a:ext>
            </a:extLst>
          </p:cNvPr>
          <p:cNvSpPr txBox="1"/>
          <p:nvPr/>
        </p:nvSpPr>
        <p:spPr>
          <a:xfrm>
            <a:off x="3460194" y="2569375"/>
            <a:ext cx="600075" cy="369332"/>
          </a:xfrm>
          <a:prstGeom prst="rect">
            <a:avLst/>
          </a:prstGeom>
          <a:noFill/>
        </p:spPr>
        <p:txBody>
          <a:bodyPr wrap="square" rtlCol="0">
            <a:spAutoFit/>
          </a:bodyPr>
          <a:lstStyle/>
          <a:p>
            <a:pPr algn="ctr"/>
            <a:r>
              <a:rPr lang="en-US" altLang="zh-CN" b="1" dirty="0">
                <a:solidFill>
                  <a:srgbClr val="404040"/>
                </a:solidFill>
                <a:latin typeface="微软雅黑" panose="020B0503020204020204" pitchFamily="34" charset="-122"/>
                <a:ea typeface="微软雅黑" panose="020B0503020204020204" pitchFamily="34" charset="-122"/>
              </a:rPr>
              <a:t>VS</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88" name="Freeform 5">
            <a:extLst>
              <a:ext uri="{FF2B5EF4-FFF2-40B4-BE49-F238E27FC236}">
                <a16:creationId xmlns:a16="http://schemas.microsoft.com/office/drawing/2014/main" id="{B7BD2D94-E57B-4ED1-9387-490AC290D662}"/>
              </a:ext>
            </a:extLst>
          </p:cNvPr>
          <p:cNvSpPr>
            <a:spLocks/>
          </p:cNvSpPr>
          <p:nvPr/>
        </p:nvSpPr>
        <p:spPr bwMode="auto">
          <a:xfrm>
            <a:off x="3792695" y="2429914"/>
            <a:ext cx="1042830" cy="1017587"/>
          </a:xfrm>
          <a:custGeom>
            <a:avLst/>
            <a:gdLst>
              <a:gd name="T0" fmla="*/ 567 w 839"/>
              <a:gd name="T1" fmla="*/ 95 h 820"/>
              <a:gd name="T2" fmla="*/ 574 w 839"/>
              <a:gd name="T3" fmla="*/ 179 h 820"/>
              <a:gd name="T4" fmla="*/ 569 w 839"/>
              <a:gd name="T5" fmla="*/ 258 h 820"/>
              <a:gd name="T6" fmla="*/ 579 w 839"/>
              <a:gd name="T7" fmla="*/ 283 h 820"/>
              <a:gd name="T8" fmla="*/ 582 w 839"/>
              <a:gd name="T9" fmla="*/ 347 h 820"/>
              <a:gd name="T10" fmla="*/ 570 w 839"/>
              <a:gd name="T11" fmla="*/ 381 h 820"/>
              <a:gd name="T12" fmla="*/ 544 w 839"/>
              <a:gd name="T13" fmla="*/ 401 h 820"/>
              <a:gd name="T14" fmla="*/ 534 w 839"/>
              <a:gd name="T15" fmla="*/ 456 h 820"/>
              <a:gd name="T16" fmla="*/ 512 w 839"/>
              <a:gd name="T17" fmla="*/ 502 h 820"/>
              <a:gd name="T18" fmla="*/ 534 w 839"/>
              <a:gd name="T19" fmla="*/ 505 h 820"/>
              <a:gd name="T20" fmla="*/ 571 w 839"/>
              <a:gd name="T21" fmla="*/ 564 h 820"/>
              <a:gd name="T22" fmla="*/ 607 w 839"/>
              <a:gd name="T23" fmla="*/ 574 h 820"/>
              <a:gd name="T24" fmla="*/ 738 w 839"/>
              <a:gd name="T25" fmla="*/ 630 h 820"/>
              <a:gd name="T26" fmla="*/ 836 w 839"/>
              <a:gd name="T27" fmla="*/ 692 h 820"/>
              <a:gd name="T28" fmla="*/ 838 w 839"/>
              <a:gd name="T29" fmla="*/ 820 h 820"/>
              <a:gd name="T30" fmla="*/ 1 w 839"/>
              <a:gd name="T31" fmla="*/ 820 h 820"/>
              <a:gd name="T32" fmla="*/ 3 w 839"/>
              <a:gd name="T33" fmla="*/ 692 h 820"/>
              <a:gd name="T34" fmla="*/ 101 w 839"/>
              <a:gd name="T35" fmla="*/ 630 h 820"/>
              <a:gd name="T36" fmla="*/ 232 w 839"/>
              <a:gd name="T37" fmla="*/ 574 h 820"/>
              <a:gd name="T38" fmla="*/ 268 w 839"/>
              <a:gd name="T39" fmla="*/ 564 h 820"/>
              <a:gd name="T40" fmla="*/ 304 w 839"/>
              <a:gd name="T41" fmla="*/ 505 h 820"/>
              <a:gd name="T42" fmla="*/ 321 w 839"/>
              <a:gd name="T43" fmla="*/ 501 h 820"/>
              <a:gd name="T44" fmla="*/ 298 w 839"/>
              <a:gd name="T45" fmla="*/ 463 h 820"/>
              <a:gd name="T46" fmla="*/ 292 w 839"/>
              <a:gd name="T47" fmla="*/ 394 h 820"/>
              <a:gd name="T48" fmla="*/ 274 w 839"/>
              <a:gd name="T49" fmla="*/ 390 h 820"/>
              <a:gd name="T50" fmla="*/ 249 w 839"/>
              <a:gd name="T51" fmla="*/ 296 h 820"/>
              <a:gd name="T52" fmla="*/ 259 w 839"/>
              <a:gd name="T53" fmla="*/ 256 h 820"/>
              <a:gd name="T54" fmla="*/ 325 w 839"/>
              <a:gd name="T55" fmla="*/ 44 h 820"/>
              <a:gd name="T56" fmla="*/ 502 w 839"/>
              <a:gd name="T57" fmla="*/ 41 h 820"/>
              <a:gd name="T58" fmla="*/ 518 w 839"/>
              <a:gd name="T59" fmla="*/ 57 h 820"/>
              <a:gd name="T60" fmla="*/ 545 w 839"/>
              <a:gd name="T61" fmla="*/ 61 h 820"/>
              <a:gd name="T62" fmla="*/ 567 w 839"/>
              <a:gd name="T63" fmla="*/ 9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9" h="820">
                <a:moveTo>
                  <a:pt x="567" y="95"/>
                </a:moveTo>
                <a:cubicBezTo>
                  <a:pt x="574" y="123"/>
                  <a:pt x="575" y="150"/>
                  <a:pt x="574" y="179"/>
                </a:cubicBezTo>
                <a:cubicBezTo>
                  <a:pt x="574" y="190"/>
                  <a:pt x="568" y="242"/>
                  <a:pt x="569" y="258"/>
                </a:cubicBezTo>
                <a:cubicBezTo>
                  <a:pt x="571" y="271"/>
                  <a:pt x="574" y="272"/>
                  <a:pt x="579" y="283"/>
                </a:cubicBezTo>
                <a:cubicBezTo>
                  <a:pt x="588" y="302"/>
                  <a:pt x="585" y="328"/>
                  <a:pt x="582" y="347"/>
                </a:cubicBezTo>
                <a:cubicBezTo>
                  <a:pt x="580" y="358"/>
                  <a:pt x="576" y="372"/>
                  <a:pt x="570" y="381"/>
                </a:cubicBezTo>
                <a:cubicBezTo>
                  <a:pt x="563" y="390"/>
                  <a:pt x="550" y="390"/>
                  <a:pt x="544" y="401"/>
                </a:cubicBezTo>
                <a:cubicBezTo>
                  <a:pt x="535" y="417"/>
                  <a:pt x="540" y="439"/>
                  <a:pt x="534" y="456"/>
                </a:cubicBezTo>
                <a:cubicBezTo>
                  <a:pt x="528" y="475"/>
                  <a:pt x="513" y="477"/>
                  <a:pt x="512" y="502"/>
                </a:cubicBezTo>
                <a:cubicBezTo>
                  <a:pt x="519" y="503"/>
                  <a:pt x="527" y="504"/>
                  <a:pt x="534" y="505"/>
                </a:cubicBezTo>
                <a:cubicBezTo>
                  <a:pt x="542" y="522"/>
                  <a:pt x="556" y="554"/>
                  <a:pt x="571" y="564"/>
                </a:cubicBezTo>
                <a:cubicBezTo>
                  <a:pt x="583" y="568"/>
                  <a:pt x="595" y="571"/>
                  <a:pt x="607" y="574"/>
                </a:cubicBezTo>
                <a:cubicBezTo>
                  <a:pt x="649" y="591"/>
                  <a:pt x="696" y="612"/>
                  <a:pt x="738" y="630"/>
                </a:cubicBezTo>
                <a:cubicBezTo>
                  <a:pt x="776" y="646"/>
                  <a:pt x="822" y="652"/>
                  <a:pt x="836" y="692"/>
                </a:cubicBezTo>
                <a:cubicBezTo>
                  <a:pt x="836" y="719"/>
                  <a:pt x="839" y="784"/>
                  <a:pt x="838" y="820"/>
                </a:cubicBezTo>
                <a:cubicBezTo>
                  <a:pt x="1" y="820"/>
                  <a:pt x="1" y="820"/>
                  <a:pt x="1" y="820"/>
                </a:cubicBezTo>
                <a:cubicBezTo>
                  <a:pt x="0" y="784"/>
                  <a:pt x="3" y="719"/>
                  <a:pt x="3" y="692"/>
                </a:cubicBezTo>
                <a:cubicBezTo>
                  <a:pt x="17" y="652"/>
                  <a:pt x="63" y="646"/>
                  <a:pt x="101" y="630"/>
                </a:cubicBezTo>
                <a:cubicBezTo>
                  <a:pt x="143" y="612"/>
                  <a:pt x="190" y="591"/>
                  <a:pt x="232" y="574"/>
                </a:cubicBezTo>
                <a:cubicBezTo>
                  <a:pt x="244" y="571"/>
                  <a:pt x="256" y="568"/>
                  <a:pt x="268" y="564"/>
                </a:cubicBezTo>
                <a:cubicBezTo>
                  <a:pt x="283" y="554"/>
                  <a:pt x="297" y="522"/>
                  <a:pt x="304" y="505"/>
                </a:cubicBezTo>
                <a:cubicBezTo>
                  <a:pt x="321" y="501"/>
                  <a:pt x="321" y="501"/>
                  <a:pt x="321" y="501"/>
                </a:cubicBezTo>
                <a:cubicBezTo>
                  <a:pt x="317" y="480"/>
                  <a:pt x="304" y="478"/>
                  <a:pt x="298" y="463"/>
                </a:cubicBezTo>
                <a:cubicBezTo>
                  <a:pt x="296" y="440"/>
                  <a:pt x="294" y="417"/>
                  <a:pt x="292" y="394"/>
                </a:cubicBezTo>
                <a:cubicBezTo>
                  <a:pt x="292" y="395"/>
                  <a:pt x="276" y="391"/>
                  <a:pt x="274" y="390"/>
                </a:cubicBezTo>
                <a:cubicBezTo>
                  <a:pt x="252" y="376"/>
                  <a:pt x="251" y="319"/>
                  <a:pt x="249" y="296"/>
                </a:cubicBezTo>
                <a:cubicBezTo>
                  <a:pt x="248" y="285"/>
                  <a:pt x="263" y="276"/>
                  <a:pt x="259" y="256"/>
                </a:cubicBezTo>
                <a:cubicBezTo>
                  <a:pt x="235" y="141"/>
                  <a:pt x="270" y="62"/>
                  <a:pt x="325" y="44"/>
                </a:cubicBezTo>
                <a:cubicBezTo>
                  <a:pt x="363" y="29"/>
                  <a:pt x="435" y="0"/>
                  <a:pt x="502" y="41"/>
                </a:cubicBezTo>
                <a:cubicBezTo>
                  <a:pt x="518" y="57"/>
                  <a:pt x="518" y="57"/>
                  <a:pt x="518" y="57"/>
                </a:cubicBezTo>
                <a:cubicBezTo>
                  <a:pt x="545" y="61"/>
                  <a:pt x="545" y="61"/>
                  <a:pt x="545" y="61"/>
                </a:cubicBezTo>
                <a:cubicBezTo>
                  <a:pt x="559" y="69"/>
                  <a:pt x="567" y="95"/>
                  <a:pt x="567" y="95"/>
                </a:cubicBezTo>
              </a:path>
            </a:pathLst>
          </a:custGeom>
          <a:solidFill>
            <a:srgbClr val="71E3B8"/>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a:extLst>
              <a:ext uri="{FF2B5EF4-FFF2-40B4-BE49-F238E27FC236}">
                <a16:creationId xmlns:a16="http://schemas.microsoft.com/office/drawing/2014/main" id="{405E01B0-121A-445D-AC25-DD8B47D7824B}"/>
              </a:ext>
            </a:extLst>
          </p:cNvPr>
          <p:cNvGrpSpPr/>
          <p:nvPr/>
        </p:nvGrpSpPr>
        <p:grpSpPr>
          <a:xfrm>
            <a:off x="8523288" y="2411411"/>
            <a:ext cx="1052081" cy="1017587"/>
            <a:chOff x="5462588" y="2820988"/>
            <a:chExt cx="1258887" cy="1217613"/>
          </a:xfrm>
          <a:solidFill>
            <a:srgbClr val="FFC000"/>
          </a:solidFill>
        </p:grpSpPr>
        <p:sp>
          <p:nvSpPr>
            <p:cNvPr id="25" name="Oval 9">
              <a:extLst>
                <a:ext uri="{FF2B5EF4-FFF2-40B4-BE49-F238E27FC236}">
                  <a16:creationId xmlns:a16="http://schemas.microsoft.com/office/drawing/2014/main" id="{FFC3227E-B1E0-43F8-9A68-1BEFED42555F}"/>
                </a:ext>
              </a:extLst>
            </p:cNvPr>
            <p:cNvSpPr>
              <a:spLocks noChangeArrowheads="1"/>
            </p:cNvSpPr>
            <p:nvPr/>
          </p:nvSpPr>
          <p:spPr bwMode="auto">
            <a:xfrm>
              <a:off x="5753100" y="2820988"/>
              <a:ext cx="682625" cy="6858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0">
              <a:extLst>
                <a:ext uri="{FF2B5EF4-FFF2-40B4-BE49-F238E27FC236}">
                  <a16:creationId xmlns:a16="http://schemas.microsoft.com/office/drawing/2014/main" id="{BE20B904-9A88-41B5-81F2-976C0E6C1D7D}"/>
                </a:ext>
              </a:extLst>
            </p:cNvPr>
            <p:cNvSpPr>
              <a:spLocks/>
            </p:cNvSpPr>
            <p:nvPr/>
          </p:nvSpPr>
          <p:spPr bwMode="auto">
            <a:xfrm>
              <a:off x="6137275" y="3581401"/>
              <a:ext cx="584200" cy="457200"/>
            </a:xfrm>
            <a:custGeom>
              <a:avLst/>
              <a:gdLst>
                <a:gd name="T0" fmla="*/ 10 w 155"/>
                <a:gd name="T1" fmla="*/ 98 h 121"/>
                <a:gd name="T2" fmla="*/ 35 w 155"/>
                <a:gd name="T3" fmla="*/ 121 h 121"/>
                <a:gd name="T4" fmla="*/ 136 w 155"/>
                <a:gd name="T5" fmla="*/ 121 h 121"/>
                <a:gd name="T6" fmla="*/ 152 w 155"/>
                <a:gd name="T7" fmla="*/ 99 h 121"/>
                <a:gd name="T8" fmla="*/ 127 w 155"/>
                <a:gd name="T9" fmla="*/ 22 h 121"/>
                <a:gd name="T10" fmla="*/ 98 w 155"/>
                <a:gd name="T11" fmla="*/ 0 h 121"/>
                <a:gd name="T12" fmla="*/ 22 w 155"/>
                <a:gd name="T13" fmla="*/ 0 h 121"/>
                <a:gd name="T14" fmla="*/ 1 w 155"/>
                <a:gd name="T15" fmla="*/ 23 h 121"/>
                <a:gd name="T16" fmla="*/ 10 w 155"/>
                <a:gd name="T17" fmla="*/ 9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1">
                  <a:moveTo>
                    <a:pt x="10" y="98"/>
                  </a:moveTo>
                  <a:cubicBezTo>
                    <a:pt x="11" y="110"/>
                    <a:pt x="22" y="121"/>
                    <a:pt x="35" y="121"/>
                  </a:cubicBezTo>
                  <a:cubicBezTo>
                    <a:pt x="136" y="121"/>
                    <a:pt x="136" y="121"/>
                    <a:pt x="136" y="121"/>
                  </a:cubicBezTo>
                  <a:cubicBezTo>
                    <a:pt x="148" y="121"/>
                    <a:pt x="155" y="111"/>
                    <a:pt x="152" y="99"/>
                  </a:cubicBezTo>
                  <a:cubicBezTo>
                    <a:pt x="127" y="22"/>
                    <a:pt x="127" y="22"/>
                    <a:pt x="127" y="22"/>
                  </a:cubicBezTo>
                  <a:cubicBezTo>
                    <a:pt x="124" y="10"/>
                    <a:pt x="111" y="0"/>
                    <a:pt x="98" y="0"/>
                  </a:cubicBezTo>
                  <a:cubicBezTo>
                    <a:pt x="22" y="0"/>
                    <a:pt x="22" y="0"/>
                    <a:pt x="22" y="0"/>
                  </a:cubicBezTo>
                  <a:cubicBezTo>
                    <a:pt x="9" y="0"/>
                    <a:pt x="0" y="10"/>
                    <a:pt x="1" y="23"/>
                  </a:cubicBezTo>
                  <a:lnTo>
                    <a:pt x="10" y="9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1">
              <a:extLst>
                <a:ext uri="{FF2B5EF4-FFF2-40B4-BE49-F238E27FC236}">
                  <a16:creationId xmlns:a16="http://schemas.microsoft.com/office/drawing/2014/main" id="{8776B115-5C75-4C0E-81FC-3B398C6EDE96}"/>
                </a:ext>
              </a:extLst>
            </p:cNvPr>
            <p:cNvSpPr>
              <a:spLocks/>
            </p:cNvSpPr>
            <p:nvPr/>
          </p:nvSpPr>
          <p:spPr bwMode="auto">
            <a:xfrm>
              <a:off x="5462588" y="3581401"/>
              <a:ext cx="584200" cy="457200"/>
            </a:xfrm>
            <a:custGeom>
              <a:avLst/>
              <a:gdLst>
                <a:gd name="T0" fmla="*/ 146 w 155"/>
                <a:gd name="T1" fmla="*/ 98 h 121"/>
                <a:gd name="T2" fmla="*/ 121 w 155"/>
                <a:gd name="T3" fmla="*/ 121 h 121"/>
                <a:gd name="T4" fmla="*/ 20 w 155"/>
                <a:gd name="T5" fmla="*/ 121 h 121"/>
                <a:gd name="T6" fmla="*/ 4 w 155"/>
                <a:gd name="T7" fmla="*/ 99 h 121"/>
                <a:gd name="T8" fmla="*/ 28 w 155"/>
                <a:gd name="T9" fmla="*/ 22 h 121"/>
                <a:gd name="T10" fmla="*/ 58 w 155"/>
                <a:gd name="T11" fmla="*/ 0 h 121"/>
                <a:gd name="T12" fmla="*/ 134 w 155"/>
                <a:gd name="T13" fmla="*/ 0 h 121"/>
                <a:gd name="T14" fmla="*/ 154 w 155"/>
                <a:gd name="T15" fmla="*/ 23 h 121"/>
                <a:gd name="T16" fmla="*/ 146 w 155"/>
                <a:gd name="T17" fmla="*/ 9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1">
                  <a:moveTo>
                    <a:pt x="146" y="98"/>
                  </a:moveTo>
                  <a:cubicBezTo>
                    <a:pt x="145" y="110"/>
                    <a:pt x="133" y="121"/>
                    <a:pt x="121" y="121"/>
                  </a:cubicBezTo>
                  <a:cubicBezTo>
                    <a:pt x="20" y="121"/>
                    <a:pt x="20" y="121"/>
                    <a:pt x="20" y="121"/>
                  </a:cubicBezTo>
                  <a:cubicBezTo>
                    <a:pt x="7" y="121"/>
                    <a:pt x="0" y="111"/>
                    <a:pt x="4" y="99"/>
                  </a:cubicBezTo>
                  <a:cubicBezTo>
                    <a:pt x="28" y="22"/>
                    <a:pt x="28" y="22"/>
                    <a:pt x="28" y="22"/>
                  </a:cubicBezTo>
                  <a:cubicBezTo>
                    <a:pt x="32" y="10"/>
                    <a:pt x="45" y="0"/>
                    <a:pt x="58" y="0"/>
                  </a:cubicBezTo>
                  <a:cubicBezTo>
                    <a:pt x="134" y="0"/>
                    <a:pt x="134" y="0"/>
                    <a:pt x="134" y="0"/>
                  </a:cubicBezTo>
                  <a:cubicBezTo>
                    <a:pt x="146" y="0"/>
                    <a:pt x="155" y="10"/>
                    <a:pt x="154" y="23"/>
                  </a:cubicBezTo>
                  <a:lnTo>
                    <a:pt x="146" y="9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1" name="组合 50">
            <a:extLst>
              <a:ext uri="{FF2B5EF4-FFF2-40B4-BE49-F238E27FC236}">
                <a16:creationId xmlns:a16="http://schemas.microsoft.com/office/drawing/2014/main" id="{E5B12BC6-D46D-4993-B1E4-737C24C3B0EE}"/>
              </a:ext>
            </a:extLst>
          </p:cNvPr>
          <p:cNvGrpSpPr/>
          <p:nvPr/>
        </p:nvGrpSpPr>
        <p:grpSpPr>
          <a:xfrm>
            <a:off x="10103720" y="2209154"/>
            <a:ext cx="570486" cy="360221"/>
            <a:chOff x="4986338" y="2725738"/>
            <a:chExt cx="2222500" cy="1403351"/>
          </a:xfrm>
        </p:grpSpPr>
        <p:sp>
          <p:nvSpPr>
            <p:cNvPr id="42" name="Freeform 15">
              <a:extLst>
                <a:ext uri="{FF2B5EF4-FFF2-40B4-BE49-F238E27FC236}">
                  <a16:creationId xmlns:a16="http://schemas.microsoft.com/office/drawing/2014/main" id="{064D102F-AF2E-4250-82B9-8A01BE08016C}"/>
                </a:ext>
              </a:extLst>
            </p:cNvPr>
            <p:cNvSpPr>
              <a:spLocks/>
            </p:cNvSpPr>
            <p:nvPr/>
          </p:nvSpPr>
          <p:spPr bwMode="auto">
            <a:xfrm>
              <a:off x="4986338" y="3060701"/>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16">
              <a:extLst>
                <a:ext uri="{FF2B5EF4-FFF2-40B4-BE49-F238E27FC236}">
                  <a16:creationId xmlns:a16="http://schemas.microsoft.com/office/drawing/2014/main" id="{8DB2A96D-1CFA-46D8-92E2-7514B497B8BF}"/>
                </a:ext>
              </a:extLst>
            </p:cNvPr>
            <p:cNvSpPr>
              <a:spLocks noChangeArrowheads="1"/>
            </p:cNvSpPr>
            <p:nvPr/>
          </p:nvSpPr>
          <p:spPr bwMode="auto">
            <a:xfrm>
              <a:off x="4986338" y="2725738"/>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89" name="组合 88">
            <a:extLst>
              <a:ext uri="{FF2B5EF4-FFF2-40B4-BE49-F238E27FC236}">
                <a16:creationId xmlns:a16="http://schemas.microsoft.com/office/drawing/2014/main" id="{6CE1E122-E235-4FDC-A7C8-60F6AAB5DEE3}"/>
              </a:ext>
            </a:extLst>
          </p:cNvPr>
          <p:cNvGrpSpPr/>
          <p:nvPr/>
        </p:nvGrpSpPr>
        <p:grpSpPr>
          <a:xfrm>
            <a:off x="10103720" y="2088715"/>
            <a:ext cx="570486" cy="360221"/>
            <a:chOff x="4986338" y="2725738"/>
            <a:chExt cx="2222500" cy="1403351"/>
          </a:xfrm>
        </p:grpSpPr>
        <p:sp>
          <p:nvSpPr>
            <p:cNvPr id="90" name="Freeform 15">
              <a:extLst>
                <a:ext uri="{FF2B5EF4-FFF2-40B4-BE49-F238E27FC236}">
                  <a16:creationId xmlns:a16="http://schemas.microsoft.com/office/drawing/2014/main" id="{3BF95B5E-703B-4C9F-A427-80F059A55AE1}"/>
                </a:ext>
              </a:extLst>
            </p:cNvPr>
            <p:cNvSpPr>
              <a:spLocks/>
            </p:cNvSpPr>
            <p:nvPr/>
          </p:nvSpPr>
          <p:spPr bwMode="auto">
            <a:xfrm>
              <a:off x="4986338" y="3060701"/>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Oval 16">
              <a:extLst>
                <a:ext uri="{FF2B5EF4-FFF2-40B4-BE49-F238E27FC236}">
                  <a16:creationId xmlns:a16="http://schemas.microsoft.com/office/drawing/2014/main" id="{63CE8802-F5E7-4CBE-A558-00F79DAB20F6}"/>
                </a:ext>
              </a:extLst>
            </p:cNvPr>
            <p:cNvSpPr>
              <a:spLocks noChangeArrowheads="1"/>
            </p:cNvSpPr>
            <p:nvPr/>
          </p:nvSpPr>
          <p:spPr bwMode="auto">
            <a:xfrm>
              <a:off x="4986338" y="2725738"/>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grpSp>
        <p:nvGrpSpPr>
          <p:cNvPr id="92" name="组合 91">
            <a:extLst>
              <a:ext uri="{FF2B5EF4-FFF2-40B4-BE49-F238E27FC236}">
                <a16:creationId xmlns:a16="http://schemas.microsoft.com/office/drawing/2014/main" id="{79E61549-95CA-46C2-9A8A-AFA68516288C}"/>
              </a:ext>
            </a:extLst>
          </p:cNvPr>
          <p:cNvGrpSpPr/>
          <p:nvPr/>
        </p:nvGrpSpPr>
        <p:grpSpPr>
          <a:xfrm>
            <a:off x="10103720" y="1968275"/>
            <a:ext cx="570486" cy="360221"/>
            <a:chOff x="4986338" y="2725738"/>
            <a:chExt cx="2222500" cy="1403351"/>
          </a:xfrm>
        </p:grpSpPr>
        <p:sp>
          <p:nvSpPr>
            <p:cNvPr id="93" name="Freeform 15">
              <a:extLst>
                <a:ext uri="{FF2B5EF4-FFF2-40B4-BE49-F238E27FC236}">
                  <a16:creationId xmlns:a16="http://schemas.microsoft.com/office/drawing/2014/main" id="{D72898D7-F0C6-4C02-A7CB-B99B6B566049}"/>
                </a:ext>
              </a:extLst>
            </p:cNvPr>
            <p:cNvSpPr>
              <a:spLocks/>
            </p:cNvSpPr>
            <p:nvPr/>
          </p:nvSpPr>
          <p:spPr bwMode="auto">
            <a:xfrm>
              <a:off x="4986338" y="3060701"/>
              <a:ext cx="2222500" cy="1068388"/>
            </a:xfrm>
            <a:custGeom>
              <a:avLst/>
              <a:gdLst>
                <a:gd name="T0" fmla="*/ 527 w 592"/>
                <a:gd name="T1" fmla="*/ 53 h 284"/>
                <a:gd name="T2" fmla="*/ 296 w 592"/>
                <a:gd name="T3" fmla="*/ 0 h 284"/>
                <a:gd name="T4" fmla="*/ 66 w 592"/>
                <a:gd name="T5" fmla="*/ 53 h 284"/>
                <a:gd name="T6" fmla="*/ 0 w 592"/>
                <a:gd name="T7" fmla="*/ 53 h 284"/>
                <a:gd name="T8" fmla="*/ 0 w 592"/>
                <a:gd name="T9" fmla="*/ 142 h 284"/>
                <a:gd name="T10" fmla="*/ 296 w 592"/>
                <a:gd name="T11" fmla="*/ 284 h 284"/>
                <a:gd name="T12" fmla="*/ 592 w 592"/>
                <a:gd name="T13" fmla="*/ 142 h 284"/>
                <a:gd name="T14" fmla="*/ 592 w 592"/>
                <a:gd name="T15" fmla="*/ 53 h 284"/>
                <a:gd name="T16" fmla="*/ 527 w 592"/>
                <a:gd name="T17" fmla="*/ 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2" h="284">
                  <a:moveTo>
                    <a:pt x="527" y="53"/>
                  </a:moveTo>
                  <a:cubicBezTo>
                    <a:pt x="472" y="20"/>
                    <a:pt x="389" y="0"/>
                    <a:pt x="296" y="0"/>
                  </a:cubicBezTo>
                  <a:cubicBezTo>
                    <a:pt x="203" y="0"/>
                    <a:pt x="120" y="20"/>
                    <a:pt x="66" y="53"/>
                  </a:cubicBezTo>
                  <a:cubicBezTo>
                    <a:pt x="0" y="53"/>
                    <a:pt x="0" y="53"/>
                    <a:pt x="0" y="53"/>
                  </a:cubicBezTo>
                  <a:cubicBezTo>
                    <a:pt x="0" y="142"/>
                    <a:pt x="0" y="142"/>
                    <a:pt x="0" y="142"/>
                  </a:cubicBezTo>
                  <a:cubicBezTo>
                    <a:pt x="0" y="220"/>
                    <a:pt x="133" y="284"/>
                    <a:pt x="296" y="284"/>
                  </a:cubicBezTo>
                  <a:cubicBezTo>
                    <a:pt x="460" y="284"/>
                    <a:pt x="592" y="220"/>
                    <a:pt x="592" y="142"/>
                  </a:cubicBezTo>
                  <a:cubicBezTo>
                    <a:pt x="592" y="53"/>
                    <a:pt x="592" y="53"/>
                    <a:pt x="592" y="53"/>
                  </a:cubicBezTo>
                  <a:cubicBezTo>
                    <a:pt x="527" y="53"/>
                    <a:pt x="527" y="53"/>
                    <a:pt x="527" y="53"/>
                  </a:cubicBezTo>
                  <a:close/>
                </a:path>
              </a:pathLst>
            </a:custGeom>
            <a:solidFill>
              <a:srgbClr val="FBE9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Oval 16">
              <a:extLst>
                <a:ext uri="{FF2B5EF4-FFF2-40B4-BE49-F238E27FC236}">
                  <a16:creationId xmlns:a16="http://schemas.microsoft.com/office/drawing/2014/main" id="{1D7F22C3-E414-435D-A541-F47B3314CE9C}"/>
                </a:ext>
              </a:extLst>
            </p:cNvPr>
            <p:cNvSpPr>
              <a:spLocks noChangeArrowheads="1"/>
            </p:cNvSpPr>
            <p:nvPr/>
          </p:nvSpPr>
          <p:spPr bwMode="auto">
            <a:xfrm>
              <a:off x="4986338" y="2725738"/>
              <a:ext cx="2222500" cy="1068388"/>
            </a:xfrm>
            <a:prstGeom prst="ellipse">
              <a:avLst/>
            </a:prstGeom>
            <a:solidFill>
              <a:srgbClr val="FDC7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54" name="文本框 53">
            <a:extLst>
              <a:ext uri="{FF2B5EF4-FFF2-40B4-BE49-F238E27FC236}">
                <a16:creationId xmlns:a16="http://schemas.microsoft.com/office/drawing/2014/main" id="{7B135000-3662-41DB-BA6B-B0C990AE2E28}"/>
              </a:ext>
            </a:extLst>
          </p:cNvPr>
          <p:cNvSpPr txBox="1"/>
          <p:nvPr/>
        </p:nvSpPr>
        <p:spPr>
          <a:xfrm>
            <a:off x="2684938" y="3644900"/>
            <a:ext cx="2242662"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市场竞争中形成？</a:t>
            </a:r>
          </a:p>
        </p:txBody>
      </p:sp>
      <p:sp>
        <p:nvSpPr>
          <p:cNvPr id="96" name="文本框 95">
            <a:extLst>
              <a:ext uri="{FF2B5EF4-FFF2-40B4-BE49-F238E27FC236}">
                <a16:creationId xmlns:a16="http://schemas.microsoft.com/office/drawing/2014/main" id="{3F4C8723-2346-4928-A775-44CDCF0E6547}"/>
              </a:ext>
            </a:extLst>
          </p:cNvPr>
          <p:cNvSpPr txBox="1"/>
          <p:nvPr/>
        </p:nvSpPr>
        <p:spPr>
          <a:xfrm>
            <a:off x="7758488" y="3598427"/>
            <a:ext cx="2585662" cy="383510"/>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计算得出的预期费用</a:t>
            </a:r>
          </a:p>
        </p:txBody>
      </p:sp>
      <p:sp>
        <p:nvSpPr>
          <p:cNvPr id="55" name="文本框 54">
            <a:extLst>
              <a:ext uri="{FF2B5EF4-FFF2-40B4-BE49-F238E27FC236}">
                <a16:creationId xmlns:a16="http://schemas.microsoft.com/office/drawing/2014/main" id="{492EFBF8-2800-4D7C-8066-794F2D4C2471}"/>
              </a:ext>
            </a:extLst>
          </p:cNvPr>
          <p:cNvSpPr txBox="1"/>
          <p:nvPr/>
        </p:nvSpPr>
        <p:spPr>
          <a:xfrm rot="20700000">
            <a:off x="3980561" y="2870769"/>
            <a:ext cx="1522334" cy="707886"/>
          </a:xfrm>
          <a:prstGeom prst="rect">
            <a:avLst/>
          </a:prstGeom>
          <a:solidFill>
            <a:schemeClr val="bg1"/>
          </a:solidFill>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NO</a:t>
            </a:r>
            <a:endParaRPr lang="zh-CN" altLang="en-US" sz="4000" b="1" dirty="0">
              <a:latin typeface="微软雅黑" panose="020B0503020204020204" pitchFamily="34" charset="-122"/>
              <a:ea typeface="微软雅黑" panose="020B0503020204020204" pitchFamily="34" charset="-122"/>
            </a:endParaRPr>
          </a:p>
        </p:txBody>
      </p:sp>
      <p:sp>
        <p:nvSpPr>
          <p:cNvPr id="97" name="文本框 96">
            <a:extLst>
              <a:ext uri="{FF2B5EF4-FFF2-40B4-BE49-F238E27FC236}">
                <a16:creationId xmlns:a16="http://schemas.microsoft.com/office/drawing/2014/main" id="{62061160-1391-49E0-B613-987A102B0682}"/>
              </a:ext>
            </a:extLst>
          </p:cNvPr>
          <p:cNvSpPr txBox="1"/>
          <p:nvPr/>
        </p:nvSpPr>
        <p:spPr>
          <a:xfrm rot="20700000">
            <a:off x="9214638" y="2782809"/>
            <a:ext cx="1522334" cy="707886"/>
          </a:xfrm>
          <a:prstGeom prst="rect">
            <a:avLst/>
          </a:prstGeom>
          <a:solidFill>
            <a:schemeClr val="bg1"/>
          </a:solidFill>
        </p:spPr>
        <p:txBody>
          <a:bodyPr wrap="square" rtlCol="0">
            <a:spAutoFit/>
          </a:bodyPr>
          <a:lstStyle/>
          <a:p>
            <a:pPr algn="ctr"/>
            <a:r>
              <a:rPr lang="en-US" altLang="zh-CN" sz="4000" b="1" dirty="0">
                <a:latin typeface="微软雅黑" panose="020B0503020204020204" pitchFamily="34" charset="-122"/>
                <a:ea typeface="微软雅黑" panose="020B0503020204020204" pitchFamily="34" charset="-122"/>
              </a:rPr>
              <a:t>YES</a:t>
            </a:r>
            <a:endParaRPr lang="zh-CN" altLang="en-US" sz="4000" b="1" dirty="0">
              <a:latin typeface="微软雅黑" panose="020B0503020204020204" pitchFamily="34" charset="-122"/>
              <a:ea typeface="微软雅黑" panose="020B0503020204020204" pitchFamily="34" charset="-122"/>
            </a:endParaRPr>
          </a:p>
        </p:txBody>
      </p:sp>
      <p:grpSp>
        <p:nvGrpSpPr>
          <p:cNvPr id="61" name="组合 60">
            <a:extLst>
              <a:ext uri="{FF2B5EF4-FFF2-40B4-BE49-F238E27FC236}">
                <a16:creationId xmlns:a16="http://schemas.microsoft.com/office/drawing/2014/main" id="{66B01FE5-63D5-4FC6-9598-EBBF6855267C}"/>
              </a:ext>
            </a:extLst>
          </p:cNvPr>
          <p:cNvGrpSpPr/>
          <p:nvPr/>
        </p:nvGrpSpPr>
        <p:grpSpPr>
          <a:xfrm>
            <a:off x="3449253" y="4420587"/>
            <a:ext cx="1195944" cy="461665"/>
            <a:chOff x="3566000" y="4493411"/>
            <a:chExt cx="1195944" cy="461665"/>
          </a:xfrm>
        </p:grpSpPr>
        <p:sp>
          <p:nvSpPr>
            <p:cNvPr id="58" name="箭头: 五边形 57">
              <a:extLst>
                <a:ext uri="{FF2B5EF4-FFF2-40B4-BE49-F238E27FC236}">
                  <a16:creationId xmlns:a16="http://schemas.microsoft.com/office/drawing/2014/main" id="{0E0F9EFF-54E3-45E1-97C9-9FBCA6275C96}"/>
                </a:ext>
              </a:extLst>
            </p:cNvPr>
            <p:cNvSpPr/>
            <p:nvPr/>
          </p:nvSpPr>
          <p:spPr>
            <a:xfrm>
              <a:off x="3566000" y="4508368"/>
              <a:ext cx="1195944" cy="431751"/>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B299E762-4385-40F3-BB49-6B6C2E665EAD}"/>
                </a:ext>
              </a:extLst>
            </p:cNvPr>
            <p:cNvSpPr txBox="1"/>
            <p:nvPr/>
          </p:nvSpPr>
          <p:spPr>
            <a:xfrm>
              <a:off x="3699787" y="4493411"/>
              <a:ext cx="928370" cy="461665"/>
            </a:xfrm>
            <a:prstGeom prst="rect">
              <a:avLst/>
            </a:prstGeom>
            <a:noFill/>
          </p:spPr>
          <p:txBody>
            <a:bodyPr wrap="square" rtlCol="0">
              <a:spAutoFit/>
            </a:bodyPr>
            <a:lstStyle/>
            <a:p>
              <a:pPr algn="dist"/>
              <a:r>
                <a:rPr lang="zh-CN" altLang="en-US" sz="2400" b="1" dirty="0">
                  <a:solidFill>
                    <a:schemeClr val="bg1"/>
                  </a:solidFill>
                </a:rPr>
                <a:t>衡量</a:t>
              </a:r>
            </a:p>
          </p:txBody>
        </p:sp>
      </p:grpSp>
      <p:grpSp>
        <p:nvGrpSpPr>
          <p:cNvPr id="102" name="组合 101">
            <a:extLst>
              <a:ext uri="{FF2B5EF4-FFF2-40B4-BE49-F238E27FC236}">
                <a16:creationId xmlns:a16="http://schemas.microsoft.com/office/drawing/2014/main" id="{AB9F6743-4FDC-4952-992C-5F7681069390}"/>
              </a:ext>
            </a:extLst>
          </p:cNvPr>
          <p:cNvGrpSpPr/>
          <p:nvPr/>
        </p:nvGrpSpPr>
        <p:grpSpPr>
          <a:xfrm>
            <a:off x="3460194" y="5169907"/>
            <a:ext cx="1195944" cy="461665"/>
            <a:chOff x="3566000" y="4493411"/>
            <a:chExt cx="1195944" cy="461665"/>
          </a:xfrm>
        </p:grpSpPr>
        <p:sp>
          <p:nvSpPr>
            <p:cNvPr id="103" name="箭头: 五边形 102">
              <a:extLst>
                <a:ext uri="{FF2B5EF4-FFF2-40B4-BE49-F238E27FC236}">
                  <a16:creationId xmlns:a16="http://schemas.microsoft.com/office/drawing/2014/main" id="{0E334DD9-3A3A-48C4-B821-E6B9AC0D1D88}"/>
                </a:ext>
              </a:extLst>
            </p:cNvPr>
            <p:cNvSpPr/>
            <p:nvPr/>
          </p:nvSpPr>
          <p:spPr>
            <a:xfrm>
              <a:off x="3566000" y="4508368"/>
              <a:ext cx="1195944" cy="431751"/>
            </a:xfrm>
            <a:prstGeom prst="homePlat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B1E32437-3FC6-4784-97E1-67D49A0850D8}"/>
                </a:ext>
              </a:extLst>
            </p:cNvPr>
            <p:cNvSpPr txBox="1"/>
            <p:nvPr/>
          </p:nvSpPr>
          <p:spPr>
            <a:xfrm>
              <a:off x="3699787" y="4493411"/>
              <a:ext cx="928370" cy="461665"/>
            </a:xfrm>
            <a:prstGeom prst="rect">
              <a:avLst/>
            </a:prstGeom>
            <a:noFill/>
          </p:spPr>
          <p:txBody>
            <a:bodyPr wrap="square" rtlCol="0">
              <a:spAutoFit/>
            </a:bodyPr>
            <a:lstStyle/>
            <a:p>
              <a:pPr algn="dist"/>
              <a:r>
                <a:rPr lang="zh-CN" altLang="en-US" sz="2400" b="1" dirty="0">
                  <a:solidFill>
                    <a:schemeClr val="bg1"/>
                  </a:solidFill>
                </a:rPr>
                <a:t>控制</a:t>
              </a:r>
            </a:p>
          </p:txBody>
        </p:sp>
      </p:grpSp>
      <p:sp>
        <p:nvSpPr>
          <p:cNvPr id="62" name="文本框 61">
            <a:extLst>
              <a:ext uri="{FF2B5EF4-FFF2-40B4-BE49-F238E27FC236}">
                <a16:creationId xmlns:a16="http://schemas.microsoft.com/office/drawing/2014/main" id="{71831A91-C9AB-4476-9C09-5D3D585A5882}"/>
              </a:ext>
            </a:extLst>
          </p:cNvPr>
          <p:cNvSpPr txBox="1"/>
          <p:nvPr/>
        </p:nvSpPr>
        <p:spPr>
          <a:xfrm>
            <a:off x="5202138" y="4466753"/>
            <a:ext cx="356393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建设投资是否超过估算</a:t>
            </a:r>
          </a:p>
        </p:txBody>
      </p:sp>
      <p:sp>
        <p:nvSpPr>
          <p:cNvPr id="105" name="文本框 104">
            <a:extLst>
              <a:ext uri="{FF2B5EF4-FFF2-40B4-BE49-F238E27FC236}">
                <a16:creationId xmlns:a16="http://schemas.microsoft.com/office/drawing/2014/main" id="{8A7836F6-D9FB-47FC-B4B3-335ED87DA622}"/>
              </a:ext>
            </a:extLst>
          </p:cNvPr>
          <p:cNvSpPr txBox="1"/>
          <p:nvPr/>
        </p:nvSpPr>
        <p:spPr>
          <a:xfrm>
            <a:off x="5228597" y="5216073"/>
            <a:ext cx="356393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下一阶段费用支出</a:t>
            </a:r>
          </a:p>
        </p:txBody>
      </p:sp>
    </p:spTree>
    <p:extLst>
      <p:ext uri="{BB962C8B-B14F-4D97-AF65-F5344CB8AC3E}">
        <p14:creationId xmlns:p14="http://schemas.microsoft.com/office/powerpoint/2010/main" val="352046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fade">
                                      <p:cBhvr>
                                        <p:cTn id="13" dur="500"/>
                                        <p:tgtEl>
                                          <p:spTgt spid="88"/>
                                        </p:tgtEl>
                                      </p:cBhvr>
                                    </p:animEffect>
                                  </p:childTnLst>
                                </p:cTn>
                              </p:par>
                              <p:par>
                                <p:cTn id="14" presetID="10" presetClass="exit" presetSubtype="0" fill="hold" grpId="1" nodeType="with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2"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88"/>
                                        </p:tgtEl>
                                      </p:cBhvr>
                                    </p:animEffect>
                                    <p:set>
                                      <p:cBhvr>
                                        <p:cTn id="23" dur="1" fill="hold">
                                          <p:stCondLst>
                                            <p:cond delay="499"/>
                                          </p:stCondLst>
                                        </p:cTn>
                                        <p:tgtEl>
                                          <p:spTgt spid="88"/>
                                        </p:tgtEl>
                                        <p:attrNameLst>
                                          <p:attrName>style.visibility</p:attrName>
                                        </p:attrNameLst>
                                      </p:cBhvr>
                                      <p:to>
                                        <p:strVal val="hidden"/>
                                      </p:to>
                                    </p:set>
                                  </p:childTnLst>
                                </p:cTn>
                              </p:par>
                            </p:childTnLst>
                          </p:cTn>
                        </p:par>
                        <p:par>
                          <p:cTn id="24" fill="hold">
                            <p:stCondLst>
                              <p:cond delay="1000"/>
                            </p:stCondLst>
                            <p:childTnLst>
                              <p:par>
                                <p:cTn id="25" presetID="10" presetClass="entr" presetSubtype="0" fill="hold" grpId="2" nodeType="after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fade">
                                      <p:cBhvr>
                                        <p:cTn id="27" dur="500"/>
                                        <p:tgtEl>
                                          <p:spTgt spid="88"/>
                                        </p:tgtEl>
                                      </p:cBhvr>
                                    </p:animEffect>
                                  </p:childTnLst>
                                </p:cTn>
                              </p:par>
                            </p:childTnLst>
                          </p:cTn>
                        </p:par>
                        <p:par>
                          <p:cTn id="28" fill="hold">
                            <p:stCondLst>
                              <p:cond delay="1500"/>
                            </p:stCondLst>
                            <p:childTnLst>
                              <p:par>
                                <p:cTn id="29" presetID="42" presetClass="entr" presetSubtype="0" fill="hold" grpId="0"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1000"/>
                                        <p:tgtEl>
                                          <p:spTgt spid="54"/>
                                        </p:tgtEl>
                                      </p:cBhvr>
                                    </p:animEffect>
                                    <p:anim calcmode="lin" valueType="num">
                                      <p:cBhvr>
                                        <p:cTn id="32" dur="1000" fill="hold"/>
                                        <p:tgtEl>
                                          <p:spTgt spid="54"/>
                                        </p:tgtEl>
                                        <p:attrNameLst>
                                          <p:attrName>ppt_x</p:attrName>
                                        </p:attrNameLst>
                                      </p:cBhvr>
                                      <p:tavLst>
                                        <p:tav tm="0">
                                          <p:val>
                                            <p:strVal val="#ppt_x"/>
                                          </p:val>
                                        </p:tav>
                                        <p:tav tm="100000">
                                          <p:val>
                                            <p:strVal val="#ppt_x"/>
                                          </p:val>
                                        </p:tav>
                                      </p:tavLst>
                                    </p:anim>
                                    <p:anim calcmode="lin" valueType="num">
                                      <p:cBhvr>
                                        <p:cTn id="33" dur="1000" fill="hold"/>
                                        <p:tgtEl>
                                          <p:spTgt spid="54"/>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3" presetClass="entr" presetSubtype="32" fill="hold" grpId="0"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strVal val="4*#ppt_w"/>
                                          </p:val>
                                        </p:tav>
                                        <p:tav tm="100000">
                                          <p:val>
                                            <p:strVal val="#ppt_w"/>
                                          </p:val>
                                        </p:tav>
                                      </p:tavLst>
                                    </p:anim>
                                    <p:anim calcmode="lin" valueType="num">
                                      <p:cBhvr>
                                        <p:cTn id="38" dur="500" fill="hold"/>
                                        <p:tgtEl>
                                          <p:spTgt spid="55"/>
                                        </p:tgtEl>
                                        <p:attrNameLst>
                                          <p:attrName>ppt_h</p:attrName>
                                        </p:attrNameLst>
                                      </p:cBhvr>
                                      <p:tavLst>
                                        <p:tav tm="0">
                                          <p:val>
                                            <p:strVal val="4*#ppt_h"/>
                                          </p:val>
                                        </p:tav>
                                        <p:tav tm="100000">
                                          <p:val>
                                            <p:strVal val="#ppt_h"/>
                                          </p:val>
                                        </p:tav>
                                      </p:tavLst>
                                    </p:anim>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par>
                          <p:cTn id="42" fill="hold">
                            <p:stCondLst>
                              <p:cond delay="3000"/>
                            </p:stCondLst>
                            <p:childTnLst>
                              <p:par>
                                <p:cTn id="43" presetID="53" presetClass="entr" presetSubtype="16" fill="hold" nodeType="afterEffect">
                                  <p:stCondLst>
                                    <p:cond delay="0"/>
                                  </p:stCondLst>
                                  <p:childTnLst>
                                    <p:set>
                                      <p:cBhvr>
                                        <p:cTn id="44" dur="1" fill="hold">
                                          <p:stCondLst>
                                            <p:cond delay="0"/>
                                          </p:stCondLst>
                                        </p:cTn>
                                        <p:tgtEl>
                                          <p:spTgt spid="53"/>
                                        </p:tgtEl>
                                        <p:attrNameLst>
                                          <p:attrName>style.visibility</p:attrName>
                                        </p:attrNameLst>
                                      </p:cBhvr>
                                      <p:to>
                                        <p:strVal val="visible"/>
                                      </p:to>
                                    </p:set>
                                    <p:anim calcmode="lin" valueType="num">
                                      <p:cBhvr>
                                        <p:cTn id="45" dur="500" fill="hold"/>
                                        <p:tgtEl>
                                          <p:spTgt spid="53"/>
                                        </p:tgtEl>
                                        <p:attrNameLst>
                                          <p:attrName>ppt_w</p:attrName>
                                        </p:attrNameLst>
                                      </p:cBhvr>
                                      <p:tavLst>
                                        <p:tav tm="0">
                                          <p:val>
                                            <p:fltVal val="0"/>
                                          </p:val>
                                        </p:tav>
                                        <p:tav tm="100000">
                                          <p:val>
                                            <p:strVal val="#ppt_w"/>
                                          </p:val>
                                        </p:tav>
                                      </p:tavLst>
                                    </p:anim>
                                    <p:anim calcmode="lin" valueType="num">
                                      <p:cBhvr>
                                        <p:cTn id="46" dur="500" fill="hold"/>
                                        <p:tgtEl>
                                          <p:spTgt spid="53"/>
                                        </p:tgtEl>
                                        <p:attrNameLst>
                                          <p:attrName>ppt_h</p:attrName>
                                        </p:attrNameLst>
                                      </p:cBhvr>
                                      <p:tavLst>
                                        <p:tav tm="0">
                                          <p:val>
                                            <p:fltVal val="0"/>
                                          </p:val>
                                        </p:tav>
                                        <p:tav tm="100000">
                                          <p:val>
                                            <p:strVal val="#ppt_h"/>
                                          </p:val>
                                        </p:tav>
                                      </p:tavLst>
                                    </p:anim>
                                    <p:animEffect transition="in" filter="fade">
                                      <p:cBhvr>
                                        <p:cTn id="47" dur="500"/>
                                        <p:tgtEl>
                                          <p:spTgt spid="53"/>
                                        </p:tgtEl>
                                      </p:cBhvr>
                                    </p:animEffect>
                                  </p:childTnLst>
                                </p:cTn>
                              </p:par>
                            </p:childTnLst>
                          </p:cTn>
                        </p:par>
                        <p:par>
                          <p:cTn id="48" fill="hold">
                            <p:stCondLst>
                              <p:cond delay="3500"/>
                            </p:stCondLst>
                            <p:childTnLst>
                              <p:par>
                                <p:cTn id="49" presetID="47"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childTnLst>
                          </p:cTn>
                        </p:par>
                        <p:par>
                          <p:cTn id="54" fill="hold">
                            <p:stCondLst>
                              <p:cond delay="4500"/>
                            </p:stCondLst>
                            <p:childTnLst>
                              <p:par>
                                <p:cTn id="55" presetID="47" presetClass="entr" presetSubtype="0" fill="hold" nodeType="after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1000"/>
                                        <p:tgtEl>
                                          <p:spTgt spid="89"/>
                                        </p:tgtEl>
                                      </p:cBhvr>
                                    </p:animEffect>
                                    <p:anim calcmode="lin" valueType="num">
                                      <p:cBhvr>
                                        <p:cTn id="58" dur="1000" fill="hold"/>
                                        <p:tgtEl>
                                          <p:spTgt spid="89"/>
                                        </p:tgtEl>
                                        <p:attrNameLst>
                                          <p:attrName>ppt_x</p:attrName>
                                        </p:attrNameLst>
                                      </p:cBhvr>
                                      <p:tavLst>
                                        <p:tav tm="0">
                                          <p:val>
                                            <p:strVal val="#ppt_x"/>
                                          </p:val>
                                        </p:tav>
                                        <p:tav tm="100000">
                                          <p:val>
                                            <p:strVal val="#ppt_x"/>
                                          </p:val>
                                        </p:tav>
                                      </p:tavLst>
                                    </p:anim>
                                    <p:anim calcmode="lin" valueType="num">
                                      <p:cBhvr>
                                        <p:cTn id="59" dur="1000" fill="hold"/>
                                        <p:tgtEl>
                                          <p:spTgt spid="89"/>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47" presetClass="entr" presetSubtype="0" fill="hold" nodeType="after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1000"/>
                                        <p:tgtEl>
                                          <p:spTgt spid="92"/>
                                        </p:tgtEl>
                                      </p:cBhvr>
                                    </p:animEffect>
                                    <p:anim calcmode="lin" valueType="num">
                                      <p:cBhvr>
                                        <p:cTn id="64" dur="1000" fill="hold"/>
                                        <p:tgtEl>
                                          <p:spTgt spid="92"/>
                                        </p:tgtEl>
                                        <p:attrNameLst>
                                          <p:attrName>ppt_x</p:attrName>
                                        </p:attrNameLst>
                                      </p:cBhvr>
                                      <p:tavLst>
                                        <p:tav tm="0">
                                          <p:val>
                                            <p:strVal val="#ppt_x"/>
                                          </p:val>
                                        </p:tav>
                                        <p:tav tm="100000">
                                          <p:val>
                                            <p:strVal val="#ppt_x"/>
                                          </p:val>
                                        </p:tav>
                                      </p:tavLst>
                                    </p:anim>
                                    <p:anim calcmode="lin" valueType="num">
                                      <p:cBhvr>
                                        <p:cTn id="65" dur="1000" fill="hold"/>
                                        <p:tgtEl>
                                          <p:spTgt spid="92"/>
                                        </p:tgtEl>
                                        <p:attrNameLst>
                                          <p:attrName>ppt_y</p:attrName>
                                        </p:attrNameLst>
                                      </p:cBhvr>
                                      <p:tavLst>
                                        <p:tav tm="0">
                                          <p:val>
                                            <p:strVal val="#ppt_y-.1"/>
                                          </p:val>
                                        </p:tav>
                                        <p:tav tm="100000">
                                          <p:val>
                                            <p:strVal val="#ppt_y"/>
                                          </p:val>
                                        </p:tav>
                                      </p:tavLst>
                                    </p:anim>
                                  </p:childTnLst>
                                </p:cTn>
                              </p:par>
                            </p:childTnLst>
                          </p:cTn>
                        </p:par>
                        <p:par>
                          <p:cTn id="66" fill="hold">
                            <p:stCondLst>
                              <p:cond delay="6500"/>
                            </p:stCondLst>
                            <p:childTnLst>
                              <p:par>
                                <p:cTn id="67" presetID="42" presetClass="entr" presetSubtype="0" fill="hold" grpId="0" nodeType="after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1000"/>
                                        <p:tgtEl>
                                          <p:spTgt spid="96"/>
                                        </p:tgtEl>
                                      </p:cBhvr>
                                    </p:animEffect>
                                    <p:anim calcmode="lin" valueType="num">
                                      <p:cBhvr>
                                        <p:cTn id="70" dur="1000" fill="hold"/>
                                        <p:tgtEl>
                                          <p:spTgt spid="96"/>
                                        </p:tgtEl>
                                        <p:attrNameLst>
                                          <p:attrName>ppt_x</p:attrName>
                                        </p:attrNameLst>
                                      </p:cBhvr>
                                      <p:tavLst>
                                        <p:tav tm="0">
                                          <p:val>
                                            <p:strVal val="#ppt_x"/>
                                          </p:val>
                                        </p:tav>
                                        <p:tav tm="100000">
                                          <p:val>
                                            <p:strVal val="#ppt_x"/>
                                          </p:val>
                                        </p:tav>
                                      </p:tavLst>
                                    </p:anim>
                                    <p:anim calcmode="lin" valueType="num">
                                      <p:cBhvr>
                                        <p:cTn id="71" dur="1000" fill="hold"/>
                                        <p:tgtEl>
                                          <p:spTgt spid="96"/>
                                        </p:tgtEl>
                                        <p:attrNameLst>
                                          <p:attrName>ppt_y</p:attrName>
                                        </p:attrNameLst>
                                      </p:cBhvr>
                                      <p:tavLst>
                                        <p:tav tm="0">
                                          <p:val>
                                            <p:strVal val="#ppt_y+.1"/>
                                          </p:val>
                                        </p:tav>
                                        <p:tav tm="100000">
                                          <p:val>
                                            <p:strVal val="#ppt_y"/>
                                          </p:val>
                                        </p:tav>
                                      </p:tavLst>
                                    </p:anim>
                                  </p:childTnLst>
                                </p:cTn>
                              </p:par>
                            </p:childTnLst>
                          </p:cTn>
                        </p:par>
                        <p:par>
                          <p:cTn id="72" fill="hold">
                            <p:stCondLst>
                              <p:cond delay="7500"/>
                            </p:stCondLst>
                            <p:childTnLst>
                              <p:par>
                                <p:cTn id="73" presetID="23" presetClass="entr" presetSubtype="32" fill="hold" grpId="0" nodeType="afterEffect">
                                  <p:stCondLst>
                                    <p:cond delay="0"/>
                                  </p:stCondLst>
                                  <p:childTnLst>
                                    <p:set>
                                      <p:cBhvr>
                                        <p:cTn id="74" dur="1" fill="hold">
                                          <p:stCondLst>
                                            <p:cond delay="0"/>
                                          </p:stCondLst>
                                        </p:cTn>
                                        <p:tgtEl>
                                          <p:spTgt spid="97"/>
                                        </p:tgtEl>
                                        <p:attrNameLst>
                                          <p:attrName>style.visibility</p:attrName>
                                        </p:attrNameLst>
                                      </p:cBhvr>
                                      <p:to>
                                        <p:strVal val="visible"/>
                                      </p:to>
                                    </p:set>
                                    <p:anim calcmode="lin" valueType="num">
                                      <p:cBhvr>
                                        <p:cTn id="75" dur="500" fill="hold"/>
                                        <p:tgtEl>
                                          <p:spTgt spid="97"/>
                                        </p:tgtEl>
                                        <p:attrNameLst>
                                          <p:attrName>ppt_w</p:attrName>
                                        </p:attrNameLst>
                                      </p:cBhvr>
                                      <p:tavLst>
                                        <p:tav tm="0">
                                          <p:val>
                                            <p:strVal val="4*#ppt_w"/>
                                          </p:val>
                                        </p:tav>
                                        <p:tav tm="100000">
                                          <p:val>
                                            <p:strVal val="#ppt_w"/>
                                          </p:val>
                                        </p:tav>
                                      </p:tavLst>
                                    </p:anim>
                                    <p:anim calcmode="lin" valueType="num">
                                      <p:cBhvr>
                                        <p:cTn id="76" dur="500" fill="hold"/>
                                        <p:tgtEl>
                                          <p:spTgt spid="97"/>
                                        </p:tgtEl>
                                        <p:attrNameLst>
                                          <p:attrName>ppt_h</p:attrName>
                                        </p:attrNameLst>
                                      </p:cBhvr>
                                      <p:tavLst>
                                        <p:tav tm="0">
                                          <p:val>
                                            <p:strVal val="4*#ppt_h"/>
                                          </p:val>
                                        </p:tav>
                                        <p:tav tm="100000">
                                          <p:val>
                                            <p:strVal val="#ppt_h"/>
                                          </p:val>
                                        </p:tav>
                                      </p:tavLst>
                                    </p:anim>
                                  </p:childTnLst>
                                </p:cTn>
                              </p:par>
                            </p:childTnLst>
                          </p:cTn>
                        </p:par>
                        <p:par>
                          <p:cTn id="77" fill="hold">
                            <p:stCondLst>
                              <p:cond delay="8000"/>
                            </p:stCondLst>
                            <p:childTnLst>
                              <p:par>
                                <p:cTn id="78" presetID="49" presetClass="entr" presetSubtype="0" decel="100000" fill="hold" nodeType="afterEffect">
                                  <p:stCondLst>
                                    <p:cond delay="0"/>
                                  </p:stCondLst>
                                  <p:childTnLst>
                                    <p:set>
                                      <p:cBhvr>
                                        <p:cTn id="79" dur="1" fill="hold">
                                          <p:stCondLst>
                                            <p:cond delay="0"/>
                                          </p:stCondLst>
                                        </p:cTn>
                                        <p:tgtEl>
                                          <p:spTgt spid="61"/>
                                        </p:tgtEl>
                                        <p:attrNameLst>
                                          <p:attrName>style.visibility</p:attrName>
                                        </p:attrNameLst>
                                      </p:cBhvr>
                                      <p:to>
                                        <p:strVal val="visible"/>
                                      </p:to>
                                    </p:set>
                                    <p:anim calcmode="lin" valueType="num">
                                      <p:cBhvr>
                                        <p:cTn id="80" dur="500" fill="hold"/>
                                        <p:tgtEl>
                                          <p:spTgt spid="61"/>
                                        </p:tgtEl>
                                        <p:attrNameLst>
                                          <p:attrName>ppt_w</p:attrName>
                                        </p:attrNameLst>
                                      </p:cBhvr>
                                      <p:tavLst>
                                        <p:tav tm="0">
                                          <p:val>
                                            <p:fltVal val="0"/>
                                          </p:val>
                                        </p:tav>
                                        <p:tav tm="100000">
                                          <p:val>
                                            <p:strVal val="#ppt_w"/>
                                          </p:val>
                                        </p:tav>
                                      </p:tavLst>
                                    </p:anim>
                                    <p:anim calcmode="lin" valueType="num">
                                      <p:cBhvr>
                                        <p:cTn id="81" dur="500" fill="hold"/>
                                        <p:tgtEl>
                                          <p:spTgt spid="61"/>
                                        </p:tgtEl>
                                        <p:attrNameLst>
                                          <p:attrName>ppt_h</p:attrName>
                                        </p:attrNameLst>
                                      </p:cBhvr>
                                      <p:tavLst>
                                        <p:tav tm="0">
                                          <p:val>
                                            <p:fltVal val="0"/>
                                          </p:val>
                                        </p:tav>
                                        <p:tav tm="100000">
                                          <p:val>
                                            <p:strVal val="#ppt_h"/>
                                          </p:val>
                                        </p:tav>
                                      </p:tavLst>
                                    </p:anim>
                                    <p:anim calcmode="lin" valueType="num">
                                      <p:cBhvr>
                                        <p:cTn id="82" dur="500" fill="hold"/>
                                        <p:tgtEl>
                                          <p:spTgt spid="61"/>
                                        </p:tgtEl>
                                        <p:attrNameLst>
                                          <p:attrName>style.rotation</p:attrName>
                                        </p:attrNameLst>
                                      </p:cBhvr>
                                      <p:tavLst>
                                        <p:tav tm="0">
                                          <p:val>
                                            <p:fltVal val="360"/>
                                          </p:val>
                                        </p:tav>
                                        <p:tav tm="100000">
                                          <p:val>
                                            <p:fltVal val="0"/>
                                          </p:val>
                                        </p:tav>
                                      </p:tavLst>
                                    </p:anim>
                                    <p:animEffect transition="in" filter="fade">
                                      <p:cBhvr>
                                        <p:cTn id="83" dur="500"/>
                                        <p:tgtEl>
                                          <p:spTgt spid="61"/>
                                        </p:tgtEl>
                                      </p:cBhvr>
                                    </p:animEffect>
                                  </p:childTnLst>
                                </p:cTn>
                              </p:par>
                            </p:childTnLst>
                          </p:cTn>
                        </p:par>
                        <p:par>
                          <p:cTn id="84" fill="hold">
                            <p:stCondLst>
                              <p:cond delay="8500"/>
                            </p:stCondLst>
                            <p:childTnLst>
                              <p:par>
                                <p:cTn id="85" presetID="2" presetClass="entr" presetSubtype="2" fill="hold" grpId="0" nodeType="afterEffect">
                                  <p:stCondLst>
                                    <p:cond delay="0"/>
                                  </p:stCondLst>
                                  <p:childTnLst>
                                    <p:set>
                                      <p:cBhvr>
                                        <p:cTn id="86" dur="1" fill="hold">
                                          <p:stCondLst>
                                            <p:cond delay="0"/>
                                          </p:stCondLst>
                                        </p:cTn>
                                        <p:tgtEl>
                                          <p:spTgt spid="62"/>
                                        </p:tgtEl>
                                        <p:attrNameLst>
                                          <p:attrName>style.visibility</p:attrName>
                                        </p:attrNameLst>
                                      </p:cBhvr>
                                      <p:to>
                                        <p:strVal val="visible"/>
                                      </p:to>
                                    </p:set>
                                    <p:anim calcmode="lin" valueType="num">
                                      <p:cBhvr additive="base">
                                        <p:cTn id="87" dur="500" fill="hold"/>
                                        <p:tgtEl>
                                          <p:spTgt spid="62"/>
                                        </p:tgtEl>
                                        <p:attrNameLst>
                                          <p:attrName>ppt_x</p:attrName>
                                        </p:attrNameLst>
                                      </p:cBhvr>
                                      <p:tavLst>
                                        <p:tav tm="0">
                                          <p:val>
                                            <p:strVal val="1+#ppt_w/2"/>
                                          </p:val>
                                        </p:tav>
                                        <p:tav tm="100000">
                                          <p:val>
                                            <p:strVal val="#ppt_x"/>
                                          </p:val>
                                        </p:tav>
                                      </p:tavLst>
                                    </p:anim>
                                    <p:anim calcmode="lin" valueType="num">
                                      <p:cBhvr additive="base">
                                        <p:cTn id="88" dur="500" fill="hold"/>
                                        <p:tgtEl>
                                          <p:spTgt spid="62"/>
                                        </p:tgtEl>
                                        <p:attrNameLst>
                                          <p:attrName>ppt_y</p:attrName>
                                        </p:attrNameLst>
                                      </p:cBhvr>
                                      <p:tavLst>
                                        <p:tav tm="0">
                                          <p:val>
                                            <p:strVal val="#ppt_y"/>
                                          </p:val>
                                        </p:tav>
                                        <p:tav tm="100000">
                                          <p:val>
                                            <p:strVal val="#ppt_y"/>
                                          </p:val>
                                        </p:tav>
                                      </p:tavLst>
                                    </p:anim>
                                  </p:childTnLst>
                                </p:cTn>
                              </p:par>
                            </p:childTnLst>
                          </p:cTn>
                        </p:par>
                        <p:par>
                          <p:cTn id="89" fill="hold">
                            <p:stCondLst>
                              <p:cond delay="9000"/>
                            </p:stCondLst>
                            <p:childTnLst>
                              <p:par>
                                <p:cTn id="90" presetID="49" presetClass="entr" presetSubtype="0" decel="100000" fill="hold" nodeType="afterEffect">
                                  <p:stCondLst>
                                    <p:cond delay="0"/>
                                  </p:stCondLst>
                                  <p:childTnLst>
                                    <p:set>
                                      <p:cBhvr>
                                        <p:cTn id="91" dur="1" fill="hold">
                                          <p:stCondLst>
                                            <p:cond delay="0"/>
                                          </p:stCondLst>
                                        </p:cTn>
                                        <p:tgtEl>
                                          <p:spTgt spid="102"/>
                                        </p:tgtEl>
                                        <p:attrNameLst>
                                          <p:attrName>style.visibility</p:attrName>
                                        </p:attrNameLst>
                                      </p:cBhvr>
                                      <p:to>
                                        <p:strVal val="visible"/>
                                      </p:to>
                                    </p:set>
                                    <p:anim calcmode="lin" valueType="num">
                                      <p:cBhvr>
                                        <p:cTn id="92" dur="500" fill="hold"/>
                                        <p:tgtEl>
                                          <p:spTgt spid="102"/>
                                        </p:tgtEl>
                                        <p:attrNameLst>
                                          <p:attrName>ppt_w</p:attrName>
                                        </p:attrNameLst>
                                      </p:cBhvr>
                                      <p:tavLst>
                                        <p:tav tm="0">
                                          <p:val>
                                            <p:fltVal val="0"/>
                                          </p:val>
                                        </p:tav>
                                        <p:tav tm="100000">
                                          <p:val>
                                            <p:strVal val="#ppt_w"/>
                                          </p:val>
                                        </p:tav>
                                      </p:tavLst>
                                    </p:anim>
                                    <p:anim calcmode="lin" valueType="num">
                                      <p:cBhvr>
                                        <p:cTn id="93" dur="500" fill="hold"/>
                                        <p:tgtEl>
                                          <p:spTgt spid="102"/>
                                        </p:tgtEl>
                                        <p:attrNameLst>
                                          <p:attrName>ppt_h</p:attrName>
                                        </p:attrNameLst>
                                      </p:cBhvr>
                                      <p:tavLst>
                                        <p:tav tm="0">
                                          <p:val>
                                            <p:fltVal val="0"/>
                                          </p:val>
                                        </p:tav>
                                        <p:tav tm="100000">
                                          <p:val>
                                            <p:strVal val="#ppt_h"/>
                                          </p:val>
                                        </p:tav>
                                      </p:tavLst>
                                    </p:anim>
                                    <p:anim calcmode="lin" valueType="num">
                                      <p:cBhvr>
                                        <p:cTn id="94" dur="500" fill="hold"/>
                                        <p:tgtEl>
                                          <p:spTgt spid="102"/>
                                        </p:tgtEl>
                                        <p:attrNameLst>
                                          <p:attrName>style.rotation</p:attrName>
                                        </p:attrNameLst>
                                      </p:cBhvr>
                                      <p:tavLst>
                                        <p:tav tm="0">
                                          <p:val>
                                            <p:fltVal val="360"/>
                                          </p:val>
                                        </p:tav>
                                        <p:tav tm="100000">
                                          <p:val>
                                            <p:fltVal val="0"/>
                                          </p:val>
                                        </p:tav>
                                      </p:tavLst>
                                    </p:anim>
                                    <p:animEffect transition="in" filter="fade">
                                      <p:cBhvr>
                                        <p:cTn id="95" dur="500"/>
                                        <p:tgtEl>
                                          <p:spTgt spid="102"/>
                                        </p:tgtEl>
                                      </p:cBhvr>
                                    </p:animEffect>
                                  </p:childTnLst>
                                </p:cTn>
                              </p:par>
                            </p:childTnLst>
                          </p:cTn>
                        </p:par>
                        <p:par>
                          <p:cTn id="96" fill="hold">
                            <p:stCondLst>
                              <p:cond delay="9500"/>
                            </p:stCondLst>
                            <p:childTnLst>
                              <p:par>
                                <p:cTn id="97" presetID="2" presetClass="entr" presetSubtype="2" fill="hold" grpId="0" nodeType="afterEffect">
                                  <p:stCondLst>
                                    <p:cond delay="0"/>
                                  </p:stCondLst>
                                  <p:childTnLst>
                                    <p:set>
                                      <p:cBhvr>
                                        <p:cTn id="98" dur="1" fill="hold">
                                          <p:stCondLst>
                                            <p:cond delay="0"/>
                                          </p:stCondLst>
                                        </p:cTn>
                                        <p:tgtEl>
                                          <p:spTgt spid="105"/>
                                        </p:tgtEl>
                                        <p:attrNameLst>
                                          <p:attrName>style.visibility</p:attrName>
                                        </p:attrNameLst>
                                      </p:cBhvr>
                                      <p:to>
                                        <p:strVal val="visible"/>
                                      </p:to>
                                    </p:set>
                                    <p:anim calcmode="lin" valueType="num">
                                      <p:cBhvr additive="base">
                                        <p:cTn id="99" dur="500" fill="hold"/>
                                        <p:tgtEl>
                                          <p:spTgt spid="105"/>
                                        </p:tgtEl>
                                        <p:attrNameLst>
                                          <p:attrName>ppt_x</p:attrName>
                                        </p:attrNameLst>
                                      </p:cBhvr>
                                      <p:tavLst>
                                        <p:tav tm="0">
                                          <p:val>
                                            <p:strVal val="1+#ppt_w/2"/>
                                          </p:val>
                                        </p:tav>
                                        <p:tav tm="100000">
                                          <p:val>
                                            <p:strVal val="#ppt_x"/>
                                          </p:val>
                                        </p:tav>
                                      </p:tavLst>
                                    </p:anim>
                                    <p:anim calcmode="lin" valueType="num">
                                      <p:cBhvr additive="base">
                                        <p:cTn id="100" dur="500" fill="hold"/>
                                        <p:tgtEl>
                                          <p:spTgt spid="1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p:bldP spid="88" grpId="0" animBg="1"/>
      <p:bldP spid="88" grpId="1" animBg="1"/>
      <p:bldP spid="88" grpId="2" animBg="1"/>
      <p:bldP spid="54" grpId="0"/>
      <p:bldP spid="96" grpId="0"/>
      <p:bldP spid="55" grpId="0" animBg="1"/>
      <p:bldP spid="97" grpId="0" animBg="1"/>
      <p:bldP spid="62" grpId="0"/>
      <p:bldP spid="1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5"/>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6"/>
                </p:custDataLst>
              </p:nvPr>
            </p:nvPicPr>
            <p:blipFill rotWithShape="1">
              <a:blip r:embed="rId8"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4"/>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grpSp>
        <p:nvGrpSpPr>
          <p:cNvPr id="20" name="组合 19">
            <a:extLst>
              <a:ext uri="{FF2B5EF4-FFF2-40B4-BE49-F238E27FC236}">
                <a16:creationId xmlns:a16="http://schemas.microsoft.com/office/drawing/2014/main" id="{A76D4373-3464-4D63-BA16-5F621A8C09A7}"/>
              </a:ext>
            </a:extLst>
          </p:cNvPr>
          <p:cNvGrpSpPr/>
          <p:nvPr/>
        </p:nvGrpSpPr>
        <p:grpSpPr>
          <a:xfrm>
            <a:off x="4169569" y="1276596"/>
            <a:ext cx="3852863" cy="582684"/>
            <a:chOff x="4169569" y="1276596"/>
            <a:chExt cx="3852863" cy="582684"/>
          </a:xfrm>
        </p:grpSpPr>
        <p:sp>
          <p:nvSpPr>
            <p:cNvPr id="2" name="矩形: 圆角 1">
              <a:extLst>
                <a:ext uri="{FF2B5EF4-FFF2-40B4-BE49-F238E27FC236}">
                  <a16:creationId xmlns:a16="http://schemas.microsoft.com/office/drawing/2014/main" id="{3D3431D3-5C9C-4513-88DC-3AF7467A897B}"/>
                </a:ext>
              </a:extLst>
            </p:cNvPr>
            <p:cNvSpPr/>
            <p:nvPr/>
          </p:nvSpPr>
          <p:spPr>
            <a:xfrm>
              <a:off x="4169569" y="1276596"/>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71831A91-C9AB-4476-9C09-5D3D585A5882}"/>
                </a:ext>
              </a:extLst>
            </p:cNvPr>
            <p:cNvSpPr txBox="1"/>
            <p:nvPr/>
          </p:nvSpPr>
          <p:spPr>
            <a:xfrm>
              <a:off x="4314031" y="1375298"/>
              <a:ext cx="356393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初步设计概算的主要作用</a:t>
              </a:r>
            </a:p>
          </p:txBody>
        </p:sp>
      </p:grpSp>
      <p:sp>
        <p:nvSpPr>
          <p:cNvPr id="40" name="文本框 39">
            <a:extLst>
              <a:ext uri="{FF2B5EF4-FFF2-40B4-BE49-F238E27FC236}">
                <a16:creationId xmlns:a16="http://schemas.microsoft.com/office/drawing/2014/main" id="{D6849A39-5780-49BF-AC3A-543DD57DF5B3}"/>
              </a:ext>
            </a:extLst>
          </p:cNvPr>
          <p:cNvSpPr txBox="1"/>
          <p:nvPr/>
        </p:nvSpPr>
        <p:spPr>
          <a:xfrm>
            <a:off x="1935956" y="4692038"/>
            <a:ext cx="1474788"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作为依据</a:t>
            </a:r>
          </a:p>
        </p:txBody>
      </p:sp>
      <p:sp>
        <p:nvSpPr>
          <p:cNvPr id="41" name="文本框 40">
            <a:extLst>
              <a:ext uri="{FF2B5EF4-FFF2-40B4-BE49-F238E27FC236}">
                <a16:creationId xmlns:a16="http://schemas.microsoft.com/office/drawing/2014/main" id="{16A1A23E-3735-4C60-B29F-9F5D80A2E7E4}"/>
              </a:ext>
            </a:extLst>
          </p:cNvPr>
          <p:cNvSpPr txBox="1"/>
          <p:nvPr/>
        </p:nvSpPr>
        <p:spPr>
          <a:xfrm>
            <a:off x="4619062" y="2245994"/>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编制固定资产投资计划，确定和控制建设项目投资</a:t>
            </a:r>
          </a:p>
        </p:txBody>
      </p:sp>
      <p:sp>
        <p:nvSpPr>
          <p:cNvPr id="44" name="文本框 43">
            <a:extLst>
              <a:ext uri="{FF2B5EF4-FFF2-40B4-BE49-F238E27FC236}">
                <a16:creationId xmlns:a16="http://schemas.microsoft.com/office/drawing/2014/main" id="{6A6FC6CA-00F3-4598-BDEA-B315A91327B6}"/>
              </a:ext>
            </a:extLst>
          </p:cNvPr>
          <p:cNvSpPr txBox="1"/>
          <p:nvPr/>
        </p:nvSpPr>
        <p:spPr>
          <a:xfrm>
            <a:off x="4619062" y="2857879"/>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控制施工图设计和施工图预算</a:t>
            </a:r>
          </a:p>
        </p:txBody>
      </p:sp>
      <p:sp>
        <p:nvSpPr>
          <p:cNvPr id="45" name="文本框 44">
            <a:extLst>
              <a:ext uri="{FF2B5EF4-FFF2-40B4-BE49-F238E27FC236}">
                <a16:creationId xmlns:a16="http://schemas.microsoft.com/office/drawing/2014/main" id="{805752F8-A3F2-4BB9-8512-F174E6F2362F}"/>
              </a:ext>
            </a:extLst>
          </p:cNvPr>
          <p:cNvSpPr txBox="1"/>
          <p:nvPr/>
        </p:nvSpPr>
        <p:spPr>
          <a:xfrm>
            <a:off x="4619062" y="3469764"/>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衡量设计方案技术经济合理性和选择最佳方案</a:t>
            </a:r>
          </a:p>
        </p:txBody>
      </p:sp>
      <p:sp>
        <p:nvSpPr>
          <p:cNvPr id="46" name="文本框 45">
            <a:extLst>
              <a:ext uri="{FF2B5EF4-FFF2-40B4-BE49-F238E27FC236}">
                <a16:creationId xmlns:a16="http://schemas.microsoft.com/office/drawing/2014/main" id="{A3C3409D-31C0-4D02-9087-6697D6EDE75F}"/>
              </a:ext>
            </a:extLst>
          </p:cNvPr>
          <p:cNvSpPr txBox="1"/>
          <p:nvPr/>
        </p:nvSpPr>
        <p:spPr>
          <a:xfrm>
            <a:off x="4619062" y="4081649"/>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编制招标控制价（招标标底）和投标报价</a:t>
            </a:r>
          </a:p>
        </p:txBody>
      </p:sp>
      <p:sp>
        <p:nvSpPr>
          <p:cNvPr id="47" name="文本框 46">
            <a:extLst>
              <a:ext uri="{FF2B5EF4-FFF2-40B4-BE49-F238E27FC236}">
                <a16:creationId xmlns:a16="http://schemas.microsoft.com/office/drawing/2014/main" id="{99E4A0AC-B23C-4208-9DC7-6A481BFD32A4}"/>
              </a:ext>
            </a:extLst>
          </p:cNvPr>
          <p:cNvSpPr txBox="1"/>
          <p:nvPr/>
        </p:nvSpPr>
        <p:spPr>
          <a:xfrm>
            <a:off x="4619062" y="4693534"/>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签订建设工程合同和贷款合同</a:t>
            </a:r>
          </a:p>
        </p:txBody>
      </p:sp>
      <p:sp>
        <p:nvSpPr>
          <p:cNvPr id="48" name="文本框 47">
            <a:extLst>
              <a:ext uri="{FF2B5EF4-FFF2-40B4-BE49-F238E27FC236}">
                <a16:creationId xmlns:a16="http://schemas.microsoft.com/office/drawing/2014/main" id="{BBB2783A-980E-4CBA-8253-0995B5FC4CC5}"/>
              </a:ext>
            </a:extLst>
          </p:cNvPr>
          <p:cNvSpPr txBox="1"/>
          <p:nvPr/>
        </p:nvSpPr>
        <p:spPr>
          <a:xfrm>
            <a:off x="4619062" y="5305418"/>
            <a:ext cx="5422336"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考核建设项目投资效果</a:t>
            </a:r>
          </a:p>
        </p:txBody>
      </p:sp>
      <p:sp>
        <p:nvSpPr>
          <p:cNvPr id="56" name="Freeform 5">
            <a:extLst>
              <a:ext uri="{FF2B5EF4-FFF2-40B4-BE49-F238E27FC236}">
                <a16:creationId xmlns:a16="http://schemas.microsoft.com/office/drawing/2014/main" id="{1DAA2FE8-A27B-4E5D-BCCF-FE7D088FD7A6}"/>
              </a:ext>
            </a:extLst>
          </p:cNvPr>
          <p:cNvSpPr>
            <a:spLocks noEditPoints="1"/>
          </p:cNvSpPr>
          <p:nvPr/>
        </p:nvSpPr>
        <p:spPr bwMode="auto">
          <a:xfrm>
            <a:off x="2086210" y="3149426"/>
            <a:ext cx="1168170" cy="1379340"/>
          </a:xfrm>
          <a:custGeom>
            <a:avLst/>
            <a:gdLst>
              <a:gd name="T0" fmla="*/ 600 w 660"/>
              <a:gd name="T1" fmla="*/ 780 h 780"/>
              <a:gd name="T2" fmla="*/ 120 w 660"/>
              <a:gd name="T3" fmla="*/ 780 h 780"/>
              <a:gd name="T4" fmla="*/ 120 w 660"/>
              <a:gd name="T5" fmla="*/ 120 h 780"/>
              <a:gd name="T6" fmla="*/ 330 w 660"/>
              <a:gd name="T7" fmla="*/ 120 h 780"/>
              <a:gd name="T8" fmla="*/ 330 w 660"/>
              <a:gd name="T9" fmla="*/ 394 h 780"/>
              <a:gd name="T10" fmla="*/ 436 w 660"/>
              <a:gd name="T11" fmla="*/ 314 h 780"/>
              <a:gd name="T12" fmla="*/ 540 w 660"/>
              <a:gd name="T13" fmla="*/ 394 h 780"/>
              <a:gd name="T14" fmla="*/ 540 w 660"/>
              <a:gd name="T15" fmla="*/ 120 h 780"/>
              <a:gd name="T16" fmla="*/ 660 w 660"/>
              <a:gd name="T17" fmla="*/ 120 h 780"/>
              <a:gd name="T18" fmla="*/ 660 w 660"/>
              <a:gd name="T19" fmla="*/ 720 h 780"/>
              <a:gd name="T20" fmla="*/ 600 w 660"/>
              <a:gd name="T21" fmla="*/ 780 h 780"/>
              <a:gd name="T22" fmla="*/ 436 w 660"/>
              <a:gd name="T23" fmla="*/ 274 h 780"/>
              <a:gd name="T24" fmla="*/ 360 w 660"/>
              <a:gd name="T25" fmla="*/ 334 h 780"/>
              <a:gd name="T26" fmla="*/ 360 w 660"/>
              <a:gd name="T27" fmla="*/ 90 h 780"/>
              <a:gd name="T28" fmla="*/ 510 w 660"/>
              <a:gd name="T29" fmla="*/ 90 h 780"/>
              <a:gd name="T30" fmla="*/ 510 w 660"/>
              <a:gd name="T31" fmla="*/ 334 h 780"/>
              <a:gd name="T32" fmla="*/ 436 w 660"/>
              <a:gd name="T33" fmla="*/ 274 h 780"/>
              <a:gd name="T34" fmla="*/ 30 w 660"/>
              <a:gd name="T35" fmla="*/ 60 h 780"/>
              <a:gd name="T36" fmla="*/ 30 w 660"/>
              <a:gd name="T37" fmla="*/ 90 h 780"/>
              <a:gd name="T38" fmla="*/ 60 w 660"/>
              <a:gd name="T39" fmla="*/ 120 h 780"/>
              <a:gd name="T40" fmla="*/ 90 w 660"/>
              <a:gd name="T41" fmla="*/ 120 h 780"/>
              <a:gd name="T42" fmla="*/ 90 w 660"/>
              <a:gd name="T43" fmla="*/ 780 h 780"/>
              <a:gd name="T44" fmla="*/ 60 w 660"/>
              <a:gd name="T45" fmla="*/ 780 h 780"/>
              <a:gd name="T46" fmla="*/ 0 w 660"/>
              <a:gd name="T47" fmla="*/ 720 h 780"/>
              <a:gd name="T48" fmla="*/ 0 w 660"/>
              <a:gd name="T49" fmla="*/ 60 h 780"/>
              <a:gd name="T50" fmla="*/ 60 w 660"/>
              <a:gd name="T51" fmla="*/ 0 h 780"/>
              <a:gd name="T52" fmla="*/ 60 w 660"/>
              <a:gd name="T53" fmla="*/ 0 h 780"/>
              <a:gd name="T54" fmla="*/ 600 w 660"/>
              <a:gd name="T55" fmla="*/ 0 h 780"/>
              <a:gd name="T56" fmla="*/ 652 w 660"/>
              <a:gd name="T57" fmla="*/ 30 h 780"/>
              <a:gd name="T58" fmla="*/ 60 w 660"/>
              <a:gd name="T59" fmla="*/ 30 h 780"/>
              <a:gd name="T60" fmla="*/ 30 w 660"/>
              <a:gd name="T61" fmla="*/ 6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60" h="780">
                <a:moveTo>
                  <a:pt x="600" y="780"/>
                </a:moveTo>
                <a:cubicBezTo>
                  <a:pt x="120" y="780"/>
                  <a:pt x="120" y="780"/>
                  <a:pt x="120" y="780"/>
                </a:cubicBezTo>
                <a:cubicBezTo>
                  <a:pt x="120" y="120"/>
                  <a:pt x="120" y="120"/>
                  <a:pt x="120" y="120"/>
                </a:cubicBezTo>
                <a:cubicBezTo>
                  <a:pt x="330" y="120"/>
                  <a:pt x="330" y="120"/>
                  <a:pt x="330" y="120"/>
                </a:cubicBezTo>
                <a:cubicBezTo>
                  <a:pt x="330" y="394"/>
                  <a:pt x="330" y="394"/>
                  <a:pt x="330" y="394"/>
                </a:cubicBezTo>
                <a:cubicBezTo>
                  <a:pt x="436" y="314"/>
                  <a:pt x="436" y="314"/>
                  <a:pt x="436" y="314"/>
                </a:cubicBezTo>
                <a:cubicBezTo>
                  <a:pt x="540" y="394"/>
                  <a:pt x="540" y="394"/>
                  <a:pt x="540" y="394"/>
                </a:cubicBezTo>
                <a:cubicBezTo>
                  <a:pt x="540" y="120"/>
                  <a:pt x="540" y="120"/>
                  <a:pt x="540" y="120"/>
                </a:cubicBezTo>
                <a:cubicBezTo>
                  <a:pt x="660" y="120"/>
                  <a:pt x="660" y="120"/>
                  <a:pt x="660" y="120"/>
                </a:cubicBezTo>
                <a:cubicBezTo>
                  <a:pt x="660" y="720"/>
                  <a:pt x="660" y="720"/>
                  <a:pt x="660" y="720"/>
                </a:cubicBezTo>
                <a:cubicBezTo>
                  <a:pt x="660" y="753"/>
                  <a:pt x="633" y="780"/>
                  <a:pt x="600" y="780"/>
                </a:cubicBezTo>
                <a:close/>
                <a:moveTo>
                  <a:pt x="436" y="274"/>
                </a:moveTo>
                <a:cubicBezTo>
                  <a:pt x="360" y="334"/>
                  <a:pt x="360" y="334"/>
                  <a:pt x="360" y="334"/>
                </a:cubicBezTo>
                <a:cubicBezTo>
                  <a:pt x="360" y="90"/>
                  <a:pt x="360" y="90"/>
                  <a:pt x="360" y="90"/>
                </a:cubicBezTo>
                <a:cubicBezTo>
                  <a:pt x="510" y="90"/>
                  <a:pt x="510" y="90"/>
                  <a:pt x="510" y="90"/>
                </a:cubicBezTo>
                <a:cubicBezTo>
                  <a:pt x="510" y="334"/>
                  <a:pt x="510" y="334"/>
                  <a:pt x="510" y="334"/>
                </a:cubicBezTo>
                <a:cubicBezTo>
                  <a:pt x="436" y="274"/>
                  <a:pt x="436" y="274"/>
                  <a:pt x="436" y="274"/>
                </a:cubicBezTo>
                <a:close/>
                <a:moveTo>
                  <a:pt x="30" y="60"/>
                </a:moveTo>
                <a:cubicBezTo>
                  <a:pt x="30" y="90"/>
                  <a:pt x="30" y="90"/>
                  <a:pt x="30" y="90"/>
                </a:cubicBezTo>
                <a:cubicBezTo>
                  <a:pt x="30" y="107"/>
                  <a:pt x="43" y="120"/>
                  <a:pt x="60" y="120"/>
                </a:cubicBezTo>
                <a:cubicBezTo>
                  <a:pt x="90" y="120"/>
                  <a:pt x="90" y="120"/>
                  <a:pt x="90" y="120"/>
                </a:cubicBezTo>
                <a:cubicBezTo>
                  <a:pt x="90" y="780"/>
                  <a:pt x="90" y="780"/>
                  <a:pt x="90" y="780"/>
                </a:cubicBezTo>
                <a:cubicBezTo>
                  <a:pt x="60" y="780"/>
                  <a:pt x="60" y="780"/>
                  <a:pt x="60" y="780"/>
                </a:cubicBezTo>
                <a:cubicBezTo>
                  <a:pt x="27" y="780"/>
                  <a:pt x="0" y="753"/>
                  <a:pt x="0" y="720"/>
                </a:cubicBezTo>
                <a:cubicBezTo>
                  <a:pt x="0" y="60"/>
                  <a:pt x="0" y="60"/>
                  <a:pt x="0" y="60"/>
                </a:cubicBezTo>
                <a:cubicBezTo>
                  <a:pt x="0" y="27"/>
                  <a:pt x="27" y="0"/>
                  <a:pt x="60" y="0"/>
                </a:cubicBezTo>
                <a:cubicBezTo>
                  <a:pt x="60" y="0"/>
                  <a:pt x="60" y="0"/>
                  <a:pt x="60" y="0"/>
                </a:cubicBezTo>
                <a:cubicBezTo>
                  <a:pt x="600" y="0"/>
                  <a:pt x="600" y="0"/>
                  <a:pt x="600" y="0"/>
                </a:cubicBezTo>
                <a:cubicBezTo>
                  <a:pt x="621" y="0"/>
                  <a:pt x="641" y="12"/>
                  <a:pt x="652" y="30"/>
                </a:cubicBezTo>
                <a:cubicBezTo>
                  <a:pt x="60" y="30"/>
                  <a:pt x="60" y="30"/>
                  <a:pt x="60" y="30"/>
                </a:cubicBezTo>
                <a:cubicBezTo>
                  <a:pt x="43" y="30"/>
                  <a:pt x="30" y="43"/>
                  <a:pt x="30" y="60"/>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PA-矩形 18">
            <a:extLst>
              <a:ext uri="{FF2B5EF4-FFF2-40B4-BE49-F238E27FC236}">
                <a16:creationId xmlns:a16="http://schemas.microsoft.com/office/drawing/2014/main" id="{CB2A19EC-8011-4BA6-B0E1-FCF37753B3DC}"/>
              </a:ext>
            </a:extLst>
          </p:cNvPr>
          <p:cNvSpPr/>
          <p:nvPr>
            <p:custDataLst>
              <p:tags r:id="rId2"/>
            </p:custDataLst>
          </p:nvPr>
        </p:nvSpPr>
        <p:spPr>
          <a:xfrm>
            <a:off x="1918106" y="3017127"/>
            <a:ext cx="141035" cy="157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PA-矩形 65">
            <a:extLst>
              <a:ext uri="{FF2B5EF4-FFF2-40B4-BE49-F238E27FC236}">
                <a16:creationId xmlns:a16="http://schemas.microsoft.com/office/drawing/2014/main" id="{2BD5D7D6-1FC2-456F-AAF9-BFE8D8C2B651}"/>
              </a:ext>
            </a:extLst>
          </p:cNvPr>
          <p:cNvSpPr/>
          <p:nvPr>
            <p:custDataLst>
              <p:tags r:id="rId3"/>
            </p:custDataLst>
          </p:nvPr>
        </p:nvSpPr>
        <p:spPr>
          <a:xfrm>
            <a:off x="1831164" y="3017127"/>
            <a:ext cx="45719" cy="157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01256E33-C451-49D3-8432-DE7C8F47403E}"/>
              </a:ext>
            </a:extLst>
          </p:cNvPr>
          <p:cNvSpPr/>
          <p:nvPr/>
        </p:nvSpPr>
        <p:spPr>
          <a:xfrm>
            <a:off x="1692873" y="2977879"/>
            <a:ext cx="1954844" cy="1722434"/>
          </a:xfrm>
          <a:custGeom>
            <a:avLst/>
            <a:gdLst>
              <a:gd name="connsiteX0" fmla="*/ 606556 w 1954844"/>
              <a:gd name="connsiteY0" fmla="*/ 386010 h 1722434"/>
              <a:gd name="connsiteX1" fmla="*/ 606556 w 1954844"/>
              <a:gd name="connsiteY1" fmla="*/ 1548510 h 1722434"/>
              <a:gd name="connsiteX2" fmla="*/ 1453907 w 1954844"/>
              <a:gd name="connsiteY2" fmla="*/ 1548510 h 1722434"/>
              <a:gd name="connsiteX3" fmla="*/ 1561507 w 1954844"/>
              <a:gd name="connsiteY3" fmla="*/ 1441120 h 1722434"/>
              <a:gd name="connsiteX4" fmla="*/ 1561507 w 1954844"/>
              <a:gd name="connsiteY4" fmla="*/ 386010 h 1722434"/>
              <a:gd name="connsiteX5" fmla="*/ 1348997 w 1954844"/>
              <a:gd name="connsiteY5" fmla="*/ 386010 h 1722434"/>
              <a:gd name="connsiteX6" fmla="*/ 1348997 w 1954844"/>
              <a:gd name="connsiteY6" fmla="*/ 869266 h 1722434"/>
              <a:gd name="connsiteX7" fmla="*/ 1166077 w 1954844"/>
              <a:gd name="connsiteY7" fmla="*/ 726974 h 1722434"/>
              <a:gd name="connsiteX8" fmla="*/ 977776 w 1954844"/>
              <a:gd name="connsiteY8" fmla="*/ 869266 h 1722434"/>
              <a:gd name="connsiteX9" fmla="*/ 977776 w 1954844"/>
              <a:gd name="connsiteY9" fmla="*/ 386010 h 1722434"/>
              <a:gd name="connsiteX10" fmla="*/ 606556 w 1954844"/>
              <a:gd name="connsiteY10" fmla="*/ 386010 h 1722434"/>
              <a:gd name="connsiteX11" fmla="*/ 1028459 w 1954844"/>
              <a:gd name="connsiteY11" fmla="*/ 332704 h 1722434"/>
              <a:gd name="connsiteX12" fmla="*/ 1028459 w 1954844"/>
              <a:gd name="connsiteY12" fmla="*/ 762546 h 1722434"/>
              <a:gd name="connsiteX13" fmla="*/ 1165760 w 1954844"/>
              <a:gd name="connsiteY13" fmla="*/ 657772 h 1722434"/>
              <a:gd name="connsiteX14" fmla="*/ 1294984 w 1954844"/>
              <a:gd name="connsiteY14" fmla="*/ 762546 h 1722434"/>
              <a:gd name="connsiteX15" fmla="*/ 1294984 w 1954844"/>
              <a:gd name="connsiteY15" fmla="*/ 332704 h 1722434"/>
              <a:gd name="connsiteX16" fmla="*/ 1028459 w 1954844"/>
              <a:gd name="connsiteY16" fmla="*/ 332704 h 1722434"/>
              <a:gd name="connsiteX17" fmla="*/ 498297 w 1954844"/>
              <a:gd name="connsiteY17" fmla="*/ 173924 h 1722434"/>
              <a:gd name="connsiteX18" fmla="*/ 393337 w 1954844"/>
              <a:gd name="connsiteY18" fmla="*/ 281313 h 1722434"/>
              <a:gd name="connsiteX19" fmla="*/ 393337 w 1954844"/>
              <a:gd name="connsiteY19" fmla="*/ 1441120 h 1722434"/>
              <a:gd name="connsiteX20" fmla="*/ 498297 w 1954844"/>
              <a:gd name="connsiteY20" fmla="*/ 1548509 h 1722434"/>
              <a:gd name="connsiteX21" fmla="*/ 552123 w 1954844"/>
              <a:gd name="connsiteY21" fmla="*/ 1548509 h 1722434"/>
              <a:gd name="connsiteX22" fmla="*/ 552123 w 1954844"/>
              <a:gd name="connsiteY22" fmla="*/ 386018 h 1722434"/>
              <a:gd name="connsiteX23" fmla="*/ 498297 w 1954844"/>
              <a:gd name="connsiteY23" fmla="*/ 386018 h 1722434"/>
              <a:gd name="connsiteX24" fmla="*/ 444472 w 1954844"/>
              <a:gd name="connsiteY24" fmla="*/ 332323 h 1722434"/>
              <a:gd name="connsiteX25" fmla="*/ 444472 w 1954844"/>
              <a:gd name="connsiteY25" fmla="*/ 281313 h 1722434"/>
              <a:gd name="connsiteX26" fmla="*/ 498297 w 1954844"/>
              <a:gd name="connsiteY26" fmla="*/ 227619 h 1722434"/>
              <a:gd name="connsiteX27" fmla="*/ 1547897 w 1954844"/>
              <a:gd name="connsiteY27" fmla="*/ 227619 h 1722434"/>
              <a:gd name="connsiteX28" fmla="*/ 1453702 w 1954844"/>
              <a:gd name="connsiteY28" fmla="*/ 173924 h 1722434"/>
              <a:gd name="connsiteX29" fmla="*/ 498297 w 1954844"/>
              <a:gd name="connsiteY29" fmla="*/ 173924 h 1722434"/>
              <a:gd name="connsiteX30" fmla="*/ 0 w 1954844"/>
              <a:gd name="connsiteY30" fmla="*/ 0 h 1722434"/>
              <a:gd name="connsiteX31" fmla="*/ 1954844 w 1954844"/>
              <a:gd name="connsiteY31" fmla="*/ 0 h 1722434"/>
              <a:gd name="connsiteX32" fmla="*/ 1954844 w 1954844"/>
              <a:gd name="connsiteY32" fmla="*/ 1722434 h 1722434"/>
              <a:gd name="connsiteX33" fmla="*/ 0 w 1954844"/>
              <a:gd name="connsiteY33" fmla="*/ 1722434 h 172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54844" h="1722434">
                <a:moveTo>
                  <a:pt x="606556" y="386010"/>
                </a:moveTo>
                <a:cubicBezTo>
                  <a:pt x="606556" y="386010"/>
                  <a:pt x="606556" y="386010"/>
                  <a:pt x="606556" y="1548510"/>
                </a:cubicBezTo>
                <a:cubicBezTo>
                  <a:pt x="606556" y="1548510"/>
                  <a:pt x="606556" y="1548510"/>
                  <a:pt x="1453907" y="1548510"/>
                </a:cubicBezTo>
                <a:cubicBezTo>
                  <a:pt x="1513087" y="1548510"/>
                  <a:pt x="1561507" y="1500184"/>
                  <a:pt x="1561507" y="1441120"/>
                </a:cubicBezTo>
                <a:cubicBezTo>
                  <a:pt x="1561507" y="1441120"/>
                  <a:pt x="1561507" y="1441120"/>
                  <a:pt x="1561507" y="386010"/>
                </a:cubicBezTo>
                <a:cubicBezTo>
                  <a:pt x="1561507" y="386010"/>
                  <a:pt x="1561507" y="386010"/>
                  <a:pt x="1348997" y="386010"/>
                </a:cubicBezTo>
                <a:cubicBezTo>
                  <a:pt x="1348997" y="386010"/>
                  <a:pt x="1348997" y="386010"/>
                  <a:pt x="1348997" y="869266"/>
                </a:cubicBezTo>
                <a:cubicBezTo>
                  <a:pt x="1348997" y="869266"/>
                  <a:pt x="1348997" y="869266"/>
                  <a:pt x="1166077" y="726974"/>
                </a:cubicBezTo>
                <a:cubicBezTo>
                  <a:pt x="1166077" y="726974"/>
                  <a:pt x="1166077" y="726974"/>
                  <a:pt x="977776" y="869266"/>
                </a:cubicBezTo>
                <a:cubicBezTo>
                  <a:pt x="977776" y="869266"/>
                  <a:pt x="977776" y="869266"/>
                  <a:pt x="977776" y="386010"/>
                </a:cubicBezTo>
                <a:cubicBezTo>
                  <a:pt x="977776" y="386010"/>
                  <a:pt x="977776" y="386010"/>
                  <a:pt x="606556" y="386010"/>
                </a:cubicBezTo>
                <a:close/>
                <a:moveTo>
                  <a:pt x="1028459" y="332704"/>
                </a:moveTo>
                <a:cubicBezTo>
                  <a:pt x="1028459" y="332704"/>
                  <a:pt x="1028459" y="332704"/>
                  <a:pt x="1028459" y="762546"/>
                </a:cubicBezTo>
                <a:cubicBezTo>
                  <a:pt x="1028459" y="762546"/>
                  <a:pt x="1028459" y="762546"/>
                  <a:pt x="1165760" y="657772"/>
                </a:cubicBezTo>
                <a:cubicBezTo>
                  <a:pt x="1165760" y="657772"/>
                  <a:pt x="1165760" y="657772"/>
                  <a:pt x="1294984" y="762546"/>
                </a:cubicBezTo>
                <a:cubicBezTo>
                  <a:pt x="1294984" y="762546"/>
                  <a:pt x="1294984" y="762546"/>
                  <a:pt x="1294984" y="332704"/>
                </a:cubicBezTo>
                <a:cubicBezTo>
                  <a:pt x="1294984" y="332704"/>
                  <a:pt x="1294984" y="332704"/>
                  <a:pt x="1028459" y="332704"/>
                </a:cubicBezTo>
                <a:close/>
                <a:moveTo>
                  <a:pt x="498297" y="173924"/>
                </a:moveTo>
                <a:cubicBezTo>
                  <a:pt x="439089" y="173924"/>
                  <a:pt x="393337" y="222249"/>
                  <a:pt x="393337" y="281313"/>
                </a:cubicBezTo>
                <a:cubicBezTo>
                  <a:pt x="393337" y="281313"/>
                  <a:pt x="393337" y="281313"/>
                  <a:pt x="393337" y="1441120"/>
                </a:cubicBezTo>
                <a:cubicBezTo>
                  <a:pt x="393337" y="1500184"/>
                  <a:pt x="439089" y="1548509"/>
                  <a:pt x="498297" y="1548509"/>
                </a:cubicBezTo>
                <a:cubicBezTo>
                  <a:pt x="498297" y="1548509"/>
                  <a:pt x="498297" y="1548509"/>
                  <a:pt x="552123" y="1548509"/>
                </a:cubicBezTo>
                <a:cubicBezTo>
                  <a:pt x="552123" y="1548509"/>
                  <a:pt x="552123" y="1548509"/>
                  <a:pt x="552123" y="386018"/>
                </a:cubicBezTo>
                <a:cubicBezTo>
                  <a:pt x="552123" y="386018"/>
                  <a:pt x="552123" y="386018"/>
                  <a:pt x="498297" y="386018"/>
                </a:cubicBezTo>
                <a:cubicBezTo>
                  <a:pt x="468693" y="386018"/>
                  <a:pt x="444472" y="361856"/>
                  <a:pt x="444472" y="332323"/>
                </a:cubicBezTo>
                <a:cubicBezTo>
                  <a:pt x="444472" y="332323"/>
                  <a:pt x="444472" y="332323"/>
                  <a:pt x="444472" y="281313"/>
                </a:cubicBezTo>
                <a:cubicBezTo>
                  <a:pt x="444472" y="249097"/>
                  <a:pt x="468693" y="227619"/>
                  <a:pt x="498297" y="227619"/>
                </a:cubicBezTo>
                <a:cubicBezTo>
                  <a:pt x="498297" y="227619"/>
                  <a:pt x="498297" y="227619"/>
                  <a:pt x="1547897" y="227619"/>
                </a:cubicBezTo>
                <a:cubicBezTo>
                  <a:pt x="1526367" y="195402"/>
                  <a:pt x="1491380" y="173924"/>
                  <a:pt x="1453702" y="173924"/>
                </a:cubicBezTo>
                <a:cubicBezTo>
                  <a:pt x="1453702" y="173924"/>
                  <a:pt x="1453702" y="173924"/>
                  <a:pt x="498297" y="173924"/>
                </a:cubicBezTo>
                <a:close/>
                <a:moveTo>
                  <a:pt x="0" y="0"/>
                </a:moveTo>
                <a:lnTo>
                  <a:pt x="1954844" y="0"/>
                </a:lnTo>
                <a:lnTo>
                  <a:pt x="1954844" y="1722434"/>
                </a:lnTo>
                <a:lnTo>
                  <a:pt x="0" y="1722434"/>
                </a:lnTo>
                <a:close/>
              </a:path>
            </a:pathLst>
          </a:custGeom>
          <a:solidFill>
            <a:srgbClr val="E3E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左大括号 49">
            <a:extLst>
              <a:ext uri="{FF2B5EF4-FFF2-40B4-BE49-F238E27FC236}">
                <a16:creationId xmlns:a16="http://schemas.microsoft.com/office/drawing/2014/main" id="{EBAC9BA0-3B4C-4A3E-A618-7B0D12ABECD4}"/>
              </a:ext>
            </a:extLst>
          </p:cNvPr>
          <p:cNvSpPr/>
          <p:nvPr/>
        </p:nvSpPr>
        <p:spPr>
          <a:xfrm>
            <a:off x="4009667" y="2282677"/>
            <a:ext cx="461665" cy="3298727"/>
          </a:xfrm>
          <a:prstGeom prst="leftBrace">
            <a:avLst/>
          </a:prstGeom>
          <a:ln w="635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5754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1"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par>
                                <p:cTn id="26" presetID="63" presetClass="path" presetSubtype="0" repeatCount="indefinite" fill="hold" grpId="0" nodeType="withEffect">
                                  <p:stCondLst>
                                    <p:cond delay="0"/>
                                  </p:stCondLst>
                                  <p:childTnLst>
                                    <p:animMotion origin="layout" path="M -8.33333E-7 -2.59259E-6 L 0.12448 -2.59259E-6 " pathEditMode="relative" rAng="0" ptsTypes="AA">
                                      <p:cBhvr>
                                        <p:cTn id="27" dur="500" fill="hold"/>
                                        <p:tgtEl>
                                          <p:spTgt spid="19"/>
                                        </p:tgtEl>
                                        <p:attrNameLst>
                                          <p:attrName>ppt_x</p:attrName>
                                          <p:attrName>ppt_y</p:attrName>
                                        </p:attrNameLst>
                                      </p:cBhvr>
                                      <p:rCtr x="6224" y="0"/>
                                    </p:animMotion>
                                    <p:set>
                                      <p:cBhvr>
                                        <p:cTn id="28" dur="1" fill="hold">
                                          <p:stCondLst>
                                            <p:cond delay="2000"/>
                                          </p:stCondLst>
                                        </p:cTn>
                                        <p:tgtEl>
                                          <p:spTgt spid="19"/>
                                        </p:tgtEl>
                                        <p:attrNameLst>
                                          <p:attrName>style.visibility</p:attrName>
                                        </p:attrNameLst>
                                      </p:cBhvr>
                                      <p:to>
                                        <p:strVal val="visible"/>
                                      </p:to>
                                    </p:set>
                                  </p:childTnLst>
                                </p:cTn>
                              </p:par>
                              <p:par>
                                <p:cTn id="29" presetID="63" presetClass="path" presetSubtype="0" repeatCount="indefinite" fill="hold" grpId="0" nodeType="withEffect">
                                  <p:stCondLst>
                                    <p:cond delay="100"/>
                                  </p:stCondLst>
                                  <p:childTnLst>
                                    <p:animMotion origin="layout" path="M -3.125E-6 -2.59259E-6 L 0.12292 -2.59259E-6 " pathEditMode="relative" rAng="0" ptsTypes="AA">
                                      <p:cBhvr>
                                        <p:cTn id="30" dur="500" fill="hold"/>
                                        <p:tgtEl>
                                          <p:spTgt spid="66"/>
                                        </p:tgtEl>
                                        <p:attrNameLst>
                                          <p:attrName>ppt_x</p:attrName>
                                          <p:attrName>ppt_y</p:attrName>
                                        </p:attrNameLst>
                                      </p:cBhvr>
                                      <p:rCtr x="6146" y="0"/>
                                    </p:animMotion>
                                    <p:set>
                                      <p:cBhvr>
                                        <p:cTn id="31" dur="1" fill="hold">
                                          <p:stCondLst>
                                            <p:cond delay="2000"/>
                                          </p:stCondLst>
                                        </p:cTn>
                                        <p:tgtEl>
                                          <p:spTgt spid="66"/>
                                        </p:tgtEl>
                                        <p:attrNameLst>
                                          <p:attrName>style.visibility</p:attrName>
                                        </p:attrNameLst>
                                      </p:cBhvr>
                                      <p:to>
                                        <p:strVal val="visible"/>
                                      </p:to>
                                    </p:set>
                                  </p:childTnLst>
                                </p:cTn>
                              </p:par>
                            </p:childTnLst>
                          </p:cTn>
                        </p:par>
                        <p:par>
                          <p:cTn id="32" fill="hold">
                            <p:stCondLst>
                              <p:cond delay="3101"/>
                            </p:stCondLst>
                            <p:childTnLst>
                              <p:par>
                                <p:cTn id="33" presetID="22" presetClass="entr" presetSubtype="8"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additive="base">
                                        <p:cTn id="40" dur="500" fill="hold"/>
                                        <p:tgtEl>
                                          <p:spTgt spid="41"/>
                                        </p:tgtEl>
                                        <p:attrNameLst>
                                          <p:attrName>ppt_x</p:attrName>
                                        </p:attrNameLst>
                                      </p:cBhvr>
                                      <p:tavLst>
                                        <p:tav tm="0">
                                          <p:val>
                                            <p:strVal val="1+#ppt_w/2"/>
                                          </p:val>
                                        </p:tav>
                                        <p:tav tm="100000">
                                          <p:val>
                                            <p:strVal val="#ppt_x"/>
                                          </p:val>
                                        </p:tav>
                                      </p:tavLst>
                                    </p:anim>
                                    <p:anim calcmode="lin" valueType="num">
                                      <p:cBhvr additive="base">
                                        <p:cTn id="41"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1+#ppt_w/2"/>
                                          </p:val>
                                        </p:tav>
                                        <p:tav tm="100000">
                                          <p:val>
                                            <p:strVal val="#ppt_x"/>
                                          </p:val>
                                        </p:tav>
                                      </p:tavLst>
                                    </p:anim>
                                    <p:anim calcmode="lin" valueType="num">
                                      <p:cBhvr additive="base">
                                        <p:cTn id="47"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45"/>
                                        </p:tgtEl>
                                        <p:attrNameLst>
                                          <p:attrName>style.visibility</p:attrName>
                                        </p:attrNameLst>
                                      </p:cBhvr>
                                      <p:to>
                                        <p:strVal val="visible"/>
                                      </p:to>
                                    </p:set>
                                    <p:anim calcmode="lin" valueType="num">
                                      <p:cBhvr additive="base">
                                        <p:cTn id="52" dur="500" fill="hold"/>
                                        <p:tgtEl>
                                          <p:spTgt spid="45"/>
                                        </p:tgtEl>
                                        <p:attrNameLst>
                                          <p:attrName>ppt_x</p:attrName>
                                        </p:attrNameLst>
                                      </p:cBhvr>
                                      <p:tavLst>
                                        <p:tav tm="0">
                                          <p:val>
                                            <p:strVal val="1+#ppt_w/2"/>
                                          </p:val>
                                        </p:tav>
                                        <p:tav tm="100000">
                                          <p:val>
                                            <p:strVal val="#ppt_x"/>
                                          </p:val>
                                        </p:tav>
                                      </p:tavLst>
                                    </p:anim>
                                    <p:anim calcmode="lin" valueType="num">
                                      <p:cBhvr additive="base">
                                        <p:cTn id="53"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additive="base">
                                        <p:cTn id="58" dur="500" fill="hold"/>
                                        <p:tgtEl>
                                          <p:spTgt spid="46"/>
                                        </p:tgtEl>
                                        <p:attrNameLst>
                                          <p:attrName>ppt_x</p:attrName>
                                        </p:attrNameLst>
                                      </p:cBhvr>
                                      <p:tavLst>
                                        <p:tav tm="0">
                                          <p:val>
                                            <p:strVal val="1+#ppt_w/2"/>
                                          </p:val>
                                        </p:tav>
                                        <p:tav tm="100000">
                                          <p:val>
                                            <p:strVal val="#ppt_x"/>
                                          </p:val>
                                        </p:tav>
                                      </p:tavLst>
                                    </p:anim>
                                    <p:anim calcmode="lin" valueType="num">
                                      <p:cBhvr additive="base">
                                        <p:cTn id="59"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 calcmode="lin" valueType="num">
                                      <p:cBhvr additive="base">
                                        <p:cTn id="64" dur="500" fill="hold"/>
                                        <p:tgtEl>
                                          <p:spTgt spid="47"/>
                                        </p:tgtEl>
                                        <p:attrNameLst>
                                          <p:attrName>ppt_x</p:attrName>
                                        </p:attrNameLst>
                                      </p:cBhvr>
                                      <p:tavLst>
                                        <p:tav tm="0">
                                          <p:val>
                                            <p:strVal val="1+#ppt_w/2"/>
                                          </p:val>
                                        </p:tav>
                                        <p:tav tm="100000">
                                          <p:val>
                                            <p:strVal val="#ppt_x"/>
                                          </p:val>
                                        </p:tav>
                                      </p:tavLst>
                                    </p:anim>
                                    <p:anim calcmode="lin" valueType="num">
                                      <p:cBhvr additive="base">
                                        <p:cTn id="65"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 calcmode="lin" valueType="num">
                                      <p:cBhvr additive="base">
                                        <p:cTn id="70" dur="500" fill="hold"/>
                                        <p:tgtEl>
                                          <p:spTgt spid="48"/>
                                        </p:tgtEl>
                                        <p:attrNameLst>
                                          <p:attrName>ppt_x</p:attrName>
                                        </p:attrNameLst>
                                      </p:cBhvr>
                                      <p:tavLst>
                                        <p:tav tm="0">
                                          <p:val>
                                            <p:strVal val="1+#ppt_w/2"/>
                                          </p:val>
                                        </p:tav>
                                        <p:tav tm="100000">
                                          <p:val>
                                            <p:strVal val="#ppt_x"/>
                                          </p:val>
                                        </p:tav>
                                      </p:tavLst>
                                    </p:anim>
                                    <p:anim calcmode="lin" valueType="num">
                                      <p:cBhvr additive="base">
                                        <p:cTn id="71"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4" grpId="0"/>
      <p:bldP spid="45" grpId="0"/>
      <p:bldP spid="46" grpId="0"/>
      <p:bldP spid="47" grpId="0"/>
      <p:bldP spid="48" grpId="0"/>
      <p:bldP spid="56" grpId="0" animBg="1"/>
      <p:bldP spid="19" grpId="0" animBg="1"/>
      <p:bldP spid="19" grpId="1" animBg="1"/>
      <p:bldP spid="66" grpId="0" animBg="1"/>
      <p:bldP spid="66" grpId="1" animBg="1"/>
      <p:bldP spid="65" grpId="0" animBg="1"/>
      <p:bldP spid="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grpSp>
        <p:nvGrpSpPr>
          <p:cNvPr id="11" name="组合 10">
            <a:extLst>
              <a:ext uri="{FF2B5EF4-FFF2-40B4-BE49-F238E27FC236}">
                <a16:creationId xmlns:a16="http://schemas.microsoft.com/office/drawing/2014/main" id="{647F5A85-D44B-45D4-8296-926C9EAD263D}"/>
              </a:ext>
            </a:extLst>
          </p:cNvPr>
          <p:cNvGrpSpPr/>
          <p:nvPr/>
        </p:nvGrpSpPr>
        <p:grpSpPr>
          <a:xfrm>
            <a:off x="4169569" y="1276596"/>
            <a:ext cx="3852863" cy="582684"/>
            <a:chOff x="4169569" y="1276596"/>
            <a:chExt cx="3852863" cy="582684"/>
          </a:xfrm>
        </p:grpSpPr>
        <p:sp>
          <p:nvSpPr>
            <p:cNvPr id="2" name="矩形: 圆角 1">
              <a:extLst>
                <a:ext uri="{FF2B5EF4-FFF2-40B4-BE49-F238E27FC236}">
                  <a16:creationId xmlns:a16="http://schemas.microsoft.com/office/drawing/2014/main" id="{3D3431D3-5C9C-4513-88DC-3AF7467A897B}"/>
                </a:ext>
              </a:extLst>
            </p:cNvPr>
            <p:cNvSpPr/>
            <p:nvPr/>
          </p:nvSpPr>
          <p:spPr>
            <a:xfrm>
              <a:off x="4169569" y="1276596"/>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71831A91-C9AB-4476-9C09-5D3D585A5882}"/>
                </a:ext>
              </a:extLst>
            </p:cNvPr>
            <p:cNvSpPr txBox="1"/>
            <p:nvPr/>
          </p:nvSpPr>
          <p:spPr>
            <a:xfrm>
              <a:off x="4314031" y="1375298"/>
              <a:ext cx="356393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初步设计概算的编制要求</a:t>
              </a:r>
            </a:p>
          </p:txBody>
        </p:sp>
      </p:grpSp>
      <p:grpSp>
        <p:nvGrpSpPr>
          <p:cNvPr id="10" name="组合 9">
            <a:extLst>
              <a:ext uri="{FF2B5EF4-FFF2-40B4-BE49-F238E27FC236}">
                <a16:creationId xmlns:a16="http://schemas.microsoft.com/office/drawing/2014/main" id="{8C073D47-B198-4010-8D32-1A4E40DBD4A7}"/>
              </a:ext>
            </a:extLst>
          </p:cNvPr>
          <p:cNvGrpSpPr/>
          <p:nvPr/>
        </p:nvGrpSpPr>
        <p:grpSpPr>
          <a:xfrm>
            <a:off x="1435542" y="2305050"/>
            <a:ext cx="2141772" cy="2569929"/>
            <a:chOff x="1435542" y="2305050"/>
            <a:chExt cx="2141772" cy="2569929"/>
          </a:xfrm>
        </p:grpSpPr>
        <p:sp>
          <p:nvSpPr>
            <p:cNvPr id="8" name="矩形 7">
              <a:extLst>
                <a:ext uri="{FF2B5EF4-FFF2-40B4-BE49-F238E27FC236}">
                  <a16:creationId xmlns:a16="http://schemas.microsoft.com/office/drawing/2014/main" id="{DAC7353A-5288-43F2-8114-AB0B62C5A407}"/>
                </a:ext>
              </a:extLst>
            </p:cNvPr>
            <p:cNvSpPr/>
            <p:nvPr/>
          </p:nvSpPr>
          <p:spPr>
            <a:xfrm>
              <a:off x="1435542" y="2305050"/>
              <a:ext cx="2141772" cy="2569929"/>
            </a:xfrm>
            <a:prstGeom prst="rect">
              <a:avLst/>
            </a:prstGeom>
            <a:solidFill>
              <a:schemeClr val="bg1"/>
            </a:solidFill>
            <a:ln w="508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2FCE86A-2862-4D3E-8C79-49BAEC2F2A59}"/>
                </a:ext>
              </a:extLst>
            </p:cNvPr>
            <p:cNvSpPr txBox="1"/>
            <p:nvPr/>
          </p:nvSpPr>
          <p:spPr>
            <a:xfrm>
              <a:off x="1706328" y="2438400"/>
              <a:ext cx="1600200" cy="381000"/>
            </a:xfrm>
            <a:prstGeom prst="rect">
              <a:avLst/>
            </a:prstGeom>
            <a:noFill/>
          </p:spPr>
          <p:txBody>
            <a:bodyPr wrap="square" rtlCol="0">
              <a:spAutoFit/>
            </a:bodyPr>
            <a:lstStyle/>
            <a:p>
              <a:pPr algn="ctr"/>
              <a:r>
                <a:rPr lang="zh-CN" altLang="en-US" b="1" dirty="0"/>
                <a:t>可研估算投资</a:t>
              </a:r>
            </a:p>
          </p:txBody>
        </p:sp>
      </p:grpSp>
      <p:grpSp>
        <p:nvGrpSpPr>
          <p:cNvPr id="24" name="组合 23">
            <a:extLst>
              <a:ext uri="{FF2B5EF4-FFF2-40B4-BE49-F238E27FC236}">
                <a16:creationId xmlns:a16="http://schemas.microsoft.com/office/drawing/2014/main" id="{6D44F55C-C76B-4508-A6A2-9B7ABBBF7150}"/>
              </a:ext>
            </a:extLst>
          </p:cNvPr>
          <p:cNvGrpSpPr/>
          <p:nvPr/>
        </p:nvGrpSpPr>
        <p:grpSpPr>
          <a:xfrm>
            <a:off x="1670292" y="2794026"/>
            <a:ext cx="1672272" cy="2006574"/>
            <a:chOff x="1435542" y="2305050"/>
            <a:chExt cx="2141772" cy="2569929"/>
          </a:xfrm>
        </p:grpSpPr>
        <p:sp>
          <p:nvSpPr>
            <p:cNvPr id="25" name="矩形 24">
              <a:extLst>
                <a:ext uri="{FF2B5EF4-FFF2-40B4-BE49-F238E27FC236}">
                  <a16:creationId xmlns:a16="http://schemas.microsoft.com/office/drawing/2014/main" id="{D57D508B-2B86-4013-9EF7-EA07D7300CD5}"/>
                </a:ext>
              </a:extLst>
            </p:cNvPr>
            <p:cNvSpPr/>
            <p:nvPr/>
          </p:nvSpPr>
          <p:spPr>
            <a:xfrm>
              <a:off x="1435542" y="2305050"/>
              <a:ext cx="2141772" cy="2569929"/>
            </a:xfrm>
            <a:prstGeom prst="rect">
              <a:avLst/>
            </a:prstGeom>
            <a:solidFill>
              <a:schemeClr val="bg1"/>
            </a:solidFill>
            <a:ln w="508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495AF44E-8B22-4884-9296-48067221241B}"/>
                </a:ext>
              </a:extLst>
            </p:cNvPr>
            <p:cNvSpPr txBox="1"/>
            <p:nvPr/>
          </p:nvSpPr>
          <p:spPr>
            <a:xfrm>
              <a:off x="1706328" y="2438400"/>
              <a:ext cx="1600201" cy="827791"/>
            </a:xfrm>
            <a:prstGeom prst="rect">
              <a:avLst/>
            </a:prstGeom>
            <a:noFill/>
          </p:spPr>
          <p:txBody>
            <a:bodyPr wrap="square" rtlCol="0">
              <a:spAutoFit/>
            </a:bodyPr>
            <a:lstStyle/>
            <a:p>
              <a:pPr algn="ctr"/>
              <a:r>
                <a:rPr lang="zh-CN" altLang="en-US" b="1" dirty="0"/>
                <a:t>初设概算投资</a:t>
              </a:r>
            </a:p>
          </p:txBody>
        </p:sp>
      </p:grpSp>
      <p:sp>
        <p:nvSpPr>
          <p:cNvPr id="12" name="文本框 11">
            <a:extLst>
              <a:ext uri="{FF2B5EF4-FFF2-40B4-BE49-F238E27FC236}">
                <a16:creationId xmlns:a16="http://schemas.microsoft.com/office/drawing/2014/main" id="{D880D64E-296C-494F-9D1F-25B621A2EA89}"/>
              </a:ext>
            </a:extLst>
          </p:cNvPr>
          <p:cNvSpPr txBox="1"/>
          <p:nvPr/>
        </p:nvSpPr>
        <p:spPr>
          <a:xfrm>
            <a:off x="993224" y="5156226"/>
            <a:ext cx="3026407" cy="646331"/>
          </a:xfrm>
          <a:prstGeom prst="rect">
            <a:avLst/>
          </a:prstGeom>
          <a:noFill/>
        </p:spPr>
        <p:txBody>
          <a:bodyPr wrap="square" rtlCol="0">
            <a:spAutoFit/>
          </a:bodyPr>
          <a:lstStyle/>
          <a:p>
            <a:pPr algn="ctr"/>
            <a:r>
              <a:rPr lang="zh-CN" altLang="zh-CN" dirty="0"/>
              <a:t>初设概算总投资应控制在已核准的可研估算投资范围内</a:t>
            </a:r>
            <a:endParaRPr lang="zh-CN" altLang="en-US" dirty="0"/>
          </a:p>
        </p:txBody>
      </p:sp>
      <p:sp>
        <p:nvSpPr>
          <p:cNvPr id="29" name="文本框 28">
            <a:extLst>
              <a:ext uri="{FF2B5EF4-FFF2-40B4-BE49-F238E27FC236}">
                <a16:creationId xmlns:a16="http://schemas.microsoft.com/office/drawing/2014/main" id="{01B160CF-455E-474F-A528-7B0BEDFB29F7}"/>
              </a:ext>
            </a:extLst>
          </p:cNvPr>
          <p:cNvSpPr txBox="1"/>
          <p:nvPr/>
        </p:nvSpPr>
        <p:spPr>
          <a:xfrm>
            <a:off x="6887852" y="2558580"/>
            <a:ext cx="2732736" cy="369332"/>
          </a:xfrm>
          <a:prstGeom prst="rect">
            <a:avLst/>
          </a:prstGeom>
          <a:noFill/>
        </p:spPr>
        <p:txBody>
          <a:bodyPr wrap="square" rtlCol="0">
            <a:spAutoFit/>
          </a:bodyPr>
          <a:lstStyle/>
          <a:p>
            <a:pPr algn="ctr"/>
            <a:r>
              <a:rPr lang="zh-CN" altLang="en-US" b="1" dirty="0"/>
              <a:t>项目法人应提供如下资料</a:t>
            </a:r>
          </a:p>
        </p:txBody>
      </p:sp>
      <p:sp>
        <p:nvSpPr>
          <p:cNvPr id="13" name="矩形: 圆角 12">
            <a:extLst>
              <a:ext uri="{FF2B5EF4-FFF2-40B4-BE49-F238E27FC236}">
                <a16:creationId xmlns:a16="http://schemas.microsoft.com/office/drawing/2014/main" id="{4D6A4863-7E2B-4BBF-8F44-1089ED27433E}"/>
              </a:ext>
            </a:extLst>
          </p:cNvPr>
          <p:cNvSpPr/>
          <p:nvPr/>
        </p:nvSpPr>
        <p:spPr>
          <a:xfrm>
            <a:off x="918254" y="5041801"/>
            <a:ext cx="3176345" cy="875180"/>
          </a:xfrm>
          <a:prstGeom prst="roundRect">
            <a:avLst/>
          </a:prstGeom>
          <a:noFill/>
          <a:ln w="50800">
            <a:gradFill>
              <a:gsLst>
                <a:gs pos="0">
                  <a:srgbClr val="71E3B8"/>
                </a:gs>
                <a:gs pos="100000">
                  <a:srgbClr val="27B4DB"/>
                </a:gs>
              </a:gsLst>
              <a:lin ang="5400000" scaled="1"/>
            </a:gradFill>
            <a:prstDash val="lg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924CC83B-4713-4284-89E1-81EE7E2E8D53}"/>
              </a:ext>
            </a:extLst>
          </p:cNvPr>
          <p:cNvGrpSpPr/>
          <p:nvPr/>
        </p:nvGrpSpPr>
        <p:grpSpPr>
          <a:xfrm>
            <a:off x="5834571" y="2281887"/>
            <a:ext cx="751230" cy="800923"/>
            <a:chOff x="4873625" y="2120900"/>
            <a:chExt cx="2447925" cy="2609851"/>
          </a:xfrm>
          <a:gradFill>
            <a:gsLst>
              <a:gs pos="0">
                <a:srgbClr val="71E3B8"/>
              </a:gs>
              <a:gs pos="100000">
                <a:srgbClr val="27B4DB"/>
              </a:gs>
            </a:gsLst>
            <a:lin ang="5400000" scaled="1"/>
          </a:gradFill>
        </p:grpSpPr>
        <p:sp>
          <p:nvSpPr>
            <p:cNvPr id="17" name="Freeform 5">
              <a:extLst>
                <a:ext uri="{FF2B5EF4-FFF2-40B4-BE49-F238E27FC236}">
                  <a16:creationId xmlns:a16="http://schemas.microsoft.com/office/drawing/2014/main" id="{A726E52B-EB0D-4179-B5DA-AF715F7E8432}"/>
                </a:ext>
              </a:extLst>
            </p:cNvPr>
            <p:cNvSpPr>
              <a:spLocks noEditPoints="1"/>
            </p:cNvSpPr>
            <p:nvPr/>
          </p:nvSpPr>
          <p:spPr bwMode="auto">
            <a:xfrm>
              <a:off x="4873625" y="2120900"/>
              <a:ext cx="2447925" cy="2590800"/>
            </a:xfrm>
            <a:custGeom>
              <a:avLst/>
              <a:gdLst>
                <a:gd name="T0" fmla="*/ 50 w 652"/>
                <a:gd name="T1" fmla="*/ 691 h 691"/>
                <a:gd name="T2" fmla="*/ 50 w 652"/>
                <a:gd name="T3" fmla="*/ 650 h 691"/>
                <a:gd name="T4" fmla="*/ 275 w 652"/>
                <a:gd name="T5" fmla="*/ 392 h 691"/>
                <a:gd name="T6" fmla="*/ 376 w 652"/>
                <a:gd name="T7" fmla="*/ 392 h 691"/>
                <a:gd name="T8" fmla="*/ 601 w 652"/>
                <a:gd name="T9" fmla="*/ 650 h 691"/>
                <a:gd name="T10" fmla="*/ 601 w 652"/>
                <a:gd name="T11" fmla="*/ 691 h 691"/>
                <a:gd name="T12" fmla="*/ 652 w 652"/>
                <a:gd name="T13" fmla="*/ 691 h 691"/>
                <a:gd name="T14" fmla="*/ 652 w 652"/>
                <a:gd name="T15" fmla="*/ 652 h 691"/>
                <a:gd name="T16" fmla="*/ 446 w 652"/>
                <a:gd name="T17" fmla="*/ 357 h 691"/>
                <a:gd name="T18" fmla="*/ 534 w 652"/>
                <a:gd name="T19" fmla="*/ 196 h 691"/>
                <a:gd name="T20" fmla="*/ 326 w 652"/>
                <a:gd name="T21" fmla="*/ 0 h 691"/>
                <a:gd name="T22" fmla="*/ 118 w 652"/>
                <a:gd name="T23" fmla="*/ 196 h 691"/>
                <a:gd name="T24" fmla="*/ 204 w 652"/>
                <a:gd name="T25" fmla="*/ 355 h 691"/>
                <a:gd name="T26" fmla="*/ 0 w 652"/>
                <a:gd name="T27" fmla="*/ 652 h 691"/>
                <a:gd name="T28" fmla="*/ 0 w 652"/>
                <a:gd name="T29" fmla="*/ 691 h 691"/>
                <a:gd name="T30" fmla="*/ 50 w 652"/>
                <a:gd name="T31" fmla="*/ 691 h 691"/>
                <a:gd name="T32" fmla="*/ 168 w 652"/>
                <a:gd name="T33" fmla="*/ 196 h 691"/>
                <a:gd name="T34" fmla="*/ 326 w 652"/>
                <a:gd name="T35" fmla="*/ 47 h 691"/>
                <a:gd name="T36" fmla="*/ 484 w 652"/>
                <a:gd name="T37" fmla="*/ 196 h 691"/>
                <a:gd name="T38" fmla="*/ 326 w 652"/>
                <a:gd name="T39" fmla="*/ 345 h 691"/>
                <a:gd name="T40" fmla="*/ 168 w 652"/>
                <a:gd name="T41" fmla="*/ 196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691">
                  <a:moveTo>
                    <a:pt x="50" y="691"/>
                  </a:moveTo>
                  <a:cubicBezTo>
                    <a:pt x="50" y="650"/>
                    <a:pt x="50" y="650"/>
                    <a:pt x="50" y="650"/>
                  </a:cubicBezTo>
                  <a:cubicBezTo>
                    <a:pt x="50" y="533"/>
                    <a:pt x="151" y="392"/>
                    <a:pt x="275" y="392"/>
                  </a:cubicBezTo>
                  <a:cubicBezTo>
                    <a:pt x="376" y="392"/>
                    <a:pt x="376" y="392"/>
                    <a:pt x="376" y="392"/>
                  </a:cubicBezTo>
                  <a:cubicBezTo>
                    <a:pt x="500" y="392"/>
                    <a:pt x="601" y="533"/>
                    <a:pt x="601" y="650"/>
                  </a:cubicBezTo>
                  <a:cubicBezTo>
                    <a:pt x="601" y="691"/>
                    <a:pt x="601" y="691"/>
                    <a:pt x="601" y="691"/>
                  </a:cubicBezTo>
                  <a:cubicBezTo>
                    <a:pt x="652" y="691"/>
                    <a:pt x="652" y="691"/>
                    <a:pt x="652" y="691"/>
                  </a:cubicBezTo>
                  <a:cubicBezTo>
                    <a:pt x="652" y="652"/>
                    <a:pt x="652" y="652"/>
                    <a:pt x="652" y="652"/>
                  </a:cubicBezTo>
                  <a:cubicBezTo>
                    <a:pt x="652" y="534"/>
                    <a:pt x="563" y="388"/>
                    <a:pt x="446" y="357"/>
                  </a:cubicBezTo>
                  <a:cubicBezTo>
                    <a:pt x="500" y="321"/>
                    <a:pt x="534" y="263"/>
                    <a:pt x="534" y="196"/>
                  </a:cubicBezTo>
                  <a:cubicBezTo>
                    <a:pt x="534" y="88"/>
                    <a:pt x="441" y="0"/>
                    <a:pt x="326" y="0"/>
                  </a:cubicBezTo>
                  <a:cubicBezTo>
                    <a:pt x="211" y="0"/>
                    <a:pt x="118" y="88"/>
                    <a:pt x="118" y="196"/>
                  </a:cubicBezTo>
                  <a:cubicBezTo>
                    <a:pt x="118" y="262"/>
                    <a:pt x="152" y="320"/>
                    <a:pt x="204" y="355"/>
                  </a:cubicBezTo>
                  <a:cubicBezTo>
                    <a:pt x="86" y="385"/>
                    <a:pt x="0" y="532"/>
                    <a:pt x="0" y="652"/>
                  </a:cubicBezTo>
                  <a:cubicBezTo>
                    <a:pt x="0" y="691"/>
                    <a:pt x="0" y="691"/>
                    <a:pt x="0" y="691"/>
                  </a:cubicBezTo>
                  <a:cubicBezTo>
                    <a:pt x="50" y="691"/>
                    <a:pt x="50" y="691"/>
                    <a:pt x="50" y="691"/>
                  </a:cubicBezTo>
                  <a:close/>
                  <a:moveTo>
                    <a:pt x="168" y="196"/>
                  </a:moveTo>
                  <a:cubicBezTo>
                    <a:pt x="168" y="114"/>
                    <a:pt x="239" y="47"/>
                    <a:pt x="326" y="47"/>
                  </a:cubicBezTo>
                  <a:cubicBezTo>
                    <a:pt x="414" y="47"/>
                    <a:pt x="484" y="114"/>
                    <a:pt x="484" y="196"/>
                  </a:cubicBezTo>
                  <a:cubicBezTo>
                    <a:pt x="484" y="279"/>
                    <a:pt x="414" y="345"/>
                    <a:pt x="326" y="345"/>
                  </a:cubicBezTo>
                  <a:cubicBezTo>
                    <a:pt x="239" y="345"/>
                    <a:pt x="168" y="279"/>
                    <a:pt x="168" y="1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6">
              <a:extLst>
                <a:ext uri="{FF2B5EF4-FFF2-40B4-BE49-F238E27FC236}">
                  <a16:creationId xmlns:a16="http://schemas.microsoft.com/office/drawing/2014/main" id="{0408403C-9A97-4A95-89CE-FF0F9C056B43}"/>
                </a:ext>
              </a:extLst>
            </p:cNvPr>
            <p:cNvSpPr>
              <a:spLocks/>
            </p:cNvSpPr>
            <p:nvPr/>
          </p:nvSpPr>
          <p:spPr bwMode="auto">
            <a:xfrm>
              <a:off x="5857875" y="3624263"/>
              <a:ext cx="481013" cy="1106488"/>
            </a:xfrm>
            <a:custGeom>
              <a:avLst/>
              <a:gdLst>
                <a:gd name="T0" fmla="*/ 127 w 128"/>
                <a:gd name="T1" fmla="*/ 245 h 295"/>
                <a:gd name="T2" fmla="*/ 83 w 128"/>
                <a:gd name="T3" fmla="*/ 71 h 295"/>
                <a:gd name="T4" fmla="*/ 113 w 128"/>
                <a:gd name="T5" fmla="*/ 12 h 295"/>
                <a:gd name="T6" fmla="*/ 107 w 128"/>
                <a:gd name="T7" fmla="*/ 4 h 295"/>
                <a:gd name="T8" fmla="*/ 64 w 128"/>
                <a:gd name="T9" fmla="*/ 0 h 295"/>
                <a:gd name="T10" fmla="*/ 21 w 128"/>
                <a:gd name="T11" fmla="*/ 4 h 295"/>
                <a:gd name="T12" fmla="*/ 15 w 128"/>
                <a:gd name="T13" fmla="*/ 12 h 295"/>
                <a:gd name="T14" fmla="*/ 44 w 128"/>
                <a:gd name="T15" fmla="*/ 71 h 295"/>
                <a:gd name="T16" fmla="*/ 0 w 128"/>
                <a:gd name="T17" fmla="*/ 245 h 295"/>
                <a:gd name="T18" fmla="*/ 2 w 128"/>
                <a:gd name="T19" fmla="*/ 250 h 295"/>
                <a:gd name="T20" fmla="*/ 59 w 128"/>
                <a:gd name="T21" fmla="*/ 294 h 295"/>
                <a:gd name="T22" fmla="*/ 63 w 128"/>
                <a:gd name="T23" fmla="*/ 295 h 295"/>
                <a:gd name="T24" fmla="*/ 65 w 128"/>
                <a:gd name="T25" fmla="*/ 294 h 295"/>
                <a:gd name="T26" fmla="*/ 68 w 128"/>
                <a:gd name="T27" fmla="*/ 294 h 295"/>
                <a:gd name="T28" fmla="*/ 69 w 128"/>
                <a:gd name="T29" fmla="*/ 292 h 295"/>
                <a:gd name="T30" fmla="*/ 126 w 128"/>
                <a:gd name="T31" fmla="*/ 250 h 295"/>
                <a:gd name="T32" fmla="*/ 127 w 128"/>
                <a:gd name="T33" fmla="*/ 24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295">
                  <a:moveTo>
                    <a:pt x="127" y="245"/>
                  </a:moveTo>
                  <a:cubicBezTo>
                    <a:pt x="120" y="187"/>
                    <a:pt x="90" y="92"/>
                    <a:pt x="83" y="71"/>
                  </a:cubicBezTo>
                  <a:cubicBezTo>
                    <a:pt x="105" y="49"/>
                    <a:pt x="112" y="14"/>
                    <a:pt x="113" y="12"/>
                  </a:cubicBezTo>
                  <a:cubicBezTo>
                    <a:pt x="113" y="9"/>
                    <a:pt x="111" y="5"/>
                    <a:pt x="107" y="4"/>
                  </a:cubicBezTo>
                  <a:cubicBezTo>
                    <a:pt x="106" y="4"/>
                    <a:pt x="83" y="0"/>
                    <a:pt x="64" y="0"/>
                  </a:cubicBezTo>
                  <a:cubicBezTo>
                    <a:pt x="44" y="0"/>
                    <a:pt x="22" y="4"/>
                    <a:pt x="21" y="4"/>
                  </a:cubicBezTo>
                  <a:cubicBezTo>
                    <a:pt x="17" y="5"/>
                    <a:pt x="14" y="9"/>
                    <a:pt x="15" y="12"/>
                  </a:cubicBezTo>
                  <a:cubicBezTo>
                    <a:pt x="15" y="14"/>
                    <a:pt x="23" y="49"/>
                    <a:pt x="44" y="71"/>
                  </a:cubicBezTo>
                  <a:cubicBezTo>
                    <a:pt x="38" y="92"/>
                    <a:pt x="7" y="187"/>
                    <a:pt x="0" y="245"/>
                  </a:cubicBezTo>
                  <a:cubicBezTo>
                    <a:pt x="0" y="247"/>
                    <a:pt x="0" y="248"/>
                    <a:pt x="2" y="250"/>
                  </a:cubicBezTo>
                  <a:cubicBezTo>
                    <a:pt x="2" y="251"/>
                    <a:pt x="22" y="272"/>
                    <a:pt x="59" y="294"/>
                  </a:cubicBezTo>
                  <a:cubicBezTo>
                    <a:pt x="60" y="294"/>
                    <a:pt x="62" y="295"/>
                    <a:pt x="63" y="295"/>
                  </a:cubicBezTo>
                  <a:cubicBezTo>
                    <a:pt x="64" y="295"/>
                    <a:pt x="64" y="295"/>
                    <a:pt x="65" y="294"/>
                  </a:cubicBezTo>
                  <a:cubicBezTo>
                    <a:pt x="66" y="294"/>
                    <a:pt x="67" y="294"/>
                    <a:pt x="68" y="294"/>
                  </a:cubicBezTo>
                  <a:cubicBezTo>
                    <a:pt x="68" y="293"/>
                    <a:pt x="69" y="293"/>
                    <a:pt x="69" y="292"/>
                  </a:cubicBezTo>
                  <a:cubicBezTo>
                    <a:pt x="109" y="271"/>
                    <a:pt x="125" y="250"/>
                    <a:pt x="126" y="250"/>
                  </a:cubicBezTo>
                  <a:cubicBezTo>
                    <a:pt x="127" y="248"/>
                    <a:pt x="128" y="246"/>
                    <a:pt x="127" y="2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a:extLst>
              <a:ext uri="{FF2B5EF4-FFF2-40B4-BE49-F238E27FC236}">
                <a16:creationId xmlns:a16="http://schemas.microsoft.com/office/drawing/2014/main" id="{0DFB7C80-B37D-425D-9A82-6D057F7F4D12}"/>
              </a:ext>
            </a:extLst>
          </p:cNvPr>
          <p:cNvGrpSpPr/>
          <p:nvPr/>
        </p:nvGrpSpPr>
        <p:grpSpPr>
          <a:xfrm>
            <a:off x="4588533" y="3322302"/>
            <a:ext cx="6572953" cy="412124"/>
            <a:chOff x="4588533" y="3322302"/>
            <a:chExt cx="6572953" cy="412124"/>
          </a:xfrm>
        </p:grpSpPr>
        <p:grpSp>
          <p:nvGrpSpPr>
            <p:cNvPr id="27" name="组合 26">
              <a:extLst>
                <a:ext uri="{FF2B5EF4-FFF2-40B4-BE49-F238E27FC236}">
                  <a16:creationId xmlns:a16="http://schemas.microsoft.com/office/drawing/2014/main" id="{9478894A-100F-4D66-98B1-7ADCD5F2FE37}"/>
                </a:ext>
              </a:extLst>
            </p:cNvPr>
            <p:cNvGrpSpPr/>
            <p:nvPr/>
          </p:nvGrpSpPr>
          <p:grpSpPr>
            <a:xfrm>
              <a:off x="4588533" y="3322302"/>
              <a:ext cx="571535" cy="412124"/>
              <a:chOff x="4314031" y="3574730"/>
              <a:chExt cx="943769" cy="680534"/>
            </a:xfrm>
          </p:grpSpPr>
          <p:sp>
            <p:nvSpPr>
              <p:cNvPr id="21" name="矩形: 圆角 20">
                <a:extLst>
                  <a:ext uri="{FF2B5EF4-FFF2-40B4-BE49-F238E27FC236}">
                    <a16:creationId xmlns:a16="http://schemas.microsoft.com/office/drawing/2014/main" id="{6B1C410E-7BD7-4B48-90E4-CC26651C1814}"/>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CBC4D5C-D92D-4256-9FEB-8F3BA4E7FB73}"/>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一</a:t>
                </a:r>
              </a:p>
            </p:txBody>
          </p:sp>
        </p:grpSp>
        <p:sp>
          <p:nvSpPr>
            <p:cNvPr id="30" name="文本框 29">
              <a:extLst>
                <a:ext uri="{FF2B5EF4-FFF2-40B4-BE49-F238E27FC236}">
                  <a16:creationId xmlns:a16="http://schemas.microsoft.com/office/drawing/2014/main" id="{0236E818-1DE3-400B-89EB-54B05C7E8021}"/>
                </a:ext>
              </a:extLst>
            </p:cNvPr>
            <p:cNvSpPr txBox="1"/>
            <p:nvPr/>
          </p:nvSpPr>
          <p:spPr>
            <a:xfrm>
              <a:off x="5704113" y="3343698"/>
              <a:ext cx="5457373" cy="369332"/>
            </a:xfrm>
            <a:prstGeom prst="rect">
              <a:avLst/>
            </a:prstGeom>
            <a:noFill/>
          </p:spPr>
          <p:txBody>
            <a:bodyPr wrap="square" rtlCol="0">
              <a:spAutoFit/>
            </a:bodyPr>
            <a:lstStyle/>
            <a:p>
              <a:r>
                <a:rPr lang="zh-CN" altLang="en-US" dirty="0"/>
                <a:t>主要设备、材料的招标价及供货范围</a:t>
              </a:r>
            </a:p>
          </p:txBody>
        </p:sp>
      </p:grpSp>
      <p:grpSp>
        <p:nvGrpSpPr>
          <p:cNvPr id="34" name="组合 33">
            <a:extLst>
              <a:ext uri="{FF2B5EF4-FFF2-40B4-BE49-F238E27FC236}">
                <a16:creationId xmlns:a16="http://schemas.microsoft.com/office/drawing/2014/main" id="{62B0BA28-DCF4-4813-A8F2-F5AD4A55884B}"/>
              </a:ext>
            </a:extLst>
          </p:cNvPr>
          <p:cNvGrpSpPr/>
          <p:nvPr/>
        </p:nvGrpSpPr>
        <p:grpSpPr>
          <a:xfrm>
            <a:off x="4588534" y="3839335"/>
            <a:ext cx="6572952" cy="412124"/>
            <a:chOff x="4588534" y="3839335"/>
            <a:chExt cx="6572952" cy="412124"/>
          </a:xfrm>
        </p:grpSpPr>
        <p:grpSp>
          <p:nvGrpSpPr>
            <p:cNvPr id="42" name="组合 41">
              <a:extLst>
                <a:ext uri="{FF2B5EF4-FFF2-40B4-BE49-F238E27FC236}">
                  <a16:creationId xmlns:a16="http://schemas.microsoft.com/office/drawing/2014/main" id="{DB47E4EE-A2A2-4FAA-BAAF-12DEAA63012D}"/>
                </a:ext>
              </a:extLst>
            </p:cNvPr>
            <p:cNvGrpSpPr/>
            <p:nvPr/>
          </p:nvGrpSpPr>
          <p:grpSpPr>
            <a:xfrm>
              <a:off x="4588534" y="3839335"/>
              <a:ext cx="571535" cy="412124"/>
              <a:chOff x="4314031" y="3574730"/>
              <a:chExt cx="943769" cy="680534"/>
            </a:xfrm>
          </p:grpSpPr>
          <p:sp>
            <p:nvSpPr>
              <p:cNvPr id="43" name="矩形: 圆角 42">
                <a:extLst>
                  <a:ext uri="{FF2B5EF4-FFF2-40B4-BE49-F238E27FC236}">
                    <a16:creationId xmlns:a16="http://schemas.microsoft.com/office/drawing/2014/main" id="{D4BBD24C-2F53-4499-89DE-B2B437A1241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8F59E5E7-C9E8-41CC-A078-E33F3FF123EE}"/>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二</a:t>
                </a:r>
              </a:p>
            </p:txBody>
          </p:sp>
        </p:grpSp>
        <p:sp>
          <p:nvSpPr>
            <p:cNvPr id="61" name="文本框 60">
              <a:extLst>
                <a:ext uri="{FF2B5EF4-FFF2-40B4-BE49-F238E27FC236}">
                  <a16:creationId xmlns:a16="http://schemas.microsoft.com/office/drawing/2014/main" id="{91022872-9A0B-43C4-90FD-138CA645B2A3}"/>
                </a:ext>
              </a:extLst>
            </p:cNvPr>
            <p:cNvSpPr txBox="1"/>
            <p:nvPr/>
          </p:nvSpPr>
          <p:spPr>
            <a:xfrm>
              <a:off x="5704113" y="3855382"/>
              <a:ext cx="5457373" cy="369332"/>
            </a:xfrm>
            <a:prstGeom prst="rect">
              <a:avLst/>
            </a:prstGeom>
            <a:noFill/>
          </p:spPr>
          <p:txBody>
            <a:bodyPr wrap="square" rtlCol="0">
              <a:spAutoFit/>
            </a:bodyPr>
            <a:lstStyle/>
            <a:p>
              <a:r>
                <a:rPr lang="zh-CN" altLang="en-US" dirty="0"/>
                <a:t>建设场地征用及清理费的费用规定及依据文件或协议</a:t>
              </a:r>
            </a:p>
          </p:txBody>
        </p:sp>
      </p:grpSp>
      <p:grpSp>
        <p:nvGrpSpPr>
          <p:cNvPr id="35" name="组合 34">
            <a:extLst>
              <a:ext uri="{FF2B5EF4-FFF2-40B4-BE49-F238E27FC236}">
                <a16:creationId xmlns:a16="http://schemas.microsoft.com/office/drawing/2014/main" id="{2E23C5C8-BAE4-4B84-ABBD-9D5434308C40}"/>
              </a:ext>
            </a:extLst>
          </p:cNvPr>
          <p:cNvGrpSpPr/>
          <p:nvPr/>
        </p:nvGrpSpPr>
        <p:grpSpPr>
          <a:xfrm>
            <a:off x="4588534" y="4356368"/>
            <a:ext cx="6572952" cy="412124"/>
            <a:chOff x="4588534" y="4356368"/>
            <a:chExt cx="6572952" cy="412124"/>
          </a:xfrm>
        </p:grpSpPr>
        <p:grpSp>
          <p:nvGrpSpPr>
            <p:cNvPr id="51" name="组合 50">
              <a:extLst>
                <a:ext uri="{FF2B5EF4-FFF2-40B4-BE49-F238E27FC236}">
                  <a16:creationId xmlns:a16="http://schemas.microsoft.com/office/drawing/2014/main" id="{30400DCD-ECE5-4B3E-B916-923CAF965AD0}"/>
                </a:ext>
              </a:extLst>
            </p:cNvPr>
            <p:cNvGrpSpPr/>
            <p:nvPr/>
          </p:nvGrpSpPr>
          <p:grpSpPr>
            <a:xfrm>
              <a:off x="4588534" y="4356368"/>
              <a:ext cx="571535" cy="412124"/>
              <a:chOff x="4314031" y="3574730"/>
              <a:chExt cx="943769" cy="680534"/>
            </a:xfrm>
          </p:grpSpPr>
          <p:sp>
            <p:nvSpPr>
              <p:cNvPr id="52" name="矩形: 圆角 51">
                <a:extLst>
                  <a:ext uri="{FF2B5EF4-FFF2-40B4-BE49-F238E27FC236}">
                    <a16:creationId xmlns:a16="http://schemas.microsoft.com/office/drawing/2014/main" id="{6728081C-420E-4C47-B999-3AC662AC11B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EB5CD6AF-F239-4E56-B19B-28E92E3ACD8A}"/>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三</a:t>
                </a:r>
              </a:p>
            </p:txBody>
          </p:sp>
        </p:grpSp>
        <p:sp>
          <p:nvSpPr>
            <p:cNvPr id="63" name="文本框 62">
              <a:extLst>
                <a:ext uri="{FF2B5EF4-FFF2-40B4-BE49-F238E27FC236}">
                  <a16:creationId xmlns:a16="http://schemas.microsoft.com/office/drawing/2014/main" id="{31F4E72F-5039-422A-8E0B-2879BABC9C97}"/>
                </a:ext>
              </a:extLst>
            </p:cNvPr>
            <p:cNvSpPr txBox="1"/>
            <p:nvPr/>
          </p:nvSpPr>
          <p:spPr>
            <a:xfrm>
              <a:off x="5704113" y="4367066"/>
              <a:ext cx="5457373" cy="369332"/>
            </a:xfrm>
            <a:prstGeom prst="rect">
              <a:avLst/>
            </a:prstGeom>
            <a:noFill/>
          </p:spPr>
          <p:txBody>
            <a:bodyPr wrap="square" rtlCol="0">
              <a:spAutoFit/>
            </a:bodyPr>
            <a:lstStyle/>
            <a:p>
              <a:r>
                <a:rPr lang="zh-CN" altLang="en-US" dirty="0"/>
                <a:t>外委设计项目的正式概算，如公路、码头、航道等</a:t>
              </a:r>
            </a:p>
          </p:txBody>
        </p:sp>
      </p:grpSp>
      <p:grpSp>
        <p:nvGrpSpPr>
          <p:cNvPr id="36" name="组合 35">
            <a:extLst>
              <a:ext uri="{FF2B5EF4-FFF2-40B4-BE49-F238E27FC236}">
                <a16:creationId xmlns:a16="http://schemas.microsoft.com/office/drawing/2014/main" id="{74735516-0C45-4FC4-B992-C8A9AF942F1D}"/>
              </a:ext>
            </a:extLst>
          </p:cNvPr>
          <p:cNvGrpSpPr/>
          <p:nvPr/>
        </p:nvGrpSpPr>
        <p:grpSpPr>
          <a:xfrm>
            <a:off x="4588533" y="4873401"/>
            <a:ext cx="6572953" cy="412124"/>
            <a:chOff x="4588533" y="4873401"/>
            <a:chExt cx="6572953" cy="412124"/>
          </a:xfrm>
        </p:grpSpPr>
        <p:grpSp>
          <p:nvGrpSpPr>
            <p:cNvPr id="54" name="组合 53">
              <a:extLst>
                <a:ext uri="{FF2B5EF4-FFF2-40B4-BE49-F238E27FC236}">
                  <a16:creationId xmlns:a16="http://schemas.microsoft.com/office/drawing/2014/main" id="{D3218B8A-9F03-419E-ADC5-E9BEB52ABD24}"/>
                </a:ext>
              </a:extLst>
            </p:cNvPr>
            <p:cNvGrpSpPr/>
            <p:nvPr/>
          </p:nvGrpSpPr>
          <p:grpSpPr>
            <a:xfrm>
              <a:off x="4588533" y="4873401"/>
              <a:ext cx="571535" cy="412124"/>
              <a:chOff x="4314031" y="3574730"/>
              <a:chExt cx="943769" cy="680534"/>
            </a:xfrm>
          </p:grpSpPr>
          <p:sp>
            <p:nvSpPr>
              <p:cNvPr id="55" name="矩形: 圆角 54">
                <a:extLst>
                  <a:ext uri="{FF2B5EF4-FFF2-40B4-BE49-F238E27FC236}">
                    <a16:creationId xmlns:a16="http://schemas.microsoft.com/office/drawing/2014/main" id="{4A526A21-A616-4F58-B501-D5D4E898961B}"/>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C6F93624-D44F-4349-80E0-4B5328388E98}"/>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四</a:t>
                </a:r>
              </a:p>
            </p:txBody>
          </p:sp>
        </p:grpSp>
        <p:sp>
          <p:nvSpPr>
            <p:cNvPr id="64" name="文本框 63">
              <a:extLst>
                <a:ext uri="{FF2B5EF4-FFF2-40B4-BE49-F238E27FC236}">
                  <a16:creationId xmlns:a16="http://schemas.microsoft.com/office/drawing/2014/main" id="{6F147363-ED50-4E69-9D02-7FE1FB5C96B1}"/>
                </a:ext>
              </a:extLst>
            </p:cNvPr>
            <p:cNvSpPr txBox="1"/>
            <p:nvPr/>
          </p:nvSpPr>
          <p:spPr>
            <a:xfrm>
              <a:off x="5704113" y="4878750"/>
              <a:ext cx="5457373" cy="369332"/>
            </a:xfrm>
            <a:prstGeom prst="rect">
              <a:avLst/>
            </a:prstGeom>
            <a:noFill/>
          </p:spPr>
          <p:txBody>
            <a:bodyPr wrap="square" rtlCol="0">
              <a:spAutoFit/>
            </a:bodyPr>
            <a:lstStyle/>
            <a:p>
              <a:r>
                <a:rPr lang="zh-CN" altLang="en-US" dirty="0"/>
                <a:t>项目前期工作各项费用</a:t>
              </a:r>
            </a:p>
          </p:txBody>
        </p:sp>
      </p:grpSp>
      <p:grpSp>
        <p:nvGrpSpPr>
          <p:cNvPr id="37" name="组合 36">
            <a:extLst>
              <a:ext uri="{FF2B5EF4-FFF2-40B4-BE49-F238E27FC236}">
                <a16:creationId xmlns:a16="http://schemas.microsoft.com/office/drawing/2014/main" id="{E1713273-44BE-429D-BA41-8A150DEBF949}"/>
              </a:ext>
            </a:extLst>
          </p:cNvPr>
          <p:cNvGrpSpPr/>
          <p:nvPr/>
        </p:nvGrpSpPr>
        <p:grpSpPr>
          <a:xfrm>
            <a:off x="4588533" y="5390433"/>
            <a:ext cx="6572953" cy="412124"/>
            <a:chOff x="4588533" y="5390433"/>
            <a:chExt cx="6572953" cy="412124"/>
          </a:xfrm>
        </p:grpSpPr>
        <p:grpSp>
          <p:nvGrpSpPr>
            <p:cNvPr id="58" name="组合 57">
              <a:extLst>
                <a:ext uri="{FF2B5EF4-FFF2-40B4-BE49-F238E27FC236}">
                  <a16:creationId xmlns:a16="http://schemas.microsoft.com/office/drawing/2014/main" id="{6B0B4097-F420-46CA-BB12-D422EA103087}"/>
                </a:ext>
              </a:extLst>
            </p:cNvPr>
            <p:cNvGrpSpPr/>
            <p:nvPr/>
          </p:nvGrpSpPr>
          <p:grpSpPr>
            <a:xfrm>
              <a:off x="4588533" y="5390433"/>
              <a:ext cx="571535" cy="412124"/>
              <a:chOff x="4314031" y="3574730"/>
              <a:chExt cx="943769" cy="680534"/>
            </a:xfrm>
          </p:grpSpPr>
          <p:sp>
            <p:nvSpPr>
              <p:cNvPr id="59" name="矩形: 圆角 58">
                <a:extLst>
                  <a:ext uri="{FF2B5EF4-FFF2-40B4-BE49-F238E27FC236}">
                    <a16:creationId xmlns:a16="http://schemas.microsoft.com/office/drawing/2014/main" id="{D497A8FB-B875-4F0A-B067-0AB60E4D75E1}"/>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a:extLst>
                  <a:ext uri="{FF2B5EF4-FFF2-40B4-BE49-F238E27FC236}">
                    <a16:creationId xmlns:a16="http://schemas.microsoft.com/office/drawing/2014/main" id="{B8E839D9-48A5-491A-81AE-E96246975FCF}"/>
                  </a:ext>
                </a:extLst>
              </p:cNvPr>
              <p:cNvSpPr txBox="1"/>
              <p:nvPr/>
            </p:nvSpPr>
            <p:spPr>
              <a:xfrm>
                <a:off x="4503975" y="3574730"/>
                <a:ext cx="563880" cy="680534"/>
              </a:xfrm>
              <a:prstGeom prst="rect">
                <a:avLst/>
              </a:prstGeom>
              <a:noFill/>
            </p:spPr>
            <p:txBody>
              <a:bodyPr wrap="square" rtlCol="0">
                <a:spAutoFit/>
              </a:bodyPr>
              <a:lstStyle/>
              <a:p>
                <a:pPr algn="ctr"/>
                <a:r>
                  <a:rPr lang="zh-CN" altLang="en-US" sz="2000" b="1" dirty="0">
                    <a:solidFill>
                      <a:schemeClr val="bg1"/>
                    </a:solidFill>
                  </a:rPr>
                  <a:t>五</a:t>
                </a:r>
              </a:p>
            </p:txBody>
          </p:sp>
        </p:grpSp>
        <p:sp>
          <p:nvSpPr>
            <p:cNvPr id="67" name="文本框 66">
              <a:extLst>
                <a:ext uri="{FF2B5EF4-FFF2-40B4-BE49-F238E27FC236}">
                  <a16:creationId xmlns:a16="http://schemas.microsoft.com/office/drawing/2014/main" id="{D5A569BA-152E-48AE-A3BE-11A9AF96B69C}"/>
                </a:ext>
              </a:extLst>
            </p:cNvPr>
            <p:cNvSpPr txBox="1"/>
            <p:nvPr/>
          </p:nvSpPr>
          <p:spPr>
            <a:xfrm>
              <a:off x="5704113" y="5390433"/>
              <a:ext cx="5457373" cy="369332"/>
            </a:xfrm>
            <a:prstGeom prst="rect">
              <a:avLst/>
            </a:prstGeom>
            <a:noFill/>
          </p:spPr>
          <p:txBody>
            <a:bodyPr wrap="square" rtlCol="0">
              <a:spAutoFit/>
            </a:bodyPr>
            <a:lstStyle/>
            <a:p>
              <a:r>
                <a:rPr lang="zh-CN" altLang="en-US" dirty="0"/>
                <a:t>初步设计概算编制中需要提供的其他有关资料</a:t>
              </a:r>
            </a:p>
          </p:txBody>
        </p:sp>
      </p:grpSp>
    </p:spTree>
    <p:extLst>
      <p:ext uri="{BB962C8B-B14F-4D97-AF65-F5344CB8AC3E}">
        <p14:creationId xmlns:p14="http://schemas.microsoft.com/office/powerpoint/2010/main" val="17842775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200" fill="hold"/>
                                            <p:tgtEl>
                                              <p:spTgt spid="10"/>
                                            </p:tgtEl>
                                            <p:attrNameLst>
                                              <p:attrName>ppt_w</p:attrName>
                                            </p:attrNameLst>
                                          </p:cBhvr>
                                          <p:tavLst>
                                            <p:tav tm="0">
                                              <p:val>
                                                <p:fltVal val="0"/>
                                              </p:val>
                                            </p:tav>
                                            <p:tav tm="100000">
                                              <p:val>
                                                <p:strVal val="#ppt_w"/>
                                              </p:val>
                                            </p:tav>
                                          </p:tavLst>
                                        </p:anim>
                                        <p:anim calcmode="lin" valueType="num">
                                          <p:cBhvr>
                                            <p:cTn id="14" dur="200" fill="hold"/>
                                            <p:tgtEl>
                                              <p:spTgt spid="10"/>
                                            </p:tgtEl>
                                            <p:attrNameLst>
                                              <p:attrName>ppt_h</p:attrName>
                                            </p:attrNameLst>
                                          </p:cBhvr>
                                          <p:tavLst>
                                            <p:tav tm="0">
                                              <p:val>
                                                <p:fltVal val="0"/>
                                              </p:val>
                                            </p:tav>
                                            <p:tav tm="100000">
                                              <p:val>
                                                <p:strVal val="#ppt_h"/>
                                              </p:val>
                                            </p:tav>
                                          </p:tavLst>
                                        </p:anim>
                                      </p:childTnLst>
                                    </p:cTn>
                                  </p:par>
                                </p:childTnLst>
                              </p:cTn>
                            </p:par>
                            <p:par>
                              <p:cTn id="15" fill="hold">
                                <p:stCondLst>
                                  <p:cond delay="1200"/>
                                </p:stCondLst>
                                <p:childTnLst>
                                  <p:par>
                                    <p:cTn id="16" presetID="6" presetClass="emph" presetSubtype="0" autoRev="1" fill="hold" nodeType="afterEffect">
                                      <p:stCondLst>
                                        <p:cond delay="0"/>
                                      </p:stCondLst>
                                      <p:childTnLst>
                                        <p:animScale>
                                          <p:cBhvr>
                                            <p:cTn id="17" dur="100" fill="hold"/>
                                            <p:tgtEl>
                                              <p:spTgt spid="10"/>
                                            </p:tgtEl>
                                          </p:cBhvr>
                                          <p:by x="120000" y="120000"/>
                                        </p:animScale>
                                      </p:childTnLst>
                                    </p:cTn>
                                  </p:par>
                                </p:childTnLst>
                              </p:cTn>
                            </p:par>
                            <p:par>
                              <p:cTn id="18" fill="hold">
                                <p:stCondLst>
                                  <p:cond delay="1400"/>
                                </p:stCondLst>
                                <p:childTnLst>
                                  <p:par>
                                    <p:cTn id="19" presetID="6" presetClass="emph" presetSubtype="0" autoRev="1" fill="hold" nodeType="afterEffect">
                                      <p:stCondLst>
                                        <p:cond delay="0"/>
                                      </p:stCondLst>
                                      <p:childTnLst>
                                        <p:animScale>
                                          <p:cBhvr>
                                            <p:cTn id="20" dur="100" fill="hold"/>
                                            <p:tgtEl>
                                              <p:spTgt spid="10"/>
                                            </p:tgtEl>
                                          </p:cBhvr>
                                          <p:by x="105000" y="105000"/>
                                        </p:animScale>
                                      </p:childTnLst>
                                    </p:cTn>
                                  </p:par>
                                </p:childTnLst>
                              </p:cTn>
                            </p:par>
                            <p:par>
                              <p:cTn id="21" fill="hold">
                                <p:stCondLst>
                                  <p:cond delay="1600"/>
                                </p:stCondLst>
                                <p:childTnLst>
                                  <p:par>
                                    <p:cTn id="22" presetID="23" presetClass="entr" presetSubtype="16" fill="hold" nodeType="afterEffect">
                                      <p:stCondLst>
                                        <p:cond delay="1000"/>
                                      </p:stCondLst>
                                      <p:childTnLst>
                                        <p:set>
                                          <p:cBhvr>
                                            <p:cTn id="23" dur="1" fill="hold">
                                              <p:stCondLst>
                                                <p:cond delay="0"/>
                                              </p:stCondLst>
                                            </p:cTn>
                                            <p:tgtEl>
                                              <p:spTgt spid="24"/>
                                            </p:tgtEl>
                                            <p:attrNameLst>
                                              <p:attrName>style.visibility</p:attrName>
                                            </p:attrNameLst>
                                          </p:cBhvr>
                                          <p:to>
                                            <p:strVal val="visible"/>
                                          </p:to>
                                        </p:set>
                                        <p:anim calcmode="lin" valueType="num">
                                          <p:cBhvr>
                                            <p:cTn id="24" dur="200" fill="hold"/>
                                            <p:tgtEl>
                                              <p:spTgt spid="24"/>
                                            </p:tgtEl>
                                            <p:attrNameLst>
                                              <p:attrName>ppt_w</p:attrName>
                                            </p:attrNameLst>
                                          </p:cBhvr>
                                          <p:tavLst>
                                            <p:tav tm="0">
                                              <p:val>
                                                <p:fltVal val="0"/>
                                              </p:val>
                                            </p:tav>
                                            <p:tav tm="100000">
                                              <p:val>
                                                <p:strVal val="#ppt_w"/>
                                              </p:val>
                                            </p:tav>
                                          </p:tavLst>
                                        </p:anim>
                                        <p:anim calcmode="lin" valueType="num">
                                          <p:cBhvr>
                                            <p:cTn id="25" dur="200" fill="hold"/>
                                            <p:tgtEl>
                                              <p:spTgt spid="24"/>
                                            </p:tgtEl>
                                            <p:attrNameLst>
                                              <p:attrName>ppt_h</p:attrName>
                                            </p:attrNameLst>
                                          </p:cBhvr>
                                          <p:tavLst>
                                            <p:tav tm="0">
                                              <p:val>
                                                <p:fltVal val="0"/>
                                              </p:val>
                                            </p:tav>
                                            <p:tav tm="100000">
                                              <p:val>
                                                <p:strVal val="#ppt_h"/>
                                              </p:val>
                                            </p:tav>
                                          </p:tavLst>
                                        </p:anim>
                                      </p:childTnLst>
                                    </p:cTn>
                                  </p:par>
                                </p:childTnLst>
                              </p:cTn>
                            </p:par>
                            <p:par>
                              <p:cTn id="26" fill="hold">
                                <p:stCondLst>
                                  <p:cond delay="2800"/>
                                </p:stCondLst>
                                <p:childTnLst>
                                  <p:par>
                                    <p:cTn id="27" presetID="6" presetClass="emph" presetSubtype="0" autoRev="1" fill="hold" nodeType="afterEffect">
                                      <p:stCondLst>
                                        <p:cond delay="0"/>
                                      </p:stCondLst>
                                      <p:childTnLst>
                                        <p:animScale>
                                          <p:cBhvr>
                                            <p:cTn id="28" dur="100" fill="hold"/>
                                            <p:tgtEl>
                                              <p:spTgt spid="24"/>
                                            </p:tgtEl>
                                          </p:cBhvr>
                                          <p:by x="120000" y="120000"/>
                                        </p:animScale>
                                      </p:childTnLst>
                                    </p:cTn>
                                  </p:par>
                                </p:childTnLst>
                              </p:cTn>
                            </p:par>
                            <p:par>
                              <p:cTn id="29" fill="hold">
                                <p:stCondLst>
                                  <p:cond delay="3000"/>
                                </p:stCondLst>
                                <p:childTnLst>
                                  <p:par>
                                    <p:cTn id="30" presetID="6" presetClass="emph" presetSubtype="0" autoRev="1" fill="hold" nodeType="afterEffect">
                                      <p:stCondLst>
                                        <p:cond delay="0"/>
                                      </p:stCondLst>
                                      <p:childTnLst>
                                        <p:animScale>
                                          <p:cBhvr>
                                            <p:cTn id="31" dur="100" fill="hold"/>
                                            <p:tgtEl>
                                              <p:spTgt spid="24"/>
                                            </p:tgtEl>
                                          </p:cBhvr>
                                          <p:by x="105000" y="105000"/>
                                        </p:animScale>
                                      </p:childTnLst>
                                    </p:cTn>
                                  </p:par>
                                </p:childTnLst>
                              </p:cTn>
                            </p:par>
                            <p:par>
                              <p:cTn id="32" fill="hold">
                                <p:stCondLst>
                                  <p:cond delay="32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3700"/>
                                </p:stCondLst>
                                <p:childTnLst>
                                  <p:par>
                                    <p:cTn id="37" presetID="2" presetClass="entr" presetSubtype="4" fill="hold" grpId="0" nodeType="afterEffect" p14:presetBounceEnd="50000">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14:bounceEnd="50000">
                                          <p:cBhvr additive="base">
                                            <p:cTn id="39" dur="500" fill="hold"/>
                                            <p:tgtEl>
                                              <p:spTgt spid="12"/>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par>
                              <p:cTn id="41" fill="hold">
                                <p:stCondLst>
                                  <p:cond delay="4200"/>
                                </p:stCondLst>
                                <p:childTnLst>
                                  <p:par>
                                    <p:cTn id="42" presetID="22" presetClass="entr" presetSubtype="8"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4700"/>
                                </p:stCondLst>
                                <p:childTnLst>
                                  <p:par>
                                    <p:cTn id="46" presetID="2" presetClass="entr" presetSubtype="2"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1+#ppt_w/2"/>
                                              </p:val>
                                            </p:tav>
                                            <p:tav tm="100000">
                                              <p:val>
                                                <p:strVal val="#ppt_x"/>
                                              </p:val>
                                            </p:tav>
                                          </p:tavLst>
                                        </p:anim>
                                        <p:anim calcmode="lin" valueType="num">
                                          <p:cBhvr additive="base">
                                            <p:cTn id="4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000"/>
                                            <p:tgtEl>
                                              <p:spTgt spid="33"/>
                                            </p:tgtEl>
                                          </p:cBhvr>
                                        </p:animEffect>
                                        <p:anim calcmode="lin" valueType="num">
                                          <p:cBhvr>
                                            <p:cTn id="55" dur="1000" fill="hold"/>
                                            <p:tgtEl>
                                              <p:spTgt spid="33"/>
                                            </p:tgtEl>
                                            <p:attrNameLst>
                                              <p:attrName>ppt_x</p:attrName>
                                            </p:attrNameLst>
                                          </p:cBhvr>
                                          <p:tavLst>
                                            <p:tav tm="0">
                                              <p:val>
                                                <p:strVal val="#ppt_x"/>
                                              </p:val>
                                            </p:tav>
                                            <p:tav tm="100000">
                                              <p:val>
                                                <p:strVal val="#ppt_x"/>
                                              </p:val>
                                            </p:tav>
                                          </p:tavLst>
                                        </p:anim>
                                        <p:anim calcmode="lin" valueType="num">
                                          <p:cBhvr>
                                            <p:cTn id="5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1000"/>
                                            <p:tgtEl>
                                              <p:spTgt spid="35"/>
                                            </p:tgtEl>
                                          </p:cBhvr>
                                        </p:animEffect>
                                        <p:anim calcmode="lin" valueType="num">
                                          <p:cBhvr>
                                            <p:cTn id="69" dur="1000" fill="hold"/>
                                            <p:tgtEl>
                                              <p:spTgt spid="35"/>
                                            </p:tgtEl>
                                            <p:attrNameLst>
                                              <p:attrName>ppt_x</p:attrName>
                                            </p:attrNameLst>
                                          </p:cBhvr>
                                          <p:tavLst>
                                            <p:tav tm="0">
                                              <p:val>
                                                <p:strVal val="#ppt_x"/>
                                              </p:val>
                                            </p:tav>
                                            <p:tav tm="100000">
                                              <p:val>
                                                <p:strVal val="#ppt_x"/>
                                              </p:val>
                                            </p:tav>
                                          </p:tavLst>
                                        </p:anim>
                                        <p:anim calcmode="lin" valueType="num">
                                          <p:cBhvr>
                                            <p:cTn id="7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1000"/>
                                            <p:tgtEl>
                                              <p:spTgt spid="36"/>
                                            </p:tgtEl>
                                          </p:cBhvr>
                                        </p:animEffect>
                                        <p:anim calcmode="lin" valueType="num">
                                          <p:cBhvr>
                                            <p:cTn id="76" dur="1000" fill="hold"/>
                                            <p:tgtEl>
                                              <p:spTgt spid="36"/>
                                            </p:tgtEl>
                                            <p:attrNameLst>
                                              <p:attrName>ppt_x</p:attrName>
                                            </p:attrNameLst>
                                          </p:cBhvr>
                                          <p:tavLst>
                                            <p:tav tm="0">
                                              <p:val>
                                                <p:strVal val="#ppt_x"/>
                                              </p:val>
                                            </p:tav>
                                            <p:tav tm="100000">
                                              <p:val>
                                                <p:strVal val="#ppt_x"/>
                                              </p:val>
                                            </p:tav>
                                          </p:tavLst>
                                        </p:anim>
                                        <p:anim calcmode="lin" valueType="num">
                                          <p:cBhvr>
                                            <p:cTn id="7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ppt_x</p:attrName>
                                            </p:attrNameLst>
                                          </p:cBhvr>
                                          <p:tavLst>
                                            <p:tav tm="0">
                                              <p:val>
                                                <p:strVal val="#ppt_x"/>
                                              </p:val>
                                            </p:tav>
                                            <p:tav tm="100000">
                                              <p:val>
                                                <p:strVal val="#ppt_x"/>
                                              </p:val>
                                            </p:tav>
                                          </p:tavLst>
                                        </p:anim>
                                        <p:anim calcmode="lin" valueType="num">
                                          <p:cBhvr>
                                            <p:cTn id="8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16"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200" fill="hold"/>
                                            <p:tgtEl>
                                              <p:spTgt spid="10"/>
                                            </p:tgtEl>
                                            <p:attrNameLst>
                                              <p:attrName>ppt_w</p:attrName>
                                            </p:attrNameLst>
                                          </p:cBhvr>
                                          <p:tavLst>
                                            <p:tav tm="0">
                                              <p:val>
                                                <p:fltVal val="0"/>
                                              </p:val>
                                            </p:tav>
                                            <p:tav tm="100000">
                                              <p:val>
                                                <p:strVal val="#ppt_w"/>
                                              </p:val>
                                            </p:tav>
                                          </p:tavLst>
                                        </p:anim>
                                        <p:anim calcmode="lin" valueType="num">
                                          <p:cBhvr>
                                            <p:cTn id="14" dur="200" fill="hold"/>
                                            <p:tgtEl>
                                              <p:spTgt spid="10"/>
                                            </p:tgtEl>
                                            <p:attrNameLst>
                                              <p:attrName>ppt_h</p:attrName>
                                            </p:attrNameLst>
                                          </p:cBhvr>
                                          <p:tavLst>
                                            <p:tav tm="0">
                                              <p:val>
                                                <p:fltVal val="0"/>
                                              </p:val>
                                            </p:tav>
                                            <p:tav tm="100000">
                                              <p:val>
                                                <p:strVal val="#ppt_h"/>
                                              </p:val>
                                            </p:tav>
                                          </p:tavLst>
                                        </p:anim>
                                      </p:childTnLst>
                                    </p:cTn>
                                  </p:par>
                                </p:childTnLst>
                              </p:cTn>
                            </p:par>
                            <p:par>
                              <p:cTn id="15" fill="hold">
                                <p:stCondLst>
                                  <p:cond delay="1200"/>
                                </p:stCondLst>
                                <p:childTnLst>
                                  <p:par>
                                    <p:cTn id="16" presetID="6" presetClass="emph" presetSubtype="0" autoRev="1" fill="hold" nodeType="afterEffect">
                                      <p:stCondLst>
                                        <p:cond delay="0"/>
                                      </p:stCondLst>
                                      <p:childTnLst>
                                        <p:animScale>
                                          <p:cBhvr>
                                            <p:cTn id="17" dur="100" fill="hold"/>
                                            <p:tgtEl>
                                              <p:spTgt spid="10"/>
                                            </p:tgtEl>
                                          </p:cBhvr>
                                          <p:by x="120000" y="120000"/>
                                        </p:animScale>
                                      </p:childTnLst>
                                    </p:cTn>
                                  </p:par>
                                </p:childTnLst>
                              </p:cTn>
                            </p:par>
                            <p:par>
                              <p:cTn id="18" fill="hold">
                                <p:stCondLst>
                                  <p:cond delay="1400"/>
                                </p:stCondLst>
                                <p:childTnLst>
                                  <p:par>
                                    <p:cTn id="19" presetID="6" presetClass="emph" presetSubtype="0" autoRev="1" fill="hold" nodeType="afterEffect">
                                      <p:stCondLst>
                                        <p:cond delay="0"/>
                                      </p:stCondLst>
                                      <p:childTnLst>
                                        <p:animScale>
                                          <p:cBhvr>
                                            <p:cTn id="20" dur="100" fill="hold"/>
                                            <p:tgtEl>
                                              <p:spTgt spid="10"/>
                                            </p:tgtEl>
                                          </p:cBhvr>
                                          <p:by x="105000" y="105000"/>
                                        </p:animScale>
                                      </p:childTnLst>
                                    </p:cTn>
                                  </p:par>
                                </p:childTnLst>
                              </p:cTn>
                            </p:par>
                            <p:par>
                              <p:cTn id="21" fill="hold">
                                <p:stCondLst>
                                  <p:cond delay="1600"/>
                                </p:stCondLst>
                                <p:childTnLst>
                                  <p:par>
                                    <p:cTn id="22" presetID="23" presetClass="entr" presetSubtype="16" fill="hold" nodeType="afterEffect">
                                      <p:stCondLst>
                                        <p:cond delay="1000"/>
                                      </p:stCondLst>
                                      <p:childTnLst>
                                        <p:set>
                                          <p:cBhvr>
                                            <p:cTn id="23" dur="1" fill="hold">
                                              <p:stCondLst>
                                                <p:cond delay="0"/>
                                              </p:stCondLst>
                                            </p:cTn>
                                            <p:tgtEl>
                                              <p:spTgt spid="24"/>
                                            </p:tgtEl>
                                            <p:attrNameLst>
                                              <p:attrName>style.visibility</p:attrName>
                                            </p:attrNameLst>
                                          </p:cBhvr>
                                          <p:to>
                                            <p:strVal val="visible"/>
                                          </p:to>
                                        </p:set>
                                        <p:anim calcmode="lin" valueType="num">
                                          <p:cBhvr>
                                            <p:cTn id="24" dur="200" fill="hold"/>
                                            <p:tgtEl>
                                              <p:spTgt spid="24"/>
                                            </p:tgtEl>
                                            <p:attrNameLst>
                                              <p:attrName>ppt_w</p:attrName>
                                            </p:attrNameLst>
                                          </p:cBhvr>
                                          <p:tavLst>
                                            <p:tav tm="0">
                                              <p:val>
                                                <p:fltVal val="0"/>
                                              </p:val>
                                            </p:tav>
                                            <p:tav tm="100000">
                                              <p:val>
                                                <p:strVal val="#ppt_w"/>
                                              </p:val>
                                            </p:tav>
                                          </p:tavLst>
                                        </p:anim>
                                        <p:anim calcmode="lin" valueType="num">
                                          <p:cBhvr>
                                            <p:cTn id="25" dur="200" fill="hold"/>
                                            <p:tgtEl>
                                              <p:spTgt spid="24"/>
                                            </p:tgtEl>
                                            <p:attrNameLst>
                                              <p:attrName>ppt_h</p:attrName>
                                            </p:attrNameLst>
                                          </p:cBhvr>
                                          <p:tavLst>
                                            <p:tav tm="0">
                                              <p:val>
                                                <p:fltVal val="0"/>
                                              </p:val>
                                            </p:tav>
                                            <p:tav tm="100000">
                                              <p:val>
                                                <p:strVal val="#ppt_h"/>
                                              </p:val>
                                            </p:tav>
                                          </p:tavLst>
                                        </p:anim>
                                      </p:childTnLst>
                                    </p:cTn>
                                  </p:par>
                                </p:childTnLst>
                              </p:cTn>
                            </p:par>
                            <p:par>
                              <p:cTn id="26" fill="hold">
                                <p:stCondLst>
                                  <p:cond delay="2800"/>
                                </p:stCondLst>
                                <p:childTnLst>
                                  <p:par>
                                    <p:cTn id="27" presetID="6" presetClass="emph" presetSubtype="0" autoRev="1" fill="hold" nodeType="afterEffect">
                                      <p:stCondLst>
                                        <p:cond delay="0"/>
                                      </p:stCondLst>
                                      <p:childTnLst>
                                        <p:animScale>
                                          <p:cBhvr>
                                            <p:cTn id="28" dur="100" fill="hold"/>
                                            <p:tgtEl>
                                              <p:spTgt spid="24"/>
                                            </p:tgtEl>
                                          </p:cBhvr>
                                          <p:by x="120000" y="120000"/>
                                        </p:animScale>
                                      </p:childTnLst>
                                    </p:cTn>
                                  </p:par>
                                </p:childTnLst>
                              </p:cTn>
                            </p:par>
                            <p:par>
                              <p:cTn id="29" fill="hold">
                                <p:stCondLst>
                                  <p:cond delay="3000"/>
                                </p:stCondLst>
                                <p:childTnLst>
                                  <p:par>
                                    <p:cTn id="30" presetID="6" presetClass="emph" presetSubtype="0" autoRev="1" fill="hold" nodeType="afterEffect">
                                      <p:stCondLst>
                                        <p:cond delay="0"/>
                                      </p:stCondLst>
                                      <p:childTnLst>
                                        <p:animScale>
                                          <p:cBhvr>
                                            <p:cTn id="31" dur="100" fill="hold"/>
                                            <p:tgtEl>
                                              <p:spTgt spid="24"/>
                                            </p:tgtEl>
                                          </p:cBhvr>
                                          <p:by x="105000" y="105000"/>
                                        </p:animScale>
                                      </p:childTnLst>
                                    </p:cTn>
                                  </p:par>
                                </p:childTnLst>
                              </p:cTn>
                            </p:par>
                            <p:par>
                              <p:cTn id="32" fill="hold">
                                <p:stCondLst>
                                  <p:cond delay="3200"/>
                                </p:stCondLst>
                                <p:childTnLst>
                                  <p:par>
                                    <p:cTn id="33" presetID="22" presetClass="entr" presetSubtype="1"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par>
                              <p:cTn id="36" fill="hold">
                                <p:stCondLst>
                                  <p:cond delay="3700"/>
                                </p:stCondLst>
                                <p:childTnLst>
                                  <p:par>
                                    <p:cTn id="37" presetID="2" presetClass="entr" presetSubtype="4"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par>
                              <p:cTn id="41" fill="hold">
                                <p:stCondLst>
                                  <p:cond delay="4200"/>
                                </p:stCondLst>
                                <p:childTnLst>
                                  <p:par>
                                    <p:cTn id="42" presetID="22" presetClass="entr" presetSubtype="8" fill="hold"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childTnLst>
                              </p:cTn>
                            </p:par>
                            <p:par>
                              <p:cTn id="45" fill="hold">
                                <p:stCondLst>
                                  <p:cond delay="4700"/>
                                </p:stCondLst>
                                <p:childTnLst>
                                  <p:par>
                                    <p:cTn id="46" presetID="2" presetClass="entr" presetSubtype="2"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 calcmode="lin" valueType="num">
                                          <p:cBhvr additive="base">
                                            <p:cTn id="48" dur="500" fill="hold"/>
                                            <p:tgtEl>
                                              <p:spTgt spid="29"/>
                                            </p:tgtEl>
                                            <p:attrNameLst>
                                              <p:attrName>ppt_x</p:attrName>
                                            </p:attrNameLst>
                                          </p:cBhvr>
                                          <p:tavLst>
                                            <p:tav tm="0">
                                              <p:val>
                                                <p:strVal val="1+#ppt_w/2"/>
                                              </p:val>
                                            </p:tav>
                                            <p:tav tm="100000">
                                              <p:val>
                                                <p:strVal val="#ppt_x"/>
                                              </p:val>
                                            </p:tav>
                                          </p:tavLst>
                                        </p:anim>
                                        <p:anim calcmode="lin" valueType="num">
                                          <p:cBhvr additive="base">
                                            <p:cTn id="4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1000"/>
                                            <p:tgtEl>
                                              <p:spTgt spid="33"/>
                                            </p:tgtEl>
                                          </p:cBhvr>
                                        </p:animEffect>
                                        <p:anim calcmode="lin" valueType="num">
                                          <p:cBhvr>
                                            <p:cTn id="55" dur="1000" fill="hold"/>
                                            <p:tgtEl>
                                              <p:spTgt spid="33"/>
                                            </p:tgtEl>
                                            <p:attrNameLst>
                                              <p:attrName>ppt_x</p:attrName>
                                            </p:attrNameLst>
                                          </p:cBhvr>
                                          <p:tavLst>
                                            <p:tav tm="0">
                                              <p:val>
                                                <p:strVal val="#ppt_x"/>
                                              </p:val>
                                            </p:tav>
                                            <p:tav tm="100000">
                                              <p:val>
                                                <p:strVal val="#ppt_x"/>
                                              </p:val>
                                            </p:tav>
                                          </p:tavLst>
                                        </p:anim>
                                        <p:anim calcmode="lin" valueType="num">
                                          <p:cBhvr>
                                            <p:cTn id="5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1000"/>
                                            <p:tgtEl>
                                              <p:spTgt spid="35"/>
                                            </p:tgtEl>
                                          </p:cBhvr>
                                        </p:animEffect>
                                        <p:anim calcmode="lin" valueType="num">
                                          <p:cBhvr>
                                            <p:cTn id="69" dur="1000" fill="hold"/>
                                            <p:tgtEl>
                                              <p:spTgt spid="35"/>
                                            </p:tgtEl>
                                            <p:attrNameLst>
                                              <p:attrName>ppt_x</p:attrName>
                                            </p:attrNameLst>
                                          </p:cBhvr>
                                          <p:tavLst>
                                            <p:tav tm="0">
                                              <p:val>
                                                <p:strVal val="#ppt_x"/>
                                              </p:val>
                                            </p:tav>
                                            <p:tav tm="100000">
                                              <p:val>
                                                <p:strVal val="#ppt_x"/>
                                              </p:val>
                                            </p:tav>
                                          </p:tavLst>
                                        </p:anim>
                                        <p:anim calcmode="lin" valueType="num">
                                          <p:cBhvr>
                                            <p:cTn id="7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1000"/>
                                            <p:tgtEl>
                                              <p:spTgt spid="36"/>
                                            </p:tgtEl>
                                          </p:cBhvr>
                                        </p:animEffect>
                                        <p:anim calcmode="lin" valueType="num">
                                          <p:cBhvr>
                                            <p:cTn id="76" dur="1000" fill="hold"/>
                                            <p:tgtEl>
                                              <p:spTgt spid="36"/>
                                            </p:tgtEl>
                                            <p:attrNameLst>
                                              <p:attrName>ppt_x</p:attrName>
                                            </p:attrNameLst>
                                          </p:cBhvr>
                                          <p:tavLst>
                                            <p:tav tm="0">
                                              <p:val>
                                                <p:strVal val="#ppt_x"/>
                                              </p:val>
                                            </p:tav>
                                            <p:tav tm="100000">
                                              <p:val>
                                                <p:strVal val="#ppt_x"/>
                                              </p:val>
                                            </p:tav>
                                          </p:tavLst>
                                        </p:anim>
                                        <p:anim calcmode="lin" valueType="num">
                                          <p:cBhvr>
                                            <p:cTn id="7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fade">
                                          <p:cBhvr>
                                            <p:cTn id="82" dur="1000"/>
                                            <p:tgtEl>
                                              <p:spTgt spid="37"/>
                                            </p:tgtEl>
                                          </p:cBhvr>
                                        </p:animEffect>
                                        <p:anim calcmode="lin" valueType="num">
                                          <p:cBhvr>
                                            <p:cTn id="83" dur="1000" fill="hold"/>
                                            <p:tgtEl>
                                              <p:spTgt spid="37"/>
                                            </p:tgtEl>
                                            <p:attrNameLst>
                                              <p:attrName>ppt_x</p:attrName>
                                            </p:attrNameLst>
                                          </p:cBhvr>
                                          <p:tavLst>
                                            <p:tav tm="0">
                                              <p:val>
                                                <p:strVal val="#ppt_x"/>
                                              </p:val>
                                            </p:tav>
                                            <p:tav tm="100000">
                                              <p:val>
                                                <p:strVal val="#ppt_x"/>
                                              </p:val>
                                            </p:tav>
                                          </p:tavLst>
                                        </p:anim>
                                        <p:anim calcmode="lin" valueType="num">
                                          <p:cBhvr>
                                            <p:cTn id="8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9" grpId="0"/>
          <p:bldP spid="13"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4" name="文本框 13">
            <a:extLst>
              <a:ext uri="{FF2B5EF4-FFF2-40B4-BE49-F238E27FC236}">
                <a16:creationId xmlns:a16="http://schemas.microsoft.com/office/drawing/2014/main" id="{4AA75B58-D5FB-464F-9141-D6F57BEA715E}"/>
              </a:ext>
            </a:extLst>
          </p:cNvPr>
          <p:cNvSpPr txBox="1"/>
          <p:nvPr/>
        </p:nvSpPr>
        <p:spPr>
          <a:xfrm>
            <a:off x="4913971" y="1460810"/>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初步设计概算投资</a:t>
            </a:r>
          </a:p>
        </p:txBody>
      </p:sp>
      <p:grpSp>
        <p:nvGrpSpPr>
          <p:cNvPr id="110" name="组合 109">
            <a:extLst>
              <a:ext uri="{FF2B5EF4-FFF2-40B4-BE49-F238E27FC236}">
                <a16:creationId xmlns:a16="http://schemas.microsoft.com/office/drawing/2014/main" id="{F74A77BA-CA84-4E10-B502-13433B5D5609}"/>
              </a:ext>
            </a:extLst>
          </p:cNvPr>
          <p:cNvGrpSpPr/>
          <p:nvPr/>
        </p:nvGrpSpPr>
        <p:grpSpPr>
          <a:xfrm>
            <a:off x="1437315" y="2054003"/>
            <a:ext cx="657821" cy="631064"/>
            <a:chOff x="1437315" y="2054003"/>
            <a:chExt cx="657821" cy="631064"/>
          </a:xfrm>
        </p:grpSpPr>
        <p:sp>
          <p:nvSpPr>
            <p:cNvPr id="83" name="Freeform 7">
              <a:extLst>
                <a:ext uri="{FF2B5EF4-FFF2-40B4-BE49-F238E27FC236}">
                  <a16:creationId xmlns:a16="http://schemas.microsoft.com/office/drawing/2014/main" id="{222746D3-5556-4F96-AD17-12566154876F}"/>
                </a:ext>
              </a:extLst>
            </p:cNvPr>
            <p:cNvSpPr>
              <a:spLocks noEditPoints="1"/>
            </p:cNvSpPr>
            <p:nvPr/>
          </p:nvSpPr>
          <p:spPr bwMode="auto">
            <a:xfrm>
              <a:off x="1718618" y="2054003"/>
              <a:ext cx="376518" cy="348074"/>
            </a:xfrm>
            <a:custGeom>
              <a:avLst/>
              <a:gdLst>
                <a:gd name="T0" fmla="*/ 1134 w 1760"/>
                <a:gd name="T1" fmla="*/ 581 h 1629"/>
                <a:gd name="T2" fmla="*/ 1134 w 1760"/>
                <a:gd name="T3" fmla="*/ 0 h 1629"/>
                <a:gd name="T4" fmla="*/ 567 w 1760"/>
                <a:gd name="T5" fmla="*/ 480 h 1629"/>
                <a:gd name="T6" fmla="*/ 567 w 1760"/>
                <a:gd name="T7" fmla="*/ 1018 h 1629"/>
                <a:gd name="T8" fmla="*/ 29 w 1760"/>
                <a:gd name="T9" fmla="*/ 1498 h 1629"/>
                <a:gd name="T10" fmla="*/ 29 w 1760"/>
                <a:gd name="T11" fmla="*/ 1600 h 1629"/>
                <a:gd name="T12" fmla="*/ 87 w 1760"/>
                <a:gd name="T13" fmla="*/ 1629 h 1629"/>
                <a:gd name="T14" fmla="*/ 130 w 1760"/>
                <a:gd name="T15" fmla="*/ 1614 h 1629"/>
                <a:gd name="T16" fmla="*/ 669 w 1760"/>
                <a:gd name="T17" fmla="*/ 1120 h 1629"/>
                <a:gd name="T18" fmla="*/ 1207 w 1760"/>
                <a:gd name="T19" fmla="*/ 1105 h 1629"/>
                <a:gd name="T20" fmla="*/ 1760 w 1760"/>
                <a:gd name="T21" fmla="*/ 567 h 1629"/>
                <a:gd name="T22" fmla="*/ 1134 w 1760"/>
                <a:gd name="T23" fmla="*/ 581 h 1629"/>
                <a:gd name="T24" fmla="*/ 1163 w 1760"/>
                <a:gd name="T25" fmla="*/ 974 h 1629"/>
                <a:gd name="T26" fmla="*/ 698 w 1760"/>
                <a:gd name="T27" fmla="*/ 989 h 1629"/>
                <a:gd name="T28" fmla="*/ 698 w 1760"/>
                <a:gd name="T29" fmla="*/ 538 h 1629"/>
                <a:gd name="T30" fmla="*/ 1003 w 1760"/>
                <a:gd name="T31" fmla="*/ 261 h 1629"/>
                <a:gd name="T32" fmla="*/ 1003 w 1760"/>
                <a:gd name="T33" fmla="*/ 683 h 1629"/>
                <a:gd name="T34" fmla="*/ 1425 w 1760"/>
                <a:gd name="T35" fmla="*/ 683 h 1629"/>
                <a:gd name="T36" fmla="*/ 1163 w 1760"/>
                <a:gd name="T37" fmla="*/ 974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0" h="1629">
                  <a:moveTo>
                    <a:pt x="1134" y="581"/>
                  </a:moveTo>
                  <a:lnTo>
                    <a:pt x="1134" y="0"/>
                  </a:lnTo>
                  <a:lnTo>
                    <a:pt x="567" y="480"/>
                  </a:lnTo>
                  <a:lnTo>
                    <a:pt x="567" y="1018"/>
                  </a:lnTo>
                  <a:lnTo>
                    <a:pt x="29" y="1498"/>
                  </a:lnTo>
                  <a:cubicBezTo>
                    <a:pt x="0" y="1527"/>
                    <a:pt x="0" y="1570"/>
                    <a:pt x="29" y="1600"/>
                  </a:cubicBezTo>
                  <a:cubicBezTo>
                    <a:pt x="43" y="1614"/>
                    <a:pt x="58" y="1629"/>
                    <a:pt x="87" y="1629"/>
                  </a:cubicBezTo>
                  <a:cubicBezTo>
                    <a:pt x="101" y="1629"/>
                    <a:pt x="116" y="1629"/>
                    <a:pt x="130" y="1614"/>
                  </a:cubicBezTo>
                  <a:lnTo>
                    <a:pt x="669" y="1120"/>
                  </a:lnTo>
                  <a:lnTo>
                    <a:pt x="1207" y="1105"/>
                  </a:lnTo>
                  <a:lnTo>
                    <a:pt x="1760" y="567"/>
                  </a:lnTo>
                  <a:lnTo>
                    <a:pt x="1134" y="581"/>
                  </a:lnTo>
                  <a:close/>
                  <a:moveTo>
                    <a:pt x="1163" y="974"/>
                  </a:moveTo>
                  <a:lnTo>
                    <a:pt x="698" y="989"/>
                  </a:lnTo>
                  <a:lnTo>
                    <a:pt x="698" y="538"/>
                  </a:lnTo>
                  <a:lnTo>
                    <a:pt x="1003" y="261"/>
                  </a:lnTo>
                  <a:lnTo>
                    <a:pt x="1003" y="683"/>
                  </a:lnTo>
                  <a:lnTo>
                    <a:pt x="1425" y="683"/>
                  </a:lnTo>
                  <a:lnTo>
                    <a:pt x="1163" y="974"/>
                  </a:lnTo>
                  <a:close/>
                </a:path>
              </a:pathLst>
            </a:custGeom>
            <a:gradFill>
              <a:gsLst>
                <a:gs pos="0">
                  <a:srgbClr val="71E3B8"/>
                </a:gs>
                <a:gs pos="100000">
                  <a:srgbClr val="27B4DB"/>
                </a:gs>
              </a:gsLst>
              <a:lin ang="5400000" scaled="1"/>
            </a:gradFill>
            <a:ln w="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0" name="组合 79">
              <a:extLst>
                <a:ext uri="{FF2B5EF4-FFF2-40B4-BE49-F238E27FC236}">
                  <a16:creationId xmlns:a16="http://schemas.microsoft.com/office/drawing/2014/main" id="{12348102-2226-4CD5-9D06-809CFFA5814E}"/>
                </a:ext>
              </a:extLst>
            </p:cNvPr>
            <p:cNvGrpSpPr/>
            <p:nvPr/>
          </p:nvGrpSpPr>
          <p:grpSpPr>
            <a:xfrm>
              <a:off x="1437315" y="2119086"/>
              <a:ext cx="565981" cy="565981"/>
              <a:chOff x="2968267" y="2468562"/>
              <a:chExt cx="1863725" cy="1863725"/>
            </a:xfrm>
            <a:effectLst>
              <a:outerShdw blurRad="50800" dist="38100" dir="2700000" algn="tl" rotWithShape="0">
                <a:prstClr val="black">
                  <a:alpha val="40000"/>
                </a:prstClr>
              </a:outerShdw>
            </a:effectLst>
          </p:grpSpPr>
          <p:sp>
            <p:nvSpPr>
              <p:cNvPr id="81" name="Freeform 5">
                <a:extLst>
                  <a:ext uri="{FF2B5EF4-FFF2-40B4-BE49-F238E27FC236}">
                    <a16:creationId xmlns:a16="http://schemas.microsoft.com/office/drawing/2014/main" id="{04777E2A-72D6-463C-AEA2-7E3A7D12A8B4}"/>
                  </a:ext>
                </a:extLst>
              </p:cNvPr>
              <p:cNvSpPr>
                <a:spLocks/>
              </p:cNvSpPr>
              <p:nvPr/>
            </p:nvSpPr>
            <p:spPr bwMode="auto">
              <a:xfrm>
                <a:off x="2968267" y="2468562"/>
                <a:ext cx="1863725" cy="1863725"/>
              </a:xfrm>
              <a:custGeom>
                <a:avLst/>
                <a:gdLst>
                  <a:gd name="T0" fmla="*/ 1324 w 2648"/>
                  <a:gd name="T1" fmla="*/ 2647 h 2647"/>
                  <a:gd name="T2" fmla="*/ 0 w 2648"/>
                  <a:gd name="T3" fmla="*/ 1324 h 2647"/>
                  <a:gd name="T4" fmla="*/ 1324 w 2648"/>
                  <a:gd name="T5" fmla="*/ 0 h 2647"/>
                  <a:gd name="T6" fmla="*/ 1469 w 2648"/>
                  <a:gd name="T7" fmla="*/ 15 h 2647"/>
                  <a:gd name="T8" fmla="*/ 1528 w 2648"/>
                  <a:gd name="T9" fmla="*/ 102 h 2647"/>
                  <a:gd name="T10" fmla="*/ 1440 w 2648"/>
                  <a:gd name="T11" fmla="*/ 160 h 2647"/>
                  <a:gd name="T12" fmla="*/ 1309 w 2648"/>
                  <a:gd name="T13" fmla="*/ 146 h 2647"/>
                  <a:gd name="T14" fmla="*/ 131 w 2648"/>
                  <a:gd name="T15" fmla="*/ 1324 h 2647"/>
                  <a:gd name="T16" fmla="*/ 1309 w 2648"/>
                  <a:gd name="T17" fmla="*/ 2502 h 2647"/>
                  <a:gd name="T18" fmla="*/ 2488 w 2648"/>
                  <a:gd name="T19" fmla="*/ 1324 h 2647"/>
                  <a:gd name="T20" fmla="*/ 2488 w 2648"/>
                  <a:gd name="T21" fmla="*/ 1251 h 2647"/>
                  <a:gd name="T22" fmla="*/ 2560 w 2648"/>
                  <a:gd name="T23" fmla="*/ 1178 h 2647"/>
                  <a:gd name="T24" fmla="*/ 2633 w 2648"/>
                  <a:gd name="T25" fmla="*/ 1251 h 2647"/>
                  <a:gd name="T26" fmla="*/ 2633 w 2648"/>
                  <a:gd name="T27" fmla="*/ 1324 h 2647"/>
                  <a:gd name="T28" fmla="*/ 1324 w 2648"/>
                  <a:gd name="T29" fmla="*/ 2647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2647">
                    <a:moveTo>
                      <a:pt x="1324" y="2647"/>
                    </a:moveTo>
                    <a:cubicBezTo>
                      <a:pt x="597" y="2647"/>
                      <a:pt x="0" y="2051"/>
                      <a:pt x="0" y="1324"/>
                    </a:cubicBezTo>
                    <a:cubicBezTo>
                      <a:pt x="0" y="596"/>
                      <a:pt x="597" y="0"/>
                      <a:pt x="1324" y="0"/>
                    </a:cubicBezTo>
                    <a:cubicBezTo>
                      <a:pt x="1368" y="0"/>
                      <a:pt x="1426" y="0"/>
                      <a:pt x="1469" y="15"/>
                    </a:cubicBezTo>
                    <a:cubicBezTo>
                      <a:pt x="1513" y="15"/>
                      <a:pt x="1542" y="58"/>
                      <a:pt x="1528" y="102"/>
                    </a:cubicBezTo>
                    <a:cubicBezTo>
                      <a:pt x="1513" y="146"/>
                      <a:pt x="1484" y="175"/>
                      <a:pt x="1440" y="160"/>
                    </a:cubicBezTo>
                    <a:cubicBezTo>
                      <a:pt x="1397" y="160"/>
                      <a:pt x="1353" y="146"/>
                      <a:pt x="1309" y="146"/>
                    </a:cubicBezTo>
                    <a:cubicBezTo>
                      <a:pt x="655" y="146"/>
                      <a:pt x="131" y="669"/>
                      <a:pt x="131" y="1324"/>
                    </a:cubicBezTo>
                    <a:cubicBezTo>
                      <a:pt x="131" y="1978"/>
                      <a:pt x="655" y="2502"/>
                      <a:pt x="1309" y="2502"/>
                    </a:cubicBezTo>
                    <a:cubicBezTo>
                      <a:pt x="1964" y="2502"/>
                      <a:pt x="2488" y="1978"/>
                      <a:pt x="2488" y="1324"/>
                    </a:cubicBezTo>
                    <a:lnTo>
                      <a:pt x="2488" y="1251"/>
                    </a:lnTo>
                    <a:cubicBezTo>
                      <a:pt x="2488" y="1207"/>
                      <a:pt x="2517" y="1178"/>
                      <a:pt x="2560" y="1178"/>
                    </a:cubicBezTo>
                    <a:cubicBezTo>
                      <a:pt x="2604" y="1178"/>
                      <a:pt x="2633" y="1207"/>
                      <a:pt x="2633" y="1251"/>
                    </a:cubicBezTo>
                    <a:lnTo>
                      <a:pt x="2633" y="1324"/>
                    </a:lnTo>
                    <a:cubicBezTo>
                      <a:pt x="2648" y="2051"/>
                      <a:pt x="2051" y="2647"/>
                      <a:pt x="1324" y="2647"/>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2" name="Freeform 6">
                <a:extLst>
                  <a:ext uri="{FF2B5EF4-FFF2-40B4-BE49-F238E27FC236}">
                    <a16:creationId xmlns:a16="http://schemas.microsoft.com/office/drawing/2014/main" id="{B23CD4F1-D971-424C-A8CE-17C4FAA394BA}"/>
                  </a:ext>
                </a:extLst>
              </p:cNvPr>
              <p:cNvSpPr>
                <a:spLocks/>
              </p:cNvSpPr>
              <p:nvPr/>
            </p:nvSpPr>
            <p:spPr bwMode="auto">
              <a:xfrm>
                <a:off x="3428642" y="2928937"/>
                <a:ext cx="931863" cy="942975"/>
              </a:xfrm>
              <a:custGeom>
                <a:avLst/>
                <a:gdLst>
                  <a:gd name="T0" fmla="*/ 669 w 1324"/>
                  <a:gd name="T1" fmla="*/ 1338 h 1338"/>
                  <a:gd name="T2" fmla="*/ 0 w 1324"/>
                  <a:gd name="T3" fmla="*/ 669 h 1338"/>
                  <a:gd name="T4" fmla="*/ 524 w 1324"/>
                  <a:gd name="T5" fmla="*/ 14 h 1338"/>
                  <a:gd name="T6" fmla="*/ 611 w 1324"/>
                  <a:gd name="T7" fmla="*/ 72 h 1338"/>
                  <a:gd name="T8" fmla="*/ 553 w 1324"/>
                  <a:gd name="T9" fmla="*/ 160 h 1338"/>
                  <a:gd name="T10" fmla="*/ 145 w 1324"/>
                  <a:gd name="T11" fmla="*/ 669 h 1338"/>
                  <a:gd name="T12" fmla="*/ 669 w 1324"/>
                  <a:gd name="T13" fmla="*/ 1192 h 1338"/>
                  <a:gd name="T14" fmla="*/ 1178 w 1324"/>
                  <a:gd name="T15" fmla="*/ 771 h 1338"/>
                  <a:gd name="T16" fmla="*/ 1265 w 1324"/>
                  <a:gd name="T17" fmla="*/ 712 h 1338"/>
                  <a:gd name="T18" fmla="*/ 1324 w 1324"/>
                  <a:gd name="T19" fmla="*/ 800 h 1338"/>
                  <a:gd name="T20" fmla="*/ 669 w 1324"/>
                  <a:gd name="T21" fmla="*/ 13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4" h="1338">
                    <a:moveTo>
                      <a:pt x="669" y="1338"/>
                    </a:moveTo>
                    <a:cubicBezTo>
                      <a:pt x="305" y="1338"/>
                      <a:pt x="0" y="1032"/>
                      <a:pt x="0" y="669"/>
                    </a:cubicBezTo>
                    <a:cubicBezTo>
                      <a:pt x="0" y="363"/>
                      <a:pt x="218" y="87"/>
                      <a:pt x="524" y="14"/>
                    </a:cubicBezTo>
                    <a:cubicBezTo>
                      <a:pt x="567" y="0"/>
                      <a:pt x="596" y="29"/>
                      <a:pt x="611" y="72"/>
                    </a:cubicBezTo>
                    <a:cubicBezTo>
                      <a:pt x="611" y="101"/>
                      <a:pt x="596" y="145"/>
                      <a:pt x="553" y="160"/>
                    </a:cubicBezTo>
                    <a:cubicBezTo>
                      <a:pt x="320" y="218"/>
                      <a:pt x="145" y="421"/>
                      <a:pt x="145" y="669"/>
                    </a:cubicBezTo>
                    <a:cubicBezTo>
                      <a:pt x="145" y="960"/>
                      <a:pt x="378" y="1192"/>
                      <a:pt x="669" y="1192"/>
                    </a:cubicBezTo>
                    <a:cubicBezTo>
                      <a:pt x="916" y="1192"/>
                      <a:pt x="1134" y="1018"/>
                      <a:pt x="1178" y="771"/>
                    </a:cubicBezTo>
                    <a:cubicBezTo>
                      <a:pt x="1193" y="727"/>
                      <a:pt x="1222" y="712"/>
                      <a:pt x="1265" y="712"/>
                    </a:cubicBezTo>
                    <a:cubicBezTo>
                      <a:pt x="1309" y="727"/>
                      <a:pt x="1324" y="756"/>
                      <a:pt x="1324" y="800"/>
                    </a:cubicBezTo>
                    <a:cubicBezTo>
                      <a:pt x="1265" y="1120"/>
                      <a:pt x="989" y="1338"/>
                      <a:pt x="669" y="1338"/>
                    </a:cubicBezTo>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11" name="组合 110">
            <a:extLst>
              <a:ext uri="{FF2B5EF4-FFF2-40B4-BE49-F238E27FC236}">
                <a16:creationId xmlns:a16="http://schemas.microsoft.com/office/drawing/2014/main" id="{1FCD1919-F713-439E-B7BA-195CB7E3219B}"/>
              </a:ext>
            </a:extLst>
          </p:cNvPr>
          <p:cNvGrpSpPr/>
          <p:nvPr/>
        </p:nvGrpSpPr>
        <p:grpSpPr>
          <a:xfrm>
            <a:off x="1437315" y="2923629"/>
            <a:ext cx="653655" cy="707281"/>
            <a:chOff x="1437315" y="2923629"/>
            <a:chExt cx="653655" cy="707281"/>
          </a:xfrm>
        </p:grpSpPr>
        <p:sp>
          <p:nvSpPr>
            <p:cNvPr id="79" name="椭圆 78">
              <a:extLst>
                <a:ext uri="{FF2B5EF4-FFF2-40B4-BE49-F238E27FC236}">
                  <a16:creationId xmlns:a16="http://schemas.microsoft.com/office/drawing/2014/main" id="{7B606B67-D722-46F0-87D7-F655745B3DEE}"/>
                </a:ext>
              </a:extLst>
            </p:cNvPr>
            <p:cNvSpPr/>
            <p:nvPr/>
          </p:nvSpPr>
          <p:spPr>
            <a:xfrm>
              <a:off x="1774692" y="3314944"/>
              <a:ext cx="315966" cy="315966"/>
            </a:xfrm>
            <a:prstGeom prst="ellipse">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Freeform 13">
              <a:extLst>
                <a:ext uri="{FF2B5EF4-FFF2-40B4-BE49-F238E27FC236}">
                  <a16:creationId xmlns:a16="http://schemas.microsoft.com/office/drawing/2014/main" id="{28F155D3-FCAE-4018-855E-493988516A1A}"/>
                </a:ext>
              </a:extLst>
            </p:cNvPr>
            <p:cNvSpPr>
              <a:spLocks noEditPoints="1"/>
            </p:cNvSpPr>
            <p:nvPr/>
          </p:nvSpPr>
          <p:spPr bwMode="auto">
            <a:xfrm>
              <a:off x="1775225" y="3314945"/>
              <a:ext cx="315745" cy="315745"/>
            </a:xfrm>
            <a:custGeom>
              <a:avLst/>
              <a:gdLst>
                <a:gd name="T0" fmla="*/ 634 w 1268"/>
                <a:gd name="T1" fmla="*/ 0 h 1268"/>
                <a:gd name="T2" fmla="*/ 0 w 1268"/>
                <a:gd name="T3" fmla="*/ 634 h 1268"/>
                <a:gd name="T4" fmla="*/ 634 w 1268"/>
                <a:gd name="T5" fmla="*/ 1268 h 1268"/>
                <a:gd name="T6" fmla="*/ 1268 w 1268"/>
                <a:gd name="T7" fmla="*/ 634 h 1268"/>
                <a:gd name="T8" fmla="*/ 634 w 1268"/>
                <a:gd name="T9" fmla="*/ 0 h 1268"/>
                <a:gd name="T10" fmla="*/ 668 w 1268"/>
                <a:gd name="T11" fmla="*/ 868 h 1268"/>
                <a:gd name="T12" fmla="*/ 587 w 1268"/>
                <a:gd name="T13" fmla="*/ 948 h 1268"/>
                <a:gd name="T14" fmla="*/ 507 w 1268"/>
                <a:gd name="T15" fmla="*/ 868 h 1268"/>
                <a:gd name="T16" fmla="*/ 237 w 1268"/>
                <a:gd name="T17" fmla="*/ 598 h 1268"/>
                <a:gd name="T18" fmla="*/ 318 w 1268"/>
                <a:gd name="T19" fmla="*/ 517 h 1268"/>
                <a:gd name="T20" fmla="*/ 587 w 1268"/>
                <a:gd name="T21" fmla="*/ 787 h 1268"/>
                <a:gd name="T22" fmla="*/ 1002 w 1268"/>
                <a:gd name="T23" fmla="*/ 372 h 1268"/>
                <a:gd name="T24" fmla="*/ 1083 w 1268"/>
                <a:gd name="T25" fmla="*/ 453 h 1268"/>
                <a:gd name="T26" fmla="*/ 668 w 1268"/>
                <a:gd name="T27" fmla="*/ 868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8" h="1268">
                  <a:moveTo>
                    <a:pt x="634" y="0"/>
                  </a:moveTo>
                  <a:cubicBezTo>
                    <a:pt x="284" y="0"/>
                    <a:pt x="0" y="284"/>
                    <a:pt x="0" y="634"/>
                  </a:cubicBezTo>
                  <a:cubicBezTo>
                    <a:pt x="0" y="984"/>
                    <a:pt x="284" y="1268"/>
                    <a:pt x="634" y="1268"/>
                  </a:cubicBezTo>
                  <a:cubicBezTo>
                    <a:pt x="984" y="1268"/>
                    <a:pt x="1268" y="984"/>
                    <a:pt x="1268" y="634"/>
                  </a:cubicBezTo>
                  <a:cubicBezTo>
                    <a:pt x="1268" y="284"/>
                    <a:pt x="984" y="0"/>
                    <a:pt x="634" y="0"/>
                  </a:cubicBezTo>
                  <a:close/>
                  <a:moveTo>
                    <a:pt x="668" y="868"/>
                  </a:moveTo>
                  <a:lnTo>
                    <a:pt x="587" y="948"/>
                  </a:lnTo>
                  <a:lnTo>
                    <a:pt x="507" y="868"/>
                  </a:lnTo>
                  <a:lnTo>
                    <a:pt x="237" y="598"/>
                  </a:lnTo>
                  <a:lnTo>
                    <a:pt x="318" y="517"/>
                  </a:lnTo>
                  <a:lnTo>
                    <a:pt x="587" y="787"/>
                  </a:lnTo>
                  <a:lnTo>
                    <a:pt x="1002" y="372"/>
                  </a:lnTo>
                  <a:lnTo>
                    <a:pt x="1083" y="453"/>
                  </a:lnTo>
                  <a:lnTo>
                    <a:pt x="668" y="868"/>
                  </a:lnTo>
                  <a:close/>
                </a:path>
              </a:pathLst>
            </a:custGeom>
            <a:gradFill>
              <a:gsLst>
                <a:gs pos="0">
                  <a:srgbClr val="71E3B8"/>
                </a:gs>
                <a:gs pos="100000">
                  <a:srgbClr val="27B4DB"/>
                </a:gs>
              </a:gsLst>
              <a:lin ang="5400000" scaled="1"/>
            </a:gradFill>
            <a:ln w="0">
              <a:noFill/>
              <a:prstDash val="solid"/>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84" name="组合 83">
              <a:extLst>
                <a:ext uri="{FF2B5EF4-FFF2-40B4-BE49-F238E27FC236}">
                  <a16:creationId xmlns:a16="http://schemas.microsoft.com/office/drawing/2014/main" id="{0D8882A3-8A28-449B-9BFE-BD9FA8B1D1CE}"/>
                </a:ext>
              </a:extLst>
            </p:cNvPr>
            <p:cNvGrpSpPr/>
            <p:nvPr/>
          </p:nvGrpSpPr>
          <p:grpSpPr>
            <a:xfrm>
              <a:off x="1437315" y="2923629"/>
              <a:ext cx="518678" cy="565981"/>
              <a:chOff x="7386638" y="2346325"/>
              <a:chExt cx="1984375" cy="2165350"/>
            </a:xfrm>
            <a:effectLst>
              <a:outerShdw blurRad="50800" dist="38100" dir="2700000" algn="tl" rotWithShape="0">
                <a:prstClr val="black">
                  <a:alpha val="40000"/>
                </a:prstClr>
              </a:outerShdw>
            </a:effectLst>
          </p:grpSpPr>
          <p:sp>
            <p:nvSpPr>
              <p:cNvPr id="85" name="Freeform 11">
                <a:extLst>
                  <a:ext uri="{FF2B5EF4-FFF2-40B4-BE49-F238E27FC236}">
                    <a16:creationId xmlns:a16="http://schemas.microsoft.com/office/drawing/2014/main" id="{664250DB-2652-4565-A0FC-06930679EFB2}"/>
                  </a:ext>
                </a:extLst>
              </p:cNvPr>
              <p:cNvSpPr>
                <a:spLocks noEditPoints="1"/>
              </p:cNvSpPr>
              <p:nvPr/>
            </p:nvSpPr>
            <p:spPr bwMode="auto">
              <a:xfrm>
                <a:off x="7761288" y="2886075"/>
                <a:ext cx="1206500" cy="1041400"/>
              </a:xfrm>
              <a:custGeom>
                <a:avLst/>
                <a:gdLst>
                  <a:gd name="T0" fmla="*/ 1660 w 1713"/>
                  <a:gd name="T1" fmla="*/ 0 h 1480"/>
                  <a:gd name="T2" fmla="*/ 53 w 1713"/>
                  <a:gd name="T3" fmla="*/ 0 h 1480"/>
                  <a:gd name="T4" fmla="*/ 0 w 1713"/>
                  <a:gd name="T5" fmla="*/ 53 h 1480"/>
                  <a:gd name="T6" fmla="*/ 53 w 1713"/>
                  <a:gd name="T7" fmla="*/ 107 h 1480"/>
                  <a:gd name="T8" fmla="*/ 1660 w 1713"/>
                  <a:gd name="T9" fmla="*/ 107 h 1480"/>
                  <a:gd name="T10" fmla="*/ 1713 w 1713"/>
                  <a:gd name="T11" fmla="*/ 53 h 1480"/>
                  <a:gd name="T12" fmla="*/ 1660 w 1713"/>
                  <a:gd name="T13" fmla="*/ 0 h 1480"/>
                  <a:gd name="T14" fmla="*/ 1238 w 1713"/>
                  <a:gd name="T15" fmla="*/ 449 h 1480"/>
                  <a:gd name="T16" fmla="*/ 53 w 1713"/>
                  <a:gd name="T17" fmla="*/ 449 h 1480"/>
                  <a:gd name="T18" fmla="*/ 0 w 1713"/>
                  <a:gd name="T19" fmla="*/ 502 h 1480"/>
                  <a:gd name="T20" fmla="*/ 53 w 1713"/>
                  <a:gd name="T21" fmla="*/ 556 h 1480"/>
                  <a:gd name="T22" fmla="*/ 1238 w 1713"/>
                  <a:gd name="T23" fmla="*/ 556 h 1480"/>
                  <a:gd name="T24" fmla="*/ 1291 w 1713"/>
                  <a:gd name="T25" fmla="*/ 502 h 1480"/>
                  <a:gd name="T26" fmla="*/ 1238 w 1713"/>
                  <a:gd name="T27" fmla="*/ 449 h 1480"/>
                  <a:gd name="T28" fmla="*/ 830 w 1713"/>
                  <a:gd name="T29" fmla="*/ 907 h 1480"/>
                  <a:gd name="T30" fmla="*/ 53 w 1713"/>
                  <a:gd name="T31" fmla="*/ 907 h 1480"/>
                  <a:gd name="T32" fmla="*/ 0 w 1713"/>
                  <a:gd name="T33" fmla="*/ 960 h 1480"/>
                  <a:gd name="T34" fmla="*/ 53 w 1713"/>
                  <a:gd name="T35" fmla="*/ 1013 h 1480"/>
                  <a:gd name="T36" fmla="*/ 830 w 1713"/>
                  <a:gd name="T37" fmla="*/ 1013 h 1480"/>
                  <a:gd name="T38" fmla="*/ 883 w 1713"/>
                  <a:gd name="T39" fmla="*/ 960 h 1480"/>
                  <a:gd name="T40" fmla="*/ 830 w 1713"/>
                  <a:gd name="T41" fmla="*/ 907 h 1480"/>
                  <a:gd name="T42" fmla="*/ 495 w 1713"/>
                  <a:gd name="T43" fmla="*/ 1373 h 1480"/>
                  <a:gd name="T44" fmla="*/ 53 w 1713"/>
                  <a:gd name="T45" fmla="*/ 1373 h 1480"/>
                  <a:gd name="T46" fmla="*/ 0 w 1713"/>
                  <a:gd name="T47" fmla="*/ 1427 h 1480"/>
                  <a:gd name="T48" fmla="*/ 53 w 1713"/>
                  <a:gd name="T49" fmla="*/ 1480 h 1480"/>
                  <a:gd name="T50" fmla="*/ 495 w 1713"/>
                  <a:gd name="T51" fmla="*/ 1480 h 1480"/>
                  <a:gd name="T52" fmla="*/ 548 w 1713"/>
                  <a:gd name="T53" fmla="*/ 1427 h 1480"/>
                  <a:gd name="T54" fmla="*/ 495 w 1713"/>
                  <a:gd name="T55" fmla="*/ 1373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3" h="1480">
                    <a:moveTo>
                      <a:pt x="1660" y="0"/>
                    </a:moveTo>
                    <a:lnTo>
                      <a:pt x="53" y="0"/>
                    </a:lnTo>
                    <a:cubicBezTo>
                      <a:pt x="24" y="0"/>
                      <a:pt x="0" y="24"/>
                      <a:pt x="0" y="53"/>
                    </a:cubicBezTo>
                    <a:cubicBezTo>
                      <a:pt x="0" y="83"/>
                      <a:pt x="24" y="107"/>
                      <a:pt x="53" y="107"/>
                    </a:cubicBezTo>
                    <a:lnTo>
                      <a:pt x="1660" y="107"/>
                    </a:lnTo>
                    <a:cubicBezTo>
                      <a:pt x="1690" y="107"/>
                      <a:pt x="1713" y="83"/>
                      <a:pt x="1713" y="53"/>
                    </a:cubicBezTo>
                    <a:cubicBezTo>
                      <a:pt x="1713" y="24"/>
                      <a:pt x="1690" y="0"/>
                      <a:pt x="1660" y="0"/>
                    </a:cubicBezTo>
                    <a:close/>
                    <a:moveTo>
                      <a:pt x="1238" y="449"/>
                    </a:moveTo>
                    <a:lnTo>
                      <a:pt x="53" y="449"/>
                    </a:lnTo>
                    <a:cubicBezTo>
                      <a:pt x="24" y="449"/>
                      <a:pt x="0" y="473"/>
                      <a:pt x="0" y="502"/>
                    </a:cubicBezTo>
                    <a:cubicBezTo>
                      <a:pt x="0" y="532"/>
                      <a:pt x="24" y="556"/>
                      <a:pt x="53" y="556"/>
                    </a:cubicBezTo>
                    <a:lnTo>
                      <a:pt x="1238" y="556"/>
                    </a:lnTo>
                    <a:cubicBezTo>
                      <a:pt x="1267" y="556"/>
                      <a:pt x="1291" y="532"/>
                      <a:pt x="1291" y="502"/>
                    </a:cubicBezTo>
                    <a:cubicBezTo>
                      <a:pt x="1291" y="473"/>
                      <a:pt x="1267" y="449"/>
                      <a:pt x="1238" y="449"/>
                    </a:cubicBezTo>
                    <a:close/>
                    <a:moveTo>
                      <a:pt x="830" y="907"/>
                    </a:moveTo>
                    <a:lnTo>
                      <a:pt x="53" y="907"/>
                    </a:lnTo>
                    <a:cubicBezTo>
                      <a:pt x="24" y="907"/>
                      <a:pt x="0" y="931"/>
                      <a:pt x="0" y="960"/>
                    </a:cubicBezTo>
                    <a:cubicBezTo>
                      <a:pt x="0" y="990"/>
                      <a:pt x="24" y="1013"/>
                      <a:pt x="53" y="1013"/>
                    </a:cubicBezTo>
                    <a:lnTo>
                      <a:pt x="830" y="1013"/>
                    </a:lnTo>
                    <a:cubicBezTo>
                      <a:pt x="860" y="1013"/>
                      <a:pt x="883" y="990"/>
                      <a:pt x="883" y="960"/>
                    </a:cubicBezTo>
                    <a:cubicBezTo>
                      <a:pt x="883" y="931"/>
                      <a:pt x="860" y="907"/>
                      <a:pt x="830" y="907"/>
                    </a:cubicBezTo>
                    <a:close/>
                    <a:moveTo>
                      <a:pt x="495" y="1373"/>
                    </a:moveTo>
                    <a:lnTo>
                      <a:pt x="53" y="1373"/>
                    </a:lnTo>
                    <a:cubicBezTo>
                      <a:pt x="24" y="1373"/>
                      <a:pt x="0" y="1397"/>
                      <a:pt x="0" y="1427"/>
                    </a:cubicBezTo>
                    <a:cubicBezTo>
                      <a:pt x="0" y="1456"/>
                      <a:pt x="24" y="1480"/>
                      <a:pt x="53" y="1480"/>
                    </a:cubicBezTo>
                    <a:lnTo>
                      <a:pt x="495" y="1480"/>
                    </a:lnTo>
                    <a:cubicBezTo>
                      <a:pt x="524" y="1480"/>
                      <a:pt x="548" y="1456"/>
                      <a:pt x="548" y="1427"/>
                    </a:cubicBezTo>
                    <a:cubicBezTo>
                      <a:pt x="548" y="1397"/>
                      <a:pt x="524" y="1373"/>
                      <a:pt x="495" y="1373"/>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6" name="Freeform 12">
                <a:extLst>
                  <a:ext uri="{FF2B5EF4-FFF2-40B4-BE49-F238E27FC236}">
                    <a16:creationId xmlns:a16="http://schemas.microsoft.com/office/drawing/2014/main" id="{3A50E48A-ADDD-474F-8439-747B74CF05BF}"/>
                  </a:ext>
                </a:extLst>
              </p:cNvPr>
              <p:cNvSpPr>
                <a:spLocks/>
              </p:cNvSpPr>
              <p:nvPr/>
            </p:nvSpPr>
            <p:spPr bwMode="auto">
              <a:xfrm>
                <a:off x="7386638" y="2346325"/>
                <a:ext cx="1984375" cy="2165350"/>
              </a:xfrm>
              <a:custGeom>
                <a:avLst/>
                <a:gdLst>
                  <a:gd name="T0" fmla="*/ 1585 w 2818"/>
                  <a:gd name="T1" fmla="*/ 2969 h 3076"/>
                  <a:gd name="T2" fmla="*/ 240 w 2818"/>
                  <a:gd name="T3" fmla="*/ 2969 h 3076"/>
                  <a:gd name="T4" fmla="*/ 107 w 2818"/>
                  <a:gd name="T5" fmla="*/ 2836 h 3076"/>
                  <a:gd name="T6" fmla="*/ 107 w 2818"/>
                  <a:gd name="T7" fmla="*/ 240 h 3076"/>
                  <a:gd name="T8" fmla="*/ 240 w 2818"/>
                  <a:gd name="T9" fmla="*/ 107 h 3076"/>
                  <a:gd name="T10" fmla="*/ 2578 w 2818"/>
                  <a:gd name="T11" fmla="*/ 107 h 3076"/>
                  <a:gd name="T12" fmla="*/ 2711 w 2818"/>
                  <a:gd name="T13" fmla="*/ 240 h 3076"/>
                  <a:gd name="T14" fmla="*/ 2711 w 2818"/>
                  <a:gd name="T15" fmla="*/ 1918 h 3076"/>
                  <a:gd name="T16" fmla="*/ 2818 w 2818"/>
                  <a:gd name="T17" fmla="*/ 1965 h 3076"/>
                  <a:gd name="T18" fmla="*/ 2818 w 2818"/>
                  <a:gd name="T19" fmla="*/ 240 h 3076"/>
                  <a:gd name="T20" fmla="*/ 2578 w 2818"/>
                  <a:gd name="T21" fmla="*/ 0 h 3076"/>
                  <a:gd name="T22" fmla="*/ 240 w 2818"/>
                  <a:gd name="T23" fmla="*/ 0 h 3076"/>
                  <a:gd name="T24" fmla="*/ 0 w 2818"/>
                  <a:gd name="T25" fmla="*/ 240 h 3076"/>
                  <a:gd name="T26" fmla="*/ 0 w 2818"/>
                  <a:gd name="T27" fmla="*/ 2836 h 3076"/>
                  <a:gd name="T28" fmla="*/ 240 w 2818"/>
                  <a:gd name="T29" fmla="*/ 3076 h 3076"/>
                  <a:gd name="T30" fmla="*/ 1624 w 2818"/>
                  <a:gd name="T31" fmla="*/ 3076 h 3076"/>
                  <a:gd name="T32" fmla="*/ 1585 w 2818"/>
                  <a:gd name="T33" fmla="*/ 2969 h 3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18" h="3076">
                    <a:moveTo>
                      <a:pt x="1585" y="2969"/>
                    </a:moveTo>
                    <a:lnTo>
                      <a:pt x="240" y="2969"/>
                    </a:lnTo>
                    <a:cubicBezTo>
                      <a:pt x="166" y="2969"/>
                      <a:pt x="107" y="2910"/>
                      <a:pt x="107" y="2836"/>
                    </a:cubicBezTo>
                    <a:lnTo>
                      <a:pt x="107" y="240"/>
                    </a:lnTo>
                    <a:cubicBezTo>
                      <a:pt x="107" y="167"/>
                      <a:pt x="166" y="107"/>
                      <a:pt x="240" y="107"/>
                    </a:cubicBezTo>
                    <a:lnTo>
                      <a:pt x="2578" y="107"/>
                    </a:lnTo>
                    <a:cubicBezTo>
                      <a:pt x="2651" y="107"/>
                      <a:pt x="2711" y="167"/>
                      <a:pt x="2711" y="240"/>
                    </a:cubicBezTo>
                    <a:lnTo>
                      <a:pt x="2711" y="1918"/>
                    </a:lnTo>
                    <a:cubicBezTo>
                      <a:pt x="2748" y="1931"/>
                      <a:pt x="2784" y="1947"/>
                      <a:pt x="2818" y="1965"/>
                    </a:cubicBezTo>
                    <a:lnTo>
                      <a:pt x="2818" y="240"/>
                    </a:lnTo>
                    <a:cubicBezTo>
                      <a:pt x="2818" y="108"/>
                      <a:pt x="2710" y="0"/>
                      <a:pt x="2578" y="0"/>
                    </a:cubicBezTo>
                    <a:lnTo>
                      <a:pt x="240" y="0"/>
                    </a:lnTo>
                    <a:cubicBezTo>
                      <a:pt x="108" y="0"/>
                      <a:pt x="0" y="108"/>
                      <a:pt x="0" y="240"/>
                    </a:cubicBezTo>
                    <a:lnTo>
                      <a:pt x="0" y="2836"/>
                    </a:lnTo>
                    <a:cubicBezTo>
                      <a:pt x="0" y="2968"/>
                      <a:pt x="108" y="3076"/>
                      <a:pt x="240" y="3076"/>
                    </a:cubicBezTo>
                    <a:lnTo>
                      <a:pt x="1624" y="3076"/>
                    </a:lnTo>
                    <a:cubicBezTo>
                      <a:pt x="1608" y="3042"/>
                      <a:pt x="1595" y="3006"/>
                      <a:pt x="1585" y="2969"/>
                    </a:cubicBez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sp>
        <p:nvSpPr>
          <p:cNvPr id="32" name="Freeform 5">
            <a:extLst>
              <a:ext uri="{FF2B5EF4-FFF2-40B4-BE49-F238E27FC236}">
                <a16:creationId xmlns:a16="http://schemas.microsoft.com/office/drawing/2014/main" id="{DC6D3388-DB50-4C5C-82E7-F8D22AC3736D}"/>
              </a:ext>
            </a:extLst>
          </p:cNvPr>
          <p:cNvSpPr>
            <a:spLocks noEditPoints="1"/>
          </p:cNvSpPr>
          <p:nvPr/>
        </p:nvSpPr>
        <p:spPr bwMode="auto">
          <a:xfrm>
            <a:off x="1437315" y="3881145"/>
            <a:ext cx="566610" cy="565981"/>
          </a:xfrm>
          <a:custGeom>
            <a:avLst/>
            <a:gdLst>
              <a:gd name="T0" fmla="*/ 381 w 762"/>
              <a:gd name="T1" fmla="*/ 762 h 762"/>
              <a:gd name="T2" fmla="*/ 0 w 762"/>
              <a:gd name="T3" fmla="*/ 381 h 762"/>
              <a:gd name="T4" fmla="*/ 381 w 762"/>
              <a:gd name="T5" fmla="*/ 0 h 762"/>
              <a:gd name="T6" fmla="*/ 762 w 762"/>
              <a:gd name="T7" fmla="*/ 381 h 762"/>
              <a:gd name="T8" fmla="*/ 381 w 762"/>
              <a:gd name="T9" fmla="*/ 762 h 762"/>
              <a:gd name="T10" fmla="*/ 381 w 762"/>
              <a:gd name="T11" fmla="*/ 63 h 762"/>
              <a:gd name="T12" fmla="*/ 63 w 762"/>
              <a:gd name="T13" fmla="*/ 381 h 762"/>
              <a:gd name="T14" fmla="*/ 381 w 762"/>
              <a:gd name="T15" fmla="*/ 698 h 762"/>
              <a:gd name="T16" fmla="*/ 698 w 762"/>
              <a:gd name="T17" fmla="*/ 381 h 762"/>
              <a:gd name="T18" fmla="*/ 381 w 762"/>
              <a:gd name="T19" fmla="*/ 63 h 762"/>
              <a:gd name="T20" fmla="*/ 370 w 762"/>
              <a:gd name="T21" fmla="*/ 513 h 762"/>
              <a:gd name="T22" fmla="*/ 345 w 762"/>
              <a:gd name="T23" fmla="*/ 524 h 762"/>
              <a:gd name="T24" fmla="*/ 320 w 762"/>
              <a:gd name="T25" fmla="*/ 513 h 762"/>
              <a:gd name="T26" fmla="*/ 201 w 762"/>
              <a:gd name="T27" fmla="*/ 394 h 762"/>
              <a:gd name="T28" fmla="*/ 191 w 762"/>
              <a:gd name="T29" fmla="*/ 368 h 762"/>
              <a:gd name="T30" fmla="*/ 201 w 762"/>
              <a:gd name="T31" fmla="*/ 344 h 762"/>
              <a:gd name="T32" fmla="*/ 225 w 762"/>
              <a:gd name="T33" fmla="*/ 334 h 762"/>
              <a:gd name="T34" fmla="*/ 251 w 762"/>
              <a:gd name="T35" fmla="*/ 344 h 762"/>
              <a:gd name="T36" fmla="*/ 345 w 762"/>
              <a:gd name="T37" fmla="*/ 437 h 762"/>
              <a:gd name="T38" fmla="*/ 510 w 762"/>
              <a:gd name="T39" fmla="*/ 272 h 762"/>
              <a:gd name="T40" fmla="*/ 537 w 762"/>
              <a:gd name="T41" fmla="*/ 262 h 762"/>
              <a:gd name="T42" fmla="*/ 561 w 762"/>
              <a:gd name="T43" fmla="*/ 272 h 762"/>
              <a:gd name="T44" fmla="*/ 571 w 762"/>
              <a:gd name="T45" fmla="*/ 296 h 762"/>
              <a:gd name="T46" fmla="*/ 561 w 762"/>
              <a:gd name="T47" fmla="*/ 323 h 762"/>
              <a:gd name="T48" fmla="*/ 370 w 762"/>
              <a:gd name="T49" fmla="*/ 513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2" h="762">
                <a:moveTo>
                  <a:pt x="381" y="762"/>
                </a:moveTo>
                <a:cubicBezTo>
                  <a:pt x="170" y="762"/>
                  <a:pt x="0" y="591"/>
                  <a:pt x="0" y="381"/>
                </a:cubicBezTo>
                <a:cubicBezTo>
                  <a:pt x="0" y="170"/>
                  <a:pt x="170" y="0"/>
                  <a:pt x="381" y="0"/>
                </a:cubicBezTo>
                <a:cubicBezTo>
                  <a:pt x="591" y="0"/>
                  <a:pt x="762" y="170"/>
                  <a:pt x="762" y="381"/>
                </a:cubicBezTo>
                <a:cubicBezTo>
                  <a:pt x="762" y="591"/>
                  <a:pt x="591" y="762"/>
                  <a:pt x="381" y="762"/>
                </a:cubicBezTo>
                <a:moveTo>
                  <a:pt x="381" y="63"/>
                </a:moveTo>
                <a:cubicBezTo>
                  <a:pt x="206" y="63"/>
                  <a:pt x="63" y="206"/>
                  <a:pt x="63" y="381"/>
                </a:cubicBezTo>
                <a:cubicBezTo>
                  <a:pt x="63" y="556"/>
                  <a:pt x="206" y="698"/>
                  <a:pt x="381" y="698"/>
                </a:cubicBezTo>
                <a:cubicBezTo>
                  <a:pt x="556" y="698"/>
                  <a:pt x="698" y="556"/>
                  <a:pt x="698" y="381"/>
                </a:cubicBezTo>
                <a:cubicBezTo>
                  <a:pt x="698" y="206"/>
                  <a:pt x="556" y="63"/>
                  <a:pt x="381" y="63"/>
                </a:cubicBezTo>
                <a:moveTo>
                  <a:pt x="370" y="513"/>
                </a:moveTo>
                <a:cubicBezTo>
                  <a:pt x="364" y="520"/>
                  <a:pt x="354" y="524"/>
                  <a:pt x="345" y="524"/>
                </a:cubicBezTo>
                <a:cubicBezTo>
                  <a:pt x="336" y="524"/>
                  <a:pt x="327" y="520"/>
                  <a:pt x="320" y="513"/>
                </a:cubicBezTo>
                <a:cubicBezTo>
                  <a:pt x="201" y="394"/>
                  <a:pt x="201" y="394"/>
                  <a:pt x="201" y="394"/>
                </a:cubicBezTo>
                <a:cubicBezTo>
                  <a:pt x="193" y="387"/>
                  <a:pt x="190" y="377"/>
                  <a:pt x="191" y="368"/>
                </a:cubicBezTo>
                <a:cubicBezTo>
                  <a:pt x="191" y="359"/>
                  <a:pt x="194" y="350"/>
                  <a:pt x="201" y="344"/>
                </a:cubicBezTo>
                <a:cubicBezTo>
                  <a:pt x="207" y="337"/>
                  <a:pt x="216" y="334"/>
                  <a:pt x="225" y="334"/>
                </a:cubicBezTo>
                <a:cubicBezTo>
                  <a:pt x="234" y="333"/>
                  <a:pt x="244" y="336"/>
                  <a:pt x="251" y="344"/>
                </a:cubicBezTo>
                <a:cubicBezTo>
                  <a:pt x="345" y="437"/>
                  <a:pt x="345" y="437"/>
                  <a:pt x="345" y="437"/>
                </a:cubicBezTo>
                <a:cubicBezTo>
                  <a:pt x="510" y="272"/>
                  <a:pt x="510" y="272"/>
                  <a:pt x="510" y="272"/>
                </a:cubicBezTo>
                <a:cubicBezTo>
                  <a:pt x="518" y="265"/>
                  <a:pt x="527" y="262"/>
                  <a:pt x="537" y="262"/>
                </a:cubicBezTo>
                <a:cubicBezTo>
                  <a:pt x="546" y="262"/>
                  <a:pt x="554" y="266"/>
                  <a:pt x="561" y="272"/>
                </a:cubicBezTo>
                <a:cubicBezTo>
                  <a:pt x="567" y="279"/>
                  <a:pt x="571" y="287"/>
                  <a:pt x="571" y="296"/>
                </a:cubicBezTo>
                <a:cubicBezTo>
                  <a:pt x="571" y="306"/>
                  <a:pt x="568" y="315"/>
                  <a:pt x="561" y="323"/>
                </a:cubicBezTo>
                <a:cubicBezTo>
                  <a:pt x="370" y="513"/>
                  <a:pt x="370" y="513"/>
                  <a:pt x="370" y="513"/>
                </a:cubicBezTo>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45" name="组合 44">
            <a:extLst>
              <a:ext uri="{FF2B5EF4-FFF2-40B4-BE49-F238E27FC236}">
                <a16:creationId xmlns:a16="http://schemas.microsoft.com/office/drawing/2014/main" id="{D454E0B1-A825-4B19-BA92-CA5783FF7EED}"/>
              </a:ext>
            </a:extLst>
          </p:cNvPr>
          <p:cNvGrpSpPr/>
          <p:nvPr/>
        </p:nvGrpSpPr>
        <p:grpSpPr>
          <a:xfrm>
            <a:off x="1463773" y="4684586"/>
            <a:ext cx="518678" cy="518678"/>
            <a:chOff x="4485353" y="3435426"/>
            <a:chExt cx="1114425" cy="1114425"/>
          </a:xfrm>
          <a:effectLst>
            <a:outerShdw blurRad="50800" dist="38100" dir="2700000" algn="tl" rotWithShape="0">
              <a:prstClr val="black">
                <a:alpha val="40000"/>
              </a:prstClr>
            </a:outerShdw>
          </a:effectLst>
        </p:grpSpPr>
        <p:sp>
          <p:nvSpPr>
            <p:cNvPr id="44" name="椭圆 43">
              <a:extLst>
                <a:ext uri="{FF2B5EF4-FFF2-40B4-BE49-F238E27FC236}">
                  <a16:creationId xmlns:a16="http://schemas.microsoft.com/office/drawing/2014/main" id="{B9AEE12B-D7ED-4BF3-A2FE-11FF45AD6D75}"/>
                </a:ext>
              </a:extLst>
            </p:cNvPr>
            <p:cNvSpPr/>
            <p:nvPr/>
          </p:nvSpPr>
          <p:spPr>
            <a:xfrm>
              <a:off x="4485353" y="3435426"/>
              <a:ext cx="1114425" cy="1114425"/>
            </a:xfrm>
            <a:prstGeom prst="ellipse">
              <a:avLst/>
            </a:prstGeom>
            <a:noFill/>
            <a:ln w="5715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a:extLst>
                <a:ext uri="{FF2B5EF4-FFF2-40B4-BE49-F238E27FC236}">
                  <a16:creationId xmlns:a16="http://schemas.microsoft.com/office/drawing/2014/main" id="{A81D9C13-80ED-4926-987D-F8184DABF929}"/>
                </a:ext>
              </a:extLst>
            </p:cNvPr>
            <p:cNvGrpSpPr/>
            <p:nvPr/>
          </p:nvGrpSpPr>
          <p:grpSpPr>
            <a:xfrm>
              <a:off x="4594666" y="3852557"/>
              <a:ext cx="895797" cy="320873"/>
              <a:chOff x="4541520" y="4379860"/>
              <a:chExt cx="895797" cy="320873"/>
            </a:xfrm>
            <a:gradFill>
              <a:gsLst>
                <a:gs pos="0">
                  <a:srgbClr val="71E3B8"/>
                </a:gs>
                <a:gs pos="100000">
                  <a:srgbClr val="27B4DB"/>
                </a:gs>
              </a:gsLst>
              <a:lin ang="5400000" scaled="1"/>
            </a:gradFill>
          </p:grpSpPr>
          <p:sp>
            <p:nvSpPr>
              <p:cNvPr id="98" name="文本框 97">
                <a:extLst>
                  <a:ext uri="{FF2B5EF4-FFF2-40B4-BE49-F238E27FC236}">
                    <a16:creationId xmlns:a16="http://schemas.microsoft.com/office/drawing/2014/main" id="{F122C3ED-DF5D-4D7E-B3B9-680DCAE8D956}"/>
                  </a:ext>
                </a:extLst>
              </p:cNvPr>
              <p:cNvSpPr txBox="1"/>
              <p:nvPr/>
            </p:nvSpPr>
            <p:spPr>
              <a:xfrm>
                <a:off x="5032058" y="4379860"/>
                <a:ext cx="155525" cy="243631"/>
              </a:xfrm>
              <a:custGeom>
                <a:avLst/>
                <a:gdLst/>
                <a:ahLst/>
                <a:cxnLst/>
                <a:rect l="l" t="t" r="r" b="b"/>
                <a:pathLst>
                  <a:path w="155525" h="243631">
                    <a:moveTo>
                      <a:pt x="0" y="0"/>
                    </a:moveTo>
                    <a:lnTo>
                      <a:pt x="48071" y="0"/>
                    </a:lnTo>
                    <a:lnTo>
                      <a:pt x="48071" y="103733"/>
                    </a:lnTo>
                    <a:lnTo>
                      <a:pt x="48667" y="103733"/>
                    </a:lnTo>
                    <a:cubicBezTo>
                      <a:pt x="61268" y="84584"/>
                      <a:pt x="78234" y="75009"/>
                      <a:pt x="99566" y="75009"/>
                    </a:cubicBezTo>
                    <a:cubicBezTo>
                      <a:pt x="136872" y="75009"/>
                      <a:pt x="155525" y="97532"/>
                      <a:pt x="155525" y="142577"/>
                    </a:cubicBezTo>
                    <a:lnTo>
                      <a:pt x="155525" y="243631"/>
                    </a:lnTo>
                    <a:lnTo>
                      <a:pt x="107603" y="243631"/>
                    </a:lnTo>
                    <a:lnTo>
                      <a:pt x="107603" y="149870"/>
                    </a:lnTo>
                    <a:cubicBezTo>
                      <a:pt x="107603" y="124569"/>
                      <a:pt x="98375" y="111918"/>
                      <a:pt x="79921" y="111918"/>
                    </a:cubicBezTo>
                    <a:cubicBezTo>
                      <a:pt x="70693" y="111918"/>
                      <a:pt x="63078" y="115441"/>
                      <a:pt x="57076" y="122485"/>
                    </a:cubicBezTo>
                    <a:cubicBezTo>
                      <a:pt x="51073" y="129530"/>
                      <a:pt x="48071" y="138658"/>
                      <a:pt x="48071" y="149870"/>
                    </a:cubicBezTo>
                    <a:lnTo>
                      <a:pt x="48071" y="243631"/>
                    </a:lnTo>
                    <a:lnTo>
                      <a:pt x="0" y="243631"/>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7" name="文本框 96">
                <a:extLst>
                  <a:ext uri="{FF2B5EF4-FFF2-40B4-BE49-F238E27FC236}">
                    <a16:creationId xmlns:a16="http://schemas.microsoft.com/office/drawing/2014/main" id="{8AC57E66-22EB-4B0C-8F43-BD5A119CF63A}"/>
                  </a:ext>
                </a:extLst>
              </p:cNvPr>
              <p:cNvSpPr txBox="1"/>
              <p:nvPr/>
            </p:nvSpPr>
            <p:spPr>
              <a:xfrm>
                <a:off x="4741992" y="4380901"/>
                <a:ext cx="55811" cy="50155"/>
              </a:xfrm>
              <a:custGeom>
                <a:avLst/>
                <a:gdLst/>
                <a:ahLst/>
                <a:cxnLst/>
                <a:rect l="l" t="t" r="r" b="b"/>
                <a:pathLst>
                  <a:path w="55811" h="50155">
                    <a:moveTo>
                      <a:pt x="27831" y="0"/>
                    </a:moveTo>
                    <a:cubicBezTo>
                      <a:pt x="36165" y="0"/>
                      <a:pt x="42912" y="2357"/>
                      <a:pt x="48071" y="7070"/>
                    </a:cubicBezTo>
                    <a:cubicBezTo>
                      <a:pt x="53231" y="11783"/>
                      <a:pt x="55811" y="17711"/>
                      <a:pt x="55811" y="24855"/>
                    </a:cubicBezTo>
                    <a:cubicBezTo>
                      <a:pt x="55811" y="32098"/>
                      <a:pt x="53181" y="38125"/>
                      <a:pt x="47923" y="42937"/>
                    </a:cubicBezTo>
                    <a:cubicBezTo>
                      <a:pt x="42664" y="47749"/>
                      <a:pt x="35967" y="50155"/>
                      <a:pt x="27831" y="50155"/>
                    </a:cubicBezTo>
                    <a:cubicBezTo>
                      <a:pt x="19794" y="50155"/>
                      <a:pt x="13146" y="47725"/>
                      <a:pt x="7888" y="42863"/>
                    </a:cubicBezTo>
                    <a:cubicBezTo>
                      <a:pt x="2629" y="38001"/>
                      <a:pt x="0" y="31998"/>
                      <a:pt x="0" y="24855"/>
                    </a:cubicBezTo>
                    <a:cubicBezTo>
                      <a:pt x="0" y="17513"/>
                      <a:pt x="2604" y="11535"/>
                      <a:pt x="7813" y="6921"/>
                    </a:cubicBezTo>
                    <a:cubicBezTo>
                      <a:pt x="13022" y="2307"/>
                      <a:pt x="19695" y="0"/>
                      <a:pt x="27831"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6" name="文本框 95">
                <a:extLst>
                  <a:ext uri="{FF2B5EF4-FFF2-40B4-BE49-F238E27FC236}">
                    <a16:creationId xmlns:a16="http://schemas.microsoft.com/office/drawing/2014/main" id="{3407EE4D-2BAD-47D5-9DD3-015BD441DE03}"/>
                  </a:ext>
                </a:extLst>
              </p:cNvPr>
              <p:cNvSpPr txBox="1"/>
              <p:nvPr/>
            </p:nvSpPr>
            <p:spPr>
              <a:xfrm>
                <a:off x="4541520" y="4392956"/>
                <a:ext cx="190203" cy="230535"/>
              </a:xfrm>
              <a:custGeom>
                <a:avLst/>
                <a:gdLst/>
                <a:ahLst/>
                <a:cxnLst/>
                <a:rect l="l" t="t" r="r" b="b"/>
                <a:pathLst>
                  <a:path w="190203" h="230535">
                    <a:moveTo>
                      <a:pt x="0" y="0"/>
                    </a:moveTo>
                    <a:lnTo>
                      <a:pt x="80814" y="0"/>
                    </a:lnTo>
                    <a:cubicBezTo>
                      <a:pt x="135682" y="0"/>
                      <a:pt x="163116" y="20836"/>
                      <a:pt x="163116" y="62508"/>
                    </a:cubicBezTo>
                    <a:cubicBezTo>
                      <a:pt x="163116" y="78185"/>
                      <a:pt x="158527" y="91629"/>
                      <a:pt x="149350" y="102841"/>
                    </a:cubicBezTo>
                    <a:cubicBezTo>
                      <a:pt x="140172" y="114052"/>
                      <a:pt x="127546" y="121940"/>
                      <a:pt x="111473" y="126504"/>
                    </a:cubicBezTo>
                    <a:lnTo>
                      <a:pt x="111473" y="127100"/>
                    </a:lnTo>
                    <a:cubicBezTo>
                      <a:pt x="122089" y="130672"/>
                      <a:pt x="133847" y="142379"/>
                      <a:pt x="146745" y="162223"/>
                    </a:cubicBezTo>
                    <a:lnTo>
                      <a:pt x="190203" y="230535"/>
                    </a:lnTo>
                    <a:lnTo>
                      <a:pt x="133648" y="230535"/>
                    </a:lnTo>
                    <a:lnTo>
                      <a:pt x="97483" y="170557"/>
                    </a:lnTo>
                    <a:cubicBezTo>
                      <a:pt x="90042" y="158155"/>
                      <a:pt x="83940" y="150168"/>
                      <a:pt x="79177" y="146596"/>
                    </a:cubicBezTo>
                    <a:cubicBezTo>
                      <a:pt x="74415" y="143024"/>
                      <a:pt x="69354" y="141238"/>
                      <a:pt x="63997" y="141238"/>
                    </a:cubicBezTo>
                    <a:lnTo>
                      <a:pt x="49114" y="141238"/>
                    </a:lnTo>
                    <a:lnTo>
                      <a:pt x="49114" y="230535"/>
                    </a:lnTo>
                    <a:lnTo>
                      <a:pt x="0" y="230535"/>
                    </a:lnTo>
                    <a:lnTo>
                      <a:pt x="0" y="0"/>
                    </a:lnTo>
                    <a:close/>
                    <a:moveTo>
                      <a:pt x="49114" y="37356"/>
                    </a:moveTo>
                    <a:lnTo>
                      <a:pt x="49114" y="103734"/>
                    </a:lnTo>
                    <a:lnTo>
                      <a:pt x="73224" y="103734"/>
                    </a:lnTo>
                    <a:cubicBezTo>
                      <a:pt x="84733" y="103734"/>
                      <a:pt x="93985" y="100385"/>
                      <a:pt x="100980" y="93688"/>
                    </a:cubicBezTo>
                    <a:cubicBezTo>
                      <a:pt x="107975" y="86991"/>
                      <a:pt x="111473" y="78631"/>
                      <a:pt x="111473" y="68610"/>
                    </a:cubicBezTo>
                    <a:cubicBezTo>
                      <a:pt x="111473" y="47774"/>
                      <a:pt x="99021" y="37356"/>
                      <a:pt x="74117" y="37356"/>
                    </a:cubicBezTo>
                    <a:lnTo>
                      <a:pt x="49114" y="3735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5" name="文本框 94">
                <a:extLst>
                  <a:ext uri="{FF2B5EF4-FFF2-40B4-BE49-F238E27FC236}">
                    <a16:creationId xmlns:a16="http://schemas.microsoft.com/office/drawing/2014/main" id="{CAD289F4-256E-4E8E-9CB2-FA0B33033F44}"/>
                  </a:ext>
                </a:extLst>
              </p:cNvPr>
              <p:cNvSpPr txBox="1"/>
              <p:nvPr/>
            </p:nvSpPr>
            <p:spPr>
              <a:xfrm>
                <a:off x="5386120" y="4393105"/>
                <a:ext cx="47625" cy="160288"/>
              </a:xfrm>
              <a:custGeom>
                <a:avLst/>
                <a:gdLst/>
                <a:ahLst/>
                <a:cxnLst/>
                <a:rect l="l" t="t" r="r" b="b"/>
                <a:pathLst>
                  <a:path w="47625" h="160288">
                    <a:moveTo>
                      <a:pt x="0" y="0"/>
                    </a:moveTo>
                    <a:lnTo>
                      <a:pt x="47625" y="0"/>
                    </a:lnTo>
                    <a:lnTo>
                      <a:pt x="42118" y="160288"/>
                    </a:lnTo>
                    <a:lnTo>
                      <a:pt x="5209" y="160288"/>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id="{1AC18A9A-0DC4-4374-A1CF-A4CB7550447C}"/>
                  </a:ext>
                </a:extLst>
              </p:cNvPr>
              <p:cNvSpPr txBox="1"/>
              <p:nvPr/>
            </p:nvSpPr>
            <p:spPr>
              <a:xfrm>
                <a:off x="5216605" y="4409030"/>
                <a:ext cx="112365" cy="218480"/>
              </a:xfrm>
              <a:custGeom>
                <a:avLst/>
                <a:gdLst/>
                <a:ahLst/>
                <a:cxnLst/>
                <a:rect l="l" t="t" r="r" b="b"/>
                <a:pathLst>
                  <a:path w="112365" h="218480">
                    <a:moveTo>
                      <a:pt x="74860" y="0"/>
                    </a:moveTo>
                    <a:lnTo>
                      <a:pt x="74860" y="49857"/>
                    </a:lnTo>
                    <a:lnTo>
                      <a:pt x="112365" y="49857"/>
                    </a:lnTo>
                    <a:lnTo>
                      <a:pt x="112365" y="85725"/>
                    </a:lnTo>
                    <a:lnTo>
                      <a:pt x="74860" y="85725"/>
                    </a:lnTo>
                    <a:lnTo>
                      <a:pt x="74860" y="155079"/>
                    </a:lnTo>
                    <a:cubicBezTo>
                      <a:pt x="74860" y="172641"/>
                      <a:pt x="81806" y="181421"/>
                      <a:pt x="95696" y="181421"/>
                    </a:cubicBezTo>
                    <a:cubicBezTo>
                      <a:pt x="101054" y="181421"/>
                      <a:pt x="106610" y="179834"/>
                      <a:pt x="112365" y="176659"/>
                    </a:cubicBezTo>
                    <a:lnTo>
                      <a:pt x="112365" y="212526"/>
                    </a:lnTo>
                    <a:cubicBezTo>
                      <a:pt x="105122" y="216495"/>
                      <a:pt x="94158" y="218480"/>
                      <a:pt x="79474" y="218480"/>
                    </a:cubicBezTo>
                    <a:cubicBezTo>
                      <a:pt x="44549" y="218480"/>
                      <a:pt x="27087" y="200124"/>
                      <a:pt x="27087" y="163413"/>
                    </a:cubicBezTo>
                    <a:lnTo>
                      <a:pt x="27087" y="85725"/>
                    </a:lnTo>
                    <a:lnTo>
                      <a:pt x="0" y="85725"/>
                    </a:lnTo>
                    <a:lnTo>
                      <a:pt x="0" y="49857"/>
                    </a:lnTo>
                    <a:lnTo>
                      <a:pt x="27087" y="49857"/>
                    </a:lnTo>
                    <a:lnTo>
                      <a:pt x="27087" y="13692"/>
                    </a:lnTo>
                    <a:lnTo>
                      <a:pt x="7486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3" name="文本框 92">
                <a:extLst>
                  <a:ext uri="{FF2B5EF4-FFF2-40B4-BE49-F238E27FC236}">
                    <a16:creationId xmlns:a16="http://schemas.microsoft.com/office/drawing/2014/main" id="{09198FE3-BBB9-4C78-BD85-BC8994D97EC2}"/>
                  </a:ext>
                </a:extLst>
              </p:cNvPr>
              <p:cNvSpPr txBox="1"/>
              <p:nvPr/>
            </p:nvSpPr>
            <p:spPr>
              <a:xfrm>
                <a:off x="4822210" y="4454869"/>
                <a:ext cx="168920" cy="245864"/>
              </a:xfrm>
              <a:custGeom>
                <a:avLst/>
                <a:gdLst/>
                <a:ahLst/>
                <a:cxnLst/>
                <a:rect l="l" t="t" r="r" b="b"/>
                <a:pathLst>
                  <a:path w="168920" h="245864">
                    <a:moveTo>
                      <a:pt x="74712" y="0"/>
                    </a:moveTo>
                    <a:cubicBezTo>
                      <a:pt x="94953" y="0"/>
                      <a:pt x="110133" y="7888"/>
                      <a:pt x="120253" y="23664"/>
                    </a:cubicBezTo>
                    <a:lnTo>
                      <a:pt x="120998" y="23664"/>
                    </a:lnTo>
                    <a:lnTo>
                      <a:pt x="120998" y="4018"/>
                    </a:lnTo>
                    <a:lnTo>
                      <a:pt x="168920" y="4018"/>
                    </a:lnTo>
                    <a:lnTo>
                      <a:pt x="168920" y="150465"/>
                    </a:lnTo>
                    <a:cubicBezTo>
                      <a:pt x="168920" y="181025"/>
                      <a:pt x="160214" y="204564"/>
                      <a:pt x="142801" y="221084"/>
                    </a:cubicBezTo>
                    <a:cubicBezTo>
                      <a:pt x="125388" y="237604"/>
                      <a:pt x="100310" y="245864"/>
                      <a:pt x="67568" y="245864"/>
                    </a:cubicBezTo>
                    <a:cubicBezTo>
                      <a:pt x="45343" y="245864"/>
                      <a:pt x="27682" y="242689"/>
                      <a:pt x="14585" y="236339"/>
                    </a:cubicBezTo>
                    <a:lnTo>
                      <a:pt x="14585" y="195262"/>
                    </a:lnTo>
                    <a:cubicBezTo>
                      <a:pt x="31651" y="205184"/>
                      <a:pt x="48866" y="210145"/>
                      <a:pt x="66229" y="210145"/>
                    </a:cubicBezTo>
                    <a:cubicBezTo>
                      <a:pt x="83394" y="210145"/>
                      <a:pt x="96813" y="205556"/>
                      <a:pt x="106487" y="196379"/>
                    </a:cubicBezTo>
                    <a:cubicBezTo>
                      <a:pt x="116161" y="187201"/>
                      <a:pt x="120998" y="174476"/>
                      <a:pt x="120998" y="158204"/>
                    </a:cubicBezTo>
                    <a:lnTo>
                      <a:pt x="120998" y="144512"/>
                    </a:lnTo>
                    <a:lnTo>
                      <a:pt x="120253" y="144512"/>
                    </a:lnTo>
                    <a:cubicBezTo>
                      <a:pt x="108645" y="163264"/>
                      <a:pt x="91381" y="172641"/>
                      <a:pt x="68461" y="172641"/>
                    </a:cubicBezTo>
                    <a:cubicBezTo>
                      <a:pt x="47725" y="172641"/>
                      <a:pt x="31130" y="165249"/>
                      <a:pt x="18678" y="150465"/>
                    </a:cubicBezTo>
                    <a:cubicBezTo>
                      <a:pt x="6226" y="135682"/>
                      <a:pt x="0" y="115887"/>
                      <a:pt x="0" y="91083"/>
                    </a:cubicBezTo>
                    <a:cubicBezTo>
                      <a:pt x="0" y="63401"/>
                      <a:pt x="6871" y="41300"/>
                      <a:pt x="20613" y="24780"/>
                    </a:cubicBezTo>
                    <a:cubicBezTo>
                      <a:pt x="34355" y="8260"/>
                      <a:pt x="52388" y="0"/>
                      <a:pt x="74712" y="0"/>
                    </a:cubicBezTo>
                    <a:close/>
                    <a:moveTo>
                      <a:pt x="86618" y="36909"/>
                    </a:moveTo>
                    <a:cubicBezTo>
                      <a:pt x="74910" y="36909"/>
                      <a:pt x="65658" y="41498"/>
                      <a:pt x="58862" y="50676"/>
                    </a:cubicBezTo>
                    <a:cubicBezTo>
                      <a:pt x="52065" y="59854"/>
                      <a:pt x="48667" y="72727"/>
                      <a:pt x="48667" y="89297"/>
                    </a:cubicBezTo>
                    <a:cubicBezTo>
                      <a:pt x="48667" y="103684"/>
                      <a:pt x="51941" y="115019"/>
                      <a:pt x="58490" y="123304"/>
                    </a:cubicBezTo>
                    <a:cubicBezTo>
                      <a:pt x="65038" y="131589"/>
                      <a:pt x="73720" y="135731"/>
                      <a:pt x="84535" y="135731"/>
                    </a:cubicBezTo>
                    <a:cubicBezTo>
                      <a:pt x="95449" y="135731"/>
                      <a:pt x="104329" y="131514"/>
                      <a:pt x="111175" y="123081"/>
                    </a:cubicBezTo>
                    <a:cubicBezTo>
                      <a:pt x="118021" y="114647"/>
                      <a:pt x="121444" y="103684"/>
                      <a:pt x="121444" y="90190"/>
                    </a:cubicBezTo>
                    <a:lnTo>
                      <a:pt x="121444" y="75753"/>
                    </a:lnTo>
                    <a:cubicBezTo>
                      <a:pt x="121444" y="64839"/>
                      <a:pt x="118145" y="55637"/>
                      <a:pt x="111547" y="48146"/>
                    </a:cubicBezTo>
                    <a:cubicBezTo>
                      <a:pt x="104949" y="40655"/>
                      <a:pt x="96639" y="36909"/>
                      <a:pt x="86618" y="36909"/>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D49BA73C-236B-49CE-B1EC-E01E8165C0F4}"/>
                  </a:ext>
                </a:extLst>
              </p:cNvPr>
              <p:cNvSpPr txBox="1"/>
              <p:nvPr/>
            </p:nvSpPr>
            <p:spPr>
              <a:xfrm>
                <a:off x="4745564" y="4458887"/>
                <a:ext cx="47923" cy="164604"/>
              </a:xfrm>
              <a:custGeom>
                <a:avLst/>
                <a:gdLst/>
                <a:ahLst/>
                <a:cxnLst/>
                <a:rect l="l" t="t" r="r" b="b"/>
                <a:pathLst>
                  <a:path w="47923" h="164604">
                    <a:moveTo>
                      <a:pt x="0" y="0"/>
                    </a:moveTo>
                    <a:lnTo>
                      <a:pt x="47923" y="0"/>
                    </a:lnTo>
                    <a:lnTo>
                      <a:pt x="47923" y="164604"/>
                    </a:lnTo>
                    <a:lnTo>
                      <a:pt x="0" y="164604"/>
                    </a:ln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C9D58C88-B659-4C4C-A359-31A5C17099CB}"/>
                  </a:ext>
                </a:extLst>
              </p:cNvPr>
              <p:cNvSpPr txBox="1"/>
              <p:nvPr/>
            </p:nvSpPr>
            <p:spPr>
              <a:xfrm>
                <a:off x="5382846" y="4577801"/>
                <a:ext cx="54471" cy="49709"/>
              </a:xfrm>
              <a:custGeom>
                <a:avLst/>
                <a:gdLst/>
                <a:ahLst/>
                <a:cxnLst/>
                <a:rect l="l" t="t" r="r" b="b"/>
                <a:pathLst>
                  <a:path w="54471" h="49709">
                    <a:moveTo>
                      <a:pt x="27087" y="0"/>
                    </a:moveTo>
                    <a:cubicBezTo>
                      <a:pt x="34627" y="0"/>
                      <a:pt x="41076" y="2431"/>
                      <a:pt x="46434" y="7293"/>
                    </a:cubicBezTo>
                    <a:cubicBezTo>
                      <a:pt x="51792" y="12154"/>
                      <a:pt x="54471" y="18058"/>
                      <a:pt x="54471" y="25003"/>
                    </a:cubicBezTo>
                    <a:cubicBezTo>
                      <a:pt x="54471" y="31750"/>
                      <a:pt x="51792" y="37554"/>
                      <a:pt x="46434" y="42416"/>
                    </a:cubicBezTo>
                    <a:cubicBezTo>
                      <a:pt x="41076" y="47278"/>
                      <a:pt x="34627" y="49709"/>
                      <a:pt x="27087" y="49709"/>
                    </a:cubicBezTo>
                    <a:cubicBezTo>
                      <a:pt x="19546" y="49709"/>
                      <a:pt x="13146" y="47278"/>
                      <a:pt x="7888" y="42416"/>
                    </a:cubicBezTo>
                    <a:cubicBezTo>
                      <a:pt x="2629" y="37554"/>
                      <a:pt x="0" y="31750"/>
                      <a:pt x="0" y="25003"/>
                    </a:cubicBezTo>
                    <a:cubicBezTo>
                      <a:pt x="0" y="18058"/>
                      <a:pt x="2629" y="12154"/>
                      <a:pt x="7888" y="7293"/>
                    </a:cubicBezTo>
                    <a:cubicBezTo>
                      <a:pt x="13146" y="2431"/>
                      <a:pt x="19546" y="0"/>
                      <a:pt x="2708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sp>
        <p:nvSpPr>
          <p:cNvPr id="88" name="文本框 87">
            <a:extLst>
              <a:ext uri="{FF2B5EF4-FFF2-40B4-BE49-F238E27FC236}">
                <a16:creationId xmlns:a16="http://schemas.microsoft.com/office/drawing/2014/main" id="{552C3E32-E0B1-4262-BCF1-76611A31F3FC}"/>
              </a:ext>
            </a:extLst>
          </p:cNvPr>
          <p:cNvSpPr txBox="1"/>
          <p:nvPr/>
        </p:nvSpPr>
        <p:spPr>
          <a:xfrm>
            <a:off x="2300454" y="2212151"/>
            <a:ext cx="1187311" cy="369332"/>
          </a:xfrm>
          <a:prstGeom prst="rect">
            <a:avLst/>
          </a:prstGeom>
          <a:noFill/>
        </p:spPr>
        <p:txBody>
          <a:bodyPr wrap="square" rtlCol="0">
            <a:spAutoFit/>
          </a:bodyPr>
          <a:lstStyle/>
          <a:p>
            <a:pPr algn="dist"/>
            <a:r>
              <a:rPr lang="zh-CN" altLang="en-US" b="1" dirty="0"/>
              <a:t>准确</a:t>
            </a:r>
          </a:p>
        </p:txBody>
      </p:sp>
      <p:sp>
        <p:nvSpPr>
          <p:cNvPr id="89" name="文本框 88">
            <a:extLst>
              <a:ext uri="{FF2B5EF4-FFF2-40B4-BE49-F238E27FC236}">
                <a16:creationId xmlns:a16="http://schemas.microsoft.com/office/drawing/2014/main" id="{4766E4FC-EEE3-4278-8379-CD2E0D88521D}"/>
              </a:ext>
            </a:extLst>
          </p:cNvPr>
          <p:cNvSpPr txBox="1"/>
          <p:nvPr/>
        </p:nvSpPr>
        <p:spPr>
          <a:xfrm>
            <a:off x="2296584" y="3034597"/>
            <a:ext cx="1187311" cy="369332"/>
          </a:xfrm>
          <a:prstGeom prst="rect">
            <a:avLst/>
          </a:prstGeom>
          <a:noFill/>
        </p:spPr>
        <p:txBody>
          <a:bodyPr wrap="square" rtlCol="0">
            <a:spAutoFit/>
          </a:bodyPr>
          <a:lstStyle/>
          <a:p>
            <a:pPr algn="dist"/>
            <a:r>
              <a:rPr lang="zh-CN" altLang="en-US" b="1" dirty="0"/>
              <a:t>合理</a:t>
            </a:r>
          </a:p>
        </p:txBody>
      </p:sp>
      <p:sp>
        <p:nvSpPr>
          <p:cNvPr id="101" name="文本框 100">
            <a:extLst>
              <a:ext uri="{FF2B5EF4-FFF2-40B4-BE49-F238E27FC236}">
                <a16:creationId xmlns:a16="http://schemas.microsoft.com/office/drawing/2014/main" id="{8DB166E7-CAD3-4A0C-95BB-6B74250834EC}"/>
              </a:ext>
            </a:extLst>
          </p:cNvPr>
          <p:cNvSpPr txBox="1"/>
          <p:nvPr/>
        </p:nvSpPr>
        <p:spPr>
          <a:xfrm>
            <a:off x="2296355" y="3972798"/>
            <a:ext cx="1187311" cy="369332"/>
          </a:xfrm>
          <a:prstGeom prst="rect">
            <a:avLst/>
          </a:prstGeom>
          <a:noFill/>
        </p:spPr>
        <p:txBody>
          <a:bodyPr wrap="square" rtlCol="0">
            <a:spAutoFit/>
          </a:bodyPr>
          <a:lstStyle/>
          <a:p>
            <a:pPr algn="dist"/>
            <a:r>
              <a:rPr lang="zh-CN" altLang="en-US" b="1" dirty="0"/>
              <a:t>符合规定</a:t>
            </a:r>
          </a:p>
        </p:txBody>
      </p:sp>
      <p:sp>
        <p:nvSpPr>
          <p:cNvPr id="102" name="文本框 101">
            <a:extLst>
              <a:ext uri="{FF2B5EF4-FFF2-40B4-BE49-F238E27FC236}">
                <a16:creationId xmlns:a16="http://schemas.microsoft.com/office/drawing/2014/main" id="{40A829AB-5DE1-4349-B091-AF7568756D36}"/>
              </a:ext>
            </a:extLst>
          </p:cNvPr>
          <p:cNvSpPr txBox="1"/>
          <p:nvPr/>
        </p:nvSpPr>
        <p:spPr>
          <a:xfrm>
            <a:off x="2296355" y="4763889"/>
            <a:ext cx="1187311" cy="369332"/>
          </a:xfrm>
          <a:prstGeom prst="rect">
            <a:avLst/>
          </a:prstGeom>
          <a:noFill/>
        </p:spPr>
        <p:txBody>
          <a:bodyPr wrap="square" rtlCol="0">
            <a:spAutoFit/>
          </a:bodyPr>
          <a:lstStyle/>
          <a:p>
            <a:pPr algn="dist"/>
            <a:r>
              <a:rPr lang="zh-CN" altLang="en-US" b="1" dirty="0"/>
              <a:t>计算正确</a:t>
            </a:r>
          </a:p>
        </p:txBody>
      </p:sp>
      <p:sp>
        <p:nvSpPr>
          <p:cNvPr id="103" name="文本框 102">
            <a:extLst>
              <a:ext uri="{FF2B5EF4-FFF2-40B4-BE49-F238E27FC236}">
                <a16:creationId xmlns:a16="http://schemas.microsoft.com/office/drawing/2014/main" id="{4AF1A2F8-9310-4BB8-849E-B286E8794BA1}"/>
              </a:ext>
            </a:extLst>
          </p:cNvPr>
          <p:cNvSpPr txBox="1"/>
          <p:nvPr/>
        </p:nvSpPr>
        <p:spPr>
          <a:xfrm>
            <a:off x="4330930" y="2110753"/>
            <a:ext cx="1492326" cy="1704954"/>
          </a:xfrm>
          <a:prstGeom prst="rect">
            <a:avLst/>
          </a:prstGeom>
          <a:noFill/>
        </p:spPr>
        <p:txBody>
          <a:bodyPr wrap="square" rtlCol="0">
            <a:spAutoFit/>
          </a:bodyPr>
          <a:lstStyle/>
          <a:p>
            <a:pPr algn="dist">
              <a:lnSpc>
                <a:spcPct val="150000"/>
              </a:lnSpc>
            </a:pPr>
            <a:r>
              <a:rPr lang="zh-CN" altLang="en-US" dirty="0"/>
              <a:t>变电站</a:t>
            </a:r>
            <a:endParaRPr lang="en-US" altLang="zh-CN" dirty="0"/>
          </a:p>
          <a:p>
            <a:pPr algn="dist">
              <a:lnSpc>
                <a:spcPct val="150000"/>
              </a:lnSpc>
            </a:pPr>
            <a:r>
              <a:rPr lang="zh-CN" altLang="en-US" dirty="0"/>
              <a:t>换流站</a:t>
            </a:r>
            <a:endParaRPr lang="en-US" altLang="zh-CN" dirty="0"/>
          </a:p>
          <a:p>
            <a:pPr algn="dist">
              <a:lnSpc>
                <a:spcPct val="150000"/>
              </a:lnSpc>
            </a:pPr>
            <a:r>
              <a:rPr lang="zh-CN" altLang="en-US" dirty="0"/>
              <a:t>串联补偿站</a:t>
            </a:r>
            <a:endParaRPr lang="en-US" altLang="zh-CN" dirty="0"/>
          </a:p>
          <a:p>
            <a:pPr algn="dist">
              <a:lnSpc>
                <a:spcPct val="150000"/>
              </a:lnSpc>
            </a:pPr>
            <a:r>
              <a:rPr lang="zh-CN" altLang="en-US" dirty="0"/>
              <a:t>通信工程</a:t>
            </a:r>
          </a:p>
        </p:txBody>
      </p:sp>
      <p:pic>
        <p:nvPicPr>
          <p:cNvPr id="104" name="图形 103">
            <a:extLst>
              <a:ext uri="{FF2B5EF4-FFF2-40B4-BE49-F238E27FC236}">
                <a16:creationId xmlns:a16="http://schemas.microsoft.com/office/drawing/2014/main" id="{57219BD0-53AC-45E4-A7EC-F7CDDA4F8AC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6207" y="2327402"/>
            <a:ext cx="360000" cy="360000"/>
          </a:xfrm>
          <a:prstGeom prst="rect">
            <a:avLst/>
          </a:prstGeom>
        </p:spPr>
      </p:pic>
      <p:sp>
        <p:nvSpPr>
          <p:cNvPr id="105" name="文本框 104">
            <a:extLst>
              <a:ext uri="{FF2B5EF4-FFF2-40B4-BE49-F238E27FC236}">
                <a16:creationId xmlns:a16="http://schemas.microsoft.com/office/drawing/2014/main" id="{0A501427-9E70-4727-94C5-F3E127044BBA}"/>
              </a:ext>
            </a:extLst>
          </p:cNvPr>
          <p:cNvSpPr txBox="1"/>
          <p:nvPr/>
        </p:nvSpPr>
        <p:spPr>
          <a:xfrm>
            <a:off x="8903809" y="2226608"/>
            <a:ext cx="2063900" cy="458459"/>
          </a:xfrm>
          <a:prstGeom prst="rect">
            <a:avLst/>
          </a:prstGeom>
          <a:noFill/>
        </p:spPr>
        <p:txBody>
          <a:bodyPr wrap="square" rtlCol="0">
            <a:spAutoFit/>
          </a:bodyPr>
          <a:lstStyle/>
          <a:p>
            <a:pPr algn="dist">
              <a:lnSpc>
                <a:spcPct val="150000"/>
              </a:lnSpc>
            </a:pPr>
            <a:r>
              <a:rPr lang="zh-CN" altLang="en-US" dirty="0"/>
              <a:t>选定站址</a:t>
            </a:r>
          </a:p>
        </p:txBody>
      </p:sp>
      <p:grpSp>
        <p:nvGrpSpPr>
          <p:cNvPr id="106" name="组合 105">
            <a:extLst>
              <a:ext uri="{FF2B5EF4-FFF2-40B4-BE49-F238E27FC236}">
                <a16:creationId xmlns:a16="http://schemas.microsoft.com/office/drawing/2014/main" id="{2C0C2829-A58D-4D47-9560-8E07C628C58F}"/>
              </a:ext>
            </a:extLst>
          </p:cNvPr>
          <p:cNvGrpSpPr>
            <a:grpSpLocks noChangeAspect="1"/>
          </p:cNvGrpSpPr>
          <p:nvPr/>
        </p:nvGrpSpPr>
        <p:grpSpPr>
          <a:xfrm>
            <a:off x="8406207" y="3323285"/>
            <a:ext cx="360000" cy="410705"/>
            <a:chOff x="5758812" y="2853820"/>
            <a:chExt cx="674376" cy="769359"/>
          </a:xfrm>
        </p:grpSpPr>
        <p:pic>
          <p:nvPicPr>
            <p:cNvPr id="107" name="图形 106">
              <a:extLst>
                <a:ext uri="{FF2B5EF4-FFF2-40B4-BE49-F238E27FC236}">
                  <a16:creationId xmlns:a16="http://schemas.microsoft.com/office/drawing/2014/main" id="{A16AA9E2-3505-4E09-BBC9-2685EB9C56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58812" y="2853820"/>
              <a:ext cx="674376" cy="769359"/>
            </a:xfrm>
            <a:prstGeom prst="rect">
              <a:avLst/>
            </a:prstGeom>
          </p:spPr>
        </p:pic>
        <p:pic>
          <p:nvPicPr>
            <p:cNvPr id="108" name="图形 107">
              <a:extLst>
                <a:ext uri="{FF2B5EF4-FFF2-40B4-BE49-F238E27FC236}">
                  <a16:creationId xmlns:a16="http://schemas.microsoft.com/office/drawing/2014/main" id="{94F55720-9A95-4DD7-867A-6E5907C161D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57457" y="3075065"/>
              <a:ext cx="477085" cy="477085"/>
            </a:xfrm>
            <a:prstGeom prst="rect">
              <a:avLst/>
            </a:prstGeom>
          </p:spPr>
        </p:pic>
      </p:grpSp>
      <p:sp>
        <p:nvSpPr>
          <p:cNvPr id="109" name="文本框 108">
            <a:extLst>
              <a:ext uri="{FF2B5EF4-FFF2-40B4-BE49-F238E27FC236}">
                <a16:creationId xmlns:a16="http://schemas.microsoft.com/office/drawing/2014/main" id="{CFAD4455-D22F-4116-ABA7-E971D75B911C}"/>
              </a:ext>
            </a:extLst>
          </p:cNvPr>
          <p:cNvSpPr txBox="1"/>
          <p:nvPr/>
        </p:nvSpPr>
        <p:spPr>
          <a:xfrm>
            <a:off x="8903809" y="3260380"/>
            <a:ext cx="2063900" cy="458459"/>
          </a:xfrm>
          <a:prstGeom prst="rect">
            <a:avLst/>
          </a:prstGeom>
          <a:noFill/>
        </p:spPr>
        <p:txBody>
          <a:bodyPr wrap="square" rtlCol="0">
            <a:spAutoFit/>
          </a:bodyPr>
          <a:lstStyle/>
          <a:p>
            <a:pPr algn="dist">
              <a:lnSpc>
                <a:spcPct val="150000"/>
              </a:lnSpc>
            </a:pPr>
            <a:r>
              <a:rPr lang="zh-CN" altLang="en-US" dirty="0"/>
              <a:t>设计推荐技术方案</a:t>
            </a:r>
          </a:p>
        </p:txBody>
      </p:sp>
      <p:cxnSp>
        <p:nvCxnSpPr>
          <p:cNvPr id="113" name="直接连接符 112">
            <a:extLst>
              <a:ext uri="{FF2B5EF4-FFF2-40B4-BE49-F238E27FC236}">
                <a16:creationId xmlns:a16="http://schemas.microsoft.com/office/drawing/2014/main" id="{2206DB0D-660D-4150-8AAF-4B4622AF696B}"/>
              </a:ext>
            </a:extLst>
          </p:cNvPr>
          <p:cNvCxnSpPr>
            <a:cxnSpLocks/>
          </p:cNvCxnSpPr>
          <p:nvPr/>
        </p:nvCxnSpPr>
        <p:spPr>
          <a:xfrm>
            <a:off x="3880191" y="2110753"/>
            <a:ext cx="0" cy="3092511"/>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D7029137-675B-4349-BD38-BA5309FB246F}"/>
              </a:ext>
            </a:extLst>
          </p:cNvPr>
          <p:cNvSpPr txBox="1"/>
          <p:nvPr/>
        </p:nvSpPr>
        <p:spPr>
          <a:xfrm>
            <a:off x="6787160" y="2327694"/>
            <a:ext cx="461665" cy="1329314"/>
          </a:xfrm>
          <a:prstGeom prst="rect">
            <a:avLst/>
          </a:prstGeom>
          <a:noFill/>
        </p:spPr>
        <p:txBody>
          <a:bodyPr vert="eaVert" wrap="square" rtlCol="0">
            <a:spAutoFit/>
          </a:bodyPr>
          <a:lstStyle/>
          <a:p>
            <a:pPr algn="ctr"/>
            <a:r>
              <a:rPr lang="zh-CN" altLang="en-US" dirty="0"/>
              <a:t>编制依据</a:t>
            </a:r>
          </a:p>
        </p:txBody>
      </p:sp>
      <p:sp>
        <p:nvSpPr>
          <p:cNvPr id="116" name="左大括号 115">
            <a:extLst>
              <a:ext uri="{FF2B5EF4-FFF2-40B4-BE49-F238E27FC236}">
                <a16:creationId xmlns:a16="http://schemas.microsoft.com/office/drawing/2014/main" id="{5B84A506-01A5-4597-8F0E-AAABBB70747C}"/>
              </a:ext>
            </a:extLst>
          </p:cNvPr>
          <p:cNvSpPr/>
          <p:nvPr/>
        </p:nvSpPr>
        <p:spPr>
          <a:xfrm flipH="1">
            <a:off x="5994937" y="2315807"/>
            <a:ext cx="244318" cy="1329315"/>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左大括号 116">
            <a:extLst>
              <a:ext uri="{FF2B5EF4-FFF2-40B4-BE49-F238E27FC236}">
                <a16:creationId xmlns:a16="http://schemas.microsoft.com/office/drawing/2014/main" id="{F9E38351-E3AB-4555-B651-E68361C7DF4F}"/>
              </a:ext>
            </a:extLst>
          </p:cNvPr>
          <p:cNvSpPr/>
          <p:nvPr/>
        </p:nvSpPr>
        <p:spPr>
          <a:xfrm>
            <a:off x="7792441" y="2358313"/>
            <a:ext cx="244318" cy="1329315"/>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8" name="文本框 117">
            <a:extLst>
              <a:ext uri="{FF2B5EF4-FFF2-40B4-BE49-F238E27FC236}">
                <a16:creationId xmlns:a16="http://schemas.microsoft.com/office/drawing/2014/main" id="{789BA739-0E4B-4134-BC6F-D7B27F3C24D8}"/>
              </a:ext>
            </a:extLst>
          </p:cNvPr>
          <p:cNvSpPr txBox="1"/>
          <p:nvPr/>
        </p:nvSpPr>
        <p:spPr>
          <a:xfrm>
            <a:off x="6787159" y="4307344"/>
            <a:ext cx="461665" cy="1059618"/>
          </a:xfrm>
          <a:prstGeom prst="rect">
            <a:avLst/>
          </a:prstGeom>
          <a:noFill/>
        </p:spPr>
        <p:txBody>
          <a:bodyPr vert="eaVert" wrap="square" rtlCol="0">
            <a:spAutoFit/>
          </a:bodyPr>
          <a:lstStyle/>
          <a:p>
            <a:pPr algn="ctr"/>
            <a:r>
              <a:rPr lang="zh-CN" altLang="en-US" dirty="0">
                <a:latin typeface="微软雅黑" panose="020B0503020204020204" pitchFamily="34" charset="-122"/>
                <a:ea typeface="微软雅黑" panose="020B0503020204020204" pitchFamily="34" charset="-122"/>
              </a:rPr>
              <a:t>编制依据</a:t>
            </a:r>
          </a:p>
        </p:txBody>
      </p:sp>
      <p:sp>
        <p:nvSpPr>
          <p:cNvPr id="119" name="文本框 118">
            <a:extLst>
              <a:ext uri="{FF2B5EF4-FFF2-40B4-BE49-F238E27FC236}">
                <a16:creationId xmlns:a16="http://schemas.microsoft.com/office/drawing/2014/main" id="{955F5778-4057-4A42-BEB7-64ED73042870}"/>
              </a:ext>
            </a:extLst>
          </p:cNvPr>
          <p:cNvSpPr txBox="1"/>
          <p:nvPr/>
        </p:nvSpPr>
        <p:spPr>
          <a:xfrm>
            <a:off x="4331166" y="4301589"/>
            <a:ext cx="1663771" cy="874407"/>
          </a:xfrm>
          <a:prstGeom prst="rect">
            <a:avLst/>
          </a:prstGeom>
          <a:noFill/>
        </p:spPr>
        <p:txBody>
          <a:bodyPr wrap="square" rtlCol="0">
            <a:spAutoFit/>
          </a:bodyPr>
          <a:lstStyle/>
          <a:p>
            <a:pPr algn="dist">
              <a:lnSpc>
                <a:spcPct val="150000"/>
              </a:lnSpc>
            </a:pPr>
            <a:r>
              <a:rPr lang="zh-CN" altLang="en-US" dirty="0">
                <a:latin typeface="微软雅黑" panose="020B0503020204020204" pitchFamily="34" charset="-122"/>
                <a:ea typeface="微软雅黑" panose="020B0503020204020204" pitchFamily="34" charset="-122"/>
              </a:rPr>
              <a:t>输电线路（含</a:t>
            </a:r>
            <a:r>
              <a:rPr lang="en-US" altLang="zh-CN" dirty="0">
                <a:latin typeface="微软雅黑" panose="020B0503020204020204" pitchFamily="34" charset="-122"/>
                <a:ea typeface="微软雅黑" panose="020B0503020204020204" pitchFamily="34" charset="-122"/>
              </a:rPr>
              <a:t>OPGW</a:t>
            </a:r>
            <a:r>
              <a:rPr lang="zh-CN" altLang="en-US" dirty="0">
                <a:latin typeface="微软雅黑" panose="020B0503020204020204" pitchFamily="34" charset="-122"/>
                <a:ea typeface="微软雅黑" panose="020B0503020204020204" pitchFamily="34" charset="-122"/>
              </a:rPr>
              <a:t>光缆）</a:t>
            </a:r>
          </a:p>
        </p:txBody>
      </p:sp>
      <p:sp>
        <p:nvSpPr>
          <p:cNvPr id="120" name="左大括号 119">
            <a:extLst>
              <a:ext uri="{FF2B5EF4-FFF2-40B4-BE49-F238E27FC236}">
                <a16:creationId xmlns:a16="http://schemas.microsoft.com/office/drawing/2014/main" id="{8B1169AA-4CC3-47AF-90D7-B4C813CFA46A}"/>
              </a:ext>
            </a:extLst>
          </p:cNvPr>
          <p:cNvSpPr/>
          <p:nvPr/>
        </p:nvSpPr>
        <p:spPr>
          <a:xfrm flipH="1">
            <a:off x="5979025" y="4468639"/>
            <a:ext cx="308084" cy="664582"/>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121" name="左大括号 120">
            <a:extLst>
              <a:ext uri="{FF2B5EF4-FFF2-40B4-BE49-F238E27FC236}">
                <a16:creationId xmlns:a16="http://schemas.microsoft.com/office/drawing/2014/main" id="{417F7565-24AA-4470-8CEE-19B2C859D51D}"/>
              </a:ext>
            </a:extLst>
          </p:cNvPr>
          <p:cNvSpPr/>
          <p:nvPr/>
        </p:nvSpPr>
        <p:spPr>
          <a:xfrm>
            <a:off x="7729212" y="4529575"/>
            <a:ext cx="337148" cy="603646"/>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微软雅黑" panose="020B0503020204020204" pitchFamily="34" charset="-122"/>
              <a:ea typeface="微软雅黑" panose="020B0503020204020204" pitchFamily="34" charset="-122"/>
            </a:endParaRPr>
          </a:p>
        </p:txBody>
      </p:sp>
      <p:grpSp>
        <p:nvGrpSpPr>
          <p:cNvPr id="122" name="组合 121">
            <a:extLst>
              <a:ext uri="{FF2B5EF4-FFF2-40B4-BE49-F238E27FC236}">
                <a16:creationId xmlns:a16="http://schemas.microsoft.com/office/drawing/2014/main" id="{24155726-3AC5-40D3-AAB5-5A369DFBD867}"/>
              </a:ext>
            </a:extLst>
          </p:cNvPr>
          <p:cNvGrpSpPr/>
          <p:nvPr/>
        </p:nvGrpSpPr>
        <p:grpSpPr>
          <a:xfrm>
            <a:off x="8423612" y="4650759"/>
            <a:ext cx="361866" cy="331710"/>
            <a:chOff x="4926013" y="2370138"/>
            <a:chExt cx="2343150" cy="2147888"/>
          </a:xfrm>
          <a:solidFill>
            <a:srgbClr val="404040"/>
          </a:solidFill>
        </p:grpSpPr>
        <p:sp>
          <p:nvSpPr>
            <p:cNvPr id="123" name="Freeform 5">
              <a:extLst>
                <a:ext uri="{FF2B5EF4-FFF2-40B4-BE49-F238E27FC236}">
                  <a16:creationId xmlns:a16="http://schemas.microsoft.com/office/drawing/2014/main" id="{BF63CA4F-1C90-4F15-B0CC-55AB3B582BD7}"/>
                </a:ext>
              </a:extLst>
            </p:cNvPr>
            <p:cNvSpPr>
              <a:spLocks noEditPoints="1"/>
            </p:cNvSpPr>
            <p:nvPr/>
          </p:nvSpPr>
          <p:spPr bwMode="auto">
            <a:xfrm>
              <a:off x="4926013" y="2370138"/>
              <a:ext cx="2343150" cy="2147888"/>
            </a:xfrm>
            <a:custGeom>
              <a:avLst/>
              <a:gdLst>
                <a:gd name="T0" fmla="*/ 2999 w 3330"/>
                <a:gd name="T1" fmla="*/ 2072 h 3054"/>
                <a:gd name="T2" fmla="*/ 2498 w 3330"/>
                <a:gd name="T3" fmla="*/ 1902 h 3054"/>
                <a:gd name="T4" fmla="*/ 2359 w 3330"/>
                <a:gd name="T5" fmla="*/ 1712 h 3054"/>
                <a:gd name="T6" fmla="*/ 2328 w 3330"/>
                <a:gd name="T7" fmla="*/ 1681 h 3054"/>
                <a:gd name="T8" fmla="*/ 2208 w 3330"/>
                <a:gd name="T9" fmla="*/ 1801 h 3054"/>
                <a:gd name="T10" fmla="*/ 2319 w 3330"/>
                <a:gd name="T11" fmla="*/ 1971 h 3054"/>
                <a:gd name="T12" fmla="*/ 2599 w 3330"/>
                <a:gd name="T13" fmla="*/ 2112 h 3054"/>
                <a:gd name="T14" fmla="*/ 2999 w 3330"/>
                <a:gd name="T15" fmla="*/ 2253 h 3054"/>
                <a:gd name="T16" fmla="*/ 3048 w 3330"/>
                <a:gd name="T17" fmla="*/ 2493 h 3054"/>
                <a:gd name="T18" fmla="*/ 2599 w 3330"/>
                <a:gd name="T19" fmla="*/ 2753 h 3054"/>
                <a:gd name="T20" fmla="*/ 1539 w 3330"/>
                <a:gd name="T21" fmla="*/ 2673 h 3054"/>
                <a:gd name="T22" fmla="*/ 1199 w 3330"/>
                <a:gd name="T23" fmla="*/ 2784 h 3054"/>
                <a:gd name="T24" fmla="*/ 1178 w 3330"/>
                <a:gd name="T25" fmla="*/ 2814 h 3054"/>
                <a:gd name="T26" fmla="*/ 1538 w 3330"/>
                <a:gd name="T27" fmla="*/ 2925 h 3054"/>
                <a:gd name="T28" fmla="*/ 2637 w 3330"/>
                <a:gd name="T29" fmla="*/ 2955 h 3054"/>
                <a:gd name="T30" fmla="*/ 3178 w 3330"/>
                <a:gd name="T31" fmla="*/ 2585 h 3054"/>
                <a:gd name="T32" fmla="*/ 2999 w 3330"/>
                <a:gd name="T33" fmla="*/ 2072 h 3054"/>
                <a:gd name="T34" fmla="*/ 1629 w 3330"/>
                <a:gd name="T35" fmla="*/ 1502 h 3054"/>
                <a:gd name="T36" fmla="*/ 1149 w 3330"/>
                <a:gd name="T37" fmla="*/ 763 h 3054"/>
                <a:gd name="T38" fmla="*/ 290 w 3330"/>
                <a:gd name="T39" fmla="*/ 942 h 3054"/>
                <a:gd name="T40" fmla="*/ 139 w 3330"/>
                <a:gd name="T41" fmla="*/ 1813 h 3054"/>
                <a:gd name="T42" fmla="*/ 819 w 3330"/>
                <a:gd name="T43" fmla="*/ 2763 h 3054"/>
                <a:gd name="T44" fmla="*/ 890 w 3330"/>
                <a:gd name="T45" fmla="*/ 2763 h 3054"/>
                <a:gd name="T46" fmla="*/ 1539 w 3330"/>
                <a:gd name="T47" fmla="*/ 1873 h 3054"/>
                <a:gd name="T48" fmla="*/ 1629 w 3330"/>
                <a:gd name="T49" fmla="*/ 1502 h 3054"/>
                <a:gd name="T50" fmla="*/ 1359 w 3330"/>
                <a:gd name="T51" fmla="*/ 1721 h 3054"/>
                <a:gd name="T52" fmla="*/ 879 w 3330"/>
                <a:gd name="T53" fmla="*/ 2411 h 3054"/>
                <a:gd name="T54" fmla="*/ 818 w 3330"/>
                <a:gd name="T55" fmla="*/ 2411 h 3054"/>
                <a:gd name="T56" fmla="*/ 338 w 3330"/>
                <a:gd name="T57" fmla="*/ 1721 h 3054"/>
                <a:gd name="T58" fmla="*/ 288 w 3330"/>
                <a:gd name="T59" fmla="*/ 1512 h 3054"/>
                <a:gd name="T60" fmla="*/ 648 w 3330"/>
                <a:gd name="T61" fmla="*/ 973 h 3054"/>
                <a:gd name="T62" fmla="*/ 1248 w 3330"/>
                <a:gd name="T63" fmla="*/ 1102 h 3054"/>
                <a:gd name="T64" fmla="*/ 1359 w 3330"/>
                <a:gd name="T65" fmla="*/ 1721 h 3054"/>
                <a:gd name="T66" fmla="*/ 2229 w 3330"/>
                <a:gd name="T67" fmla="*/ 1491 h 3054"/>
                <a:gd name="T68" fmla="*/ 2290 w 3330"/>
                <a:gd name="T69" fmla="*/ 1491 h 3054"/>
                <a:gd name="T70" fmla="*/ 2819 w 3330"/>
                <a:gd name="T71" fmla="*/ 830 h 3054"/>
                <a:gd name="T72" fmla="*/ 2269 w 3330"/>
                <a:gd name="T73" fmla="*/ 0 h 3054"/>
                <a:gd name="T74" fmla="*/ 1719 w 3330"/>
                <a:gd name="T75" fmla="*/ 880 h 3054"/>
                <a:gd name="T76" fmla="*/ 2229 w 3330"/>
                <a:gd name="T77" fmla="*/ 1491 h 3054"/>
                <a:gd name="T78" fmla="*/ 2259 w 3330"/>
                <a:gd name="T79" fmla="*/ 232 h 3054"/>
                <a:gd name="T80" fmla="*/ 2599 w 3330"/>
                <a:gd name="T81" fmla="*/ 782 h 3054"/>
                <a:gd name="T82" fmla="*/ 2298 w 3330"/>
                <a:gd name="T83" fmla="*/ 1133 h 3054"/>
                <a:gd name="T84" fmla="*/ 2227 w 3330"/>
                <a:gd name="T85" fmla="*/ 1133 h 3054"/>
                <a:gd name="T86" fmla="*/ 1927 w 3330"/>
                <a:gd name="T87" fmla="*/ 792 h 3054"/>
                <a:gd name="T88" fmla="*/ 2259 w 3330"/>
                <a:gd name="T89" fmla="*/ 232 h 3054"/>
                <a:gd name="T90" fmla="*/ 2259 w 3330"/>
                <a:gd name="T91" fmla="*/ 232 h 3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30" h="3054">
                  <a:moveTo>
                    <a:pt x="2999" y="2072"/>
                  </a:moveTo>
                  <a:cubicBezTo>
                    <a:pt x="2829" y="2041"/>
                    <a:pt x="2659" y="1992"/>
                    <a:pt x="2498" y="1902"/>
                  </a:cubicBezTo>
                  <a:cubicBezTo>
                    <a:pt x="2427" y="1853"/>
                    <a:pt x="2359" y="1801"/>
                    <a:pt x="2359" y="1712"/>
                  </a:cubicBezTo>
                  <a:cubicBezTo>
                    <a:pt x="2359" y="1691"/>
                    <a:pt x="2349" y="1681"/>
                    <a:pt x="2328" y="1681"/>
                  </a:cubicBezTo>
                  <a:cubicBezTo>
                    <a:pt x="2218" y="1661"/>
                    <a:pt x="2187" y="1681"/>
                    <a:pt x="2208" y="1801"/>
                  </a:cubicBezTo>
                  <a:cubicBezTo>
                    <a:pt x="2218" y="1872"/>
                    <a:pt x="2258" y="1921"/>
                    <a:pt x="2319" y="1971"/>
                  </a:cubicBezTo>
                  <a:cubicBezTo>
                    <a:pt x="2399" y="2041"/>
                    <a:pt x="2498" y="2072"/>
                    <a:pt x="2599" y="2112"/>
                  </a:cubicBezTo>
                  <a:cubicBezTo>
                    <a:pt x="2728" y="2161"/>
                    <a:pt x="2879" y="2182"/>
                    <a:pt x="2999" y="2253"/>
                  </a:cubicBezTo>
                  <a:cubicBezTo>
                    <a:pt x="3119" y="2313"/>
                    <a:pt x="3128" y="2393"/>
                    <a:pt x="3048" y="2493"/>
                  </a:cubicBezTo>
                  <a:cubicBezTo>
                    <a:pt x="2928" y="2632"/>
                    <a:pt x="2778" y="2713"/>
                    <a:pt x="2599" y="2753"/>
                  </a:cubicBezTo>
                  <a:cubicBezTo>
                    <a:pt x="2239" y="2824"/>
                    <a:pt x="1888" y="2784"/>
                    <a:pt x="1539" y="2673"/>
                  </a:cubicBezTo>
                  <a:cubicBezTo>
                    <a:pt x="1379" y="2624"/>
                    <a:pt x="1279" y="2653"/>
                    <a:pt x="1199" y="2784"/>
                  </a:cubicBezTo>
                  <a:cubicBezTo>
                    <a:pt x="1199" y="2793"/>
                    <a:pt x="1189" y="2793"/>
                    <a:pt x="1178" y="2814"/>
                  </a:cubicBezTo>
                  <a:cubicBezTo>
                    <a:pt x="1307" y="2854"/>
                    <a:pt x="1418" y="2894"/>
                    <a:pt x="1538" y="2925"/>
                  </a:cubicBezTo>
                  <a:cubicBezTo>
                    <a:pt x="1898" y="3014"/>
                    <a:pt x="2267" y="3054"/>
                    <a:pt x="2637" y="2955"/>
                  </a:cubicBezTo>
                  <a:cubicBezTo>
                    <a:pt x="2858" y="2894"/>
                    <a:pt x="3047" y="2785"/>
                    <a:pt x="3178" y="2585"/>
                  </a:cubicBezTo>
                  <a:cubicBezTo>
                    <a:pt x="3330" y="2352"/>
                    <a:pt x="3279" y="2121"/>
                    <a:pt x="2999" y="2072"/>
                  </a:cubicBezTo>
                  <a:close/>
                  <a:moveTo>
                    <a:pt x="1629" y="1502"/>
                  </a:moveTo>
                  <a:cubicBezTo>
                    <a:pt x="1629" y="1182"/>
                    <a:pt x="1429" y="872"/>
                    <a:pt x="1149" y="763"/>
                  </a:cubicBezTo>
                  <a:cubicBezTo>
                    <a:pt x="850" y="641"/>
                    <a:pt x="519" y="702"/>
                    <a:pt x="290" y="942"/>
                  </a:cubicBezTo>
                  <a:cubicBezTo>
                    <a:pt x="61" y="1182"/>
                    <a:pt x="0" y="1502"/>
                    <a:pt x="139" y="1813"/>
                  </a:cubicBezTo>
                  <a:cubicBezTo>
                    <a:pt x="299" y="2173"/>
                    <a:pt x="560" y="2473"/>
                    <a:pt x="819" y="2763"/>
                  </a:cubicBezTo>
                  <a:cubicBezTo>
                    <a:pt x="850" y="2793"/>
                    <a:pt x="859" y="2793"/>
                    <a:pt x="890" y="2763"/>
                  </a:cubicBezTo>
                  <a:cubicBezTo>
                    <a:pt x="1130" y="2483"/>
                    <a:pt x="1370" y="2203"/>
                    <a:pt x="1539" y="1873"/>
                  </a:cubicBezTo>
                  <a:cubicBezTo>
                    <a:pt x="1589" y="1752"/>
                    <a:pt x="1639" y="1632"/>
                    <a:pt x="1629" y="1502"/>
                  </a:cubicBezTo>
                  <a:close/>
                  <a:moveTo>
                    <a:pt x="1359" y="1721"/>
                  </a:moveTo>
                  <a:cubicBezTo>
                    <a:pt x="1248" y="1982"/>
                    <a:pt x="1059" y="2192"/>
                    <a:pt x="879" y="2411"/>
                  </a:cubicBezTo>
                  <a:cubicBezTo>
                    <a:pt x="848" y="2441"/>
                    <a:pt x="839" y="2432"/>
                    <a:pt x="818" y="2411"/>
                  </a:cubicBezTo>
                  <a:cubicBezTo>
                    <a:pt x="639" y="2201"/>
                    <a:pt x="458" y="1981"/>
                    <a:pt x="338" y="1721"/>
                  </a:cubicBezTo>
                  <a:cubicBezTo>
                    <a:pt x="307" y="1651"/>
                    <a:pt x="288" y="1581"/>
                    <a:pt x="288" y="1512"/>
                  </a:cubicBezTo>
                  <a:cubicBezTo>
                    <a:pt x="288" y="1272"/>
                    <a:pt x="439" y="1051"/>
                    <a:pt x="648" y="973"/>
                  </a:cubicBezTo>
                  <a:cubicBezTo>
                    <a:pt x="858" y="894"/>
                    <a:pt x="1079" y="933"/>
                    <a:pt x="1248" y="1102"/>
                  </a:cubicBezTo>
                  <a:cubicBezTo>
                    <a:pt x="1410" y="1272"/>
                    <a:pt x="1450" y="1502"/>
                    <a:pt x="1359" y="1721"/>
                  </a:cubicBezTo>
                  <a:close/>
                  <a:moveTo>
                    <a:pt x="2229" y="1491"/>
                  </a:moveTo>
                  <a:cubicBezTo>
                    <a:pt x="2250" y="1512"/>
                    <a:pt x="2269" y="1512"/>
                    <a:pt x="2290" y="1491"/>
                  </a:cubicBezTo>
                  <a:cubicBezTo>
                    <a:pt x="2511" y="1301"/>
                    <a:pt x="2711" y="1101"/>
                    <a:pt x="2819" y="830"/>
                  </a:cubicBezTo>
                  <a:cubicBezTo>
                    <a:pt x="2979" y="440"/>
                    <a:pt x="2679" y="0"/>
                    <a:pt x="2269" y="0"/>
                  </a:cubicBezTo>
                  <a:cubicBezTo>
                    <a:pt x="1839" y="0"/>
                    <a:pt x="1528" y="480"/>
                    <a:pt x="1719" y="880"/>
                  </a:cubicBezTo>
                  <a:cubicBezTo>
                    <a:pt x="1829" y="1131"/>
                    <a:pt x="2029" y="1312"/>
                    <a:pt x="2229" y="1491"/>
                  </a:cubicBezTo>
                  <a:close/>
                  <a:moveTo>
                    <a:pt x="2259" y="232"/>
                  </a:moveTo>
                  <a:cubicBezTo>
                    <a:pt x="2549" y="232"/>
                    <a:pt x="2730" y="533"/>
                    <a:pt x="2599" y="782"/>
                  </a:cubicBezTo>
                  <a:cubicBezTo>
                    <a:pt x="2528" y="923"/>
                    <a:pt x="2408" y="1032"/>
                    <a:pt x="2298" y="1133"/>
                  </a:cubicBezTo>
                  <a:cubicBezTo>
                    <a:pt x="2267" y="1153"/>
                    <a:pt x="2248" y="1153"/>
                    <a:pt x="2227" y="1133"/>
                  </a:cubicBezTo>
                  <a:cubicBezTo>
                    <a:pt x="2117" y="1032"/>
                    <a:pt x="1997" y="933"/>
                    <a:pt x="1927" y="792"/>
                  </a:cubicBezTo>
                  <a:cubicBezTo>
                    <a:pt x="1789" y="541"/>
                    <a:pt x="1970" y="232"/>
                    <a:pt x="2259" y="232"/>
                  </a:cubicBezTo>
                  <a:lnTo>
                    <a:pt x="2259" y="23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124" name="Freeform 6">
              <a:extLst>
                <a:ext uri="{FF2B5EF4-FFF2-40B4-BE49-F238E27FC236}">
                  <a16:creationId xmlns:a16="http://schemas.microsoft.com/office/drawing/2014/main" id="{0E33378E-C50E-4051-932F-40521D379EEC}"/>
                </a:ext>
              </a:extLst>
            </p:cNvPr>
            <p:cNvSpPr>
              <a:spLocks noEditPoints="1"/>
            </p:cNvSpPr>
            <p:nvPr/>
          </p:nvSpPr>
          <p:spPr bwMode="auto">
            <a:xfrm>
              <a:off x="5283200" y="2693988"/>
              <a:ext cx="1344613" cy="993775"/>
            </a:xfrm>
            <a:custGeom>
              <a:avLst/>
              <a:gdLst>
                <a:gd name="T0" fmla="*/ 1750 w 1910"/>
                <a:gd name="T1" fmla="*/ 350 h 1411"/>
                <a:gd name="T2" fmla="*/ 1910 w 1910"/>
                <a:gd name="T3" fmla="*/ 180 h 1411"/>
                <a:gd name="T4" fmla="*/ 1741 w 1910"/>
                <a:gd name="T5" fmla="*/ 11 h 1411"/>
                <a:gd name="T6" fmla="*/ 1581 w 1910"/>
                <a:gd name="T7" fmla="*/ 192 h 1411"/>
                <a:gd name="T8" fmla="*/ 1750 w 1910"/>
                <a:gd name="T9" fmla="*/ 350 h 1411"/>
                <a:gd name="T10" fmla="*/ 330 w 1910"/>
                <a:gd name="T11" fmla="*/ 710 h 1411"/>
                <a:gd name="T12" fmla="*/ 0 w 1910"/>
                <a:gd name="T13" fmla="*/ 1060 h 1411"/>
                <a:gd name="T14" fmla="*/ 341 w 1910"/>
                <a:gd name="T15" fmla="*/ 1411 h 1411"/>
                <a:gd name="T16" fmla="*/ 680 w 1910"/>
                <a:gd name="T17" fmla="*/ 1060 h 1411"/>
                <a:gd name="T18" fmla="*/ 330 w 1910"/>
                <a:gd name="T19" fmla="*/ 710 h 1411"/>
                <a:gd name="T20" fmla="*/ 330 w 1910"/>
                <a:gd name="T21" fmla="*/ 1171 h 1411"/>
                <a:gd name="T22" fmla="*/ 219 w 1910"/>
                <a:gd name="T23" fmla="*/ 1060 h 1411"/>
                <a:gd name="T24" fmla="*/ 330 w 1910"/>
                <a:gd name="T25" fmla="*/ 940 h 1411"/>
                <a:gd name="T26" fmla="*/ 450 w 1910"/>
                <a:gd name="T27" fmla="*/ 1060 h 1411"/>
                <a:gd name="T28" fmla="*/ 330 w 1910"/>
                <a:gd name="T29" fmla="*/ 1171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0" h="1411">
                  <a:moveTo>
                    <a:pt x="1750" y="350"/>
                  </a:moveTo>
                  <a:cubicBezTo>
                    <a:pt x="1840" y="350"/>
                    <a:pt x="1910" y="270"/>
                    <a:pt x="1910" y="180"/>
                  </a:cubicBezTo>
                  <a:cubicBezTo>
                    <a:pt x="1910" y="80"/>
                    <a:pt x="1830" y="0"/>
                    <a:pt x="1741" y="11"/>
                  </a:cubicBezTo>
                  <a:cubicBezTo>
                    <a:pt x="1651" y="11"/>
                    <a:pt x="1581" y="91"/>
                    <a:pt x="1581" y="192"/>
                  </a:cubicBezTo>
                  <a:cubicBezTo>
                    <a:pt x="1581" y="281"/>
                    <a:pt x="1650" y="350"/>
                    <a:pt x="1750" y="350"/>
                  </a:cubicBezTo>
                  <a:close/>
                  <a:moveTo>
                    <a:pt x="330" y="710"/>
                  </a:moveTo>
                  <a:cubicBezTo>
                    <a:pt x="139" y="710"/>
                    <a:pt x="0" y="870"/>
                    <a:pt x="0" y="1060"/>
                  </a:cubicBezTo>
                  <a:cubicBezTo>
                    <a:pt x="0" y="1251"/>
                    <a:pt x="160" y="1411"/>
                    <a:pt x="341" y="1411"/>
                  </a:cubicBezTo>
                  <a:cubicBezTo>
                    <a:pt x="531" y="1411"/>
                    <a:pt x="680" y="1251"/>
                    <a:pt x="680" y="1060"/>
                  </a:cubicBezTo>
                  <a:cubicBezTo>
                    <a:pt x="670" y="860"/>
                    <a:pt x="520" y="700"/>
                    <a:pt x="330" y="710"/>
                  </a:cubicBezTo>
                  <a:close/>
                  <a:moveTo>
                    <a:pt x="330" y="1171"/>
                  </a:moveTo>
                  <a:cubicBezTo>
                    <a:pt x="269" y="1161"/>
                    <a:pt x="229" y="1121"/>
                    <a:pt x="219" y="1060"/>
                  </a:cubicBezTo>
                  <a:cubicBezTo>
                    <a:pt x="219" y="1000"/>
                    <a:pt x="280" y="940"/>
                    <a:pt x="330" y="940"/>
                  </a:cubicBezTo>
                  <a:cubicBezTo>
                    <a:pt x="400" y="940"/>
                    <a:pt x="450" y="990"/>
                    <a:pt x="450" y="1060"/>
                  </a:cubicBezTo>
                  <a:cubicBezTo>
                    <a:pt x="450" y="1120"/>
                    <a:pt x="390" y="1180"/>
                    <a:pt x="330" y="117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125" name="文本框 124">
            <a:extLst>
              <a:ext uri="{FF2B5EF4-FFF2-40B4-BE49-F238E27FC236}">
                <a16:creationId xmlns:a16="http://schemas.microsoft.com/office/drawing/2014/main" id="{55080FFB-72E2-49C2-9C81-C77302DCB1AC}"/>
              </a:ext>
            </a:extLst>
          </p:cNvPr>
          <p:cNvSpPr txBox="1"/>
          <p:nvPr/>
        </p:nvSpPr>
        <p:spPr>
          <a:xfrm>
            <a:off x="8903809" y="4527954"/>
            <a:ext cx="2063900" cy="458908"/>
          </a:xfrm>
          <a:prstGeom prst="rect">
            <a:avLst/>
          </a:prstGeom>
          <a:noFill/>
        </p:spPr>
        <p:txBody>
          <a:bodyPr wrap="square" rtlCol="0">
            <a:spAutoFit/>
          </a:bodyPr>
          <a:lstStyle/>
          <a:p>
            <a:pPr algn="dist">
              <a:lnSpc>
                <a:spcPct val="150000"/>
              </a:lnSpc>
            </a:pPr>
            <a:r>
              <a:rPr lang="zh-CN" altLang="en-US" dirty="0">
                <a:latin typeface="微软雅黑" panose="020B0503020204020204" pitchFamily="34" charset="-122"/>
                <a:ea typeface="微软雅黑" panose="020B0503020204020204" pitchFamily="34" charset="-122"/>
              </a:rPr>
              <a:t>选定的路径</a:t>
            </a:r>
          </a:p>
        </p:txBody>
      </p:sp>
    </p:spTree>
    <p:extLst>
      <p:ext uri="{BB962C8B-B14F-4D97-AF65-F5344CB8AC3E}">
        <p14:creationId xmlns:p14="http://schemas.microsoft.com/office/powerpoint/2010/main" val="139973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 calcmode="lin" valueType="num">
                                      <p:cBhvr>
                                        <p:cTn id="7" dur="500" fill="hold"/>
                                        <p:tgtEl>
                                          <p:spTgt spid="110"/>
                                        </p:tgtEl>
                                        <p:attrNameLst>
                                          <p:attrName>ppt_w</p:attrName>
                                        </p:attrNameLst>
                                      </p:cBhvr>
                                      <p:tavLst>
                                        <p:tav tm="0">
                                          <p:val>
                                            <p:fltVal val="0"/>
                                          </p:val>
                                        </p:tav>
                                        <p:tav tm="100000">
                                          <p:val>
                                            <p:strVal val="#ppt_w"/>
                                          </p:val>
                                        </p:tav>
                                      </p:tavLst>
                                    </p:anim>
                                    <p:anim calcmode="lin" valueType="num">
                                      <p:cBhvr>
                                        <p:cTn id="8" dur="500" fill="hold"/>
                                        <p:tgtEl>
                                          <p:spTgt spid="110"/>
                                        </p:tgtEl>
                                        <p:attrNameLst>
                                          <p:attrName>ppt_h</p:attrName>
                                        </p:attrNameLst>
                                      </p:cBhvr>
                                      <p:tavLst>
                                        <p:tav tm="0">
                                          <p:val>
                                            <p:fltVal val="0"/>
                                          </p:val>
                                        </p:tav>
                                        <p:tav tm="100000">
                                          <p:val>
                                            <p:strVal val="#ppt_h"/>
                                          </p:val>
                                        </p:tav>
                                      </p:tavLst>
                                    </p:anim>
                                    <p:anim calcmode="lin" valueType="num">
                                      <p:cBhvr>
                                        <p:cTn id="9" dur="500" fill="hold"/>
                                        <p:tgtEl>
                                          <p:spTgt spid="110"/>
                                        </p:tgtEl>
                                        <p:attrNameLst>
                                          <p:attrName>style.rotation</p:attrName>
                                        </p:attrNameLst>
                                      </p:cBhvr>
                                      <p:tavLst>
                                        <p:tav tm="0">
                                          <p:val>
                                            <p:fltVal val="360"/>
                                          </p:val>
                                        </p:tav>
                                        <p:tav tm="100000">
                                          <p:val>
                                            <p:fltVal val="0"/>
                                          </p:val>
                                        </p:tav>
                                      </p:tavLst>
                                    </p:anim>
                                    <p:animEffect transition="in" filter="fade">
                                      <p:cBhvr>
                                        <p:cTn id="10" dur="500"/>
                                        <p:tgtEl>
                                          <p:spTgt spid="110"/>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fade">
                                      <p:cBhvr>
                                        <p:cTn id="14" dur="1000"/>
                                        <p:tgtEl>
                                          <p:spTgt spid="88"/>
                                        </p:tgtEl>
                                      </p:cBhvr>
                                    </p:animEffect>
                                    <p:anim calcmode="lin" valueType="num">
                                      <p:cBhvr>
                                        <p:cTn id="15" dur="1000" fill="hold"/>
                                        <p:tgtEl>
                                          <p:spTgt spid="88"/>
                                        </p:tgtEl>
                                        <p:attrNameLst>
                                          <p:attrName>ppt_x</p:attrName>
                                        </p:attrNameLst>
                                      </p:cBhvr>
                                      <p:tavLst>
                                        <p:tav tm="0">
                                          <p:val>
                                            <p:strVal val="#ppt_x"/>
                                          </p:val>
                                        </p:tav>
                                        <p:tav tm="100000">
                                          <p:val>
                                            <p:strVal val="#ppt_x"/>
                                          </p:val>
                                        </p:tav>
                                      </p:tavLst>
                                    </p:anim>
                                    <p:anim calcmode="lin" valueType="num">
                                      <p:cBhvr>
                                        <p:cTn id="16" dur="1000" fill="hold"/>
                                        <p:tgtEl>
                                          <p:spTgt spid="88"/>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9" presetClass="entr" presetSubtype="0" decel="100000" fill="hold" nodeType="afterEffect">
                                  <p:stCondLst>
                                    <p:cond delay="0"/>
                                  </p:stCondLst>
                                  <p:childTnLst>
                                    <p:set>
                                      <p:cBhvr>
                                        <p:cTn id="19" dur="1" fill="hold">
                                          <p:stCondLst>
                                            <p:cond delay="0"/>
                                          </p:stCondLst>
                                        </p:cTn>
                                        <p:tgtEl>
                                          <p:spTgt spid="111"/>
                                        </p:tgtEl>
                                        <p:attrNameLst>
                                          <p:attrName>style.visibility</p:attrName>
                                        </p:attrNameLst>
                                      </p:cBhvr>
                                      <p:to>
                                        <p:strVal val="visible"/>
                                      </p:to>
                                    </p:set>
                                    <p:anim calcmode="lin" valueType="num">
                                      <p:cBhvr>
                                        <p:cTn id="20" dur="500" fill="hold"/>
                                        <p:tgtEl>
                                          <p:spTgt spid="111"/>
                                        </p:tgtEl>
                                        <p:attrNameLst>
                                          <p:attrName>ppt_w</p:attrName>
                                        </p:attrNameLst>
                                      </p:cBhvr>
                                      <p:tavLst>
                                        <p:tav tm="0">
                                          <p:val>
                                            <p:fltVal val="0"/>
                                          </p:val>
                                        </p:tav>
                                        <p:tav tm="100000">
                                          <p:val>
                                            <p:strVal val="#ppt_w"/>
                                          </p:val>
                                        </p:tav>
                                      </p:tavLst>
                                    </p:anim>
                                    <p:anim calcmode="lin" valueType="num">
                                      <p:cBhvr>
                                        <p:cTn id="21" dur="500" fill="hold"/>
                                        <p:tgtEl>
                                          <p:spTgt spid="111"/>
                                        </p:tgtEl>
                                        <p:attrNameLst>
                                          <p:attrName>ppt_h</p:attrName>
                                        </p:attrNameLst>
                                      </p:cBhvr>
                                      <p:tavLst>
                                        <p:tav tm="0">
                                          <p:val>
                                            <p:fltVal val="0"/>
                                          </p:val>
                                        </p:tav>
                                        <p:tav tm="100000">
                                          <p:val>
                                            <p:strVal val="#ppt_h"/>
                                          </p:val>
                                        </p:tav>
                                      </p:tavLst>
                                    </p:anim>
                                    <p:anim calcmode="lin" valueType="num">
                                      <p:cBhvr>
                                        <p:cTn id="22" dur="500" fill="hold"/>
                                        <p:tgtEl>
                                          <p:spTgt spid="111"/>
                                        </p:tgtEl>
                                        <p:attrNameLst>
                                          <p:attrName>style.rotation</p:attrName>
                                        </p:attrNameLst>
                                      </p:cBhvr>
                                      <p:tavLst>
                                        <p:tav tm="0">
                                          <p:val>
                                            <p:fltVal val="360"/>
                                          </p:val>
                                        </p:tav>
                                        <p:tav tm="100000">
                                          <p:val>
                                            <p:fltVal val="0"/>
                                          </p:val>
                                        </p:tav>
                                      </p:tavLst>
                                    </p:anim>
                                    <p:animEffect transition="in" filter="fade">
                                      <p:cBhvr>
                                        <p:cTn id="23" dur="500"/>
                                        <p:tgtEl>
                                          <p:spTgt spid="111"/>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1000"/>
                                        <p:tgtEl>
                                          <p:spTgt spid="89"/>
                                        </p:tgtEl>
                                      </p:cBhvr>
                                    </p:animEffect>
                                    <p:anim calcmode="lin" valueType="num">
                                      <p:cBhvr>
                                        <p:cTn id="28" dur="1000" fill="hold"/>
                                        <p:tgtEl>
                                          <p:spTgt spid="89"/>
                                        </p:tgtEl>
                                        <p:attrNameLst>
                                          <p:attrName>ppt_x</p:attrName>
                                        </p:attrNameLst>
                                      </p:cBhvr>
                                      <p:tavLst>
                                        <p:tav tm="0">
                                          <p:val>
                                            <p:strVal val="#ppt_x"/>
                                          </p:val>
                                        </p:tav>
                                        <p:tav tm="100000">
                                          <p:val>
                                            <p:strVal val="#ppt_x"/>
                                          </p:val>
                                        </p:tav>
                                      </p:tavLst>
                                    </p:anim>
                                    <p:anim calcmode="lin" valueType="num">
                                      <p:cBhvr>
                                        <p:cTn id="29" dur="1000" fill="hold"/>
                                        <p:tgtEl>
                                          <p:spTgt spid="89"/>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9" presetClass="entr" presetSubtype="0" decel="10000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fltVal val="0"/>
                                          </p:val>
                                        </p:tav>
                                        <p:tav tm="100000">
                                          <p:val>
                                            <p:strVal val="#ppt_h"/>
                                          </p:val>
                                        </p:tav>
                                      </p:tavLst>
                                    </p:anim>
                                    <p:anim calcmode="lin" valueType="num">
                                      <p:cBhvr>
                                        <p:cTn id="35" dur="500" fill="hold"/>
                                        <p:tgtEl>
                                          <p:spTgt spid="32"/>
                                        </p:tgtEl>
                                        <p:attrNameLst>
                                          <p:attrName>style.rotation</p:attrName>
                                        </p:attrNameLst>
                                      </p:cBhvr>
                                      <p:tavLst>
                                        <p:tav tm="0">
                                          <p:val>
                                            <p:fltVal val="360"/>
                                          </p:val>
                                        </p:tav>
                                        <p:tav tm="100000">
                                          <p:val>
                                            <p:fltVal val="0"/>
                                          </p:val>
                                        </p:tav>
                                      </p:tavLst>
                                    </p:anim>
                                    <p:animEffect transition="in" filter="fade">
                                      <p:cBhvr>
                                        <p:cTn id="36" dur="500"/>
                                        <p:tgtEl>
                                          <p:spTgt spid="32"/>
                                        </p:tgtEl>
                                      </p:cBhvr>
                                    </p:animEffect>
                                  </p:childTnLst>
                                </p:cTn>
                              </p:par>
                            </p:childTnLst>
                          </p:cTn>
                        </p:par>
                        <p:par>
                          <p:cTn id="37" fill="hold">
                            <p:stCondLst>
                              <p:cond delay="3500"/>
                            </p:stCondLst>
                            <p:childTnLst>
                              <p:par>
                                <p:cTn id="38" presetID="42" presetClass="entr" presetSubtype="0" fill="hold" grpId="0" nodeType="after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fade">
                                      <p:cBhvr>
                                        <p:cTn id="40" dur="1000"/>
                                        <p:tgtEl>
                                          <p:spTgt spid="101"/>
                                        </p:tgtEl>
                                      </p:cBhvr>
                                    </p:animEffect>
                                    <p:anim calcmode="lin" valueType="num">
                                      <p:cBhvr>
                                        <p:cTn id="41" dur="1000" fill="hold"/>
                                        <p:tgtEl>
                                          <p:spTgt spid="101"/>
                                        </p:tgtEl>
                                        <p:attrNameLst>
                                          <p:attrName>ppt_x</p:attrName>
                                        </p:attrNameLst>
                                      </p:cBhvr>
                                      <p:tavLst>
                                        <p:tav tm="0">
                                          <p:val>
                                            <p:strVal val="#ppt_x"/>
                                          </p:val>
                                        </p:tav>
                                        <p:tav tm="100000">
                                          <p:val>
                                            <p:strVal val="#ppt_x"/>
                                          </p:val>
                                        </p:tav>
                                      </p:tavLst>
                                    </p:anim>
                                    <p:anim calcmode="lin" valueType="num">
                                      <p:cBhvr>
                                        <p:cTn id="42" dur="1000" fill="hold"/>
                                        <p:tgtEl>
                                          <p:spTgt spid="101"/>
                                        </p:tgtEl>
                                        <p:attrNameLst>
                                          <p:attrName>ppt_y</p:attrName>
                                        </p:attrNameLst>
                                      </p:cBhvr>
                                      <p:tavLst>
                                        <p:tav tm="0">
                                          <p:val>
                                            <p:strVal val="#ppt_y+.1"/>
                                          </p:val>
                                        </p:tav>
                                        <p:tav tm="100000">
                                          <p:val>
                                            <p:strVal val="#ppt_y"/>
                                          </p:val>
                                        </p:tav>
                                      </p:tavLst>
                                    </p:anim>
                                  </p:childTnLst>
                                </p:cTn>
                              </p:par>
                            </p:childTnLst>
                          </p:cTn>
                        </p:par>
                        <p:par>
                          <p:cTn id="43" fill="hold">
                            <p:stCondLst>
                              <p:cond delay="4500"/>
                            </p:stCondLst>
                            <p:childTnLst>
                              <p:par>
                                <p:cTn id="44" presetID="49" presetClass="entr" presetSubtype="0" decel="100000"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p:cTn id="46" dur="500" fill="hold"/>
                                        <p:tgtEl>
                                          <p:spTgt spid="45"/>
                                        </p:tgtEl>
                                        <p:attrNameLst>
                                          <p:attrName>ppt_w</p:attrName>
                                        </p:attrNameLst>
                                      </p:cBhvr>
                                      <p:tavLst>
                                        <p:tav tm="0">
                                          <p:val>
                                            <p:fltVal val="0"/>
                                          </p:val>
                                        </p:tav>
                                        <p:tav tm="100000">
                                          <p:val>
                                            <p:strVal val="#ppt_w"/>
                                          </p:val>
                                        </p:tav>
                                      </p:tavLst>
                                    </p:anim>
                                    <p:anim calcmode="lin" valueType="num">
                                      <p:cBhvr>
                                        <p:cTn id="47" dur="500" fill="hold"/>
                                        <p:tgtEl>
                                          <p:spTgt spid="45"/>
                                        </p:tgtEl>
                                        <p:attrNameLst>
                                          <p:attrName>ppt_h</p:attrName>
                                        </p:attrNameLst>
                                      </p:cBhvr>
                                      <p:tavLst>
                                        <p:tav tm="0">
                                          <p:val>
                                            <p:fltVal val="0"/>
                                          </p:val>
                                        </p:tav>
                                        <p:tav tm="100000">
                                          <p:val>
                                            <p:strVal val="#ppt_h"/>
                                          </p:val>
                                        </p:tav>
                                      </p:tavLst>
                                    </p:anim>
                                    <p:anim calcmode="lin" valueType="num">
                                      <p:cBhvr>
                                        <p:cTn id="48" dur="500" fill="hold"/>
                                        <p:tgtEl>
                                          <p:spTgt spid="45"/>
                                        </p:tgtEl>
                                        <p:attrNameLst>
                                          <p:attrName>style.rotation</p:attrName>
                                        </p:attrNameLst>
                                      </p:cBhvr>
                                      <p:tavLst>
                                        <p:tav tm="0">
                                          <p:val>
                                            <p:fltVal val="360"/>
                                          </p:val>
                                        </p:tav>
                                        <p:tav tm="100000">
                                          <p:val>
                                            <p:fltVal val="0"/>
                                          </p:val>
                                        </p:tav>
                                      </p:tavLst>
                                    </p:anim>
                                    <p:animEffect transition="in" filter="fade">
                                      <p:cBhvr>
                                        <p:cTn id="49" dur="500"/>
                                        <p:tgtEl>
                                          <p:spTgt spid="45"/>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102"/>
                                        </p:tgtEl>
                                        <p:attrNameLst>
                                          <p:attrName>style.visibility</p:attrName>
                                        </p:attrNameLst>
                                      </p:cBhvr>
                                      <p:to>
                                        <p:strVal val="visible"/>
                                      </p:to>
                                    </p:set>
                                    <p:animEffect transition="in" filter="fade">
                                      <p:cBhvr>
                                        <p:cTn id="53" dur="1000"/>
                                        <p:tgtEl>
                                          <p:spTgt spid="102"/>
                                        </p:tgtEl>
                                      </p:cBhvr>
                                    </p:animEffect>
                                    <p:anim calcmode="lin" valueType="num">
                                      <p:cBhvr>
                                        <p:cTn id="54" dur="1000" fill="hold"/>
                                        <p:tgtEl>
                                          <p:spTgt spid="102"/>
                                        </p:tgtEl>
                                        <p:attrNameLst>
                                          <p:attrName>ppt_x</p:attrName>
                                        </p:attrNameLst>
                                      </p:cBhvr>
                                      <p:tavLst>
                                        <p:tav tm="0">
                                          <p:val>
                                            <p:strVal val="#ppt_x"/>
                                          </p:val>
                                        </p:tav>
                                        <p:tav tm="100000">
                                          <p:val>
                                            <p:strVal val="#ppt_x"/>
                                          </p:val>
                                        </p:tav>
                                      </p:tavLst>
                                    </p:anim>
                                    <p:anim calcmode="lin" valueType="num">
                                      <p:cBhvr>
                                        <p:cTn id="55" dur="1000" fill="hold"/>
                                        <p:tgtEl>
                                          <p:spTgt spid="102"/>
                                        </p:tgtEl>
                                        <p:attrNameLst>
                                          <p:attrName>ppt_y</p:attrName>
                                        </p:attrNameLst>
                                      </p:cBhvr>
                                      <p:tavLst>
                                        <p:tav tm="0">
                                          <p:val>
                                            <p:strVal val="#ppt_y+.1"/>
                                          </p:val>
                                        </p:tav>
                                        <p:tav tm="100000">
                                          <p:val>
                                            <p:strVal val="#ppt_y"/>
                                          </p:val>
                                        </p:tav>
                                      </p:tavLst>
                                    </p:anim>
                                  </p:childTnLst>
                                </p:cTn>
                              </p:par>
                            </p:childTnLst>
                          </p:cTn>
                        </p:par>
                        <p:par>
                          <p:cTn id="56" fill="hold">
                            <p:stCondLst>
                              <p:cond delay="6000"/>
                            </p:stCondLst>
                            <p:childTnLst>
                              <p:par>
                                <p:cTn id="57" presetID="22" presetClass="entr" presetSubtype="1" fill="hold" nodeType="afterEffect">
                                  <p:stCondLst>
                                    <p:cond delay="0"/>
                                  </p:stCondLst>
                                  <p:childTnLst>
                                    <p:set>
                                      <p:cBhvr>
                                        <p:cTn id="58" dur="1" fill="hold">
                                          <p:stCondLst>
                                            <p:cond delay="0"/>
                                          </p:stCondLst>
                                        </p:cTn>
                                        <p:tgtEl>
                                          <p:spTgt spid="113"/>
                                        </p:tgtEl>
                                        <p:attrNameLst>
                                          <p:attrName>style.visibility</p:attrName>
                                        </p:attrNameLst>
                                      </p:cBhvr>
                                      <p:to>
                                        <p:strVal val="visible"/>
                                      </p:to>
                                    </p:set>
                                    <p:animEffect transition="in" filter="wipe(up)">
                                      <p:cBhvr>
                                        <p:cTn id="59" dur="500"/>
                                        <p:tgtEl>
                                          <p:spTgt spid="113"/>
                                        </p:tgtEl>
                                      </p:cBhvr>
                                    </p:animEffect>
                                  </p:childTnLst>
                                </p:cTn>
                              </p:par>
                            </p:childTnLst>
                          </p:cTn>
                        </p:par>
                        <p:par>
                          <p:cTn id="60" fill="hold">
                            <p:stCondLst>
                              <p:cond delay="6500"/>
                            </p:stCondLst>
                            <p:childTnLst>
                              <p:par>
                                <p:cTn id="61" presetID="22" presetClass="entr" presetSubtype="8" fill="hold" grpId="0" nodeType="afterEffect">
                                  <p:stCondLst>
                                    <p:cond delay="0"/>
                                  </p:stCondLst>
                                  <p:iterate type="lt">
                                    <p:tmPct val="0"/>
                                  </p:iterate>
                                  <p:childTnLst>
                                    <p:set>
                                      <p:cBhvr>
                                        <p:cTn id="62" dur="1" fill="hold">
                                          <p:stCondLst>
                                            <p:cond delay="0"/>
                                          </p:stCondLst>
                                        </p:cTn>
                                        <p:tgtEl>
                                          <p:spTgt spid="103"/>
                                        </p:tgtEl>
                                        <p:attrNameLst>
                                          <p:attrName>style.visibility</p:attrName>
                                        </p:attrNameLst>
                                      </p:cBhvr>
                                      <p:to>
                                        <p:strVal val="visible"/>
                                      </p:to>
                                    </p:set>
                                    <p:animEffect transition="in" filter="wipe(left)">
                                      <p:cBhvr>
                                        <p:cTn id="63" dur="500"/>
                                        <p:tgtEl>
                                          <p:spTgt spid="103"/>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116"/>
                                        </p:tgtEl>
                                        <p:attrNameLst>
                                          <p:attrName>style.visibility</p:attrName>
                                        </p:attrNameLst>
                                      </p:cBhvr>
                                      <p:to>
                                        <p:strVal val="visible"/>
                                      </p:to>
                                    </p:set>
                                    <p:animEffect transition="in" filter="wipe(left)">
                                      <p:cBhvr>
                                        <p:cTn id="67" dur="500"/>
                                        <p:tgtEl>
                                          <p:spTgt spid="116"/>
                                        </p:tgtEl>
                                      </p:cBhvr>
                                    </p:animEffect>
                                  </p:childTnLst>
                                </p:cTn>
                              </p:par>
                            </p:childTnLst>
                          </p:cTn>
                        </p:par>
                        <p:par>
                          <p:cTn id="68" fill="hold">
                            <p:stCondLst>
                              <p:cond delay="7500"/>
                            </p:stCondLst>
                            <p:childTnLst>
                              <p:par>
                                <p:cTn id="69" presetID="22" presetClass="entr" presetSubtype="8" fill="hold" grpId="0" nodeType="afterEffect">
                                  <p:stCondLst>
                                    <p:cond delay="0"/>
                                  </p:stCondLst>
                                  <p:iterate type="lt">
                                    <p:tmPct val="0"/>
                                  </p:iterate>
                                  <p:childTnLst>
                                    <p:set>
                                      <p:cBhvr>
                                        <p:cTn id="70" dur="1" fill="hold">
                                          <p:stCondLst>
                                            <p:cond delay="0"/>
                                          </p:stCondLst>
                                        </p:cTn>
                                        <p:tgtEl>
                                          <p:spTgt spid="115"/>
                                        </p:tgtEl>
                                        <p:attrNameLst>
                                          <p:attrName>style.visibility</p:attrName>
                                        </p:attrNameLst>
                                      </p:cBhvr>
                                      <p:to>
                                        <p:strVal val="visible"/>
                                      </p:to>
                                    </p:set>
                                    <p:animEffect transition="in" filter="wipe(left)">
                                      <p:cBhvr>
                                        <p:cTn id="71" dur="500"/>
                                        <p:tgtEl>
                                          <p:spTgt spid="115"/>
                                        </p:tgtEl>
                                      </p:cBhvr>
                                    </p:animEffect>
                                  </p:childTnLst>
                                </p:cTn>
                              </p:par>
                            </p:childTnLst>
                          </p:cTn>
                        </p:par>
                        <p:par>
                          <p:cTn id="72" fill="hold">
                            <p:stCondLst>
                              <p:cond delay="8000"/>
                            </p:stCondLst>
                            <p:childTnLst>
                              <p:par>
                                <p:cTn id="73" presetID="22" presetClass="entr" presetSubtype="8" fill="hold" grpId="0" nodeType="afterEffect">
                                  <p:stCondLst>
                                    <p:cond delay="0"/>
                                  </p:stCondLst>
                                  <p:childTnLst>
                                    <p:set>
                                      <p:cBhvr>
                                        <p:cTn id="74" dur="1" fill="hold">
                                          <p:stCondLst>
                                            <p:cond delay="0"/>
                                          </p:stCondLst>
                                        </p:cTn>
                                        <p:tgtEl>
                                          <p:spTgt spid="117"/>
                                        </p:tgtEl>
                                        <p:attrNameLst>
                                          <p:attrName>style.visibility</p:attrName>
                                        </p:attrNameLst>
                                      </p:cBhvr>
                                      <p:to>
                                        <p:strVal val="visible"/>
                                      </p:to>
                                    </p:set>
                                    <p:animEffect transition="in" filter="wipe(left)">
                                      <p:cBhvr>
                                        <p:cTn id="75" dur="500"/>
                                        <p:tgtEl>
                                          <p:spTgt spid="117"/>
                                        </p:tgtEl>
                                      </p:cBhvr>
                                    </p:animEffect>
                                  </p:childTnLst>
                                </p:cTn>
                              </p:par>
                            </p:childTnLst>
                          </p:cTn>
                        </p:par>
                        <p:par>
                          <p:cTn id="76" fill="hold">
                            <p:stCondLst>
                              <p:cond delay="8500"/>
                            </p:stCondLst>
                            <p:childTnLst>
                              <p:par>
                                <p:cTn id="77" presetID="10" presetClass="entr" presetSubtype="0" fill="hold" nodeType="after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500"/>
                                        <p:tgtEl>
                                          <p:spTgt spid="104"/>
                                        </p:tgtEl>
                                      </p:cBhvr>
                                    </p:animEffect>
                                  </p:childTnLst>
                                </p:cTn>
                              </p:par>
                            </p:childTnLst>
                          </p:cTn>
                        </p:par>
                        <p:par>
                          <p:cTn id="80" fill="hold">
                            <p:stCondLst>
                              <p:cond delay="9000"/>
                            </p:stCondLst>
                            <p:childTnLst>
                              <p:par>
                                <p:cTn id="81" presetID="22" presetClass="entr" presetSubtype="8" fill="hold" grpId="0" nodeType="afterEffect">
                                  <p:stCondLst>
                                    <p:cond delay="0"/>
                                  </p:stCondLst>
                                  <p:iterate type="lt">
                                    <p:tmPct val="0"/>
                                  </p:iterate>
                                  <p:childTnLst>
                                    <p:set>
                                      <p:cBhvr>
                                        <p:cTn id="82" dur="1" fill="hold">
                                          <p:stCondLst>
                                            <p:cond delay="0"/>
                                          </p:stCondLst>
                                        </p:cTn>
                                        <p:tgtEl>
                                          <p:spTgt spid="105"/>
                                        </p:tgtEl>
                                        <p:attrNameLst>
                                          <p:attrName>style.visibility</p:attrName>
                                        </p:attrNameLst>
                                      </p:cBhvr>
                                      <p:to>
                                        <p:strVal val="visible"/>
                                      </p:to>
                                    </p:set>
                                    <p:animEffect transition="in" filter="wipe(left)">
                                      <p:cBhvr>
                                        <p:cTn id="83" dur="500"/>
                                        <p:tgtEl>
                                          <p:spTgt spid="105"/>
                                        </p:tgtEl>
                                      </p:cBhvr>
                                    </p:animEffect>
                                  </p:childTnLst>
                                </p:cTn>
                              </p:par>
                            </p:childTnLst>
                          </p:cTn>
                        </p:par>
                        <p:par>
                          <p:cTn id="84" fill="hold">
                            <p:stCondLst>
                              <p:cond delay="9500"/>
                            </p:stCondLst>
                            <p:childTnLst>
                              <p:par>
                                <p:cTn id="85" presetID="10" presetClass="entr" presetSubtype="0" fill="hold" nodeType="after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childTnLst>
                                </p:cTn>
                              </p:par>
                            </p:childTnLst>
                          </p:cTn>
                        </p:par>
                        <p:par>
                          <p:cTn id="88" fill="hold">
                            <p:stCondLst>
                              <p:cond delay="10000"/>
                            </p:stCondLst>
                            <p:childTnLst>
                              <p:par>
                                <p:cTn id="89" presetID="22" presetClass="entr" presetSubtype="8" fill="hold" grpId="0" nodeType="afterEffect">
                                  <p:stCondLst>
                                    <p:cond delay="0"/>
                                  </p:stCondLst>
                                  <p:iterate type="lt">
                                    <p:tmPct val="0"/>
                                  </p:iterate>
                                  <p:childTnLst>
                                    <p:set>
                                      <p:cBhvr>
                                        <p:cTn id="90" dur="1" fill="hold">
                                          <p:stCondLst>
                                            <p:cond delay="0"/>
                                          </p:stCondLst>
                                        </p:cTn>
                                        <p:tgtEl>
                                          <p:spTgt spid="109"/>
                                        </p:tgtEl>
                                        <p:attrNameLst>
                                          <p:attrName>style.visibility</p:attrName>
                                        </p:attrNameLst>
                                      </p:cBhvr>
                                      <p:to>
                                        <p:strVal val="visible"/>
                                      </p:to>
                                    </p:set>
                                    <p:animEffect transition="in" filter="wipe(left)">
                                      <p:cBhvr>
                                        <p:cTn id="91" dur="500"/>
                                        <p:tgtEl>
                                          <p:spTgt spid="109"/>
                                        </p:tgtEl>
                                      </p:cBhvr>
                                    </p:animEffect>
                                  </p:childTnLst>
                                </p:cTn>
                              </p:par>
                            </p:childTnLst>
                          </p:cTn>
                        </p:par>
                        <p:par>
                          <p:cTn id="92" fill="hold">
                            <p:stCondLst>
                              <p:cond delay="10500"/>
                            </p:stCondLst>
                            <p:childTnLst>
                              <p:par>
                                <p:cTn id="93" presetID="22" presetClass="entr" presetSubtype="8" fill="hold" grpId="0" nodeType="afterEffect">
                                  <p:stCondLst>
                                    <p:cond delay="0"/>
                                  </p:stCondLst>
                                  <p:iterate type="lt">
                                    <p:tmPct val="0"/>
                                  </p:iterate>
                                  <p:childTnLst>
                                    <p:set>
                                      <p:cBhvr>
                                        <p:cTn id="94" dur="1" fill="hold">
                                          <p:stCondLst>
                                            <p:cond delay="0"/>
                                          </p:stCondLst>
                                        </p:cTn>
                                        <p:tgtEl>
                                          <p:spTgt spid="119"/>
                                        </p:tgtEl>
                                        <p:attrNameLst>
                                          <p:attrName>style.visibility</p:attrName>
                                        </p:attrNameLst>
                                      </p:cBhvr>
                                      <p:to>
                                        <p:strVal val="visible"/>
                                      </p:to>
                                    </p:set>
                                    <p:animEffect transition="in" filter="wipe(left)">
                                      <p:cBhvr>
                                        <p:cTn id="95" dur="500"/>
                                        <p:tgtEl>
                                          <p:spTgt spid="119"/>
                                        </p:tgtEl>
                                      </p:cBhvr>
                                    </p:animEffect>
                                  </p:childTnLst>
                                </p:cTn>
                              </p:par>
                            </p:childTnLst>
                          </p:cTn>
                        </p:par>
                        <p:par>
                          <p:cTn id="96" fill="hold">
                            <p:stCondLst>
                              <p:cond delay="11000"/>
                            </p:stCondLst>
                            <p:childTnLst>
                              <p:par>
                                <p:cTn id="97" presetID="22" presetClass="entr" presetSubtype="8" fill="hold" grpId="0" nodeType="afterEffect">
                                  <p:stCondLst>
                                    <p:cond delay="0"/>
                                  </p:stCondLst>
                                  <p:childTnLst>
                                    <p:set>
                                      <p:cBhvr>
                                        <p:cTn id="98" dur="1" fill="hold">
                                          <p:stCondLst>
                                            <p:cond delay="0"/>
                                          </p:stCondLst>
                                        </p:cTn>
                                        <p:tgtEl>
                                          <p:spTgt spid="120"/>
                                        </p:tgtEl>
                                        <p:attrNameLst>
                                          <p:attrName>style.visibility</p:attrName>
                                        </p:attrNameLst>
                                      </p:cBhvr>
                                      <p:to>
                                        <p:strVal val="visible"/>
                                      </p:to>
                                    </p:set>
                                    <p:animEffect transition="in" filter="wipe(left)">
                                      <p:cBhvr>
                                        <p:cTn id="99" dur="500"/>
                                        <p:tgtEl>
                                          <p:spTgt spid="120"/>
                                        </p:tgtEl>
                                      </p:cBhvr>
                                    </p:animEffect>
                                  </p:childTnLst>
                                </p:cTn>
                              </p:par>
                            </p:childTnLst>
                          </p:cTn>
                        </p:par>
                        <p:par>
                          <p:cTn id="100" fill="hold">
                            <p:stCondLst>
                              <p:cond delay="11500"/>
                            </p:stCondLst>
                            <p:childTnLst>
                              <p:par>
                                <p:cTn id="101" presetID="22" presetClass="entr" presetSubtype="8" fill="hold" grpId="0" nodeType="afterEffect">
                                  <p:stCondLst>
                                    <p:cond delay="0"/>
                                  </p:stCondLst>
                                  <p:iterate type="lt">
                                    <p:tmPct val="0"/>
                                  </p:iterate>
                                  <p:childTnLst>
                                    <p:set>
                                      <p:cBhvr>
                                        <p:cTn id="102" dur="1" fill="hold">
                                          <p:stCondLst>
                                            <p:cond delay="0"/>
                                          </p:stCondLst>
                                        </p:cTn>
                                        <p:tgtEl>
                                          <p:spTgt spid="118"/>
                                        </p:tgtEl>
                                        <p:attrNameLst>
                                          <p:attrName>style.visibility</p:attrName>
                                        </p:attrNameLst>
                                      </p:cBhvr>
                                      <p:to>
                                        <p:strVal val="visible"/>
                                      </p:to>
                                    </p:set>
                                    <p:animEffect transition="in" filter="wipe(left)">
                                      <p:cBhvr>
                                        <p:cTn id="103" dur="500"/>
                                        <p:tgtEl>
                                          <p:spTgt spid="118"/>
                                        </p:tgtEl>
                                      </p:cBhvr>
                                    </p:animEffect>
                                  </p:childTnLst>
                                </p:cTn>
                              </p:par>
                            </p:childTnLst>
                          </p:cTn>
                        </p:par>
                        <p:par>
                          <p:cTn id="104" fill="hold">
                            <p:stCondLst>
                              <p:cond delay="12000"/>
                            </p:stCondLst>
                            <p:childTnLst>
                              <p:par>
                                <p:cTn id="105" presetID="22" presetClass="entr" presetSubtype="8" fill="hold" grpId="0" nodeType="afterEffect">
                                  <p:stCondLst>
                                    <p:cond delay="0"/>
                                  </p:stCondLst>
                                  <p:childTnLst>
                                    <p:set>
                                      <p:cBhvr>
                                        <p:cTn id="106" dur="1" fill="hold">
                                          <p:stCondLst>
                                            <p:cond delay="0"/>
                                          </p:stCondLst>
                                        </p:cTn>
                                        <p:tgtEl>
                                          <p:spTgt spid="121"/>
                                        </p:tgtEl>
                                        <p:attrNameLst>
                                          <p:attrName>style.visibility</p:attrName>
                                        </p:attrNameLst>
                                      </p:cBhvr>
                                      <p:to>
                                        <p:strVal val="visible"/>
                                      </p:to>
                                    </p:set>
                                    <p:animEffect transition="in" filter="wipe(left)">
                                      <p:cBhvr>
                                        <p:cTn id="107" dur="500"/>
                                        <p:tgtEl>
                                          <p:spTgt spid="121"/>
                                        </p:tgtEl>
                                      </p:cBhvr>
                                    </p:animEffect>
                                  </p:childTnLst>
                                </p:cTn>
                              </p:par>
                            </p:childTnLst>
                          </p:cTn>
                        </p:par>
                        <p:par>
                          <p:cTn id="108" fill="hold">
                            <p:stCondLst>
                              <p:cond delay="12500"/>
                            </p:stCondLst>
                            <p:childTnLst>
                              <p:par>
                                <p:cTn id="109" presetID="10" presetClass="entr" presetSubtype="0" fill="hold" nodeType="afterEffect">
                                  <p:stCondLst>
                                    <p:cond delay="0"/>
                                  </p:stCondLst>
                                  <p:childTnLst>
                                    <p:set>
                                      <p:cBhvr>
                                        <p:cTn id="110" dur="1" fill="hold">
                                          <p:stCondLst>
                                            <p:cond delay="0"/>
                                          </p:stCondLst>
                                        </p:cTn>
                                        <p:tgtEl>
                                          <p:spTgt spid="122"/>
                                        </p:tgtEl>
                                        <p:attrNameLst>
                                          <p:attrName>style.visibility</p:attrName>
                                        </p:attrNameLst>
                                      </p:cBhvr>
                                      <p:to>
                                        <p:strVal val="visible"/>
                                      </p:to>
                                    </p:set>
                                    <p:animEffect transition="in" filter="fade">
                                      <p:cBhvr>
                                        <p:cTn id="111" dur="500"/>
                                        <p:tgtEl>
                                          <p:spTgt spid="122"/>
                                        </p:tgtEl>
                                      </p:cBhvr>
                                    </p:animEffect>
                                  </p:childTnLst>
                                </p:cTn>
                              </p:par>
                            </p:childTnLst>
                          </p:cTn>
                        </p:par>
                        <p:par>
                          <p:cTn id="112" fill="hold">
                            <p:stCondLst>
                              <p:cond delay="13000"/>
                            </p:stCondLst>
                            <p:childTnLst>
                              <p:par>
                                <p:cTn id="113" presetID="22" presetClass="entr" presetSubtype="8" fill="hold" grpId="0" nodeType="afterEffect">
                                  <p:stCondLst>
                                    <p:cond delay="0"/>
                                  </p:stCondLst>
                                  <p:iterate type="lt">
                                    <p:tmPct val="0"/>
                                  </p:iterate>
                                  <p:childTnLst>
                                    <p:set>
                                      <p:cBhvr>
                                        <p:cTn id="114" dur="1" fill="hold">
                                          <p:stCondLst>
                                            <p:cond delay="0"/>
                                          </p:stCondLst>
                                        </p:cTn>
                                        <p:tgtEl>
                                          <p:spTgt spid="125"/>
                                        </p:tgtEl>
                                        <p:attrNameLst>
                                          <p:attrName>style.visibility</p:attrName>
                                        </p:attrNameLst>
                                      </p:cBhvr>
                                      <p:to>
                                        <p:strVal val="visible"/>
                                      </p:to>
                                    </p:set>
                                    <p:animEffect transition="in" filter="wipe(left)">
                                      <p:cBhvr>
                                        <p:cTn id="115"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8" grpId="0"/>
      <p:bldP spid="89" grpId="0"/>
      <p:bldP spid="101" grpId="0"/>
      <p:bldP spid="102" grpId="0"/>
      <p:bldP spid="103" grpId="0"/>
      <p:bldP spid="105" grpId="0"/>
      <p:bldP spid="109" grpId="0"/>
      <p:bldP spid="115" grpId="0"/>
      <p:bldP spid="116" grpId="0" animBg="1"/>
      <p:bldP spid="117" grpId="0" animBg="1"/>
      <p:bldP spid="118" grpId="0"/>
      <p:bldP spid="119" grpId="0"/>
      <p:bldP spid="120" grpId="0" animBg="1"/>
      <p:bldP spid="121" grpId="0" animBg="1"/>
      <p:bldP spid="1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70" name="任意多边形: 形状 169">
            <a:extLst>
              <a:ext uri="{FF2B5EF4-FFF2-40B4-BE49-F238E27FC236}">
                <a16:creationId xmlns:a16="http://schemas.microsoft.com/office/drawing/2014/main" id="{38C898E2-10B2-4BA9-B84C-4B432B07A18C}"/>
              </a:ext>
            </a:extLst>
          </p:cNvPr>
          <p:cNvSpPr/>
          <p:nvPr/>
        </p:nvSpPr>
        <p:spPr>
          <a:xfrm>
            <a:off x="3010128" y="2704196"/>
            <a:ext cx="1522615" cy="1584057"/>
          </a:xfrm>
          <a:custGeom>
            <a:avLst/>
            <a:gdLst>
              <a:gd name="connsiteX0" fmla="*/ 1760715 w 2517775"/>
              <a:gd name="connsiteY0" fmla="*/ 2255991 h 2619375"/>
              <a:gd name="connsiteX1" fmla="*/ 1679514 w 2517775"/>
              <a:gd name="connsiteY1" fmla="*/ 2331473 h 2619375"/>
              <a:gd name="connsiteX2" fmla="*/ 1760715 w 2517775"/>
              <a:gd name="connsiteY2" fmla="*/ 2331473 h 2619375"/>
              <a:gd name="connsiteX3" fmla="*/ 1625761 w 2517775"/>
              <a:gd name="connsiteY3" fmla="*/ 2039838 h 2619375"/>
              <a:gd name="connsiteX4" fmla="*/ 1625761 w 2517775"/>
              <a:gd name="connsiteY4" fmla="*/ 2277721 h 2619375"/>
              <a:gd name="connsiteX5" fmla="*/ 1742415 w 2517775"/>
              <a:gd name="connsiteY5" fmla="*/ 2156492 h 2619375"/>
              <a:gd name="connsiteX6" fmla="*/ 1760714 w 2517775"/>
              <a:gd name="connsiteY6" fmla="*/ 1821397 h 2619375"/>
              <a:gd name="connsiteX7" fmla="*/ 1639485 w 2517775"/>
              <a:gd name="connsiteY7" fmla="*/ 1942626 h 2619375"/>
              <a:gd name="connsiteX8" fmla="*/ 1760714 w 2517775"/>
              <a:gd name="connsiteY8" fmla="*/ 2059280 h 2619375"/>
              <a:gd name="connsiteX9" fmla="*/ 1625761 w 2517775"/>
              <a:gd name="connsiteY9" fmla="*/ 1610962 h 2619375"/>
              <a:gd name="connsiteX10" fmla="*/ 1625761 w 2517775"/>
              <a:gd name="connsiteY10" fmla="*/ 1846558 h 2619375"/>
              <a:gd name="connsiteX11" fmla="*/ 1742415 w 2517775"/>
              <a:gd name="connsiteY11" fmla="*/ 1727617 h 2619375"/>
              <a:gd name="connsiteX12" fmla="*/ 1760714 w 2517775"/>
              <a:gd name="connsiteY12" fmla="*/ 1392522 h 2619375"/>
              <a:gd name="connsiteX13" fmla="*/ 1639485 w 2517775"/>
              <a:gd name="connsiteY13" fmla="*/ 1511464 h 2619375"/>
              <a:gd name="connsiteX14" fmla="*/ 1760714 w 2517775"/>
              <a:gd name="connsiteY14" fmla="*/ 1630405 h 2619375"/>
              <a:gd name="connsiteX15" fmla="*/ 1625761 w 2517775"/>
              <a:gd name="connsiteY15" fmla="*/ 1176369 h 2619375"/>
              <a:gd name="connsiteX16" fmla="*/ 1625761 w 2517775"/>
              <a:gd name="connsiteY16" fmla="*/ 1411965 h 2619375"/>
              <a:gd name="connsiteX17" fmla="*/ 1742415 w 2517775"/>
              <a:gd name="connsiteY17" fmla="*/ 1295311 h 2619375"/>
              <a:gd name="connsiteX18" fmla="*/ 1679514 w 2517775"/>
              <a:gd name="connsiteY18" fmla="*/ 1120329 h 2619375"/>
              <a:gd name="connsiteX19" fmla="*/ 1760715 w 2517775"/>
              <a:gd name="connsiteY19" fmla="*/ 1198098 h 2619375"/>
              <a:gd name="connsiteX20" fmla="*/ 1760715 w 2517775"/>
              <a:gd name="connsiteY20" fmla="*/ 1120329 h 2619375"/>
              <a:gd name="connsiteX21" fmla="*/ 2192338 w 2517775"/>
              <a:gd name="connsiteY21" fmla="*/ 630238 h 2619375"/>
              <a:gd name="connsiteX22" fmla="*/ 2192338 w 2517775"/>
              <a:gd name="connsiteY22" fmla="*/ 754063 h 2619375"/>
              <a:gd name="connsiteX23" fmla="*/ 2435226 w 2517775"/>
              <a:gd name="connsiteY23" fmla="*/ 754063 h 2619375"/>
              <a:gd name="connsiteX24" fmla="*/ 2435226 w 2517775"/>
              <a:gd name="connsiteY24" fmla="*/ 630238 h 2619375"/>
              <a:gd name="connsiteX25" fmla="*/ 1508414 w 2517775"/>
              <a:gd name="connsiteY25" fmla="*/ 629550 h 2619375"/>
              <a:gd name="connsiteX26" fmla="*/ 1508414 w 2517775"/>
              <a:gd name="connsiteY26" fmla="*/ 708243 h 2619375"/>
              <a:gd name="connsiteX27" fmla="*/ 1507898 w 2517775"/>
              <a:gd name="connsiteY27" fmla="*/ 709472 h 2619375"/>
              <a:gd name="connsiteX28" fmla="*/ 1507898 w 2517775"/>
              <a:gd name="connsiteY28" fmla="*/ 924359 h 2619375"/>
              <a:gd name="connsiteX29" fmla="*/ 1508414 w 2517775"/>
              <a:gd name="connsiteY29" fmla="*/ 925588 h 2619375"/>
              <a:gd name="connsiteX30" fmla="*/ 1508414 w 2517775"/>
              <a:gd name="connsiteY30" fmla="*/ 1034260 h 2619375"/>
              <a:gd name="connsiteX31" fmla="*/ 1861127 w 2517775"/>
              <a:gd name="connsiteY31" fmla="*/ 1034260 h 2619375"/>
              <a:gd name="connsiteX32" fmla="*/ 1861127 w 2517775"/>
              <a:gd name="connsiteY32" fmla="*/ 629550 h 2619375"/>
              <a:gd name="connsiteX33" fmla="*/ 1508414 w 2517775"/>
              <a:gd name="connsiteY33" fmla="*/ 629550 h 2619375"/>
              <a:gd name="connsiteX34" fmla="*/ 2444628 w 2517775"/>
              <a:gd name="connsiteY34" fmla="*/ 443278 h 2619375"/>
              <a:gd name="connsiteX35" fmla="*/ 2335979 w 2517775"/>
              <a:gd name="connsiteY35" fmla="*/ 553070 h 2619375"/>
              <a:gd name="connsiteX36" fmla="*/ 2444628 w 2517775"/>
              <a:gd name="connsiteY36" fmla="*/ 553070 h 2619375"/>
              <a:gd name="connsiteX37" fmla="*/ 2020327 w 2517775"/>
              <a:gd name="connsiteY37" fmla="*/ 434129 h 2619375"/>
              <a:gd name="connsiteX38" fmla="*/ 1899098 w 2517775"/>
              <a:gd name="connsiteY38" fmla="*/ 553070 h 2619375"/>
              <a:gd name="connsiteX39" fmla="*/ 2135838 w 2517775"/>
              <a:gd name="connsiteY39" fmla="*/ 553070 h 2619375"/>
              <a:gd name="connsiteX40" fmla="*/ 709684 w 2517775"/>
              <a:gd name="connsiteY40" fmla="*/ 434129 h 2619375"/>
              <a:gd name="connsiteX41" fmla="*/ 590742 w 2517775"/>
              <a:gd name="connsiteY41" fmla="*/ 553070 h 2619375"/>
              <a:gd name="connsiteX42" fmla="*/ 826338 w 2517775"/>
              <a:gd name="connsiteY42" fmla="*/ 553070 h 2619375"/>
              <a:gd name="connsiteX43" fmla="*/ 275090 w 2517775"/>
              <a:gd name="connsiteY43" fmla="*/ 434129 h 2619375"/>
              <a:gd name="connsiteX44" fmla="*/ 153861 w 2517775"/>
              <a:gd name="connsiteY44" fmla="*/ 553070 h 2619375"/>
              <a:gd name="connsiteX45" fmla="*/ 394031 w 2517775"/>
              <a:gd name="connsiteY45" fmla="*/ 553070 h 2619375"/>
              <a:gd name="connsiteX46" fmla="*/ 1601148 w 2517775"/>
              <a:gd name="connsiteY46" fmla="*/ 421836 h 2619375"/>
              <a:gd name="connsiteX47" fmla="*/ 1482206 w 2517775"/>
              <a:gd name="connsiteY47" fmla="*/ 540777 h 2619375"/>
              <a:gd name="connsiteX48" fmla="*/ 1717802 w 2517775"/>
              <a:gd name="connsiteY48" fmla="*/ 540777 h 2619375"/>
              <a:gd name="connsiteX49" fmla="*/ 1166554 w 2517775"/>
              <a:gd name="connsiteY49" fmla="*/ 421836 h 2619375"/>
              <a:gd name="connsiteX50" fmla="*/ 1045325 w 2517775"/>
              <a:gd name="connsiteY50" fmla="*/ 540777 h 2619375"/>
              <a:gd name="connsiteX51" fmla="*/ 1285495 w 2517775"/>
              <a:gd name="connsiteY51" fmla="*/ 540777 h 2619375"/>
              <a:gd name="connsiteX52" fmla="*/ 2106102 w 2517775"/>
              <a:gd name="connsiteY52" fmla="*/ 407824 h 2619375"/>
              <a:gd name="connsiteX53" fmla="*/ 2236480 w 2517775"/>
              <a:gd name="connsiteY53" fmla="*/ 534771 h 2619375"/>
              <a:gd name="connsiteX54" fmla="*/ 2365715 w 2517775"/>
              <a:gd name="connsiteY54" fmla="*/ 407824 h 2619375"/>
              <a:gd name="connsiteX55" fmla="*/ 798890 w 2517775"/>
              <a:gd name="connsiteY55" fmla="*/ 407824 h 2619375"/>
              <a:gd name="connsiteX56" fmla="*/ 929268 w 2517775"/>
              <a:gd name="connsiteY56" fmla="*/ 534771 h 2619375"/>
              <a:gd name="connsiteX57" fmla="*/ 1058503 w 2517775"/>
              <a:gd name="connsiteY57" fmla="*/ 407824 h 2619375"/>
              <a:gd name="connsiteX58" fmla="*/ 362009 w 2517775"/>
              <a:gd name="connsiteY58" fmla="*/ 407824 h 2619375"/>
              <a:gd name="connsiteX59" fmla="*/ 493531 w 2517775"/>
              <a:gd name="connsiteY59" fmla="*/ 534771 h 2619375"/>
              <a:gd name="connsiteX60" fmla="*/ 620478 w 2517775"/>
              <a:gd name="connsiteY60" fmla="*/ 407824 h 2619375"/>
              <a:gd name="connsiteX61" fmla="*/ 88672 w 2517775"/>
              <a:gd name="connsiteY61" fmla="*/ 407824 h 2619375"/>
              <a:gd name="connsiteX62" fmla="*/ 88672 w 2517775"/>
              <a:gd name="connsiteY62" fmla="*/ 505036 h 2619375"/>
              <a:gd name="connsiteX63" fmla="*/ 185884 w 2517775"/>
              <a:gd name="connsiteY63" fmla="*/ 407824 h 2619375"/>
              <a:gd name="connsiteX64" fmla="*/ 1690355 w 2517775"/>
              <a:gd name="connsiteY64" fmla="*/ 395531 h 2619375"/>
              <a:gd name="connsiteX65" fmla="*/ 1820733 w 2517775"/>
              <a:gd name="connsiteY65" fmla="*/ 522478 h 2619375"/>
              <a:gd name="connsiteX66" fmla="*/ 1949968 w 2517775"/>
              <a:gd name="connsiteY66" fmla="*/ 395531 h 2619375"/>
              <a:gd name="connsiteX67" fmla="*/ 1253474 w 2517775"/>
              <a:gd name="connsiteY67" fmla="*/ 395531 h 2619375"/>
              <a:gd name="connsiteX68" fmla="*/ 1384996 w 2517775"/>
              <a:gd name="connsiteY68" fmla="*/ 522478 h 2619375"/>
              <a:gd name="connsiteX69" fmla="*/ 1511943 w 2517775"/>
              <a:gd name="connsiteY69" fmla="*/ 395531 h 2619375"/>
              <a:gd name="connsiteX70" fmla="*/ 1841915 w 2517775"/>
              <a:gd name="connsiteY70" fmla="*/ 108183 h 2619375"/>
              <a:gd name="connsiteX71" fmla="*/ 1841915 w 2517775"/>
              <a:gd name="connsiteY71" fmla="*/ 326624 h 2619375"/>
              <a:gd name="connsiteX72" fmla="*/ 2306244 w 2517775"/>
              <a:gd name="connsiteY72" fmla="*/ 326624 h 2619375"/>
              <a:gd name="connsiteX73" fmla="*/ 1760714 w 2517775"/>
              <a:gd name="connsiteY73" fmla="*/ 94459 h 2619375"/>
              <a:gd name="connsiteX74" fmla="*/ 491243 w 2517775"/>
              <a:gd name="connsiteY74" fmla="*/ 326624 h 2619375"/>
              <a:gd name="connsiteX75" fmla="*/ 1760714 w 2517775"/>
              <a:gd name="connsiteY75" fmla="*/ 326624 h 2619375"/>
              <a:gd name="connsiteX76" fmla="*/ 1786082 w 2517775"/>
              <a:gd name="connsiteY76" fmla="*/ 0 h 2619375"/>
              <a:gd name="connsiteX77" fmla="*/ 1808596 w 2517775"/>
              <a:gd name="connsiteY77" fmla="*/ 3747 h 2619375"/>
              <a:gd name="connsiteX78" fmla="*/ 2495261 w 2517775"/>
              <a:gd name="connsiteY78" fmla="*/ 326017 h 2619375"/>
              <a:gd name="connsiteX79" fmla="*/ 2517775 w 2517775"/>
              <a:gd name="connsiteY79" fmla="*/ 363490 h 2619375"/>
              <a:gd name="connsiteX80" fmla="*/ 2517775 w 2517775"/>
              <a:gd name="connsiteY80" fmla="*/ 794431 h 2619375"/>
              <a:gd name="connsiteX81" fmla="*/ 2476500 w 2517775"/>
              <a:gd name="connsiteY81" fmla="*/ 835652 h 2619375"/>
              <a:gd name="connsiteX82" fmla="*/ 2150052 w 2517775"/>
              <a:gd name="connsiteY82" fmla="*/ 835652 h 2619375"/>
              <a:gd name="connsiteX83" fmla="*/ 2108777 w 2517775"/>
              <a:gd name="connsiteY83" fmla="*/ 794431 h 2619375"/>
              <a:gd name="connsiteX84" fmla="*/ 2108777 w 2517775"/>
              <a:gd name="connsiteY84" fmla="*/ 629550 h 2619375"/>
              <a:gd name="connsiteX85" fmla="*/ 1943677 w 2517775"/>
              <a:gd name="connsiteY85" fmla="*/ 629550 h 2619375"/>
              <a:gd name="connsiteX86" fmla="*/ 1943677 w 2517775"/>
              <a:gd name="connsiteY86" fmla="*/ 1075480 h 2619375"/>
              <a:gd name="connsiteX87" fmla="*/ 1902402 w 2517775"/>
              <a:gd name="connsiteY87" fmla="*/ 1116701 h 2619375"/>
              <a:gd name="connsiteX88" fmla="*/ 1834862 w 2517775"/>
              <a:gd name="connsiteY88" fmla="*/ 1116701 h 2619375"/>
              <a:gd name="connsiteX89" fmla="*/ 1834862 w 2517775"/>
              <a:gd name="connsiteY89" fmla="*/ 2330832 h 2619375"/>
              <a:gd name="connsiteX90" fmla="*/ 2097521 w 2517775"/>
              <a:gd name="connsiteY90" fmla="*/ 2330832 h 2619375"/>
              <a:gd name="connsiteX91" fmla="*/ 2138796 w 2517775"/>
              <a:gd name="connsiteY91" fmla="*/ 2372052 h 2619375"/>
              <a:gd name="connsiteX92" fmla="*/ 2138796 w 2517775"/>
              <a:gd name="connsiteY92" fmla="*/ 2578155 h 2619375"/>
              <a:gd name="connsiteX93" fmla="*/ 2097521 w 2517775"/>
              <a:gd name="connsiteY93" fmla="*/ 2619375 h 2619375"/>
              <a:gd name="connsiteX94" fmla="*/ 1999962 w 2517775"/>
              <a:gd name="connsiteY94" fmla="*/ 2619375 h 2619375"/>
              <a:gd name="connsiteX95" fmla="*/ 1958687 w 2517775"/>
              <a:gd name="connsiteY95" fmla="*/ 2578155 h 2619375"/>
              <a:gd name="connsiteX96" fmla="*/ 1958710 w 2517775"/>
              <a:gd name="connsiteY96" fmla="*/ 2578100 h 2619375"/>
              <a:gd name="connsiteX97" fmla="*/ 1823582 w 2517775"/>
              <a:gd name="connsiteY97" fmla="*/ 2578100 h 2619375"/>
              <a:gd name="connsiteX98" fmla="*/ 1823605 w 2517775"/>
              <a:gd name="connsiteY98" fmla="*/ 2578155 h 2619375"/>
              <a:gd name="connsiteX99" fmla="*/ 1782330 w 2517775"/>
              <a:gd name="connsiteY99" fmla="*/ 2619375 h 2619375"/>
              <a:gd name="connsiteX100" fmla="*/ 1272021 w 2517775"/>
              <a:gd name="connsiteY100" fmla="*/ 2619375 h 2619375"/>
              <a:gd name="connsiteX101" fmla="*/ 1230746 w 2517775"/>
              <a:gd name="connsiteY101" fmla="*/ 2578155 h 2619375"/>
              <a:gd name="connsiteX102" fmla="*/ 1230746 w 2517775"/>
              <a:gd name="connsiteY102" fmla="*/ 2372052 h 2619375"/>
              <a:gd name="connsiteX103" fmla="*/ 1272021 w 2517775"/>
              <a:gd name="connsiteY103" fmla="*/ 2330832 h 2619375"/>
              <a:gd name="connsiteX104" fmla="*/ 1534680 w 2517775"/>
              <a:gd name="connsiteY104" fmla="*/ 2330832 h 2619375"/>
              <a:gd name="connsiteX105" fmla="*/ 1534680 w 2517775"/>
              <a:gd name="connsiteY105" fmla="*/ 1116701 h 2619375"/>
              <a:gd name="connsiteX106" fmla="*/ 1467139 w 2517775"/>
              <a:gd name="connsiteY106" fmla="*/ 1116701 h 2619375"/>
              <a:gd name="connsiteX107" fmla="*/ 1425864 w 2517775"/>
              <a:gd name="connsiteY107" fmla="*/ 1075480 h 2619375"/>
              <a:gd name="connsiteX108" fmla="*/ 1425864 w 2517775"/>
              <a:gd name="connsiteY108" fmla="*/ 1038885 h 2619375"/>
              <a:gd name="connsiteX109" fmla="*/ 1425864 w 2517775"/>
              <a:gd name="connsiteY109" fmla="*/ 1013279 h 2619375"/>
              <a:gd name="connsiteX110" fmla="*/ 1422173 w 2517775"/>
              <a:gd name="connsiteY110" fmla="*/ 1013279 h 2619375"/>
              <a:gd name="connsiteX111" fmla="*/ 1422173 w 2517775"/>
              <a:gd name="connsiteY111" fmla="*/ 629550 h 2619375"/>
              <a:gd name="connsiteX112" fmla="*/ 1411852 w 2517775"/>
              <a:gd name="connsiteY112" fmla="*/ 629550 h 2619375"/>
              <a:gd name="connsiteX113" fmla="*/ 529071 w 2517775"/>
              <a:gd name="connsiteY113" fmla="*/ 629550 h 2619375"/>
              <a:gd name="connsiteX114" fmla="*/ 529071 w 2517775"/>
              <a:gd name="connsiteY114" fmla="*/ 759184 h 2619375"/>
              <a:gd name="connsiteX115" fmla="*/ 529071 w 2517775"/>
              <a:gd name="connsiteY115" fmla="*/ 818016 h 2619375"/>
              <a:gd name="connsiteX116" fmla="*/ 446521 w 2517775"/>
              <a:gd name="connsiteY116" fmla="*/ 818016 h 2619375"/>
              <a:gd name="connsiteX117" fmla="*/ 446521 w 2517775"/>
              <a:gd name="connsiteY117" fmla="*/ 807196 h 2619375"/>
              <a:gd name="connsiteX118" fmla="*/ 446521 w 2517775"/>
              <a:gd name="connsiteY118" fmla="*/ 629550 h 2619375"/>
              <a:gd name="connsiteX119" fmla="*/ 41275 w 2517775"/>
              <a:gd name="connsiteY119" fmla="*/ 629550 h 2619375"/>
              <a:gd name="connsiteX120" fmla="*/ 0 w 2517775"/>
              <a:gd name="connsiteY120" fmla="*/ 592076 h 2619375"/>
              <a:gd name="connsiteX121" fmla="*/ 0 w 2517775"/>
              <a:gd name="connsiteY121" fmla="*/ 363490 h 2619375"/>
              <a:gd name="connsiteX122" fmla="*/ 33771 w 2517775"/>
              <a:gd name="connsiteY122" fmla="*/ 322269 h 2619375"/>
              <a:gd name="connsiteX123" fmla="*/ 1786082 w 2517775"/>
              <a:gd name="connsiteY123" fmla="*/ 0 h 261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2517775" h="2619375">
                <a:moveTo>
                  <a:pt x="1760715" y="2255991"/>
                </a:moveTo>
                <a:lnTo>
                  <a:pt x="1679514" y="2331473"/>
                </a:lnTo>
                <a:lnTo>
                  <a:pt x="1760715" y="2331473"/>
                </a:lnTo>
                <a:close/>
                <a:moveTo>
                  <a:pt x="1625761" y="2039838"/>
                </a:moveTo>
                <a:lnTo>
                  <a:pt x="1625761" y="2277721"/>
                </a:lnTo>
                <a:lnTo>
                  <a:pt x="1742415" y="2156492"/>
                </a:lnTo>
                <a:close/>
                <a:moveTo>
                  <a:pt x="1760714" y="1821397"/>
                </a:moveTo>
                <a:lnTo>
                  <a:pt x="1639485" y="1942626"/>
                </a:lnTo>
                <a:lnTo>
                  <a:pt x="1760714" y="2059280"/>
                </a:lnTo>
                <a:close/>
                <a:moveTo>
                  <a:pt x="1625761" y="1610962"/>
                </a:moveTo>
                <a:lnTo>
                  <a:pt x="1625761" y="1846558"/>
                </a:lnTo>
                <a:lnTo>
                  <a:pt x="1742415" y="1727617"/>
                </a:lnTo>
                <a:close/>
                <a:moveTo>
                  <a:pt x="1760714" y="1392522"/>
                </a:moveTo>
                <a:lnTo>
                  <a:pt x="1639485" y="1511464"/>
                </a:lnTo>
                <a:lnTo>
                  <a:pt x="1760714" y="1630405"/>
                </a:lnTo>
                <a:close/>
                <a:moveTo>
                  <a:pt x="1625761" y="1176369"/>
                </a:moveTo>
                <a:lnTo>
                  <a:pt x="1625761" y="1411965"/>
                </a:lnTo>
                <a:lnTo>
                  <a:pt x="1742415" y="1295311"/>
                </a:lnTo>
                <a:close/>
                <a:moveTo>
                  <a:pt x="1679514" y="1120329"/>
                </a:moveTo>
                <a:lnTo>
                  <a:pt x="1760715" y="1198098"/>
                </a:lnTo>
                <a:lnTo>
                  <a:pt x="1760715" y="1120329"/>
                </a:lnTo>
                <a:close/>
                <a:moveTo>
                  <a:pt x="2192338" y="630238"/>
                </a:moveTo>
                <a:lnTo>
                  <a:pt x="2192338" y="754063"/>
                </a:lnTo>
                <a:lnTo>
                  <a:pt x="2435226" y="754063"/>
                </a:lnTo>
                <a:lnTo>
                  <a:pt x="2435226" y="630238"/>
                </a:lnTo>
                <a:close/>
                <a:moveTo>
                  <a:pt x="1508414" y="629550"/>
                </a:moveTo>
                <a:cubicBezTo>
                  <a:pt x="1508414" y="629550"/>
                  <a:pt x="1508414" y="629550"/>
                  <a:pt x="1508414" y="708243"/>
                </a:cubicBezTo>
                <a:lnTo>
                  <a:pt x="1507898" y="709472"/>
                </a:lnTo>
                <a:lnTo>
                  <a:pt x="1507898" y="924359"/>
                </a:lnTo>
                <a:lnTo>
                  <a:pt x="1508414" y="925588"/>
                </a:lnTo>
                <a:cubicBezTo>
                  <a:pt x="1508414" y="925588"/>
                  <a:pt x="1508414" y="925588"/>
                  <a:pt x="1508414" y="1034260"/>
                </a:cubicBezTo>
                <a:cubicBezTo>
                  <a:pt x="1508414" y="1034260"/>
                  <a:pt x="1508414" y="1034260"/>
                  <a:pt x="1861127" y="1034260"/>
                </a:cubicBezTo>
                <a:cubicBezTo>
                  <a:pt x="1861127" y="1034260"/>
                  <a:pt x="1861127" y="1034260"/>
                  <a:pt x="1861127" y="629550"/>
                </a:cubicBezTo>
                <a:cubicBezTo>
                  <a:pt x="1861127" y="629550"/>
                  <a:pt x="1861127" y="629550"/>
                  <a:pt x="1508414" y="629550"/>
                </a:cubicBezTo>
                <a:close/>
                <a:moveTo>
                  <a:pt x="2444628" y="443278"/>
                </a:moveTo>
                <a:lnTo>
                  <a:pt x="2335979" y="553070"/>
                </a:lnTo>
                <a:lnTo>
                  <a:pt x="2444628" y="553070"/>
                </a:lnTo>
                <a:close/>
                <a:moveTo>
                  <a:pt x="2020327" y="434129"/>
                </a:moveTo>
                <a:lnTo>
                  <a:pt x="1899098" y="553070"/>
                </a:lnTo>
                <a:lnTo>
                  <a:pt x="2135838" y="553070"/>
                </a:lnTo>
                <a:close/>
                <a:moveTo>
                  <a:pt x="709684" y="434129"/>
                </a:moveTo>
                <a:lnTo>
                  <a:pt x="590742" y="553070"/>
                </a:lnTo>
                <a:lnTo>
                  <a:pt x="826338" y="553070"/>
                </a:lnTo>
                <a:close/>
                <a:moveTo>
                  <a:pt x="275090" y="434129"/>
                </a:moveTo>
                <a:lnTo>
                  <a:pt x="153861" y="553070"/>
                </a:lnTo>
                <a:lnTo>
                  <a:pt x="394031" y="553070"/>
                </a:lnTo>
                <a:close/>
                <a:moveTo>
                  <a:pt x="1601148" y="421836"/>
                </a:moveTo>
                <a:lnTo>
                  <a:pt x="1482206" y="540777"/>
                </a:lnTo>
                <a:lnTo>
                  <a:pt x="1717802" y="540777"/>
                </a:lnTo>
                <a:close/>
                <a:moveTo>
                  <a:pt x="1166554" y="421836"/>
                </a:moveTo>
                <a:lnTo>
                  <a:pt x="1045325" y="540777"/>
                </a:lnTo>
                <a:lnTo>
                  <a:pt x="1285495" y="540777"/>
                </a:lnTo>
                <a:close/>
                <a:moveTo>
                  <a:pt x="2106102" y="407824"/>
                </a:moveTo>
                <a:lnTo>
                  <a:pt x="2236480" y="534771"/>
                </a:lnTo>
                <a:lnTo>
                  <a:pt x="2365715" y="407824"/>
                </a:lnTo>
                <a:close/>
                <a:moveTo>
                  <a:pt x="798890" y="407824"/>
                </a:moveTo>
                <a:lnTo>
                  <a:pt x="929268" y="534771"/>
                </a:lnTo>
                <a:lnTo>
                  <a:pt x="1058503" y="407824"/>
                </a:lnTo>
                <a:close/>
                <a:moveTo>
                  <a:pt x="362009" y="407824"/>
                </a:moveTo>
                <a:lnTo>
                  <a:pt x="493531" y="534771"/>
                </a:lnTo>
                <a:lnTo>
                  <a:pt x="620478" y="407824"/>
                </a:lnTo>
                <a:close/>
                <a:moveTo>
                  <a:pt x="88672" y="407824"/>
                </a:moveTo>
                <a:lnTo>
                  <a:pt x="88672" y="505036"/>
                </a:lnTo>
                <a:lnTo>
                  <a:pt x="185884" y="407824"/>
                </a:lnTo>
                <a:close/>
                <a:moveTo>
                  <a:pt x="1690355" y="395531"/>
                </a:moveTo>
                <a:lnTo>
                  <a:pt x="1820733" y="522478"/>
                </a:lnTo>
                <a:lnTo>
                  <a:pt x="1949968" y="395531"/>
                </a:lnTo>
                <a:close/>
                <a:moveTo>
                  <a:pt x="1253474" y="395531"/>
                </a:moveTo>
                <a:lnTo>
                  <a:pt x="1384996" y="522478"/>
                </a:lnTo>
                <a:lnTo>
                  <a:pt x="1511943" y="395531"/>
                </a:lnTo>
                <a:close/>
                <a:moveTo>
                  <a:pt x="1841915" y="108183"/>
                </a:moveTo>
                <a:lnTo>
                  <a:pt x="1841915" y="326624"/>
                </a:lnTo>
                <a:lnTo>
                  <a:pt x="2306244" y="326624"/>
                </a:lnTo>
                <a:close/>
                <a:moveTo>
                  <a:pt x="1760714" y="94459"/>
                </a:moveTo>
                <a:lnTo>
                  <a:pt x="491243" y="326624"/>
                </a:lnTo>
                <a:lnTo>
                  <a:pt x="1760714" y="326624"/>
                </a:lnTo>
                <a:close/>
                <a:moveTo>
                  <a:pt x="1786082" y="0"/>
                </a:moveTo>
                <a:cubicBezTo>
                  <a:pt x="1793587" y="0"/>
                  <a:pt x="1801091" y="0"/>
                  <a:pt x="1808596" y="3747"/>
                </a:cubicBezTo>
                <a:cubicBezTo>
                  <a:pt x="1808596" y="3747"/>
                  <a:pt x="1808596" y="3747"/>
                  <a:pt x="2495261" y="326017"/>
                </a:cubicBezTo>
                <a:cubicBezTo>
                  <a:pt x="2510271" y="333511"/>
                  <a:pt x="2517775" y="348501"/>
                  <a:pt x="2517775" y="363490"/>
                </a:cubicBezTo>
                <a:cubicBezTo>
                  <a:pt x="2517775" y="363490"/>
                  <a:pt x="2517775" y="363490"/>
                  <a:pt x="2517775" y="794431"/>
                </a:cubicBezTo>
                <a:cubicBezTo>
                  <a:pt x="2517775" y="816915"/>
                  <a:pt x="2499014" y="835652"/>
                  <a:pt x="2476500" y="835652"/>
                </a:cubicBezTo>
                <a:cubicBezTo>
                  <a:pt x="2476500" y="835652"/>
                  <a:pt x="2476500" y="835652"/>
                  <a:pt x="2150052" y="835652"/>
                </a:cubicBezTo>
                <a:cubicBezTo>
                  <a:pt x="2127539" y="835652"/>
                  <a:pt x="2108777" y="816915"/>
                  <a:pt x="2108777" y="794431"/>
                </a:cubicBezTo>
                <a:cubicBezTo>
                  <a:pt x="2108777" y="794431"/>
                  <a:pt x="2108777" y="794431"/>
                  <a:pt x="2108777" y="629550"/>
                </a:cubicBezTo>
                <a:cubicBezTo>
                  <a:pt x="2108777" y="629550"/>
                  <a:pt x="2108777" y="629550"/>
                  <a:pt x="1943677" y="629550"/>
                </a:cubicBezTo>
                <a:cubicBezTo>
                  <a:pt x="1943677" y="629550"/>
                  <a:pt x="1943677" y="629550"/>
                  <a:pt x="1943677" y="1075480"/>
                </a:cubicBezTo>
                <a:cubicBezTo>
                  <a:pt x="1943677" y="1097964"/>
                  <a:pt x="1924916" y="1116701"/>
                  <a:pt x="1902402" y="1116701"/>
                </a:cubicBezTo>
                <a:cubicBezTo>
                  <a:pt x="1902402" y="1116701"/>
                  <a:pt x="1902402" y="1116701"/>
                  <a:pt x="1834862" y="1116701"/>
                </a:cubicBezTo>
                <a:cubicBezTo>
                  <a:pt x="1834862" y="1116701"/>
                  <a:pt x="1834862" y="1116701"/>
                  <a:pt x="1834862" y="2330832"/>
                </a:cubicBezTo>
                <a:cubicBezTo>
                  <a:pt x="1834862" y="2330832"/>
                  <a:pt x="1834862" y="2330832"/>
                  <a:pt x="2097521" y="2330832"/>
                </a:cubicBezTo>
                <a:cubicBezTo>
                  <a:pt x="2120034" y="2330832"/>
                  <a:pt x="2138796" y="2349568"/>
                  <a:pt x="2138796" y="2372052"/>
                </a:cubicBezTo>
                <a:cubicBezTo>
                  <a:pt x="2138796" y="2372052"/>
                  <a:pt x="2138796" y="2372052"/>
                  <a:pt x="2138796" y="2578155"/>
                </a:cubicBezTo>
                <a:cubicBezTo>
                  <a:pt x="2138796" y="2600639"/>
                  <a:pt x="2120034" y="2619375"/>
                  <a:pt x="2097521" y="2619375"/>
                </a:cubicBezTo>
                <a:cubicBezTo>
                  <a:pt x="2097521" y="2619375"/>
                  <a:pt x="2097521" y="2619375"/>
                  <a:pt x="1999962" y="2619375"/>
                </a:cubicBezTo>
                <a:cubicBezTo>
                  <a:pt x="1977448" y="2619375"/>
                  <a:pt x="1958687" y="2600639"/>
                  <a:pt x="1958687" y="2578155"/>
                </a:cubicBezTo>
                <a:lnTo>
                  <a:pt x="1958710" y="2578100"/>
                </a:lnTo>
                <a:lnTo>
                  <a:pt x="1823582" y="2578100"/>
                </a:lnTo>
                <a:lnTo>
                  <a:pt x="1823605" y="2578155"/>
                </a:lnTo>
                <a:cubicBezTo>
                  <a:pt x="1823605" y="2600639"/>
                  <a:pt x="1804843" y="2619375"/>
                  <a:pt x="1782330" y="2619375"/>
                </a:cubicBezTo>
                <a:cubicBezTo>
                  <a:pt x="1782330" y="2619375"/>
                  <a:pt x="1782330" y="2619375"/>
                  <a:pt x="1272021" y="2619375"/>
                </a:cubicBezTo>
                <a:cubicBezTo>
                  <a:pt x="1249507" y="2619375"/>
                  <a:pt x="1230746" y="2600639"/>
                  <a:pt x="1230746" y="2578155"/>
                </a:cubicBezTo>
                <a:cubicBezTo>
                  <a:pt x="1230746" y="2578155"/>
                  <a:pt x="1230746" y="2578155"/>
                  <a:pt x="1230746" y="2372052"/>
                </a:cubicBezTo>
                <a:cubicBezTo>
                  <a:pt x="1230746" y="2349568"/>
                  <a:pt x="1249507" y="2330832"/>
                  <a:pt x="1272021" y="2330832"/>
                </a:cubicBezTo>
                <a:cubicBezTo>
                  <a:pt x="1272021" y="2330832"/>
                  <a:pt x="1272021" y="2330832"/>
                  <a:pt x="1534680" y="2330832"/>
                </a:cubicBezTo>
                <a:cubicBezTo>
                  <a:pt x="1534680" y="2330832"/>
                  <a:pt x="1534680" y="2330832"/>
                  <a:pt x="1534680" y="1116701"/>
                </a:cubicBezTo>
                <a:cubicBezTo>
                  <a:pt x="1534680" y="1116701"/>
                  <a:pt x="1534680" y="1116701"/>
                  <a:pt x="1467139" y="1116701"/>
                </a:cubicBezTo>
                <a:cubicBezTo>
                  <a:pt x="1444625" y="1116701"/>
                  <a:pt x="1425864" y="1097964"/>
                  <a:pt x="1425864" y="1075480"/>
                </a:cubicBezTo>
                <a:cubicBezTo>
                  <a:pt x="1425864" y="1075480"/>
                  <a:pt x="1425864" y="1075480"/>
                  <a:pt x="1425864" y="1038885"/>
                </a:cubicBezTo>
                <a:lnTo>
                  <a:pt x="1425864" y="1013279"/>
                </a:lnTo>
                <a:lnTo>
                  <a:pt x="1422173" y="1013279"/>
                </a:lnTo>
                <a:lnTo>
                  <a:pt x="1422173" y="629550"/>
                </a:lnTo>
                <a:lnTo>
                  <a:pt x="1411852" y="629550"/>
                </a:lnTo>
                <a:cubicBezTo>
                  <a:pt x="1369815" y="629550"/>
                  <a:pt x="1201666" y="629550"/>
                  <a:pt x="529071" y="629550"/>
                </a:cubicBezTo>
                <a:cubicBezTo>
                  <a:pt x="529071" y="629550"/>
                  <a:pt x="529071" y="629550"/>
                  <a:pt x="529071" y="759184"/>
                </a:cubicBezTo>
                <a:lnTo>
                  <a:pt x="529071" y="818016"/>
                </a:lnTo>
                <a:lnTo>
                  <a:pt x="446521" y="818016"/>
                </a:lnTo>
                <a:lnTo>
                  <a:pt x="446521" y="807196"/>
                </a:lnTo>
                <a:cubicBezTo>
                  <a:pt x="446521" y="763985"/>
                  <a:pt x="446521" y="706370"/>
                  <a:pt x="446521" y="629550"/>
                </a:cubicBezTo>
                <a:cubicBezTo>
                  <a:pt x="446521" y="629550"/>
                  <a:pt x="446521" y="629550"/>
                  <a:pt x="41275" y="629550"/>
                </a:cubicBezTo>
                <a:cubicBezTo>
                  <a:pt x="18761" y="629550"/>
                  <a:pt x="0" y="614560"/>
                  <a:pt x="0" y="592076"/>
                </a:cubicBezTo>
                <a:cubicBezTo>
                  <a:pt x="0" y="592076"/>
                  <a:pt x="0" y="592076"/>
                  <a:pt x="0" y="363490"/>
                </a:cubicBezTo>
                <a:cubicBezTo>
                  <a:pt x="0" y="344753"/>
                  <a:pt x="15009" y="326017"/>
                  <a:pt x="33771" y="322269"/>
                </a:cubicBezTo>
                <a:cubicBezTo>
                  <a:pt x="33771" y="322269"/>
                  <a:pt x="33771" y="322269"/>
                  <a:pt x="1786082" y="0"/>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形状 143">
            <a:extLst>
              <a:ext uri="{FF2B5EF4-FFF2-40B4-BE49-F238E27FC236}">
                <a16:creationId xmlns:a16="http://schemas.microsoft.com/office/drawing/2014/main" id="{B57586FB-D6DE-4F30-A454-CEAA7382778D}"/>
              </a:ext>
            </a:extLst>
          </p:cNvPr>
          <p:cNvSpPr/>
          <p:nvPr/>
        </p:nvSpPr>
        <p:spPr>
          <a:xfrm>
            <a:off x="3196104" y="3840483"/>
            <a:ext cx="215791" cy="433835"/>
          </a:xfrm>
          <a:custGeom>
            <a:avLst/>
            <a:gdLst>
              <a:gd name="connsiteX0" fmla="*/ 176357 w 431511"/>
              <a:gd name="connsiteY0" fmla="*/ 0 h 867526"/>
              <a:gd name="connsiteX1" fmla="*/ 258907 w 431511"/>
              <a:gd name="connsiteY1" fmla="*/ 0 h 867526"/>
              <a:gd name="connsiteX2" fmla="*/ 258907 w 431511"/>
              <a:gd name="connsiteY2" fmla="*/ 73095 h 867526"/>
              <a:gd name="connsiteX3" fmla="*/ 390236 w 431511"/>
              <a:gd name="connsiteY3" fmla="*/ 73095 h 867526"/>
              <a:gd name="connsiteX4" fmla="*/ 431511 w 431511"/>
              <a:gd name="connsiteY4" fmla="*/ 114315 h 867526"/>
              <a:gd name="connsiteX5" fmla="*/ 431511 w 431511"/>
              <a:gd name="connsiteY5" fmla="*/ 395364 h 867526"/>
              <a:gd name="connsiteX6" fmla="*/ 258907 w 431511"/>
              <a:gd name="connsiteY6" fmla="*/ 597719 h 867526"/>
              <a:gd name="connsiteX7" fmla="*/ 258907 w 431511"/>
              <a:gd name="connsiteY7" fmla="*/ 747612 h 867526"/>
              <a:gd name="connsiteX8" fmla="*/ 135082 w 431511"/>
              <a:gd name="connsiteY8" fmla="*/ 867526 h 867526"/>
              <a:gd name="connsiteX9" fmla="*/ 123825 w 431511"/>
              <a:gd name="connsiteY9" fmla="*/ 867526 h 867526"/>
              <a:gd name="connsiteX10" fmla="*/ 3752 w 431511"/>
              <a:gd name="connsiteY10" fmla="*/ 747612 h 867526"/>
              <a:gd name="connsiteX11" fmla="*/ 3752 w 431511"/>
              <a:gd name="connsiteY11" fmla="*/ 710139 h 867526"/>
              <a:gd name="connsiteX12" fmla="*/ 41275 w 431511"/>
              <a:gd name="connsiteY12" fmla="*/ 668918 h 867526"/>
              <a:gd name="connsiteX13" fmla="*/ 82550 w 431511"/>
              <a:gd name="connsiteY13" fmla="*/ 710139 h 867526"/>
              <a:gd name="connsiteX14" fmla="*/ 82550 w 431511"/>
              <a:gd name="connsiteY14" fmla="*/ 747612 h 867526"/>
              <a:gd name="connsiteX15" fmla="*/ 123825 w 431511"/>
              <a:gd name="connsiteY15" fmla="*/ 788832 h 867526"/>
              <a:gd name="connsiteX16" fmla="*/ 135082 w 431511"/>
              <a:gd name="connsiteY16" fmla="*/ 788832 h 867526"/>
              <a:gd name="connsiteX17" fmla="*/ 176357 w 431511"/>
              <a:gd name="connsiteY17" fmla="*/ 747612 h 867526"/>
              <a:gd name="connsiteX18" fmla="*/ 176357 w 431511"/>
              <a:gd name="connsiteY18" fmla="*/ 597719 h 867526"/>
              <a:gd name="connsiteX19" fmla="*/ 0 w 431511"/>
              <a:gd name="connsiteY19" fmla="*/ 395364 h 867526"/>
              <a:gd name="connsiteX20" fmla="*/ 0 w 431511"/>
              <a:gd name="connsiteY20" fmla="*/ 114315 h 867526"/>
              <a:gd name="connsiteX21" fmla="*/ 41275 w 431511"/>
              <a:gd name="connsiteY21" fmla="*/ 73095 h 867526"/>
              <a:gd name="connsiteX22" fmla="*/ 176357 w 431511"/>
              <a:gd name="connsiteY22" fmla="*/ 73095 h 867526"/>
              <a:gd name="connsiteX23" fmla="*/ 176357 w 431511"/>
              <a:gd name="connsiteY23" fmla="*/ 34685 h 867526"/>
              <a:gd name="connsiteX24" fmla="*/ 176357 w 431511"/>
              <a:gd name="connsiteY24" fmla="*/ 0 h 867526"/>
              <a:gd name="connsiteX25" fmla="*/ 82261 w 431511"/>
              <a:gd name="connsiteY25" fmla="*/ 155440 h 867526"/>
              <a:gd name="connsiteX26" fmla="*/ 82261 w 431511"/>
              <a:gd name="connsiteY26" fmla="*/ 395300 h 867526"/>
              <a:gd name="connsiteX27" fmla="*/ 206220 w 431511"/>
              <a:gd name="connsiteY27" fmla="*/ 518978 h 867526"/>
              <a:gd name="connsiteX28" fmla="*/ 228758 w 431511"/>
              <a:gd name="connsiteY28" fmla="*/ 518978 h 867526"/>
              <a:gd name="connsiteX29" fmla="*/ 348961 w 431511"/>
              <a:gd name="connsiteY29" fmla="*/ 395300 h 867526"/>
              <a:gd name="connsiteX30" fmla="*/ 348961 w 431511"/>
              <a:gd name="connsiteY30" fmla="*/ 155440 h 867526"/>
              <a:gd name="connsiteX31" fmla="*/ 82261 w 431511"/>
              <a:gd name="connsiteY31" fmla="*/ 155440 h 867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31511" h="867526">
                <a:moveTo>
                  <a:pt x="176357" y="0"/>
                </a:moveTo>
                <a:lnTo>
                  <a:pt x="258907" y="0"/>
                </a:lnTo>
                <a:lnTo>
                  <a:pt x="258907" y="73095"/>
                </a:lnTo>
                <a:cubicBezTo>
                  <a:pt x="258907" y="73095"/>
                  <a:pt x="258907" y="73095"/>
                  <a:pt x="390236" y="73095"/>
                </a:cubicBezTo>
                <a:cubicBezTo>
                  <a:pt x="412750" y="73095"/>
                  <a:pt x="431511" y="91831"/>
                  <a:pt x="431511" y="114315"/>
                </a:cubicBezTo>
                <a:cubicBezTo>
                  <a:pt x="431511" y="114315"/>
                  <a:pt x="431511" y="114315"/>
                  <a:pt x="431511" y="395364"/>
                </a:cubicBezTo>
                <a:cubicBezTo>
                  <a:pt x="431511" y="496541"/>
                  <a:pt x="356466" y="582730"/>
                  <a:pt x="258907" y="597719"/>
                </a:cubicBezTo>
                <a:cubicBezTo>
                  <a:pt x="258907" y="597719"/>
                  <a:pt x="258907" y="597719"/>
                  <a:pt x="258907" y="747612"/>
                </a:cubicBezTo>
                <a:cubicBezTo>
                  <a:pt x="258907" y="815063"/>
                  <a:pt x="202623" y="867526"/>
                  <a:pt x="135082" y="867526"/>
                </a:cubicBezTo>
                <a:cubicBezTo>
                  <a:pt x="135082" y="867526"/>
                  <a:pt x="135082" y="867526"/>
                  <a:pt x="123825" y="867526"/>
                </a:cubicBezTo>
                <a:cubicBezTo>
                  <a:pt x="56284" y="867526"/>
                  <a:pt x="3752" y="815063"/>
                  <a:pt x="3752" y="747612"/>
                </a:cubicBezTo>
                <a:cubicBezTo>
                  <a:pt x="3752" y="747612"/>
                  <a:pt x="3752" y="747612"/>
                  <a:pt x="3752" y="710139"/>
                </a:cubicBezTo>
                <a:cubicBezTo>
                  <a:pt x="3752" y="687655"/>
                  <a:pt x="18761" y="668918"/>
                  <a:pt x="41275" y="668918"/>
                </a:cubicBezTo>
                <a:cubicBezTo>
                  <a:pt x="63788" y="668918"/>
                  <a:pt x="82550" y="687655"/>
                  <a:pt x="82550" y="710139"/>
                </a:cubicBezTo>
                <a:cubicBezTo>
                  <a:pt x="82550" y="710139"/>
                  <a:pt x="82550" y="710139"/>
                  <a:pt x="82550" y="747612"/>
                </a:cubicBezTo>
                <a:cubicBezTo>
                  <a:pt x="82550" y="770096"/>
                  <a:pt x="101311" y="788832"/>
                  <a:pt x="123825" y="788832"/>
                </a:cubicBezTo>
                <a:cubicBezTo>
                  <a:pt x="123825" y="788832"/>
                  <a:pt x="123825" y="788832"/>
                  <a:pt x="135082" y="788832"/>
                </a:cubicBezTo>
                <a:cubicBezTo>
                  <a:pt x="157595" y="788832"/>
                  <a:pt x="176357" y="770096"/>
                  <a:pt x="176357" y="747612"/>
                </a:cubicBezTo>
                <a:cubicBezTo>
                  <a:pt x="176357" y="747612"/>
                  <a:pt x="176357" y="747612"/>
                  <a:pt x="176357" y="597719"/>
                </a:cubicBezTo>
                <a:cubicBezTo>
                  <a:pt x="78797" y="582730"/>
                  <a:pt x="0" y="496541"/>
                  <a:pt x="0" y="395364"/>
                </a:cubicBezTo>
                <a:cubicBezTo>
                  <a:pt x="0" y="395364"/>
                  <a:pt x="0" y="395364"/>
                  <a:pt x="0" y="114315"/>
                </a:cubicBezTo>
                <a:cubicBezTo>
                  <a:pt x="0" y="91831"/>
                  <a:pt x="18761" y="73095"/>
                  <a:pt x="41275" y="73095"/>
                </a:cubicBezTo>
                <a:cubicBezTo>
                  <a:pt x="41275" y="73095"/>
                  <a:pt x="41275" y="73095"/>
                  <a:pt x="176357" y="73095"/>
                </a:cubicBezTo>
                <a:cubicBezTo>
                  <a:pt x="176357" y="73095"/>
                  <a:pt x="176357" y="73095"/>
                  <a:pt x="176357" y="34685"/>
                </a:cubicBezTo>
                <a:lnTo>
                  <a:pt x="176357" y="0"/>
                </a:lnTo>
                <a:close/>
                <a:moveTo>
                  <a:pt x="82261" y="155440"/>
                </a:moveTo>
                <a:cubicBezTo>
                  <a:pt x="82261" y="155440"/>
                  <a:pt x="82261" y="155440"/>
                  <a:pt x="82261" y="395300"/>
                </a:cubicBezTo>
                <a:cubicBezTo>
                  <a:pt x="82261" y="462761"/>
                  <a:pt x="138606" y="518978"/>
                  <a:pt x="206220" y="518978"/>
                </a:cubicBezTo>
                <a:cubicBezTo>
                  <a:pt x="206220" y="518978"/>
                  <a:pt x="206220" y="518978"/>
                  <a:pt x="228758" y="518978"/>
                </a:cubicBezTo>
                <a:cubicBezTo>
                  <a:pt x="296372" y="518978"/>
                  <a:pt x="348961" y="462761"/>
                  <a:pt x="348961" y="395300"/>
                </a:cubicBezTo>
                <a:lnTo>
                  <a:pt x="348961" y="155440"/>
                </a:lnTo>
                <a:cubicBezTo>
                  <a:pt x="348961" y="155440"/>
                  <a:pt x="348961" y="155440"/>
                  <a:pt x="82261" y="155440"/>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B8DFCC28-1C5D-462C-8D74-2DC8DAEE695A}"/>
              </a:ext>
            </a:extLst>
          </p:cNvPr>
          <p:cNvGrpSpPr/>
          <p:nvPr/>
        </p:nvGrpSpPr>
        <p:grpSpPr>
          <a:xfrm flipH="1">
            <a:off x="3278219" y="2287693"/>
            <a:ext cx="51562" cy="1590522"/>
            <a:chOff x="3560399" y="1285757"/>
            <a:chExt cx="82800" cy="2380647"/>
          </a:xfrm>
        </p:grpSpPr>
        <p:sp>
          <p:nvSpPr>
            <p:cNvPr id="52" name="矩形 51">
              <a:extLst>
                <a:ext uri="{FF2B5EF4-FFF2-40B4-BE49-F238E27FC236}">
                  <a16:creationId xmlns:a16="http://schemas.microsoft.com/office/drawing/2014/main" id="{126A933B-E1CA-4548-B6EB-751097E8253D}"/>
                </a:ext>
              </a:extLst>
            </p:cNvPr>
            <p:cNvSpPr/>
            <p:nvPr/>
          </p:nvSpPr>
          <p:spPr>
            <a:xfrm>
              <a:off x="3560399" y="2478404"/>
              <a:ext cx="82800" cy="118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CFBF5435-3E7C-4B8A-BA1C-826918E040E7}"/>
                </a:ext>
              </a:extLst>
            </p:cNvPr>
            <p:cNvSpPr/>
            <p:nvPr/>
          </p:nvSpPr>
          <p:spPr>
            <a:xfrm>
              <a:off x="3560399" y="1285757"/>
              <a:ext cx="82800" cy="118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Freeform 39">
            <a:extLst>
              <a:ext uri="{FF2B5EF4-FFF2-40B4-BE49-F238E27FC236}">
                <a16:creationId xmlns:a16="http://schemas.microsoft.com/office/drawing/2014/main" id="{888EDA61-F48E-401C-93FE-78C313CC6A34}"/>
              </a:ext>
            </a:extLst>
          </p:cNvPr>
          <p:cNvSpPr>
            <a:spLocks noEditPoints="1"/>
          </p:cNvSpPr>
          <p:nvPr/>
        </p:nvSpPr>
        <p:spPr bwMode="auto">
          <a:xfrm>
            <a:off x="2286367" y="3446841"/>
            <a:ext cx="842304" cy="841412"/>
          </a:xfrm>
          <a:custGeom>
            <a:avLst/>
            <a:gdLst>
              <a:gd name="T0" fmla="*/ 514 w 800"/>
              <a:gd name="T1" fmla="*/ 86 h 800"/>
              <a:gd name="T2" fmla="*/ 657 w 800"/>
              <a:gd name="T3" fmla="*/ 86 h 800"/>
              <a:gd name="T4" fmla="*/ 657 w 800"/>
              <a:gd name="T5" fmla="*/ 143 h 800"/>
              <a:gd name="T6" fmla="*/ 514 w 800"/>
              <a:gd name="T7" fmla="*/ 143 h 800"/>
              <a:gd name="T8" fmla="*/ 514 w 800"/>
              <a:gd name="T9" fmla="*/ 86 h 800"/>
              <a:gd name="T10" fmla="*/ 57 w 800"/>
              <a:gd name="T11" fmla="*/ 0 h 800"/>
              <a:gd name="T12" fmla="*/ 57 w 800"/>
              <a:gd name="T13" fmla="*/ 714 h 800"/>
              <a:gd name="T14" fmla="*/ 457 w 800"/>
              <a:gd name="T15" fmla="*/ 714 h 800"/>
              <a:gd name="T16" fmla="*/ 457 w 800"/>
              <a:gd name="T17" fmla="*/ 0 h 800"/>
              <a:gd name="T18" fmla="*/ 57 w 800"/>
              <a:gd name="T19" fmla="*/ 0 h 800"/>
              <a:gd name="T20" fmla="*/ 229 w 800"/>
              <a:gd name="T21" fmla="*/ 600 h 800"/>
              <a:gd name="T22" fmla="*/ 143 w 800"/>
              <a:gd name="T23" fmla="*/ 600 h 800"/>
              <a:gd name="T24" fmla="*/ 143 w 800"/>
              <a:gd name="T25" fmla="*/ 486 h 800"/>
              <a:gd name="T26" fmla="*/ 229 w 800"/>
              <a:gd name="T27" fmla="*/ 486 h 800"/>
              <a:gd name="T28" fmla="*/ 229 w 800"/>
              <a:gd name="T29" fmla="*/ 600 h 800"/>
              <a:gd name="T30" fmla="*/ 229 w 800"/>
              <a:gd name="T31" fmla="*/ 400 h 800"/>
              <a:gd name="T32" fmla="*/ 143 w 800"/>
              <a:gd name="T33" fmla="*/ 400 h 800"/>
              <a:gd name="T34" fmla="*/ 143 w 800"/>
              <a:gd name="T35" fmla="*/ 286 h 800"/>
              <a:gd name="T36" fmla="*/ 229 w 800"/>
              <a:gd name="T37" fmla="*/ 286 h 800"/>
              <a:gd name="T38" fmla="*/ 229 w 800"/>
              <a:gd name="T39" fmla="*/ 400 h 800"/>
              <a:gd name="T40" fmla="*/ 229 w 800"/>
              <a:gd name="T41" fmla="*/ 200 h 800"/>
              <a:gd name="T42" fmla="*/ 143 w 800"/>
              <a:gd name="T43" fmla="*/ 200 h 800"/>
              <a:gd name="T44" fmla="*/ 143 w 800"/>
              <a:gd name="T45" fmla="*/ 86 h 800"/>
              <a:gd name="T46" fmla="*/ 229 w 800"/>
              <a:gd name="T47" fmla="*/ 86 h 800"/>
              <a:gd name="T48" fmla="*/ 229 w 800"/>
              <a:gd name="T49" fmla="*/ 200 h 800"/>
              <a:gd name="T50" fmla="*/ 371 w 800"/>
              <a:gd name="T51" fmla="*/ 600 h 800"/>
              <a:gd name="T52" fmla="*/ 286 w 800"/>
              <a:gd name="T53" fmla="*/ 600 h 800"/>
              <a:gd name="T54" fmla="*/ 286 w 800"/>
              <a:gd name="T55" fmla="*/ 486 h 800"/>
              <a:gd name="T56" fmla="*/ 371 w 800"/>
              <a:gd name="T57" fmla="*/ 486 h 800"/>
              <a:gd name="T58" fmla="*/ 371 w 800"/>
              <a:gd name="T59" fmla="*/ 600 h 800"/>
              <a:gd name="T60" fmla="*/ 371 w 800"/>
              <a:gd name="T61" fmla="*/ 400 h 800"/>
              <a:gd name="T62" fmla="*/ 286 w 800"/>
              <a:gd name="T63" fmla="*/ 400 h 800"/>
              <a:gd name="T64" fmla="*/ 286 w 800"/>
              <a:gd name="T65" fmla="*/ 286 h 800"/>
              <a:gd name="T66" fmla="*/ 371 w 800"/>
              <a:gd name="T67" fmla="*/ 286 h 800"/>
              <a:gd name="T68" fmla="*/ 371 w 800"/>
              <a:gd name="T69" fmla="*/ 400 h 800"/>
              <a:gd name="T70" fmla="*/ 371 w 800"/>
              <a:gd name="T71" fmla="*/ 200 h 800"/>
              <a:gd name="T72" fmla="*/ 286 w 800"/>
              <a:gd name="T73" fmla="*/ 200 h 800"/>
              <a:gd name="T74" fmla="*/ 286 w 800"/>
              <a:gd name="T75" fmla="*/ 86 h 800"/>
              <a:gd name="T76" fmla="*/ 371 w 800"/>
              <a:gd name="T77" fmla="*/ 86 h 800"/>
              <a:gd name="T78" fmla="*/ 371 w 800"/>
              <a:gd name="T79" fmla="*/ 200 h 800"/>
              <a:gd name="T80" fmla="*/ 29 w 800"/>
              <a:gd name="T81" fmla="*/ 743 h 800"/>
              <a:gd name="T82" fmla="*/ 771 w 800"/>
              <a:gd name="T83" fmla="*/ 743 h 800"/>
              <a:gd name="T84" fmla="*/ 800 w 800"/>
              <a:gd name="T85" fmla="*/ 771 h 800"/>
              <a:gd name="T86" fmla="*/ 771 w 800"/>
              <a:gd name="T87" fmla="*/ 800 h 800"/>
              <a:gd name="T88" fmla="*/ 29 w 800"/>
              <a:gd name="T89" fmla="*/ 800 h 800"/>
              <a:gd name="T90" fmla="*/ 0 w 800"/>
              <a:gd name="T91" fmla="*/ 771 h 800"/>
              <a:gd name="T92" fmla="*/ 29 w 800"/>
              <a:gd name="T93" fmla="*/ 743 h 800"/>
              <a:gd name="T94" fmla="*/ 514 w 800"/>
              <a:gd name="T95" fmla="*/ 171 h 800"/>
              <a:gd name="T96" fmla="*/ 514 w 800"/>
              <a:gd name="T97" fmla="*/ 714 h 800"/>
              <a:gd name="T98" fmla="*/ 743 w 800"/>
              <a:gd name="T99" fmla="*/ 714 h 800"/>
              <a:gd name="T100" fmla="*/ 743 w 800"/>
              <a:gd name="T101" fmla="*/ 171 h 800"/>
              <a:gd name="T102" fmla="*/ 514 w 800"/>
              <a:gd name="T103" fmla="*/ 171 h 800"/>
              <a:gd name="T104" fmla="*/ 657 w 800"/>
              <a:gd name="T105" fmla="*/ 571 h 800"/>
              <a:gd name="T106" fmla="*/ 571 w 800"/>
              <a:gd name="T107" fmla="*/ 571 h 800"/>
              <a:gd name="T108" fmla="*/ 571 w 800"/>
              <a:gd name="T109" fmla="*/ 457 h 800"/>
              <a:gd name="T110" fmla="*/ 657 w 800"/>
              <a:gd name="T111" fmla="*/ 457 h 800"/>
              <a:gd name="T112" fmla="*/ 657 w 800"/>
              <a:gd name="T113" fmla="*/ 571 h 800"/>
              <a:gd name="T114" fmla="*/ 657 w 800"/>
              <a:gd name="T115" fmla="*/ 371 h 800"/>
              <a:gd name="T116" fmla="*/ 571 w 800"/>
              <a:gd name="T117" fmla="*/ 371 h 800"/>
              <a:gd name="T118" fmla="*/ 571 w 800"/>
              <a:gd name="T119" fmla="*/ 257 h 800"/>
              <a:gd name="T120" fmla="*/ 657 w 800"/>
              <a:gd name="T121" fmla="*/ 257 h 800"/>
              <a:gd name="T122" fmla="*/ 657 w 800"/>
              <a:gd name="T123" fmla="*/ 371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0" h="800">
                <a:moveTo>
                  <a:pt x="514" y="86"/>
                </a:moveTo>
                <a:cubicBezTo>
                  <a:pt x="657" y="86"/>
                  <a:pt x="657" y="86"/>
                  <a:pt x="657" y="86"/>
                </a:cubicBezTo>
                <a:cubicBezTo>
                  <a:pt x="657" y="143"/>
                  <a:pt x="657" y="143"/>
                  <a:pt x="657" y="143"/>
                </a:cubicBezTo>
                <a:cubicBezTo>
                  <a:pt x="514" y="143"/>
                  <a:pt x="514" y="143"/>
                  <a:pt x="514" y="143"/>
                </a:cubicBezTo>
                <a:lnTo>
                  <a:pt x="514" y="86"/>
                </a:lnTo>
                <a:close/>
                <a:moveTo>
                  <a:pt x="57" y="0"/>
                </a:moveTo>
                <a:cubicBezTo>
                  <a:pt x="57" y="714"/>
                  <a:pt x="57" y="714"/>
                  <a:pt x="57" y="714"/>
                </a:cubicBezTo>
                <a:cubicBezTo>
                  <a:pt x="457" y="714"/>
                  <a:pt x="457" y="714"/>
                  <a:pt x="457" y="714"/>
                </a:cubicBezTo>
                <a:cubicBezTo>
                  <a:pt x="457" y="0"/>
                  <a:pt x="457" y="0"/>
                  <a:pt x="457" y="0"/>
                </a:cubicBezTo>
                <a:lnTo>
                  <a:pt x="57" y="0"/>
                </a:lnTo>
                <a:close/>
                <a:moveTo>
                  <a:pt x="229" y="600"/>
                </a:moveTo>
                <a:cubicBezTo>
                  <a:pt x="143" y="600"/>
                  <a:pt x="143" y="600"/>
                  <a:pt x="143" y="600"/>
                </a:cubicBezTo>
                <a:cubicBezTo>
                  <a:pt x="143" y="486"/>
                  <a:pt x="143" y="486"/>
                  <a:pt x="143" y="486"/>
                </a:cubicBezTo>
                <a:cubicBezTo>
                  <a:pt x="229" y="486"/>
                  <a:pt x="229" y="486"/>
                  <a:pt x="229" y="486"/>
                </a:cubicBezTo>
                <a:lnTo>
                  <a:pt x="229" y="600"/>
                </a:lnTo>
                <a:close/>
                <a:moveTo>
                  <a:pt x="229" y="400"/>
                </a:moveTo>
                <a:cubicBezTo>
                  <a:pt x="143" y="400"/>
                  <a:pt x="143" y="400"/>
                  <a:pt x="143" y="400"/>
                </a:cubicBezTo>
                <a:cubicBezTo>
                  <a:pt x="143" y="286"/>
                  <a:pt x="143" y="286"/>
                  <a:pt x="143" y="286"/>
                </a:cubicBezTo>
                <a:cubicBezTo>
                  <a:pt x="229" y="286"/>
                  <a:pt x="229" y="286"/>
                  <a:pt x="229" y="286"/>
                </a:cubicBezTo>
                <a:lnTo>
                  <a:pt x="229" y="400"/>
                </a:lnTo>
                <a:close/>
                <a:moveTo>
                  <a:pt x="229" y="200"/>
                </a:moveTo>
                <a:cubicBezTo>
                  <a:pt x="143" y="200"/>
                  <a:pt x="143" y="200"/>
                  <a:pt x="143" y="200"/>
                </a:cubicBezTo>
                <a:cubicBezTo>
                  <a:pt x="143" y="86"/>
                  <a:pt x="143" y="86"/>
                  <a:pt x="143" y="86"/>
                </a:cubicBezTo>
                <a:cubicBezTo>
                  <a:pt x="229" y="86"/>
                  <a:pt x="229" y="86"/>
                  <a:pt x="229" y="86"/>
                </a:cubicBezTo>
                <a:lnTo>
                  <a:pt x="229" y="200"/>
                </a:lnTo>
                <a:close/>
                <a:moveTo>
                  <a:pt x="371" y="600"/>
                </a:moveTo>
                <a:cubicBezTo>
                  <a:pt x="286" y="600"/>
                  <a:pt x="286" y="600"/>
                  <a:pt x="286" y="600"/>
                </a:cubicBezTo>
                <a:cubicBezTo>
                  <a:pt x="286" y="486"/>
                  <a:pt x="286" y="486"/>
                  <a:pt x="286" y="486"/>
                </a:cubicBezTo>
                <a:cubicBezTo>
                  <a:pt x="371" y="486"/>
                  <a:pt x="371" y="486"/>
                  <a:pt x="371" y="486"/>
                </a:cubicBezTo>
                <a:lnTo>
                  <a:pt x="371" y="600"/>
                </a:lnTo>
                <a:close/>
                <a:moveTo>
                  <a:pt x="371" y="400"/>
                </a:moveTo>
                <a:cubicBezTo>
                  <a:pt x="286" y="400"/>
                  <a:pt x="286" y="400"/>
                  <a:pt x="286" y="400"/>
                </a:cubicBezTo>
                <a:cubicBezTo>
                  <a:pt x="286" y="286"/>
                  <a:pt x="286" y="286"/>
                  <a:pt x="286" y="286"/>
                </a:cubicBezTo>
                <a:cubicBezTo>
                  <a:pt x="371" y="286"/>
                  <a:pt x="371" y="286"/>
                  <a:pt x="371" y="286"/>
                </a:cubicBezTo>
                <a:lnTo>
                  <a:pt x="371" y="400"/>
                </a:lnTo>
                <a:close/>
                <a:moveTo>
                  <a:pt x="371" y="200"/>
                </a:moveTo>
                <a:cubicBezTo>
                  <a:pt x="286" y="200"/>
                  <a:pt x="286" y="200"/>
                  <a:pt x="286" y="200"/>
                </a:cubicBezTo>
                <a:cubicBezTo>
                  <a:pt x="286" y="86"/>
                  <a:pt x="286" y="86"/>
                  <a:pt x="286" y="86"/>
                </a:cubicBezTo>
                <a:cubicBezTo>
                  <a:pt x="371" y="86"/>
                  <a:pt x="371" y="86"/>
                  <a:pt x="371" y="86"/>
                </a:cubicBezTo>
                <a:lnTo>
                  <a:pt x="371" y="200"/>
                </a:lnTo>
                <a:close/>
                <a:moveTo>
                  <a:pt x="29" y="743"/>
                </a:moveTo>
                <a:cubicBezTo>
                  <a:pt x="771" y="743"/>
                  <a:pt x="771" y="743"/>
                  <a:pt x="771" y="743"/>
                </a:cubicBezTo>
                <a:cubicBezTo>
                  <a:pt x="789" y="743"/>
                  <a:pt x="800" y="754"/>
                  <a:pt x="800" y="771"/>
                </a:cubicBezTo>
                <a:cubicBezTo>
                  <a:pt x="800" y="789"/>
                  <a:pt x="789" y="800"/>
                  <a:pt x="771" y="800"/>
                </a:cubicBezTo>
                <a:cubicBezTo>
                  <a:pt x="29" y="800"/>
                  <a:pt x="29" y="800"/>
                  <a:pt x="29" y="800"/>
                </a:cubicBezTo>
                <a:cubicBezTo>
                  <a:pt x="11" y="800"/>
                  <a:pt x="0" y="789"/>
                  <a:pt x="0" y="771"/>
                </a:cubicBezTo>
                <a:cubicBezTo>
                  <a:pt x="0" y="754"/>
                  <a:pt x="11" y="743"/>
                  <a:pt x="29" y="743"/>
                </a:cubicBezTo>
                <a:close/>
                <a:moveTo>
                  <a:pt x="514" y="171"/>
                </a:moveTo>
                <a:cubicBezTo>
                  <a:pt x="514" y="714"/>
                  <a:pt x="514" y="714"/>
                  <a:pt x="514" y="714"/>
                </a:cubicBezTo>
                <a:cubicBezTo>
                  <a:pt x="743" y="714"/>
                  <a:pt x="743" y="714"/>
                  <a:pt x="743" y="714"/>
                </a:cubicBezTo>
                <a:cubicBezTo>
                  <a:pt x="743" y="171"/>
                  <a:pt x="743" y="171"/>
                  <a:pt x="743" y="171"/>
                </a:cubicBezTo>
                <a:cubicBezTo>
                  <a:pt x="514" y="171"/>
                  <a:pt x="514" y="171"/>
                  <a:pt x="514" y="171"/>
                </a:cubicBezTo>
                <a:close/>
                <a:moveTo>
                  <a:pt x="657" y="571"/>
                </a:moveTo>
                <a:cubicBezTo>
                  <a:pt x="571" y="571"/>
                  <a:pt x="571" y="571"/>
                  <a:pt x="571" y="571"/>
                </a:cubicBezTo>
                <a:cubicBezTo>
                  <a:pt x="571" y="457"/>
                  <a:pt x="571" y="457"/>
                  <a:pt x="571" y="457"/>
                </a:cubicBezTo>
                <a:cubicBezTo>
                  <a:pt x="657" y="457"/>
                  <a:pt x="657" y="457"/>
                  <a:pt x="657" y="457"/>
                </a:cubicBezTo>
                <a:lnTo>
                  <a:pt x="657" y="571"/>
                </a:lnTo>
                <a:close/>
                <a:moveTo>
                  <a:pt x="657" y="371"/>
                </a:moveTo>
                <a:cubicBezTo>
                  <a:pt x="571" y="371"/>
                  <a:pt x="571" y="371"/>
                  <a:pt x="571" y="371"/>
                </a:cubicBezTo>
                <a:cubicBezTo>
                  <a:pt x="571" y="257"/>
                  <a:pt x="571" y="257"/>
                  <a:pt x="571" y="257"/>
                </a:cubicBezTo>
                <a:cubicBezTo>
                  <a:pt x="657" y="257"/>
                  <a:pt x="657" y="257"/>
                  <a:pt x="657" y="257"/>
                </a:cubicBezTo>
                <a:lnTo>
                  <a:pt x="657" y="371"/>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5" name="组合 64">
            <a:extLst>
              <a:ext uri="{FF2B5EF4-FFF2-40B4-BE49-F238E27FC236}">
                <a16:creationId xmlns:a16="http://schemas.microsoft.com/office/drawing/2014/main" id="{6EDF887E-95B2-46F8-9750-F77E5F132751}"/>
              </a:ext>
            </a:extLst>
          </p:cNvPr>
          <p:cNvGrpSpPr/>
          <p:nvPr/>
        </p:nvGrpSpPr>
        <p:grpSpPr>
          <a:xfrm>
            <a:off x="7835609" y="2363530"/>
            <a:ext cx="877359" cy="823912"/>
            <a:chOff x="5095875" y="2490788"/>
            <a:chExt cx="2006600" cy="1884363"/>
          </a:xfrm>
          <a:solidFill>
            <a:srgbClr val="404040"/>
          </a:solidFill>
        </p:grpSpPr>
        <p:sp>
          <p:nvSpPr>
            <p:cNvPr id="62" name="Freeform 43">
              <a:extLst>
                <a:ext uri="{FF2B5EF4-FFF2-40B4-BE49-F238E27FC236}">
                  <a16:creationId xmlns:a16="http://schemas.microsoft.com/office/drawing/2014/main" id="{5B948394-30C6-426F-827E-9F82877F3E72}"/>
                </a:ext>
              </a:extLst>
            </p:cNvPr>
            <p:cNvSpPr>
              <a:spLocks noEditPoints="1"/>
            </p:cNvSpPr>
            <p:nvPr/>
          </p:nvSpPr>
          <p:spPr bwMode="auto">
            <a:xfrm>
              <a:off x="5095875" y="2743201"/>
              <a:ext cx="2006600" cy="1631950"/>
            </a:xfrm>
            <a:custGeom>
              <a:avLst/>
              <a:gdLst>
                <a:gd name="T0" fmla="*/ 534 w 534"/>
                <a:gd name="T1" fmla="*/ 351 h 434"/>
                <a:gd name="T2" fmla="*/ 451 w 534"/>
                <a:gd name="T3" fmla="*/ 267 h 434"/>
                <a:gd name="T4" fmla="*/ 451 w 534"/>
                <a:gd name="T5" fmla="*/ 284 h 434"/>
                <a:gd name="T6" fmla="*/ 468 w 534"/>
                <a:gd name="T7" fmla="*/ 284 h 434"/>
                <a:gd name="T8" fmla="*/ 468 w 534"/>
                <a:gd name="T9" fmla="*/ 17 h 434"/>
                <a:gd name="T10" fmla="*/ 451 w 534"/>
                <a:gd name="T11" fmla="*/ 0 h 434"/>
                <a:gd name="T12" fmla="*/ 434 w 534"/>
                <a:gd name="T13" fmla="*/ 17 h 434"/>
                <a:gd name="T14" fmla="*/ 434 w 534"/>
                <a:gd name="T15" fmla="*/ 284 h 434"/>
                <a:gd name="T16" fmla="*/ 439 w 534"/>
                <a:gd name="T17" fmla="*/ 296 h 434"/>
                <a:gd name="T18" fmla="*/ 451 w 534"/>
                <a:gd name="T19" fmla="*/ 301 h 434"/>
                <a:gd name="T20" fmla="*/ 501 w 534"/>
                <a:gd name="T21" fmla="*/ 351 h 434"/>
                <a:gd name="T22" fmla="*/ 518 w 534"/>
                <a:gd name="T23" fmla="*/ 368 h 434"/>
                <a:gd name="T24" fmla="*/ 534 w 534"/>
                <a:gd name="T25" fmla="*/ 351 h 434"/>
                <a:gd name="T26" fmla="*/ 33 w 534"/>
                <a:gd name="T27" fmla="*/ 351 h 434"/>
                <a:gd name="T28" fmla="*/ 83 w 534"/>
                <a:gd name="T29" fmla="*/ 301 h 434"/>
                <a:gd name="T30" fmla="*/ 133 w 534"/>
                <a:gd name="T31" fmla="*/ 351 h 434"/>
                <a:gd name="T32" fmla="*/ 83 w 534"/>
                <a:gd name="T33" fmla="*/ 401 h 434"/>
                <a:gd name="T34" fmla="*/ 66 w 534"/>
                <a:gd name="T35" fmla="*/ 418 h 434"/>
                <a:gd name="T36" fmla="*/ 83 w 534"/>
                <a:gd name="T37" fmla="*/ 434 h 434"/>
                <a:gd name="T38" fmla="*/ 167 w 534"/>
                <a:gd name="T39" fmla="*/ 351 h 434"/>
                <a:gd name="T40" fmla="*/ 83 w 534"/>
                <a:gd name="T41" fmla="*/ 267 h 434"/>
                <a:gd name="T42" fmla="*/ 0 w 534"/>
                <a:gd name="T43" fmla="*/ 351 h 434"/>
                <a:gd name="T44" fmla="*/ 16 w 534"/>
                <a:gd name="T45" fmla="*/ 368 h 434"/>
                <a:gd name="T46" fmla="*/ 33 w 534"/>
                <a:gd name="T47" fmla="*/ 351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34" h="434">
                  <a:moveTo>
                    <a:pt x="534" y="351"/>
                  </a:moveTo>
                  <a:cubicBezTo>
                    <a:pt x="534" y="305"/>
                    <a:pt x="497" y="267"/>
                    <a:pt x="451" y="267"/>
                  </a:cubicBezTo>
                  <a:cubicBezTo>
                    <a:pt x="451" y="284"/>
                    <a:pt x="451" y="284"/>
                    <a:pt x="451" y="284"/>
                  </a:cubicBezTo>
                  <a:cubicBezTo>
                    <a:pt x="468" y="284"/>
                    <a:pt x="468" y="284"/>
                    <a:pt x="468" y="284"/>
                  </a:cubicBezTo>
                  <a:cubicBezTo>
                    <a:pt x="468" y="17"/>
                    <a:pt x="468" y="17"/>
                    <a:pt x="468" y="17"/>
                  </a:cubicBezTo>
                  <a:cubicBezTo>
                    <a:pt x="468" y="7"/>
                    <a:pt x="460" y="0"/>
                    <a:pt x="451" y="0"/>
                  </a:cubicBezTo>
                  <a:cubicBezTo>
                    <a:pt x="442" y="0"/>
                    <a:pt x="434" y="7"/>
                    <a:pt x="434" y="17"/>
                  </a:cubicBezTo>
                  <a:cubicBezTo>
                    <a:pt x="434" y="284"/>
                    <a:pt x="434" y="284"/>
                    <a:pt x="434" y="284"/>
                  </a:cubicBezTo>
                  <a:cubicBezTo>
                    <a:pt x="434" y="288"/>
                    <a:pt x="436" y="293"/>
                    <a:pt x="439" y="296"/>
                  </a:cubicBezTo>
                  <a:cubicBezTo>
                    <a:pt x="442" y="299"/>
                    <a:pt x="446" y="301"/>
                    <a:pt x="451" y="301"/>
                  </a:cubicBezTo>
                  <a:cubicBezTo>
                    <a:pt x="479" y="301"/>
                    <a:pt x="501" y="323"/>
                    <a:pt x="501" y="351"/>
                  </a:cubicBezTo>
                  <a:cubicBezTo>
                    <a:pt x="501" y="360"/>
                    <a:pt x="508" y="368"/>
                    <a:pt x="518" y="368"/>
                  </a:cubicBezTo>
                  <a:cubicBezTo>
                    <a:pt x="527" y="368"/>
                    <a:pt x="534" y="360"/>
                    <a:pt x="534" y="351"/>
                  </a:cubicBezTo>
                  <a:close/>
                  <a:moveTo>
                    <a:pt x="33" y="351"/>
                  </a:moveTo>
                  <a:cubicBezTo>
                    <a:pt x="33" y="323"/>
                    <a:pt x="56" y="301"/>
                    <a:pt x="83" y="301"/>
                  </a:cubicBezTo>
                  <a:cubicBezTo>
                    <a:pt x="111" y="301"/>
                    <a:pt x="133" y="323"/>
                    <a:pt x="133" y="351"/>
                  </a:cubicBezTo>
                  <a:cubicBezTo>
                    <a:pt x="133" y="378"/>
                    <a:pt x="111" y="401"/>
                    <a:pt x="83" y="401"/>
                  </a:cubicBezTo>
                  <a:cubicBezTo>
                    <a:pt x="74" y="401"/>
                    <a:pt x="66" y="409"/>
                    <a:pt x="66" y="418"/>
                  </a:cubicBezTo>
                  <a:cubicBezTo>
                    <a:pt x="66" y="427"/>
                    <a:pt x="74" y="434"/>
                    <a:pt x="83" y="434"/>
                  </a:cubicBezTo>
                  <a:cubicBezTo>
                    <a:pt x="129" y="434"/>
                    <a:pt x="167" y="397"/>
                    <a:pt x="167" y="351"/>
                  </a:cubicBezTo>
                  <a:cubicBezTo>
                    <a:pt x="167" y="305"/>
                    <a:pt x="129" y="267"/>
                    <a:pt x="83" y="267"/>
                  </a:cubicBezTo>
                  <a:cubicBezTo>
                    <a:pt x="37" y="267"/>
                    <a:pt x="0" y="305"/>
                    <a:pt x="0" y="351"/>
                  </a:cubicBezTo>
                  <a:cubicBezTo>
                    <a:pt x="0" y="360"/>
                    <a:pt x="7" y="368"/>
                    <a:pt x="16" y="368"/>
                  </a:cubicBezTo>
                  <a:cubicBezTo>
                    <a:pt x="26" y="368"/>
                    <a:pt x="33" y="360"/>
                    <a:pt x="33" y="3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44">
              <a:extLst>
                <a:ext uri="{FF2B5EF4-FFF2-40B4-BE49-F238E27FC236}">
                  <a16:creationId xmlns:a16="http://schemas.microsoft.com/office/drawing/2014/main" id="{92EE5D9B-2BC3-4BB7-B962-7AA185F9D7EB}"/>
                </a:ext>
              </a:extLst>
            </p:cNvPr>
            <p:cNvSpPr>
              <a:spLocks/>
            </p:cNvSpPr>
            <p:nvPr/>
          </p:nvSpPr>
          <p:spPr bwMode="auto">
            <a:xfrm>
              <a:off x="5095875" y="2743201"/>
              <a:ext cx="628650" cy="1382713"/>
            </a:xfrm>
            <a:custGeom>
              <a:avLst/>
              <a:gdLst>
                <a:gd name="T0" fmla="*/ 33 w 167"/>
                <a:gd name="T1" fmla="*/ 351 h 368"/>
                <a:gd name="T2" fmla="*/ 83 w 167"/>
                <a:gd name="T3" fmla="*/ 301 h 368"/>
                <a:gd name="T4" fmla="*/ 133 w 167"/>
                <a:gd name="T5" fmla="*/ 351 h 368"/>
                <a:gd name="T6" fmla="*/ 138 w 167"/>
                <a:gd name="T7" fmla="*/ 363 h 368"/>
                <a:gd name="T8" fmla="*/ 150 w 167"/>
                <a:gd name="T9" fmla="*/ 368 h 368"/>
                <a:gd name="T10" fmla="*/ 162 w 167"/>
                <a:gd name="T11" fmla="*/ 363 h 368"/>
                <a:gd name="T12" fmla="*/ 167 w 167"/>
                <a:gd name="T13" fmla="*/ 351 h 368"/>
                <a:gd name="T14" fmla="*/ 167 w 167"/>
                <a:gd name="T15" fmla="*/ 17 h 368"/>
                <a:gd name="T16" fmla="*/ 150 w 167"/>
                <a:gd name="T17" fmla="*/ 0 h 368"/>
                <a:gd name="T18" fmla="*/ 133 w 167"/>
                <a:gd name="T19" fmla="*/ 17 h 368"/>
                <a:gd name="T20" fmla="*/ 133 w 167"/>
                <a:gd name="T21" fmla="*/ 351 h 368"/>
                <a:gd name="T22" fmla="*/ 138 w 167"/>
                <a:gd name="T23" fmla="*/ 363 h 368"/>
                <a:gd name="T24" fmla="*/ 150 w 167"/>
                <a:gd name="T25" fmla="*/ 368 h 368"/>
                <a:gd name="T26" fmla="*/ 162 w 167"/>
                <a:gd name="T27" fmla="*/ 363 h 368"/>
                <a:gd name="T28" fmla="*/ 167 w 167"/>
                <a:gd name="T29" fmla="*/ 351 h 368"/>
                <a:gd name="T30" fmla="*/ 83 w 167"/>
                <a:gd name="T31" fmla="*/ 267 h 368"/>
                <a:gd name="T32" fmla="*/ 0 w 167"/>
                <a:gd name="T33" fmla="*/ 351 h 368"/>
                <a:gd name="T34" fmla="*/ 16 w 167"/>
                <a:gd name="T35" fmla="*/ 368 h 368"/>
                <a:gd name="T36" fmla="*/ 33 w 167"/>
                <a:gd name="T37" fmla="*/ 35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7" h="368">
                  <a:moveTo>
                    <a:pt x="33" y="351"/>
                  </a:moveTo>
                  <a:cubicBezTo>
                    <a:pt x="33" y="323"/>
                    <a:pt x="56" y="301"/>
                    <a:pt x="83" y="301"/>
                  </a:cubicBezTo>
                  <a:cubicBezTo>
                    <a:pt x="111" y="301"/>
                    <a:pt x="133" y="323"/>
                    <a:pt x="133" y="351"/>
                  </a:cubicBezTo>
                  <a:cubicBezTo>
                    <a:pt x="133" y="355"/>
                    <a:pt x="135" y="360"/>
                    <a:pt x="138" y="363"/>
                  </a:cubicBezTo>
                  <a:cubicBezTo>
                    <a:pt x="141" y="366"/>
                    <a:pt x="146" y="368"/>
                    <a:pt x="150" y="368"/>
                  </a:cubicBezTo>
                  <a:cubicBezTo>
                    <a:pt x="154" y="368"/>
                    <a:pt x="159" y="366"/>
                    <a:pt x="162" y="363"/>
                  </a:cubicBezTo>
                  <a:cubicBezTo>
                    <a:pt x="165" y="360"/>
                    <a:pt x="167" y="355"/>
                    <a:pt x="167" y="351"/>
                  </a:cubicBezTo>
                  <a:cubicBezTo>
                    <a:pt x="167" y="17"/>
                    <a:pt x="167" y="17"/>
                    <a:pt x="167" y="17"/>
                  </a:cubicBezTo>
                  <a:cubicBezTo>
                    <a:pt x="167" y="7"/>
                    <a:pt x="159" y="0"/>
                    <a:pt x="150" y="0"/>
                  </a:cubicBezTo>
                  <a:cubicBezTo>
                    <a:pt x="141" y="0"/>
                    <a:pt x="133" y="7"/>
                    <a:pt x="133" y="17"/>
                  </a:cubicBezTo>
                  <a:cubicBezTo>
                    <a:pt x="133" y="351"/>
                    <a:pt x="133" y="351"/>
                    <a:pt x="133" y="351"/>
                  </a:cubicBezTo>
                  <a:cubicBezTo>
                    <a:pt x="133" y="355"/>
                    <a:pt x="135" y="360"/>
                    <a:pt x="138" y="363"/>
                  </a:cubicBezTo>
                  <a:cubicBezTo>
                    <a:pt x="141" y="366"/>
                    <a:pt x="146" y="368"/>
                    <a:pt x="150" y="368"/>
                  </a:cubicBezTo>
                  <a:cubicBezTo>
                    <a:pt x="154" y="368"/>
                    <a:pt x="159" y="366"/>
                    <a:pt x="162" y="363"/>
                  </a:cubicBezTo>
                  <a:cubicBezTo>
                    <a:pt x="165" y="360"/>
                    <a:pt x="167" y="355"/>
                    <a:pt x="167" y="351"/>
                  </a:cubicBezTo>
                  <a:cubicBezTo>
                    <a:pt x="167" y="305"/>
                    <a:pt x="129" y="267"/>
                    <a:pt x="83" y="267"/>
                  </a:cubicBezTo>
                  <a:cubicBezTo>
                    <a:pt x="37" y="267"/>
                    <a:pt x="0" y="305"/>
                    <a:pt x="0" y="351"/>
                  </a:cubicBezTo>
                  <a:cubicBezTo>
                    <a:pt x="0" y="360"/>
                    <a:pt x="7" y="368"/>
                    <a:pt x="16" y="368"/>
                  </a:cubicBezTo>
                  <a:cubicBezTo>
                    <a:pt x="26" y="368"/>
                    <a:pt x="33" y="360"/>
                    <a:pt x="33" y="3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45">
              <a:extLst>
                <a:ext uri="{FF2B5EF4-FFF2-40B4-BE49-F238E27FC236}">
                  <a16:creationId xmlns:a16="http://schemas.microsoft.com/office/drawing/2014/main" id="{CDAC2F8A-F2D0-442F-BB12-304DAFDA79E6}"/>
                </a:ext>
              </a:extLst>
            </p:cNvPr>
            <p:cNvSpPr>
              <a:spLocks noEditPoints="1"/>
            </p:cNvSpPr>
            <p:nvPr/>
          </p:nvSpPr>
          <p:spPr bwMode="auto">
            <a:xfrm>
              <a:off x="5095875" y="2490788"/>
              <a:ext cx="2006600" cy="1884363"/>
            </a:xfrm>
            <a:custGeom>
              <a:avLst/>
              <a:gdLst>
                <a:gd name="T0" fmla="*/ 451 w 534"/>
                <a:gd name="T1" fmla="*/ 0 h 501"/>
                <a:gd name="T2" fmla="*/ 439 w 534"/>
                <a:gd name="T3" fmla="*/ 5 h 501"/>
                <a:gd name="T4" fmla="*/ 434 w 534"/>
                <a:gd name="T5" fmla="*/ 17 h 501"/>
                <a:gd name="T6" fmla="*/ 434 w 534"/>
                <a:gd name="T7" fmla="*/ 67 h 501"/>
                <a:gd name="T8" fmla="*/ 165 w 534"/>
                <a:gd name="T9" fmla="*/ 67 h 501"/>
                <a:gd name="T10" fmla="*/ 83 w 534"/>
                <a:gd name="T11" fmla="*/ 0 h 501"/>
                <a:gd name="T12" fmla="*/ 0 w 534"/>
                <a:gd name="T13" fmla="*/ 84 h 501"/>
                <a:gd name="T14" fmla="*/ 0 w 534"/>
                <a:gd name="T15" fmla="*/ 418 h 501"/>
                <a:gd name="T16" fmla="*/ 83 w 534"/>
                <a:gd name="T17" fmla="*/ 501 h 501"/>
                <a:gd name="T18" fmla="*/ 451 w 534"/>
                <a:gd name="T19" fmla="*/ 501 h 501"/>
                <a:gd name="T20" fmla="*/ 534 w 534"/>
                <a:gd name="T21" fmla="*/ 418 h 501"/>
                <a:gd name="T22" fmla="*/ 534 w 534"/>
                <a:gd name="T23" fmla="*/ 84 h 501"/>
                <a:gd name="T24" fmla="*/ 451 w 534"/>
                <a:gd name="T25" fmla="*/ 0 h 501"/>
                <a:gd name="T26" fmla="*/ 501 w 534"/>
                <a:gd name="T27" fmla="*/ 418 h 501"/>
                <a:gd name="T28" fmla="*/ 451 w 534"/>
                <a:gd name="T29" fmla="*/ 468 h 501"/>
                <a:gd name="T30" fmla="*/ 83 w 534"/>
                <a:gd name="T31" fmla="*/ 468 h 501"/>
                <a:gd name="T32" fmla="*/ 33 w 534"/>
                <a:gd name="T33" fmla="*/ 418 h 501"/>
                <a:gd name="T34" fmla="*/ 33 w 534"/>
                <a:gd name="T35" fmla="*/ 84 h 501"/>
                <a:gd name="T36" fmla="*/ 83 w 534"/>
                <a:gd name="T37" fmla="*/ 34 h 501"/>
                <a:gd name="T38" fmla="*/ 133 w 534"/>
                <a:gd name="T39" fmla="*/ 84 h 501"/>
                <a:gd name="T40" fmla="*/ 138 w 534"/>
                <a:gd name="T41" fmla="*/ 95 h 501"/>
                <a:gd name="T42" fmla="*/ 150 w 534"/>
                <a:gd name="T43" fmla="*/ 100 h 501"/>
                <a:gd name="T44" fmla="*/ 451 w 534"/>
                <a:gd name="T45" fmla="*/ 100 h 501"/>
                <a:gd name="T46" fmla="*/ 463 w 534"/>
                <a:gd name="T47" fmla="*/ 95 h 501"/>
                <a:gd name="T48" fmla="*/ 468 w 534"/>
                <a:gd name="T49" fmla="*/ 84 h 501"/>
                <a:gd name="T50" fmla="*/ 468 w 534"/>
                <a:gd name="T51" fmla="*/ 37 h 501"/>
                <a:gd name="T52" fmla="*/ 501 w 534"/>
                <a:gd name="T53" fmla="*/ 84 h 501"/>
                <a:gd name="T54" fmla="*/ 501 w 534"/>
                <a:gd name="T55" fmla="*/ 418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4" h="501">
                  <a:moveTo>
                    <a:pt x="451" y="0"/>
                  </a:moveTo>
                  <a:cubicBezTo>
                    <a:pt x="446" y="0"/>
                    <a:pt x="442" y="2"/>
                    <a:pt x="439" y="5"/>
                  </a:cubicBezTo>
                  <a:cubicBezTo>
                    <a:pt x="436" y="8"/>
                    <a:pt x="434" y="12"/>
                    <a:pt x="434" y="17"/>
                  </a:cubicBezTo>
                  <a:cubicBezTo>
                    <a:pt x="434" y="67"/>
                    <a:pt x="434" y="67"/>
                    <a:pt x="434" y="67"/>
                  </a:cubicBezTo>
                  <a:cubicBezTo>
                    <a:pt x="165" y="67"/>
                    <a:pt x="165" y="67"/>
                    <a:pt x="165" y="67"/>
                  </a:cubicBezTo>
                  <a:cubicBezTo>
                    <a:pt x="157" y="29"/>
                    <a:pt x="124" y="0"/>
                    <a:pt x="83" y="0"/>
                  </a:cubicBezTo>
                  <a:cubicBezTo>
                    <a:pt x="37" y="0"/>
                    <a:pt x="0" y="38"/>
                    <a:pt x="0" y="84"/>
                  </a:cubicBezTo>
                  <a:cubicBezTo>
                    <a:pt x="0" y="418"/>
                    <a:pt x="0" y="418"/>
                    <a:pt x="0" y="418"/>
                  </a:cubicBezTo>
                  <a:cubicBezTo>
                    <a:pt x="0" y="464"/>
                    <a:pt x="37" y="501"/>
                    <a:pt x="83" y="501"/>
                  </a:cubicBezTo>
                  <a:cubicBezTo>
                    <a:pt x="451" y="501"/>
                    <a:pt x="451" y="501"/>
                    <a:pt x="451" y="501"/>
                  </a:cubicBezTo>
                  <a:cubicBezTo>
                    <a:pt x="497" y="501"/>
                    <a:pt x="534" y="464"/>
                    <a:pt x="534" y="418"/>
                  </a:cubicBezTo>
                  <a:cubicBezTo>
                    <a:pt x="534" y="84"/>
                    <a:pt x="534" y="84"/>
                    <a:pt x="534" y="84"/>
                  </a:cubicBezTo>
                  <a:cubicBezTo>
                    <a:pt x="534" y="38"/>
                    <a:pt x="497" y="0"/>
                    <a:pt x="451" y="0"/>
                  </a:cubicBezTo>
                  <a:close/>
                  <a:moveTo>
                    <a:pt x="501" y="418"/>
                  </a:moveTo>
                  <a:cubicBezTo>
                    <a:pt x="501" y="445"/>
                    <a:pt x="478" y="468"/>
                    <a:pt x="451" y="468"/>
                  </a:cubicBezTo>
                  <a:cubicBezTo>
                    <a:pt x="83" y="468"/>
                    <a:pt x="83" y="468"/>
                    <a:pt x="83" y="468"/>
                  </a:cubicBezTo>
                  <a:cubicBezTo>
                    <a:pt x="56" y="468"/>
                    <a:pt x="33" y="445"/>
                    <a:pt x="33" y="418"/>
                  </a:cubicBezTo>
                  <a:cubicBezTo>
                    <a:pt x="33" y="84"/>
                    <a:pt x="33" y="84"/>
                    <a:pt x="33" y="84"/>
                  </a:cubicBezTo>
                  <a:cubicBezTo>
                    <a:pt x="33" y="56"/>
                    <a:pt x="56" y="34"/>
                    <a:pt x="83" y="34"/>
                  </a:cubicBezTo>
                  <a:cubicBezTo>
                    <a:pt x="111" y="34"/>
                    <a:pt x="133" y="56"/>
                    <a:pt x="133" y="84"/>
                  </a:cubicBezTo>
                  <a:cubicBezTo>
                    <a:pt x="133" y="88"/>
                    <a:pt x="135" y="92"/>
                    <a:pt x="138" y="95"/>
                  </a:cubicBezTo>
                  <a:cubicBezTo>
                    <a:pt x="141" y="99"/>
                    <a:pt x="146" y="100"/>
                    <a:pt x="150" y="100"/>
                  </a:cubicBezTo>
                  <a:cubicBezTo>
                    <a:pt x="451" y="100"/>
                    <a:pt x="451" y="100"/>
                    <a:pt x="451" y="100"/>
                  </a:cubicBezTo>
                  <a:cubicBezTo>
                    <a:pt x="455" y="100"/>
                    <a:pt x="460" y="99"/>
                    <a:pt x="463" y="95"/>
                  </a:cubicBezTo>
                  <a:cubicBezTo>
                    <a:pt x="466" y="92"/>
                    <a:pt x="468" y="88"/>
                    <a:pt x="468" y="84"/>
                  </a:cubicBezTo>
                  <a:cubicBezTo>
                    <a:pt x="468" y="37"/>
                    <a:pt x="468" y="37"/>
                    <a:pt x="468" y="37"/>
                  </a:cubicBezTo>
                  <a:cubicBezTo>
                    <a:pt x="487" y="44"/>
                    <a:pt x="501" y="62"/>
                    <a:pt x="501" y="84"/>
                  </a:cubicBezTo>
                  <a:cubicBezTo>
                    <a:pt x="501" y="418"/>
                    <a:pt x="501" y="418"/>
                    <a:pt x="501" y="4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77" name="组合 76">
            <a:extLst>
              <a:ext uri="{FF2B5EF4-FFF2-40B4-BE49-F238E27FC236}">
                <a16:creationId xmlns:a16="http://schemas.microsoft.com/office/drawing/2014/main" id="{3CE75ADF-6259-4464-8915-A9878A272560}"/>
              </a:ext>
            </a:extLst>
          </p:cNvPr>
          <p:cNvGrpSpPr/>
          <p:nvPr/>
        </p:nvGrpSpPr>
        <p:grpSpPr>
          <a:xfrm>
            <a:off x="7916369" y="3464341"/>
            <a:ext cx="715839" cy="823912"/>
            <a:chOff x="5118100" y="2300288"/>
            <a:chExt cx="1955800" cy="2251075"/>
          </a:xfrm>
          <a:solidFill>
            <a:srgbClr val="404040"/>
          </a:solidFill>
        </p:grpSpPr>
        <p:sp>
          <p:nvSpPr>
            <p:cNvPr id="75" name="Freeform 49">
              <a:extLst>
                <a:ext uri="{FF2B5EF4-FFF2-40B4-BE49-F238E27FC236}">
                  <a16:creationId xmlns:a16="http://schemas.microsoft.com/office/drawing/2014/main" id="{59F845E2-DB0D-453E-BECB-E5AEF03F532D}"/>
                </a:ext>
              </a:extLst>
            </p:cNvPr>
            <p:cNvSpPr>
              <a:spLocks noEditPoints="1"/>
            </p:cNvSpPr>
            <p:nvPr/>
          </p:nvSpPr>
          <p:spPr bwMode="auto">
            <a:xfrm>
              <a:off x="5491163" y="2809876"/>
              <a:ext cx="1130300" cy="839788"/>
            </a:xfrm>
            <a:custGeom>
              <a:avLst/>
              <a:gdLst>
                <a:gd name="T0" fmla="*/ 22 w 301"/>
                <a:gd name="T1" fmla="*/ 44 h 224"/>
                <a:gd name="T2" fmla="*/ 279 w 301"/>
                <a:gd name="T3" fmla="*/ 44 h 224"/>
                <a:gd name="T4" fmla="*/ 301 w 301"/>
                <a:gd name="T5" fmla="*/ 22 h 224"/>
                <a:gd name="T6" fmla="*/ 279 w 301"/>
                <a:gd name="T7" fmla="*/ 0 h 224"/>
                <a:gd name="T8" fmla="*/ 22 w 301"/>
                <a:gd name="T9" fmla="*/ 0 h 224"/>
                <a:gd name="T10" fmla="*/ 0 w 301"/>
                <a:gd name="T11" fmla="*/ 22 h 224"/>
                <a:gd name="T12" fmla="*/ 22 w 301"/>
                <a:gd name="T13" fmla="*/ 44 h 224"/>
                <a:gd name="T14" fmla="*/ 22 w 301"/>
                <a:gd name="T15" fmla="*/ 136 h 224"/>
                <a:gd name="T16" fmla="*/ 240 w 301"/>
                <a:gd name="T17" fmla="*/ 136 h 224"/>
                <a:gd name="T18" fmla="*/ 261 w 301"/>
                <a:gd name="T19" fmla="*/ 114 h 224"/>
                <a:gd name="T20" fmla="*/ 240 w 301"/>
                <a:gd name="T21" fmla="*/ 92 h 224"/>
                <a:gd name="T22" fmla="*/ 22 w 301"/>
                <a:gd name="T23" fmla="*/ 92 h 224"/>
                <a:gd name="T24" fmla="*/ 0 w 301"/>
                <a:gd name="T25" fmla="*/ 114 h 224"/>
                <a:gd name="T26" fmla="*/ 22 w 301"/>
                <a:gd name="T27" fmla="*/ 136 h 224"/>
                <a:gd name="T28" fmla="*/ 279 w 301"/>
                <a:gd name="T29" fmla="*/ 224 h 224"/>
                <a:gd name="T30" fmla="*/ 301 w 301"/>
                <a:gd name="T31" fmla="*/ 202 h 224"/>
                <a:gd name="T32" fmla="*/ 279 w 301"/>
                <a:gd name="T33" fmla="*/ 180 h 224"/>
                <a:gd name="T34" fmla="*/ 22 w 301"/>
                <a:gd name="T35" fmla="*/ 180 h 224"/>
                <a:gd name="T36" fmla="*/ 0 w 301"/>
                <a:gd name="T37" fmla="*/ 202 h 224"/>
                <a:gd name="T38" fmla="*/ 22 w 301"/>
                <a:gd name="T39" fmla="*/ 224 h 224"/>
                <a:gd name="T40" fmla="*/ 279 w 301"/>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224">
                  <a:moveTo>
                    <a:pt x="22" y="44"/>
                  </a:moveTo>
                  <a:cubicBezTo>
                    <a:pt x="279" y="44"/>
                    <a:pt x="279" y="44"/>
                    <a:pt x="279" y="44"/>
                  </a:cubicBezTo>
                  <a:cubicBezTo>
                    <a:pt x="291" y="44"/>
                    <a:pt x="301" y="34"/>
                    <a:pt x="301" y="22"/>
                  </a:cubicBezTo>
                  <a:cubicBezTo>
                    <a:pt x="301" y="10"/>
                    <a:pt x="291" y="0"/>
                    <a:pt x="279" y="0"/>
                  </a:cubicBezTo>
                  <a:cubicBezTo>
                    <a:pt x="22" y="0"/>
                    <a:pt x="22" y="0"/>
                    <a:pt x="22" y="0"/>
                  </a:cubicBezTo>
                  <a:cubicBezTo>
                    <a:pt x="10" y="0"/>
                    <a:pt x="0" y="10"/>
                    <a:pt x="0" y="22"/>
                  </a:cubicBezTo>
                  <a:cubicBezTo>
                    <a:pt x="0" y="34"/>
                    <a:pt x="10" y="44"/>
                    <a:pt x="22" y="44"/>
                  </a:cubicBezTo>
                  <a:close/>
                  <a:moveTo>
                    <a:pt x="22" y="136"/>
                  </a:moveTo>
                  <a:cubicBezTo>
                    <a:pt x="240" y="136"/>
                    <a:pt x="240" y="136"/>
                    <a:pt x="240" y="136"/>
                  </a:cubicBezTo>
                  <a:cubicBezTo>
                    <a:pt x="252" y="136"/>
                    <a:pt x="261" y="126"/>
                    <a:pt x="261" y="114"/>
                  </a:cubicBezTo>
                  <a:cubicBezTo>
                    <a:pt x="261" y="102"/>
                    <a:pt x="252" y="92"/>
                    <a:pt x="240" y="92"/>
                  </a:cubicBezTo>
                  <a:cubicBezTo>
                    <a:pt x="22" y="92"/>
                    <a:pt x="22" y="92"/>
                    <a:pt x="22" y="92"/>
                  </a:cubicBezTo>
                  <a:cubicBezTo>
                    <a:pt x="10" y="92"/>
                    <a:pt x="0" y="102"/>
                    <a:pt x="0" y="114"/>
                  </a:cubicBezTo>
                  <a:cubicBezTo>
                    <a:pt x="0" y="126"/>
                    <a:pt x="10" y="136"/>
                    <a:pt x="22" y="136"/>
                  </a:cubicBezTo>
                  <a:close/>
                  <a:moveTo>
                    <a:pt x="279" y="224"/>
                  </a:moveTo>
                  <a:cubicBezTo>
                    <a:pt x="291" y="224"/>
                    <a:pt x="301" y="214"/>
                    <a:pt x="301" y="202"/>
                  </a:cubicBezTo>
                  <a:cubicBezTo>
                    <a:pt x="301" y="190"/>
                    <a:pt x="291" y="180"/>
                    <a:pt x="279" y="180"/>
                  </a:cubicBezTo>
                  <a:cubicBezTo>
                    <a:pt x="22" y="180"/>
                    <a:pt x="22" y="180"/>
                    <a:pt x="22" y="180"/>
                  </a:cubicBezTo>
                  <a:cubicBezTo>
                    <a:pt x="10" y="180"/>
                    <a:pt x="0" y="190"/>
                    <a:pt x="0" y="202"/>
                  </a:cubicBezTo>
                  <a:cubicBezTo>
                    <a:pt x="0" y="214"/>
                    <a:pt x="10" y="224"/>
                    <a:pt x="22" y="224"/>
                  </a:cubicBezTo>
                  <a:cubicBezTo>
                    <a:pt x="279" y="224"/>
                    <a:pt x="279" y="224"/>
                    <a:pt x="279" y="2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Freeform 50">
              <a:extLst>
                <a:ext uri="{FF2B5EF4-FFF2-40B4-BE49-F238E27FC236}">
                  <a16:creationId xmlns:a16="http://schemas.microsoft.com/office/drawing/2014/main" id="{90958486-A04F-46B5-B5DA-4F9812F2E887}"/>
                </a:ext>
              </a:extLst>
            </p:cNvPr>
            <p:cNvSpPr>
              <a:spLocks noEditPoints="1"/>
            </p:cNvSpPr>
            <p:nvPr/>
          </p:nvSpPr>
          <p:spPr bwMode="auto">
            <a:xfrm>
              <a:off x="5118100" y="2300288"/>
              <a:ext cx="1955800" cy="2251075"/>
            </a:xfrm>
            <a:custGeom>
              <a:avLst/>
              <a:gdLst>
                <a:gd name="T0" fmla="*/ 498 w 520"/>
                <a:gd name="T1" fmla="*/ 0 h 600"/>
                <a:gd name="T2" fmla="*/ 21 w 520"/>
                <a:gd name="T3" fmla="*/ 0 h 600"/>
                <a:gd name="T4" fmla="*/ 0 w 520"/>
                <a:gd name="T5" fmla="*/ 21 h 600"/>
                <a:gd name="T6" fmla="*/ 0 w 520"/>
                <a:gd name="T7" fmla="*/ 578 h 600"/>
                <a:gd name="T8" fmla="*/ 21 w 520"/>
                <a:gd name="T9" fmla="*/ 600 h 600"/>
                <a:gd name="T10" fmla="*/ 352 w 520"/>
                <a:gd name="T11" fmla="*/ 600 h 600"/>
                <a:gd name="T12" fmla="*/ 366 w 520"/>
                <a:gd name="T13" fmla="*/ 595 h 600"/>
                <a:gd name="T14" fmla="*/ 512 w 520"/>
                <a:gd name="T15" fmla="*/ 469 h 600"/>
                <a:gd name="T16" fmla="*/ 520 w 520"/>
                <a:gd name="T17" fmla="*/ 453 h 600"/>
                <a:gd name="T18" fmla="*/ 520 w 520"/>
                <a:gd name="T19" fmla="*/ 21 h 600"/>
                <a:gd name="T20" fmla="*/ 498 w 520"/>
                <a:gd name="T21" fmla="*/ 0 h 600"/>
                <a:gd name="T22" fmla="*/ 44 w 520"/>
                <a:gd name="T23" fmla="*/ 44 h 600"/>
                <a:gd name="T24" fmla="*/ 476 w 520"/>
                <a:gd name="T25" fmla="*/ 44 h 600"/>
                <a:gd name="T26" fmla="*/ 476 w 520"/>
                <a:gd name="T27" fmla="*/ 420 h 600"/>
                <a:gd name="T28" fmla="*/ 342 w 520"/>
                <a:gd name="T29" fmla="*/ 420 h 600"/>
                <a:gd name="T30" fmla="*/ 320 w 520"/>
                <a:gd name="T31" fmla="*/ 442 h 600"/>
                <a:gd name="T32" fmla="*/ 320 w 520"/>
                <a:gd name="T33" fmla="*/ 556 h 600"/>
                <a:gd name="T34" fmla="*/ 44 w 520"/>
                <a:gd name="T35" fmla="*/ 556 h 600"/>
                <a:gd name="T36" fmla="*/ 44 w 520"/>
                <a:gd name="T37" fmla="*/ 44 h 600"/>
                <a:gd name="T38" fmla="*/ 364 w 520"/>
                <a:gd name="T39" fmla="*/ 540 h 600"/>
                <a:gd name="T40" fmla="*/ 364 w 520"/>
                <a:gd name="T41" fmla="*/ 464 h 600"/>
                <a:gd name="T42" fmla="*/ 452 w 520"/>
                <a:gd name="T43" fmla="*/ 464 h 600"/>
                <a:gd name="T44" fmla="*/ 364 w 520"/>
                <a:gd name="T45" fmla="*/ 54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600">
                  <a:moveTo>
                    <a:pt x="498" y="0"/>
                  </a:moveTo>
                  <a:cubicBezTo>
                    <a:pt x="21" y="0"/>
                    <a:pt x="21" y="0"/>
                    <a:pt x="21" y="0"/>
                  </a:cubicBezTo>
                  <a:cubicBezTo>
                    <a:pt x="9" y="0"/>
                    <a:pt x="0" y="9"/>
                    <a:pt x="0" y="21"/>
                  </a:cubicBezTo>
                  <a:cubicBezTo>
                    <a:pt x="0" y="578"/>
                    <a:pt x="0" y="578"/>
                    <a:pt x="0" y="578"/>
                  </a:cubicBezTo>
                  <a:cubicBezTo>
                    <a:pt x="0" y="590"/>
                    <a:pt x="9" y="600"/>
                    <a:pt x="21" y="600"/>
                  </a:cubicBezTo>
                  <a:cubicBezTo>
                    <a:pt x="352" y="600"/>
                    <a:pt x="352" y="600"/>
                    <a:pt x="352" y="600"/>
                  </a:cubicBezTo>
                  <a:cubicBezTo>
                    <a:pt x="358" y="600"/>
                    <a:pt x="362" y="598"/>
                    <a:pt x="366" y="595"/>
                  </a:cubicBezTo>
                  <a:cubicBezTo>
                    <a:pt x="512" y="469"/>
                    <a:pt x="512" y="469"/>
                    <a:pt x="512" y="469"/>
                  </a:cubicBezTo>
                  <a:cubicBezTo>
                    <a:pt x="517" y="465"/>
                    <a:pt x="520" y="459"/>
                    <a:pt x="520" y="453"/>
                  </a:cubicBezTo>
                  <a:cubicBezTo>
                    <a:pt x="520" y="21"/>
                    <a:pt x="520" y="21"/>
                    <a:pt x="520" y="21"/>
                  </a:cubicBezTo>
                  <a:cubicBezTo>
                    <a:pt x="520" y="9"/>
                    <a:pt x="510" y="0"/>
                    <a:pt x="498" y="0"/>
                  </a:cubicBezTo>
                  <a:close/>
                  <a:moveTo>
                    <a:pt x="44" y="44"/>
                  </a:moveTo>
                  <a:cubicBezTo>
                    <a:pt x="476" y="44"/>
                    <a:pt x="476" y="44"/>
                    <a:pt x="476" y="44"/>
                  </a:cubicBezTo>
                  <a:cubicBezTo>
                    <a:pt x="476" y="420"/>
                    <a:pt x="476" y="420"/>
                    <a:pt x="476" y="420"/>
                  </a:cubicBezTo>
                  <a:cubicBezTo>
                    <a:pt x="342" y="420"/>
                    <a:pt x="342" y="420"/>
                    <a:pt x="342" y="420"/>
                  </a:cubicBezTo>
                  <a:cubicBezTo>
                    <a:pt x="330" y="420"/>
                    <a:pt x="320" y="430"/>
                    <a:pt x="320" y="442"/>
                  </a:cubicBezTo>
                  <a:cubicBezTo>
                    <a:pt x="320" y="556"/>
                    <a:pt x="320" y="556"/>
                    <a:pt x="320" y="556"/>
                  </a:cubicBezTo>
                  <a:cubicBezTo>
                    <a:pt x="44" y="556"/>
                    <a:pt x="44" y="556"/>
                    <a:pt x="44" y="556"/>
                  </a:cubicBezTo>
                  <a:cubicBezTo>
                    <a:pt x="44" y="44"/>
                    <a:pt x="44" y="44"/>
                    <a:pt x="44" y="44"/>
                  </a:cubicBezTo>
                  <a:close/>
                  <a:moveTo>
                    <a:pt x="364" y="540"/>
                  </a:moveTo>
                  <a:cubicBezTo>
                    <a:pt x="364" y="464"/>
                    <a:pt x="364" y="464"/>
                    <a:pt x="364" y="464"/>
                  </a:cubicBezTo>
                  <a:cubicBezTo>
                    <a:pt x="452" y="464"/>
                    <a:pt x="452" y="464"/>
                    <a:pt x="452" y="464"/>
                  </a:cubicBezTo>
                  <a:lnTo>
                    <a:pt x="364" y="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73" name="Freeform 54">
            <a:extLst>
              <a:ext uri="{FF2B5EF4-FFF2-40B4-BE49-F238E27FC236}">
                <a16:creationId xmlns:a16="http://schemas.microsoft.com/office/drawing/2014/main" id="{A63CB2D9-5BA9-4240-B8E2-F53E39445377}"/>
              </a:ext>
            </a:extLst>
          </p:cNvPr>
          <p:cNvSpPr>
            <a:spLocks noEditPoints="1"/>
          </p:cNvSpPr>
          <p:nvPr/>
        </p:nvSpPr>
        <p:spPr bwMode="auto">
          <a:xfrm>
            <a:off x="7893377" y="4565153"/>
            <a:ext cx="761822" cy="823912"/>
          </a:xfrm>
          <a:custGeom>
            <a:avLst/>
            <a:gdLst>
              <a:gd name="T0" fmla="*/ 533 w 654"/>
              <a:gd name="T1" fmla="*/ 0 h 708"/>
              <a:gd name="T2" fmla="*/ 121 w 654"/>
              <a:gd name="T3" fmla="*/ 0 h 708"/>
              <a:gd name="T4" fmla="*/ 0 w 654"/>
              <a:gd name="T5" fmla="*/ 122 h 708"/>
              <a:gd name="T6" fmla="*/ 0 w 654"/>
              <a:gd name="T7" fmla="*/ 587 h 708"/>
              <a:gd name="T8" fmla="*/ 121 w 654"/>
              <a:gd name="T9" fmla="*/ 708 h 708"/>
              <a:gd name="T10" fmla="*/ 533 w 654"/>
              <a:gd name="T11" fmla="*/ 708 h 708"/>
              <a:gd name="T12" fmla="*/ 654 w 654"/>
              <a:gd name="T13" fmla="*/ 587 h 708"/>
              <a:gd name="T14" fmla="*/ 654 w 654"/>
              <a:gd name="T15" fmla="*/ 122 h 708"/>
              <a:gd name="T16" fmla="*/ 533 w 654"/>
              <a:gd name="T17" fmla="*/ 0 h 708"/>
              <a:gd name="T18" fmla="*/ 146 w 654"/>
              <a:gd name="T19" fmla="*/ 169 h 708"/>
              <a:gd name="T20" fmla="*/ 178 w 654"/>
              <a:gd name="T21" fmla="*/ 200 h 708"/>
              <a:gd name="T22" fmla="*/ 146 w 654"/>
              <a:gd name="T23" fmla="*/ 231 h 708"/>
              <a:gd name="T24" fmla="*/ 115 w 654"/>
              <a:gd name="T25" fmla="*/ 200 h 708"/>
              <a:gd name="T26" fmla="*/ 146 w 654"/>
              <a:gd name="T27" fmla="*/ 169 h 708"/>
              <a:gd name="T28" fmla="*/ 146 w 654"/>
              <a:gd name="T29" fmla="*/ 532 h 708"/>
              <a:gd name="T30" fmla="*/ 115 w 654"/>
              <a:gd name="T31" fmla="*/ 501 h 708"/>
              <a:gd name="T32" fmla="*/ 146 w 654"/>
              <a:gd name="T33" fmla="*/ 470 h 708"/>
              <a:gd name="T34" fmla="*/ 178 w 654"/>
              <a:gd name="T35" fmla="*/ 501 h 708"/>
              <a:gd name="T36" fmla="*/ 146 w 654"/>
              <a:gd name="T37" fmla="*/ 532 h 708"/>
              <a:gd name="T38" fmla="*/ 147 w 654"/>
              <a:gd name="T39" fmla="*/ 386 h 708"/>
              <a:gd name="T40" fmla="*/ 116 w 654"/>
              <a:gd name="T41" fmla="*/ 355 h 708"/>
              <a:gd name="T42" fmla="*/ 147 w 654"/>
              <a:gd name="T43" fmla="*/ 323 h 708"/>
              <a:gd name="T44" fmla="*/ 178 w 654"/>
              <a:gd name="T45" fmla="*/ 355 h 708"/>
              <a:gd name="T46" fmla="*/ 147 w 654"/>
              <a:gd name="T47" fmla="*/ 386 h 708"/>
              <a:gd name="T48" fmla="*/ 370 w 654"/>
              <a:gd name="T49" fmla="*/ 528 h 708"/>
              <a:gd name="T50" fmla="*/ 245 w 654"/>
              <a:gd name="T51" fmla="*/ 528 h 708"/>
              <a:gd name="T52" fmla="*/ 218 w 654"/>
              <a:gd name="T53" fmla="*/ 501 h 708"/>
              <a:gd name="T54" fmla="*/ 245 w 654"/>
              <a:gd name="T55" fmla="*/ 473 h 708"/>
              <a:gd name="T56" fmla="*/ 370 w 654"/>
              <a:gd name="T57" fmla="*/ 473 h 708"/>
              <a:gd name="T58" fmla="*/ 397 w 654"/>
              <a:gd name="T59" fmla="*/ 501 h 708"/>
              <a:gd name="T60" fmla="*/ 370 w 654"/>
              <a:gd name="T61" fmla="*/ 528 h 708"/>
              <a:gd name="T62" fmla="*/ 460 w 654"/>
              <a:gd name="T63" fmla="*/ 377 h 708"/>
              <a:gd name="T64" fmla="*/ 245 w 654"/>
              <a:gd name="T65" fmla="*/ 377 h 708"/>
              <a:gd name="T66" fmla="*/ 218 w 654"/>
              <a:gd name="T67" fmla="*/ 350 h 708"/>
              <a:gd name="T68" fmla="*/ 245 w 654"/>
              <a:gd name="T69" fmla="*/ 323 h 708"/>
              <a:gd name="T70" fmla="*/ 460 w 654"/>
              <a:gd name="T71" fmla="*/ 323 h 708"/>
              <a:gd name="T72" fmla="*/ 488 w 654"/>
              <a:gd name="T73" fmla="*/ 350 h 708"/>
              <a:gd name="T74" fmla="*/ 460 w 654"/>
              <a:gd name="T75" fmla="*/ 377 h 708"/>
              <a:gd name="T76" fmla="*/ 506 w 654"/>
              <a:gd name="T77" fmla="*/ 227 h 708"/>
              <a:gd name="T78" fmla="*/ 245 w 654"/>
              <a:gd name="T79" fmla="*/ 227 h 708"/>
              <a:gd name="T80" fmla="*/ 218 w 654"/>
              <a:gd name="T81" fmla="*/ 200 h 708"/>
              <a:gd name="T82" fmla="*/ 245 w 654"/>
              <a:gd name="T83" fmla="*/ 172 h 708"/>
              <a:gd name="T84" fmla="*/ 506 w 654"/>
              <a:gd name="T85" fmla="*/ 172 h 708"/>
              <a:gd name="T86" fmla="*/ 533 w 654"/>
              <a:gd name="T87" fmla="*/ 200 h 708"/>
              <a:gd name="T88" fmla="*/ 506 w 654"/>
              <a:gd name="T89" fmla="*/ 22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4" h="708">
                <a:moveTo>
                  <a:pt x="533" y="0"/>
                </a:moveTo>
                <a:cubicBezTo>
                  <a:pt x="121" y="0"/>
                  <a:pt x="121" y="0"/>
                  <a:pt x="121" y="0"/>
                </a:cubicBezTo>
                <a:cubicBezTo>
                  <a:pt x="54" y="0"/>
                  <a:pt x="0" y="55"/>
                  <a:pt x="0" y="122"/>
                </a:cubicBezTo>
                <a:cubicBezTo>
                  <a:pt x="0" y="587"/>
                  <a:pt x="0" y="587"/>
                  <a:pt x="0" y="587"/>
                </a:cubicBezTo>
                <a:cubicBezTo>
                  <a:pt x="0" y="654"/>
                  <a:pt x="54" y="708"/>
                  <a:pt x="121" y="708"/>
                </a:cubicBezTo>
                <a:cubicBezTo>
                  <a:pt x="533" y="708"/>
                  <a:pt x="533" y="708"/>
                  <a:pt x="533" y="708"/>
                </a:cubicBezTo>
                <a:cubicBezTo>
                  <a:pt x="600" y="708"/>
                  <a:pt x="654" y="654"/>
                  <a:pt x="654" y="587"/>
                </a:cubicBezTo>
                <a:cubicBezTo>
                  <a:pt x="654" y="122"/>
                  <a:pt x="654" y="122"/>
                  <a:pt x="654" y="122"/>
                </a:cubicBezTo>
                <a:cubicBezTo>
                  <a:pt x="654" y="55"/>
                  <a:pt x="600" y="0"/>
                  <a:pt x="533" y="0"/>
                </a:cubicBezTo>
                <a:close/>
                <a:moveTo>
                  <a:pt x="146" y="169"/>
                </a:moveTo>
                <a:cubicBezTo>
                  <a:pt x="164" y="169"/>
                  <a:pt x="178" y="183"/>
                  <a:pt x="178" y="200"/>
                </a:cubicBezTo>
                <a:cubicBezTo>
                  <a:pt x="178" y="217"/>
                  <a:pt x="164" y="231"/>
                  <a:pt x="146" y="231"/>
                </a:cubicBezTo>
                <a:cubicBezTo>
                  <a:pt x="129" y="231"/>
                  <a:pt x="115" y="217"/>
                  <a:pt x="115" y="200"/>
                </a:cubicBezTo>
                <a:cubicBezTo>
                  <a:pt x="115" y="183"/>
                  <a:pt x="129" y="169"/>
                  <a:pt x="146" y="169"/>
                </a:cubicBezTo>
                <a:close/>
                <a:moveTo>
                  <a:pt x="146" y="532"/>
                </a:moveTo>
                <a:cubicBezTo>
                  <a:pt x="129" y="532"/>
                  <a:pt x="115" y="518"/>
                  <a:pt x="115" y="501"/>
                </a:cubicBezTo>
                <a:cubicBezTo>
                  <a:pt x="115" y="484"/>
                  <a:pt x="129" y="470"/>
                  <a:pt x="146" y="470"/>
                </a:cubicBezTo>
                <a:cubicBezTo>
                  <a:pt x="164" y="470"/>
                  <a:pt x="178" y="484"/>
                  <a:pt x="178" y="501"/>
                </a:cubicBezTo>
                <a:cubicBezTo>
                  <a:pt x="178" y="518"/>
                  <a:pt x="164" y="532"/>
                  <a:pt x="146" y="532"/>
                </a:cubicBezTo>
                <a:close/>
                <a:moveTo>
                  <a:pt x="147" y="386"/>
                </a:moveTo>
                <a:cubicBezTo>
                  <a:pt x="130" y="386"/>
                  <a:pt x="116" y="372"/>
                  <a:pt x="116" y="355"/>
                </a:cubicBezTo>
                <a:cubicBezTo>
                  <a:pt x="116" y="337"/>
                  <a:pt x="130" y="323"/>
                  <a:pt x="147" y="323"/>
                </a:cubicBezTo>
                <a:cubicBezTo>
                  <a:pt x="164" y="323"/>
                  <a:pt x="178" y="337"/>
                  <a:pt x="178" y="355"/>
                </a:cubicBezTo>
                <a:cubicBezTo>
                  <a:pt x="178" y="372"/>
                  <a:pt x="164" y="386"/>
                  <a:pt x="147" y="386"/>
                </a:cubicBezTo>
                <a:close/>
                <a:moveTo>
                  <a:pt x="370" y="528"/>
                </a:moveTo>
                <a:cubicBezTo>
                  <a:pt x="245" y="528"/>
                  <a:pt x="245" y="528"/>
                  <a:pt x="245" y="528"/>
                </a:cubicBezTo>
                <a:cubicBezTo>
                  <a:pt x="230" y="528"/>
                  <a:pt x="218" y="516"/>
                  <a:pt x="218" y="501"/>
                </a:cubicBezTo>
                <a:cubicBezTo>
                  <a:pt x="218" y="486"/>
                  <a:pt x="230" y="473"/>
                  <a:pt x="245" y="473"/>
                </a:cubicBezTo>
                <a:cubicBezTo>
                  <a:pt x="370" y="473"/>
                  <a:pt x="370" y="473"/>
                  <a:pt x="370" y="473"/>
                </a:cubicBezTo>
                <a:cubicBezTo>
                  <a:pt x="385" y="473"/>
                  <a:pt x="397" y="486"/>
                  <a:pt x="397" y="501"/>
                </a:cubicBezTo>
                <a:cubicBezTo>
                  <a:pt x="397" y="516"/>
                  <a:pt x="385" y="528"/>
                  <a:pt x="370" y="528"/>
                </a:cubicBezTo>
                <a:close/>
                <a:moveTo>
                  <a:pt x="460" y="377"/>
                </a:moveTo>
                <a:cubicBezTo>
                  <a:pt x="245" y="377"/>
                  <a:pt x="245" y="377"/>
                  <a:pt x="245" y="377"/>
                </a:cubicBezTo>
                <a:cubicBezTo>
                  <a:pt x="230" y="377"/>
                  <a:pt x="218" y="365"/>
                  <a:pt x="218" y="350"/>
                </a:cubicBezTo>
                <a:cubicBezTo>
                  <a:pt x="218" y="335"/>
                  <a:pt x="230" y="323"/>
                  <a:pt x="245" y="323"/>
                </a:cubicBezTo>
                <a:cubicBezTo>
                  <a:pt x="460" y="323"/>
                  <a:pt x="460" y="323"/>
                  <a:pt x="460" y="323"/>
                </a:cubicBezTo>
                <a:cubicBezTo>
                  <a:pt x="475" y="323"/>
                  <a:pt x="488" y="335"/>
                  <a:pt x="488" y="350"/>
                </a:cubicBezTo>
                <a:cubicBezTo>
                  <a:pt x="488" y="365"/>
                  <a:pt x="475" y="377"/>
                  <a:pt x="460" y="377"/>
                </a:cubicBezTo>
                <a:close/>
                <a:moveTo>
                  <a:pt x="506" y="227"/>
                </a:moveTo>
                <a:cubicBezTo>
                  <a:pt x="245" y="227"/>
                  <a:pt x="245" y="227"/>
                  <a:pt x="245" y="227"/>
                </a:cubicBezTo>
                <a:cubicBezTo>
                  <a:pt x="230" y="227"/>
                  <a:pt x="218" y="215"/>
                  <a:pt x="218" y="200"/>
                </a:cubicBezTo>
                <a:cubicBezTo>
                  <a:pt x="218" y="184"/>
                  <a:pt x="230" y="172"/>
                  <a:pt x="245" y="172"/>
                </a:cubicBezTo>
                <a:cubicBezTo>
                  <a:pt x="506" y="172"/>
                  <a:pt x="506" y="172"/>
                  <a:pt x="506" y="172"/>
                </a:cubicBezTo>
                <a:cubicBezTo>
                  <a:pt x="521" y="172"/>
                  <a:pt x="533" y="184"/>
                  <a:pt x="533" y="200"/>
                </a:cubicBezTo>
                <a:cubicBezTo>
                  <a:pt x="533" y="215"/>
                  <a:pt x="521" y="227"/>
                  <a:pt x="506" y="227"/>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文本框 174">
            <a:extLst>
              <a:ext uri="{FF2B5EF4-FFF2-40B4-BE49-F238E27FC236}">
                <a16:creationId xmlns:a16="http://schemas.microsoft.com/office/drawing/2014/main" id="{8AA14BEA-85D2-449F-BC8F-113F3E009DED}"/>
              </a:ext>
            </a:extLst>
          </p:cNvPr>
          <p:cNvSpPr txBox="1"/>
          <p:nvPr/>
        </p:nvSpPr>
        <p:spPr>
          <a:xfrm>
            <a:off x="2168685" y="4653636"/>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概算工程量</a:t>
            </a:r>
          </a:p>
        </p:txBody>
      </p:sp>
      <p:sp>
        <p:nvSpPr>
          <p:cNvPr id="176" name="文本框 175">
            <a:extLst>
              <a:ext uri="{FF2B5EF4-FFF2-40B4-BE49-F238E27FC236}">
                <a16:creationId xmlns:a16="http://schemas.microsoft.com/office/drawing/2014/main" id="{A9D6B870-A112-40B1-B448-970DC5EC1F89}"/>
              </a:ext>
            </a:extLst>
          </p:cNvPr>
          <p:cNvSpPr txBox="1"/>
          <p:nvPr/>
        </p:nvSpPr>
        <p:spPr>
          <a:xfrm>
            <a:off x="8838459" y="2575431"/>
            <a:ext cx="2113076"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初步设计图纸</a:t>
            </a:r>
          </a:p>
        </p:txBody>
      </p:sp>
      <p:sp>
        <p:nvSpPr>
          <p:cNvPr id="177" name="文本框 176">
            <a:extLst>
              <a:ext uri="{FF2B5EF4-FFF2-40B4-BE49-F238E27FC236}">
                <a16:creationId xmlns:a16="http://schemas.microsoft.com/office/drawing/2014/main" id="{376EE31F-6535-42A7-A5AA-E046D109499E}"/>
              </a:ext>
            </a:extLst>
          </p:cNvPr>
          <p:cNvSpPr txBox="1"/>
          <p:nvPr/>
        </p:nvSpPr>
        <p:spPr>
          <a:xfrm>
            <a:off x="8838459" y="3640428"/>
            <a:ext cx="2113076"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初步设计说明书</a:t>
            </a:r>
          </a:p>
        </p:txBody>
      </p:sp>
      <p:sp>
        <p:nvSpPr>
          <p:cNvPr id="178" name="文本框 177">
            <a:extLst>
              <a:ext uri="{FF2B5EF4-FFF2-40B4-BE49-F238E27FC236}">
                <a16:creationId xmlns:a16="http://schemas.microsoft.com/office/drawing/2014/main" id="{D6C78DAC-FD78-4592-AF9C-BD8EDE61211D}"/>
              </a:ext>
            </a:extLst>
          </p:cNvPr>
          <p:cNvSpPr txBox="1"/>
          <p:nvPr/>
        </p:nvSpPr>
        <p:spPr>
          <a:xfrm>
            <a:off x="8838459" y="4777054"/>
            <a:ext cx="2113076"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设备材料清册</a:t>
            </a:r>
          </a:p>
        </p:txBody>
      </p:sp>
      <p:grpSp>
        <p:nvGrpSpPr>
          <p:cNvPr id="181" name="组合 180">
            <a:extLst>
              <a:ext uri="{FF2B5EF4-FFF2-40B4-BE49-F238E27FC236}">
                <a16:creationId xmlns:a16="http://schemas.microsoft.com/office/drawing/2014/main" id="{953D9122-8F82-4C5E-B206-BC810DDC7205}"/>
              </a:ext>
            </a:extLst>
          </p:cNvPr>
          <p:cNvGrpSpPr/>
          <p:nvPr/>
        </p:nvGrpSpPr>
        <p:grpSpPr>
          <a:xfrm>
            <a:off x="5313849" y="3190353"/>
            <a:ext cx="1564302" cy="1136153"/>
            <a:chOff x="5313849" y="3190353"/>
            <a:chExt cx="1564302" cy="1136153"/>
          </a:xfrm>
        </p:grpSpPr>
        <p:sp>
          <p:nvSpPr>
            <p:cNvPr id="174" name="箭头: 左右 173">
              <a:extLst>
                <a:ext uri="{FF2B5EF4-FFF2-40B4-BE49-F238E27FC236}">
                  <a16:creationId xmlns:a16="http://schemas.microsoft.com/office/drawing/2014/main" id="{63B8B142-4362-4DBE-85C5-F41073B620F1}"/>
                </a:ext>
              </a:extLst>
            </p:cNvPr>
            <p:cNvSpPr/>
            <p:nvPr/>
          </p:nvSpPr>
          <p:spPr>
            <a:xfrm>
              <a:off x="5313849" y="3190353"/>
              <a:ext cx="1564302" cy="1136153"/>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48F35947-049F-4047-811B-F2382AAD1272}"/>
                </a:ext>
              </a:extLst>
            </p:cNvPr>
            <p:cNvSpPr txBox="1"/>
            <p:nvPr/>
          </p:nvSpPr>
          <p:spPr>
            <a:xfrm>
              <a:off x="5535576" y="3588891"/>
              <a:ext cx="1120848" cy="369332"/>
            </a:xfrm>
            <a:prstGeom prst="rect">
              <a:avLst/>
            </a:prstGeom>
            <a:noFill/>
          </p:spPr>
          <p:txBody>
            <a:bodyPr wrap="square" rtlCol="0">
              <a:spAutoFit/>
            </a:bodyPr>
            <a:lstStyle/>
            <a:p>
              <a:pPr algn="ctr"/>
              <a:r>
                <a:rPr lang="zh-CN" altLang="en-US" b="1" dirty="0">
                  <a:solidFill>
                    <a:schemeClr val="bg1"/>
                  </a:solidFill>
                </a:rPr>
                <a:t>保持一致</a:t>
              </a:r>
            </a:p>
          </p:txBody>
        </p:sp>
      </p:grpSp>
      <p:grpSp>
        <p:nvGrpSpPr>
          <p:cNvPr id="183" name="组合 182">
            <a:extLst>
              <a:ext uri="{FF2B5EF4-FFF2-40B4-BE49-F238E27FC236}">
                <a16:creationId xmlns:a16="http://schemas.microsoft.com/office/drawing/2014/main" id="{8E1B8B41-FEB7-4515-B2AE-2D868A990D1A}"/>
              </a:ext>
            </a:extLst>
          </p:cNvPr>
          <p:cNvGrpSpPr/>
          <p:nvPr/>
        </p:nvGrpSpPr>
        <p:grpSpPr>
          <a:xfrm>
            <a:off x="4169569" y="1369168"/>
            <a:ext cx="3852863" cy="582684"/>
            <a:chOff x="4169569" y="1369168"/>
            <a:chExt cx="3852863" cy="582684"/>
          </a:xfrm>
        </p:grpSpPr>
        <p:sp>
          <p:nvSpPr>
            <p:cNvPr id="14" name="文本框 13">
              <a:extLst>
                <a:ext uri="{FF2B5EF4-FFF2-40B4-BE49-F238E27FC236}">
                  <a16:creationId xmlns:a16="http://schemas.microsoft.com/office/drawing/2014/main" id="{4AA75B58-D5FB-464F-9141-D6F57BEA715E}"/>
                </a:ext>
              </a:extLst>
            </p:cNvPr>
            <p:cNvSpPr txBox="1"/>
            <p:nvPr/>
          </p:nvSpPr>
          <p:spPr>
            <a:xfrm>
              <a:off x="4913971" y="1460810"/>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初步设计概算投资</a:t>
              </a:r>
            </a:p>
          </p:txBody>
        </p:sp>
        <p:sp>
          <p:nvSpPr>
            <p:cNvPr id="182" name="矩形: 圆角 181">
              <a:extLst>
                <a:ext uri="{FF2B5EF4-FFF2-40B4-BE49-F238E27FC236}">
                  <a16:creationId xmlns:a16="http://schemas.microsoft.com/office/drawing/2014/main" id="{88CDBFBD-F3A0-4848-8895-8F855677FD62}"/>
                </a:ext>
              </a:extLst>
            </p:cNvPr>
            <p:cNvSpPr/>
            <p:nvPr/>
          </p:nvSpPr>
          <p:spPr>
            <a:xfrm>
              <a:off x="4169569" y="1369168"/>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8657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anim calcmode="lin" valueType="num">
                                      <p:cBhvr>
                                        <p:cTn id="8" dur="1000" fill="hold"/>
                                        <p:tgtEl>
                                          <p:spTgt spid="183"/>
                                        </p:tgtEl>
                                        <p:attrNameLst>
                                          <p:attrName>ppt_x</p:attrName>
                                        </p:attrNameLst>
                                      </p:cBhvr>
                                      <p:tavLst>
                                        <p:tav tm="0">
                                          <p:val>
                                            <p:strVal val="#ppt_x"/>
                                          </p:val>
                                        </p:tav>
                                        <p:tav tm="100000">
                                          <p:val>
                                            <p:strVal val="#ppt_x"/>
                                          </p:val>
                                        </p:tav>
                                      </p:tavLst>
                                    </p:anim>
                                    <p:anim calcmode="lin" valueType="num">
                                      <p:cBhvr>
                                        <p:cTn id="9" dur="1000" fill="hold"/>
                                        <p:tgtEl>
                                          <p:spTgt spid="18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1" nodeType="afterEffect">
                                  <p:stCondLst>
                                    <p:cond delay="0"/>
                                  </p:stCondLst>
                                  <p:childTnLst>
                                    <p:set>
                                      <p:cBhvr>
                                        <p:cTn id="12" dur="1" fill="hold">
                                          <p:stCondLst>
                                            <p:cond delay="0"/>
                                          </p:stCondLst>
                                        </p:cTn>
                                        <p:tgtEl>
                                          <p:spTgt spid="144"/>
                                        </p:tgtEl>
                                        <p:attrNameLst>
                                          <p:attrName>style.visibility</p:attrName>
                                        </p:attrNameLst>
                                      </p:cBhvr>
                                      <p:to>
                                        <p:strVal val="visible"/>
                                      </p:to>
                                    </p:set>
                                    <p:animEffect transition="in" filter="fade">
                                      <p:cBhvr>
                                        <p:cTn id="13" dur="1000"/>
                                        <p:tgtEl>
                                          <p:spTgt spid="144"/>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1000"/>
                                        <p:tgtEl>
                                          <p:spTgt spid="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0"/>
                                        </p:tgtEl>
                                        <p:attrNameLst>
                                          <p:attrName>style.visibility</p:attrName>
                                        </p:attrNameLst>
                                      </p:cBhvr>
                                      <p:to>
                                        <p:strVal val="visible"/>
                                      </p:to>
                                    </p:set>
                                    <p:animEffect transition="in" filter="fade">
                                      <p:cBhvr>
                                        <p:cTn id="19" dur="1000"/>
                                        <p:tgtEl>
                                          <p:spTgt spid="17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5"/>
                                        </p:tgtEl>
                                        <p:attrNameLst>
                                          <p:attrName>style.visibility</p:attrName>
                                        </p:attrNameLst>
                                      </p:cBhvr>
                                      <p:to>
                                        <p:strVal val="visible"/>
                                      </p:to>
                                    </p:set>
                                    <p:animEffect transition="in" filter="fade">
                                      <p:cBhvr>
                                        <p:cTn id="25" dur="1000"/>
                                        <p:tgtEl>
                                          <p:spTgt spid="175"/>
                                        </p:tgtEl>
                                      </p:cBhvr>
                                    </p:animEffect>
                                  </p:childTnLst>
                                </p:cTn>
                              </p:par>
                            </p:childTnLst>
                          </p:cTn>
                        </p:par>
                        <p:par>
                          <p:cTn id="26" fill="hold">
                            <p:stCondLst>
                              <p:cond delay="2000"/>
                            </p:stCondLst>
                            <p:childTnLst>
                              <p:par>
                                <p:cTn id="27" presetID="64" presetClass="path" presetSubtype="0" repeatCount="indefinite" accel="50000" decel="50000" autoRev="1" fill="hold" grpId="0" nodeType="afterEffect">
                                  <p:stCondLst>
                                    <p:cond delay="0"/>
                                  </p:stCondLst>
                                  <p:childTnLst>
                                    <p:animMotion origin="layout" path="M -3.54167E-6 4.81481E-6 L -3.54167E-6 -0.05718 " pathEditMode="relative" rAng="0" ptsTypes="AA">
                                      <p:cBhvr>
                                        <p:cTn id="28" dur="1000" fill="hold"/>
                                        <p:tgtEl>
                                          <p:spTgt spid="144"/>
                                        </p:tgtEl>
                                        <p:attrNameLst>
                                          <p:attrName>ppt_x</p:attrName>
                                          <p:attrName>ppt_y</p:attrName>
                                        </p:attrNameLst>
                                      </p:cBhvr>
                                      <p:rCtr x="0" y="-2870"/>
                                    </p:animMotion>
                                  </p:childTnLst>
                                </p:cTn>
                              </p:par>
                              <p:par>
                                <p:cTn id="29" presetID="6" presetClass="emph" presetSubtype="0" repeatCount="indefinite" accel="50000" decel="50000" autoRev="1" fill="hold" nodeType="withEffect">
                                  <p:stCondLst>
                                    <p:cond delay="0"/>
                                  </p:stCondLst>
                                  <p:childTnLst>
                                    <p:animScale>
                                      <p:cBhvr>
                                        <p:cTn id="30" dur="1000" fill="hold"/>
                                        <p:tgtEl>
                                          <p:spTgt spid="53"/>
                                        </p:tgtEl>
                                      </p:cBhvr>
                                      <p:by x="100000" y="50000"/>
                                    </p:animScale>
                                  </p:childTnLst>
                                </p:cTn>
                              </p:par>
                            </p:childTnLst>
                          </p:cTn>
                        </p:par>
                        <p:par>
                          <p:cTn id="31" fill="hold">
                            <p:stCondLst>
                              <p:cond delay="4000"/>
                            </p:stCondLst>
                            <p:childTnLst>
                              <p:par>
                                <p:cTn id="32" presetID="10" presetClass="entr" presetSubtype="0" fill="hold" nodeType="after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fade">
                                      <p:cBhvr>
                                        <p:cTn id="34" dur="500"/>
                                        <p:tgtEl>
                                          <p:spTgt spid="65"/>
                                        </p:tgtEl>
                                      </p:cBhvr>
                                    </p:animEffect>
                                  </p:childTnLst>
                                </p:cTn>
                              </p:par>
                            </p:childTnLst>
                          </p:cTn>
                        </p:par>
                        <p:par>
                          <p:cTn id="35" fill="hold">
                            <p:stCondLst>
                              <p:cond delay="4500"/>
                            </p:stCondLst>
                            <p:childTnLst>
                              <p:par>
                                <p:cTn id="36" presetID="2" presetClass="entr" presetSubtype="2" fill="hold" grpId="0" nodeType="afterEffect">
                                  <p:stCondLst>
                                    <p:cond delay="0"/>
                                  </p:stCondLst>
                                  <p:childTnLst>
                                    <p:set>
                                      <p:cBhvr>
                                        <p:cTn id="37" dur="1" fill="hold">
                                          <p:stCondLst>
                                            <p:cond delay="0"/>
                                          </p:stCondLst>
                                        </p:cTn>
                                        <p:tgtEl>
                                          <p:spTgt spid="176"/>
                                        </p:tgtEl>
                                        <p:attrNameLst>
                                          <p:attrName>style.visibility</p:attrName>
                                        </p:attrNameLst>
                                      </p:cBhvr>
                                      <p:to>
                                        <p:strVal val="visible"/>
                                      </p:to>
                                    </p:set>
                                    <p:anim calcmode="lin" valueType="num">
                                      <p:cBhvr additive="base">
                                        <p:cTn id="38" dur="500" fill="hold"/>
                                        <p:tgtEl>
                                          <p:spTgt spid="176"/>
                                        </p:tgtEl>
                                        <p:attrNameLst>
                                          <p:attrName>ppt_x</p:attrName>
                                        </p:attrNameLst>
                                      </p:cBhvr>
                                      <p:tavLst>
                                        <p:tav tm="0">
                                          <p:val>
                                            <p:strVal val="1+#ppt_w/2"/>
                                          </p:val>
                                        </p:tav>
                                        <p:tav tm="100000">
                                          <p:val>
                                            <p:strVal val="#ppt_x"/>
                                          </p:val>
                                        </p:tav>
                                      </p:tavLst>
                                    </p:anim>
                                    <p:anim calcmode="lin" valueType="num">
                                      <p:cBhvr additive="base">
                                        <p:cTn id="39" dur="500" fill="hold"/>
                                        <p:tgtEl>
                                          <p:spTgt spid="176"/>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10" presetClass="entr" presetSubtype="0"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childTnLst>
                          </p:cTn>
                        </p:par>
                        <p:par>
                          <p:cTn id="44" fill="hold">
                            <p:stCondLst>
                              <p:cond delay="5500"/>
                            </p:stCondLst>
                            <p:childTnLst>
                              <p:par>
                                <p:cTn id="45" presetID="2" presetClass="entr" presetSubtype="2" fill="hold" grpId="0" nodeType="afterEffect">
                                  <p:stCondLst>
                                    <p:cond delay="0"/>
                                  </p:stCondLst>
                                  <p:childTnLst>
                                    <p:set>
                                      <p:cBhvr>
                                        <p:cTn id="46" dur="1" fill="hold">
                                          <p:stCondLst>
                                            <p:cond delay="0"/>
                                          </p:stCondLst>
                                        </p:cTn>
                                        <p:tgtEl>
                                          <p:spTgt spid="177"/>
                                        </p:tgtEl>
                                        <p:attrNameLst>
                                          <p:attrName>style.visibility</p:attrName>
                                        </p:attrNameLst>
                                      </p:cBhvr>
                                      <p:to>
                                        <p:strVal val="visible"/>
                                      </p:to>
                                    </p:set>
                                    <p:anim calcmode="lin" valueType="num">
                                      <p:cBhvr additive="base">
                                        <p:cTn id="47" dur="500" fill="hold"/>
                                        <p:tgtEl>
                                          <p:spTgt spid="177"/>
                                        </p:tgtEl>
                                        <p:attrNameLst>
                                          <p:attrName>ppt_x</p:attrName>
                                        </p:attrNameLst>
                                      </p:cBhvr>
                                      <p:tavLst>
                                        <p:tav tm="0">
                                          <p:val>
                                            <p:strVal val="1+#ppt_w/2"/>
                                          </p:val>
                                        </p:tav>
                                        <p:tav tm="100000">
                                          <p:val>
                                            <p:strVal val="#ppt_x"/>
                                          </p:val>
                                        </p:tav>
                                      </p:tavLst>
                                    </p:anim>
                                    <p:anim calcmode="lin" valueType="num">
                                      <p:cBhvr additive="base">
                                        <p:cTn id="48" dur="500" fill="hold"/>
                                        <p:tgtEl>
                                          <p:spTgt spid="177"/>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73"/>
                                        </p:tgtEl>
                                        <p:attrNameLst>
                                          <p:attrName>style.visibility</p:attrName>
                                        </p:attrNameLst>
                                      </p:cBhvr>
                                      <p:to>
                                        <p:strVal val="visible"/>
                                      </p:to>
                                    </p:set>
                                    <p:animEffect transition="in" filter="fade">
                                      <p:cBhvr>
                                        <p:cTn id="52" dur="500"/>
                                        <p:tgtEl>
                                          <p:spTgt spid="173"/>
                                        </p:tgtEl>
                                      </p:cBhvr>
                                    </p:animEffect>
                                  </p:childTnLst>
                                </p:cTn>
                              </p:par>
                            </p:childTnLst>
                          </p:cTn>
                        </p:par>
                        <p:par>
                          <p:cTn id="53" fill="hold">
                            <p:stCondLst>
                              <p:cond delay="6500"/>
                            </p:stCondLst>
                            <p:childTnLst>
                              <p:par>
                                <p:cTn id="54" presetID="2" presetClass="entr" presetSubtype="2" fill="hold" grpId="0" nodeType="afterEffect">
                                  <p:stCondLst>
                                    <p:cond delay="0"/>
                                  </p:stCondLst>
                                  <p:childTnLst>
                                    <p:set>
                                      <p:cBhvr>
                                        <p:cTn id="55" dur="1" fill="hold">
                                          <p:stCondLst>
                                            <p:cond delay="0"/>
                                          </p:stCondLst>
                                        </p:cTn>
                                        <p:tgtEl>
                                          <p:spTgt spid="178"/>
                                        </p:tgtEl>
                                        <p:attrNameLst>
                                          <p:attrName>style.visibility</p:attrName>
                                        </p:attrNameLst>
                                      </p:cBhvr>
                                      <p:to>
                                        <p:strVal val="visible"/>
                                      </p:to>
                                    </p:set>
                                    <p:anim calcmode="lin" valueType="num">
                                      <p:cBhvr additive="base">
                                        <p:cTn id="56" dur="500" fill="hold"/>
                                        <p:tgtEl>
                                          <p:spTgt spid="178"/>
                                        </p:tgtEl>
                                        <p:attrNameLst>
                                          <p:attrName>ppt_x</p:attrName>
                                        </p:attrNameLst>
                                      </p:cBhvr>
                                      <p:tavLst>
                                        <p:tav tm="0">
                                          <p:val>
                                            <p:strVal val="1+#ppt_w/2"/>
                                          </p:val>
                                        </p:tav>
                                        <p:tav tm="100000">
                                          <p:val>
                                            <p:strVal val="#ppt_x"/>
                                          </p:val>
                                        </p:tav>
                                      </p:tavLst>
                                    </p:anim>
                                    <p:anim calcmode="lin" valueType="num">
                                      <p:cBhvr additive="base">
                                        <p:cTn id="57" dur="500" fill="hold"/>
                                        <p:tgtEl>
                                          <p:spTgt spid="178"/>
                                        </p:tgtEl>
                                        <p:attrNameLst>
                                          <p:attrName>ppt_y</p:attrName>
                                        </p:attrNameLst>
                                      </p:cBhvr>
                                      <p:tavLst>
                                        <p:tav tm="0">
                                          <p:val>
                                            <p:strVal val="#ppt_y"/>
                                          </p:val>
                                        </p:tav>
                                        <p:tav tm="100000">
                                          <p:val>
                                            <p:strVal val="#ppt_y"/>
                                          </p:val>
                                        </p:tav>
                                      </p:tavLst>
                                    </p:anim>
                                  </p:childTnLst>
                                </p:cTn>
                              </p:par>
                            </p:childTnLst>
                          </p:cTn>
                        </p:par>
                        <p:par>
                          <p:cTn id="58" fill="hold">
                            <p:stCondLst>
                              <p:cond delay="7000"/>
                            </p:stCondLst>
                            <p:childTnLst>
                              <p:par>
                                <p:cTn id="59" presetID="1" presetClass="entr" presetSubtype="0" fill="hold" nodeType="afterEffect">
                                  <p:stCondLst>
                                    <p:cond delay="0"/>
                                  </p:stCondLst>
                                  <p:childTnLst>
                                    <p:set>
                                      <p:cBhvr>
                                        <p:cTn id="60" dur="1" fill="hold">
                                          <p:stCondLst>
                                            <p:cond delay="0"/>
                                          </p:stCondLst>
                                        </p:cTn>
                                        <p:tgtEl>
                                          <p:spTgt spid="181"/>
                                        </p:tgtEl>
                                        <p:attrNameLst>
                                          <p:attrName>style.visibility</p:attrName>
                                        </p:attrNameLst>
                                      </p:cBhvr>
                                      <p:to>
                                        <p:strVal val="visible"/>
                                      </p:to>
                                    </p:set>
                                  </p:childTnLst>
                                </p:cTn>
                              </p:par>
                            </p:childTnLst>
                          </p:cTn>
                        </p:par>
                        <p:par>
                          <p:cTn id="61" fill="hold">
                            <p:stCondLst>
                              <p:cond delay="7000"/>
                            </p:stCondLst>
                            <p:childTnLst>
                              <p:par>
                                <p:cTn id="62" presetID="35" presetClass="emph" presetSubtype="0" repeatCount="3000" fill="hold" nodeType="afterEffect">
                                  <p:stCondLst>
                                    <p:cond delay="0"/>
                                  </p:stCondLst>
                                  <p:childTnLst>
                                    <p:anim calcmode="discrete" valueType="str">
                                      <p:cBhvr>
                                        <p:cTn id="63" dur="500" fill="hold"/>
                                        <p:tgtEl>
                                          <p:spTgt spid="1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144" grpId="0" animBg="1"/>
      <p:bldP spid="144" grpId="1" animBg="1"/>
      <p:bldP spid="57" grpId="0" animBg="1"/>
      <p:bldP spid="173" grpId="0" animBg="1"/>
      <p:bldP spid="175" grpId="0"/>
      <p:bldP spid="176" grpId="0"/>
      <p:bldP spid="177" grpId="0"/>
      <p:bldP spid="1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29" name="文本框 28">
            <a:extLst>
              <a:ext uri="{FF2B5EF4-FFF2-40B4-BE49-F238E27FC236}">
                <a16:creationId xmlns:a16="http://schemas.microsoft.com/office/drawing/2014/main" id="{688083BA-DA59-4AF6-B686-7A4DBDEC8187}"/>
              </a:ext>
            </a:extLst>
          </p:cNvPr>
          <p:cNvSpPr txBox="1"/>
          <p:nvPr/>
        </p:nvSpPr>
        <p:spPr>
          <a:xfrm>
            <a:off x="3199717" y="2162559"/>
            <a:ext cx="2364058"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根据合同分别计算</a:t>
            </a:r>
          </a:p>
        </p:txBody>
      </p:sp>
      <p:grpSp>
        <p:nvGrpSpPr>
          <p:cNvPr id="2" name="组合 1">
            <a:extLst>
              <a:ext uri="{FF2B5EF4-FFF2-40B4-BE49-F238E27FC236}">
                <a16:creationId xmlns:a16="http://schemas.microsoft.com/office/drawing/2014/main" id="{5B057A51-19E9-42CE-B319-43E50D040293}"/>
              </a:ext>
            </a:extLst>
          </p:cNvPr>
          <p:cNvGrpSpPr/>
          <p:nvPr/>
        </p:nvGrpSpPr>
        <p:grpSpPr>
          <a:xfrm>
            <a:off x="4169569" y="1369168"/>
            <a:ext cx="3852863" cy="582684"/>
            <a:chOff x="4169569" y="1369168"/>
            <a:chExt cx="3852863" cy="582684"/>
          </a:xfrm>
        </p:grpSpPr>
        <p:sp>
          <p:nvSpPr>
            <p:cNvPr id="14" name="文本框 13">
              <a:extLst>
                <a:ext uri="{FF2B5EF4-FFF2-40B4-BE49-F238E27FC236}">
                  <a16:creationId xmlns:a16="http://schemas.microsoft.com/office/drawing/2014/main" id="{4AA75B58-D5FB-464F-9141-D6F57BEA715E}"/>
                </a:ext>
              </a:extLst>
            </p:cNvPr>
            <p:cNvSpPr txBox="1"/>
            <p:nvPr/>
          </p:nvSpPr>
          <p:spPr>
            <a:xfrm>
              <a:off x="4913971" y="1460810"/>
              <a:ext cx="2364058" cy="400110"/>
            </a:xfrm>
            <a:prstGeom prst="rect">
              <a:avLst/>
            </a:prstGeom>
            <a:noFill/>
          </p:spPr>
          <p:txBody>
            <a:bodyPr wrap="square" rtlCol="0">
              <a:spAutoFit/>
            </a:bodyPr>
            <a:lstStyle/>
            <a:p>
              <a:pPr algn="ctr"/>
              <a:r>
                <a:rPr lang="zh-CN" altLang="en-US" sz="2000" b="1" dirty="0">
                  <a:latin typeface="微软雅黑" panose="020B0503020204020204" pitchFamily="34" charset="-122"/>
                  <a:ea typeface="微软雅黑" panose="020B0503020204020204" pitchFamily="34" charset="-122"/>
                </a:rPr>
                <a:t>引进单项设备</a:t>
              </a:r>
            </a:p>
          </p:txBody>
        </p:sp>
        <p:sp>
          <p:nvSpPr>
            <p:cNvPr id="30" name="矩形: 圆角 29">
              <a:extLst>
                <a:ext uri="{FF2B5EF4-FFF2-40B4-BE49-F238E27FC236}">
                  <a16:creationId xmlns:a16="http://schemas.microsoft.com/office/drawing/2014/main" id="{6A16E59A-AC09-490A-BDA4-E842376D7336}"/>
                </a:ext>
              </a:extLst>
            </p:cNvPr>
            <p:cNvSpPr/>
            <p:nvPr/>
          </p:nvSpPr>
          <p:spPr>
            <a:xfrm>
              <a:off x="4169569" y="1369168"/>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左大括号 31">
            <a:extLst>
              <a:ext uri="{FF2B5EF4-FFF2-40B4-BE49-F238E27FC236}">
                <a16:creationId xmlns:a16="http://schemas.microsoft.com/office/drawing/2014/main" id="{DDD57B42-1154-4750-80B0-0C3F765E6A27}"/>
              </a:ext>
            </a:extLst>
          </p:cNvPr>
          <p:cNvSpPr/>
          <p:nvPr/>
        </p:nvSpPr>
        <p:spPr>
          <a:xfrm rot="16200000" flipH="1">
            <a:off x="4259587" y="2622261"/>
            <a:ext cx="244318" cy="1329315"/>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3F63552F-B211-4977-9183-CF7ADCF416E1}"/>
              </a:ext>
            </a:extLst>
          </p:cNvPr>
          <p:cNvSpPr txBox="1"/>
          <p:nvPr/>
        </p:nvSpPr>
        <p:spPr>
          <a:xfrm>
            <a:off x="3618409" y="3553381"/>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国外段运杂费</a:t>
            </a:r>
          </a:p>
        </p:txBody>
      </p:sp>
      <p:sp>
        <p:nvSpPr>
          <p:cNvPr id="35" name="文本框 34">
            <a:extLst>
              <a:ext uri="{FF2B5EF4-FFF2-40B4-BE49-F238E27FC236}">
                <a16:creationId xmlns:a16="http://schemas.microsoft.com/office/drawing/2014/main" id="{3E2269DF-275A-49E6-B0B8-BA0E71AC7807}"/>
              </a:ext>
            </a:extLst>
          </p:cNvPr>
          <p:cNvSpPr txBox="1"/>
          <p:nvPr/>
        </p:nvSpPr>
        <p:spPr>
          <a:xfrm>
            <a:off x="4172407" y="3553381"/>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保险费</a:t>
            </a:r>
          </a:p>
        </p:txBody>
      </p:sp>
      <p:sp>
        <p:nvSpPr>
          <p:cNvPr id="36" name="文本框 35">
            <a:extLst>
              <a:ext uri="{FF2B5EF4-FFF2-40B4-BE49-F238E27FC236}">
                <a16:creationId xmlns:a16="http://schemas.microsoft.com/office/drawing/2014/main" id="{1DA16E78-FC92-49F2-88C3-978DD77C8CC9}"/>
              </a:ext>
            </a:extLst>
          </p:cNvPr>
          <p:cNvSpPr txBox="1"/>
          <p:nvPr/>
        </p:nvSpPr>
        <p:spPr>
          <a:xfrm>
            <a:off x="4726405" y="3553381"/>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关税及进口相关费用</a:t>
            </a:r>
          </a:p>
        </p:txBody>
      </p:sp>
      <p:sp>
        <p:nvSpPr>
          <p:cNvPr id="37" name="文本框 36">
            <a:extLst>
              <a:ext uri="{FF2B5EF4-FFF2-40B4-BE49-F238E27FC236}">
                <a16:creationId xmlns:a16="http://schemas.microsoft.com/office/drawing/2014/main" id="{F0B2E5C5-EE5D-41B8-B632-3D63202C20FE}"/>
              </a:ext>
            </a:extLst>
          </p:cNvPr>
          <p:cNvSpPr txBox="1"/>
          <p:nvPr/>
        </p:nvSpPr>
        <p:spPr>
          <a:xfrm>
            <a:off x="6628227" y="2153418"/>
            <a:ext cx="2673042" cy="369332"/>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按照国内设备价格计算</a:t>
            </a:r>
          </a:p>
        </p:txBody>
      </p:sp>
      <p:sp>
        <p:nvSpPr>
          <p:cNvPr id="38" name="左大括号 37">
            <a:extLst>
              <a:ext uri="{FF2B5EF4-FFF2-40B4-BE49-F238E27FC236}">
                <a16:creationId xmlns:a16="http://schemas.microsoft.com/office/drawing/2014/main" id="{C3EF878D-7473-49A7-9BF0-C529AB987E36}"/>
              </a:ext>
            </a:extLst>
          </p:cNvPr>
          <p:cNvSpPr/>
          <p:nvPr/>
        </p:nvSpPr>
        <p:spPr>
          <a:xfrm rot="16200000" flipH="1">
            <a:off x="7802743" y="2741358"/>
            <a:ext cx="324012" cy="1072840"/>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95E4DCDE-8F54-4FDC-84CB-269F442D6D04}"/>
              </a:ext>
            </a:extLst>
          </p:cNvPr>
          <p:cNvSpPr txBox="1"/>
          <p:nvPr/>
        </p:nvSpPr>
        <p:spPr>
          <a:xfrm>
            <a:off x="7733915" y="3544240"/>
            <a:ext cx="461665" cy="2176860"/>
          </a:xfrm>
          <a:prstGeom prst="rect">
            <a:avLst/>
          </a:prstGeom>
          <a:noFill/>
        </p:spPr>
        <p:txBody>
          <a:bodyPr vert="eaVert" wrap="square" rtlCol="0">
            <a:spAutoFit/>
          </a:bodyPr>
          <a:lstStyle/>
          <a:p>
            <a:pPr algn="dist"/>
            <a:r>
              <a:rPr lang="zh-CN" altLang="en-US" dirty="0">
                <a:latin typeface="微软雅黑" panose="020B0503020204020204" pitchFamily="34" charset="-122"/>
                <a:ea typeface="微软雅黑" panose="020B0503020204020204" pitchFamily="34" charset="-122"/>
              </a:rPr>
              <a:t>国内段运杂费</a:t>
            </a:r>
          </a:p>
        </p:txBody>
      </p:sp>
    </p:spTree>
    <p:extLst>
      <p:ext uri="{BB962C8B-B14F-4D97-AF65-F5344CB8AC3E}">
        <p14:creationId xmlns:p14="http://schemas.microsoft.com/office/powerpoint/2010/main" val="254539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anim calcmode="lin" valueType="num">
                                      <p:cBhvr>
                                        <p:cTn id="14" dur="1000" fill="hold"/>
                                        <p:tgtEl>
                                          <p:spTgt spid="29"/>
                                        </p:tgtEl>
                                        <p:attrNameLst>
                                          <p:attrName>ppt_x</p:attrName>
                                        </p:attrNameLst>
                                      </p:cBhvr>
                                      <p:tavLst>
                                        <p:tav tm="0">
                                          <p:val>
                                            <p:strVal val="#ppt_x"/>
                                          </p:val>
                                        </p:tav>
                                        <p:tav tm="100000">
                                          <p:val>
                                            <p:strVal val="#ppt_x"/>
                                          </p:val>
                                        </p:tav>
                                      </p:tavLst>
                                    </p:anim>
                                    <p:anim calcmode="lin" valueType="num">
                                      <p:cBhvr>
                                        <p:cTn id="15" dur="1000" fill="hold"/>
                                        <p:tgtEl>
                                          <p:spTgt spid="2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1"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up)">
                                      <p:cBhvr>
                                        <p:cTn id="19" dur="500"/>
                                        <p:tgtEl>
                                          <p:spTgt spid="32"/>
                                        </p:tgtEl>
                                      </p:cBhvr>
                                    </p:animEffect>
                                  </p:childTnLst>
                                </p:cTn>
                              </p:par>
                            </p:childTnLst>
                          </p:cTn>
                        </p:par>
                        <p:par>
                          <p:cTn id="20" fill="hold">
                            <p:stCondLst>
                              <p:cond delay="2500"/>
                            </p:stCondLst>
                            <p:childTnLst>
                              <p:par>
                                <p:cTn id="21" presetID="2" presetClass="entr" presetSubtype="4"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2" presetClass="entr" presetSubtype="4"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ppt_x"/>
                                          </p:val>
                                        </p:tav>
                                        <p:tav tm="100000">
                                          <p:val>
                                            <p:strVal val="#ppt_x"/>
                                          </p:val>
                                        </p:tav>
                                      </p:tavLst>
                                    </p:anim>
                                    <p:anim calcmode="lin" valueType="num">
                                      <p:cBhvr additive="base">
                                        <p:cTn id="29" dur="500" fill="hold"/>
                                        <p:tgtEl>
                                          <p:spTgt spid="35"/>
                                        </p:tgtEl>
                                        <p:attrNameLst>
                                          <p:attrName>ppt_y</p:attrName>
                                        </p:attrNameLst>
                                      </p:cBhvr>
                                      <p:tavLst>
                                        <p:tav tm="0">
                                          <p:val>
                                            <p:strVal val="1+#ppt_h/2"/>
                                          </p:val>
                                        </p:tav>
                                        <p:tav tm="100000">
                                          <p:val>
                                            <p:strVal val="#ppt_y"/>
                                          </p:val>
                                        </p:tav>
                                      </p:tavLst>
                                    </p:anim>
                                  </p:childTnLst>
                                </p:cTn>
                              </p:par>
                            </p:childTnLst>
                          </p:cTn>
                        </p:par>
                        <p:par>
                          <p:cTn id="30" fill="hold">
                            <p:stCondLst>
                              <p:cond delay="3500"/>
                            </p:stCondLst>
                            <p:childTnLst>
                              <p:par>
                                <p:cTn id="31" presetID="2" presetClass="entr" presetSubtype="4"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1000"/>
                                        <p:tgtEl>
                                          <p:spTgt spid="37"/>
                                        </p:tgtEl>
                                      </p:cBhvr>
                                    </p:animEffect>
                                    <p:anim calcmode="lin" valueType="num">
                                      <p:cBhvr>
                                        <p:cTn id="39" dur="1000" fill="hold"/>
                                        <p:tgtEl>
                                          <p:spTgt spid="37"/>
                                        </p:tgtEl>
                                        <p:attrNameLst>
                                          <p:attrName>ppt_x</p:attrName>
                                        </p:attrNameLst>
                                      </p:cBhvr>
                                      <p:tavLst>
                                        <p:tav tm="0">
                                          <p:val>
                                            <p:strVal val="#ppt_x"/>
                                          </p:val>
                                        </p:tav>
                                        <p:tav tm="100000">
                                          <p:val>
                                            <p:strVal val="#ppt_x"/>
                                          </p:val>
                                        </p:tav>
                                      </p:tavLst>
                                    </p:anim>
                                    <p:anim calcmode="lin" valueType="num">
                                      <p:cBhvr>
                                        <p:cTn id="40" dur="1000" fill="hold"/>
                                        <p:tgtEl>
                                          <p:spTgt spid="37"/>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2" presetClass="entr" presetSubtype="1"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up)">
                                      <p:cBhvr>
                                        <p:cTn id="44" dur="500"/>
                                        <p:tgtEl>
                                          <p:spTgt spid="38"/>
                                        </p:tgtEl>
                                      </p:cBhvr>
                                    </p:animEffect>
                                  </p:childTnLst>
                                </p:cTn>
                              </p:par>
                            </p:childTnLst>
                          </p:cTn>
                        </p:par>
                        <p:par>
                          <p:cTn id="45" fill="hold">
                            <p:stCondLst>
                              <p:cond delay="5500"/>
                            </p:stCondLst>
                            <p:childTnLst>
                              <p:par>
                                <p:cTn id="46" presetID="2" presetClass="entr" presetSubtype="4" fill="hold" grpId="0" nodeType="afterEffect">
                                  <p:stCondLst>
                                    <p:cond delay="0"/>
                                  </p:stCondLst>
                                  <p:childTnLst>
                                    <p:set>
                                      <p:cBhvr>
                                        <p:cTn id="47" dur="1" fill="hold">
                                          <p:stCondLst>
                                            <p:cond delay="0"/>
                                          </p:stCondLst>
                                        </p:cTn>
                                        <p:tgtEl>
                                          <p:spTgt spid="39"/>
                                        </p:tgtEl>
                                        <p:attrNameLst>
                                          <p:attrName>style.visibility</p:attrName>
                                        </p:attrNameLst>
                                      </p:cBhvr>
                                      <p:to>
                                        <p:strVal val="visible"/>
                                      </p:to>
                                    </p:set>
                                    <p:anim calcmode="lin" valueType="num">
                                      <p:cBhvr additive="base">
                                        <p:cTn id="48" dur="500" fill="hold"/>
                                        <p:tgtEl>
                                          <p:spTgt spid="39"/>
                                        </p:tgtEl>
                                        <p:attrNameLst>
                                          <p:attrName>ppt_x</p:attrName>
                                        </p:attrNameLst>
                                      </p:cBhvr>
                                      <p:tavLst>
                                        <p:tav tm="0">
                                          <p:val>
                                            <p:strVal val="#ppt_x"/>
                                          </p:val>
                                        </p:tav>
                                        <p:tav tm="100000">
                                          <p:val>
                                            <p:strVal val="#ppt_x"/>
                                          </p:val>
                                        </p:tav>
                                      </p:tavLst>
                                    </p:anim>
                                    <p:anim calcmode="lin" valueType="num">
                                      <p:cBhvr additive="base">
                                        <p:cTn id="4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animBg="1"/>
      <p:bldP spid="34" grpId="0"/>
      <p:bldP spid="35" grpId="0"/>
      <p:bldP spid="36" grpId="0"/>
      <p:bldP spid="37" grpId="0"/>
      <p:bldP spid="38" grpId="0" animBg="1"/>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6E18993E-2C5B-4A91-80F7-0635B15F8DBD}"/>
              </a:ext>
            </a:extLst>
          </p:cNvPr>
          <p:cNvGrpSpPr/>
          <p:nvPr/>
        </p:nvGrpSpPr>
        <p:grpSpPr>
          <a:xfrm>
            <a:off x="2318657" y="2115331"/>
            <a:ext cx="4674962" cy="452878"/>
            <a:chOff x="4489601" y="2313897"/>
            <a:chExt cx="4674962" cy="452878"/>
          </a:xfrm>
        </p:grpSpPr>
        <p:sp>
          <p:nvSpPr>
            <p:cNvPr id="2" name="文本框 1">
              <a:extLst>
                <a:ext uri="{FF2B5EF4-FFF2-40B4-BE49-F238E27FC236}">
                  <a16:creationId xmlns:a16="http://schemas.microsoft.com/office/drawing/2014/main" id="{5D2F5CD0-0EA7-45C4-807A-9F7B5836F95F}"/>
                </a:ext>
              </a:extLst>
            </p:cNvPr>
            <p:cNvSpPr txBox="1"/>
            <p:nvPr/>
          </p:nvSpPr>
          <p:spPr>
            <a:xfrm>
              <a:off x="5163238" y="2336776"/>
              <a:ext cx="4001325" cy="400110"/>
            </a:xfrm>
            <a:prstGeom prst="rect">
              <a:avLst/>
            </a:prstGeom>
          </p:spPr>
          <p:txBody>
            <a:bodyPr wrap="square" anchor="ctr">
              <a:spAutoFit/>
            </a:bodyPr>
            <a:lstStyle>
              <a:defPPr>
                <a:defRPr lang="zh-CN"/>
              </a:defPPr>
              <a:lvl1pPr lvl="0">
                <a:spcAft>
                  <a:spcPts val="0"/>
                </a:spcAft>
                <a:defRPr sz="20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b="1" dirty="0">
                  <a:solidFill>
                    <a:srgbClr val="404040"/>
                  </a:solidFill>
                  <a:cs typeface="+mn-ea"/>
                  <a:sym typeface="+mn-lt"/>
                </a:rPr>
                <a:t>了解初设概算的控制重点</a:t>
              </a:r>
            </a:p>
          </p:txBody>
        </p:sp>
        <p:sp>
          <p:nvSpPr>
            <p:cNvPr id="252" name="location-compass_71784">
              <a:extLst>
                <a:ext uri="{FF2B5EF4-FFF2-40B4-BE49-F238E27FC236}">
                  <a16:creationId xmlns:a16="http://schemas.microsoft.com/office/drawing/2014/main" id="{EF47D71F-2A8A-40F9-BF65-06874600FE5E}"/>
                </a:ext>
              </a:extLst>
            </p:cNvPr>
            <p:cNvSpPr>
              <a:spLocks noChangeAspect="1"/>
            </p:cNvSpPr>
            <p:nvPr/>
          </p:nvSpPr>
          <p:spPr bwMode="auto">
            <a:xfrm>
              <a:off x="4489601" y="2313897"/>
              <a:ext cx="442351" cy="452878"/>
            </a:xfrm>
            <a:custGeom>
              <a:avLst/>
              <a:gdLst>
                <a:gd name="connsiteX0" fmla="*/ 372629 w 594584"/>
                <a:gd name="connsiteY0" fmla="*/ 126266 h 608733"/>
                <a:gd name="connsiteX1" fmla="*/ 382040 w 594584"/>
                <a:gd name="connsiteY1" fmla="*/ 144656 h 608733"/>
                <a:gd name="connsiteX2" fmla="*/ 328532 w 594584"/>
                <a:gd name="connsiteY2" fmla="*/ 306273 h 608733"/>
                <a:gd name="connsiteX3" fmla="*/ 417667 w 594584"/>
                <a:gd name="connsiteY3" fmla="*/ 314327 h 608733"/>
                <a:gd name="connsiteX4" fmla="*/ 430843 w 594584"/>
                <a:gd name="connsiteY4" fmla="*/ 330167 h 608733"/>
                <a:gd name="connsiteX5" fmla="*/ 416323 w 594584"/>
                <a:gd name="connsiteY5" fmla="*/ 343456 h 608733"/>
                <a:gd name="connsiteX6" fmla="*/ 414978 w 594584"/>
                <a:gd name="connsiteY6" fmla="*/ 343456 h 608733"/>
                <a:gd name="connsiteX7" fmla="*/ 307559 w 594584"/>
                <a:gd name="connsiteY7" fmla="*/ 333657 h 608733"/>
                <a:gd name="connsiteX8" fmla="*/ 304467 w 594584"/>
                <a:gd name="connsiteY8" fmla="*/ 332986 h 608733"/>
                <a:gd name="connsiteX9" fmla="*/ 304333 w 594584"/>
                <a:gd name="connsiteY9" fmla="*/ 332986 h 608733"/>
                <a:gd name="connsiteX10" fmla="*/ 303257 w 594584"/>
                <a:gd name="connsiteY10" fmla="*/ 332583 h 608733"/>
                <a:gd name="connsiteX11" fmla="*/ 301778 w 594584"/>
                <a:gd name="connsiteY11" fmla="*/ 331912 h 608733"/>
                <a:gd name="connsiteX12" fmla="*/ 300568 w 594584"/>
                <a:gd name="connsiteY12" fmla="*/ 331107 h 608733"/>
                <a:gd name="connsiteX13" fmla="*/ 299493 w 594584"/>
                <a:gd name="connsiteY13" fmla="*/ 330301 h 608733"/>
                <a:gd name="connsiteX14" fmla="*/ 298417 w 594584"/>
                <a:gd name="connsiteY14" fmla="*/ 329227 h 608733"/>
                <a:gd name="connsiteX15" fmla="*/ 297476 w 594584"/>
                <a:gd name="connsiteY15" fmla="*/ 328288 h 608733"/>
                <a:gd name="connsiteX16" fmla="*/ 296670 w 594584"/>
                <a:gd name="connsiteY16" fmla="*/ 327080 h 608733"/>
                <a:gd name="connsiteX17" fmla="*/ 295997 w 594584"/>
                <a:gd name="connsiteY17" fmla="*/ 325872 h 608733"/>
                <a:gd name="connsiteX18" fmla="*/ 295325 w 594584"/>
                <a:gd name="connsiteY18" fmla="*/ 324529 h 608733"/>
                <a:gd name="connsiteX19" fmla="*/ 294922 w 594584"/>
                <a:gd name="connsiteY19" fmla="*/ 323321 h 608733"/>
                <a:gd name="connsiteX20" fmla="*/ 294518 w 594584"/>
                <a:gd name="connsiteY20" fmla="*/ 321845 h 608733"/>
                <a:gd name="connsiteX21" fmla="*/ 294384 w 594584"/>
                <a:gd name="connsiteY21" fmla="*/ 320502 h 608733"/>
                <a:gd name="connsiteX22" fmla="*/ 294250 w 594584"/>
                <a:gd name="connsiteY22" fmla="*/ 319563 h 608733"/>
                <a:gd name="connsiteX23" fmla="*/ 121626 w 594584"/>
                <a:gd name="connsiteY23" fmla="*/ 226941 h 608733"/>
                <a:gd name="connsiteX24" fmla="*/ 118668 w 594584"/>
                <a:gd name="connsiteY24" fmla="*/ 217142 h 608733"/>
                <a:gd name="connsiteX25" fmla="*/ 128482 w 594584"/>
                <a:gd name="connsiteY25" fmla="*/ 214055 h 608733"/>
                <a:gd name="connsiteX26" fmla="*/ 298148 w 594584"/>
                <a:gd name="connsiteY26" fmla="*/ 305065 h 608733"/>
                <a:gd name="connsiteX27" fmla="*/ 354211 w 594584"/>
                <a:gd name="connsiteY27" fmla="*/ 135528 h 608733"/>
                <a:gd name="connsiteX28" fmla="*/ 372629 w 594584"/>
                <a:gd name="connsiteY28" fmla="*/ 126266 h 608733"/>
                <a:gd name="connsiteX29" fmla="*/ 362975 w 594584"/>
                <a:gd name="connsiteY29" fmla="*/ 28158 h 608733"/>
                <a:gd name="connsiteX30" fmla="*/ 594584 w 594584"/>
                <a:gd name="connsiteY30" fmla="*/ 305228 h 608733"/>
                <a:gd name="connsiteX31" fmla="*/ 375342 w 594584"/>
                <a:gd name="connsiteY31" fmla="*/ 580687 h 608733"/>
                <a:gd name="connsiteX32" fmla="*/ 375342 w 594584"/>
                <a:gd name="connsiteY32" fmla="*/ 598273 h 608733"/>
                <a:gd name="connsiteX33" fmla="*/ 360824 w 594584"/>
                <a:gd name="connsiteY33" fmla="*/ 604179 h 608733"/>
                <a:gd name="connsiteX34" fmla="*/ 299931 w 594584"/>
                <a:gd name="connsiteY34" fmla="*/ 562833 h 608733"/>
                <a:gd name="connsiteX35" fmla="*/ 299931 w 594584"/>
                <a:gd name="connsiteY35" fmla="*/ 534106 h 608733"/>
                <a:gd name="connsiteX36" fmla="*/ 360824 w 594584"/>
                <a:gd name="connsiteY36" fmla="*/ 492760 h 608733"/>
                <a:gd name="connsiteX37" fmla="*/ 375342 w 594584"/>
                <a:gd name="connsiteY37" fmla="*/ 498667 h 608733"/>
                <a:gd name="connsiteX38" fmla="*/ 375342 w 594584"/>
                <a:gd name="connsiteY38" fmla="*/ 521219 h 608733"/>
                <a:gd name="connsiteX39" fmla="*/ 536111 w 594584"/>
                <a:gd name="connsiteY39" fmla="*/ 305228 h 608733"/>
                <a:gd name="connsiteX40" fmla="*/ 356792 w 594584"/>
                <a:gd name="connsiteY40" fmla="*/ 86284 h 608733"/>
                <a:gd name="connsiteX41" fmla="*/ 330848 w 594584"/>
                <a:gd name="connsiteY41" fmla="*/ 54066 h 608733"/>
                <a:gd name="connsiteX42" fmla="*/ 362975 w 594584"/>
                <a:gd name="connsiteY42" fmla="*/ 28158 h 608733"/>
                <a:gd name="connsiteX43" fmla="*/ 220266 w 594584"/>
                <a:gd name="connsiteY43" fmla="*/ 368 h 608733"/>
                <a:gd name="connsiteX44" fmla="*/ 230433 w 594584"/>
                <a:gd name="connsiteY44" fmla="*/ 4546 h 608733"/>
                <a:gd name="connsiteX45" fmla="*/ 291336 w 594584"/>
                <a:gd name="connsiteY45" fmla="*/ 45889 h 608733"/>
                <a:gd name="connsiteX46" fmla="*/ 291336 w 594584"/>
                <a:gd name="connsiteY46" fmla="*/ 74614 h 608733"/>
                <a:gd name="connsiteX47" fmla="*/ 230433 w 594584"/>
                <a:gd name="connsiteY47" fmla="*/ 115956 h 608733"/>
                <a:gd name="connsiteX48" fmla="*/ 216048 w 594584"/>
                <a:gd name="connsiteY48" fmla="*/ 110050 h 608733"/>
                <a:gd name="connsiteX49" fmla="*/ 216048 w 594584"/>
                <a:gd name="connsiteY49" fmla="*/ 90318 h 608733"/>
                <a:gd name="connsiteX50" fmla="*/ 58482 w 594584"/>
                <a:gd name="connsiteY50" fmla="*/ 305217 h 608733"/>
                <a:gd name="connsiteX51" fmla="*/ 237828 w 594584"/>
                <a:gd name="connsiteY51" fmla="*/ 524277 h 608733"/>
                <a:gd name="connsiteX52" fmla="*/ 263775 w 594584"/>
                <a:gd name="connsiteY52" fmla="*/ 556358 h 608733"/>
                <a:gd name="connsiteX53" fmla="*/ 234736 w 594584"/>
                <a:gd name="connsiteY53" fmla="*/ 582532 h 608733"/>
                <a:gd name="connsiteX54" fmla="*/ 231643 w 594584"/>
                <a:gd name="connsiteY54" fmla="*/ 582398 h 608733"/>
                <a:gd name="connsiteX55" fmla="*/ 0 w 594584"/>
                <a:gd name="connsiteY55" fmla="*/ 305217 h 608733"/>
                <a:gd name="connsiteX56" fmla="*/ 216048 w 594584"/>
                <a:gd name="connsiteY56" fmla="*/ 30453 h 608733"/>
                <a:gd name="connsiteX57" fmla="*/ 216048 w 594584"/>
                <a:gd name="connsiteY57" fmla="*/ 10586 h 608733"/>
                <a:gd name="connsiteX58" fmla="*/ 220266 w 594584"/>
                <a:gd name="connsiteY58" fmla="*/ 368 h 60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94584" h="608733">
                  <a:moveTo>
                    <a:pt x="372629" y="126266"/>
                  </a:moveTo>
                  <a:cubicBezTo>
                    <a:pt x="380292" y="128816"/>
                    <a:pt x="384460" y="137004"/>
                    <a:pt x="382040" y="144656"/>
                  </a:cubicBezTo>
                  <a:lnTo>
                    <a:pt x="328532" y="306273"/>
                  </a:lnTo>
                  <a:lnTo>
                    <a:pt x="417667" y="314327"/>
                  </a:lnTo>
                  <a:cubicBezTo>
                    <a:pt x="425734" y="314999"/>
                    <a:pt x="431649" y="322113"/>
                    <a:pt x="430843" y="330167"/>
                  </a:cubicBezTo>
                  <a:cubicBezTo>
                    <a:pt x="430170" y="337684"/>
                    <a:pt x="423852" y="343456"/>
                    <a:pt x="416323" y="343456"/>
                  </a:cubicBezTo>
                  <a:cubicBezTo>
                    <a:pt x="415920" y="343456"/>
                    <a:pt x="415382" y="343456"/>
                    <a:pt x="414978" y="343456"/>
                  </a:cubicBezTo>
                  <a:lnTo>
                    <a:pt x="307559" y="333657"/>
                  </a:lnTo>
                  <a:cubicBezTo>
                    <a:pt x="306484" y="333523"/>
                    <a:pt x="305408" y="333389"/>
                    <a:pt x="304467" y="332986"/>
                  </a:cubicBezTo>
                  <a:cubicBezTo>
                    <a:pt x="304333" y="332986"/>
                    <a:pt x="304333" y="332986"/>
                    <a:pt x="304333" y="332986"/>
                  </a:cubicBezTo>
                  <a:cubicBezTo>
                    <a:pt x="303929" y="332852"/>
                    <a:pt x="303661" y="332718"/>
                    <a:pt x="303257" y="332583"/>
                  </a:cubicBezTo>
                  <a:cubicBezTo>
                    <a:pt x="302719" y="332315"/>
                    <a:pt x="302182" y="332181"/>
                    <a:pt x="301778" y="331912"/>
                  </a:cubicBezTo>
                  <a:cubicBezTo>
                    <a:pt x="301375" y="331644"/>
                    <a:pt x="300972" y="331375"/>
                    <a:pt x="300568" y="331107"/>
                  </a:cubicBezTo>
                  <a:cubicBezTo>
                    <a:pt x="300165" y="330838"/>
                    <a:pt x="299762" y="330570"/>
                    <a:pt x="299493" y="330301"/>
                  </a:cubicBezTo>
                  <a:cubicBezTo>
                    <a:pt x="299089" y="329899"/>
                    <a:pt x="298686" y="329630"/>
                    <a:pt x="298417" y="329227"/>
                  </a:cubicBezTo>
                  <a:cubicBezTo>
                    <a:pt x="298148" y="328959"/>
                    <a:pt x="297745" y="328556"/>
                    <a:pt x="297476" y="328288"/>
                  </a:cubicBezTo>
                  <a:cubicBezTo>
                    <a:pt x="297207" y="327885"/>
                    <a:pt x="296938" y="327482"/>
                    <a:pt x="296670" y="327080"/>
                  </a:cubicBezTo>
                  <a:cubicBezTo>
                    <a:pt x="296401" y="326677"/>
                    <a:pt x="296132" y="326274"/>
                    <a:pt x="295997" y="325872"/>
                  </a:cubicBezTo>
                  <a:cubicBezTo>
                    <a:pt x="295728" y="325469"/>
                    <a:pt x="295594" y="325066"/>
                    <a:pt x="295325" y="324529"/>
                  </a:cubicBezTo>
                  <a:cubicBezTo>
                    <a:pt x="295191" y="324127"/>
                    <a:pt x="295056" y="323724"/>
                    <a:pt x="294922" y="323321"/>
                  </a:cubicBezTo>
                  <a:cubicBezTo>
                    <a:pt x="294653" y="322784"/>
                    <a:pt x="294653" y="322247"/>
                    <a:pt x="294518" y="321845"/>
                  </a:cubicBezTo>
                  <a:cubicBezTo>
                    <a:pt x="294518" y="321308"/>
                    <a:pt x="294384" y="320905"/>
                    <a:pt x="294384" y="320502"/>
                  </a:cubicBezTo>
                  <a:cubicBezTo>
                    <a:pt x="294250" y="320234"/>
                    <a:pt x="294250" y="319965"/>
                    <a:pt x="294250" y="319563"/>
                  </a:cubicBezTo>
                  <a:lnTo>
                    <a:pt x="121626" y="226941"/>
                  </a:lnTo>
                  <a:cubicBezTo>
                    <a:pt x="117996" y="225062"/>
                    <a:pt x="116786" y="220632"/>
                    <a:pt x="118668" y="217142"/>
                  </a:cubicBezTo>
                  <a:cubicBezTo>
                    <a:pt x="120550" y="213518"/>
                    <a:pt x="124987" y="212175"/>
                    <a:pt x="128482" y="214055"/>
                  </a:cubicBezTo>
                  <a:lnTo>
                    <a:pt x="298148" y="305065"/>
                  </a:lnTo>
                  <a:lnTo>
                    <a:pt x="354211" y="135528"/>
                  </a:lnTo>
                  <a:cubicBezTo>
                    <a:pt x="356765" y="127877"/>
                    <a:pt x="364966" y="123715"/>
                    <a:pt x="372629" y="126266"/>
                  </a:cubicBezTo>
                  <a:close/>
                  <a:moveTo>
                    <a:pt x="362975" y="28158"/>
                  </a:moveTo>
                  <a:cubicBezTo>
                    <a:pt x="488525" y="41582"/>
                    <a:pt x="594584" y="168438"/>
                    <a:pt x="594584" y="305228"/>
                  </a:cubicBezTo>
                  <a:cubicBezTo>
                    <a:pt x="594584" y="437588"/>
                    <a:pt x="495381" y="560686"/>
                    <a:pt x="375342" y="580687"/>
                  </a:cubicBezTo>
                  <a:lnTo>
                    <a:pt x="375342" y="598273"/>
                  </a:lnTo>
                  <a:cubicBezTo>
                    <a:pt x="375342" y="609414"/>
                    <a:pt x="368890" y="612099"/>
                    <a:pt x="360824" y="604179"/>
                  </a:cubicBezTo>
                  <a:lnTo>
                    <a:pt x="299931" y="562833"/>
                  </a:lnTo>
                  <a:cubicBezTo>
                    <a:pt x="292000" y="554913"/>
                    <a:pt x="292000" y="542026"/>
                    <a:pt x="299931" y="534106"/>
                  </a:cubicBezTo>
                  <a:lnTo>
                    <a:pt x="360824" y="492760"/>
                  </a:lnTo>
                  <a:cubicBezTo>
                    <a:pt x="368755" y="484840"/>
                    <a:pt x="375342" y="487525"/>
                    <a:pt x="375342" y="498667"/>
                  </a:cubicBezTo>
                  <a:lnTo>
                    <a:pt x="375342" y="521219"/>
                  </a:lnTo>
                  <a:cubicBezTo>
                    <a:pt x="464195" y="500949"/>
                    <a:pt x="536111" y="406713"/>
                    <a:pt x="536111" y="305228"/>
                  </a:cubicBezTo>
                  <a:cubicBezTo>
                    <a:pt x="536111" y="196897"/>
                    <a:pt x="453979" y="96620"/>
                    <a:pt x="356792" y="86284"/>
                  </a:cubicBezTo>
                  <a:cubicBezTo>
                    <a:pt x="340795" y="84539"/>
                    <a:pt x="329101" y="70175"/>
                    <a:pt x="330848" y="54066"/>
                  </a:cubicBezTo>
                  <a:cubicBezTo>
                    <a:pt x="332596" y="38092"/>
                    <a:pt x="347113" y="26547"/>
                    <a:pt x="362975" y="28158"/>
                  </a:cubicBezTo>
                  <a:close/>
                  <a:moveTo>
                    <a:pt x="220266" y="368"/>
                  </a:moveTo>
                  <a:cubicBezTo>
                    <a:pt x="222871" y="-722"/>
                    <a:pt x="226467" y="587"/>
                    <a:pt x="230433" y="4546"/>
                  </a:cubicBezTo>
                  <a:lnTo>
                    <a:pt x="291336" y="45889"/>
                  </a:lnTo>
                  <a:cubicBezTo>
                    <a:pt x="299268" y="53808"/>
                    <a:pt x="299268" y="66694"/>
                    <a:pt x="291336" y="74614"/>
                  </a:cubicBezTo>
                  <a:lnTo>
                    <a:pt x="230433" y="115956"/>
                  </a:lnTo>
                  <a:cubicBezTo>
                    <a:pt x="222501" y="123875"/>
                    <a:pt x="216048" y="121325"/>
                    <a:pt x="216048" y="110050"/>
                  </a:cubicBezTo>
                  <a:lnTo>
                    <a:pt x="216048" y="90318"/>
                  </a:lnTo>
                  <a:cubicBezTo>
                    <a:pt x="128661" y="112063"/>
                    <a:pt x="58482" y="205217"/>
                    <a:pt x="58482" y="305217"/>
                  </a:cubicBezTo>
                  <a:cubicBezTo>
                    <a:pt x="58482" y="413539"/>
                    <a:pt x="140626" y="513808"/>
                    <a:pt x="237828" y="524277"/>
                  </a:cubicBezTo>
                  <a:cubicBezTo>
                    <a:pt x="253826" y="526022"/>
                    <a:pt x="265523" y="540385"/>
                    <a:pt x="263775" y="556358"/>
                  </a:cubicBezTo>
                  <a:cubicBezTo>
                    <a:pt x="262162" y="571391"/>
                    <a:pt x="249524" y="582532"/>
                    <a:pt x="234736" y="582532"/>
                  </a:cubicBezTo>
                  <a:cubicBezTo>
                    <a:pt x="233660" y="582532"/>
                    <a:pt x="232719" y="582398"/>
                    <a:pt x="231643" y="582398"/>
                  </a:cubicBezTo>
                  <a:cubicBezTo>
                    <a:pt x="106075" y="568975"/>
                    <a:pt x="0" y="441996"/>
                    <a:pt x="0" y="305217"/>
                  </a:cubicBezTo>
                  <a:cubicBezTo>
                    <a:pt x="0" y="174211"/>
                    <a:pt x="97336" y="52198"/>
                    <a:pt x="216048" y="30453"/>
                  </a:cubicBezTo>
                  <a:lnTo>
                    <a:pt x="216048" y="10586"/>
                  </a:lnTo>
                  <a:cubicBezTo>
                    <a:pt x="216048" y="4949"/>
                    <a:pt x="217662" y="1459"/>
                    <a:pt x="220266" y="368"/>
                  </a:cubicBezTo>
                  <a:close/>
                </a:path>
              </a:pathLst>
            </a:custGeom>
            <a:gradFill>
              <a:gsLst>
                <a:gs pos="0">
                  <a:srgbClr val="71E3B8"/>
                </a:gs>
                <a:gs pos="100000">
                  <a:srgbClr val="27B4DB"/>
                </a:gs>
              </a:gsLst>
              <a:lin ang="5400000" scaled="1"/>
            </a:gradFill>
            <a:ln>
              <a:noFill/>
            </a:ln>
          </p:spPr>
          <p:txBody>
            <a:bodyPr/>
            <a:lstStyle/>
            <a:p>
              <a:endParaRPr lang="zh-CN" altLang="en-US" sz="2000" b="1">
                <a:cs typeface="+mn-ea"/>
                <a:sym typeface="+mn-lt"/>
              </a:endParaRPr>
            </a:p>
          </p:txBody>
        </p:sp>
      </p:grpSp>
      <p:grpSp>
        <p:nvGrpSpPr>
          <p:cNvPr id="13" name="组合 12">
            <a:extLst>
              <a:ext uri="{FF2B5EF4-FFF2-40B4-BE49-F238E27FC236}">
                <a16:creationId xmlns:a16="http://schemas.microsoft.com/office/drawing/2014/main" id="{2C35D167-E29B-475E-B0DA-27F4148DB07B}"/>
              </a:ext>
            </a:extLst>
          </p:cNvPr>
          <p:cNvGrpSpPr/>
          <p:nvPr/>
        </p:nvGrpSpPr>
        <p:grpSpPr>
          <a:xfrm>
            <a:off x="3674613" y="3138732"/>
            <a:ext cx="4489313" cy="479162"/>
            <a:chOff x="3940768" y="2966047"/>
            <a:chExt cx="4489313" cy="479162"/>
          </a:xfrm>
        </p:grpSpPr>
        <p:sp>
          <p:nvSpPr>
            <p:cNvPr id="4" name="文本框 3">
              <a:extLst>
                <a:ext uri="{FF2B5EF4-FFF2-40B4-BE49-F238E27FC236}">
                  <a16:creationId xmlns:a16="http://schemas.microsoft.com/office/drawing/2014/main" id="{8222D118-F95D-44A3-A1FA-CC90676C16F2}"/>
                </a:ext>
              </a:extLst>
            </p:cNvPr>
            <p:cNvSpPr txBox="1"/>
            <p:nvPr/>
          </p:nvSpPr>
          <p:spPr>
            <a:xfrm>
              <a:off x="4614404" y="3005573"/>
              <a:ext cx="3815677"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了解通用造价的特点和应用原则</a:t>
              </a:r>
            </a:p>
          </p:txBody>
        </p:sp>
        <p:sp>
          <p:nvSpPr>
            <p:cNvPr id="251" name="price-tag_156486">
              <a:extLst>
                <a:ext uri="{FF2B5EF4-FFF2-40B4-BE49-F238E27FC236}">
                  <a16:creationId xmlns:a16="http://schemas.microsoft.com/office/drawing/2014/main" id="{67A12AFA-53A1-4627-B7A8-C3D4AC8B9683}"/>
                </a:ext>
              </a:extLst>
            </p:cNvPr>
            <p:cNvSpPr>
              <a:spLocks noChangeAspect="1"/>
            </p:cNvSpPr>
            <p:nvPr/>
          </p:nvSpPr>
          <p:spPr bwMode="auto">
            <a:xfrm>
              <a:off x="3940768" y="2966047"/>
              <a:ext cx="479944" cy="479162"/>
            </a:xfrm>
            <a:custGeom>
              <a:avLst/>
              <a:gdLst>
                <a:gd name="connsiteX0" fmla="*/ 317350 w 606580"/>
                <a:gd name="connsiteY0" fmla="*/ 321292 h 605592"/>
                <a:gd name="connsiteX1" fmla="*/ 317350 w 606580"/>
                <a:gd name="connsiteY1" fmla="*/ 379794 h 605592"/>
                <a:gd name="connsiteX2" fmla="*/ 335645 w 606580"/>
                <a:gd name="connsiteY2" fmla="*/ 369318 h 605592"/>
                <a:gd name="connsiteX3" fmla="*/ 342703 w 606580"/>
                <a:gd name="connsiteY3" fmla="*/ 349755 h 605592"/>
                <a:gd name="connsiteX4" fmla="*/ 336852 w 606580"/>
                <a:gd name="connsiteY4" fmla="*/ 332418 h 605592"/>
                <a:gd name="connsiteX5" fmla="*/ 317350 w 606580"/>
                <a:gd name="connsiteY5" fmla="*/ 321292 h 605592"/>
                <a:gd name="connsiteX6" fmla="*/ 295619 w 606580"/>
                <a:gd name="connsiteY6" fmla="*/ 220235 h 605592"/>
                <a:gd name="connsiteX7" fmla="*/ 281410 w 606580"/>
                <a:gd name="connsiteY7" fmla="*/ 230433 h 605592"/>
                <a:gd name="connsiteX8" fmla="*/ 276209 w 606580"/>
                <a:gd name="connsiteY8" fmla="*/ 246287 h 605592"/>
                <a:gd name="connsiteX9" fmla="*/ 281038 w 606580"/>
                <a:gd name="connsiteY9" fmla="*/ 261029 h 605592"/>
                <a:gd name="connsiteX10" fmla="*/ 295619 w 606580"/>
                <a:gd name="connsiteY10" fmla="*/ 272061 h 605592"/>
                <a:gd name="connsiteX11" fmla="*/ 295619 w 606580"/>
                <a:gd name="connsiteY11" fmla="*/ 172673 h 605592"/>
                <a:gd name="connsiteX12" fmla="*/ 317350 w 606580"/>
                <a:gd name="connsiteY12" fmla="*/ 172673 h 605592"/>
                <a:gd name="connsiteX13" fmla="*/ 317350 w 606580"/>
                <a:gd name="connsiteY13" fmla="*/ 187507 h 605592"/>
                <a:gd name="connsiteX14" fmla="*/ 355333 w 606580"/>
                <a:gd name="connsiteY14" fmla="*/ 203825 h 605592"/>
                <a:gd name="connsiteX15" fmla="*/ 373349 w 606580"/>
                <a:gd name="connsiteY15" fmla="*/ 239705 h 605592"/>
                <a:gd name="connsiteX16" fmla="*/ 335366 w 606580"/>
                <a:gd name="connsiteY16" fmla="*/ 244618 h 605592"/>
                <a:gd name="connsiteX17" fmla="*/ 317350 w 606580"/>
                <a:gd name="connsiteY17" fmla="*/ 220606 h 605592"/>
                <a:gd name="connsiteX18" fmla="*/ 317350 w 606580"/>
                <a:gd name="connsiteY18" fmla="*/ 279293 h 605592"/>
                <a:gd name="connsiteX19" fmla="*/ 366477 w 606580"/>
                <a:gd name="connsiteY19" fmla="*/ 304511 h 605592"/>
                <a:gd name="connsiteX20" fmla="*/ 379571 w 606580"/>
                <a:gd name="connsiteY20" fmla="*/ 344378 h 605592"/>
                <a:gd name="connsiteX21" fmla="*/ 363134 w 606580"/>
                <a:gd name="connsiteY21" fmla="*/ 390085 h 605592"/>
                <a:gd name="connsiteX22" fmla="*/ 317350 w 606580"/>
                <a:gd name="connsiteY22" fmla="*/ 412893 h 605592"/>
                <a:gd name="connsiteX23" fmla="*/ 317350 w 606580"/>
                <a:gd name="connsiteY23" fmla="*/ 440892 h 605592"/>
                <a:gd name="connsiteX24" fmla="*/ 295619 w 606580"/>
                <a:gd name="connsiteY24" fmla="*/ 440892 h 605592"/>
                <a:gd name="connsiteX25" fmla="*/ 295619 w 606580"/>
                <a:gd name="connsiteY25" fmla="*/ 413634 h 605592"/>
                <a:gd name="connsiteX26" fmla="*/ 253364 w 606580"/>
                <a:gd name="connsiteY26" fmla="*/ 394350 h 605592"/>
                <a:gd name="connsiteX27" fmla="*/ 232654 w 606580"/>
                <a:gd name="connsiteY27" fmla="*/ 348550 h 605592"/>
                <a:gd name="connsiteX28" fmla="*/ 271844 w 606580"/>
                <a:gd name="connsiteY28" fmla="*/ 344378 h 605592"/>
                <a:gd name="connsiteX29" fmla="*/ 280853 w 606580"/>
                <a:gd name="connsiteY29" fmla="*/ 365053 h 605592"/>
                <a:gd name="connsiteX30" fmla="*/ 295619 w 606580"/>
                <a:gd name="connsiteY30" fmla="*/ 377662 h 605592"/>
                <a:gd name="connsiteX31" fmla="*/ 295619 w 606580"/>
                <a:gd name="connsiteY31" fmla="*/ 314802 h 605592"/>
                <a:gd name="connsiteX32" fmla="*/ 252435 w 606580"/>
                <a:gd name="connsiteY32" fmla="*/ 289399 h 605592"/>
                <a:gd name="connsiteX33" fmla="*/ 238691 w 606580"/>
                <a:gd name="connsiteY33" fmla="*/ 248049 h 605592"/>
                <a:gd name="connsiteX34" fmla="*/ 254200 w 606580"/>
                <a:gd name="connsiteY34" fmla="*/ 206791 h 605592"/>
                <a:gd name="connsiteX35" fmla="*/ 295619 w 606580"/>
                <a:gd name="connsiteY35" fmla="*/ 187507 h 605592"/>
                <a:gd name="connsiteX36" fmla="*/ 308443 w 606580"/>
                <a:gd name="connsiteY36" fmla="*/ 63683 h 605592"/>
                <a:gd name="connsiteX37" fmla="*/ 279289 w 606580"/>
                <a:gd name="connsiteY37" fmla="*/ 104841 h 605592"/>
                <a:gd name="connsiteX38" fmla="*/ 260255 w 606580"/>
                <a:gd name="connsiteY38" fmla="*/ 131816 h 605592"/>
                <a:gd name="connsiteX39" fmla="*/ 230914 w 606580"/>
                <a:gd name="connsiteY39" fmla="*/ 116613 h 605592"/>
                <a:gd name="connsiteX40" fmla="*/ 188297 w 606580"/>
                <a:gd name="connsiteY40" fmla="*/ 94551 h 605592"/>
                <a:gd name="connsiteX41" fmla="*/ 185697 w 606580"/>
                <a:gd name="connsiteY41" fmla="*/ 143496 h 605592"/>
                <a:gd name="connsiteX42" fmla="*/ 183933 w 606580"/>
                <a:gd name="connsiteY42" fmla="*/ 177423 h 605592"/>
                <a:gd name="connsiteX43" fmla="*/ 149857 w 606580"/>
                <a:gd name="connsiteY43" fmla="*/ 179277 h 605592"/>
                <a:gd name="connsiteX44" fmla="*/ 96098 w 606580"/>
                <a:gd name="connsiteY44" fmla="*/ 182150 h 605592"/>
                <a:gd name="connsiteX45" fmla="*/ 116803 w 606580"/>
                <a:gd name="connsiteY45" fmla="*/ 235266 h 605592"/>
                <a:gd name="connsiteX46" fmla="*/ 128409 w 606580"/>
                <a:gd name="connsiteY46" fmla="*/ 265022 h 605592"/>
                <a:gd name="connsiteX47" fmla="*/ 101112 w 606580"/>
                <a:gd name="connsiteY47" fmla="*/ 281429 h 605592"/>
                <a:gd name="connsiteX48" fmla="*/ 67872 w 606580"/>
                <a:gd name="connsiteY48" fmla="*/ 301452 h 605592"/>
                <a:gd name="connsiteX49" fmla="*/ 106126 w 606580"/>
                <a:gd name="connsiteY49" fmla="*/ 330003 h 605592"/>
                <a:gd name="connsiteX50" fmla="*/ 130823 w 606580"/>
                <a:gd name="connsiteY50" fmla="*/ 348542 h 605592"/>
                <a:gd name="connsiteX51" fmla="*/ 117732 w 606580"/>
                <a:gd name="connsiteY51" fmla="*/ 376444 h 605592"/>
                <a:gd name="connsiteX52" fmla="*/ 98605 w 606580"/>
                <a:gd name="connsiteY52" fmla="*/ 417138 h 605592"/>
                <a:gd name="connsiteX53" fmla="*/ 150043 w 606580"/>
                <a:gd name="connsiteY53" fmla="*/ 422700 h 605592"/>
                <a:gd name="connsiteX54" fmla="*/ 182076 w 606580"/>
                <a:gd name="connsiteY54" fmla="*/ 426130 h 605592"/>
                <a:gd name="connsiteX55" fmla="*/ 183840 w 606580"/>
                <a:gd name="connsiteY55" fmla="*/ 458296 h 605592"/>
                <a:gd name="connsiteX56" fmla="*/ 186533 w 606580"/>
                <a:gd name="connsiteY56" fmla="*/ 507889 h 605592"/>
                <a:gd name="connsiteX57" fmla="*/ 232214 w 606580"/>
                <a:gd name="connsiteY57" fmla="*/ 486476 h 605592"/>
                <a:gd name="connsiteX58" fmla="*/ 260069 w 606580"/>
                <a:gd name="connsiteY58" fmla="*/ 473406 h 605592"/>
                <a:gd name="connsiteX59" fmla="*/ 278546 w 606580"/>
                <a:gd name="connsiteY59" fmla="*/ 497785 h 605592"/>
                <a:gd name="connsiteX60" fmla="*/ 310857 w 606580"/>
                <a:gd name="connsiteY60" fmla="*/ 540426 h 605592"/>
                <a:gd name="connsiteX61" fmla="*/ 338155 w 606580"/>
                <a:gd name="connsiteY61" fmla="*/ 499639 h 605592"/>
                <a:gd name="connsiteX62" fmla="*/ 356539 w 606580"/>
                <a:gd name="connsiteY62" fmla="*/ 472200 h 605592"/>
                <a:gd name="connsiteX63" fmla="*/ 386250 w 606580"/>
                <a:gd name="connsiteY63" fmla="*/ 486661 h 605592"/>
                <a:gd name="connsiteX64" fmla="*/ 424968 w 606580"/>
                <a:gd name="connsiteY64" fmla="*/ 505479 h 605592"/>
                <a:gd name="connsiteX65" fmla="*/ 428497 w 606580"/>
                <a:gd name="connsiteY65" fmla="*/ 455700 h 605592"/>
                <a:gd name="connsiteX66" fmla="*/ 431004 w 606580"/>
                <a:gd name="connsiteY66" fmla="*/ 421217 h 605592"/>
                <a:gd name="connsiteX67" fmla="*/ 465636 w 606580"/>
                <a:gd name="connsiteY67" fmla="*/ 420568 h 605592"/>
                <a:gd name="connsiteX68" fmla="*/ 513175 w 606580"/>
                <a:gd name="connsiteY68" fmla="*/ 419734 h 605592"/>
                <a:gd name="connsiteX69" fmla="*/ 497947 w 606580"/>
                <a:gd name="connsiteY69" fmla="*/ 384880 h 605592"/>
                <a:gd name="connsiteX70" fmla="*/ 486991 w 606580"/>
                <a:gd name="connsiteY70" fmla="*/ 359759 h 605592"/>
                <a:gd name="connsiteX71" fmla="*/ 507418 w 606580"/>
                <a:gd name="connsiteY71" fmla="*/ 341590 h 605592"/>
                <a:gd name="connsiteX72" fmla="*/ 548086 w 606580"/>
                <a:gd name="connsiteY72" fmla="*/ 305252 h 605592"/>
                <a:gd name="connsiteX73" fmla="*/ 503147 w 606580"/>
                <a:gd name="connsiteY73" fmla="*/ 269008 h 605592"/>
                <a:gd name="connsiteX74" fmla="*/ 477985 w 606580"/>
                <a:gd name="connsiteY74" fmla="*/ 248707 h 605592"/>
                <a:gd name="connsiteX75" fmla="*/ 494141 w 606580"/>
                <a:gd name="connsiteY75" fmla="*/ 220712 h 605592"/>
                <a:gd name="connsiteX76" fmla="*/ 515681 w 606580"/>
                <a:gd name="connsiteY76" fmla="*/ 183448 h 605592"/>
                <a:gd name="connsiteX77" fmla="*/ 466843 w 606580"/>
                <a:gd name="connsiteY77" fmla="*/ 179184 h 605592"/>
                <a:gd name="connsiteX78" fmla="*/ 435275 w 606580"/>
                <a:gd name="connsiteY78" fmla="*/ 176403 h 605592"/>
                <a:gd name="connsiteX79" fmla="*/ 432396 w 606580"/>
                <a:gd name="connsiteY79" fmla="*/ 144886 h 605592"/>
                <a:gd name="connsiteX80" fmla="*/ 427847 w 606580"/>
                <a:gd name="connsiteY80" fmla="*/ 95293 h 605592"/>
                <a:gd name="connsiteX81" fmla="*/ 385972 w 606580"/>
                <a:gd name="connsiteY81" fmla="*/ 115223 h 605592"/>
                <a:gd name="connsiteX82" fmla="*/ 358303 w 606580"/>
                <a:gd name="connsiteY82" fmla="*/ 128479 h 605592"/>
                <a:gd name="connsiteX83" fmla="*/ 339640 w 606580"/>
                <a:gd name="connsiteY83" fmla="*/ 104192 h 605592"/>
                <a:gd name="connsiteX84" fmla="*/ 307143 w 606580"/>
                <a:gd name="connsiteY84" fmla="*/ 0 h 605592"/>
                <a:gd name="connsiteX85" fmla="*/ 369631 w 606580"/>
                <a:gd name="connsiteY85" fmla="*/ 81110 h 605592"/>
                <a:gd name="connsiteX86" fmla="*/ 460622 w 606580"/>
                <a:gd name="connsiteY86" fmla="*/ 37728 h 605592"/>
                <a:gd name="connsiteX87" fmla="*/ 470093 w 606580"/>
                <a:gd name="connsiteY87" fmla="*/ 141549 h 605592"/>
                <a:gd name="connsiteX88" fmla="*/ 578169 w 606580"/>
                <a:gd name="connsiteY88" fmla="*/ 150911 h 605592"/>
                <a:gd name="connsiteX89" fmla="*/ 527009 w 606580"/>
                <a:gd name="connsiteY89" fmla="*/ 239623 h 605592"/>
                <a:gd name="connsiteX90" fmla="*/ 606580 w 606580"/>
                <a:gd name="connsiteY90" fmla="*/ 303769 h 605592"/>
                <a:gd name="connsiteX91" fmla="*/ 532673 w 606580"/>
                <a:gd name="connsiteY91" fmla="*/ 369770 h 605592"/>
                <a:gd name="connsiteX92" fmla="*/ 570555 w 606580"/>
                <a:gd name="connsiteY92" fmla="*/ 456535 h 605592"/>
                <a:gd name="connsiteX93" fmla="*/ 466286 w 606580"/>
                <a:gd name="connsiteY93" fmla="*/ 458481 h 605592"/>
                <a:gd name="connsiteX94" fmla="*/ 458765 w 606580"/>
                <a:gd name="connsiteY94" fmla="*/ 564156 h 605592"/>
                <a:gd name="connsiteX95" fmla="*/ 369631 w 606580"/>
                <a:gd name="connsiteY95" fmla="*/ 520681 h 605592"/>
                <a:gd name="connsiteX96" fmla="*/ 312807 w 606580"/>
                <a:gd name="connsiteY96" fmla="*/ 605592 h 605592"/>
                <a:gd name="connsiteX97" fmla="*/ 248370 w 606580"/>
                <a:gd name="connsiteY97" fmla="*/ 520681 h 605592"/>
                <a:gd name="connsiteX98" fmla="*/ 151622 w 606580"/>
                <a:gd name="connsiteY98" fmla="*/ 566010 h 605592"/>
                <a:gd name="connsiteX99" fmla="*/ 145958 w 606580"/>
                <a:gd name="connsiteY99" fmla="*/ 460335 h 605592"/>
                <a:gd name="connsiteX100" fmla="*/ 41689 w 606580"/>
                <a:gd name="connsiteY100" fmla="*/ 449026 h 605592"/>
                <a:gd name="connsiteX101" fmla="*/ 83378 w 606580"/>
                <a:gd name="connsiteY101" fmla="*/ 360315 h 605592"/>
                <a:gd name="connsiteX102" fmla="*/ 0 w 606580"/>
                <a:gd name="connsiteY102" fmla="*/ 298115 h 605592"/>
                <a:gd name="connsiteX103" fmla="*/ 81521 w 606580"/>
                <a:gd name="connsiteY103" fmla="*/ 249078 h 605592"/>
                <a:gd name="connsiteX104" fmla="*/ 41689 w 606580"/>
                <a:gd name="connsiteY104" fmla="*/ 147203 h 605592"/>
                <a:gd name="connsiteX105" fmla="*/ 147815 w 606580"/>
                <a:gd name="connsiteY105" fmla="*/ 141549 h 605592"/>
                <a:gd name="connsiteX106" fmla="*/ 153571 w 606580"/>
                <a:gd name="connsiteY106" fmla="*/ 33927 h 605592"/>
                <a:gd name="connsiteX107" fmla="*/ 248370 w 606580"/>
                <a:gd name="connsiteY107" fmla="*/ 82964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6580" h="605592">
                  <a:moveTo>
                    <a:pt x="317350" y="321292"/>
                  </a:moveTo>
                  <a:lnTo>
                    <a:pt x="317350" y="379794"/>
                  </a:lnTo>
                  <a:cubicBezTo>
                    <a:pt x="324872" y="378311"/>
                    <a:pt x="331001" y="374880"/>
                    <a:pt x="335645" y="369318"/>
                  </a:cubicBezTo>
                  <a:cubicBezTo>
                    <a:pt x="340381" y="363755"/>
                    <a:pt x="342703" y="357265"/>
                    <a:pt x="342703" y="349755"/>
                  </a:cubicBezTo>
                  <a:cubicBezTo>
                    <a:pt x="342703" y="343080"/>
                    <a:pt x="340752" y="337239"/>
                    <a:pt x="336852" y="332418"/>
                  </a:cubicBezTo>
                  <a:cubicBezTo>
                    <a:pt x="332859" y="327597"/>
                    <a:pt x="326358" y="323888"/>
                    <a:pt x="317350" y="321292"/>
                  </a:cubicBezTo>
                  <a:close/>
                  <a:moveTo>
                    <a:pt x="295619" y="220235"/>
                  </a:moveTo>
                  <a:cubicBezTo>
                    <a:pt x="289675" y="222182"/>
                    <a:pt x="284939" y="225612"/>
                    <a:pt x="281410" y="230433"/>
                  </a:cubicBezTo>
                  <a:cubicBezTo>
                    <a:pt x="277974" y="235254"/>
                    <a:pt x="276209" y="240539"/>
                    <a:pt x="276209" y="246287"/>
                  </a:cubicBezTo>
                  <a:cubicBezTo>
                    <a:pt x="276209" y="251572"/>
                    <a:pt x="277788" y="256486"/>
                    <a:pt x="281038" y="261029"/>
                  </a:cubicBezTo>
                  <a:cubicBezTo>
                    <a:pt x="284196" y="265572"/>
                    <a:pt x="289118" y="269280"/>
                    <a:pt x="295619" y="272061"/>
                  </a:cubicBezTo>
                  <a:close/>
                  <a:moveTo>
                    <a:pt x="295619" y="172673"/>
                  </a:moveTo>
                  <a:lnTo>
                    <a:pt x="317350" y="172673"/>
                  </a:lnTo>
                  <a:lnTo>
                    <a:pt x="317350" y="187507"/>
                  </a:lnTo>
                  <a:cubicBezTo>
                    <a:pt x="333323" y="189454"/>
                    <a:pt x="345953" y="194831"/>
                    <a:pt x="355333" y="203825"/>
                  </a:cubicBezTo>
                  <a:cubicBezTo>
                    <a:pt x="364805" y="212725"/>
                    <a:pt x="370749" y="224685"/>
                    <a:pt x="373349" y="239705"/>
                  </a:cubicBezTo>
                  <a:lnTo>
                    <a:pt x="335366" y="244618"/>
                  </a:lnTo>
                  <a:cubicBezTo>
                    <a:pt x="333044" y="232844"/>
                    <a:pt x="327101" y="224870"/>
                    <a:pt x="317350" y="220606"/>
                  </a:cubicBezTo>
                  <a:lnTo>
                    <a:pt x="317350" y="279293"/>
                  </a:lnTo>
                  <a:cubicBezTo>
                    <a:pt x="341403" y="285783"/>
                    <a:pt x="357747" y="294220"/>
                    <a:pt x="366477" y="304511"/>
                  </a:cubicBezTo>
                  <a:cubicBezTo>
                    <a:pt x="375206" y="314895"/>
                    <a:pt x="379571" y="328153"/>
                    <a:pt x="379571" y="344378"/>
                  </a:cubicBezTo>
                  <a:cubicBezTo>
                    <a:pt x="379571" y="362457"/>
                    <a:pt x="374092" y="377754"/>
                    <a:pt x="363134" y="390085"/>
                  </a:cubicBezTo>
                  <a:cubicBezTo>
                    <a:pt x="352175" y="402509"/>
                    <a:pt x="336852" y="410111"/>
                    <a:pt x="317350" y="412893"/>
                  </a:cubicBezTo>
                  <a:lnTo>
                    <a:pt x="317350" y="440892"/>
                  </a:lnTo>
                  <a:lnTo>
                    <a:pt x="295619" y="440892"/>
                  </a:lnTo>
                  <a:lnTo>
                    <a:pt x="295619" y="413634"/>
                  </a:lnTo>
                  <a:cubicBezTo>
                    <a:pt x="278252" y="411595"/>
                    <a:pt x="264229" y="405105"/>
                    <a:pt x="253364" y="394350"/>
                  </a:cubicBezTo>
                  <a:cubicBezTo>
                    <a:pt x="242591" y="383503"/>
                    <a:pt x="235626" y="368298"/>
                    <a:pt x="232654" y="348550"/>
                  </a:cubicBezTo>
                  <a:lnTo>
                    <a:pt x="271844" y="344378"/>
                  </a:lnTo>
                  <a:cubicBezTo>
                    <a:pt x="273423" y="352351"/>
                    <a:pt x="276488" y="359212"/>
                    <a:pt x="280853" y="365053"/>
                  </a:cubicBezTo>
                  <a:cubicBezTo>
                    <a:pt x="285310" y="370894"/>
                    <a:pt x="290139" y="375066"/>
                    <a:pt x="295619" y="377662"/>
                  </a:cubicBezTo>
                  <a:lnTo>
                    <a:pt x="295619" y="314802"/>
                  </a:lnTo>
                  <a:cubicBezTo>
                    <a:pt x="275931" y="309239"/>
                    <a:pt x="261536" y="300710"/>
                    <a:pt x="252435" y="289399"/>
                  </a:cubicBezTo>
                  <a:cubicBezTo>
                    <a:pt x="243241" y="278088"/>
                    <a:pt x="238691" y="264274"/>
                    <a:pt x="238691" y="248049"/>
                  </a:cubicBezTo>
                  <a:cubicBezTo>
                    <a:pt x="238691" y="231731"/>
                    <a:pt x="243798" y="217917"/>
                    <a:pt x="254200" y="206791"/>
                  </a:cubicBezTo>
                  <a:cubicBezTo>
                    <a:pt x="264601" y="195573"/>
                    <a:pt x="278345" y="189176"/>
                    <a:pt x="295619" y="187507"/>
                  </a:cubicBezTo>
                  <a:close/>
                  <a:moveTo>
                    <a:pt x="308443" y="63683"/>
                  </a:moveTo>
                  <a:lnTo>
                    <a:pt x="279289" y="104841"/>
                  </a:lnTo>
                  <a:lnTo>
                    <a:pt x="260255" y="131816"/>
                  </a:lnTo>
                  <a:lnTo>
                    <a:pt x="230914" y="116613"/>
                  </a:lnTo>
                  <a:lnTo>
                    <a:pt x="188297" y="94551"/>
                  </a:lnTo>
                  <a:lnTo>
                    <a:pt x="185697" y="143496"/>
                  </a:lnTo>
                  <a:lnTo>
                    <a:pt x="183933" y="177423"/>
                  </a:lnTo>
                  <a:lnTo>
                    <a:pt x="149857" y="179277"/>
                  </a:lnTo>
                  <a:lnTo>
                    <a:pt x="96098" y="182150"/>
                  </a:lnTo>
                  <a:lnTo>
                    <a:pt x="116803" y="235266"/>
                  </a:lnTo>
                  <a:lnTo>
                    <a:pt x="128409" y="265022"/>
                  </a:lnTo>
                  <a:lnTo>
                    <a:pt x="101112" y="281429"/>
                  </a:lnTo>
                  <a:lnTo>
                    <a:pt x="67872" y="301452"/>
                  </a:lnTo>
                  <a:lnTo>
                    <a:pt x="106126" y="330003"/>
                  </a:lnTo>
                  <a:lnTo>
                    <a:pt x="130823" y="348542"/>
                  </a:lnTo>
                  <a:lnTo>
                    <a:pt x="117732" y="376444"/>
                  </a:lnTo>
                  <a:lnTo>
                    <a:pt x="98605" y="417138"/>
                  </a:lnTo>
                  <a:lnTo>
                    <a:pt x="150043" y="422700"/>
                  </a:lnTo>
                  <a:lnTo>
                    <a:pt x="182076" y="426130"/>
                  </a:lnTo>
                  <a:lnTo>
                    <a:pt x="183840" y="458296"/>
                  </a:lnTo>
                  <a:lnTo>
                    <a:pt x="186533" y="507889"/>
                  </a:lnTo>
                  <a:lnTo>
                    <a:pt x="232214" y="486476"/>
                  </a:lnTo>
                  <a:lnTo>
                    <a:pt x="260069" y="473406"/>
                  </a:lnTo>
                  <a:lnTo>
                    <a:pt x="278546" y="497785"/>
                  </a:lnTo>
                  <a:lnTo>
                    <a:pt x="310857" y="540426"/>
                  </a:lnTo>
                  <a:lnTo>
                    <a:pt x="338155" y="499639"/>
                  </a:lnTo>
                  <a:lnTo>
                    <a:pt x="356539" y="472200"/>
                  </a:lnTo>
                  <a:lnTo>
                    <a:pt x="386250" y="486661"/>
                  </a:lnTo>
                  <a:lnTo>
                    <a:pt x="424968" y="505479"/>
                  </a:lnTo>
                  <a:lnTo>
                    <a:pt x="428497" y="455700"/>
                  </a:lnTo>
                  <a:lnTo>
                    <a:pt x="431004" y="421217"/>
                  </a:lnTo>
                  <a:lnTo>
                    <a:pt x="465636" y="420568"/>
                  </a:lnTo>
                  <a:lnTo>
                    <a:pt x="513175" y="419734"/>
                  </a:lnTo>
                  <a:lnTo>
                    <a:pt x="497947" y="384880"/>
                  </a:lnTo>
                  <a:lnTo>
                    <a:pt x="486991" y="359759"/>
                  </a:lnTo>
                  <a:lnTo>
                    <a:pt x="507418" y="341590"/>
                  </a:lnTo>
                  <a:lnTo>
                    <a:pt x="548086" y="305252"/>
                  </a:lnTo>
                  <a:lnTo>
                    <a:pt x="503147" y="269008"/>
                  </a:lnTo>
                  <a:lnTo>
                    <a:pt x="477985" y="248707"/>
                  </a:lnTo>
                  <a:lnTo>
                    <a:pt x="494141" y="220712"/>
                  </a:lnTo>
                  <a:lnTo>
                    <a:pt x="515681" y="183448"/>
                  </a:lnTo>
                  <a:lnTo>
                    <a:pt x="466843" y="179184"/>
                  </a:lnTo>
                  <a:lnTo>
                    <a:pt x="435275" y="176403"/>
                  </a:lnTo>
                  <a:lnTo>
                    <a:pt x="432396" y="144886"/>
                  </a:lnTo>
                  <a:lnTo>
                    <a:pt x="427847" y="95293"/>
                  </a:lnTo>
                  <a:lnTo>
                    <a:pt x="385972" y="115223"/>
                  </a:lnTo>
                  <a:lnTo>
                    <a:pt x="358303" y="128479"/>
                  </a:lnTo>
                  <a:lnTo>
                    <a:pt x="339640" y="104192"/>
                  </a:lnTo>
                  <a:close/>
                  <a:moveTo>
                    <a:pt x="307143" y="0"/>
                  </a:moveTo>
                  <a:lnTo>
                    <a:pt x="369631" y="81110"/>
                  </a:lnTo>
                  <a:lnTo>
                    <a:pt x="460622" y="37728"/>
                  </a:lnTo>
                  <a:lnTo>
                    <a:pt x="470093" y="141549"/>
                  </a:lnTo>
                  <a:lnTo>
                    <a:pt x="578169" y="150911"/>
                  </a:lnTo>
                  <a:lnTo>
                    <a:pt x="527009" y="239623"/>
                  </a:lnTo>
                  <a:lnTo>
                    <a:pt x="606580" y="303769"/>
                  </a:lnTo>
                  <a:lnTo>
                    <a:pt x="532673" y="369770"/>
                  </a:lnTo>
                  <a:lnTo>
                    <a:pt x="570555" y="456535"/>
                  </a:lnTo>
                  <a:lnTo>
                    <a:pt x="466286" y="458481"/>
                  </a:lnTo>
                  <a:lnTo>
                    <a:pt x="458765" y="564156"/>
                  </a:lnTo>
                  <a:lnTo>
                    <a:pt x="369631" y="520681"/>
                  </a:lnTo>
                  <a:lnTo>
                    <a:pt x="312807" y="605592"/>
                  </a:lnTo>
                  <a:lnTo>
                    <a:pt x="248370" y="520681"/>
                  </a:lnTo>
                  <a:lnTo>
                    <a:pt x="151622" y="566010"/>
                  </a:lnTo>
                  <a:lnTo>
                    <a:pt x="145958" y="460335"/>
                  </a:lnTo>
                  <a:lnTo>
                    <a:pt x="41689" y="449026"/>
                  </a:lnTo>
                  <a:lnTo>
                    <a:pt x="83378" y="360315"/>
                  </a:lnTo>
                  <a:lnTo>
                    <a:pt x="0" y="298115"/>
                  </a:lnTo>
                  <a:lnTo>
                    <a:pt x="81521" y="249078"/>
                  </a:lnTo>
                  <a:lnTo>
                    <a:pt x="41689" y="147203"/>
                  </a:lnTo>
                  <a:lnTo>
                    <a:pt x="147815" y="141549"/>
                  </a:lnTo>
                  <a:lnTo>
                    <a:pt x="153571" y="33927"/>
                  </a:lnTo>
                  <a:lnTo>
                    <a:pt x="248370" y="82964"/>
                  </a:lnTo>
                  <a:close/>
                </a:path>
              </a:pathLst>
            </a:custGeom>
            <a:gradFill>
              <a:gsLst>
                <a:gs pos="0">
                  <a:srgbClr val="71E3B8"/>
                </a:gs>
                <a:gs pos="100000">
                  <a:srgbClr val="27B4DB"/>
                </a:gs>
              </a:gsLst>
              <a:lin ang="5400000" scaled="1"/>
            </a:gradFill>
          </p:spPr>
          <p:txBody>
            <a:bodyPr/>
            <a:lstStyle/>
            <a:p>
              <a:endParaRPr lang="zh-CN" altLang="en-US">
                <a:cs typeface="+mn-ea"/>
                <a:sym typeface="+mn-lt"/>
              </a:endParaRPr>
            </a:p>
          </p:txBody>
        </p:sp>
      </p:grpSp>
      <p:grpSp>
        <p:nvGrpSpPr>
          <p:cNvPr id="12" name="组合 11">
            <a:extLst>
              <a:ext uri="{FF2B5EF4-FFF2-40B4-BE49-F238E27FC236}">
                <a16:creationId xmlns:a16="http://schemas.microsoft.com/office/drawing/2014/main" id="{653303CA-A029-4BF7-8391-585F9CA481D3}"/>
              </a:ext>
            </a:extLst>
          </p:cNvPr>
          <p:cNvGrpSpPr/>
          <p:nvPr/>
        </p:nvGrpSpPr>
        <p:grpSpPr>
          <a:xfrm>
            <a:off x="4572464" y="4424681"/>
            <a:ext cx="6288748" cy="452140"/>
            <a:chOff x="4208272" y="3494104"/>
            <a:chExt cx="6288748" cy="452140"/>
          </a:xfrm>
        </p:grpSpPr>
        <p:sp>
          <p:nvSpPr>
            <p:cNvPr id="7" name="文本框 6">
              <a:extLst>
                <a:ext uri="{FF2B5EF4-FFF2-40B4-BE49-F238E27FC236}">
                  <a16:creationId xmlns:a16="http://schemas.microsoft.com/office/drawing/2014/main" id="{8B10531A-61DA-46AF-8B8E-1CEFB17ACFDA}"/>
                </a:ext>
              </a:extLst>
            </p:cNvPr>
            <p:cNvSpPr txBox="1"/>
            <p:nvPr/>
          </p:nvSpPr>
          <p:spPr>
            <a:xfrm>
              <a:off x="4881909" y="3517606"/>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cs typeface="+mn-ea"/>
                  <a:sym typeface="+mn-lt"/>
                </a:rPr>
                <a:t>掌握施工图预算管理的重点与作用</a:t>
              </a:r>
            </a:p>
          </p:txBody>
        </p:sp>
        <p:sp>
          <p:nvSpPr>
            <p:cNvPr id="253" name="yen_155932">
              <a:extLst>
                <a:ext uri="{FF2B5EF4-FFF2-40B4-BE49-F238E27FC236}">
                  <a16:creationId xmlns:a16="http://schemas.microsoft.com/office/drawing/2014/main" id="{898D70C3-ECC4-4053-97B3-3C8EBF895FE0}"/>
                </a:ext>
              </a:extLst>
            </p:cNvPr>
            <p:cNvSpPr>
              <a:spLocks noChangeAspect="1"/>
            </p:cNvSpPr>
            <p:nvPr/>
          </p:nvSpPr>
          <p:spPr bwMode="auto">
            <a:xfrm>
              <a:off x="4208272" y="3494104"/>
              <a:ext cx="452878" cy="452140"/>
            </a:xfrm>
            <a:custGeom>
              <a:avLst/>
              <a:gdLst>
                <a:gd name="connsiteX0" fmla="*/ 185904 w 606580"/>
                <a:gd name="connsiteY0" fmla="*/ 155548 h 605592"/>
                <a:gd name="connsiteX1" fmla="*/ 267503 w 606580"/>
                <a:gd name="connsiteY1" fmla="*/ 302661 h 605592"/>
                <a:gd name="connsiteX2" fmla="*/ 204284 w 606580"/>
                <a:gd name="connsiteY2" fmla="*/ 302661 h 605592"/>
                <a:gd name="connsiteX3" fmla="*/ 204284 w 606580"/>
                <a:gd name="connsiteY3" fmla="*/ 326948 h 605592"/>
                <a:gd name="connsiteX4" fmla="*/ 279757 w 606580"/>
                <a:gd name="connsiteY4" fmla="*/ 326948 h 605592"/>
                <a:gd name="connsiteX5" fmla="*/ 279757 w 606580"/>
                <a:gd name="connsiteY5" fmla="*/ 361896 h 605592"/>
                <a:gd name="connsiteX6" fmla="*/ 204284 w 606580"/>
                <a:gd name="connsiteY6" fmla="*/ 361896 h 605592"/>
                <a:gd name="connsiteX7" fmla="*/ 204284 w 606580"/>
                <a:gd name="connsiteY7" fmla="*/ 386183 h 605592"/>
                <a:gd name="connsiteX8" fmla="*/ 279757 w 606580"/>
                <a:gd name="connsiteY8" fmla="*/ 386183 h 605592"/>
                <a:gd name="connsiteX9" fmla="*/ 279757 w 606580"/>
                <a:gd name="connsiteY9" fmla="*/ 471096 h 605592"/>
                <a:gd name="connsiteX10" fmla="*/ 320046 w 606580"/>
                <a:gd name="connsiteY10" fmla="*/ 471096 h 605592"/>
                <a:gd name="connsiteX11" fmla="*/ 320046 w 606580"/>
                <a:gd name="connsiteY11" fmla="*/ 386183 h 605592"/>
                <a:gd name="connsiteX12" fmla="*/ 395889 w 606580"/>
                <a:gd name="connsiteY12" fmla="*/ 386183 h 605592"/>
                <a:gd name="connsiteX13" fmla="*/ 395889 w 606580"/>
                <a:gd name="connsiteY13" fmla="*/ 361896 h 605592"/>
                <a:gd name="connsiteX14" fmla="*/ 320046 w 606580"/>
                <a:gd name="connsiteY14" fmla="*/ 361896 h 605592"/>
                <a:gd name="connsiteX15" fmla="*/ 320046 w 606580"/>
                <a:gd name="connsiteY15" fmla="*/ 326948 h 605592"/>
                <a:gd name="connsiteX16" fmla="*/ 395889 w 606580"/>
                <a:gd name="connsiteY16" fmla="*/ 326948 h 605592"/>
                <a:gd name="connsiteX17" fmla="*/ 395889 w 606580"/>
                <a:gd name="connsiteY17" fmla="*/ 302661 h 605592"/>
                <a:gd name="connsiteX18" fmla="*/ 332671 w 606580"/>
                <a:gd name="connsiteY18" fmla="*/ 302661 h 605592"/>
                <a:gd name="connsiteX19" fmla="*/ 419747 w 606580"/>
                <a:gd name="connsiteY19" fmla="*/ 155548 h 605592"/>
                <a:gd name="connsiteX20" fmla="*/ 375002 w 606580"/>
                <a:gd name="connsiteY20" fmla="*/ 155548 h 605592"/>
                <a:gd name="connsiteX21" fmla="*/ 322459 w 606580"/>
                <a:gd name="connsiteY21" fmla="*/ 254550 h 605592"/>
                <a:gd name="connsiteX22" fmla="*/ 303057 w 606580"/>
                <a:gd name="connsiteY22" fmla="*/ 299695 h 605592"/>
                <a:gd name="connsiteX23" fmla="*/ 301572 w 606580"/>
                <a:gd name="connsiteY23" fmla="*/ 299695 h 605592"/>
                <a:gd name="connsiteX24" fmla="*/ 282077 w 606580"/>
                <a:gd name="connsiteY24" fmla="*/ 255570 h 605592"/>
                <a:gd name="connsiteX25" fmla="*/ 231577 w 606580"/>
                <a:gd name="connsiteY25" fmla="*/ 155548 h 605592"/>
                <a:gd name="connsiteX26" fmla="*/ 153691 w 606580"/>
                <a:gd name="connsiteY26" fmla="*/ 136544 h 605592"/>
                <a:gd name="connsiteX27" fmla="*/ 185811 w 606580"/>
                <a:gd name="connsiteY27" fmla="*/ 136544 h 605592"/>
                <a:gd name="connsiteX28" fmla="*/ 231577 w 606580"/>
                <a:gd name="connsiteY28" fmla="*/ 136544 h 605592"/>
                <a:gd name="connsiteX29" fmla="*/ 243274 w 606580"/>
                <a:gd name="connsiteY29" fmla="*/ 136544 h 605592"/>
                <a:gd name="connsiteX30" fmla="*/ 248472 w 606580"/>
                <a:gd name="connsiteY30" fmla="*/ 147019 h 605592"/>
                <a:gd name="connsiteX31" fmla="*/ 299251 w 606580"/>
                <a:gd name="connsiteY31" fmla="*/ 247505 h 605592"/>
                <a:gd name="connsiteX32" fmla="*/ 302036 w 606580"/>
                <a:gd name="connsiteY32" fmla="*/ 253345 h 605592"/>
                <a:gd name="connsiteX33" fmla="*/ 305750 w 606580"/>
                <a:gd name="connsiteY33" fmla="*/ 245744 h 605592"/>
                <a:gd name="connsiteX34" fmla="*/ 358200 w 606580"/>
                <a:gd name="connsiteY34" fmla="*/ 146648 h 605592"/>
                <a:gd name="connsiteX35" fmla="*/ 363584 w 606580"/>
                <a:gd name="connsiteY35" fmla="*/ 136544 h 605592"/>
                <a:gd name="connsiteX36" fmla="*/ 375002 w 606580"/>
                <a:gd name="connsiteY36" fmla="*/ 136544 h 605592"/>
                <a:gd name="connsiteX37" fmla="*/ 419747 w 606580"/>
                <a:gd name="connsiteY37" fmla="*/ 136544 h 605592"/>
                <a:gd name="connsiteX38" fmla="*/ 452888 w 606580"/>
                <a:gd name="connsiteY38" fmla="*/ 136544 h 605592"/>
                <a:gd name="connsiteX39" fmla="*/ 436085 w 606580"/>
                <a:gd name="connsiteY39" fmla="*/ 165096 h 605592"/>
                <a:gd name="connsiteX40" fmla="*/ 365905 w 606580"/>
                <a:gd name="connsiteY40" fmla="*/ 283751 h 605592"/>
                <a:gd name="connsiteX41" fmla="*/ 395889 w 606580"/>
                <a:gd name="connsiteY41" fmla="*/ 283751 h 605592"/>
                <a:gd name="connsiteX42" fmla="*/ 414920 w 606580"/>
                <a:gd name="connsiteY42" fmla="*/ 283751 h 605592"/>
                <a:gd name="connsiteX43" fmla="*/ 414920 w 606580"/>
                <a:gd name="connsiteY43" fmla="*/ 302661 h 605592"/>
                <a:gd name="connsiteX44" fmla="*/ 414920 w 606580"/>
                <a:gd name="connsiteY44" fmla="*/ 326948 h 605592"/>
                <a:gd name="connsiteX45" fmla="*/ 414920 w 606580"/>
                <a:gd name="connsiteY45" fmla="*/ 345859 h 605592"/>
                <a:gd name="connsiteX46" fmla="*/ 414920 w 606580"/>
                <a:gd name="connsiteY46" fmla="*/ 361896 h 605592"/>
                <a:gd name="connsiteX47" fmla="*/ 414920 w 606580"/>
                <a:gd name="connsiteY47" fmla="*/ 386183 h 605592"/>
                <a:gd name="connsiteX48" fmla="*/ 414920 w 606580"/>
                <a:gd name="connsiteY48" fmla="*/ 405094 h 605592"/>
                <a:gd name="connsiteX49" fmla="*/ 395889 w 606580"/>
                <a:gd name="connsiteY49" fmla="*/ 405094 h 605592"/>
                <a:gd name="connsiteX50" fmla="*/ 338983 w 606580"/>
                <a:gd name="connsiteY50" fmla="*/ 405094 h 605592"/>
                <a:gd name="connsiteX51" fmla="*/ 338983 w 606580"/>
                <a:gd name="connsiteY51" fmla="*/ 471096 h 605592"/>
                <a:gd name="connsiteX52" fmla="*/ 338983 w 606580"/>
                <a:gd name="connsiteY52" fmla="*/ 490006 h 605592"/>
                <a:gd name="connsiteX53" fmla="*/ 320046 w 606580"/>
                <a:gd name="connsiteY53" fmla="*/ 490006 h 605592"/>
                <a:gd name="connsiteX54" fmla="*/ 279757 w 606580"/>
                <a:gd name="connsiteY54" fmla="*/ 490006 h 605592"/>
                <a:gd name="connsiteX55" fmla="*/ 260726 w 606580"/>
                <a:gd name="connsiteY55" fmla="*/ 490006 h 605592"/>
                <a:gd name="connsiteX56" fmla="*/ 260726 w 606580"/>
                <a:gd name="connsiteY56" fmla="*/ 471096 h 605592"/>
                <a:gd name="connsiteX57" fmla="*/ 260726 w 606580"/>
                <a:gd name="connsiteY57" fmla="*/ 405094 h 605592"/>
                <a:gd name="connsiteX58" fmla="*/ 204284 w 606580"/>
                <a:gd name="connsiteY58" fmla="*/ 405094 h 605592"/>
                <a:gd name="connsiteX59" fmla="*/ 185347 w 606580"/>
                <a:gd name="connsiteY59" fmla="*/ 405094 h 605592"/>
                <a:gd name="connsiteX60" fmla="*/ 185347 w 606580"/>
                <a:gd name="connsiteY60" fmla="*/ 386183 h 605592"/>
                <a:gd name="connsiteX61" fmla="*/ 185347 w 606580"/>
                <a:gd name="connsiteY61" fmla="*/ 361896 h 605592"/>
                <a:gd name="connsiteX62" fmla="*/ 185347 w 606580"/>
                <a:gd name="connsiteY62" fmla="*/ 345859 h 605592"/>
                <a:gd name="connsiteX63" fmla="*/ 185347 w 606580"/>
                <a:gd name="connsiteY63" fmla="*/ 326948 h 605592"/>
                <a:gd name="connsiteX64" fmla="*/ 185347 w 606580"/>
                <a:gd name="connsiteY64" fmla="*/ 302661 h 605592"/>
                <a:gd name="connsiteX65" fmla="*/ 185347 w 606580"/>
                <a:gd name="connsiteY65" fmla="*/ 283751 h 605592"/>
                <a:gd name="connsiteX66" fmla="*/ 204284 w 606580"/>
                <a:gd name="connsiteY66" fmla="*/ 283751 h 605592"/>
                <a:gd name="connsiteX67" fmla="*/ 235383 w 606580"/>
                <a:gd name="connsiteY67" fmla="*/ 283751 h 605592"/>
                <a:gd name="connsiteX68" fmla="*/ 169287 w 606580"/>
                <a:gd name="connsiteY68" fmla="*/ 164725 h 605592"/>
                <a:gd name="connsiteX69" fmla="*/ 303336 w 606580"/>
                <a:gd name="connsiteY69" fmla="*/ 18910 h 605592"/>
                <a:gd name="connsiteX70" fmla="*/ 18941 w 606580"/>
                <a:gd name="connsiteY70" fmla="*/ 302843 h 605592"/>
                <a:gd name="connsiteX71" fmla="*/ 303336 w 606580"/>
                <a:gd name="connsiteY71" fmla="*/ 586682 h 605592"/>
                <a:gd name="connsiteX72" fmla="*/ 587639 w 606580"/>
                <a:gd name="connsiteY72" fmla="*/ 302843 h 605592"/>
                <a:gd name="connsiteX73" fmla="*/ 303336 w 606580"/>
                <a:gd name="connsiteY73" fmla="*/ 18910 h 605592"/>
                <a:gd name="connsiteX74" fmla="*/ 303336 w 606580"/>
                <a:gd name="connsiteY74" fmla="*/ 0 h 605592"/>
                <a:gd name="connsiteX75" fmla="*/ 606580 w 606580"/>
                <a:gd name="connsiteY75" fmla="*/ 302843 h 605592"/>
                <a:gd name="connsiteX76" fmla="*/ 303336 w 606580"/>
                <a:gd name="connsiteY76" fmla="*/ 605592 h 605592"/>
                <a:gd name="connsiteX77" fmla="*/ 0 w 606580"/>
                <a:gd name="connsiteY77" fmla="*/ 302843 h 605592"/>
                <a:gd name="connsiteX78" fmla="*/ 303336 w 606580"/>
                <a:gd name="connsiteY78"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6580" h="605592">
                  <a:moveTo>
                    <a:pt x="185904" y="155548"/>
                  </a:moveTo>
                  <a:lnTo>
                    <a:pt x="267503" y="302661"/>
                  </a:lnTo>
                  <a:lnTo>
                    <a:pt x="204284" y="302661"/>
                  </a:lnTo>
                  <a:lnTo>
                    <a:pt x="204284" y="326948"/>
                  </a:lnTo>
                  <a:lnTo>
                    <a:pt x="279757" y="326948"/>
                  </a:lnTo>
                  <a:lnTo>
                    <a:pt x="279757" y="361896"/>
                  </a:lnTo>
                  <a:lnTo>
                    <a:pt x="204284" y="361896"/>
                  </a:lnTo>
                  <a:lnTo>
                    <a:pt x="204284" y="386183"/>
                  </a:lnTo>
                  <a:lnTo>
                    <a:pt x="279757" y="386183"/>
                  </a:lnTo>
                  <a:lnTo>
                    <a:pt x="279757" y="471096"/>
                  </a:lnTo>
                  <a:lnTo>
                    <a:pt x="320046" y="471096"/>
                  </a:lnTo>
                  <a:lnTo>
                    <a:pt x="320046" y="386183"/>
                  </a:lnTo>
                  <a:lnTo>
                    <a:pt x="395889" y="386183"/>
                  </a:lnTo>
                  <a:lnTo>
                    <a:pt x="395889" y="361896"/>
                  </a:lnTo>
                  <a:lnTo>
                    <a:pt x="320046" y="361896"/>
                  </a:lnTo>
                  <a:lnTo>
                    <a:pt x="320046" y="326948"/>
                  </a:lnTo>
                  <a:lnTo>
                    <a:pt x="395889" y="326948"/>
                  </a:lnTo>
                  <a:lnTo>
                    <a:pt x="395889" y="302661"/>
                  </a:lnTo>
                  <a:lnTo>
                    <a:pt x="332671" y="302661"/>
                  </a:lnTo>
                  <a:lnTo>
                    <a:pt x="419747" y="155548"/>
                  </a:lnTo>
                  <a:lnTo>
                    <a:pt x="375002" y="155548"/>
                  </a:lnTo>
                  <a:lnTo>
                    <a:pt x="322459" y="254550"/>
                  </a:lnTo>
                  <a:cubicBezTo>
                    <a:pt x="314197" y="271051"/>
                    <a:pt x="307885" y="286161"/>
                    <a:pt x="303057" y="299695"/>
                  </a:cubicBezTo>
                  <a:lnTo>
                    <a:pt x="301572" y="299695"/>
                  </a:lnTo>
                  <a:cubicBezTo>
                    <a:pt x="295724" y="285141"/>
                    <a:pt x="289875" y="272070"/>
                    <a:pt x="282077" y="255570"/>
                  </a:cubicBezTo>
                  <a:lnTo>
                    <a:pt x="231577" y="155548"/>
                  </a:lnTo>
                  <a:close/>
                  <a:moveTo>
                    <a:pt x="153691" y="136544"/>
                  </a:moveTo>
                  <a:lnTo>
                    <a:pt x="185811" y="136544"/>
                  </a:lnTo>
                  <a:lnTo>
                    <a:pt x="231577" y="136544"/>
                  </a:lnTo>
                  <a:lnTo>
                    <a:pt x="243274" y="136544"/>
                  </a:lnTo>
                  <a:lnTo>
                    <a:pt x="248472" y="147019"/>
                  </a:lnTo>
                  <a:lnTo>
                    <a:pt x="299251" y="247505"/>
                  </a:lnTo>
                  <a:cubicBezTo>
                    <a:pt x="300180" y="249452"/>
                    <a:pt x="301108" y="251399"/>
                    <a:pt x="302036" y="253345"/>
                  </a:cubicBezTo>
                  <a:cubicBezTo>
                    <a:pt x="303243" y="250750"/>
                    <a:pt x="304450" y="248247"/>
                    <a:pt x="305750" y="245744"/>
                  </a:cubicBezTo>
                  <a:lnTo>
                    <a:pt x="358200" y="146648"/>
                  </a:lnTo>
                  <a:lnTo>
                    <a:pt x="363584" y="136544"/>
                  </a:lnTo>
                  <a:lnTo>
                    <a:pt x="375002" y="136544"/>
                  </a:lnTo>
                  <a:lnTo>
                    <a:pt x="419747" y="136544"/>
                  </a:lnTo>
                  <a:lnTo>
                    <a:pt x="452888" y="136544"/>
                  </a:lnTo>
                  <a:lnTo>
                    <a:pt x="436085" y="165096"/>
                  </a:lnTo>
                  <a:lnTo>
                    <a:pt x="365905" y="283751"/>
                  </a:lnTo>
                  <a:lnTo>
                    <a:pt x="395889" y="283751"/>
                  </a:lnTo>
                  <a:lnTo>
                    <a:pt x="414920" y="283751"/>
                  </a:lnTo>
                  <a:lnTo>
                    <a:pt x="414920" y="302661"/>
                  </a:lnTo>
                  <a:lnTo>
                    <a:pt x="414920" y="326948"/>
                  </a:lnTo>
                  <a:lnTo>
                    <a:pt x="414920" y="345859"/>
                  </a:lnTo>
                  <a:lnTo>
                    <a:pt x="414920" y="361896"/>
                  </a:lnTo>
                  <a:lnTo>
                    <a:pt x="414920" y="386183"/>
                  </a:lnTo>
                  <a:lnTo>
                    <a:pt x="414920" y="405094"/>
                  </a:lnTo>
                  <a:lnTo>
                    <a:pt x="395889" y="405094"/>
                  </a:lnTo>
                  <a:lnTo>
                    <a:pt x="338983" y="405094"/>
                  </a:lnTo>
                  <a:lnTo>
                    <a:pt x="338983" y="471096"/>
                  </a:lnTo>
                  <a:lnTo>
                    <a:pt x="338983" y="490006"/>
                  </a:lnTo>
                  <a:lnTo>
                    <a:pt x="320046" y="490006"/>
                  </a:lnTo>
                  <a:lnTo>
                    <a:pt x="279757" y="490006"/>
                  </a:lnTo>
                  <a:lnTo>
                    <a:pt x="260726" y="490006"/>
                  </a:lnTo>
                  <a:lnTo>
                    <a:pt x="260726" y="471096"/>
                  </a:lnTo>
                  <a:lnTo>
                    <a:pt x="260726" y="405094"/>
                  </a:lnTo>
                  <a:lnTo>
                    <a:pt x="204284" y="405094"/>
                  </a:lnTo>
                  <a:lnTo>
                    <a:pt x="185347" y="405094"/>
                  </a:lnTo>
                  <a:lnTo>
                    <a:pt x="185347" y="386183"/>
                  </a:lnTo>
                  <a:lnTo>
                    <a:pt x="185347" y="361896"/>
                  </a:lnTo>
                  <a:lnTo>
                    <a:pt x="185347" y="345859"/>
                  </a:lnTo>
                  <a:lnTo>
                    <a:pt x="185347" y="326948"/>
                  </a:lnTo>
                  <a:lnTo>
                    <a:pt x="185347" y="302661"/>
                  </a:lnTo>
                  <a:lnTo>
                    <a:pt x="185347" y="283751"/>
                  </a:lnTo>
                  <a:lnTo>
                    <a:pt x="204284" y="283751"/>
                  </a:lnTo>
                  <a:lnTo>
                    <a:pt x="235383" y="283751"/>
                  </a:lnTo>
                  <a:lnTo>
                    <a:pt x="169287" y="164725"/>
                  </a:lnTo>
                  <a:close/>
                  <a:moveTo>
                    <a:pt x="303336" y="18910"/>
                  </a:moveTo>
                  <a:cubicBezTo>
                    <a:pt x="146515" y="18910"/>
                    <a:pt x="18941" y="146277"/>
                    <a:pt x="18941" y="302843"/>
                  </a:cubicBezTo>
                  <a:cubicBezTo>
                    <a:pt x="18941" y="459316"/>
                    <a:pt x="146515" y="586682"/>
                    <a:pt x="303336" y="586682"/>
                  </a:cubicBezTo>
                  <a:cubicBezTo>
                    <a:pt x="460065" y="586682"/>
                    <a:pt x="587639" y="459316"/>
                    <a:pt x="587639" y="302843"/>
                  </a:cubicBezTo>
                  <a:cubicBezTo>
                    <a:pt x="587639" y="146277"/>
                    <a:pt x="460065" y="18910"/>
                    <a:pt x="303336" y="18910"/>
                  </a:cubicBezTo>
                  <a:close/>
                  <a:moveTo>
                    <a:pt x="303336" y="0"/>
                  </a:moveTo>
                  <a:cubicBezTo>
                    <a:pt x="470835" y="0"/>
                    <a:pt x="606580" y="135616"/>
                    <a:pt x="606580" y="302843"/>
                  </a:cubicBezTo>
                  <a:cubicBezTo>
                    <a:pt x="606580" y="470069"/>
                    <a:pt x="470835" y="605592"/>
                    <a:pt x="303336" y="605592"/>
                  </a:cubicBezTo>
                  <a:cubicBezTo>
                    <a:pt x="135838" y="605592"/>
                    <a:pt x="0" y="470069"/>
                    <a:pt x="0" y="302843"/>
                  </a:cubicBezTo>
                  <a:cubicBezTo>
                    <a:pt x="0" y="135616"/>
                    <a:pt x="135838" y="0"/>
                    <a:pt x="303336" y="0"/>
                  </a:cubicBezTo>
                  <a:close/>
                </a:path>
              </a:pathLst>
            </a:custGeom>
            <a:gradFill>
              <a:gsLst>
                <a:gs pos="0">
                  <a:srgbClr val="71E3B8"/>
                </a:gs>
                <a:gs pos="100000">
                  <a:srgbClr val="27B4DB"/>
                </a:gs>
              </a:gsLst>
              <a:lin ang="5400000" scaled="1"/>
            </a:gradFill>
            <a:ln w="22225">
              <a:gradFill>
                <a:gsLst>
                  <a:gs pos="0">
                    <a:srgbClr val="71E3B8"/>
                  </a:gs>
                  <a:gs pos="100000">
                    <a:srgbClr val="27B4DB"/>
                  </a:gs>
                </a:gsLst>
                <a:lin ang="5400000" scaled="1"/>
              </a:gradFill>
            </a:ln>
          </p:spPr>
          <p:txBody>
            <a:bodyPr/>
            <a:lstStyle/>
            <a:p>
              <a:endParaRPr lang="zh-CN" altLang="en-US">
                <a:cs typeface="+mn-ea"/>
                <a:sym typeface="+mn-lt"/>
              </a:endParaRPr>
            </a:p>
          </p:txBody>
        </p:sp>
      </p:grpSp>
      <p:pic>
        <p:nvPicPr>
          <p:cNvPr id="5" name="图片 4">
            <a:extLst>
              <a:ext uri="{FF2B5EF4-FFF2-40B4-BE49-F238E27FC236}">
                <a16:creationId xmlns:a16="http://schemas.microsoft.com/office/drawing/2014/main" id="{6FB78533-7349-4D12-88C8-FA42849187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0415" b="18463"/>
          <a:stretch/>
        </p:blipFill>
        <p:spPr>
          <a:xfrm>
            <a:off x="910800" y="3088800"/>
            <a:ext cx="2887289" cy="2769004"/>
          </a:xfrm>
          <a:prstGeom prst="rect">
            <a:avLst/>
          </a:prstGeom>
        </p:spPr>
      </p:pic>
      <p:grpSp>
        <p:nvGrpSpPr>
          <p:cNvPr id="26" name="组合 25">
            <a:extLst>
              <a:ext uri="{FF2B5EF4-FFF2-40B4-BE49-F238E27FC236}">
                <a16:creationId xmlns:a16="http://schemas.microsoft.com/office/drawing/2014/main" id="{2DF8A2FF-D7B7-4B86-8DE7-98AC44C5E4F1}"/>
              </a:ext>
            </a:extLst>
          </p:cNvPr>
          <p:cNvGrpSpPr/>
          <p:nvPr/>
        </p:nvGrpSpPr>
        <p:grpSpPr>
          <a:xfrm>
            <a:off x="631792" y="187110"/>
            <a:ext cx="1769242" cy="858863"/>
            <a:chOff x="2655276" y="1872762"/>
            <a:chExt cx="1459524" cy="708513"/>
          </a:xfrm>
        </p:grpSpPr>
        <p:grpSp>
          <p:nvGrpSpPr>
            <p:cNvPr id="27" name="组合 26">
              <a:extLst>
                <a:ext uri="{FF2B5EF4-FFF2-40B4-BE49-F238E27FC236}">
                  <a16:creationId xmlns:a16="http://schemas.microsoft.com/office/drawing/2014/main" id="{95B22700-651C-41A3-9E4D-5DBFB0A324BC}"/>
                </a:ext>
              </a:extLst>
            </p:cNvPr>
            <p:cNvGrpSpPr/>
            <p:nvPr/>
          </p:nvGrpSpPr>
          <p:grpSpPr>
            <a:xfrm>
              <a:off x="2655276" y="1872762"/>
              <a:ext cx="1459524" cy="708513"/>
              <a:chOff x="2655276" y="1872762"/>
              <a:chExt cx="1459524" cy="708513"/>
            </a:xfrm>
          </p:grpSpPr>
          <p:sp>
            <p:nvSpPr>
              <p:cNvPr id="29" name="矩形 28">
                <a:extLst>
                  <a:ext uri="{FF2B5EF4-FFF2-40B4-BE49-F238E27FC236}">
                    <a16:creationId xmlns:a16="http://schemas.microsoft.com/office/drawing/2014/main" id="{99E1D77F-1029-40B5-AA0C-9625E7E83A7F}"/>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30" name="图片 29">
                <a:extLst>
                  <a:ext uri="{FF2B5EF4-FFF2-40B4-BE49-F238E27FC236}">
                    <a16:creationId xmlns:a16="http://schemas.microsoft.com/office/drawing/2014/main" id="{AD40BEBE-5DDD-400F-9460-406180AE0D7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8" name="矩形 27">
              <a:extLst>
                <a:ext uri="{FF2B5EF4-FFF2-40B4-BE49-F238E27FC236}">
                  <a16:creationId xmlns:a16="http://schemas.microsoft.com/office/drawing/2014/main" id="{DECDC019-03DD-4212-8B64-7FA5A1E44F52}"/>
                </a:ext>
              </a:extLst>
            </p:cNvPr>
            <p:cNvSpPr/>
            <p:nvPr/>
          </p:nvSpPr>
          <p:spPr>
            <a:xfrm>
              <a:off x="2885704" y="1971497"/>
              <a:ext cx="998667" cy="330068"/>
            </a:xfrm>
            <a:prstGeom prst="rect">
              <a:avLst/>
            </a:prstGeom>
          </p:spPr>
          <p:txBody>
            <a:bodyPr wrap="none" anchor="ctr">
              <a:spAutoFit/>
            </a:bodyPr>
            <a:lstStyle/>
            <a:p>
              <a:pPr algn="ctr"/>
              <a:r>
                <a:rPr lang="zh-CN" altLang="en-US" sz="2000" b="1" dirty="0">
                  <a:solidFill>
                    <a:schemeClr val="tx1">
                      <a:lumMod val="75000"/>
                      <a:lumOff val="25000"/>
                    </a:schemeClr>
                  </a:solidFill>
                  <a:cs typeface="+mn-ea"/>
                  <a:sym typeface="+mn-lt"/>
                </a:rPr>
                <a:t>教学目标</a:t>
              </a:r>
            </a:p>
          </p:txBody>
        </p:sp>
      </p:grpSp>
    </p:spTree>
    <p:extLst>
      <p:ext uri="{BB962C8B-B14F-4D97-AF65-F5344CB8AC3E}">
        <p14:creationId xmlns:p14="http://schemas.microsoft.com/office/powerpoint/2010/main" val="35970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8" name="矩形 7">
            <a:extLst>
              <a:ext uri="{FF2B5EF4-FFF2-40B4-BE49-F238E27FC236}">
                <a16:creationId xmlns:a16="http://schemas.microsoft.com/office/drawing/2014/main" id="{F7741BDA-1D71-4AB7-88EA-F45F05DA2ED4}"/>
              </a:ext>
            </a:extLst>
          </p:cNvPr>
          <p:cNvSpPr/>
          <p:nvPr/>
        </p:nvSpPr>
        <p:spPr>
          <a:xfrm>
            <a:off x="2506428" y="2522552"/>
            <a:ext cx="553998" cy="2472793"/>
          </a:xfrm>
          <a:prstGeom prst="rect">
            <a:avLst/>
          </a:prstGeom>
        </p:spPr>
        <p:txBody>
          <a:bodyPr vert="eaVert" wrap="none">
            <a:spAutoFit/>
          </a:bodyPr>
          <a:lstStyle/>
          <a:p>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设</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备</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价</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格</a:t>
            </a:r>
            <a:r>
              <a:rPr lang="en-US" altLang="zh-CN" sz="2400" b="1" dirty="0">
                <a:solidFill>
                  <a:srgbClr val="FFC000"/>
                </a:solidFill>
                <a:latin typeface="微软雅黑" panose="020B0503020204020204" pitchFamily="34" charset="-122"/>
                <a:ea typeface="微软雅黑" panose="020B0503020204020204" pitchFamily="34" charset="-122"/>
                <a:cs typeface="等线" panose="02010600030101010101" pitchFamily="2" charset="-122"/>
              </a:rPr>
              <a:t>  </a:t>
            </a:r>
            <a:r>
              <a:rPr lang="zh-CN" altLang="zh-CN" b="1" dirty="0">
                <a:latin typeface="微软雅黑" panose="020B0503020204020204" pitchFamily="34" charset="-122"/>
                <a:ea typeface="微软雅黑" panose="020B0503020204020204" pitchFamily="34" charset="-122"/>
                <a:cs typeface="等线" panose="02010600030101010101" pitchFamily="2" charset="-122"/>
              </a:rPr>
              <a:t>依次按</a:t>
            </a:r>
            <a:endParaRPr lang="zh-CN" altLang="en-US" b="1" dirty="0">
              <a:latin typeface="微软雅黑" panose="020B0503020204020204" pitchFamily="34" charset="-122"/>
              <a:ea typeface="微软雅黑" panose="020B0503020204020204" pitchFamily="34" charset="-122"/>
            </a:endParaRPr>
          </a:p>
        </p:txBody>
      </p:sp>
      <p:sp>
        <p:nvSpPr>
          <p:cNvPr id="41" name="左大括号 40">
            <a:extLst>
              <a:ext uri="{FF2B5EF4-FFF2-40B4-BE49-F238E27FC236}">
                <a16:creationId xmlns:a16="http://schemas.microsoft.com/office/drawing/2014/main" id="{B8123BED-BF25-4579-AA05-9AA089BD729D}"/>
              </a:ext>
            </a:extLst>
          </p:cNvPr>
          <p:cNvSpPr/>
          <p:nvPr/>
        </p:nvSpPr>
        <p:spPr>
          <a:xfrm rot="10800000" flipH="1">
            <a:off x="4056244" y="2234969"/>
            <a:ext cx="424180" cy="2698538"/>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EDC0EAD-2BA5-4514-BDCD-125C1BD613F0}"/>
              </a:ext>
            </a:extLst>
          </p:cNvPr>
          <p:cNvSpPr txBox="1"/>
          <p:nvPr/>
        </p:nvSpPr>
        <p:spPr>
          <a:xfrm>
            <a:off x="5070518" y="2234969"/>
            <a:ext cx="4133228" cy="369332"/>
          </a:xfrm>
          <a:prstGeom prst="rect">
            <a:avLst/>
          </a:prstGeom>
          <a:noFill/>
        </p:spPr>
        <p:txBody>
          <a:bodyPr wrap="square" rtlCol="0">
            <a:spAutoFit/>
          </a:bodyPr>
          <a:lstStyle/>
          <a:p>
            <a:r>
              <a:rPr lang="zh-CN" altLang="en-US" b="1" dirty="0"/>
              <a:t>合同价格</a:t>
            </a:r>
          </a:p>
        </p:txBody>
      </p:sp>
      <p:sp>
        <p:nvSpPr>
          <p:cNvPr id="22" name="文本框 21">
            <a:extLst>
              <a:ext uri="{FF2B5EF4-FFF2-40B4-BE49-F238E27FC236}">
                <a16:creationId xmlns:a16="http://schemas.microsoft.com/office/drawing/2014/main" id="{6DAF1FE5-A664-415B-A280-1B6E8FB944E3}"/>
              </a:ext>
            </a:extLst>
          </p:cNvPr>
          <p:cNvSpPr txBox="1"/>
          <p:nvPr/>
        </p:nvSpPr>
        <p:spPr>
          <a:xfrm>
            <a:off x="5070518" y="3011371"/>
            <a:ext cx="4133228" cy="369332"/>
          </a:xfrm>
          <a:prstGeom prst="rect">
            <a:avLst/>
          </a:prstGeom>
          <a:noFill/>
        </p:spPr>
        <p:txBody>
          <a:bodyPr wrap="square" rtlCol="0">
            <a:spAutoFit/>
          </a:bodyPr>
          <a:lstStyle/>
          <a:p>
            <a:r>
              <a:rPr lang="zh-CN" altLang="en-US" b="1" dirty="0"/>
              <a:t>市场信息价格</a:t>
            </a:r>
          </a:p>
        </p:txBody>
      </p:sp>
      <p:sp>
        <p:nvSpPr>
          <p:cNvPr id="23" name="文本框 22">
            <a:extLst>
              <a:ext uri="{FF2B5EF4-FFF2-40B4-BE49-F238E27FC236}">
                <a16:creationId xmlns:a16="http://schemas.microsoft.com/office/drawing/2014/main" id="{9C03333C-CC29-485D-A1EF-5AC65D58BF93}"/>
              </a:ext>
            </a:extLst>
          </p:cNvPr>
          <p:cNvSpPr txBox="1"/>
          <p:nvPr/>
        </p:nvSpPr>
        <p:spPr>
          <a:xfrm>
            <a:off x="5070518" y="3787773"/>
            <a:ext cx="4133228" cy="369332"/>
          </a:xfrm>
          <a:prstGeom prst="rect">
            <a:avLst/>
          </a:prstGeom>
          <a:noFill/>
        </p:spPr>
        <p:txBody>
          <a:bodyPr wrap="square" rtlCol="0">
            <a:spAutoFit/>
          </a:bodyPr>
          <a:lstStyle/>
          <a:p>
            <a:r>
              <a:rPr lang="zh-CN" altLang="en-US" b="1" dirty="0"/>
              <a:t>编制期限额设计参考造价指标中的价格</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5070518" y="4564175"/>
            <a:ext cx="4133228" cy="369332"/>
          </a:xfrm>
          <a:prstGeom prst="rect">
            <a:avLst/>
          </a:prstGeom>
          <a:noFill/>
        </p:spPr>
        <p:txBody>
          <a:bodyPr wrap="square" rtlCol="0">
            <a:spAutoFit/>
          </a:bodyPr>
          <a:lstStyle/>
          <a:p>
            <a:r>
              <a:rPr lang="zh-CN" altLang="en-US" b="1" dirty="0"/>
              <a:t>编制期同类设备的合同价格</a:t>
            </a:r>
          </a:p>
        </p:txBody>
      </p:sp>
    </p:spTree>
    <p:extLst>
      <p:ext uri="{BB962C8B-B14F-4D97-AF65-F5344CB8AC3E}">
        <p14:creationId xmlns:p14="http://schemas.microsoft.com/office/powerpoint/2010/main" val="320032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1" grpId="0" animBg="1"/>
      <p:bldP spid="21" grpId="0"/>
      <p:bldP spid="22" grpId="0"/>
      <p:bldP spid="23" grpId="0"/>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22" name="文本框 21">
            <a:extLst>
              <a:ext uri="{FF2B5EF4-FFF2-40B4-BE49-F238E27FC236}">
                <a16:creationId xmlns:a16="http://schemas.microsoft.com/office/drawing/2014/main" id="{6DAF1FE5-A664-415B-A280-1B6E8FB944E3}"/>
              </a:ext>
            </a:extLst>
          </p:cNvPr>
          <p:cNvSpPr txBox="1"/>
          <p:nvPr/>
        </p:nvSpPr>
        <p:spPr>
          <a:xfrm>
            <a:off x="3180758" y="2381083"/>
            <a:ext cx="5406982" cy="369332"/>
          </a:xfrm>
          <a:prstGeom prst="rect">
            <a:avLst/>
          </a:prstGeom>
          <a:noFill/>
        </p:spPr>
        <p:txBody>
          <a:bodyPr wrap="square" rtlCol="0">
            <a:spAutoFit/>
          </a:bodyPr>
          <a:lstStyle/>
          <a:p>
            <a:r>
              <a:rPr lang="zh-CN" altLang="en-US" b="1" dirty="0"/>
              <a:t>按照电力行业定额管理机构颁发的相关规定计算</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3172785" y="4535212"/>
            <a:ext cx="5846430" cy="369326"/>
          </a:xfrm>
          <a:prstGeom prst="rect">
            <a:avLst/>
          </a:prstGeom>
          <a:noFill/>
        </p:spPr>
        <p:txBody>
          <a:bodyPr wrap="square" rtlCol="0">
            <a:spAutoFit/>
          </a:bodyPr>
          <a:lstStyle/>
          <a:p>
            <a:r>
              <a:rPr lang="zh-CN" altLang="en-US" b="1" dirty="0"/>
              <a:t>按照定额规定的原则计算</a:t>
            </a:r>
          </a:p>
        </p:txBody>
      </p:sp>
      <p:sp>
        <p:nvSpPr>
          <p:cNvPr id="13" name="文本框 12">
            <a:extLst>
              <a:ext uri="{FF2B5EF4-FFF2-40B4-BE49-F238E27FC236}">
                <a16:creationId xmlns:a16="http://schemas.microsoft.com/office/drawing/2014/main" id="{0E7864AC-A902-4F3C-A564-534574962A5C}"/>
              </a:ext>
            </a:extLst>
          </p:cNvPr>
          <p:cNvSpPr txBox="1"/>
          <p:nvPr/>
        </p:nvSpPr>
        <p:spPr>
          <a:xfrm>
            <a:off x="3180758" y="2889882"/>
            <a:ext cx="5406982" cy="369332"/>
          </a:xfrm>
          <a:prstGeom prst="rect">
            <a:avLst/>
          </a:prstGeom>
          <a:noFill/>
        </p:spPr>
        <p:txBody>
          <a:bodyPr wrap="square" rtlCol="0">
            <a:spAutoFit/>
          </a:bodyPr>
          <a:lstStyle/>
          <a:p>
            <a:r>
              <a:rPr lang="zh-CN" altLang="en-US" b="1" dirty="0"/>
              <a:t>并按照相关规定计算材料价差</a:t>
            </a:r>
          </a:p>
        </p:txBody>
      </p:sp>
      <p:sp>
        <p:nvSpPr>
          <p:cNvPr id="14" name="文本框 13">
            <a:extLst>
              <a:ext uri="{FF2B5EF4-FFF2-40B4-BE49-F238E27FC236}">
                <a16:creationId xmlns:a16="http://schemas.microsoft.com/office/drawing/2014/main" id="{533B7824-0A91-4231-AAB5-F49BE1CC0745}"/>
              </a:ext>
            </a:extLst>
          </p:cNvPr>
          <p:cNvSpPr txBox="1"/>
          <p:nvPr/>
        </p:nvSpPr>
        <p:spPr>
          <a:xfrm>
            <a:off x="3172785" y="5018256"/>
            <a:ext cx="5884530" cy="923330"/>
          </a:xfrm>
          <a:prstGeom prst="rect">
            <a:avLst/>
          </a:prstGeom>
          <a:noFill/>
        </p:spPr>
        <p:txBody>
          <a:bodyPr wrap="square" rtlCol="0">
            <a:spAutoFit/>
          </a:bodyPr>
          <a:lstStyle/>
          <a:p>
            <a:r>
              <a:rPr lang="zh-CN" altLang="en-US" b="1" dirty="0"/>
              <a:t>并按照电力行业定额管理机构颁发的调整规定及项目所在地定额（造价）管理部门发布的价格信息计算材料价差</a:t>
            </a:r>
          </a:p>
        </p:txBody>
      </p:sp>
      <p:cxnSp>
        <p:nvCxnSpPr>
          <p:cNvPr id="15" name="直接连接符 14">
            <a:extLst>
              <a:ext uri="{FF2B5EF4-FFF2-40B4-BE49-F238E27FC236}">
                <a16:creationId xmlns:a16="http://schemas.microsoft.com/office/drawing/2014/main" id="{6DCF4C4C-E3CB-450F-B2F1-B0CE752E578B}"/>
              </a:ext>
            </a:extLst>
          </p:cNvPr>
          <p:cNvCxnSpPr>
            <a:cxnSpLocks/>
          </p:cNvCxnSpPr>
          <p:nvPr/>
        </p:nvCxnSpPr>
        <p:spPr>
          <a:xfrm>
            <a:off x="3279818" y="2186953"/>
            <a:ext cx="5635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A431A14-058D-43BC-BAA8-11DF5C1F76D3}"/>
              </a:ext>
            </a:extLst>
          </p:cNvPr>
          <p:cNvCxnSpPr>
            <a:cxnSpLocks/>
          </p:cNvCxnSpPr>
          <p:nvPr/>
        </p:nvCxnSpPr>
        <p:spPr>
          <a:xfrm>
            <a:off x="3241718" y="4339603"/>
            <a:ext cx="5635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A1A43585-4A7D-4DA7-A96D-B4997E5651BF}"/>
              </a:ext>
            </a:extLst>
          </p:cNvPr>
          <p:cNvGrpSpPr/>
          <p:nvPr/>
        </p:nvGrpSpPr>
        <p:grpSpPr>
          <a:xfrm>
            <a:off x="4029386" y="1464893"/>
            <a:ext cx="4133228" cy="578049"/>
            <a:chOff x="4029386" y="1464893"/>
            <a:chExt cx="4133228" cy="578049"/>
          </a:xfrm>
        </p:grpSpPr>
        <p:sp>
          <p:nvSpPr>
            <p:cNvPr id="21" name="文本框 20">
              <a:extLst>
                <a:ext uri="{FF2B5EF4-FFF2-40B4-BE49-F238E27FC236}">
                  <a16:creationId xmlns:a16="http://schemas.microsoft.com/office/drawing/2014/main" id="{BEDC0EAD-2BA5-4514-BDCD-125C1BD613F0}"/>
                </a:ext>
              </a:extLst>
            </p:cNvPr>
            <p:cNvSpPr txBox="1"/>
            <p:nvPr/>
          </p:nvSpPr>
          <p:spPr>
            <a:xfrm>
              <a:off x="4029386" y="1569251"/>
              <a:ext cx="4133228" cy="369332"/>
            </a:xfrm>
            <a:prstGeom prst="rect">
              <a:avLst/>
            </a:prstGeom>
            <a:noFill/>
          </p:spPr>
          <p:txBody>
            <a:bodyPr wrap="square" rtlCol="0">
              <a:spAutoFit/>
            </a:bodyPr>
            <a:lstStyle/>
            <a:p>
              <a:pPr algn="ctr"/>
              <a:r>
                <a:rPr lang="zh-CN" altLang="en-US" b="1" dirty="0"/>
                <a:t>安装工程装置性材料价格</a:t>
              </a:r>
            </a:p>
          </p:txBody>
        </p:sp>
        <p:sp>
          <p:nvSpPr>
            <p:cNvPr id="10" name="矩形: 圆角 9">
              <a:extLst>
                <a:ext uri="{FF2B5EF4-FFF2-40B4-BE49-F238E27FC236}">
                  <a16:creationId xmlns:a16="http://schemas.microsoft.com/office/drawing/2014/main" id="{F5351342-FB87-480F-8EDE-253CD0356FCD}"/>
                </a:ext>
              </a:extLst>
            </p:cNvPr>
            <p:cNvSpPr/>
            <p:nvPr/>
          </p:nvSpPr>
          <p:spPr>
            <a:xfrm>
              <a:off x="4600575" y="1464893"/>
              <a:ext cx="2990850" cy="578049"/>
            </a:xfrm>
            <a:prstGeom prst="roundRect">
              <a:avLst>
                <a:gd name="adj" fmla="val 50000"/>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FBDC51FA-F2A6-4F74-90DE-C530BA00D2DC}"/>
              </a:ext>
            </a:extLst>
          </p:cNvPr>
          <p:cNvGrpSpPr/>
          <p:nvPr/>
        </p:nvGrpSpPr>
        <p:grpSpPr>
          <a:xfrm>
            <a:off x="4029386" y="3670305"/>
            <a:ext cx="4133228" cy="578049"/>
            <a:chOff x="4029386" y="3670305"/>
            <a:chExt cx="4133228" cy="578049"/>
          </a:xfrm>
        </p:grpSpPr>
        <p:sp>
          <p:nvSpPr>
            <p:cNvPr id="23" name="文本框 22">
              <a:extLst>
                <a:ext uri="{FF2B5EF4-FFF2-40B4-BE49-F238E27FC236}">
                  <a16:creationId xmlns:a16="http://schemas.microsoft.com/office/drawing/2014/main" id="{9C03333C-CC29-485D-A1EF-5AC65D58BF93}"/>
                </a:ext>
              </a:extLst>
            </p:cNvPr>
            <p:cNvSpPr txBox="1"/>
            <p:nvPr/>
          </p:nvSpPr>
          <p:spPr>
            <a:xfrm>
              <a:off x="4029386" y="3774663"/>
              <a:ext cx="4133228" cy="369332"/>
            </a:xfrm>
            <a:prstGeom prst="rect">
              <a:avLst/>
            </a:prstGeom>
            <a:noFill/>
          </p:spPr>
          <p:txBody>
            <a:bodyPr wrap="square" rtlCol="0">
              <a:spAutoFit/>
            </a:bodyPr>
            <a:lstStyle/>
            <a:p>
              <a:pPr algn="ctr"/>
              <a:r>
                <a:rPr lang="zh-CN" altLang="en-US" b="1" dirty="0"/>
                <a:t>建筑工程材料价格</a:t>
              </a:r>
            </a:p>
          </p:txBody>
        </p:sp>
        <p:sp>
          <p:nvSpPr>
            <p:cNvPr id="20" name="矩形: 圆角 19">
              <a:extLst>
                <a:ext uri="{FF2B5EF4-FFF2-40B4-BE49-F238E27FC236}">
                  <a16:creationId xmlns:a16="http://schemas.microsoft.com/office/drawing/2014/main" id="{6944DADE-4FBF-4024-9370-93A6136EB257}"/>
                </a:ext>
              </a:extLst>
            </p:cNvPr>
            <p:cNvSpPr/>
            <p:nvPr/>
          </p:nvSpPr>
          <p:spPr>
            <a:xfrm>
              <a:off x="4600575" y="3670305"/>
              <a:ext cx="2990850" cy="578049"/>
            </a:xfrm>
            <a:prstGeom prst="roundRect">
              <a:avLst>
                <a:gd name="adj" fmla="val 50000"/>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Freeform 5">
            <a:extLst>
              <a:ext uri="{FF2B5EF4-FFF2-40B4-BE49-F238E27FC236}">
                <a16:creationId xmlns:a16="http://schemas.microsoft.com/office/drawing/2014/main" id="{E28FF4DE-86BD-4889-8E30-CCDF7B9CEBF4}"/>
              </a:ext>
            </a:extLst>
          </p:cNvPr>
          <p:cNvSpPr>
            <a:spLocks noEditPoints="1"/>
          </p:cNvSpPr>
          <p:nvPr/>
        </p:nvSpPr>
        <p:spPr bwMode="auto">
          <a:xfrm>
            <a:off x="2506428" y="2329250"/>
            <a:ext cx="367401" cy="479818"/>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1" name="组合 30">
            <a:extLst>
              <a:ext uri="{FF2B5EF4-FFF2-40B4-BE49-F238E27FC236}">
                <a16:creationId xmlns:a16="http://schemas.microsoft.com/office/drawing/2014/main" id="{62914575-ACE6-4D31-ACD3-4161CD00DBB1}"/>
              </a:ext>
            </a:extLst>
          </p:cNvPr>
          <p:cNvGrpSpPr/>
          <p:nvPr/>
        </p:nvGrpSpPr>
        <p:grpSpPr>
          <a:xfrm flipV="1">
            <a:off x="2506427" y="2892224"/>
            <a:ext cx="367402" cy="366990"/>
            <a:chOff x="4679950" y="2017713"/>
            <a:chExt cx="2828925" cy="2825750"/>
          </a:xfrm>
          <a:solidFill>
            <a:srgbClr val="404040"/>
          </a:solidFill>
        </p:grpSpPr>
        <p:sp>
          <p:nvSpPr>
            <p:cNvPr id="29" name="Freeform 9">
              <a:extLst>
                <a:ext uri="{FF2B5EF4-FFF2-40B4-BE49-F238E27FC236}">
                  <a16:creationId xmlns:a16="http://schemas.microsoft.com/office/drawing/2014/main" id="{F32D8C9D-9E90-4361-B241-90BF36FF6958}"/>
                </a:ext>
              </a:extLst>
            </p:cNvPr>
            <p:cNvSpPr>
              <a:spLocks noEditPoints="1"/>
            </p:cNvSpPr>
            <p:nvPr/>
          </p:nvSpPr>
          <p:spPr bwMode="auto">
            <a:xfrm>
              <a:off x="4679950" y="2017713"/>
              <a:ext cx="2828925" cy="2825750"/>
            </a:xfrm>
            <a:custGeom>
              <a:avLst/>
              <a:gdLst>
                <a:gd name="T0" fmla="*/ 702 w 754"/>
                <a:gd name="T1" fmla="*/ 0 h 754"/>
                <a:gd name="T2" fmla="*/ 53 w 754"/>
                <a:gd name="T3" fmla="*/ 0 h 754"/>
                <a:gd name="T4" fmla="*/ 0 w 754"/>
                <a:gd name="T5" fmla="*/ 53 h 754"/>
                <a:gd name="T6" fmla="*/ 0 w 754"/>
                <a:gd name="T7" fmla="*/ 701 h 754"/>
                <a:gd name="T8" fmla="*/ 53 w 754"/>
                <a:gd name="T9" fmla="*/ 754 h 754"/>
                <a:gd name="T10" fmla="*/ 702 w 754"/>
                <a:gd name="T11" fmla="*/ 754 h 754"/>
                <a:gd name="T12" fmla="*/ 754 w 754"/>
                <a:gd name="T13" fmla="*/ 701 h 754"/>
                <a:gd name="T14" fmla="*/ 754 w 754"/>
                <a:gd name="T15" fmla="*/ 53 h 754"/>
                <a:gd name="T16" fmla="*/ 702 w 754"/>
                <a:gd name="T17" fmla="*/ 0 h 754"/>
                <a:gd name="T18" fmla="*/ 708 w 754"/>
                <a:gd name="T19" fmla="*/ 53 h 754"/>
                <a:gd name="T20" fmla="*/ 708 w 754"/>
                <a:gd name="T21" fmla="*/ 701 h 754"/>
                <a:gd name="T22" fmla="*/ 702 w 754"/>
                <a:gd name="T23" fmla="*/ 708 h 754"/>
                <a:gd name="T24" fmla="*/ 53 w 754"/>
                <a:gd name="T25" fmla="*/ 708 h 754"/>
                <a:gd name="T26" fmla="*/ 46 w 754"/>
                <a:gd name="T27" fmla="*/ 701 h 754"/>
                <a:gd name="T28" fmla="*/ 46 w 754"/>
                <a:gd name="T29" fmla="*/ 53 h 754"/>
                <a:gd name="T30" fmla="*/ 53 w 754"/>
                <a:gd name="T31" fmla="*/ 46 h 754"/>
                <a:gd name="T32" fmla="*/ 702 w 754"/>
                <a:gd name="T33" fmla="*/ 46 h 754"/>
                <a:gd name="T34" fmla="*/ 708 w 754"/>
                <a:gd name="T35" fmla="*/ 53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4" h="754">
                  <a:moveTo>
                    <a:pt x="702" y="0"/>
                  </a:moveTo>
                  <a:cubicBezTo>
                    <a:pt x="53" y="0"/>
                    <a:pt x="53" y="0"/>
                    <a:pt x="53" y="0"/>
                  </a:cubicBezTo>
                  <a:cubicBezTo>
                    <a:pt x="24" y="0"/>
                    <a:pt x="0" y="24"/>
                    <a:pt x="0" y="53"/>
                  </a:cubicBezTo>
                  <a:cubicBezTo>
                    <a:pt x="0" y="701"/>
                    <a:pt x="0" y="701"/>
                    <a:pt x="0" y="701"/>
                  </a:cubicBezTo>
                  <a:cubicBezTo>
                    <a:pt x="0" y="730"/>
                    <a:pt x="24" y="754"/>
                    <a:pt x="53" y="754"/>
                  </a:cubicBezTo>
                  <a:cubicBezTo>
                    <a:pt x="702" y="754"/>
                    <a:pt x="702" y="754"/>
                    <a:pt x="702" y="754"/>
                  </a:cubicBezTo>
                  <a:cubicBezTo>
                    <a:pt x="731" y="754"/>
                    <a:pt x="754" y="730"/>
                    <a:pt x="754" y="701"/>
                  </a:cubicBezTo>
                  <a:cubicBezTo>
                    <a:pt x="754" y="53"/>
                    <a:pt x="754" y="53"/>
                    <a:pt x="754" y="53"/>
                  </a:cubicBezTo>
                  <a:cubicBezTo>
                    <a:pt x="754" y="24"/>
                    <a:pt x="731" y="0"/>
                    <a:pt x="702" y="0"/>
                  </a:cubicBezTo>
                  <a:close/>
                  <a:moveTo>
                    <a:pt x="708" y="53"/>
                  </a:moveTo>
                  <a:cubicBezTo>
                    <a:pt x="708" y="701"/>
                    <a:pt x="708" y="701"/>
                    <a:pt x="708" y="701"/>
                  </a:cubicBezTo>
                  <a:cubicBezTo>
                    <a:pt x="708" y="705"/>
                    <a:pt x="705" y="708"/>
                    <a:pt x="702" y="708"/>
                  </a:cubicBezTo>
                  <a:cubicBezTo>
                    <a:pt x="53" y="708"/>
                    <a:pt x="53" y="708"/>
                    <a:pt x="53" y="708"/>
                  </a:cubicBezTo>
                  <a:cubicBezTo>
                    <a:pt x="49" y="708"/>
                    <a:pt x="46" y="705"/>
                    <a:pt x="46" y="701"/>
                  </a:cubicBezTo>
                  <a:cubicBezTo>
                    <a:pt x="46" y="53"/>
                    <a:pt x="46" y="53"/>
                    <a:pt x="46" y="53"/>
                  </a:cubicBezTo>
                  <a:cubicBezTo>
                    <a:pt x="46" y="49"/>
                    <a:pt x="49" y="46"/>
                    <a:pt x="53" y="46"/>
                  </a:cubicBezTo>
                  <a:cubicBezTo>
                    <a:pt x="702" y="46"/>
                    <a:pt x="702" y="46"/>
                    <a:pt x="702" y="46"/>
                  </a:cubicBezTo>
                  <a:cubicBezTo>
                    <a:pt x="705" y="46"/>
                    <a:pt x="708" y="49"/>
                    <a:pt x="708"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a:extLst>
                <a:ext uri="{FF2B5EF4-FFF2-40B4-BE49-F238E27FC236}">
                  <a16:creationId xmlns:a16="http://schemas.microsoft.com/office/drawing/2014/main" id="{4AF879AC-F52D-43AE-9A3C-7190AA4DAFF7}"/>
                </a:ext>
              </a:extLst>
            </p:cNvPr>
            <p:cNvSpPr>
              <a:spLocks noEditPoints="1"/>
            </p:cNvSpPr>
            <p:nvPr/>
          </p:nvSpPr>
          <p:spPr bwMode="auto">
            <a:xfrm>
              <a:off x="5335588" y="2670176"/>
              <a:ext cx="1516063" cy="1522413"/>
            </a:xfrm>
            <a:custGeom>
              <a:avLst/>
              <a:gdLst>
                <a:gd name="T0" fmla="*/ 25 w 404"/>
                <a:gd name="T1" fmla="*/ 154 h 406"/>
                <a:gd name="T2" fmla="*/ 369 w 404"/>
                <a:gd name="T3" fmla="*/ 154 h 406"/>
                <a:gd name="T4" fmla="*/ 392 w 404"/>
                <a:gd name="T5" fmla="*/ 131 h 406"/>
                <a:gd name="T6" fmla="*/ 369 w 404"/>
                <a:gd name="T7" fmla="*/ 108 h 406"/>
                <a:gd name="T8" fmla="*/ 79 w 404"/>
                <a:gd name="T9" fmla="*/ 108 h 406"/>
                <a:gd name="T10" fmla="*/ 144 w 404"/>
                <a:gd name="T11" fmla="*/ 41 h 406"/>
                <a:gd name="T12" fmla="*/ 144 w 404"/>
                <a:gd name="T13" fmla="*/ 41 h 406"/>
                <a:gd name="T14" fmla="*/ 144 w 404"/>
                <a:gd name="T15" fmla="*/ 8 h 406"/>
                <a:gd name="T16" fmla="*/ 111 w 404"/>
                <a:gd name="T17" fmla="*/ 9 h 406"/>
                <a:gd name="T18" fmla="*/ 11 w 404"/>
                <a:gd name="T19" fmla="*/ 112 h 406"/>
                <a:gd name="T20" fmla="*/ 3 w 404"/>
                <a:gd name="T21" fmla="*/ 138 h 406"/>
                <a:gd name="T22" fmla="*/ 25 w 404"/>
                <a:gd name="T23" fmla="*/ 154 h 406"/>
                <a:gd name="T24" fmla="*/ 387 w 404"/>
                <a:gd name="T25" fmla="*/ 255 h 406"/>
                <a:gd name="T26" fmla="*/ 387 w 404"/>
                <a:gd name="T27" fmla="*/ 254 h 406"/>
                <a:gd name="T28" fmla="*/ 35 w 404"/>
                <a:gd name="T29" fmla="*/ 254 h 406"/>
                <a:gd name="T30" fmla="*/ 12 w 404"/>
                <a:gd name="T31" fmla="*/ 277 h 406"/>
                <a:gd name="T32" fmla="*/ 35 w 404"/>
                <a:gd name="T33" fmla="*/ 300 h 406"/>
                <a:gd name="T34" fmla="*/ 330 w 404"/>
                <a:gd name="T35" fmla="*/ 300 h 406"/>
                <a:gd name="T36" fmla="*/ 274 w 404"/>
                <a:gd name="T37" fmla="*/ 368 h 406"/>
                <a:gd name="T38" fmla="*/ 268 w 404"/>
                <a:gd name="T39" fmla="*/ 385 h 406"/>
                <a:gd name="T40" fmla="*/ 277 w 404"/>
                <a:gd name="T41" fmla="*/ 401 h 406"/>
                <a:gd name="T42" fmla="*/ 291 w 404"/>
                <a:gd name="T43" fmla="*/ 406 h 406"/>
                <a:gd name="T44" fmla="*/ 309 w 404"/>
                <a:gd name="T45" fmla="*/ 398 h 406"/>
                <a:gd name="T46" fmla="*/ 395 w 404"/>
                <a:gd name="T47" fmla="*/ 295 h 406"/>
                <a:gd name="T48" fmla="*/ 401 w 404"/>
                <a:gd name="T49" fmla="*/ 269 h 406"/>
                <a:gd name="T50" fmla="*/ 387 w 404"/>
                <a:gd name="T51" fmla="*/ 25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4" h="406">
                  <a:moveTo>
                    <a:pt x="25" y="154"/>
                  </a:moveTo>
                  <a:cubicBezTo>
                    <a:pt x="369" y="154"/>
                    <a:pt x="369" y="154"/>
                    <a:pt x="369" y="154"/>
                  </a:cubicBezTo>
                  <a:cubicBezTo>
                    <a:pt x="382" y="154"/>
                    <a:pt x="392" y="144"/>
                    <a:pt x="392" y="131"/>
                  </a:cubicBezTo>
                  <a:cubicBezTo>
                    <a:pt x="392" y="118"/>
                    <a:pt x="382" y="108"/>
                    <a:pt x="369" y="108"/>
                  </a:cubicBezTo>
                  <a:cubicBezTo>
                    <a:pt x="79" y="108"/>
                    <a:pt x="79" y="108"/>
                    <a:pt x="79" y="108"/>
                  </a:cubicBezTo>
                  <a:cubicBezTo>
                    <a:pt x="144" y="41"/>
                    <a:pt x="144" y="41"/>
                    <a:pt x="144" y="41"/>
                  </a:cubicBezTo>
                  <a:cubicBezTo>
                    <a:pt x="144" y="41"/>
                    <a:pt x="144" y="41"/>
                    <a:pt x="144" y="41"/>
                  </a:cubicBezTo>
                  <a:cubicBezTo>
                    <a:pt x="153" y="31"/>
                    <a:pt x="153" y="17"/>
                    <a:pt x="144" y="8"/>
                  </a:cubicBezTo>
                  <a:cubicBezTo>
                    <a:pt x="135" y="0"/>
                    <a:pt x="120" y="0"/>
                    <a:pt x="111" y="9"/>
                  </a:cubicBezTo>
                  <a:cubicBezTo>
                    <a:pt x="11" y="112"/>
                    <a:pt x="11" y="112"/>
                    <a:pt x="11" y="112"/>
                  </a:cubicBezTo>
                  <a:cubicBezTo>
                    <a:pt x="3" y="118"/>
                    <a:pt x="0" y="128"/>
                    <a:pt x="3" y="138"/>
                  </a:cubicBezTo>
                  <a:cubicBezTo>
                    <a:pt x="6" y="147"/>
                    <a:pt x="15" y="154"/>
                    <a:pt x="25" y="154"/>
                  </a:cubicBezTo>
                  <a:close/>
                  <a:moveTo>
                    <a:pt x="387" y="255"/>
                  </a:moveTo>
                  <a:cubicBezTo>
                    <a:pt x="387" y="254"/>
                    <a:pt x="387" y="254"/>
                    <a:pt x="387" y="254"/>
                  </a:cubicBezTo>
                  <a:cubicBezTo>
                    <a:pt x="35" y="254"/>
                    <a:pt x="35" y="254"/>
                    <a:pt x="35" y="254"/>
                  </a:cubicBezTo>
                  <a:cubicBezTo>
                    <a:pt x="23" y="254"/>
                    <a:pt x="12" y="264"/>
                    <a:pt x="12" y="277"/>
                  </a:cubicBezTo>
                  <a:cubicBezTo>
                    <a:pt x="12" y="289"/>
                    <a:pt x="23" y="300"/>
                    <a:pt x="35" y="300"/>
                  </a:cubicBezTo>
                  <a:cubicBezTo>
                    <a:pt x="330" y="300"/>
                    <a:pt x="330" y="300"/>
                    <a:pt x="330" y="300"/>
                  </a:cubicBezTo>
                  <a:cubicBezTo>
                    <a:pt x="274" y="368"/>
                    <a:pt x="274" y="368"/>
                    <a:pt x="274" y="368"/>
                  </a:cubicBezTo>
                  <a:cubicBezTo>
                    <a:pt x="270" y="373"/>
                    <a:pt x="268" y="379"/>
                    <a:pt x="268" y="385"/>
                  </a:cubicBezTo>
                  <a:cubicBezTo>
                    <a:pt x="269" y="391"/>
                    <a:pt x="272" y="397"/>
                    <a:pt x="277" y="401"/>
                  </a:cubicBezTo>
                  <a:cubicBezTo>
                    <a:pt x="281" y="404"/>
                    <a:pt x="286" y="406"/>
                    <a:pt x="291" y="406"/>
                  </a:cubicBezTo>
                  <a:cubicBezTo>
                    <a:pt x="298" y="406"/>
                    <a:pt x="305" y="403"/>
                    <a:pt x="309" y="398"/>
                  </a:cubicBezTo>
                  <a:cubicBezTo>
                    <a:pt x="395" y="295"/>
                    <a:pt x="395" y="295"/>
                    <a:pt x="395" y="295"/>
                  </a:cubicBezTo>
                  <a:cubicBezTo>
                    <a:pt x="401" y="288"/>
                    <a:pt x="404" y="278"/>
                    <a:pt x="401" y="269"/>
                  </a:cubicBezTo>
                  <a:cubicBezTo>
                    <a:pt x="398" y="263"/>
                    <a:pt x="394" y="258"/>
                    <a:pt x="387" y="2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33" name="Freeform 5">
            <a:extLst>
              <a:ext uri="{FF2B5EF4-FFF2-40B4-BE49-F238E27FC236}">
                <a16:creationId xmlns:a16="http://schemas.microsoft.com/office/drawing/2014/main" id="{F281DC5B-AABD-4275-8925-9F4451DBFF49}"/>
              </a:ext>
            </a:extLst>
          </p:cNvPr>
          <p:cNvSpPr>
            <a:spLocks noEditPoints="1"/>
          </p:cNvSpPr>
          <p:nvPr/>
        </p:nvSpPr>
        <p:spPr bwMode="auto">
          <a:xfrm>
            <a:off x="2508734" y="4494911"/>
            <a:ext cx="367401" cy="479818"/>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4" name="组合 33">
            <a:extLst>
              <a:ext uri="{FF2B5EF4-FFF2-40B4-BE49-F238E27FC236}">
                <a16:creationId xmlns:a16="http://schemas.microsoft.com/office/drawing/2014/main" id="{A88EC9AC-D552-41B2-AE71-02CA8003242D}"/>
              </a:ext>
            </a:extLst>
          </p:cNvPr>
          <p:cNvGrpSpPr/>
          <p:nvPr/>
        </p:nvGrpSpPr>
        <p:grpSpPr>
          <a:xfrm flipV="1">
            <a:off x="2506427" y="5077541"/>
            <a:ext cx="367402" cy="366990"/>
            <a:chOff x="4679950" y="2017713"/>
            <a:chExt cx="2828925" cy="2825750"/>
          </a:xfrm>
          <a:solidFill>
            <a:srgbClr val="404040"/>
          </a:solidFill>
        </p:grpSpPr>
        <p:sp>
          <p:nvSpPr>
            <p:cNvPr id="35" name="Freeform 9">
              <a:extLst>
                <a:ext uri="{FF2B5EF4-FFF2-40B4-BE49-F238E27FC236}">
                  <a16:creationId xmlns:a16="http://schemas.microsoft.com/office/drawing/2014/main" id="{7BA7B5A6-0AAA-4FB3-8B3C-C82F72E5D372}"/>
                </a:ext>
              </a:extLst>
            </p:cNvPr>
            <p:cNvSpPr>
              <a:spLocks noEditPoints="1"/>
            </p:cNvSpPr>
            <p:nvPr/>
          </p:nvSpPr>
          <p:spPr bwMode="auto">
            <a:xfrm>
              <a:off x="4679950" y="2017713"/>
              <a:ext cx="2828925" cy="2825750"/>
            </a:xfrm>
            <a:custGeom>
              <a:avLst/>
              <a:gdLst>
                <a:gd name="T0" fmla="*/ 702 w 754"/>
                <a:gd name="T1" fmla="*/ 0 h 754"/>
                <a:gd name="T2" fmla="*/ 53 w 754"/>
                <a:gd name="T3" fmla="*/ 0 h 754"/>
                <a:gd name="T4" fmla="*/ 0 w 754"/>
                <a:gd name="T5" fmla="*/ 53 h 754"/>
                <a:gd name="T6" fmla="*/ 0 w 754"/>
                <a:gd name="T7" fmla="*/ 701 h 754"/>
                <a:gd name="T8" fmla="*/ 53 w 754"/>
                <a:gd name="T9" fmla="*/ 754 h 754"/>
                <a:gd name="T10" fmla="*/ 702 w 754"/>
                <a:gd name="T11" fmla="*/ 754 h 754"/>
                <a:gd name="T12" fmla="*/ 754 w 754"/>
                <a:gd name="T13" fmla="*/ 701 h 754"/>
                <a:gd name="T14" fmla="*/ 754 w 754"/>
                <a:gd name="T15" fmla="*/ 53 h 754"/>
                <a:gd name="T16" fmla="*/ 702 w 754"/>
                <a:gd name="T17" fmla="*/ 0 h 754"/>
                <a:gd name="T18" fmla="*/ 708 w 754"/>
                <a:gd name="T19" fmla="*/ 53 h 754"/>
                <a:gd name="T20" fmla="*/ 708 w 754"/>
                <a:gd name="T21" fmla="*/ 701 h 754"/>
                <a:gd name="T22" fmla="*/ 702 w 754"/>
                <a:gd name="T23" fmla="*/ 708 h 754"/>
                <a:gd name="T24" fmla="*/ 53 w 754"/>
                <a:gd name="T25" fmla="*/ 708 h 754"/>
                <a:gd name="T26" fmla="*/ 46 w 754"/>
                <a:gd name="T27" fmla="*/ 701 h 754"/>
                <a:gd name="T28" fmla="*/ 46 w 754"/>
                <a:gd name="T29" fmla="*/ 53 h 754"/>
                <a:gd name="T30" fmla="*/ 53 w 754"/>
                <a:gd name="T31" fmla="*/ 46 h 754"/>
                <a:gd name="T32" fmla="*/ 702 w 754"/>
                <a:gd name="T33" fmla="*/ 46 h 754"/>
                <a:gd name="T34" fmla="*/ 708 w 754"/>
                <a:gd name="T35" fmla="*/ 53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4" h="754">
                  <a:moveTo>
                    <a:pt x="702" y="0"/>
                  </a:moveTo>
                  <a:cubicBezTo>
                    <a:pt x="53" y="0"/>
                    <a:pt x="53" y="0"/>
                    <a:pt x="53" y="0"/>
                  </a:cubicBezTo>
                  <a:cubicBezTo>
                    <a:pt x="24" y="0"/>
                    <a:pt x="0" y="24"/>
                    <a:pt x="0" y="53"/>
                  </a:cubicBezTo>
                  <a:cubicBezTo>
                    <a:pt x="0" y="701"/>
                    <a:pt x="0" y="701"/>
                    <a:pt x="0" y="701"/>
                  </a:cubicBezTo>
                  <a:cubicBezTo>
                    <a:pt x="0" y="730"/>
                    <a:pt x="24" y="754"/>
                    <a:pt x="53" y="754"/>
                  </a:cubicBezTo>
                  <a:cubicBezTo>
                    <a:pt x="702" y="754"/>
                    <a:pt x="702" y="754"/>
                    <a:pt x="702" y="754"/>
                  </a:cubicBezTo>
                  <a:cubicBezTo>
                    <a:pt x="731" y="754"/>
                    <a:pt x="754" y="730"/>
                    <a:pt x="754" y="701"/>
                  </a:cubicBezTo>
                  <a:cubicBezTo>
                    <a:pt x="754" y="53"/>
                    <a:pt x="754" y="53"/>
                    <a:pt x="754" y="53"/>
                  </a:cubicBezTo>
                  <a:cubicBezTo>
                    <a:pt x="754" y="24"/>
                    <a:pt x="731" y="0"/>
                    <a:pt x="702" y="0"/>
                  </a:cubicBezTo>
                  <a:close/>
                  <a:moveTo>
                    <a:pt x="708" y="53"/>
                  </a:moveTo>
                  <a:cubicBezTo>
                    <a:pt x="708" y="701"/>
                    <a:pt x="708" y="701"/>
                    <a:pt x="708" y="701"/>
                  </a:cubicBezTo>
                  <a:cubicBezTo>
                    <a:pt x="708" y="705"/>
                    <a:pt x="705" y="708"/>
                    <a:pt x="702" y="708"/>
                  </a:cubicBezTo>
                  <a:cubicBezTo>
                    <a:pt x="53" y="708"/>
                    <a:pt x="53" y="708"/>
                    <a:pt x="53" y="708"/>
                  </a:cubicBezTo>
                  <a:cubicBezTo>
                    <a:pt x="49" y="708"/>
                    <a:pt x="46" y="705"/>
                    <a:pt x="46" y="701"/>
                  </a:cubicBezTo>
                  <a:cubicBezTo>
                    <a:pt x="46" y="53"/>
                    <a:pt x="46" y="53"/>
                    <a:pt x="46" y="53"/>
                  </a:cubicBezTo>
                  <a:cubicBezTo>
                    <a:pt x="46" y="49"/>
                    <a:pt x="49" y="46"/>
                    <a:pt x="53" y="46"/>
                  </a:cubicBezTo>
                  <a:cubicBezTo>
                    <a:pt x="702" y="46"/>
                    <a:pt x="702" y="46"/>
                    <a:pt x="702" y="46"/>
                  </a:cubicBezTo>
                  <a:cubicBezTo>
                    <a:pt x="705" y="46"/>
                    <a:pt x="708" y="49"/>
                    <a:pt x="708"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10">
              <a:extLst>
                <a:ext uri="{FF2B5EF4-FFF2-40B4-BE49-F238E27FC236}">
                  <a16:creationId xmlns:a16="http://schemas.microsoft.com/office/drawing/2014/main" id="{A0DCB99E-33FE-43A6-85D9-359DED99B2FF}"/>
                </a:ext>
              </a:extLst>
            </p:cNvPr>
            <p:cNvSpPr>
              <a:spLocks noEditPoints="1"/>
            </p:cNvSpPr>
            <p:nvPr/>
          </p:nvSpPr>
          <p:spPr bwMode="auto">
            <a:xfrm>
              <a:off x="5335588" y="2670176"/>
              <a:ext cx="1516063" cy="1522413"/>
            </a:xfrm>
            <a:custGeom>
              <a:avLst/>
              <a:gdLst>
                <a:gd name="T0" fmla="*/ 25 w 404"/>
                <a:gd name="T1" fmla="*/ 154 h 406"/>
                <a:gd name="T2" fmla="*/ 369 w 404"/>
                <a:gd name="T3" fmla="*/ 154 h 406"/>
                <a:gd name="T4" fmla="*/ 392 w 404"/>
                <a:gd name="T5" fmla="*/ 131 h 406"/>
                <a:gd name="T6" fmla="*/ 369 w 404"/>
                <a:gd name="T7" fmla="*/ 108 h 406"/>
                <a:gd name="T8" fmla="*/ 79 w 404"/>
                <a:gd name="T9" fmla="*/ 108 h 406"/>
                <a:gd name="T10" fmla="*/ 144 w 404"/>
                <a:gd name="T11" fmla="*/ 41 h 406"/>
                <a:gd name="T12" fmla="*/ 144 w 404"/>
                <a:gd name="T13" fmla="*/ 41 h 406"/>
                <a:gd name="T14" fmla="*/ 144 w 404"/>
                <a:gd name="T15" fmla="*/ 8 h 406"/>
                <a:gd name="T16" fmla="*/ 111 w 404"/>
                <a:gd name="T17" fmla="*/ 9 h 406"/>
                <a:gd name="T18" fmla="*/ 11 w 404"/>
                <a:gd name="T19" fmla="*/ 112 h 406"/>
                <a:gd name="T20" fmla="*/ 3 w 404"/>
                <a:gd name="T21" fmla="*/ 138 h 406"/>
                <a:gd name="T22" fmla="*/ 25 w 404"/>
                <a:gd name="T23" fmla="*/ 154 h 406"/>
                <a:gd name="T24" fmla="*/ 387 w 404"/>
                <a:gd name="T25" fmla="*/ 255 h 406"/>
                <a:gd name="T26" fmla="*/ 387 w 404"/>
                <a:gd name="T27" fmla="*/ 254 h 406"/>
                <a:gd name="T28" fmla="*/ 35 w 404"/>
                <a:gd name="T29" fmla="*/ 254 h 406"/>
                <a:gd name="T30" fmla="*/ 12 w 404"/>
                <a:gd name="T31" fmla="*/ 277 h 406"/>
                <a:gd name="T32" fmla="*/ 35 w 404"/>
                <a:gd name="T33" fmla="*/ 300 h 406"/>
                <a:gd name="T34" fmla="*/ 330 w 404"/>
                <a:gd name="T35" fmla="*/ 300 h 406"/>
                <a:gd name="T36" fmla="*/ 274 w 404"/>
                <a:gd name="T37" fmla="*/ 368 h 406"/>
                <a:gd name="T38" fmla="*/ 268 w 404"/>
                <a:gd name="T39" fmla="*/ 385 h 406"/>
                <a:gd name="T40" fmla="*/ 277 w 404"/>
                <a:gd name="T41" fmla="*/ 401 h 406"/>
                <a:gd name="T42" fmla="*/ 291 w 404"/>
                <a:gd name="T43" fmla="*/ 406 h 406"/>
                <a:gd name="T44" fmla="*/ 309 w 404"/>
                <a:gd name="T45" fmla="*/ 398 h 406"/>
                <a:gd name="T46" fmla="*/ 395 w 404"/>
                <a:gd name="T47" fmla="*/ 295 h 406"/>
                <a:gd name="T48" fmla="*/ 401 w 404"/>
                <a:gd name="T49" fmla="*/ 269 h 406"/>
                <a:gd name="T50" fmla="*/ 387 w 404"/>
                <a:gd name="T51" fmla="*/ 255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4" h="406">
                  <a:moveTo>
                    <a:pt x="25" y="154"/>
                  </a:moveTo>
                  <a:cubicBezTo>
                    <a:pt x="369" y="154"/>
                    <a:pt x="369" y="154"/>
                    <a:pt x="369" y="154"/>
                  </a:cubicBezTo>
                  <a:cubicBezTo>
                    <a:pt x="382" y="154"/>
                    <a:pt x="392" y="144"/>
                    <a:pt x="392" y="131"/>
                  </a:cubicBezTo>
                  <a:cubicBezTo>
                    <a:pt x="392" y="118"/>
                    <a:pt x="382" y="108"/>
                    <a:pt x="369" y="108"/>
                  </a:cubicBezTo>
                  <a:cubicBezTo>
                    <a:pt x="79" y="108"/>
                    <a:pt x="79" y="108"/>
                    <a:pt x="79" y="108"/>
                  </a:cubicBezTo>
                  <a:cubicBezTo>
                    <a:pt x="144" y="41"/>
                    <a:pt x="144" y="41"/>
                    <a:pt x="144" y="41"/>
                  </a:cubicBezTo>
                  <a:cubicBezTo>
                    <a:pt x="144" y="41"/>
                    <a:pt x="144" y="41"/>
                    <a:pt x="144" y="41"/>
                  </a:cubicBezTo>
                  <a:cubicBezTo>
                    <a:pt x="153" y="31"/>
                    <a:pt x="153" y="17"/>
                    <a:pt x="144" y="8"/>
                  </a:cubicBezTo>
                  <a:cubicBezTo>
                    <a:pt x="135" y="0"/>
                    <a:pt x="120" y="0"/>
                    <a:pt x="111" y="9"/>
                  </a:cubicBezTo>
                  <a:cubicBezTo>
                    <a:pt x="11" y="112"/>
                    <a:pt x="11" y="112"/>
                    <a:pt x="11" y="112"/>
                  </a:cubicBezTo>
                  <a:cubicBezTo>
                    <a:pt x="3" y="118"/>
                    <a:pt x="0" y="128"/>
                    <a:pt x="3" y="138"/>
                  </a:cubicBezTo>
                  <a:cubicBezTo>
                    <a:pt x="6" y="147"/>
                    <a:pt x="15" y="154"/>
                    <a:pt x="25" y="154"/>
                  </a:cubicBezTo>
                  <a:close/>
                  <a:moveTo>
                    <a:pt x="387" y="255"/>
                  </a:moveTo>
                  <a:cubicBezTo>
                    <a:pt x="387" y="254"/>
                    <a:pt x="387" y="254"/>
                    <a:pt x="387" y="254"/>
                  </a:cubicBezTo>
                  <a:cubicBezTo>
                    <a:pt x="35" y="254"/>
                    <a:pt x="35" y="254"/>
                    <a:pt x="35" y="254"/>
                  </a:cubicBezTo>
                  <a:cubicBezTo>
                    <a:pt x="23" y="254"/>
                    <a:pt x="12" y="264"/>
                    <a:pt x="12" y="277"/>
                  </a:cubicBezTo>
                  <a:cubicBezTo>
                    <a:pt x="12" y="289"/>
                    <a:pt x="23" y="300"/>
                    <a:pt x="35" y="300"/>
                  </a:cubicBezTo>
                  <a:cubicBezTo>
                    <a:pt x="330" y="300"/>
                    <a:pt x="330" y="300"/>
                    <a:pt x="330" y="300"/>
                  </a:cubicBezTo>
                  <a:cubicBezTo>
                    <a:pt x="274" y="368"/>
                    <a:pt x="274" y="368"/>
                    <a:pt x="274" y="368"/>
                  </a:cubicBezTo>
                  <a:cubicBezTo>
                    <a:pt x="270" y="373"/>
                    <a:pt x="268" y="379"/>
                    <a:pt x="268" y="385"/>
                  </a:cubicBezTo>
                  <a:cubicBezTo>
                    <a:pt x="269" y="391"/>
                    <a:pt x="272" y="397"/>
                    <a:pt x="277" y="401"/>
                  </a:cubicBezTo>
                  <a:cubicBezTo>
                    <a:pt x="281" y="404"/>
                    <a:pt x="286" y="406"/>
                    <a:pt x="291" y="406"/>
                  </a:cubicBezTo>
                  <a:cubicBezTo>
                    <a:pt x="298" y="406"/>
                    <a:pt x="305" y="403"/>
                    <a:pt x="309" y="398"/>
                  </a:cubicBezTo>
                  <a:cubicBezTo>
                    <a:pt x="395" y="295"/>
                    <a:pt x="395" y="295"/>
                    <a:pt x="395" y="295"/>
                  </a:cubicBezTo>
                  <a:cubicBezTo>
                    <a:pt x="401" y="288"/>
                    <a:pt x="404" y="278"/>
                    <a:pt x="401" y="269"/>
                  </a:cubicBezTo>
                  <a:cubicBezTo>
                    <a:pt x="398" y="263"/>
                    <a:pt x="394" y="258"/>
                    <a:pt x="387" y="25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0289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500"/>
                            </p:stCondLst>
                            <p:childTnLst>
                              <p:par>
                                <p:cTn id="15" presetID="49" presetClass="entr" presetSubtype="0" decel="10000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 calcmode="lin" valueType="num">
                                      <p:cBhvr>
                                        <p:cTn id="19" dur="500" fill="hold"/>
                                        <p:tgtEl>
                                          <p:spTgt spid="25"/>
                                        </p:tgtEl>
                                        <p:attrNameLst>
                                          <p:attrName>style.rotation</p:attrName>
                                        </p:attrNameLst>
                                      </p:cBhvr>
                                      <p:tavLst>
                                        <p:tav tm="0">
                                          <p:val>
                                            <p:fltVal val="360"/>
                                          </p:val>
                                        </p:tav>
                                        <p:tav tm="100000">
                                          <p:val>
                                            <p:fltVal val="0"/>
                                          </p:val>
                                        </p:tav>
                                      </p:tavLst>
                                    </p:anim>
                                    <p:animEffect transition="in" filter="fade">
                                      <p:cBhvr>
                                        <p:cTn id="20" dur="500"/>
                                        <p:tgtEl>
                                          <p:spTgt spid="25"/>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fltVal val="0"/>
                                          </p:val>
                                        </p:tav>
                                        <p:tav tm="100000">
                                          <p:val>
                                            <p:strVal val="#ppt_h"/>
                                          </p:val>
                                        </p:tav>
                                      </p:tavLst>
                                    </p:anim>
                                    <p:anim calcmode="lin" valueType="num">
                                      <p:cBhvr>
                                        <p:cTn id="31" dur="500" fill="hold"/>
                                        <p:tgtEl>
                                          <p:spTgt spid="31"/>
                                        </p:tgtEl>
                                        <p:attrNameLst>
                                          <p:attrName>style.rotation</p:attrName>
                                        </p:attrNameLst>
                                      </p:cBhvr>
                                      <p:tavLst>
                                        <p:tav tm="0">
                                          <p:val>
                                            <p:fltVal val="360"/>
                                          </p:val>
                                        </p:tav>
                                        <p:tav tm="100000">
                                          <p:val>
                                            <p:fltVal val="0"/>
                                          </p:val>
                                        </p:tav>
                                      </p:tavLst>
                                    </p:anim>
                                    <p:animEffect transition="in" filter="fade">
                                      <p:cBhvr>
                                        <p:cTn id="32" dur="500"/>
                                        <p:tgtEl>
                                          <p:spTgt spid="31"/>
                                        </p:tgtEl>
                                      </p:cBhvr>
                                    </p:animEffect>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42"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22" presetClass="entr" presetSubtype="8"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childTnLst>
                          </p:cTn>
                        </p:par>
                        <p:par>
                          <p:cTn id="48" fill="hold">
                            <p:stCondLst>
                              <p:cond delay="5000"/>
                            </p:stCondLst>
                            <p:childTnLst>
                              <p:par>
                                <p:cTn id="49" presetID="49" presetClass="entr" presetSubtype="0" decel="100000"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 calcmode="lin" valueType="num">
                                      <p:cBhvr>
                                        <p:cTn id="53" dur="500" fill="hold"/>
                                        <p:tgtEl>
                                          <p:spTgt spid="33"/>
                                        </p:tgtEl>
                                        <p:attrNameLst>
                                          <p:attrName>style.rotation</p:attrName>
                                        </p:attrNameLst>
                                      </p:cBhvr>
                                      <p:tavLst>
                                        <p:tav tm="0">
                                          <p:val>
                                            <p:fltVal val="360"/>
                                          </p:val>
                                        </p:tav>
                                        <p:tav tm="100000">
                                          <p:val>
                                            <p:fltVal val="0"/>
                                          </p:val>
                                        </p:tav>
                                      </p:tavLst>
                                    </p:anim>
                                    <p:animEffect transition="in" filter="fade">
                                      <p:cBhvr>
                                        <p:cTn id="54" dur="500"/>
                                        <p:tgtEl>
                                          <p:spTgt spid="33"/>
                                        </p:tgtEl>
                                      </p:cBhvr>
                                    </p:animEffect>
                                  </p:childTnLst>
                                </p:cTn>
                              </p:par>
                            </p:childTnLst>
                          </p:cTn>
                        </p:par>
                        <p:par>
                          <p:cTn id="55" fill="hold">
                            <p:stCondLst>
                              <p:cond delay="5500"/>
                            </p:stCondLst>
                            <p:childTnLst>
                              <p:par>
                                <p:cTn id="56" presetID="2" presetClass="entr" presetSubtype="2"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49" presetClass="entr" presetSubtype="0" decel="10000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 calcmode="lin" valueType="num">
                                      <p:cBhvr>
                                        <p:cTn id="65" dur="500" fill="hold"/>
                                        <p:tgtEl>
                                          <p:spTgt spid="34"/>
                                        </p:tgtEl>
                                        <p:attrNameLst>
                                          <p:attrName>style.rotation</p:attrName>
                                        </p:attrNameLst>
                                      </p:cBhvr>
                                      <p:tavLst>
                                        <p:tav tm="0">
                                          <p:val>
                                            <p:fltVal val="360"/>
                                          </p:val>
                                        </p:tav>
                                        <p:tav tm="100000">
                                          <p:val>
                                            <p:fltVal val="0"/>
                                          </p:val>
                                        </p:tav>
                                      </p:tavLst>
                                    </p:anim>
                                    <p:animEffect transition="in" filter="fade">
                                      <p:cBhvr>
                                        <p:cTn id="66" dur="500"/>
                                        <p:tgtEl>
                                          <p:spTgt spid="34"/>
                                        </p:tgtEl>
                                      </p:cBhvr>
                                    </p:animEffect>
                                  </p:childTnLst>
                                </p:cTn>
                              </p:par>
                            </p:childTnLst>
                          </p:cTn>
                        </p:par>
                        <p:par>
                          <p:cTn id="67" fill="hold">
                            <p:stCondLst>
                              <p:cond delay="6500"/>
                            </p:stCondLst>
                            <p:childTnLst>
                              <p:par>
                                <p:cTn id="68" presetID="2" presetClass="entr" presetSubtype="2"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1+#ppt_w/2"/>
                                          </p:val>
                                        </p:tav>
                                        <p:tav tm="100000">
                                          <p:val>
                                            <p:strVal val="#ppt_x"/>
                                          </p:val>
                                        </p:tav>
                                      </p:tavLst>
                                    </p:anim>
                                    <p:anim calcmode="lin" valueType="num">
                                      <p:cBhvr additive="base">
                                        <p:cTn id="7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3" grpId="0"/>
      <p:bldP spid="14" grpId="0"/>
      <p:bldP spid="25" grpId="0" animBg="1"/>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22" name="文本框 21">
            <a:extLst>
              <a:ext uri="{FF2B5EF4-FFF2-40B4-BE49-F238E27FC236}">
                <a16:creationId xmlns:a16="http://schemas.microsoft.com/office/drawing/2014/main" id="{6DAF1FE5-A664-415B-A280-1B6E8FB944E3}"/>
              </a:ext>
            </a:extLst>
          </p:cNvPr>
          <p:cNvSpPr txBox="1"/>
          <p:nvPr/>
        </p:nvSpPr>
        <p:spPr>
          <a:xfrm>
            <a:off x="3142658" y="2647783"/>
            <a:ext cx="5406982" cy="369332"/>
          </a:xfrm>
          <a:prstGeom prst="rect">
            <a:avLst/>
          </a:prstGeom>
          <a:noFill/>
        </p:spPr>
        <p:txBody>
          <a:bodyPr wrap="square" rtlCol="0">
            <a:spAutoFit/>
          </a:bodyPr>
          <a:lstStyle/>
          <a:p>
            <a:r>
              <a:rPr lang="zh-CN" altLang="en-US" b="1" dirty="0"/>
              <a:t>应由具有相应资质的设计、咨询单位编制</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3134685" y="4346631"/>
            <a:ext cx="6183486" cy="369332"/>
          </a:xfrm>
          <a:prstGeom prst="rect">
            <a:avLst/>
          </a:prstGeom>
          <a:noFill/>
        </p:spPr>
        <p:txBody>
          <a:bodyPr wrap="square" rtlCol="0">
            <a:spAutoFit/>
          </a:bodyPr>
          <a:lstStyle/>
          <a:p>
            <a:r>
              <a:rPr lang="zh-CN" altLang="en-US" b="1" dirty="0"/>
              <a:t>内容深度及格式应符合国家、行业和国家电网公司相关规定</a:t>
            </a:r>
          </a:p>
        </p:txBody>
      </p:sp>
      <p:sp>
        <p:nvSpPr>
          <p:cNvPr id="13" name="文本框 12">
            <a:extLst>
              <a:ext uri="{FF2B5EF4-FFF2-40B4-BE49-F238E27FC236}">
                <a16:creationId xmlns:a16="http://schemas.microsoft.com/office/drawing/2014/main" id="{0E7864AC-A902-4F3C-A564-534574962A5C}"/>
              </a:ext>
            </a:extLst>
          </p:cNvPr>
          <p:cNvSpPr txBox="1"/>
          <p:nvPr/>
        </p:nvSpPr>
        <p:spPr>
          <a:xfrm>
            <a:off x="3142658" y="3497207"/>
            <a:ext cx="5406982" cy="369332"/>
          </a:xfrm>
          <a:prstGeom prst="rect">
            <a:avLst/>
          </a:prstGeom>
          <a:noFill/>
        </p:spPr>
        <p:txBody>
          <a:bodyPr wrap="square" rtlCol="0">
            <a:spAutoFit/>
          </a:bodyPr>
          <a:lstStyle/>
          <a:p>
            <a:r>
              <a:rPr lang="zh-CN" altLang="en-US" b="1" dirty="0"/>
              <a:t>以初步设计文件为基础</a:t>
            </a:r>
          </a:p>
        </p:txBody>
      </p:sp>
      <p:sp>
        <p:nvSpPr>
          <p:cNvPr id="14" name="文本框 13">
            <a:extLst>
              <a:ext uri="{FF2B5EF4-FFF2-40B4-BE49-F238E27FC236}">
                <a16:creationId xmlns:a16="http://schemas.microsoft.com/office/drawing/2014/main" id="{533B7824-0A91-4231-AAB5-F49BE1CC0745}"/>
              </a:ext>
            </a:extLst>
          </p:cNvPr>
          <p:cNvSpPr txBox="1"/>
          <p:nvPr/>
        </p:nvSpPr>
        <p:spPr>
          <a:xfrm>
            <a:off x="3134685" y="5196056"/>
            <a:ext cx="5884530" cy="369332"/>
          </a:xfrm>
          <a:prstGeom prst="rect">
            <a:avLst/>
          </a:prstGeom>
          <a:noFill/>
        </p:spPr>
        <p:txBody>
          <a:bodyPr wrap="square" rtlCol="0">
            <a:spAutoFit/>
          </a:bodyPr>
          <a:lstStyle/>
          <a:p>
            <a:r>
              <a:rPr lang="zh-CN" altLang="en-US" b="1" dirty="0"/>
              <a:t>应满足业主和相关管理部门要求</a:t>
            </a:r>
          </a:p>
        </p:txBody>
      </p:sp>
      <p:cxnSp>
        <p:nvCxnSpPr>
          <p:cNvPr id="15" name="直接连接符 14">
            <a:extLst>
              <a:ext uri="{FF2B5EF4-FFF2-40B4-BE49-F238E27FC236}">
                <a16:creationId xmlns:a16="http://schemas.microsoft.com/office/drawing/2014/main" id="{6DCF4C4C-E3CB-450F-B2F1-B0CE752E578B}"/>
              </a:ext>
            </a:extLst>
          </p:cNvPr>
          <p:cNvCxnSpPr>
            <a:cxnSpLocks/>
          </p:cNvCxnSpPr>
          <p:nvPr/>
        </p:nvCxnSpPr>
        <p:spPr>
          <a:xfrm>
            <a:off x="3279818" y="236475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A1A43585-4A7D-4DA7-A96D-B4997E5651BF}"/>
              </a:ext>
            </a:extLst>
          </p:cNvPr>
          <p:cNvGrpSpPr/>
          <p:nvPr/>
        </p:nvGrpSpPr>
        <p:grpSpPr>
          <a:xfrm>
            <a:off x="4029386" y="1464893"/>
            <a:ext cx="4133228" cy="578049"/>
            <a:chOff x="4029386" y="1464893"/>
            <a:chExt cx="4133228" cy="578049"/>
          </a:xfrm>
        </p:grpSpPr>
        <p:sp>
          <p:nvSpPr>
            <p:cNvPr id="21" name="文本框 20">
              <a:extLst>
                <a:ext uri="{FF2B5EF4-FFF2-40B4-BE49-F238E27FC236}">
                  <a16:creationId xmlns:a16="http://schemas.microsoft.com/office/drawing/2014/main" id="{BEDC0EAD-2BA5-4514-BDCD-125C1BD613F0}"/>
                </a:ext>
              </a:extLst>
            </p:cNvPr>
            <p:cNvSpPr txBox="1"/>
            <p:nvPr/>
          </p:nvSpPr>
          <p:spPr>
            <a:xfrm>
              <a:off x="4029386" y="1569251"/>
              <a:ext cx="4133228" cy="369332"/>
            </a:xfrm>
            <a:prstGeom prst="rect">
              <a:avLst/>
            </a:prstGeom>
            <a:noFill/>
          </p:spPr>
          <p:txBody>
            <a:bodyPr wrap="square" rtlCol="0">
              <a:spAutoFit/>
            </a:bodyPr>
            <a:lstStyle/>
            <a:p>
              <a:pPr algn="ctr"/>
              <a:r>
                <a:rPr lang="zh-CN" altLang="en-US" b="1" dirty="0"/>
                <a:t>初步设计概算</a:t>
              </a:r>
            </a:p>
          </p:txBody>
        </p:sp>
        <p:sp>
          <p:nvSpPr>
            <p:cNvPr id="10" name="矩形: 圆角 9">
              <a:extLst>
                <a:ext uri="{FF2B5EF4-FFF2-40B4-BE49-F238E27FC236}">
                  <a16:creationId xmlns:a16="http://schemas.microsoft.com/office/drawing/2014/main" id="{F5351342-FB87-480F-8EDE-253CD0356FCD}"/>
                </a:ext>
              </a:extLst>
            </p:cNvPr>
            <p:cNvSpPr/>
            <p:nvPr/>
          </p:nvSpPr>
          <p:spPr>
            <a:xfrm>
              <a:off x="4600575" y="1464893"/>
              <a:ext cx="2990850" cy="578049"/>
            </a:xfrm>
            <a:prstGeom prst="roundRect">
              <a:avLst>
                <a:gd name="adj" fmla="val 50000"/>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Freeform 5">
            <a:extLst>
              <a:ext uri="{FF2B5EF4-FFF2-40B4-BE49-F238E27FC236}">
                <a16:creationId xmlns:a16="http://schemas.microsoft.com/office/drawing/2014/main" id="{E28FF4DE-86BD-4889-8E30-CCDF7B9CEBF4}"/>
              </a:ext>
            </a:extLst>
          </p:cNvPr>
          <p:cNvSpPr>
            <a:spLocks noEditPoints="1"/>
          </p:cNvSpPr>
          <p:nvPr/>
        </p:nvSpPr>
        <p:spPr bwMode="auto">
          <a:xfrm>
            <a:off x="2506428" y="2595950"/>
            <a:ext cx="367401" cy="479818"/>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7" name="组合 36">
            <a:extLst>
              <a:ext uri="{FF2B5EF4-FFF2-40B4-BE49-F238E27FC236}">
                <a16:creationId xmlns:a16="http://schemas.microsoft.com/office/drawing/2014/main" id="{4FB0AFB1-693D-41AE-8510-DA992D58D659}"/>
              </a:ext>
            </a:extLst>
          </p:cNvPr>
          <p:cNvGrpSpPr/>
          <p:nvPr/>
        </p:nvGrpSpPr>
        <p:grpSpPr>
          <a:xfrm>
            <a:off x="2506428" y="3477546"/>
            <a:ext cx="367401" cy="401282"/>
            <a:chOff x="4725988" y="1920876"/>
            <a:chExt cx="2754313" cy="3008312"/>
          </a:xfrm>
          <a:solidFill>
            <a:srgbClr val="404040"/>
          </a:solidFill>
        </p:grpSpPr>
        <p:sp>
          <p:nvSpPr>
            <p:cNvPr id="28" name="Freeform 5">
              <a:extLst>
                <a:ext uri="{FF2B5EF4-FFF2-40B4-BE49-F238E27FC236}">
                  <a16:creationId xmlns:a16="http://schemas.microsoft.com/office/drawing/2014/main" id="{117DAFD3-7435-48DC-A5AA-54A88106EACF}"/>
                </a:ext>
              </a:extLst>
            </p:cNvPr>
            <p:cNvSpPr>
              <a:spLocks noEditPoints="1"/>
            </p:cNvSpPr>
            <p:nvPr/>
          </p:nvSpPr>
          <p:spPr bwMode="auto">
            <a:xfrm>
              <a:off x="4725988" y="1931988"/>
              <a:ext cx="2746375" cy="2997200"/>
            </a:xfrm>
            <a:custGeom>
              <a:avLst/>
              <a:gdLst>
                <a:gd name="T0" fmla="*/ 628 w 732"/>
                <a:gd name="T1" fmla="*/ 800 h 800"/>
                <a:gd name="T2" fmla="*/ 104 w 732"/>
                <a:gd name="T3" fmla="*/ 800 h 800"/>
                <a:gd name="T4" fmla="*/ 0 w 732"/>
                <a:gd name="T5" fmla="*/ 695 h 800"/>
                <a:gd name="T6" fmla="*/ 0 w 732"/>
                <a:gd name="T7" fmla="*/ 105 h 800"/>
                <a:gd name="T8" fmla="*/ 104 w 732"/>
                <a:gd name="T9" fmla="*/ 0 h 800"/>
                <a:gd name="T10" fmla="*/ 539 w 732"/>
                <a:gd name="T11" fmla="*/ 0 h 800"/>
                <a:gd name="T12" fmla="*/ 565 w 732"/>
                <a:gd name="T13" fmla="*/ 13 h 800"/>
                <a:gd name="T14" fmla="*/ 725 w 732"/>
                <a:gd name="T15" fmla="*/ 215 h 800"/>
                <a:gd name="T16" fmla="*/ 732 w 732"/>
                <a:gd name="T17" fmla="*/ 236 h 800"/>
                <a:gd name="T18" fmla="*/ 732 w 732"/>
                <a:gd name="T19" fmla="*/ 695 h 800"/>
                <a:gd name="T20" fmla="*/ 628 w 732"/>
                <a:gd name="T21" fmla="*/ 800 h 800"/>
                <a:gd name="T22" fmla="*/ 104 w 732"/>
                <a:gd name="T23" fmla="*/ 67 h 800"/>
                <a:gd name="T24" fmla="*/ 67 w 732"/>
                <a:gd name="T25" fmla="*/ 105 h 800"/>
                <a:gd name="T26" fmla="*/ 67 w 732"/>
                <a:gd name="T27" fmla="*/ 695 h 800"/>
                <a:gd name="T28" fmla="*/ 104 w 732"/>
                <a:gd name="T29" fmla="*/ 733 h 800"/>
                <a:gd name="T30" fmla="*/ 628 w 732"/>
                <a:gd name="T31" fmla="*/ 733 h 800"/>
                <a:gd name="T32" fmla="*/ 665 w 732"/>
                <a:gd name="T33" fmla="*/ 695 h 800"/>
                <a:gd name="T34" fmla="*/ 665 w 732"/>
                <a:gd name="T35" fmla="*/ 248 h 800"/>
                <a:gd name="T36" fmla="*/ 523 w 732"/>
                <a:gd name="T37" fmla="*/ 67 h 800"/>
                <a:gd name="T38" fmla="*/ 104 w 732"/>
                <a:gd name="T39" fmla="*/ 6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800">
                  <a:moveTo>
                    <a:pt x="628" y="800"/>
                  </a:moveTo>
                  <a:cubicBezTo>
                    <a:pt x="104" y="800"/>
                    <a:pt x="104" y="800"/>
                    <a:pt x="104" y="800"/>
                  </a:cubicBezTo>
                  <a:cubicBezTo>
                    <a:pt x="47" y="800"/>
                    <a:pt x="0" y="753"/>
                    <a:pt x="0" y="695"/>
                  </a:cubicBezTo>
                  <a:cubicBezTo>
                    <a:pt x="0" y="105"/>
                    <a:pt x="0" y="105"/>
                    <a:pt x="0" y="105"/>
                  </a:cubicBezTo>
                  <a:cubicBezTo>
                    <a:pt x="0" y="47"/>
                    <a:pt x="47" y="0"/>
                    <a:pt x="104" y="0"/>
                  </a:cubicBezTo>
                  <a:cubicBezTo>
                    <a:pt x="539" y="0"/>
                    <a:pt x="539" y="0"/>
                    <a:pt x="539" y="0"/>
                  </a:cubicBezTo>
                  <a:cubicBezTo>
                    <a:pt x="549" y="0"/>
                    <a:pt x="559" y="5"/>
                    <a:pt x="565" y="13"/>
                  </a:cubicBezTo>
                  <a:cubicBezTo>
                    <a:pt x="725" y="215"/>
                    <a:pt x="725" y="215"/>
                    <a:pt x="725" y="215"/>
                  </a:cubicBezTo>
                  <a:cubicBezTo>
                    <a:pt x="730" y="221"/>
                    <a:pt x="732" y="229"/>
                    <a:pt x="732" y="236"/>
                  </a:cubicBezTo>
                  <a:cubicBezTo>
                    <a:pt x="732" y="695"/>
                    <a:pt x="732" y="695"/>
                    <a:pt x="732" y="695"/>
                  </a:cubicBezTo>
                  <a:cubicBezTo>
                    <a:pt x="732" y="753"/>
                    <a:pt x="685" y="800"/>
                    <a:pt x="628" y="800"/>
                  </a:cubicBezTo>
                  <a:close/>
                  <a:moveTo>
                    <a:pt x="104" y="67"/>
                  </a:moveTo>
                  <a:cubicBezTo>
                    <a:pt x="83" y="67"/>
                    <a:pt x="67" y="84"/>
                    <a:pt x="67" y="105"/>
                  </a:cubicBezTo>
                  <a:cubicBezTo>
                    <a:pt x="67" y="695"/>
                    <a:pt x="67" y="695"/>
                    <a:pt x="67" y="695"/>
                  </a:cubicBezTo>
                  <a:cubicBezTo>
                    <a:pt x="67" y="716"/>
                    <a:pt x="83" y="733"/>
                    <a:pt x="104" y="733"/>
                  </a:cubicBezTo>
                  <a:cubicBezTo>
                    <a:pt x="628" y="733"/>
                    <a:pt x="628" y="733"/>
                    <a:pt x="628" y="733"/>
                  </a:cubicBezTo>
                  <a:cubicBezTo>
                    <a:pt x="649" y="733"/>
                    <a:pt x="665" y="716"/>
                    <a:pt x="665" y="695"/>
                  </a:cubicBezTo>
                  <a:cubicBezTo>
                    <a:pt x="665" y="248"/>
                    <a:pt x="665" y="248"/>
                    <a:pt x="665" y="248"/>
                  </a:cubicBezTo>
                  <a:cubicBezTo>
                    <a:pt x="523" y="67"/>
                    <a:pt x="523" y="67"/>
                    <a:pt x="523" y="67"/>
                  </a:cubicBezTo>
                  <a:lnTo>
                    <a:pt x="104" y="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6">
              <a:extLst>
                <a:ext uri="{FF2B5EF4-FFF2-40B4-BE49-F238E27FC236}">
                  <a16:creationId xmlns:a16="http://schemas.microsoft.com/office/drawing/2014/main" id="{8A3406EA-E75B-47BC-BCDA-4A365C2A0D6B}"/>
                </a:ext>
              </a:extLst>
            </p:cNvPr>
            <p:cNvSpPr>
              <a:spLocks noEditPoints="1"/>
            </p:cNvSpPr>
            <p:nvPr/>
          </p:nvSpPr>
          <p:spPr bwMode="auto">
            <a:xfrm>
              <a:off x="5375276" y="1920876"/>
              <a:ext cx="2105025" cy="2438400"/>
            </a:xfrm>
            <a:custGeom>
              <a:avLst/>
              <a:gdLst>
                <a:gd name="T0" fmla="*/ 353 w 561"/>
                <a:gd name="T1" fmla="*/ 651 h 651"/>
                <a:gd name="T2" fmla="*/ 33 w 561"/>
                <a:gd name="T3" fmla="*/ 651 h 651"/>
                <a:gd name="T4" fmla="*/ 0 w 561"/>
                <a:gd name="T5" fmla="*/ 617 h 651"/>
                <a:gd name="T6" fmla="*/ 33 w 561"/>
                <a:gd name="T7" fmla="*/ 584 h 651"/>
                <a:gd name="T8" fmla="*/ 353 w 561"/>
                <a:gd name="T9" fmla="*/ 584 h 651"/>
                <a:gd name="T10" fmla="*/ 386 w 561"/>
                <a:gd name="T11" fmla="*/ 617 h 651"/>
                <a:gd name="T12" fmla="*/ 353 w 561"/>
                <a:gd name="T13" fmla="*/ 651 h 651"/>
                <a:gd name="T14" fmla="*/ 353 w 561"/>
                <a:gd name="T15" fmla="*/ 523 h 651"/>
                <a:gd name="T16" fmla="*/ 33 w 561"/>
                <a:gd name="T17" fmla="*/ 523 h 651"/>
                <a:gd name="T18" fmla="*/ 0 w 561"/>
                <a:gd name="T19" fmla="*/ 490 h 651"/>
                <a:gd name="T20" fmla="*/ 33 w 561"/>
                <a:gd name="T21" fmla="*/ 457 h 651"/>
                <a:gd name="T22" fmla="*/ 353 w 561"/>
                <a:gd name="T23" fmla="*/ 457 h 651"/>
                <a:gd name="T24" fmla="*/ 386 w 561"/>
                <a:gd name="T25" fmla="*/ 490 h 651"/>
                <a:gd name="T26" fmla="*/ 353 w 561"/>
                <a:gd name="T27" fmla="*/ 523 h 651"/>
                <a:gd name="T28" fmla="*/ 273 w 561"/>
                <a:gd name="T29" fmla="*/ 396 h 651"/>
                <a:gd name="T30" fmla="*/ 33 w 561"/>
                <a:gd name="T31" fmla="*/ 396 h 651"/>
                <a:gd name="T32" fmla="*/ 0 w 561"/>
                <a:gd name="T33" fmla="*/ 363 h 651"/>
                <a:gd name="T34" fmla="*/ 33 w 561"/>
                <a:gd name="T35" fmla="*/ 329 h 651"/>
                <a:gd name="T36" fmla="*/ 273 w 561"/>
                <a:gd name="T37" fmla="*/ 329 h 651"/>
                <a:gd name="T38" fmla="*/ 306 w 561"/>
                <a:gd name="T39" fmla="*/ 363 h 651"/>
                <a:gd name="T40" fmla="*/ 273 w 561"/>
                <a:gd name="T41" fmla="*/ 396 h 651"/>
                <a:gd name="T42" fmla="*/ 525 w 561"/>
                <a:gd name="T43" fmla="*/ 274 h 651"/>
                <a:gd name="T44" fmla="*/ 391 w 561"/>
                <a:gd name="T45" fmla="*/ 274 h 651"/>
                <a:gd name="T46" fmla="*/ 331 w 561"/>
                <a:gd name="T47" fmla="*/ 214 h 651"/>
                <a:gd name="T48" fmla="*/ 331 w 561"/>
                <a:gd name="T49" fmla="*/ 36 h 651"/>
                <a:gd name="T50" fmla="*/ 354 w 561"/>
                <a:gd name="T51" fmla="*/ 5 h 651"/>
                <a:gd name="T52" fmla="*/ 391 w 561"/>
                <a:gd name="T53" fmla="*/ 16 h 651"/>
                <a:gd name="T54" fmla="*/ 551 w 561"/>
                <a:gd name="T55" fmla="*/ 220 h 651"/>
                <a:gd name="T56" fmla="*/ 555 w 561"/>
                <a:gd name="T57" fmla="*/ 255 h 651"/>
                <a:gd name="T58" fmla="*/ 525 w 561"/>
                <a:gd name="T59" fmla="*/ 274 h 651"/>
                <a:gd name="T60" fmla="*/ 398 w 561"/>
                <a:gd name="T61" fmla="*/ 207 h 651"/>
                <a:gd name="T62" fmla="*/ 457 w 561"/>
                <a:gd name="T63" fmla="*/ 207 h 651"/>
                <a:gd name="T64" fmla="*/ 398 w 561"/>
                <a:gd name="T65" fmla="*/ 133 h 651"/>
                <a:gd name="T66" fmla="*/ 398 w 561"/>
                <a:gd name="T67" fmla="*/ 207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1" h="651">
                  <a:moveTo>
                    <a:pt x="353" y="651"/>
                  </a:moveTo>
                  <a:cubicBezTo>
                    <a:pt x="33" y="651"/>
                    <a:pt x="33" y="651"/>
                    <a:pt x="33" y="651"/>
                  </a:cubicBezTo>
                  <a:cubicBezTo>
                    <a:pt x="14" y="651"/>
                    <a:pt x="0" y="636"/>
                    <a:pt x="0" y="617"/>
                  </a:cubicBezTo>
                  <a:cubicBezTo>
                    <a:pt x="0" y="599"/>
                    <a:pt x="14" y="584"/>
                    <a:pt x="33" y="584"/>
                  </a:cubicBezTo>
                  <a:cubicBezTo>
                    <a:pt x="353" y="584"/>
                    <a:pt x="353" y="584"/>
                    <a:pt x="353" y="584"/>
                  </a:cubicBezTo>
                  <a:cubicBezTo>
                    <a:pt x="371" y="584"/>
                    <a:pt x="386" y="599"/>
                    <a:pt x="386" y="617"/>
                  </a:cubicBezTo>
                  <a:cubicBezTo>
                    <a:pt x="386" y="636"/>
                    <a:pt x="371" y="651"/>
                    <a:pt x="353" y="651"/>
                  </a:cubicBezTo>
                  <a:close/>
                  <a:moveTo>
                    <a:pt x="353" y="523"/>
                  </a:moveTo>
                  <a:cubicBezTo>
                    <a:pt x="33" y="523"/>
                    <a:pt x="33" y="523"/>
                    <a:pt x="33" y="523"/>
                  </a:cubicBezTo>
                  <a:cubicBezTo>
                    <a:pt x="14" y="523"/>
                    <a:pt x="0" y="508"/>
                    <a:pt x="0" y="490"/>
                  </a:cubicBezTo>
                  <a:cubicBezTo>
                    <a:pt x="0" y="471"/>
                    <a:pt x="14" y="457"/>
                    <a:pt x="33" y="457"/>
                  </a:cubicBezTo>
                  <a:cubicBezTo>
                    <a:pt x="353" y="457"/>
                    <a:pt x="353" y="457"/>
                    <a:pt x="353" y="457"/>
                  </a:cubicBezTo>
                  <a:cubicBezTo>
                    <a:pt x="371" y="457"/>
                    <a:pt x="386" y="471"/>
                    <a:pt x="386" y="490"/>
                  </a:cubicBezTo>
                  <a:cubicBezTo>
                    <a:pt x="386" y="508"/>
                    <a:pt x="371" y="523"/>
                    <a:pt x="353" y="523"/>
                  </a:cubicBezTo>
                  <a:close/>
                  <a:moveTo>
                    <a:pt x="273" y="396"/>
                  </a:moveTo>
                  <a:cubicBezTo>
                    <a:pt x="33" y="396"/>
                    <a:pt x="33" y="396"/>
                    <a:pt x="33" y="396"/>
                  </a:cubicBezTo>
                  <a:cubicBezTo>
                    <a:pt x="14" y="396"/>
                    <a:pt x="0" y="381"/>
                    <a:pt x="0" y="363"/>
                  </a:cubicBezTo>
                  <a:cubicBezTo>
                    <a:pt x="0" y="344"/>
                    <a:pt x="14" y="329"/>
                    <a:pt x="33" y="329"/>
                  </a:cubicBezTo>
                  <a:cubicBezTo>
                    <a:pt x="273" y="329"/>
                    <a:pt x="273" y="329"/>
                    <a:pt x="273" y="329"/>
                  </a:cubicBezTo>
                  <a:cubicBezTo>
                    <a:pt x="291" y="329"/>
                    <a:pt x="306" y="344"/>
                    <a:pt x="306" y="363"/>
                  </a:cubicBezTo>
                  <a:cubicBezTo>
                    <a:pt x="306" y="381"/>
                    <a:pt x="291" y="396"/>
                    <a:pt x="273" y="396"/>
                  </a:cubicBezTo>
                  <a:close/>
                  <a:moveTo>
                    <a:pt x="525" y="274"/>
                  </a:moveTo>
                  <a:cubicBezTo>
                    <a:pt x="391" y="274"/>
                    <a:pt x="391" y="274"/>
                    <a:pt x="391" y="274"/>
                  </a:cubicBezTo>
                  <a:cubicBezTo>
                    <a:pt x="358" y="274"/>
                    <a:pt x="331" y="247"/>
                    <a:pt x="331" y="214"/>
                  </a:cubicBezTo>
                  <a:cubicBezTo>
                    <a:pt x="331" y="36"/>
                    <a:pt x="331" y="36"/>
                    <a:pt x="331" y="36"/>
                  </a:cubicBezTo>
                  <a:cubicBezTo>
                    <a:pt x="331" y="22"/>
                    <a:pt x="340" y="9"/>
                    <a:pt x="354" y="5"/>
                  </a:cubicBezTo>
                  <a:cubicBezTo>
                    <a:pt x="367" y="0"/>
                    <a:pt x="382" y="5"/>
                    <a:pt x="391" y="16"/>
                  </a:cubicBezTo>
                  <a:cubicBezTo>
                    <a:pt x="551" y="220"/>
                    <a:pt x="551" y="220"/>
                    <a:pt x="551" y="220"/>
                  </a:cubicBezTo>
                  <a:cubicBezTo>
                    <a:pt x="559" y="230"/>
                    <a:pt x="561" y="243"/>
                    <a:pt x="555" y="255"/>
                  </a:cubicBezTo>
                  <a:cubicBezTo>
                    <a:pt x="550" y="266"/>
                    <a:pt x="538" y="274"/>
                    <a:pt x="525" y="274"/>
                  </a:cubicBezTo>
                  <a:close/>
                  <a:moveTo>
                    <a:pt x="398" y="207"/>
                  </a:moveTo>
                  <a:cubicBezTo>
                    <a:pt x="457" y="207"/>
                    <a:pt x="457" y="207"/>
                    <a:pt x="457" y="207"/>
                  </a:cubicBezTo>
                  <a:cubicBezTo>
                    <a:pt x="398" y="133"/>
                    <a:pt x="398" y="133"/>
                    <a:pt x="398" y="133"/>
                  </a:cubicBezTo>
                  <a:lnTo>
                    <a:pt x="398" y="20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9B855899-9FAF-4BA7-BFA9-A7F1B07733E4}"/>
              </a:ext>
            </a:extLst>
          </p:cNvPr>
          <p:cNvGrpSpPr/>
          <p:nvPr/>
        </p:nvGrpSpPr>
        <p:grpSpPr>
          <a:xfrm>
            <a:off x="2506428" y="4331397"/>
            <a:ext cx="366342" cy="399800"/>
            <a:chOff x="6633928" y="3441017"/>
            <a:chExt cx="366342" cy="399800"/>
          </a:xfrm>
        </p:grpSpPr>
        <p:sp>
          <p:nvSpPr>
            <p:cNvPr id="40" name="Freeform 5">
              <a:extLst>
                <a:ext uri="{FF2B5EF4-FFF2-40B4-BE49-F238E27FC236}">
                  <a16:creationId xmlns:a16="http://schemas.microsoft.com/office/drawing/2014/main" id="{FB0184A1-EC0A-409A-A5CD-EF8FE1E1210C}"/>
                </a:ext>
              </a:extLst>
            </p:cNvPr>
            <p:cNvSpPr>
              <a:spLocks noEditPoints="1"/>
            </p:cNvSpPr>
            <p:nvPr/>
          </p:nvSpPr>
          <p:spPr bwMode="auto">
            <a:xfrm>
              <a:off x="6633928" y="3441017"/>
              <a:ext cx="366342" cy="399800"/>
            </a:xfrm>
            <a:custGeom>
              <a:avLst/>
              <a:gdLst>
                <a:gd name="T0" fmla="*/ 628 w 732"/>
                <a:gd name="T1" fmla="*/ 800 h 800"/>
                <a:gd name="T2" fmla="*/ 104 w 732"/>
                <a:gd name="T3" fmla="*/ 800 h 800"/>
                <a:gd name="T4" fmla="*/ 0 w 732"/>
                <a:gd name="T5" fmla="*/ 695 h 800"/>
                <a:gd name="T6" fmla="*/ 0 w 732"/>
                <a:gd name="T7" fmla="*/ 105 h 800"/>
                <a:gd name="T8" fmla="*/ 104 w 732"/>
                <a:gd name="T9" fmla="*/ 0 h 800"/>
                <a:gd name="T10" fmla="*/ 539 w 732"/>
                <a:gd name="T11" fmla="*/ 0 h 800"/>
                <a:gd name="T12" fmla="*/ 565 w 732"/>
                <a:gd name="T13" fmla="*/ 13 h 800"/>
                <a:gd name="T14" fmla="*/ 725 w 732"/>
                <a:gd name="T15" fmla="*/ 215 h 800"/>
                <a:gd name="T16" fmla="*/ 732 w 732"/>
                <a:gd name="T17" fmla="*/ 236 h 800"/>
                <a:gd name="T18" fmla="*/ 732 w 732"/>
                <a:gd name="T19" fmla="*/ 695 h 800"/>
                <a:gd name="T20" fmla="*/ 628 w 732"/>
                <a:gd name="T21" fmla="*/ 800 h 800"/>
                <a:gd name="T22" fmla="*/ 104 w 732"/>
                <a:gd name="T23" fmla="*/ 67 h 800"/>
                <a:gd name="T24" fmla="*/ 67 w 732"/>
                <a:gd name="T25" fmla="*/ 105 h 800"/>
                <a:gd name="T26" fmla="*/ 67 w 732"/>
                <a:gd name="T27" fmla="*/ 695 h 800"/>
                <a:gd name="T28" fmla="*/ 104 w 732"/>
                <a:gd name="T29" fmla="*/ 733 h 800"/>
                <a:gd name="T30" fmla="*/ 628 w 732"/>
                <a:gd name="T31" fmla="*/ 733 h 800"/>
                <a:gd name="T32" fmla="*/ 665 w 732"/>
                <a:gd name="T33" fmla="*/ 695 h 800"/>
                <a:gd name="T34" fmla="*/ 665 w 732"/>
                <a:gd name="T35" fmla="*/ 248 h 800"/>
                <a:gd name="T36" fmla="*/ 523 w 732"/>
                <a:gd name="T37" fmla="*/ 67 h 800"/>
                <a:gd name="T38" fmla="*/ 104 w 732"/>
                <a:gd name="T39" fmla="*/ 6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2" h="800">
                  <a:moveTo>
                    <a:pt x="628" y="800"/>
                  </a:moveTo>
                  <a:cubicBezTo>
                    <a:pt x="104" y="800"/>
                    <a:pt x="104" y="800"/>
                    <a:pt x="104" y="800"/>
                  </a:cubicBezTo>
                  <a:cubicBezTo>
                    <a:pt x="47" y="800"/>
                    <a:pt x="0" y="753"/>
                    <a:pt x="0" y="695"/>
                  </a:cubicBezTo>
                  <a:cubicBezTo>
                    <a:pt x="0" y="105"/>
                    <a:pt x="0" y="105"/>
                    <a:pt x="0" y="105"/>
                  </a:cubicBezTo>
                  <a:cubicBezTo>
                    <a:pt x="0" y="47"/>
                    <a:pt x="47" y="0"/>
                    <a:pt x="104" y="0"/>
                  </a:cubicBezTo>
                  <a:cubicBezTo>
                    <a:pt x="539" y="0"/>
                    <a:pt x="539" y="0"/>
                    <a:pt x="539" y="0"/>
                  </a:cubicBezTo>
                  <a:cubicBezTo>
                    <a:pt x="549" y="0"/>
                    <a:pt x="559" y="5"/>
                    <a:pt x="565" y="13"/>
                  </a:cubicBezTo>
                  <a:cubicBezTo>
                    <a:pt x="725" y="215"/>
                    <a:pt x="725" y="215"/>
                    <a:pt x="725" y="215"/>
                  </a:cubicBezTo>
                  <a:cubicBezTo>
                    <a:pt x="730" y="221"/>
                    <a:pt x="732" y="229"/>
                    <a:pt x="732" y="236"/>
                  </a:cubicBezTo>
                  <a:cubicBezTo>
                    <a:pt x="732" y="695"/>
                    <a:pt x="732" y="695"/>
                    <a:pt x="732" y="695"/>
                  </a:cubicBezTo>
                  <a:cubicBezTo>
                    <a:pt x="732" y="753"/>
                    <a:pt x="685" y="800"/>
                    <a:pt x="628" y="800"/>
                  </a:cubicBezTo>
                  <a:close/>
                  <a:moveTo>
                    <a:pt x="104" y="67"/>
                  </a:moveTo>
                  <a:cubicBezTo>
                    <a:pt x="83" y="67"/>
                    <a:pt x="67" y="84"/>
                    <a:pt x="67" y="105"/>
                  </a:cubicBezTo>
                  <a:cubicBezTo>
                    <a:pt x="67" y="695"/>
                    <a:pt x="67" y="695"/>
                    <a:pt x="67" y="695"/>
                  </a:cubicBezTo>
                  <a:cubicBezTo>
                    <a:pt x="67" y="716"/>
                    <a:pt x="83" y="733"/>
                    <a:pt x="104" y="733"/>
                  </a:cubicBezTo>
                  <a:cubicBezTo>
                    <a:pt x="628" y="733"/>
                    <a:pt x="628" y="733"/>
                    <a:pt x="628" y="733"/>
                  </a:cubicBezTo>
                  <a:cubicBezTo>
                    <a:pt x="649" y="733"/>
                    <a:pt x="665" y="716"/>
                    <a:pt x="665" y="695"/>
                  </a:cubicBezTo>
                  <a:cubicBezTo>
                    <a:pt x="665" y="248"/>
                    <a:pt x="665" y="248"/>
                    <a:pt x="665" y="248"/>
                  </a:cubicBezTo>
                  <a:cubicBezTo>
                    <a:pt x="523" y="67"/>
                    <a:pt x="523" y="67"/>
                    <a:pt x="523" y="67"/>
                  </a:cubicBezTo>
                  <a:lnTo>
                    <a:pt x="104" y="67"/>
                  </a:lnTo>
                  <a:close/>
                </a:path>
              </a:pathLst>
            </a:custGeom>
            <a:solidFill>
              <a:srgbClr val="40404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箭头: 下 41">
              <a:extLst>
                <a:ext uri="{FF2B5EF4-FFF2-40B4-BE49-F238E27FC236}">
                  <a16:creationId xmlns:a16="http://schemas.microsoft.com/office/drawing/2014/main" id="{DCCD753C-D3D9-4070-AD2C-861452832BCC}"/>
                </a:ext>
              </a:extLst>
            </p:cNvPr>
            <p:cNvSpPr/>
            <p:nvPr/>
          </p:nvSpPr>
          <p:spPr>
            <a:xfrm>
              <a:off x="6745498" y="3546552"/>
              <a:ext cx="131552" cy="187248"/>
            </a:xfrm>
            <a:prstGeom prst="downArrow">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a:extLst>
              <a:ext uri="{FF2B5EF4-FFF2-40B4-BE49-F238E27FC236}">
                <a16:creationId xmlns:a16="http://schemas.microsoft.com/office/drawing/2014/main" id="{C1FE6A85-F626-4445-A76C-780BD79FF846}"/>
              </a:ext>
            </a:extLst>
          </p:cNvPr>
          <p:cNvGrpSpPr/>
          <p:nvPr/>
        </p:nvGrpSpPr>
        <p:grpSpPr>
          <a:xfrm>
            <a:off x="2506428" y="5199761"/>
            <a:ext cx="366342" cy="365627"/>
            <a:chOff x="4873626" y="2212977"/>
            <a:chExt cx="2284726" cy="2280270"/>
          </a:xfrm>
        </p:grpSpPr>
        <p:sp>
          <p:nvSpPr>
            <p:cNvPr id="51" name="Freeform 14">
              <a:extLst>
                <a:ext uri="{FF2B5EF4-FFF2-40B4-BE49-F238E27FC236}">
                  <a16:creationId xmlns:a16="http://schemas.microsoft.com/office/drawing/2014/main" id="{53F23AA8-F805-4CFD-B38D-040E9B7D3686}"/>
                </a:ext>
              </a:extLst>
            </p:cNvPr>
            <p:cNvSpPr>
              <a:spLocks/>
            </p:cNvSpPr>
            <p:nvPr/>
          </p:nvSpPr>
          <p:spPr bwMode="auto">
            <a:xfrm>
              <a:off x="4873626" y="2212977"/>
              <a:ext cx="2284726" cy="2280270"/>
            </a:xfrm>
            <a:custGeom>
              <a:avLst/>
              <a:gdLst>
                <a:gd name="T0" fmla="*/ 608 w 650"/>
                <a:gd name="T1" fmla="*/ 0 h 650"/>
                <a:gd name="T2" fmla="*/ 42 w 650"/>
                <a:gd name="T3" fmla="*/ 0 h 650"/>
                <a:gd name="T4" fmla="*/ 0 w 650"/>
                <a:gd name="T5" fmla="*/ 42 h 650"/>
                <a:gd name="T6" fmla="*/ 0 w 650"/>
                <a:gd name="T7" fmla="*/ 608 h 650"/>
                <a:gd name="T8" fmla="*/ 42 w 650"/>
                <a:gd name="T9" fmla="*/ 650 h 650"/>
                <a:gd name="T10" fmla="*/ 608 w 650"/>
                <a:gd name="T11" fmla="*/ 650 h 650"/>
                <a:gd name="T12" fmla="*/ 650 w 650"/>
                <a:gd name="T13" fmla="*/ 608 h 650"/>
                <a:gd name="T14" fmla="*/ 650 w 650"/>
                <a:gd name="T15" fmla="*/ 42 h 650"/>
                <a:gd name="T16" fmla="*/ 608 w 650"/>
                <a:gd name="T17" fmla="*/ 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650">
                  <a:moveTo>
                    <a:pt x="608" y="0"/>
                  </a:moveTo>
                  <a:cubicBezTo>
                    <a:pt x="42" y="0"/>
                    <a:pt x="42" y="0"/>
                    <a:pt x="42" y="0"/>
                  </a:cubicBezTo>
                  <a:cubicBezTo>
                    <a:pt x="19" y="0"/>
                    <a:pt x="0" y="19"/>
                    <a:pt x="0" y="42"/>
                  </a:cubicBezTo>
                  <a:cubicBezTo>
                    <a:pt x="0" y="608"/>
                    <a:pt x="0" y="608"/>
                    <a:pt x="0" y="608"/>
                  </a:cubicBezTo>
                  <a:cubicBezTo>
                    <a:pt x="0" y="631"/>
                    <a:pt x="19" y="650"/>
                    <a:pt x="42" y="650"/>
                  </a:cubicBezTo>
                  <a:cubicBezTo>
                    <a:pt x="608" y="650"/>
                    <a:pt x="608" y="650"/>
                    <a:pt x="608" y="650"/>
                  </a:cubicBezTo>
                  <a:cubicBezTo>
                    <a:pt x="631" y="650"/>
                    <a:pt x="650" y="631"/>
                    <a:pt x="650" y="608"/>
                  </a:cubicBezTo>
                  <a:cubicBezTo>
                    <a:pt x="650" y="42"/>
                    <a:pt x="650" y="42"/>
                    <a:pt x="650" y="42"/>
                  </a:cubicBezTo>
                  <a:cubicBezTo>
                    <a:pt x="650" y="19"/>
                    <a:pt x="631" y="0"/>
                    <a:pt x="608" y="0"/>
                  </a:cubicBezTo>
                  <a:close/>
                </a:path>
              </a:pathLst>
            </a:custGeom>
            <a:noFill/>
            <a:ln w="38100">
              <a:solidFill>
                <a:srgbClr val="40404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形状 53">
              <a:extLst>
                <a:ext uri="{FF2B5EF4-FFF2-40B4-BE49-F238E27FC236}">
                  <a16:creationId xmlns:a16="http://schemas.microsoft.com/office/drawing/2014/main" id="{F499E3D8-5211-4573-9B10-BCB3A0C2AD3B}"/>
                </a:ext>
              </a:extLst>
            </p:cNvPr>
            <p:cNvSpPr>
              <a:spLocks/>
            </p:cNvSpPr>
            <p:nvPr/>
          </p:nvSpPr>
          <p:spPr bwMode="auto">
            <a:xfrm>
              <a:off x="5326709" y="2795300"/>
              <a:ext cx="1377075" cy="1182472"/>
            </a:xfrm>
            <a:custGeom>
              <a:avLst/>
              <a:gdLst>
                <a:gd name="connsiteX0" fmla="*/ 130996 w 1377075"/>
                <a:gd name="connsiteY0" fmla="*/ 69819 h 1182472"/>
                <a:gd name="connsiteX1" fmla="*/ 71305 w 1377075"/>
                <a:gd name="connsiteY1" fmla="*/ 129502 h 1182472"/>
                <a:gd name="connsiteX2" fmla="*/ 71305 w 1377075"/>
                <a:gd name="connsiteY2" fmla="*/ 870272 h 1182472"/>
                <a:gd name="connsiteX3" fmla="*/ 130996 w 1377075"/>
                <a:gd name="connsiteY3" fmla="*/ 926444 h 1182472"/>
                <a:gd name="connsiteX4" fmla="*/ 222288 w 1377075"/>
                <a:gd name="connsiteY4" fmla="*/ 926444 h 1182472"/>
                <a:gd name="connsiteX5" fmla="*/ 257400 w 1377075"/>
                <a:gd name="connsiteY5" fmla="*/ 961552 h 1182472"/>
                <a:gd name="connsiteX6" fmla="*/ 257400 w 1377075"/>
                <a:gd name="connsiteY6" fmla="*/ 1084428 h 1182472"/>
                <a:gd name="connsiteX7" fmla="*/ 482118 w 1377075"/>
                <a:gd name="connsiteY7" fmla="*/ 933466 h 1182472"/>
                <a:gd name="connsiteX8" fmla="*/ 503186 w 1377075"/>
                <a:gd name="connsiteY8" fmla="*/ 926444 h 1182472"/>
                <a:gd name="connsiteX9" fmla="*/ 1247565 w 1377075"/>
                <a:gd name="connsiteY9" fmla="*/ 926444 h 1182472"/>
                <a:gd name="connsiteX10" fmla="*/ 1307256 w 1377075"/>
                <a:gd name="connsiteY10" fmla="*/ 870272 h 1182472"/>
                <a:gd name="connsiteX11" fmla="*/ 1307256 w 1377075"/>
                <a:gd name="connsiteY11" fmla="*/ 129502 h 1182472"/>
                <a:gd name="connsiteX12" fmla="*/ 1247565 w 1377075"/>
                <a:gd name="connsiteY12" fmla="*/ 69819 h 1182472"/>
                <a:gd name="connsiteX13" fmla="*/ 130996 w 1377075"/>
                <a:gd name="connsiteY13" fmla="*/ 69819 h 1182472"/>
                <a:gd name="connsiteX14" fmla="*/ 129979 w 1377075"/>
                <a:gd name="connsiteY14" fmla="*/ 0 h 1182472"/>
                <a:gd name="connsiteX15" fmla="*/ 1247096 w 1377075"/>
                <a:gd name="connsiteY15" fmla="*/ 0 h 1182472"/>
                <a:gd name="connsiteX16" fmla="*/ 1377075 w 1377075"/>
                <a:gd name="connsiteY16" fmla="*/ 129826 h 1182472"/>
                <a:gd name="connsiteX17" fmla="*/ 1377075 w 1377075"/>
                <a:gd name="connsiteY17" fmla="*/ 870187 h 1182472"/>
                <a:gd name="connsiteX18" fmla="*/ 1247096 w 1377075"/>
                <a:gd name="connsiteY18" fmla="*/ 996505 h 1182472"/>
                <a:gd name="connsiteX19" fmla="*/ 512890 w 1377075"/>
                <a:gd name="connsiteY19" fmla="*/ 996505 h 1182472"/>
                <a:gd name="connsiteX20" fmla="*/ 242394 w 1377075"/>
                <a:gd name="connsiteY20" fmla="*/ 1178963 h 1182472"/>
                <a:gd name="connsiteX21" fmla="*/ 221316 w 1377075"/>
                <a:gd name="connsiteY21" fmla="*/ 1182472 h 1182472"/>
                <a:gd name="connsiteX22" fmla="*/ 203751 w 1377075"/>
                <a:gd name="connsiteY22" fmla="*/ 1178963 h 1182472"/>
                <a:gd name="connsiteX23" fmla="*/ 186186 w 1377075"/>
                <a:gd name="connsiteY23" fmla="*/ 1147384 h 1182472"/>
                <a:gd name="connsiteX24" fmla="*/ 186186 w 1377075"/>
                <a:gd name="connsiteY24" fmla="*/ 996505 h 1182472"/>
                <a:gd name="connsiteX25" fmla="*/ 129979 w 1377075"/>
                <a:gd name="connsiteY25" fmla="*/ 996505 h 1182472"/>
                <a:gd name="connsiteX26" fmla="*/ 0 w 1377075"/>
                <a:gd name="connsiteY26" fmla="*/ 870187 h 1182472"/>
                <a:gd name="connsiteX27" fmla="*/ 0 w 1377075"/>
                <a:gd name="connsiteY27" fmla="*/ 129826 h 1182472"/>
                <a:gd name="connsiteX28" fmla="*/ 129979 w 1377075"/>
                <a:gd name="connsiteY28" fmla="*/ 0 h 118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7075" h="1182472">
                  <a:moveTo>
                    <a:pt x="130996" y="69819"/>
                  </a:moveTo>
                  <a:cubicBezTo>
                    <a:pt x="95884" y="69819"/>
                    <a:pt x="71305" y="97905"/>
                    <a:pt x="71305" y="129502"/>
                  </a:cubicBezTo>
                  <a:cubicBezTo>
                    <a:pt x="71305" y="870272"/>
                    <a:pt x="71305" y="870272"/>
                    <a:pt x="71305" y="870272"/>
                  </a:cubicBezTo>
                  <a:cubicBezTo>
                    <a:pt x="71305" y="901869"/>
                    <a:pt x="95884" y="926444"/>
                    <a:pt x="130996" y="926444"/>
                  </a:cubicBezTo>
                  <a:cubicBezTo>
                    <a:pt x="222288" y="926444"/>
                    <a:pt x="222288" y="926444"/>
                    <a:pt x="222288" y="926444"/>
                  </a:cubicBezTo>
                  <a:cubicBezTo>
                    <a:pt x="243355" y="926444"/>
                    <a:pt x="257400" y="943998"/>
                    <a:pt x="257400" y="961552"/>
                  </a:cubicBezTo>
                  <a:cubicBezTo>
                    <a:pt x="257400" y="1084428"/>
                    <a:pt x="257400" y="1084428"/>
                    <a:pt x="257400" y="1084428"/>
                  </a:cubicBezTo>
                  <a:cubicBezTo>
                    <a:pt x="482118" y="933466"/>
                    <a:pt x="482118" y="933466"/>
                    <a:pt x="482118" y="933466"/>
                  </a:cubicBezTo>
                  <a:cubicBezTo>
                    <a:pt x="489141" y="929955"/>
                    <a:pt x="496163" y="926444"/>
                    <a:pt x="503186" y="926444"/>
                  </a:cubicBezTo>
                  <a:cubicBezTo>
                    <a:pt x="1247565" y="926444"/>
                    <a:pt x="1247565" y="926444"/>
                    <a:pt x="1247565" y="926444"/>
                  </a:cubicBezTo>
                  <a:cubicBezTo>
                    <a:pt x="1282678" y="926444"/>
                    <a:pt x="1307256" y="901869"/>
                    <a:pt x="1307256" y="870272"/>
                  </a:cubicBezTo>
                  <a:cubicBezTo>
                    <a:pt x="1307256" y="129502"/>
                    <a:pt x="1307256" y="129502"/>
                    <a:pt x="1307256" y="129502"/>
                  </a:cubicBezTo>
                  <a:cubicBezTo>
                    <a:pt x="1307256" y="97905"/>
                    <a:pt x="1282678" y="69819"/>
                    <a:pt x="1247565" y="69819"/>
                  </a:cubicBezTo>
                  <a:cubicBezTo>
                    <a:pt x="130996" y="69819"/>
                    <a:pt x="130996" y="69819"/>
                    <a:pt x="130996" y="69819"/>
                  </a:cubicBezTo>
                  <a:close/>
                  <a:moveTo>
                    <a:pt x="129979" y="0"/>
                  </a:moveTo>
                  <a:cubicBezTo>
                    <a:pt x="1247096" y="0"/>
                    <a:pt x="1247096" y="0"/>
                    <a:pt x="1247096" y="0"/>
                  </a:cubicBezTo>
                  <a:cubicBezTo>
                    <a:pt x="1320868" y="0"/>
                    <a:pt x="1377075" y="59650"/>
                    <a:pt x="1377075" y="129826"/>
                  </a:cubicBezTo>
                  <a:lnTo>
                    <a:pt x="1377075" y="870187"/>
                  </a:lnTo>
                  <a:cubicBezTo>
                    <a:pt x="1377075" y="940364"/>
                    <a:pt x="1320868" y="996505"/>
                    <a:pt x="1247096" y="996505"/>
                  </a:cubicBezTo>
                  <a:cubicBezTo>
                    <a:pt x="512890" y="996505"/>
                    <a:pt x="512890" y="996505"/>
                    <a:pt x="512890" y="996505"/>
                  </a:cubicBezTo>
                  <a:cubicBezTo>
                    <a:pt x="242394" y="1178963"/>
                    <a:pt x="242394" y="1178963"/>
                    <a:pt x="242394" y="1178963"/>
                  </a:cubicBezTo>
                  <a:cubicBezTo>
                    <a:pt x="235368" y="1182472"/>
                    <a:pt x="228342" y="1182472"/>
                    <a:pt x="221316" y="1182472"/>
                  </a:cubicBezTo>
                  <a:cubicBezTo>
                    <a:pt x="217803" y="1182472"/>
                    <a:pt x="210777" y="1182472"/>
                    <a:pt x="203751" y="1178963"/>
                  </a:cubicBezTo>
                  <a:cubicBezTo>
                    <a:pt x="193212" y="1171946"/>
                    <a:pt x="186186" y="1161419"/>
                    <a:pt x="186186" y="1147384"/>
                  </a:cubicBezTo>
                  <a:cubicBezTo>
                    <a:pt x="186186" y="996505"/>
                    <a:pt x="186186" y="996505"/>
                    <a:pt x="186186" y="996505"/>
                  </a:cubicBezTo>
                  <a:cubicBezTo>
                    <a:pt x="129979" y="996505"/>
                    <a:pt x="129979" y="996505"/>
                    <a:pt x="129979" y="996505"/>
                  </a:cubicBezTo>
                  <a:cubicBezTo>
                    <a:pt x="56207" y="996505"/>
                    <a:pt x="0" y="940364"/>
                    <a:pt x="0" y="870187"/>
                  </a:cubicBezTo>
                  <a:cubicBezTo>
                    <a:pt x="0" y="129826"/>
                    <a:pt x="0" y="129826"/>
                    <a:pt x="0" y="129826"/>
                  </a:cubicBezTo>
                  <a:cubicBezTo>
                    <a:pt x="0" y="59650"/>
                    <a:pt x="56207" y="0"/>
                    <a:pt x="129979" y="0"/>
                  </a:cubicBezTo>
                  <a:close/>
                </a:path>
              </a:pathLst>
            </a:custGeom>
            <a:noFill/>
            <a:ln w="25400">
              <a:solidFill>
                <a:srgbClr val="404040"/>
              </a:solid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8" name="Oval 11">
              <a:extLst>
                <a:ext uri="{FF2B5EF4-FFF2-40B4-BE49-F238E27FC236}">
                  <a16:creationId xmlns:a16="http://schemas.microsoft.com/office/drawing/2014/main" id="{389C5F79-1DF8-4B16-B060-A37E2BBF7005}"/>
                </a:ext>
              </a:extLst>
            </p:cNvPr>
            <p:cNvSpPr>
              <a:spLocks noChangeArrowheads="1"/>
            </p:cNvSpPr>
            <p:nvPr/>
          </p:nvSpPr>
          <p:spPr bwMode="auto">
            <a:xfrm>
              <a:off x="5548051" y="3202332"/>
              <a:ext cx="187175" cy="185690"/>
            </a:xfrm>
            <a:prstGeom prst="ellipse">
              <a:avLst/>
            </a:pr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Oval 12">
              <a:extLst>
                <a:ext uri="{FF2B5EF4-FFF2-40B4-BE49-F238E27FC236}">
                  <a16:creationId xmlns:a16="http://schemas.microsoft.com/office/drawing/2014/main" id="{BB61AC99-405B-4AE2-B0F0-C223B29A3E00}"/>
                </a:ext>
              </a:extLst>
            </p:cNvPr>
            <p:cNvSpPr>
              <a:spLocks noChangeArrowheads="1"/>
            </p:cNvSpPr>
            <p:nvPr/>
          </p:nvSpPr>
          <p:spPr bwMode="auto">
            <a:xfrm>
              <a:off x="5920916" y="3202332"/>
              <a:ext cx="190146" cy="185690"/>
            </a:xfrm>
            <a:prstGeom prst="ellipse">
              <a:avLst/>
            </a:pr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Oval 13">
              <a:extLst>
                <a:ext uri="{FF2B5EF4-FFF2-40B4-BE49-F238E27FC236}">
                  <a16:creationId xmlns:a16="http://schemas.microsoft.com/office/drawing/2014/main" id="{D43F94F0-67F2-4175-B0DF-831BAE1CD8AF}"/>
                </a:ext>
              </a:extLst>
            </p:cNvPr>
            <p:cNvSpPr>
              <a:spLocks noChangeArrowheads="1"/>
            </p:cNvSpPr>
            <p:nvPr/>
          </p:nvSpPr>
          <p:spPr bwMode="auto">
            <a:xfrm>
              <a:off x="6296752" y="3202332"/>
              <a:ext cx="185690" cy="185690"/>
            </a:xfrm>
            <a:prstGeom prst="ellipse">
              <a:avLst/>
            </a:pr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8744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500"/>
                            </p:stCondLst>
                            <p:childTnLst>
                              <p:par>
                                <p:cTn id="15" presetID="49" presetClass="entr" presetSubtype="0" decel="10000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 calcmode="lin" valueType="num">
                                      <p:cBhvr>
                                        <p:cTn id="19" dur="500" fill="hold"/>
                                        <p:tgtEl>
                                          <p:spTgt spid="25"/>
                                        </p:tgtEl>
                                        <p:attrNameLst>
                                          <p:attrName>style.rotation</p:attrName>
                                        </p:attrNameLst>
                                      </p:cBhvr>
                                      <p:tavLst>
                                        <p:tav tm="0">
                                          <p:val>
                                            <p:fltVal val="360"/>
                                          </p:val>
                                        </p:tav>
                                        <p:tav tm="100000">
                                          <p:val>
                                            <p:fltVal val="0"/>
                                          </p:val>
                                        </p:tav>
                                      </p:tavLst>
                                    </p:anim>
                                    <p:animEffect transition="in" filter="fade">
                                      <p:cBhvr>
                                        <p:cTn id="20" dur="500"/>
                                        <p:tgtEl>
                                          <p:spTgt spid="25"/>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49" presetClass="entr" presetSubtype="0" decel="10000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p:cTn id="29" dur="500" fill="hold"/>
                                        <p:tgtEl>
                                          <p:spTgt spid="37"/>
                                        </p:tgtEl>
                                        <p:attrNameLst>
                                          <p:attrName>ppt_w</p:attrName>
                                        </p:attrNameLst>
                                      </p:cBhvr>
                                      <p:tavLst>
                                        <p:tav tm="0">
                                          <p:val>
                                            <p:fltVal val="0"/>
                                          </p:val>
                                        </p:tav>
                                        <p:tav tm="100000">
                                          <p:val>
                                            <p:strVal val="#ppt_w"/>
                                          </p:val>
                                        </p:tav>
                                      </p:tavLst>
                                    </p:anim>
                                    <p:anim calcmode="lin" valueType="num">
                                      <p:cBhvr>
                                        <p:cTn id="30" dur="500" fill="hold"/>
                                        <p:tgtEl>
                                          <p:spTgt spid="37"/>
                                        </p:tgtEl>
                                        <p:attrNameLst>
                                          <p:attrName>ppt_h</p:attrName>
                                        </p:attrNameLst>
                                      </p:cBhvr>
                                      <p:tavLst>
                                        <p:tav tm="0">
                                          <p:val>
                                            <p:fltVal val="0"/>
                                          </p:val>
                                        </p:tav>
                                        <p:tav tm="100000">
                                          <p:val>
                                            <p:strVal val="#ppt_h"/>
                                          </p:val>
                                        </p:tav>
                                      </p:tavLst>
                                    </p:anim>
                                    <p:anim calcmode="lin" valueType="num">
                                      <p:cBhvr>
                                        <p:cTn id="31" dur="500" fill="hold"/>
                                        <p:tgtEl>
                                          <p:spTgt spid="37"/>
                                        </p:tgtEl>
                                        <p:attrNameLst>
                                          <p:attrName>style.rotation</p:attrName>
                                        </p:attrNameLst>
                                      </p:cBhvr>
                                      <p:tavLst>
                                        <p:tav tm="0">
                                          <p:val>
                                            <p:fltVal val="360"/>
                                          </p:val>
                                        </p:tav>
                                        <p:tav tm="100000">
                                          <p:val>
                                            <p:fltVal val="0"/>
                                          </p:val>
                                        </p:tav>
                                      </p:tavLst>
                                    </p:anim>
                                    <p:animEffect transition="in" filter="fade">
                                      <p:cBhvr>
                                        <p:cTn id="32" dur="500"/>
                                        <p:tgtEl>
                                          <p:spTgt spid="37"/>
                                        </p:tgtEl>
                                      </p:cBhvr>
                                    </p:animEffect>
                                  </p:childTnLst>
                                </p:cTn>
                              </p:par>
                            </p:childTnLst>
                          </p:cTn>
                        </p:par>
                        <p:par>
                          <p:cTn id="33" fill="hold">
                            <p:stCondLst>
                              <p:cond delay="3000"/>
                            </p:stCondLst>
                            <p:childTnLst>
                              <p:par>
                                <p:cTn id="34" presetID="2" presetClass="entr" presetSubtype="2"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1+#ppt_w/2"/>
                                          </p:val>
                                        </p:tav>
                                        <p:tav tm="100000">
                                          <p:val>
                                            <p:strVal val="#ppt_x"/>
                                          </p:val>
                                        </p:tav>
                                      </p:tavLst>
                                    </p:anim>
                                    <p:anim calcmode="lin" valueType="num">
                                      <p:cBhvr additive="base">
                                        <p:cTn id="37" dur="500" fill="hold"/>
                                        <p:tgtEl>
                                          <p:spTgt spid="13"/>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49" presetClass="entr" presetSubtype="0" decel="100000" fill="hold" nodeType="after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childTnLst>
                          </p:cTn>
                        </p:par>
                        <p:par>
                          <p:cTn id="45" fill="hold">
                            <p:stCondLst>
                              <p:cond delay="4000"/>
                            </p:stCondLst>
                            <p:childTnLst>
                              <p:par>
                                <p:cTn id="46" presetID="2" presetClass="entr" presetSubtype="2"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500" fill="hold"/>
                                        <p:tgtEl>
                                          <p:spTgt spid="24"/>
                                        </p:tgtEl>
                                        <p:attrNameLst>
                                          <p:attrName>ppt_x</p:attrName>
                                        </p:attrNameLst>
                                      </p:cBhvr>
                                      <p:tavLst>
                                        <p:tav tm="0">
                                          <p:val>
                                            <p:strVal val="1+#ppt_w/2"/>
                                          </p:val>
                                        </p:tav>
                                        <p:tav tm="100000">
                                          <p:val>
                                            <p:strVal val="#ppt_x"/>
                                          </p:val>
                                        </p:tav>
                                      </p:tavLst>
                                    </p:anim>
                                    <p:anim calcmode="lin" valueType="num">
                                      <p:cBhvr additive="base">
                                        <p:cTn id="49" dur="500" fill="hold"/>
                                        <p:tgtEl>
                                          <p:spTgt spid="24"/>
                                        </p:tgtEl>
                                        <p:attrNameLst>
                                          <p:attrName>ppt_y</p:attrName>
                                        </p:attrNameLst>
                                      </p:cBhvr>
                                      <p:tavLst>
                                        <p:tav tm="0">
                                          <p:val>
                                            <p:strVal val="#ppt_y"/>
                                          </p:val>
                                        </p:tav>
                                        <p:tav tm="100000">
                                          <p:val>
                                            <p:strVal val="#ppt_y"/>
                                          </p:val>
                                        </p:tav>
                                      </p:tavLst>
                                    </p:anim>
                                  </p:childTnLst>
                                </p:cTn>
                              </p:par>
                            </p:childTnLst>
                          </p:cTn>
                        </p:par>
                        <p:par>
                          <p:cTn id="50" fill="hold">
                            <p:stCondLst>
                              <p:cond delay="4500"/>
                            </p:stCondLst>
                            <p:childTnLst>
                              <p:par>
                                <p:cTn id="51" presetID="49" presetClass="entr" presetSubtype="0" decel="100000" fill="hold" nodeType="after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ppt_w</p:attrName>
                                        </p:attrNameLst>
                                      </p:cBhvr>
                                      <p:tavLst>
                                        <p:tav tm="0">
                                          <p:val>
                                            <p:fltVal val="0"/>
                                          </p:val>
                                        </p:tav>
                                        <p:tav tm="100000">
                                          <p:val>
                                            <p:strVal val="#ppt_w"/>
                                          </p:val>
                                        </p:tav>
                                      </p:tavLst>
                                    </p:anim>
                                    <p:anim calcmode="lin" valueType="num">
                                      <p:cBhvr>
                                        <p:cTn id="54" dur="500" fill="hold"/>
                                        <p:tgtEl>
                                          <p:spTgt spid="55"/>
                                        </p:tgtEl>
                                        <p:attrNameLst>
                                          <p:attrName>ppt_h</p:attrName>
                                        </p:attrNameLst>
                                      </p:cBhvr>
                                      <p:tavLst>
                                        <p:tav tm="0">
                                          <p:val>
                                            <p:fltVal val="0"/>
                                          </p:val>
                                        </p:tav>
                                        <p:tav tm="100000">
                                          <p:val>
                                            <p:strVal val="#ppt_h"/>
                                          </p:val>
                                        </p:tav>
                                      </p:tavLst>
                                    </p:anim>
                                    <p:anim calcmode="lin" valueType="num">
                                      <p:cBhvr>
                                        <p:cTn id="55" dur="500" fill="hold"/>
                                        <p:tgtEl>
                                          <p:spTgt spid="55"/>
                                        </p:tgtEl>
                                        <p:attrNameLst>
                                          <p:attrName>style.rotation</p:attrName>
                                        </p:attrNameLst>
                                      </p:cBhvr>
                                      <p:tavLst>
                                        <p:tav tm="0">
                                          <p:val>
                                            <p:fltVal val="360"/>
                                          </p:val>
                                        </p:tav>
                                        <p:tav tm="100000">
                                          <p:val>
                                            <p:fltVal val="0"/>
                                          </p:val>
                                        </p:tav>
                                      </p:tavLst>
                                    </p:anim>
                                    <p:animEffect transition="in" filter="fade">
                                      <p:cBhvr>
                                        <p:cTn id="56" dur="500"/>
                                        <p:tgtEl>
                                          <p:spTgt spid="55"/>
                                        </p:tgtEl>
                                      </p:cBhvr>
                                    </p:animEffect>
                                  </p:childTnLst>
                                </p:cTn>
                              </p:par>
                            </p:childTnLst>
                          </p:cTn>
                        </p:par>
                        <p:par>
                          <p:cTn id="57" fill="hold">
                            <p:stCondLst>
                              <p:cond delay="5000"/>
                            </p:stCondLst>
                            <p:childTnLst>
                              <p:par>
                                <p:cTn id="58" presetID="2" presetClass="entr" presetSubtype="2"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1+#ppt_w/2"/>
                                          </p:val>
                                        </p:tav>
                                        <p:tav tm="100000">
                                          <p:val>
                                            <p:strVal val="#ppt_x"/>
                                          </p:val>
                                        </p:tav>
                                      </p:tavLst>
                                    </p:anim>
                                    <p:anim calcmode="lin" valueType="num">
                                      <p:cBhvr additive="base">
                                        <p:cTn id="61"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13" grpId="0"/>
      <p:bldP spid="14" grpId="0"/>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6415" y="180957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2331165" y="1905821"/>
            <a:ext cx="7529668" cy="1005788"/>
          </a:xfrm>
          <a:prstGeom prst="rect">
            <a:avLst/>
          </a:prstGeom>
        </p:spPr>
        <p:txBody>
          <a:bodyPr wrap="square" anchor="ctr">
            <a:spAutoFit/>
          </a:bodyPr>
          <a:lstStyle/>
          <a:p>
            <a:pPr lvl="0" algn="just">
              <a:lnSpc>
                <a:spcPct val="130000"/>
              </a:lnSpc>
              <a:spcAft>
                <a:spcPts val="0"/>
              </a:spcAft>
            </a:pP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请将这幅初步设计概算文件关系图补充完整（将未摆放好的内容摆放到正确的位置）</a:t>
            </a:r>
          </a:p>
        </p:txBody>
      </p:sp>
      <p:grpSp>
        <p:nvGrpSpPr>
          <p:cNvPr id="243" name="组合 242">
            <a:extLst>
              <a:ext uri="{FF2B5EF4-FFF2-40B4-BE49-F238E27FC236}">
                <a16:creationId xmlns:a16="http://schemas.microsoft.com/office/drawing/2014/main" id="{91386E97-825C-4339-B585-81F09A1E3AF3}"/>
              </a:ext>
            </a:extLst>
          </p:cNvPr>
          <p:cNvGrpSpPr/>
          <p:nvPr/>
        </p:nvGrpSpPr>
        <p:grpSpPr>
          <a:xfrm>
            <a:off x="526401" y="187110"/>
            <a:ext cx="1980029" cy="858863"/>
            <a:chOff x="2568332" y="1872762"/>
            <a:chExt cx="1633410"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2568332" y="1971497"/>
              <a:ext cx="1633410"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11" name="矩形 10">
            <a:extLst>
              <a:ext uri="{FF2B5EF4-FFF2-40B4-BE49-F238E27FC236}">
                <a16:creationId xmlns:a16="http://schemas.microsoft.com/office/drawing/2014/main" id="{3B49AF71-D873-4C26-A0EC-9786D007AA1C}"/>
              </a:ext>
            </a:extLst>
          </p:cNvPr>
          <p:cNvSpPr/>
          <p:nvPr/>
        </p:nvSpPr>
        <p:spPr>
          <a:xfrm>
            <a:off x="6470135" y="3309991"/>
            <a:ext cx="45719" cy="3983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F679DE10-BD6D-4E3F-B773-E5013FBAA2B3}"/>
              </a:ext>
            </a:extLst>
          </p:cNvPr>
          <p:cNvSpPr/>
          <p:nvPr/>
        </p:nvSpPr>
        <p:spPr>
          <a:xfrm rot="16200000">
            <a:off x="5823394" y="2885298"/>
            <a:ext cx="45719" cy="1247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BAAB56D-BC2B-4A10-8484-7497685B160B}"/>
              </a:ext>
            </a:extLst>
          </p:cNvPr>
          <p:cNvSpPr/>
          <p:nvPr/>
        </p:nvSpPr>
        <p:spPr>
          <a:xfrm>
            <a:off x="6470135" y="4119529"/>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4F149A4F-C5E4-415A-96D2-9FD65D73CE9B}"/>
              </a:ext>
            </a:extLst>
          </p:cNvPr>
          <p:cNvSpPr/>
          <p:nvPr/>
        </p:nvSpPr>
        <p:spPr>
          <a:xfrm rot="16200000">
            <a:off x="6565290" y="847593"/>
            <a:ext cx="47663" cy="67556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47903566-504C-4BF1-8C29-1A1D1304F54F}"/>
              </a:ext>
            </a:extLst>
          </p:cNvPr>
          <p:cNvSpPr/>
          <p:nvPr/>
        </p:nvSpPr>
        <p:spPr>
          <a:xfrm>
            <a:off x="5388466" y="423424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50D99C42-9433-427A-887D-5D063B6CF88B}"/>
              </a:ext>
            </a:extLst>
          </p:cNvPr>
          <p:cNvSpPr/>
          <p:nvPr/>
        </p:nvSpPr>
        <p:spPr>
          <a:xfrm>
            <a:off x="3211280" y="422640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548BB8F8-3C12-456D-B3AD-0AD83E787FAA}"/>
              </a:ext>
            </a:extLst>
          </p:cNvPr>
          <p:cNvSpPr/>
          <p:nvPr/>
        </p:nvSpPr>
        <p:spPr>
          <a:xfrm>
            <a:off x="7620565" y="422640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C36C50AB-BBCF-44E2-88A8-C12BF81473B6}"/>
              </a:ext>
            </a:extLst>
          </p:cNvPr>
          <p:cNvSpPr/>
          <p:nvPr/>
        </p:nvSpPr>
        <p:spPr>
          <a:xfrm>
            <a:off x="9921243" y="4238327"/>
            <a:ext cx="45719" cy="109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106573BE-14FA-4CCC-8B4F-C37D408D293F}"/>
              </a:ext>
            </a:extLst>
          </p:cNvPr>
          <p:cNvSpPr/>
          <p:nvPr/>
        </p:nvSpPr>
        <p:spPr>
          <a:xfrm>
            <a:off x="7621605" y="4746551"/>
            <a:ext cx="45719" cy="2183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87584B3E-3D56-4C3F-8A6B-BD643214588D}"/>
              </a:ext>
            </a:extLst>
          </p:cNvPr>
          <p:cNvGrpSpPr/>
          <p:nvPr/>
        </p:nvGrpSpPr>
        <p:grpSpPr>
          <a:xfrm>
            <a:off x="2263919" y="4343444"/>
            <a:ext cx="1894722" cy="420163"/>
            <a:chOff x="4826119" y="3062177"/>
            <a:chExt cx="1894722" cy="420163"/>
          </a:xfrm>
        </p:grpSpPr>
        <p:sp>
          <p:nvSpPr>
            <p:cNvPr id="24" name="矩形: 圆角 23">
              <a:extLst>
                <a:ext uri="{FF2B5EF4-FFF2-40B4-BE49-F238E27FC236}">
                  <a16:creationId xmlns:a16="http://schemas.microsoft.com/office/drawing/2014/main" id="{CA88C6C1-6489-447E-A31B-3AD61A1DA86F}"/>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25" name="文本框 24">
              <a:extLst>
                <a:ext uri="{FF2B5EF4-FFF2-40B4-BE49-F238E27FC236}">
                  <a16:creationId xmlns:a16="http://schemas.microsoft.com/office/drawing/2014/main" id="{A3976251-2760-453C-B783-DD8230ED75A4}"/>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专业汇总概算表</a:t>
              </a:r>
            </a:p>
          </p:txBody>
        </p:sp>
      </p:grpSp>
      <p:grpSp>
        <p:nvGrpSpPr>
          <p:cNvPr id="26" name="组合 25">
            <a:extLst>
              <a:ext uri="{FF2B5EF4-FFF2-40B4-BE49-F238E27FC236}">
                <a16:creationId xmlns:a16="http://schemas.microsoft.com/office/drawing/2014/main" id="{6449F6D9-8DF7-448B-A5BD-3672B5A43FFB}"/>
              </a:ext>
            </a:extLst>
          </p:cNvPr>
          <p:cNvGrpSpPr/>
          <p:nvPr/>
        </p:nvGrpSpPr>
        <p:grpSpPr>
          <a:xfrm>
            <a:off x="4463965" y="4343444"/>
            <a:ext cx="1894722" cy="420163"/>
            <a:chOff x="4826119" y="3062177"/>
            <a:chExt cx="1894722" cy="420163"/>
          </a:xfrm>
        </p:grpSpPr>
        <p:sp>
          <p:nvSpPr>
            <p:cNvPr id="27" name="矩形: 圆角 26">
              <a:extLst>
                <a:ext uri="{FF2B5EF4-FFF2-40B4-BE49-F238E27FC236}">
                  <a16:creationId xmlns:a16="http://schemas.microsoft.com/office/drawing/2014/main" id="{4D07631A-60F4-4A64-BE95-319FE5059270}"/>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28" name="文本框 27">
              <a:extLst>
                <a:ext uri="{FF2B5EF4-FFF2-40B4-BE49-F238E27FC236}">
                  <a16:creationId xmlns:a16="http://schemas.microsoft.com/office/drawing/2014/main" id="{EEBD83DD-CD62-4E8E-856A-ECFBEB18FAC9}"/>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单位工程概算表</a:t>
              </a:r>
            </a:p>
          </p:txBody>
        </p:sp>
      </p:grpSp>
      <p:grpSp>
        <p:nvGrpSpPr>
          <p:cNvPr id="29" name="组合 28">
            <a:extLst>
              <a:ext uri="{FF2B5EF4-FFF2-40B4-BE49-F238E27FC236}">
                <a16:creationId xmlns:a16="http://schemas.microsoft.com/office/drawing/2014/main" id="{EB9E18D2-5787-478B-8FE9-985A5326CF4B}"/>
              </a:ext>
            </a:extLst>
          </p:cNvPr>
          <p:cNvGrpSpPr/>
          <p:nvPr/>
        </p:nvGrpSpPr>
        <p:grpSpPr>
          <a:xfrm>
            <a:off x="6693743" y="4343444"/>
            <a:ext cx="1894722" cy="420163"/>
            <a:chOff x="4826119" y="3062177"/>
            <a:chExt cx="1894722" cy="420163"/>
          </a:xfrm>
        </p:grpSpPr>
        <p:sp>
          <p:nvSpPr>
            <p:cNvPr id="30" name="矩形: 圆角 29">
              <a:extLst>
                <a:ext uri="{FF2B5EF4-FFF2-40B4-BE49-F238E27FC236}">
                  <a16:creationId xmlns:a16="http://schemas.microsoft.com/office/drawing/2014/main" id="{E60048C3-FB67-4C82-90F5-6DF748D15C8A}"/>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31" name="文本框 30">
              <a:extLst>
                <a:ext uri="{FF2B5EF4-FFF2-40B4-BE49-F238E27FC236}">
                  <a16:creationId xmlns:a16="http://schemas.microsoft.com/office/drawing/2014/main" id="{240F7F26-EB02-4163-A207-844BAF55FE32}"/>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其他费用概算表</a:t>
              </a:r>
            </a:p>
          </p:txBody>
        </p:sp>
      </p:grpSp>
      <p:grpSp>
        <p:nvGrpSpPr>
          <p:cNvPr id="10" name="组合 9">
            <a:extLst>
              <a:ext uri="{FF2B5EF4-FFF2-40B4-BE49-F238E27FC236}">
                <a16:creationId xmlns:a16="http://schemas.microsoft.com/office/drawing/2014/main" id="{F46C108B-15A4-4F94-AD6E-E658BADFBCD7}"/>
              </a:ext>
            </a:extLst>
          </p:cNvPr>
          <p:cNvGrpSpPr/>
          <p:nvPr/>
        </p:nvGrpSpPr>
        <p:grpSpPr>
          <a:xfrm>
            <a:off x="8904081" y="4343444"/>
            <a:ext cx="2015850" cy="420163"/>
            <a:chOff x="8824072" y="4214859"/>
            <a:chExt cx="2015850" cy="420163"/>
          </a:xfrm>
        </p:grpSpPr>
        <p:sp>
          <p:nvSpPr>
            <p:cNvPr id="33" name="矩形: 圆角 32">
              <a:extLst>
                <a:ext uri="{FF2B5EF4-FFF2-40B4-BE49-F238E27FC236}">
                  <a16:creationId xmlns:a16="http://schemas.microsoft.com/office/drawing/2014/main" id="{6AF2B9CA-A265-4DF5-BA5C-4CC8C7419332}"/>
                </a:ext>
              </a:extLst>
            </p:cNvPr>
            <p:cNvSpPr/>
            <p:nvPr/>
          </p:nvSpPr>
          <p:spPr>
            <a:xfrm>
              <a:off x="8884636" y="4214859"/>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34" name="文本框 33">
              <a:extLst>
                <a:ext uri="{FF2B5EF4-FFF2-40B4-BE49-F238E27FC236}">
                  <a16:creationId xmlns:a16="http://schemas.microsoft.com/office/drawing/2014/main" id="{A40E5C58-7786-405D-ABE1-FC9308C5689B}"/>
                </a:ext>
              </a:extLst>
            </p:cNvPr>
            <p:cNvSpPr txBox="1"/>
            <p:nvPr/>
          </p:nvSpPr>
          <p:spPr>
            <a:xfrm>
              <a:off x="8824072" y="4255663"/>
              <a:ext cx="2015850"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主要经济技术指标表</a:t>
              </a:r>
            </a:p>
          </p:txBody>
        </p:sp>
      </p:grpSp>
      <p:grpSp>
        <p:nvGrpSpPr>
          <p:cNvPr id="35" name="组合 34">
            <a:extLst>
              <a:ext uri="{FF2B5EF4-FFF2-40B4-BE49-F238E27FC236}">
                <a16:creationId xmlns:a16="http://schemas.microsoft.com/office/drawing/2014/main" id="{2E47B51C-3947-449C-B1BA-2C826C1A9F07}"/>
              </a:ext>
            </a:extLst>
          </p:cNvPr>
          <p:cNvGrpSpPr/>
          <p:nvPr/>
        </p:nvGrpSpPr>
        <p:grpSpPr>
          <a:xfrm>
            <a:off x="6085760" y="4945742"/>
            <a:ext cx="3110688" cy="625579"/>
            <a:chOff x="4826119" y="3062177"/>
            <a:chExt cx="1894722" cy="625579"/>
          </a:xfrm>
        </p:grpSpPr>
        <p:sp>
          <p:nvSpPr>
            <p:cNvPr id="36" name="矩形: 圆角 35">
              <a:extLst>
                <a:ext uri="{FF2B5EF4-FFF2-40B4-BE49-F238E27FC236}">
                  <a16:creationId xmlns:a16="http://schemas.microsoft.com/office/drawing/2014/main" id="{2AEEC4A0-659C-480C-A80B-D1F3751A29EF}"/>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37" name="文本框 36">
              <a:extLst>
                <a:ext uri="{FF2B5EF4-FFF2-40B4-BE49-F238E27FC236}">
                  <a16:creationId xmlns:a16="http://schemas.microsoft.com/office/drawing/2014/main" id="{B2E2D734-9C77-4132-A05C-2A44B7E4D24D}"/>
                </a:ext>
              </a:extLst>
            </p:cNvPr>
            <p:cNvSpPr txBox="1"/>
            <p:nvPr/>
          </p:nvSpPr>
          <p:spPr>
            <a:xfrm>
              <a:off x="4834314" y="3102981"/>
              <a:ext cx="1878332" cy="584775"/>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建设场地征用及清理费概算表</a:t>
              </a:r>
            </a:p>
          </p:txBody>
        </p:sp>
      </p:grpSp>
      <p:grpSp>
        <p:nvGrpSpPr>
          <p:cNvPr id="8" name="组合 7">
            <a:extLst>
              <a:ext uri="{FF2B5EF4-FFF2-40B4-BE49-F238E27FC236}">
                <a16:creationId xmlns:a16="http://schemas.microsoft.com/office/drawing/2014/main" id="{E6E464C4-BEDD-4A9C-BFCA-2D1487C71BD3}"/>
              </a:ext>
            </a:extLst>
          </p:cNvPr>
          <p:cNvGrpSpPr/>
          <p:nvPr/>
        </p:nvGrpSpPr>
        <p:grpSpPr>
          <a:xfrm>
            <a:off x="5522774" y="2889827"/>
            <a:ext cx="1894722" cy="420163"/>
            <a:chOff x="4826119" y="3062177"/>
            <a:chExt cx="1894722" cy="420163"/>
          </a:xfrm>
        </p:grpSpPr>
        <p:sp>
          <p:nvSpPr>
            <p:cNvPr id="2" name="矩形: 圆角 1">
              <a:extLst>
                <a:ext uri="{FF2B5EF4-FFF2-40B4-BE49-F238E27FC236}">
                  <a16:creationId xmlns:a16="http://schemas.microsoft.com/office/drawing/2014/main" id="{992567B0-A83A-4F31-9FD8-CFC76165AFD5}"/>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5" name="文本框 4">
              <a:extLst>
                <a:ext uri="{FF2B5EF4-FFF2-40B4-BE49-F238E27FC236}">
                  <a16:creationId xmlns:a16="http://schemas.microsoft.com/office/drawing/2014/main" id="{2E6E6018-7824-44B2-8677-6DA3A512CE5C}"/>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初步设计概算文件</a:t>
              </a:r>
            </a:p>
          </p:txBody>
        </p:sp>
      </p:grpSp>
      <p:grpSp>
        <p:nvGrpSpPr>
          <p:cNvPr id="20" name="组合 19">
            <a:extLst>
              <a:ext uri="{FF2B5EF4-FFF2-40B4-BE49-F238E27FC236}">
                <a16:creationId xmlns:a16="http://schemas.microsoft.com/office/drawing/2014/main" id="{EA47B814-B5C5-49E5-8792-987D9CDF9B88}"/>
              </a:ext>
            </a:extLst>
          </p:cNvPr>
          <p:cNvGrpSpPr/>
          <p:nvPr/>
        </p:nvGrpSpPr>
        <p:grpSpPr>
          <a:xfrm>
            <a:off x="5530969" y="3708373"/>
            <a:ext cx="1894722" cy="420163"/>
            <a:chOff x="4826119" y="3062177"/>
            <a:chExt cx="1894722" cy="420163"/>
          </a:xfrm>
        </p:grpSpPr>
        <p:sp>
          <p:nvSpPr>
            <p:cNvPr id="21" name="矩形: 圆角 20">
              <a:extLst>
                <a:ext uri="{FF2B5EF4-FFF2-40B4-BE49-F238E27FC236}">
                  <a16:creationId xmlns:a16="http://schemas.microsoft.com/office/drawing/2014/main" id="{8D760595-65E1-45C2-8504-96E3D5159E8E}"/>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22" name="文本框 21">
              <a:extLst>
                <a:ext uri="{FF2B5EF4-FFF2-40B4-BE49-F238E27FC236}">
                  <a16:creationId xmlns:a16="http://schemas.microsoft.com/office/drawing/2014/main" id="{64A80755-64EC-4612-9FDB-3EA9F280A83D}"/>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总概算表</a:t>
              </a:r>
            </a:p>
          </p:txBody>
        </p:sp>
      </p:grpSp>
      <p:grpSp>
        <p:nvGrpSpPr>
          <p:cNvPr id="17" name="组合 16">
            <a:extLst>
              <a:ext uri="{FF2B5EF4-FFF2-40B4-BE49-F238E27FC236}">
                <a16:creationId xmlns:a16="http://schemas.microsoft.com/office/drawing/2014/main" id="{F8AD060C-C1D4-4AA4-9C0D-143FA63F0239}"/>
              </a:ext>
            </a:extLst>
          </p:cNvPr>
          <p:cNvGrpSpPr/>
          <p:nvPr/>
        </p:nvGrpSpPr>
        <p:grpSpPr>
          <a:xfrm>
            <a:off x="3332034" y="3288210"/>
            <a:ext cx="1894722" cy="420163"/>
            <a:chOff x="4826119" y="3062177"/>
            <a:chExt cx="1894722" cy="420163"/>
          </a:xfrm>
        </p:grpSpPr>
        <p:sp>
          <p:nvSpPr>
            <p:cNvPr id="18" name="矩形: 圆角 17">
              <a:extLst>
                <a:ext uri="{FF2B5EF4-FFF2-40B4-BE49-F238E27FC236}">
                  <a16:creationId xmlns:a16="http://schemas.microsoft.com/office/drawing/2014/main" id="{6F452D9C-D95A-4707-BACC-E85A02D83A98}"/>
                </a:ext>
              </a:extLst>
            </p:cNvPr>
            <p:cNvSpPr/>
            <p:nvPr/>
          </p:nvSpPr>
          <p:spPr>
            <a:xfrm>
              <a:off x="4826119" y="3062177"/>
              <a:ext cx="1894722" cy="420163"/>
            </a:xfrm>
            <a:prstGeom prst="roundRect">
              <a:avLst>
                <a:gd name="adj" fmla="val 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38100">
                  <a:solidFill>
                    <a:schemeClr val="accent1">
                      <a:shade val="50000"/>
                    </a:schemeClr>
                  </a:solidFill>
                </a:ln>
                <a:noFill/>
              </a:endParaRPr>
            </a:p>
          </p:txBody>
        </p:sp>
        <p:sp>
          <p:nvSpPr>
            <p:cNvPr id="19" name="文本框 18">
              <a:extLst>
                <a:ext uri="{FF2B5EF4-FFF2-40B4-BE49-F238E27FC236}">
                  <a16:creationId xmlns:a16="http://schemas.microsoft.com/office/drawing/2014/main" id="{6D62854A-5CB6-49D8-AD49-EBDE30E91035}"/>
                </a:ext>
              </a:extLst>
            </p:cNvPr>
            <p:cNvSpPr txBox="1"/>
            <p:nvPr/>
          </p:nvSpPr>
          <p:spPr>
            <a:xfrm>
              <a:off x="4834314" y="3102981"/>
              <a:ext cx="1878332" cy="338554"/>
            </a:xfrm>
            <a:prstGeom prst="rect">
              <a:avLst/>
            </a:prstGeom>
            <a:noFill/>
          </p:spPr>
          <p:txBody>
            <a:bodyPr wrap="square" rtlCol="0">
              <a:spAutoFit/>
            </a:bodyPr>
            <a:lstStyle/>
            <a:p>
              <a:pPr algn="ctr"/>
              <a:r>
                <a:rPr lang="zh-CN" altLang="en-US" sz="1600" b="1" dirty="0">
                  <a:gradFill>
                    <a:gsLst>
                      <a:gs pos="0">
                        <a:srgbClr val="71E3B8"/>
                      </a:gs>
                      <a:gs pos="100000">
                        <a:srgbClr val="27B4DB"/>
                      </a:gs>
                    </a:gsLst>
                    <a:lin ang="5400000" scaled="1"/>
                  </a:gradFill>
                </a:rPr>
                <a:t>编制说明</a:t>
              </a:r>
            </a:p>
          </p:txBody>
        </p:sp>
      </p:grpSp>
    </p:spTree>
    <p:extLst>
      <p:ext uri="{BB962C8B-B14F-4D97-AF65-F5344CB8AC3E}">
        <p14:creationId xmlns:p14="http://schemas.microsoft.com/office/powerpoint/2010/main" val="48095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500"/>
                                  </p:stCondLst>
                                  <p:iterate type="lt">
                                    <p:tmPct val="210000"/>
                                  </p:iterate>
                                  <p:childTnLst>
                                    <p:set>
                                      <p:cBhvr>
                                        <p:cTn id="6" dur="1" fill="hold">
                                          <p:stCondLst>
                                            <p:cond delay="0"/>
                                          </p:stCondLst>
                                        </p:cTn>
                                        <p:tgtEl>
                                          <p:spTgt spid="4"/>
                                        </p:tgtEl>
                                        <p:attrNameLst>
                                          <p:attrName>style.visibility</p:attrName>
                                        </p:attrNameLst>
                                      </p:cBhvr>
                                      <p:to>
                                        <p:strVal val="visible"/>
                                      </p:to>
                                    </p:set>
                                    <p:anim calcmode="discrete" valueType="clr">
                                      <p:cBhvr override="childStyle">
                                        <p:cTn id="7"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8" dur="80"/>
                                        <p:tgtEl>
                                          <p:spTgt spid="4"/>
                                        </p:tgtEl>
                                        <p:attrNameLst>
                                          <p:attrName>fillcolor</p:attrName>
                                        </p:attrNameLst>
                                      </p:cBhvr>
                                      <p:tavLst>
                                        <p:tav tm="0">
                                          <p:val>
                                            <p:clrVal>
                                              <a:schemeClr val="accent2"/>
                                            </p:clrVal>
                                          </p:val>
                                        </p:tav>
                                        <p:tav tm="50000">
                                          <p:val>
                                            <p:clrVal>
                                              <a:schemeClr val="hlink"/>
                                            </p:clrVal>
                                          </p:val>
                                        </p:tav>
                                      </p:tavLst>
                                    </p:anim>
                                    <p:set>
                                      <p:cBhvr>
                                        <p:cTn id="9"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sp>
        <p:nvSpPr>
          <p:cNvPr id="8" name="矩形 7">
            <a:extLst>
              <a:ext uri="{FF2B5EF4-FFF2-40B4-BE49-F238E27FC236}">
                <a16:creationId xmlns:a16="http://schemas.microsoft.com/office/drawing/2014/main" id="{F7741BDA-1D71-4AB7-88EA-F45F05DA2ED4}"/>
              </a:ext>
            </a:extLst>
          </p:cNvPr>
          <p:cNvSpPr/>
          <p:nvPr/>
        </p:nvSpPr>
        <p:spPr>
          <a:xfrm>
            <a:off x="2475652" y="2604301"/>
            <a:ext cx="492443" cy="1959874"/>
          </a:xfrm>
          <a:prstGeom prst="rect">
            <a:avLst/>
          </a:prstGeom>
        </p:spPr>
        <p:txBody>
          <a:bodyPr vert="eaVert" wrap="square">
            <a:spAutoFit/>
          </a:bodyPr>
          <a:lstStyle/>
          <a:p>
            <a:pPr algn="ctr"/>
            <a:r>
              <a:rPr lang="zh-CN" altLang="en-US" sz="2000" b="1" dirty="0">
                <a:latin typeface="微软雅黑" panose="020B0503020204020204" pitchFamily="34" charset="-122"/>
                <a:ea typeface="微软雅黑" panose="020B0503020204020204" pitchFamily="34" charset="-122"/>
                <a:cs typeface="等线" panose="02010600030101010101" pitchFamily="2" charset="-122"/>
              </a:rPr>
              <a:t>初步设计概算</a:t>
            </a:r>
            <a:endParaRPr lang="zh-CN" altLang="en-US" sz="2000" b="1" dirty="0">
              <a:latin typeface="微软雅黑" panose="020B0503020204020204" pitchFamily="34" charset="-122"/>
              <a:ea typeface="微软雅黑" panose="020B0503020204020204" pitchFamily="34" charset="-122"/>
            </a:endParaRPr>
          </a:p>
        </p:txBody>
      </p:sp>
      <p:sp>
        <p:nvSpPr>
          <p:cNvPr id="41" name="左大括号 40">
            <a:extLst>
              <a:ext uri="{FF2B5EF4-FFF2-40B4-BE49-F238E27FC236}">
                <a16:creationId xmlns:a16="http://schemas.microsoft.com/office/drawing/2014/main" id="{B8123BED-BF25-4579-AA05-9AA089BD729D}"/>
              </a:ext>
            </a:extLst>
          </p:cNvPr>
          <p:cNvSpPr/>
          <p:nvPr/>
        </p:nvSpPr>
        <p:spPr>
          <a:xfrm rot="10800000" flipH="1">
            <a:off x="3680851" y="2266343"/>
            <a:ext cx="424180" cy="2698538"/>
          </a:xfrm>
          <a:prstGeom prst="leftBrace">
            <a:avLst/>
          </a:prstGeom>
          <a:ln w="127000">
            <a:gradFill>
              <a:gsLst>
                <a:gs pos="0">
                  <a:srgbClr val="71E3B8"/>
                </a:gs>
                <a:gs pos="100000">
                  <a:srgbClr val="27B4DB"/>
                </a:gs>
              </a:gsLst>
              <a:lin ang="5400000" scaled="1"/>
            </a:gra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EDC0EAD-2BA5-4514-BDCD-125C1BD613F0}"/>
              </a:ext>
            </a:extLst>
          </p:cNvPr>
          <p:cNvSpPr txBox="1"/>
          <p:nvPr/>
        </p:nvSpPr>
        <p:spPr>
          <a:xfrm>
            <a:off x="5282525" y="2025150"/>
            <a:ext cx="4133228" cy="369332"/>
          </a:xfrm>
          <a:prstGeom prst="rect">
            <a:avLst/>
          </a:prstGeom>
          <a:noFill/>
        </p:spPr>
        <p:txBody>
          <a:bodyPr wrap="square" rtlCol="0">
            <a:spAutoFit/>
          </a:bodyPr>
          <a:lstStyle/>
          <a:p>
            <a:r>
              <a:rPr lang="zh-CN" altLang="en-US" b="1" dirty="0"/>
              <a:t>编制说明</a:t>
            </a:r>
          </a:p>
        </p:txBody>
      </p:sp>
      <p:sp>
        <p:nvSpPr>
          <p:cNvPr id="23" name="文本框 22">
            <a:extLst>
              <a:ext uri="{FF2B5EF4-FFF2-40B4-BE49-F238E27FC236}">
                <a16:creationId xmlns:a16="http://schemas.microsoft.com/office/drawing/2014/main" id="{9C03333C-CC29-485D-A1EF-5AC65D58BF93}"/>
              </a:ext>
            </a:extLst>
          </p:cNvPr>
          <p:cNvSpPr txBox="1"/>
          <p:nvPr/>
        </p:nvSpPr>
        <p:spPr>
          <a:xfrm>
            <a:off x="5241968" y="2999509"/>
            <a:ext cx="4133228" cy="369332"/>
          </a:xfrm>
          <a:prstGeom prst="rect">
            <a:avLst/>
          </a:prstGeom>
          <a:noFill/>
        </p:spPr>
        <p:txBody>
          <a:bodyPr wrap="square" rtlCol="0">
            <a:spAutoFit/>
          </a:bodyPr>
          <a:lstStyle/>
          <a:p>
            <a:r>
              <a:rPr lang="zh-CN" altLang="en-US" b="1" dirty="0"/>
              <a:t>专业汇总概算表</a:t>
            </a:r>
          </a:p>
        </p:txBody>
      </p:sp>
      <p:sp>
        <p:nvSpPr>
          <p:cNvPr id="13" name="文本框 12">
            <a:extLst>
              <a:ext uri="{FF2B5EF4-FFF2-40B4-BE49-F238E27FC236}">
                <a16:creationId xmlns:a16="http://schemas.microsoft.com/office/drawing/2014/main" id="{ACA5BC87-0BEF-41C8-A960-9E1A4B9923B7}"/>
              </a:ext>
            </a:extLst>
          </p:cNvPr>
          <p:cNvSpPr txBox="1"/>
          <p:nvPr/>
        </p:nvSpPr>
        <p:spPr>
          <a:xfrm>
            <a:off x="5241968" y="3973868"/>
            <a:ext cx="4133228" cy="369332"/>
          </a:xfrm>
          <a:prstGeom prst="rect">
            <a:avLst/>
          </a:prstGeom>
          <a:noFill/>
        </p:spPr>
        <p:txBody>
          <a:bodyPr wrap="square" rtlCol="0">
            <a:spAutoFit/>
          </a:bodyPr>
          <a:lstStyle/>
          <a:p>
            <a:r>
              <a:rPr lang="zh-CN" altLang="en-US" b="1" dirty="0"/>
              <a:t>其他费用概算表</a:t>
            </a:r>
          </a:p>
        </p:txBody>
      </p:sp>
      <p:sp>
        <p:nvSpPr>
          <p:cNvPr id="15" name="文本框 14">
            <a:extLst>
              <a:ext uri="{FF2B5EF4-FFF2-40B4-BE49-F238E27FC236}">
                <a16:creationId xmlns:a16="http://schemas.microsoft.com/office/drawing/2014/main" id="{51AE91E7-F608-49D7-A867-33388FBA51B4}"/>
              </a:ext>
            </a:extLst>
          </p:cNvPr>
          <p:cNvSpPr txBox="1"/>
          <p:nvPr/>
        </p:nvSpPr>
        <p:spPr>
          <a:xfrm>
            <a:off x="5241968" y="4948227"/>
            <a:ext cx="4133228" cy="369332"/>
          </a:xfrm>
          <a:prstGeom prst="rect">
            <a:avLst/>
          </a:prstGeom>
          <a:noFill/>
        </p:spPr>
        <p:txBody>
          <a:bodyPr wrap="square" rtlCol="0">
            <a:spAutoFit/>
          </a:bodyPr>
          <a:lstStyle/>
          <a:p>
            <a:r>
              <a:rPr lang="zh-CN" altLang="en-US" b="1" dirty="0"/>
              <a:t>建设场地征用及清理费概算表</a:t>
            </a:r>
          </a:p>
        </p:txBody>
      </p:sp>
      <p:sp>
        <p:nvSpPr>
          <p:cNvPr id="22" name="文本框 21">
            <a:extLst>
              <a:ext uri="{FF2B5EF4-FFF2-40B4-BE49-F238E27FC236}">
                <a16:creationId xmlns:a16="http://schemas.microsoft.com/office/drawing/2014/main" id="{6DAF1FE5-A664-415B-A280-1B6E8FB944E3}"/>
              </a:ext>
            </a:extLst>
          </p:cNvPr>
          <p:cNvSpPr txBox="1"/>
          <p:nvPr/>
        </p:nvSpPr>
        <p:spPr>
          <a:xfrm>
            <a:off x="7693376" y="2025150"/>
            <a:ext cx="2282634" cy="369332"/>
          </a:xfrm>
          <a:prstGeom prst="rect">
            <a:avLst/>
          </a:prstGeom>
          <a:noFill/>
        </p:spPr>
        <p:txBody>
          <a:bodyPr wrap="square" rtlCol="0">
            <a:spAutoFit/>
          </a:bodyPr>
          <a:lstStyle/>
          <a:p>
            <a:pPr algn="r"/>
            <a:r>
              <a:rPr lang="zh-CN" altLang="en-US" b="1" dirty="0"/>
              <a:t>总概算表</a:t>
            </a:r>
          </a:p>
        </p:txBody>
      </p:sp>
      <p:sp>
        <p:nvSpPr>
          <p:cNvPr id="24" name="文本框 23">
            <a:extLst>
              <a:ext uri="{FF2B5EF4-FFF2-40B4-BE49-F238E27FC236}">
                <a16:creationId xmlns:a16="http://schemas.microsoft.com/office/drawing/2014/main" id="{4CFEB527-097D-4884-B8DB-19859112A000}"/>
              </a:ext>
            </a:extLst>
          </p:cNvPr>
          <p:cNvSpPr txBox="1"/>
          <p:nvPr/>
        </p:nvSpPr>
        <p:spPr>
          <a:xfrm>
            <a:off x="7693376" y="2999509"/>
            <a:ext cx="2282634" cy="369332"/>
          </a:xfrm>
          <a:prstGeom prst="rect">
            <a:avLst/>
          </a:prstGeom>
          <a:noFill/>
        </p:spPr>
        <p:txBody>
          <a:bodyPr wrap="square" rtlCol="0">
            <a:spAutoFit/>
          </a:bodyPr>
          <a:lstStyle/>
          <a:p>
            <a:pPr algn="r"/>
            <a:r>
              <a:rPr lang="zh-CN" altLang="en-US" b="1" dirty="0"/>
              <a:t>单位工程概算表</a:t>
            </a:r>
          </a:p>
        </p:txBody>
      </p:sp>
      <p:sp>
        <p:nvSpPr>
          <p:cNvPr id="14" name="文本框 13">
            <a:extLst>
              <a:ext uri="{FF2B5EF4-FFF2-40B4-BE49-F238E27FC236}">
                <a16:creationId xmlns:a16="http://schemas.microsoft.com/office/drawing/2014/main" id="{609611E5-1A88-4F05-9D70-BC416D164432}"/>
              </a:ext>
            </a:extLst>
          </p:cNvPr>
          <p:cNvSpPr txBox="1"/>
          <p:nvPr/>
        </p:nvSpPr>
        <p:spPr>
          <a:xfrm>
            <a:off x="7693376" y="3973868"/>
            <a:ext cx="2282634" cy="369332"/>
          </a:xfrm>
          <a:prstGeom prst="rect">
            <a:avLst/>
          </a:prstGeom>
          <a:noFill/>
        </p:spPr>
        <p:txBody>
          <a:bodyPr wrap="square" rtlCol="0">
            <a:spAutoFit/>
          </a:bodyPr>
          <a:lstStyle/>
          <a:p>
            <a:pPr algn="r"/>
            <a:r>
              <a:rPr lang="zh-CN" altLang="en-US" b="1" dirty="0"/>
              <a:t>主要技术经济指标表</a:t>
            </a:r>
          </a:p>
        </p:txBody>
      </p:sp>
      <p:sp>
        <p:nvSpPr>
          <p:cNvPr id="16" name="文本框 15">
            <a:extLst>
              <a:ext uri="{FF2B5EF4-FFF2-40B4-BE49-F238E27FC236}">
                <a16:creationId xmlns:a16="http://schemas.microsoft.com/office/drawing/2014/main" id="{9AFA40D8-24EC-4DBD-B750-A60DEC24BC29}"/>
              </a:ext>
            </a:extLst>
          </p:cNvPr>
          <p:cNvSpPr txBox="1"/>
          <p:nvPr/>
        </p:nvSpPr>
        <p:spPr>
          <a:xfrm>
            <a:off x="7693376" y="4948227"/>
            <a:ext cx="2282634" cy="369332"/>
          </a:xfrm>
          <a:prstGeom prst="rect">
            <a:avLst/>
          </a:prstGeom>
          <a:noFill/>
        </p:spPr>
        <p:txBody>
          <a:bodyPr wrap="square" rtlCol="0">
            <a:spAutoFit/>
          </a:bodyPr>
          <a:lstStyle/>
          <a:p>
            <a:pPr algn="r"/>
            <a:r>
              <a:rPr lang="zh-CN" altLang="en-US" b="1" dirty="0"/>
              <a:t>附表、附件</a:t>
            </a:r>
          </a:p>
        </p:txBody>
      </p:sp>
      <p:sp>
        <p:nvSpPr>
          <p:cNvPr id="12" name="Freeform 5">
            <a:extLst>
              <a:ext uri="{FF2B5EF4-FFF2-40B4-BE49-F238E27FC236}">
                <a16:creationId xmlns:a16="http://schemas.microsoft.com/office/drawing/2014/main" id="{7C6D027A-FAB4-4693-BCF7-EA53BE452A11}"/>
              </a:ext>
            </a:extLst>
          </p:cNvPr>
          <p:cNvSpPr>
            <a:spLocks noEditPoints="1"/>
          </p:cNvSpPr>
          <p:nvPr/>
        </p:nvSpPr>
        <p:spPr bwMode="auto">
          <a:xfrm>
            <a:off x="4498625" y="1962649"/>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
            <a:extLst>
              <a:ext uri="{FF2B5EF4-FFF2-40B4-BE49-F238E27FC236}">
                <a16:creationId xmlns:a16="http://schemas.microsoft.com/office/drawing/2014/main" id="{411E862D-C665-4F5E-9A94-D0211BD4E3A3}"/>
              </a:ext>
            </a:extLst>
          </p:cNvPr>
          <p:cNvSpPr>
            <a:spLocks noEditPoints="1"/>
          </p:cNvSpPr>
          <p:nvPr/>
        </p:nvSpPr>
        <p:spPr bwMode="auto">
          <a:xfrm>
            <a:off x="4480238" y="2909640"/>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
            <a:extLst>
              <a:ext uri="{FF2B5EF4-FFF2-40B4-BE49-F238E27FC236}">
                <a16:creationId xmlns:a16="http://schemas.microsoft.com/office/drawing/2014/main" id="{867991FF-E93A-46B0-9D5F-DBE49AA8F6BD}"/>
              </a:ext>
            </a:extLst>
          </p:cNvPr>
          <p:cNvSpPr>
            <a:spLocks noEditPoints="1"/>
          </p:cNvSpPr>
          <p:nvPr/>
        </p:nvSpPr>
        <p:spPr bwMode="auto">
          <a:xfrm>
            <a:off x="4480238" y="3897683"/>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
            <a:extLst>
              <a:ext uri="{FF2B5EF4-FFF2-40B4-BE49-F238E27FC236}">
                <a16:creationId xmlns:a16="http://schemas.microsoft.com/office/drawing/2014/main" id="{7005E728-5D89-4E90-AD00-D9C06037FDC8}"/>
              </a:ext>
            </a:extLst>
          </p:cNvPr>
          <p:cNvSpPr>
            <a:spLocks noEditPoints="1"/>
          </p:cNvSpPr>
          <p:nvPr/>
        </p:nvSpPr>
        <p:spPr bwMode="auto">
          <a:xfrm>
            <a:off x="4480238" y="4870491"/>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5">
            <a:extLst>
              <a:ext uri="{FF2B5EF4-FFF2-40B4-BE49-F238E27FC236}">
                <a16:creationId xmlns:a16="http://schemas.microsoft.com/office/drawing/2014/main" id="{BBD2CFD2-1BDF-4B6E-9B53-AB14845942A2}"/>
              </a:ext>
            </a:extLst>
          </p:cNvPr>
          <p:cNvSpPr>
            <a:spLocks noEditPoints="1"/>
          </p:cNvSpPr>
          <p:nvPr/>
        </p:nvSpPr>
        <p:spPr bwMode="auto">
          <a:xfrm>
            <a:off x="10175525" y="1962649"/>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5">
            <a:extLst>
              <a:ext uri="{FF2B5EF4-FFF2-40B4-BE49-F238E27FC236}">
                <a16:creationId xmlns:a16="http://schemas.microsoft.com/office/drawing/2014/main" id="{7EC89DC2-4ABD-416E-80D6-40B2D4B631B4}"/>
              </a:ext>
            </a:extLst>
          </p:cNvPr>
          <p:cNvSpPr>
            <a:spLocks noEditPoints="1"/>
          </p:cNvSpPr>
          <p:nvPr/>
        </p:nvSpPr>
        <p:spPr bwMode="auto">
          <a:xfrm>
            <a:off x="10157138" y="2909640"/>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5">
            <a:extLst>
              <a:ext uri="{FF2B5EF4-FFF2-40B4-BE49-F238E27FC236}">
                <a16:creationId xmlns:a16="http://schemas.microsoft.com/office/drawing/2014/main" id="{A7513F42-BD85-4312-9C6F-CAA0A3C071B8}"/>
              </a:ext>
            </a:extLst>
          </p:cNvPr>
          <p:cNvSpPr>
            <a:spLocks noEditPoints="1"/>
          </p:cNvSpPr>
          <p:nvPr/>
        </p:nvSpPr>
        <p:spPr bwMode="auto">
          <a:xfrm>
            <a:off x="10157138" y="3911366"/>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5">
            <a:extLst>
              <a:ext uri="{FF2B5EF4-FFF2-40B4-BE49-F238E27FC236}">
                <a16:creationId xmlns:a16="http://schemas.microsoft.com/office/drawing/2014/main" id="{26B5E85C-D304-488A-B8EC-20BAC020B3F2}"/>
              </a:ext>
            </a:extLst>
          </p:cNvPr>
          <p:cNvSpPr>
            <a:spLocks noEditPoints="1"/>
          </p:cNvSpPr>
          <p:nvPr/>
        </p:nvSpPr>
        <p:spPr bwMode="auto">
          <a:xfrm>
            <a:off x="10157138" y="4885725"/>
            <a:ext cx="564058" cy="494335"/>
          </a:xfrm>
          <a:custGeom>
            <a:avLst/>
            <a:gdLst>
              <a:gd name="T0" fmla="*/ 344 w 684"/>
              <a:gd name="T1" fmla="*/ 1 h 600"/>
              <a:gd name="T2" fmla="*/ 639 w 684"/>
              <a:gd name="T3" fmla="*/ 1 h 600"/>
              <a:gd name="T4" fmla="*/ 684 w 684"/>
              <a:gd name="T5" fmla="*/ 46 h 600"/>
              <a:gd name="T6" fmla="*/ 684 w 684"/>
              <a:gd name="T7" fmla="*/ 554 h 600"/>
              <a:gd name="T8" fmla="*/ 639 w 684"/>
              <a:gd name="T9" fmla="*/ 600 h 600"/>
              <a:gd name="T10" fmla="*/ 43 w 684"/>
              <a:gd name="T11" fmla="*/ 600 h 600"/>
              <a:gd name="T12" fmla="*/ 0 w 684"/>
              <a:gd name="T13" fmla="*/ 556 h 600"/>
              <a:gd name="T14" fmla="*/ 0 w 684"/>
              <a:gd name="T15" fmla="*/ 43 h 600"/>
              <a:gd name="T16" fmla="*/ 43 w 684"/>
              <a:gd name="T17" fmla="*/ 0 h 600"/>
              <a:gd name="T18" fmla="*/ 344 w 684"/>
              <a:gd name="T19" fmla="*/ 1 h 600"/>
              <a:gd name="T20" fmla="*/ 215 w 684"/>
              <a:gd name="T21" fmla="*/ 440 h 600"/>
              <a:gd name="T22" fmla="*/ 44 w 684"/>
              <a:gd name="T23" fmla="*/ 440 h 600"/>
              <a:gd name="T24" fmla="*/ 44 w 684"/>
              <a:gd name="T25" fmla="*/ 555 h 600"/>
              <a:gd name="T26" fmla="*/ 215 w 684"/>
              <a:gd name="T27" fmla="*/ 555 h 600"/>
              <a:gd name="T28" fmla="*/ 215 w 684"/>
              <a:gd name="T29" fmla="*/ 440 h 600"/>
              <a:gd name="T30" fmla="*/ 427 w 684"/>
              <a:gd name="T31" fmla="*/ 556 h 600"/>
              <a:gd name="T32" fmla="*/ 427 w 684"/>
              <a:gd name="T33" fmla="*/ 440 h 600"/>
              <a:gd name="T34" fmla="*/ 258 w 684"/>
              <a:gd name="T35" fmla="*/ 440 h 600"/>
              <a:gd name="T36" fmla="*/ 258 w 684"/>
              <a:gd name="T37" fmla="*/ 556 h 600"/>
              <a:gd name="T38" fmla="*/ 427 w 684"/>
              <a:gd name="T39" fmla="*/ 556 h 600"/>
              <a:gd name="T40" fmla="*/ 470 w 684"/>
              <a:gd name="T41" fmla="*/ 555 h 600"/>
              <a:gd name="T42" fmla="*/ 640 w 684"/>
              <a:gd name="T43" fmla="*/ 555 h 600"/>
              <a:gd name="T44" fmla="*/ 640 w 684"/>
              <a:gd name="T45" fmla="*/ 440 h 600"/>
              <a:gd name="T46" fmla="*/ 470 w 684"/>
              <a:gd name="T47" fmla="*/ 440 h 600"/>
              <a:gd name="T48" fmla="*/ 470 w 684"/>
              <a:gd name="T49" fmla="*/ 555 h 600"/>
              <a:gd name="T50" fmla="*/ 45 w 684"/>
              <a:gd name="T51" fmla="*/ 285 h 600"/>
              <a:gd name="T52" fmla="*/ 45 w 684"/>
              <a:gd name="T53" fmla="*/ 400 h 600"/>
              <a:gd name="T54" fmla="*/ 214 w 684"/>
              <a:gd name="T55" fmla="*/ 400 h 600"/>
              <a:gd name="T56" fmla="*/ 214 w 684"/>
              <a:gd name="T57" fmla="*/ 285 h 600"/>
              <a:gd name="T58" fmla="*/ 45 w 684"/>
              <a:gd name="T59" fmla="*/ 285 h 600"/>
              <a:gd name="T60" fmla="*/ 469 w 684"/>
              <a:gd name="T61" fmla="*/ 401 h 600"/>
              <a:gd name="T62" fmla="*/ 632 w 684"/>
              <a:gd name="T63" fmla="*/ 400 h 600"/>
              <a:gd name="T64" fmla="*/ 640 w 684"/>
              <a:gd name="T65" fmla="*/ 393 h 600"/>
              <a:gd name="T66" fmla="*/ 641 w 684"/>
              <a:gd name="T67" fmla="*/ 286 h 600"/>
              <a:gd name="T68" fmla="*/ 469 w 684"/>
              <a:gd name="T69" fmla="*/ 286 h 600"/>
              <a:gd name="T70" fmla="*/ 470 w 684"/>
              <a:gd name="T71" fmla="*/ 401 h 600"/>
              <a:gd name="T72" fmla="*/ 469 w 684"/>
              <a:gd name="T73" fmla="*/ 401 h 600"/>
              <a:gd name="T74" fmla="*/ 257 w 684"/>
              <a:gd name="T75" fmla="*/ 400 h 600"/>
              <a:gd name="T76" fmla="*/ 427 w 684"/>
              <a:gd name="T77" fmla="*/ 400 h 600"/>
              <a:gd name="T78" fmla="*/ 427 w 684"/>
              <a:gd name="T79" fmla="*/ 285 h 600"/>
              <a:gd name="T80" fmla="*/ 257 w 684"/>
              <a:gd name="T81" fmla="*/ 285 h 600"/>
              <a:gd name="T82" fmla="*/ 257 w 684"/>
              <a:gd name="T83" fmla="*/ 400 h 600"/>
              <a:gd name="T84" fmla="*/ 214 w 684"/>
              <a:gd name="T85" fmla="*/ 245 h 600"/>
              <a:gd name="T86" fmla="*/ 214 w 684"/>
              <a:gd name="T87" fmla="*/ 131 h 600"/>
              <a:gd name="T88" fmla="*/ 43 w 684"/>
              <a:gd name="T89" fmla="*/ 131 h 600"/>
              <a:gd name="T90" fmla="*/ 44 w 684"/>
              <a:gd name="T91" fmla="*/ 235 h 600"/>
              <a:gd name="T92" fmla="*/ 55 w 684"/>
              <a:gd name="T93" fmla="*/ 245 h 600"/>
              <a:gd name="T94" fmla="*/ 214 w 684"/>
              <a:gd name="T95" fmla="*/ 245 h 600"/>
              <a:gd name="T96" fmla="*/ 257 w 684"/>
              <a:gd name="T97" fmla="*/ 244 h 600"/>
              <a:gd name="T98" fmla="*/ 427 w 684"/>
              <a:gd name="T99" fmla="*/ 244 h 600"/>
              <a:gd name="T100" fmla="*/ 427 w 684"/>
              <a:gd name="T101" fmla="*/ 130 h 600"/>
              <a:gd name="T102" fmla="*/ 257 w 684"/>
              <a:gd name="T103" fmla="*/ 130 h 600"/>
              <a:gd name="T104" fmla="*/ 257 w 684"/>
              <a:gd name="T105" fmla="*/ 244 h 600"/>
              <a:gd name="T106" fmla="*/ 639 w 684"/>
              <a:gd name="T107" fmla="*/ 245 h 600"/>
              <a:gd name="T108" fmla="*/ 639 w 684"/>
              <a:gd name="T109" fmla="*/ 130 h 600"/>
              <a:gd name="T110" fmla="*/ 470 w 684"/>
              <a:gd name="T111" fmla="*/ 130 h 600"/>
              <a:gd name="T112" fmla="*/ 470 w 684"/>
              <a:gd name="T113" fmla="*/ 245 h 600"/>
              <a:gd name="T114" fmla="*/ 639 w 684"/>
              <a:gd name="T115" fmla="*/ 24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4" h="600">
                <a:moveTo>
                  <a:pt x="344" y="1"/>
                </a:moveTo>
                <a:cubicBezTo>
                  <a:pt x="639" y="1"/>
                  <a:pt x="639" y="1"/>
                  <a:pt x="639" y="1"/>
                </a:cubicBezTo>
                <a:cubicBezTo>
                  <a:pt x="673" y="1"/>
                  <a:pt x="684" y="12"/>
                  <a:pt x="684" y="46"/>
                </a:cubicBezTo>
                <a:cubicBezTo>
                  <a:pt x="684" y="554"/>
                  <a:pt x="684" y="554"/>
                  <a:pt x="684" y="554"/>
                </a:cubicBezTo>
                <a:cubicBezTo>
                  <a:pt x="684" y="588"/>
                  <a:pt x="673" y="600"/>
                  <a:pt x="639" y="600"/>
                </a:cubicBezTo>
                <a:cubicBezTo>
                  <a:pt x="43" y="600"/>
                  <a:pt x="43" y="600"/>
                  <a:pt x="43" y="600"/>
                </a:cubicBezTo>
                <a:cubicBezTo>
                  <a:pt x="12" y="600"/>
                  <a:pt x="0" y="587"/>
                  <a:pt x="0" y="556"/>
                </a:cubicBezTo>
                <a:cubicBezTo>
                  <a:pt x="0" y="43"/>
                  <a:pt x="0" y="43"/>
                  <a:pt x="0" y="43"/>
                </a:cubicBezTo>
                <a:cubicBezTo>
                  <a:pt x="0" y="12"/>
                  <a:pt x="12" y="1"/>
                  <a:pt x="43" y="0"/>
                </a:cubicBezTo>
                <a:cubicBezTo>
                  <a:pt x="143" y="1"/>
                  <a:pt x="243" y="1"/>
                  <a:pt x="344" y="1"/>
                </a:cubicBezTo>
                <a:close/>
                <a:moveTo>
                  <a:pt x="215" y="440"/>
                </a:moveTo>
                <a:cubicBezTo>
                  <a:pt x="44" y="440"/>
                  <a:pt x="44" y="440"/>
                  <a:pt x="44" y="440"/>
                </a:cubicBezTo>
                <a:cubicBezTo>
                  <a:pt x="44" y="555"/>
                  <a:pt x="44" y="555"/>
                  <a:pt x="44" y="555"/>
                </a:cubicBezTo>
                <a:cubicBezTo>
                  <a:pt x="215" y="555"/>
                  <a:pt x="215" y="555"/>
                  <a:pt x="215" y="555"/>
                </a:cubicBezTo>
                <a:lnTo>
                  <a:pt x="215" y="440"/>
                </a:lnTo>
                <a:close/>
                <a:moveTo>
                  <a:pt x="427" y="556"/>
                </a:moveTo>
                <a:cubicBezTo>
                  <a:pt x="427" y="440"/>
                  <a:pt x="427" y="440"/>
                  <a:pt x="427" y="440"/>
                </a:cubicBezTo>
                <a:cubicBezTo>
                  <a:pt x="258" y="440"/>
                  <a:pt x="258" y="440"/>
                  <a:pt x="258" y="440"/>
                </a:cubicBezTo>
                <a:cubicBezTo>
                  <a:pt x="258" y="556"/>
                  <a:pt x="258" y="556"/>
                  <a:pt x="258" y="556"/>
                </a:cubicBezTo>
                <a:lnTo>
                  <a:pt x="427" y="556"/>
                </a:lnTo>
                <a:close/>
                <a:moveTo>
                  <a:pt x="470" y="555"/>
                </a:moveTo>
                <a:cubicBezTo>
                  <a:pt x="640" y="555"/>
                  <a:pt x="640" y="555"/>
                  <a:pt x="640" y="555"/>
                </a:cubicBezTo>
                <a:cubicBezTo>
                  <a:pt x="640" y="440"/>
                  <a:pt x="640" y="440"/>
                  <a:pt x="640" y="440"/>
                </a:cubicBezTo>
                <a:cubicBezTo>
                  <a:pt x="470" y="440"/>
                  <a:pt x="470" y="440"/>
                  <a:pt x="470" y="440"/>
                </a:cubicBezTo>
                <a:lnTo>
                  <a:pt x="470" y="555"/>
                </a:lnTo>
                <a:close/>
                <a:moveTo>
                  <a:pt x="45" y="285"/>
                </a:moveTo>
                <a:cubicBezTo>
                  <a:pt x="45" y="400"/>
                  <a:pt x="45" y="400"/>
                  <a:pt x="45" y="400"/>
                </a:cubicBezTo>
                <a:cubicBezTo>
                  <a:pt x="214" y="400"/>
                  <a:pt x="214" y="400"/>
                  <a:pt x="214" y="400"/>
                </a:cubicBezTo>
                <a:cubicBezTo>
                  <a:pt x="214" y="285"/>
                  <a:pt x="214" y="285"/>
                  <a:pt x="214" y="285"/>
                </a:cubicBezTo>
                <a:lnTo>
                  <a:pt x="45" y="285"/>
                </a:lnTo>
                <a:close/>
                <a:moveTo>
                  <a:pt x="469" y="401"/>
                </a:moveTo>
                <a:cubicBezTo>
                  <a:pt x="525" y="401"/>
                  <a:pt x="579" y="401"/>
                  <a:pt x="632" y="400"/>
                </a:cubicBezTo>
                <a:cubicBezTo>
                  <a:pt x="635" y="400"/>
                  <a:pt x="640" y="395"/>
                  <a:pt x="640" y="393"/>
                </a:cubicBezTo>
                <a:cubicBezTo>
                  <a:pt x="641" y="357"/>
                  <a:pt x="641" y="321"/>
                  <a:pt x="641" y="286"/>
                </a:cubicBezTo>
                <a:cubicBezTo>
                  <a:pt x="469" y="286"/>
                  <a:pt x="469" y="286"/>
                  <a:pt x="469" y="286"/>
                </a:cubicBezTo>
                <a:cubicBezTo>
                  <a:pt x="470" y="324"/>
                  <a:pt x="470" y="361"/>
                  <a:pt x="470" y="401"/>
                </a:cubicBezTo>
                <a:lnTo>
                  <a:pt x="469" y="401"/>
                </a:lnTo>
                <a:close/>
                <a:moveTo>
                  <a:pt x="257" y="400"/>
                </a:moveTo>
                <a:cubicBezTo>
                  <a:pt x="427" y="400"/>
                  <a:pt x="427" y="400"/>
                  <a:pt x="427" y="400"/>
                </a:cubicBezTo>
                <a:cubicBezTo>
                  <a:pt x="427" y="285"/>
                  <a:pt x="427" y="285"/>
                  <a:pt x="427" y="285"/>
                </a:cubicBezTo>
                <a:cubicBezTo>
                  <a:pt x="257" y="285"/>
                  <a:pt x="257" y="285"/>
                  <a:pt x="257" y="285"/>
                </a:cubicBezTo>
                <a:lnTo>
                  <a:pt x="257" y="400"/>
                </a:lnTo>
                <a:close/>
                <a:moveTo>
                  <a:pt x="214" y="245"/>
                </a:moveTo>
                <a:cubicBezTo>
                  <a:pt x="214" y="131"/>
                  <a:pt x="214" y="131"/>
                  <a:pt x="214" y="131"/>
                </a:cubicBezTo>
                <a:cubicBezTo>
                  <a:pt x="43" y="131"/>
                  <a:pt x="43" y="131"/>
                  <a:pt x="43" y="131"/>
                </a:cubicBezTo>
                <a:cubicBezTo>
                  <a:pt x="43" y="166"/>
                  <a:pt x="43" y="201"/>
                  <a:pt x="44" y="235"/>
                </a:cubicBezTo>
                <a:cubicBezTo>
                  <a:pt x="44" y="238"/>
                  <a:pt x="51" y="245"/>
                  <a:pt x="55" y="245"/>
                </a:cubicBezTo>
                <a:cubicBezTo>
                  <a:pt x="107" y="246"/>
                  <a:pt x="160" y="245"/>
                  <a:pt x="214" y="245"/>
                </a:cubicBezTo>
                <a:close/>
                <a:moveTo>
                  <a:pt x="257" y="244"/>
                </a:moveTo>
                <a:cubicBezTo>
                  <a:pt x="427" y="244"/>
                  <a:pt x="427" y="244"/>
                  <a:pt x="427" y="244"/>
                </a:cubicBezTo>
                <a:cubicBezTo>
                  <a:pt x="427" y="130"/>
                  <a:pt x="427" y="130"/>
                  <a:pt x="427" y="130"/>
                </a:cubicBezTo>
                <a:cubicBezTo>
                  <a:pt x="257" y="130"/>
                  <a:pt x="257" y="130"/>
                  <a:pt x="257" y="130"/>
                </a:cubicBezTo>
                <a:lnTo>
                  <a:pt x="257" y="244"/>
                </a:lnTo>
                <a:close/>
                <a:moveTo>
                  <a:pt x="639" y="245"/>
                </a:moveTo>
                <a:cubicBezTo>
                  <a:pt x="639" y="130"/>
                  <a:pt x="639" y="130"/>
                  <a:pt x="639" y="130"/>
                </a:cubicBezTo>
                <a:cubicBezTo>
                  <a:pt x="470" y="130"/>
                  <a:pt x="470" y="130"/>
                  <a:pt x="470" y="130"/>
                </a:cubicBezTo>
                <a:cubicBezTo>
                  <a:pt x="470" y="245"/>
                  <a:pt x="470" y="245"/>
                  <a:pt x="470" y="245"/>
                </a:cubicBezTo>
                <a:lnTo>
                  <a:pt x="639" y="245"/>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6170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strVal val="#ppt_h"/>
                                          </p:val>
                                        </p:tav>
                                        <p:tav tm="100000">
                                          <p:val>
                                            <p:strVal val="#ppt_h"/>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ppt_x"/>
                                          </p:val>
                                        </p:tav>
                                        <p:tav tm="100000">
                                          <p:val>
                                            <p:strVal val="#ppt_x"/>
                                          </p:val>
                                        </p:tav>
                                      </p:tavLst>
                                    </p:anim>
                                    <p:anim calcmode="lin" valueType="num">
                                      <p:cBhvr additive="base">
                                        <p:cTn id="21" dur="500" fill="hold"/>
                                        <p:tgtEl>
                                          <p:spTgt spid="21"/>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17" presetClass="entr" presetSubtype="1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 presetClass="entr" presetSubtype="4"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par>
                          <p:cTn id="32" fill="hold">
                            <p:stCondLst>
                              <p:cond delay="3000"/>
                            </p:stCondLst>
                            <p:childTnLst>
                              <p:par>
                                <p:cTn id="33" presetID="17" presetClass="entr" presetSubtype="1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strVal val="#ppt_h"/>
                                          </p:val>
                                        </p:tav>
                                        <p:tav tm="100000">
                                          <p:val>
                                            <p:strVal val="#ppt_h"/>
                                          </p:val>
                                        </p:tav>
                                      </p:tavLst>
                                    </p:anim>
                                  </p:childTnLst>
                                </p:cTn>
                              </p:par>
                            </p:childTnLst>
                          </p:cTn>
                        </p:par>
                        <p:par>
                          <p:cTn id="37" fill="hold">
                            <p:stCondLst>
                              <p:cond delay="3500"/>
                            </p:stCondLst>
                            <p:childTnLst>
                              <p:par>
                                <p:cTn id="38" presetID="2" presetClass="entr" presetSubtype="4"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17" presetClass="entr" presetSubtype="1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p:cTn id="45" dur="500" fill="hold"/>
                                        <p:tgtEl>
                                          <p:spTgt spid="29"/>
                                        </p:tgtEl>
                                        <p:attrNameLst>
                                          <p:attrName>ppt_w</p:attrName>
                                        </p:attrNameLst>
                                      </p:cBhvr>
                                      <p:tavLst>
                                        <p:tav tm="0">
                                          <p:val>
                                            <p:fltVal val="0"/>
                                          </p:val>
                                        </p:tav>
                                        <p:tav tm="100000">
                                          <p:val>
                                            <p:strVal val="#ppt_w"/>
                                          </p:val>
                                        </p:tav>
                                      </p:tavLst>
                                    </p:anim>
                                    <p:anim calcmode="lin" valueType="num">
                                      <p:cBhvr>
                                        <p:cTn id="46" dur="500" fill="hold"/>
                                        <p:tgtEl>
                                          <p:spTgt spid="29"/>
                                        </p:tgtEl>
                                        <p:attrNameLst>
                                          <p:attrName>ppt_h</p:attrName>
                                        </p:attrNameLst>
                                      </p:cBhvr>
                                      <p:tavLst>
                                        <p:tav tm="0">
                                          <p:val>
                                            <p:strVal val="#ppt_h"/>
                                          </p:val>
                                        </p:tav>
                                        <p:tav tm="100000">
                                          <p:val>
                                            <p:strVal val="#ppt_h"/>
                                          </p:val>
                                        </p:tav>
                                      </p:tavLst>
                                    </p:anim>
                                  </p:childTnLst>
                                </p:cTn>
                              </p:par>
                            </p:childTnLst>
                          </p:cTn>
                        </p:par>
                        <p:par>
                          <p:cTn id="47" fill="hold">
                            <p:stCondLst>
                              <p:cond delay="4500"/>
                            </p:stCondLst>
                            <p:childTnLst>
                              <p:par>
                                <p:cTn id="48" presetID="2" presetClass="entr" presetSubtype="4"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500" fill="hold"/>
                                        <p:tgtEl>
                                          <p:spTgt spid="24"/>
                                        </p:tgtEl>
                                        <p:attrNameLst>
                                          <p:attrName>ppt_x</p:attrName>
                                        </p:attrNameLst>
                                      </p:cBhvr>
                                      <p:tavLst>
                                        <p:tav tm="0">
                                          <p:val>
                                            <p:strVal val="#ppt_x"/>
                                          </p:val>
                                        </p:tav>
                                        <p:tav tm="100000">
                                          <p:val>
                                            <p:strVal val="#ppt_x"/>
                                          </p:val>
                                        </p:tav>
                                      </p:tavLst>
                                    </p:anim>
                                    <p:anim calcmode="lin" valueType="num">
                                      <p:cBhvr additive="base">
                                        <p:cTn id="51" dur="500" fill="hold"/>
                                        <p:tgtEl>
                                          <p:spTgt spid="24"/>
                                        </p:tgtEl>
                                        <p:attrNameLst>
                                          <p:attrName>ppt_y</p:attrName>
                                        </p:attrNameLst>
                                      </p:cBhvr>
                                      <p:tavLst>
                                        <p:tav tm="0">
                                          <p:val>
                                            <p:strVal val="1+#ppt_h/2"/>
                                          </p:val>
                                        </p:tav>
                                        <p:tav tm="100000">
                                          <p:val>
                                            <p:strVal val="#ppt_y"/>
                                          </p:val>
                                        </p:tav>
                                      </p:tavLst>
                                    </p:anim>
                                  </p:childTnLst>
                                </p:cTn>
                              </p:par>
                            </p:childTnLst>
                          </p:cTn>
                        </p:par>
                        <p:par>
                          <p:cTn id="52" fill="hold">
                            <p:stCondLst>
                              <p:cond delay="5000"/>
                            </p:stCondLst>
                            <p:childTnLst>
                              <p:par>
                                <p:cTn id="53" presetID="17" presetClass="entr" presetSubtype="1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strVal val="#ppt_h"/>
                                          </p:val>
                                        </p:tav>
                                        <p:tav tm="100000">
                                          <p:val>
                                            <p:strVal val="#ppt_h"/>
                                          </p:val>
                                        </p:tav>
                                      </p:tavLst>
                                    </p:anim>
                                  </p:childTnLst>
                                </p:cTn>
                              </p:par>
                            </p:childTnLst>
                          </p:cTn>
                        </p:par>
                        <p:par>
                          <p:cTn id="57" fill="hold">
                            <p:stCondLst>
                              <p:cond delay="5500"/>
                            </p:stCondLst>
                            <p:childTnLst>
                              <p:par>
                                <p:cTn id="58" presetID="2" presetClass="entr" presetSubtype="4"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fill="hold"/>
                                        <p:tgtEl>
                                          <p:spTgt spid="13"/>
                                        </p:tgtEl>
                                        <p:attrNameLst>
                                          <p:attrName>ppt_x</p:attrName>
                                        </p:attrNameLst>
                                      </p:cBhvr>
                                      <p:tavLst>
                                        <p:tav tm="0">
                                          <p:val>
                                            <p:strVal val="#ppt_x"/>
                                          </p:val>
                                        </p:tav>
                                        <p:tav tm="100000">
                                          <p:val>
                                            <p:strVal val="#ppt_x"/>
                                          </p:val>
                                        </p:tav>
                                      </p:tavLst>
                                    </p:anim>
                                    <p:anim calcmode="lin" valueType="num">
                                      <p:cBhvr additive="base">
                                        <p:cTn id="61" dur="500" fill="hold"/>
                                        <p:tgtEl>
                                          <p:spTgt spid="13"/>
                                        </p:tgtEl>
                                        <p:attrNameLst>
                                          <p:attrName>ppt_y</p:attrName>
                                        </p:attrNameLst>
                                      </p:cBhvr>
                                      <p:tavLst>
                                        <p:tav tm="0">
                                          <p:val>
                                            <p:strVal val="1+#ppt_h/2"/>
                                          </p:val>
                                        </p:tav>
                                        <p:tav tm="100000">
                                          <p:val>
                                            <p:strVal val="#ppt_y"/>
                                          </p:val>
                                        </p:tav>
                                      </p:tavLst>
                                    </p:anim>
                                  </p:childTnLst>
                                </p:cTn>
                              </p:par>
                            </p:childTnLst>
                          </p:cTn>
                        </p:par>
                        <p:par>
                          <p:cTn id="62" fill="hold">
                            <p:stCondLst>
                              <p:cond delay="6000"/>
                            </p:stCondLst>
                            <p:childTnLst>
                              <p:par>
                                <p:cTn id="63" presetID="17" presetClass="entr" presetSubtype="1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strVal val="#ppt_h"/>
                                          </p:val>
                                        </p:tav>
                                        <p:tav tm="100000">
                                          <p:val>
                                            <p:strVal val="#ppt_h"/>
                                          </p:val>
                                        </p:tav>
                                      </p:tavLst>
                                    </p:anim>
                                  </p:childTnLst>
                                </p:cTn>
                              </p:par>
                            </p:childTnLst>
                          </p:cTn>
                        </p:par>
                        <p:par>
                          <p:cTn id="67" fill="hold">
                            <p:stCondLst>
                              <p:cond delay="6500"/>
                            </p:stCondLst>
                            <p:childTnLst>
                              <p:par>
                                <p:cTn id="68" presetID="2" presetClass="entr" presetSubtype="4" fill="hold" grpId="0" nodeType="after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ppt_x"/>
                                          </p:val>
                                        </p:tav>
                                        <p:tav tm="100000">
                                          <p:val>
                                            <p:strVal val="#ppt_x"/>
                                          </p:val>
                                        </p:tav>
                                      </p:tavLst>
                                    </p:anim>
                                    <p:anim calcmode="lin" valueType="num">
                                      <p:cBhvr additive="base">
                                        <p:cTn id="71" dur="500" fill="hold"/>
                                        <p:tgtEl>
                                          <p:spTgt spid="14"/>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17" presetClass="entr" presetSubtype="1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strVal val="#ppt_h"/>
                                          </p:val>
                                        </p:tav>
                                        <p:tav tm="100000">
                                          <p:val>
                                            <p:strVal val="#ppt_h"/>
                                          </p:val>
                                        </p:tav>
                                      </p:tavLst>
                                    </p:anim>
                                  </p:childTnLst>
                                </p:cTn>
                              </p:par>
                            </p:childTnLst>
                          </p:cTn>
                        </p:par>
                        <p:par>
                          <p:cTn id="77" fill="hold">
                            <p:stCondLst>
                              <p:cond delay="7500"/>
                            </p:stCondLst>
                            <p:childTnLst>
                              <p:par>
                                <p:cTn id="78" presetID="2" presetClass="entr" presetSubtype="4" fill="hold" grpId="0" nodeType="after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par>
                          <p:cTn id="82" fill="hold">
                            <p:stCondLst>
                              <p:cond delay="8000"/>
                            </p:stCondLst>
                            <p:childTnLst>
                              <p:par>
                                <p:cTn id="83" presetID="17" presetClass="entr" presetSubtype="10" fill="hold" grpId="0" nodeType="afterEffect">
                                  <p:stCondLst>
                                    <p:cond delay="0"/>
                                  </p:stCondLst>
                                  <p:childTnLst>
                                    <p:set>
                                      <p:cBhvr>
                                        <p:cTn id="84" dur="1" fill="hold">
                                          <p:stCondLst>
                                            <p:cond delay="0"/>
                                          </p:stCondLst>
                                        </p:cTn>
                                        <p:tgtEl>
                                          <p:spTgt spid="31"/>
                                        </p:tgtEl>
                                        <p:attrNameLst>
                                          <p:attrName>style.visibility</p:attrName>
                                        </p:attrNameLst>
                                      </p:cBhvr>
                                      <p:to>
                                        <p:strVal val="visible"/>
                                      </p:to>
                                    </p:set>
                                    <p:anim calcmode="lin" valueType="num">
                                      <p:cBhvr>
                                        <p:cTn id="85" dur="500" fill="hold"/>
                                        <p:tgtEl>
                                          <p:spTgt spid="31"/>
                                        </p:tgtEl>
                                        <p:attrNameLst>
                                          <p:attrName>ppt_w</p:attrName>
                                        </p:attrNameLst>
                                      </p:cBhvr>
                                      <p:tavLst>
                                        <p:tav tm="0">
                                          <p:val>
                                            <p:fltVal val="0"/>
                                          </p:val>
                                        </p:tav>
                                        <p:tav tm="100000">
                                          <p:val>
                                            <p:strVal val="#ppt_w"/>
                                          </p:val>
                                        </p:tav>
                                      </p:tavLst>
                                    </p:anim>
                                    <p:anim calcmode="lin" valueType="num">
                                      <p:cBhvr>
                                        <p:cTn id="86" dur="500" fill="hold"/>
                                        <p:tgtEl>
                                          <p:spTgt spid="31"/>
                                        </p:tgtEl>
                                        <p:attrNameLst>
                                          <p:attrName>ppt_h</p:attrName>
                                        </p:attrNameLst>
                                      </p:cBhvr>
                                      <p:tavLst>
                                        <p:tav tm="0">
                                          <p:val>
                                            <p:strVal val="#ppt_h"/>
                                          </p:val>
                                        </p:tav>
                                        <p:tav tm="100000">
                                          <p:val>
                                            <p:strVal val="#ppt_h"/>
                                          </p:val>
                                        </p:tav>
                                      </p:tavLst>
                                    </p:anim>
                                  </p:childTnLst>
                                </p:cTn>
                              </p:par>
                            </p:childTnLst>
                          </p:cTn>
                        </p:par>
                        <p:par>
                          <p:cTn id="87" fill="hold">
                            <p:stCondLst>
                              <p:cond delay="8500"/>
                            </p:stCondLst>
                            <p:childTnLst>
                              <p:par>
                                <p:cTn id="88" presetID="2" presetClass="entr" presetSubtype="4"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additive="base">
                                        <p:cTn id="90" dur="500" fill="hold"/>
                                        <p:tgtEl>
                                          <p:spTgt spid="16"/>
                                        </p:tgtEl>
                                        <p:attrNameLst>
                                          <p:attrName>ppt_x</p:attrName>
                                        </p:attrNameLst>
                                      </p:cBhvr>
                                      <p:tavLst>
                                        <p:tav tm="0">
                                          <p:val>
                                            <p:strVal val="#ppt_x"/>
                                          </p:val>
                                        </p:tav>
                                        <p:tav tm="100000">
                                          <p:val>
                                            <p:strVal val="#ppt_x"/>
                                          </p:val>
                                        </p:tav>
                                      </p:tavLst>
                                    </p:anim>
                                    <p:anim calcmode="lin" valueType="num">
                                      <p:cBhvr additive="base">
                                        <p:cTn id="9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1" grpId="0" animBg="1"/>
      <p:bldP spid="21" grpId="0"/>
      <p:bldP spid="23" grpId="0"/>
      <p:bldP spid="13" grpId="0"/>
      <p:bldP spid="15" grpId="0"/>
      <p:bldP spid="22" grpId="0"/>
      <p:bldP spid="24" grpId="0"/>
      <p:bldP spid="14" grpId="0"/>
      <p:bldP spid="16" grpId="0"/>
      <p:bldP spid="12" grpId="0" animBg="1"/>
      <p:bldP spid="25" grpId="0" animBg="1"/>
      <p:bldP spid="26" grpId="0" animBg="1"/>
      <p:bldP spid="27" grpId="0" animBg="1"/>
      <p:bldP spid="28" grpId="0" animBg="1"/>
      <p:bldP spid="29" grpId="0" animBg="1"/>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ṡliďê">
            <a:extLst>
              <a:ext uri="{FF2B5EF4-FFF2-40B4-BE49-F238E27FC236}">
                <a16:creationId xmlns:a16="http://schemas.microsoft.com/office/drawing/2014/main" id="{78AF775B-4B3C-4872-933C-D4B99A4D772E}"/>
              </a:ext>
            </a:extLst>
          </p:cNvPr>
          <p:cNvGrpSpPr/>
          <p:nvPr/>
        </p:nvGrpSpPr>
        <p:grpSpPr>
          <a:xfrm>
            <a:off x="3147629" y="2585626"/>
            <a:ext cx="5486635" cy="2630621"/>
            <a:chOff x="3261929" y="2513487"/>
            <a:chExt cx="5486635" cy="2630621"/>
          </a:xfrm>
        </p:grpSpPr>
        <p:sp>
          <p:nvSpPr>
            <p:cNvPr id="30" name="íṩľïḑe">
              <a:extLst>
                <a:ext uri="{FF2B5EF4-FFF2-40B4-BE49-F238E27FC236}">
                  <a16:creationId xmlns:a16="http://schemas.microsoft.com/office/drawing/2014/main" id="{39B15C05-1390-4595-9B9C-8C4E46D34A17}"/>
                </a:ext>
              </a:extLst>
            </p:cNvPr>
            <p:cNvSpPr/>
            <p:nvPr/>
          </p:nvSpPr>
          <p:spPr>
            <a:xfrm>
              <a:off x="3261929" y="3551103"/>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74" y="0"/>
                  </a:moveTo>
                  <a:lnTo>
                    <a:pt x="21600" y="10771"/>
                  </a:lnTo>
                  <a:lnTo>
                    <a:pt x="10874" y="21600"/>
                  </a:lnTo>
                  <a:lnTo>
                    <a:pt x="0" y="10655"/>
                  </a:lnTo>
                  <a:lnTo>
                    <a:pt x="10874" y="0"/>
                  </a:lnTo>
                  <a:close/>
                </a:path>
              </a:pathLst>
            </a:custGeom>
            <a:solidFill>
              <a:srgbClr val="2365C9"/>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1" name="isľîḋè">
              <a:extLst>
                <a:ext uri="{FF2B5EF4-FFF2-40B4-BE49-F238E27FC236}">
                  <a16:creationId xmlns:a16="http://schemas.microsoft.com/office/drawing/2014/main" id="{278833F9-E077-4586-9565-DC245B5F75B5}"/>
                </a:ext>
              </a:extLst>
            </p:cNvPr>
            <p:cNvSpPr/>
            <p:nvPr/>
          </p:nvSpPr>
          <p:spPr>
            <a:xfrm>
              <a:off x="3919189" y="3828797"/>
              <a:ext cx="648299"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615"/>
                  </a:lnTo>
                  <a:lnTo>
                    <a:pt x="0" y="21600"/>
                  </a:lnTo>
                  <a:lnTo>
                    <a:pt x="0" y="7099"/>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2" name="iṡḷiḍè">
              <a:extLst>
                <a:ext uri="{FF2B5EF4-FFF2-40B4-BE49-F238E27FC236}">
                  <a16:creationId xmlns:a16="http://schemas.microsoft.com/office/drawing/2014/main" id="{B2879AA4-8341-46C1-A8A0-5B92F3851BE6}"/>
                </a:ext>
              </a:extLst>
            </p:cNvPr>
            <p:cNvSpPr/>
            <p:nvPr/>
          </p:nvSpPr>
          <p:spPr>
            <a:xfrm>
              <a:off x="3261929" y="3825811"/>
              <a:ext cx="65726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150"/>
                  </a:moveTo>
                  <a:lnTo>
                    <a:pt x="21600" y="21600"/>
                  </a:lnTo>
                  <a:lnTo>
                    <a:pt x="0" y="14564"/>
                  </a:lnTo>
                  <a:lnTo>
                    <a:pt x="0" y="0"/>
                  </a:lnTo>
                  <a:lnTo>
                    <a:pt x="21600" y="715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3" name="íS1ïde">
              <a:extLst>
                <a:ext uri="{FF2B5EF4-FFF2-40B4-BE49-F238E27FC236}">
                  <a16:creationId xmlns:a16="http://schemas.microsoft.com/office/drawing/2014/main" id="{951CDD5D-87B9-47E5-AB0D-6E586B8E1A3B}"/>
                </a:ext>
              </a:extLst>
            </p:cNvPr>
            <p:cNvSpPr/>
            <p:nvPr/>
          </p:nvSpPr>
          <p:spPr>
            <a:xfrm>
              <a:off x="4261264" y="2598586"/>
              <a:ext cx="663236" cy="1939374"/>
            </a:xfrm>
            <a:custGeom>
              <a:avLst/>
              <a:gdLst/>
              <a:ahLst/>
              <a:cxnLst>
                <a:cxn ang="0">
                  <a:pos x="wd2" y="hd2"/>
                </a:cxn>
                <a:cxn ang="5400000">
                  <a:pos x="wd2" y="hd2"/>
                </a:cxn>
                <a:cxn ang="10800000">
                  <a:pos x="wd2" y="hd2"/>
                </a:cxn>
                <a:cxn ang="16200000">
                  <a:pos x="wd2" y="hd2"/>
                </a:cxn>
              </a:cxnLst>
              <a:rect l="0" t="0" r="r" b="b"/>
              <a:pathLst>
                <a:path w="21600" h="21600" extrusionOk="0">
                  <a:moveTo>
                    <a:pt x="14497" y="1014"/>
                  </a:moveTo>
                  <a:lnTo>
                    <a:pt x="0" y="21600"/>
                  </a:lnTo>
                  <a:lnTo>
                    <a:pt x="6665" y="20619"/>
                  </a:lnTo>
                  <a:lnTo>
                    <a:pt x="21600" y="0"/>
                  </a:lnTo>
                  <a:lnTo>
                    <a:pt x="14497" y="1014"/>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4" name="isľïḑe">
              <a:extLst>
                <a:ext uri="{FF2B5EF4-FFF2-40B4-BE49-F238E27FC236}">
                  <a16:creationId xmlns:a16="http://schemas.microsoft.com/office/drawing/2014/main" id="{268BF487-F44D-408C-89EA-9CECBF733164}"/>
                </a:ext>
              </a:extLst>
            </p:cNvPr>
            <p:cNvSpPr/>
            <p:nvPr/>
          </p:nvSpPr>
          <p:spPr>
            <a:xfrm>
              <a:off x="4465911" y="2513487"/>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945"/>
                  </a:lnTo>
                  <a:lnTo>
                    <a:pt x="10849" y="21600"/>
                  </a:lnTo>
                  <a:lnTo>
                    <a:pt x="0" y="10829"/>
                  </a:lnTo>
                  <a:lnTo>
                    <a:pt x="10800" y="0"/>
                  </a:lnTo>
                  <a:close/>
                </a:path>
              </a:pathLst>
            </a:custGeom>
            <a:solidFill>
              <a:srgbClr val="27B4DB"/>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5" name="î$ľïḓe">
              <a:extLst>
                <a:ext uri="{FF2B5EF4-FFF2-40B4-BE49-F238E27FC236}">
                  <a16:creationId xmlns:a16="http://schemas.microsoft.com/office/drawing/2014/main" id="{D2140945-7E00-4B86-864C-0E978DEB6886}"/>
                </a:ext>
              </a:extLst>
            </p:cNvPr>
            <p:cNvSpPr/>
            <p:nvPr/>
          </p:nvSpPr>
          <p:spPr>
            <a:xfrm>
              <a:off x="5118691" y="2786328"/>
              <a:ext cx="652781"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539"/>
                  </a:lnTo>
                  <a:lnTo>
                    <a:pt x="0" y="21600"/>
                  </a:lnTo>
                  <a:lnTo>
                    <a:pt x="0" y="6985"/>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6" name="î$ļídê">
              <a:extLst>
                <a:ext uri="{FF2B5EF4-FFF2-40B4-BE49-F238E27FC236}">
                  <a16:creationId xmlns:a16="http://schemas.microsoft.com/office/drawing/2014/main" id="{7D7419D2-AD39-4483-B1FA-458E82BE08B8}"/>
                </a:ext>
              </a:extLst>
            </p:cNvPr>
            <p:cNvSpPr/>
            <p:nvPr/>
          </p:nvSpPr>
          <p:spPr>
            <a:xfrm>
              <a:off x="4465911" y="2792673"/>
              <a:ext cx="65278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036"/>
                  </a:moveTo>
                  <a:lnTo>
                    <a:pt x="21600" y="21600"/>
                  </a:lnTo>
                  <a:lnTo>
                    <a:pt x="0" y="14450"/>
                  </a:lnTo>
                  <a:lnTo>
                    <a:pt x="0" y="0"/>
                  </a:lnTo>
                  <a:lnTo>
                    <a:pt x="21600" y="7036"/>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7" name="î$ļiďé">
              <a:extLst>
                <a:ext uri="{FF2B5EF4-FFF2-40B4-BE49-F238E27FC236}">
                  <a16:creationId xmlns:a16="http://schemas.microsoft.com/office/drawing/2014/main" id="{C93CA6EF-37B5-4222-8E18-1A3EE0008426}"/>
                </a:ext>
              </a:extLst>
            </p:cNvPr>
            <p:cNvSpPr/>
            <p:nvPr/>
          </p:nvSpPr>
          <p:spPr>
            <a:xfrm>
              <a:off x="4706410" y="2598586"/>
              <a:ext cx="857427" cy="370258"/>
            </a:xfrm>
            <a:custGeom>
              <a:avLst/>
              <a:gdLst/>
              <a:ahLst/>
              <a:cxnLst>
                <a:cxn ang="0">
                  <a:pos x="wd2" y="hd2"/>
                </a:cxn>
                <a:cxn ang="5400000">
                  <a:pos x="wd2" y="hd2"/>
                </a:cxn>
                <a:cxn ang="10800000">
                  <a:pos x="wd2" y="hd2"/>
                </a:cxn>
                <a:cxn ang="16200000">
                  <a:pos x="wd2" y="hd2"/>
                </a:cxn>
              </a:cxnLst>
              <a:rect l="0" t="0" r="r" b="b"/>
              <a:pathLst>
                <a:path w="21600" h="21600" extrusionOk="0">
                  <a:moveTo>
                    <a:pt x="0" y="5313"/>
                  </a:moveTo>
                  <a:lnTo>
                    <a:pt x="16445" y="21600"/>
                  </a:lnTo>
                  <a:lnTo>
                    <a:pt x="21600" y="16461"/>
                  </a:lnTo>
                  <a:lnTo>
                    <a:pt x="5494" y="0"/>
                  </a:lnTo>
                  <a:lnTo>
                    <a:pt x="0" y="5313"/>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8" name="ïṩḷïḋè">
              <a:extLst>
                <a:ext uri="{FF2B5EF4-FFF2-40B4-BE49-F238E27FC236}">
                  <a16:creationId xmlns:a16="http://schemas.microsoft.com/office/drawing/2014/main" id="{1F9C08CB-4D4D-4AD9-B651-79136FEEF47B}"/>
                </a:ext>
              </a:extLst>
            </p:cNvPr>
            <p:cNvSpPr/>
            <p:nvPr/>
          </p:nvSpPr>
          <p:spPr>
            <a:xfrm>
              <a:off x="5359188" y="2871427"/>
              <a:ext cx="528797" cy="1861739"/>
            </a:xfrm>
            <a:custGeom>
              <a:avLst/>
              <a:gdLst/>
              <a:ahLst/>
              <a:cxnLst>
                <a:cxn ang="0">
                  <a:pos x="wd2" y="hd2"/>
                </a:cxn>
                <a:cxn ang="5400000">
                  <a:pos x="wd2" y="hd2"/>
                </a:cxn>
                <a:cxn ang="10800000">
                  <a:pos x="wd2" y="hd2"/>
                </a:cxn>
                <a:cxn ang="16200000">
                  <a:pos x="wd2" y="hd2"/>
                </a:cxn>
              </a:cxnLst>
              <a:rect l="0" t="0" r="r" b="b"/>
              <a:pathLst>
                <a:path w="21600" h="21600" extrusionOk="0">
                  <a:moveTo>
                    <a:pt x="13058" y="21600"/>
                  </a:moveTo>
                  <a:lnTo>
                    <a:pt x="0" y="1022"/>
                  </a:lnTo>
                  <a:lnTo>
                    <a:pt x="8359" y="0"/>
                  </a:lnTo>
                  <a:lnTo>
                    <a:pt x="21600" y="20578"/>
                  </a:lnTo>
                  <a:lnTo>
                    <a:pt x="13058" y="21600"/>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39" name="ïṣľíḓè">
              <a:extLst>
                <a:ext uri="{FF2B5EF4-FFF2-40B4-BE49-F238E27FC236}">
                  <a16:creationId xmlns:a16="http://schemas.microsoft.com/office/drawing/2014/main" id="{F8DA024A-2710-4B5F-9C8F-D54689D60741}"/>
                </a:ext>
              </a:extLst>
            </p:cNvPr>
            <p:cNvSpPr/>
            <p:nvPr/>
          </p:nvSpPr>
          <p:spPr>
            <a:xfrm>
              <a:off x="5354707" y="3779528"/>
              <a:ext cx="1305560" cy="5613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857"/>
                  </a:lnTo>
                  <a:lnTo>
                    <a:pt x="10800" y="21600"/>
                  </a:lnTo>
                  <a:lnTo>
                    <a:pt x="0" y="10743"/>
                  </a:lnTo>
                  <a:lnTo>
                    <a:pt x="10800" y="0"/>
                  </a:lnTo>
                  <a:close/>
                </a:path>
              </a:pathLst>
            </a:custGeom>
            <a:solidFill>
              <a:srgbClr val="71E3B8"/>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0" name="îśľiḓê">
              <a:extLst>
                <a:ext uri="{FF2B5EF4-FFF2-40B4-BE49-F238E27FC236}">
                  <a16:creationId xmlns:a16="http://schemas.microsoft.com/office/drawing/2014/main" id="{B168D51A-EDC3-4F3E-BA02-DF2E5863FE16}"/>
                </a:ext>
              </a:extLst>
            </p:cNvPr>
            <p:cNvSpPr/>
            <p:nvPr/>
          </p:nvSpPr>
          <p:spPr>
            <a:xfrm>
              <a:off x="6007486" y="4061700"/>
              <a:ext cx="652781"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615"/>
                  </a:lnTo>
                  <a:lnTo>
                    <a:pt x="0" y="21600"/>
                  </a:lnTo>
                  <a:lnTo>
                    <a:pt x="0" y="7099"/>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1" name="ïsḷíḍe">
              <a:extLst>
                <a:ext uri="{FF2B5EF4-FFF2-40B4-BE49-F238E27FC236}">
                  <a16:creationId xmlns:a16="http://schemas.microsoft.com/office/drawing/2014/main" id="{1210BB54-8C4A-45D5-9E71-742A1FDA9D0E}"/>
                </a:ext>
              </a:extLst>
            </p:cNvPr>
            <p:cNvSpPr/>
            <p:nvPr/>
          </p:nvSpPr>
          <p:spPr>
            <a:xfrm>
              <a:off x="5354707" y="4049383"/>
              <a:ext cx="65278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150"/>
                  </a:moveTo>
                  <a:lnTo>
                    <a:pt x="21600" y="21600"/>
                  </a:lnTo>
                  <a:lnTo>
                    <a:pt x="0" y="14450"/>
                  </a:lnTo>
                  <a:lnTo>
                    <a:pt x="0" y="0"/>
                  </a:lnTo>
                  <a:lnTo>
                    <a:pt x="21600" y="715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2" name="ïşḻíḋê">
              <a:extLst>
                <a:ext uri="{FF2B5EF4-FFF2-40B4-BE49-F238E27FC236}">
                  <a16:creationId xmlns:a16="http://schemas.microsoft.com/office/drawing/2014/main" id="{60CF2B0D-820F-487A-9D90-DD99EFF086A4}"/>
                </a:ext>
              </a:extLst>
            </p:cNvPr>
            <p:cNvSpPr/>
            <p:nvPr/>
          </p:nvSpPr>
          <p:spPr>
            <a:xfrm>
              <a:off x="6354042" y="2831490"/>
              <a:ext cx="658756" cy="1934894"/>
            </a:xfrm>
            <a:custGeom>
              <a:avLst/>
              <a:gdLst/>
              <a:ahLst/>
              <a:cxnLst>
                <a:cxn ang="0">
                  <a:pos x="wd2" y="hd2"/>
                </a:cxn>
                <a:cxn ang="5400000">
                  <a:pos x="wd2" y="hd2"/>
                </a:cxn>
                <a:cxn ang="10800000">
                  <a:pos x="wd2" y="hd2"/>
                </a:cxn>
                <a:cxn ang="16200000">
                  <a:pos x="wd2" y="hd2"/>
                </a:cxn>
              </a:cxnLst>
              <a:rect l="0" t="0" r="r" b="b"/>
              <a:pathLst>
                <a:path w="21600" h="21600" extrusionOk="0">
                  <a:moveTo>
                    <a:pt x="14547" y="983"/>
                  </a:moveTo>
                  <a:lnTo>
                    <a:pt x="0" y="21600"/>
                  </a:lnTo>
                  <a:lnTo>
                    <a:pt x="6563" y="20667"/>
                  </a:lnTo>
                  <a:lnTo>
                    <a:pt x="21600" y="0"/>
                  </a:lnTo>
                  <a:lnTo>
                    <a:pt x="14547" y="983"/>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3" name="îş1ïďe">
              <a:extLst>
                <a:ext uri="{FF2B5EF4-FFF2-40B4-BE49-F238E27FC236}">
                  <a16:creationId xmlns:a16="http://schemas.microsoft.com/office/drawing/2014/main" id="{597C879D-7202-4B8F-8A72-F4F3302A0C3D}"/>
                </a:ext>
              </a:extLst>
            </p:cNvPr>
            <p:cNvSpPr/>
            <p:nvPr/>
          </p:nvSpPr>
          <p:spPr>
            <a:xfrm>
              <a:off x="5359188" y="2880758"/>
              <a:ext cx="204648" cy="880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solidFill>
              <a:srgbClr val="FFFFFF"/>
            </a:solidFill>
            <a:ln>
              <a:round/>
            </a:ln>
          </p:spPr>
          <p:txBody>
            <a:bodyPr wrap="square" lIns="91440" tIns="45720" rIns="91440" bIns="45720" anchor="ctr">
              <a:normAutofit fontScale="25000" lnSpcReduction="20000"/>
            </a:bodyPr>
            <a:lstStyle/>
            <a:p>
              <a:pPr marL="20320" marR="20320" defTabSz="457200">
                <a:defRPr sz="1800">
                  <a:uFill>
                    <a:solidFill/>
                  </a:uFill>
                </a:defRPr>
              </a:pPr>
              <a:endParaRPr sz="900"/>
            </a:p>
          </p:txBody>
        </p:sp>
        <p:sp>
          <p:nvSpPr>
            <p:cNvPr id="44" name="íṧ1ide">
              <a:extLst>
                <a:ext uri="{FF2B5EF4-FFF2-40B4-BE49-F238E27FC236}">
                  <a16:creationId xmlns:a16="http://schemas.microsoft.com/office/drawing/2014/main" id="{A3EA64DD-7B94-4512-BB7C-3F0701858D61}"/>
                </a:ext>
              </a:extLst>
            </p:cNvPr>
            <p:cNvSpPr/>
            <p:nvPr/>
          </p:nvSpPr>
          <p:spPr>
            <a:xfrm>
              <a:off x="6554207" y="2746391"/>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74" y="0"/>
                  </a:moveTo>
                  <a:lnTo>
                    <a:pt x="21600" y="10829"/>
                  </a:lnTo>
                  <a:lnTo>
                    <a:pt x="10874" y="21600"/>
                  </a:lnTo>
                  <a:lnTo>
                    <a:pt x="0" y="10655"/>
                  </a:lnTo>
                  <a:lnTo>
                    <a:pt x="10874" y="0"/>
                  </a:lnTo>
                  <a:close/>
                </a:path>
              </a:pathLst>
            </a:custGeom>
            <a:solidFill>
              <a:srgbClr val="FFC000"/>
            </a:solidFill>
            <a:ln w="12700">
              <a:miter lim="400000"/>
            </a:ln>
          </p:spPr>
          <p:txBody>
            <a:bodyPr wrap="square" lIns="91440" tIns="45720" rIns="91440" bIns="45720" anchor="ctr">
              <a:normAutofit/>
            </a:bodyPr>
            <a:lstStyle/>
            <a:p>
              <a:pPr marL="20320" marR="20320" defTabSz="457200">
                <a:defRPr sz="3200">
                  <a:solidFill>
                    <a:srgbClr val="FFFFFF"/>
                  </a:solidFill>
                  <a:effectLst>
                    <a:outerShdw blurRad="38100" dist="12700" dir="5400000" rotWithShape="0">
                      <a:srgbClr val="000000">
                        <a:alpha val="50000"/>
                      </a:srgbClr>
                    </a:outerShdw>
                  </a:effectLst>
                  <a:uFill>
                    <a:solidFill>
                      <a:srgbClr val="FFFFFF"/>
                    </a:solidFill>
                  </a:uFill>
                </a:defRPr>
              </a:pPr>
              <a:endParaRPr sz="1600"/>
            </a:p>
          </p:txBody>
        </p:sp>
        <p:sp>
          <p:nvSpPr>
            <p:cNvPr id="45" name="ïśľiḓê">
              <a:extLst>
                <a:ext uri="{FF2B5EF4-FFF2-40B4-BE49-F238E27FC236}">
                  <a16:creationId xmlns:a16="http://schemas.microsoft.com/office/drawing/2014/main" id="{C59DC77D-27DC-4E49-A4E0-1D486E6302D0}"/>
                </a:ext>
              </a:extLst>
            </p:cNvPr>
            <p:cNvSpPr/>
            <p:nvPr/>
          </p:nvSpPr>
          <p:spPr>
            <a:xfrm>
              <a:off x="7211469" y="3016246"/>
              <a:ext cx="648299"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564"/>
                  </a:lnTo>
                  <a:lnTo>
                    <a:pt x="0" y="21600"/>
                  </a:lnTo>
                  <a:lnTo>
                    <a:pt x="0" y="7036"/>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endParaRPr sz="900">
                <a:uFill>
                  <a:solidFill/>
                </a:uFill>
              </a:endParaRPr>
            </a:p>
          </p:txBody>
        </p:sp>
        <p:sp>
          <p:nvSpPr>
            <p:cNvPr id="46" name="íṡľîḍê">
              <a:extLst>
                <a:ext uri="{FF2B5EF4-FFF2-40B4-BE49-F238E27FC236}">
                  <a16:creationId xmlns:a16="http://schemas.microsoft.com/office/drawing/2014/main" id="{DA325C4F-A0ED-4C9D-A65B-49FA4F4803C8}"/>
                </a:ext>
              </a:extLst>
            </p:cNvPr>
            <p:cNvSpPr/>
            <p:nvPr/>
          </p:nvSpPr>
          <p:spPr>
            <a:xfrm>
              <a:off x="6554207" y="3011766"/>
              <a:ext cx="657262" cy="856968"/>
            </a:xfrm>
            <a:custGeom>
              <a:avLst/>
              <a:gdLst/>
              <a:ahLst/>
              <a:cxnLst>
                <a:cxn ang="0">
                  <a:pos x="wd2" y="hd2"/>
                </a:cxn>
                <a:cxn ang="5400000">
                  <a:pos x="wd2" y="hd2"/>
                </a:cxn>
                <a:cxn ang="10800000">
                  <a:pos x="wd2" y="hd2"/>
                </a:cxn>
                <a:cxn ang="16200000">
                  <a:pos x="wd2" y="hd2"/>
                </a:cxn>
              </a:cxnLst>
              <a:rect l="0" t="0" r="r" b="b"/>
              <a:pathLst>
                <a:path w="21600" h="21600" extrusionOk="0">
                  <a:moveTo>
                    <a:pt x="21600" y="7112"/>
                  </a:moveTo>
                  <a:lnTo>
                    <a:pt x="21600" y="21600"/>
                  </a:lnTo>
                  <a:lnTo>
                    <a:pt x="0" y="14488"/>
                  </a:lnTo>
                  <a:lnTo>
                    <a:pt x="0" y="0"/>
                  </a:lnTo>
                  <a:lnTo>
                    <a:pt x="21600" y="7112"/>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endParaRPr sz="900">
                <a:uFill>
                  <a:solidFill/>
                </a:uFill>
              </a:endParaRPr>
            </a:p>
          </p:txBody>
        </p:sp>
        <p:sp>
          <p:nvSpPr>
            <p:cNvPr id="47" name="iṥ1îde">
              <a:extLst>
                <a:ext uri="{FF2B5EF4-FFF2-40B4-BE49-F238E27FC236}">
                  <a16:creationId xmlns:a16="http://schemas.microsoft.com/office/drawing/2014/main" id="{917CB372-529E-4E0B-8AFF-890DFFB66A7D}"/>
                </a:ext>
              </a:extLst>
            </p:cNvPr>
            <p:cNvSpPr/>
            <p:nvPr/>
          </p:nvSpPr>
          <p:spPr>
            <a:xfrm>
              <a:off x="7450472" y="3104331"/>
              <a:ext cx="525809" cy="1861739"/>
            </a:xfrm>
            <a:custGeom>
              <a:avLst/>
              <a:gdLst/>
              <a:ahLst/>
              <a:cxnLst>
                <a:cxn ang="0">
                  <a:pos x="wd2" y="hd2"/>
                </a:cxn>
                <a:cxn ang="5400000">
                  <a:pos x="wd2" y="hd2"/>
                </a:cxn>
                <a:cxn ang="10800000">
                  <a:pos x="wd2" y="hd2"/>
                </a:cxn>
                <a:cxn ang="16200000">
                  <a:pos x="wd2" y="hd2"/>
                </a:cxn>
              </a:cxnLst>
              <a:rect l="0" t="0" r="r" b="b"/>
              <a:pathLst>
                <a:path w="21600" h="21600" extrusionOk="0">
                  <a:moveTo>
                    <a:pt x="13193" y="21600"/>
                  </a:moveTo>
                  <a:lnTo>
                    <a:pt x="0" y="1022"/>
                  </a:lnTo>
                  <a:lnTo>
                    <a:pt x="8407" y="0"/>
                  </a:lnTo>
                  <a:lnTo>
                    <a:pt x="21600" y="20578"/>
                  </a:lnTo>
                  <a:lnTo>
                    <a:pt x="13193" y="21600"/>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8" name="íṥľîḓê">
              <a:extLst>
                <a:ext uri="{FF2B5EF4-FFF2-40B4-BE49-F238E27FC236}">
                  <a16:creationId xmlns:a16="http://schemas.microsoft.com/office/drawing/2014/main" id="{7CF3B467-E47A-48DA-B5B4-44147CA2ED8E}"/>
                </a:ext>
              </a:extLst>
            </p:cNvPr>
            <p:cNvSpPr/>
            <p:nvPr/>
          </p:nvSpPr>
          <p:spPr>
            <a:xfrm>
              <a:off x="6797693" y="2831490"/>
              <a:ext cx="857427" cy="370258"/>
            </a:xfrm>
            <a:custGeom>
              <a:avLst/>
              <a:gdLst/>
              <a:ahLst/>
              <a:cxnLst>
                <a:cxn ang="0">
                  <a:pos x="wd2" y="hd2"/>
                </a:cxn>
                <a:cxn ang="5400000">
                  <a:pos x="wd2" y="hd2"/>
                </a:cxn>
                <a:cxn ang="10800000">
                  <a:pos x="wd2" y="hd2"/>
                </a:cxn>
                <a:cxn ang="16200000">
                  <a:pos x="wd2" y="hd2"/>
                </a:cxn>
              </a:cxnLst>
              <a:rect l="0" t="0" r="r" b="b"/>
              <a:pathLst>
                <a:path w="21600" h="21600" extrusionOk="0">
                  <a:moveTo>
                    <a:pt x="0" y="5139"/>
                  </a:moveTo>
                  <a:lnTo>
                    <a:pt x="16445" y="21600"/>
                  </a:lnTo>
                  <a:lnTo>
                    <a:pt x="21600" y="16461"/>
                  </a:lnTo>
                  <a:lnTo>
                    <a:pt x="5419" y="0"/>
                  </a:lnTo>
                  <a:lnTo>
                    <a:pt x="0" y="5139"/>
                  </a:lnTo>
                  <a:close/>
                </a:path>
              </a:pathLst>
            </a:custGeom>
            <a:solidFill>
              <a:schemeClr val="bg1">
                <a:lumMod val="6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49" name="íṧľíḓe">
              <a:extLst>
                <a:ext uri="{FF2B5EF4-FFF2-40B4-BE49-F238E27FC236}">
                  <a16:creationId xmlns:a16="http://schemas.microsoft.com/office/drawing/2014/main" id="{D257E1C0-4683-4764-B0F1-1669A8AC413F}"/>
                </a:ext>
              </a:extLst>
            </p:cNvPr>
            <p:cNvSpPr/>
            <p:nvPr/>
          </p:nvSpPr>
          <p:spPr>
            <a:xfrm>
              <a:off x="7450472" y="3113662"/>
              <a:ext cx="204648" cy="8808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0" y="21600"/>
                  </a:lnTo>
                  <a:close/>
                </a:path>
              </a:pathLst>
            </a:custGeom>
            <a:solidFill>
              <a:srgbClr val="FFFFFF"/>
            </a:solidFill>
            <a:ln>
              <a:round/>
            </a:ln>
          </p:spPr>
          <p:txBody>
            <a:bodyPr wrap="square" lIns="91440" tIns="45720" rIns="91440" bIns="45720" anchor="ctr">
              <a:normAutofit fontScale="25000" lnSpcReduction="20000"/>
            </a:bodyPr>
            <a:lstStyle/>
            <a:p>
              <a:pPr marL="20320" marR="20320" defTabSz="457200">
                <a:defRPr sz="1800">
                  <a:uFill>
                    <a:solidFill/>
                  </a:uFill>
                </a:defRPr>
              </a:pPr>
              <a:endParaRPr sz="900"/>
            </a:p>
          </p:txBody>
        </p:sp>
        <p:sp>
          <p:nvSpPr>
            <p:cNvPr id="50" name="ïš1îḓe">
              <a:extLst>
                <a:ext uri="{FF2B5EF4-FFF2-40B4-BE49-F238E27FC236}">
                  <a16:creationId xmlns:a16="http://schemas.microsoft.com/office/drawing/2014/main" id="{B092698A-9602-4219-B2C4-072F2A7279CD}"/>
                </a:ext>
              </a:extLst>
            </p:cNvPr>
            <p:cNvSpPr/>
            <p:nvPr/>
          </p:nvSpPr>
          <p:spPr>
            <a:xfrm>
              <a:off x="7443004" y="4012433"/>
              <a:ext cx="1305560" cy="5568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10945"/>
                  </a:lnTo>
                  <a:lnTo>
                    <a:pt x="10800" y="21600"/>
                  </a:lnTo>
                  <a:lnTo>
                    <a:pt x="0" y="10829"/>
                  </a:lnTo>
                  <a:lnTo>
                    <a:pt x="10800" y="0"/>
                  </a:lnTo>
                  <a:close/>
                </a:path>
              </a:pathLst>
            </a:custGeom>
            <a:solidFill>
              <a:srgbClr val="404040"/>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51" name="ïṣliďê">
              <a:extLst>
                <a:ext uri="{FF2B5EF4-FFF2-40B4-BE49-F238E27FC236}">
                  <a16:creationId xmlns:a16="http://schemas.microsoft.com/office/drawing/2014/main" id="{95B2EFF4-AB93-46C8-A1FC-66C7BE8A2062}"/>
                </a:ext>
              </a:extLst>
            </p:cNvPr>
            <p:cNvSpPr/>
            <p:nvPr/>
          </p:nvSpPr>
          <p:spPr>
            <a:xfrm>
              <a:off x="8095783" y="4294605"/>
              <a:ext cx="652781" cy="8495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4539"/>
                  </a:lnTo>
                  <a:lnTo>
                    <a:pt x="0" y="21600"/>
                  </a:lnTo>
                  <a:lnTo>
                    <a:pt x="0" y="6985"/>
                  </a:lnTo>
                  <a:lnTo>
                    <a:pt x="21600" y="0"/>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sp>
          <p:nvSpPr>
            <p:cNvPr id="52" name="íSļíḓè">
              <a:extLst>
                <a:ext uri="{FF2B5EF4-FFF2-40B4-BE49-F238E27FC236}">
                  <a16:creationId xmlns:a16="http://schemas.microsoft.com/office/drawing/2014/main" id="{8D5C1C5D-656F-4B82-BCCD-FC3DB53C0E38}"/>
                </a:ext>
              </a:extLst>
            </p:cNvPr>
            <p:cNvSpPr/>
            <p:nvPr/>
          </p:nvSpPr>
          <p:spPr>
            <a:xfrm>
              <a:off x="7443004" y="4291618"/>
              <a:ext cx="652781" cy="852489"/>
            </a:xfrm>
            <a:custGeom>
              <a:avLst/>
              <a:gdLst/>
              <a:ahLst/>
              <a:cxnLst>
                <a:cxn ang="0">
                  <a:pos x="wd2" y="hd2"/>
                </a:cxn>
                <a:cxn ang="5400000">
                  <a:pos x="wd2" y="hd2"/>
                </a:cxn>
                <a:cxn ang="10800000">
                  <a:pos x="wd2" y="hd2"/>
                </a:cxn>
                <a:cxn ang="16200000">
                  <a:pos x="wd2" y="hd2"/>
                </a:cxn>
              </a:cxnLst>
              <a:rect l="0" t="0" r="r" b="b"/>
              <a:pathLst>
                <a:path w="21600" h="21600" extrusionOk="0">
                  <a:moveTo>
                    <a:pt x="21600" y="7036"/>
                  </a:moveTo>
                  <a:lnTo>
                    <a:pt x="21600" y="21600"/>
                  </a:lnTo>
                  <a:lnTo>
                    <a:pt x="0" y="14450"/>
                  </a:lnTo>
                  <a:lnTo>
                    <a:pt x="0" y="0"/>
                  </a:lnTo>
                  <a:lnTo>
                    <a:pt x="21600" y="7036"/>
                  </a:lnTo>
                  <a:close/>
                </a:path>
              </a:pathLst>
            </a:custGeom>
            <a:solidFill>
              <a:schemeClr val="bg1">
                <a:lumMod val="75000"/>
              </a:schemeClr>
            </a:solidFill>
            <a:ln>
              <a:round/>
            </a:ln>
          </p:spPr>
          <p:txBody>
            <a:bodyPr wrap="square" lIns="91440" tIns="45720" rIns="91440" bIns="45720" anchor="ctr">
              <a:normAutofit/>
            </a:bodyPr>
            <a:lstStyle/>
            <a:p>
              <a:pPr marL="20320" marR="20320" defTabSz="457200">
                <a:defRPr sz="1800">
                  <a:uFill>
                    <a:solidFill/>
                  </a:uFill>
                </a:defRPr>
              </a:pPr>
              <a:endParaRPr sz="900"/>
            </a:p>
          </p:txBody>
        </p:sp>
      </p:grpSp>
      <p:sp>
        <p:nvSpPr>
          <p:cNvPr id="29" name="íslîďé">
            <a:extLst>
              <a:ext uri="{FF2B5EF4-FFF2-40B4-BE49-F238E27FC236}">
                <a16:creationId xmlns:a16="http://schemas.microsoft.com/office/drawing/2014/main" id="{B22D1336-30E6-4111-8DC8-5B6F68CAF3DD}"/>
              </a:ext>
            </a:extLst>
          </p:cNvPr>
          <p:cNvSpPr txBox="1"/>
          <p:nvPr/>
        </p:nvSpPr>
        <p:spPr bwMode="auto">
          <a:xfrm>
            <a:off x="3199611" y="4817306"/>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有针对性</a:t>
            </a:r>
            <a:endParaRPr lang="en-US" altLang="zh-CN" b="1" dirty="0"/>
          </a:p>
        </p:txBody>
      </p:sp>
      <p:sp>
        <p:nvSpPr>
          <p:cNvPr id="27" name="išľiḑè">
            <a:extLst>
              <a:ext uri="{FF2B5EF4-FFF2-40B4-BE49-F238E27FC236}">
                <a16:creationId xmlns:a16="http://schemas.microsoft.com/office/drawing/2014/main" id="{750890A5-A801-4E2B-AD11-08CAF9BDBD1B}"/>
              </a:ext>
            </a:extLst>
          </p:cNvPr>
          <p:cNvSpPr txBox="1"/>
          <p:nvPr/>
        </p:nvSpPr>
        <p:spPr bwMode="auto">
          <a:xfrm>
            <a:off x="4377772" y="2024325"/>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具体</a:t>
            </a:r>
            <a:endParaRPr lang="en-US" altLang="zh-CN" b="1" dirty="0"/>
          </a:p>
        </p:txBody>
      </p:sp>
      <p:sp>
        <p:nvSpPr>
          <p:cNvPr id="25" name="ïsḻïdê">
            <a:extLst>
              <a:ext uri="{FF2B5EF4-FFF2-40B4-BE49-F238E27FC236}">
                <a16:creationId xmlns:a16="http://schemas.microsoft.com/office/drawing/2014/main" id="{D40F76C7-B02F-4CE4-ADEB-F91175E18C7C}"/>
              </a:ext>
            </a:extLst>
          </p:cNvPr>
          <p:cNvSpPr txBox="1"/>
          <p:nvPr/>
        </p:nvSpPr>
        <p:spPr bwMode="auto">
          <a:xfrm>
            <a:off x="5266197" y="5022963"/>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确切</a:t>
            </a:r>
            <a:endParaRPr lang="en-US" altLang="zh-CN" b="1" dirty="0"/>
          </a:p>
        </p:txBody>
      </p:sp>
      <p:sp>
        <p:nvSpPr>
          <p:cNvPr id="23" name="işļíḋè">
            <a:extLst>
              <a:ext uri="{FF2B5EF4-FFF2-40B4-BE49-F238E27FC236}">
                <a16:creationId xmlns:a16="http://schemas.microsoft.com/office/drawing/2014/main" id="{2B1E5D1D-6D17-494C-9168-7AA9FB08DF89}"/>
              </a:ext>
            </a:extLst>
          </p:cNvPr>
          <p:cNvSpPr txBox="1"/>
          <p:nvPr/>
        </p:nvSpPr>
        <p:spPr bwMode="auto">
          <a:xfrm>
            <a:off x="7385751" y="5274528"/>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规范</a:t>
            </a:r>
            <a:endParaRPr lang="en-US" altLang="zh-CN" b="1" dirty="0"/>
          </a:p>
        </p:txBody>
      </p:sp>
      <p:sp>
        <p:nvSpPr>
          <p:cNvPr id="21" name="íślîḍê">
            <a:extLst>
              <a:ext uri="{FF2B5EF4-FFF2-40B4-BE49-F238E27FC236}">
                <a16:creationId xmlns:a16="http://schemas.microsoft.com/office/drawing/2014/main" id="{7C28EC41-0988-4DDD-BBC1-AEF419106879}"/>
              </a:ext>
            </a:extLst>
          </p:cNvPr>
          <p:cNvSpPr txBox="1"/>
          <p:nvPr/>
        </p:nvSpPr>
        <p:spPr bwMode="auto">
          <a:xfrm>
            <a:off x="6593467" y="2328820"/>
            <a:ext cx="11520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dist" eaLnBrk="1" hangingPunct="1">
              <a:lnSpc>
                <a:spcPct val="100000"/>
              </a:lnSpc>
              <a:spcBef>
                <a:spcPct val="0"/>
              </a:spcBef>
            </a:pPr>
            <a:r>
              <a:rPr lang="zh-CN" altLang="en-US" b="1" dirty="0"/>
              <a:t>简练</a:t>
            </a:r>
            <a:endParaRPr lang="en-US" altLang="zh-CN" b="1" dirty="0"/>
          </a:p>
        </p:txBody>
      </p:sp>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67" name="直接连接符 66">
            <a:extLst>
              <a:ext uri="{FF2B5EF4-FFF2-40B4-BE49-F238E27FC236}">
                <a16:creationId xmlns:a16="http://schemas.microsoft.com/office/drawing/2014/main" id="{EF33A40B-F3E9-4189-8A69-B5E8CD09EEEC}"/>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anim calcmode="lin" valueType="num">
                                      <p:cBhvr>
                                        <p:cTn id="16" dur="1000" fill="hold"/>
                                        <p:tgtEl>
                                          <p:spTgt spid="29"/>
                                        </p:tgtEl>
                                        <p:attrNameLst>
                                          <p:attrName>ppt_x</p:attrName>
                                        </p:attrNameLst>
                                      </p:cBhvr>
                                      <p:tavLst>
                                        <p:tav tm="0">
                                          <p:val>
                                            <p:strVal val="#ppt_x"/>
                                          </p:val>
                                        </p:tav>
                                        <p:tav tm="100000">
                                          <p:val>
                                            <p:strVal val="#ppt_x"/>
                                          </p:val>
                                        </p:tav>
                                      </p:tavLst>
                                    </p:anim>
                                    <p:anim calcmode="lin" valueType="num">
                                      <p:cBhvr>
                                        <p:cTn id="17" dur="1000" fill="hold"/>
                                        <p:tgtEl>
                                          <p:spTgt spid="29"/>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7"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2" presetClass="entr" presetSubtype="0"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7" grpId="0"/>
      <p:bldP spid="25" grpId="0"/>
      <p:bldP spid="23"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1516424" y="2849789"/>
            <a:ext cx="492443" cy="206325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工程概况应包括</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4231443"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设计依据</a:t>
            </a:r>
          </a:p>
        </p:txBody>
      </p:sp>
      <p:sp>
        <p:nvSpPr>
          <p:cNvPr id="58" name="文本框 57">
            <a:extLst>
              <a:ext uri="{FF2B5EF4-FFF2-40B4-BE49-F238E27FC236}">
                <a16:creationId xmlns:a16="http://schemas.microsoft.com/office/drawing/2014/main" id="{9E4BB870-E780-478C-AB8C-42603C354717}"/>
              </a:ext>
            </a:extLst>
          </p:cNvPr>
          <p:cNvSpPr txBox="1"/>
          <p:nvPr/>
        </p:nvSpPr>
        <p:spPr>
          <a:xfrm>
            <a:off x="4231443" y="253043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本期建设规模</a:t>
            </a:r>
            <a:endParaRPr lang="zh-CN" altLang="en-US" sz="1600" dirty="0">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9A52C057-6B5B-42B6-BE30-9D1F4AA268C4}"/>
              </a:ext>
            </a:extLst>
          </p:cNvPr>
          <p:cNvSpPr txBox="1"/>
          <p:nvPr/>
        </p:nvSpPr>
        <p:spPr>
          <a:xfrm>
            <a:off x="4231443" y="2979369"/>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变压器</a:t>
            </a:r>
            <a:r>
              <a:rPr lang="zh-CN" altLang="en-US" sz="1600" dirty="0">
                <a:latin typeface="微软雅黑" panose="020B0503020204020204" pitchFamily="34" charset="-122"/>
                <a:ea typeface="微软雅黑" panose="020B0503020204020204" pitchFamily="34" charset="-122"/>
              </a:rPr>
              <a:t>台数及</a:t>
            </a:r>
            <a:r>
              <a:rPr lang="zh-CN" altLang="en-US" sz="1600">
                <a:latin typeface="微软雅黑" panose="020B0503020204020204" pitchFamily="34" charset="-122"/>
                <a:ea typeface="微软雅黑" panose="020B0503020204020204" pitchFamily="34" charset="-122"/>
              </a:rPr>
              <a:t>单台容量</a:t>
            </a:r>
            <a:endParaRPr lang="zh-CN" altLang="en-US" sz="1600" dirty="0">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1A6E07BE-4416-476F-879D-591F3250DFE9}"/>
              </a:ext>
            </a:extLst>
          </p:cNvPr>
          <p:cNvSpPr txBox="1"/>
          <p:nvPr/>
        </p:nvSpPr>
        <p:spPr>
          <a:xfrm>
            <a:off x="4231443" y="3428305"/>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变压器规划容量</a:t>
            </a:r>
            <a:endParaRPr lang="zh-CN" altLang="en-US" sz="1600"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8005CCCC-B74C-4C9D-BFAC-7FBE50C994D2}"/>
              </a:ext>
            </a:extLst>
          </p:cNvPr>
          <p:cNvSpPr txBox="1"/>
          <p:nvPr/>
        </p:nvSpPr>
        <p:spPr>
          <a:xfrm>
            <a:off x="4231443" y="387724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静态投资</a:t>
            </a:r>
            <a:endParaRPr lang="zh-CN" altLang="en-US" sz="1600"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C3B5795F-7376-44EF-B89D-CA1B132ADE53}"/>
              </a:ext>
            </a:extLst>
          </p:cNvPr>
          <p:cNvSpPr txBox="1"/>
          <p:nvPr/>
        </p:nvSpPr>
        <p:spPr>
          <a:xfrm>
            <a:off x="4231443" y="4326177"/>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静态单位投资</a:t>
            </a:r>
            <a:endParaRPr lang="zh-CN" altLang="en-US" sz="16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F79165DC-B4D3-481D-BD24-551E6424C3AF}"/>
              </a:ext>
            </a:extLst>
          </p:cNvPr>
          <p:cNvSpPr txBox="1"/>
          <p:nvPr/>
        </p:nvSpPr>
        <p:spPr>
          <a:xfrm>
            <a:off x="4231443" y="477511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动态投资</a:t>
            </a:r>
            <a:endParaRPr lang="zh-CN" altLang="en-US" sz="1600"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1170C276-8E77-49E2-82FA-FF23B6CC11C7}"/>
              </a:ext>
            </a:extLst>
          </p:cNvPr>
          <p:cNvSpPr txBox="1"/>
          <p:nvPr/>
        </p:nvSpPr>
        <p:spPr>
          <a:xfrm>
            <a:off x="4231443" y="5224046"/>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动态单位投资</a:t>
            </a:r>
          </a:p>
        </p:txBody>
      </p:sp>
      <p:sp>
        <p:nvSpPr>
          <p:cNvPr id="71" name="文本框 70">
            <a:extLst>
              <a:ext uri="{FF2B5EF4-FFF2-40B4-BE49-F238E27FC236}">
                <a16:creationId xmlns:a16="http://schemas.microsoft.com/office/drawing/2014/main" id="{62391E05-89F7-4D3D-95CD-CDF393B9EA8E}"/>
              </a:ext>
            </a:extLst>
          </p:cNvPr>
          <p:cNvSpPr txBox="1"/>
          <p:nvPr/>
        </p:nvSpPr>
        <p:spPr>
          <a:xfrm>
            <a:off x="7314761"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计划投产日期</a:t>
            </a:r>
          </a:p>
        </p:txBody>
      </p:sp>
      <p:sp>
        <p:nvSpPr>
          <p:cNvPr id="72" name="文本框 71">
            <a:extLst>
              <a:ext uri="{FF2B5EF4-FFF2-40B4-BE49-F238E27FC236}">
                <a16:creationId xmlns:a16="http://schemas.microsoft.com/office/drawing/2014/main" id="{915F74E8-222C-4B3B-9434-A6AA84AE1370}"/>
              </a:ext>
            </a:extLst>
          </p:cNvPr>
          <p:cNvSpPr txBox="1"/>
          <p:nvPr/>
        </p:nvSpPr>
        <p:spPr>
          <a:xfrm>
            <a:off x="7314761" y="2525209"/>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资金来源</a:t>
            </a:r>
            <a:endParaRPr lang="zh-CN" altLang="en-US" sz="1600" dirty="0">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7F39B5FC-BF58-4EA7-8E44-59EB878730D8}"/>
              </a:ext>
            </a:extLst>
          </p:cNvPr>
          <p:cNvSpPr txBox="1"/>
          <p:nvPr/>
        </p:nvSpPr>
        <p:spPr>
          <a:xfrm>
            <a:off x="7314761" y="296892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外</a:t>
            </a:r>
            <a:r>
              <a:rPr lang="zh-CN" altLang="en-US" sz="1600" dirty="0">
                <a:latin typeface="微软雅黑" panose="020B0503020204020204" pitchFamily="34" charset="-122"/>
                <a:ea typeface="微软雅黑" panose="020B0503020204020204" pitchFamily="34" charset="-122"/>
              </a:rPr>
              <a:t>委设计项目名称及</a:t>
            </a:r>
            <a:r>
              <a:rPr lang="zh-CN" altLang="en-US" sz="1600">
                <a:latin typeface="微软雅黑" panose="020B0503020204020204" pitchFamily="34" charset="-122"/>
                <a:ea typeface="微软雅黑" panose="020B0503020204020204" pitchFamily="34" charset="-122"/>
              </a:rPr>
              <a:t>分工界限</a:t>
            </a:r>
            <a:endParaRPr lang="zh-CN" altLang="en-US" sz="1600"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14F4A48C-F2A2-414D-B9EE-A16024178F71}"/>
              </a:ext>
            </a:extLst>
          </p:cNvPr>
          <p:cNvSpPr txBox="1"/>
          <p:nvPr/>
        </p:nvSpPr>
        <p:spPr>
          <a:xfrm>
            <a:off x="7314761" y="341263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站</a:t>
            </a:r>
            <a:r>
              <a:rPr lang="zh-CN" altLang="en-US" sz="1600" dirty="0">
                <a:latin typeface="微软雅黑" panose="020B0503020204020204" pitchFamily="34" charset="-122"/>
                <a:ea typeface="微软雅黑" panose="020B0503020204020204" pitchFamily="34" charset="-122"/>
              </a:rPr>
              <a:t>址特点及交通</a:t>
            </a:r>
            <a:r>
              <a:rPr lang="zh-CN" altLang="en-US" sz="1600">
                <a:latin typeface="微软雅黑" panose="020B0503020204020204" pitchFamily="34" charset="-122"/>
                <a:ea typeface="微软雅黑" panose="020B0503020204020204" pitchFamily="34" charset="-122"/>
              </a:rPr>
              <a:t>运输状况</a:t>
            </a:r>
            <a:endParaRPr lang="zh-CN" altLang="en-US" sz="1600" dirty="0">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94665B18-470D-438B-8FDD-242BF6F79FC7}"/>
              </a:ext>
            </a:extLst>
          </p:cNvPr>
          <p:cNvSpPr txBox="1"/>
          <p:nvPr/>
        </p:nvSpPr>
        <p:spPr>
          <a:xfrm>
            <a:off x="7314761" y="3856345"/>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自然地理条件</a:t>
            </a:r>
          </a:p>
        </p:txBody>
      </p:sp>
      <p:sp>
        <p:nvSpPr>
          <p:cNvPr id="76" name="文本框 75">
            <a:extLst>
              <a:ext uri="{FF2B5EF4-FFF2-40B4-BE49-F238E27FC236}">
                <a16:creationId xmlns:a16="http://schemas.microsoft.com/office/drawing/2014/main" id="{2369C227-AFFF-43F2-A48F-609AEBA8972E}"/>
              </a:ext>
            </a:extLst>
          </p:cNvPr>
          <p:cNvSpPr txBox="1"/>
          <p:nvPr/>
        </p:nvSpPr>
        <p:spPr>
          <a:xfrm>
            <a:off x="7314761" y="4300057"/>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对</a:t>
            </a:r>
            <a:r>
              <a:rPr lang="zh-CN" altLang="en-US" sz="1600" dirty="0">
                <a:latin typeface="微软雅黑" panose="020B0503020204020204" pitchFamily="34" charset="-122"/>
                <a:ea typeface="微软雅黑" panose="020B0503020204020204" pitchFamily="34" charset="-122"/>
              </a:rPr>
              <a:t>投资有较大影响</a:t>
            </a:r>
            <a:r>
              <a:rPr lang="zh-CN" altLang="en-US" sz="1600">
                <a:latin typeface="微软雅黑" panose="020B0503020204020204" pitchFamily="34" charset="-122"/>
                <a:ea typeface="微软雅黑" panose="020B0503020204020204" pitchFamily="34" charset="-122"/>
              </a:rPr>
              <a:t>的情况</a:t>
            </a:r>
            <a:endParaRPr lang="zh-CN" altLang="en-US" sz="1600" dirty="0">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3523D3EB-0423-408C-8A53-F9A16B533FA4}"/>
              </a:ext>
            </a:extLst>
          </p:cNvPr>
          <p:cNvSpPr txBox="1"/>
          <p:nvPr/>
        </p:nvSpPr>
        <p:spPr>
          <a:xfrm>
            <a:off x="7314761" y="4743766"/>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主设备、配电装置选型</a:t>
            </a:r>
          </a:p>
        </p:txBody>
      </p:sp>
      <p:grpSp>
        <p:nvGrpSpPr>
          <p:cNvPr id="3" name="组合 2">
            <a:extLst>
              <a:ext uri="{FF2B5EF4-FFF2-40B4-BE49-F238E27FC236}">
                <a16:creationId xmlns:a16="http://schemas.microsoft.com/office/drawing/2014/main" id="{402C232A-7ADF-4F20-89E9-633692B3FA28}"/>
              </a:ext>
            </a:extLst>
          </p:cNvPr>
          <p:cNvGrpSpPr/>
          <p:nvPr/>
        </p:nvGrpSpPr>
        <p:grpSpPr>
          <a:xfrm>
            <a:off x="2637492" y="2849789"/>
            <a:ext cx="1124237" cy="2004872"/>
            <a:chOff x="2637492" y="2849789"/>
            <a:chExt cx="1124237" cy="2004872"/>
          </a:xfrm>
        </p:grpSpPr>
        <p:sp>
          <p:nvSpPr>
            <p:cNvPr id="55" name="任意多边形: 形状 54">
              <a:extLst>
                <a:ext uri="{FF2B5EF4-FFF2-40B4-BE49-F238E27FC236}">
                  <a16:creationId xmlns:a16="http://schemas.microsoft.com/office/drawing/2014/main" id="{F2BCF5B9-6584-401E-95EA-1FDF20B1A5AE}"/>
                </a:ext>
              </a:extLst>
            </p:cNvPr>
            <p:cNvSpPr>
              <a:spLocks/>
            </p:cNvSpPr>
            <p:nvPr/>
          </p:nvSpPr>
          <p:spPr bwMode="auto">
            <a:xfrm>
              <a:off x="2637492" y="2849789"/>
              <a:ext cx="1124237" cy="1123046"/>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78" name="文本框 77">
              <a:extLst>
                <a:ext uri="{FF2B5EF4-FFF2-40B4-BE49-F238E27FC236}">
                  <a16:creationId xmlns:a16="http://schemas.microsoft.com/office/drawing/2014/main" id="{7A5773A0-BCA0-426F-9FA6-E54D184402F4}"/>
                </a:ext>
              </a:extLst>
            </p:cNvPr>
            <p:cNvSpPr txBox="1"/>
            <p:nvPr/>
          </p:nvSpPr>
          <p:spPr>
            <a:xfrm>
              <a:off x="2637492" y="4516107"/>
              <a:ext cx="1124237"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各类站</a:t>
              </a:r>
            </a:p>
          </p:txBody>
        </p:sp>
      </p:grpSp>
    </p:spTree>
    <p:extLst>
      <p:ext uri="{BB962C8B-B14F-4D97-AF65-F5344CB8AC3E}">
        <p14:creationId xmlns:p14="http://schemas.microsoft.com/office/powerpoint/2010/main" val="314214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1000"/>
                                        <p:tgtEl>
                                          <p:spTgt spid="58"/>
                                        </p:tgtEl>
                                      </p:cBhvr>
                                    </p:animEffect>
                                    <p:anim calcmode="lin" valueType="num">
                                      <p:cBhvr>
                                        <p:cTn id="27" dur="1000" fill="hold"/>
                                        <p:tgtEl>
                                          <p:spTgt spid="58"/>
                                        </p:tgtEl>
                                        <p:attrNameLst>
                                          <p:attrName>ppt_x</p:attrName>
                                        </p:attrNameLst>
                                      </p:cBhvr>
                                      <p:tavLst>
                                        <p:tav tm="0">
                                          <p:val>
                                            <p:strVal val="#ppt_x"/>
                                          </p:val>
                                        </p:tav>
                                        <p:tav tm="100000">
                                          <p:val>
                                            <p:strVal val="#ppt_x"/>
                                          </p:val>
                                        </p:tav>
                                      </p:tavLst>
                                    </p:anim>
                                    <p:anim calcmode="lin" valueType="num">
                                      <p:cBhvr>
                                        <p:cTn id="28" dur="1000" fill="hold"/>
                                        <p:tgtEl>
                                          <p:spTgt spid="5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42" presetClass="entr" presetSubtype="0" fill="hold" grpId="0" nodeType="after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1000"/>
                                        <p:tgtEl>
                                          <p:spTgt spid="59"/>
                                        </p:tgtEl>
                                      </p:cBhvr>
                                    </p:animEffect>
                                    <p:anim calcmode="lin" valueType="num">
                                      <p:cBhvr>
                                        <p:cTn id="33" dur="1000" fill="hold"/>
                                        <p:tgtEl>
                                          <p:spTgt spid="59"/>
                                        </p:tgtEl>
                                        <p:attrNameLst>
                                          <p:attrName>ppt_x</p:attrName>
                                        </p:attrNameLst>
                                      </p:cBhvr>
                                      <p:tavLst>
                                        <p:tav tm="0">
                                          <p:val>
                                            <p:strVal val="#ppt_x"/>
                                          </p:val>
                                        </p:tav>
                                        <p:tav tm="100000">
                                          <p:val>
                                            <p:strVal val="#ppt_x"/>
                                          </p:val>
                                        </p:tav>
                                      </p:tavLst>
                                    </p:anim>
                                    <p:anim calcmode="lin" valueType="num">
                                      <p:cBhvr>
                                        <p:cTn id="34" dur="1000" fill="hold"/>
                                        <p:tgtEl>
                                          <p:spTgt spid="59"/>
                                        </p:tgtEl>
                                        <p:attrNameLst>
                                          <p:attrName>ppt_y</p:attrName>
                                        </p:attrNameLst>
                                      </p:cBhvr>
                                      <p:tavLst>
                                        <p:tav tm="0">
                                          <p:val>
                                            <p:strVal val="#ppt_y+.1"/>
                                          </p:val>
                                        </p:tav>
                                        <p:tav tm="100000">
                                          <p:val>
                                            <p:strVal val="#ppt_y"/>
                                          </p:val>
                                        </p:tav>
                                      </p:tavLst>
                                    </p:anim>
                                  </p:childTnLst>
                                </p:cTn>
                              </p:par>
                            </p:childTnLst>
                          </p:cTn>
                        </p:par>
                        <p:par>
                          <p:cTn id="35" fill="hold">
                            <p:stCondLst>
                              <p:cond delay="4500"/>
                            </p:stCondLst>
                            <p:childTnLst>
                              <p:par>
                                <p:cTn id="36" presetID="42" presetClass="entr" presetSubtype="0"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1000"/>
                                        <p:tgtEl>
                                          <p:spTgt spid="61"/>
                                        </p:tgtEl>
                                      </p:cBhvr>
                                    </p:animEffect>
                                    <p:anim calcmode="lin" valueType="num">
                                      <p:cBhvr>
                                        <p:cTn id="39" dur="1000" fill="hold"/>
                                        <p:tgtEl>
                                          <p:spTgt spid="61"/>
                                        </p:tgtEl>
                                        <p:attrNameLst>
                                          <p:attrName>ppt_x</p:attrName>
                                        </p:attrNameLst>
                                      </p:cBhvr>
                                      <p:tavLst>
                                        <p:tav tm="0">
                                          <p:val>
                                            <p:strVal val="#ppt_x"/>
                                          </p:val>
                                        </p:tav>
                                        <p:tav tm="100000">
                                          <p:val>
                                            <p:strVal val="#ppt_x"/>
                                          </p:val>
                                        </p:tav>
                                      </p:tavLst>
                                    </p:anim>
                                    <p:anim calcmode="lin" valueType="num">
                                      <p:cBhvr>
                                        <p:cTn id="40" dur="1000" fill="hold"/>
                                        <p:tgtEl>
                                          <p:spTgt spid="61"/>
                                        </p:tgtEl>
                                        <p:attrNameLst>
                                          <p:attrName>ppt_y</p:attrName>
                                        </p:attrNameLst>
                                      </p:cBhvr>
                                      <p:tavLst>
                                        <p:tav tm="0">
                                          <p:val>
                                            <p:strVal val="#ppt_y+.1"/>
                                          </p:val>
                                        </p:tav>
                                        <p:tav tm="100000">
                                          <p:val>
                                            <p:strVal val="#ppt_y"/>
                                          </p:val>
                                        </p:tav>
                                      </p:tavLst>
                                    </p:anim>
                                  </p:childTnLst>
                                </p:cTn>
                              </p:par>
                            </p:childTnLst>
                          </p:cTn>
                        </p:par>
                        <p:par>
                          <p:cTn id="41" fill="hold">
                            <p:stCondLst>
                              <p:cond delay="5500"/>
                            </p:stCondLst>
                            <p:childTnLst>
                              <p:par>
                                <p:cTn id="42" presetID="42" presetClass="entr" presetSubtype="0" fill="hold" grpId="0" nodeType="after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1000"/>
                                        <p:tgtEl>
                                          <p:spTgt spid="67"/>
                                        </p:tgtEl>
                                      </p:cBhvr>
                                    </p:animEffect>
                                    <p:anim calcmode="lin" valueType="num">
                                      <p:cBhvr>
                                        <p:cTn id="45" dur="1000" fill="hold"/>
                                        <p:tgtEl>
                                          <p:spTgt spid="67"/>
                                        </p:tgtEl>
                                        <p:attrNameLst>
                                          <p:attrName>ppt_x</p:attrName>
                                        </p:attrNameLst>
                                      </p:cBhvr>
                                      <p:tavLst>
                                        <p:tav tm="0">
                                          <p:val>
                                            <p:strVal val="#ppt_x"/>
                                          </p:val>
                                        </p:tav>
                                        <p:tav tm="100000">
                                          <p:val>
                                            <p:strVal val="#ppt_x"/>
                                          </p:val>
                                        </p:tav>
                                      </p:tavLst>
                                    </p:anim>
                                    <p:anim calcmode="lin" valueType="num">
                                      <p:cBhvr>
                                        <p:cTn id="46" dur="1000" fill="hold"/>
                                        <p:tgtEl>
                                          <p:spTgt spid="67"/>
                                        </p:tgtEl>
                                        <p:attrNameLst>
                                          <p:attrName>ppt_y</p:attrName>
                                        </p:attrNameLst>
                                      </p:cBhvr>
                                      <p:tavLst>
                                        <p:tav tm="0">
                                          <p:val>
                                            <p:strVal val="#ppt_y+.1"/>
                                          </p:val>
                                        </p:tav>
                                        <p:tav tm="100000">
                                          <p:val>
                                            <p:strVal val="#ppt_y"/>
                                          </p:val>
                                        </p:tav>
                                      </p:tavLst>
                                    </p:anim>
                                  </p:childTnLst>
                                </p:cTn>
                              </p:par>
                            </p:childTnLst>
                          </p:cTn>
                        </p:par>
                        <p:par>
                          <p:cTn id="47" fill="hold">
                            <p:stCondLst>
                              <p:cond delay="6500"/>
                            </p:stCondLst>
                            <p:childTnLst>
                              <p:par>
                                <p:cTn id="48" presetID="42"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1000"/>
                                        <p:tgtEl>
                                          <p:spTgt spid="68"/>
                                        </p:tgtEl>
                                      </p:cBhvr>
                                    </p:animEffect>
                                    <p:anim calcmode="lin" valueType="num">
                                      <p:cBhvr>
                                        <p:cTn id="51" dur="1000" fill="hold"/>
                                        <p:tgtEl>
                                          <p:spTgt spid="68"/>
                                        </p:tgtEl>
                                        <p:attrNameLst>
                                          <p:attrName>ppt_x</p:attrName>
                                        </p:attrNameLst>
                                      </p:cBhvr>
                                      <p:tavLst>
                                        <p:tav tm="0">
                                          <p:val>
                                            <p:strVal val="#ppt_x"/>
                                          </p:val>
                                        </p:tav>
                                        <p:tav tm="100000">
                                          <p:val>
                                            <p:strVal val="#ppt_x"/>
                                          </p:val>
                                        </p:tav>
                                      </p:tavLst>
                                    </p:anim>
                                    <p:anim calcmode="lin" valueType="num">
                                      <p:cBhvr>
                                        <p:cTn id="52" dur="1000" fill="hold"/>
                                        <p:tgtEl>
                                          <p:spTgt spid="68"/>
                                        </p:tgtEl>
                                        <p:attrNameLst>
                                          <p:attrName>ppt_y</p:attrName>
                                        </p:attrNameLst>
                                      </p:cBhvr>
                                      <p:tavLst>
                                        <p:tav tm="0">
                                          <p:val>
                                            <p:strVal val="#ppt_y+.1"/>
                                          </p:val>
                                        </p:tav>
                                        <p:tav tm="100000">
                                          <p:val>
                                            <p:strVal val="#ppt_y"/>
                                          </p:val>
                                        </p:tav>
                                      </p:tavLst>
                                    </p:anim>
                                  </p:childTnLst>
                                </p:cTn>
                              </p:par>
                            </p:childTnLst>
                          </p:cTn>
                        </p:par>
                        <p:par>
                          <p:cTn id="53" fill="hold">
                            <p:stCondLst>
                              <p:cond delay="7500"/>
                            </p:stCondLst>
                            <p:childTnLst>
                              <p:par>
                                <p:cTn id="54" presetID="42" presetClass="entr" presetSubtype="0" fill="hold" grpId="0" nodeType="after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fade">
                                      <p:cBhvr>
                                        <p:cTn id="56" dur="1000"/>
                                        <p:tgtEl>
                                          <p:spTgt spid="69"/>
                                        </p:tgtEl>
                                      </p:cBhvr>
                                    </p:animEffect>
                                    <p:anim calcmode="lin" valueType="num">
                                      <p:cBhvr>
                                        <p:cTn id="57" dur="1000" fill="hold"/>
                                        <p:tgtEl>
                                          <p:spTgt spid="69"/>
                                        </p:tgtEl>
                                        <p:attrNameLst>
                                          <p:attrName>ppt_x</p:attrName>
                                        </p:attrNameLst>
                                      </p:cBhvr>
                                      <p:tavLst>
                                        <p:tav tm="0">
                                          <p:val>
                                            <p:strVal val="#ppt_x"/>
                                          </p:val>
                                        </p:tav>
                                        <p:tav tm="100000">
                                          <p:val>
                                            <p:strVal val="#ppt_x"/>
                                          </p:val>
                                        </p:tav>
                                      </p:tavLst>
                                    </p:anim>
                                    <p:anim calcmode="lin" valueType="num">
                                      <p:cBhvr>
                                        <p:cTn id="58" dur="1000" fill="hold"/>
                                        <p:tgtEl>
                                          <p:spTgt spid="69"/>
                                        </p:tgtEl>
                                        <p:attrNameLst>
                                          <p:attrName>ppt_y</p:attrName>
                                        </p:attrNameLst>
                                      </p:cBhvr>
                                      <p:tavLst>
                                        <p:tav tm="0">
                                          <p:val>
                                            <p:strVal val="#ppt_y+.1"/>
                                          </p:val>
                                        </p:tav>
                                        <p:tav tm="100000">
                                          <p:val>
                                            <p:strVal val="#ppt_y"/>
                                          </p:val>
                                        </p:tav>
                                      </p:tavLst>
                                    </p:anim>
                                  </p:childTnLst>
                                </p:cTn>
                              </p:par>
                            </p:childTnLst>
                          </p:cTn>
                        </p:par>
                        <p:par>
                          <p:cTn id="59" fill="hold">
                            <p:stCondLst>
                              <p:cond delay="8500"/>
                            </p:stCondLst>
                            <p:childTnLst>
                              <p:par>
                                <p:cTn id="60" presetID="42" presetClass="entr" presetSubtype="0" fill="hold" grpId="0" nodeType="after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1000"/>
                                        <p:tgtEl>
                                          <p:spTgt spid="70"/>
                                        </p:tgtEl>
                                      </p:cBhvr>
                                    </p:animEffect>
                                    <p:anim calcmode="lin" valueType="num">
                                      <p:cBhvr>
                                        <p:cTn id="63" dur="1000" fill="hold"/>
                                        <p:tgtEl>
                                          <p:spTgt spid="70"/>
                                        </p:tgtEl>
                                        <p:attrNameLst>
                                          <p:attrName>ppt_x</p:attrName>
                                        </p:attrNameLst>
                                      </p:cBhvr>
                                      <p:tavLst>
                                        <p:tav tm="0">
                                          <p:val>
                                            <p:strVal val="#ppt_x"/>
                                          </p:val>
                                        </p:tav>
                                        <p:tav tm="100000">
                                          <p:val>
                                            <p:strVal val="#ppt_x"/>
                                          </p:val>
                                        </p:tav>
                                      </p:tavLst>
                                    </p:anim>
                                    <p:anim calcmode="lin" valueType="num">
                                      <p:cBhvr>
                                        <p:cTn id="64" dur="1000" fill="hold"/>
                                        <p:tgtEl>
                                          <p:spTgt spid="70"/>
                                        </p:tgtEl>
                                        <p:attrNameLst>
                                          <p:attrName>ppt_y</p:attrName>
                                        </p:attrNameLst>
                                      </p:cBhvr>
                                      <p:tavLst>
                                        <p:tav tm="0">
                                          <p:val>
                                            <p:strVal val="#ppt_y+.1"/>
                                          </p:val>
                                        </p:tav>
                                        <p:tav tm="100000">
                                          <p:val>
                                            <p:strVal val="#ppt_y"/>
                                          </p:val>
                                        </p:tav>
                                      </p:tavLst>
                                    </p:anim>
                                  </p:childTnLst>
                                </p:cTn>
                              </p:par>
                            </p:childTnLst>
                          </p:cTn>
                        </p:par>
                        <p:par>
                          <p:cTn id="65" fill="hold">
                            <p:stCondLst>
                              <p:cond delay="9500"/>
                            </p:stCondLst>
                            <p:childTnLst>
                              <p:par>
                                <p:cTn id="66" presetID="42" presetClass="entr" presetSubtype="0" fill="hold" grpId="0" nodeType="after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1000"/>
                                        <p:tgtEl>
                                          <p:spTgt spid="71"/>
                                        </p:tgtEl>
                                      </p:cBhvr>
                                    </p:animEffect>
                                    <p:anim calcmode="lin" valueType="num">
                                      <p:cBhvr>
                                        <p:cTn id="69" dur="1000" fill="hold"/>
                                        <p:tgtEl>
                                          <p:spTgt spid="71"/>
                                        </p:tgtEl>
                                        <p:attrNameLst>
                                          <p:attrName>ppt_x</p:attrName>
                                        </p:attrNameLst>
                                      </p:cBhvr>
                                      <p:tavLst>
                                        <p:tav tm="0">
                                          <p:val>
                                            <p:strVal val="#ppt_x"/>
                                          </p:val>
                                        </p:tav>
                                        <p:tav tm="100000">
                                          <p:val>
                                            <p:strVal val="#ppt_x"/>
                                          </p:val>
                                        </p:tav>
                                      </p:tavLst>
                                    </p:anim>
                                    <p:anim calcmode="lin" valueType="num">
                                      <p:cBhvr>
                                        <p:cTn id="70" dur="1000" fill="hold"/>
                                        <p:tgtEl>
                                          <p:spTgt spid="71"/>
                                        </p:tgtEl>
                                        <p:attrNameLst>
                                          <p:attrName>ppt_y</p:attrName>
                                        </p:attrNameLst>
                                      </p:cBhvr>
                                      <p:tavLst>
                                        <p:tav tm="0">
                                          <p:val>
                                            <p:strVal val="#ppt_y+.1"/>
                                          </p:val>
                                        </p:tav>
                                        <p:tav tm="100000">
                                          <p:val>
                                            <p:strVal val="#ppt_y"/>
                                          </p:val>
                                        </p:tav>
                                      </p:tavLst>
                                    </p:anim>
                                  </p:childTnLst>
                                </p:cTn>
                              </p:par>
                            </p:childTnLst>
                          </p:cTn>
                        </p:par>
                        <p:par>
                          <p:cTn id="71" fill="hold">
                            <p:stCondLst>
                              <p:cond delay="10500"/>
                            </p:stCondLst>
                            <p:childTnLst>
                              <p:par>
                                <p:cTn id="72" presetID="42" presetClass="entr" presetSubtype="0" fill="hold" grpId="0" nodeType="after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fade">
                                      <p:cBhvr>
                                        <p:cTn id="74" dur="1000"/>
                                        <p:tgtEl>
                                          <p:spTgt spid="72"/>
                                        </p:tgtEl>
                                      </p:cBhvr>
                                    </p:animEffect>
                                    <p:anim calcmode="lin" valueType="num">
                                      <p:cBhvr>
                                        <p:cTn id="75" dur="1000" fill="hold"/>
                                        <p:tgtEl>
                                          <p:spTgt spid="72"/>
                                        </p:tgtEl>
                                        <p:attrNameLst>
                                          <p:attrName>ppt_x</p:attrName>
                                        </p:attrNameLst>
                                      </p:cBhvr>
                                      <p:tavLst>
                                        <p:tav tm="0">
                                          <p:val>
                                            <p:strVal val="#ppt_x"/>
                                          </p:val>
                                        </p:tav>
                                        <p:tav tm="100000">
                                          <p:val>
                                            <p:strVal val="#ppt_x"/>
                                          </p:val>
                                        </p:tav>
                                      </p:tavLst>
                                    </p:anim>
                                    <p:anim calcmode="lin" valueType="num">
                                      <p:cBhvr>
                                        <p:cTn id="76" dur="1000" fill="hold"/>
                                        <p:tgtEl>
                                          <p:spTgt spid="72"/>
                                        </p:tgtEl>
                                        <p:attrNameLst>
                                          <p:attrName>ppt_y</p:attrName>
                                        </p:attrNameLst>
                                      </p:cBhvr>
                                      <p:tavLst>
                                        <p:tav tm="0">
                                          <p:val>
                                            <p:strVal val="#ppt_y+.1"/>
                                          </p:val>
                                        </p:tav>
                                        <p:tav tm="100000">
                                          <p:val>
                                            <p:strVal val="#ppt_y"/>
                                          </p:val>
                                        </p:tav>
                                      </p:tavLst>
                                    </p:anim>
                                  </p:childTnLst>
                                </p:cTn>
                              </p:par>
                            </p:childTnLst>
                          </p:cTn>
                        </p:par>
                        <p:par>
                          <p:cTn id="77" fill="hold">
                            <p:stCondLst>
                              <p:cond delay="11500"/>
                            </p:stCondLst>
                            <p:childTnLst>
                              <p:par>
                                <p:cTn id="78" presetID="42" presetClass="entr" presetSubtype="0" fill="hold" grpId="0" nodeType="after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1000"/>
                                        <p:tgtEl>
                                          <p:spTgt spid="73"/>
                                        </p:tgtEl>
                                      </p:cBhvr>
                                    </p:animEffect>
                                    <p:anim calcmode="lin" valueType="num">
                                      <p:cBhvr>
                                        <p:cTn id="81" dur="1000" fill="hold"/>
                                        <p:tgtEl>
                                          <p:spTgt spid="73"/>
                                        </p:tgtEl>
                                        <p:attrNameLst>
                                          <p:attrName>ppt_x</p:attrName>
                                        </p:attrNameLst>
                                      </p:cBhvr>
                                      <p:tavLst>
                                        <p:tav tm="0">
                                          <p:val>
                                            <p:strVal val="#ppt_x"/>
                                          </p:val>
                                        </p:tav>
                                        <p:tav tm="100000">
                                          <p:val>
                                            <p:strVal val="#ppt_x"/>
                                          </p:val>
                                        </p:tav>
                                      </p:tavLst>
                                    </p:anim>
                                    <p:anim calcmode="lin" valueType="num">
                                      <p:cBhvr>
                                        <p:cTn id="82" dur="1000" fill="hold"/>
                                        <p:tgtEl>
                                          <p:spTgt spid="73"/>
                                        </p:tgtEl>
                                        <p:attrNameLst>
                                          <p:attrName>ppt_y</p:attrName>
                                        </p:attrNameLst>
                                      </p:cBhvr>
                                      <p:tavLst>
                                        <p:tav tm="0">
                                          <p:val>
                                            <p:strVal val="#ppt_y+.1"/>
                                          </p:val>
                                        </p:tav>
                                        <p:tav tm="100000">
                                          <p:val>
                                            <p:strVal val="#ppt_y"/>
                                          </p:val>
                                        </p:tav>
                                      </p:tavLst>
                                    </p:anim>
                                  </p:childTnLst>
                                </p:cTn>
                              </p:par>
                            </p:childTnLst>
                          </p:cTn>
                        </p:par>
                        <p:par>
                          <p:cTn id="83" fill="hold">
                            <p:stCondLst>
                              <p:cond delay="12500"/>
                            </p:stCondLst>
                            <p:childTnLst>
                              <p:par>
                                <p:cTn id="84" presetID="42" presetClass="entr" presetSubtype="0" fill="hold" grpId="0" nodeType="after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fade">
                                      <p:cBhvr>
                                        <p:cTn id="86" dur="1000"/>
                                        <p:tgtEl>
                                          <p:spTgt spid="74"/>
                                        </p:tgtEl>
                                      </p:cBhvr>
                                    </p:animEffect>
                                    <p:anim calcmode="lin" valueType="num">
                                      <p:cBhvr>
                                        <p:cTn id="87" dur="1000" fill="hold"/>
                                        <p:tgtEl>
                                          <p:spTgt spid="74"/>
                                        </p:tgtEl>
                                        <p:attrNameLst>
                                          <p:attrName>ppt_x</p:attrName>
                                        </p:attrNameLst>
                                      </p:cBhvr>
                                      <p:tavLst>
                                        <p:tav tm="0">
                                          <p:val>
                                            <p:strVal val="#ppt_x"/>
                                          </p:val>
                                        </p:tav>
                                        <p:tav tm="100000">
                                          <p:val>
                                            <p:strVal val="#ppt_x"/>
                                          </p:val>
                                        </p:tav>
                                      </p:tavLst>
                                    </p:anim>
                                    <p:anim calcmode="lin" valueType="num">
                                      <p:cBhvr>
                                        <p:cTn id="88" dur="1000" fill="hold"/>
                                        <p:tgtEl>
                                          <p:spTgt spid="74"/>
                                        </p:tgtEl>
                                        <p:attrNameLst>
                                          <p:attrName>ppt_y</p:attrName>
                                        </p:attrNameLst>
                                      </p:cBhvr>
                                      <p:tavLst>
                                        <p:tav tm="0">
                                          <p:val>
                                            <p:strVal val="#ppt_y+.1"/>
                                          </p:val>
                                        </p:tav>
                                        <p:tav tm="100000">
                                          <p:val>
                                            <p:strVal val="#ppt_y"/>
                                          </p:val>
                                        </p:tav>
                                      </p:tavLst>
                                    </p:anim>
                                  </p:childTnLst>
                                </p:cTn>
                              </p:par>
                            </p:childTnLst>
                          </p:cTn>
                        </p:par>
                        <p:par>
                          <p:cTn id="89" fill="hold">
                            <p:stCondLst>
                              <p:cond delay="13500"/>
                            </p:stCondLst>
                            <p:childTnLst>
                              <p:par>
                                <p:cTn id="90" presetID="42" presetClass="entr" presetSubtype="0" fill="hold" grpId="0" nodeType="afterEffect">
                                  <p:stCondLst>
                                    <p:cond delay="0"/>
                                  </p:stCondLst>
                                  <p:childTnLst>
                                    <p:set>
                                      <p:cBhvr>
                                        <p:cTn id="91" dur="1" fill="hold">
                                          <p:stCondLst>
                                            <p:cond delay="0"/>
                                          </p:stCondLst>
                                        </p:cTn>
                                        <p:tgtEl>
                                          <p:spTgt spid="75"/>
                                        </p:tgtEl>
                                        <p:attrNameLst>
                                          <p:attrName>style.visibility</p:attrName>
                                        </p:attrNameLst>
                                      </p:cBhvr>
                                      <p:to>
                                        <p:strVal val="visible"/>
                                      </p:to>
                                    </p:set>
                                    <p:animEffect transition="in" filter="fade">
                                      <p:cBhvr>
                                        <p:cTn id="92" dur="1000"/>
                                        <p:tgtEl>
                                          <p:spTgt spid="75"/>
                                        </p:tgtEl>
                                      </p:cBhvr>
                                    </p:animEffect>
                                    <p:anim calcmode="lin" valueType="num">
                                      <p:cBhvr>
                                        <p:cTn id="93" dur="1000" fill="hold"/>
                                        <p:tgtEl>
                                          <p:spTgt spid="75"/>
                                        </p:tgtEl>
                                        <p:attrNameLst>
                                          <p:attrName>ppt_x</p:attrName>
                                        </p:attrNameLst>
                                      </p:cBhvr>
                                      <p:tavLst>
                                        <p:tav tm="0">
                                          <p:val>
                                            <p:strVal val="#ppt_x"/>
                                          </p:val>
                                        </p:tav>
                                        <p:tav tm="100000">
                                          <p:val>
                                            <p:strVal val="#ppt_x"/>
                                          </p:val>
                                        </p:tav>
                                      </p:tavLst>
                                    </p:anim>
                                    <p:anim calcmode="lin" valueType="num">
                                      <p:cBhvr>
                                        <p:cTn id="94" dur="1000" fill="hold"/>
                                        <p:tgtEl>
                                          <p:spTgt spid="75"/>
                                        </p:tgtEl>
                                        <p:attrNameLst>
                                          <p:attrName>ppt_y</p:attrName>
                                        </p:attrNameLst>
                                      </p:cBhvr>
                                      <p:tavLst>
                                        <p:tav tm="0">
                                          <p:val>
                                            <p:strVal val="#ppt_y+.1"/>
                                          </p:val>
                                        </p:tav>
                                        <p:tav tm="100000">
                                          <p:val>
                                            <p:strVal val="#ppt_y"/>
                                          </p:val>
                                        </p:tav>
                                      </p:tavLst>
                                    </p:anim>
                                  </p:childTnLst>
                                </p:cTn>
                              </p:par>
                            </p:childTnLst>
                          </p:cTn>
                        </p:par>
                        <p:par>
                          <p:cTn id="95" fill="hold">
                            <p:stCondLst>
                              <p:cond delay="14500"/>
                            </p:stCondLst>
                            <p:childTnLst>
                              <p:par>
                                <p:cTn id="96" presetID="42" presetClass="entr" presetSubtype="0" fill="hold" grpId="0" nodeType="afterEffect">
                                  <p:stCondLst>
                                    <p:cond delay="0"/>
                                  </p:stCondLst>
                                  <p:childTnLst>
                                    <p:set>
                                      <p:cBhvr>
                                        <p:cTn id="97" dur="1" fill="hold">
                                          <p:stCondLst>
                                            <p:cond delay="0"/>
                                          </p:stCondLst>
                                        </p:cTn>
                                        <p:tgtEl>
                                          <p:spTgt spid="76"/>
                                        </p:tgtEl>
                                        <p:attrNameLst>
                                          <p:attrName>style.visibility</p:attrName>
                                        </p:attrNameLst>
                                      </p:cBhvr>
                                      <p:to>
                                        <p:strVal val="visible"/>
                                      </p:to>
                                    </p:set>
                                    <p:animEffect transition="in" filter="fade">
                                      <p:cBhvr>
                                        <p:cTn id="98" dur="1000"/>
                                        <p:tgtEl>
                                          <p:spTgt spid="76"/>
                                        </p:tgtEl>
                                      </p:cBhvr>
                                    </p:animEffect>
                                    <p:anim calcmode="lin" valueType="num">
                                      <p:cBhvr>
                                        <p:cTn id="99" dur="1000" fill="hold"/>
                                        <p:tgtEl>
                                          <p:spTgt spid="76"/>
                                        </p:tgtEl>
                                        <p:attrNameLst>
                                          <p:attrName>ppt_x</p:attrName>
                                        </p:attrNameLst>
                                      </p:cBhvr>
                                      <p:tavLst>
                                        <p:tav tm="0">
                                          <p:val>
                                            <p:strVal val="#ppt_x"/>
                                          </p:val>
                                        </p:tav>
                                        <p:tav tm="100000">
                                          <p:val>
                                            <p:strVal val="#ppt_x"/>
                                          </p:val>
                                        </p:tav>
                                      </p:tavLst>
                                    </p:anim>
                                    <p:anim calcmode="lin" valueType="num">
                                      <p:cBhvr>
                                        <p:cTn id="100" dur="1000" fill="hold"/>
                                        <p:tgtEl>
                                          <p:spTgt spid="76"/>
                                        </p:tgtEl>
                                        <p:attrNameLst>
                                          <p:attrName>ppt_y</p:attrName>
                                        </p:attrNameLst>
                                      </p:cBhvr>
                                      <p:tavLst>
                                        <p:tav tm="0">
                                          <p:val>
                                            <p:strVal val="#ppt_y+.1"/>
                                          </p:val>
                                        </p:tav>
                                        <p:tav tm="100000">
                                          <p:val>
                                            <p:strVal val="#ppt_y"/>
                                          </p:val>
                                        </p:tav>
                                      </p:tavLst>
                                    </p:anim>
                                  </p:childTnLst>
                                </p:cTn>
                              </p:par>
                            </p:childTnLst>
                          </p:cTn>
                        </p:par>
                        <p:par>
                          <p:cTn id="101" fill="hold">
                            <p:stCondLst>
                              <p:cond delay="15500"/>
                            </p:stCondLst>
                            <p:childTnLst>
                              <p:par>
                                <p:cTn id="102" presetID="42"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animEffect transition="in" filter="fade">
                                      <p:cBhvr>
                                        <p:cTn id="104" dur="1000"/>
                                        <p:tgtEl>
                                          <p:spTgt spid="77"/>
                                        </p:tgtEl>
                                      </p:cBhvr>
                                    </p:animEffect>
                                    <p:anim calcmode="lin" valueType="num">
                                      <p:cBhvr>
                                        <p:cTn id="105" dur="1000" fill="hold"/>
                                        <p:tgtEl>
                                          <p:spTgt spid="77"/>
                                        </p:tgtEl>
                                        <p:attrNameLst>
                                          <p:attrName>ppt_x</p:attrName>
                                        </p:attrNameLst>
                                      </p:cBhvr>
                                      <p:tavLst>
                                        <p:tav tm="0">
                                          <p:val>
                                            <p:strVal val="#ppt_x"/>
                                          </p:val>
                                        </p:tav>
                                        <p:tav tm="100000">
                                          <p:val>
                                            <p:strVal val="#ppt_x"/>
                                          </p:val>
                                        </p:tav>
                                      </p:tavLst>
                                    </p:anim>
                                    <p:anim calcmode="lin" valueType="num">
                                      <p:cBhvr>
                                        <p:cTn id="106"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8" grpId="0"/>
      <p:bldP spid="59" grpId="0"/>
      <p:bldP spid="61" grpId="0"/>
      <p:bldP spid="67" grpId="0"/>
      <p:bldP spid="68" grpId="0"/>
      <p:bldP spid="69" grpId="0"/>
      <p:bldP spid="70" grpId="0"/>
      <p:bldP spid="71" grpId="0"/>
      <p:bldP spid="72" grpId="0"/>
      <p:bldP spid="73" grpId="0"/>
      <p:bldP spid="74" grpId="0"/>
      <p:bldP spid="75" grpId="0"/>
      <p:bldP spid="76" grpId="0"/>
      <p:bldP spid="7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1516424" y="2849789"/>
            <a:ext cx="492443" cy="206325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工程概况应包括</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4231443"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线路经过地区的地形、地貌、地址</a:t>
            </a:r>
          </a:p>
        </p:txBody>
      </p:sp>
      <p:sp>
        <p:nvSpPr>
          <p:cNvPr id="58" name="文本框 57">
            <a:extLst>
              <a:ext uri="{FF2B5EF4-FFF2-40B4-BE49-F238E27FC236}">
                <a16:creationId xmlns:a16="http://schemas.microsoft.com/office/drawing/2014/main" id="{9E4BB870-E780-478C-AB8C-42603C354717}"/>
              </a:ext>
            </a:extLst>
          </p:cNvPr>
          <p:cNvSpPr txBox="1"/>
          <p:nvPr/>
        </p:nvSpPr>
        <p:spPr>
          <a:xfrm>
            <a:off x="4231443" y="2530433"/>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地下水位、风力、地震烈度</a:t>
            </a:r>
          </a:p>
        </p:txBody>
      </p:sp>
      <p:sp>
        <p:nvSpPr>
          <p:cNvPr id="59" name="文本框 58">
            <a:extLst>
              <a:ext uri="{FF2B5EF4-FFF2-40B4-BE49-F238E27FC236}">
                <a16:creationId xmlns:a16="http://schemas.microsoft.com/office/drawing/2014/main" id="{9A52C057-6B5B-42B6-BE30-9D1F4AA268C4}"/>
              </a:ext>
            </a:extLst>
          </p:cNvPr>
          <p:cNvSpPr txBox="1"/>
          <p:nvPr/>
        </p:nvSpPr>
        <p:spPr>
          <a:xfrm>
            <a:off x="4231443" y="2979369"/>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线路亘长</a:t>
            </a:r>
          </a:p>
        </p:txBody>
      </p:sp>
      <p:sp>
        <p:nvSpPr>
          <p:cNvPr id="61" name="文本框 60">
            <a:extLst>
              <a:ext uri="{FF2B5EF4-FFF2-40B4-BE49-F238E27FC236}">
                <a16:creationId xmlns:a16="http://schemas.microsoft.com/office/drawing/2014/main" id="{1A6E07BE-4416-476F-879D-591F3250DFE9}"/>
              </a:ext>
            </a:extLst>
          </p:cNvPr>
          <p:cNvSpPr txBox="1"/>
          <p:nvPr/>
        </p:nvSpPr>
        <p:spPr>
          <a:xfrm>
            <a:off x="4231443" y="3428305"/>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导、地线型号，杆塔类型</a:t>
            </a:r>
          </a:p>
        </p:txBody>
      </p:sp>
      <p:sp>
        <p:nvSpPr>
          <p:cNvPr id="67" name="文本框 66">
            <a:extLst>
              <a:ext uri="{FF2B5EF4-FFF2-40B4-BE49-F238E27FC236}">
                <a16:creationId xmlns:a16="http://schemas.microsoft.com/office/drawing/2014/main" id="{8005CCCC-B74C-4C9D-BFAC-7FBE50C994D2}"/>
              </a:ext>
            </a:extLst>
          </p:cNvPr>
          <p:cNvSpPr txBox="1"/>
          <p:nvPr/>
        </p:nvSpPr>
        <p:spPr>
          <a:xfrm>
            <a:off x="4231443" y="387724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静态投资</a:t>
            </a:r>
            <a:endParaRPr lang="zh-CN" altLang="en-US" sz="1600"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C3B5795F-7376-44EF-B89D-CA1B132ADE53}"/>
              </a:ext>
            </a:extLst>
          </p:cNvPr>
          <p:cNvSpPr txBox="1"/>
          <p:nvPr/>
        </p:nvSpPr>
        <p:spPr>
          <a:xfrm>
            <a:off x="4231443" y="4326177"/>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静态单位投资</a:t>
            </a:r>
            <a:endParaRPr lang="zh-CN" altLang="en-US" sz="16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F79165DC-B4D3-481D-BD24-551E6424C3AF}"/>
              </a:ext>
            </a:extLst>
          </p:cNvPr>
          <p:cNvSpPr txBox="1"/>
          <p:nvPr/>
        </p:nvSpPr>
        <p:spPr>
          <a:xfrm>
            <a:off x="4231443" y="4775113"/>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动态投资</a:t>
            </a:r>
            <a:endParaRPr lang="zh-CN" altLang="en-US" sz="1600"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1170C276-8E77-49E2-82FA-FF23B6CC11C7}"/>
              </a:ext>
            </a:extLst>
          </p:cNvPr>
          <p:cNvSpPr txBox="1"/>
          <p:nvPr/>
        </p:nvSpPr>
        <p:spPr>
          <a:xfrm>
            <a:off x="4231443" y="5224046"/>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动态单位投资</a:t>
            </a:r>
          </a:p>
        </p:txBody>
      </p:sp>
      <p:sp>
        <p:nvSpPr>
          <p:cNvPr id="71" name="文本框 70">
            <a:extLst>
              <a:ext uri="{FF2B5EF4-FFF2-40B4-BE49-F238E27FC236}">
                <a16:creationId xmlns:a16="http://schemas.microsoft.com/office/drawing/2014/main" id="{62391E05-89F7-4D3D-95CD-CDF393B9EA8E}"/>
              </a:ext>
            </a:extLst>
          </p:cNvPr>
          <p:cNvSpPr txBox="1"/>
          <p:nvPr/>
        </p:nvSpPr>
        <p:spPr>
          <a:xfrm>
            <a:off x="7759261" y="2081497"/>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计划投产日期</a:t>
            </a:r>
          </a:p>
        </p:txBody>
      </p:sp>
      <p:sp>
        <p:nvSpPr>
          <p:cNvPr id="72" name="文本框 71">
            <a:extLst>
              <a:ext uri="{FF2B5EF4-FFF2-40B4-BE49-F238E27FC236}">
                <a16:creationId xmlns:a16="http://schemas.microsoft.com/office/drawing/2014/main" id="{915F74E8-222C-4B3B-9434-A6AA84AE1370}"/>
              </a:ext>
            </a:extLst>
          </p:cNvPr>
          <p:cNvSpPr txBox="1"/>
          <p:nvPr/>
        </p:nvSpPr>
        <p:spPr>
          <a:xfrm>
            <a:off x="7759261" y="2525209"/>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资金来源</a:t>
            </a:r>
            <a:endParaRPr lang="zh-CN" altLang="en-US" sz="1600" dirty="0">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7F39B5FC-BF58-4EA7-8E44-59EB878730D8}"/>
              </a:ext>
            </a:extLst>
          </p:cNvPr>
          <p:cNvSpPr txBox="1"/>
          <p:nvPr/>
        </p:nvSpPr>
        <p:spPr>
          <a:xfrm>
            <a:off x="7759261" y="2968921"/>
            <a:ext cx="4104498" cy="338554"/>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外</a:t>
            </a:r>
            <a:r>
              <a:rPr lang="zh-CN" altLang="en-US" sz="1600" dirty="0">
                <a:latin typeface="微软雅黑" panose="020B0503020204020204" pitchFamily="34" charset="-122"/>
                <a:ea typeface="微软雅黑" panose="020B0503020204020204" pitchFamily="34" charset="-122"/>
              </a:rPr>
              <a:t>委设计项目名称及</a:t>
            </a:r>
            <a:r>
              <a:rPr lang="zh-CN" altLang="en-US" sz="1600">
                <a:latin typeface="微软雅黑" panose="020B0503020204020204" pitchFamily="34" charset="-122"/>
                <a:ea typeface="微软雅黑" panose="020B0503020204020204" pitchFamily="34" charset="-122"/>
              </a:rPr>
              <a:t>分工界限</a:t>
            </a:r>
            <a:endParaRPr lang="zh-CN" altLang="en-US" sz="1600"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14F4A48C-F2A2-414D-B9EE-A16024178F71}"/>
              </a:ext>
            </a:extLst>
          </p:cNvPr>
          <p:cNvSpPr txBox="1"/>
          <p:nvPr/>
        </p:nvSpPr>
        <p:spPr>
          <a:xfrm>
            <a:off x="7759261" y="3412633"/>
            <a:ext cx="410449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重要的交叉跨越</a:t>
            </a:r>
          </a:p>
        </p:txBody>
      </p:sp>
      <p:grpSp>
        <p:nvGrpSpPr>
          <p:cNvPr id="28" name="组合 27">
            <a:extLst>
              <a:ext uri="{FF2B5EF4-FFF2-40B4-BE49-F238E27FC236}">
                <a16:creationId xmlns:a16="http://schemas.microsoft.com/office/drawing/2014/main" id="{C2AC1FBE-D268-4E9C-81CB-C2194CF232F0}"/>
              </a:ext>
            </a:extLst>
          </p:cNvPr>
          <p:cNvGrpSpPr/>
          <p:nvPr/>
        </p:nvGrpSpPr>
        <p:grpSpPr>
          <a:xfrm>
            <a:off x="2637492" y="2849789"/>
            <a:ext cx="1124237" cy="1986310"/>
            <a:chOff x="2637492" y="2849789"/>
            <a:chExt cx="1124237" cy="1986310"/>
          </a:xfrm>
        </p:grpSpPr>
        <p:sp>
          <p:nvSpPr>
            <p:cNvPr id="29" name="Freeform 5">
              <a:extLst>
                <a:ext uri="{FF2B5EF4-FFF2-40B4-BE49-F238E27FC236}">
                  <a16:creationId xmlns:a16="http://schemas.microsoft.com/office/drawing/2014/main" id="{169370D2-4745-4410-ABC0-74AEE9B4EFE7}"/>
                </a:ext>
              </a:extLst>
            </p:cNvPr>
            <p:cNvSpPr>
              <a:spLocks noEditPoints="1"/>
            </p:cNvSpPr>
            <p:nvPr/>
          </p:nvSpPr>
          <p:spPr bwMode="auto">
            <a:xfrm>
              <a:off x="2730429" y="2849789"/>
              <a:ext cx="938361" cy="1397008"/>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0" name="文本框 29">
              <a:extLst>
                <a:ext uri="{FF2B5EF4-FFF2-40B4-BE49-F238E27FC236}">
                  <a16:creationId xmlns:a16="http://schemas.microsoft.com/office/drawing/2014/main" id="{EE2ACE14-6DCB-43F7-B8A5-5B4BE5C34493}"/>
                </a:ext>
              </a:extLst>
            </p:cNvPr>
            <p:cNvSpPr txBox="1"/>
            <p:nvPr/>
          </p:nvSpPr>
          <p:spPr>
            <a:xfrm>
              <a:off x="2637492" y="4497545"/>
              <a:ext cx="1124237"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各类线路</a:t>
              </a:r>
            </a:p>
          </p:txBody>
        </p:sp>
      </p:grpSp>
    </p:spTree>
    <p:extLst>
      <p:ext uri="{BB962C8B-B14F-4D97-AF65-F5344CB8AC3E}">
        <p14:creationId xmlns:p14="http://schemas.microsoft.com/office/powerpoint/2010/main" val="171145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1000"/>
                                        <p:tgtEl>
                                          <p:spTgt spid="57"/>
                                        </p:tgtEl>
                                      </p:cBhvr>
                                    </p:animEffect>
                                    <p:anim calcmode="lin" valueType="num">
                                      <p:cBhvr>
                                        <p:cTn id="17" dur="1000" fill="hold"/>
                                        <p:tgtEl>
                                          <p:spTgt spid="57"/>
                                        </p:tgtEl>
                                        <p:attrNameLst>
                                          <p:attrName>ppt_x</p:attrName>
                                        </p:attrNameLst>
                                      </p:cBhvr>
                                      <p:tavLst>
                                        <p:tav tm="0">
                                          <p:val>
                                            <p:strVal val="#ppt_x"/>
                                          </p:val>
                                        </p:tav>
                                        <p:tav tm="100000">
                                          <p:val>
                                            <p:strVal val="#ppt_x"/>
                                          </p:val>
                                        </p:tav>
                                      </p:tavLst>
                                    </p:anim>
                                    <p:anim calcmode="lin" valueType="num">
                                      <p:cBhvr>
                                        <p:cTn id="18" dur="1000" fill="hold"/>
                                        <p:tgtEl>
                                          <p:spTgt spid="57"/>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grpId="0" nodeType="after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1000"/>
                                        <p:tgtEl>
                                          <p:spTgt spid="58"/>
                                        </p:tgtEl>
                                      </p:cBhvr>
                                    </p:animEffect>
                                    <p:anim calcmode="lin" valueType="num">
                                      <p:cBhvr>
                                        <p:cTn id="23" dur="1000" fill="hold"/>
                                        <p:tgtEl>
                                          <p:spTgt spid="58"/>
                                        </p:tgtEl>
                                        <p:attrNameLst>
                                          <p:attrName>ppt_x</p:attrName>
                                        </p:attrNameLst>
                                      </p:cBhvr>
                                      <p:tavLst>
                                        <p:tav tm="0">
                                          <p:val>
                                            <p:strVal val="#ppt_x"/>
                                          </p:val>
                                        </p:tav>
                                        <p:tav tm="100000">
                                          <p:val>
                                            <p:strVal val="#ppt_x"/>
                                          </p:val>
                                        </p:tav>
                                      </p:tavLst>
                                    </p:anim>
                                    <p:anim calcmode="lin" valueType="num">
                                      <p:cBhvr>
                                        <p:cTn id="24" dur="1000" fill="hold"/>
                                        <p:tgtEl>
                                          <p:spTgt spid="58"/>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grpId="0" nodeType="after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1000"/>
                                        <p:tgtEl>
                                          <p:spTgt spid="59"/>
                                        </p:tgtEl>
                                      </p:cBhvr>
                                    </p:animEffect>
                                    <p:anim calcmode="lin" valueType="num">
                                      <p:cBhvr>
                                        <p:cTn id="29" dur="1000" fill="hold"/>
                                        <p:tgtEl>
                                          <p:spTgt spid="59"/>
                                        </p:tgtEl>
                                        <p:attrNameLst>
                                          <p:attrName>ppt_x</p:attrName>
                                        </p:attrNameLst>
                                      </p:cBhvr>
                                      <p:tavLst>
                                        <p:tav tm="0">
                                          <p:val>
                                            <p:strVal val="#ppt_x"/>
                                          </p:val>
                                        </p:tav>
                                        <p:tav tm="100000">
                                          <p:val>
                                            <p:strVal val="#ppt_x"/>
                                          </p:val>
                                        </p:tav>
                                      </p:tavLst>
                                    </p:anim>
                                    <p:anim calcmode="lin" valueType="num">
                                      <p:cBhvr>
                                        <p:cTn id="30" dur="1000" fill="hold"/>
                                        <p:tgtEl>
                                          <p:spTgt spid="59"/>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grpId="0"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1000"/>
                                        <p:tgtEl>
                                          <p:spTgt spid="61"/>
                                        </p:tgtEl>
                                      </p:cBhvr>
                                    </p:animEffect>
                                    <p:anim calcmode="lin" valueType="num">
                                      <p:cBhvr>
                                        <p:cTn id="35" dur="1000" fill="hold"/>
                                        <p:tgtEl>
                                          <p:spTgt spid="61"/>
                                        </p:tgtEl>
                                        <p:attrNameLst>
                                          <p:attrName>ppt_x</p:attrName>
                                        </p:attrNameLst>
                                      </p:cBhvr>
                                      <p:tavLst>
                                        <p:tav tm="0">
                                          <p:val>
                                            <p:strVal val="#ppt_x"/>
                                          </p:val>
                                        </p:tav>
                                        <p:tav tm="100000">
                                          <p:val>
                                            <p:strVal val="#ppt_x"/>
                                          </p:val>
                                        </p:tav>
                                      </p:tavLst>
                                    </p:anim>
                                    <p:anim calcmode="lin" valueType="num">
                                      <p:cBhvr>
                                        <p:cTn id="36" dur="1000" fill="hold"/>
                                        <p:tgtEl>
                                          <p:spTgt spid="61"/>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2" presetClass="entr" presetSubtype="0" fill="hold" grpId="0" nodeType="afterEffect">
                                  <p:stCondLst>
                                    <p:cond delay="0"/>
                                  </p:stCondLst>
                                  <p:childTnLst>
                                    <p:set>
                                      <p:cBhvr>
                                        <p:cTn id="39" dur="1" fill="hold">
                                          <p:stCondLst>
                                            <p:cond delay="0"/>
                                          </p:stCondLst>
                                        </p:cTn>
                                        <p:tgtEl>
                                          <p:spTgt spid="67"/>
                                        </p:tgtEl>
                                        <p:attrNameLst>
                                          <p:attrName>style.visibility</p:attrName>
                                        </p:attrNameLst>
                                      </p:cBhvr>
                                      <p:to>
                                        <p:strVal val="visible"/>
                                      </p:to>
                                    </p:set>
                                    <p:animEffect transition="in" filter="fade">
                                      <p:cBhvr>
                                        <p:cTn id="40" dur="1000"/>
                                        <p:tgtEl>
                                          <p:spTgt spid="67"/>
                                        </p:tgtEl>
                                      </p:cBhvr>
                                    </p:animEffect>
                                    <p:anim calcmode="lin" valueType="num">
                                      <p:cBhvr>
                                        <p:cTn id="41" dur="1000" fill="hold"/>
                                        <p:tgtEl>
                                          <p:spTgt spid="67"/>
                                        </p:tgtEl>
                                        <p:attrNameLst>
                                          <p:attrName>ppt_x</p:attrName>
                                        </p:attrNameLst>
                                      </p:cBhvr>
                                      <p:tavLst>
                                        <p:tav tm="0">
                                          <p:val>
                                            <p:strVal val="#ppt_x"/>
                                          </p:val>
                                        </p:tav>
                                        <p:tav tm="100000">
                                          <p:val>
                                            <p:strVal val="#ppt_x"/>
                                          </p:val>
                                        </p:tav>
                                      </p:tavLst>
                                    </p:anim>
                                    <p:anim calcmode="lin" valueType="num">
                                      <p:cBhvr>
                                        <p:cTn id="42" dur="1000" fill="hold"/>
                                        <p:tgtEl>
                                          <p:spTgt spid="67"/>
                                        </p:tgtEl>
                                        <p:attrNameLst>
                                          <p:attrName>ppt_y</p:attrName>
                                        </p:attrNameLst>
                                      </p:cBhvr>
                                      <p:tavLst>
                                        <p:tav tm="0">
                                          <p:val>
                                            <p:strVal val="#ppt_y+.1"/>
                                          </p:val>
                                        </p:tav>
                                        <p:tav tm="100000">
                                          <p:val>
                                            <p:strVal val="#ppt_y"/>
                                          </p:val>
                                        </p:tav>
                                      </p:tavLst>
                                    </p:anim>
                                  </p:childTnLst>
                                </p:cTn>
                              </p:par>
                            </p:childTnLst>
                          </p:cTn>
                        </p:par>
                        <p:par>
                          <p:cTn id="43" fill="hold">
                            <p:stCondLst>
                              <p:cond delay="6000"/>
                            </p:stCondLst>
                            <p:childTnLst>
                              <p:par>
                                <p:cTn id="44" presetID="42" presetClass="entr" presetSubtype="0"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1000"/>
                                        <p:tgtEl>
                                          <p:spTgt spid="68"/>
                                        </p:tgtEl>
                                      </p:cBhvr>
                                    </p:animEffect>
                                    <p:anim calcmode="lin" valueType="num">
                                      <p:cBhvr>
                                        <p:cTn id="47" dur="1000" fill="hold"/>
                                        <p:tgtEl>
                                          <p:spTgt spid="68"/>
                                        </p:tgtEl>
                                        <p:attrNameLst>
                                          <p:attrName>ppt_x</p:attrName>
                                        </p:attrNameLst>
                                      </p:cBhvr>
                                      <p:tavLst>
                                        <p:tav tm="0">
                                          <p:val>
                                            <p:strVal val="#ppt_x"/>
                                          </p:val>
                                        </p:tav>
                                        <p:tav tm="100000">
                                          <p:val>
                                            <p:strVal val="#ppt_x"/>
                                          </p:val>
                                        </p:tav>
                                      </p:tavLst>
                                    </p:anim>
                                    <p:anim calcmode="lin" valueType="num">
                                      <p:cBhvr>
                                        <p:cTn id="48" dur="1000" fill="hold"/>
                                        <p:tgtEl>
                                          <p:spTgt spid="68"/>
                                        </p:tgtEl>
                                        <p:attrNameLst>
                                          <p:attrName>ppt_y</p:attrName>
                                        </p:attrNameLst>
                                      </p:cBhvr>
                                      <p:tavLst>
                                        <p:tav tm="0">
                                          <p:val>
                                            <p:strVal val="#ppt_y+.1"/>
                                          </p:val>
                                        </p:tav>
                                        <p:tav tm="100000">
                                          <p:val>
                                            <p:strVal val="#ppt_y"/>
                                          </p:val>
                                        </p:tav>
                                      </p:tavLst>
                                    </p:anim>
                                  </p:childTnLst>
                                </p:cTn>
                              </p:par>
                            </p:childTnLst>
                          </p:cTn>
                        </p:par>
                        <p:par>
                          <p:cTn id="49" fill="hold">
                            <p:stCondLst>
                              <p:cond delay="7000"/>
                            </p:stCondLst>
                            <p:childTnLst>
                              <p:par>
                                <p:cTn id="50" presetID="42" presetClass="entr" presetSubtype="0"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1000"/>
                                        <p:tgtEl>
                                          <p:spTgt spid="69"/>
                                        </p:tgtEl>
                                      </p:cBhvr>
                                    </p:animEffect>
                                    <p:anim calcmode="lin" valueType="num">
                                      <p:cBhvr>
                                        <p:cTn id="53" dur="1000" fill="hold"/>
                                        <p:tgtEl>
                                          <p:spTgt spid="69"/>
                                        </p:tgtEl>
                                        <p:attrNameLst>
                                          <p:attrName>ppt_x</p:attrName>
                                        </p:attrNameLst>
                                      </p:cBhvr>
                                      <p:tavLst>
                                        <p:tav tm="0">
                                          <p:val>
                                            <p:strVal val="#ppt_x"/>
                                          </p:val>
                                        </p:tav>
                                        <p:tav tm="100000">
                                          <p:val>
                                            <p:strVal val="#ppt_x"/>
                                          </p:val>
                                        </p:tav>
                                      </p:tavLst>
                                    </p:anim>
                                    <p:anim calcmode="lin" valueType="num">
                                      <p:cBhvr>
                                        <p:cTn id="54" dur="1000" fill="hold"/>
                                        <p:tgtEl>
                                          <p:spTgt spid="69"/>
                                        </p:tgtEl>
                                        <p:attrNameLst>
                                          <p:attrName>ppt_y</p:attrName>
                                        </p:attrNameLst>
                                      </p:cBhvr>
                                      <p:tavLst>
                                        <p:tav tm="0">
                                          <p:val>
                                            <p:strVal val="#ppt_y+.1"/>
                                          </p:val>
                                        </p:tav>
                                        <p:tav tm="100000">
                                          <p:val>
                                            <p:strVal val="#ppt_y"/>
                                          </p:val>
                                        </p:tav>
                                      </p:tavLst>
                                    </p:anim>
                                  </p:childTnLst>
                                </p:cTn>
                              </p:par>
                            </p:childTnLst>
                          </p:cTn>
                        </p:par>
                        <p:par>
                          <p:cTn id="55" fill="hold">
                            <p:stCondLst>
                              <p:cond delay="8000"/>
                            </p:stCondLst>
                            <p:childTnLst>
                              <p:par>
                                <p:cTn id="56" presetID="42" presetClass="entr" presetSubtype="0" fill="hold" grpId="0" nodeType="after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1000"/>
                                        <p:tgtEl>
                                          <p:spTgt spid="70"/>
                                        </p:tgtEl>
                                      </p:cBhvr>
                                    </p:animEffect>
                                    <p:anim calcmode="lin" valueType="num">
                                      <p:cBhvr>
                                        <p:cTn id="59" dur="1000" fill="hold"/>
                                        <p:tgtEl>
                                          <p:spTgt spid="70"/>
                                        </p:tgtEl>
                                        <p:attrNameLst>
                                          <p:attrName>ppt_x</p:attrName>
                                        </p:attrNameLst>
                                      </p:cBhvr>
                                      <p:tavLst>
                                        <p:tav tm="0">
                                          <p:val>
                                            <p:strVal val="#ppt_x"/>
                                          </p:val>
                                        </p:tav>
                                        <p:tav tm="100000">
                                          <p:val>
                                            <p:strVal val="#ppt_x"/>
                                          </p:val>
                                        </p:tav>
                                      </p:tavLst>
                                    </p:anim>
                                    <p:anim calcmode="lin" valueType="num">
                                      <p:cBhvr>
                                        <p:cTn id="60" dur="1000" fill="hold"/>
                                        <p:tgtEl>
                                          <p:spTgt spid="70"/>
                                        </p:tgtEl>
                                        <p:attrNameLst>
                                          <p:attrName>ppt_y</p:attrName>
                                        </p:attrNameLst>
                                      </p:cBhvr>
                                      <p:tavLst>
                                        <p:tav tm="0">
                                          <p:val>
                                            <p:strVal val="#ppt_y+.1"/>
                                          </p:val>
                                        </p:tav>
                                        <p:tav tm="100000">
                                          <p:val>
                                            <p:strVal val="#ppt_y"/>
                                          </p:val>
                                        </p:tav>
                                      </p:tavLst>
                                    </p:anim>
                                  </p:childTnLst>
                                </p:cTn>
                              </p:par>
                            </p:childTnLst>
                          </p:cTn>
                        </p:par>
                        <p:par>
                          <p:cTn id="61" fill="hold">
                            <p:stCondLst>
                              <p:cond delay="9000"/>
                            </p:stCondLst>
                            <p:childTnLst>
                              <p:par>
                                <p:cTn id="62" presetID="42" presetClass="entr" presetSubtype="0" fill="hold" grpId="0" nodeType="after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fade">
                                      <p:cBhvr>
                                        <p:cTn id="64" dur="1000"/>
                                        <p:tgtEl>
                                          <p:spTgt spid="71"/>
                                        </p:tgtEl>
                                      </p:cBhvr>
                                    </p:animEffect>
                                    <p:anim calcmode="lin" valueType="num">
                                      <p:cBhvr>
                                        <p:cTn id="65" dur="1000" fill="hold"/>
                                        <p:tgtEl>
                                          <p:spTgt spid="71"/>
                                        </p:tgtEl>
                                        <p:attrNameLst>
                                          <p:attrName>ppt_x</p:attrName>
                                        </p:attrNameLst>
                                      </p:cBhvr>
                                      <p:tavLst>
                                        <p:tav tm="0">
                                          <p:val>
                                            <p:strVal val="#ppt_x"/>
                                          </p:val>
                                        </p:tav>
                                        <p:tav tm="100000">
                                          <p:val>
                                            <p:strVal val="#ppt_x"/>
                                          </p:val>
                                        </p:tav>
                                      </p:tavLst>
                                    </p:anim>
                                    <p:anim calcmode="lin" valueType="num">
                                      <p:cBhvr>
                                        <p:cTn id="66" dur="1000" fill="hold"/>
                                        <p:tgtEl>
                                          <p:spTgt spid="71"/>
                                        </p:tgtEl>
                                        <p:attrNameLst>
                                          <p:attrName>ppt_y</p:attrName>
                                        </p:attrNameLst>
                                      </p:cBhvr>
                                      <p:tavLst>
                                        <p:tav tm="0">
                                          <p:val>
                                            <p:strVal val="#ppt_y+.1"/>
                                          </p:val>
                                        </p:tav>
                                        <p:tav tm="100000">
                                          <p:val>
                                            <p:strVal val="#ppt_y"/>
                                          </p:val>
                                        </p:tav>
                                      </p:tavLst>
                                    </p:anim>
                                  </p:childTnLst>
                                </p:cTn>
                              </p:par>
                            </p:childTnLst>
                          </p:cTn>
                        </p:par>
                        <p:par>
                          <p:cTn id="67" fill="hold">
                            <p:stCondLst>
                              <p:cond delay="10000"/>
                            </p:stCondLst>
                            <p:childTnLst>
                              <p:par>
                                <p:cTn id="68" presetID="42" presetClass="entr" presetSubtype="0" fill="hold" grpId="0" nodeType="after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1000"/>
                                        <p:tgtEl>
                                          <p:spTgt spid="72"/>
                                        </p:tgtEl>
                                      </p:cBhvr>
                                    </p:animEffect>
                                    <p:anim calcmode="lin" valueType="num">
                                      <p:cBhvr>
                                        <p:cTn id="71" dur="1000" fill="hold"/>
                                        <p:tgtEl>
                                          <p:spTgt spid="72"/>
                                        </p:tgtEl>
                                        <p:attrNameLst>
                                          <p:attrName>ppt_x</p:attrName>
                                        </p:attrNameLst>
                                      </p:cBhvr>
                                      <p:tavLst>
                                        <p:tav tm="0">
                                          <p:val>
                                            <p:strVal val="#ppt_x"/>
                                          </p:val>
                                        </p:tav>
                                        <p:tav tm="100000">
                                          <p:val>
                                            <p:strVal val="#ppt_x"/>
                                          </p:val>
                                        </p:tav>
                                      </p:tavLst>
                                    </p:anim>
                                    <p:anim calcmode="lin" valueType="num">
                                      <p:cBhvr>
                                        <p:cTn id="72" dur="1000" fill="hold"/>
                                        <p:tgtEl>
                                          <p:spTgt spid="72"/>
                                        </p:tgtEl>
                                        <p:attrNameLst>
                                          <p:attrName>ppt_y</p:attrName>
                                        </p:attrNameLst>
                                      </p:cBhvr>
                                      <p:tavLst>
                                        <p:tav tm="0">
                                          <p:val>
                                            <p:strVal val="#ppt_y+.1"/>
                                          </p:val>
                                        </p:tav>
                                        <p:tav tm="100000">
                                          <p:val>
                                            <p:strVal val="#ppt_y"/>
                                          </p:val>
                                        </p:tav>
                                      </p:tavLst>
                                    </p:anim>
                                  </p:childTnLst>
                                </p:cTn>
                              </p:par>
                            </p:childTnLst>
                          </p:cTn>
                        </p:par>
                        <p:par>
                          <p:cTn id="73" fill="hold">
                            <p:stCondLst>
                              <p:cond delay="11000"/>
                            </p:stCondLst>
                            <p:childTnLst>
                              <p:par>
                                <p:cTn id="74" presetID="42" presetClass="entr" presetSubtype="0" fill="hold" grpId="0" nodeType="after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fade">
                                      <p:cBhvr>
                                        <p:cTn id="76" dur="1000"/>
                                        <p:tgtEl>
                                          <p:spTgt spid="73"/>
                                        </p:tgtEl>
                                      </p:cBhvr>
                                    </p:animEffect>
                                    <p:anim calcmode="lin" valueType="num">
                                      <p:cBhvr>
                                        <p:cTn id="77" dur="1000" fill="hold"/>
                                        <p:tgtEl>
                                          <p:spTgt spid="73"/>
                                        </p:tgtEl>
                                        <p:attrNameLst>
                                          <p:attrName>ppt_x</p:attrName>
                                        </p:attrNameLst>
                                      </p:cBhvr>
                                      <p:tavLst>
                                        <p:tav tm="0">
                                          <p:val>
                                            <p:strVal val="#ppt_x"/>
                                          </p:val>
                                        </p:tav>
                                        <p:tav tm="100000">
                                          <p:val>
                                            <p:strVal val="#ppt_x"/>
                                          </p:val>
                                        </p:tav>
                                      </p:tavLst>
                                    </p:anim>
                                    <p:anim calcmode="lin" valueType="num">
                                      <p:cBhvr>
                                        <p:cTn id="78" dur="1000" fill="hold"/>
                                        <p:tgtEl>
                                          <p:spTgt spid="73"/>
                                        </p:tgtEl>
                                        <p:attrNameLst>
                                          <p:attrName>ppt_y</p:attrName>
                                        </p:attrNameLst>
                                      </p:cBhvr>
                                      <p:tavLst>
                                        <p:tav tm="0">
                                          <p:val>
                                            <p:strVal val="#ppt_y+.1"/>
                                          </p:val>
                                        </p:tav>
                                        <p:tav tm="100000">
                                          <p:val>
                                            <p:strVal val="#ppt_y"/>
                                          </p:val>
                                        </p:tav>
                                      </p:tavLst>
                                    </p:anim>
                                  </p:childTnLst>
                                </p:cTn>
                              </p:par>
                            </p:childTnLst>
                          </p:cTn>
                        </p:par>
                        <p:par>
                          <p:cTn id="79" fill="hold">
                            <p:stCondLst>
                              <p:cond delay="12000"/>
                            </p:stCondLst>
                            <p:childTnLst>
                              <p:par>
                                <p:cTn id="80" presetID="42" presetClass="entr" presetSubtype="0" fill="hold" grpId="0" nodeType="after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fade">
                                      <p:cBhvr>
                                        <p:cTn id="82" dur="1000"/>
                                        <p:tgtEl>
                                          <p:spTgt spid="74"/>
                                        </p:tgtEl>
                                      </p:cBhvr>
                                    </p:animEffect>
                                    <p:anim calcmode="lin" valueType="num">
                                      <p:cBhvr>
                                        <p:cTn id="83" dur="1000" fill="hold"/>
                                        <p:tgtEl>
                                          <p:spTgt spid="74"/>
                                        </p:tgtEl>
                                        <p:attrNameLst>
                                          <p:attrName>ppt_x</p:attrName>
                                        </p:attrNameLst>
                                      </p:cBhvr>
                                      <p:tavLst>
                                        <p:tav tm="0">
                                          <p:val>
                                            <p:strVal val="#ppt_x"/>
                                          </p:val>
                                        </p:tav>
                                        <p:tav tm="100000">
                                          <p:val>
                                            <p:strVal val="#ppt_x"/>
                                          </p:val>
                                        </p:tav>
                                      </p:tavLst>
                                    </p:anim>
                                    <p:anim calcmode="lin" valueType="num">
                                      <p:cBhvr>
                                        <p:cTn id="84"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58" grpId="0"/>
      <p:bldP spid="59" grpId="0"/>
      <p:bldP spid="61" grpId="0"/>
      <p:bldP spid="67" grpId="0"/>
      <p:bldP spid="68" grpId="0"/>
      <p:bldP spid="69" grpId="0"/>
      <p:bldP spid="70" grpId="0"/>
      <p:bldP spid="71" grpId="0"/>
      <p:bldP spid="72" grpId="0"/>
      <p:bldP spid="73" grpId="0"/>
      <p:bldP spid="7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5051852" y="1295400"/>
            <a:ext cx="2088297"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编制说明</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1516428" y="2849789"/>
            <a:ext cx="492443" cy="2063254"/>
          </a:xfrm>
          <a:prstGeom prst="rect">
            <a:avLst/>
          </a:prstGeom>
          <a:noFill/>
        </p:spPr>
        <p:txBody>
          <a:bodyPr vert="eaVert" wrap="square" rtlCol="0">
            <a:spAutoFit/>
          </a:bodyPr>
          <a:lstStyle/>
          <a:p>
            <a:pPr algn="dist"/>
            <a:r>
              <a:rPr lang="zh-CN" altLang="en-US" sz="2000" b="1" dirty="0">
                <a:latin typeface="微软雅黑" panose="020B0503020204020204" pitchFamily="34" charset="-122"/>
                <a:ea typeface="微软雅黑" panose="020B0503020204020204" pitchFamily="34" charset="-122"/>
              </a:rPr>
              <a:t>还应包含</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3979637" y="2260335"/>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改、扩建工程的建设范围、过渡措施方案及其费用</a:t>
            </a:r>
          </a:p>
        </p:txBody>
      </p:sp>
      <p:sp>
        <p:nvSpPr>
          <p:cNvPr id="25" name="文本框 24">
            <a:extLst>
              <a:ext uri="{FF2B5EF4-FFF2-40B4-BE49-F238E27FC236}">
                <a16:creationId xmlns:a16="http://schemas.microsoft.com/office/drawing/2014/main" id="{8D2834E2-3C85-413C-8620-C425AC099306}"/>
              </a:ext>
            </a:extLst>
          </p:cNvPr>
          <p:cNvSpPr txBox="1"/>
          <p:nvPr/>
        </p:nvSpPr>
        <p:spPr>
          <a:xfrm>
            <a:off x="3979637" y="3015734"/>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可利用或需拆除的设备、材料、建（构）筑物</a:t>
            </a:r>
          </a:p>
        </p:txBody>
      </p:sp>
      <p:sp>
        <p:nvSpPr>
          <p:cNvPr id="2" name="椭圆 1">
            <a:extLst>
              <a:ext uri="{FF2B5EF4-FFF2-40B4-BE49-F238E27FC236}">
                <a16:creationId xmlns:a16="http://schemas.microsoft.com/office/drawing/2014/main" id="{C1508468-CF50-4560-8EED-964F6854D298}"/>
              </a:ext>
            </a:extLst>
          </p:cNvPr>
          <p:cNvSpPr/>
          <p:nvPr/>
        </p:nvSpPr>
        <p:spPr>
          <a:xfrm>
            <a:off x="3161512" y="2155395"/>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5D81F7BE-720B-4298-9FDE-DD70AEBD2442}"/>
              </a:ext>
            </a:extLst>
          </p:cNvPr>
          <p:cNvSpPr/>
          <p:nvPr/>
        </p:nvSpPr>
        <p:spPr>
          <a:xfrm>
            <a:off x="3161512" y="2910794"/>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3261F036-66F7-4C79-A77E-C57C8184DD47}"/>
              </a:ext>
            </a:extLst>
          </p:cNvPr>
          <p:cNvSpPr txBox="1"/>
          <p:nvPr/>
        </p:nvSpPr>
        <p:spPr>
          <a:xfrm>
            <a:off x="3979637" y="3771133"/>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编制原则及依据</a:t>
            </a:r>
          </a:p>
        </p:txBody>
      </p:sp>
      <p:sp>
        <p:nvSpPr>
          <p:cNvPr id="33" name="椭圆 32">
            <a:extLst>
              <a:ext uri="{FF2B5EF4-FFF2-40B4-BE49-F238E27FC236}">
                <a16:creationId xmlns:a16="http://schemas.microsoft.com/office/drawing/2014/main" id="{1331B581-CB10-4BB0-82F8-6DFAD8A53F66}"/>
              </a:ext>
            </a:extLst>
          </p:cNvPr>
          <p:cNvSpPr/>
          <p:nvPr/>
        </p:nvSpPr>
        <p:spPr>
          <a:xfrm>
            <a:off x="3161512" y="3666193"/>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54711FA8-02AC-45C2-A913-5657331D47D2}"/>
              </a:ext>
            </a:extLst>
          </p:cNvPr>
          <p:cNvSpPr txBox="1"/>
          <p:nvPr/>
        </p:nvSpPr>
        <p:spPr>
          <a:xfrm>
            <a:off x="3979637" y="4526532"/>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概算造价水平分析</a:t>
            </a:r>
          </a:p>
        </p:txBody>
      </p:sp>
      <p:sp>
        <p:nvSpPr>
          <p:cNvPr id="35" name="椭圆 34">
            <a:extLst>
              <a:ext uri="{FF2B5EF4-FFF2-40B4-BE49-F238E27FC236}">
                <a16:creationId xmlns:a16="http://schemas.microsoft.com/office/drawing/2014/main" id="{844C6656-A3B5-4B05-BAA8-632DE181A26B}"/>
              </a:ext>
            </a:extLst>
          </p:cNvPr>
          <p:cNvSpPr/>
          <p:nvPr/>
        </p:nvSpPr>
        <p:spPr>
          <a:xfrm>
            <a:off x="3161512" y="4421592"/>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CD751962-9FB4-4BE0-8E55-69C75C755E48}"/>
              </a:ext>
            </a:extLst>
          </p:cNvPr>
          <p:cNvSpPr txBox="1"/>
          <p:nvPr/>
        </p:nvSpPr>
        <p:spPr>
          <a:xfrm>
            <a:off x="3979637" y="5281932"/>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造价控制情况分析</a:t>
            </a:r>
          </a:p>
        </p:txBody>
      </p:sp>
      <p:sp>
        <p:nvSpPr>
          <p:cNvPr id="37" name="椭圆 36">
            <a:extLst>
              <a:ext uri="{FF2B5EF4-FFF2-40B4-BE49-F238E27FC236}">
                <a16:creationId xmlns:a16="http://schemas.microsoft.com/office/drawing/2014/main" id="{B26E8165-C9AC-40DF-95A8-106A9A6899E4}"/>
              </a:ext>
            </a:extLst>
          </p:cNvPr>
          <p:cNvSpPr/>
          <p:nvPr/>
        </p:nvSpPr>
        <p:spPr>
          <a:xfrm>
            <a:off x="3161511" y="5176993"/>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438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1000"/>
                                        <p:tgtEl>
                                          <p:spTgt spid="2"/>
                                        </p:tgtEl>
                                      </p:cBhvr>
                                    </p:animEffect>
                                  </p:childTnLst>
                                </p:cTn>
                              </p:par>
                            </p:childTnLst>
                          </p:cTn>
                        </p:par>
                        <p:par>
                          <p:cTn id="17" fill="hold">
                            <p:stCondLst>
                              <p:cond delay="2000"/>
                            </p:stCondLst>
                            <p:childTnLst>
                              <p:par>
                                <p:cTn id="18" presetID="42"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21" presetClass="entr" presetSubtype="1"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heel(1)">
                                      <p:cBhvr>
                                        <p:cTn id="26" dur="1000"/>
                                        <p:tgtEl>
                                          <p:spTgt spid="31"/>
                                        </p:tgtEl>
                                      </p:cBhvr>
                                    </p:animEffect>
                                  </p:childTnLst>
                                </p:cTn>
                              </p:par>
                            </p:childTnLst>
                          </p:cTn>
                        </p:par>
                        <p:par>
                          <p:cTn id="27" fill="hold">
                            <p:stCondLst>
                              <p:cond delay="4000"/>
                            </p:stCondLst>
                            <p:childTnLst>
                              <p:par>
                                <p:cTn id="28" presetID="42"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par>
                          <p:cTn id="33" fill="hold">
                            <p:stCondLst>
                              <p:cond delay="5000"/>
                            </p:stCondLst>
                            <p:childTnLst>
                              <p:par>
                                <p:cTn id="34" presetID="21" presetClass="entr" presetSubtype="1"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heel(1)">
                                      <p:cBhvr>
                                        <p:cTn id="36" dur="1000"/>
                                        <p:tgtEl>
                                          <p:spTgt spid="33"/>
                                        </p:tgtEl>
                                      </p:cBhvr>
                                    </p:animEffect>
                                  </p:childTnLst>
                                </p:cTn>
                              </p:par>
                            </p:childTnLst>
                          </p:cTn>
                        </p:par>
                        <p:par>
                          <p:cTn id="37" fill="hold">
                            <p:stCondLst>
                              <p:cond delay="6000"/>
                            </p:stCondLst>
                            <p:childTnLst>
                              <p:par>
                                <p:cTn id="38" presetID="42" presetClass="entr" presetSubtype="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1000"/>
                                        <p:tgtEl>
                                          <p:spTgt spid="32"/>
                                        </p:tgtEl>
                                      </p:cBhvr>
                                    </p:animEffect>
                                    <p:anim calcmode="lin" valueType="num">
                                      <p:cBhvr>
                                        <p:cTn id="41" dur="1000" fill="hold"/>
                                        <p:tgtEl>
                                          <p:spTgt spid="32"/>
                                        </p:tgtEl>
                                        <p:attrNameLst>
                                          <p:attrName>ppt_x</p:attrName>
                                        </p:attrNameLst>
                                      </p:cBhvr>
                                      <p:tavLst>
                                        <p:tav tm="0">
                                          <p:val>
                                            <p:strVal val="#ppt_x"/>
                                          </p:val>
                                        </p:tav>
                                        <p:tav tm="100000">
                                          <p:val>
                                            <p:strVal val="#ppt_x"/>
                                          </p:val>
                                        </p:tav>
                                      </p:tavLst>
                                    </p:anim>
                                    <p:anim calcmode="lin" valueType="num">
                                      <p:cBhvr>
                                        <p:cTn id="42" dur="1000" fill="hold"/>
                                        <p:tgtEl>
                                          <p:spTgt spid="32"/>
                                        </p:tgtEl>
                                        <p:attrNameLst>
                                          <p:attrName>ppt_y</p:attrName>
                                        </p:attrNameLst>
                                      </p:cBhvr>
                                      <p:tavLst>
                                        <p:tav tm="0">
                                          <p:val>
                                            <p:strVal val="#ppt_y+.1"/>
                                          </p:val>
                                        </p:tav>
                                        <p:tav tm="100000">
                                          <p:val>
                                            <p:strVal val="#ppt_y"/>
                                          </p:val>
                                        </p:tav>
                                      </p:tavLst>
                                    </p:anim>
                                  </p:childTnLst>
                                </p:cTn>
                              </p:par>
                            </p:childTnLst>
                          </p:cTn>
                        </p:par>
                        <p:par>
                          <p:cTn id="43" fill="hold">
                            <p:stCondLst>
                              <p:cond delay="7000"/>
                            </p:stCondLst>
                            <p:childTnLst>
                              <p:par>
                                <p:cTn id="44" presetID="21" presetClass="entr" presetSubtype="1"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heel(1)">
                                      <p:cBhvr>
                                        <p:cTn id="46" dur="1000"/>
                                        <p:tgtEl>
                                          <p:spTgt spid="35"/>
                                        </p:tgtEl>
                                      </p:cBhvr>
                                    </p:animEffect>
                                  </p:childTnLst>
                                </p:cTn>
                              </p:par>
                            </p:childTnLst>
                          </p:cTn>
                        </p:par>
                        <p:par>
                          <p:cTn id="47" fill="hold">
                            <p:stCondLst>
                              <p:cond delay="8000"/>
                            </p:stCondLst>
                            <p:childTnLst>
                              <p:par>
                                <p:cTn id="48" presetID="42"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0"/>
                                        <p:tgtEl>
                                          <p:spTgt spid="34"/>
                                        </p:tgtEl>
                                      </p:cBhvr>
                                    </p:animEffect>
                                    <p:anim calcmode="lin" valueType="num">
                                      <p:cBhvr>
                                        <p:cTn id="51" dur="1000" fill="hold"/>
                                        <p:tgtEl>
                                          <p:spTgt spid="34"/>
                                        </p:tgtEl>
                                        <p:attrNameLst>
                                          <p:attrName>ppt_x</p:attrName>
                                        </p:attrNameLst>
                                      </p:cBhvr>
                                      <p:tavLst>
                                        <p:tav tm="0">
                                          <p:val>
                                            <p:strVal val="#ppt_x"/>
                                          </p:val>
                                        </p:tav>
                                        <p:tav tm="100000">
                                          <p:val>
                                            <p:strVal val="#ppt_x"/>
                                          </p:val>
                                        </p:tav>
                                      </p:tavLst>
                                    </p:anim>
                                    <p:anim calcmode="lin" valueType="num">
                                      <p:cBhvr>
                                        <p:cTn id="52" dur="1000" fill="hold"/>
                                        <p:tgtEl>
                                          <p:spTgt spid="34"/>
                                        </p:tgtEl>
                                        <p:attrNameLst>
                                          <p:attrName>ppt_y</p:attrName>
                                        </p:attrNameLst>
                                      </p:cBhvr>
                                      <p:tavLst>
                                        <p:tav tm="0">
                                          <p:val>
                                            <p:strVal val="#ppt_y+.1"/>
                                          </p:val>
                                        </p:tav>
                                        <p:tav tm="100000">
                                          <p:val>
                                            <p:strVal val="#ppt_y"/>
                                          </p:val>
                                        </p:tav>
                                      </p:tavLst>
                                    </p:anim>
                                  </p:childTnLst>
                                </p:cTn>
                              </p:par>
                            </p:childTnLst>
                          </p:cTn>
                        </p:par>
                        <p:par>
                          <p:cTn id="53" fill="hold">
                            <p:stCondLst>
                              <p:cond delay="9000"/>
                            </p:stCondLst>
                            <p:childTnLst>
                              <p:par>
                                <p:cTn id="54" presetID="21" presetClass="entr" presetSubtype="1" fill="hold" grpId="0"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heel(1)">
                                      <p:cBhvr>
                                        <p:cTn id="56" dur="1000"/>
                                        <p:tgtEl>
                                          <p:spTgt spid="37"/>
                                        </p:tgtEl>
                                      </p:cBhvr>
                                    </p:animEffect>
                                  </p:childTnLst>
                                </p:cTn>
                              </p:par>
                            </p:childTnLst>
                          </p:cTn>
                        </p:par>
                        <p:par>
                          <p:cTn id="57" fill="hold">
                            <p:stCondLst>
                              <p:cond delay="10000"/>
                            </p:stCondLst>
                            <p:childTnLst>
                              <p:par>
                                <p:cTn id="58" presetID="42" presetClass="entr" presetSubtype="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25" grpId="0"/>
      <p:bldP spid="2" grpId="0" animBg="1"/>
      <p:bldP spid="31" grpId="0" animBg="1"/>
      <p:bldP spid="32" grpId="0"/>
      <p:bldP spid="33" grpId="0" animBg="1"/>
      <p:bldP spid="34" grpId="0"/>
      <p:bldP spid="35" grpId="0" animBg="1"/>
      <p:bldP spid="36" grpId="0"/>
      <p:bldP spid="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初步设计概算调整</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74EA79C6-ECB0-4DF4-9920-E78941D9A41A}"/>
              </a:ext>
            </a:extLst>
          </p:cNvPr>
          <p:cNvSpPr txBox="1"/>
          <p:nvPr/>
        </p:nvSpPr>
        <p:spPr>
          <a:xfrm>
            <a:off x="4195565" y="2165866"/>
            <a:ext cx="3955320" cy="523220"/>
          </a:xfrm>
          <a:prstGeom prst="rect">
            <a:avLst/>
          </a:prstGeom>
          <a:noFill/>
        </p:spPr>
        <p:txBody>
          <a:bodyPr vert="horz" wrap="square" rtlCol="0">
            <a:spAutoFit/>
          </a:bodyPr>
          <a:lstStyle/>
          <a:p>
            <a:pPr algn="dist"/>
            <a:r>
              <a:rPr lang="zh-CN" altLang="en-US" b="1" dirty="0">
                <a:latin typeface="微软雅黑" panose="020B0503020204020204" pitchFamily="34" charset="-122"/>
                <a:ea typeface="微软雅黑" panose="020B0503020204020204" pitchFamily="34" charset="-122"/>
              </a:rPr>
              <a:t>概算经批准后一般</a:t>
            </a:r>
            <a:r>
              <a:rPr lang="zh-CN" altLang="en-US" sz="2800" b="1" dirty="0">
                <a:solidFill>
                  <a:srgbClr val="FFC000"/>
                </a:solidFill>
                <a:latin typeface="微软雅黑" panose="020B0503020204020204" pitchFamily="34" charset="-122"/>
                <a:ea typeface="微软雅黑" panose="020B0503020204020204" pitchFamily="34" charset="-122"/>
              </a:rPr>
              <a:t>不得</a:t>
            </a:r>
            <a:r>
              <a:rPr lang="zh-CN" altLang="en-US" b="1" dirty="0">
                <a:latin typeface="微软雅黑" panose="020B0503020204020204" pitchFamily="34" charset="-122"/>
                <a:ea typeface="微软雅黑" panose="020B0503020204020204" pitchFamily="34" charset="-122"/>
              </a:rPr>
              <a:t>调整</a:t>
            </a:r>
          </a:p>
        </p:txBody>
      </p:sp>
      <p:sp>
        <p:nvSpPr>
          <p:cNvPr id="57" name="文本框 56">
            <a:extLst>
              <a:ext uri="{FF2B5EF4-FFF2-40B4-BE49-F238E27FC236}">
                <a16:creationId xmlns:a16="http://schemas.microsoft.com/office/drawing/2014/main" id="{DDEB4EFD-02C7-4EDF-A411-BF79B45F29A0}"/>
              </a:ext>
            </a:extLst>
          </p:cNvPr>
          <p:cNvSpPr txBox="1"/>
          <p:nvPr/>
        </p:nvSpPr>
        <p:spPr>
          <a:xfrm>
            <a:off x="3886200" y="3528021"/>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超出原设计范围的重大变更</a:t>
            </a:r>
          </a:p>
        </p:txBody>
      </p:sp>
      <p:sp>
        <p:nvSpPr>
          <p:cNvPr id="25" name="文本框 24">
            <a:extLst>
              <a:ext uri="{FF2B5EF4-FFF2-40B4-BE49-F238E27FC236}">
                <a16:creationId xmlns:a16="http://schemas.microsoft.com/office/drawing/2014/main" id="{8D2834E2-3C85-413C-8620-C425AC099306}"/>
              </a:ext>
            </a:extLst>
          </p:cNvPr>
          <p:cNvSpPr txBox="1"/>
          <p:nvPr/>
        </p:nvSpPr>
        <p:spPr>
          <a:xfrm>
            <a:off x="3886200" y="4159140"/>
            <a:ext cx="5314950"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超出基本预备费规定范围不可抗拒的重大自然灾害引起的工程变动和费用增加</a:t>
            </a:r>
          </a:p>
        </p:txBody>
      </p:sp>
      <p:sp>
        <p:nvSpPr>
          <p:cNvPr id="32" name="文本框 31">
            <a:extLst>
              <a:ext uri="{FF2B5EF4-FFF2-40B4-BE49-F238E27FC236}">
                <a16:creationId xmlns:a16="http://schemas.microsoft.com/office/drawing/2014/main" id="{3261F036-66F7-4C79-A77E-C57C8184DD47}"/>
              </a:ext>
            </a:extLst>
          </p:cNvPr>
          <p:cNvSpPr txBox="1"/>
          <p:nvPr/>
        </p:nvSpPr>
        <p:spPr>
          <a:xfrm>
            <a:off x="3886200" y="5038819"/>
            <a:ext cx="531495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超出工程造价调整预备费的国家重大政策性的调整</a:t>
            </a:r>
          </a:p>
        </p:txBody>
      </p:sp>
      <p:grpSp>
        <p:nvGrpSpPr>
          <p:cNvPr id="4" name="组合 3">
            <a:extLst>
              <a:ext uri="{FF2B5EF4-FFF2-40B4-BE49-F238E27FC236}">
                <a16:creationId xmlns:a16="http://schemas.microsoft.com/office/drawing/2014/main" id="{3719B60B-D39F-4E4A-8FC2-C2856B2926D2}"/>
              </a:ext>
            </a:extLst>
          </p:cNvPr>
          <p:cNvGrpSpPr/>
          <p:nvPr/>
        </p:nvGrpSpPr>
        <p:grpSpPr>
          <a:xfrm>
            <a:off x="2990850" y="2995763"/>
            <a:ext cx="6364750" cy="2594136"/>
            <a:chOff x="3692357" y="3222729"/>
            <a:chExt cx="4961736" cy="2594136"/>
          </a:xfrm>
        </p:grpSpPr>
        <p:sp>
          <p:nvSpPr>
            <p:cNvPr id="3" name="矩形: 圆角 2">
              <a:extLst>
                <a:ext uri="{FF2B5EF4-FFF2-40B4-BE49-F238E27FC236}">
                  <a16:creationId xmlns:a16="http://schemas.microsoft.com/office/drawing/2014/main" id="{7B61E6B1-0214-412F-80FB-1637842196E4}"/>
                </a:ext>
              </a:extLst>
            </p:cNvPr>
            <p:cNvSpPr/>
            <p:nvPr/>
          </p:nvSpPr>
          <p:spPr>
            <a:xfrm>
              <a:off x="3692357" y="3480809"/>
              <a:ext cx="4961736" cy="233605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65E97CE1-13BD-47F1-A76E-C17F64EFC27F}"/>
                </a:ext>
              </a:extLst>
            </p:cNvPr>
            <p:cNvSpPr txBox="1"/>
            <p:nvPr/>
          </p:nvSpPr>
          <p:spPr>
            <a:xfrm>
              <a:off x="4857276" y="3222729"/>
              <a:ext cx="2631897" cy="369332"/>
            </a:xfrm>
            <a:prstGeom prst="rect">
              <a:avLst/>
            </a:prstGeom>
            <a:solidFill>
              <a:srgbClr val="E6F1F1"/>
            </a:solidFill>
          </p:spPr>
          <p:txBody>
            <a:bodyPr vert="horz" wrap="square" rtlCol="0">
              <a:spAutoFit/>
            </a:bodyPr>
            <a:lstStyle/>
            <a:p>
              <a:pPr algn="dist"/>
              <a:r>
                <a:rPr lang="zh-CN" altLang="en-US" b="1" dirty="0">
                  <a:latin typeface="微软雅黑" panose="020B0503020204020204" pitchFamily="34" charset="-122"/>
                  <a:ea typeface="微软雅黑" panose="020B0503020204020204" pitchFamily="34" charset="-122"/>
                </a:rPr>
                <a:t>允许调整的原因包括</a:t>
              </a:r>
            </a:p>
          </p:txBody>
        </p:sp>
      </p:grpSp>
      <p:grpSp>
        <p:nvGrpSpPr>
          <p:cNvPr id="6" name="组合 5">
            <a:extLst>
              <a:ext uri="{FF2B5EF4-FFF2-40B4-BE49-F238E27FC236}">
                <a16:creationId xmlns:a16="http://schemas.microsoft.com/office/drawing/2014/main" id="{54597677-6B64-43D7-A83D-26EE8DCB0CDE}"/>
              </a:ext>
            </a:extLst>
          </p:cNvPr>
          <p:cNvGrpSpPr/>
          <p:nvPr/>
        </p:nvGrpSpPr>
        <p:grpSpPr>
          <a:xfrm rot="19800000">
            <a:off x="3128198" y="3430416"/>
            <a:ext cx="657225" cy="579211"/>
            <a:chOff x="7832230" y="3505728"/>
            <a:chExt cx="657225" cy="579211"/>
          </a:xfrm>
        </p:grpSpPr>
        <p:sp>
          <p:nvSpPr>
            <p:cNvPr id="2" name="椭圆 1">
              <a:extLst>
                <a:ext uri="{FF2B5EF4-FFF2-40B4-BE49-F238E27FC236}">
                  <a16:creationId xmlns:a16="http://schemas.microsoft.com/office/drawing/2014/main" id="{C1508468-CF50-4560-8EED-964F6854D298}"/>
                </a:ext>
              </a:extLst>
            </p:cNvPr>
            <p:cNvSpPr/>
            <p:nvPr/>
          </p:nvSpPr>
          <p:spPr>
            <a:xfrm>
              <a:off x="7871237" y="3505728"/>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4D85838-1F6A-4E07-8020-0B8D9706B300}"/>
                </a:ext>
              </a:extLst>
            </p:cNvPr>
            <p:cNvSpPr txBox="1"/>
            <p:nvPr/>
          </p:nvSpPr>
          <p:spPr>
            <a:xfrm>
              <a:off x="7832230" y="3610667"/>
              <a:ext cx="657225" cy="369332"/>
            </a:xfrm>
            <a:prstGeom prst="rect">
              <a:avLst/>
            </a:prstGeom>
            <a:noFill/>
          </p:spPr>
          <p:txBody>
            <a:bodyPr wrap="square" rtlCol="0">
              <a:spAutoFit/>
            </a:bodyPr>
            <a:lstStyle/>
            <a:p>
              <a:pPr algn="ctr"/>
              <a:r>
                <a:rPr lang="zh-CN" altLang="en-US" dirty="0">
                  <a:solidFill>
                    <a:schemeClr val="bg1"/>
                  </a:solidFill>
                </a:rPr>
                <a:t>允许</a:t>
              </a:r>
            </a:p>
          </p:txBody>
        </p:sp>
      </p:grpSp>
      <p:grpSp>
        <p:nvGrpSpPr>
          <p:cNvPr id="26" name="组合 25">
            <a:extLst>
              <a:ext uri="{FF2B5EF4-FFF2-40B4-BE49-F238E27FC236}">
                <a16:creationId xmlns:a16="http://schemas.microsoft.com/office/drawing/2014/main" id="{2F240471-0EF8-404C-9671-4C464C44A5D2}"/>
              </a:ext>
            </a:extLst>
          </p:cNvPr>
          <p:cNvGrpSpPr/>
          <p:nvPr/>
        </p:nvGrpSpPr>
        <p:grpSpPr>
          <a:xfrm rot="19800000">
            <a:off x="3128199" y="4198152"/>
            <a:ext cx="657225" cy="579211"/>
            <a:chOff x="7832230" y="3505728"/>
            <a:chExt cx="657225" cy="579211"/>
          </a:xfrm>
        </p:grpSpPr>
        <p:sp>
          <p:nvSpPr>
            <p:cNvPr id="27" name="椭圆 26">
              <a:extLst>
                <a:ext uri="{FF2B5EF4-FFF2-40B4-BE49-F238E27FC236}">
                  <a16:creationId xmlns:a16="http://schemas.microsoft.com/office/drawing/2014/main" id="{AD6A41A4-6A3D-47A8-828D-94DC19B5322A}"/>
                </a:ext>
              </a:extLst>
            </p:cNvPr>
            <p:cNvSpPr/>
            <p:nvPr/>
          </p:nvSpPr>
          <p:spPr>
            <a:xfrm>
              <a:off x="7871237" y="3505728"/>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8A79EF28-FDD0-4517-8D35-097838CB2D4F}"/>
                </a:ext>
              </a:extLst>
            </p:cNvPr>
            <p:cNvSpPr txBox="1"/>
            <p:nvPr/>
          </p:nvSpPr>
          <p:spPr>
            <a:xfrm>
              <a:off x="7832230" y="3610667"/>
              <a:ext cx="657225" cy="369332"/>
            </a:xfrm>
            <a:prstGeom prst="rect">
              <a:avLst/>
            </a:prstGeom>
            <a:noFill/>
          </p:spPr>
          <p:txBody>
            <a:bodyPr wrap="square" rtlCol="0">
              <a:spAutoFit/>
            </a:bodyPr>
            <a:lstStyle/>
            <a:p>
              <a:pPr algn="ctr"/>
              <a:r>
                <a:rPr lang="zh-CN" altLang="en-US" dirty="0">
                  <a:solidFill>
                    <a:schemeClr val="bg1"/>
                  </a:solidFill>
                </a:rPr>
                <a:t>允许</a:t>
              </a:r>
            </a:p>
          </p:txBody>
        </p:sp>
      </p:grpSp>
      <p:grpSp>
        <p:nvGrpSpPr>
          <p:cNvPr id="29" name="组合 28">
            <a:extLst>
              <a:ext uri="{FF2B5EF4-FFF2-40B4-BE49-F238E27FC236}">
                <a16:creationId xmlns:a16="http://schemas.microsoft.com/office/drawing/2014/main" id="{0B871EBB-E5C8-4FCF-8047-D50E85914C7D}"/>
              </a:ext>
            </a:extLst>
          </p:cNvPr>
          <p:cNvGrpSpPr/>
          <p:nvPr/>
        </p:nvGrpSpPr>
        <p:grpSpPr>
          <a:xfrm rot="19800000">
            <a:off x="3128198" y="4933880"/>
            <a:ext cx="657225" cy="579211"/>
            <a:chOff x="7832230" y="3505728"/>
            <a:chExt cx="657225" cy="579211"/>
          </a:xfrm>
        </p:grpSpPr>
        <p:sp>
          <p:nvSpPr>
            <p:cNvPr id="30" name="椭圆 29">
              <a:extLst>
                <a:ext uri="{FF2B5EF4-FFF2-40B4-BE49-F238E27FC236}">
                  <a16:creationId xmlns:a16="http://schemas.microsoft.com/office/drawing/2014/main" id="{27667018-B11F-4005-BBF6-3FE2B323AD8D}"/>
                </a:ext>
              </a:extLst>
            </p:cNvPr>
            <p:cNvSpPr/>
            <p:nvPr/>
          </p:nvSpPr>
          <p:spPr>
            <a:xfrm>
              <a:off x="7871237" y="3505728"/>
              <a:ext cx="579211" cy="57921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B8FE5717-8170-49EF-8B41-98A7E1AA93C1}"/>
                </a:ext>
              </a:extLst>
            </p:cNvPr>
            <p:cNvSpPr txBox="1"/>
            <p:nvPr/>
          </p:nvSpPr>
          <p:spPr>
            <a:xfrm>
              <a:off x="7832230" y="3610667"/>
              <a:ext cx="657225" cy="369332"/>
            </a:xfrm>
            <a:prstGeom prst="rect">
              <a:avLst/>
            </a:prstGeom>
            <a:noFill/>
          </p:spPr>
          <p:txBody>
            <a:bodyPr wrap="square" rtlCol="0">
              <a:spAutoFit/>
            </a:bodyPr>
            <a:lstStyle/>
            <a:p>
              <a:pPr algn="ctr"/>
              <a:r>
                <a:rPr lang="zh-CN" altLang="en-US" dirty="0">
                  <a:solidFill>
                    <a:schemeClr val="bg1"/>
                  </a:solidFill>
                </a:rPr>
                <a:t>允许</a:t>
              </a:r>
            </a:p>
          </p:txBody>
        </p:sp>
      </p:grpSp>
    </p:spTree>
    <p:extLst>
      <p:ext uri="{BB962C8B-B14F-4D97-AF65-F5344CB8AC3E}">
        <p14:creationId xmlns:p14="http://schemas.microsoft.com/office/powerpoint/2010/main" val="235318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55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2050"/>
                            </p:stCondLst>
                            <p:childTnLst>
                              <p:par>
                                <p:cTn id="17" presetID="42"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childTnLst>
                          </p:cTn>
                        </p:par>
                        <p:par>
                          <p:cTn id="22" fill="hold">
                            <p:stCondLst>
                              <p:cond delay="3050"/>
                            </p:stCondLst>
                            <p:childTnLst>
                              <p:par>
                                <p:cTn id="23" presetID="23" presetClass="entr" presetSubtype="32"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strVal val="4*#ppt_w"/>
                                          </p:val>
                                        </p:tav>
                                        <p:tav tm="100000">
                                          <p:val>
                                            <p:strVal val="#ppt_w"/>
                                          </p:val>
                                        </p:tav>
                                      </p:tavLst>
                                    </p:anim>
                                    <p:anim calcmode="lin" valueType="num">
                                      <p:cBhvr>
                                        <p:cTn id="26" dur="500" fill="hold"/>
                                        <p:tgtEl>
                                          <p:spTgt spid="6"/>
                                        </p:tgtEl>
                                        <p:attrNameLst>
                                          <p:attrName>ppt_h</p:attrName>
                                        </p:attrNameLst>
                                      </p:cBhvr>
                                      <p:tavLst>
                                        <p:tav tm="0">
                                          <p:val>
                                            <p:strVal val="4*#ppt_h"/>
                                          </p:val>
                                        </p:tav>
                                        <p:tav tm="100000">
                                          <p:val>
                                            <p:strVal val="#ppt_h"/>
                                          </p:val>
                                        </p:tav>
                                      </p:tavLst>
                                    </p:anim>
                                  </p:childTnLst>
                                </p:cTn>
                              </p:par>
                            </p:childTnLst>
                          </p:cTn>
                        </p:par>
                        <p:par>
                          <p:cTn id="27" fill="hold">
                            <p:stCondLst>
                              <p:cond delay="3550"/>
                            </p:stCondLst>
                            <p:childTnLst>
                              <p:par>
                                <p:cTn id="28" presetID="42"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par>
                          <p:cTn id="33" fill="hold">
                            <p:stCondLst>
                              <p:cond delay="4550"/>
                            </p:stCondLst>
                            <p:childTnLst>
                              <p:par>
                                <p:cTn id="34" presetID="23" presetClass="entr" presetSubtype="32"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p:cTn id="36" dur="500" fill="hold"/>
                                        <p:tgtEl>
                                          <p:spTgt spid="26"/>
                                        </p:tgtEl>
                                        <p:attrNameLst>
                                          <p:attrName>ppt_w</p:attrName>
                                        </p:attrNameLst>
                                      </p:cBhvr>
                                      <p:tavLst>
                                        <p:tav tm="0">
                                          <p:val>
                                            <p:strVal val="4*#ppt_w"/>
                                          </p:val>
                                        </p:tav>
                                        <p:tav tm="100000">
                                          <p:val>
                                            <p:strVal val="#ppt_w"/>
                                          </p:val>
                                        </p:tav>
                                      </p:tavLst>
                                    </p:anim>
                                    <p:anim calcmode="lin" valueType="num">
                                      <p:cBhvr>
                                        <p:cTn id="37" dur="500" fill="hold"/>
                                        <p:tgtEl>
                                          <p:spTgt spid="26"/>
                                        </p:tgtEl>
                                        <p:attrNameLst>
                                          <p:attrName>ppt_h</p:attrName>
                                        </p:attrNameLst>
                                      </p:cBhvr>
                                      <p:tavLst>
                                        <p:tav tm="0">
                                          <p:val>
                                            <p:strVal val="4*#ppt_h"/>
                                          </p:val>
                                        </p:tav>
                                        <p:tav tm="100000">
                                          <p:val>
                                            <p:strVal val="#ppt_h"/>
                                          </p:val>
                                        </p:tav>
                                      </p:tavLst>
                                    </p:anim>
                                  </p:childTnLst>
                                </p:cTn>
                              </p:par>
                            </p:childTnLst>
                          </p:cTn>
                        </p:par>
                        <p:par>
                          <p:cTn id="38" fill="hold">
                            <p:stCondLst>
                              <p:cond delay="5050"/>
                            </p:stCondLst>
                            <p:childTnLst>
                              <p:par>
                                <p:cTn id="39" presetID="42"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6050"/>
                            </p:stCondLst>
                            <p:childTnLst>
                              <p:par>
                                <p:cTn id="45" presetID="23" presetClass="entr" presetSubtype="32"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strVal val="4*#ppt_w"/>
                                          </p:val>
                                        </p:tav>
                                        <p:tav tm="100000">
                                          <p:val>
                                            <p:strVal val="#ppt_w"/>
                                          </p:val>
                                        </p:tav>
                                      </p:tavLst>
                                    </p:anim>
                                    <p:anim calcmode="lin" valueType="num">
                                      <p:cBhvr>
                                        <p:cTn id="48" dur="500" fill="hold"/>
                                        <p:tgtEl>
                                          <p:spTgt spid="2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p:bldP spid="25"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E94994B-2ACE-41B0-A0CB-137F3D93DBD0}"/>
              </a:ext>
            </a:extLst>
          </p:cNvPr>
          <p:cNvGrpSpPr/>
          <p:nvPr/>
        </p:nvGrpSpPr>
        <p:grpSpPr>
          <a:xfrm>
            <a:off x="1407754" y="2851110"/>
            <a:ext cx="1722716" cy="1384995"/>
            <a:chOff x="1407754" y="2851110"/>
            <a:chExt cx="1722716" cy="1384995"/>
          </a:xfrm>
        </p:grpSpPr>
        <p:sp>
          <p:nvSpPr>
            <p:cNvPr id="2" name="矩形 1">
              <a:extLst>
                <a:ext uri="{FF2B5EF4-FFF2-40B4-BE49-F238E27FC236}">
                  <a16:creationId xmlns:a16="http://schemas.microsoft.com/office/drawing/2014/main" id="{EEA1F52B-08CA-4ECA-A76E-B0CFAEB9F722}"/>
                </a:ext>
              </a:extLst>
            </p:cNvPr>
            <p:cNvSpPr/>
            <p:nvPr/>
          </p:nvSpPr>
          <p:spPr>
            <a:xfrm>
              <a:off x="1484282" y="2851110"/>
              <a:ext cx="1569661" cy="923330"/>
            </a:xfrm>
            <a:prstGeom prst="rect">
              <a:avLst/>
            </a:prstGeom>
          </p:spPr>
          <p:txBody>
            <a:bodyPr wrap="none" anchor="ctr">
              <a:spAutoFit/>
            </a:bodyPr>
            <a:lstStyle/>
            <a:p>
              <a:pPr algn="ctr"/>
              <a:r>
                <a:rPr lang="zh-CN" altLang="en-US" sz="5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目录</a:t>
              </a:r>
            </a:p>
          </p:txBody>
        </p:sp>
        <p:sp>
          <p:nvSpPr>
            <p:cNvPr id="3" name="矩形 2">
              <a:extLst>
                <a:ext uri="{FF2B5EF4-FFF2-40B4-BE49-F238E27FC236}">
                  <a16:creationId xmlns:a16="http://schemas.microsoft.com/office/drawing/2014/main" id="{D866A967-E045-461F-82A1-695722213489}"/>
                </a:ext>
              </a:extLst>
            </p:cNvPr>
            <p:cNvSpPr/>
            <p:nvPr/>
          </p:nvSpPr>
          <p:spPr>
            <a:xfrm>
              <a:off x="1407754" y="3774440"/>
              <a:ext cx="1722716" cy="461665"/>
            </a:xfrm>
            <a:prstGeom prst="rect">
              <a:avLst/>
            </a:prstGeom>
          </p:spPr>
          <p:txBody>
            <a:bodyPr vert="horz" wrap="none" anchor="ctr">
              <a:spAutoFit/>
            </a:bodyPr>
            <a:lstStyle/>
            <a:p>
              <a:pPr algn="ct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CONTENT</a:t>
              </a:r>
              <a:endPar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grpSp>
      <p:cxnSp>
        <p:nvCxnSpPr>
          <p:cNvPr id="5" name="直接连接符 4">
            <a:extLst>
              <a:ext uri="{FF2B5EF4-FFF2-40B4-BE49-F238E27FC236}">
                <a16:creationId xmlns:a16="http://schemas.microsoft.com/office/drawing/2014/main" id="{B6386324-41FA-4B50-B24A-317C264778A3}"/>
              </a:ext>
            </a:extLst>
          </p:cNvPr>
          <p:cNvCxnSpPr>
            <a:cxnSpLocks/>
          </p:cNvCxnSpPr>
          <p:nvPr/>
        </p:nvCxnSpPr>
        <p:spPr>
          <a:xfrm>
            <a:off x="3921760" y="1788160"/>
            <a:ext cx="0" cy="3972560"/>
          </a:xfrm>
          <a:prstGeom prst="line">
            <a:avLst/>
          </a:prstGeom>
          <a:ln>
            <a:solidFill>
              <a:schemeClr val="bg1">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9F0A9DD1-D4D8-4188-9FCC-09E8EBB632BA}"/>
              </a:ext>
            </a:extLst>
          </p:cNvPr>
          <p:cNvGrpSpPr/>
          <p:nvPr/>
        </p:nvGrpSpPr>
        <p:grpSpPr>
          <a:xfrm>
            <a:off x="4927039" y="1843161"/>
            <a:ext cx="737162" cy="737162"/>
            <a:chOff x="5248825" y="2684139"/>
            <a:chExt cx="1310515" cy="1310515"/>
          </a:xfrm>
        </p:grpSpPr>
        <p:sp>
          <p:nvSpPr>
            <p:cNvPr id="9" name="medical-control_32019">
              <a:extLst>
                <a:ext uri="{FF2B5EF4-FFF2-40B4-BE49-F238E27FC236}">
                  <a16:creationId xmlns:a16="http://schemas.microsoft.com/office/drawing/2014/main" id="{EA6E960E-2930-45AC-BC66-EA80E75E883B}"/>
                </a:ext>
              </a:extLst>
            </p:cNvPr>
            <p:cNvSpPr>
              <a:spLocks noChangeAspect="1"/>
            </p:cNvSpPr>
            <p:nvPr/>
          </p:nvSpPr>
          <p:spPr bwMode="auto">
            <a:xfrm>
              <a:off x="5569087" y="3004399"/>
              <a:ext cx="669999" cy="690516"/>
            </a:xfrm>
            <a:custGeom>
              <a:avLst/>
              <a:gdLst>
                <a:gd name="T0" fmla="*/ 1264 w 1434"/>
                <a:gd name="T1" fmla="*/ 241 h 1480"/>
                <a:gd name="T2" fmla="*/ 1002 w 1434"/>
                <a:gd name="T3" fmla="*/ 241 h 1480"/>
                <a:gd name="T4" fmla="*/ 717 w 1434"/>
                <a:gd name="T5" fmla="*/ 0 h 1480"/>
                <a:gd name="T6" fmla="*/ 433 w 1434"/>
                <a:gd name="T7" fmla="*/ 241 h 1480"/>
                <a:gd name="T8" fmla="*/ 170 w 1434"/>
                <a:gd name="T9" fmla="*/ 241 h 1480"/>
                <a:gd name="T10" fmla="*/ 0 w 1434"/>
                <a:gd name="T11" fmla="*/ 411 h 1480"/>
                <a:gd name="T12" fmla="*/ 0 w 1434"/>
                <a:gd name="T13" fmla="*/ 1310 h 1480"/>
                <a:gd name="T14" fmla="*/ 170 w 1434"/>
                <a:gd name="T15" fmla="*/ 1480 h 1480"/>
                <a:gd name="T16" fmla="*/ 1264 w 1434"/>
                <a:gd name="T17" fmla="*/ 1480 h 1480"/>
                <a:gd name="T18" fmla="*/ 1434 w 1434"/>
                <a:gd name="T19" fmla="*/ 1310 h 1480"/>
                <a:gd name="T20" fmla="*/ 1434 w 1434"/>
                <a:gd name="T21" fmla="*/ 411 h 1480"/>
                <a:gd name="T22" fmla="*/ 1264 w 1434"/>
                <a:gd name="T23" fmla="*/ 241 h 1480"/>
                <a:gd name="T24" fmla="*/ 717 w 1434"/>
                <a:gd name="T25" fmla="*/ 81 h 1480"/>
                <a:gd name="T26" fmla="*/ 926 w 1434"/>
                <a:gd name="T27" fmla="*/ 289 h 1480"/>
                <a:gd name="T28" fmla="*/ 717 w 1434"/>
                <a:gd name="T29" fmla="*/ 498 h 1480"/>
                <a:gd name="T30" fmla="*/ 509 w 1434"/>
                <a:gd name="T31" fmla="*/ 289 h 1480"/>
                <a:gd name="T32" fmla="*/ 717 w 1434"/>
                <a:gd name="T33" fmla="*/ 81 h 1480"/>
                <a:gd name="T34" fmla="*/ 1354 w 1434"/>
                <a:gd name="T35" fmla="*/ 1310 h 1480"/>
                <a:gd name="T36" fmla="*/ 1264 w 1434"/>
                <a:gd name="T37" fmla="*/ 1400 h 1480"/>
                <a:gd name="T38" fmla="*/ 170 w 1434"/>
                <a:gd name="T39" fmla="*/ 1400 h 1480"/>
                <a:gd name="T40" fmla="*/ 81 w 1434"/>
                <a:gd name="T41" fmla="*/ 1310 h 1480"/>
                <a:gd name="T42" fmla="*/ 81 w 1434"/>
                <a:gd name="T43" fmla="*/ 411 h 1480"/>
                <a:gd name="T44" fmla="*/ 170 w 1434"/>
                <a:gd name="T45" fmla="*/ 322 h 1480"/>
                <a:gd name="T46" fmla="*/ 431 w 1434"/>
                <a:gd name="T47" fmla="*/ 322 h 1480"/>
                <a:gd name="T48" fmla="*/ 717 w 1434"/>
                <a:gd name="T49" fmla="*/ 578 h 1480"/>
                <a:gd name="T50" fmla="*/ 1003 w 1434"/>
                <a:gd name="T51" fmla="*/ 322 h 1480"/>
                <a:gd name="T52" fmla="*/ 1264 w 1434"/>
                <a:gd name="T53" fmla="*/ 322 h 1480"/>
                <a:gd name="T54" fmla="*/ 1353 w 1434"/>
                <a:gd name="T55" fmla="*/ 411 h 1480"/>
                <a:gd name="T56" fmla="*/ 1354 w 1434"/>
                <a:gd name="T57" fmla="*/ 1310 h 1480"/>
                <a:gd name="T58" fmla="*/ 1354 w 1434"/>
                <a:gd name="T59" fmla="*/ 1310 h 1480"/>
                <a:gd name="T60" fmla="*/ 691 w 1434"/>
                <a:gd name="T61" fmla="*/ 320 h 1480"/>
                <a:gd name="T62" fmla="*/ 686 w 1434"/>
                <a:gd name="T63" fmla="*/ 263 h 1480"/>
                <a:gd name="T64" fmla="*/ 774 w 1434"/>
                <a:gd name="T65" fmla="*/ 159 h 1480"/>
                <a:gd name="T66" fmla="*/ 831 w 1434"/>
                <a:gd name="T67" fmla="*/ 154 h 1480"/>
                <a:gd name="T68" fmla="*/ 836 w 1434"/>
                <a:gd name="T69" fmla="*/ 211 h 1480"/>
                <a:gd name="T70" fmla="*/ 748 w 1434"/>
                <a:gd name="T71" fmla="*/ 315 h 1480"/>
                <a:gd name="T72" fmla="*/ 717 w 1434"/>
                <a:gd name="T73" fmla="*/ 330 h 1480"/>
                <a:gd name="T74" fmla="*/ 691 w 1434"/>
                <a:gd name="T75" fmla="*/ 320 h 1480"/>
                <a:gd name="T76" fmla="*/ 1205 w 1434"/>
                <a:gd name="T77" fmla="*/ 760 h 1480"/>
                <a:gd name="T78" fmla="*/ 1164 w 1434"/>
                <a:gd name="T79" fmla="*/ 800 h 1480"/>
                <a:gd name="T80" fmla="*/ 290 w 1434"/>
                <a:gd name="T81" fmla="*/ 800 h 1480"/>
                <a:gd name="T82" fmla="*/ 250 w 1434"/>
                <a:gd name="T83" fmla="*/ 760 h 1480"/>
                <a:gd name="T84" fmla="*/ 290 w 1434"/>
                <a:gd name="T85" fmla="*/ 720 h 1480"/>
                <a:gd name="T86" fmla="*/ 1164 w 1434"/>
                <a:gd name="T87" fmla="*/ 720 h 1480"/>
                <a:gd name="T88" fmla="*/ 1205 w 1434"/>
                <a:gd name="T89" fmla="*/ 760 h 1480"/>
                <a:gd name="T90" fmla="*/ 1205 w 1434"/>
                <a:gd name="T91" fmla="*/ 928 h 1480"/>
                <a:gd name="T92" fmla="*/ 1164 w 1434"/>
                <a:gd name="T93" fmla="*/ 968 h 1480"/>
                <a:gd name="T94" fmla="*/ 290 w 1434"/>
                <a:gd name="T95" fmla="*/ 968 h 1480"/>
                <a:gd name="T96" fmla="*/ 250 w 1434"/>
                <a:gd name="T97" fmla="*/ 928 h 1480"/>
                <a:gd name="T98" fmla="*/ 290 w 1434"/>
                <a:gd name="T99" fmla="*/ 888 h 1480"/>
                <a:gd name="T100" fmla="*/ 1164 w 1434"/>
                <a:gd name="T101" fmla="*/ 888 h 1480"/>
                <a:gd name="T102" fmla="*/ 1205 w 1434"/>
                <a:gd name="T103" fmla="*/ 928 h 1480"/>
                <a:gd name="T104" fmla="*/ 1205 w 1434"/>
                <a:gd name="T105" fmla="*/ 1096 h 1480"/>
                <a:gd name="T106" fmla="*/ 1164 w 1434"/>
                <a:gd name="T107" fmla="*/ 1137 h 1480"/>
                <a:gd name="T108" fmla="*/ 290 w 1434"/>
                <a:gd name="T109" fmla="*/ 1137 h 1480"/>
                <a:gd name="T110" fmla="*/ 250 w 1434"/>
                <a:gd name="T111" fmla="*/ 1096 h 1480"/>
                <a:gd name="T112" fmla="*/ 290 w 1434"/>
                <a:gd name="T113" fmla="*/ 1056 h 1480"/>
                <a:gd name="T114" fmla="*/ 1164 w 1434"/>
                <a:gd name="T115" fmla="*/ 1056 h 1480"/>
                <a:gd name="T116" fmla="*/ 1205 w 1434"/>
                <a:gd name="T117" fmla="*/ 1096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4" h="1480">
                  <a:moveTo>
                    <a:pt x="1264" y="241"/>
                  </a:moveTo>
                  <a:lnTo>
                    <a:pt x="1002" y="241"/>
                  </a:lnTo>
                  <a:cubicBezTo>
                    <a:pt x="978" y="105"/>
                    <a:pt x="860" y="0"/>
                    <a:pt x="717" y="0"/>
                  </a:cubicBezTo>
                  <a:cubicBezTo>
                    <a:pt x="574" y="0"/>
                    <a:pt x="456" y="105"/>
                    <a:pt x="433" y="241"/>
                  </a:cubicBezTo>
                  <a:lnTo>
                    <a:pt x="170" y="241"/>
                  </a:lnTo>
                  <a:cubicBezTo>
                    <a:pt x="76" y="241"/>
                    <a:pt x="0" y="318"/>
                    <a:pt x="0" y="411"/>
                  </a:cubicBezTo>
                  <a:lnTo>
                    <a:pt x="0" y="1310"/>
                  </a:lnTo>
                  <a:cubicBezTo>
                    <a:pt x="0" y="1404"/>
                    <a:pt x="76" y="1480"/>
                    <a:pt x="170" y="1480"/>
                  </a:cubicBezTo>
                  <a:lnTo>
                    <a:pt x="1264" y="1480"/>
                  </a:lnTo>
                  <a:cubicBezTo>
                    <a:pt x="1358" y="1480"/>
                    <a:pt x="1434" y="1404"/>
                    <a:pt x="1434" y="1310"/>
                  </a:cubicBezTo>
                  <a:lnTo>
                    <a:pt x="1434" y="411"/>
                  </a:lnTo>
                  <a:cubicBezTo>
                    <a:pt x="1434" y="318"/>
                    <a:pt x="1358" y="241"/>
                    <a:pt x="1264" y="241"/>
                  </a:cubicBezTo>
                  <a:close/>
                  <a:moveTo>
                    <a:pt x="717" y="81"/>
                  </a:moveTo>
                  <a:cubicBezTo>
                    <a:pt x="832" y="81"/>
                    <a:pt x="926" y="174"/>
                    <a:pt x="926" y="289"/>
                  </a:cubicBezTo>
                  <a:cubicBezTo>
                    <a:pt x="926" y="404"/>
                    <a:pt x="832" y="498"/>
                    <a:pt x="717" y="498"/>
                  </a:cubicBezTo>
                  <a:cubicBezTo>
                    <a:pt x="602" y="498"/>
                    <a:pt x="509" y="404"/>
                    <a:pt x="509" y="289"/>
                  </a:cubicBezTo>
                  <a:cubicBezTo>
                    <a:pt x="509" y="174"/>
                    <a:pt x="602" y="81"/>
                    <a:pt x="717" y="81"/>
                  </a:cubicBezTo>
                  <a:close/>
                  <a:moveTo>
                    <a:pt x="1354" y="1310"/>
                  </a:moveTo>
                  <a:cubicBezTo>
                    <a:pt x="1354" y="1360"/>
                    <a:pt x="1314" y="1400"/>
                    <a:pt x="1264" y="1400"/>
                  </a:cubicBezTo>
                  <a:lnTo>
                    <a:pt x="170" y="1400"/>
                  </a:lnTo>
                  <a:cubicBezTo>
                    <a:pt x="121" y="1400"/>
                    <a:pt x="81" y="1360"/>
                    <a:pt x="81" y="1310"/>
                  </a:cubicBezTo>
                  <a:lnTo>
                    <a:pt x="81" y="411"/>
                  </a:lnTo>
                  <a:cubicBezTo>
                    <a:pt x="81" y="362"/>
                    <a:pt x="121" y="322"/>
                    <a:pt x="170" y="322"/>
                  </a:cubicBezTo>
                  <a:lnTo>
                    <a:pt x="431" y="322"/>
                  </a:lnTo>
                  <a:cubicBezTo>
                    <a:pt x="448" y="466"/>
                    <a:pt x="569" y="578"/>
                    <a:pt x="717" y="578"/>
                  </a:cubicBezTo>
                  <a:cubicBezTo>
                    <a:pt x="865" y="578"/>
                    <a:pt x="987" y="466"/>
                    <a:pt x="1003" y="322"/>
                  </a:cubicBezTo>
                  <a:lnTo>
                    <a:pt x="1264" y="322"/>
                  </a:lnTo>
                  <a:cubicBezTo>
                    <a:pt x="1313" y="322"/>
                    <a:pt x="1353" y="362"/>
                    <a:pt x="1353" y="411"/>
                  </a:cubicBezTo>
                  <a:lnTo>
                    <a:pt x="1354" y="1310"/>
                  </a:lnTo>
                  <a:lnTo>
                    <a:pt x="1354" y="1310"/>
                  </a:lnTo>
                  <a:close/>
                  <a:moveTo>
                    <a:pt x="691" y="320"/>
                  </a:moveTo>
                  <a:cubicBezTo>
                    <a:pt x="674" y="306"/>
                    <a:pt x="672" y="280"/>
                    <a:pt x="686" y="263"/>
                  </a:cubicBezTo>
                  <a:lnTo>
                    <a:pt x="774" y="159"/>
                  </a:lnTo>
                  <a:cubicBezTo>
                    <a:pt x="788" y="142"/>
                    <a:pt x="813" y="140"/>
                    <a:pt x="831" y="154"/>
                  </a:cubicBezTo>
                  <a:cubicBezTo>
                    <a:pt x="848" y="168"/>
                    <a:pt x="850" y="194"/>
                    <a:pt x="836" y="211"/>
                  </a:cubicBezTo>
                  <a:lnTo>
                    <a:pt x="748" y="315"/>
                  </a:lnTo>
                  <a:cubicBezTo>
                    <a:pt x="740" y="325"/>
                    <a:pt x="729" y="330"/>
                    <a:pt x="717" y="330"/>
                  </a:cubicBezTo>
                  <a:cubicBezTo>
                    <a:pt x="708" y="330"/>
                    <a:pt x="699" y="327"/>
                    <a:pt x="691" y="320"/>
                  </a:cubicBezTo>
                  <a:close/>
                  <a:moveTo>
                    <a:pt x="1205" y="760"/>
                  </a:moveTo>
                  <a:cubicBezTo>
                    <a:pt x="1205" y="782"/>
                    <a:pt x="1187" y="800"/>
                    <a:pt x="1164" y="800"/>
                  </a:cubicBezTo>
                  <a:lnTo>
                    <a:pt x="290" y="800"/>
                  </a:lnTo>
                  <a:cubicBezTo>
                    <a:pt x="268" y="800"/>
                    <a:pt x="250" y="782"/>
                    <a:pt x="250" y="760"/>
                  </a:cubicBezTo>
                  <a:cubicBezTo>
                    <a:pt x="250" y="738"/>
                    <a:pt x="268" y="720"/>
                    <a:pt x="290" y="720"/>
                  </a:cubicBezTo>
                  <a:lnTo>
                    <a:pt x="1164" y="720"/>
                  </a:lnTo>
                  <a:cubicBezTo>
                    <a:pt x="1187" y="720"/>
                    <a:pt x="1205" y="738"/>
                    <a:pt x="1205" y="760"/>
                  </a:cubicBezTo>
                  <a:close/>
                  <a:moveTo>
                    <a:pt x="1205" y="928"/>
                  </a:moveTo>
                  <a:cubicBezTo>
                    <a:pt x="1205" y="950"/>
                    <a:pt x="1187" y="968"/>
                    <a:pt x="1164" y="968"/>
                  </a:cubicBezTo>
                  <a:lnTo>
                    <a:pt x="290" y="968"/>
                  </a:lnTo>
                  <a:cubicBezTo>
                    <a:pt x="268" y="968"/>
                    <a:pt x="250" y="950"/>
                    <a:pt x="250" y="928"/>
                  </a:cubicBezTo>
                  <a:cubicBezTo>
                    <a:pt x="250" y="906"/>
                    <a:pt x="268" y="888"/>
                    <a:pt x="290" y="888"/>
                  </a:cubicBezTo>
                  <a:lnTo>
                    <a:pt x="1164" y="888"/>
                  </a:lnTo>
                  <a:cubicBezTo>
                    <a:pt x="1187" y="888"/>
                    <a:pt x="1205" y="906"/>
                    <a:pt x="1205" y="928"/>
                  </a:cubicBezTo>
                  <a:close/>
                  <a:moveTo>
                    <a:pt x="1205" y="1096"/>
                  </a:moveTo>
                  <a:cubicBezTo>
                    <a:pt x="1205" y="1118"/>
                    <a:pt x="1187" y="1137"/>
                    <a:pt x="1164" y="1137"/>
                  </a:cubicBezTo>
                  <a:lnTo>
                    <a:pt x="290" y="1137"/>
                  </a:lnTo>
                  <a:cubicBezTo>
                    <a:pt x="268" y="1137"/>
                    <a:pt x="250" y="1118"/>
                    <a:pt x="250" y="1096"/>
                  </a:cubicBezTo>
                  <a:cubicBezTo>
                    <a:pt x="250" y="1074"/>
                    <a:pt x="268" y="1056"/>
                    <a:pt x="290" y="1056"/>
                  </a:cubicBezTo>
                  <a:lnTo>
                    <a:pt x="1164" y="1056"/>
                  </a:lnTo>
                  <a:cubicBezTo>
                    <a:pt x="1187" y="1056"/>
                    <a:pt x="1205" y="1074"/>
                    <a:pt x="1205" y="1096"/>
                  </a:cubicBez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latin typeface="微软雅黑" panose="020B0503020204020204" pitchFamily="34" charset="-122"/>
                <a:ea typeface="微软雅黑" panose="020B0503020204020204" pitchFamily="34" charset="-122"/>
                <a:cs typeface="+mn-ea"/>
                <a:sym typeface="+mn-lt"/>
              </a:endParaRPr>
            </a:p>
          </p:txBody>
        </p:sp>
        <p:sp>
          <p:nvSpPr>
            <p:cNvPr id="13" name="椭圆 12">
              <a:extLst>
                <a:ext uri="{FF2B5EF4-FFF2-40B4-BE49-F238E27FC236}">
                  <a16:creationId xmlns:a16="http://schemas.microsoft.com/office/drawing/2014/main" id="{0D5D997F-AB6E-4DC0-A452-72F34E756665}"/>
                </a:ext>
              </a:extLst>
            </p:cNvPr>
            <p:cNvSpPr/>
            <p:nvPr/>
          </p:nvSpPr>
          <p:spPr>
            <a:xfrm>
              <a:off x="5248825" y="2684139"/>
              <a:ext cx="1310515" cy="1310515"/>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grpSp>
      <p:sp>
        <p:nvSpPr>
          <p:cNvPr id="8" name="矩形 7">
            <a:extLst>
              <a:ext uri="{FF2B5EF4-FFF2-40B4-BE49-F238E27FC236}">
                <a16:creationId xmlns:a16="http://schemas.microsoft.com/office/drawing/2014/main" id="{C45586D3-EE2A-4129-9B09-D98F47978EA4}"/>
              </a:ext>
            </a:extLst>
          </p:cNvPr>
          <p:cNvSpPr/>
          <p:nvPr/>
        </p:nvSpPr>
        <p:spPr>
          <a:xfrm>
            <a:off x="6334075" y="1950131"/>
            <a:ext cx="3167241"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初步设计造价管理</a:t>
            </a:r>
            <a:endParaRPr lang="en-US" altLang="zh-CN"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21" name="椭圆 20">
            <a:extLst>
              <a:ext uri="{FF2B5EF4-FFF2-40B4-BE49-F238E27FC236}">
                <a16:creationId xmlns:a16="http://schemas.microsoft.com/office/drawing/2014/main" id="{4FACD1A9-4EC2-48F2-A69D-519E71DE3103}"/>
              </a:ext>
            </a:extLst>
          </p:cNvPr>
          <p:cNvSpPr/>
          <p:nvPr/>
        </p:nvSpPr>
        <p:spPr>
          <a:xfrm>
            <a:off x="4927038" y="3926758"/>
            <a:ext cx="737164" cy="737164"/>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18" name="矩形 17">
            <a:extLst>
              <a:ext uri="{FF2B5EF4-FFF2-40B4-BE49-F238E27FC236}">
                <a16:creationId xmlns:a16="http://schemas.microsoft.com/office/drawing/2014/main" id="{312862C0-1C67-4802-B371-7B9593ADB097}"/>
              </a:ext>
            </a:extLst>
          </p:cNvPr>
          <p:cNvSpPr/>
          <p:nvPr/>
        </p:nvSpPr>
        <p:spPr>
          <a:xfrm>
            <a:off x="6334074" y="4033729"/>
            <a:ext cx="3167239"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造价合理分析</a:t>
            </a:r>
          </a:p>
        </p:txBody>
      </p:sp>
      <p:sp>
        <p:nvSpPr>
          <p:cNvPr id="23" name="矩形 22">
            <a:extLst>
              <a:ext uri="{FF2B5EF4-FFF2-40B4-BE49-F238E27FC236}">
                <a16:creationId xmlns:a16="http://schemas.microsoft.com/office/drawing/2014/main" id="{CC262067-5DFB-437F-9A6B-96EC73E0EB9D}"/>
              </a:ext>
            </a:extLst>
          </p:cNvPr>
          <p:cNvSpPr/>
          <p:nvPr/>
        </p:nvSpPr>
        <p:spPr>
          <a:xfrm>
            <a:off x="6334075" y="5075528"/>
            <a:ext cx="3167238"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施工图预算管理</a:t>
            </a:r>
          </a:p>
        </p:txBody>
      </p:sp>
      <p:sp>
        <p:nvSpPr>
          <p:cNvPr id="7" name="矩形 6">
            <a:extLst>
              <a:ext uri="{FF2B5EF4-FFF2-40B4-BE49-F238E27FC236}">
                <a16:creationId xmlns:a16="http://schemas.microsoft.com/office/drawing/2014/main" id="{03E8EF2D-45D2-424C-820D-F9CA7EFF7535}"/>
              </a:ext>
            </a:extLst>
          </p:cNvPr>
          <p:cNvSpPr/>
          <p:nvPr/>
        </p:nvSpPr>
        <p:spPr>
          <a:xfrm>
            <a:off x="6334075" y="2991930"/>
            <a:ext cx="3167240" cy="523220"/>
          </a:xfrm>
          <a:prstGeom prst="rect">
            <a:avLst/>
          </a:prstGeom>
        </p:spPr>
        <p:txBody>
          <a:bodyPr wrap="square" anchor="ctr">
            <a:spAutoFit/>
          </a:bodyPr>
          <a:lstStyle/>
          <a:p>
            <a:pPr algn="dist"/>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初设概算的概念</a:t>
            </a:r>
          </a:p>
        </p:txBody>
      </p:sp>
      <p:grpSp>
        <p:nvGrpSpPr>
          <p:cNvPr id="36" name="组合 35">
            <a:extLst>
              <a:ext uri="{FF2B5EF4-FFF2-40B4-BE49-F238E27FC236}">
                <a16:creationId xmlns:a16="http://schemas.microsoft.com/office/drawing/2014/main" id="{BF2FB5C6-B338-4FC4-A738-7329B874BBFD}"/>
              </a:ext>
            </a:extLst>
          </p:cNvPr>
          <p:cNvGrpSpPr/>
          <p:nvPr/>
        </p:nvGrpSpPr>
        <p:grpSpPr>
          <a:xfrm>
            <a:off x="4927039" y="2884960"/>
            <a:ext cx="737162" cy="737162"/>
            <a:chOff x="4872038" y="2829959"/>
            <a:chExt cx="847163" cy="847163"/>
          </a:xfrm>
        </p:grpSpPr>
        <p:sp>
          <p:nvSpPr>
            <p:cNvPr id="14" name="椭圆 13">
              <a:extLst>
                <a:ext uri="{FF2B5EF4-FFF2-40B4-BE49-F238E27FC236}">
                  <a16:creationId xmlns:a16="http://schemas.microsoft.com/office/drawing/2014/main" id="{012576C1-1254-4B86-BBEC-36BAC462FC97}"/>
                </a:ext>
              </a:extLst>
            </p:cNvPr>
            <p:cNvSpPr/>
            <p:nvPr/>
          </p:nvSpPr>
          <p:spPr>
            <a:xfrm>
              <a:off x="4872038" y="2829959"/>
              <a:ext cx="847163" cy="847163"/>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35" name="Freeform 5">
              <a:extLst>
                <a:ext uri="{FF2B5EF4-FFF2-40B4-BE49-F238E27FC236}">
                  <a16:creationId xmlns:a16="http://schemas.microsoft.com/office/drawing/2014/main" id="{D9C1D909-FBBB-458E-9F30-3A68039B9E77}"/>
                </a:ext>
              </a:extLst>
            </p:cNvPr>
            <p:cNvSpPr>
              <a:spLocks noEditPoints="1"/>
            </p:cNvSpPr>
            <p:nvPr/>
          </p:nvSpPr>
          <p:spPr bwMode="auto">
            <a:xfrm>
              <a:off x="5101298" y="3003360"/>
              <a:ext cx="430269" cy="550371"/>
            </a:xfrm>
            <a:custGeom>
              <a:avLst/>
              <a:gdLst>
                <a:gd name="T0" fmla="*/ 575 w 624"/>
                <a:gd name="T1" fmla="*/ 175 h 800"/>
                <a:gd name="T2" fmla="*/ 425 w 624"/>
                <a:gd name="T3" fmla="*/ 175 h 800"/>
                <a:gd name="T4" fmla="*/ 425 w 624"/>
                <a:gd name="T5" fmla="*/ 125 h 800"/>
                <a:gd name="T6" fmla="*/ 375 w 624"/>
                <a:gd name="T7" fmla="*/ 75 h 800"/>
                <a:gd name="T8" fmla="*/ 149 w 624"/>
                <a:gd name="T9" fmla="*/ 75 h 800"/>
                <a:gd name="T10" fmla="*/ 149 w 624"/>
                <a:gd name="T11" fmla="*/ 50 h 800"/>
                <a:gd name="T12" fmla="*/ 99 w 624"/>
                <a:gd name="T13" fmla="*/ 0 h 800"/>
                <a:gd name="T14" fmla="*/ 50 w 624"/>
                <a:gd name="T15" fmla="*/ 0 h 800"/>
                <a:gd name="T16" fmla="*/ 0 w 624"/>
                <a:gd name="T17" fmla="*/ 50 h 800"/>
                <a:gd name="T18" fmla="*/ 0 w 624"/>
                <a:gd name="T19" fmla="*/ 750 h 800"/>
                <a:gd name="T20" fmla="*/ 50 w 624"/>
                <a:gd name="T21" fmla="*/ 800 h 800"/>
                <a:gd name="T22" fmla="*/ 99 w 624"/>
                <a:gd name="T23" fmla="*/ 800 h 800"/>
                <a:gd name="T24" fmla="*/ 149 w 624"/>
                <a:gd name="T25" fmla="*/ 750 h 800"/>
                <a:gd name="T26" fmla="*/ 149 w 624"/>
                <a:gd name="T27" fmla="*/ 525 h 800"/>
                <a:gd name="T28" fmla="*/ 375 w 624"/>
                <a:gd name="T29" fmla="*/ 525 h 800"/>
                <a:gd name="T30" fmla="*/ 375 w 624"/>
                <a:gd name="T31" fmla="*/ 550 h 800"/>
                <a:gd name="T32" fmla="*/ 425 w 624"/>
                <a:gd name="T33" fmla="*/ 600 h 800"/>
                <a:gd name="T34" fmla="*/ 574 w 624"/>
                <a:gd name="T35" fmla="*/ 600 h 800"/>
                <a:gd name="T36" fmla="*/ 624 w 624"/>
                <a:gd name="T37" fmla="*/ 550 h 800"/>
                <a:gd name="T38" fmla="*/ 624 w 624"/>
                <a:gd name="T39" fmla="*/ 225 h 800"/>
                <a:gd name="T40" fmla="*/ 575 w 624"/>
                <a:gd name="T41" fmla="*/ 175 h 800"/>
                <a:gd name="T42" fmla="*/ 99 w 624"/>
                <a:gd name="T43" fmla="*/ 725 h 800"/>
                <a:gd name="T44" fmla="*/ 75 w 624"/>
                <a:gd name="T45" fmla="*/ 750 h 800"/>
                <a:gd name="T46" fmla="*/ 50 w 624"/>
                <a:gd name="T47" fmla="*/ 725 h 800"/>
                <a:gd name="T48" fmla="*/ 50 w 624"/>
                <a:gd name="T49" fmla="*/ 75 h 800"/>
                <a:gd name="T50" fmla="*/ 75 w 624"/>
                <a:gd name="T51" fmla="*/ 50 h 800"/>
                <a:gd name="T52" fmla="*/ 99 w 624"/>
                <a:gd name="T53" fmla="*/ 75 h 800"/>
                <a:gd name="T54" fmla="*/ 99 w 624"/>
                <a:gd name="T55" fmla="*/ 725 h 800"/>
                <a:gd name="T56" fmla="*/ 375 w 624"/>
                <a:gd name="T57" fmla="*/ 450 h 800"/>
                <a:gd name="T58" fmla="*/ 349 w 624"/>
                <a:gd name="T59" fmla="*/ 475 h 800"/>
                <a:gd name="T60" fmla="*/ 149 w 624"/>
                <a:gd name="T61" fmla="*/ 475 h 800"/>
                <a:gd name="T62" fmla="*/ 149 w 624"/>
                <a:gd name="T63" fmla="*/ 125 h 800"/>
                <a:gd name="T64" fmla="*/ 349 w 624"/>
                <a:gd name="T65" fmla="*/ 125 h 800"/>
                <a:gd name="T66" fmla="*/ 375 w 624"/>
                <a:gd name="T67" fmla="*/ 150 h 800"/>
                <a:gd name="T68" fmla="*/ 375 w 624"/>
                <a:gd name="T69" fmla="*/ 450 h 800"/>
                <a:gd name="T70" fmla="*/ 574 w 624"/>
                <a:gd name="T71" fmla="*/ 525 h 800"/>
                <a:gd name="T72" fmla="*/ 549 w 624"/>
                <a:gd name="T73" fmla="*/ 550 h 800"/>
                <a:gd name="T74" fmla="*/ 425 w 624"/>
                <a:gd name="T75" fmla="*/ 550 h 800"/>
                <a:gd name="T76" fmla="*/ 425 w 624"/>
                <a:gd name="T77" fmla="*/ 225 h 800"/>
                <a:gd name="T78" fmla="*/ 549 w 624"/>
                <a:gd name="T79" fmla="*/ 225 h 800"/>
                <a:gd name="T80" fmla="*/ 574 w 624"/>
                <a:gd name="T81" fmla="*/ 250 h 800"/>
                <a:gd name="T82" fmla="*/ 574 w 624"/>
                <a:gd name="T83" fmla="*/ 52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4" h="800">
                  <a:moveTo>
                    <a:pt x="575" y="175"/>
                  </a:moveTo>
                  <a:cubicBezTo>
                    <a:pt x="425" y="175"/>
                    <a:pt x="425" y="175"/>
                    <a:pt x="425" y="175"/>
                  </a:cubicBezTo>
                  <a:cubicBezTo>
                    <a:pt x="425" y="125"/>
                    <a:pt x="425" y="125"/>
                    <a:pt x="425" y="125"/>
                  </a:cubicBezTo>
                  <a:cubicBezTo>
                    <a:pt x="425" y="97"/>
                    <a:pt x="402" y="75"/>
                    <a:pt x="375" y="75"/>
                  </a:cubicBezTo>
                  <a:cubicBezTo>
                    <a:pt x="149" y="75"/>
                    <a:pt x="149" y="75"/>
                    <a:pt x="149" y="75"/>
                  </a:cubicBezTo>
                  <a:cubicBezTo>
                    <a:pt x="149" y="50"/>
                    <a:pt x="149" y="50"/>
                    <a:pt x="149" y="50"/>
                  </a:cubicBezTo>
                  <a:cubicBezTo>
                    <a:pt x="149" y="22"/>
                    <a:pt x="127" y="0"/>
                    <a:pt x="99" y="0"/>
                  </a:cubicBezTo>
                  <a:cubicBezTo>
                    <a:pt x="50" y="0"/>
                    <a:pt x="50" y="0"/>
                    <a:pt x="50" y="0"/>
                  </a:cubicBezTo>
                  <a:cubicBezTo>
                    <a:pt x="22" y="0"/>
                    <a:pt x="0" y="22"/>
                    <a:pt x="0" y="50"/>
                  </a:cubicBezTo>
                  <a:cubicBezTo>
                    <a:pt x="0" y="750"/>
                    <a:pt x="0" y="750"/>
                    <a:pt x="0" y="750"/>
                  </a:cubicBezTo>
                  <a:cubicBezTo>
                    <a:pt x="0" y="778"/>
                    <a:pt x="22" y="800"/>
                    <a:pt x="50" y="800"/>
                  </a:cubicBezTo>
                  <a:cubicBezTo>
                    <a:pt x="99" y="800"/>
                    <a:pt x="99" y="800"/>
                    <a:pt x="99" y="800"/>
                  </a:cubicBezTo>
                  <a:cubicBezTo>
                    <a:pt x="127" y="800"/>
                    <a:pt x="149" y="778"/>
                    <a:pt x="149" y="750"/>
                  </a:cubicBezTo>
                  <a:cubicBezTo>
                    <a:pt x="149" y="525"/>
                    <a:pt x="149" y="525"/>
                    <a:pt x="149" y="525"/>
                  </a:cubicBezTo>
                  <a:cubicBezTo>
                    <a:pt x="375" y="525"/>
                    <a:pt x="375" y="525"/>
                    <a:pt x="375" y="525"/>
                  </a:cubicBezTo>
                  <a:cubicBezTo>
                    <a:pt x="375" y="550"/>
                    <a:pt x="375" y="550"/>
                    <a:pt x="375" y="550"/>
                  </a:cubicBezTo>
                  <a:cubicBezTo>
                    <a:pt x="375" y="578"/>
                    <a:pt x="398" y="600"/>
                    <a:pt x="425" y="600"/>
                  </a:cubicBezTo>
                  <a:cubicBezTo>
                    <a:pt x="574" y="600"/>
                    <a:pt x="574" y="600"/>
                    <a:pt x="574" y="600"/>
                  </a:cubicBezTo>
                  <a:cubicBezTo>
                    <a:pt x="602" y="600"/>
                    <a:pt x="624" y="578"/>
                    <a:pt x="624" y="550"/>
                  </a:cubicBezTo>
                  <a:cubicBezTo>
                    <a:pt x="624" y="225"/>
                    <a:pt x="624" y="225"/>
                    <a:pt x="624" y="225"/>
                  </a:cubicBezTo>
                  <a:cubicBezTo>
                    <a:pt x="624" y="197"/>
                    <a:pt x="602" y="175"/>
                    <a:pt x="575" y="175"/>
                  </a:cubicBezTo>
                  <a:close/>
                  <a:moveTo>
                    <a:pt x="99" y="725"/>
                  </a:moveTo>
                  <a:cubicBezTo>
                    <a:pt x="99" y="739"/>
                    <a:pt x="88" y="750"/>
                    <a:pt x="75" y="750"/>
                  </a:cubicBezTo>
                  <a:cubicBezTo>
                    <a:pt x="61" y="750"/>
                    <a:pt x="50" y="739"/>
                    <a:pt x="50" y="725"/>
                  </a:cubicBezTo>
                  <a:cubicBezTo>
                    <a:pt x="50" y="75"/>
                    <a:pt x="50" y="75"/>
                    <a:pt x="50" y="75"/>
                  </a:cubicBezTo>
                  <a:cubicBezTo>
                    <a:pt x="50" y="61"/>
                    <a:pt x="61" y="50"/>
                    <a:pt x="75" y="50"/>
                  </a:cubicBezTo>
                  <a:cubicBezTo>
                    <a:pt x="88" y="50"/>
                    <a:pt x="99" y="61"/>
                    <a:pt x="99" y="75"/>
                  </a:cubicBezTo>
                  <a:lnTo>
                    <a:pt x="99" y="725"/>
                  </a:lnTo>
                  <a:close/>
                  <a:moveTo>
                    <a:pt x="375" y="450"/>
                  </a:moveTo>
                  <a:cubicBezTo>
                    <a:pt x="375" y="464"/>
                    <a:pt x="363" y="475"/>
                    <a:pt x="349" y="475"/>
                  </a:cubicBezTo>
                  <a:cubicBezTo>
                    <a:pt x="149" y="475"/>
                    <a:pt x="149" y="475"/>
                    <a:pt x="149" y="475"/>
                  </a:cubicBezTo>
                  <a:cubicBezTo>
                    <a:pt x="149" y="125"/>
                    <a:pt x="149" y="125"/>
                    <a:pt x="149" y="125"/>
                  </a:cubicBezTo>
                  <a:cubicBezTo>
                    <a:pt x="349" y="125"/>
                    <a:pt x="349" y="125"/>
                    <a:pt x="349" y="125"/>
                  </a:cubicBezTo>
                  <a:cubicBezTo>
                    <a:pt x="363" y="125"/>
                    <a:pt x="375" y="136"/>
                    <a:pt x="375" y="150"/>
                  </a:cubicBezTo>
                  <a:lnTo>
                    <a:pt x="375" y="450"/>
                  </a:lnTo>
                  <a:close/>
                  <a:moveTo>
                    <a:pt x="574" y="525"/>
                  </a:moveTo>
                  <a:cubicBezTo>
                    <a:pt x="574" y="539"/>
                    <a:pt x="563" y="550"/>
                    <a:pt x="549" y="550"/>
                  </a:cubicBezTo>
                  <a:cubicBezTo>
                    <a:pt x="425" y="550"/>
                    <a:pt x="425" y="550"/>
                    <a:pt x="425" y="550"/>
                  </a:cubicBezTo>
                  <a:cubicBezTo>
                    <a:pt x="425" y="225"/>
                    <a:pt x="425" y="225"/>
                    <a:pt x="425" y="225"/>
                  </a:cubicBezTo>
                  <a:cubicBezTo>
                    <a:pt x="549" y="225"/>
                    <a:pt x="549" y="225"/>
                    <a:pt x="549" y="225"/>
                  </a:cubicBezTo>
                  <a:cubicBezTo>
                    <a:pt x="563" y="225"/>
                    <a:pt x="574" y="236"/>
                    <a:pt x="574" y="250"/>
                  </a:cubicBezTo>
                  <a:cubicBezTo>
                    <a:pt x="574" y="525"/>
                    <a:pt x="574" y="525"/>
                    <a:pt x="574" y="525"/>
                  </a:cubicBezTo>
                  <a:close/>
                </a:path>
              </a:pathLst>
            </a:custGeom>
            <a:gradFill>
              <a:gsLst>
                <a:gs pos="0">
                  <a:srgbClr val="27B4DB"/>
                </a:gs>
                <a:gs pos="100000">
                  <a:srgbClr val="71E3B8"/>
                </a:gs>
              </a:gsLst>
              <a:lin ang="2700000" scaled="1"/>
            </a:gradFill>
            <a:ln w="571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cs typeface="+mn-ea"/>
              </a:endParaRPr>
            </a:p>
          </p:txBody>
        </p:sp>
      </p:grpSp>
      <p:grpSp>
        <p:nvGrpSpPr>
          <p:cNvPr id="47" name="组合 46">
            <a:extLst>
              <a:ext uri="{FF2B5EF4-FFF2-40B4-BE49-F238E27FC236}">
                <a16:creationId xmlns:a16="http://schemas.microsoft.com/office/drawing/2014/main" id="{5E57B991-1D8E-4B1C-AE5D-B16B83D1ECE8}"/>
              </a:ext>
            </a:extLst>
          </p:cNvPr>
          <p:cNvGrpSpPr/>
          <p:nvPr/>
        </p:nvGrpSpPr>
        <p:grpSpPr>
          <a:xfrm>
            <a:off x="5042282" y="4049632"/>
            <a:ext cx="458648" cy="457638"/>
            <a:chOff x="4664075" y="1995488"/>
            <a:chExt cx="2881313" cy="2874963"/>
          </a:xfrm>
          <a:gradFill>
            <a:gsLst>
              <a:gs pos="0">
                <a:srgbClr val="27B4DB"/>
              </a:gs>
              <a:gs pos="100000">
                <a:srgbClr val="71E3B8"/>
              </a:gs>
            </a:gsLst>
            <a:lin ang="2700000" scaled="1"/>
          </a:gradFill>
        </p:grpSpPr>
        <p:sp>
          <p:nvSpPr>
            <p:cNvPr id="45" name="Freeform 9">
              <a:extLst>
                <a:ext uri="{FF2B5EF4-FFF2-40B4-BE49-F238E27FC236}">
                  <a16:creationId xmlns:a16="http://schemas.microsoft.com/office/drawing/2014/main" id="{3A9D00BC-391D-45A4-85DB-19548F52A2F4}"/>
                </a:ext>
              </a:extLst>
            </p:cNvPr>
            <p:cNvSpPr>
              <a:spLocks noEditPoints="1"/>
            </p:cNvSpPr>
            <p:nvPr/>
          </p:nvSpPr>
          <p:spPr bwMode="auto">
            <a:xfrm>
              <a:off x="4664075" y="1995488"/>
              <a:ext cx="2509838" cy="2506663"/>
            </a:xfrm>
            <a:custGeom>
              <a:avLst/>
              <a:gdLst>
                <a:gd name="T0" fmla="*/ 537 w 669"/>
                <a:gd name="T1" fmla="*/ 498 h 669"/>
                <a:gd name="T2" fmla="*/ 608 w 669"/>
                <a:gd name="T3" fmla="*/ 304 h 669"/>
                <a:gd name="T4" fmla="*/ 585 w 669"/>
                <a:gd name="T5" fmla="*/ 188 h 669"/>
                <a:gd name="T6" fmla="*/ 518 w 669"/>
                <a:gd name="T7" fmla="*/ 90 h 669"/>
                <a:gd name="T8" fmla="*/ 304 w 669"/>
                <a:gd name="T9" fmla="*/ 0 h 669"/>
                <a:gd name="T10" fmla="*/ 23 w 669"/>
                <a:gd name="T11" fmla="*/ 188 h 669"/>
                <a:gd name="T12" fmla="*/ 23 w 669"/>
                <a:gd name="T13" fmla="*/ 419 h 669"/>
                <a:gd name="T14" fmla="*/ 89 w 669"/>
                <a:gd name="T15" fmla="*/ 519 h 669"/>
                <a:gd name="T16" fmla="*/ 304 w 669"/>
                <a:gd name="T17" fmla="*/ 608 h 669"/>
                <a:gd name="T18" fmla="*/ 498 w 669"/>
                <a:gd name="T19" fmla="*/ 538 h 669"/>
                <a:gd name="T20" fmla="*/ 658 w 669"/>
                <a:gd name="T21" fmla="*/ 658 h 669"/>
                <a:gd name="T22" fmla="*/ 479 w 669"/>
                <a:gd name="T23" fmla="*/ 479 h 669"/>
                <a:gd name="T24" fmla="*/ 399 w 669"/>
                <a:gd name="T25" fmla="*/ 534 h 669"/>
                <a:gd name="T26" fmla="*/ 209 w 669"/>
                <a:gd name="T27" fmla="*/ 534 h 669"/>
                <a:gd name="T28" fmla="*/ 129 w 669"/>
                <a:gd name="T29" fmla="*/ 479 h 669"/>
                <a:gd name="T30" fmla="*/ 75 w 669"/>
                <a:gd name="T31" fmla="*/ 399 h 669"/>
                <a:gd name="T32" fmla="*/ 56 w 669"/>
                <a:gd name="T33" fmla="*/ 304 h 669"/>
                <a:gd name="T34" fmla="*/ 129 w 669"/>
                <a:gd name="T35" fmla="*/ 129 h 669"/>
                <a:gd name="T36" fmla="*/ 399 w 669"/>
                <a:gd name="T37" fmla="*/ 75 h 669"/>
                <a:gd name="T38" fmla="*/ 481 w 669"/>
                <a:gd name="T39" fmla="*/ 130 h 669"/>
                <a:gd name="T40" fmla="*/ 534 w 669"/>
                <a:gd name="T41" fmla="*/ 211 h 669"/>
                <a:gd name="T42" fmla="*/ 533 w 669"/>
                <a:gd name="T43" fmla="*/ 399 h 669"/>
                <a:gd name="T44" fmla="*/ 228 w 669"/>
                <a:gd name="T45" fmla="*/ 123 h 669"/>
                <a:gd name="T46" fmla="*/ 165 w 669"/>
                <a:gd name="T47" fmla="*/ 165 h 669"/>
                <a:gd name="T48" fmla="*/ 141 w 669"/>
                <a:gd name="T49" fmla="*/ 194 h 669"/>
                <a:gd name="T50" fmla="*/ 123 w 669"/>
                <a:gd name="T51" fmla="*/ 228 h 669"/>
                <a:gd name="T52" fmla="*/ 154 w 669"/>
                <a:gd name="T53" fmla="*/ 241 h 669"/>
                <a:gd name="T54" fmla="*/ 169 w 669"/>
                <a:gd name="T55" fmla="*/ 213 h 669"/>
                <a:gd name="T56" fmla="*/ 213 w 669"/>
                <a:gd name="T57" fmla="*/ 169 h 669"/>
                <a:gd name="T58" fmla="*/ 250 w 669"/>
                <a:gd name="T59" fmla="*/ 132 h 669"/>
                <a:gd name="T60" fmla="*/ 484 w 669"/>
                <a:gd name="T61" fmla="*/ 287 h 669"/>
                <a:gd name="T62" fmla="*/ 455 w 669"/>
                <a:gd name="T63" fmla="*/ 367 h 669"/>
                <a:gd name="T64" fmla="*/ 419 w 669"/>
                <a:gd name="T65" fmla="*/ 420 h 669"/>
                <a:gd name="T66" fmla="*/ 304 w 669"/>
                <a:gd name="T67" fmla="*/ 468 h 669"/>
                <a:gd name="T68" fmla="*/ 304 w 669"/>
                <a:gd name="T69" fmla="*/ 501 h 669"/>
                <a:gd name="T70" fmla="*/ 443 w 669"/>
                <a:gd name="T71" fmla="*/ 443 h 669"/>
                <a:gd name="T72" fmla="*/ 485 w 669"/>
                <a:gd name="T73" fmla="*/ 380 h 669"/>
                <a:gd name="T74" fmla="*/ 484 w 669"/>
                <a:gd name="T75" fmla="*/ 287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9" h="669">
                  <a:moveTo>
                    <a:pt x="658" y="619"/>
                  </a:moveTo>
                  <a:cubicBezTo>
                    <a:pt x="537" y="498"/>
                    <a:pt x="537" y="498"/>
                    <a:pt x="537" y="498"/>
                  </a:cubicBezTo>
                  <a:cubicBezTo>
                    <a:pt x="557" y="475"/>
                    <a:pt x="573" y="449"/>
                    <a:pt x="585" y="420"/>
                  </a:cubicBezTo>
                  <a:cubicBezTo>
                    <a:pt x="599" y="385"/>
                    <a:pt x="608" y="345"/>
                    <a:pt x="608" y="304"/>
                  </a:cubicBezTo>
                  <a:cubicBezTo>
                    <a:pt x="608" y="264"/>
                    <a:pt x="599" y="225"/>
                    <a:pt x="585" y="190"/>
                  </a:cubicBezTo>
                  <a:cubicBezTo>
                    <a:pt x="585" y="188"/>
                    <a:pt x="585" y="188"/>
                    <a:pt x="585" y="188"/>
                  </a:cubicBezTo>
                  <a:cubicBezTo>
                    <a:pt x="569" y="152"/>
                    <a:pt x="547" y="119"/>
                    <a:pt x="520" y="91"/>
                  </a:cubicBezTo>
                  <a:cubicBezTo>
                    <a:pt x="518" y="90"/>
                    <a:pt x="518" y="90"/>
                    <a:pt x="518" y="90"/>
                  </a:cubicBezTo>
                  <a:cubicBezTo>
                    <a:pt x="491" y="62"/>
                    <a:pt x="457" y="39"/>
                    <a:pt x="420" y="24"/>
                  </a:cubicBezTo>
                  <a:cubicBezTo>
                    <a:pt x="384" y="9"/>
                    <a:pt x="345" y="0"/>
                    <a:pt x="304" y="0"/>
                  </a:cubicBezTo>
                  <a:cubicBezTo>
                    <a:pt x="220" y="0"/>
                    <a:pt x="144" y="35"/>
                    <a:pt x="89" y="90"/>
                  </a:cubicBezTo>
                  <a:cubicBezTo>
                    <a:pt x="61" y="117"/>
                    <a:pt x="39" y="151"/>
                    <a:pt x="23" y="188"/>
                  </a:cubicBezTo>
                  <a:cubicBezTo>
                    <a:pt x="9" y="224"/>
                    <a:pt x="0" y="263"/>
                    <a:pt x="0" y="304"/>
                  </a:cubicBezTo>
                  <a:cubicBezTo>
                    <a:pt x="0" y="345"/>
                    <a:pt x="9" y="384"/>
                    <a:pt x="23" y="419"/>
                  </a:cubicBezTo>
                  <a:cubicBezTo>
                    <a:pt x="23" y="420"/>
                    <a:pt x="23" y="420"/>
                    <a:pt x="23" y="420"/>
                  </a:cubicBezTo>
                  <a:cubicBezTo>
                    <a:pt x="39" y="458"/>
                    <a:pt x="61" y="491"/>
                    <a:pt x="89" y="519"/>
                  </a:cubicBezTo>
                  <a:cubicBezTo>
                    <a:pt x="118" y="547"/>
                    <a:pt x="151" y="570"/>
                    <a:pt x="188" y="585"/>
                  </a:cubicBezTo>
                  <a:cubicBezTo>
                    <a:pt x="224" y="600"/>
                    <a:pt x="263" y="608"/>
                    <a:pt x="304" y="608"/>
                  </a:cubicBezTo>
                  <a:cubicBezTo>
                    <a:pt x="345" y="608"/>
                    <a:pt x="384" y="600"/>
                    <a:pt x="420" y="585"/>
                  </a:cubicBezTo>
                  <a:cubicBezTo>
                    <a:pt x="449" y="573"/>
                    <a:pt x="475" y="557"/>
                    <a:pt x="498" y="538"/>
                  </a:cubicBezTo>
                  <a:cubicBezTo>
                    <a:pt x="619" y="658"/>
                    <a:pt x="619" y="658"/>
                    <a:pt x="619" y="658"/>
                  </a:cubicBezTo>
                  <a:cubicBezTo>
                    <a:pt x="630" y="669"/>
                    <a:pt x="647" y="669"/>
                    <a:pt x="658" y="658"/>
                  </a:cubicBezTo>
                  <a:cubicBezTo>
                    <a:pt x="669" y="647"/>
                    <a:pt x="669" y="630"/>
                    <a:pt x="658" y="619"/>
                  </a:cubicBezTo>
                  <a:close/>
                  <a:moveTo>
                    <a:pt x="479" y="479"/>
                  </a:moveTo>
                  <a:cubicBezTo>
                    <a:pt x="479" y="480"/>
                    <a:pt x="479" y="480"/>
                    <a:pt x="479" y="480"/>
                  </a:cubicBezTo>
                  <a:cubicBezTo>
                    <a:pt x="456" y="503"/>
                    <a:pt x="429" y="521"/>
                    <a:pt x="399" y="534"/>
                  </a:cubicBezTo>
                  <a:cubicBezTo>
                    <a:pt x="370" y="545"/>
                    <a:pt x="338" y="552"/>
                    <a:pt x="304" y="552"/>
                  </a:cubicBezTo>
                  <a:cubicBezTo>
                    <a:pt x="270" y="552"/>
                    <a:pt x="238" y="545"/>
                    <a:pt x="209" y="534"/>
                  </a:cubicBezTo>
                  <a:cubicBezTo>
                    <a:pt x="179" y="521"/>
                    <a:pt x="152" y="502"/>
                    <a:pt x="129" y="479"/>
                  </a:cubicBezTo>
                  <a:cubicBezTo>
                    <a:pt x="129" y="479"/>
                    <a:pt x="129" y="479"/>
                    <a:pt x="129" y="479"/>
                  </a:cubicBezTo>
                  <a:cubicBezTo>
                    <a:pt x="129" y="479"/>
                    <a:pt x="129" y="479"/>
                    <a:pt x="129" y="479"/>
                  </a:cubicBezTo>
                  <a:cubicBezTo>
                    <a:pt x="106" y="456"/>
                    <a:pt x="87" y="429"/>
                    <a:pt x="75" y="399"/>
                  </a:cubicBezTo>
                  <a:cubicBezTo>
                    <a:pt x="74" y="398"/>
                    <a:pt x="74" y="398"/>
                    <a:pt x="74" y="398"/>
                  </a:cubicBezTo>
                  <a:cubicBezTo>
                    <a:pt x="63" y="369"/>
                    <a:pt x="56" y="337"/>
                    <a:pt x="56" y="304"/>
                  </a:cubicBezTo>
                  <a:cubicBezTo>
                    <a:pt x="56" y="270"/>
                    <a:pt x="63" y="239"/>
                    <a:pt x="75" y="209"/>
                  </a:cubicBezTo>
                  <a:cubicBezTo>
                    <a:pt x="87" y="179"/>
                    <a:pt x="106" y="152"/>
                    <a:pt x="129" y="129"/>
                  </a:cubicBezTo>
                  <a:cubicBezTo>
                    <a:pt x="174" y="84"/>
                    <a:pt x="235" y="56"/>
                    <a:pt x="304" y="56"/>
                  </a:cubicBezTo>
                  <a:cubicBezTo>
                    <a:pt x="338" y="56"/>
                    <a:pt x="370" y="63"/>
                    <a:pt x="399" y="75"/>
                  </a:cubicBezTo>
                  <a:cubicBezTo>
                    <a:pt x="429" y="88"/>
                    <a:pt x="457" y="106"/>
                    <a:pt x="479" y="129"/>
                  </a:cubicBezTo>
                  <a:cubicBezTo>
                    <a:pt x="481" y="130"/>
                    <a:pt x="481" y="130"/>
                    <a:pt x="481" y="130"/>
                  </a:cubicBezTo>
                  <a:cubicBezTo>
                    <a:pt x="503" y="153"/>
                    <a:pt x="521" y="180"/>
                    <a:pt x="533" y="209"/>
                  </a:cubicBezTo>
                  <a:cubicBezTo>
                    <a:pt x="534" y="211"/>
                    <a:pt x="534" y="211"/>
                    <a:pt x="534" y="211"/>
                  </a:cubicBezTo>
                  <a:cubicBezTo>
                    <a:pt x="545" y="240"/>
                    <a:pt x="552" y="271"/>
                    <a:pt x="552" y="304"/>
                  </a:cubicBezTo>
                  <a:cubicBezTo>
                    <a:pt x="552" y="338"/>
                    <a:pt x="545" y="370"/>
                    <a:pt x="533" y="399"/>
                  </a:cubicBezTo>
                  <a:cubicBezTo>
                    <a:pt x="521" y="430"/>
                    <a:pt x="502" y="457"/>
                    <a:pt x="479" y="479"/>
                  </a:cubicBezTo>
                  <a:close/>
                  <a:moveTo>
                    <a:pt x="228" y="123"/>
                  </a:moveTo>
                  <a:cubicBezTo>
                    <a:pt x="216" y="128"/>
                    <a:pt x="204" y="134"/>
                    <a:pt x="194" y="141"/>
                  </a:cubicBezTo>
                  <a:cubicBezTo>
                    <a:pt x="184" y="149"/>
                    <a:pt x="174" y="156"/>
                    <a:pt x="165" y="165"/>
                  </a:cubicBezTo>
                  <a:cubicBezTo>
                    <a:pt x="165" y="165"/>
                    <a:pt x="165" y="165"/>
                    <a:pt x="165" y="165"/>
                  </a:cubicBezTo>
                  <a:cubicBezTo>
                    <a:pt x="156" y="174"/>
                    <a:pt x="148" y="184"/>
                    <a:pt x="141" y="194"/>
                  </a:cubicBezTo>
                  <a:cubicBezTo>
                    <a:pt x="141" y="195"/>
                    <a:pt x="141" y="195"/>
                    <a:pt x="141" y="195"/>
                  </a:cubicBezTo>
                  <a:cubicBezTo>
                    <a:pt x="134" y="205"/>
                    <a:pt x="128" y="216"/>
                    <a:pt x="123" y="228"/>
                  </a:cubicBezTo>
                  <a:cubicBezTo>
                    <a:pt x="120" y="236"/>
                    <a:pt x="123" y="246"/>
                    <a:pt x="132" y="250"/>
                  </a:cubicBezTo>
                  <a:cubicBezTo>
                    <a:pt x="140" y="253"/>
                    <a:pt x="150" y="249"/>
                    <a:pt x="154" y="241"/>
                  </a:cubicBezTo>
                  <a:cubicBezTo>
                    <a:pt x="158" y="231"/>
                    <a:pt x="163" y="222"/>
                    <a:pt x="169" y="213"/>
                  </a:cubicBezTo>
                  <a:cubicBezTo>
                    <a:pt x="169" y="213"/>
                    <a:pt x="169" y="213"/>
                    <a:pt x="169" y="213"/>
                  </a:cubicBezTo>
                  <a:cubicBezTo>
                    <a:pt x="175" y="204"/>
                    <a:pt x="181" y="196"/>
                    <a:pt x="189" y="189"/>
                  </a:cubicBezTo>
                  <a:cubicBezTo>
                    <a:pt x="196" y="181"/>
                    <a:pt x="204" y="175"/>
                    <a:pt x="213" y="169"/>
                  </a:cubicBezTo>
                  <a:cubicBezTo>
                    <a:pt x="222" y="163"/>
                    <a:pt x="231" y="158"/>
                    <a:pt x="241" y="154"/>
                  </a:cubicBezTo>
                  <a:cubicBezTo>
                    <a:pt x="249" y="150"/>
                    <a:pt x="253" y="141"/>
                    <a:pt x="250" y="132"/>
                  </a:cubicBezTo>
                  <a:cubicBezTo>
                    <a:pt x="246" y="123"/>
                    <a:pt x="236" y="120"/>
                    <a:pt x="228" y="123"/>
                  </a:cubicBezTo>
                  <a:close/>
                  <a:moveTo>
                    <a:pt x="484" y="287"/>
                  </a:moveTo>
                  <a:cubicBezTo>
                    <a:pt x="475" y="287"/>
                    <a:pt x="467" y="295"/>
                    <a:pt x="467" y="304"/>
                  </a:cubicBezTo>
                  <a:cubicBezTo>
                    <a:pt x="467" y="326"/>
                    <a:pt x="463" y="347"/>
                    <a:pt x="455" y="367"/>
                  </a:cubicBezTo>
                  <a:cubicBezTo>
                    <a:pt x="455" y="368"/>
                    <a:pt x="455" y="368"/>
                    <a:pt x="455" y="368"/>
                  </a:cubicBezTo>
                  <a:cubicBezTo>
                    <a:pt x="447" y="386"/>
                    <a:pt x="435" y="404"/>
                    <a:pt x="419" y="420"/>
                  </a:cubicBezTo>
                  <a:cubicBezTo>
                    <a:pt x="404" y="435"/>
                    <a:pt x="386" y="447"/>
                    <a:pt x="366" y="455"/>
                  </a:cubicBezTo>
                  <a:cubicBezTo>
                    <a:pt x="347" y="463"/>
                    <a:pt x="325" y="468"/>
                    <a:pt x="304" y="468"/>
                  </a:cubicBezTo>
                  <a:cubicBezTo>
                    <a:pt x="295" y="468"/>
                    <a:pt x="287" y="475"/>
                    <a:pt x="287" y="484"/>
                  </a:cubicBezTo>
                  <a:cubicBezTo>
                    <a:pt x="287" y="493"/>
                    <a:pt x="295" y="501"/>
                    <a:pt x="304" y="501"/>
                  </a:cubicBezTo>
                  <a:cubicBezTo>
                    <a:pt x="330" y="501"/>
                    <a:pt x="355" y="496"/>
                    <a:pt x="380" y="486"/>
                  </a:cubicBezTo>
                  <a:cubicBezTo>
                    <a:pt x="402" y="476"/>
                    <a:pt x="424" y="462"/>
                    <a:pt x="443" y="443"/>
                  </a:cubicBezTo>
                  <a:cubicBezTo>
                    <a:pt x="462" y="425"/>
                    <a:pt x="475" y="403"/>
                    <a:pt x="485" y="380"/>
                  </a:cubicBezTo>
                  <a:cubicBezTo>
                    <a:pt x="485" y="380"/>
                    <a:pt x="485" y="380"/>
                    <a:pt x="485" y="380"/>
                  </a:cubicBezTo>
                  <a:cubicBezTo>
                    <a:pt x="496" y="355"/>
                    <a:pt x="501" y="330"/>
                    <a:pt x="501" y="304"/>
                  </a:cubicBezTo>
                  <a:cubicBezTo>
                    <a:pt x="501" y="295"/>
                    <a:pt x="493" y="287"/>
                    <a:pt x="484" y="28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0">
              <a:extLst>
                <a:ext uri="{FF2B5EF4-FFF2-40B4-BE49-F238E27FC236}">
                  <a16:creationId xmlns:a16="http://schemas.microsoft.com/office/drawing/2014/main" id="{4AF9B4A4-2656-4057-A34C-749365E42FB8}"/>
                </a:ext>
              </a:extLst>
            </p:cNvPr>
            <p:cNvSpPr>
              <a:spLocks/>
            </p:cNvSpPr>
            <p:nvPr/>
          </p:nvSpPr>
          <p:spPr bwMode="auto">
            <a:xfrm>
              <a:off x="6911975" y="4237038"/>
              <a:ext cx="633413" cy="633413"/>
            </a:xfrm>
            <a:custGeom>
              <a:avLst/>
              <a:gdLst>
                <a:gd name="T0" fmla="*/ 120 w 169"/>
                <a:gd name="T1" fmla="*/ 160 h 169"/>
                <a:gd name="T2" fmla="*/ 9 w 169"/>
                <a:gd name="T3" fmla="*/ 49 h 169"/>
                <a:gd name="T4" fmla="*/ 9 w 169"/>
                <a:gd name="T5" fmla="*/ 13 h 169"/>
                <a:gd name="T6" fmla="*/ 13 w 169"/>
                <a:gd name="T7" fmla="*/ 10 h 169"/>
                <a:gd name="T8" fmla="*/ 49 w 169"/>
                <a:gd name="T9" fmla="*/ 10 h 169"/>
                <a:gd name="T10" fmla="*/ 159 w 169"/>
                <a:gd name="T11" fmla="*/ 120 h 169"/>
                <a:gd name="T12" fmla="*/ 159 w 169"/>
                <a:gd name="T13" fmla="*/ 156 h 169"/>
                <a:gd name="T14" fmla="*/ 156 w 169"/>
                <a:gd name="T15" fmla="*/ 160 h 169"/>
                <a:gd name="T16" fmla="*/ 120 w 169"/>
                <a:gd name="T17" fmla="*/ 1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169">
                  <a:moveTo>
                    <a:pt x="120" y="160"/>
                  </a:moveTo>
                  <a:cubicBezTo>
                    <a:pt x="9" y="49"/>
                    <a:pt x="9" y="49"/>
                    <a:pt x="9" y="49"/>
                  </a:cubicBezTo>
                  <a:cubicBezTo>
                    <a:pt x="0" y="39"/>
                    <a:pt x="0" y="23"/>
                    <a:pt x="9" y="13"/>
                  </a:cubicBezTo>
                  <a:cubicBezTo>
                    <a:pt x="13" y="10"/>
                    <a:pt x="13" y="10"/>
                    <a:pt x="13" y="10"/>
                  </a:cubicBezTo>
                  <a:cubicBezTo>
                    <a:pt x="22" y="0"/>
                    <a:pt x="39" y="0"/>
                    <a:pt x="49" y="10"/>
                  </a:cubicBezTo>
                  <a:cubicBezTo>
                    <a:pt x="159" y="120"/>
                    <a:pt x="159" y="120"/>
                    <a:pt x="159" y="120"/>
                  </a:cubicBezTo>
                  <a:cubicBezTo>
                    <a:pt x="169" y="130"/>
                    <a:pt x="169" y="147"/>
                    <a:pt x="159" y="156"/>
                  </a:cubicBezTo>
                  <a:cubicBezTo>
                    <a:pt x="156" y="160"/>
                    <a:pt x="156" y="160"/>
                    <a:pt x="156" y="160"/>
                  </a:cubicBezTo>
                  <a:cubicBezTo>
                    <a:pt x="146" y="169"/>
                    <a:pt x="130" y="169"/>
                    <a:pt x="120" y="1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D9FEE7D0-CC62-462D-8F52-25559FECEBFD}"/>
              </a:ext>
            </a:extLst>
          </p:cNvPr>
          <p:cNvGrpSpPr/>
          <p:nvPr/>
        </p:nvGrpSpPr>
        <p:grpSpPr>
          <a:xfrm>
            <a:off x="4927046" y="4968565"/>
            <a:ext cx="737148" cy="737148"/>
            <a:chOff x="4927046" y="4968565"/>
            <a:chExt cx="737148" cy="737148"/>
          </a:xfrm>
        </p:grpSpPr>
        <p:sp>
          <p:nvSpPr>
            <p:cNvPr id="26" name="椭圆 25">
              <a:extLst>
                <a:ext uri="{FF2B5EF4-FFF2-40B4-BE49-F238E27FC236}">
                  <a16:creationId xmlns:a16="http://schemas.microsoft.com/office/drawing/2014/main" id="{0E4DA052-C987-4C31-82AA-A48BC0C0F553}"/>
                </a:ext>
              </a:extLst>
            </p:cNvPr>
            <p:cNvSpPr/>
            <p:nvPr/>
          </p:nvSpPr>
          <p:spPr>
            <a:xfrm>
              <a:off x="4927046" y="4968565"/>
              <a:ext cx="737148" cy="737148"/>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mn-ea"/>
                <a:sym typeface="+mn-lt"/>
              </a:endParaRPr>
            </a:p>
          </p:txBody>
        </p:sp>
        <p:sp>
          <p:nvSpPr>
            <p:cNvPr id="51" name="Freeform 14">
              <a:extLst>
                <a:ext uri="{FF2B5EF4-FFF2-40B4-BE49-F238E27FC236}">
                  <a16:creationId xmlns:a16="http://schemas.microsoft.com/office/drawing/2014/main" id="{8A4C21B5-5E24-46E9-8416-C1FF1ACD2BC0}"/>
                </a:ext>
              </a:extLst>
            </p:cNvPr>
            <p:cNvSpPr>
              <a:spLocks noEditPoints="1"/>
            </p:cNvSpPr>
            <p:nvPr/>
          </p:nvSpPr>
          <p:spPr bwMode="auto">
            <a:xfrm>
              <a:off x="5120316" y="5113228"/>
              <a:ext cx="342900" cy="447820"/>
            </a:xfrm>
            <a:custGeom>
              <a:avLst/>
              <a:gdLst>
                <a:gd name="T0" fmla="*/ 70 w 608"/>
                <a:gd name="T1" fmla="*/ 796 h 796"/>
                <a:gd name="T2" fmla="*/ 0 w 608"/>
                <a:gd name="T3" fmla="*/ 70 h 796"/>
                <a:gd name="T4" fmla="*/ 538 w 608"/>
                <a:gd name="T5" fmla="*/ 0 h 796"/>
                <a:gd name="T6" fmla="*/ 608 w 608"/>
                <a:gd name="T7" fmla="*/ 725 h 796"/>
                <a:gd name="T8" fmla="*/ 70 w 608"/>
                <a:gd name="T9" fmla="*/ 47 h 796"/>
                <a:gd name="T10" fmla="*/ 47 w 608"/>
                <a:gd name="T11" fmla="*/ 725 h 796"/>
                <a:gd name="T12" fmla="*/ 538 w 608"/>
                <a:gd name="T13" fmla="*/ 749 h 796"/>
                <a:gd name="T14" fmla="*/ 561 w 608"/>
                <a:gd name="T15" fmla="*/ 70 h 796"/>
                <a:gd name="T16" fmla="*/ 70 w 608"/>
                <a:gd name="T17" fmla="*/ 47 h 796"/>
                <a:gd name="T18" fmla="*/ 110 w 608"/>
                <a:gd name="T19" fmla="*/ 305 h 796"/>
                <a:gd name="T20" fmla="*/ 68 w 608"/>
                <a:gd name="T21" fmla="*/ 144 h 796"/>
                <a:gd name="T22" fmla="*/ 498 w 608"/>
                <a:gd name="T23" fmla="*/ 99 h 796"/>
                <a:gd name="T24" fmla="*/ 540 w 608"/>
                <a:gd name="T25" fmla="*/ 261 h 796"/>
                <a:gd name="T26" fmla="*/ 115 w 608"/>
                <a:gd name="T27" fmla="*/ 259 h 796"/>
                <a:gd name="T28" fmla="*/ 493 w 608"/>
                <a:gd name="T29" fmla="*/ 146 h 796"/>
                <a:gd name="T30" fmla="*/ 115 w 608"/>
                <a:gd name="T31" fmla="*/ 259 h 796"/>
                <a:gd name="T32" fmla="*/ 191 w 608"/>
                <a:gd name="T33" fmla="*/ 501 h 796"/>
                <a:gd name="T34" fmla="*/ 91 w 608"/>
                <a:gd name="T35" fmla="*/ 483 h 796"/>
                <a:gd name="T36" fmla="*/ 110 w 608"/>
                <a:gd name="T37" fmla="*/ 383 h 796"/>
                <a:gd name="T38" fmla="*/ 209 w 608"/>
                <a:gd name="T39" fmla="*/ 402 h 796"/>
                <a:gd name="T40" fmla="*/ 366 w 608"/>
                <a:gd name="T41" fmla="*/ 483 h 796"/>
                <a:gd name="T42" fmla="*/ 267 w 608"/>
                <a:gd name="T43" fmla="*/ 501 h 796"/>
                <a:gd name="T44" fmla="*/ 248 w 608"/>
                <a:gd name="T45" fmla="*/ 402 h 796"/>
                <a:gd name="T46" fmla="*/ 347 w 608"/>
                <a:gd name="T47" fmla="*/ 383 h 796"/>
                <a:gd name="T48" fmla="*/ 366 w 608"/>
                <a:gd name="T49" fmla="*/ 483 h 796"/>
                <a:gd name="T50" fmla="*/ 498 w 608"/>
                <a:gd name="T51" fmla="*/ 501 h 796"/>
                <a:gd name="T52" fmla="*/ 399 w 608"/>
                <a:gd name="T53" fmla="*/ 483 h 796"/>
                <a:gd name="T54" fmla="*/ 417 w 608"/>
                <a:gd name="T55" fmla="*/ 383 h 796"/>
                <a:gd name="T56" fmla="*/ 517 w 608"/>
                <a:gd name="T57" fmla="*/ 402 h 796"/>
                <a:gd name="T58" fmla="*/ 209 w 608"/>
                <a:gd name="T59" fmla="*/ 660 h 796"/>
                <a:gd name="T60" fmla="*/ 110 w 608"/>
                <a:gd name="T61" fmla="*/ 679 h 796"/>
                <a:gd name="T62" fmla="*/ 91 w 608"/>
                <a:gd name="T63" fmla="*/ 580 h 796"/>
                <a:gd name="T64" fmla="*/ 191 w 608"/>
                <a:gd name="T65" fmla="*/ 561 h 796"/>
                <a:gd name="T66" fmla="*/ 209 w 608"/>
                <a:gd name="T67" fmla="*/ 660 h 796"/>
                <a:gd name="T68" fmla="*/ 347 w 608"/>
                <a:gd name="T69" fmla="*/ 679 h 796"/>
                <a:gd name="T70" fmla="*/ 248 w 608"/>
                <a:gd name="T71" fmla="*/ 660 h 796"/>
                <a:gd name="T72" fmla="*/ 267 w 608"/>
                <a:gd name="T73" fmla="*/ 561 h 796"/>
                <a:gd name="T74" fmla="*/ 366 w 608"/>
                <a:gd name="T75" fmla="*/ 580 h 796"/>
                <a:gd name="T76" fmla="*/ 517 w 608"/>
                <a:gd name="T77" fmla="*/ 660 h 796"/>
                <a:gd name="T78" fmla="*/ 417 w 608"/>
                <a:gd name="T79" fmla="*/ 679 h 796"/>
                <a:gd name="T80" fmla="*/ 399 w 608"/>
                <a:gd name="T81" fmla="*/ 580 h 796"/>
                <a:gd name="T82" fmla="*/ 498 w 608"/>
                <a:gd name="T83" fmla="*/ 561 h 796"/>
                <a:gd name="T84" fmla="*/ 517 w 608"/>
                <a:gd name="T85" fmla="*/ 660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8" h="796">
                  <a:moveTo>
                    <a:pt x="538" y="796"/>
                  </a:moveTo>
                  <a:cubicBezTo>
                    <a:pt x="70" y="796"/>
                    <a:pt x="70" y="796"/>
                    <a:pt x="70" y="796"/>
                  </a:cubicBezTo>
                  <a:cubicBezTo>
                    <a:pt x="31" y="796"/>
                    <a:pt x="0" y="764"/>
                    <a:pt x="0" y="725"/>
                  </a:cubicBezTo>
                  <a:cubicBezTo>
                    <a:pt x="0" y="70"/>
                    <a:pt x="0" y="70"/>
                    <a:pt x="0" y="70"/>
                  </a:cubicBezTo>
                  <a:cubicBezTo>
                    <a:pt x="0" y="32"/>
                    <a:pt x="31" y="0"/>
                    <a:pt x="70" y="0"/>
                  </a:cubicBezTo>
                  <a:cubicBezTo>
                    <a:pt x="538" y="0"/>
                    <a:pt x="538" y="0"/>
                    <a:pt x="538" y="0"/>
                  </a:cubicBezTo>
                  <a:cubicBezTo>
                    <a:pt x="577" y="0"/>
                    <a:pt x="608" y="32"/>
                    <a:pt x="608" y="70"/>
                  </a:cubicBezTo>
                  <a:cubicBezTo>
                    <a:pt x="608" y="725"/>
                    <a:pt x="608" y="725"/>
                    <a:pt x="608" y="725"/>
                  </a:cubicBezTo>
                  <a:cubicBezTo>
                    <a:pt x="608" y="764"/>
                    <a:pt x="577" y="796"/>
                    <a:pt x="538" y="796"/>
                  </a:cubicBezTo>
                  <a:close/>
                  <a:moveTo>
                    <a:pt x="70" y="47"/>
                  </a:moveTo>
                  <a:cubicBezTo>
                    <a:pt x="57" y="47"/>
                    <a:pt x="47" y="57"/>
                    <a:pt x="47" y="70"/>
                  </a:cubicBezTo>
                  <a:cubicBezTo>
                    <a:pt x="47" y="725"/>
                    <a:pt x="47" y="725"/>
                    <a:pt x="47" y="725"/>
                  </a:cubicBezTo>
                  <a:cubicBezTo>
                    <a:pt x="47" y="738"/>
                    <a:pt x="57" y="749"/>
                    <a:pt x="70" y="749"/>
                  </a:cubicBezTo>
                  <a:cubicBezTo>
                    <a:pt x="538" y="749"/>
                    <a:pt x="538" y="749"/>
                    <a:pt x="538" y="749"/>
                  </a:cubicBezTo>
                  <a:cubicBezTo>
                    <a:pt x="551" y="749"/>
                    <a:pt x="561" y="738"/>
                    <a:pt x="561" y="725"/>
                  </a:cubicBezTo>
                  <a:cubicBezTo>
                    <a:pt x="561" y="70"/>
                    <a:pt x="561" y="70"/>
                    <a:pt x="561" y="70"/>
                  </a:cubicBezTo>
                  <a:cubicBezTo>
                    <a:pt x="561" y="57"/>
                    <a:pt x="551" y="47"/>
                    <a:pt x="538" y="47"/>
                  </a:cubicBezTo>
                  <a:cubicBezTo>
                    <a:pt x="70" y="47"/>
                    <a:pt x="70" y="47"/>
                    <a:pt x="70" y="47"/>
                  </a:cubicBezTo>
                  <a:close/>
                  <a:moveTo>
                    <a:pt x="498" y="305"/>
                  </a:moveTo>
                  <a:cubicBezTo>
                    <a:pt x="110" y="305"/>
                    <a:pt x="110" y="305"/>
                    <a:pt x="110" y="305"/>
                  </a:cubicBezTo>
                  <a:cubicBezTo>
                    <a:pt x="87" y="305"/>
                    <a:pt x="68" y="285"/>
                    <a:pt x="68" y="261"/>
                  </a:cubicBezTo>
                  <a:cubicBezTo>
                    <a:pt x="68" y="144"/>
                    <a:pt x="68" y="144"/>
                    <a:pt x="68" y="144"/>
                  </a:cubicBezTo>
                  <a:cubicBezTo>
                    <a:pt x="68" y="119"/>
                    <a:pt x="87" y="99"/>
                    <a:pt x="110" y="99"/>
                  </a:cubicBezTo>
                  <a:cubicBezTo>
                    <a:pt x="498" y="99"/>
                    <a:pt x="498" y="99"/>
                    <a:pt x="498" y="99"/>
                  </a:cubicBezTo>
                  <a:cubicBezTo>
                    <a:pt x="521" y="99"/>
                    <a:pt x="540" y="119"/>
                    <a:pt x="540" y="144"/>
                  </a:cubicBezTo>
                  <a:cubicBezTo>
                    <a:pt x="540" y="261"/>
                    <a:pt x="540" y="261"/>
                    <a:pt x="540" y="261"/>
                  </a:cubicBezTo>
                  <a:cubicBezTo>
                    <a:pt x="540" y="285"/>
                    <a:pt x="521" y="305"/>
                    <a:pt x="498" y="305"/>
                  </a:cubicBezTo>
                  <a:close/>
                  <a:moveTo>
                    <a:pt x="115" y="259"/>
                  </a:moveTo>
                  <a:cubicBezTo>
                    <a:pt x="493" y="259"/>
                    <a:pt x="493" y="259"/>
                    <a:pt x="493" y="259"/>
                  </a:cubicBezTo>
                  <a:cubicBezTo>
                    <a:pt x="493" y="146"/>
                    <a:pt x="493" y="146"/>
                    <a:pt x="493" y="146"/>
                  </a:cubicBezTo>
                  <a:cubicBezTo>
                    <a:pt x="115" y="146"/>
                    <a:pt x="115" y="146"/>
                    <a:pt x="115" y="146"/>
                  </a:cubicBezTo>
                  <a:cubicBezTo>
                    <a:pt x="115" y="259"/>
                    <a:pt x="115" y="259"/>
                    <a:pt x="115" y="259"/>
                  </a:cubicBezTo>
                  <a:close/>
                  <a:moveTo>
                    <a:pt x="209" y="483"/>
                  </a:moveTo>
                  <a:cubicBezTo>
                    <a:pt x="209" y="493"/>
                    <a:pt x="201" y="501"/>
                    <a:pt x="191" y="501"/>
                  </a:cubicBezTo>
                  <a:cubicBezTo>
                    <a:pt x="110" y="501"/>
                    <a:pt x="110" y="501"/>
                    <a:pt x="110" y="501"/>
                  </a:cubicBezTo>
                  <a:cubicBezTo>
                    <a:pt x="100" y="501"/>
                    <a:pt x="91" y="493"/>
                    <a:pt x="91" y="483"/>
                  </a:cubicBezTo>
                  <a:cubicBezTo>
                    <a:pt x="91" y="402"/>
                    <a:pt x="91" y="402"/>
                    <a:pt x="91" y="402"/>
                  </a:cubicBezTo>
                  <a:cubicBezTo>
                    <a:pt x="91" y="392"/>
                    <a:pt x="100" y="383"/>
                    <a:pt x="110" y="383"/>
                  </a:cubicBezTo>
                  <a:cubicBezTo>
                    <a:pt x="191" y="383"/>
                    <a:pt x="191" y="383"/>
                    <a:pt x="191" y="383"/>
                  </a:cubicBezTo>
                  <a:cubicBezTo>
                    <a:pt x="201" y="383"/>
                    <a:pt x="209" y="392"/>
                    <a:pt x="209" y="402"/>
                  </a:cubicBezTo>
                  <a:cubicBezTo>
                    <a:pt x="209" y="483"/>
                    <a:pt x="209" y="483"/>
                    <a:pt x="209" y="483"/>
                  </a:cubicBezTo>
                  <a:close/>
                  <a:moveTo>
                    <a:pt x="366" y="483"/>
                  </a:moveTo>
                  <a:cubicBezTo>
                    <a:pt x="366" y="493"/>
                    <a:pt x="357" y="501"/>
                    <a:pt x="347" y="501"/>
                  </a:cubicBezTo>
                  <a:cubicBezTo>
                    <a:pt x="267" y="501"/>
                    <a:pt x="267" y="501"/>
                    <a:pt x="267" y="501"/>
                  </a:cubicBezTo>
                  <a:cubicBezTo>
                    <a:pt x="256" y="501"/>
                    <a:pt x="248" y="493"/>
                    <a:pt x="248" y="483"/>
                  </a:cubicBezTo>
                  <a:cubicBezTo>
                    <a:pt x="248" y="402"/>
                    <a:pt x="248" y="402"/>
                    <a:pt x="248" y="402"/>
                  </a:cubicBezTo>
                  <a:cubicBezTo>
                    <a:pt x="248" y="392"/>
                    <a:pt x="256" y="383"/>
                    <a:pt x="267" y="383"/>
                  </a:cubicBezTo>
                  <a:cubicBezTo>
                    <a:pt x="347" y="383"/>
                    <a:pt x="347" y="383"/>
                    <a:pt x="347" y="383"/>
                  </a:cubicBezTo>
                  <a:cubicBezTo>
                    <a:pt x="357" y="383"/>
                    <a:pt x="366" y="392"/>
                    <a:pt x="366" y="402"/>
                  </a:cubicBezTo>
                  <a:cubicBezTo>
                    <a:pt x="366" y="483"/>
                    <a:pt x="366" y="483"/>
                    <a:pt x="366" y="483"/>
                  </a:cubicBezTo>
                  <a:close/>
                  <a:moveTo>
                    <a:pt x="517" y="483"/>
                  </a:moveTo>
                  <a:cubicBezTo>
                    <a:pt x="517" y="493"/>
                    <a:pt x="508" y="501"/>
                    <a:pt x="498" y="501"/>
                  </a:cubicBezTo>
                  <a:cubicBezTo>
                    <a:pt x="417" y="501"/>
                    <a:pt x="417" y="501"/>
                    <a:pt x="417" y="501"/>
                  </a:cubicBezTo>
                  <a:cubicBezTo>
                    <a:pt x="407" y="501"/>
                    <a:pt x="399" y="493"/>
                    <a:pt x="399" y="483"/>
                  </a:cubicBezTo>
                  <a:cubicBezTo>
                    <a:pt x="399" y="402"/>
                    <a:pt x="399" y="402"/>
                    <a:pt x="399" y="402"/>
                  </a:cubicBezTo>
                  <a:cubicBezTo>
                    <a:pt x="399" y="392"/>
                    <a:pt x="407" y="383"/>
                    <a:pt x="417" y="383"/>
                  </a:cubicBezTo>
                  <a:cubicBezTo>
                    <a:pt x="498" y="383"/>
                    <a:pt x="498" y="383"/>
                    <a:pt x="498" y="383"/>
                  </a:cubicBezTo>
                  <a:cubicBezTo>
                    <a:pt x="508" y="383"/>
                    <a:pt x="517" y="392"/>
                    <a:pt x="517" y="402"/>
                  </a:cubicBezTo>
                  <a:cubicBezTo>
                    <a:pt x="517" y="483"/>
                    <a:pt x="517" y="483"/>
                    <a:pt x="517" y="483"/>
                  </a:cubicBezTo>
                  <a:close/>
                  <a:moveTo>
                    <a:pt x="209" y="660"/>
                  </a:moveTo>
                  <a:cubicBezTo>
                    <a:pt x="209" y="670"/>
                    <a:pt x="201" y="679"/>
                    <a:pt x="191" y="679"/>
                  </a:cubicBezTo>
                  <a:cubicBezTo>
                    <a:pt x="110" y="679"/>
                    <a:pt x="110" y="679"/>
                    <a:pt x="110" y="679"/>
                  </a:cubicBezTo>
                  <a:cubicBezTo>
                    <a:pt x="100" y="679"/>
                    <a:pt x="91" y="670"/>
                    <a:pt x="91" y="660"/>
                  </a:cubicBezTo>
                  <a:cubicBezTo>
                    <a:pt x="91" y="580"/>
                    <a:pt x="91" y="580"/>
                    <a:pt x="91" y="580"/>
                  </a:cubicBezTo>
                  <a:cubicBezTo>
                    <a:pt x="91" y="569"/>
                    <a:pt x="100" y="561"/>
                    <a:pt x="110" y="561"/>
                  </a:cubicBezTo>
                  <a:cubicBezTo>
                    <a:pt x="191" y="561"/>
                    <a:pt x="191" y="561"/>
                    <a:pt x="191" y="561"/>
                  </a:cubicBezTo>
                  <a:cubicBezTo>
                    <a:pt x="201" y="561"/>
                    <a:pt x="209" y="569"/>
                    <a:pt x="209" y="580"/>
                  </a:cubicBezTo>
                  <a:cubicBezTo>
                    <a:pt x="209" y="660"/>
                    <a:pt x="209" y="660"/>
                    <a:pt x="209" y="660"/>
                  </a:cubicBezTo>
                  <a:close/>
                  <a:moveTo>
                    <a:pt x="366" y="660"/>
                  </a:moveTo>
                  <a:cubicBezTo>
                    <a:pt x="366" y="670"/>
                    <a:pt x="357" y="679"/>
                    <a:pt x="347" y="679"/>
                  </a:cubicBezTo>
                  <a:cubicBezTo>
                    <a:pt x="267" y="679"/>
                    <a:pt x="267" y="679"/>
                    <a:pt x="267" y="679"/>
                  </a:cubicBezTo>
                  <a:cubicBezTo>
                    <a:pt x="256" y="679"/>
                    <a:pt x="248" y="670"/>
                    <a:pt x="248" y="660"/>
                  </a:cubicBezTo>
                  <a:cubicBezTo>
                    <a:pt x="248" y="580"/>
                    <a:pt x="248" y="580"/>
                    <a:pt x="248" y="580"/>
                  </a:cubicBezTo>
                  <a:cubicBezTo>
                    <a:pt x="248" y="569"/>
                    <a:pt x="256" y="561"/>
                    <a:pt x="267" y="561"/>
                  </a:cubicBezTo>
                  <a:cubicBezTo>
                    <a:pt x="347" y="561"/>
                    <a:pt x="347" y="561"/>
                    <a:pt x="347" y="561"/>
                  </a:cubicBezTo>
                  <a:cubicBezTo>
                    <a:pt x="357" y="561"/>
                    <a:pt x="366" y="569"/>
                    <a:pt x="366" y="580"/>
                  </a:cubicBezTo>
                  <a:cubicBezTo>
                    <a:pt x="366" y="660"/>
                    <a:pt x="366" y="660"/>
                    <a:pt x="366" y="660"/>
                  </a:cubicBezTo>
                  <a:close/>
                  <a:moveTo>
                    <a:pt x="517" y="660"/>
                  </a:moveTo>
                  <a:cubicBezTo>
                    <a:pt x="517" y="670"/>
                    <a:pt x="508" y="679"/>
                    <a:pt x="498" y="679"/>
                  </a:cubicBezTo>
                  <a:cubicBezTo>
                    <a:pt x="417" y="679"/>
                    <a:pt x="417" y="679"/>
                    <a:pt x="417" y="679"/>
                  </a:cubicBezTo>
                  <a:cubicBezTo>
                    <a:pt x="407" y="679"/>
                    <a:pt x="399" y="670"/>
                    <a:pt x="399" y="660"/>
                  </a:cubicBezTo>
                  <a:cubicBezTo>
                    <a:pt x="399" y="580"/>
                    <a:pt x="399" y="580"/>
                    <a:pt x="399" y="580"/>
                  </a:cubicBezTo>
                  <a:cubicBezTo>
                    <a:pt x="399" y="569"/>
                    <a:pt x="407" y="561"/>
                    <a:pt x="417" y="561"/>
                  </a:cubicBezTo>
                  <a:cubicBezTo>
                    <a:pt x="498" y="561"/>
                    <a:pt x="498" y="561"/>
                    <a:pt x="498" y="561"/>
                  </a:cubicBezTo>
                  <a:cubicBezTo>
                    <a:pt x="508" y="561"/>
                    <a:pt x="517" y="569"/>
                    <a:pt x="517" y="580"/>
                  </a:cubicBezTo>
                  <a:cubicBezTo>
                    <a:pt x="517" y="660"/>
                    <a:pt x="517" y="660"/>
                    <a:pt x="517" y="660"/>
                  </a:cubicBezTo>
                  <a:close/>
                </a:path>
              </a:pathLst>
            </a:custGeom>
            <a:gradFill>
              <a:gsLst>
                <a:gs pos="0">
                  <a:srgbClr val="27B4DB"/>
                </a:gs>
                <a:gs pos="100000">
                  <a:srgbClr val="71E3B8"/>
                </a:gs>
              </a:gsLst>
              <a:lin ang="27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928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初步设计概算调整</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DDEB4EFD-02C7-4EDF-A411-BF79B45F29A0}"/>
              </a:ext>
            </a:extLst>
          </p:cNvPr>
          <p:cNvSpPr txBox="1"/>
          <p:nvPr/>
        </p:nvSpPr>
        <p:spPr>
          <a:xfrm>
            <a:off x="3438525" y="2299237"/>
            <a:ext cx="531495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调查分析变更原因</a:t>
            </a:r>
          </a:p>
        </p:txBody>
      </p:sp>
      <p:sp>
        <p:nvSpPr>
          <p:cNvPr id="25" name="文本框 24">
            <a:extLst>
              <a:ext uri="{FF2B5EF4-FFF2-40B4-BE49-F238E27FC236}">
                <a16:creationId xmlns:a16="http://schemas.microsoft.com/office/drawing/2014/main" id="{8D2834E2-3C85-413C-8620-C425AC099306}"/>
              </a:ext>
            </a:extLst>
          </p:cNvPr>
          <p:cNvSpPr txBox="1"/>
          <p:nvPr/>
        </p:nvSpPr>
        <p:spPr>
          <a:xfrm>
            <a:off x="3438525" y="3246498"/>
            <a:ext cx="5314950"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审批同意</a:t>
            </a:r>
          </a:p>
        </p:txBody>
      </p:sp>
      <p:sp>
        <p:nvSpPr>
          <p:cNvPr id="32" name="文本框 31">
            <a:extLst>
              <a:ext uri="{FF2B5EF4-FFF2-40B4-BE49-F238E27FC236}">
                <a16:creationId xmlns:a16="http://schemas.microsoft.com/office/drawing/2014/main" id="{3261F036-66F7-4C79-A77E-C57C8184DD47}"/>
              </a:ext>
            </a:extLst>
          </p:cNvPr>
          <p:cNvSpPr txBox="1"/>
          <p:nvPr/>
        </p:nvSpPr>
        <p:spPr>
          <a:xfrm>
            <a:off x="3886200" y="4153710"/>
            <a:ext cx="53149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核实编制调整概算，并按有关审批程序报批</a:t>
            </a:r>
          </a:p>
        </p:txBody>
      </p:sp>
      <p:sp>
        <p:nvSpPr>
          <p:cNvPr id="33" name="Freeform 13">
            <a:extLst>
              <a:ext uri="{FF2B5EF4-FFF2-40B4-BE49-F238E27FC236}">
                <a16:creationId xmlns:a16="http://schemas.microsoft.com/office/drawing/2014/main" id="{52E2BBD4-6DCD-4121-8F96-0445BE2C735C}"/>
              </a:ext>
            </a:extLst>
          </p:cNvPr>
          <p:cNvSpPr>
            <a:spLocks noEditPoints="1"/>
          </p:cNvSpPr>
          <p:nvPr/>
        </p:nvSpPr>
        <p:spPr bwMode="auto">
          <a:xfrm>
            <a:off x="2236299" y="2216152"/>
            <a:ext cx="477345" cy="501395"/>
          </a:xfrm>
          <a:custGeom>
            <a:avLst/>
            <a:gdLst>
              <a:gd name="T0" fmla="*/ 54 w 663"/>
              <a:gd name="T1" fmla="*/ 271 h 698"/>
              <a:gd name="T2" fmla="*/ 98 w 663"/>
              <a:gd name="T3" fmla="*/ 227 h 698"/>
              <a:gd name="T4" fmla="*/ 31 w 663"/>
              <a:gd name="T5" fmla="*/ 307 h 698"/>
              <a:gd name="T6" fmla="*/ 18 w 663"/>
              <a:gd name="T7" fmla="*/ 298 h 698"/>
              <a:gd name="T8" fmla="*/ 5 w 663"/>
              <a:gd name="T9" fmla="*/ 271 h 698"/>
              <a:gd name="T10" fmla="*/ 480 w 663"/>
              <a:gd name="T11" fmla="*/ 0 h 698"/>
              <a:gd name="T12" fmla="*/ 503 w 663"/>
              <a:gd name="T13" fmla="*/ 4 h 698"/>
              <a:gd name="T14" fmla="*/ 663 w 663"/>
              <a:gd name="T15" fmla="*/ 187 h 698"/>
              <a:gd name="T16" fmla="*/ 645 w 663"/>
              <a:gd name="T17" fmla="*/ 307 h 698"/>
              <a:gd name="T18" fmla="*/ 503 w 663"/>
              <a:gd name="T19" fmla="*/ 654 h 698"/>
              <a:gd name="T20" fmla="*/ 645 w 663"/>
              <a:gd name="T21" fmla="*/ 677 h 698"/>
              <a:gd name="T22" fmla="*/ 254 w 663"/>
              <a:gd name="T23" fmla="*/ 698 h 698"/>
              <a:gd name="T24" fmla="*/ 254 w 663"/>
              <a:gd name="T25" fmla="*/ 654 h 698"/>
              <a:gd name="T26" fmla="*/ 361 w 663"/>
              <a:gd name="T27" fmla="*/ 373 h 698"/>
              <a:gd name="T28" fmla="*/ 294 w 663"/>
              <a:gd name="T29" fmla="*/ 356 h 698"/>
              <a:gd name="T30" fmla="*/ 67 w 663"/>
              <a:gd name="T31" fmla="*/ 307 h 698"/>
              <a:gd name="T32" fmla="*/ 49 w 663"/>
              <a:gd name="T33" fmla="*/ 502 h 698"/>
              <a:gd name="T34" fmla="*/ 31 w 663"/>
              <a:gd name="T35" fmla="*/ 307 h 698"/>
              <a:gd name="T36" fmla="*/ 298 w 663"/>
              <a:gd name="T37" fmla="*/ 208 h 698"/>
              <a:gd name="T38" fmla="*/ 351 w 663"/>
              <a:gd name="T39" fmla="*/ 205 h 698"/>
              <a:gd name="T40" fmla="*/ 464 w 663"/>
              <a:gd name="T41" fmla="*/ 431 h 698"/>
              <a:gd name="T42" fmla="*/ 403 w 663"/>
              <a:gd name="T43" fmla="*/ 377 h 698"/>
              <a:gd name="T44" fmla="*/ 471 w 663"/>
              <a:gd name="T45" fmla="*/ 431 h 698"/>
              <a:gd name="T46" fmla="*/ 409 w 663"/>
              <a:gd name="T47" fmla="*/ 227 h 698"/>
              <a:gd name="T48" fmla="*/ 339 w 663"/>
              <a:gd name="T49" fmla="*/ 329 h 698"/>
              <a:gd name="T50" fmla="*/ 457 w 663"/>
              <a:gd name="T51" fmla="*/ 227 h 698"/>
              <a:gd name="T52" fmla="*/ 464 w 663"/>
              <a:gd name="T53" fmla="*/ 654 h 698"/>
              <a:gd name="T54" fmla="*/ 403 w 663"/>
              <a:gd name="T55" fmla="*/ 569 h 698"/>
              <a:gd name="T56" fmla="*/ 464 w 663"/>
              <a:gd name="T57" fmla="*/ 654 h 698"/>
              <a:gd name="T58" fmla="*/ 471 w 663"/>
              <a:gd name="T59" fmla="*/ 80 h 698"/>
              <a:gd name="T60" fmla="*/ 471 w 663"/>
              <a:gd name="T61" fmla="*/ 173 h 698"/>
              <a:gd name="T62" fmla="*/ 374 w 663"/>
              <a:gd name="T63" fmla="*/ 173 h 698"/>
              <a:gd name="T64" fmla="*/ 187 w 663"/>
              <a:gd name="T65" fmla="*/ 173 h 698"/>
              <a:gd name="T66" fmla="*/ 503 w 663"/>
              <a:gd name="T67" fmla="*/ 173 h 698"/>
              <a:gd name="T68" fmla="*/ 503 w 663"/>
              <a:gd name="T69" fmla="*/ 58 h 698"/>
              <a:gd name="T70" fmla="*/ 203 w 663"/>
              <a:gd name="T71" fmla="*/ 208 h 698"/>
              <a:gd name="T72" fmla="*/ 264 w 663"/>
              <a:gd name="T73" fmla="*/ 268 h 698"/>
              <a:gd name="T74" fmla="*/ 169 w 663"/>
              <a:gd name="T75" fmla="*/ 271 h 698"/>
              <a:gd name="T76" fmla="*/ 132 w 663"/>
              <a:gd name="T77" fmla="*/ 205 h 698"/>
              <a:gd name="T78" fmla="*/ 169 w 663"/>
              <a:gd name="T79" fmla="*/ 271 h 698"/>
              <a:gd name="T80" fmla="*/ 552 w 663"/>
              <a:gd name="T81" fmla="*/ 208 h 698"/>
              <a:gd name="T82" fmla="*/ 507 w 663"/>
              <a:gd name="T83" fmla="*/ 268 h 698"/>
              <a:gd name="T84" fmla="*/ 628 w 663"/>
              <a:gd name="T85" fmla="*/ 268 h 698"/>
              <a:gd name="T86" fmla="*/ 586 w 663"/>
              <a:gd name="T87" fmla="*/ 208 h 698"/>
              <a:gd name="T88" fmla="*/ 632 w 663"/>
              <a:gd name="T89" fmla="*/ 268 h 698"/>
              <a:gd name="T90" fmla="*/ 464 w 663"/>
              <a:gd name="T91" fmla="*/ 529 h 698"/>
              <a:gd name="T92" fmla="*/ 403 w 663"/>
              <a:gd name="T93" fmla="*/ 470 h 698"/>
              <a:gd name="T94" fmla="*/ 471 w 663"/>
              <a:gd name="T95" fmla="*/ 52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3" h="698">
                <a:moveTo>
                  <a:pt x="98" y="227"/>
                </a:moveTo>
                <a:cubicBezTo>
                  <a:pt x="54" y="271"/>
                  <a:pt x="54" y="271"/>
                  <a:pt x="54" y="271"/>
                </a:cubicBezTo>
                <a:cubicBezTo>
                  <a:pt x="98" y="271"/>
                  <a:pt x="98" y="271"/>
                  <a:pt x="98" y="271"/>
                </a:cubicBezTo>
                <a:lnTo>
                  <a:pt x="98" y="227"/>
                </a:lnTo>
                <a:close/>
                <a:moveTo>
                  <a:pt x="31" y="307"/>
                </a:moveTo>
                <a:cubicBezTo>
                  <a:pt x="31" y="307"/>
                  <a:pt x="31" y="307"/>
                  <a:pt x="31" y="307"/>
                </a:cubicBezTo>
                <a:cubicBezTo>
                  <a:pt x="31" y="298"/>
                  <a:pt x="31" y="298"/>
                  <a:pt x="31" y="298"/>
                </a:cubicBezTo>
                <a:cubicBezTo>
                  <a:pt x="18" y="298"/>
                  <a:pt x="18" y="298"/>
                  <a:pt x="18" y="298"/>
                </a:cubicBezTo>
                <a:cubicBezTo>
                  <a:pt x="14" y="298"/>
                  <a:pt x="9" y="298"/>
                  <a:pt x="5" y="293"/>
                </a:cubicBezTo>
                <a:cubicBezTo>
                  <a:pt x="0" y="289"/>
                  <a:pt x="0" y="276"/>
                  <a:pt x="5" y="271"/>
                </a:cubicBezTo>
                <a:cubicBezTo>
                  <a:pt x="107" y="169"/>
                  <a:pt x="107" y="169"/>
                  <a:pt x="107" y="169"/>
                </a:cubicBezTo>
                <a:cubicBezTo>
                  <a:pt x="480" y="0"/>
                  <a:pt x="480" y="0"/>
                  <a:pt x="480" y="0"/>
                </a:cubicBezTo>
                <a:cubicBezTo>
                  <a:pt x="489" y="0"/>
                  <a:pt x="489" y="0"/>
                  <a:pt x="489" y="0"/>
                </a:cubicBezTo>
                <a:cubicBezTo>
                  <a:pt x="494" y="0"/>
                  <a:pt x="498" y="0"/>
                  <a:pt x="503" y="4"/>
                </a:cubicBezTo>
                <a:cubicBezTo>
                  <a:pt x="658" y="173"/>
                  <a:pt x="658" y="173"/>
                  <a:pt x="658" y="173"/>
                </a:cubicBezTo>
                <a:cubicBezTo>
                  <a:pt x="663" y="178"/>
                  <a:pt x="663" y="182"/>
                  <a:pt x="663" y="187"/>
                </a:cubicBezTo>
                <a:cubicBezTo>
                  <a:pt x="663" y="289"/>
                  <a:pt x="663" y="289"/>
                  <a:pt x="663" y="289"/>
                </a:cubicBezTo>
                <a:cubicBezTo>
                  <a:pt x="663" y="298"/>
                  <a:pt x="654" y="307"/>
                  <a:pt x="645" y="307"/>
                </a:cubicBezTo>
                <a:cubicBezTo>
                  <a:pt x="503" y="307"/>
                  <a:pt x="503" y="307"/>
                  <a:pt x="503" y="307"/>
                </a:cubicBezTo>
                <a:cubicBezTo>
                  <a:pt x="503" y="654"/>
                  <a:pt x="503" y="654"/>
                  <a:pt x="503" y="654"/>
                </a:cubicBezTo>
                <a:cubicBezTo>
                  <a:pt x="618" y="654"/>
                  <a:pt x="618" y="654"/>
                  <a:pt x="618" y="654"/>
                </a:cubicBezTo>
                <a:cubicBezTo>
                  <a:pt x="632" y="654"/>
                  <a:pt x="645" y="664"/>
                  <a:pt x="645" y="677"/>
                </a:cubicBezTo>
                <a:cubicBezTo>
                  <a:pt x="645" y="690"/>
                  <a:pt x="632" y="698"/>
                  <a:pt x="618" y="698"/>
                </a:cubicBezTo>
                <a:cubicBezTo>
                  <a:pt x="254" y="698"/>
                  <a:pt x="254" y="698"/>
                  <a:pt x="254" y="698"/>
                </a:cubicBezTo>
                <a:cubicBezTo>
                  <a:pt x="240" y="698"/>
                  <a:pt x="227" y="689"/>
                  <a:pt x="227" y="676"/>
                </a:cubicBezTo>
                <a:cubicBezTo>
                  <a:pt x="227" y="663"/>
                  <a:pt x="240" y="654"/>
                  <a:pt x="254" y="654"/>
                </a:cubicBezTo>
                <a:cubicBezTo>
                  <a:pt x="361" y="654"/>
                  <a:pt x="361" y="654"/>
                  <a:pt x="361" y="654"/>
                </a:cubicBezTo>
                <a:cubicBezTo>
                  <a:pt x="361" y="373"/>
                  <a:pt x="361" y="373"/>
                  <a:pt x="361" y="373"/>
                </a:cubicBezTo>
                <a:cubicBezTo>
                  <a:pt x="320" y="373"/>
                  <a:pt x="320" y="373"/>
                  <a:pt x="320" y="373"/>
                </a:cubicBezTo>
                <a:cubicBezTo>
                  <a:pt x="307" y="373"/>
                  <a:pt x="294" y="369"/>
                  <a:pt x="294" y="356"/>
                </a:cubicBezTo>
                <a:cubicBezTo>
                  <a:pt x="294" y="307"/>
                  <a:pt x="294" y="307"/>
                  <a:pt x="294" y="307"/>
                </a:cubicBezTo>
                <a:cubicBezTo>
                  <a:pt x="67" y="307"/>
                  <a:pt x="67" y="307"/>
                  <a:pt x="67" y="307"/>
                </a:cubicBezTo>
                <a:cubicBezTo>
                  <a:pt x="67" y="485"/>
                  <a:pt x="67" y="485"/>
                  <a:pt x="67" y="485"/>
                </a:cubicBezTo>
                <a:cubicBezTo>
                  <a:pt x="67" y="493"/>
                  <a:pt x="58" y="502"/>
                  <a:pt x="49" y="502"/>
                </a:cubicBezTo>
                <a:cubicBezTo>
                  <a:pt x="40" y="502"/>
                  <a:pt x="31" y="493"/>
                  <a:pt x="31" y="485"/>
                </a:cubicBezTo>
                <a:lnTo>
                  <a:pt x="31" y="307"/>
                </a:lnTo>
                <a:close/>
                <a:moveTo>
                  <a:pt x="351" y="208"/>
                </a:moveTo>
                <a:cubicBezTo>
                  <a:pt x="298" y="208"/>
                  <a:pt x="298" y="208"/>
                  <a:pt x="298" y="208"/>
                </a:cubicBezTo>
                <a:cubicBezTo>
                  <a:pt x="298" y="258"/>
                  <a:pt x="298" y="258"/>
                  <a:pt x="298" y="258"/>
                </a:cubicBezTo>
                <a:cubicBezTo>
                  <a:pt x="351" y="205"/>
                  <a:pt x="351" y="205"/>
                  <a:pt x="351" y="205"/>
                </a:cubicBezTo>
                <a:lnTo>
                  <a:pt x="351" y="208"/>
                </a:lnTo>
                <a:close/>
                <a:moveTo>
                  <a:pt x="464" y="431"/>
                </a:moveTo>
                <a:cubicBezTo>
                  <a:pt x="464" y="377"/>
                  <a:pt x="464" y="377"/>
                  <a:pt x="464" y="377"/>
                </a:cubicBezTo>
                <a:cubicBezTo>
                  <a:pt x="403" y="377"/>
                  <a:pt x="403" y="377"/>
                  <a:pt x="403" y="377"/>
                </a:cubicBezTo>
                <a:cubicBezTo>
                  <a:pt x="403" y="431"/>
                  <a:pt x="403" y="431"/>
                  <a:pt x="403" y="431"/>
                </a:cubicBezTo>
                <a:cubicBezTo>
                  <a:pt x="471" y="431"/>
                  <a:pt x="471" y="431"/>
                  <a:pt x="471" y="431"/>
                </a:cubicBezTo>
                <a:lnTo>
                  <a:pt x="464" y="431"/>
                </a:lnTo>
                <a:close/>
                <a:moveTo>
                  <a:pt x="409" y="227"/>
                </a:moveTo>
                <a:cubicBezTo>
                  <a:pt x="339" y="289"/>
                  <a:pt x="339" y="289"/>
                  <a:pt x="339" y="289"/>
                </a:cubicBezTo>
                <a:cubicBezTo>
                  <a:pt x="339" y="329"/>
                  <a:pt x="339" y="329"/>
                  <a:pt x="339" y="329"/>
                </a:cubicBezTo>
                <a:cubicBezTo>
                  <a:pt x="457" y="329"/>
                  <a:pt x="457" y="329"/>
                  <a:pt x="457" y="329"/>
                </a:cubicBezTo>
                <a:cubicBezTo>
                  <a:pt x="457" y="227"/>
                  <a:pt x="457" y="227"/>
                  <a:pt x="457" y="227"/>
                </a:cubicBezTo>
                <a:lnTo>
                  <a:pt x="409" y="227"/>
                </a:lnTo>
                <a:close/>
                <a:moveTo>
                  <a:pt x="464" y="654"/>
                </a:moveTo>
                <a:cubicBezTo>
                  <a:pt x="464" y="569"/>
                  <a:pt x="464" y="569"/>
                  <a:pt x="464" y="569"/>
                </a:cubicBezTo>
                <a:cubicBezTo>
                  <a:pt x="403" y="569"/>
                  <a:pt x="403" y="569"/>
                  <a:pt x="403" y="569"/>
                </a:cubicBezTo>
                <a:cubicBezTo>
                  <a:pt x="403" y="654"/>
                  <a:pt x="403" y="654"/>
                  <a:pt x="403" y="654"/>
                </a:cubicBezTo>
                <a:cubicBezTo>
                  <a:pt x="464" y="654"/>
                  <a:pt x="464" y="654"/>
                  <a:pt x="464" y="654"/>
                </a:cubicBezTo>
                <a:close/>
                <a:moveTo>
                  <a:pt x="471" y="173"/>
                </a:moveTo>
                <a:cubicBezTo>
                  <a:pt x="471" y="80"/>
                  <a:pt x="471" y="80"/>
                  <a:pt x="471" y="80"/>
                </a:cubicBezTo>
                <a:cubicBezTo>
                  <a:pt x="414" y="173"/>
                  <a:pt x="414" y="173"/>
                  <a:pt x="414" y="173"/>
                </a:cubicBezTo>
                <a:cubicBezTo>
                  <a:pt x="471" y="173"/>
                  <a:pt x="471" y="173"/>
                  <a:pt x="471" y="173"/>
                </a:cubicBezTo>
                <a:close/>
                <a:moveTo>
                  <a:pt x="187" y="173"/>
                </a:moveTo>
                <a:cubicBezTo>
                  <a:pt x="374" y="173"/>
                  <a:pt x="374" y="173"/>
                  <a:pt x="374" y="173"/>
                </a:cubicBezTo>
                <a:cubicBezTo>
                  <a:pt x="445" y="53"/>
                  <a:pt x="445" y="53"/>
                  <a:pt x="445" y="53"/>
                </a:cubicBezTo>
                <a:lnTo>
                  <a:pt x="187" y="173"/>
                </a:lnTo>
                <a:close/>
                <a:moveTo>
                  <a:pt x="503" y="58"/>
                </a:moveTo>
                <a:cubicBezTo>
                  <a:pt x="503" y="173"/>
                  <a:pt x="503" y="173"/>
                  <a:pt x="503" y="173"/>
                </a:cubicBezTo>
                <a:cubicBezTo>
                  <a:pt x="609" y="173"/>
                  <a:pt x="609" y="173"/>
                  <a:pt x="609" y="173"/>
                </a:cubicBezTo>
                <a:cubicBezTo>
                  <a:pt x="503" y="58"/>
                  <a:pt x="503" y="58"/>
                  <a:pt x="503" y="58"/>
                </a:cubicBezTo>
                <a:close/>
                <a:moveTo>
                  <a:pt x="264" y="208"/>
                </a:moveTo>
                <a:cubicBezTo>
                  <a:pt x="203" y="208"/>
                  <a:pt x="203" y="208"/>
                  <a:pt x="203" y="208"/>
                </a:cubicBezTo>
                <a:cubicBezTo>
                  <a:pt x="203" y="268"/>
                  <a:pt x="203" y="268"/>
                  <a:pt x="203" y="268"/>
                </a:cubicBezTo>
                <a:cubicBezTo>
                  <a:pt x="264" y="268"/>
                  <a:pt x="264" y="268"/>
                  <a:pt x="264" y="268"/>
                </a:cubicBezTo>
                <a:lnTo>
                  <a:pt x="264" y="208"/>
                </a:lnTo>
                <a:close/>
                <a:moveTo>
                  <a:pt x="169" y="271"/>
                </a:moveTo>
                <a:cubicBezTo>
                  <a:pt x="169" y="205"/>
                  <a:pt x="169" y="205"/>
                  <a:pt x="169" y="205"/>
                </a:cubicBezTo>
                <a:cubicBezTo>
                  <a:pt x="132" y="205"/>
                  <a:pt x="132" y="205"/>
                  <a:pt x="132" y="205"/>
                </a:cubicBezTo>
                <a:cubicBezTo>
                  <a:pt x="132" y="271"/>
                  <a:pt x="132" y="271"/>
                  <a:pt x="132" y="271"/>
                </a:cubicBezTo>
                <a:lnTo>
                  <a:pt x="169" y="271"/>
                </a:lnTo>
                <a:close/>
                <a:moveTo>
                  <a:pt x="552" y="268"/>
                </a:moveTo>
                <a:cubicBezTo>
                  <a:pt x="552" y="208"/>
                  <a:pt x="552" y="208"/>
                  <a:pt x="552" y="208"/>
                </a:cubicBezTo>
                <a:cubicBezTo>
                  <a:pt x="507" y="208"/>
                  <a:pt x="507" y="208"/>
                  <a:pt x="507" y="208"/>
                </a:cubicBezTo>
                <a:cubicBezTo>
                  <a:pt x="507" y="268"/>
                  <a:pt x="507" y="268"/>
                  <a:pt x="507" y="268"/>
                </a:cubicBezTo>
                <a:lnTo>
                  <a:pt x="552" y="268"/>
                </a:lnTo>
                <a:close/>
                <a:moveTo>
                  <a:pt x="628" y="268"/>
                </a:moveTo>
                <a:cubicBezTo>
                  <a:pt x="628" y="208"/>
                  <a:pt x="628" y="208"/>
                  <a:pt x="628" y="208"/>
                </a:cubicBezTo>
                <a:cubicBezTo>
                  <a:pt x="586" y="208"/>
                  <a:pt x="586" y="208"/>
                  <a:pt x="586" y="208"/>
                </a:cubicBezTo>
                <a:cubicBezTo>
                  <a:pt x="586" y="268"/>
                  <a:pt x="586" y="268"/>
                  <a:pt x="586" y="268"/>
                </a:cubicBezTo>
                <a:cubicBezTo>
                  <a:pt x="632" y="268"/>
                  <a:pt x="632" y="268"/>
                  <a:pt x="632" y="268"/>
                </a:cubicBezTo>
                <a:cubicBezTo>
                  <a:pt x="628" y="268"/>
                  <a:pt x="628" y="268"/>
                  <a:pt x="628" y="268"/>
                </a:cubicBezTo>
                <a:close/>
                <a:moveTo>
                  <a:pt x="464" y="529"/>
                </a:moveTo>
                <a:cubicBezTo>
                  <a:pt x="464" y="470"/>
                  <a:pt x="464" y="470"/>
                  <a:pt x="464" y="470"/>
                </a:cubicBezTo>
                <a:cubicBezTo>
                  <a:pt x="403" y="470"/>
                  <a:pt x="403" y="470"/>
                  <a:pt x="403" y="470"/>
                </a:cubicBezTo>
                <a:cubicBezTo>
                  <a:pt x="403" y="529"/>
                  <a:pt x="403" y="529"/>
                  <a:pt x="403" y="529"/>
                </a:cubicBezTo>
                <a:cubicBezTo>
                  <a:pt x="471" y="529"/>
                  <a:pt x="471" y="529"/>
                  <a:pt x="471" y="529"/>
                </a:cubicBezTo>
                <a:lnTo>
                  <a:pt x="464" y="529"/>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9">
            <a:extLst>
              <a:ext uri="{FF2B5EF4-FFF2-40B4-BE49-F238E27FC236}">
                <a16:creationId xmlns:a16="http://schemas.microsoft.com/office/drawing/2014/main" id="{E18B5C49-A598-469D-85ED-1D52FDBB2962}"/>
              </a:ext>
            </a:extLst>
          </p:cNvPr>
          <p:cNvSpPr>
            <a:spLocks noEditPoints="1"/>
          </p:cNvSpPr>
          <p:nvPr/>
        </p:nvSpPr>
        <p:spPr bwMode="auto">
          <a:xfrm>
            <a:off x="2275093" y="4071137"/>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36" name="组合 35">
            <a:extLst>
              <a:ext uri="{FF2B5EF4-FFF2-40B4-BE49-F238E27FC236}">
                <a16:creationId xmlns:a16="http://schemas.microsoft.com/office/drawing/2014/main" id="{A3F53802-8821-4E71-8355-F35DEE5CA7A5}"/>
              </a:ext>
            </a:extLst>
          </p:cNvPr>
          <p:cNvGrpSpPr/>
          <p:nvPr/>
        </p:nvGrpSpPr>
        <p:grpSpPr>
          <a:xfrm>
            <a:off x="2246905" y="3164865"/>
            <a:ext cx="500369" cy="461791"/>
            <a:chOff x="5399088" y="2781300"/>
            <a:chExt cx="1400176" cy="1292226"/>
          </a:xfrm>
          <a:gradFill>
            <a:gsLst>
              <a:gs pos="0">
                <a:srgbClr val="71E3B8"/>
              </a:gs>
              <a:gs pos="100000">
                <a:srgbClr val="27B4DB"/>
              </a:gs>
            </a:gsLst>
            <a:lin ang="5400000" scaled="1"/>
          </a:gradFill>
        </p:grpSpPr>
        <p:sp>
          <p:nvSpPr>
            <p:cNvPr id="18" name="Freeform 13">
              <a:extLst>
                <a:ext uri="{FF2B5EF4-FFF2-40B4-BE49-F238E27FC236}">
                  <a16:creationId xmlns:a16="http://schemas.microsoft.com/office/drawing/2014/main" id="{B69FF7C5-B1A0-4AA6-8BF7-E1E0C8E06CC1}"/>
                </a:ext>
              </a:extLst>
            </p:cNvPr>
            <p:cNvSpPr>
              <a:spLocks/>
            </p:cNvSpPr>
            <p:nvPr/>
          </p:nvSpPr>
          <p:spPr bwMode="auto">
            <a:xfrm>
              <a:off x="6046788" y="2781300"/>
              <a:ext cx="519113" cy="628650"/>
            </a:xfrm>
            <a:custGeom>
              <a:avLst/>
              <a:gdLst>
                <a:gd name="T0" fmla="*/ 69 w 138"/>
                <a:gd name="T1" fmla="*/ 167 h 167"/>
                <a:gd name="T2" fmla="*/ 138 w 138"/>
                <a:gd name="T3" fmla="*/ 83 h 167"/>
                <a:gd name="T4" fmla="*/ 69 w 138"/>
                <a:gd name="T5" fmla="*/ 0 h 167"/>
                <a:gd name="T6" fmla="*/ 0 w 138"/>
                <a:gd name="T7" fmla="*/ 83 h 167"/>
                <a:gd name="T8" fmla="*/ 69 w 138"/>
                <a:gd name="T9" fmla="*/ 167 h 167"/>
              </a:gdLst>
              <a:ahLst/>
              <a:cxnLst>
                <a:cxn ang="0">
                  <a:pos x="T0" y="T1"/>
                </a:cxn>
                <a:cxn ang="0">
                  <a:pos x="T2" y="T3"/>
                </a:cxn>
                <a:cxn ang="0">
                  <a:pos x="T4" y="T5"/>
                </a:cxn>
                <a:cxn ang="0">
                  <a:pos x="T6" y="T7"/>
                </a:cxn>
                <a:cxn ang="0">
                  <a:pos x="T8" y="T9"/>
                </a:cxn>
              </a:cxnLst>
              <a:rect l="0" t="0" r="r" b="b"/>
              <a:pathLst>
                <a:path w="138" h="167">
                  <a:moveTo>
                    <a:pt x="69" y="167"/>
                  </a:moveTo>
                  <a:cubicBezTo>
                    <a:pt x="107" y="167"/>
                    <a:pt x="138" y="130"/>
                    <a:pt x="138" y="83"/>
                  </a:cubicBezTo>
                  <a:cubicBezTo>
                    <a:pt x="138" y="37"/>
                    <a:pt x="128" y="0"/>
                    <a:pt x="69" y="0"/>
                  </a:cubicBezTo>
                  <a:cubicBezTo>
                    <a:pt x="10" y="0"/>
                    <a:pt x="0" y="37"/>
                    <a:pt x="0" y="83"/>
                  </a:cubicBezTo>
                  <a:cubicBezTo>
                    <a:pt x="0" y="130"/>
                    <a:pt x="31" y="167"/>
                    <a:pt x="69" y="16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Line 14">
              <a:extLst>
                <a:ext uri="{FF2B5EF4-FFF2-40B4-BE49-F238E27FC236}">
                  <a16:creationId xmlns:a16="http://schemas.microsoft.com/office/drawing/2014/main" id="{62A7A445-6130-4B99-BFA2-C7B825DD6F99}"/>
                </a:ext>
              </a:extLst>
            </p:cNvPr>
            <p:cNvSpPr>
              <a:spLocks noChangeShapeType="1"/>
            </p:cNvSpPr>
            <p:nvPr/>
          </p:nvSpPr>
          <p:spPr bwMode="auto">
            <a:xfrm>
              <a:off x="5816601" y="3892550"/>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5">
              <a:extLst>
                <a:ext uri="{FF2B5EF4-FFF2-40B4-BE49-F238E27FC236}">
                  <a16:creationId xmlns:a16="http://schemas.microsoft.com/office/drawing/2014/main" id="{8F917C90-9279-4612-9EB6-78A71ED99592}"/>
                </a:ext>
              </a:extLst>
            </p:cNvPr>
            <p:cNvSpPr>
              <a:spLocks noChangeShapeType="1"/>
            </p:cNvSpPr>
            <p:nvPr/>
          </p:nvSpPr>
          <p:spPr bwMode="auto">
            <a:xfrm>
              <a:off x="5816601" y="3892550"/>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6">
              <a:extLst>
                <a:ext uri="{FF2B5EF4-FFF2-40B4-BE49-F238E27FC236}">
                  <a16:creationId xmlns:a16="http://schemas.microsoft.com/office/drawing/2014/main" id="{982EEB45-6082-4F20-A5A1-58CEDFC45AE4}"/>
                </a:ext>
              </a:extLst>
            </p:cNvPr>
            <p:cNvSpPr>
              <a:spLocks noChangeShapeType="1"/>
            </p:cNvSpPr>
            <p:nvPr/>
          </p:nvSpPr>
          <p:spPr bwMode="auto">
            <a:xfrm>
              <a:off x="6799263" y="3903663"/>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7">
              <a:extLst>
                <a:ext uri="{FF2B5EF4-FFF2-40B4-BE49-F238E27FC236}">
                  <a16:creationId xmlns:a16="http://schemas.microsoft.com/office/drawing/2014/main" id="{A06B3941-92B2-4724-8E67-D9B9086A72CA}"/>
                </a:ext>
              </a:extLst>
            </p:cNvPr>
            <p:cNvSpPr>
              <a:spLocks noChangeShapeType="1"/>
            </p:cNvSpPr>
            <p:nvPr/>
          </p:nvSpPr>
          <p:spPr bwMode="auto">
            <a:xfrm>
              <a:off x="6799263" y="3903663"/>
              <a:ext cx="0" cy="0"/>
            </a:xfrm>
            <a:prstGeom prst="line">
              <a:avLst/>
            </a:pr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8">
              <a:extLst>
                <a:ext uri="{FF2B5EF4-FFF2-40B4-BE49-F238E27FC236}">
                  <a16:creationId xmlns:a16="http://schemas.microsoft.com/office/drawing/2014/main" id="{ED28E984-0F19-435B-9385-45FD9F9DAF59}"/>
                </a:ext>
              </a:extLst>
            </p:cNvPr>
            <p:cNvSpPr>
              <a:spLocks/>
            </p:cNvSpPr>
            <p:nvPr/>
          </p:nvSpPr>
          <p:spPr bwMode="auto">
            <a:xfrm>
              <a:off x="5816601" y="3436938"/>
              <a:ext cx="982663" cy="636588"/>
            </a:xfrm>
            <a:custGeom>
              <a:avLst/>
              <a:gdLst>
                <a:gd name="T0" fmla="*/ 261 w 261"/>
                <a:gd name="T1" fmla="*/ 118 h 169"/>
                <a:gd name="T2" fmla="*/ 168 w 261"/>
                <a:gd name="T3" fmla="*/ 0 h 169"/>
                <a:gd name="T4" fmla="*/ 130 w 261"/>
                <a:gd name="T5" fmla="*/ 14 h 169"/>
                <a:gd name="T6" fmla="*/ 92 w 261"/>
                <a:gd name="T7" fmla="*/ 0 h 169"/>
                <a:gd name="T8" fmla="*/ 0 w 261"/>
                <a:gd name="T9" fmla="*/ 115 h 169"/>
                <a:gd name="T10" fmla="*/ 0 w 261"/>
                <a:gd name="T11" fmla="*/ 121 h 169"/>
                <a:gd name="T12" fmla="*/ 0 w 261"/>
                <a:gd name="T13" fmla="*/ 130 h 169"/>
                <a:gd name="T14" fmla="*/ 130 w 261"/>
                <a:gd name="T15" fmla="*/ 169 h 169"/>
                <a:gd name="T16" fmla="*/ 261 w 261"/>
                <a:gd name="T17" fmla="*/ 130 h 169"/>
                <a:gd name="T18" fmla="*/ 261 w 261"/>
                <a:gd name="T19" fmla="*/ 124 h 169"/>
                <a:gd name="T20" fmla="*/ 261 w 261"/>
                <a:gd name="T21" fmla="*/ 11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1" h="169">
                  <a:moveTo>
                    <a:pt x="261" y="118"/>
                  </a:moveTo>
                  <a:cubicBezTo>
                    <a:pt x="259" y="37"/>
                    <a:pt x="249" y="14"/>
                    <a:pt x="168" y="0"/>
                  </a:cubicBezTo>
                  <a:cubicBezTo>
                    <a:pt x="158" y="10"/>
                    <a:pt x="144" y="15"/>
                    <a:pt x="130" y="14"/>
                  </a:cubicBezTo>
                  <a:cubicBezTo>
                    <a:pt x="116" y="15"/>
                    <a:pt x="102" y="10"/>
                    <a:pt x="92" y="0"/>
                  </a:cubicBezTo>
                  <a:cubicBezTo>
                    <a:pt x="13" y="14"/>
                    <a:pt x="1" y="37"/>
                    <a:pt x="0" y="115"/>
                  </a:cubicBezTo>
                  <a:cubicBezTo>
                    <a:pt x="0" y="122"/>
                    <a:pt x="0" y="122"/>
                    <a:pt x="0" y="121"/>
                  </a:cubicBezTo>
                  <a:cubicBezTo>
                    <a:pt x="0" y="130"/>
                    <a:pt x="0" y="130"/>
                    <a:pt x="0" y="130"/>
                  </a:cubicBezTo>
                  <a:cubicBezTo>
                    <a:pt x="0" y="130"/>
                    <a:pt x="19" y="169"/>
                    <a:pt x="130" y="169"/>
                  </a:cubicBezTo>
                  <a:cubicBezTo>
                    <a:pt x="241" y="169"/>
                    <a:pt x="261" y="130"/>
                    <a:pt x="261" y="130"/>
                  </a:cubicBezTo>
                  <a:cubicBezTo>
                    <a:pt x="261" y="124"/>
                    <a:pt x="261" y="124"/>
                    <a:pt x="261" y="124"/>
                  </a:cubicBezTo>
                  <a:cubicBezTo>
                    <a:pt x="261" y="122"/>
                    <a:pt x="261" y="120"/>
                    <a:pt x="261" y="11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Rectangle 19">
              <a:extLst>
                <a:ext uri="{FF2B5EF4-FFF2-40B4-BE49-F238E27FC236}">
                  <a16:creationId xmlns:a16="http://schemas.microsoft.com/office/drawing/2014/main" id="{CD935AF6-3332-416B-BDE9-1D7898A60D63}"/>
                </a:ext>
              </a:extLst>
            </p:cNvPr>
            <p:cNvSpPr>
              <a:spLocks noChangeArrowheads="1"/>
            </p:cNvSpPr>
            <p:nvPr/>
          </p:nvSpPr>
          <p:spPr bwMode="auto">
            <a:xfrm>
              <a:off x="5456238" y="3851275"/>
              <a:ext cx="598488" cy="904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20">
              <a:extLst>
                <a:ext uri="{FF2B5EF4-FFF2-40B4-BE49-F238E27FC236}">
                  <a16:creationId xmlns:a16="http://schemas.microsoft.com/office/drawing/2014/main" id="{3E6F61A2-14A2-4C92-A0FA-7563B09B7D4D}"/>
                </a:ext>
              </a:extLst>
            </p:cNvPr>
            <p:cNvSpPr>
              <a:spLocks/>
            </p:cNvSpPr>
            <p:nvPr/>
          </p:nvSpPr>
          <p:spPr bwMode="auto">
            <a:xfrm>
              <a:off x="5399088" y="3203575"/>
              <a:ext cx="711200" cy="595313"/>
            </a:xfrm>
            <a:custGeom>
              <a:avLst/>
              <a:gdLst>
                <a:gd name="T0" fmla="*/ 129 w 189"/>
                <a:gd name="T1" fmla="*/ 106 h 158"/>
                <a:gd name="T2" fmla="*/ 119 w 189"/>
                <a:gd name="T3" fmla="*/ 72 h 158"/>
                <a:gd name="T4" fmla="*/ 145 w 189"/>
                <a:gd name="T5" fmla="*/ 28 h 158"/>
                <a:gd name="T6" fmla="*/ 96 w 189"/>
                <a:gd name="T7" fmla="*/ 0 h 158"/>
                <a:gd name="T8" fmla="*/ 44 w 189"/>
                <a:gd name="T9" fmla="*/ 28 h 158"/>
                <a:gd name="T10" fmla="*/ 70 w 189"/>
                <a:gd name="T11" fmla="*/ 72 h 158"/>
                <a:gd name="T12" fmla="*/ 60 w 189"/>
                <a:gd name="T13" fmla="*/ 106 h 158"/>
                <a:gd name="T14" fmla="*/ 39 w 189"/>
                <a:gd name="T15" fmla="*/ 122 h 158"/>
                <a:gd name="T16" fmla="*/ 0 w 189"/>
                <a:gd name="T17" fmla="*/ 122 h 158"/>
                <a:gd name="T18" fmla="*/ 0 w 189"/>
                <a:gd name="T19" fmla="*/ 158 h 158"/>
                <a:gd name="T20" fmla="*/ 189 w 189"/>
                <a:gd name="T21" fmla="*/ 158 h 158"/>
                <a:gd name="T22" fmla="*/ 189 w 189"/>
                <a:gd name="T23" fmla="*/ 122 h 158"/>
                <a:gd name="T24" fmla="*/ 149 w 189"/>
                <a:gd name="T25" fmla="*/ 122 h 158"/>
                <a:gd name="T26" fmla="*/ 129 w 189"/>
                <a:gd name="T27"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 h="158">
                  <a:moveTo>
                    <a:pt x="129" y="106"/>
                  </a:moveTo>
                  <a:cubicBezTo>
                    <a:pt x="123" y="96"/>
                    <a:pt x="120" y="84"/>
                    <a:pt x="119" y="72"/>
                  </a:cubicBezTo>
                  <a:cubicBezTo>
                    <a:pt x="135" y="64"/>
                    <a:pt x="145" y="47"/>
                    <a:pt x="145" y="28"/>
                  </a:cubicBezTo>
                  <a:cubicBezTo>
                    <a:pt x="145" y="1"/>
                    <a:pt x="124" y="0"/>
                    <a:pt x="96" y="0"/>
                  </a:cubicBezTo>
                  <a:cubicBezTo>
                    <a:pt x="68" y="0"/>
                    <a:pt x="44" y="1"/>
                    <a:pt x="44" y="28"/>
                  </a:cubicBezTo>
                  <a:cubicBezTo>
                    <a:pt x="44" y="47"/>
                    <a:pt x="54" y="64"/>
                    <a:pt x="70" y="72"/>
                  </a:cubicBezTo>
                  <a:cubicBezTo>
                    <a:pt x="69" y="84"/>
                    <a:pt x="65" y="96"/>
                    <a:pt x="60" y="106"/>
                  </a:cubicBezTo>
                  <a:cubicBezTo>
                    <a:pt x="57" y="115"/>
                    <a:pt x="49" y="121"/>
                    <a:pt x="39" y="122"/>
                  </a:cubicBezTo>
                  <a:cubicBezTo>
                    <a:pt x="0" y="122"/>
                    <a:pt x="0" y="122"/>
                    <a:pt x="0" y="122"/>
                  </a:cubicBezTo>
                  <a:cubicBezTo>
                    <a:pt x="0" y="158"/>
                    <a:pt x="0" y="158"/>
                    <a:pt x="0" y="158"/>
                  </a:cubicBezTo>
                  <a:cubicBezTo>
                    <a:pt x="189" y="158"/>
                    <a:pt x="189" y="158"/>
                    <a:pt x="189" y="158"/>
                  </a:cubicBezTo>
                  <a:cubicBezTo>
                    <a:pt x="189" y="122"/>
                    <a:pt x="189" y="122"/>
                    <a:pt x="189" y="122"/>
                  </a:cubicBezTo>
                  <a:cubicBezTo>
                    <a:pt x="149" y="122"/>
                    <a:pt x="149" y="122"/>
                    <a:pt x="149" y="122"/>
                  </a:cubicBezTo>
                  <a:cubicBezTo>
                    <a:pt x="140" y="121"/>
                    <a:pt x="132" y="115"/>
                    <a:pt x="129" y="10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49" name="文本框 48">
            <a:extLst>
              <a:ext uri="{FF2B5EF4-FFF2-40B4-BE49-F238E27FC236}">
                <a16:creationId xmlns:a16="http://schemas.microsoft.com/office/drawing/2014/main" id="{A336F46B-5D43-411B-B19B-5A31D66E9CD1}"/>
              </a:ext>
            </a:extLst>
          </p:cNvPr>
          <p:cNvSpPr txBox="1"/>
          <p:nvPr/>
        </p:nvSpPr>
        <p:spPr>
          <a:xfrm>
            <a:off x="3886200" y="4926249"/>
            <a:ext cx="4215363" cy="646331"/>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当影响工程概算的主要因素查明且工程量完成一定量后，方可对其进行调整</a:t>
            </a:r>
          </a:p>
        </p:txBody>
      </p:sp>
      <p:grpSp>
        <p:nvGrpSpPr>
          <p:cNvPr id="37" name="组合 36">
            <a:extLst>
              <a:ext uri="{FF2B5EF4-FFF2-40B4-BE49-F238E27FC236}">
                <a16:creationId xmlns:a16="http://schemas.microsoft.com/office/drawing/2014/main" id="{118BBA0C-06A8-4C2E-931C-2B6F869A7ACD}"/>
              </a:ext>
            </a:extLst>
          </p:cNvPr>
          <p:cNvGrpSpPr/>
          <p:nvPr/>
        </p:nvGrpSpPr>
        <p:grpSpPr>
          <a:xfrm>
            <a:off x="3257257" y="1964827"/>
            <a:ext cx="5831936" cy="860645"/>
            <a:chOff x="2990850" y="1964827"/>
            <a:chExt cx="6364750" cy="860645"/>
          </a:xfrm>
        </p:grpSpPr>
        <p:sp>
          <p:nvSpPr>
            <p:cNvPr id="50" name="矩形: 圆角 49">
              <a:extLst>
                <a:ext uri="{FF2B5EF4-FFF2-40B4-BE49-F238E27FC236}">
                  <a16:creationId xmlns:a16="http://schemas.microsoft.com/office/drawing/2014/main" id="{18444B48-BE80-42E5-B0ED-9FC21A5449EA}"/>
                </a:ext>
              </a:extLst>
            </p:cNvPr>
            <p:cNvSpPr/>
            <p:nvPr/>
          </p:nvSpPr>
          <p:spPr>
            <a:xfrm>
              <a:off x="2990850" y="2151156"/>
              <a:ext cx="6364750" cy="67431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ïṡļïḑe">
              <a:extLst>
                <a:ext uri="{FF2B5EF4-FFF2-40B4-BE49-F238E27FC236}">
                  <a16:creationId xmlns:a16="http://schemas.microsoft.com/office/drawing/2014/main" id="{83CDB3A7-B7C7-4A29-ADE3-9B4C5EF3149B}"/>
                </a:ext>
              </a:extLst>
            </p:cNvPr>
            <p:cNvSpPr txBox="1"/>
            <p:nvPr/>
          </p:nvSpPr>
          <p:spPr>
            <a:xfrm>
              <a:off x="5317606" y="1964827"/>
              <a:ext cx="1556788" cy="340678"/>
            </a:xfrm>
            <a:prstGeom prst="rect">
              <a:avLst/>
            </a:prstGeom>
            <a:solidFill>
              <a:srgbClr val="E6F1F1"/>
            </a:solidFill>
          </p:spPr>
          <p:txBody>
            <a:bodyPr wrap="square" lIns="91440" tIns="45720" rIns="91440" bIns="45720" anchor="ctr">
              <a:normAutofit lnSpcReduction="10000"/>
            </a:bodyPr>
            <a:lstStyle/>
            <a:p>
              <a:pPr algn="ctr"/>
              <a:r>
                <a:rPr lang="zh-CN" altLang="en-US" b="1" dirty="0"/>
                <a:t>建设单位</a:t>
              </a:r>
              <a:endParaRPr lang="en-US" altLang="zh-CN" b="1" dirty="0"/>
            </a:p>
          </p:txBody>
        </p:sp>
      </p:grpSp>
      <p:grpSp>
        <p:nvGrpSpPr>
          <p:cNvPr id="39" name="组合 38">
            <a:extLst>
              <a:ext uri="{FF2B5EF4-FFF2-40B4-BE49-F238E27FC236}">
                <a16:creationId xmlns:a16="http://schemas.microsoft.com/office/drawing/2014/main" id="{1951A10D-34FD-4E4C-A22F-939962FAC54C}"/>
              </a:ext>
            </a:extLst>
          </p:cNvPr>
          <p:cNvGrpSpPr/>
          <p:nvPr/>
        </p:nvGrpSpPr>
        <p:grpSpPr>
          <a:xfrm>
            <a:off x="3199611" y="2871186"/>
            <a:ext cx="5889582" cy="879317"/>
            <a:chOff x="2962027" y="2871186"/>
            <a:chExt cx="6364750" cy="879317"/>
          </a:xfrm>
        </p:grpSpPr>
        <p:sp>
          <p:nvSpPr>
            <p:cNvPr id="51" name="矩形: 圆角 50">
              <a:extLst>
                <a:ext uri="{FF2B5EF4-FFF2-40B4-BE49-F238E27FC236}">
                  <a16:creationId xmlns:a16="http://schemas.microsoft.com/office/drawing/2014/main" id="{86E06854-A7DB-4699-9E60-09F8B1C342C9}"/>
                </a:ext>
              </a:extLst>
            </p:cNvPr>
            <p:cNvSpPr/>
            <p:nvPr/>
          </p:nvSpPr>
          <p:spPr>
            <a:xfrm>
              <a:off x="2962027" y="3076187"/>
              <a:ext cx="6364750" cy="67431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ïṡļïḑe">
              <a:extLst>
                <a:ext uri="{FF2B5EF4-FFF2-40B4-BE49-F238E27FC236}">
                  <a16:creationId xmlns:a16="http://schemas.microsoft.com/office/drawing/2014/main" id="{5AE07F1E-FB6A-4363-B571-29AAA69CC0AD}"/>
                </a:ext>
              </a:extLst>
            </p:cNvPr>
            <p:cNvSpPr txBox="1"/>
            <p:nvPr/>
          </p:nvSpPr>
          <p:spPr>
            <a:xfrm>
              <a:off x="5317606" y="2871186"/>
              <a:ext cx="1556788" cy="433875"/>
            </a:xfrm>
            <a:prstGeom prst="rect">
              <a:avLst/>
            </a:prstGeom>
            <a:solidFill>
              <a:srgbClr val="E6F1F1"/>
            </a:solidFill>
          </p:spPr>
          <p:txBody>
            <a:bodyPr wrap="square" lIns="91440" tIns="45720" rIns="91440" bIns="45720" anchor="ctr">
              <a:normAutofit/>
            </a:bodyPr>
            <a:lstStyle/>
            <a:p>
              <a:pPr algn="ctr"/>
              <a:r>
                <a:rPr lang="zh-CN" altLang="en-US" b="1" dirty="0"/>
                <a:t>主管部门</a:t>
              </a:r>
              <a:endParaRPr lang="en-US" altLang="zh-CN" b="1" dirty="0"/>
            </a:p>
          </p:txBody>
        </p:sp>
      </p:grpSp>
      <p:grpSp>
        <p:nvGrpSpPr>
          <p:cNvPr id="41" name="组合 40">
            <a:extLst>
              <a:ext uri="{FF2B5EF4-FFF2-40B4-BE49-F238E27FC236}">
                <a16:creationId xmlns:a16="http://schemas.microsoft.com/office/drawing/2014/main" id="{079704C5-5004-4098-A345-77A7750E5614}"/>
              </a:ext>
            </a:extLst>
          </p:cNvPr>
          <p:cNvGrpSpPr/>
          <p:nvPr/>
        </p:nvGrpSpPr>
        <p:grpSpPr>
          <a:xfrm>
            <a:off x="3199611" y="3835565"/>
            <a:ext cx="5889582" cy="839969"/>
            <a:chOff x="3199611" y="3835565"/>
            <a:chExt cx="5889582" cy="839969"/>
          </a:xfrm>
        </p:grpSpPr>
        <p:sp>
          <p:nvSpPr>
            <p:cNvPr id="52" name="矩形: 圆角 51">
              <a:extLst>
                <a:ext uri="{FF2B5EF4-FFF2-40B4-BE49-F238E27FC236}">
                  <a16:creationId xmlns:a16="http://schemas.microsoft.com/office/drawing/2014/main" id="{235F3CE3-2347-4F6B-8B50-FCC0CF32AA34}"/>
                </a:ext>
              </a:extLst>
            </p:cNvPr>
            <p:cNvSpPr/>
            <p:nvPr/>
          </p:nvSpPr>
          <p:spPr>
            <a:xfrm>
              <a:off x="3199611" y="4001218"/>
              <a:ext cx="5889582" cy="674316"/>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ïṡļïḑe">
              <a:extLst>
                <a:ext uri="{FF2B5EF4-FFF2-40B4-BE49-F238E27FC236}">
                  <a16:creationId xmlns:a16="http://schemas.microsoft.com/office/drawing/2014/main" id="{618FDD47-0210-430F-BDBC-4A0DE1D5115A}"/>
                </a:ext>
              </a:extLst>
            </p:cNvPr>
            <p:cNvSpPr txBox="1"/>
            <p:nvPr/>
          </p:nvSpPr>
          <p:spPr>
            <a:xfrm>
              <a:off x="5317606" y="3835565"/>
              <a:ext cx="1555776" cy="371310"/>
            </a:xfrm>
            <a:prstGeom prst="rect">
              <a:avLst/>
            </a:prstGeom>
            <a:solidFill>
              <a:srgbClr val="E6F1F1"/>
            </a:solidFill>
          </p:spPr>
          <p:txBody>
            <a:bodyPr wrap="square" lIns="91440" tIns="45720" rIns="91440" bIns="45720" anchor="ctr">
              <a:normAutofit/>
            </a:bodyPr>
            <a:lstStyle/>
            <a:p>
              <a:pPr algn="ctr"/>
              <a:r>
                <a:rPr lang="zh-CN" altLang="en-US" b="1" dirty="0"/>
                <a:t>原设计单位</a:t>
              </a:r>
              <a:endParaRPr lang="en-US" altLang="zh-CN" b="1" dirty="0"/>
            </a:p>
          </p:txBody>
        </p:sp>
      </p:grpSp>
      <p:sp>
        <p:nvSpPr>
          <p:cNvPr id="40" name="箭头: 下 39">
            <a:extLst>
              <a:ext uri="{FF2B5EF4-FFF2-40B4-BE49-F238E27FC236}">
                <a16:creationId xmlns:a16="http://schemas.microsoft.com/office/drawing/2014/main" id="{F0F754D4-18A4-4650-9EA5-239E35607768}"/>
              </a:ext>
            </a:extLst>
          </p:cNvPr>
          <p:cNvSpPr/>
          <p:nvPr/>
        </p:nvSpPr>
        <p:spPr>
          <a:xfrm>
            <a:off x="7868093" y="2602876"/>
            <a:ext cx="885382" cy="674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下 55">
            <a:extLst>
              <a:ext uri="{FF2B5EF4-FFF2-40B4-BE49-F238E27FC236}">
                <a16:creationId xmlns:a16="http://schemas.microsoft.com/office/drawing/2014/main" id="{8F6257B2-36A7-4263-A36A-BBA8B7E2AFFE}"/>
              </a:ext>
            </a:extLst>
          </p:cNvPr>
          <p:cNvSpPr/>
          <p:nvPr/>
        </p:nvSpPr>
        <p:spPr>
          <a:xfrm>
            <a:off x="7862097" y="3517777"/>
            <a:ext cx="885382" cy="674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1986641B-B13F-4C5D-8AED-DCBDF18444AB}"/>
              </a:ext>
            </a:extLst>
          </p:cNvPr>
          <p:cNvSpPr txBox="1"/>
          <p:nvPr/>
        </p:nvSpPr>
        <p:spPr>
          <a:xfrm>
            <a:off x="3886200" y="5666614"/>
            <a:ext cx="4215363" cy="461665"/>
          </a:xfrm>
          <a:prstGeom prst="rect">
            <a:avLst/>
          </a:prstGeom>
          <a:noFill/>
        </p:spPr>
        <p:txBody>
          <a:bodyPr wrap="square" rtlCol="0">
            <a:spAutoFit/>
          </a:bodyPr>
          <a:lstStyle/>
          <a:p>
            <a:pPr algn="dist"/>
            <a:r>
              <a:rPr lang="zh-CN" altLang="en-US" sz="2400" b="1" dirty="0">
                <a:solidFill>
                  <a:srgbClr val="FFC000"/>
                </a:solidFill>
                <a:latin typeface="微软雅黑" panose="020B0503020204020204" pitchFamily="34" charset="-122"/>
                <a:ea typeface="微软雅黑" panose="020B0503020204020204" pitchFamily="34" charset="-122"/>
              </a:rPr>
              <a:t>一个</a:t>
            </a:r>
            <a:r>
              <a:rPr lang="zh-CN" altLang="en-US" b="1" dirty="0">
                <a:latin typeface="微软雅黑" panose="020B0503020204020204" pitchFamily="34" charset="-122"/>
                <a:ea typeface="微软雅黑" panose="020B0503020204020204" pitchFamily="34" charset="-122"/>
              </a:rPr>
              <a:t>工程只允许调整</a:t>
            </a:r>
            <a:r>
              <a:rPr lang="zh-CN" altLang="en-US" sz="2400" b="1" dirty="0">
                <a:solidFill>
                  <a:srgbClr val="FFC000"/>
                </a:solidFill>
                <a:latin typeface="微软雅黑" panose="020B0503020204020204" pitchFamily="34" charset="-122"/>
                <a:ea typeface="微软雅黑" panose="020B0503020204020204" pitchFamily="34" charset="-122"/>
              </a:rPr>
              <a:t>一次</a:t>
            </a:r>
            <a:r>
              <a:rPr lang="zh-CN" altLang="en-US" b="1" dirty="0">
                <a:latin typeface="微软雅黑" panose="020B0503020204020204" pitchFamily="34" charset="-122"/>
                <a:ea typeface="微软雅黑" panose="020B0503020204020204" pitchFamily="34" charset="-122"/>
              </a:rPr>
              <a:t>概算</a:t>
            </a:r>
          </a:p>
        </p:txBody>
      </p:sp>
    </p:spTree>
    <p:extLst>
      <p:ext uri="{BB962C8B-B14F-4D97-AF65-F5344CB8AC3E}">
        <p14:creationId xmlns:p14="http://schemas.microsoft.com/office/powerpoint/2010/main" val="22484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1000"/>
                                        <p:tgtEl>
                                          <p:spTgt spid="57"/>
                                        </p:tgtEl>
                                      </p:cBhvr>
                                    </p:animEffect>
                                    <p:anim calcmode="lin" valueType="num">
                                      <p:cBhvr>
                                        <p:cTn id="21" dur="1000" fill="hold"/>
                                        <p:tgtEl>
                                          <p:spTgt spid="57"/>
                                        </p:tgtEl>
                                        <p:attrNameLst>
                                          <p:attrName>ppt_x</p:attrName>
                                        </p:attrNameLst>
                                      </p:cBhvr>
                                      <p:tavLst>
                                        <p:tav tm="0">
                                          <p:val>
                                            <p:strVal val="#ppt_x"/>
                                          </p:val>
                                        </p:tav>
                                        <p:tav tm="100000">
                                          <p:val>
                                            <p:strVal val="#ppt_x"/>
                                          </p:val>
                                        </p:tav>
                                      </p:tavLst>
                                    </p:anim>
                                    <p:anim calcmode="lin" valueType="num">
                                      <p:cBhvr>
                                        <p:cTn id="22" dur="1000" fill="hold"/>
                                        <p:tgtEl>
                                          <p:spTgt spid="57"/>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up)">
                                      <p:cBhvr>
                                        <p:cTn id="26" dur="500"/>
                                        <p:tgtEl>
                                          <p:spTgt spid="40"/>
                                        </p:tgtEl>
                                      </p:cBhvr>
                                    </p:animEffect>
                                  </p:childTnLst>
                                </p:cTn>
                              </p:par>
                              <p:par>
                                <p:cTn id="27" presetID="2" presetClass="entr" presetSubtype="8"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0-#ppt_w/2"/>
                                          </p:val>
                                        </p:tav>
                                        <p:tav tm="100000">
                                          <p:val>
                                            <p:strVal val="#ppt_x"/>
                                          </p:val>
                                        </p:tav>
                                      </p:tavLst>
                                    </p:anim>
                                    <p:anim calcmode="lin" valueType="num">
                                      <p:cBhvr additive="base">
                                        <p:cTn id="30" dur="500" fill="hold"/>
                                        <p:tgtEl>
                                          <p:spTgt spid="3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2" presetClass="entr" presetSubtype="1"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3500"/>
                            </p:stCondLst>
                            <p:childTnLst>
                              <p:par>
                                <p:cTn id="36" presetID="42"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up)">
                                      <p:cBhvr>
                                        <p:cTn id="44" dur="500"/>
                                        <p:tgtEl>
                                          <p:spTgt spid="56"/>
                                        </p:tgtEl>
                                      </p:cBhvr>
                                    </p:animEffect>
                                  </p:childTnLst>
                                </p:cTn>
                              </p:par>
                              <p:par>
                                <p:cTn id="45" presetID="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0-#ppt_w/2"/>
                                          </p:val>
                                        </p:tav>
                                        <p:tav tm="100000">
                                          <p:val>
                                            <p:strVal val="#ppt_x"/>
                                          </p:val>
                                        </p:tav>
                                      </p:tavLst>
                                    </p:anim>
                                    <p:anim calcmode="lin" valueType="num">
                                      <p:cBhvr additive="base">
                                        <p:cTn id="48" dur="500" fill="hold"/>
                                        <p:tgtEl>
                                          <p:spTgt spid="14"/>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2" presetClass="entr" presetSubtype="1" fill="hold"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up)">
                                      <p:cBhvr>
                                        <p:cTn id="52" dur="500"/>
                                        <p:tgtEl>
                                          <p:spTgt spid="41"/>
                                        </p:tgtEl>
                                      </p:cBhvr>
                                    </p:animEffect>
                                  </p:childTnLst>
                                </p:cTn>
                              </p:par>
                            </p:childTnLst>
                          </p:cTn>
                        </p:par>
                        <p:par>
                          <p:cTn id="53" fill="hold">
                            <p:stCondLst>
                              <p:cond delay="5500"/>
                            </p:stCondLst>
                            <p:childTnLst>
                              <p:par>
                                <p:cTn id="54" presetID="42" presetClass="entr" presetSubtype="0" fill="hold" grpId="0" nodeType="after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1000"/>
                                        <p:tgtEl>
                                          <p:spTgt spid="32"/>
                                        </p:tgtEl>
                                      </p:cBhvr>
                                    </p:animEffect>
                                    <p:anim calcmode="lin" valueType="num">
                                      <p:cBhvr>
                                        <p:cTn id="57" dur="1000" fill="hold"/>
                                        <p:tgtEl>
                                          <p:spTgt spid="32"/>
                                        </p:tgtEl>
                                        <p:attrNameLst>
                                          <p:attrName>ppt_x</p:attrName>
                                        </p:attrNameLst>
                                      </p:cBhvr>
                                      <p:tavLst>
                                        <p:tav tm="0">
                                          <p:val>
                                            <p:strVal val="#ppt_x"/>
                                          </p:val>
                                        </p:tav>
                                        <p:tav tm="100000">
                                          <p:val>
                                            <p:strVal val="#ppt_x"/>
                                          </p:val>
                                        </p:tav>
                                      </p:tavLst>
                                    </p:anim>
                                    <p:anim calcmode="lin" valueType="num">
                                      <p:cBhvr>
                                        <p:cTn id="58" dur="1000" fill="hold"/>
                                        <p:tgtEl>
                                          <p:spTgt spid="32"/>
                                        </p:tgtEl>
                                        <p:attrNameLst>
                                          <p:attrName>ppt_y</p:attrName>
                                        </p:attrNameLst>
                                      </p:cBhvr>
                                      <p:tavLst>
                                        <p:tav tm="0">
                                          <p:val>
                                            <p:strVal val="#ppt_y+.1"/>
                                          </p:val>
                                        </p:tav>
                                        <p:tav tm="100000">
                                          <p:val>
                                            <p:strVal val="#ppt_y"/>
                                          </p:val>
                                        </p:tav>
                                      </p:tavLst>
                                    </p:anim>
                                  </p:childTnLst>
                                </p:cTn>
                              </p:par>
                            </p:childTnLst>
                          </p:cTn>
                        </p:par>
                        <p:par>
                          <p:cTn id="59" fill="hold">
                            <p:stCondLst>
                              <p:cond delay="6500"/>
                            </p:stCondLst>
                            <p:childTnLst>
                              <p:par>
                                <p:cTn id="60" presetID="22" presetClass="entr" presetSubtype="4" fill="hold" grpId="0" nodeType="afterEffect">
                                  <p:stCondLst>
                                    <p:cond delay="0"/>
                                  </p:stCondLst>
                                  <p:iterate type="lt">
                                    <p:tmPct val="10000"/>
                                  </p:iterate>
                                  <p:childTnLst>
                                    <p:set>
                                      <p:cBhvr>
                                        <p:cTn id="61" dur="1" fill="hold">
                                          <p:stCondLst>
                                            <p:cond delay="0"/>
                                          </p:stCondLst>
                                        </p:cTn>
                                        <p:tgtEl>
                                          <p:spTgt spid="49"/>
                                        </p:tgtEl>
                                        <p:attrNameLst>
                                          <p:attrName>style.visibility</p:attrName>
                                        </p:attrNameLst>
                                      </p:cBhvr>
                                      <p:to>
                                        <p:strVal val="visible"/>
                                      </p:to>
                                    </p:set>
                                    <p:animEffect transition="in" filter="wipe(down)">
                                      <p:cBhvr>
                                        <p:cTn id="62" dur="500"/>
                                        <p:tgtEl>
                                          <p:spTgt spid="49"/>
                                        </p:tgtEl>
                                      </p:cBhvr>
                                    </p:animEffect>
                                  </p:childTnLst>
                                </p:cTn>
                              </p:par>
                            </p:childTnLst>
                          </p:cTn>
                        </p:par>
                        <p:par>
                          <p:cTn id="63" fill="hold">
                            <p:stCondLst>
                              <p:cond delay="8600"/>
                            </p:stCondLst>
                            <p:childTnLst>
                              <p:par>
                                <p:cTn id="64" presetID="22" presetClass="entr" presetSubtype="4" fill="hold" grpId="0" nodeType="afterEffect">
                                  <p:stCondLst>
                                    <p:cond delay="0"/>
                                  </p:stCondLst>
                                  <p:iterate type="lt">
                                    <p:tmPct val="10000"/>
                                  </p:iterate>
                                  <p:childTnLst>
                                    <p:set>
                                      <p:cBhvr>
                                        <p:cTn id="65" dur="1" fill="hold">
                                          <p:stCondLst>
                                            <p:cond delay="0"/>
                                          </p:stCondLst>
                                        </p:cTn>
                                        <p:tgtEl>
                                          <p:spTgt spid="58"/>
                                        </p:tgtEl>
                                        <p:attrNameLst>
                                          <p:attrName>style.visibility</p:attrName>
                                        </p:attrNameLst>
                                      </p:cBhvr>
                                      <p:to>
                                        <p:strVal val="visible"/>
                                      </p:to>
                                    </p:set>
                                    <p:animEffect transition="in" filter="wipe(down)">
                                      <p:cBhvr>
                                        <p:cTn id="6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25" grpId="0"/>
      <p:bldP spid="32" grpId="0"/>
      <p:bldP spid="33" grpId="0" animBg="1"/>
      <p:bldP spid="14" grpId="0" animBg="1"/>
      <p:bldP spid="49" grpId="0"/>
      <p:bldP spid="40" grpId="0" animBg="1"/>
      <p:bldP spid="56" grpId="0" animBg="1"/>
      <p:bldP spid="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初设概算控制重点</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7BB5BE95-02C7-44E4-9033-BD5E2A2FB8C9}"/>
              </a:ext>
            </a:extLst>
          </p:cNvPr>
          <p:cNvSpPr txBox="1"/>
          <p:nvPr/>
        </p:nvSpPr>
        <p:spPr>
          <a:xfrm>
            <a:off x="3979637" y="2130118"/>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初设概算总投资控制在已核准的可研估算投资范围内</a:t>
            </a:r>
          </a:p>
        </p:txBody>
      </p:sp>
      <p:sp>
        <p:nvSpPr>
          <p:cNvPr id="42" name="文本框 41">
            <a:extLst>
              <a:ext uri="{FF2B5EF4-FFF2-40B4-BE49-F238E27FC236}">
                <a16:creationId xmlns:a16="http://schemas.microsoft.com/office/drawing/2014/main" id="{236BB525-5E13-495D-9B4D-496576896A10}"/>
              </a:ext>
            </a:extLst>
          </p:cNvPr>
          <p:cNvSpPr txBox="1"/>
          <p:nvPr/>
        </p:nvSpPr>
        <p:spPr>
          <a:xfrm>
            <a:off x="3979637" y="2594274"/>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规模应与可研核准一致，严禁擅自扩大规模、提高标准</a:t>
            </a:r>
          </a:p>
        </p:txBody>
      </p:sp>
      <p:sp>
        <p:nvSpPr>
          <p:cNvPr id="43" name="椭圆 42">
            <a:extLst>
              <a:ext uri="{FF2B5EF4-FFF2-40B4-BE49-F238E27FC236}">
                <a16:creationId xmlns:a16="http://schemas.microsoft.com/office/drawing/2014/main" id="{71DE43C3-EFB1-45B5-AC4C-0F23211C8111}"/>
              </a:ext>
            </a:extLst>
          </p:cNvPr>
          <p:cNvSpPr>
            <a:spLocks noChangeAspect="1"/>
          </p:cNvSpPr>
          <p:nvPr/>
        </p:nvSpPr>
        <p:spPr>
          <a:xfrm>
            <a:off x="3161512" y="2155395"/>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15D87616-94B0-452B-84D3-D356B4110B08}"/>
              </a:ext>
            </a:extLst>
          </p:cNvPr>
          <p:cNvSpPr>
            <a:spLocks noChangeAspect="1"/>
          </p:cNvSpPr>
          <p:nvPr/>
        </p:nvSpPr>
        <p:spPr>
          <a:xfrm>
            <a:off x="3161512" y="2619551"/>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4F1333B1-BB1C-4E58-9AFB-B377395EB485}"/>
              </a:ext>
            </a:extLst>
          </p:cNvPr>
          <p:cNvSpPr txBox="1"/>
          <p:nvPr/>
        </p:nvSpPr>
        <p:spPr>
          <a:xfrm>
            <a:off x="3979637" y="3058430"/>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初设概算符合所在地价格水平，反映编制期价格水平</a:t>
            </a:r>
          </a:p>
        </p:txBody>
      </p:sp>
      <p:sp>
        <p:nvSpPr>
          <p:cNvPr id="46" name="椭圆 45">
            <a:extLst>
              <a:ext uri="{FF2B5EF4-FFF2-40B4-BE49-F238E27FC236}">
                <a16:creationId xmlns:a16="http://schemas.microsoft.com/office/drawing/2014/main" id="{105DE2A2-2551-488F-9C75-7C010E50F386}"/>
              </a:ext>
            </a:extLst>
          </p:cNvPr>
          <p:cNvSpPr>
            <a:spLocks noChangeAspect="1"/>
          </p:cNvSpPr>
          <p:nvPr/>
        </p:nvSpPr>
        <p:spPr>
          <a:xfrm>
            <a:off x="3161512" y="3083707"/>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5C78F227-BDCB-4B62-A9E5-8F9393C72558}"/>
              </a:ext>
            </a:extLst>
          </p:cNvPr>
          <p:cNvSpPr txBox="1"/>
          <p:nvPr/>
        </p:nvSpPr>
        <p:spPr>
          <a:xfrm>
            <a:off x="3979637" y="3522586"/>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设备价格依次按市场价、编制期限价、编制期同类合同价</a:t>
            </a:r>
          </a:p>
        </p:txBody>
      </p:sp>
      <p:sp>
        <p:nvSpPr>
          <p:cNvPr id="55" name="椭圆 54">
            <a:extLst>
              <a:ext uri="{FF2B5EF4-FFF2-40B4-BE49-F238E27FC236}">
                <a16:creationId xmlns:a16="http://schemas.microsoft.com/office/drawing/2014/main" id="{D18B7750-0493-40FB-83AE-33CBD2DB8110}"/>
              </a:ext>
            </a:extLst>
          </p:cNvPr>
          <p:cNvSpPr>
            <a:spLocks noChangeAspect="1"/>
          </p:cNvSpPr>
          <p:nvPr/>
        </p:nvSpPr>
        <p:spPr>
          <a:xfrm>
            <a:off x="3161512" y="3547863"/>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ADA4D809-5933-4C37-9225-0152751A5020}"/>
              </a:ext>
            </a:extLst>
          </p:cNvPr>
          <p:cNvSpPr txBox="1"/>
          <p:nvPr/>
        </p:nvSpPr>
        <p:spPr>
          <a:xfrm>
            <a:off x="3979637" y="3986742"/>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装置性材料价按电力定额机构规定计算，并计列材料价差</a:t>
            </a:r>
          </a:p>
        </p:txBody>
      </p:sp>
      <p:sp>
        <p:nvSpPr>
          <p:cNvPr id="61" name="椭圆 60">
            <a:extLst>
              <a:ext uri="{FF2B5EF4-FFF2-40B4-BE49-F238E27FC236}">
                <a16:creationId xmlns:a16="http://schemas.microsoft.com/office/drawing/2014/main" id="{9F09B107-7341-43A6-BAA8-FC5A54FA34CF}"/>
              </a:ext>
            </a:extLst>
          </p:cNvPr>
          <p:cNvSpPr>
            <a:spLocks noChangeAspect="1"/>
          </p:cNvSpPr>
          <p:nvPr/>
        </p:nvSpPr>
        <p:spPr>
          <a:xfrm>
            <a:off x="3161511" y="4012019"/>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AA78586F-D3E2-41A1-80E2-F7425ABA6063}"/>
              </a:ext>
            </a:extLst>
          </p:cNvPr>
          <p:cNvSpPr>
            <a:spLocks noChangeAspect="1"/>
          </p:cNvSpPr>
          <p:nvPr/>
        </p:nvSpPr>
        <p:spPr>
          <a:xfrm>
            <a:off x="3161511" y="4476175"/>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556024E6-3E1D-4BB6-9961-BC1EF833575F}"/>
              </a:ext>
            </a:extLst>
          </p:cNvPr>
          <p:cNvSpPr>
            <a:spLocks noChangeAspect="1"/>
          </p:cNvSpPr>
          <p:nvPr/>
        </p:nvSpPr>
        <p:spPr>
          <a:xfrm>
            <a:off x="3161511" y="4940331"/>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A5BEFDA5-FC7C-4ABD-876B-6CA8AED2F92F}"/>
              </a:ext>
            </a:extLst>
          </p:cNvPr>
          <p:cNvSpPr>
            <a:spLocks noChangeAspect="1"/>
          </p:cNvSpPr>
          <p:nvPr/>
        </p:nvSpPr>
        <p:spPr>
          <a:xfrm>
            <a:off x="3161511" y="5404486"/>
            <a:ext cx="288000" cy="288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009C034D-A7E2-431A-ABAD-C751318C066E}"/>
              </a:ext>
            </a:extLst>
          </p:cNvPr>
          <p:cNvSpPr txBox="1"/>
          <p:nvPr/>
        </p:nvSpPr>
        <p:spPr>
          <a:xfrm>
            <a:off x="3979637" y="4450898"/>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建筑材料价按定额原则计算，并按行业与地方信息计价差</a:t>
            </a:r>
          </a:p>
        </p:txBody>
      </p:sp>
      <p:sp>
        <p:nvSpPr>
          <p:cNvPr id="71" name="文本框 70">
            <a:extLst>
              <a:ext uri="{FF2B5EF4-FFF2-40B4-BE49-F238E27FC236}">
                <a16:creationId xmlns:a16="http://schemas.microsoft.com/office/drawing/2014/main" id="{F034D5E5-E167-43B0-85B9-90544EBD495B}"/>
              </a:ext>
            </a:extLst>
          </p:cNvPr>
          <p:cNvSpPr txBox="1"/>
          <p:nvPr/>
        </p:nvSpPr>
        <p:spPr>
          <a:xfrm>
            <a:off x="3979637" y="4965606"/>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其他费计列遵各项规定，合理计列提供依据，禁随意估列</a:t>
            </a:r>
          </a:p>
        </p:txBody>
      </p:sp>
      <p:sp>
        <p:nvSpPr>
          <p:cNvPr id="72" name="文本框 71">
            <a:extLst>
              <a:ext uri="{FF2B5EF4-FFF2-40B4-BE49-F238E27FC236}">
                <a16:creationId xmlns:a16="http://schemas.microsoft.com/office/drawing/2014/main" id="{9E5CC7B7-93AA-44F5-AA0A-4AFB37208385}"/>
              </a:ext>
            </a:extLst>
          </p:cNvPr>
          <p:cNvSpPr txBox="1"/>
          <p:nvPr/>
        </p:nvSpPr>
        <p:spPr>
          <a:xfrm>
            <a:off x="3979637" y="5379209"/>
            <a:ext cx="5314950" cy="338554"/>
          </a:xfrm>
          <a:prstGeom prst="rect">
            <a:avLst/>
          </a:prstGeom>
          <a:noFill/>
        </p:spPr>
        <p:txBody>
          <a:bodyPr wrap="square" rtlCol="0">
            <a:spAutoFit/>
          </a:bodyPr>
          <a:lstStyle/>
          <a:p>
            <a:pPr algn="dist"/>
            <a:r>
              <a:rPr lang="zh-CN" altLang="en-US" sz="1600" b="1" dirty="0">
                <a:latin typeface="微软雅黑" panose="020B0503020204020204" pitchFamily="34" charset="-122"/>
                <a:ea typeface="微软雅黑" panose="020B0503020204020204" pitchFamily="34" charset="-122"/>
              </a:rPr>
              <a:t>其他费项目划分、费用构成、计算标准按规定执行</a:t>
            </a:r>
          </a:p>
        </p:txBody>
      </p:sp>
    </p:spTree>
    <p:extLst>
      <p:ext uri="{BB962C8B-B14F-4D97-AF65-F5344CB8AC3E}">
        <p14:creationId xmlns:p14="http://schemas.microsoft.com/office/powerpoint/2010/main" val="237307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p:cTn id="11" dur="500" fill="hold"/>
                                        <p:tgtEl>
                                          <p:spTgt spid="43"/>
                                        </p:tgtEl>
                                        <p:attrNameLst>
                                          <p:attrName>ppt_w</p:attrName>
                                        </p:attrNameLst>
                                      </p:cBhvr>
                                      <p:tavLst>
                                        <p:tav tm="0">
                                          <p:val>
                                            <p:fltVal val="0"/>
                                          </p:val>
                                        </p:tav>
                                        <p:tav tm="100000">
                                          <p:val>
                                            <p:strVal val="#ppt_w"/>
                                          </p:val>
                                        </p:tav>
                                      </p:tavLst>
                                    </p:anim>
                                    <p:anim calcmode="lin" valueType="num">
                                      <p:cBhvr>
                                        <p:cTn id="12" dur="500" fill="hold"/>
                                        <p:tgtEl>
                                          <p:spTgt spid="43"/>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1000"/>
                                        <p:tgtEl>
                                          <p:spTgt spid="38"/>
                                        </p:tgtEl>
                                      </p:cBhvr>
                                    </p:animEffect>
                                    <p:anim calcmode="lin" valueType="num">
                                      <p:cBhvr>
                                        <p:cTn id="17" dur="1000" fill="hold"/>
                                        <p:tgtEl>
                                          <p:spTgt spid="38"/>
                                        </p:tgtEl>
                                        <p:attrNameLst>
                                          <p:attrName>ppt_x</p:attrName>
                                        </p:attrNameLst>
                                      </p:cBhvr>
                                      <p:tavLst>
                                        <p:tav tm="0">
                                          <p:val>
                                            <p:strVal val="#ppt_x"/>
                                          </p:val>
                                        </p:tav>
                                        <p:tav tm="100000">
                                          <p:val>
                                            <p:strVal val="#ppt_x"/>
                                          </p:val>
                                        </p:tav>
                                      </p:tavLst>
                                    </p:anim>
                                    <p:anim calcmode="lin" valueType="num">
                                      <p:cBhvr>
                                        <p:cTn id="18" dur="1000" fill="hold"/>
                                        <p:tgtEl>
                                          <p:spTgt spid="38"/>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23"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3" presetClass="entr" presetSubtype="16" fill="hold" grpId="0" nodeType="after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ppt_w</p:attrName>
                                        </p:attrNameLst>
                                      </p:cBhvr>
                                      <p:tavLst>
                                        <p:tav tm="0">
                                          <p:val>
                                            <p:fltVal val="0"/>
                                          </p:val>
                                        </p:tav>
                                        <p:tav tm="100000">
                                          <p:val>
                                            <p:strVal val="#ppt_w"/>
                                          </p:val>
                                        </p:tav>
                                      </p:tavLst>
                                    </p:anim>
                                    <p:anim calcmode="lin" valueType="num">
                                      <p:cBhvr>
                                        <p:cTn id="34" dur="500" fill="hold"/>
                                        <p:tgtEl>
                                          <p:spTgt spid="46"/>
                                        </p:tgtEl>
                                        <p:attrNameLst>
                                          <p:attrName>ppt_h</p:attrName>
                                        </p:attrNameLst>
                                      </p:cBhvr>
                                      <p:tavLst>
                                        <p:tav tm="0">
                                          <p:val>
                                            <p:fltVal val="0"/>
                                          </p:val>
                                        </p:tav>
                                        <p:tav tm="100000">
                                          <p:val>
                                            <p:strVal val="#ppt_h"/>
                                          </p:val>
                                        </p:tav>
                                      </p:tavLst>
                                    </p:anim>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1000"/>
                                        <p:tgtEl>
                                          <p:spTgt spid="45"/>
                                        </p:tgtEl>
                                      </p:cBhvr>
                                    </p:animEffect>
                                    <p:anim calcmode="lin" valueType="num">
                                      <p:cBhvr>
                                        <p:cTn id="39" dur="1000" fill="hold"/>
                                        <p:tgtEl>
                                          <p:spTgt spid="45"/>
                                        </p:tgtEl>
                                        <p:attrNameLst>
                                          <p:attrName>ppt_x</p:attrName>
                                        </p:attrNameLst>
                                      </p:cBhvr>
                                      <p:tavLst>
                                        <p:tav tm="0">
                                          <p:val>
                                            <p:strVal val="#ppt_x"/>
                                          </p:val>
                                        </p:tav>
                                        <p:tav tm="100000">
                                          <p:val>
                                            <p:strVal val="#ppt_x"/>
                                          </p:val>
                                        </p:tav>
                                      </p:tavLst>
                                    </p:anim>
                                    <p:anim calcmode="lin" valueType="num">
                                      <p:cBhvr>
                                        <p:cTn id="40" dur="1000" fill="hold"/>
                                        <p:tgtEl>
                                          <p:spTgt spid="45"/>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23" presetClass="entr" presetSubtype="16"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 calcmode="lin" valueType="num">
                                      <p:cBhvr>
                                        <p:cTn id="44" dur="500" fill="hold"/>
                                        <p:tgtEl>
                                          <p:spTgt spid="55"/>
                                        </p:tgtEl>
                                        <p:attrNameLst>
                                          <p:attrName>ppt_w</p:attrName>
                                        </p:attrNameLst>
                                      </p:cBhvr>
                                      <p:tavLst>
                                        <p:tav tm="0">
                                          <p:val>
                                            <p:fltVal val="0"/>
                                          </p:val>
                                        </p:tav>
                                        <p:tav tm="100000">
                                          <p:val>
                                            <p:strVal val="#ppt_w"/>
                                          </p:val>
                                        </p:tav>
                                      </p:tavLst>
                                    </p:anim>
                                    <p:anim calcmode="lin" valueType="num">
                                      <p:cBhvr>
                                        <p:cTn id="45" dur="500" fill="hold"/>
                                        <p:tgtEl>
                                          <p:spTgt spid="55"/>
                                        </p:tgtEl>
                                        <p:attrNameLst>
                                          <p:attrName>ppt_h</p:attrName>
                                        </p:attrNameLst>
                                      </p:cBhvr>
                                      <p:tavLst>
                                        <p:tav tm="0">
                                          <p:val>
                                            <p:fltVal val="0"/>
                                          </p:val>
                                        </p:tav>
                                        <p:tav tm="100000">
                                          <p:val>
                                            <p:strVal val="#ppt_h"/>
                                          </p:val>
                                        </p:tav>
                                      </p:tavLst>
                                    </p:anim>
                                  </p:childTnLst>
                                </p:cTn>
                              </p:par>
                            </p:childTnLst>
                          </p:cTn>
                        </p:par>
                        <p:par>
                          <p:cTn id="46" fill="hold">
                            <p:stCondLst>
                              <p:cond delay="5500"/>
                            </p:stCondLst>
                            <p:childTnLst>
                              <p:par>
                                <p:cTn id="47" presetID="42" presetClass="entr" presetSubtype="0"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anim calcmode="lin" valueType="num">
                                      <p:cBhvr>
                                        <p:cTn id="50" dur="1000" fill="hold"/>
                                        <p:tgtEl>
                                          <p:spTgt spid="54"/>
                                        </p:tgtEl>
                                        <p:attrNameLst>
                                          <p:attrName>ppt_x</p:attrName>
                                        </p:attrNameLst>
                                      </p:cBhvr>
                                      <p:tavLst>
                                        <p:tav tm="0">
                                          <p:val>
                                            <p:strVal val="#ppt_x"/>
                                          </p:val>
                                        </p:tav>
                                        <p:tav tm="100000">
                                          <p:val>
                                            <p:strVal val="#ppt_x"/>
                                          </p:val>
                                        </p:tav>
                                      </p:tavLst>
                                    </p:anim>
                                    <p:anim calcmode="lin" valueType="num">
                                      <p:cBhvr>
                                        <p:cTn id="51" dur="1000" fill="hold"/>
                                        <p:tgtEl>
                                          <p:spTgt spid="54"/>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23" presetClass="entr" presetSubtype="16" fill="hold" grpId="0"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p:cTn id="55" dur="500" fill="hold"/>
                                        <p:tgtEl>
                                          <p:spTgt spid="61"/>
                                        </p:tgtEl>
                                        <p:attrNameLst>
                                          <p:attrName>ppt_w</p:attrName>
                                        </p:attrNameLst>
                                      </p:cBhvr>
                                      <p:tavLst>
                                        <p:tav tm="0">
                                          <p:val>
                                            <p:fltVal val="0"/>
                                          </p:val>
                                        </p:tav>
                                        <p:tav tm="100000">
                                          <p:val>
                                            <p:strVal val="#ppt_w"/>
                                          </p:val>
                                        </p:tav>
                                      </p:tavLst>
                                    </p:anim>
                                    <p:anim calcmode="lin" valueType="num">
                                      <p:cBhvr>
                                        <p:cTn id="56" dur="500" fill="hold"/>
                                        <p:tgtEl>
                                          <p:spTgt spid="61"/>
                                        </p:tgtEl>
                                        <p:attrNameLst>
                                          <p:attrName>ppt_h</p:attrName>
                                        </p:attrNameLst>
                                      </p:cBhvr>
                                      <p:tavLst>
                                        <p:tav tm="0">
                                          <p:val>
                                            <p:fltVal val="0"/>
                                          </p:val>
                                        </p:tav>
                                        <p:tav tm="100000">
                                          <p:val>
                                            <p:strVal val="#ppt_h"/>
                                          </p:val>
                                        </p:tav>
                                      </p:tavLst>
                                    </p:anim>
                                  </p:childTnLst>
                                </p:cTn>
                              </p:par>
                            </p:childTnLst>
                          </p:cTn>
                        </p:par>
                        <p:par>
                          <p:cTn id="57" fill="hold">
                            <p:stCondLst>
                              <p:cond delay="7000"/>
                            </p:stCondLst>
                            <p:childTnLst>
                              <p:par>
                                <p:cTn id="58" presetID="42" presetClass="entr" presetSubtype="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1000"/>
                                        <p:tgtEl>
                                          <p:spTgt spid="59"/>
                                        </p:tgtEl>
                                      </p:cBhvr>
                                    </p:animEffect>
                                    <p:anim calcmode="lin" valueType="num">
                                      <p:cBhvr>
                                        <p:cTn id="61" dur="1000" fill="hold"/>
                                        <p:tgtEl>
                                          <p:spTgt spid="59"/>
                                        </p:tgtEl>
                                        <p:attrNameLst>
                                          <p:attrName>ppt_x</p:attrName>
                                        </p:attrNameLst>
                                      </p:cBhvr>
                                      <p:tavLst>
                                        <p:tav tm="0">
                                          <p:val>
                                            <p:strVal val="#ppt_x"/>
                                          </p:val>
                                        </p:tav>
                                        <p:tav tm="100000">
                                          <p:val>
                                            <p:strVal val="#ppt_x"/>
                                          </p:val>
                                        </p:tav>
                                      </p:tavLst>
                                    </p:anim>
                                    <p:anim calcmode="lin" valueType="num">
                                      <p:cBhvr>
                                        <p:cTn id="62" dur="1000" fill="hold"/>
                                        <p:tgtEl>
                                          <p:spTgt spid="59"/>
                                        </p:tgtEl>
                                        <p:attrNameLst>
                                          <p:attrName>ppt_y</p:attrName>
                                        </p:attrNameLst>
                                      </p:cBhvr>
                                      <p:tavLst>
                                        <p:tav tm="0">
                                          <p:val>
                                            <p:strVal val="#ppt_y+.1"/>
                                          </p:val>
                                        </p:tav>
                                        <p:tav tm="100000">
                                          <p:val>
                                            <p:strVal val="#ppt_y"/>
                                          </p:val>
                                        </p:tav>
                                      </p:tavLst>
                                    </p:anim>
                                  </p:childTnLst>
                                </p:cTn>
                              </p:par>
                            </p:childTnLst>
                          </p:cTn>
                        </p:par>
                        <p:par>
                          <p:cTn id="63" fill="hold">
                            <p:stCondLst>
                              <p:cond delay="8000"/>
                            </p:stCondLst>
                            <p:childTnLst>
                              <p:par>
                                <p:cTn id="64" presetID="23" presetClass="entr" presetSubtype="16" fill="hold" grpId="0" nodeType="afterEffect">
                                  <p:stCondLst>
                                    <p:cond delay="0"/>
                                  </p:stCondLst>
                                  <p:childTnLst>
                                    <p:set>
                                      <p:cBhvr>
                                        <p:cTn id="65" dur="1" fill="hold">
                                          <p:stCondLst>
                                            <p:cond delay="0"/>
                                          </p:stCondLst>
                                        </p:cTn>
                                        <p:tgtEl>
                                          <p:spTgt spid="67"/>
                                        </p:tgtEl>
                                        <p:attrNameLst>
                                          <p:attrName>style.visibility</p:attrName>
                                        </p:attrNameLst>
                                      </p:cBhvr>
                                      <p:to>
                                        <p:strVal val="visible"/>
                                      </p:to>
                                    </p:set>
                                    <p:anim calcmode="lin" valueType="num">
                                      <p:cBhvr>
                                        <p:cTn id="66" dur="500" fill="hold"/>
                                        <p:tgtEl>
                                          <p:spTgt spid="67"/>
                                        </p:tgtEl>
                                        <p:attrNameLst>
                                          <p:attrName>ppt_w</p:attrName>
                                        </p:attrNameLst>
                                      </p:cBhvr>
                                      <p:tavLst>
                                        <p:tav tm="0">
                                          <p:val>
                                            <p:fltVal val="0"/>
                                          </p:val>
                                        </p:tav>
                                        <p:tav tm="100000">
                                          <p:val>
                                            <p:strVal val="#ppt_w"/>
                                          </p:val>
                                        </p:tav>
                                      </p:tavLst>
                                    </p:anim>
                                    <p:anim calcmode="lin" valueType="num">
                                      <p:cBhvr>
                                        <p:cTn id="67" dur="500" fill="hold"/>
                                        <p:tgtEl>
                                          <p:spTgt spid="67"/>
                                        </p:tgtEl>
                                        <p:attrNameLst>
                                          <p:attrName>ppt_h</p:attrName>
                                        </p:attrNameLst>
                                      </p:cBhvr>
                                      <p:tavLst>
                                        <p:tav tm="0">
                                          <p:val>
                                            <p:fltVal val="0"/>
                                          </p:val>
                                        </p:tav>
                                        <p:tav tm="100000">
                                          <p:val>
                                            <p:strVal val="#ppt_h"/>
                                          </p:val>
                                        </p:tav>
                                      </p:tavLst>
                                    </p:anim>
                                  </p:childTnLst>
                                </p:cTn>
                              </p:par>
                            </p:childTnLst>
                          </p:cTn>
                        </p:par>
                        <p:par>
                          <p:cTn id="68" fill="hold">
                            <p:stCondLst>
                              <p:cond delay="8500"/>
                            </p:stCondLst>
                            <p:childTnLst>
                              <p:par>
                                <p:cTn id="69" presetID="42"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1000"/>
                                        <p:tgtEl>
                                          <p:spTgt spid="70"/>
                                        </p:tgtEl>
                                      </p:cBhvr>
                                    </p:animEffect>
                                    <p:anim calcmode="lin" valueType="num">
                                      <p:cBhvr>
                                        <p:cTn id="72" dur="1000" fill="hold"/>
                                        <p:tgtEl>
                                          <p:spTgt spid="70"/>
                                        </p:tgtEl>
                                        <p:attrNameLst>
                                          <p:attrName>ppt_x</p:attrName>
                                        </p:attrNameLst>
                                      </p:cBhvr>
                                      <p:tavLst>
                                        <p:tav tm="0">
                                          <p:val>
                                            <p:strVal val="#ppt_x"/>
                                          </p:val>
                                        </p:tav>
                                        <p:tav tm="100000">
                                          <p:val>
                                            <p:strVal val="#ppt_x"/>
                                          </p:val>
                                        </p:tav>
                                      </p:tavLst>
                                    </p:anim>
                                    <p:anim calcmode="lin" valueType="num">
                                      <p:cBhvr>
                                        <p:cTn id="73" dur="1000" fill="hold"/>
                                        <p:tgtEl>
                                          <p:spTgt spid="70"/>
                                        </p:tgtEl>
                                        <p:attrNameLst>
                                          <p:attrName>ppt_y</p:attrName>
                                        </p:attrNameLst>
                                      </p:cBhvr>
                                      <p:tavLst>
                                        <p:tav tm="0">
                                          <p:val>
                                            <p:strVal val="#ppt_y+.1"/>
                                          </p:val>
                                        </p:tav>
                                        <p:tav tm="100000">
                                          <p:val>
                                            <p:strVal val="#ppt_y"/>
                                          </p:val>
                                        </p:tav>
                                      </p:tavLst>
                                    </p:anim>
                                  </p:childTnLst>
                                </p:cTn>
                              </p:par>
                            </p:childTnLst>
                          </p:cTn>
                        </p:par>
                        <p:par>
                          <p:cTn id="74" fill="hold">
                            <p:stCondLst>
                              <p:cond delay="9500"/>
                            </p:stCondLst>
                            <p:childTnLst>
                              <p:par>
                                <p:cTn id="75" presetID="23" presetClass="entr" presetSubtype="16" fill="hold" grpId="0" nodeType="after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childTnLst>
                                </p:cTn>
                              </p:par>
                            </p:childTnLst>
                          </p:cTn>
                        </p:par>
                        <p:par>
                          <p:cTn id="79" fill="hold">
                            <p:stCondLst>
                              <p:cond delay="10000"/>
                            </p:stCondLst>
                            <p:childTnLst>
                              <p:par>
                                <p:cTn id="80" presetID="42" presetClass="entr" presetSubtype="0" fill="hold" grpId="0" nodeType="after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fade">
                                      <p:cBhvr>
                                        <p:cTn id="82" dur="1000"/>
                                        <p:tgtEl>
                                          <p:spTgt spid="71"/>
                                        </p:tgtEl>
                                      </p:cBhvr>
                                    </p:animEffect>
                                    <p:anim calcmode="lin" valueType="num">
                                      <p:cBhvr>
                                        <p:cTn id="83" dur="1000" fill="hold"/>
                                        <p:tgtEl>
                                          <p:spTgt spid="71"/>
                                        </p:tgtEl>
                                        <p:attrNameLst>
                                          <p:attrName>ppt_x</p:attrName>
                                        </p:attrNameLst>
                                      </p:cBhvr>
                                      <p:tavLst>
                                        <p:tav tm="0">
                                          <p:val>
                                            <p:strVal val="#ppt_x"/>
                                          </p:val>
                                        </p:tav>
                                        <p:tav tm="100000">
                                          <p:val>
                                            <p:strVal val="#ppt_x"/>
                                          </p:val>
                                        </p:tav>
                                      </p:tavLst>
                                    </p:anim>
                                    <p:anim calcmode="lin" valueType="num">
                                      <p:cBhvr>
                                        <p:cTn id="84" dur="1000" fill="hold"/>
                                        <p:tgtEl>
                                          <p:spTgt spid="71"/>
                                        </p:tgtEl>
                                        <p:attrNameLst>
                                          <p:attrName>ppt_y</p:attrName>
                                        </p:attrNameLst>
                                      </p:cBhvr>
                                      <p:tavLst>
                                        <p:tav tm="0">
                                          <p:val>
                                            <p:strVal val="#ppt_y+.1"/>
                                          </p:val>
                                        </p:tav>
                                        <p:tav tm="100000">
                                          <p:val>
                                            <p:strVal val="#ppt_y"/>
                                          </p:val>
                                        </p:tav>
                                      </p:tavLst>
                                    </p:anim>
                                  </p:childTnLst>
                                </p:cTn>
                              </p:par>
                            </p:childTnLst>
                          </p:cTn>
                        </p:par>
                        <p:par>
                          <p:cTn id="85" fill="hold">
                            <p:stCondLst>
                              <p:cond delay="11000"/>
                            </p:stCondLst>
                            <p:childTnLst>
                              <p:par>
                                <p:cTn id="86" presetID="23" presetClass="entr" presetSubtype="16" fill="hold" grpId="0" nodeType="afterEffect">
                                  <p:stCondLst>
                                    <p:cond delay="0"/>
                                  </p:stCondLst>
                                  <p:childTnLst>
                                    <p:set>
                                      <p:cBhvr>
                                        <p:cTn id="87" dur="1" fill="hold">
                                          <p:stCondLst>
                                            <p:cond delay="0"/>
                                          </p:stCondLst>
                                        </p:cTn>
                                        <p:tgtEl>
                                          <p:spTgt spid="69"/>
                                        </p:tgtEl>
                                        <p:attrNameLst>
                                          <p:attrName>style.visibility</p:attrName>
                                        </p:attrNameLst>
                                      </p:cBhvr>
                                      <p:to>
                                        <p:strVal val="visible"/>
                                      </p:to>
                                    </p:set>
                                    <p:anim calcmode="lin" valueType="num">
                                      <p:cBhvr>
                                        <p:cTn id="88" dur="500" fill="hold"/>
                                        <p:tgtEl>
                                          <p:spTgt spid="69"/>
                                        </p:tgtEl>
                                        <p:attrNameLst>
                                          <p:attrName>ppt_w</p:attrName>
                                        </p:attrNameLst>
                                      </p:cBhvr>
                                      <p:tavLst>
                                        <p:tav tm="0">
                                          <p:val>
                                            <p:fltVal val="0"/>
                                          </p:val>
                                        </p:tav>
                                        <p:tav tm="100000">
                                          <p:val>
                                            <p:strVal val="#ppt_w"/>
                                          </p:val>
                                        </p:tav>
                                      </p:tavLst>
                                    </p:anim>
                                    <p:anim calcmode="lin" valueType="num">
                                      <p:cBhvr>
                                        <p:cTn id="89" dur="500" fill="hold"/>
                                        <p:tgtEl>
                                          <p:spTgt spid="69"/>
                                        </p:tgtEl>
                                        <p:attrNameLst>
                                          <p:attrName>ppt_h</p:attrName>
                                        </p:attrNameLst>
                                      </p:cBhvr>
                                      <p:tavLst>
                                        <p:tav tm="0">
                                          <p:val>
                                            <p:fltVal val="0"/>
                                          </p:val>
                                        </p:tav>
                                        <p:tav tm="100000">
                                          <p:val>
                                            <p:strVal val="#ppt_h"/>
                                          </p:val>
                                        </p:tav>
                                      </p:tavLst>
                                    </p:anim>
                                  </p:childTnLst>
                                </p:cTn>
                              </p:par>
                            </p:childTnLst>
                          </p:cTn>
                        </p:par>
                        <p:par>
                          <p:cTn id="90" fill="hold">
                            <p:stCondLst>
                              <p:cond delay="11500"/>
                            </p:stCondLst>
                            <p:childTnLst>
                              <p:par>
                                <p:cTn id="91" presetID="42" presetClass="entr" presetSubtype="0" fill="hold" grpId="0" nodeType="after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1000"/>
                                        <p:tgtEl>
                                          <p:spTgt spid="72"/>
                                        </p:tgtEl>
                                      </p:cBhvr>
                                    </p:animEffect>
                                    <p:anim calcmode="lin" valueType="num">
                                      <p:cBhvr>
                                        <p:cTn id="94" dur="1000" fill="hold"/>
                                        <p:tgtEl>
                                          <p:spTgt spid="72"/>
                                        </p:tgtEl>
                                        <p:attrNameLst>
                                          <p:attrName>ppt_x</p:attrName>
                                        </p:attrNameLst>
                                      </p:cBhvr>
                                      <p:tavLst>
                                        <p:tav tm="0">
                                          <p:val>
                                            <p:strVal val="#ppt_x"/>
                                          </p:val>
                                        </p:tav>
                                        <p:tav tm="100000">
                                          <p:val>
                                            <p:strVal val="#ppt_x"/>
                                          </p:val>
                                        </p:tav>
                                      </p:tavLst>
                                    </p:anim>
                                    <p:anim calcmode="lin" valueType="num">
                                      <p:cBhvr>
                                        <p:cTn id="95"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2" grpId="0"/>
      <p:bldP spid="43" grpId="0" animBg="1"/>
      <p:bldP spid="44" grpId="0" animBg="1"/>
      <p:bldP spid="45" grpId="0"/>
      <p:bldP spid="46" grpId="0" animBg="1"/>
      <p:bldP spid="54" grpId="0"/>
      <p:bldP spid="55" grpId="0" animBg="1"/>
      <p:bldP spid="59" grpId="0"/>
      <p:bldP spid="61" grpId="0" animBg="1"/>
      <p:bldP spid="67" grpId="0" animBg="1"/>
      <p:bldP spid="68" grpId="0" animBg="1"/>
      <p:bldP spid="69" grpId="0" animBg="1"/>
      <p:bldP spid="70" grpId="0"/>
      <p:bldP spid="71" grpId="0"/>
      <p:bldP spid="7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2646878"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造价合理分析</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第三章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4168831" y="4951558"/>
            <a:ext cx="3827330"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REASONABLE ANALYSIS OF COST</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3440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5" name="任意多边形: 形状 114">
            <a:extLst>
              <a:ext uri="{FF2B5EF4-FFF2-40B4-BE49-F238E27FC236}">
                <a16:creationId xmlns:a16="http://schemas.microsoft.com/office/drawing/2014/main" id="{CCC099BE-0B52-47C3-91D0-61AD23F7B241}"/>
              </a:ext>
            </a:extLst>
          </p:cNvPr>
          <p:cNvSpPr/>
          <p:nvPr/>
        </p:nvSpPr>
        <p:spPr>
          <a:xfrm>
            <a:off x="3199611" y="5012308"/>
            <a:ext cx="5889582" cy="527432"/>
          </a:xfrm>
          <a:custGeom>
            <a:avLst/>
            <a:gdLst>
              <a:gd name="connsiteX0" fmla="*/ 0 w 5889582"/>
              <a:gd name="connsiteY0" fmla="*/ 0 h 527432"/>
              <a:gd name="connsiteX1" fmla="*/ 5889582 w 5889582"/>
              <a:gd name="connsiteY1" fmla="*/ 0 h 527432"/>
              <a:gd name="connsiteX2" fmla="*/ 5889582 w 5889582"/>
              <a:gd name="connsiteY2" fmla="*/ 315575 h 527432"/>
              <a:gd name="connsiteX3" fmla="*/ 5889582 w 5889582"/>
              <a:gd name="connsiteY3" fmla="*/ 317280 h 527432"/>
              <a:gd name="connsiteX4" fmla="*/ 5887193 w 5889582"/>
              <a:gd name="connsiteY4" fmla="*/ 317280 h 527432"/>
              <a:gd name="connsiteX5" fmla="*/ 5829754 w 5889582"/>
              <a:gd name="connsiteY5" fmla="*/ 358272 h 527432"/>
              <a:gd name="connsiteX6" fmla="*/ 2944791 w 5889582"/>
              <a:gd name="connsiteY6" fmla="*/ 527432 h 527432"/>
              <a:gd name="connsiteX7" fmla="*/ 59828 w 5889582"/>
              <a:gd name="connsiteY7" fmla="*/ 358272 h 527432"/>
              <a:gd name="connsiteX8" fmla="*/ 2389 w 5889582"/>
              <a:gd name="connsiteY8" fmla="*/ 317280 h 527432"/>
              <a:gd name="connsiteX9" fmla="*/ 0 w 5889582"/>
              <a:gd name="connsiteY9" fmla="*/ 317280 h 527432"/>
              <a:gd name="connsiteX10" fmla="*/ 0 w 5889582"/>
              <a:gd name="connsiteY10" fmla="*/ 315575 h 5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89582" h="527432">
                <a:moveTo>
                  <a:pt x="0" y="0"/>
                </a:moveTo>
                <a:lnTo>
                  <a:pt x="5889582" y="0"/>
                </a:lnTo>
                <a:lnTo>
                  <a:pt x="5889582" y="315575"/>
                </a:lnTo>
                <a:lnTo>
                  <a:pt x="5889582" y="317280"/>
                </a:lnTo>
                <a:lnTo>
                  <a:pt x="5887193" y="317280"/>
                </a:lnTo>
                <a:lnTo>
                  <a:pt x="5829754" y="358272"/>
                </a:lnTo>
                <a:cubicBezTo>
                  <a:pt x="5555163" y="454811"/>
                  <a:pt x="4367859" y="527432"/>
                  <a:pt x="2944791" y="527432"/>
                </a:cubicBezTo>
                <a:cubicBezTo>
                  <a:pt x="1521724" y="527432"/>
                  <a:pt x="334419" y="454811"/>
                  <a:pt x="59828" y="358272"/>
                </a:cubicBezTo>
                <a:lnTo>
                  <a:pt x="2389" y="317280"/>
                </a:lnTo>
                <a:lnTo>
                  <a:pt x="0" y="317280"/>
                </a:lnTo>
                <a:lnTo>
                  <a:pt x="0" y="315575"/>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椭圆 1">
            <a:extLst>
              <a:ext uri="{FF2B5EF4-FFF2-40B4-BE49-F238E27FC236}">
                <a16:creationId xmlns:a16="http://schemas.microsoft.com/office/drawing/2014/main" id="{DE202E47-7614-44A6-AA26-0968FA7925BC}"/>
              </a:ext>
            </a:extLst>
          </p:cNvPr>
          <p:cNvSpPr/>
          <p:nvPr/>
        </p:nvSpPr>
        <p:spPr>
          <a:xfrm>
            <a:off x="3199611" y="4800452"/>
            <a:ext cx="5889582" cy="423713"/>
          </a:xfrm>
          <a:prstGeom prst="ellipse">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5472B99-A697-41ED-AF66-F49E92EE3006}"/>
              </a:ext>
            </a:extLst>
          </p:cNvPr>
          <p:cNvSpPr txBox="1"/>
          <p:nvPr/>
        </p:nvSpPr>
        <p:spPr>
          <a:xfrm>
            <a:off x="4583430" y="4862848"/>
            <a:ext cx="3188970" cy="369332"/>
          </a:xfrm>
          <a:prstGeom prst="rect">
            <a:avLst/>
          </a:prstGeom>
          <a:noFill/>
        </p:spPr>
        <p:txBody>
          <a:bodyPr wrap="square" rtlCol="0">
            <a:spAutoFit/>
          </a:bodyPr>
          <a:lstStyle/>
          <a:p>
            <a:pPr algn="dist"/>
            <a:r>
              <a:rPr lang="zh-CN" altLang="en-US" dirty="0">
                <a:solidFill>
                  <a:schemeClr val="bg1"/>
                </a:solidFill>
              </a:rPr>
              <a:t>决算数据</a:t>
            </a:r>
          </a:p>
        </p:txBody>
      </p:sp>
      <p:grpSp>
        <p:nvGrpSpPr>
          <p:cNvPr id="47" name="组合 46">
            <a:extLst>
              <a:ext uri="{FF2B5EF4-FFF2-40B4-BE49-F238E27FC236}">
                <a16:creationId xmlns:a16="http://schemas.microsoft.com/office/drawing/2014/main" id="{330E2321-4B1C-4486-BFBC-9896F4F4A0EB}"/>
              </a:ext>
            </a:extLst>
          </p:cNvPr>
          <p:cNvGrpSpPr/>
          <p:nvPr/>
        </p:nvGrpSpPr>
        <p:grpSpPr>
          <a:xfrm>
            <a:off x="4804409" y="4160521"/>
            <a:ext cx="2586992" cy="583202"/>
            <a:chOff x="4804409" y="4160521"/>
            <a:chExt cx="2586992" cy="583202"/>
          </a:xfrm>
        </p:grpSpPr>
        <p:sp>
          <p:nvSpPr>
            <p:cNvPr id="5" name="箭头: 上 4">
              <a:extLst>
                <a:ext uri="{FF2B5EF4-FFF2-40B4-BE49-F238E27FC236}">
                  <a16:creationId xmlns:a16="http://schemas.microsoft.com/office/drawing/2014/main" id="{0F645BE9-9A09-4E33-A7E9-2B652FC30F4C}"/>
                </a:ext>
              </a:extLst>
            </p:cNvPr>
            <p:cNvSpPr/>
            <p:nvPr/>
          </p:nvSpPr>
          <p:spPr>
            <a:xfrm>
              <a:off x="4804409" y="4160521"/>
              <a:ext cx="2586992" cy="53449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50EA038-8D2E-443B-9D44-90E888DE7F68}"/>
                </a:ext>
              </a:extLst>
            </p:cNvPr>
            <p:cNvSpPr txBox="1"/>
            <p:nvPr/>
          </p:nvSpPr>
          <p:spPr>
            <a:xfrm>
              <a:off x="5533674" y="4374391"/>
              <a:ext cx="1221456" cy="369332"/>
            </a:xfrm>
            <a:prstGeom prst="rect">
              <a:avLst/>
            </a:prstGeom>
            <a:noFill/>
          </p:spPr>
          <p:txBody>
            <a:bodyPr wrap="square" rtlCol="0">
              <a:spAutoFit/>
            </a:bodyPr>
            <a:lstStyle/>
            <a:p>
              <a:pPr algn="dist"/>
              <a:r>
                <a:rPr lang="zh-CN" altLang="en-US" dirty="0">
                  <a:solidFill>
                    <a:schemeClr val="bg1"/>
                  </a:solidFill>
                </a:rPr>
                <a:t>科学计算</a:t>
              </a:r>
            </a:p>
          </p:txBody>
        </p:sp>
      </p:grpSp>
      <p:sp>
        <p:nvSpPr>
          <p:cNvPr id="111" name="文本框 110">
            <a:extLst>
              <a:ext uri="{FF2B5EF4-FFF2-40B4-BE49-F238E27FC236}">
                <a16:creationId xmlns:a16="http://schemas.microsoft.com/office/drawing/2014/main" id="{567D9C3A-51C9-45EA-85D8-0F8A4A86EC5B}"/>
              </a:ext>
            </a:extLst>
          </p:cNvPr>
          <p:cNvSpPr txBox="1"/>
          <p:nvPr/>
        </p:nvSpPr>
        <p:spPr>
          <a:xfrm>
            <a:off x="3780933" y="3137590"/>
            <a:ext cx="1396559" cy="369332"/>
          </a:xfrm>
          <a:prstGeom prst="rect">
            <a:avLst/>
          </a:prstGeom>
          <a:noFill/>
        </p:spPr>
        <p:txBody>
          <a:bodyPr wrap="square" rtlCol="0">
            <a:spAutoFit/>
          </a:bodyPr>
          <a:lstStyle/>
          <a:p>
            <a:pPr algn="dist"/>
            <a:r>
              <a:rPr lang="zh-CN" altLang="en-US" u="sng" dirty="0">
                <a:solidFill>
                  <a:srgbClr val="404040"/>
                </a:solidFill>
              </a:rPr>
              <a:t>投资合理性</a:t>
            </a:r>
          </a:p>
        </p:txBody>
      </p:sp>
      <p:sp>
        <p:nvSpPr>
          <p:cNvPr id="112" name="文本框 111">
            <a:extLst>
              <a:ext uri="{FF2B5EF4-FFF2-40B4-BE49-F238E27FC236}">
                <a16:creationId xmlns:a16="http://schemas.microsoft.com/office/drawing/2014/main" id="{B4441ABA-6C8D-4F17-8A0E-654306102E0E}"/>
              </a:ext>
            </a:extLst>
          </p:cNvPr>
          <p:cNvSpPr txBox="1"/>
          <p:nvPr/>
        </p:nvSpPr>
        <p:spPr>
          <a:xfrm>
            <a:off x="5464858" y="3137590"/>
            <a:ext cx="2923981" cy="369332"/>
          </a:xfrm>
          <a:prstGeom prst="rect">
            <a:avLst/>
          </a:prstGeom>
          <a:noFill/>
        </p:spPr>
        <p:txBody>
          <a:bodyPr wrap="square" rtlCol="0">
            <a:spAutoFit/>
          </a:bodyPr>
          <a:lstStyle/>
          <a:p>
            <a:pPr algn="dist"/>
            <a:r>
              <a:rPr lang="zh-CN" altLang="en-US" u="sng" dirty="0">
                <a:solidFill>
                  <a:srgbClr val="404040"/>
                </a:solidFill>
              </a:rPr>
              <a:t>方案技术经济指标先进性</a:t>
            </a:r>
          </a:p>
        </p:txBody>
      </p:sp>
      <p:grpSp>
        <p:nvGrpSpPr>
          <p:cNvPr id="41" name="组合 40">
            <a:extLst>
              <a:ext uri="{FF2B5EF4-FFF2-40B4-BE49-F238E27FC236}">
                <a16:creationId xmlns:a16="http://schemas.microsoft.com/office/drawing/2014/main" id="{6A26E766-6A05-480B-9C65-DC83648AF084}"/>
              </a:ext>
            </a:extLst>
          </p:cNvPr>
          <p:cNvGrpSpPr/>
          <p:nvPr/>
        </p:nvGrpSpPr>
        <p:grpSpPr>
          <a:xfrm>
            <a:off x="3907155" y="3506923"/>
            <a:ext cx="4377690" cy="573484"/>
            <a:chOff x="3907155" y="3506923"/>
            <a:chExt cx="4377690" cy="573484"/>
          </a:xfrm>
        </p:grpSpPr>
        <p:grpSp>
          <p:nvGrpSpPr>
            <p:cNvPr id="40" name="组合 39">
              <a:extLst>
                <a:ext uri="{FF2B5EF4-FFF2-40B4-BE49-F238E27FC236}">
                  <a16:creationId xmlns:a16="http://schemas.microsoft.com/office/drawing/2014/main" id="{90A8D720-E3CE-4546-A9F4-CFE146ADC95E}"/>
                </a:ext>
              </a:extLst>
            </p:cNvPr>
            <p:cNvGrpSpPr/>
            <p:nvPr/>
          </p:nvGrpSpPr>
          <p:grpSpPr>
            <a:xfrm>
              <a:off x="3907155" y="3506923"/>
              <a:ext cx="4377690" cy="558512"/>
              <a:chOff x="3907155" y="3506923"/>
              <a:chExt cx="4377690" cy="558512"/>
            </a:xfrm>
          </p:grpSpPr>
          <p:sp>
            <p:nvSpPr>
              <p:cNvPr id="73" name="矩形 72">
                <a:extLst>
                  <a:ext uri="{FF2B5EF4-FFF2-40B4-BE49-F238E27FC236}">
                    <a16:creationId xmlns:a16="http://schemas.microsoft.com/office/drawing/2014/main" id="{DBE22618-58F4-45A5-8CB6-9464870432A3}"/>
                  </a:ext>
                </a:extLst>
              </p:cNvPr>
              <p:cNvSpPr/>
              <p:nvPr/>
            </p:nvSpPr>
            <p:spPr>
              <a:xfrm>
                <a:off x="3907155" y="3515939"/>
                <a:ext cx="4377690" cy="549496"/>
              </a:xfrm>
              <a:prstGeom prst="rect">
                <a:avLst/>
              </a:prstGeom>
              <a:solidFill>
                <a:schemeClr val="bg1"/>
              </a:solidFill>
              <a:ln w="508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A83D6194-CFDB-4805-A440-7EC8C45DD9CA}"/>
                  </a:ext>
                </a:extLst>
              </p:cNvPr>
              <p:cNvSpPr/>
              <p:nvPr/>
            </p:nvSpPr>
            <p:spPr>
              <a:xfrm>
                <a:off x="4311014"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DAF14CA2-65F4-402C-9332-4B3C84AC9CA7}"/>
                  </a:ext>
                </a:extLst>
              </p:cNvPr>
              <p:cNvSpPr/>
              <p:nvPr/>
            </p:nvSpPr>
            <p:spPr>
              <a:xfrm>
                <a:off x="48073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5D82F21A-1A86-4566-BB93-69C2B20BE0F5}"/>
                  </a:ext>
                </a:extLst>
              </p:cNvPr>
              <p:cNvSpPr/>
              <p:nvPr/>
            </p:nvSpPr>
            <p:spPr>
              <a:xfrm>
                <a:off x="5303714"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327FB4F2-965A-45A4-85A8-5E1B5A2E9A58}"/>
                  </a:ext>
                </a:extLst>
              </p:cNvPr>
              <p:cNvSpPr/>
              <p:nvPr/>
            </p:nvSpPr>
            <p:spPr>
              <a:xfrm>
                <a:off x="58000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ACA82D64-CF02-4F34-83E9-A7DAD32819DC}"/>
                  </a:ext>
                </a:extLst>
              </p:cNvPr>
              <p:cNvSpPr/>
              <p:nvPr/>
            </p:nvSpPr>
            <p:spPr>
              <a:xfrm>
                <a:off x="6296414"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2D52D8FE-05D1-4895-981A-1494DB3E4F44}"/>
                  </a:ext>
                </a:extLst>
              </p:cNvPr>
              <p:cNvSpPr/>
              <p:nvPr/>
            </p:nvSpPr>
            <p:spPr>
              <a:xfrm>
                <a:off x="67927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55240F62-51BF-4D6B-9F7A-C13917E5E0FF}"/>
                  </a:ext>
                </a:extLst>
              </p:cNvPr>
              <p:cNvSpPr/>
              <p:nvPr/>
            </p:nvSpPr>
            <p:spPr>
              <a:xfrm>
                <a:off x="7289115" y="3506923"/>
                <a:ext cx="57150" cy="1620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BCEADD68-A01C-44AB-AF8A-1D8E58A62D59}"/>
                  </a:ext>
                </a:extLst>
              </p:cNvPr>
              <p:cNvSpPr/>
              <p:nvPr/>
            </p:nvSpPr>
            <p:spPr>
              <a:xfrm>
                <a:off x="7785464" y="3506923"/>
                <a:ext cx="57150" cy="230400"/>
              </a:xfrm>
              <a:prstGeom prst="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文本框 112">
              <a:extLst>
                <a:ext uri="{FF2B5EF4-FFF2-40B4-BE49-F238E27FC236}">
                  <a16:creationId xmlns:a16="http://schemas.microsoft.com/office/drawing/2014/main" id="{D8AD2839-DECB-403D-98D0-917CDD08AEEF}"/>
                </a:ext>
              </a:extLst>
            </p:cNvPr>
            <p:cNvSpPr txBox="1"/>
            <p:nvPr/>
          </p:nvSpPr>
          <p:spPr>
            <a:xfrm>
              <a:off x="4207020" y="3711075"/>
              <a:ext cx="3774930" cy="369332"/>
            </a:xfrm>
            <a:prstGeom prst="rect">
              <a:avLst/>
            </a:prstGeom>
            <a:noFill/>
          </p:spPr>
          <p:txBody>
            <a:bodyPr wrap="square" rtlCol="0">
              <a:spAutoFit/>
            </a:bodyPr>
            <a:lstStyle/>
            <a:p>
              <a:pPr algn="dist"/>
              <a:r>
                <a:rPr lang="zh-CN" altLang="en-US" dirty="0">
                  <a:solidFill>
                    <a:srgbClr val="404040"/>
                  </a:solidFill>
                </a:rPr>
                <a:t>宏观管理标尺</a:t>
              </a:r>
            </a:p>
          </p:txBody>
        </p:sp>
      </p:grpSp>
      <p:sp>
        <p:nvSpPr>
          <p:cNvPr id="114" name="文本框 113">
            <a:extLst>
              <a:ext uri="{FF2B5EF4-FFF2-40B4-BE49-F238E27FC236}">
                <a16:creationId xmlns:a16="http://schemas.microsoft.com/office/drawing/2014/main" id="{26DE8016-D851-49C9-92A0-7764E1CBD7FE}"/>
              </a:ext>
            </a:extLst>
          </p:cNvPr>
          <p:cNvSpPr txBox="1"/>
          <p:nvPr/>
        </p:nvSpPr>
        <p:spPr>
          <a:xfrm>
            <a:off x="3276601" y="2277104"/>
            <a:ext cx="5635768" cy="523220"/>
          </a:xfrm>
          <a:prstGeom prst="rect">
            <a:avLst/>
          </a:prstGeom>
          <a:noFill/>
        </p:spPr>
        <p:txBody>
          <a:bodyPr wrap="square" rtlCol="0">
            <a:spAutoFit/>
          </a:bodyPr>
          <a:lstStyle/>
          <a:p>
            <a:pPr algn="dist"/>
            <a:r>
              <a:rPr lang="zh-CN" altLang="en-US" sz="2800" b="1" dirty="0">
                <a:solidFill>
                  <a:srgbClr val="FFC000"/>
                </a:solidFill>
              </a:rPr>
              <a:t>所有工程</a:t>
            </a:r>
            <a:r>
              <a:rPr lang="zh-CN" altLang="en-US" b="1" dirty="0">
                <a:solidFill>
                  <a:srgbClr val="404040"/>
                </a:solidFill>
              </a:rPr>
              <a:t>初设文件中均应与控制线对比分析</a:t>
            </a:r>
          </a:p>
        </p:txBody>
      </p:sp>
    </p:spTree>
    <p:extLst>
      <p:ext uri="{BB962C8B-B14F-4D97-AF65-F5344CB8AC3E}">
        <p14:creationId xmlns:p14="http://schemas.microsoft.com/office/powerpoint/2010/main" val="19615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wipe(down)">
                                      <p:cBhvr>
                                        <p:cTn id="11" dur="500"/>
                                        <p:tgtEl>
                                          <p:spTgt spid="115"/>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type="lt">
                                    <p:tmPct val="30000"/>
                                  </p:iterate>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50"/>
                            </p:stCondLst>
                            <p:childTnLst>
                              <p:par>
                                <p:cTn id="17" presetID="1"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par>
                          <p:cTn id="19" fill="hold">
                            <p:stCondLst>
                              <p:cond delay="1950"/>
                            </p:stCondLst>
                            <p:childTnLst>
                              <p:par>
                                <p:cTn id="20" presetID="35" presetClass="emph" presetSubtype="0" repeatCount="3000" fill="hold" nodeType="afterEffect">
                                  <p:stCondLst>
                                    <p:cond delay="0"/>
                                  </p:stCondLst>
                                  <p:childTnLst>
                                    <p:anim calcmode="discrete" valueType="str">
                                      <p:cBhvr>
                                        <p:cTn id="21" dur="500" fill="hold"/>
                                        <p:tgtEl>
                                          <p:spTgt spid="47"/>
                                        </p:tgtEl>
                                        <p:attrNameLst>
                                          <p:attrName>style.visibility</p:attrName>
                                        </p:attrNameLst>
                                      </p:cBhvr>
                                      <p:tavLst>
                                        <p:tav tm="0">
                                          <p:val>
                                            <p:strVal val="hidden"/>
                                          </p:val>
                                        </p:tav>
                                        <p:tav tm="50000">
                                          <p:val>
                                            <p:strVal val="visible"/>
                                          </p:val>
                                        </p:tav>
                                      </p:tavLst>
                                    </p:anim>
                                  </p:childTnLst>
                                </p:cTn>
                              </p:par>
                            </p:childTnLst>
                          </p:cTn>
                        </p:par>
                        <p:par>
                          <p:cTn id="22" fill="hold">
                            <p:stCondLst>
                              <p:cond delay="3450"/>
                            </p:stCondLst>
                            <p:childTnLst>
                              <p:par>
                                <p:cTn id="23" presetID="22" presetClass="entr" presetSubtype="4"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down)">
                                      <p:cBhvr>
                                        <p:cTn id="25" dur="500"/>
                                        <p:tgtEl>
                                          <p:spTgt spid="41"/>
                                        </p:tgtEl>
                                      </p:cBhvr>
                                    </p:animEffect>
                                  </p:childTnLst>
                                </p:cTn>
                              </p:par>
                            </p:childTnLst>
                          </p:cTn>
                        </p:par>
                        <p:par>
                          <p:cTn id="26" fill="hold">
                            <p:stCondLst>
                              <p:cond delay="3950"/>
                            </p:stCondLst>
                            <p:childTnLst>
                              <p:par>
                                <p:cTn id="27" presetID="22" presetClass="entr" presetSubtype="8" fill="hold" grpId="0" nodeType="after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wipe(left)">
                                      <p:cBhvr>
                                        <p:cTn id="29" dur="500"/>
                                        <p:tgtEl>
                                          <p:spTgt spid="111"/>
                                        </p:tgtEl>
                                      </p:cBhvr>
                                    </p:animEffect>
                                  </p:childTnLst>
                                </p:cTn>
                              </p:par>
                            </p:childTnLst>
                          </p:cTn>
                        </p:par>
                        <p:par>
                          <p:cTn id="30" fill="hold">
                            <p:stCondLst>
                              <p:cond delay="4450"/>
                            </p:stCondLst>
                            <p:childTnLst>
                              <p:par>
                                <p:cTn id="31" presetID="22" presetClass="entr" presetSubtype="2" fill="hold" grpId="0" nodeType="after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right)">
                                      <p:cBhvr>
                                        <p:cTn id="33" dur="500"/>
                                        <p:tgtEl>
                                          <p:spTgt spid="112"/>
                                        </p:tgtEl>
                                      </p:cBhvr>
                                    </p:animEffect>
                                  </p:childTnLst>
                                </p:cTn>
                              </p:par>
                            </p:childTnLst>
                          </p:cTn>
                        </p:par>
                        <p:par>
                          <p:cTn id="34" fill="hold">
                            <p:stCondLst>
                              <p:cond delay="4950"/>
                            </p:stCondLst>
                            <p:childTnLst>
                              <p:par>
                                <p:cTn id="35" presetID="1" presetClass="entr" presetSubtype="0" fill="hold" grpId="0" nodeType="after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childTnLst>
                          </p:cTn>
                        </p:par>
                        <p:par>
                          <p:cTn id="37" fill="hold">
                            <p:stCondLst>
                              <p:cond delay="4950"/>
                            </p:stCondLst>
                            <p:childTnLst>
                              <p:par>
                                <p:cTn id="38" presetID="35" presetClass="emph" presetSubtype="0" repeatCount="3000" fill="hold" grpId="1" nodeType="afterEffect">
                                  <p:stCondLst>
                                    <p:cond delay="0"/>
                                  </p:stCondLst>
                                  <p:childTnLst>
                                    <p:anim calcmode="discrete" valueType="str">
                                      <p:cBhvr>
                                        <p:cTn id="39" dur="500" fill="hold"/>
                                        <p:tgtEl>
                                          <p:spTgt spid="11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4" grpId="0"/>
      <p:bldP spid="111" grpId="0"/>
      <p:bldP spid="112" grpId="0"/>
      <p:bldP spid="114" grpId="0"/>
      <p:bldP spid="114"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26DE8016-D851-49C9-92A0-7764E1CBD7FE}"/>
              </a:ext>
            </a:extLst>
          </p:cNvPr>
          <p:cNvSpPr txBox="1"/>
          <p:nvPr/>
        </p:nvSpPr>
        <p:spPr>
          <a:xfrm>
            <a:off x="3276601" y="2277104"/>
            <a:ext cx="5635768" cy="369332"/>
          </a:xfrm>
          <a:prstGeom prst="rect">
            <a:avLst/>
          </a:prstGeom>
          <a:noFill/>
        </p:spPr>
        <p:txBody>
          <a:bodyPr wrap="square" rtlCol="0">
            <a:spAutoFit/>
          </a:bodyPr>
          <a:lstStyle/>
          <a:p>
            <a:pPr algn="dist"/>
            <a:r>
              <a:rPr lang="zh-CN" altLang="en-US" b="1" dirty="0">
                <a:solidFill>
                  <a:srgbClr val="404040"/>
                </a:solidFill>
              </a:rPr>
              <a:t>通过应用造价控制线</a:t>
            </a:r>
          </a:p>
        </p:txBody>
      </p:sp>
      <p:grpSp>
        <p:nvGrpSpPr>
          <p:cNvPr id="7" name="组合 6">
            <a:extLst>
              <a:ext uri="{FF2B5EF4-FFF2-40B4-BE49-F238E27FC236}">
                <a16:creationId xmlns:a16="http://schemas.microsoft.com/office/drawing/2014/main" id="{9D72C8F6-3081-4F26-AE9E-7907080D3B7B}"/>
              </a:ext>
            </a:extLst>
          </p:cNvPr>
          <p:cNvGrpSpPr/>
          <p:nvPr/>
        </p:nvGrpSpPr>
        <p:grpSpPr>
          <a:xfrm>
            <a:off x="4975297" y="2703165"/>
            <a:ext cx="2238376" cy="491153"/>
            <a:chOff x="4975297" y="2703165"/>
            <a:chExt cx="2238376" cy="491153"/>
          </a:xfrm>
        </p:grpSpPr>
        <p:sp>
          <p:nvSpPr>
            <p:cNvPr id="6" name="箭头: 下 5">
              <a:extLst>
                <a:ext uri="{FF2B5EF4-FFF2-40B4-BE49-F238E27FC236}">
                  <a16:creationId xmlns:a16="http://schemas.microsoft.com/office/drawing/2014/main" id="{DF87FBA5-20F7-404C-B86B-BEC06E0338CD}"/>
                </a:ext>
              </a:extLst>
            </p:cNvPr>
            <p:cNvSpPr/>
            <p:nvPr/>
          </p:nvSpPr>
          <p:spPr>
            <a:xfrm>
              <a:off x="4975297" y="2703165"/>
              <a:ext cx="2238376" cy="49115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81DB3109-3DA7-4EBD-8641-0ED9B7131A55}"/>
                </a:ext>
              </a:extLst>
            </p:cNvPr>
            <p:cNvSpPr txBox="1"/>
            <p:nvPr/>
          </p:nvSpPr>
          <p:spPr>
            <a:xfrm>
              <a:off x="5652175" y="2735433"/>
              <a:ext cx="884620" cy="369332"/>
            </a:xfrm>
            <a:prstGeom prst="rect">
              <a:avLst/>
            </a:prstGeom>
            <a:noFill/>
          </p:spPr>
          <p:txBody>
            <a:bodyPr wrap="square" rtlCol="0">
              <a:spAutoFit/>
            </a:bodyPr>
            <a:lstStyle/>
            <a:p>
              <a:pPr algn="dist"/>
              <a:r>
                <a:rPr lang="zh-CN" altLang="en-US" dirty="0">
                  <a:solidFill>
                    <a:schemeClr val="bg1"/>
                  </a:solidFill>
                </a:rPr>
                <a:t>建立</a:t>
              </a:r>
            </a:p>
          </p:txBody>
        </p:sp>
      </p:grpSp>
      <p:sp>
        <p:nvSpPr>
          <p:cNvPr id="38" name="文本框 37">
            <a:extLst>
              <a:ext uri="{FF2B5EF4-FFF2-40B4-BE49-F238E27FC236}">
                <a16:creationId xmlns:a16="http://schemas.microsoft.com/office/drawing/2014/main" id="{56B5FDA9-D6C3-48C2-BB71-1F2579473F7D}"/>
              </a:ext>
            </a:extLst>
          </p:cNvPr>
          <p:cNvSpPr txBox="1"/>
          <p:nvPr/>
        </p:nvSpPr>
        <p:spPr>
          <a:xfrm>
            <a:off x="3404042" y="3491984"/>
            <a:ext cx="1396559" cy="369332"/>
          </a:xfrm>
          <a:prstGeom prst="rect">
            <a:avLst/>
          </a:prstGeom>
          <a:noFill/>
        </p:spPr>
        <p:txBody>
          <a:bodyPr wrap="square" rtlCol="0">
            <a:spAutoFit/>
          </a:bodyPr>
          <a:lstStyle/>
          <a:p>
            <a:pPr algn="dist"/>
            <a:r>
              <a:rPr lang="zh-CN" altLang="en-US" u="sng" dirty="0">
                <a:solidFill>
                  <a:srgbClr val="404040"/>
                </a:solidFill>
              </a:rPr>
              <a:t>指标标准</a:t>
            </a:r>
          </a:p>
        </p:txBody>
      </p:sp>
      <p:sp>
        <p:nvSpPr>
          <p:cNvPr id="42" name="文本框 41">
            <a:extLst>
              <a:ext uri="{FF2B5EF4-FFF2-40B4-BE49-F238E27FC236}">
                <a16:creationId xmlns:a16="http://schemas.microsoft.com/office/drawing/2014/main" id="{D9E8ADD9-2E20-4FA6-8F32-6220D4082C8B}"/>
              </a:ext>
            </a:extLst>
          </p:cNvPr>
          <p:cNvSpPr txBox="1"/>
          <p:nvPr/>
        </p:nvSpPr>
        <p:spPr>
          <a:xfrm>
            <a:off x="5292869" y="3491984"/>
            <a:ext cx="1603232" cy="369332"/>
          </a:xfrm>
          <a:prstGeom prst="rect">
            <a:avLst/>
          </a:prstGeom>
          <a:noFill/>
        </p:spPr>
        <p:txBody>
          <a:bodyPr wrap="square" rtlCol="0">
            <a:spAutoFit/>
          </a:bodyPr>
          <a:lstStyle/>
          <a:p>
            <a:pPr algn="dist"/>
            <a:r>
              <a:rPr lang="zh-CN" altLang="en-US" u="sng" dirty="0">
                <a:solidFill>
                  <a:srgbClr val="404040"/>
                </a:solidFill>
              </a:rPr>
              <a:t>评审闭环管理</a:t>
            </a:r>
          </a:p>
        </p:txBody>
      </p:sp>
      <p:sp>
        <p:nvSpPr>
          <p:cNvPr id="43" name="文本框 42">
            <a:extLst>
              <a:ext uri="{FF2B5EF4-FFF2-40B4-BE49-F238E27FC236}">
                <a16:creationId xmlns:a16="http://schemas.microsoft.com/office/drawing/2014/main" id="{42EF0E07-5020-4C3D-8B56-D81449168E2B}"/>
              </a:ext>
            </a:extLst>
          </p:cNvPr>
          <p:cNvSpPr txBox="1"/>
          <p:nvPr/>
        </p:nvSpPr>
        <p:spPr>
          <a:xfrm>
            <a:off x="7169293" y="3491984"/>
            <a:ext cx="1660384" cy="369332"/>
          </a:xfrm>
          <a:prstGeom prst="rect">
            <a:avLst/>
          </a:prstGeom>
          <a:noFill/>
        </p:spPr>
        <p:txBody>
          <a:bodyPr wrap="square" rtlCol="0">
            <a:spAutoFit/>
          </a:bodyPr>
          <a:lstStyle/>
          <a:p>
            <a:pPr algn="dist"/>
            <a:r>
              <a:rPr lang="zh-CN" altLang="en-US" u="sng" dirty="0">
                <a:solidFill>
                  <a:srgbClr val="404040"/>
                </a:solidFill>
              </a:rPr>
              <a:t>控制造价风险</a:t>
            </a:r>
          </a:p>
        </p:txBody>
      </p:sp>
      <p:grpSp>
        <p:nvGrpSpPr>
          <p:cNvPr id="13" name="组合 12">
            <a:extLst>
              <a:ext uri="{FF2B5EF4-FFF2-40B4-BE49-F238E27FC236}">
                <a16:creationId xmlns:a16="http://schemas.microsoft.com/office/drawing/2014/main" id="{2E470050-E104-4DE2-9485-078916CBA5BC}"/>
              </a:ext>
            </a:extLst>
          </p:cNvPr>
          <p:cNvGrpSpPr/>
          <p:nvPr/>
        </p:nvGrpSpPr>
        <p:grpSpPr>
          <a:xfrm>
            <a:off x="3276601" y="3286125"/>
            <a:ext cx="5635768" cy="965716"/>
            <a:chOff x="3276601" y="3286125"/>
            <a:chExt cx="5635768" cy="965716"/>
          </a:xfrm>
        </p:grpSpPr>
        <p:sp>
          <p:nvSpPr>
            <p:cNvPr id="8" name="矩形: 圆角 7">
              <a:extLst>
                <a:ext uri="{FF2B5EF4-FFF2-40B4-BE49-F238E27FC236}">
                  <a16:creationId xmlns:a16="http://schemas.microsoft.com/office/drawing/2014/main" id="{7F1A6C17-002A-4174-9555-8CCD1B4A24D5}"/>
                </a:ext>
              </a:extLst>
            </p:cNvPr>
            <p:cNvSpPr/>
            <p:nvPr/>
          </p:nvSpPr>
          <p:spPr>
            <a:xfrm>
              <a:off x="3276601" y="3286125"/>
              <a:ext cx="5635768" cy="78105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F58D7359-A71C-4F7C-9E9D-9A8CC6DA1255}"/>
                </a:ext>
              </a:extLst>
            </p:cNvPr>
            <p:cNvSpPr txBox="1"/>
            <p:nvPr/>
          </p:nvSpPr>
          <p:spPr>
            <a:xfrm>
              <a:off x="5292869" y="3882509"/>
              <a:ext cx="1603232" cy="369332"/>
            </a:xfrm>
            <a:prstGeom prst="rect">
              <a:avLst/>
            </a:prstGeom>
            <a:solidFill>
              <a:srgbClr val="E6F1F1"/>
            </a:solidFill>
          </p:spPr>
          <p:txBody>
            <a:bodyPr wrap="square" rtlCol="0">
              <a:spAutoFit/>
            </a:bodyPr>
            <a:lstStyle/>
            <a:p>
              <a:pPr algn="dist"/>
              <a:r>
                <a:rPr lang="zh-CN" altLang="en-US" b="1" dirty="0">
                  <a:solidFill>
                    <a:srgbClr val="404040"/>
                  </a:solidFill>
                </a:rPr>
                <a:t>管理模式</a:t>
              </a:r>
            </a:p>
          </p:txBody>
        </p:sp>
      </p:grpSp>
      <p:sp>
        <p:nvSpPr>
          <p:cNvPr id="46" name="文本框 45">
            <a:extLst>
              <a:ext uri="{FF2B5EF4-FFF2-40B4-BE49-F238E27FC236}">
                <a16:creationId xmlns:a16="http://schemas.microsoft.com/office/drawing/2014/main" id="{EA654458-63C2-4F76-A010-A31B6DCAB38E}"/>
              </a:ext>
            </a:extLst>
          </p:cNvPr>
          <p:cNvSpPr txBox="1"/>
          <p:nvPr/>
        </p:nvSpPr>
        <p:spPr>
          <a:xfrm>
            <a:off x="5750071" y="4615934"/>
            <a:ext cx="688830" cy="369332"/>
          </a:xfrm>
          <a:prstGeom prst="rect">
            <a:avLst/>
          </a:prstGeom>
          <a:noFill/>
        </p:spPr>
        <p:txBody>
          <a:bodyPr wrap="square" rtlCol="0">
            <a:spAutoFit/>
          </a:bodyPr>
          <a:lstStyle/>
          <a:p>
            <a:pPr algn="dist"/>
            <a:r>
              <a:rPr lang="zh-CN" altLang="en-US" b="1" dirty="0">
                <a:solidFill>
                  <a:srgbClr val="404040"/>
                </a:solidFill>
              </a:rPr>
              <a:t>校验</a:t>
            </a:r>
          </a:p>
        </p:txBody>
      </p:sp>
      <p:grpSp>
        <p:nvGrpSpPr>
          <p:cNvPr id="10" name="组合 9">
            <a:extLst>
              <a:ext uri="{FF2B5EF4-FFF2-40B4-BE49-F238E27FC236}">
                <a16:creationId xmlns:a16="http://schemas.microsoft.com/office/drawing/2014/main" id="{B3B3C683-D845-4378-A1A2-E0C0AE48AAFF}"/>
              </a:ext>
            </a:extLst>
          </p:cNvPr>
          <p:cNvGrpSpPr/>
          <p:nvPr/>
        </p:nvGrpSpPr>
        <p:grpSpPr>
          <a:xfrm>
            <a:off x="3865092" y="4524375"/>
            <a:ext cx="1787083" cy="552450"/>
            <a:chOff x="3865092" y="4524375"/>
            <a:chExt cx="1787083" cy="552450"/>
          </a:xfrm>
        </p:grpSpPr>
        <p:sp>
          <p:nvSpPr>
            <p:cNvPr id="9" name="箭头: V 形 8">
              <a:extLst>
                <a:ext uri="{FF2B5EF4-FFF2-40B4-BE49-F238E27FC236}">
                  <a16:creationId xmlns:a16="http://schemas.microsoft.com/office/drawing/2014/main" id="{878D0E50-D2F6-4A9A-A644-E9FE2A8BD72E}"/>
                </a:ext>
              </a:extLst>
            </p:cNvPr>
            <p:cNvSpPr/>
            <p:nvPr/>
          </p:nvSpPr>
          <p:spPr>
            <a:xfrm>
              <a:off x="3865092" y="4524375"/>
              <a:ext cx="1787083" cy="552450"/>
            </a:xfrm>
            <a:prstGeom prst="chevron">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文本框 48">
              <a:extLst>
                <a:ext uri="{FF2B5EF4-FFF2-40B4-BE49-F238E27FC236}">
                  <a16:creationId xmlns:a16="http://schemas.microsoft.com/office/drawing/2014/main" id="{14052793-BBC0-4261-91AD-B7B1490E6E09}"/>
                </a:ext>
              </a:extLst>
            </p:cNvPr>
            <p:cNvSpPr txBox="1"/>
            <p:nvPr/>
          </p:nvSpPr>
          <p:spPr>
            <a:xfrm>
              <a:off x="4107066" y="4615934"/>
              <a:ext cx="1303134" cy="369332"/>
            </a:xfrm>
            <a:prstGeom prst="rect">
              <a:avLst/>
            </a:prstGeom>
            <a:noFill/>
          </p:spPr>
          <p:txBody>
            <a:bodyPr wrap="square" rtlCol="0">
              <a:spAutoFit/>
            </a:bodyPr>
            <a:lstStyle/>
            <a:p>
              <a:pPr algn="dist"/>
              <a:r>
                <a:rPr lang="zh-CN" altLang="en-US" b="1" dirty="0">
                  <a:solidFill>
                    <a:schemeClr val="bg1"/>
                  </a:solidFill>
                </a:rPr>
                <a:t>决算数据</a:t>
              </a:r>
            </a:p>
          </p:txBody>
        </p:sp>
      </p:grpSp>
      <p:grpSp>
        <p:nvGrpSpPr>
          <p:cNvPr id="11" name="组合 10">
            <a:extLst>
              <a:ext uri="{FF2B5EF4-FFF2-40B4-BE49-F238E27FC236}">
                <a16:creationId xmlns:a16="http://schemas.microsoft.com/office/drawing/2014/main" id="{8689A318-CEE7-4259-97B9-C5A5FAFE96B3}"/>
              </a:ext>
            </a:extLst>
          </p:cNvPr>
          <p:cNvGrpSpPr/>
          <p:nvPr/>
        </p:nvGrpSpPr>
        <p:grpSpPr>
          <a:xfrm>
            <a:off x="6536795" y="4524375"/>
            <a:ext cx="1787083" cy="552450"/>
            <a:chOff x="6536795" y="4524375"/>
            <a:chExt cx="1787083" cy="552450"/>
          </a:xfrm>
        </p:grpSpPr>
        <p:sp>
          <p:nvSpPr>
            <p:cNvPr id="45" name="箭头: V 形 44">
              <a:extLst>
                <a:ext uri="{FF2B5EF4-FFF2-40B4-BE49-F238E27FC236}">
                  <a16:creationId xmlns:a16="http://schemas.microsoft.com/office/drawing/2014/main" id="{8EB5E724-C58A-4334-B383-9BD0A84991F8}"/>
                </a:ext>
              </a:extLst>
            </p:cNvPr>
            <p:cNvSpPr/>
            <p:nvPr/>
          </p:nvSpPr>
          <p:spPr>
            <a:xfrm>
              <a:off x="6536795" y="4524375"/>
              <a:ext cx="1787083" cy="552450"/>
            </a:xfrm>
            <a:prstGeom prst="chevron">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文本框 49">
              <a:extLst>
                <a:ext uri="{FF2B5EF4-FFF2-40B4-BE49-F238E27FC236}">
                  <a16:creationId xmlns:a16="http://schemas.microsoft.com/office/drawing/2014/main" id="{7CBA8A07-E683-4B94-B6D0-6BB2EFC90C96}"/>
                </a:ext>
              </a:extLst>
            </p:cNvPr>
            <p:cNvSpPr txBox="1"/>
            <p:nvPr/>
          </p:nvSpPr>
          <p:spPr>
            <a:xfrm>
              <a:off x="6792997" y="4615934"/>
              <a:ext cx="1274678" cy="369332"/>
            </a:xfrm>
            <a:prstGeom prst="rect">
              <a:avLst/>
            </a:prstGeom>
            <a:noFill/>
          </p:spPr>
          <p:txBody>
            <a:bodyPr wrap="square" rtlCol="0">
              <a:spAutoFit/>
            </a:bodyPr>
            <a:lstStyle/>
            <a:p>
              <a:pPr algn="dist"/>
              <a:r>
                <a:rPr lang="zh-CN" altLang="en-US" b="1" dirty="0">
                  <a:solidFill>
                    <a:schemeClr val="bg1"/>
                  </a:solidFill>
                </a:rPr>
                <a:t>概算造价</a:t>
              </a:r>
            </a:p>
          </p:txBody>
        </p:sp>
      </p:grpSp>
      <p:sp>
        <p:nvSpPr>
          <p:cNvPr id="12" name="箭头: 手杖形 11">
            <a:extLst>
              <a:ext uri="{FF2B5EF4-FFF2-40B4-BE49-F238E27FC236}">
                <a16:creationId xmlns:a16="http://schemas.microsoft.com/office/drawing/2014/main" id="{D0A51CD4-8D3C-429E-961D-811411A71FD3}"/>
              </a:ext>
            </a:extLst>
          </p:cNvPr>
          <p:cNvSpPr/>
          <p:nvPr/>
        </p:nvSpPr>
        <p:spPr>
          <a:xfrm rot="10800000">
            <a:off x="4552212" y="5218597"/>
            <a:ext cx="3184380" cy="444642"/>
          </a:xfrm>
          <a:prstGeom prst="uturnArrow">
            <a:avLst>
              <a:gd name="adj1" fmla="val 22858"/>
              <a:gd name="adj2" fmla="val 25000"/>
              <a:gd name="adj3" fmla="val 36424"/>
              <a:gd name="adj4" fmla="val 43750"/>
              <a:gd name="adj5" fmla="val 1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文本框 51">
            <a:extLst>
              <a:ext uri="{FF2B5EF4-FFF2-40B4-BE49-F238E27FC236}">
                <a16:creationId xmlns:a16="http://schemas.microsoft.com/office/drawing/2014/main" id="{0AE5E214-001E-4FC4-982C-DFCFAD100495}"/>
              </a:ext>
            </a:extLst>
          </p:cNvPr>
          <p:cNvSpPr txBox="1"/>
          <p:nvPr/>
        </p:nvSpPr>
        <p:spPr>
          <a:xfrm>
            <a:off x="5292869" y="5620346"/>
            <a:ext cx="1603232" cy="369332"/>
          </a:xfrm>
          <a:prstGeom prst="rect">
            <a:avLst/>
          </a:prstGeom>
          <a:noFill/>
        </p:spPr>
        <p:txBody>
          <a:bodyPr wrap="square" rtlCol="0">
            <a:spAutoFit/>
          </a:bodyPr>
          <a:lstStyle/>
          <a:p>
            <a:pPr algn="dist"/>
            <a:r>
              <a:rPr lang="zh-CN" altLang="en-US" b="1" dirty="0">
                <a:solidFill>
                  <a:srgbClr val="404040"/>
                </a:solidFill>
              </a:rPr>
              <a:t>评审闭环管控</a:t>
            </a:r>
          </a:p>
        </p:txBody>
      </p:sp>
    </p:spTree>
    <p:extLst>
      <p:ext uri="{BB962C8B-B14F-4D97-AF65-F5344CB8AC3E}">
        <p14:creationId xmlns:p14="http://schemas.microsoft.com/office/powerpoint/2010/main" val="200337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1000"/>
                                        <p:tgtEl>
                                          <p:spTgt spid="114"/>
                                        </p:tgtEl>
                                      </p:cBhvr>
                                    </p:animEffect>
                                  </p:childTnLst>
                                </p:cTn>
                              </p:par>
                            </p:childTnLst>
                          </p:cTn>
                        </p:par>
                        <p:par>
                          <p:cTn id="12" fill="hold">
                            <p:stCondLst>
                              <p:cond delay="1500"/>
                            </p:stCondLst>
                            <p:childTnLst>
                              <p:par>
                                <p:cTn id="13" presetID="1"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1500"/>
                            </p:stCondLst>
                            <p:childTnLst>
                              <p:par>
                                <p:cTn id="16" presetID="35" presetClass="emph" presetSubtype="0" repeatCount="3000" fill="hold" nodeType="afterEffect">
                                  <p:stCondLst>
                                    <p:cond delay="0"/>
                                  </p:stCondLst>
                                  <p:childTnLst>
                                    <p:anim calcmode="discrete" valueType="str">
                                      <p:cBhvr>
                                        <p:cTn id="17" dur="500" fill="hold"/>
                                        <p:tgtEl>
                                          <p:spTgt spid="7"/>
                                        </p:tgtEl>
                                        <p:attrNameLst>
                                          <p:attrName>style.visibility</p:attrName>
                                        </p:attrNameLst>
                                      </p:cBhvr>
                                      <p:tavLst>
                                        <p:tav tm="0">
                                          <p:val>
                                            <p:strVal val="hidden"/>
                                          </p:val>
                                        </p:tav>
                                        <p:tav tm="50000">
                                          <p:val>
                                            <p:strVal val="visible"/>
                                          </p:val>
                                        </p:tav>
                                      </p:tavLst>
                                    </p:anim>
                                  </p:childTnLst>
                                </p:cTn>
                              </p:par>
                            </p:childTnLst>
                          </p:cTn>
                        </p:par>
                        <p:par>
                          <p:cTn id="18" fill="hold">
                            <p:stCondLst>
                              <p:cond delay="3000"/>
                            </p:stCondLst>
                            <p:childTnLst>
                              <p:par>
                                <p:cTn id="19" presetID="22" presetClass="entr" presetSubtype="8"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par>
                          <p:cTn id="30" fill="hold">
                            <p:stCondLst>
                              <p:cond delay="4500"/>
                            </p:stCondLst>
                            <p:childTnLst>
                              <p:par>
                                <p:cTn id="31" presetID="22" presetClass="entr" presetSubtype="1"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5500"/>
                            </p:stCondLst>
                            <p:childTnLst>
                              <p:par>
                                <p:cTn id="39" presetID="1"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par>
                          <p:cTn id="41" fill="hold">
                            <p:stCondLst>
                              <p:cond delay="5500"/>
                            </p:stCondLst>
                            <p:childTnLst>
                              <p:par>
                                <p:cTn id="42" presetID="35" presetClass="emph" presetSubtype="0" repeatCount="3000" fill="hold" grpId="1" nodeType="afterEffect">
                                  <p:stCondLst>
                                    <p:cond delay="0"/>
                                  </p:stCondLst>
                                  <p:childTnLst>
                                    <p:anim calcmode="discrete" valueType="str">
                                      <p:cBhvr>
                                        <p:cTn id="43" dur="500" fill="hold"/>
                                        <p:tgtEl>
                                          <p:spTgt spid="46"/>
                                        </p:tgtEl>
                                        <p:attrNameLst>
                                          <p:attrName>style.visibility</p:attrName>
                                        </p:attrNameLst>
                                      </p:cBhvr>
                                      <p:tavLst>
                                        <p:tav tm="0">
                                          <p:val>
                                            <p:strVal val="hidden"/>
                                          </p:val>
                                        </p:tav>
                                        <p:tav tm="50000">
                                          <p:val>
                                            <p:strVal val="visible"/>
                                          </p:val>
                                        </p:tav>
                                      </p:tavLst>
                                    </p:anim>
                                  </p:childTnLst>
                                </p:cTn>
                              </p:par>
                            </p:childTnLst>
                          </p:cTn>
                        </p:par>
                        <p:par>
                          <p:cTn id="44" fill="hold">
                            <p:stCondLst>
                              <p:cond delay="70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7500"/>
                            </p:stCondLst>
                            <p:childTnLst>
                              <p:par>
                                <p:cTn id="49" presetID="22" presetClass="entr" presetSubtype="2"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right)">
                                      <p:cBhvr>
                                        <p:cTn id="51" dur="500"/>
                                        <p:tgtEl>
                                          <p:spTgt spid="12"/>
                                        </p:tgtEl>
                                      </p:cBhvr>
                                    </p:animEffect>
                                  </p:childTnLst>
                                </p:cTn>
                              </p:par>
                            </p:childTnLst>
                          </p:cTn>
                        </p:par>
                        <p:par>
                          <p:cTn id="52" fill="hold">
                            <p:stCondLst>
                              <p:cond delay="8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par>
                          <p:cTn id="55" fill="hold">
                            <p:stCondLst>
                              <p:cond delay="8000"/>
                            </p:stCondLst>
                            <p:childTnLst>
                              <p:par>
                                <p:cTn id="56" presetID="35" presetClass="emph" presetSubtype="0" repeatCount="3000" fill="hold" grpId="1" nodeType="afterEffect">
                                  <p:stCondLst>
                                    <p:cond delay="0"/>
                                  </p:stCondLst>
                                  <p:childTnLst>
                                    <p:anim calcmode="discrete" valueType="str">
                                      <p:cBhvr>
                                        <p:cTn id="57"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1"/>
      <p:bldP spid="38" grpId="0"/>
      <p:bldP spid="42" grpId="0"/>
      <p:bldP spid="43" grpId="0"/>
      <p:bldP spid="46" grpId="0"/>
      <p:bldP spid="46" grpId="1"/>
      <p:bldP spid="12" grpId="0" animBg="1"/>
      <p:bldP spid="52" grpId="0"/>
      <p:bldP spid="52"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26DE8016-D851-49C9-92A0-7764E1CBD7FE}"/>
              </a:ext>
            </a:extLst>
          </p:cNvPr>
          <p:cNvSpPr txBox="1"/>
          <p:nvPr/>
        </p:nvSpPr>
        <p:spPr>
          <a:xfrm>
            <a:off x="1316892" y="3712888"/>
            <a:ext cx="1939644" cy="646331"/>
          </a:xfrm>
          <a:prstGeom prst="rect">
            <a:avLst/>
          </a:prstGeom>
          <a:noFill/>
        </p:spPr>
        <p:txBody>
          <a:bodyPr vert="horz" wrap="square" rtlCol="0">
            <a:spAutoFit/>
          </a:bodyPr>
          <a:lstStyle/>
          <a:p>
            <a:pPr algn="dist"/>
            <a:r>
              <a:rPr lang="zh-CN" altLang="en-US" b="1" dirty="0">
                <a:solidFill>
                  <a:srgbClr val="404040"/>
                </a:solidFill>
              </a:rPr>
              <a:t>超过造价控制线</a:t>
            </a:r>
            <a:endParaRPr lang="en-US" altLang="zh-CN" b="1" dirty="0">
              <a:solidFill>
                <a:srgbClr val="404040"/>
              </a:solidFill>
            </a:endParaRPr>
          </a:p>
          <a:p>
            <a:pPr algn="dist"/>
            <a:r>
              <a:rPr lang="en-US" altLang="zh-CN" b="1" dirty="0">
                <a:solidFill>
                  <a:srgbClr val="404040"/>
                </a:solidFill>
              </a:rPr>
              <a:t>20%</a:t>
            </a:r>
            <a:r>
              <a:rPr lang="zh-CN" altLang="en-US" b="1" dirty="0">
                <a:solidFill>
                  <a:srgbClr val="404040"/>
                </a:solidFill>
              </a:rPr>
              <a:t>以内</a:t>
            </a:r>
          </a:p>
        </p:txBody>
      </p:sp>
      <p:sp>
        <p:nvSpPr>
          <p:cNvPr id="29" name="Freeform 5">
            <a:extLst>
              <a:ext uri="{FF2B5EF4-FFF2-40B4-BE49-F238E27FC236}">
                <a16:creationId xmlns:a16="http://schemas.microsoft.com/office/drawing/2014/main" id="{DDC6B21A-AE88-4736-9D92-51578FC95CC7}"/>
              </a:ext>
            </a:extLst>
          </p:cNvPr>
          <p:cNvSpPr>
            <a:spLocks noEditPoints="1"/>
          </p:cNvSpPr>
          <p:nvPr/>
        </p:nvSpPr>
        <p:spPr bwMode="auto">
          <a:xfrm>
            <a:off x="3698425" y="4523281"/>
            <a:ext cx="408087" cy="607549"/>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a:extLst>
              <a:ext uri="{FF2B5EF4-FFF2-40B4-BE49-F238E27FC236}">
                <a16:creationId xmlns:a16="http://schemas.microsoft.com/office/drawing/2014/main" id="{DF4A3841-5792-4D6B-8ABF-CE5BEFDB7C03}"/>
              </a:ext>
            </a:extLst>
          </p:cNvPr>
          <p:cNvGrpSpPr/>
          <p:nvPr/>
        </p:nvGrpSpPr>
        <p:grpSpPr>
          <a:xfrm>
            <a:off x="3668111" y="2695962"/>
            <a:ext cx="468714" cy="468218"/>
            <a:chOff x="5229553" y="2554002"/>
            <a:chExt cx="1653995" cy="1652244"/>
          </a:xfrm>
        </p:grpSpPr>
        <p:sp>
          <p:nvSpPr>
            <p:cNvPr id="30" name="任意多边形: 形状 29">
              <a:extLst>
                <a:ext uri="{FF2B5EF4-FFF2-40B4-BE49-F238E27FC236}">
                  <a16:creationId xmlns:a16="http://schemas.microsoft.com/office/drawing/2014/main" id="{CF04E033-A1DE-45B1-9CA8-29EAB9E6512E}"/>
                </a:ext>
              </a:extLst>
            </p:cNvPr>
            <p:cNvSpPr>
              <a:spLocks/>
            </p:cNvSpPr>
            <p:nvPr/>
          </p:nvSpPr>
          <p:spPr bwMode="auto">
            <a:xfrm>
              <a:off x="5229553" y="2554002"/>
              <a:ext cx="1653995" cy="1652244"/>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31" name="Freeform 19">
              <a:extLst>
                <a:ext uri="{FF2B5EF4-FFF2-40B4-BE49-F238E27FC236}">
                  <a16:creationId xmlns:a16="http://schemas.microsoft.com/office/drawing/2014/main" id="{B80C2306-FEF6-4F76-B976-2FCB317447EF}"/>
                </a:ext>
              </a:extLst>
            </p:cNvPr>
            <p:cNvSpPr>
              <a:spLocks/>
            </p:cNvSpPr>
            <p:nvPr/>
          </p:nvSpPr>
          <p:spPr bwMode="auto">
            <a:xfrm>
              <a:off x="6209698" y="3247980"/>
              <a:ext cx="293169" cy="55745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33" name="文本框 32">
            <a:extLst>
              <a:ext uri="{FF2B5EF4-FFF2-40B4-BE49-F238E27FC236}">
                <a16:creationId xmlns:a16="http://schemas.microsoft.com/office/drawing/2014/main" id="{46524D3A-2F34-43F9-98FB-F6D88BBC5DFE}"/>
              </a:ext>
            </a:extLst>
          </p:cNvPr>
          <p:cNvSpPr txBox="1"/>
          <p:nvPr/>
        </p:nvSpPr>
        <p:spPr>
          <a:xfrm>
            <a:off x="4792527" y="2549257"/>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建筑工程费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C277DB6-3F14-41E5-8BF8-FFBF0AE7FB3B}"/>
              </a:ext>
            </a:extLst>
          </p:cNvPr>
          <p:cNvSpPr txBox="1"/>
          <p:nvPr/>
        </p:nvSpPr>
        <p:spPr>
          <a:xfrm>
            <a:off x="4792527" y="2871631"/>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设备购置费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F4606309-58E2-408D-A1DB-0446628B77AF}"/>
              </a:ext>
            </a:extLst>
          </p:cNvPr>
          <p:cNvSpPr txBox="1"/>
          <p:nvPr/>
        </p:nvSpPr>
        <p:spPr>
          <a:xfrm>
            <a:off x="4792527" y="3194005"/>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安装工程费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53573776-6238-4EE4-B703-8C6B7BFDE4EC}"/>
              </a:ext>
            </a:extLst>
          </p:cNvPr>
          <p:cNvSpPr txBox="1"/>
          <p:nvPr/>
        </p:nvSpPr>
        <p:spPr>
          <a:xfrm>
            <a:off x="4792527" y="3515773"/>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E8F258BA-3951-495C-B611-AAE1E30E9A89}"/>
              </a:ext>
            </a:extLst>
          </p:cNvPr>
          <p:cNvGrpSpPr/>
          <p:nvPr/>
        </p:nvGrpSpPr>
        <p:grpSpPr>
          <a:xfrm>
            <a:off x="7715702" y="2722296"/>
            <a:ext cx="1113593" cy="2396145"/>
            <a:chOff x="7873999" y="2100952"/>
            <a:chExt cx="1113593" cy="2166799"/>
          </a:xfrm>
        </p:grpSpPr>
        <p:sp>
          <p:nvSpPr>
            <p:cNvPr id="3" name="箭头: 五边形 2">
              <a:extLst>
                <a:ext uri="{FF2B5EF4-FFF2-40B4-BE49-F238E27FC236}">
                  <a16:creationId xmlns:a16="http://schemas.microsoft.com/office/drawing/2014/main" id="{F5D164B2-56B4-4764-80E6-697C899AB18F}"/>
                </a:ext>
              </a:extLst>
            </p:cNvPr>
            <p:cNvSpPr/>
            <p:nvPr/>
          </p:nvSpPr>
          <p:spPr>
            <a:xfrm flipH="1">
              <a:off x="7873999" y="2100952"/>
              <a:ext cx="1113593" cy="2166799"/>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1B51462-1CE5-430F-B296-7CE859ADB56E}"/>
                </a:ext>
              </a:extLst>
            </p:cNvPr>
            <p:cNvSpPr txBox="1"/>
            <p:nvPr/>
          </p:nvSpPr>
          <p:spPr>
            <a:xfrm>
              <a:off x="8422137" y="2310358"/>
              <a:ext cx="430887" cy="1747986"/>
            </a:xfrm>
            <a:prstGeom prst="rect">
              <a:avLst/>
            </a:prstGeom>
            <a:noFill/>
          </p:spPr>
          <p:txBody>
            <a:bodyPr vert="eaVert" wrap="square" rtlCol="0">
              <a:spAutoFit/>
            </a:bodyPr>
            <a:lstStyle/>
            <a:p>
              <a:pPr algn="dist"/>
              <a:r>
                <a:rPr lang="zh-CN" altLang="en-US" sz="1600" b="1" dirty="0">
                  <a:solidFill>
                    <a:schemeClr val="bg1"/>
                  </a:solidFill>
                </a:rPr>
                <a:t>分析原因</a:t>
              </a:r>
            </a:p>
          </p:txBody>
        </p:sp>
      </p:grpSp>
      <p:sp>
        <p:nvSpPr>
          <p:cNvPr id="40" name="文本框 39">
            <a:extLst>
              <a:ext uri="{FF2B5EF4-FFF2-40B4-BE49-F238E27FC236}">
                <a16:creationId xmlns:a16="http://schemas.microsoft.com/office/drawing/2014/main" id="{0595767E-4306-4D29-8CB3-336EC0BB5899}"/>
              </a:ext>
            </a:extLst>
          </p:cNvPr>
          <p:cNvSpPr txBox="1"/>
          <p:nvPr/>
        </p:nvSpPr>
        <p:spPr>
          <a:xfrm>
            <a:off x="4792527" y="4660013"/>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本体费用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A02A61F5-95D9-4999-8318-B9CF280E52C8}"/>
              </a:ext>
            </a:extLst>
          </p:cNvPr>
          <p:cNvSpPr txBox="1"/>
          <p:nvPr/>
        </p:nvSpPr>
        <p:spPr>
          <a:xfrm>
            <a:off x="4792527" y="4982387"/>
            <a:ext cx="25988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CF5DDD2F-B023-492E-889F-B21B858CBBC8}"/>
              </a:ext>
            </a:extLst>
          </p:cNvPr>
          <p:cNvSpPr/>
          <p:nvPr/>
        </p:nvSpPr>
        <p:spPr>
          <a:xfrm>
            <a:off x="4673600" y="2431600"/>
            <a:ext cx="2870200" cy="146516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A6BA6FAA-48EE-4E67-B4C1-18B884BB602C}"/>
              </a:ext>
            </a:extLst>
          </p:cNvPr>
          <p:cNvSpPr/>
          <p:nvPr/>
        </p:nvSpPr>
        <p:spPr>
          <a:xfrm>
            <a:off x="4673600" y="4528113"/>
            <a:ext cx="2870200" cy="908548"/>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F278663-C677-48FD-A928-8A3662068E05}"/>
              </a:ext>
            </a:extLst>
          </p:cNvPr>
          <p:cNvSpPr txBox="1"/>
          <p:nvPr/>
        </p:nvSpPr>
        <p:spPr>
          <a:xfrm>
            <a:off x="3360701" y="3374334"/>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变电工程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0B5A5C73-8117-47B2-AEFE-E541B5577F88}"/>
              </a:ext>
            </a:extLst>
          </p:cNvPr>
          <p:cNvSpPr txBox="1"/>
          <p:nvPr/>
        </p:nvSpPr>
        <p:spPr>
          <a:xfrm>
            <a:off x="3348010" y="5185644"/>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线路工程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44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1000"/>
                                        <p:tgtEl>
                                          <p:spTgt spid="114"/>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p:stCondLst>
                              <p:cond delay="2000"/>
                            </p:stCondLst>
                            <p:childTnLst>
                              <p:par>
                                <p:cTn id="17" presetID="42" presetClass="entr" presetSubtype="0" fill="hold" grpId="1"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anim calcmode="lin" valueType="num">
                                      <p:cBhvr>
                                        <p:cTn id="20" dur="1000" fill="hold"/>
                                        <p:tgtEl>
                                          <p:spTgt spid="48"/>
                                        </p:tgtEl>
                                        <p:attrNameLst>
                                          <p:attrName>ppt_x</p:attrName>
                                        </p:attrNameLst>
                                      </p:cBhvr>
                                      <p:tavLst>
                                        <p:tav tm="0">
                                          <p:val>
                                            <p:strVal val="#ppt_x"/>
                                          </p:val>
                                        </p:tav>
                                        <p:tav tm="100000">
                                          <p:val>
                                            <p:strVal val="#ppt_x"/>
                                          </p:val>
                                        </p:tav>
                                      </p:tavLst>
                                    </p:anim>
                                    <p:anim calcmode="lin" valueType="num">
                                      <p:cBhvr>
                                        <p:cTn id="21" dur="1000" fill="hold"/>
                                        <p:tgtEl>
                                          <p:spTgt spid="4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1000"/>
                                        <p:tgtEl>
                                          <p:spTgt spid="33"/>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1000"/>
                                        <p:tgtEl>
                                          <p:spTgt spid="34"/>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1000"/>
                                        <p:tgtEl>
                                          <p:spTgt spid="35"/>
                                        </p:tgtEl>
                                      </p:cBhvr>
                                    </p:animEffect>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left)">
                                      <p:cBhvr>
                                        <p:cTn id="41" dur="1000"/>
                                        <p:tgtEl>
                                          <p:spTgt spid="37"/>
                                        </p:tgtEl>
                                      </p:cBhvr>
                                    </p:animEffect>
                                  </p:childTnLst>
                                </p:cTn>
                              </p:par>
                            </p:childTnLst>
                          </p:cTn>
                        </p:par>
                        <p:par>
                          <p:cTn id="42" fill="hold">
                            <p:stCondLst>
                              <p:cond delay="7500"/>
                            </p:stCondLst>
                            <p:childTnLst>
                              <p:par>
                                <p:cTn id="43" presetID="22" presetClass="entr" presetSubtype="1"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up)">
                                      <p:cBhvr>
                                        <p:cTn id="45" dur="500"/>
                                        <p:tgtEl>
                                          <p:spTgt spid="29"/>
                                        </p:tgtEl>
                                      </p:cBhvr>
                                    </p:animEffect>
                                  </p:childTnLst>
                                </p:cTn>
                              </p:par>
                            </p:childTnLst>
                          </p:cTn>
                        </p:par>
                        <p:par>
                          <p:cTn id="46" fill="hold">
                            <p:stCondLst>
                              <p:cond delay="8000"/>
                            </p:stCondLst>
                            <p:childTnLst>
                              <p:par>
                                <p:cTn id="47" presetID="42" presetClass="entr" presetSubtype="0" fill="hold" grpId="1"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1000"/>
                                        <p:tgtEl>
                                          <p:spTgt spid="51"/>
                                        </p:tgtEl>
                                      </p:cBhvr>
                                    </p:animEffect>
                                    <p:anim calcmode="lin" valueType="num">
                                      <p:cBhvr>
                                        <p:cTn id="50" dur="1000" fill="hold"/>
                                        <p:tgtEl>
                                          <p:spTgt spid="51"/>
                                        </p:tgtEl>
                                        <p:attrNameLst>
                                          <p:attrName>ppt_x</p:attrName>
                                        </p:attrNameLst>
                                      </p:cBhvr>
                                      <p:tavLst>
                                        <p:tav tm="0">
                                          <p:val>
                                            <p:strVal val="#ppt_x"/>
                                          </p:val>
                                        </p:tav>
                                        <p:tav tm="100000">
                                          <p:val>
                                            <p:strVal val="#ppt_x"/>
                                          </p:val>
                                        </p:tav>
                                      </p:tavLst>
                                    </p:anim>
                                    <p:anim calcmode="lin" valueType="num">
                                      <p:cBhvr>
                                        <p:cTn id="51" dur="1000" fill="hold"/>
                                        <p:tgtEl>
                                          <p:spTgt spid="51"/>
                                        </p:tgtEl>
                                        <p:attrNameLst>
                                          <p:attrName>ppt_y</p:attrName>
                                        </p:attrNameLst>
                                      </p:cBhvr>
                                      <p:tavLst>
                                        <p:tav tm="0">
                                          <p:val>
                                            <p:strVal val="#ppt_y+.1"/>
                                          </p:val>
                                        </p:tav>
                                        <p:tav tm="100000">
                                          <p:val>
                                            <p:strVal val="#ppt_y"/>
                                          </p:val>
                                        </p:tav>
                                      </p:tavLst>
                                    </p:anim>
                                  </p:childTnLst>
                                </p:cTn>
                              </p:par>
                            </p:childTnLst>
                          </p:cTn>
                        </p:par>
                        <p:par>
                          <p:cTn id="52" fill="hold">
                            <p:stCondLst>
                              <p:cond delay="9000"/>
                            </p:stCondLst>
                            <p:childTnLst>
                              <p:par>
                                <p:cTn id="53" presetID="22" presetClass="entr" presetSubtype="1"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childTnLst>
                          </p:cTn>
                        </p:par>
                        <p:par>
                          <p:cTn id="56" fill="hold">
                            <p:stCondLst>
                              <p:cond delay="9500"/>
                            </p:stCondLst>
                            <p:childTnLst>
                              <p:par>
                                <p:cTn id="57" presetID="22" presetClass="entr" presetSubtype="8"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left)">
                                      <p:cBhvr>
                                        <p:cTn id="59" dur="1000"/>
                                        <p:tgtEl>
                                          <p:spTgt spid="40"/>
                                        </p:tgtEl>
                                      </p:cBhvr>
                                    </p:animEffect>
                                  </p:childTnLst>
                                </p:cTn>
                              </p:par>
                            </p:childTnLst>
                          </p:cTn>
                        </p:par>
                        <p:par>
                          <p:cTn id="60" fill="hold">
                            <p:stCondLst>
                              <p:cond delay="10500"/>
                            </p:stCondLst>
                            <p:childTnLst>
                              <p:par>
                                <p:cTn id="61" presetID="22" presetClass="entr" presetSubtype="8"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1000"/>
                                        <p:tgtEl>
                                          <p:spTgt spid="41"/>
                                        </p:tgtEl>
                                      </p:cBhvr>
                                    </p:animEffect>
                                  </p:childTnLst>
                                </p:cTn>
                              </p:par>
                            </p:childTnLst>
                          </p:cTn>
                        </p:par>
                        <p:par>
                          <p:cTn id="64" fill="hold">
                            <p:stCondLst>
                              <p:cond delay="11500"/>
                            </p:stCondLst>
                            <p:childTnLst>
                              <p:par>
                                <p:cTn id="65" presetID="22" presetClass="entr" presetSubtype="2" fill="hold"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right)">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29" grpId="0" animBg="1"/>
      <p:bldP spid="33" grpId="0"/>
      <p:bldP spid="34" grpId="0"/>
      <p:bldP spid="35" grpId="0"/>
      <p:bldP spid="37" grpId="0"/>
      <p:bldP spid="40" grpId="0"/>
      <p:bldP spid="41" grpId="0"/>
      <p:bldP spid="15" grpId="0" animBg="1"/>
      <p:bldP spid="47" grpId="0" animBg="1"/>
      <p:bldP spid="48" grpId="1"/>
      <p:bldP spid="51"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114" name="文本框 113">
            <a:extLst>
              <a:ext uri="{FF2B5EF4-FFF2-40B4-BE49-F238E27FC236}">
                <a16:creationId xmlns:a16="http://schemas.microsoft.com/office/drawing/2014/main" id="{26DE8016-D851-49C9-92A0-7764E1CBD7FE}"/>
              </a:ext>
            </a:extLst>
          </p:cNvPr>
          <p:cNvSpPr txBox="1"/>
          <p:nvPr/>
        </p:nvSpPr>
        <p:spPr>
          <a:xfrm>
            <a:off x="1121032" y="3306603"/>
            <a:ext cx="1939644" cy="646331"/>
          </a:xfrm>
          <a:prstGeom prst="rect">
            <a:avLst/>
          </a:prstGeom>
          <a:noFill/>
        </p:spPr>
        <p:txBody>
          <a:bodyPr vert="horz" wrap="square" rtlCol="0">
            <a:spAutoFit/>
          </a:bodyPr>
          <a:lstStyle/>
          <a:p>
            <a:pPr algn="dist"/>
            <a:r>
              <a:rPr lang="zh-CN" altLang="en-US" b="1" dirty="0">
                <a:solidFill>
                  <a:srgbClr val="404040"/>
                </a:solidFill>
              </a:rPr>
              <a:t>超过造价控制线</a:t>
            </a:r>
            <a:endParaRPr lang="en-US" altLang="zh-CN" b="1" dirty="0">
              <a:solidFill>
                <a:srgbClr val="404040"/>
              </a:solidFill>
            </a:endParaRPr>
          </a:p>
          <a:p>
            <a:pPr algn="dist"/>
            <a:r>
              <a:rPr lang="en-US" altLang="zh-CN" b="1" dirty="0">
                <a:solidFill>
                  <a:srgbClr val="404040"/>
                </a:solidFill>
              </a:rPr>
              <a:t>20%</a:t>
            </a:r>
            <a:r>
              <a:rPr lang="zh-CN" altLang="en-US" b="1" dirty="0">
                <a:solidFill>
                  <a:srgbClr val="404040"/>
                </a:solidFill>
              </a:rPr>
              <a:t>以上</a:t>
            </a:r>
          </a:p>
        </p:txBody>
      </p:sp>
      <p:sp>
        <p:nvSpPr>
          <p:cNvPr id="33" name="文本框 32">
            <a:extLst>
              <a:ext uri="{FF2B5EF4-FFF2-40B4-BE49-F238E27FC236}">
                <a16:creationId xmlns:a16="http://schemas.microsoft.com/office/drawing/2014/main" id="{46524D3A-2F34-43F9-98FB-F6D88BBC5DFE}"/>
              </a:ext>
            </a:extLst>
          </p:cNvPr>
          <p:cNvSpPr txBox="1"/>
          <p:nvPr/>
        </p:nvSpPr>
        <p:spPr>
          <a:xfrm>
            <a:off x="4165828" y="3622572"/>
            <a:ext cx="4550465"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深入开展设计方案技术经济比选</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CC277DB6-3F14-41E5-8BF8-FFBF0AE7FB3B}"/>
              </a:ext>
            </a:extLst>
          </p:cNvPr>
          <p:cNvSpPr txBox="1"/>
          <p:nvPr/>
        </p:nvSpPr>
        <p:spPr>
          <a:xfrm>
            <a:off x="4165828" y="4189040"/>
            <a:ext cx="455046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形成超造价控制线专题报告</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F4606309-58E2-408D-A1DB-0446628B77AF}"/>
              </a:ext>
            </a:extLst>
          </p:cNvPr>
          <p:cNvSpPr txBox="1"/>
          <p:nvPr/>
        </p:nvSpPr>
        <p:spPr>
          <a:xfrm>
            <a:off x="4165828" y="4755508"/>
            <a:ext cx="455046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推荐、候选方案技术经济对比分析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53573776-6238-4EE4-B703-8C6B7BFDE4EC}"/>
              </a:ext>
            </a:extLst>
          </p:cNvPr>
          <p:cNvSpPr txBox="1"/>
          <p:nvPr/>
        </p:nvSpPr>
        <p:spPr>
          <a:xfrm>
            <a:off x="4165828" y="5321976"/>
            <a:ext cx="4550463"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与通用造价、控制线对比分析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CF5DDD2F-B023-492E-889F-B21B858CBBC8}"/>
              </a:ext>
            </a:extLst>
          </p:cNvPr>
          <p:cNvSpPr/>
          <p:nvPr/>
        </p:nvSpPr>
        <p:spPr>
          <a:xfrm>
            <a:off x="3281507" y="3340099"/>
            <a:ext cx="5679899" cy="258855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7F278663-C677-48FD-A928-8A3662068E05}"/>
              </a:ext>
            </a:extLst>
          </p:cNvPr>
          <p:cNvSpPr txBox="1"/>
          <p:nvPr/>
        </p:nvSpPr>
        <p:spPr>
          <a:xfrm>
            <a:off x="5569308" y="2745266"/>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7" name="Freeform 9">
            <a:extLst>
              <a:ext uri="{FF2B5EF4-FFF2-40B4-BE49-F238E27FC236}">
                <a16:creationId xmlns:a16="http://schemas.microsoft.com/office/drawing/2014/main" id="{C13B56AE-A2CF-4E13-9197-BBBBAAEEF66A}"/>
              </a:ext>
            </a:extLst>
          </p:cNvPr>
          <p:cNvSpPr>
            <a:spLocks noEditPoints="1"/>
          </p:cNvSpPr>
          <p:nvPr/>
        </p:nvSpPr>
        <p:spPr bwMode="auto">
          <a:xfrm>
            <a:off x="5844266" y="2144783"/>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8" name="组合 7">
            <a:extLst>
              <a:ext uri="{FF2B5EF4-FFF2-40B4-BE49-F238E27FC236}">
                <a16:creationId xmlns:a16="http://schemas.microsoft.com/office/drawing/2014/main" id="{141593F7-A478-4233-B686-B66922456B97}"/>
              </a:ext>
            </a:extLst>
          </p:cNvPr>
          <p:cNvGrpSpPr/>
          <p:nvPr/>
        </p:nvGrpSpPr>
        <p:grpSpPr>
          <a:xfrm>
            <a:off x="3606443" y="3622572"/>
            <a:ext cx="338554" cy="338554"/>
            <a:chOff x="4024313" y="2594542"/>
            <a:chExt cx="503467" cy="503467"/>
          </a:xfrm>
        </p:grpSpPr>
        <p:sp>
          <p:nvSpPr>
            <p:cNvPr id="36" name="任意多边形: 形状 35">
              <a:extLst>
                <a:ext uri="{FF2B5EF4-FFF2-40B4-BE49-F238E27FC236}">
                  <a16:creationId xmlns:a16="http://schemas.microsoft.com/office/drawing/2014/main" id="{09E3BB42-2FE9-4CAB-9890-34560F75B514}"/>
                </a:ext>
              </a:extLst>
            </p:cNvPr>
            <p:cNvSpPr/>
            <p:nvPr/>
          </p:nvSpPr>
          <p:spPr>
            <a:xfrm>
              <a:off x="4024313" y="2594542"/>
              <a:ext cx="503467" cy="503467"/>
            </a:xfrm>
            <a:custGeom>
              <a:avLst/>
              <a:gdLst>
                <a:gd name="connsiteX0" fmla="*/ 0 w 503467"/>
                <a:gd name="connsiteY0" fmla="*/ 0 h 503467"/>
                <a:gd name="connsiteX1" fmla="*/ 105683 w 503467"/>
                <a:gd name="connsiteY1" fmla="*/ 0 h 503467"/>
                <a:gd name="connsiteX2" fmla="*/ 105683 w 503467"/>
                <a:gd name="connsiteY2" fmla="*/ 377252 h 503467"/>
                <a:gd name="connsiteX3" fmla="*/ 397783 w 503467"/>
                <a:gd name="connsiteY3" fmla="*/ 377252 h 503467"/>
                <a:gd name="connsiteX4" fmla="*/ 397783 w 503467"/>
                <a:gd name="connsiteY4" fmla="*/ 0 h 503467"/>
                <a:gd name="connsiteX5" fmla="*/ 503467 w 503467"/>
                <a:gd name="connsiteY5" fmla="*/ 0 h 503467"/>
                <a:gd name="connsiteX6" fmla="*/ 503467 w 503467"/>
                <a:gd name="connsiteY6" fmla="*/ 503467 h 503467"/>
                <a:gd name="connsiteX7" fmla="*/ 0 w 503467"/>
                <a:gd name="connsiteY7" fmla="*/ 503467 h 503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467" h="503467">
                  <a:moveTo>
                    <a:pt x="0" y="0"/>
                  </a:moveTo>
                  <a:lnTo>
                    <a:pt x="105683" y="0"/>
                  </a:lnTo>
                  <a:lnTo>
                    <a:pt x="105683" y="377252"/>
                  </a:lnTo>
                  <a:lnTo>
                    <a:pt x="397783" y="377252"/>
                  </a:lnTo>
                  <a:lnTo>
                    <a:pt x="397783" y="0"/>
                  </a:lnTo>
                  <a:lnTo>
                    <a:pt x="503467" y="0"/>
                  </a:lnTo>
                  <a:lnTo>
                    <a:pt x="503467" y="503467"/>
                  </a:lnTo>
                  <a:lnTo>
                    <a:pt x="0" y="503467"/>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下 3">
              <a:extLst>
                <a:ext uri="{FF2B5EF4-FFF2-40B4-BE49-F238E27FC236}">
                  <a16:creationId xmlns:a16="http://schemas.microsoft.com/office/drawing/2014/main" id="{8CD8FCF2-4C3B-4027-99E8-E2157176AD4C}"/>
                </a:ext>
              </a:extLst>
            </p:cNvPr>
            <p:cNvSpPr/>
            <p:nvPr/>
          </p:nvSpPr>
          <p:spPr>
            <a:xfrm>
              <a:off x="4165829" y="2745266"/>
              <a:ext cx="220434" cy="226530"/>
            </a:xfrm>
            <a:prstGeom prst="down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EBD22BEB-BEB7-456A-925C-D29AC57A8DCB}"/>
              </a:ext>
            </a:extLst>
          </p:cNvPr>
          <p:cNvGrpSpPr/>
          <p:nvPr/>
        </p:nvGrpSpPr>
        <p:grpSpPr>
          <a:xfrm>
            <a:off x="3597920" y="4153674"/>
            <a:ext cx="355600" cy="409286"/>
            <a:chOff x="5118100" y="2300288"/>
            <a:chExt cx="1955800" cy="2251075"/>
          </a:xfrm>
          <a:gradFill>
            <a:gsLst>
              <a:gs pos="0">
                <a:srgbClr val="71E3B8"/>
              </a:gs>
              <a:gs pos="100000">
                <a:srgbClr val="27B4DB"/>
              </a:gs>
            </a:gsLst>
            <a:lin ang="5400000" scaled="1"/>
          </a:gradFill>
        </p:grpSpPr>
        <p:sp>
          <p:nvSpPr>
            <p:cNvPr id="12" name="Freeform 5">
              <a:extLst>
                <a:ext uri="{FF2B5EF4-FFF2-40B4-BE49-F238E27FC236}">
                  <a16:creationId xmlns:a16="http://schemas.microsoft.com/office/drawing/2014/main" id="{01CA93F3-35D4-4411-949E-AC02F896842D}"/>
                </a:ext>
              </a:extLst>
            </p:cNvPr>
            <p:cNvSpPr>
              <a:spLocks noEditPoints="1"/>
            </p:cNvSpPr>
            <p:nvPr/>
          </p:nvSpPr>
          <p:spPr bwMode="auto">
            <a:xfrm>
              <a:off x="5491163" y="2809876"/>
              <a:ext cx="1130300" cy="839788"/>
            </a:xfrm>
            <a:custGeom>
              <a:avLst/>
              <a:gdLst>
                <a:gd name="T0" fmla="*/ 22 w 301"/>
                <a:gd name="T1" fmla="*/ 44 h 224"/>
                <a:gd name="T2" fmla="*/ 279 w 301"/>
                <a:gd name="T3" fmla="*/ 44 h 224"/>
                <a:gd name="T4" fmla="*/ 301 w 301"/>
                <a:gd name="T5" fmla="*/ 22 h 224"/>
                <a:gd name="T6" fmla="*/ 279 w 301"/>
                <a:gd name="T7" fmla="*/ 0 h 224"/>
                <a:gd name="T8" fmla="*/ 22 w 301"/>
                <a:gd name="T9" fmla="*/ 0 h 224"/>
                <a:gd name="T10" fmla="*/ 0 w 301"/>
                <a:gd name="T11" fmla="*/ 22 h 224"/>
                <a:gd name="T12" fmla="*/ 22 w 301"/>
                <a:gd name="T13" fmla="*/ 44 h 224"/>
                <a:gd name="T14" fmla="*/ 22 w 301"/>
                <a:gd name="T15" fmla="*/ 136 h 224"/>
                <a:gd name="T16" fmla="*/ 240 w 301"/>
                <a:gd name="T17" fmla="*/ 136 h 224"/>
                <a:gd name="T18" fmla="*/ 261 w 301"/>
                <a:gd name="T19" fmla="*/ 114 h 224"/>
                <a:gd name="T20" fmla="*/ 240 w 301"/>
                <a:gd name="T21" fmla="*/ 92 h 224"/>
                <a:gd name="T22" fmla="*/ 22 w 301"/>
                <a:gd name="T23" fmla="*/ 92 h 224"/>
                <a:gd name="T24" fmla="*/ 0 w 301"/>
                <a:gd name="T25" fmla="*/ 114 h 224"/>
                <a:gd name="T26" fmla="*/ 22 w 301"/>
                <a:gd name="T27" fmla="*/ 136 h 224"/>
                <a:gd name="T28" fmla="*/ 279 w 301"/>
                <a:gd name="T29" fmla="*/ 224 h 224"/>
                <a:gd name="T30" fmla="*/ 301 w 301"/>
                <a:gd name="T31" fmla="*/ 202 h 224"/>
                <a:gd name="T32" fmla="*/ 279 w 301"/>
                <a:gd name="T33" fmla="*/ 180 h 224"/>
                <a:gd name="T34" fmla="*/ 22 w 301"/>
                <a:gd name="T35" fmla="*/ 180 h 224"/>
                <a:gd name="T36" fmla="*/ 0 w 301"/>
                <a:gd name="T37" fmla="*/ 202 h 224"/>
                <a:gd name="T38" fmla="*/ 22 w 301"/>
                <a:gd name="T39" fmla="*/ 224 h 224"/>
                <a:gd name="T40" fmla="*/ 279 w 301"/>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224">
                  <a:moveTo>
                    <a:pt x="22" y="44"/>
                  </a:moveTo>
                  <a:cubicBezTo>
                    <a:pt x="279" y="44"/>
                    <a:pt x="279" y="44"/>
                    <a:pt x="279" y="44"/>
                  </a:cubicBezTo>
                  <a:cubicBezTo>
                    <a:pt x="291" y="44"/>
                    <a:pt x="301" y="34"/>
                    <a:pt x="301" y="22"/>
                  </a:cubicBezTo>
                  <a:cubicBezTo>
                    <a:pt x="301" y="10"/>
                    <a:pt x="291" y="0"/>
                    <a:pt x="279" y="0"/>
                  </a:cubicBezTo>
                  <a:cubicBezTo>
                    <a:pt x="22" y="0"/>
                    <a:pt x="22" y="0"/>
                    <a:pt x="22" y="0"/>
                  </a:cubicBezTo>
                  <a:cubicBezTo>
                    <a:pt x="10" y="0"/>
                    <a:pt x="0" y="10"/>
                    <a:pt x="0" y="22"/>
                  </a:cubicBezTo>
                  <a:cubicBezTo>
                    <a:pt x="0" y="34"/>
                    <a:pt x="10" y="44"/>
                    <a:pt x="22" y="44"/>
                  </a:cubicBezTo>
                  <a:close/>
                  <a:moveTo>
                    <a:pt x="22" y="136"/>
                  </a:moveTo>
                  <a:cubicBezTo>
                    <a:pt x="240" y="136"/>
                    <a:pt x="240" y="136"/>
                    <a:pt x="240" y="136"/>
                  </a:cubicBezTo>
                  <a:cubicBezTo>
                    <a:pt x="252" y="136"/>
                    <a:pt x="261" y="126"/>
                    <a:pt x="261" y="114"/>
                  </a:cubicBezTo>
                  <a:cubicBezTo>
                    <a:pt x="261" y="102"/>
                    <a:pt x="252" y="92"/>
                    <a:pt x="240" y="92"/>
                  </a:cubicBezTo>
                  <a:cubicBezTo>
                    <a:pt x="22" y="92"/>
                    <a:pt x="22" y="92"/>
                    <a:pt x="22" y="92"/>
                  </a:cubicBezTo>
                  <a:cubicBezTo>
                    <a:pt x="10" y="92"/>
                    <a:pt x="0" y="102"/>
                    <a:pt x="0" y="114"/>
                  </a:cubicBezTo>
                  <a:cubicBezTo>
                    <a:pt x="0" y="126"/>
                    <a:pt x="10" y="136"/>
                    <a:pt x="22" y="136"/>
                  </a:cubicBezTo>
                  <a:close/>
                  <a:moveTo>
                    <a:pt x="279" y="224"/>
                  </a:moveTo>
                  <a:cubicBezTo>
                    <a:pt x="291" y="224"/>
                    <a:pt x="301" y="214"/>
                    <a:pt x="301" y="202"/>
                  </a:cubicBezTo>
                  <a:cubicBezTo>
                    <a:pt x="301" y="190"/>
                    <a:pt x="291" y="180"/>
                    <a:pt x="279" y="180"/>
                  </a:cubicBezTo>
                  <a:cubicBezTo>
                    <a:pt x="22" y="180"/>
                    <a:pt x="22" y="180"/>
                    <a:pt x="22" y="180"/>
                  </a:cubicBezTo>
                  <a:cubicBezTo>
                    <a:pt x="10" y="180"/>
                    <a:pt x="0" y="190"/>
                    <a:pt x="0" y="202"/>
                  </a:cubicBezTo>
                  <a:cubicBezTo>
                    <a:pt x="0" y="214"/>
                    <a:pt x="10" y="224"/>
                    <a:pt x="22" y="224"/>
                  </a:cubicBezTo>
                  <a:cubicBezTo>
                    <a:pt x="279" y="224"/>
                    <a:pt x="279" y="224"/>
                    <a:pt x="279" y="2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6">
              <a:extLst>
                <a:ext uri="{FF2B5EF4-FFF2-40B4-BE49-F238E27FC236}">
                  <a16:creationId xmlns:a16="http://schemas.microsoft.com/office/drawing/2014/main" id="{4ABAB85E-B6F3-472F-8985-1CB4261CFF2D}"/>
                </a:ext>
              </a:extLst>
            </p:cNvPr>
            <p:cNvSpPr>
              <a:spLocks noEditPoints="1"/>
            </p:cNvSpPr>
            <p:nvPr/>
          </p:nvSpPr>
          <p:spPr bwMode="auto">
            <a:xfrm>
              <a:off x="5118100" y="2300288"/>
              <a:ext cx="1955800" cy="2251075"/>
            </a:xfrm>
            <a:custGeom>
              <a:avLst/>
              <a:gdLst>
                <a:gd name="T0" fmla="*/ 498 w 520"/>
                <a:gd name="T1" fmla="*/ 0 h 600"/>
                <a:gd name="T2" fmla="*/ 21 w 520"/>
                <a:gd name="T3" fmla="*/ 0 h 600"/>
                <a:gd name="T4" fmla="*/ 0 w 520"/>
                <a:gd name="T5" fmla="*/ 21 h 600"/>
                <a:gd name="T6" fmla="*/ 0 w 520"/>
                <a:gd name="T7" fmla="*/ 578 h 600"/>
                <a:gd name="T8" fmla="*/ 21 w 520"/>
                <a:gd name="T9" fmla="*/ 600 h 600"/>
                <a:gd name="T10" fmla="*/ 352 w 520"/>
                <a:gd name="T11" fmla="*/ 600 h 600"/>
                <a:gd name="T12" fmla="*/ 366 w 520"/>
                <a:gd name="T13" fmla="*/ 595 h 600"/>
                <a:gd name="T14" fmla="*/ 512 w 520"/>
                <a:gd name="T15" fmla="*/ 469 h 600"/>
                <a:gd name="T16" fmla="*/ 520 w 520"/>
                <a:gd name="T17" fmla="*/ 453 h 600"/>
                <a:gd name="T18" fmla="*/ 520 w 520"/>
                <a:gd name="T19" fmla="*/ 21 h 600"/>
                <a:gd name="T20" fmla="*/ 498 w 520"/>
                <a:gd name="T21" fmla="*/ 0 h 600"/>
                <a:gd name="T22" fmla="*/ 44 w 520"/>
                <a:gd name="T23" fmla="*/ 44 h 600"/>
                <a:gd name="T24" fmla="*/ 476 w 520"/>
                <a:gd name="T25" fmla="*/ 44 h 600"/>
                <a:gd name="T26" fmla="*/ 476 w 520"/>
                <a:gd name="T27" fmla="*/ 420 h 600"/>
                <a:gd name="T28" fmla="*/ 342 w 520"/>
                <a:gd name="T29" fmla="*/ 420 h 600"/>
                <a:gd name="T30" fmla="*/ 320 w 520"/>
                <a:gd name="T31" fmla="*/ 442 h 600"/>
                <a:gd name="T32" fmla="*/ 320 w 520"/>
                <a:gd name="T33" fmla="*/ 556 h 600"/>
                <a:gd name="T34" fmla="*/ 44 w 520"/>
                <a:gd name="T35" fmla="*/ 556 h 600"/>
                <a:gd name="T36" fmla="*/ 44 w 520"/>
                <a:gd name="T37" fmla="*/ 44 h 600"/>
                <a:gd name="T38" fmla="*/ 364 w 520"/>
                <a:gd name="T39" fmla="*/ 540 h 600"/>
                <a:gd name="T40" fmla="*/ 364 w 520"/>
                <a:gd name="T41" fmla="*/ 464 h 600"/>
                <a:gd name="T42" fmla="*/ 452 w 520"/>
                <a:gd name="T43" fmla="*/ 464 h 600"/>
                <a:gd name="T44" fmla="*/ 364 w 520"/>
                <a:gd name="T45" fmla="*/ 54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600">
                  <a:moveTo>
                    <a:pt x="498" y="0"/>
                  </a:moveTo>
                  <a:cubicBezTo>
                    <a:pt x="21" y="0"/>
                    <a:pt x="21" y="0"/>
                    <a:pt x="21" y="0"/>
                  </a:cubicBezTo>
                  <a:cubicBezTo>
                    <a:pt x="9" y="0"/>
                    <a:pt x="0" y="9"/>
                    <a:pt x="0" y="21"/>
                  </a:cubicBezTo>
                  <a:cubicBezTo>
                    <a:pt x="0" y="578"/>
                    <a:pt x="0" y="578"/>
                    <a:pt x="0" y="578"/>
                  </a:cubicBezTo>
                  <a:cubicBezTo>
                    <a:pt x="0" y="590"/>
                    <a:pt x="9" y="600"/>
                    <a:pt x="21" y="600"/>
                  </a:cubicBezTo>
                  <a:cubicBezTo>
                    <a:pt x="352" y="600"/>
                    <a:pt x="352" y="600"/>
                    <a:pt x="352" y="600"/>
                  </a:cubicBezTo>
                  <a:cubicBezTo>
                    <a:pt x="358" y="600"/>
                    <a:pt x="362" y="598"/>
                    <a:pt x="366" y="595"/>
                  </a:cubicBezTo>
                  <a:cubicBezTo>
                    <a:pt x="512" y="469"/>
                    <a:pt x="512" y="469"/>
                    <a:pt x="512" y="469"/>
                  </a:cubicBezTo>
                  <a:cubicBezTo>
                    <a:pt x="517" y="465"/>
                    <a:pt x="520" y="459"/>
                    <a:pt x="520" y="453"/>
                  </a:cubicBezTo>
                  <a:cubicBezTo>
                    <a:pt x="520" y="21"/>
                    <a:pt x="520" y="21"/>
                    <a:pt x="520" y="21"/>
                  </a:cubicBezTo>
                  <a:cubicBezTo>
                    <a:pt x="520" y="9"/>
                    <a:pt x="510" y="0"/>
                    <a:pt x="498" y="0"/>
                  </a:cubicBezTo>
                  <a:close/>
                  <a:moveTo>
                    <a:pt x="44" y="44"/>
                  </a:moveTo>
                  <a:cubicBezTo>
                    <a:pt x="476" y="44"/>
                    <a:pt x="476" y="44"/>
                    <a:pt x="476" y="44"/>
                  </a:cubicBezTo>
                  <a:cubicBezTo>
                    <a:pt x="476" y="420"/>
                    <a:pt x="476" y="420"/>
                    <a:pt x="476" y="420"/>
                  </a:cubicBezTo>
                  <a:cubicBezTo>
                    <a:pt x="342" y="420"/>
                    <a:pt x="342" y="420"/>
                    <a:pt x="342" y="420"/>
                  </a:cubicBezTo>
                  <a:cubicBezTo>
                    <a:pt x="330" y="420"/>
                    <a:pt x="320" y="430"/>
                    <a:pt x="320" y="442"/>
                  </a:cubicBezTo>
                  <a:cubicBezTo>
                    <a:pt x="320" y="556"/>
                    <a:pt x="320" y="556"/>
                    <a:pt x="320" y="556"/>
                  </a:cubicBezTo>
                  <a:cubicBezTo>
                    <a:pt x="44" y="556"/>
                    <a:pt x="44" y="556"/>
                    <a:pt x="44" y="556"/>
                  </a:cubicBezTo>
                  <a:cubicBezTo>
                    <a:pt x="44" y="44"/>
                    <a:pt x="44" y="44"/>
                    <a:pt x="44" y="44"/>
                  </a:cubicBezTo>
                  <a:close/>
                  <a:moveTo>
                    <a:pt x="364" y="540"/>
                  </a:moveTo>
                  <a:cubicBezTo>
                    <a:pt x="364" y="464"/>
                    <a:pt x="364" y="464"/>
                    <a:pt x="364" y="464"/>
                  </a:cubicBezTo>
                  <a:cubicBezTo>
                    <a:pt x="452" y="464"/>
                    <a:pt x="452" y="464"/>
                    <a:pt x="452" y="464"/>
                  </a:cubicBezTo>
                  <a:lnTo>
                    <a:pt x="364" y="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2" name="组合 21">
            <a:extLst>
              <a:ext uri="{FF2B5EF4-FFF2-40B4-BE49-F238E27FC236}">
                <a16:creationId xmlns:a16="http://schemas.microsoft.com/office/drawing/2014/main" id="{DC204AE4-21FA-4CF2-96C4-EFE5B4F81309}"/>
              </a:ext>
            </a:extLst>
          </p:cNvPr>
          <p:cNvGrpSpPr/>
          <p:nvPr/>
        </p:nvGrpSpPr>
        <p:grpSpPr>
          <a:xfrm>
            <a:off x="3516770" y="4698178"/>
            <a:ext cx="503468" cy="456543"/>
            <a:chOff x="8169809" y="1965179"/>
            <a:chExt cx="1914877" cy="1736404"/>
          </a:xfrm>
        </p:grpSpPr>
        <p:grpSp>
          <p:nvGrpSpPr>
            <p:cNvPr id="21" name="组合 20">
              <a:extLst>
                <a:ext uri="{FF2B5EF4-FFF2-40B4-BE49-F238E27FC236}">
                  <a16:creationId xmlns:a16="http://schemas.microsoft.com/office/drawing/2014/main" id="{DB7E63C1-C69E-4B0B-A925-45E062D0BE7E}"/>
                </a:ext>
              </a:extLst>
            </p:cNvPr>
            <p:cNvGrpSpPr/>
            <p:nvPr/>
          </p:nvGrpSpPr>
          <p:grpSpPr>
            <a:xfrm>
              <a:off x="8169809" y="1965179"/>
              <a:ext cx="1116533" cy="1305586"/>
              <a:chOff x="5586135" y="-395142"/>
              <a:chExt cx="1116533" cy="1305586"/>
            </a:xfrm>
          </p:grpSpPr>
          <p:sp>
            <p:nvSpPr>
              <p:cNvPr id="75" name="任意多边形: 形状 74">
                <a:extLst>
                  <a:ext uri="{FF2B5EF4-FFF2-40B4-BE49-F238E27FC236}">
                    <a16:creationId xmlns:a16="http://schemas.microsoft.com/office/drawing/2014/main" id="{D0AE9436-4D2A-40D9-8A99-DC44E28F9AC1}"/>
                  </a:ext>
                </a:extLst>
              </p:cNvPr>
              <p:cNvSpPr/>
              <p:nvPr/>
            </p:nvSpPr>
            <p:spPr>
              <a:xfrm>
                <a:off x="5958172" y="-190912"/>
                <a:ext cx="372457" cy="381823"/>
              </a:xfrm>
              <a:custGeom>
                <a:avLst/>
                <a:gdLst/>
                <a:ahLst/>
                <a:cxnLst/>
                <a:rect l="l" t="t" r="r" b="b"/>
                <a:pathLst>
                  <a:path w="372457" h="381823">
                    <a:moveTo>
                      <a:pt x="139764" y="0"/>
                    </a:moveTo>
                    <a:lnTo>
                      <a:pt x="235404" y="0"/>
                    </a:lnTo>
                    <a:lnTo>
                      <a:pt x="372457" y="381823"/>
                    </a:lnTo>
                    <a:lnTo>
                      <a:pt x="283718" y="381823"/>
                    </a:lnTo>
                    <a:lnTo>
                      <a:pt x="255124" y="294317"/>
                    </a:lnTo>
                    <a:lnTo>
                      <a:pt x="116347" y="294317"/>
                    </a:lnTo>
                    <a:lnTo>
                      <a:pt x="88246" y="381823"/>
                    </a:lnTo>
                    <a:lnTo>
                      <a:pt x="0" y="381823"/>
                    </a:lnTo>
                    <a:lnTo>
                      <a:pt x="139764" y="0"/>
                    </a:lnTo>
                    <a:close/>
                    <a:moveTo>
                      <a:pt x="184380" y="65814"/>
                    </a:moveTo>
                    <a:cubicBezTo>
                      <a:pt x="183394" y="76989"/>
                      <a:pt x="181175" y="87753"/>
                      <a:pt x="177724" y="98105"/>
                    </a:cubicBezTo>
                    <a:lnTo>
                      <a:pt x="134094" y="231460"/>
                    </a:lnTo>
                    <a:lnTo>
                      <a:pt x="235897" y="231460"/>
                    </a:lnTo>
                    <a:lnTo>
                      <a:pt x="192514" y="99091"/>
                    </a:lnTo>
                    <a:cubicBezTo>
                      <a:pt x="189720" y="90711"/>
                      <a:pt x="187748" y="79618"/>
                      <a:pt x="186598" y="65814"/>
                    </a:cubicBezTo>
                    <a:lnTo>
                      <a:pt x="184380" y="65814"/>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a:extLst>
                  <a:ext uri="{FF2B5EF4-FFF2-40B4-BE49-F238E27FC236}">
                    <a16:creationId xmlns:a16="http://schemas.microsoft.com/office/drawing/2014/main" id="{80854DF8-C4F8-46DA-8F52-E048BE0F890A}"/>
                  </a:ext>
                </a:extLst>
              </p:cNvPr>
              <p:cNvGrpSpPr/>
              <p:nvPr/>
            </p:nvGrpSpPr>
            <p:grpSpPr>
              <a:xfrm>
                <a:off x="5586135" y="-395142"/>
                <a:ext cx="1116533" cy="1305586"/>
                <a:chOff x="3765106" y="-434654"/>
                <a:chExt cx="1116533" cy="1305586"/>
              </a:xfrm>
            </p:grpSpPr>
            <p:sp>
              <p:nvSpPr>
                <p:cNvPr id="67" name="设计文件（边框）">
                  <a:extLst>
                    <a:ext uri="{FF2B5EF4-FFF2-40B4-BE49-F238E27FC236}">
                      <a16:creationId xmlns:a16="http://schemas.microsoft.com/office/drawing/2014/main" id="{BEC3C9A1-6955-4FC8-BBE5-0D68F553B0DE}"/>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行5">
                  <a:extLst>
                    <a:ext uri="{FF2B5EF4-FFF2-40B4-BE49-F238E27FC236}">
                      <a16:creationId xmlns:a16="http://schemas.microsoft.com/office/drawing/2014/main" id="{98FCCC67-B0E1-41D9-A44A-0B7C5533DC34}"/>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行6">
                  <a:extLst>
                    <a:ext uri="{FF2B5EF4-FFF2-40B4-BE49-F238E27FC236}">
                      <a16:creationId xmlns:a16="http://schemas.microsoft.com/office/drawing/2014/main" id="{E6AD068C-A5CD-44C8-9FB9-AAFA0EB63F42}"/>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行6">
                  <a:extLst>
                    <a:ext uri="{FF2B5EF4-FFF2-40B4-BE49-F238E27FC236}">
                      <a16:creationId xmlns:a16="http://schemas.microsoft.com/office/drawing/2014/main" id="{9D63897B-FA63-49C9-9D5D-538D43897618}"/>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0" name="组合 19">
              <a:extLst>
                <a:ext uri="{FF2B5EF4-FFF2-40B4-BE49-F238E27FC236}">
                  <a16:creationId xmlns:a16="http://schemas.microsoft.com/office/drawing/2014/main" id="{71755B8D-3CC6-40B6-9AE1-EC4054EC6918}"/>
                </a:ext>
              </a:extLst>
            </p:cNvPr>
            <p:cNvGrpSpPr/>
            <p:nvPr/>
          </p:nvGrpSpPr>
          <p:grpSpPr>
            <a:xfrm>
              <a:off x="8968153" y="2395997"/>
              <a:ext cx="1116533" cy="1305586"/>
              <a:chOff x="3765106" y="-434654"/>
              <a:chExt cx="1116533" cy="1305586"/>
            </a:xfrm>
          </p:grpSpPr>
          <p:grpSp>
            <p:nvGrpSpPr>
              <p:cNvPr id="18" name="组合 17">
                <a:extLst>
                  <a:ext uri="{FF2B5EF4-FFF2-40B4-BE49-F238E27FC236}">
                    <a16:creationId xmlns:a16="http://schemas.microsoft.com/office/drawing/2014/main" id="{10E7728A-1ABE-41AB-A9CE-C4A652472CF7}"/>
                  </a:ext>
                </a:extLst>
              </p:cNvPr>
              <p:cNvGrpSpPr/>
              <p:nvPr/>
            </p:nvGrpSpPr>
            <p:grpSpPr>
              <a:xfrm>
                <a:off x="3765106" y="-434654"/>
                <a:ext cx="1116533" cy="1305586"/>
                <a:chOff x="3765106" y="-434654"/>
                <a:chExt cx="1116533" cy="1305586"/>
              </a:xfrm>
            </p:grpSpPr>
            <p:sp>
              <p:nvSpPr>
                <p:cNvPr id="44" name="设计文件（边框）">
                  <a:extLst>
                    <a:ext uri="{FF2B5EF4-FFF2-40B4-BE49-F238E27FC236}">
                      <a16:creationId xmlns:a16="http://schemas.microsoft.com/office/drawing/2014/main" id="{6DF20F89-78FE-4B75-9C95-02208873D1E5}"/>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行5">
                  <a:extLst>
                    <a:ext uri="{FF2B5EF4-FFF2-40B4-BE49-F238E27FC236}">
                      <a16:creationId xmlns:a16="http://schemas.microsoft.com/office/drawing/2014/main" id="{FF36E310-AC0D-452B-BEF5-A7D4BB85C816}"/>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行6">
                  <a:extLst>
                    <a:ext uri="{FF2B5EF4-FFF2-40B4-BE49-F238E27FC236}">
                      <a16:creationId xmlns:a16="http://schemas.microsoft.com/office/drawing/2014/main" id="{64221D13-79A4-4061-8729-D5BB183A7588}"/>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行6">
                  <a:extLst>
                    <a:ext uri="{FF2B5EF4-FFF2-40B4-BE49-F238E27FC236}">
                      <a16:creationId xmlns:a16="http://schemas.microsoft.com/office/drawing/2014/main" id="{B9A1B041-447F-4FBD-8B96-A9FD8E09B5F9}"/>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任意多边形: 形状 73">
                <a:extLst>
                  <a:ext uri="{FF2B5EF4-FFF2-40B4-BE49-F238E27FC236}">
                    <a16:creationId xmlns:a16="http://schemas.microsoft.com/office/drawing/2014/main" id="{EDCC2638-34EF-4E42-8EBD-9B4D4DB9FC9D}"/>
                  </a:ext>
                </a:extLst>
              </p:cNvPr>
              <p:cNvSpPr/>
              <p:nvPr/>
            </p:nvSpPr>
            <p:spPr>
              <a:xfrm>
                <a:off x="4182992" y="-235773"/>
                <a:ext cx="280760" cy="381823"/>
              </a:xfrm>
              <a:custGeom>
                <a:avLst/>
                <a:gdLst/>
                <a:ahLst/>
                <a:cxnLst/>
                <a:rect l="l" t="t" r="r" b="b"/>
                <a:pathLst>
                  <a:path w="280760" h="381823">
                    <a:moveTo>
                      <a:pt x="0" y="0"/>
                    </a:moveTo>
                    <a:lnTo>
                      <a:pt x="135573" y="0"/>
                    </a:lnTo>
                    <a:cubicBezTo>
                      <a:pt x="177149" y="0"/>
                      <a:pt x="209194" y="7888"/>
                      <a:pt x="231707" y="23663"/>
                    </a:cubicBezTo>
                    <a:cubicBezTo>
                      <a:pt x="254220" y="39439"/>
                      <a:pt x="265477" y="61295"/>
                      <a:pt x="265477" y="89232"/>
                    </a:cubicBezTo>
                    <a:cubicBezTo>
                      <a:pt x="265477" y="109937"/>
                      <a:pt x="258493" y="128096"/>
                      <a:pt x="244525" y="143707"/>
                    </a:cubicBezTo>
                    <a:cubicBezTo>
                      <a:pt x="230557" y="159319"/>
                      <a:pt x="212973" y="170082"/>
                      <a:pt x="191774" y="175998"/>
                    </a:cubicBezTo>
                    <a:lnTo>
                      <a:pt x="191774" y="176984"/>
                    </a:lnTo>
                    <a:cubicBezTo>
                      <a:pt x="218396" y="180271"/>
                      <a:pt x="239882" y="190131"/>
                      <a:pt x="256233" y="206564"/>
                    </a:cubicBezTo>
                    <a:cubicBezTo>
                      <a:pt x="272584" y="222997"/>
                      <a:pt x="280760" y="243621"/>
                      <a:pt x="280760" y="268435"/>
                    </a:cubicBezTo>
                    <a:cubicBezTo>
                      <a:pt x="280760" y="303108"/>
                      <a:pt x="268435" y="330675"/>
                      <a:pt x="243785" y="351134"/>
                    </a:cubicBezTo>
                    <a:cubicBezTo>
                      <a:pt x="219136" y="371593"/>
                      <a:pt x="185448" y="381823"/>
                      <a:pt x="142722" y="381823"/>
                    </a:cubicBezTo>
                    <a:lnTo>
                      <a:pt x="0" y="381823"/>
                    </a:lnTo>
                    <a:lnTo>
                      <a:pt x="0" y="0"/>
                    </a:lnTo>
                    <a:close/>
                    <a:moveTo>
                      <a:pt x="81344" y="60638"/>
                    </a:moveTo>
                    <a:lnTo>
                      <a:pt x="81344" y="155046"/>
                    </a:lnTo>
                    <a:lnTo>
                      <a:pt x="120044" y="155046"/>
                    </a:lnTo>
                    <a:cubicBezTo>
                      <a:pt x="138613" y="155046"/>
                      <a:pt x="153239" y="150609"/>
                      <a:pt x="163920" y="141735"/>
                    </a:cubicBezTo>
                    <a:cubicBezTo>
                      <a:pt x="174602" y="132861"/>
                      <a:pt x="179943" y="120454"/>
                      <a:pt x="179943" y="104514"/>
                    </a:cubicBezTo>
                    <a:cubicBezTo>
                      <a:pt x="179943" y="75263"/>
                      <a:pt x="158580" y="60638"/>
                      <a:pt x="115853" y="60638"/>
                    </a:cubicBezTo>
                    <a:lnTo>
                      <a:pt x="81344" y="60638"/>
                    </a:lnTo>
                    <a:close/>
                    <a:moveTo>
                      <a:pt x="81344" y="216424"/>
                    </a:moveTo>
                    <a:lnTo>
                      <a:pt x="81344" y="321185"/>
                    </a:lnTo>
                    <a:lnTo>
                      <a:pt x="129657" y="321185"/>
                    </a:lnTo>
                    <a:cubicBezTo>
                      <a:pt x="150199" y="321185"/>
                      <a:pt x="166262" y="316419"/>
                      <a:pt x="177847" y="306888"/>
                    </a:cubicBezTo>
                    <a:cubicBezTo>
                      <a:pt x="189433" y="297357"/>
                      <a:pt x="195225" y="284128"/>
                      <a:pt x="195225" y="267202"/>
                    </a:cubicBezTo>
                    <a:cubicBezTo>
                      <a:pt x="195225" y="251098"/>
                      <a:pt x="189474" y="238609"/>
                      <a:pt x="177971" y="229735"/>
                    </a:cubicBezTo>
                    <a:cubicBezTo>
                      <a:pt x="166467" y="220861"/>
                      <a:pt x="150117" y="216424"/>
                      <a:pt x="128918" y="216424"/>
                    </a:cubicBezTo>
                    <a:lnTo>
                      <a:pt x="81344" y="216424"/>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8" name="组合 37">
            <a:extLst>
              <a:ext uri="{FF2B5EF4-FFF2-40B4-BE49-F238E27FC236}">
                <a16:creationId xmlns:a16="http://schemas.microsoft.com/office/drawing/2014/main" id="{DE831E42-7629-46B9-A87F-860CFFC31256}"/>
              </a:ext>
            </a:extLst>
          </p:cNvPr>
          <p:cNvGrpSpPr/>
          <p:nvPr/>
        </p:nvGrpSpPr>
        <p:grpSpPr>
          <a:xfrm>
            <a:off x="3523986" y="5272319"/>
            <a:ext cx="503468" cy="456543"/>
            <a:chOff x="3849835" y="2401931"/>
            <a:chExt cx="503468" cy="456543"/>
          </a:xfrm>
        </p:grpSpPr>
        <p:grpSp>
          <p:nvGrpSpPr>
            <p:cNvPr id="25" name="组合 24">
              <a:extLst>
                <a:ext uri="{FF2B5EF4-FFF2-40B4-BE49-F238E27FC236}">
                  <a16:creationId xmlns:a16="http://schemas.microsoft.com/office/drawing/2014/main" id="{2E9E0342-6540-4A80-879F-9AA874FF781A}"/>
                </a:ext>
              </a:extLst>
            </p:cNvPr>
            <p:cNvGrpSpPr/>
            <p:nvPr/>
          </p:nvGrpSpPr>
          <p:grpSpPr>
            <a:xfrm>
              <a:off x="3849835" y="2401931"/>
              <a:ext cx="293564" cy="343270"/>
              <a:chOff x="3849835" y="2401931"/>
              <a:chExt cx="293564" cy="343270"/>
            </a:xfrm>
          </p:grpSpPr>
          <p:grpSp>
            <p:nvGrpSpPr>
              <p:cNvPr id="90" name="组合 89">
                <a:extLst>
                  <a:ext uri="{FF2B5EF4-FFF2-40B4-BE49-F238E27FC236}">
                    <a16:creationId xmlns:a16="http://schemas.microsoft.com/office/drawing/2014/main" id="{6FBF9C85-2943-46BD-B053-EF11D3CFBC60}"/>
                  </a:ext>
                </a:extLst>
              </p:cNvPr>
              <p:cNvGrpSpPr/>
              <p:nvPr/>
            </p:nvGrpSpPr>
            <p:grpSpPr>
              <a:xfrm>
                <a:off x="3849835" y="2401931"/>
                <a:ext cx="293564" cy="343270"/>
                <a:chOff x="3765106" y="-434654"/>
                <a:chExt cx="1116533" cy="1305586"/>
              </a:xfrm>
            </p:grpSpPr>
            <p:sp>
              <p:nvSpPr>
                <p:cNvPr id="91" name="设计文件（边框）">
                  <a:extLst>
                    <a:ext uri="{FF2B5EF4-FFF2-40B4-BE49-F238E27FC236}">
                      <a16:creationId xmlns:a16="http://schemas.microsoft.com/office/drawing/2014/main" id="{99206245-8809-4DAB-B137-25893D45132C}"/>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2" name="行5">
                  <a:extLst>
                    <a:ext uri="{FF2B5EF4-FFF2-40B4-BE49-F238E27FC236}">
                      <a16:creationId xmlns:a16="http://schemas.microsoft.com/office/drawing/2014/main" id="{95774C35-2A8D-4FC2-BF00-BC7346E58097}"/>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行6">
                  <a:extLst>
                    <a:ext uri="{FF2B5EF4-FFF2-40B4-BE49-F238E27FC236}">
                      <a16:creationId xmlns:a16="http://schemas.microsoft.com/office/drawing/2014/main" id="{604A9312-99F5-4AE4-992C-4FE2BCBEF5F9}"/>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行6">
                  <a:extLst>
                    <a:ext uri="{FF2B5EF4-FFF2-40B4-BE49-F238E27FC236}">
                      <a16:creationId xmlns:a16="http://schemas.microsoft.com/office/drawing/2014/main" id="{6024A0B1-98EC-4A2D-9E83-1E41CCBEEB0A}"/>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任意多边形: 形状 95">
                <a:extLst>
                  <a:ext uri="{FF2B5EF4-FFF2-40B4-BE49-F238E27FC236}">
                    <a16:creationId xmlns:a16="http://schemas.microsoft.com/office/drawing/2014/main" id="{5EB97A8B-E48E-4AC3-A8CE-8525B38412F8}"/>
                  </a:ext>
                </a:extLst>
              </p:cNvPr>
              <p:cNvSpPr/>
              <p:nvPr/>
            </p:nvSpPr>
            <p:spPr>
              <a:xfrm>
                <a:off x="3959471" y="2452080"/>
                <a:ext cx="84561" cy="100387"/>
              </a:xfrm>
              <a:custGeom>
                <a:avLst/>
                <a:gdLst/>
                <a:ahLst/>
                <a:cxnLst/>
                <a:rect l="l" t="t" r="r" b="b"/>
                <a:pathLst>
                  <a:path w="142541" h="169218">
                    <a:moveTo>
                      <a:pt x="76573" y="0"/>
                    </a:moveTo>
                    <a:cubicBezTo>
                      <a:pt x="96590" y="0"/>
                      <a:pt x="112849" y="5916"/>
                      <a:pt x="125351" y="17748"/>
                    </a:cubicBezTo>
                    <a:cubicBezTo>
                      <a:pt x="132792" y="24743"/>
                      <a:pt x="138373" y="34789"/>
                      <a:pt x="142094" y="47885"/>
                    </a:cubicBezTo>
                    <a:lnTo>
                      <a:pt x="109389" y="55699"/>
                    </a:lnTo>
                    <a:cubicBezTo>
                      <a:pt x="107454" y="47216"/>
                      <a:pt x="103417" y="40518"/>
                      <a:pt x="97278" y="35607"/>
                    </a:cubicBezTo>
                    <a:cubicBezTo>
                      <a:pt x="91139" y="30696"/>
                      <a:pt x="83679" y="28240"/>
                      <a:pt x="74898" y="28240"/>
                    </a:cubicBezTo>
                    <a:cubicBezTo>
                      <a:pt x="62769" y="28240"/>
                      <a:pt x="52927" y="32593"/>
                      <a:pt x="45374" y="41300"/>
                    </a:cubicBezTo>
                    <a:cubicBezTo>
                      <a:pt x="37821" y="50006"/>
                      <a:pt x="34045" y="64108"/>
                      <a:pt x="34045" y="83604"/>
                    </a:cubicBezTo>
                    <a:cubicBezTo>
                      <a:pt x="34045" y="104291"/>
                      <a:pt x="37766" y="119025"/>
                      <a:pt x="45207" y="127806"/>
                    </a:cubicBezTo>
                    <a:cubicBezTo>
                      <a:pt x="52648" y="136587"/>
                      <a:pt x="62322" y="140977"/>
                      <a:pt x="74229" y="140977"/>
                    </a:cubicBezTo>
                    <a:cubicBezTo>
                      <a:pt x="83009" y="140977"/>
                      <a:pt x="90562" y="138187"/>
                      <a:pt x="96888" y="132606"/>
                    </a:cubicBezTo>
                    <a:cubicBezTo>
                      <a:pt x="103213" y="127025"/>
                      <a:pt x="107752" y="118244"/>
                      <a:pt x="110505" y="106263"/>
                    </a:cubicBezTo>
                    <a:lnTo>
                      <a:pt x="142541" y="116421"/>
                    </a:lnTo>
                    <a:cubicBezTo>
                      <a:pt x="137629" y="134280"/>
                      <a:pt x="129462" y="147544"/>
                      <a:pt x="118040" y="156214"/>
                    </a:cubicBezTo>
                    <a:cubicBezTo>
                      <a:pt x="106617" y="164883"/>
                      <a:pt x="92125" y="169218"/>
                      <a:pt x="74563" y="169218"/>
                    </a:cubicBezTo>
                    <a:cubicBezTo>
                      <a:pt x="52834" y="169218"/>
                      <a:pt x="34975" y="161795"/>
                      <a:pt x="20985" y="146949"/>
                    </a:cubicBezTo>
                    <a:cubicBezTo>
                      <a:pt x="6995" y="132104"/>
                      <a:pt x="0" y="111807"/>
                      <a:pt x="0" y="86060"/>
                    </a:cubicBezTo>
                    <a:cubicBezTo>
                      <a:pt x="0" y="58824"/>
                      <a:pt x="7033" y="37672"/>
                      <a:pt x="21097" y="22603"/>
                    </a:cubicBezTo>
                    <a:cubicBezTo>
                      <a:pt x="35161" y="7534"/>
                      <a:pt x="53653" y="0"/>
                      <a:pt x="76573" y="0"/>
                    </a:cubicBez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017504C3-8986-4EFA-AF8C-B10A27A233EF}"/>
                </a:ext>
              </a:extLst>
            </p:cNvPr>
            <p:cNvGrpSpPr/>
            <p:nvPr/>
          </p:nvGrpSpPr>
          <p:grpSpPr>
            <a:xfrm>
              <a:off x="4059739" y="2515204"/>
              <a:ext cx="293564" cy="343270"/>
              <a:chOff x="4059739" y="2515204"/>
              <a:chExt cx="293564" cy="343270"/>
            </a:xfrm>
          </p:grpSpPr>
          <p:grpSp>
            <p:nvGrpSpPr>
              <p:cNvPr id="83" name="组合 82">
                <a:extLst>
                  <a:ext uri="{FF2B5EF4-FFF2-40B4-BE49-F238E27FC236}">
                    <a16:creationId xmlns:a16="http://schemas.microsoft.com/office/drawing/2014/main" id="{BA7B7621-6B9E-4CA5-BDE4-4C6229C08D5B}"/>
                  </a:ext>
                </a:extLst>
              </p:cNvPr>
              <p:cNvGrpSpPr/>
              <p:nvPr/>
            </p:nvGrpSpPr>
            <p:grpSpPr>
              <a:xfrm>
                <a:off x="4059739" y="2515204"/>
                <a:ext cx="293564" cy="343270"/>
                <a:chOff x="3765106" y="-434654"/>
                <a:chExt cx="1116533" cy="1305586"/>
              </a:xfrm>
            </p:grpSpPr>
            <p:sp>
              <p:nvSpPr>
                <p:cNvPr id="85" name="设计文件（边框）">
                  <a:extLst>
                    <a:ext uri="{FF2B5EF4-FFF2-40B4-BE49-F238E27FC236}">
                      <a16:creationId xmlns:a16="http://schemas.microsoft.com/office/drawing/2014/main" id="{49370550-CBAC-4566-ABC6-AA9724082A57}"/>
                    </a:ext>
                  </a:extLst>
                </p:cNvPr>
                <p:cNvSpPr/>
                <p:nvPr/>
              </p:nvSpPr>
              <p:spPr>
                <a:xfrm>
                  <a:off x="3765106" y="-434654"/>
                  <a:ext cx="1116533" cy="1305586"/>
                </a:xfrm>
                <a:prstGeom prst="frame">
                  <a:avLst>
                    <a:gd name="adj1" fmla="val 542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6" name="行5">
                  <a:extLst>
                    <a:ext uri="{FF2B5EF4-FFF2-40B4-BE49-F238E27FC236}">
                      <a16:creationId xmlns:a16="http://schemas.microsoft.com/office/drawing/2014/main" id="{0B625FD5-828A-42CF-8360-58C5E5429A5C}"/>
                    </a:ext>
                  </a:extLst>
                </p:cNvPr>
                <p:cNvSpPr/>
                <p:nvPr/>
              </p:nvSpPr>
              <p:spPr>
                <a:xfrm>
                  <a:off x="3919797" y="4422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行6">
                  <a:extLst>
                    <a:ext uri="{FF2B5EF4-FFF2-40B4-BE49-F238E27FC236}">
                      <a16:creationId xmlns:a16="http://schemas.microsoft.com/office/drawing/2014/main" id="{9BA57DB2-0120-41B2-B518-14D6B9762FED}"/>
                    </a:ext>
                  </a:extLst>
                </p:cNvPr>
                <p:cNvSpPr/>
                <p:nvPr/>
              </p:nvSpPr>
              <p:spPr>
                <a:xfrm>
                  <a:off x="3919797" y="620989"/>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行6">
                  <a:extLst>
                    <a:ext uri="{FF2B5EF4-FFF2-40B4-BE49-F238E27FC236}">
                      <a16:creationId xmlns:a16="http://schemas.microsoft.com/office/drawing/2014/main" id="{9A2C0DB4-C242-4733-8741-7BADAB20B385}"/>
                    </a:ext>
                  </a:extLst>
                </p:cNvPr>
                <p:cNvSpPr/>
                <p:nvPr/>
              </p:nvSpPr>
              <p:spPr>
                <a:xfrm>
                  <a:off x="3919797" y="263590"/>
                  <a:ext cx="807153" cy="64116"/>
                </a:xfrm>
                <a:prstGeom prst="roundRect">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任意多边形: 形状 94">
                <a:extLst>
                  <a:ext uri="{FF2B5EF4-FFF2-40B4-BE49-F238E27FC236}">
                    <a16:creationId xmlns:a16="http://schemas.microsoft.com/office/drawing/2014/main" id="{5C4AC728-7E79-401B-AFB7-9CCECE9C88E5}"/>
                  </a:ext>
                </a:extLst>
              </p:cNvPr>
              <p:cNvSpPr/>
              <p:nvPr/>
            </p:nvSpPr>
            <p:spPr>
              <a:xfrm>
                <a:off x="4165828" y="2563827"/>
                <a:ext cx="84157" cy="100387"/>
              </a:xfrm>
              <a:custGeom>
                <a:avLst/>
                <a:gdLst/>
                <a:ahLst/>
                <a:cxnLst/>
                <a:rect l="l" t="t" r="r" b="b"/>
                <a:pathLst>
                  <a:path w="137182" h="163637">
                    <a:moveTo>
                      <a:pt x="0" y="0"/>
                    </a:moveTo>
                    <a:lnTo>
                      <a:pt x="60387" y="0"/>
                    </a:lnTo>
                    <a:cubicBezTo>
                      <a:pt x="74005" y="0"/>
                      <a:pt x="84386" y="1042"/>
                      <a:pt x="91529" y="3126"/>
                    </a:cubicBezTo>
                    <a:cubicBezTo>
                      <a:pt x="101129" y="5954"/>
                      <a:pt x="109352" y="10977"/>
                      <a:pt x="116198" y="18195"/>
                    </a:cubicBezTo>
                    <a:cubicBezTo>
                      <a:pt x="123044" y="25413"/>
                      <a:pt x="128253" y="34250"/>
                      <a:pt x="131825" y="44705"/>
                    </a:cubicBezTo>
                    <a:cubicBezTo>
                      <a:pt x="135397" y="55160"/>
                      <a:pt x="137182" y="68052"/>
                      <a:pt x="137182" y="83381"/>
                    </a:cubicBezTo>
                    <a:cubicBezTo>
                      <a:pt x="137182" y="96850"/>
                      <a:pt x="135508" y="108459"/>
                      <a:pt x="132160" y="118207"/>
                    </a:cubicBezTo>
                    <a:cubicBezTo>
                      <a:pt x="128067" y="130113"/>
                      <a:pt x="122225" y="139750"/>
                      <a:pt x="114635" y="147117"/>
                    </a:cubicBezTo>
                    <a:cubicBezTo>
                      <a:pt x="108905" y="152698"/>
                      <a:pt x="101166" y="157051"/>
                      <a:pt x="91418" y="160177"/>
                    </a:cubicBezTo>
                    <a:cubicBezTo>
                      <a:pt x="84125" y="162484"/>
                      <a:pt x="74377" y="163637"/>
                      <a:pt x="62173" y="163637"/>
                    </a:cubicBezTo>
                    <a:lnTo>
                      <a:pt x="0" y="163637"/>
                    </a:lnTo>
                    <a:lnTo>
                      <a:pt x="0" y="0"/>
                    </a:lnTo>
                    <a:close/>
                    <a:moveTo>
                      <a:pt x="33040" y="27683"/>
                    </a:moveTo>
                    <a:lnTo>
                      <a:pt x="33040" y="136067"/>
                    </a:lnTo>
                    <a:lnTo>
                      <a:pt x="57708" y="136067"/>
                    </a:lnTo>
                    <a:cubicBezTo>
                      <a:pt x="66936" y="136067"/>
                      <a:pt x="73596" y="135546"/>
                      <a:pt x="77688" y="134504"/>
                    </a:cubicBezTo>
                    <a:cubicBezTo>
                      <a:pt x="83046" y="133164"/>
                      <a:pt x="87492" y="130895"/>
                      <a:pt x="91027" y="127695"/>
                    </a:cubicBezTo>
                    <a:cubicBezTo>
                      <a:pt x="94562" y="124495"/>
                      <a:pt x="97445" y="119230"/>
                      <a:pt x="99678" y="111901"/>
                    </a:cubicBezTo>
                    <a:cubicBezTo>
                      <a:pt x="101910" y="104571"/>
                      <a:pt x="103026" y="94581"/>
                      <a:pt x="103026" y="81930"/>
                    </a:cubicBezTo>
                    <a:cubicBezTo>
                      <a:pt x="103026" y="69280"/>
                      <a:pt x="101910" y="59569"/>
                      <a:pt x="99678" y="52797"/>
                    </a:cubicBezTo>
                    <a:cubicBezTo>
                      <a:pt x="97445" y="46026"/>
                      <a:pt x="94320" y="40742"/>
                      <a:pt x="90302" y="36947"/>
                    </a:cubicBezTo>
                    <a:cubicBezTo>
                      <a:pt x="86283" y="33152"/>
                      <a:pt x="81186" y="30585"/>
                      <a:pt x="75010" y="29245"/>
                    </a:cubicBezTo>
                    <a:cubicBezTo>
                      <a:pt x="70396" y="28203"/>
                      <a:pt x="61355" y="27683"/>
                      <a:pt x="47886" y="27683"/>
                    </a:cubicBezTo>
                    <a:lnTo>
                      <a:pt x="33040" y="27683"/>
                    </a:lnTo>
                    <a:close/>
                  </a:path>
                </a:pathLst>
              </a:cu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4915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1000"/>
                                        <p:tgtEl>
                                          <p:spTgt spid="114"/>
                                        </p:tgtEl>
                                      </p:cBhvr>
                                    </p:animEffect>
                                  </p:childTnLst>
                                </p:cTn>
                              </p:par>
                            </p:childTnLst>
                          </p:cTn>
                        </p:par>
                        <p:par>
                          <p:cTn id="12" fill="hold">
                            <p:stCondLst>
                              <p:cond delay="1500"/>
                            </p:stCondLst>
                            <p:childTnLst>
                              <p:par>
                                <p:cTn id="13" presetID="1" presetClass="entr" presetSubtype="0" fill="hold" grpId="1" nodeType="after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1500"/>
                            </p:stCondLst>
                            <p:childTnLst>
                              <p:par>
                                <p:cTn id="16" presetID="45" presetClass="exit" presetSubtype="0" repeatCount="400" fill="hold" grpId="2" nodeType="afterEffect">
                                  <p:stCondLst>
                                    <p:cond delay="0"/>
                                  </p:stCondLst>
                                  <p:childTnLst>
                                    <p:animEffect transition="out" filter="fade">
                                      <p:cBhvr>
                                        <p:cTn id="17" dur="2000"/>
                                        <p:tgtEl>
                                          <p:spTgt spid="27"/>
                                        </p:tgtEl>
                                      </p:cBhvr>
                                    </p:animEffect>
                                    <p:anim calcmode="lin" valueType="num">
                                      <p:cBhvr>
                                        <p:cTn id="18" dur="2000"/>
                                        <p:tgtEl>
                                          <p:spTgt spid="2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9" dur="2000"/>
                                        <p:tgtEl>
                                          <p:spTgt spid="27"/>
                                        </p:tgtEl>
                                        <p:attrNameLst>
                                          <p:attrName>ppt_h</p:attrName>
                                        </p:attrNameLst>
                                      </p:cBhvr>
                                      <p:tavLst>
                                        <p:tav tm="0">
                                          <p:val>
                                            <p:strVal val="ppt_h"/>
                                          </p:val>
                                        </p:tav>
                                        <p:tav tm="100000">
                                          <p:val>
                                            <p:strVal val="ppt_h"/>
                                          </p:val>
                                        </p:tav>
                                      </p:tavLst>
                                    </p:anim>
                                    <p:set>
                                      <p:cBhvr>
                                        <p:cTn id="20" dur="1" fill="hold">
                                          <p:stCondLst>
                                            <p:cond delay="1999"/>
                                          </p:stCondLst>
                                        </p:cTn>
                                        <p:tgtEl>
                                          <p:spTgt spid="27"/>
                                        </p:tgtEl>
                                        <p:attrNameLst>
                                          <p:attrName>style.visibility</p:attrName>
                                        </p:attrNameLst>
                                      </p:cBhvr>
                                      <p:to>
                                        <p:strVal val="hidden"/>
                                      </p:to>
                                    </p:set>
                                  </p:childTnLst>
                                </p:cTn>
                              </p:par>
                            </p:childTnLst>
                          </p:cTn>
                        </p:par>
                        <p:par>
                          <p:cTn id="21" fill="hold">
                            <p:stCondLst>
                              <p:cond delay="2300"/>
                            </p:stCondLst>
                            <p:childTnLst>
                              <p:par>
                                <p:cTn id="22" presetID="42" presetClass="entr" presetSubtype="0"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childTnLst>
                          </p:cTn>
                        </p:par>
                        <p:par>
                          <p:cTn id="27" fill="hold">
                            <p:stCondLst>
                              <p:cond delay="3300"/>
                            </p:stCondLst>
                            <p:childTnLst>
                              <p:par>
                                <p:cTn id="28" presetID="22" presetClass="entr" presetSubtype="1"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par>
                          <p:cTn id="31" fill="hold">
                            <p:stCondLst>
                              <p:cond delay="3800"/>
                            </p:stCondLst>
                            <p:childTnLst>
                              <p:par>
                                <p:cTn id="32" presetID="17" presetClass="entr" presetSubtype="10"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strVal val="#ppt_h"/>
                                          </p:val>
                                        </p:tav>
                                        <p:tav tm="100000">
                                          <p:val>
                                            <p:strVal val="#ppt_h"/>
                                          </p:val>
                                        </p:tav>
                                      </p:tavLst>
                                    </p:anim>
                                  </p:childTnLst>
                                </p:cTn>
                              </p:par>
                            </p:childTnLst>
                          </p:cTn>
                        </p:par>
                        <p:par>
                          <p:cTn id="36" fill="hold">
                            <p:stCondLst>
                              <p:cond delay="43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1000"/>
                                        <p:tgtEl>
                                          <p:spTgt spid="33"/>
                                        </p:tgtEl>
                                      </p:cBhvr>
                                    </p:animEffect>
                                  </p:childTnLst>
                                </p:cTn>
                              </p:par>
                            </p:childTnLst>
                          </p:cTn>
                        </p:par>
                        <p:par>
                          <p:cTn id="40" fill="hold">
                            <p:stCondLst>
                              <p:cond delay="5300"/>
                            </p:stCondLst>
                            <p:childTnLst>
                              <p:par>
                                <p:cTn id="41" presetID="17" presetClass="entr" presetSubtype="1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strVal val="#ppt_h"/>
                                          </p:val>
                                        </p:tav>
                                        <p:tav tm="100000">
                                          <p:val>
                                            <p:strVal val="#ppt_h"/>
                                          </p:val>
                                        </p:tav>
                                      </p:tavLst>
                                    </p:anim>
                                  </p:childTnLst>
                                </p:cTn>
                              </p:par>
                            </p:childTnLst>
                          </p:cTn>
                        </p:par>
                        <p:par>
                          <p:cTn id="45" fill="hold">
                            <p:stCondLst>
                              <p:cond delay="5800"/>
                            </p:stCondLst>
                            <p:childTnLst>
                              <p:par>
                                <p:cTn id="46" presetID="22" presetClass="entr" presetSubtype="8" fill="hold" grpId="0" nodeType="after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wipe(left)">
                                      <p:cBhvr>
                                        <p:cTn id="48" dur="1000"/>
                                        <p:tgtEl>
                                          <p:spTgt spid="34"/>
                                        </p:tgtEl>
                                      </p:cBhvr>
                                    </p:animEffect>
                                  </p:childTnLst>
                                </p:cTn>
                              </p:par>
                            </p:childTnLst>
                          </p:cTn>
                        </p:par>
                        <p:par>
                          <p:cTn id="49" fill="hold">
                            <p:stCondLst>
                              <p:cond delay="6800"/>
                            </p:stCondLst>
                            <p:childTnLst>
                              <p:par>
                                <p:cTn id="50" presetID="17" presetClass="entr" presetSubtype="10"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strVal val="#ppt_h"/>
                                          </p:val>
                                        </p:tav>
                                        <p:tav tm="100000">
                                          <p:val>
                                            <p:strVal val="#ppt_h"/>
                                          </p:val>
                                        </p:tav>
                                      </p:tavLst>
                                    </p:anim>
                                  </p:childTnLst>
                                </p:cTn>
                              </p:par>
                            </p:childTnLst>
                          </p:cTn>
                        </p:par>
                        <p:par>
                          <p:cTn id="54" fill="hold">
                            <p:stCondLst>
                              <p:cond delay="7300"/>
                            </p:stCondLst>
                            <p:childTnLst>
                              <p:par>
                                <p:cTn id="55" presetID="22" presetClass="entr" presetSubtype="8"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left)">
                                      <p:cBhvr>
                                        <p:cTn id="57" dur="1000"/>
                                        <p:tgtEl>
                                          <p:spTgt spid="35"/>
                                        </p:tgtEl>
                                      </p:cBhvr>
                                    </p:animEffect>
                                  </p:childTnLst>
                                </p:cTn>
                              </p:par>
                            </p:childTnLst>
                          </p:cTn>
                        </p:par>
                        <p:par>
                          <p:cTn id="58" fill="hold">
                            <p:stCondLst>
                              <p:cond delay="8300"/>
                            </p:stCondLst>
                            <p:childTnLst>
                              <p:par>
                                <p:cTn id="59" presetID="17" presetClass="entr" presetSubtype="10" fill="hold"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p:cTn id="61" dur="500" fill="hold"/>
                                        <p:tgtEl>
                                          <p:spTgt spid="38"/>
                                        </p:tgtEl>
                                        <p:attrNameLst>
                                          <p:attrName>ppt_w</p:attrName>
                                        </p:attrNameLst>
                                      </p:cBhvr>
                                      <p:tavLst>
                                        <p:tav tm="0">
                                          <p:val>
                                            <p:fltVal val="0"/>
                                          </p:val>
                                        </p:tav>
                                        <p:tav tm="100000">
                                          <p:val>
                                            <p:strVal val="#ppt_w"/>
                                          </p:val>
                                        </p:tav>
                                      </p:tavLst>
                                    </p:anim>
                                    <p:anim calcmode="lin" valueType="num">
                                      <p:cBhvr>
                                        <p:cTn id="62" dur="500" fill="hold"/>
                                        <p:tgtEl>
                                          <p:spTgt spid="38"/>
                                        </p:tgtEl>
                                        <p:attrNameLst>
                                          <p:attrName>ppt_h</p:attrName>
                                        </p:attrNameLst>
                                      </p:cBhvr>
                                      <p:tavLst>
                                        <p:tav tm="0">
                                          <p:val>
                                            <p:strVal val="#ppt_h"/>
                                          </p:val>
                                        </p:tav>
                                        <p:tav tm="100000">
                                          <p:val>
                                            <p:strVal val="#ppt_h"/>
                                          </p:val>
                                        </p:tav>
                                      </p:tavLst>
                                    </p:anim>
                                  </p:childTnLst>
                                </p:cTn>
                              </p:par>
                            </p:childTnLst>
                          </p:cTn>
                        </p:par>
                        <p:par>
                          <p:cTn id="63" fill="hold">
                            <p:stCondLst>
                              <p:cond delay="8800"/>
                            </p:stCondLst>
                            <p:childTnLst>
                              <p:par>
                                <p:cTn id="64" presetID="22" presetClass="entr" presetSubtype="8"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wipe(left)">
                                      <p:cBhvr>
                                        <p:cTn id="66" dur="1000"/>
                                        <p:tgtEl>
                                          <p:spTgt spid="3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33"/>
                                        </p:tgtEl>
                                      </p:cBhvr>
                                    </p:animEffect>
                                    <p:set>
                                      <p:cBhvr>
                                        <p:cTn id="77" dur="1" fill="hold">
                                          <p:stCondLst>
                                            <p:cond delay="499"/>
                                          </p:stCondLst>
                                        </p:cTn>
                                        <p:tgtEl>
                                          <p:spTgt spid="3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6"/>
                                        </p:tgtEl>
                                      </p:cBhvr>
                                    </p:animEffect>
                                    <p:set>
                                      <p:cBhvr>
                                        <p:cTn id="80" dur="1" fill="hold">
                                          <p:stCondLst>
                                            <p:cond delay="499"/>
                                          </p:stCondLst>
                                        </p:cTn>
                                        <p:tgtEl>
                                          <p:spTgt spid="1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4"/>
                                        </p:tgtEl>
                                      </p:cBhvr>
                                    </p:animEffect>
                                    <p:set>
                                      <p:cBhvr>
                                        <p:cTn id="83" dur="1" fill="hold">
                                          <p:stCondLst>
                                            <p:cond delay="499"/>
                                          </p:stCondLst>
                                        </p:cTn>
                                        <p:tgtEl>
                                          <p:spTgt spid="34"/>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22"/>
                                        </p:tgtEl>
                                      </p:cBhvr>
                                    </p:animEffect>
                                    <p:set>
                                      <p:cBhvr>
                                        <p:cTn id="86" dur="1" fill="hold">
                                          <p:stCondLst>
                                            <p:cond delay="499"/>
                                          </p:stCondLst>
                                        </p:cTn>
                                        <p:tgtEl>
                                          <p:spTgt spid="22"/>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5"/>
                                        </p:tgtEl>
                                      </p:cBhvr>
                                    </p:animEffect>
                                    <p:set>
                                      <p:cBhvr>
                                        <p:cTn id="89" dur="1" fill="hold">
                                          <p:stCondLst>
                                            <p:cond delay="499"/>
                                          </p:stCondLst>
                                        </p:cTn>
                                        <p:tgtEl>
                                          <p:spTgt spid="35"/>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8"/>
                                        </p:tgtEl>
                                      </p:cBhvr>
                                    </p:animEffect>
                                    <p:set>
                                      <p:cBhvr>
                                        <p:cTn id="92" dur="1" fill="hold">
                                          <p:stCondLst>
                                            <p:cond delay="499"/>
                                          </p:stCondLst>
                                        </p:cTn>
                                        <p:tgtEl>
                                          <p:spTgt spid="38"/>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37"/>
                                        </p:tgtEl>
                                      </p:cBhvr>
                                    </p:animEffect>
                                    <p:set>
                                      <p:cBhvr>
                                        <p:cTn id="9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33" grpId="0"/>
      <p:bldP spid="33" grpId="1"/>
      <p:bldP spid="34" grpId="0"/>
      <p:bldP spid="34" grpId="1"/>
      <p:bldP spid="35" grpId="0"/>
      <p:bldP spid="35" grpId="1"/>
      <p:bldP spid="37" grpId="0"/>
      <p:bldP spid="37" grpId="1"/>
      <p:bldP spid="15" grpId="0" animBg="1"/>
      <p:bldP spid="15" grpId="1" animBg="1"/>
      <p:bldP spid="48" grpId="0"/>
      <p:bldP spid="27" grpId="1" animBg="1"/>
      <p:bldP spid="27" grpId="2"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造价控制线</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099AD4C-DC34-450D-9003-33D23ECEE956}"/>
              </a:ext>
            </a:extLst>
          </p:cNvPr>
          <p:cNvSpPr txBox="1"/>
          <p:nvPr/>
        </p:nvSpPr>
        <p:spPr>
          <a:xfrm>
            <a:off x="5569308" y="2745266"/>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Freeform 9">
            <a:extLst>
              <a:ext uri="{FF2B5EF4-FFF2-40B4-BE49-F238E27FC236}">
                <a16:creationId xmlns:a16="http://schemas.microsoft.com/office/drawing/2014/main" id="{E0E15206-F819-4E00-BFFC-5740D08B1415}"/>
              </a:ext>
            </a:extLst>
          </p:cNvPr>
          <p:cNvSpPr>
            <a:spLocks noEditPoints="1"/>
          </p:cNvSpPr>
          <p:nvPr/>
        </p:nvSpPr>
        <p:spPr bwMode="auto">
          <a:xfrm>
            <a:off x="5844266" y="2144783"/>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1119600" y="3308400"/>
            <a:ext cx="1939644" cy="646331"/>
          </a:xfrm>
          <a:prstGeom prst="rect">
            <a:avLst/>
          </a:prstGeom>
          <a:noFill/>
        </p:spPr>
        <p:txBody>
          <a:bodyPr vert="horz" wrap="square" rtlCol="0">
            <a:spAutoFit/>
          </a:bodyPr>
          <a:lstStyle/>
          <a:p>
            <a:pPr algn="dist"/>
            <a:r>
              <a:rPr lang="zh-CN" altLang="en-US" b="1" dirty="0">
                <a:solidFill>
                  <a:srgbClr val="404040"/>
                </a:solidFill>
              </a:rPr>
              <a:t>超过造价控制线</a:t>
            </a:r>
            <a:endParaRPr lang="en-US" altLang="zh-CN" b="1" dirty="0">
              <a:solidFill>
                <a:srgbClr val="404040"/>
              </a:solidFill>
            </a:endParaRPr>
          </a:p>
          <a:p>
            <a:pPr algn="dist"/>
            <a:r>
              <a:rPr lang="en-US" altLang="zh-CN" b="1" dirty="0">
                <a:solidFill>
                  <a:srgbClr val="404040"/>
                </a:solidFill>
              </a:rPr>
              <a:t>20%</a:t>
            </a:r>
            <a:r>
              <a:rPr lang="zh-CN" altLang="en-US" b="1" dirty="0">
                <a:solidFill>
                  <a:srgbClr val="404040"/>
                </a:solidFill>
              </a:rPr>
              <a:t>以上</a:t>
            </a:r>
          </a:p>
        </p:txBody>
      </p:sp>
      <p:sp>
        <p:nvSpPr>
          <p:cNvPr id="30" name="矩形: 圆角 29">
            <a:extLst>
              <a:ext uri="{FF2B5EF4-FFF2-40B4-BE49-F238E27FC236}">
                <a16:creationId xmlns:a16="http://schemas.microsoft.com/office/drawing/2014/main" id="{9133FE9C-C615-4B34-81DA-789A6BF03860}"/>
              </a:ext>
            </a:extLst>
          </p:cNvPr>
          <p:cNvSpPr/>
          <p:nvPr/>
        </p:nvSpPr>
        <p:spPr>
          <a:xfrm>
            <a:off x="3409294" y="3341257"/>
            <a:ext cx="5679899" cy="258855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0595767E-4306-4D29-8CB3-336EC0BB5899}"/>
              </a:ext>
            </a:extLst>
          </p:cNvPr>
          <p:cNvSpPr txBox="1"/>
          <p:nvPr/>
        </p:nvSpPr>
        <p:spPr>
          <a:xfrm>
            <a:off x="4096250" y="3616177"/>
            <a:ext cx="485905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各类费用构成分析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A02A61F5-95D9-4999-8318-B9CF280E52C8}"/>
              </a:ext>
            </a:extLst>
          </p:cNvPr>
          <p:cNvSpPr txBox="1"/>
          <p:nvPr/>
        </p:nvSpPr>
        <p:spPr>
          <a:xfrm>
            <a:off x="4096250" y="4041217"/>
            <a:ext cx="485905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主要设备材料价格对比分析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9CA03FC-A02D-49C1-806F-3684A7A907DD}"/>
              </a:ext>
            </a:extLst>
          </p:cNvPr>
          <p:cNvSpPr txBox="1"/>
          <p:nvPr/>
        </p:nvSpPr>
        <p:spPr>
          <a:xfrm>
            <a:off x="4096250" y="4466257"/>
            <a:ext cx="485905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主要工程量对比分析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4E89CE3-59EA-4CAC-8D08-3C8D9E547B33}"/>
              </a:ext>
            </a:extLst>
          </p:cNvPr>
          <p:cNvSpPr txBox="1"/>
          <p:nvPr/>
        </p:nvSpPr>
        <p:spPr>
          <a:xfrm>
            <a:off x="4096250" y="4891299"/>
            <a:ext cx="4859065"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主要技术经济指标与通用设计、通用造价的对比分析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476244B0-C193-440A-8843-B91B7E60C796}"/>
              </a:ext>
            </a:extLst>
          </p:cNvPr>
          <p:cNvSpPr txBox="1"/>
          <p:nvPr/>
        </p:nvSpPr>
        <p:spPr>
          <a:xfrm>
            <a:off x="4096243" y="5316855"/>
            <a:ext cx="4859065"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影响工程造价的主要因素分析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E5C0B26B-729D-4285-8C3B-818DE1AE9A6F}"/>
              </a:ext>
            </a:extLst>
          </p:cNvPr>
          <p:cNvGrpSpPr/>
          <p:nvPr/>
        </p:nvGrpSpPr>
        <p:grpSpPr>
          <a:xfrm>
            <a:off x="3648624" y="3616177"/>
            <a:ext cx="347114" cy="346378"/>
            <a:chOff x="2283756" y="472050"/>
            <a:chExt cx="2251076" cy="2246307"/>
          </a:xfrm>
        </p:grpSpPr>
        <p:sp>
          <p:nvSpPr>
            <p:cNvPr id="8" name="Freeform 5">
              <a:extLst>
                <a:ext uri="{FF2B5EF4-FFF2-40B4-BE49-F238E27FC236}">
                  <a16:creationId xmlns:a16="http://schemas.microsoft.com/office/drawing/2014/main" id="{7F634CF3-51B5-42E9-BEE4-A079B2E8603D}"/>
                </a:ext>
              </a:extLst>
            </p:cNvPr>
            <p:cNvSpPr>
              <a:spLocks/>
            </p:cNvSpPr>
            <p:nvPr/>
          </p:nvSpPr>
          <p:spPr bwMode="auto">
            <a:xfrm>
              <a:off x="3636160" y="472050"/>
              <a:ext cx="898672" cy="884386"/>
            </a:xfrm>
            <a:custGeom>
              <a:avLst/>
              <a:gdLst>
                <a:gd name="T0" fmla="*/ 0 w 266"/>
                <a:gd name="T1" fmla="*/ 261 h 262"/>
                <a:gd name="T2" fmla="*/ 0 w 266"/>
                <a:gd name="T3" fmla="*/ 0 h 262"/>
                <a:gd name="T4" fmla="*/ 266 w 266"/>
                <a:gd name="T5" fmla="*/ 261 h 262"/>
                <a:gd name="T6" fmla="*/ 0 w 266"/>
                <a:gd name="T7" fmla="*/ 261 h 262"/>
              </a:gdLst>
              <a:ahLst/>
              <a:cxnLst>
                <a:cxn ang="0">
                  <a:pos x="T0" y="T1"/>
                </a:cxn>
                <a:cxn ang="0">
                  <a:pos x="T2" y="T3"/>
                </a:cxn>
                <a:cxn ang="0">
                  <a:pos x="T4" y="T5"/>
                </a:cxn>
                <a:cxn ang="0">
                  <a:pos x="T6" y="T7"/>
                </a:cxn>
              </a:cxnLst>
              <a:rect l="0" t="0" r="r" b="b"/>
              <a:pathLst>
                <a:path w="266" h="262">
                  <a:moveTo>
                    <a:pt x="0" y="261"/>
                  </a:moveTo>
                  <a:cubicBezTo>
                    <a:pt x="0" y="261"/>
                    <a:pt x="2" y="0"/>
                    <a:pt x="0" y="0"/>
                  </a:cubicBezTo>
                  <a:cubicBezTo>
                    <a:pt x="153" y="0"/>
                    <a:pt x="266" y="111"/>
                    <a:pt x="266" y="261"/>
                  </a:cubicBezTo>
                  <a:cubicBezTo>
                    <a:pt x="266" y="262"/>
                    <a:pt x="0" y="261"/>
                    <a:pt x="0" y="261"/>
                  </a:cubicBezTo>
                  <a:close/>
                </a:path>
              </a:pathLst>
            </a:custGeom>
            <a:noFill/>
            <a:ln w="38100">
              <a:gradFill>
                <a:gsLst>
                  <a:gs pos="0">
                    <a:srgbClr val="71E3B8"/>
                  </a:gs>
                  <a:gs pos="100000">
                    <a:srgbClr val="27B4DB"/>
                  </a:gs>
                </a:gsLst>
                <a:lin ang="5400000" scaled="1"/>
              </a:gradFill>
            </a:ln>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形状 37">
              <a:extLst>
                <a:ext uri="{FF2B5EF4-FFF2-40B4-BE49-F238E27FC236}">
                  <a16:creationId xmlns:a16="http://schemas.microsoft.com/office/drawing/2014/main" id="{9980944B-BC1C-41D1-A869-ABCE765A9140}"/>
                </a:ext>
              </a:extLst>
            </p:cNvPr>
            <p:cNvSpPr>
              <a:spLocks/>
            </p:cNvSpPr>
            <p:nvPr/>
          </p:nvSpPr>
          <p:spPr bwMode="auto">
            <a:xfrm>
              <a:off x="2283756" y="587932"/>
              <a:ext cx="2168525" cy="2130425"/>
            </a:xfrm>
            <a:custGeom>
              <a:avLst/>
              <a:gdLst>
                <a:gd name="connsiteX0" fmla="*/ 1082383 w 2168525"/>
                <a:gd name="connsiteY0" fmla="*/ 82550 h 2130425"/>
                <a:gd name="connsiteX1" fmla="*/ 82550 w 2168525"/>
                <a:gd name="connsiteY1" fmla="*/ 1065213 h 2130425"/>
                <a:gd name="connsiteX2" fmla="*/ 1082383 w 2168525"/>
                <a:gd name="connsiteY2" fmla="*/ 2047875 h 2130425"/>
                <a:gd name="connsiteX3" fmla="*/ 2085975 w 2168525"/>
                <a:gd name="connsiteY3" fmla="*/ 1065213 h 2130425"/>
                <a:gd name="connsiteX4" fmla="*/ 2078458 w 2168525"/>
                <a:gd name="connsiteY4" fmla="*/ 1031457 h 2130425"/>
                <a:gd name="connsiteX5" fmla="*/ 1082383 w 2168525"/>
                <a:gd name="connsiteY5" fmla="*/ 1031457 h 2130425"/>
                <a:gd name="connsiteX6" fmla="*/ 1082383 w 2168525"/>
                <a:gd name="connsiteY6" fmla="*/ 82550 h 2130425"/>
                <a:gd name="connsiteX7" fmla="*/ 1082384 w 2168525"/>
                <a:gd name="connsiteY7" fmla="*/ 0 h 2130425"/>
                <a:gd name="connsiteX8" fmla="*/ 1168824 w 2168525"/>
                <a:gd name="connsiteY8" fmla="*/ 7502 h 2130425"/>
                <a:gd name="connsiteX9" fmla="*/ 1168824 w 2168525"/>
                <a:gd name="connsiteY9" fmla="*/ 945189 h 2130425"/>
                <a:gd name="connsiteX10" fmla="*/ 2161009 w 2168525"/>
                <a:gd name="connsiteY10" fmla="*/ 945189 h 2130425"/>
                <a:gd name="connsiteX11" fmla="*/ 2168525 w 2168525"/>
                <a:gd name="connsiteY11" fmla="*/ 1065213 h 2130425"/>
                <a:gd name="connsiteX12" fmla="*/ 1082384 w 2168525"/>
                <a:gd name="connsiteY12" fmla="*/ 2130425 h 2130425"/>
                <a:gd name="connsiteX13" fmla="*/ 0 w 2168525"/>
                <a:gd name="connsiteY13" fmla="*/ 1065213 h 2130425"/>
                <a:gd name="connsiteX14" fmla="*/ 1082384 w 2168525"/>
                <a:gd name="connsiteY14"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68525" h="2130425">
                  <a:moveTo>
                    <a:pt x="1082383" y="82550"/>
                  </a:moveTo>
                  <a:cubicBezTo>
                    <a:pt x="529844" y="82550"/>
                    <a:pt x="82550" y="521373"/>
                    <a:pt x="82550" y="1065213"/>
                  </a:cubicBezTo>
                  <a:cubicBezTo>
                    <a:pt x="82550" y="1609053"/>
                    <a:pt x="529844" y="2047875"/>
                    <a:pt x="1082383" y="2047875"/>
                  </a:cubicBezTo>
                  <a:cubicBezTo>
                    <a:pt x="1634923" y="2047875"/>
                    <a:pt x="2085975" y="1609053"/>
                    <a:pt x="2085975" y="1065213"/>
                  </a:cubicBezTo>
                  <a:cubicBezTo>
                    <a:pt x="2085975" y="960195"/>
                    <a:pt x="2078458" y="1031457"/>
                    <a:pt x="2078458" y="1031457"/>
                  </a:cubicBezTo>
                  <a:cubicBezTo>
                    <a:pt x="1082383" y="1031457"/>
                    <a:pt x="1082383" y="1031457"/>
                    <a:pt x="1082383" y="1031457"/>
                  </a:cubicBezTo>
                  <a:cubicBezTo>
                    <a:pt x="1082383" y="82550"/>
                    <a:pt x="1082383" y="82550"/>
                    <a:pt x="1082383" y="82550"/>
                  </a:cubicBezTo>
                  <a:close/>
                  <a:moveTo>
                    <a:pt x="1082384" y="0"/>
                  </a:moveTo>
                  <a:cubicBezTo>
                    <a:pt x="1112450" y="0"/>
                    <a:pt x="1138758" y="3751"/>
                    <a:pt x="1168824" y="7502"/>
                  </a:cubicBezTo>
                  <a:cubicBezTo>
                    <a:pt x="1168824" y="945189"/>
                    <a:pt x="1168824" y="945189"/>
                    <a:pt x="1168824" y="945189"/>
                  </a:cubicBezTo>
                  <a:cubicBezTo>
                    <a:pt x="2161009" y="945189"/>
                    <a:pt x="2161009" y="945189"/>
                    <a:pt x="2161009" y="945189"/>
                  </a:cubicBezTo>
                  <a:cubicBezTo>
                    <a:pt x="2164767" y="982696"/>
                    <a:pt x="2168525" y="1027705"/>
                    <a:pt x="2168525" y="1065213"/>
                  </a:cubicBezTo>
                  <a:cubicBezTo>
                    <a:pt x="2168525" y="1654080"/>
                    <a:pt x="1683708" y="2130425"/>
                    <a:pt x="1082384" y="2130425"/>
                  </a:cubicBezTo>
                  <a:cubicBezTo>
                    <a:pt x="484818" y="2130425"/>
                    <a:pt x="0" y="1654080"/>
                    <a:pt x="0" y="1065213"/>
                  </a:cubicBezTo>
                  <a:cubicBezTo>
                    <a:pt x="0" y="476345"/>
                    <a:pt x="484818" y="0"/>
                    <a:pt x="1082384" y="0"/>
                  </a:cubicBezTo>
                  <a:close/>
                </a:path>
              </a:pathLst>
            </a:custGeom>
            <a:gradFill>
              <a:gsLst>
                <a:gs pos="0">
                  <a:srgbClr val="71E3B8"/>
                </a:gs>
                <a:gs pos="100000">
                  <a:srgbClr val="27B4DB"/>
                </a:gs>
              </a:gsLst>
              <a:lin ang="5400000" scaled="1"/>
            </a:grad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8" name="组合 17">
            <a:extLst>
              <a:ext uri="{FF2B5EF4-FFF2-40B4-BE49-F238E27FC236}">
                <a16:creationId xmlns:a16="http://schemas.microsoft.com/office/drawing/2014/main" id="{998394D4-E472-4449-BC74-99C795BB3370}"/>
              </a:ext>
            </a:extLst>
          </p:cNvPr>
          <p:cNvGrpSpPr/>
          <p:nvPr/>
        </p:nvGrpSpPr>
        <p:grpSpPr>
          <a:xfrm>
            <a:off x="3661352" y="4054968"/>
            <a:ext cx="334386" cy="334386"/>
            <a:chOff x="2640529" y="4080417"/>
            <a:chExt cx="408433" cy="408433"/>
          </a:xfrm>
        </p:grpSpPr>
        <p:grpSp>
          <p:nvGrpSpPr>
            <p:cNvPr id="16" name="组合 15">
              <a:extLst>
                <a:ext uri="{FF2B5EF4-FFF2-40B4-BE49-F238E27FC236}">
                  <a16:creationId xmlns:a16="http://schemas.microsoft.com/office/drawing/2014/main" id="{6419DC1A-2A40-4144-985A-4F9897105739}"/>
                </a:ext>
              </a:extLst>
            </p:cNvPr>
            <p:cNvGrpSpPr/>
            <p:nvPr/>
          </p:nvGrpSpPr>
          <p:grpSpPr>
            <a:xfrm>
              <a:off x="2672858" y="4181450"/>
              <a:ext cx="334386" cy="206366"/>
              <a:chOff x="2892259" y="2562225"/>
              <a:chExt cx="432132" cy="266690"/>
            </a:xfrm>
          </p:grpSpPr>
          <p:sp>
            <p:nvSpPr>
              <p:cNvPr id="13" name="箭头: 右 12">
                <a:extLst>
                  <a:ext uri="{FF2B5EF4-FFF2-40B4-BE49-F238E27FC236}">
                    <a16:creationId xmlns:a16="http://schemas.microsoft.com/office/drawing/2014/main" id="{E3028EB1-2CD4-4904-BF37-6B0247A03B28}"/>
                  </a:ext>
                </a:extLst>
              </p:cNvPr>
              <p:cNvSpPr/>
              <p:nvPr/>
            </p:nvSpPr>
            <p:spPr>
              <a:xfrm>
                <a:off x="2892259"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3341A4FC-00B4-4F29-88E6-5B860AC19C1B}"/>
                  </a:ext>
                </a:extLst>
              </p:cNvPr>
              <p:cNvSpPr/>
              <p:nvPr/>
            </p:nvSpPr>
            <p:spPr>
              <a:xfrm flipH="1">
                <a:off x="3108325"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椭圆 16">
              <a:extLst>
                <a:ext uri="{FF2B5EF4-FFF2-40B4-BE49-F238E27FC236}">
                  <a16:creationId xmlns:a16="http://schemas.microsoft.com/office/drawing/2014/main" id="{D12FE291-7AEA-460E-877C-93249724612A}"/>
                </a:ext>
              </a:extLst>
            </p:cNvPr>
            <p:cNvSpPr/>
            <p:nvPr/>
          </p:nvSpPr>
          <p:spPr>
            <a:xfrm>
              <a:off x="2640529" y="4080417"/>
              <a:ext cx="408433" cy="408433"/>
            </a:xfrm>
            <a:prstGeom prst="ellipse">
              <a:avLst/>
            </a:prstGeom>
            <a:noFill/>
            <a:ln w="254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982AE57C-219D-4F1F-A821-DCC3C710653E}"/>
              </a:ext>
            </a:extLst>
          </p:cNvPr>
          <p:cNvGrpSpPr/>
          <p:nvPr/>
        </p:nvGrpSpPr>
        <p:grpSpPr>
          <a:xfrm rot="18900000">
            <a:off x="3661352" y="4483578"/>
            <a:ext cx="334386" cy="334386"/>
            <a:chOff x="2640529" y="4080417"/>
            <a:chExt cx="408433" cy="408433"/>
          </a:xfrm>
        </p:grpSpPr>
        <p:grpSp>
          <p:nvGrpSpPr>
            <p:cNvPr id="55" name="组合 54">
              <a:extLst>
                <a:ext uri="{FF2B5EF4-FFF2-40B4-BE49-F238E27FC236}">
                  <a16:creationId xmlns:a16="http://schemas.microsoft.com/office/drawing/2014/main" id="{4FBC76B4-2E7F-4186-8248-B0C19C69A1E2}"/>
                </a:ext>
              </a:extLst>
            </p:cNvPr>
            <p:cNvGrpSpPr/>
            <p:nvPr/>
          </p:nvGrpSpPr>
          <p:grpSpPr>
            <a:xfrm>
              <a:off x="2672858" y="4181450"/>
              <a:ext cx="334386" cy="206366"/>
              <a:chOff x="2892259" y="2562225"/>
              <a:chExt cx="432132" cy="266690"/>
            </a:xfrm>
          </p:grpSpPr>
          <p:sp>
            <p:nvSpPr>
              <p:cNvPr id="57" name="箭头: 右 56">
                <a:extLst>
                  <a:ext uri="{FF2B5EF4-FFF2-40B4-BE49-F238E27FC236}">
                    <a16:creationId xmlns:a16="http://schemas.microsoft.com/office/drawing/2014/main" id="{CF825E0B-39A5-44C3-9843-9CBFC4B39545}"/>
                  </a:ext>
                </a:extLst>
              </p:cNvPr>
              <p:cNvSpPr/>
              <p:nvPr/>
            </p:nvSpPr>
            <p:spPr>
              <a:xfrm>
                <a:off x="2892259"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右 57">
                <a:extLst>
                  <a:ext uri="{FF2B5EF4-FFF2-40B4-BE49-F238E27FC236}">
                    <a16:creationId xmlns:a16="http://schemas.microsoft.com/office/drawing/2014/main" id="{9C6E8DE9-2AD1-42F1-8D9E-559E8E3A5FA9}"/>
                  </a:ext>
                </a:extLst>
              </p:cNvPr>
              <p:cNvSpPr/>
              <p:nvPr/>
            </p:nvSpPr>
            <p:spPr>
              <a:xfrm flipH="1">
                <a:off x="3108325"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椭圆 55">
              <a:extLst>
                <a:ext uri="{FF2B5EF4-FFF2-40B4-BE49-F238E27FC236}">
                  <a16:creationId xmlns:a16="http://schemas.microsoft.com/office/drawing/2014/main" id="{01A9378A-3100-4F48-B3DD-F56D58C8C376}"/>
                </a:ext>
              </a:extLst>
            </p:cNvPr>
            <p:cNvSpPr/>
            <p:nvPr/>
          </p:nvSpPr>
          <p:spPr>
            <a:xfrm>
              <a:off x="2640529" y="4080417"/>
              <a:ext cx="408433" cy="408433"/>
            </a:xfrm>
            <a:prstGeom prst="ellipse">
              <a:avLst/>
            </a:prstGeom>
            <a:noFill/>
            <a:ln w="254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9" name="组合 58">
            <a:extLst>
              <a:ext uri="{FF2B5EF4-FFF2-40B4-BE49-F238E27FC236}">
                <a16:creationId xmlns:a16="http://schemas.microsoft.com/office/drawing/2014/main" id="{13E2F952-C4AD-4A6C-886F-2544E6AE79C1}"/>
              </a:ext>
            </a:extLst>
          </p:cNvPr>
          <p:cNvGrpSpPr/>
          <p:nvPr/>
        </p:nvGrpSpPr>
        <p:grpSpPr>
          <a:xfrm rot="2700000">
            <a:off x="3661352" y="4902431"/>
            <a:ext cx="334386" cy="334386"/>
            <a:chOff x="2640529" y="4080417"/>
            <a:chExt cx="408433" cy="408433"/>
          </a:xfrm>
        </p:grpSpPr>
        <p:grpSp>
          <p:nvGrpSpPr>
            <p:cNvPr id="61" name="组合 60">
              <a:extLst>
                <a:ext uri="{FF2B5EF4-FFF2-40B4-BE49-F238E27FC236}">
                  <a16:creationId xmlns:a16="http://schemas.microsoft.com/office/drawing/2014/main" id="{674E868C-4690-42D0-9D40-546C30E3C5AB}"/>
                </a:ext>
              </a:extLst>
            </p:cNvPr>
            <p:cNvGrpSpPr/>
            <p:nvPr/>
          </p:nvGrpSpPr>
          <p:grpSpPr>
            <a:xfrm>
              <a:off x="2672858" y="4181450"/>
              <a:ext cx="334386" cy="206366"/>
              <a:chOff x="2892259" y="2562225"/>
              <a:chExt cx="432132" cy="266690"/>
            </a:xfrm>
          </p:grpSpPr>
          <p:sp>
            <p:nvSpPr>
              <p:cNvPr id="68" name="箭头: 右 67">
                <a:extLst>
                  <a:ext uri="{FF2B5EF4-FFF2-40B4-BE49-F238E27FC236}">
                    <a16:creationId xmlns:a16="http://schemas.microsoft.com/office/drawing/2014/main" id="{7C3768EA-C663-4BFC-AC30-110D0F8173BD}"/>
                  </a:ext>
                </a:extLst>
              </p:cNvPr>
              <p:cNvSpPr/>
              <p:nvPr/>
            </p:nvSpPr>
            <p:spPr>
              <a:xfrm>
                <a:off x="2892259"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箭头: 右 68">
                <a:extLst>
                  <a:ext uri="{FF2B5EF4-FFF2-40B4-BE49-F238E27FC236}">
                    <a16:creationId xmlns:a16="http://schemas.microsoft.com/office/drawing/2014/main" id="{614CC075-BD1B-443B-B34E-434C0A33C738}"/>
                  </a:ext>
                </a:extLst>
              </p:cNvPr>
              <p:cNvSpPr/>
              <p:nvPr/>
            </p:nvSpPr>
            <p:spPr>
              <a:xfrm flipH="1">
                <a:off x="3108325" y="2562225"/>
                <a:ext cx="216066" cy="266690"/>
              </a:xfrm>
              <a:prstGeom prst="rightArrow">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椭圆 66">
              <a:extLst>
                <a:ext uri="{FF2B5EF4-FFF2-40B4-BE49-F238E27FC236}">
                  <a16:creationId xmlns:a16="http://schemas.microsoft.com/office/drawing/2014/main" id="{56B259CC-4D9D-49F8-B04D-296F0A6F8399}"/>
                </a:ext>
              </a:extLst>
            </p:cNvPr>
            <p:cNvSpPr/>
            <p:nvPr/>
          </p:nvSpPr>
          <p:spPr>
            <a:xfrm>
              <a:off x="2640529" y="4080417"/>
              <a:ext cx="408433" cy="408433"/>
            </a:xfrm>
            <a:prstGeom prst="ellipse">
              <a:avLst/>
            </a:prstGeom>
            <a:noFill/>
            <a:ln w="254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a:extLst>
              <a:ext uri="{FF2B5EF4-FFF2-40B4-BE49-F238E27FC236}">
                <a16:creationId xmlns:a16="http://schemas.microsoft.com/office/drawing/2014/main" id="{B4A1B6D9-AE62-43E5-9C2A-5C23914A270C}"/>
              </a:ext>
            </a:extLst>
          </p:cNvPr>
          <p:cNvGrpSpPr/>
          <p:nvPr/>
        </p:nvGrpSpPr>
        <p:grpSpPr>
          <a:xfrm>
            <a:off x="3661352" y="5329235"/>
            <a:ext cx="340082" cy="339804"/>
            <a:chOff x="4152900" y="1490663"/>
            <a:chExt cx="3883025" cy="3879850"/>
          </a:xfrm>
          <a:gradFill>
            <a:gsLst>
              <a:gs pos="0">
                <a:srgbClr val="71E3B8"/>
              </a:gs>
              <a:gs pos="100000">
                <a:srgbClr val="27B4DB"/>
              </a:gs>
            </a:gsLst>
            <a:lin ang="5400000" scaled="1"/>
          </a:gradFill>
        </p:grpSpPr>
        <p:sp>
          <p:nvSpPr>
            <p:cNvPr id="77" name="任意多边形: 形状 76">
              <a:extLst>
                <a:ext uri="{FF2B5EF4-FFF2-40B4-BE49-F238E27FC236}">
                  <a16:creationId xmlns:a16="http://schemas.microsoft.com/office/drawing/2014/main" id="{46F8BEB5-9180-43BF-BAAD-EE2A557216CF}"/>
                </a:ext>
              </a:extLst>
            </p:cNvPr>
            <p:cNvSpPr>
              <a:spLocks/>
            </p:cNvSpPr>
            <p:nvPr/>
          </p:nvSpPr>
          <p:spPr bwMode="auto">
            <a:xfrm>
              <a:off x="4152900" y="1490663"/>
              <a:ext cx="3883025" cy="3879850"/>
            </a:xfrm>
            <a:custGeom>
              <a:avLst/>
              <a:gdLst>
                <a:gd name="connsiteX0" fmla="*/ 442208 w 3883025"/>
                <a:gd name="connsiteY0" fmla="*/ 322263 h 3879850"/>
                <a:gd name="connsiteX1" fmla="*/ 322263 w 3883025"/>
                <a:gd name="connsiteY1" fmla="*/ 438345 h 3879850"/>
                <a:gd name="connsiteX2" fmla="*/ 322263 w 3883025"/>
                <a:gd name="connsiteY2" fmla="*/ 3441506 h 3879850"/>
                <a:gd name="connsiteX3" fmla="*/ 442208 w 3883025"/>
                <a:gd name="connsiteY3" fmla="*/ 3557588 h 3879850"/>
                <a:gd name="connsiteX4" fmla="*/ 3440819 w 3883025"/>
                <a:gd name="connsiteY4" fmla="*/ 3557588 h 3879850"/>
                <a:gd name="connsiteX5" fmla="*/ 3560763 w 3883025"/>
                <a:gd name="connsiteY5" fmla="*/ 3441506 h 3879850"/>
                <a:gd name="connsiteX6" fmla="*/ 3560763 w 3883025"/>
                <a:gd name="connsiteY6" fmla="*/ 400900 h 3879850"/>
                <a:gd name="connsiteX7" fmla="*/ 3440819 w 3883025"/>
                <a:gd name="connsiteY7" fmla="*/ 322263 h 3879850"/>
                <a:gd name="connsiteX8" fmla="*/ 442208 w 3883025"/>
                <a:gd name="connsiteY8" fmla="*/ 322263 h 3879850"/>
                <a:gd name="connsiteX9" fmla="*/ 442275 w 3883025"/>
                <a:gd name="connsiteY9" fmla="*/ 0 h 3879850"/>
                <a:gd name="connsiteX10" fmla="*/ 3440750 w 3883025"/>
                <a:gd name="connsiteY10" fmla="*/ 0 h 3879850"/>
                <a:gd name="connsiteX11" fmla="*/ 3883025 w 3883025"/>
                <a:gd name="connsiteY11" fmla="*/ 438168 h 3879850"/>
                <a:gd name="connsiteX12" fmla="*/ 3883025 w 3883025"/>
                <a:gd name="connsiteY12" fmla="*/ 3441682 h 3879850"/>
                <a:gd name="connsiteX13" fmla="*/ 3440750 w 3883025"/>
                <a:gd name="connsiteY13" fmla="*/ 3879850 h 3879850"/>
                <a:gd name="connsiteX14" fmla="*/ 442275 w 3883025"/>
                <a:gd name="connsiteY14" fmla="*/ 3879850 h 3879850"/>
                <a:gd name="connsiteX15" fmla="*/ 0 w 3883025"/>
                <a:gd name="connsiteY15" fmla="*/ 3441682 h 3879850"/>
                <a:gd name="connsiteX16" fmla="*/ 0 w 3883025"/>
                <a:gd name="connsiteY16" fmla="*/ 438168 h 3879850"/>
                <a:gd name="connsiteX17" fmla="*/ 442275 w 3883025"/>
                <a:gd name="connsiteY17" fmla="*/ 0 h 387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883025" h="3879850">
                  <a:moveTo>
                    <a:pt x="442208" y="322263"/>
                  </a:moveTo>
                  <a:cubicBezTo>
                    <a:pt x="374739" y="322263"/>
                    <a:pt x="322263" y="374687"/>
                    <a:pt x="322263" y="438345"/>
                  </a:cubicBezTo>
                  <a:cubicBezTo>
                    <a:pt x="322263" y="438345"/>
                    <a:pt x="322263" y="438345"/>
                    <a:pt x="322263" y="3441506"/>
                  </a:cubicBezTo>
                  <a:cubicBezTo>
                    <a:pt x="322263" y="3505164"/>
                    <a:pt x="374739" y="3557588"/>
                    <a:pt x="442208" y="3557588"/>
                  </a:cubicBezTo>
                  <a:cubicBezTo>
                    <a:pt x="442208" y="3557588"/>
                    <a:pt x="442208" y="3557588"/>
                    <a:pt x="3440819" y="3557588"/>
                  </a:cubicBezTo>
                  <a:cubicBezTo>
                    <a:pt x="3508287" y="3557588"/>
                    <a:pt x="3560763" y="3505164"/>
                    <a:pt x="3560763" y="3441506"/>
                  </a:cubicBezTo>
                  <a:cubicBezTo>
                    <a:pt x="3560763" y="3441506"/>
                    <a:pt x="3560763" y="3441506"/>
                    <a:pt x="3560763" y="400900"/>
                  </a:cubicBezTo>
                  <a:cubicBezTo>
                    <a:pt x="3560763" y="374687"/>
                    <a:pt x="3508287" y="322263"/>
                    <a:pt x="3440819" y="322263"/>
                  </a:cubicBezTo>
                  <a:cubicBezTo>
                    <a:pt x="3440819" y="322263"/>
                    <a:pt x="3440819" y="322263"/>
                    <a:pt x="442208" y="322263"/>
                  </a:cubicBezTo>
                  <a:close/>
                  <a:moveTo>
                    <a:pt x="442275" y="0"/>
                  </a:moveTo>
                  <a:cubicBezTo>
                    <a:pt x="442275" y="0"/>
                    <a:pt x="442275" y="0"/>
                    <a:pt x="3440750" y="0"/>
                  </a:cubicBezTo>
                  <a:cubicBezTo>
                    <a:pt x="3684376" y="0"/>
                    <a:pt x="3883025" y="198487"/>
                    <a:pt x="3883025" y="438168"/>
                  </a:cubicBezTo>
                  <a:cubicBezTo>
                    <a:pt x="3883025" y="438168"/>
                    <a:pt x="3883025" y="438168"/>
                    <a:pt x="3883025" y="3441682"/>
                  </a:cubicBezTo>
                  <a:cubicBezTo>
                    <a:pt x="3883025" y="3681364"/>
                    <a:pt x="3684376" y="3879850"/>
                    <a:pt x="3440750" y="3879850"/>
                  </a:cubicBezTo>
                  <a:cubicBezTo>
                    <a:pt x="3440750" y="3879850"/>
                    <a:pt x="3440750" y="3879850"/>
                    <a:pt x="442275" y="3879850"/>
                  </a:cubicBezTo>
                  <a:cubicBezTo>
                    <a:pt x="198649" y="3879850"/>
                    <a:pt x="0" y="3681364"/>
                    <a:pt x="0" y="3441682"/>
                  </a:cubicBezTo>
                  <a:cubicBezTo>
                    <a:pt x="0" y="3441682"/>
                    <a:pt x="0" y="3441682"/>
                    <a:pt x="0" y="438168"/>
                  </a:cubicBezTo>
                  <a:cubicBezTo>
                    <a:pt x="0" y="198487"/>
                    <a:pt x="198649" y="0"/>
                    <a:pt x="442275" y="0"/>
                  </a:cubicBezTo>
                  <a:close/>
                </a:path>
              </a:pathLst>
            </a:custGeom>
            <a:grp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36" name="Freeform 13">
              <a:extLst>
                <a:ext uri="{FF2B5EF4-FFF2-40B4-BE49-F238E27FC236}">
                  <a16:creationId xmlns:a16="http://schemas.microsoft.com/office/drawing/2014/main" id="{1CAF4707-1A6C-45D7-A8AE-39179F53E57B}"/>
                </a:ext>
              </a:extLst>
            </p:cNvPr>
            <p:cNvSpPr>
              <a:spLocks/>
            </p:cNvSpPr>
            <p:nvPr/>
          </p:nvSpPr>
          <p:spPr bwMode="auto">
            <a:xfrm>
              <a:off x="4786313" y="2097088"/>
              <a:ext cx="1176338" cy="1236663"/>
            </a:xfrm>
            <a:custGeom>
              <a:avLst/>
              <a:gdLst>
                <a:gd name="T0" fmla="*/ 0 w 314"/>
                <a:gd name="T1" fmla="*/ 243 h 330"/>
                <a:gd name="T2" fmla="*/ 87 w 314"/>
                <a:gd name="T3" fmla="*/ 330 h 330"/>
                <a:gd name="T4" fmla="*/ 227 w 314"/>
                <a:gd name="T5" fmla="*/ 330 h 330"/>
                <a:gd name="T6" fmla="*/ 314 w 314"/>
                <a:gd name="T7" fmla="*/ 243 h 330"/>
                <a:gd name="T8" fmla="*/ 314 w 314"/>
                <a:gd name="T9" fmla="*/ 87 h 330"/>
                <a:gd name="T10" fmla="*/ 227 w 314"/>
                <a:gd name="T11" fmla="*/ 0 h 330"/>
                <a:gd name="T12" fmla="*/ 87 w 314"/>
                <a:gd name="T13" fmla="*/ 0 h 330"/>
                <a:gd name="T14" fmla="*/ 0 w 314"/>
                <a:gd name="T15" fmla="*/ 87 h 330"/>
                <a:gd name="T16" fmla="*/ 0 w 314"/>
                <a:gd name="T17" fmla="*/ 24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30">
                  <a:moveTo>
                    <a:pt x="0" y="243"/>
                  </a:moveTo>
                  <a:cubicBezTo>
                    <a:pt x="0" y="291"/>
                    <a:pt x="39" y="330"/>
                    <a:pt x="87" y="330"/>
                  </a:cubicBezTo>
                  <a:cubicBezTo>
                    <a:pt x="227" y="330"/>
                    <a:pt x="227" y="330"/>
                    <a:pt x="227" y="330"/>
                  </a:cubicBezTo>
                  <a:cubicBezTo>
                    <a:pt x="275" y="330"/>
                    <a:pt x="314" y="291"/>
                    <a:pt x="314" y="243"/>
                  </a:cubicBezTo>
                  <a:cubicBezTo>
                    <a:pt x="314" y="87"/>
                    <a:pt x="314" y="87"/>
                    <a:pt x="314" y="87"/>
                  </a:cubicBezTo>
                  <a:cubicBezTo>
                    <a:pt x="314" y="39"/>
                    <a:pt x="275" y="0"/>
                    <a:pt x="227" y="0"/>
                  </a:cubicBezTo>
                  <a:cubicBezTo>
                    <a:pt x="87" y="0"/>
                    <a:pt x="87" y="0"/>
                    <a:pt x="87" y="0"/>
                  </a:cubicBezTo>
                  <a:cubicBezTo>
                    <a:pt x="39" y="0"/>
                    <a:pt x="0" y="39"/>
                    <a:pt x="0" y="87"/>
                  </a:cubicBezTo>
                  <a:cubicBezTo>
                    <a:pt x="0" y="243"/>
                    <a:pt x="0" y="243"/>
                    <a:pt x="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4">
              <a:extLst>
                <a:ext uri="{FF2B5EF4-FFF2-40B4-BE49-F238E27FC236}">
                  <a16:creationId xmlns:a16="http://schemas.microsoft.com/office/drawing/2014/main" id="{DB1E3C65-0B45-49C9-943D-14C27112BA77}"/>
                </a:ext>
              </a:extLst>
            </p:cNvPr>
            <p:cNvSpPr>
              <a:spLocks/>
            </p:cNvSpPr>
            <p:nvPr/>
          </p:nvSpPr>
          <p:spPr bwMode="auto">
            <a:xfrm>
              <a:off x="4786313" y="3529013"/>
              <a:ext cx="1176338" cy="1235075"/>
            </a:xfrm>
            <a:custGeom>
              <a:avLst/>
              <a:gdLst>
                <a:gd name="T0" fmla="*/ 0 w 314"/>
                <a:gd name="T1" fmla="*/ 243 h 330"/>
                <a:gd name="T2" fmla="*/ 87 w 314"/>
                <a:gd name="T3" fmla="*/ 330 h 330"/>
                <a:gd name="T4" fmla="*/ 227 w 314"/>
                <a:gd name="T5" fmla="*/ 330 h 330"/>
                <a:gd name="T6" fmla="*/ 314 w 314"/>
                <a:gd name="T7" fmla="*/ 243 h 330"/>
                <a:gd name="T8" fmla="*/ 314 w 314"/>
                <a:gd name="T9" fmla="*/ 87 h 330"/>
                <a:gd name="T10" fmla="*/ 227 w 314"/>
                <a:gd name="T11" fmla="*/ 0 h 330"/>
                <a:gd name="T12" fmla="*/ 87 w 314"/>
                <a:gd name="T13" fmla="*/ 0 h 330"/>
                <a:gd name="T14" fmla="*/ 0 w 314"/>
                <a:gd name="T15" fmla="*/ 87 h 330"/>
                <a:gd name="T16" fmla="*/ 0 w 314"/>
                <a:gd name="T17" fmla="*/ 24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4" h="330">
                  <a:moveTo>
                    <a:pt x="0" y="243"/>
                  </a:moveTo>
                  <a:cubicBezTo>
                    <a:pt x="0" y="291"/>
                    <a:pt x="39" y="330"/>
                    <a:pt x="87" y="330"/>
                  </a:cubicBezTo>
                  <a:cubicBezTo>
                    <a:pt x="227" y="330"/>
                    <a:pt x="227" y="330"/>
                    <a:pt x="227" y="330"/>
                  </a:cubicBezTo>
                  <a:cubicBezTo>
                    <a:pt x="275" y="330"/>
                    <a:pt x="314" y="291"/>
                    <a:pt x="314" y="243"/>
                  </a:cubicBezTo>
                  <a:cubicBezTo>
                    <a:pt x="314" y="87"/>
                    <a:pt x="314" y="87"/>
                    <a:pt x="314" y="87"/>
                  </a:cubicBezTo>
                  <a:cubicBezTo>
                    <a:pt x="314" y="39"/>
                    <a:pt x="275" y="0"/>
                    <a:pt x="227" y="0"/>
                  </a:cubicBezTo>
                  <a:cubicBezTo>
                    <a:pt x="87" y="0"/>
                    <a:pt x="87" y="0"/>
                    <a:pt x="87" y="0"/>
                  </a:cubicBezTo>
                  <a:cubicBezTo>
                    <a:pt x="39" y="0"/>
                    <a:pt x="0" y="39"/>
                    <a:pt x="0" y="87"/>
                  </a:cubicBezTo>
                  <a:lnTo>
                    <a:pt x="0" y="24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5">
              <a:extLst>
                <a:ext uri="{FF2B5EF4-FFF2-40B4-BE49-F238E27FC236}">
                  <a16:creationId xmlns:a16="http://schemas.microsoft.com/office/drawing/2014/main" id="{C061D9F0-74F9-4208-8E12-2EF76721F5C2}"/>
                </a:ext>
              </a:extLst>
            </p:cNvPr>
            <p:cNvSpPr>
              <a:spLocks/>
            </p:cNvSpPr>
            <p:nvPr/>
          </p:nvSpPr>
          <p:spPr bwMode="auto">
            <a:xfrm>
              <a:off x="6157913" y="2355851"/>
              <a:ext cx="1244600" cy="131763"/>
            </a:xfrm>
            <a:custGeom>
              <a:avLst/>
              <a:gdLst>
                <a:gd name="T0" fmla="*/ 314 w 332"/>
                <a:gd name="T1" fmla="*/ 35 h 35"/>
                <a:gd name="T2" fmla="*/ 332 w 332"/>
                <a:gd name="T3" fmla="*/ 18 h 35"/>
                <a:gd name="T4" fmla="*/ 314 w 332"/>
                <a:gd name="T5" fmla="*/ 0 h 35"/>
                <a:gd name="T6" fmla="*/ 18 w 332"/>
                <a:gd name="T7" fmla="*/ 0 h 35"/>
                <a:gd name="T8" fmla="*/ 0 w 332"/>
                <a:gd name="T9" fmla="*/ 18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8"/>
                  </a:cubicBezTo>
                  <a:cubicBezTo>
                    <a:pt x="332" y="8"/>
                    <a:pt x="324" y="0"/>
                    <a:pt x="314" y="0"/>
                  </a:cubicBezTo>
                  <a:cubicBezTo>
                    <a:pt x="18" y="0"/>
                    <a:pt x="18" y="0"/>
                    <a:pt x="18" y="0"/>
                  </a:cubicBezTo>
                  <a:cubicBezTo>
                    <a:pt x="8" y="0"/>
                    <a:pt x="0" y="8"/>
                    <a:pt x="0" y="18"/>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16">
              <a:extLst>
                <a:ext uri="{FF2B5EF4-FFF2-40B4-BE49-F238E27FC236}">
                  <a16:creationId xmlns:a16="http://schemas.microsoft.com/office/drawing/2014/main" id="{87EE22CB-0DFC-425E-B96E-51479C7B0EBC}"/>
                </a:ext>
              </a:extLst>
            </p:cNvPr>
            <p:cNvSpPr>
              <a:spLocks/>
            </p:cNvSpPr>
            <p:nvPr/>
          </p:nvSpPr>
          <p:spPr bwMode="auto">
            <a:xfrm>
              <a:off x="6157913" y="2681288"/>
              <a:ext cx="1244600" cy="131763"/>
            </a:xfrm>
            <a:custGeom>
              <a:avLst/>
              <a:gdLst>
                <a:gd name="T0" fmla="*/ 314 w 332"/>
                <a:gd name="T1" fmla="*/ 35 h 35"/>
                <a:gd name="T2" fmla="*/ 332 w 332"/>
                <a:gd name="T3" fmla="*/ 18 h 35"/>
                <a:gd name="T4" fmla="*/ 314 w 332"/>
                <a:gd name="T5" fmla="*/ 0 h 35"/>
                <a:gd name="T6" fmla="*/ 18 w 332"/>
                <a:gd name="T7" fmla="*/ 0 h 35"/>
                <a:gd name="T8" fmla="*/ 0 w 332"/>
                <a:gd name="T9" fmla="*/ 18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8"/>
                  </a:cubicBezTo>
                  <a:cubicBezTo>
                    <a:pt x="332" y="8"/>
                    <a:pt x="324" y="0"/>
                    <a:pt x="314" y="0"/>
                  </a:cubicBezTo>
                  <a:cubicBezTo>
                    <a:pt x="18" y="0"/>
                    <a:pt x="18" y="0"/>
                    <a:pt x="18" y="0"/>
                  </a:cubicBezTo>
                  <a:cubicBezTo>
                    <a:pt x="8" y="0"/>
                    <a:pt x="0" y="8"/>
                    <a:pt x="0" y="18"/>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17">
              <a:extLst>
                <a:ext uri="{FF2B5EF4-FFF2-40B4-BE49-F238E27FC236}">
                  <a16:creationId xmlns:a16="http://schemas.microsoft.com/office/drawing/2014/main" id="{432C3D38-63DE-464C-AAE6-3C5AB5EAC7BD}"/>
                </a:ext>
              </a:extLst>
            </p:cNvPr>
            <p:cNvSpPr>
              <a:spLocks/>
            </p:cNvSpPr>
            <p:nvPr/>
          </p:nvSpPr>
          <p:spPr bwMode="auto">
            <a:xfrm>
              <a:off x="6157913" y="3008313"/>
              <a:ext cx="1244600" cy="130175"/>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18">
              <a:extLst>
                <a:ext uri="{FF2B5EF4-FFF2-40B4-BE49-F238E27FC236}">
                  <a16:creationId xmlns:a16="http://schemas.microsoft.com/office/drawing/2014/main" id="{2C1AE438-F103-4125-AF66-8EF5362561DA}"/>
                </a:ext>
              </a:extLst>
            </p:cNvPr>
            <p:cNvSpPr>
              <a:spLocks/>
            </p:cNvSpPr>
            <p:nvPr/>
          </p:nvSpPr>
          <p:spPr bwMode="auto">
            <a:xfrm>
              <a:off x="6157913" y="3722688"/>
              <a:ext cx="1244600" cy="131763"/>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19">
              <a:extLst>
                <a:ext uri="{FF2B5EF4-FFF2-40B4-BE49-F238E27FC236}">
                  <a16:creationId xmlns:a16="http://schemas.microsoft.com/office/drawing/2014/main" id="{43B44E9A-102D-4FE6-8B87-078B15A386E4}"/>
                </a:ext>
              </a:extLst>
            </p:cNvPr>
            <p:cNvSpPr>
              <a:spLocks/>
            </p:cNvSpPr>
            <p:nvPr/>
          </p:nvSpPr>
          <p:spPr bwMode="auto">
            <a:xfrm>
              <a:off x="6157913" y="4049713"/>
              <a:ext cx="1244600" cy="130175"/>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20">
              <a:extLst>
                <a:ext uri="{FF2B5EF4-FFF2-40B4-BE49-F238E27FC236}">
                  <a16:creationId xmlns:a16="http://schemas.microsoft.com/office/drawing/2014/main" id="{2C3D9DB4-A2AF-4DCE-8CEF-1359D4BDFC57}"/>
                </a:ext>
              </a:extLst>
            </p:cNvPr>
            <p:cNvSpPr>
              <a:spLocks/>
            </p:cNvSpPr>
            <p:nvPr/>
          </p:nvSpPr>
          <p:spPr bwMode="auto">
            <a:xfrm>
              <a:off x="6157913" y="4375151"/>
              <a:ext cx="1244600" cy="130175"/>
            </a:xfrm>
            <a:custGeom>
              <a:avLst/>
              <a:gdLst>
                <a:gd name="T0" fmla="*/ 314 w 332"/>
                <a:gd name="T1" fmla="*/ 35 h 35"/>
                <a:gd name="T2" fmla="*/ 332 w 332"/>
                <a:gd name="T3" fmla="*/ 17 h 35"/>
                <a:gd name="T4" fmla="*/ 314 w 332"/>
                <a:gd name="T5" fmla="*/ 0 h 35"/>
                <a:gd name="T6" fmla="*/ 18 w 332"/>
                <a:gd name="T7" fmla="*/ 0 h 35"/>
                <a:gd name="T8" fmla="*/ 0 w 332"/>
                <a:gd name="T9" fmla="*/ 17 h 35"/>
                <a:gd name="T10" fmla="*/ 18 w 332"/>
                <a:gd name="T11" fmla="*/ 35 h 35"/>
                <a:gd name="T12" fmla="*/ 314 w 332"/>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32" h="35">
                  <a:moveTo>
                    <a:pt x="314" y="35"/>
                  </a:moveTo>
                  <a:cubicBezTo>
                    <a:pt x="324" y="35"/>
                    <a:pt x="332" y="27"/>
                    <a:pt x="332" y="17"/>
                  </a:cubicBezTo>
                  <a:cubicBezTo>
                    <a:pt x="332" y="8"/>
                    <a:pt x="324" y="0"/>
                    <a:pt x="314" y="0"/>
                  </a:cubicBezTo>
                  <a:cubicBezTo>
                    <a:pt x="18" y="0"/>
                    <a:pt x="18" y="0"/>
                    <a:pt x="18" y="0"/>
                  </a:cubicBezTo>
                  <a:cubicBezTo>
                    <a:pt x="8" y="0"/>
                    <a:pt x="0" y="8"/>
                    <a:pt x="0" y="17"/>
                  </a:cubicBezTo>
                  <a:cubicBezTo>
                    <a:pt x="0" y="27"/>
                    <a:pt x="8" y="35"/>
                    <a:pt x="18" y="35"/>
                  </a:cubicBezTo>
                  <a:lnTo>
                    <a:pt x="314"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81" name="组合 80">
            <a:extLst>
              <a:ext uri="{FF2B5EF4-FFF2-40B4-BE49-F238E27FC236}">
                <a16:creationId xmlns:a16="http://schemas.microsoft.com/office/drawing/2014/main" id="{42E819FE-C614-49F6-8410-F7DE878D9EC7}"/>
              </a:ext>
            </a:extLst>
          </p:cNvPr>
          <p:cNvGrpSpPr/>
          <p:nvPr/>
        </p:nvGrpSpPr>
        <p:grpSpPr>
          <a:xfrm>
            <a:off x="9185983" y="2688316"/>
            <a:ext cx="590167" cy="2396143"/>
            <a:chOff x="9094125" y="1104848"/>
            <a:chExt cx="664147" cy="2396143"/>
          </a:xfrm>
        </p:grpSpPr>
        <p:sp>
          <p:nvSpPr>
            <p:cNvPr id="80" name="箭头: 右 79">
              <a:extLst>
                <a:ext uri="{FF2B5EF4-FFF2-40B4-BE49-F238E27FC236}">
                  <a16:creationId xmlns:a16="http://schemas.microsoft.com/office/drawing/2014/main" id="{C10C46DE-D7F6-4A10-9038-7C6528C8CCB7}"/>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301B9ED6-C1D0-47C0-89A5-08EA05109BDF}"/>
                </a:ext>
              </a:extLst>
            </p:cNvPr>
            <p:cNvSpPr txBox="1"/>
            <p:nvPr/>
          </p:nvSpPr>
          <p:spPr>
            <a:xfrm flipH="1">
              <a:off x="9136616" y="1752455"/>
              <a:ext cx="430887" cy="1100928"/>
            </a:xfrm>
            <a:prstGeom prst="rect">
              <a:avLst/>
            </a:prstGeom>
            <a:noFill/>
          </p:spPr>
          <p:txBody>
            <a:bodyPr vert="eaVert" wrap="square" rtlCol="0">
              <a:spAutoFit/>
            </a:bodyPr>
            <a:lstStyle/>
            <a:p>
              <a:pPr algn="dist"/>
              <a:r>
                <a:rPr lang="zh-CN" altLang="en-US" sz="1600" b="1" dirty="0">
                  <a:solidFill>
                    <a:schemeClr val="bg1"/>
                  </a:solidFill>
                </a:rPr>
                <a:t>最终证明</a:t>
              </a:r>
            </a:p>
          </p:txBody>
        </p:sp>
      </p:grpSp>
      <p:grpSp>
        <p:nvGrpSpPr>
          <p:cNvPr id="85" name="组合 84">
            <a:extLst>
              <a:ext uri="{FF2B5EF4-FFF2-40B4-BE49-F238E27FC236}">
                <a16:creationId xmlns:a16="http://schemas.microsoft.com/office/drawing/2014/main" id="{D003D84B-30E5-4902-9D72-1F0DD974A8E7}"/>
              </a:ext>
            </a:extLst>
          </p:cNvPr>
          <p:cNvGrpSpPr/>
          <p:nvPr/>
        </p:nvGrpSpPr>
        <p:grpSpPr>
          <a:xfrm rot="19800000">
            <a:off x="9873587" y="3221868"/>
            <a:ext cx="1495636" cy="1329037"/>
            <a:chOff x="9642264" y="1495455"/>
            <a:chExt cx="1495636" cy="1329037"/>
          </a:xfrm>
        </p:grpSpPr>
        <p:sp>
          <p:nvSpPr>
            <p:cNvPr id="78" name="椭圆 77">
              <a:extLst>
                <a:ext uri="{FF2B5EF4-FFF2-40B4-BE49-F238E27FC236}">
                  <a16:creationId xmlns:a16="http://schemas.microsoft.com/office/drawing/2014/main" id="{BA4879AC-3EEA-4CEE-8648-C659C13834D8}"/>
                </a:ext>
              </a:extLst>
            </p:cNvPr>
            <p:cNvSpPr/>
            <p:nvPr/>
          </p:nvSpPr>
          <p:spPr>
            <a:xfrm>
              <a:off x="9725564" y="1495455"/>
              <a:ext cx="1329037" cy="13290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08D3B5B6-FF83-4143-9846-B1DF747476D0}"/>
                </a:ext>
              </a:extLst>
            </p:cNvPr>
            <p:cNvSpPr txBox="1"/>
            <p:nvPr/>
          </p:nvSpPr>
          <p:spPr>
            <a:xfrm>
              <a:off x="9873606" y="1575454"/>
              <a:ext cx="1032953" cy="1169038"/>
            </a:xfrm>
            <a:prstGeom prst="rect">
              <a:avLst/>
            </a:prstGeom>
            <a:noFill/>
          </p:spPr>
          <p:txBody>
            <a:bodyPr vert="horz" wrap="square" rtlCol="0">
              <a:spAutoFit/>
            </a:body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造价</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水平</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B8A5AFC9-B2EB-41CE-BBCB-C34AAE1CE75C}"/>
                </a:ext>
              </a:extLst>
            </p:cNvPr>
            <p:cNvSpPr/>
            <p:nvPr/>
          </p:nvSpPr>
          <p:spPr>
            <a:xfrm>
              <a:off x="9642264" y="1975507"/>
              <a:ext cx="1495636" cy="368934"/>
            </a:xfrm>
            <a:prstGeom prst="rect">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108BA3DF-BCAC-4533-8CE9-55AF8BADE664}"/>
                </a:ext>
              </a:extLst>
            </p:cNvPr>
            <p:cNvSpPr txBox="1"/>
            <p:nvPr/>
          </p:nvSpPr>
          <p:spPr>
            <a:xfrm>
              <a:off x="9855045" y="1929141"/>
              <a:ext cx="1070076" cy="461665"/>
            </a:xfrm>
            <a:prstGeom prst="rect">
              <a:avLst/>
            </a:prstGeom>
            <a:noFill/>
          </p:spPr>
          <p:txBody>
            <a:bodyPr vert="horz" wrap="square" rtlCol="0">
              <a:spAutoFit/>
            </a:bodyPr>
            <a:lstStyle/>
            <a:p>
              <a:pPr algn="dist"/>
              <a:r>
                <a:rPr lang="zh-CN" altLang="en-US" sz="2400" b="1" dirty="0">
                  <a:solidFill>
                    <a:srgbClr val="FFC000"/>
                  </a:solidFill>
                  <a:latin typeface="微软雅黑" panose="020B0503020204020204" pitchFamily="34" charset="-122"/>
                  <a:ea typeface="微软雅黑" panose="020B0503020204020204" pitchFamily="34" charset="-122"/>
                </a:rPr>
                <a:t>合理</a:t>
              </a:r>
              <a:endParaRPr lang="en-US" altLang="zh-CN" sz="2400" b="1" dirty="0">
                <a:solidFill>
                  <a:srgbClr val="FFC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4578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1000"/>
                                        <p:tgtEl>
                                          <p:spTgt spid="40"/>
                                        </p:tgtEl>
                                      </p:cBhvr>
                                    </p:animEffect>
                                  </p:childTnLst>
                                </p:cTn>
                              </p:par>
                            </p:childTnLst>
                          </p:cTn>
                        </p:par>
                        <p:par>
                          <p:cTn id="13" fill="hold">
                            <p:stCondLst>
                              <p:cond delay="1500"/>
                            </p:stCondLst>
                            <p:childTnLst>
                              <p:par>
                                <p:cTn id="14" presetID="17" presetClass="entr" presetSubtype="1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strVal val="#ppt_h"/>
                                          </p:val>
                                        </p:tav>
                                        <p:tav tm="100000">
                                          <p:val>
                                            <p:strVal val="#ppt_h"/>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1000"/>
                                        <p:tgtEl>
                                          <p:spTgt spid="41"/>
                                        </p:tgtEl>
                                      </p:cBhvr>
                                    </p:animEffect>
                                  </p:childTnLst>
                                </p:cTn>
                              </p:par>
                            </p:childTnLst>
                          </p:cTn>
                        </p:par>
                        <p:par>
                          <p:cTn id="22" fill="hold">
                            <p:stCondLst>
                              <p:cond delay="3000"/>
                            </p:stCondLst>
                            <p:childTnLst>
                              <p:par>
                                <p:cTn id="23" presetID="17" presetClass="entr" presetSubtype="10" fill="hold" nodeType="afterEffect">
                                  <p:stCondLst>
                                    <p:cond delay="0"/>
                                  </p:stCondLst>
                                  <p:childTnLst>
                                    <p:set>
                                      <p:cBhvr>
                                        <p:cTn id="24" dur="1" fill="hold">
                                          <p:stCondLst>
                                            <p:cond delay="0"/>
                                          </p:stCondLst>
                                        </p:cTn>
                                        <p:tgtEl>
                                          <p:spTgt spid="54"/>
                                        </p:tgtEl>
                                        <p:attrNameLst>
                                          <p:attrName>style.visibility</p:attrName>
                                        </p:attrNameLst>
                                      </p:cBhvr>
                                      <p:to>
                                        <p:strVal val="visible"/>
                                      </p:to>
                                    </p:set>
                                    <p:anim calcmode="lin" valueType="num">
                                      <p:cBhvr>
                                        <p:cTn id="25" dur="500" fill="hold"/>
                                        <p:tgtEl>
                                          <p:spTgt spid="54"/>
                                        </p:tgtEl>
                                        <p:attrNameLst>
                                          <p:attrName>ppt_w</p:attrName>
                                        </p:attrNameLst>
                                      </p:cBhvr>
                                      <p:tavLst>
                                        <p:tav tm="0">
                                          <p:val>
                                            <p:fltVal val="0"/>
                                          </p:val>
                                        </p:tav>
                                        <p:tav tm="100000">
                                          <p:val>
                                            <p:strVal val="#ppt_w"/>
                                          </p:val>
                                        </p:tav>
                                      </p:tavLst>
                                    </p:anim>
                                    <p:anim calcmode="lin" valueType="num">
                                      <p:cBhvr>
                                        <p:cTn id="26" dur="500" fill="hold"/>
                                        <p:tgtEl>
                                          <p:spTgt spid="54"/>
                                        </p:tgtEl>
                                        <p:attrNameLst>
                                          <p:attrName>ppt_h</p:attrName>
                                        </p:attrNameLst>
                                      </p:cBhvr>
                                      <p:tavLst>
                                        <p:tav tm="0">
                                          <p:val>
                                            <p:strVal val="#ppt_h"/>
                                          </p:val>
                                        </p:tav>
                                        <p:tav tm="100000">
                                          <p:val>
                                            <p:strVal val="#ppt_h"/>
                                          </p:val>
                                        </p:tav>
                                      </p:tavLst>
                                    </p:anim>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left)">
                                      <p:cBhvr>
                                        <p:cTn id="30" dur="1000"/>
                                        <p:tgtEl>
                                          <p:spTgt spid="28"/>
                                        </p:tgtEl>
                                      </p:cBhvr>
                                    </p:animEffect>
                                  </p:childTnLst>
                                </p:cTn>
                              </p:par>
                            </p:childTnLst>
                          </p:cTn>
                        </p:par>
                        <p:par>
                          <p:cTn id="31" fill="hold">
                            <p:stCondLst>
                              <p:cond delay="4500"/>
                            </p:stCondLst>
                            <p:childTnLst>
                              <p:par>
                                <p:cTn id="32" presetID="17" presetClass="entr" presetSubtype="10" fill="hold" nodeType="afterEffect">
                                  <p:stCondLst>
                                    <p:cond delay="0"/>
                                  </p:stCondLst>
                                  <p:childTnLst>
                                    <p:set>
                                      <p:cBhvr>
                                        <p:cTn id="33" dur="1" fill="hold">
                                          <p:stCondLst>
                                            <p:cond delay="0"/>
                                          </p:stCondLst>
                                        </p:cTn>
                                        <p:tgtEl>
                                          <p:spTgt spid="59"/>
                                        </p:tgtEl>
                                        <p:attrNameLst>
                                          <p:attrName>style.visibility</p:attrName>
                                        </p:attrNameLst>
                                      </p:cBhvr>
                                      <p:to>
                                        <p:strVal val="visible"/>
                                      </p:to>
                                    </p:set>
                                    <p:anim calcmode="lin" valueType="num">
                                      <p:cBhvr>
                                        <p:cTn id="34" dur="500" fill="hold"/>
                                        <p:tgtEl>
                                          <p:spTgt spid="59"/>
                                        </p:tgtEl>
                                        <p:attrNameLst>
                                          <p:attrName>ppt_w</p:attrName>
                                        </p:attrNameLst>
                                      </p:cBhvr>
                                      <p:tavLst>
                                        <p:tav tm="0">
                                          <p:val>
                                            <p:fltVal val="0"/>
                                          </p:val>
                                        </p:tav>
                                        <p:tav tm="100000">
                                          <p:val>
                                            <p:strVal val="#ppt_w"/>
                                          </p:val>
                                        </p:tav>
                                      </p:tavLst>
                                    </p:anim>
                                    <p:anim calcmode="lin" valueType="num">
                                      <p:cBhvr>
                                        <p:cTn id="35" dur="500" fill="hold"/>
                                        <p:tgtEl>
                                          <p:spTgt spid="59"/>
                                        </p:tgtEl>
                                        <p:attrNameLst>
                                          <p:attrName>ppt_h</p:attrName>
                                        </p:attrNameLst>
                                      </p:cBhvr>
                                      <p:tavLst>
                                        <p:tav tm="0">
                                          <p:val>
                                            <p:strVal val="#ppt_h"/>
                                          </p:val>
                                        </p:tav>
                                        <p:tav tm="100000">
                                          <p:val>
                                            <p:strVal val="#ppt_h"/>
                                          </p:val>
                                        </p:tav>
                                      </p:tavLst>
                                    </p:anim>
                                  </p:childTnLst>
                                </p:cTn>
                              </p:par>
                            </p:childTnLst>
                          </p:cTn>
                        </p:par>
                        <p:par>
                          <p:cTn id="36" fill="hold">
                            <p:stCondLst>
                              <p:cond delay="5000"/>
                            </p:stCondLst>
                            <p:childTnLst>
                              <p:par>
                                <p:cTn id="37" presetID="22" presetClass="entr" presetSubtype="8"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wipe(left)">
                                      <p:cBhvr>
                                        <p:cTn id="39" dur="1000"/>
                                        <p:tgtEl>
                                          <p:spTgt spid="32"/>
                                        </p:tgtEl>
                                      </p:cBhvr>
                                    </p:animEffect>
                                  </p:childTnLst>
                                </p:cTn>
                              </p:par>
                            </p:childTnLst>
                          </p:cTn>
                        </p:par>
                        <p:par>
                          <p:cTn id="40" fill="hold">
                            <p:stCondLst>
                              <p:cond delay="6000"/>
                            </p:stCondLst>
                            <p:childTnLst>
                              <p:par>
                                <p:cTn id="41" presetID="17" presetClass="entr" presetSubtype="10" fill="hold" nodeType="afterEffect">
                                  <p:stCondLst>
                                    <p:cond delay="0"/>
                                  </p:stCondLst>
                                  <p:childTnLst>
                                    <p:set>
                                      <p:cBhvr>
                                        <p:cTn id="42" dur="1" fill="hold">
                                          <p:stCondLst>
                                            <p:cond delay="0"/>
                                          </p:stCondLst>
                                        </p:cTn>
                                        <p:tgtEl>
                                          <p:spTgt spid="76"/>
                                        </p:tgtEl>
                                        <p:attrNameLst>
                                          <p:attrName>style.visibility</p:attrName>
                                        </p:attrNameLst>
                                      </p:cBhvr>
                                      <p:to>
                                        <p:strVal val="visible"/>
                                      </p:to>
                                    </p:set>
                                    <p:anim calcmode="lin" valueType="num">
                                      <p:cBhvr>
                                        <p:cTn id="43" dur="500" fill="hold"/>
                                        <p:tgtEl>
                                          <p:spTgt spid="76"/>
                                        </p:tgtEl>
                                        <p:attrNameLst>
                                          <p:attrName>ppt_w</p:attrName>
                                        </p:attrNameLst>
                                      </p:cBhvr>
                                      <p:tavLst>
                                        <p:tav tm="0">
                                          <p:val>
                                            <p:fltVal val="0"/>
                                          </p:val>
                                        </p:tav>
                                        <p:tav tm="100000">
                                          <p:val>
                                            <p:strVal val="#ppt_w"/>
                                          </p:val>
                                        </p:tav>
                                      </p:tavLst>
                                    </p:anim>
                                    <p:anim calcmode="lin" valueType="num">
                                      <p:cBhvr>
                                        <p:cTn id="44" dur="500" fill="hold"/>
                                        <p:tgtEl>
                                          <p:spTgt spid="76"/>
                                        </p:tgtEl>
                                        <p:attrNameLst>
                                          <p:attrName>ppt_h</p:attrName>
                                        </p:attrNameLst>
                                      </p:cBhvr>
                                      <p:tavLst>
                                        <p:tav tm="0">
                                          <p:val>
                                            <p:strVal val="#ppt_h"/>
                                          </p:val>
                                        </p:tav>
                                        <p:tav tm="100000">
                                          <p:val>
                                            <p:strVal val="#ppt_h"/>
                                          </p:val>
                                        </p:tav>
                                      </p:tavLst>
                                    </p:anim>
                                  </p:childTnLst>
                                </p:cTn>
                              </p:par>
                            </p:childTnLst>
                          </p:cTn>
                        </p:par>
                        <p:par>
                          <p:cTn id="45" fill="hold">
                            <p:stCondLst>
                              <p:cond delay="6500"/>
                            </p:stCondLst>
                            <p:childTnLst>
                              <p:par>
                                <p:cTn id="46" presetID="22" presetClass="entr" presetSubtype="8"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left)">
                                      <p:cBhvr>
                                        <p:cTn id="48" dur="1000"/>
                                        <p:tgtEl>
                                          <p:spTgt spid="31"/>
                                        </p:tgtEl>
                                      </p:cBhvr>
                                    </p:animEffec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0"/>
                                          </p:stCondLst>
                                        </p:cTn>
                                        <p:tgtEl>
                                          <p:spTgt spid="81"/>
                                        </p:tgtEl>
                                        <p:attrNameLst>
                                          <p:attrName>style.visibility</p:attrName>
                                        </p:attrNameLst>
                                      </p:cBhvr>
                                      <p:to>
                                        <p:strVal val="visible"/>
                                      </p:to>
                                    </p:set>
                                  </p:childTnLst>
                                </p:cTn>
                              </p:par>
                            </p:childTnLst>
                          </p:cTn>
                        </p:par>
                        <p:par>
                          <p:cTn id="52" fill="hold">
                            <p:stCondLst>
                              <p:cond delay="7500"/>
                            </p:stCondLst>
                            <p:childTnLst>
                              <p:par>
                                <p:cTn id="53" presetID="35" presetClass="emph" presetSubtype="0" repeatCount="3000" fill="hold" nodeType="afterEffect">
                                  <p:stCondLst>
                                    <p:cond delay="0"/>
                                  </p:stCondLst>
                                  <p:childTnLst>
                                    <p:anim calcmode="discrete" valueType="str">
                                      <p:cBhvr>
                                        <p:cTn id="54" dur="500" fill="hold"/>
                                        <p:tgtEl>
                                          <p:spTgt spid="81"/>
                                        </p:tgtEl>
                                        <p:attrNameLst>
                                          <p:attrName>style.visibility</p:attrName>
                                        </p:attrNameLst>
                                      </p:cBhvr>
                                      <p:tavLst>
                                        <p:tav tm="0">
                                          <p:val>
                                            <p:strVal val="hidden"/>
                                          </p:val>
                                        </p:tav>
                                        <p:tav tm="50000">
                                          <p:val>
                                            <p:strVal val="visible"/>
                                          </p:val>
                                        </p:tav>
                                      </p:tavLst>
                                    </p:anim>
                                  </p:childTnLst>
                                </p:cTn>
                              </p:par>
                            </p:childTnLst>
                          </p:cTn>
                        </p:par>
                        <p:par>
                          <p:cTn id="55" fill="hold">
                            <p:stCondLst>
                              <p:cond delay="9000"/>
                            </p:stCondLst>
                            <p:childTnLst>
                              <p:par>
                                <p:cTn id="56" presetID="23" presetClass="entr" presetSubtype="32"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anim calcmode="lin" valueType="num">
                                      <p:cBhvr>
                                        <p:cTn id="58" dur="500" fill="hold"/>
                                        <p:tgtEl>
                                          <p:spTgt spid="85"/>
                                        </p:tgtEl>
                                        <p:attrNameLst>
                                          <p:attrName>ppt_w</p:attrName>
                                        </p:attrNameLst>
                                      </p:cBhvr>
                                      <p:tavLst>
                                        <p:tav tm="0">
                                          <p:val>
                                            <p:strVal val="4*#ppt_w"/>
                                          </p:val>
                                        </p:tav>
                                        <p:tav tm="100000">
                                          <p:val>
                                            <p:strVal val="#ppt_w"/>
                                          </p:val>
                                        </p:tav>
                                      </p:tavLst>
                                    </p:anim>
                                    <p:anim calcmode="lin" valueType="num">
                                      <p:cBhvr>
                                        <p:cTn id="59" dur="500" fill="hold"/>
                                        <p:tgtEl>
                                          <p:spTgt spid="8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p:bldP spid="32" grpId="0"/>
      <p:bldP spid="3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495492" y="2748769"/>
            <a:ext cx="5038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通用设计基本方案和模块对应工程量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3495492" y="3521714"/>
            <a:ext cx="5038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编制期定额体系及预算管理规定</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3495492" y="4294659"/>
            <a:ext cx="5038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计价期的材料价格水平</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177502" y="2360896"/>
            <a:ext cx="5679899" cy="2783292"/>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914900" y="4966724"/>
            <a:ext cx="2362200" cy="369332"/>
          </a:xfrm>
          <a:prstGeom prst="rect">
            <a:avLst/>
          </a:prstGeom>
          <a:solidFill>
            <a:srgbClr val="E6F1F1"/>
          </a:solidFill>
        </p:spPr>
        <p:txBody>
          <a:bodyPr vert="horz" wrap="square" rtlCol="0">
            <a:spAutoFit/>
          </a:bodyPr>
          <a:lstStyle/>
          <a:p>
            <a:pPr algn="dist"/>
            <a:r>
              <a:rPr lang="zh-CN" altLang="en-US" b="1" dirty="0">
                <a:solidFill>
                  <a:srgbClr val="404040"/>
                </a:solidFill>
              </a:rPr>
              <a:t>依据这些编制形成</a:t>
            </a:r>
            <a:endParaRPr lang="en-US" altLang="zh-CN" b="1" dirty="0">
              <a:solidFill>
                <a:srgbClr val="404040"/>
              </a:solidFill>
            </a:endParaRPr>
          </a:p>
        </p:txBody>
      </p:sp>
    </p:spTree>
    <p:extLst>
      <p:ext uri="{BB962C8B-B14F-4D97-AF65-F5344CB8AC3E}">
        <p14:creationId xmlns:p14="http://schemas.microsoft.com/office/powerpoint/2010/main" val="387256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wipe(left)">
                                      <p:cBhvr>
                                        <p:cTn id="11" dur="1000"/>
                                        <p:tgtEl>
                                          <p:spTgt spid="7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wipe(left)">
                                      <p:cBhvr>
                                        <p:cTn id="15" dur="1000"/>
                                        <p:tgtEl>
                                          <p:spTgt spid="86"/>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812992" y="2748769"/>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方案典型，结合实际</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3812992" y="3285977"/>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标准统一，造价合理</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3812992" y="3797433"/>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模块全面，边界清晰</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177502" y="2360896"/>
            <a:ext cx="5679899" cy="251590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3022600" y="2162242"/>
            <a:ext cx="2362200" cy="369332"/>
          </a:xfrm>
          <a:prstGeom prst="rect">
            <a:avLst/>
          </a:prstGeom>
          <a:solidFill>
            <a:srgbClr val="E6F1F1"/>
          </a:solidFill>
        </p:spPr>
        <p:txBody>
          <a:bodyPr vert="horz" wrap="square" rtlCol="0">
            <a:spAutoFit/>
          </a:bodyPr>
          <a:lstStyle/>
          <a:p>
            <a:pPr algn="dist"/>
            <a:r>
              <a:rPr lang="zh-CN" altLang="en-US" b="1" dirty="0">
                <a:solidFill>
                  <a:srgbClr val="404040"/>
                </a:solidFill>
              </a:rPr>
              <a:t>贯彻的总体原则</a:t>
            </a:r>
            <a:endParaRPr lang="en-US" altLang="zh-CN" b="1" dirty="0">
              <a:solidFill>
                <a:srgbClr val="404040"/>
              </a:solidFill>
            </a:endParaRPr>
          </a:p>
        </p:txBody>
      </p:sp>
      <p:sp>
        <p:nvSpPr>
          <p:cNvPr id="14" name="文本框 13">
            <a:extLst>
              <a:ext uri="{FF2B5EF4-FFF2-40B4-BE49-F238E27FC236}">
                <a16:creationId xmlns:a16="http://schemas.microsoft.com/office/drawing/2014/main" id="{2114B86E-C90F-4FAD-899A-0EE041BF59BC}"/>
              </a:ext>
            </a:extLst>
          </p:cNvPr>
          <p:cNvSpPr txBox="1"/>
          <p:nvPr/>
        </p:nvSpPr>
        <p:spPr>
          <a:xfrm>
            <a:off x="3812992" y="4334641"/>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使用灵活，简洁适用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E89699B-0F63-48E0-89E6-69709D8F619F}"/>
              </a:ext>
            </a:extLst>
          </p:cNvPr>
          <p:cNvSpPr txBox="1"/>
          <p:nvPr/>
        </p:nvSpPr>
        <p:spPr>
          <a:xfrm>
            <a:off x="3812992"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科学性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64A0AC9-32B5-40BC-B9BA-6193D0905671}"/>
              </a:ext>
            </a:extLst>
          </p:cNvPr>
          <p:cNvSpPr txBox="1"/>
          <p:nvPr/>
        </p:nvSpPr>
        <p:spPr>
          <a:xfrm>
            <a:off x="5004996"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先进性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8C4AB87D-12DB-4869-8489-DF069ED9BF68}"/>
              </a:ext>
            </a:extLst>
          </p:cNvPr>
          <p:cNvSpPr txBox="1"/>
          <p:nvPr/>
        </p:nvSpPr>
        <p:spPr>
          <a:xfrm>
            <a:off x="6197000"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合理性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8" name="矩形: 圆角 17">
            <a:extLst>
              <a:ext uri="{FF2B5EF4-FFF2-40B4-BE49-F238E27FC236}">
                <a16:creationId xmlns:a16="http://schemas.microsoft.com/office/drawing/2014/main" id="{41FCD347-44A8-405E-80E0-B8CEF5E70B74}"/>
              </a:ext>
            </a:extLst>
          </p:cNvPr>
          <p:cNvSpPr/>
          <p:nvPr/>
        </p:nvSpPr>
        <p:spPr>
          <a:xfrm>
            <a:off x="3177502" y="5176426"/>
            <a:ext cx="5679899" cy="879179"/>
          </a:xfrm>
          <a:prstGeom prst="roundRect">
            <a:avLst>
              <a:gd name="adj" fmla="val 34001"/>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41D33C59-407E-444A-90FA-197CC6B2B358}"/>
              </a:ext>
            </a:extLst>
          </p:cNvPr>
          <p:cNvSpPr txBox="1"/>
          <p:nvPr/>
        </p:nvSpPr>
        <p:spPr>
          <a:xfrm>
            <a:off x="3022600" y="4977772"/>
            <a:ext cx="901700" cy="369332"/>
          </a:xfrm>
          <a:prstGeom prst="rect">
            <a:avLst/>
          </a:prstGeom>
          <a:solidFill>
            <a:srgbClr val="E6F1F1"/>
          </a:solidFill>
        </p:spPr>
        <p:txBody>
          <a:bodyPr vert="horz" wrap="square" rtlCol="0">
            <a:spAutoFit/>
          </a:bodyPr>
          <a:lstStyle/>
          <a:p>
            <a:pPr algn="dist"/>
            <a:r>
              <a:rPr lang="zh-CN" altLang="en-US" b="1" dirty="0">
                <a:solidFill>
                  <a:srgbClr val="404040"/>
                </a:solidFill>
              </a:rPr>
              <a:t>体现</a:t>
            </a:r>
            <a:endParaRPr lang="en-US" altLang="zh-CN" b="1" dirty="0">
              <a:solidFill>
                <a:srgbClr val="404040"/>
              </a:solidFill>
            </a:endParaRPr>
          </a:p>
        </p:txBody>
      </p:sp>
      <p:sp>
        <p:nvSpPr>
          <p:cNvPr id="20" name="文本框 19">
            <a:extLst>
              <a:ext uri="{FF2B5EF4-FFF2-40B4-BE49-F238E27FC236}">
                <a16:creationId xmlns:a16="http://schemas.microsoft.com/office/drawing/2014/main" id="{C75C3EBB-B134-435C-BB45-B55E8E016552}"/>
              </a:ext>
            </a:extLst>
          </p:cNvPr>
          <p:cNvSpPr txBox="1"/>
          <p:nvPr/>
        </p:nvSpPr>
        <p:spPr>
          <a:xfrm>
            <a:off x="7389003" y="5444401"/>
            <a:ext cx="8733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适用性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30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1000"/>
                                        <p:tgtEl>
                                          <p:spTgt spid="75"/>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1000"/>
                                        <p:tgtEl>
                                          <p:spTgt spid="86"/>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5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par>
                          <p:cTn id="36" fill="hold">
                            <p:stCondLst>
                              <p:cond delay="6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1000"/>
                                        <p:tgtEl>
                                          <p:spTgt spid="15"/>
                                        </p:tgtEl>
                                      </p:cBhvr>
                                    </p:animEffect>
                                  </p:childTnLst>
                                </p:cTn>
                              </p:par>
                            </p:childTnLst>
                          </p:cTn>
                        </p:par>
                        <p:par>
                          <p:cTn id="40" fill="hold">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1000"/>
                                        <p:tgtEl>
                                          <p:spTgt spid="16"/>
                                        </p:tgtEl>
                                      </p:cBhvr>
                                    </p:animEffect>
                                  </p:childTnLst>
                                </p:cTn>
                              </p:par>
                            </p:childTnLst>
                          </p:cTn>
                        </p:par>
                        <p:par>
                          <p:cTn id="44" fill="hold">
                            <p:stCondLst>
                              <p:cond delay="8000"/>
                            </p:stCondLst>
                            <p:childTnLst>
                              <p:par>
                                <p:cTn id="45" presetID="22" presetClass="entr" presetSubtype="8"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0"/>
                                        <p:tgtEl>
                                          <p:spTgt spid="17"/>
                                        </p:tgtEl>
                                      </p:cBhvr>
                                    </p:animEffect>
                                  </p:childTnLst>
                                </p:cTn>
                              </p:par>
                            </p:childTnLst>
                          </p:cTn>
                        </p:par>
                        <p:par>
                          <p:cTn id="48" fill="hold">
                            <p:stCondLst>
                              <p:cond delay="9000"/>
                            </p:stCondLst>
                            <p:childTnLst>
                              <p:par>
                                <p:cTn id="49" presetID="22" presetClass="entr" presetSubtype="8"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14" grpId="0"/>
      <p:bldP spid="15" grpId="0"/>
      <p:bldP spid="16" grpId="0"/>
      <p:bldP spid="17" grpId="0"/>
      <p:bldP spid="18" grpId="0" animBg="1"/>
      <p:bldP spid="19" grpId="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3746639" y="4366783"/>
            <a:ext cx="4698722" cy="584775"/>
          </a:xfrm>
          <a:prstGeom prst="rect">
            <a:avLst/>
          </a:prstGeom>
        </p:spPr>
        <p:txBody>
          <a:bodyPr wrap="none" anchor="ctr">
            <a:spAutoFit/>
          </a:bodyPr>
          <a:lstStyle/>
          <a:p>
            <a:pPr algn="ctr"/>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招标文件的造价管理内容</a:t>
            </a:r>
            <a:endParaRPr lang="en-US" altLang="zh-CN"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第一章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2541622" y="4951558"/>
            <a:ext cx="7081747"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CONTENTS OF COST MANAGEMENT OF BIDDING DOCUMENTS</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1901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812992" y="3040869"/>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有效处理与通用设计的关系</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3812992" y="3578077"/>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加强控制影响工程造价各类因素</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3812992" y="4089533"/>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控制工程投资，降低电网工程建设和运行成本</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177502" y="2652996"/>
            <a:ext cx="5679899" cy="2515900"/>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3022600" y="2454342"/>
            <a:ext cx="3187700" cy="369332"/>
          </a:xfrm>
          <a:prstGeom prst="rect">
            <a:avLst/>
          </a:prstGeom>
          <a:solidFill>
            <a:srgbClr val="E6F1F1"/>
          </a:solidFill>
        </p:spPr>
        <p:txBody>
          <a:bodyPr vert="horz" wrap="square" rtlCol="0">
            <a:spAutoFit/>
          </a:bodyPr>
          <a:lstStyle/>
          <a:p>
            <a:pPr algn="dist"/>
            <a:r>
              <a:rPr lang="zh-CN" altLang="en-US" b="1" dirty="0">
                <a:solidFill>
                  <a:srgbClr val="404040"/>
                </a:solidFill>
              </a:rPr>
              <a:t>评审中应用通用造价作用</a:t>
            </a:r>
            <a:endParaRPr lang="en-US" altLang="zh-CN" b="1" dirty="0">
              <a:solidFill>
                <a:srgbClr val="404040"/>
              </a:solidFill>
            </a:endParaRPr>
          </a:p>
        </p:txBody>
      </p:sp>
      <p:sp>
        <p:nvSpPr>
          <p:cNvPr id="14" name="文本框 13">
            <a:extLst>
              <a:ext uri="{FF2B5EF4-FFF2-40B4-BE49-F238E27FC236}">
                <a16:creationId xmlns:a16="http://schemas.microsoft.com/office/drawing/2014/main" id="{2114B86E-C90F-4FAD-899A-0EE041BF59BC}"/>
              </a:ext>
            </a:extLst>
          </p:cNvPr>
          <p:cNvSpPr txBox="1"/>
          <p:nvPr/>
        </p:nvSpPr>
        <p:spPr>
          <a:xfrm>
            <a:off x="3812992" y="4626741"/>
            <a:ext cx="4403908"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合理评价工程的技术经济指标</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165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left)">
                                      <p:cBhvr>
                                        <p:cTn id="19" dur="1000"/>
                                        <p:tgtEl>
                                          <p:spTgt spid="75"/>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86"/>
                                        </p:tgtEl>
                                        <p:attrNameLst>
                                          <p:attrName>style.visibility</p:attrName>
                                        </p:attrNameLst>
                                      </p:cBhvr>
                                      <p:to>
                                        <p:strVal val="visible"/>
                                      </p:to>
                                    </p:set>
                                    <p:animEffect transition="in" filter="wipe(left)">
                                      <p:cBhvr>
                                        <p:cTn id="23" dur="1000"/>
                                        <p:tgtEl>
                                          <p:spTgt spid="86"/>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8396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主变压器容量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4800601" y="299541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配置装置形式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4800601" y="3506875"/>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主接线形式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7" y="2280516"/>
            <a:ext cx="2413064" cy="1681781"/>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81862"/>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根据</a:t>
            </a:r>
            <a:endParaRPr lang="en-US" altLang="zh-CN" sz="1600" b="1" dirty="0">
              <a:solidFill>
                <a:srgbClr val="404040"/>
              </a:solidFill>
            </a:endParaRPr>
          </a:p>
        </p:txBody>
      </p:sp>
      <p:grpSp>
        <p:nvGrpSpPr>
          <p:cNvPr id="16" name="组合 15">
            <a:extLst>
              <a:ext uri="{FF2B5EF4-FFF2-40B4-BE49-F238E27FC236}">
                <a16:creationId xmlns:a16="http://schemas.microsoft.com/office/drawing/2014/main" id="{61C6ACBD-F702-42E5-AC07-DB4E5C43156C}"/>
              </a:ext>
            </a:extLst>
          </p:cNvPr>
          <p:cNvGrpSpPr/>
          <p:nvPr/>
        </p:nvGrpSpPr>
        <p:grpSpPr>
          <a:xfrm>
            <a:off x="2317386" y="3218849"/>
            <a:ext cx="889462" cy="888520"/>
            <a:chOff x="5229553" y="2554002"/>
            <a:chExt cx="1653995" cy="1652244"/>
          </a:xfrm>
        </p:grpSpPr>
        <p:sp>
          <p:nvSpPr>
            <p:cNvPr id="17" name="任意多边形: 形状 16">
              <a:extLst>
                <a:ext uri="{FF2B5EF4-FFF2-40B4-BE49-F238E27FC236}">
                  <a16:creationId xmlns:a16="http://schemas.microsoft.com/office/drawing/2014/main" id="{0EF67ADF-D731-4519-ADDA-527CAA61B28F}"/>
                </a:ext>
              </a:extLst>
            </p:cNvPr>
            <p:cNvSpPr>
              <a:spLocks/>
            </p:cNvSpPr>
            <p:nvPr/>
          </p:nvSpPr>
          <p:spPr bwMode="auto">
            <a:xfrm>
              <a:off x="5229553" y="2554002"/>
              <a:ext cx="1653995" cy="1652244"/>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18" name="Freeform 19">
              <a:extLst>
                <a:ext uri="{FF2B5EF4-FFF2-40B4-BE49-F238E27FC236}">
                  <a16:creationId xmlns:a16="http://schemas.microsoft.com/office/drawing/2014/main" id="{7D7DC3E0-C7CD-4BA6-8F31-0DE242D56D68}"/>
                </a:ext>
              </a:extLst>
            </p:cNvPr>
            <p:cNvSpPr>
              <a:spLocks/>
            </p:cNvSpPr>
            <p:nvPr/>
          </p:nvSpPr>
          <p:spPr bwMode="auto">
            <a:xfrm>
              <a:off x="6209698" y="3247980"/>
              <a:ext cx="293169" cy="55745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a:extLst>
              <a:ext uri="{FF2B5EF4-FFF2-40B4-BE49-F238E27FC236}">
                <a16:creationId xmlns:a16="http://schemas.microsoft.com/office/drawing/2014/main" id="{2FE96AFA-1791-4F40-8F19-DFEF9F3DA40A}"/>
              </a:ext>
            </a:extLst>
          </p:cNvPr>
          <p:cNvSpPr txBox="1"/>
          <p:nvPr/>
        </p:nvSpPr>
        <p:spPr>
          <a:xfrm>
            <a:off x="2223316" y="42650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变电工程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21" name="组合 20">
            <a:extLst>
              <a:ext uri="{FF2B5EF4-FFF2-40B4-BE49-F238E27FC236}">
                <a16:creationId xmlns:a16="http://schemas.microsoft.com/office/drawing/2014/main" id="{C8097C5A-E227-4D8C-8309-34026268530C}"/>
              </a:ext>
            </a:extLst>
          </p:cNvPr>
          <p:cNvGrpSpPr/>
          <p:nvPr/>
        </p:nvGrpSpPr>
        <p:grpSpPr>
          <a:xfrm>
            <a:off x="7232985" y="2261290"/>
            <a:ext cx="600406" cy="1681782"/>
            <a:chOff x="9082602" y="1104848"/>
            <a:chExt cx="675670" cy="2396143"/>
          </a:xfrm>
        </p:grpSpPr>
        <p:sp>
          <p:nvSpPr>
            <p:cNvPr id="22" name="箭头: 右 21">
              <a:extLst>
                <a:ext uri="{FF2B5EF4-FFF2-40B4-BE49-F238E27FC236}">
                  <a16:creationId xmlns:a16="http://schemas.microsoft.com/office/drawing/2014/main" id="{EFD60596-6D25-4E74-B854-2CC160D67F2B}"/>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3EB4C80-89B0-4ECC-8890-BF9C39881A9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24" name="文本框 23">
            <a:extLst>
              <a:ext uri="{FF2B5EF4-FFF2-40B4-BE49-F238E27FC236}">
                <a16:creationId xmlns:a16="http://schemas.microsoft.com/office/drawing/2014/main" id="{6A67771E-3BE5-4E7B-9FD7-353B82774A81}"/>
              </a:ext>
            </a:extLst>
          </p:cNvPr>
          <p:cNvSpPr txBox="1"/>
          <p:nvPr/>
        </p:nvSpPr>
        <p:spPr>
          <a:xfrm>
            <a:off x="8155114" y="2405734"/>
            <a:ext cx="430887" cy="1478333"/>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选择基本方案</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4512590"/>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本工程规模差异</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4309143"/>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4110489"/>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结合</a:t>
            </a:r>
            <a:endParaRPr lang="en-US" altLang="zh-CN" sz="1600" b="1" dirty="0">
              <a:solidFill>
                <a:srgbClr val="404040"/>
              </a:solidFill>
            </a:endParaRPr>
          </a:p>
        </p:txBody>
      </p:sp>
      <p:sp>
        <p:nvSpPr>
          <p:cNvPr id="28" name="文本框 27">
            <a:extLst>
              <a:ext uri="{FF2B5EF4-FFF2-40B4-BE49-F238E27FC236}">
                <a16:creationId xmlns:a16="http://schemas.microsoft.com/office/drawing/2014/main" id="{486BE82A-E12E-488C-A672-6E22479195A9}"/>
              </a:ext>
            </a:extLst>
          </p:cNvPr>
          <p:cNvSpPr txBox="1"/>
          <p:nvPr/>
        </p:nvSpPr>
        <p:spPr>
          <a:xfrm>
            <a:off x="4800601" y="557433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子模块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1" name="矩形: 圆角 30">
            <a:extLst>
              <a:ext uri="{FF2B5EF4-FFF2-40B4-BE49-F238E27FC236}">
                <a16:creationId xmlns:a16="http://schemas.microsoft.com/office/drawing/2014/main" id="{22C17269-C89F-42E6-9C52-E3511F33BD32}"/>
              </a:ext>
            </a:extLst>
          </p:cNvPr>
          <p:cNvSpPr/>
          <p:nvPr/>
        </p:nvSpPr>
        <p:spPr>
          <a:xfrm>
            <a:off x="4508437" y="5370892"/>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DF32F93-B57B-4CDB-A6F5-EDFB513823F7}"/>
              </a:ext>
            </a:extLst>
          </p:cNvPr>
          <p:cNvSpPr txBox="1"/>
          <p:nvPr/>
        </p:nvSpPr>
        <p:spPr>
          <a:xfrm>
            <a:off x="4353534" y="5172238"/>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借助</a:t>
            </a:r>
            <a:endParaRPr lang="en-US" altLang="zh-CN" sz="1600" b="1" dirty="0">
              <a:solidFill>
                <a:srgbClr val="404040"/>
              </a:solidFill>
            </a:endParaRPr>
          </a:p>
        </p:txBody>
      </p:sp>
      <p:grpSp>
        <p:nvGrpSpPr>
          <p:cNvPr id="33" name="组合 32">
            <a:extLst>
              <a:ext uri="{FF2B5EF4-FFF2-40B4-BE49-F238E27FC236}">
                <a16:creationId xmlns:a16="http://schemas.microsoft.com/office/drawing/2014/main" id="{7A8519C2-E48C-4EF3-A774-3822B0DCD615}"/>
              </a:ext>
            </a:extLst>
          </p:cNvPr>
          <p:cNvGrpSpPr/>
          <p:nvPr/>
        </p:nvGrpSpPr>
        <p:grpSpPr>
          <a:xfrm>
            <a:off x="7213665" y="4309143"/>
            <a:ext cx="600406" cy="1681782"/>
            <a:chOff x="9082602" y="1104848"/>
            <a:chExt cx="675670" cy="2396143"/>
          </a:xfrm>
        </p:grpSpPr>
        <p:sp>
          <p:nvSpPr>
            <p:cNvPr id="34" name="箭头: 右 33">
              <a:extLst>
                <a:ext uri="{FF2B5EF4-FFF2-40B4-BE49-F238E27FC236}">
                  <a16:creationId xmlns:a16="http://schemas.microsoft.com/office/drawing/2014/main" id="{4510C95B-F49B-4F75-87C7-9D7155A93841}"/>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8B8F15B-3A70-4DB6-9939-821B66E634F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36" name="文本框 35">
            <a:extLst>
              <a:ext uri="{FF2B5EF4-FFF2-40B4-BE49-F238E27FC236}">
                <a16:creationId xmlns:a16="http://schemas.microsoft.com/office/drawing/2014/main" id="{0FE870D3-B1D2-48A1-BFC4-1922EDA1026B}"/>
              </a:ext>
            </a:extLst>
          </p:cNvPr>
          <p:cNvSpPr txBox="1"/>
          <p:nvPr/>
        </p:nvSpPr>
        <p:spPr>
          <a:xfrm>
            <a:off x="8155113" y="4309144"/>
            <a:ext cx="430887" cy="1714634"/>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调整出线、无功</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3446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left)">
                                      <p:cBhvr>
                                        <p:cTn id="29" dur="1000"/>
                                        <p:tgtEl>
                                          <p:spTgt spid="75"/>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left)">
                                      <p:cBhvr>
                                        <p:cTn id="33" dur="1000"/>
                                        <p:tgtEl>
                                          <p:spTgt spid="86"/>
                                        </p:tgtEl>
                                      </p:cBhvr>
                                    </p:animEffect>
                                  </p:childTnLst>
                                </p:cTn>
                              </p:par>
                            </p:childTnLst>
                          </p:cTn>
                        </p:par>
                        <p:par>
                          <p:cTn id="34" fill="hold">
                            <p:stCondLst>
                              <p:cond delay="5500"/>
                            </p:stCondLst>
                            <p:childTnLst>
                              <p:par>
                                <p:cTn id="35" presetID="1"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par>
                          <p:cTn id="37" fill="hold">
                            <p:stCondLst>
                              <p:cond delay="5500"/>
                            </p:stCondLst>
                            <p:childTnLst>
                              <p:par>
                                <p:cTn id="38" presetID="35" presetClass="emph" presetSubtype="0" repeatCount="3000" fill="hold" nodeType="afterEffect">
                                  <p:stCondLst>
                                    <p:cond delay="0"/>
                                  </p:stCondLst>
                                  <p:childTnLst>
                                    <p:anim calcmode="discrete" valueType="str">
                                      <p:cBhvr>
                                        <p:cTn id="39" dur="500" fill="hold"/>
                                        <p:tgtEl>
                                          <p:spTgt spid="21"/>
                                        </p:tgtEl>
                                        <p:attrNameLst>
                                          <p:attrName>style.visibility</p:attrName>
                                        </p:attrNameLst>
                                      </p:cBhvr>
                                      <p:tavLst>
                                        <p:tav tm="0">
                                          <p:val>
                                            <p:strVal val="hidden"/>
                                          </p:val>
                                        </p:tav>
                                        <p:tav tm="50000">
                                          <p:val>
                                            <p:strVal val="visible"/>
                                          </p:val>
                                        </p:tav>
                                      </p:tavLst>
                                    </p:anim>
                                  </p:childTnLst>
                                </p:cTn>
                              </p:par>
                            </p:childTnLst>
                          </p:cTn>
                        </p:par>
                        <p:par>
                          <p:cTn id="40" fill="hold">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1000"/>
                                        <p:tgtEl>
                                          <p:spTgt spid="24"/>
                                        </p:tgtEl>
                                      </p:cBhvr>
                                    </p:animEffect>
                                  </p:childTnLst>
                                </p:cTn>
                              </p:par>
                            </p:childTnLst>
                          </p:cTn>
                        </p:par>
                        <p:par>
                          <p:cTn id="44" fill="hold">
                            <p:stCondLst>
                              <p:cond delay="80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8500"/>
                            </p:stCondLst>
                            <p:childTnLst>
                              <p:par>
                                <p:cTn id="49" presetID="22" presetClass="entr" presetSubtype="1"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9000"/>
                            </p:stCondLst>
                            <p:childTnLst>
                              <p:par>
                                <p:cTn id="53" presetID="2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1000"/>
                                        <p:tgtEl>
                                          <p:spTgt spid="25"/>
                                        </p:tgtEl>
                                      </p:cBhvr>
                                    </p:animEffect>
                                  </p:childTnLst>
                                </p:cTn>
                              </p:par>
                            </p:childTnLst>
                          </p:cTn>
                        </p:par>
                        <p:par>
                          <p:cTn id="56" fill="hold">
                            <p:stCondLst>
                              <p:cond delay="100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par>
                          <p:cTn id="60" fill="hold">
                            <p:stCondLst>
                              <p:cond delay="10500"/>
                            </p:stCondLst>
                            <p:childTnLst>
                              <p:par>
                                <p:cTn id="61" presetID="22" presetClass="entr" presetSubtype="1"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up)">
                                      <p:cBhvr>
                                        <p:cTn id="63" dur="500"/>
                                        <p:tgtEl>
                                          <p:spTgt spid="31"/>
                                        </p:tgtEl>
                                      </p:cBhvr>
                                    </p:animEffect>
                                  </p:childTnLst>
                                </p:cTn>
                              </p:par>
                            </p:childTnLst>
                          </p:cTn>
                        </p:par>
                        <p:par>
                          <p:cTn id="64" fill="hold">
                            <p:stCondLst>
                              <p:cond delay="11000"/>
                            </p:stCondLst>
                            <p:childTnLst>
                              <p:par>
                                <p:cTn id="65" presetID="2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1000"/>
                                        <p:tgtEl>
                                          <p:spTgt spid="28"/>
                                        </p:tgtEl>
                                      </p:cBhvr>
                                    </p:animEffect>
                                  </p:childTnLst>
                                </p:cTn>
                              </p:par>
                            </p:childTnLst>
                          </p:cTn>
                        </p:par>
                        <p:par>
                          <p:cTn id="68" fill="hold">
                            <p:stCondLst>
                              <p:cond delay="12000"/>
                            </p:stCondLst>
                            <p:childTnLst>
                              <p:par>
                                <p:cTn id="69" presetID="1"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par>
                          <p:cTn id="71" fill="hold">
                            <p:stCondLst>
                              <p:cond delay="12000"/>
                            </p:stCondLst>
                            <p:childTnLst>
                              <p:par>
                                <p:cTn id="72" presetID="35" presetClass="emph" presetSubtype="0" repeatCount="3000" fill="hold" nodeType="afterEffect">
                                  <p:stCondLst>
                                    <p:cond delay="0"/>
                                  </p:stCondLst>
                                  <p:childTnLst>
                                    <p:anim calcmode="discrete" valueType="str">
                                      <p:cBhvr>
                                        <p:cTn id="73" dur="500" fill="hold"/>
                                        <p:tgtEl>
                                          <p:spTgt spid="33"/>
                                        </p:tgtEl>
                                        <p:attrNameLst>
                                          <p:attrName>style.visibility</p:attrName>
                                        </p:attrNameLst>
                                      </p:cBhvr>
                                      <p:tavLst>
                                        <p:tav tm="0">
                                          <p:val>
                                            <p:strVal val="hidden"/>
                                          </p:val>
                                        </p:tav>
                                        <p:tav tm="50000">
                                          <p:val>
                                            <p:strVal val="visible"/>
                                          </p:val>
                                        </p:tav>
                                      </p:tavLst>
                                    </p:anim>
                                  </p:childTnLst>
                                </p:cTn>
                              </p:par>
                            </p:childTnLst>
                          </p:cTn>
                        </p:par>
                        <p:par>
                          <p:cTn id="74" fill="hold">
                            <p:stCondLst>
                              <p:cond delay="13500"/>
                            </p:stCondLst>
                            <p:childTnLst>
                              <p:par>
                                <p:cTn id="75" presetID="22" presetClass="entr" presetSubtype="8"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19" grpId="0"/>
      <p:bldP spid="24" grpId="0"/>
      <p:bldP spid="25" grpId="0"/>
      <p:bldP spid="26" grpId="0" animBg="1"/>
      <p:bldP spid="27" grpId="0" animBg="1"/>
      <p:bldP spid="28" grpId="0"/>
      <p:bldP spid="31" grpId="0" animBg="1"/>
      <p:bldP spid="32" grpId="0" animBg="1"/>
      <p:bldP spid="3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83963"/>
            <a:ext cx="2873510"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工程造价与本工程对比分析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6" y="2280517"/>
            <a:ext cx="3454463" cy="702966"/>
          </a:xfrm>
          <a:prstGeom prst="roundRect">
            <a:avLst>
              <a:gd name="adj" fmla="val 29313"/>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81862"/>
            <a:ext cx="993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调整后</a:t>
            </a:r>
            <a:endParaRPr lang="en-US" altLang="zh-CN" sz="1600" b="1" dirty="0">
              <a:solidFill>
                <a:srgbClr val="404040"/>
              </a:solidFill>
            </a:endParaRPr>
          </a:p>
        </p:txBody>
      </p:sp>
      <p:grpSp>
        <p:nvGrpSpPr>
          <p:cNvPr id="16" name="组合 15">
            <a:extLst>
              <a:ext uri="{FF2B5EF4-FFF2-40B4-BE49-F238E27FC236}">
                <a16:creationId xmlns:a16="http://schemas.microsoft.com/office/drawing/2014/main" id="{61C6ACBD-F702-42E5-AC07-DB4E5C43156C}"/>
              </a:ext>
            </a:extLst>
          </p:cNvPr>
          <p:cNvGrpSpPr/>
          <p:nvPr/>
        </p:nvGrpSpPr>
        <p:grpSpPr>
          <a:xfrm>
            <a:off x="2317386" y="3218849"/>
            <a:ext cx="889462" cy="888520"/>
            <a:chOff x="5229553" y="2554002"/>
            <a:chExt cx="1653995" cy="1652244"/>
          </a:xfrm>
        </p:grpSpPr>
        <p:sp>
          <p:nvSpPr>
            <p:cNvPr id="17" name="任意多边形: 形状 16">
              <a:extLst>
                <a:ext uri="{FF2B5EF4-FFF2-40B4-BE49-F238E27FC236}">
                  <a16:creationId xmlns:a16="http://schemas.microsoft.com/office/drawing/2014/main" id="{0EF67ADF-D731-4519-ADDA-527CAA61B28F}"/>
                </a:ext>
              </a:extLst>
            </p:cNvPr>
            <p:cNvSpPr>
              <a:spLocks/>
            </p:cNvSpPr>
            <p:nvPr/>
          </p:nvSpPr>
          <p:spPr bwMode="auto">
            <a:xfrm>
              <a:off x="5229553" y="2554002"/>
              <a:ext cx="1653995" cy="1652244"/>
            </a:xfrm>
            <a:custGeom>
              <a:avLst/>
              <a:gdLst>
                <a:gd name="connsiteX0" fmla="*/ 120650 w 3000375"/>
                <a:gd name="connsiteY0" fmla="*/ 2719388 h 2997200"/>
                <a:gd name="connsiteX1" fmla="*/ 120650 w 3000375"/>
                <a:gd name="connsiteY1" fmla="*/ 2878138 h 2997200"/>
                <a:gd name="connsiteX2" fmla="*/ 2879725 w 3000375"/>
                <a:gd name="connsiteY2" fmla="*/ 2878138 h 2997200"/>
                <a:gd name="connsiteX3" fmla="*/ 2879725 w 3000375"/>
                <a:gd name="connsiteY3" fmla="*/ 2719388 h 2997200"/>
                <a:gd name="connsiteX4" fmla="*/ 641350 w 3000375"/>
                <a:gd name="connsiteY4" fmla="*/ 1379538 h 2997200"/>
                <a:gd name="connsiteX5" fmla="*/ 641350 w 3000375"/>
                <a:gd name="connsiteY5" fmla="*/ 2589213 h 2997200"/>
                <a:gd name="connsiteX6" fmla="*/ 1236663 w 3000375"/>
                <a:gd name="connsiteY6" fmla="*/ 2589213 h 2997200"/>
                <a:gd name="connsiteX7" fmla="*/ 1230313 w 3000375"/>
                <a:gd name="connsiteY7" fmla="*/ 1379538 h 2997200"/>
                <a:gd name="connsiteX8" fmla="*/ 280987 w 3000375"/>
                <a:gd name="connsiteY8" fmla="*/ 722546 h 2997200"/>
                <a:gd name="connsiteX9" fmla="*/ 280987 w 3000375"/>
                <a:gd name="connsiteY9" fmla="*/ 2579921 h 2997200"/>
                <a:gd name="connsiteX10" fmla="*/ 280988 w 3000375"/>
                <a:gd name="connsiteY10" fmla="*/ 2579921 h 2997200"/>
                <a:gd name="connsiteX11" fmla="*/ 280988 w 3000375"/>
                <a:gd name="connsiteY11" fmla="*/ 2589213 h 2997200"/>
                <a:gd name="connsiteX12" fmla="*/ 520701 w 3000375"/>
                <a:gd name="connsiteY12" fmla="*/ 2589213 h 2997200"/>
                <a:gd name="connsiteX13" fmla="*/ 520701 w 3000375"/>
                <a:gd name="connsiteY13" fmla="*/ 1258888 h 2997200"/>
                <a:gd name="connsiteX14" fmla="*/ 1357312 w 3000375"/>
                <a:gd name="connsiteY14" fmla="*/ 1258888 h 2997200"/>
                <a:gd name="connsiteX15" fmla="*/ 1357312 w 3000375"/>
                <a:gd name="connsiteY15" fmla="*/ 2579921 h 2997200"/>
                <a:gd name="connsiteX16" fmla="*/ 1357313 w 3000375"/>
                <a:gd name="connsiteY16" fmla="*/ 2579921 h 2997200"/>
                <a:gd name="connsiteX17" fmla="*/ 1357313 w 3000375"/>
                <a:gd name="connsiteY17" fmla="*/ 2589213 h 2997200"/>
                <a:gd name="connsiteX18" fmla="*/ 2711451 w 3000375"/>
                <a:gd name="connsiteY18" fmla="*/ 2589213 h 2997200"/>
                <a:gd name="connsiteX19" fmla="*/ 2711451 w 3000375"/>
                <a:gd name="connsiteY19" fmla="*/ 731838 h 2997200"/>
                <a:gd name="connsiteX20" fmla="*/ 2711450 w 3000375"/>
                <a:gd name="connsiteY20" fmla="*/ 731838 h 2997200"/>
                <a:gd name="connsiteX21" fmla="*/ 2711450 w 3000375"/>
                <a:gd name="connsiteY21" fmla="*/ 722546 h 2997200"/>
                <a:gd name="connsiteX22" fmla="*/ 1788716 w 3000375"/>
                <a:gd name="connsiteY22" fmla="*/ 352425 h 2997200"/>
                <a:gd name="connsiteX23" fmla="*/ 1728788 w 3000375"/>
                <a:gd name="connsiteY23" fmla="*/ 412564 h 2997200"/>
                <a:gd name="connsiteX24" fmla="*/ 1728788 w 3000375"/>
                <a:gd name="connsiteY24" fmla="*/ 608013 h 2997200"/>
                <a:gd name="connsiteX25" fmla="*/ 2447926 w 3000375"/>
                <a:gd name="connsiteY25" fmla="*/ 608013 h 2997200"/>
                <a:gd name="connsiteX26" fmla="*/ 2447926 w 3000375"/>
                <a:gd name="connsiteY26" fmla="*/ 412564 h 2997200"/>
                <a:gd name="connsiteX27" fmla="*/ 2387998 w 3000375"/>
                <a:gd name="connsiteY27" fmla="*/ 352425 h 2997200"/>
                <a:gd name="connsiteX28" fmla="*/ 1788716 w 3000375"/>
                <a:gd name="connsiteY28" fmla="*/ 352425 h 2997200"/>
                <a:gd name="connsiteX29" fmla="*/ 610924 w 3000375"/>
                <a:gd name="connsiteY29" fmla="*/ 352425 h 2997200"/>
                <a:gd name="connsiteX30" fmla="*/ 550863 w 3000375"/>
                <a:gd name="connsiteY30" fmla="*/ 412564 h 2997200"/>
                <a:gd name="connsiteX31" fmla="*/ 550863 w 3000375"/>
                <a:gd name="connsiteY31" fmla="*/ 608013 h 2997200"/>
                <a:gd name="connsiteX32" fmla="*/ 1271588 w 3000375"/>
                <a:gd name="connsiteY32" fmla="*/ 608013 h 2997200"/>
                <a:gd name="connsiteX33" fmla="*/ 1271588 w 3000375"/>
                <a:gd name="connsiteY33" fmla="*/ 412564 h 2997200"/>
                <a:gd name="connsiteX34" fmla="*/ 1211528 w 3000375"/>
                <a:gd name="connsiteY34" fmla="*/ 352425 h 2997200"/>
                <a:gd name="connsiteX35" fmla="*/ 610924 w 3000375"/>
                <a:gd name="connsiteY35" fmla="*/ 352425 h 2997200"/>
                <a:gd name="connsiteX36" fmla="*/ 697587 w 3000375"/>
                <a:gd name="connsiteY36" fmla="*/ 0 h 2997200"/>
                <a:gd name="connsiteX37" fmla="*/ 757595 w 3000375"/>
                <a:gd name="connsiteY37" fmla="*/ 59944 h 2997200"/>
                <a:gd name="connsiteX38" fmla="*/ 757595 w 3000375"/>
                <a:gd name="connsiteY38" fmla="*/ 232283 h 2997200"/>
                <a:gd name="connsiteX39" fmla="*/ 851357 w 3000375"/>
                <a:gd name="connsiteY39" fmla="*/ 232283 h 2997200"/>
                <a:gd name="connsiteX40" fmla="*/ 851357 w 3000375"/>
                <a:gd name="connsiteY40" fmla="*/ 59944 h 2997200"/>
                <a:gd name="connsiteX41" fmla="*/ 911364 w 3000375"/>
                <a:gd name="connsiteY41" fmla="*/ 0 h 2997200"/>
                <a:gd name="connsiteX42" fmla="*/ 971372 w 3000375"/>
                <a:gd name="connsiteY42" fmla="*/ 59944 h 2997200"/>
                <a:gd name="connsiteX43" fmla="*/ 971372 w 3000375"/>
                <a:gd name="connsiteY43" fmla="*/ 232283 h 2997200"/>
                <a:gd name="connsiteX44" fmla="*/ 1061383 w 3000375"/>
                <a:gd name="connsiteY44" fmla="*/ 232283 h 2997200"/>
                <a:gd name="connsiteX45" fmla="*/ 1061383 w 3000375"/>
                <a:gd name="connsiteY45" fmla="*/ 59944 h 2997200"/>
                <a:gd name="connsiteX46" fmla="*/ 1121390 w 3000375"/>
                <a:gd name="connsiteY46" fmla="*/ 0 h 2997200"/>
                <a:gd name="connsiteX47" fmla="*/ 1181398 w 3000375"/>
                <a:gd name="connsiteY47" fmla="*/ 59944 h 2997200"/>
                <a:gd name="connsiteX48" fmla="*/ 1181398 w 3000375"/>
                <a:gd name="connsiteY48" fmla="*/ 232283 h 2997200"/>
                <a:gd name="connsiteX49" fmla="*/ 1211402 w 3000375"/>
                <a:gd name="connsiteY49" fmla="*/ 232283 h 2997200"/>
                <a:gd name="connsiteX50" fmla="*/ 1391424 w 3000375"/>
                <a:gd name="connsiteY50" fmla="*/ 412115 h 2997200"/>
                <a:gd name="connsiteX51" fmla="*/ 1391424 w 3000375"/>
                <a:gd name="connsiteY51" fmla="*/ 606933 h 2997200"/>
                <a:gd name="connsiteX52" fmla="*/ 1608951 w 3000375"/>
                <a:gd name="connsiteY52" fmla="*/ 606933 h 2997200"/>
                <a:gd name="connsiteX53" fmla="*/ 1608951 w 3000375"/>
                <a:gd name="connsiteY53" fmla="*/ 412115 h 2997200"/>
                <a:gd name="connsiteX54" fmla="*/ 1788974 w 3000375"/>
                <a:gd name="connsiteY54" fmla="*/ 232283 h 2997200"/>
                <a:gd name="connsiteX55" fmla="*/ 1811477 w 3000375"/>
                <a:gd name="connsiteY55" fmla="*/ 232283 h 2997200"/>
                <a:gd name="connsiteX56" fmla="*/ 1811477 w 3000375"/>
                <a:gd name="connsiteY56" fmla="*/ 59944 h 2997200"/>
                <a:gd name="connsiteX57" fmla="*/ 1871484 w 3000375"/>
                <a:gd name="connsiteY57" fmla="*/ 0 h 2997200"/>
                <a:gd name="connsiteX58" fmla="*/ 1931492 w 3000375"/>
                <a:gd name="connsiteY58" fmla="*/ 59944 h 2997200"/>
                <a:gd name="connsiteX59" fmla="*/ 1931492 w 3000375"/>
                <a:gd name="connsiteY59" fmla="*/ 232283 h 2997200"/>
                <a:gd name="connsiteX60" fmla="*/ 2029004 w 3000375"/>
                <a:gd name="connsiteY60" fmla="*/ 232283 h 2997200"/>
                <a:gd name="connsiteX61" fmla="*/ 2029004 w 3000375"/>
                <a:gd name="connsiteY61" fmla="*/ 59944 h 2997200"/>
                <a:gd name="connsiteX62" fmla="*/ 2089011 w 3000375"/>
                <a:gd name="connsiteY62" fmla="*/ 0 h 2997200"/>
                <a:gd name="connsiteX63" fmla="*/ 2149019 w 3000375"/>
                <a:gd name="connsiteY63" fmla="*/ 59944 h 2997200"/>
                <a:gd name="connsiteX64" fmla="*/ 2149019 w 3000375"/>
                <a:gd name="connsiteY64" fmla="*/ 232283 h 2997200"/>
                <a:gd name="connsiteX65" fmla="*/ 2239030 w 3000375"/>
                <a:gd name="connsiteY65" fmla="*/ 232283 h 2997200"/>
                <a:gd name="connsiteX66" fmla="*/ 2239030 w 3000375"/>
                <a:gd name="connsiteY66" fmla="*/ 59944 h 2997200"/>
                <a:gd name="connsiteX67" fmla="*/ 2299037 w 3000375"/>
                <a:gd name="connsiteY67" fmla="*/ 0 h 2997200"/>
                <a:gd name="connsiteX68" fmla="*/ 2359045 w 3000375"/>
                <a:gd name="connsiteY68" fmla="*/ 59944 h 2997200"/>
                <a:gd name="connsiteX69" fmla="*/ 2359045 w 3000375"/>
                <a:gd name="connsiteY69" fmla="*/ 232283 h 2997200"/>
                <a:gd name="connsiteX70" fmla="*/ 2389049 w 3000375"/>
                <a:gd name="connsiteY70" fmla="*/ 232283 h 2997200"/>
                <a:gd name="connsiteX71" fmla="*/ 2569071 w 3000375"/>
                <a:gd name="connsiteY71" fmla="*/ 412115 h 2997200"/>
                <a:gd name="connsiteX72" fmla="*/ 2569071 w 3000375"/>
                <a:gd name="connsiteY72" fmla="*/ 606933 h 2997200"/>
                <a:gd name="connsiteX73" fmla="*/ 2730341 w 3000375"/>
                <a:gd name="connsiteY73" fmla="*/ 606933 h 2997200"/>
                <a:gd name="connsiteX74" fmla="*/ 2831604 w 3000375"/>
                <a:gd name="connsiteY74" fmla="*/ 708089 h 2997200"/>
                <a:gd name="connsiteX75" fmla="*/ 2831604 w 3000375"/>
                <a:gd name="connsiteY75" fmla="*/ 2600071 h 2997200"/>
                <a:gd name="connsiteX76" fmla="*/ 3000375 w 3000375"/>
                <a:gd name="connsiteY76" fmla="*/ 2600071 h 2997200"/>
                <a:gd name="connsiteX77" fmla="*/ 3000375 w 3000375"/>
                <a:gd name="connsiteY77" fmla="*/ 2997200 h 2997200"/>
                <a:gd name="connsiteX78" fmla="*/ 0 w 3000375"/>
                <a:gd name="connsiteY78" fmla="*/ 2997200 h 2997200"/>
                <a:gd name="connsiteX79" fmla="*/ 0 w 3000375"/>
                <a:gd name="connsiteY79" fmla="*/ 2600071 h 2997200"/>
                <a:gd name="connsiteX80" fmla="*/ 161270 w 3000375"/>
                <a:gd name="connsiteY80" fmla="*/ 2600071 h 2997200"/>
                <a:gd name="connsiteX81" fmla="*/ 161270 w 3000375"/>
                <a:gd name="connsiteY81" fmla="*/ 708089 h 2997200"/>
                <a:gd name="connsiteX82" fmla="*/ 262533 w 3000375"/>
                <a:gd name="connsiteY82" fmla="*/ 606933 h 2997200"/>
                <a:gd name="connsiteX83" fmla="*/ 431304 w 3000375"/>
                <a:gd name="connsiteY83" fmla="*/ 606933 h 2997200"/>
                <a:gd name="connsiteX84" fmla="*/ 431304 w 3000375"/>
                <a:gd name="connsiteY84" fmla="*/ 412115 h 2997200"/>
                <a:gd name="connsiteX85" fmla="*/ 611327 w 3000375"/>
                <a:gd name="connsiteY85" fmla="*/ 232283 h 2997200"/>
                <a:gd name="connsiteX86" fmla="*/ 637580 w 3000375"/>
                <a:gd name="connsiteY86" fmla="*/ 232283 h 2997200"/>
                <a:gd name="connsiteX87" fmla="*/ 637580 w 3000375"/>
                <a:gd name="connsiteY87" fmla="*/ 59944 h 2997200"/>
                <a:gd name="connsiteX88" fmla="*/ 697587 w 3000375"/>
                <a:gd name="connsiteY88" fmla="*/ 0 h 299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000375" h="2997200">
                  <a:moveTo>
                    <a:pt x="120650" y="2719388"/>
                  </a:moveTo>
                  <a:lnTo>
                    <a:pt x="120650" y="2878138"/>
                  </a:lnTo>
                  <a:lnTo>
                    <a:pt x="2879725" y="2878138"/>
                  </a:lnTo>
                  <a:lnTo>
                    <a:pt x="2879725" y="2719388"/>
                  </a:lnTo>
                  <a:close/>
                  <a:moveTo>
                    <a:pt x="641350" y="1379538"/>
                  </a:moveTo>
                  <a:lnTo>
                    <a:pt x="641350" y="2589213"/>
                  </a:lnTo>
                  <a:lnTo>
                    <a:pt x="1236663" y="2589213"/>
                  </a:lnTo>
                  <a:lnTo>
                    <a:pt x="1230313" y="1379538"/>
                  </a:lnTo>
                  <a:close/>
                  <a:moveTo>
                    <a:pt x="280987" y="722546"/>
                  </a:moveTo>
                  <a:lnTo>
                    <a:pt x="280987" y="2579921"/>
                  </a:lnTo>
                  <a:lnTo>
                    <a:pt x="280988" y="2579921"/>
                  </a:lnTo>
                  <a:lnTo>
                    <a:pt x="280988" y="2589213"/>
                  </a:lnTo>
                  <a:lnTo>
                    <a:pt x="520701" y="2589213"/>
                  </a:lnTo>
                  <a:lnTo>
                    <a:pt x="520701" y="1258888"/>
                  </a:lnTo>
                  <a:lnTo>
                    <a:pt x="1357312" y="1258888"/>
                  </a:lnTo>
                  <a:lnTo>
                    <a:pt x="1357312" y="2579921"/>
                  </a:lnTo>
                  <a:lnTo>
                    <a:pt x="1357313" y="2579921"/>
                  </a:lnTo>
                  <a:lnTo>
                    <a:pt x="1357313" y="2589213"/>
                  </a:lnTo>
                  <a:lnTo>
                    <a:pt x="2711451" y="2589213"/>
                  </a:lnTo>
                  <a:lnTo>
                    <a:pt x="2711451" y="731838"/>
                  </a:lnTo>
                  <a:lnTo>
                    <a:pt x="2711450" y="731838"/>
                  </a:lnTo>
                  <a:lnTo>
                    <a:pt x="2711450" y="722546"/>
                  </a:lnTo>
                  <a:close/>
                  <a:moveTo>
                    <a:pt x="1788716" y="352425"/>
                  </a:moveTo>
                  <a:cubicBezTo>
                    <a:pt x="1755007" y="352425"/>
                    <a:pt x="1728788" y="382494"/>
                    <a:pt x="1728788" y="412564"/>
                  </a:cubicBezTo>
                  <a:lnTo>
                    <a:pt x="1728788" y="608013"/>
                  </a:lnTo>
                  <a:cubicBezTo>
                    <a:pt x="1728788" y="608013"/>
                    <a:pt x="1728788" y="608013"/>
                    <a:pt x="2447926" y="608013"/>
                  </a:cubicBezTo>
                  <a:cubicBezTo>
                    <a:pt x="2447926" y="608013"/>
                    <a:pt x="2447926" y="608013"/>
                    <a:pt x="2447926" y="412564"/>
                  </a:cubicBezTo>
                  <a:cubicBezTo>
                    <a:pt x="2447926" y="382494"/>
                    <a:pt x="2421708" y="352425"/>
                    <a:pt x="2387998" y="352425"/>
                  </a:cubicBezTo>
                  <a:cubicBezTo>
                    <a:pt x="2387998" y="352425"/>
                    <a:pt x="2387998" y="352425"/>
                    <a:pt x="1788716" y="352425"/>
                  </a:cubicBezTo>
                  <a:close/>
                  <a:moveTo>
                    <a:pt x="610924" y="352425"/>
                  </a:moveTo>
                  <a:cubicBezTo>
                    <a:pt x="577140" y="352425"/>
                    <a:pt x="550863" y="382494"/>
                    <a:pt x="550863" y="412564"/>
                  </a:cubicBezTo>
                  <a:lnTo>
                    <a:pt x="550863" y="608013"/>
                  </a:lnTo>
                  <a:cubicBezTo>
                    <a:pt x="550863" y="608013"/>
                    <a:pt x="550863" y="608013"/>
                    <a:pt x="1271588" y="608013"/>
                  </a:cubicBezTo>
                  <a:cubicBezTo>
                    <a:pt x="1271588" y="608013"/>
                    <a:pt x="1271588" y="608013"/>
                    <a:pt x="1271588" y="412564"/>
                  </a:cubicBezTo>
                  <a:cubicBezTo>
                    <a:pt x="1271588" y="382494"/>
                    <a:pt x="1245312" y="352425"/>
                    <a:pt x="1211528" y="352425"/>
                  </a:cubicBezTo>
                  <a:cubicBezTo>
                    <a:pt x="1211528" y="352425"/>
                    <a:pt x="1211528" y="352425"/>
                    <a:pt x="610924" y="352425"/>
                  </a:cubicBezTo>
                  <a:close/>
                  <a:moveTo>
                    <a:pt x="697587" y="0"/>
                  </a:moveTo>
                  <a:cubicBezTo>
                    <a:pt x="727591" y="0"/>
                    <a:pt x="757595" y="26226"/>
                    <a:pt x="757595" y="59944"/>
                  </a:cubicBezTo>
                  <a:cubicBezTo>
                    <a:pt x="757595" y="59944"/>
                    <a:pt x="757595" y="59944"/>
                    <a:pt x="757595" y="232283"/>
                  </a:cubicBezTo>
                  <a:cubicBezTo>
                    <a:pt x="757595" y="232283"/>
                    <a:pt x="757595" y="232283"/>
                    <a:pt x="851357" y="232283"/>
                  </a:cubicBezTo>
                  <a:cubicBezTo>
                    <a:pt x="851357" y="232283"/>
                    <a:pt x="851357" y="232283"/>
                    <a:pt x="851357" y="59944"/>
                  </a:cubicBezTo>
                  <a:cubicBezTo>
                    <a:pt x="851357" y="26226"/>
                    <a:pt x="877610" y="0"/>
                    <a:pt x="911364" y="0"/>
                  </a:cubicBezTo>
                  <a:cubicBezTo>
                    <a:pt x="945118" y="0"/>
                    <a:pt x="971372" y="26226"/>
                    <a:pt x="971372" y="59944"/>
                  </a:cubicBezTo>
                  <a:cubicBezTo>
                    <a:pt x="971372" y="59944"/>
                    <a:pt x="971372" y="59944"/>
                    <a:pt x="971372" y="232283"/>
                  </a:cubicBezTo>
                  <a:cubicBezTo>
                    <a:pt x="971372" y="232283"/>
                    <a:pt x="971372" y="232283"/>
                    <a:pt x="1061383" y="232283"/>
                  </a:cubicBezTo>
                  <a:cubicBezTo>
                    <a:pt x="1061383" y="232283"/>
                    <a:pt x="1061383" y="232283"/>
                    <a:pt x="1061383" y="59944"/>
                  </a:cubicBezTo>
                  <a:cubicBezTo>
                    <a:pt x="1061383" y="26226"/>
                    <a:pt x="1087636" y="0"/>
                    <a:pt x="1121390" y="0"/>
                  </a:cubicBezTo>
                  <a:cubicBezTo>
                    <a:pt x="1155145" y="0"/>
                    <a:pt x="1181398" y="26226"/>
                    <a:pt x="1181398" y="59944"/>
                  </a:cubicBezTo>
                  <a:cubicBezTo>
                    <a:pt x="1181398" y="59944"/>
                    <a:pt x="1181398" y="59944"/>
                    <a:pt x="1181398" y="232283"/>
                  </a:cubicBezTo>
                  <a:cubicBezTo>
                    <a:pt x="1181398" y="232283"/>
                    <a:pt x="1181398" y="232283"/>
                    <a:pt x="1211402" y="232283"/>
                  </a:cubicBezTo>
                  <a:cubicBezTo>
                    <a:pt x="1312664" y="232283"/>
                    <a:pt x="1391424" y="314706"/>
                    <a:pt x="1391424" y="412115"/>
                  </a:cubicBezTo>
                  <a:cubicBezTo>
                    <a:pt x="1391424" y="412115"/>
                    <a:pt x="1391424" y="412115"/>
                    <a:pt x="1391424" y="606933"/>
                  </a:cubicBezTo>
                  <a:cubicBezTo>
                    <a:pt x="1391424" y="606933"/>
                    <a:pt x="1391424" y="606933"/>
                    <a:pt x="1608951" y="606933"/>
                  </a:cubicBezTo>
                  <a:cubicBezTo>
                    <a:pt x="1608951" y="606933"/>
                    <a:pt x="1608951" y="606933"/>
                    <a:pt x="1608951" y="412115"/>
                  </a:cubicBezTo>
                  <a:cubicBezTo>
                    <a:pt x="1608951" y="314706"/>
                    <a:pt x="1687711" y="232283"/>
                    <a:pt x="1788974" y="232283"/>
                  </a:cubicBezTo>
                  <a:cubicBezTo>
                    <a:pt x="1788974" y="232283"/>
                    <a:pt x="1788974" y="232283"/>
                    <a:pt x="1811477" y="232283"/>
                  </a:cubicBezTo>
                  <a:cubicBezTo>
                    <a:pt x="1811477" y="232283"/>
                    <a:pt x="1811477" y="232283"/>
                    <a:pt x="1811477" y="59944"/>
                  </a:cubicBezTo>
                  <a:cubicBezTo>
                    <a:pt x="1811477" y="26226"/>
                    <a:pt x="1837730" y="0"/>
                    <a:pt x="1871484" y="0"/>
                  </a:cubicBezTo>
                  <a:cubicBezTo>
                    <a:pt x="1905238" y="0"/>
                    <a:pt x="1931492" y="26226"/>
                    <a:pt x="1931492" y="59944"/>
                  </a:cubicBezTo>
                  <a:cubicBezTo>
                    <a:pt x="1931492" y="59944"/>
                    <a:pt x="1931492" y="59944"/>
                    <a:pt x="1931492" y="232283"/>
                  </a:cubicBezTo>
                  <a:cubicBezTo>
                    <a:pt x="1931492" y="232283"/>
                    <a:pt x="1931492" y="232283"/>
                    <a:pt x="2029004" y="232283"/>
                  </a:cubicBezTo>
                  <a:cubicBezTo>
                    <a:pt x="2029004" y="232283"/>
                    <a:pt x="2029004" y="232283"/>
                    <a:pt x="2029004" y="59944"/>
                  </a:cubicBezTo>
                  <a:cubicBezTo>
                    <a:pt x="2029004" y="26226"/>
                    <a:pt x="2055257" y="0"/>
                    <a:pt x="2089011" y="0"/>
                  </a:cubicBezTo>
                  <a:cubicBezTo>
                    <a:pt x="2122765" y="0"/>
                    <a:pt x="2149019" y="26226"/>
                    <a:pt x="2149019" y="59944"/>
                  </a:cubicBezTo>
                  <a:cubicBezTo>
                    <a:pt x="2149019" y="59944"/>
                    <a:pt x="2149019" y="59944"/>
                    <a:pt x="2149019" y="232283"/>
                  </a:cubicBezTo>
                  <a:cubicBezTo>
                    <a:pt x="2149019" y="232283"/>
                    <a:pt x="2149019" y="232283"/>
                    <a:pt x="2239030" y="232283"/>
                  </a:cubicBezTo>
                  <a:cubicBezTo>
                    <a:pt x="2239030" y="232283"/>
                    <a:pt x="2239030" y="232283"/>
                    <a:pt x="2239030" y="59944"/>
                  </a:cubicBezTo>
                  <a:cubicBezTo>
                    <a:pt x="2239030" y="26226"/>
                    <a:pt x="2265283" y="0"/>
                    <a:pt x="2299037" y="0"/>
                  </a:cubicBezTo>
                  <a:cubicBezTo>
                    <a:pt x="2332792" y="0"/>
                    <a:pt x="2359045" y="26226"/>
                    <a:pt x="2359045" y="59944"/>
                  </a:cubicBezTo>
                  <a:cubicBezTo>
                    <a:pt x="2359045" y="59944"/>
                    <a:pt x="2359045" y="59944"/>
                    <a:pt x="2359045" y="232283"/>
                  </a:cubicBezTo>
                  <a:cubicBezTo>
                    <a:pt x="2359045" y="232283"/>
                    <a:pt x="2359045" y="232283"/>
                    <a:pt x="2389049" y="232283"/>
                  </a:cubicBezTo>
                  <a:cubicBezTo>
                    <a:pt x="2486561" y="232283"/>
                    <a:pt x="2569071" y="314706"/>
                    <a:pt x="2569071" y="412115"/>
                  </a:cubicBezTo>
                  <a:cubicBezTo>
                    <a:pt x="2569071" y="412115"/>
                    <a:pt x="2569071" y="412115"/>
                    <a:pt x="2569071" y="606933"/>
                  </a:cubicBezTo>
                  <a:cubicBezTo>
                    <a:pt x="2569071" y="606933"/>
                    <a:pt x="2569071" y="606933"/>
                    <a:pt x="2730341" y="606933"/>
                  </a:cubicBezTo>
                  <a:cubicBezTo>
                    <a:pt x="2786598" y="606933"/>
                    <a:pt x="2831604" y="651891"/>
                    <a:pt x="2831604" y="708089"/>
                  </a:cubicBezTo>
                  <a:cubicBezTo>
                    <a:pt x="2831604" y="708089"/>
                    <a:pt x="2831604" y="708089"/>
                    <a:pt x="2831604" y="2600071"/>
                  </a:cubicBezTo>
                  <a:lnTo>
                    <a:pt x="3000375" y="2600071"/>
                  </a:lnTo>
                  <a:cubicBezTo>
                    <a:pt x="3000375" y="2600071"/>
                    <a:pt x="3000375" y="2600071"/>
                    <a:pt x="3000375" y="2997200"/>
                  </a:cubicBezTo>
                  <a:cubicBezTo>
                    <a:pt x="3000375" y="2997200"/>
                    <a:pt x="3000375" y="2997200"/>
                    <a:pt x="0" y="2997200"/>
                  </a:cubicBezTo>
                  <a:cubicBezTo>
                    <a:pt x="0" y="2997200"/>
                    <a:pt x="0" y="2997200"/>
                    <a:pt x="0" y="2600071"/>
                  </a:cubicBezTo>
                  <a:cubicBezTo>
                    <a:pt x="0" y="2600071"/>
                    <a:pt x="0" y="2600071"/>
                    <a:pt x="161270" y="2600071"/>
                  </a:cubicBezTo>
                  <a:cubicBezTo>
                    <a:pt x="161270" y="2600071"/>
                    <a:pt x="161270" y="2600071"/>
                    <a:pt x="161270" y="708089"/>
                  </a:cubicBezTo>
                  <a:cubicBezTo>
                    <a:pt x="161270" y="651891"/>
                    <a:pt x="206276" y="606933"/>
                    <a:pt x="262533" y="606933"/>
                  </a:cubicBezTo>
                  <a:cubicBezTo>
                    <a:pt x="262533" y="606933"/>
                    <a:pt x="262533" y="606933"/>
                    <a:pt x="431304" y="606933"/>
                  </a:cubicBezTo>
                  <a:cubicBezTo>
                    <a:pt x="431304" y="606933"/>
                    <a:pt x="431304" y="606933"/>
                    <a:pt x="431304" y="412115"/>
                  </a:cubicBezTo>
                  <a:cubicBezTo>
                    <a:pt x="431304" y="314706"/>
                    <a:pt x="513814" y="232283"/>
                    <a:pt x="611327" y="232283"/>
                  </a:cubicBezTo>
                  <a:cubicBezTo>
                    <a:pt x="611327" y="232283"/>
                    <a:pt x="611327" y="232283"/>
                    <a:pt x="637580" y="232283"/>
                  </a:cubicBezTo>
                  <a:cubicBezTo>
                    <a:pt x="637580" y="232283"/>
                    <a:pt x="637580" y="232283"/>
                    <a:pt x="637580" y="59944"/>
                  </a:cubicBezTo>
                  <a:cubicBezTo>
                    <a:pt x="637580" y="26226"/>
                    <a:pt x="663833" y="0"/>
                    <a:pt x="697587" y="0"/>
                  </a:cubicBez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zh-CN" altLang="en-US"/>
            </a:p>
          </p:txBody>
        </p:sp>
        <p:sp>
          <p:nvSpPr>
            <p:cNvPr id="18" name="Freeform 19">
              <a:extLst>
                <a:ext uri="{FF2B5EF4-FFF2-40B4-BE49-F238E27FC236}">
                  <a16:creationId xmlns:a16="http://schemas.microsoft.com/office/drawing/2014/main" id="{7D7DC3E0-C7CD-4BA6-8F31-0DE242D56D68}"/>
                </a:ext>
              </a:extLst>
            </p:cNvPr>
            <p:cNvSpPr>
              <a:spLocks/>
            </p:cNvSpPr>
            <p:nvPr/>
          </p:nvSpPr>
          <p:spPr bwMode="auto">
            <a:xfrm>
              <a:off x="6209698" y="3247980"/>
              <a:ext cx="293169" cy="557458"/>
            </a:xfrm>
            <a:custGeom>
              <a:avLst/>
              <a:gdLst>
                <a:gd name="T0" fmla="*/ 94 w 335"/>
                <a:gd name="T1" fmla="*/ 600 h 637"/>
                <a:gd name="T2" fmla="*/ 160 w 335"/>
                <a:gd name="T3" fmla="*/ 637 h 637"/>
                <a:gd name="T4" fmla="*/ 335 w 335"/>
                <a:gd name="T5" fmla="*/ 347 h 637"/>
                <a:gd name="T6" fmla="*/ 120 w 335"/>
                <a:gd name="T7" fmla="*/ 316 h 637"/>
                <a:gd name="T8" fmla="*/ 271 w 335"/>
                <a:gd name="T9" fmla="*/ 33 h 637"/>
                <a:gd name="T10" fmla="*/ 203 w 335"/>
                <a:gd name="T11" fmla="*/ 0 h 637"/>
                <a:gd name="T12" fmla="*/ 0 w 335"/>
                <a:gd name="T13" fmla="*/ 378 h 637"/>
                <a:gd name="T14" fmla="*/ 210 w 335"/>
                <a:gd name="T15" fmla="*/ 408 h 637"/>
                <a:gd name="T16" fmla="*/ 94 w 335"/>
                <a:gd name="T17" fmla="*/ 600 h 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637">
                  <a:moveTo>
                    <a:pt x="94" y="600"/>
                  </a:moveTo>
                  <a:lnTo>
                    <a:pt x="160" y="637"/>
                  </a:lnTo>
                  <a:lnTo>
                    <a:pt x="335" y="347"/>
                  </a:lnTo>
                  <a:lnTo>
                    <a:pt x="120" y="316"/>
                  </a:lnTo>
                  <a:lnTo>
                    <a:pt x="271" y="33"/>
                  </a:lnTo>
                  <a:lnTo>
                    <a:pt x="203" y="0"/>
                  </a:lnTo>
                  <a:lnTo>
                    <a:pt x="0" y="378"/>
                  </a:lnTo>
                  <a:lnTo>
                    <a:pt x="210" y="408"/>
                  </a:lnTo>
                  <a:lnTo>
                    <a:pt x="94" y="600"/>
                  </a:lnTo>
                  <a:close/>
                </a:path>
              </a:pathLst>
            </a:custGeom>
            <a:gradFill>
              <a:gsLst>
                <a:gs pos="0">
                  <a:srgbClr val="71E3B8"/>
                </a:gs>
                <a:gs pos="100000">
                  <a:srgbClr val="27B4DB"/>
                </a:gs>
              </a:gsLst>
              <a:lin ang="54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a:extLst>
              <a:ext uri="{FF2B5EF4-FFF2-40B4-BE49-F238E27FC236}">
                <a16:creationId xmlns:a16="http://schemas.microsoft.com/office/drawing/2014/main" id="{2FE96AFA-1791-4F40-8F19-DFEF9F3DA40A}"/>
              </a:ext>
            </a:extLst>
          </p:cNvPr>
          <p:cNvSpPr txBox="1"/>
          <p:nvPr/>
        </p:nvSpPr>
        <p:spPr>
          <a:xfrm>
            <a:off x="2223316" y="42650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变电工程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367428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建筑工程费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3470836"/>
            <a:ext cx="3454462" cy="2091764"/>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3272182"/>
            <a:ext cx="1628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四个方面入手</a:t>
            </a:r>
            <a:endParaRPr lang="en-US" altLang="zh-CN" sz="1600" b="1" dirty="0">
              <a:solidFill>
                <a:srgbClr val="404040"/>
              </a:solidFill>
            </a:endParaRPr>
          </a:p>
        </p:txBody>
      </p:sp>
      <p:sp>
        <p:nvSpPr>
          <p:cNvPr id="36" name="文本框 35">
            <a:extLst>
              <a:ext uri="{FF2B5EF4-FFF2-40B4-BE49-F238E27FC236}">
                <a16:creationId xmlns:a16="http://schemas.microsoft.com/office/drawing/2014/main" id="{0FE870D3-B1D2-48A1-BFC4-1922EDA1026B}"/>
              </a:ext>
            </a:extLst>
          </p:cNvPr>
          <p:cNvSpPr txBox="1"/>
          <p:nvPr/>
        </p:nvSpPr>
        <p:spPr>
          <a:xfrm>
            <a:off x="8949039" y="3653510"/>
            <a:ext cx="430887" cy="1714634"/>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量价费分析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6BA31BE-8F0B-4F83-943C-32E2BC4D2FC3}"/>
              </a:ext>
            </a:extLst>
          </p:cNvPr>
          <p:cNvSpPr txBox="1"/>
          <p:nvPr/>
        </p:nvSpPr>
        <p:spPr>
          <a:xfrm>
            <a:off x="4800601" y="4115250"/>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设备购置费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5DEBDC1-7393-4730-A1B3-DB40D66BA915}"/>
              </a:ext>
            </a:extLst>
          </p:cNvPr>
          <p:cNvSpPr txBox="1"/>
          <p:nvPr/>
        </p:nvSpPr>
        <p:spPr>
          <a:xfrm>
            <a:off x="4787901" y="4556217"/>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安装工程费</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45F7CEE3-D0FE-4B1E-A4C4-17DC985A1BA7}"/>
              </a:ext>
            </a:extLst>
          </p:cNvPr>
          <p:cNvSpPr txBox="1"/>
          <p:nvPr/>
        </p:nvSpPr>
        <p:spPr>
          <a:xfrm>
            <a:off x="4787901" y="4997184"/>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1B51FAB-A7CC-4C69-9D1C-337C544093B7}"/>
              </a:ext>
            </a:extLst>
          </p:cNvPr>
          <p:cNvGrpSpPr/>
          <p:nvPr/>
        </p:nvGrpSpPr>
        <p:grpSpPr>
          <a:xfrm>
            <a:off x="6789935" y="3637187"/>
            <a:ext cx="875463" cy="425023"/>
            <a:chOff x="6756400" y="3592047"/>
            <a:chExt cx="1061459" cy="515322"/>
          </a:xfrm>
        </p:grpSpPr>
        <p:sp>
          <p:nvSpPr>
            <p:cNvPr id="2" name="矩形: 圆角 1">
              <a:extLst>
                <a:ext uri="{FF2B5EF4-FFF2-40B4-BE49-F238E27FC236}">
                  <a16:creationId xmlns:a16="http://schemas.microsoft.com/office/drawing/2014/main" id="{279C9679-927E-4938-92BD-B1696D594E13}"/>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 name="文本框 2">
              <a:extLst>
                <a:ext uri="{FF2B5EF4-FFF2-40B4-BE49-F238E27FC236}">
                  <a16:creationId xmlns:a16="http://schemas.microsoft.com/office/drawing/2014/main" id="{D70E6DE4-815F-4D20-9B23-5DBF8E1DDC49}"/>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grpSp>
        <p:nvGrpSpPr>
          <p:cNvPr id="44" name="组合 43">
            <a:extLst>
              <a:ext uri="{FF2B5EF4-FFF2-40B4-BE49-F238E27FC236}">
                <a16:creationId xmlns:a16="http://schemas.microsoft.com/office/drawing/2014/main" id="{026D78EC-792E-48BC-A9F2-5EF128C4A0A1}"/>
              </a:ext>
            </a:extLst>
          </p:cNvPr>
          <p:cNvGrpSpPr/>
          <p:nvPr/>
        </p:nvGrpSpPr>
        <p:grpSpPr>
          <a:xfrm>
            <a:off x="6785216" y="4074446"/>
            <a:ext cx="875463" cy="425023"/>
            <a:chOff x="6756400" y="3592047"/>
            <a:chExt cx="1061459" cy="515322"/>
          </a:xfrm>
        </p:grpSpPr>
        <p:sp>
          <p:nvSpPr>
            <p:cNvPr id="45" name="矩形: 圆角 44">
              <a:extLst>
                <a:ext uri="{FF2B5EF4-FFF2-40B4-BE49-F238E27FC236}">
                  <a16:creationId xmlns:a16="http://schemas.microsoft.com/office/drawing/2014/main" id="{AD69DB6B-25A9-4127-A5BF-AEBC24C51823}"/>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文本框 45">
              <a:extLst>
                <a:ext uri="{FF2B5EF4-FFF2-40B4-BE49-F238E27FC236}">
                  <a16:creationId xmlns:a16="http://schemas.microsoft.com/office/drawing/2014/main" id="{C5C17ACA-8157-41AB-8190-76574A6F1D57}"/>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grpSp>
        <p:nvGrpSpPr>
          <p:cNvPr id="47" name="组合 46">
            <a:extLst>
              <a:ext uri="{FF2B5EF4-FFF2-40B4-BE49-F238E27FC236}">
                <a16:creationId xmlns:a16="http://schemas.microsoft.com/office/drawing/2014/main" id="{1CFEAA4E-A893-455C-9BBE-5BACB29E3FDA}"/>
              </a:ext>
            </a:extLst>
          </p:cNvPr>
          <p:cNvGrpSpPr/>
          <p:nvPr/>
        </p:nvGrpSpPr>
        <p:grpSpPr>
          <a:xfrm>
            <a:off x="6774537" y="4508242"/>
            <a:ext cx="875463" cy="425023"/>
            <a:chOff x="6756400" y="3592047"/>
            <a:chExt cx="1061459" cy="515322"/>
          </a:xfrm>
        </p:grpSpPr>
        <p:sp>
          <p:nvSpPr>
            <p:cNvPr id="48" name="矩形: 圆角 47">
              <a:extLst>
                <a:ext uri="{FF2B5EF4-FFF2-40B4-BE49-F238E27FC236}">
                  <a16:creationId xmlns:a16="http://schemas.microsoft.com/office/drawing/2014/main" id="{A5DDCEC7-0A8D-49D1-9EAB-17C7C0B57FA9}"/>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文本框 48">
              <a:extLst>
                <a:ext uri="{FF2B5EF4-FFF2-40B4-BE49-F238E27FC236}">
                  <a16:creationId xmlns:a16="http://schemas.microsoft.com/office/drawing/2014/main" id="{330354D3-FA47-46FC-8D34-5E7BEACBC58D}"/>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grpSp>
        <p:nvGrpSpPr>
          <p:cNvPr id="50" name="组合 49">
            <a:extLst>
              <a:ext uri="{FF2B5EF4-FFF2-40B4-BE49-F238E27FC236}">
                <a16:creationId xmlns:a16="http://schemas.microsoft.com/office/drawing/2014/main" id="{FE17D542-B237-423D-A2C4-CC6F78697FF9}"/>
              </a:ext>
            </a:extLst>
          </p:cNvPr>
          <p:cNvGrpSpPr/>
          <p:nvPr/>
        </p:nvGrpSpPr>
        <p:grpSpPr>
          <a:xfrm>
            <a:off x="6774537" y="4954883"/>
            <a:ext cx="875463" cy="425023"/>
            <a:chOff x="6756400" y="3592047"/>
            <a:chExt cx="1061459" cy="515322"/>
          </a:xfrm>
        </p:grpSpPr>
        <p:sp>
          <p:nvSpPr>
            <p:cNvPr id="51" name="矩形: 圆角 50">
              <a:extLst>
                <a:ext uri="{FF2B5EF4-FFF2-40B4-BE49-F238E27FC236}">
                  <a16:creationId xmlns:a16="http://schemas.microsoft.com/office/drawing/2014/main" id="{67A769C6-476D-4FF2-9AE1-B07CE58F37DE}"/>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文本框 51">
              <a:extLst>
                <a:ext uri="{FF2B5EF4-FFF2-40B4-BE49-F238E27FC236}">
                  <a16:creationId xmlns:a16="http://schemas.microsoft.com/office/drawing/2014/main" id="{7403E75B-CBB1-43BC-ABC9-F3932A0919EF}"/>
                </a:ext>
              </a:extLst>
            </p:cNvPr>
            <p:cNvSpPr txBox="1"/>
            <p:nvPr/>
          </p:nvSpPr>
          <p:spPr>
            <a:xfrm>
              <a:off x="6769348" y="3644467"/>
              <a:ext cx="1020299" cy="410482"/>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sp>
        <p:nvSpPr>
          <p:cNvPr id="6" name="箭头: 右 5">
            <a:extLst>
              <a:ext uri="{FF2B5EF4-FFF2-40B4-BE49-F238E27FC236}">
                <a16:creationId xmlns:a16="http://schemas.microsoft.com/office/drawing/2014/main" id="{6D87B681-B57B-4397-AAF7-E241AEBD2CEF}"/>
              </a:ext>
            </a:extLst>
          </p:cNvPr>
          <p:cNvSpPr/>
          <p:nvPr/>
        </p:nvSpPr>
        <p:spPr>
          <a:xfrm>
            <a:off x="7796831" y="3791998"/>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5BDC1EAD-01F1-4C9D-B2ED-6797FD7B0C77}"/>
              </a:ext>
            </a:extLst>
          </p:cNvPr>
          <p:cNvSpPr/>
          <p:nvPr/>
        </p:nvSpPr>
        <p:spPr>
          <a:xfrm>
            <a:off x="7796831" y="4228920"/>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AD855DC5-FAC8-4490-9352-1AA0872140A6}"/>
              </a:ext>
            </a:extLst>
          </p:cNvPr>
          <p:cNvSpPr/>
          <p:nvPr/>
        </p:nvSpPr>
        <p:spPr>
          <a:xfrm>
            <a:off x="7796831" y="4675549"/>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135BE0E6-1187-4948-BB7B-61D75BC219B8}"/>
              </a:ext>
            </a:extLst>
          </p:cNvPr>
          <p:cNvSpPr/>
          <p:nvPr/>
        </p:nvSpPr>
        <p:spPr>
          <a:xfrm>
            <a:off x="7796830" y="5110854"/>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885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4500"/>
                            </p:stCondLst>
                            <p:childTnLst>
                              <p:par>
                                <p:cTn id="35" presetID="10" presetClass="entr" presetSubtype="0" fill="hold" grpId="1"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1000"/>
                                        <p:tgtEl>
                                          <p:spTgt spid="25"/>
                                        </p:tgtEl>
                                      </p:cBhvr>
                                    </p:animEffect>
                                  </p:childTnLst>
                                </p:cTn>
                              </p:par>
                            </p:childTnLst>
                          </p:cTn>
                        </p:par>
                        <p:par>
                          <p:cTn id="42" fill="hold">
                            <p:stCondLst>
                              <p:cond delay="6000"/>
                            </p:stCondLst>
                            <p:childTnLst>
                              <p:par>
                                <p:cTn id="43" presetID="1"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par>
                          <p:cTn id="45" fill="hold">
                            <p:stCondLst>
                              <p:cond delay="6000"/>
                            </p:stCondLst>
                            <p:childTnLst>
                              <p:par>
                                <p:cTn id="46" presetID="35" presetClass="emph" presetSubtype="0" fill="hold" nodeType="afterEffect">
                                  <p:stCondLst>
                                    <p:cond delay="0"/>
                                  </p:stCondLst>
                                  <p:childTnLst>
                                    <p:anim calcmode="discrete" valueType="str">
                                      <p:cBhvr>
                                        <p:cTn id="47" dur="1000" fill="hold"/>
                                        <p:tgtEl>
                                          <p:spTgt spid="4"/>
                                        </p:tgtEl>
                                        <p:attrNameLst>
                                          <p:attrName>style.visibility</p:attrName>
                                        </p:attrNameLst>
                                      </p:cBhvr>
                                      <p:tavLst>
                                        <p:tav tm="0">
                                          <p:val>
                                            <p:strVal val="hidden"/>
                                          </p:val>
                                        </p:tav>
                                        <p:tav tm="50000">
                                          <p:val>
                                            <p:strVal val="visible"/>
                                          </p:val>
                                        </p:tav>
                                      </p:tavLst>
                                    </p:anim>
                                  </p:childTnLst>
                                </p:cTn>
                              </p:par>
                            </p:childTnLst>
                          </p:cTn>
                        </p:par>
                        <p:par>
                          <p:cTn id="48" fill="hold">
                            <p:stCondLst>
                              <p:cond delay="70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7500"/>
                            </p:stCondLst>
                            <p:childTnLst>
                              <p:par>
                                <p:cTn id="53" presetID="22" presetClass="entr" presetSubtype="8"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1000"/>
                                        <p:tgtEl>
                                          <p:spTgt spid="37"/>
                                        </p:tgtEl>
                                      </p:cBhvr>
                                    </p:animEffect>
                                  </p:childTnLst>
                                </p:cTn>
                              </p:par>
                            </p:childTnLst>
                          </p:cTn>
                        </p:par>
                        <p:par>
                          <p:cTn id="56" fill="hold">
                            <p:stCondLst>
                              <p:cond delay="8500"/>
                            </p:stCondLst>
                            <p:childTnLst>
                              <p:par>
                                <p:cTn id="57" presetID="1" presetClass="entr" presetSubtype="0" fill="hold" nodeType="after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par>
                          <p:cTn id="59" fill="hold">
                            <p:stCondLst>
                              <p:cond delay="8500"/>
                            </p:stCondLst>
                            <p:childTnLst>
                              <p:par>
                                <p:cTn id="60" presetID="35" presetClass="emph" presetSubtype="0" fill="hold" nodeType="afterEffect">
                                  <p:stCondLst>
                                    <p:cond delay="0"/>
                                  </p:stCondLst>
                                  <p:childTnLst>
                                    <p:anim calcmode="discrete" valueType="str">
                                      <p:cBhvr>
                                        <p:cTn id="61" dur="1000" fill="hold"/>
                                        <p:tgtEl>
                                          <p:spTgt spid="44"/>
                                        </p:tgtEl>
                                        <p:attrNameLst>
                                          <p:attrName>style.visibility</p:attrName>
                                        </p:attrNameLst>
                                      </p:cBhvr>
                                      <p:tavLst>
                                        <p:tav tm="0">
                                          <p:val>
                                            <p:strVal val="hidden"/>
                                          </p:val>
                                        </p:tav>
                                        <p:tav tm="50000">
                                          <p:val>
                                            <p:strVal val="visible"/>
                                          </p:val>
                                        </p:tav>
                                      </p:tavLst>
                                    </p:anim>
                                  </p:childTnLst>
                                </p:cTn>
                              </p:par>
                            </p:childTnLst>
                          </p:cTn>
                        </p:par>
                        <p:par>
                          <p:cTn id="62" fill="hold">
                            <p:stCondLst>
                              <p:cond delay="9500"/>
                            </p:stCondLst>
                            <p:childTnLst>
                              <p:par>
                                <p:cTn id="63" presetID="22" presetClass="entr" presetSubtype="8" fill="hold" grpId="0" nodeType="after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left)">
                                      <p:cBhvr>
                                        <p:cTn id="65" dur="500"/>
                                        <p:tgtEl>
                                          <p:spTgt spid="54"/>
                                        </p:tgtEl>
                                      </p:cBhvr>
                                    </p:animEffect>
                                  </p:childTnLst>
                                </p:cTn>
                              </p:par>
                            </p:childTnLst>
                          </p:cTn>
                        </p:par>
                        <p:par>
                          <p:cTn id="66" fill="hold">
                            <p:stCondLst>
                              <p:cond delay="10000"/>
                            </p:stCondLst>
                            <p:childTnLst>
                              <p:par>
                                <p:cTn id="67" presetID="22" presetClass="entr" presetSubtype="8"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wipe(left)">
                                      <p:cBhvr>
                                        <p:cTn id="69" dur="1000"/>
                                        <p:tgtEl>
                                          <p:spTgt spid="38"/>
                                        </p:tgtEl>
                                      </p:cBhvr>
                                    </p:animEffect>
                                  </p:childTnLst>
                                </p:cTn>
                              </p:par>
                            </p:childTnLst>
                          </p:cTn>
                        </p:par>
                        <p:par>
                          <p:cTn id="70" fill="hold">
                            <p:stCondLst>
                              <p:cond delay="11000"/>
                            </p:stCondLst>
                            <p:childTnLst>
                              <p:par>
                                <p:cTn id="71" presetID="1" presetClass="entr" presetSubtype="0" fill="hold" nodeType="after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par>
                          <p:cTn id="73" fill="hold">
                            <p:stCondLst>
                              <p:cond delay="11000"/>
                            </p:stCondLst>
                            <p:childTnLst>
                              <p:par>
                                <p:cTn id="74" presetID="35" presetClass="emph" presetSubtype="0" fill="hold" nodeType="afterEffect">
                                  <p:stCondLst>
                                    <p:cond delay="0"/>
                                  </p:stCondLst>
                                  <p:childTnLst>
                                    <p:anim calcmode="discrete" valueType="str">
                                      <p:cBhvr>
                                        <p:cTn id="75" dur="1000" fill="hold"/>
                                        <p:tgtEl>
                                          <p:spTgt spid="47"/>
                                        </p:tgtEl>
                                        <p:attrNameLst>
                                          <p:attrName>style.visibility</p:attrName>
                                        </p:attrNameLst>
                                      </p:cBhvr>
                                      <p:tavLst>
                                        <p:tav tm="0">
                                          <p:val>
                                            <p:strVal val="hidden"/>
                                          </p:val>
                                        </p:tav>
                                        <p:tav tm="50000">
                                          <p:val>
                                            <p:strVal val="visible"/>
                                          </p:val>
                                        </p:tav>
                                      </p:tavLst>
                                    </p:anim>
                                  </p:childTnLst>
                                </p:cTn>
                              </p:par>
                            </p:childTnLst>
                          </p:cTn>
                        </p:par>
                        <p:par>
                          <p:cTn id="76" fill="hold">
                            <p:stCondLst>
                              <p:cond delay="12000"/>
                            </p:stCondLst>
                            <p:childTnLst>
                              <p:par>
                                <p:cTn id="77" presetID="22" presetClass="entr" presetSubtype="8" fill="hold" grpId="0" nodeType="afterEffect">
                                  <p:stCondLst>
                                    <p:cond delay="0"/>
                                  </p:stCondLst>
                                  <p:childTnLst>
                                    <p:set>
                                      <p:cBhvr>
                                        <p:cTn id="78" dur="1" fill="hold">
                                          <p:stCondLst>
                                            <p:cond delay="0"/>
                                          </p:stCondLst>
                                        </p:cTn>
                                        <p:tgtEl>
                                          <p:spTgt spid="55"/>
                                        </p:tgtEl>
                                        <p:attrNameLst>
                                          <p:attrName>style.visibility</p:attrName>
                                        </p:attrNameLst>
                                      </p:cBhvr>
                                      <p:to>
                                        <p:strVal val="visible"/>
                                      </p:to>
                                    </p:set>
                                    <p:animEffect transition="in" filter="wipe(left)">
                                      <p:cBhvr>
                                        <p:cTn id="79" dur="500"/>
                                        <p:tgtEl>
                                          <p:spTgt spid="55"/>
                                        </p:tgtEl>
                                      </p:cBhvr>
                                    </p:animEffect>
                                  </p:childTnLst>
                                </p:cTn>
                              </p:par>
                            </p:childTnLst>
                          </p:cTn>
                        </p:par>
                        <p:par>
                          <p:cTn id="80" fill="hold">
                            <p:stCondLst>
                              <p:cond delay="12500"/>
                            </p:stCondLst>
                            <p:childTnLst>
                              <p:par>
                                <p:cTn id="81" presetID="22" presetClass="entr" presetSubtype="8" fill="hold" grpId="0" nodeType="afterEffect">
                                  <p:stCondLst>
                                    <p:cond delay="0"/>
                                  </p:stCondLst>
                                  <p:childTnLst>
                                    <p:set>
                                      <p:cBhvr>
                                        <p:cTn id="82" dur="1" fill="hold">
                                          <p:stCondLst>
                                            <p:cond delay="0"/>
                                          </p:stCondLst>
                                        </p:cTn>
                                        <p:tgtEl>
                                          <p:spTgt spid="39"/>
                                        </p:tgtEl>
                                        <p:attrNameLst>
                                          <p:attrName>style.visibility</p:attrName>
                                        </p:attrNameLst>
                                      </p:cBhvr>
                                      <p:to>
                                        <p:strVal val="visible"/>
                                      </p:to>
                                    </p:set>
                                    <p:animEffect transition="in" filter="wipe(left)">
                                      <p:cBhvr>
                                        <p:cTn id="83" dur="1000"/>
                                        <p:tgtEl>
                                          <p:spTgt spid="39"/>
                                        </p:tgtEl>
                                      </p:cBhvr>
                                    </p:animEffect>
                                  </p:childTnLst>
                                </p:cTn>
                              </p:par>
                            </p:childTnLst>
                          </p:cTn>
                        </p:par>
                        <p:par>
                          <p:cTn id="84" fill="hold">
                            <p:stCondLst>
                              <p:cond delay="13500"/>
                            </p:stCondLst>
                            <p:childTnLst>
                              <p:par>
                                <p:cTn id="85" presetID="1" presetClass="entr" presetSubtype="0" fill="hold" nodeType="after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par>
                          <p:cTn id="87" fill="hold">
                            <p:stCondLst>
                              <p:cond delay="13500"/>
                            </p:stCondLst>
                            <p:childTnLst>
                              <p:par>
                                <p:cTn id="88" presetID="35" presetClass="emph" presetSubtype="0" fill="hold" nodeType="afterEffect">
                                  <p:stCondLst>
                                    <p:cond delay="0"/>
                                  </p:stCondLst>
                                  <p:childTnLst>
                                    <p:anim calcmode="discrete" valueType="str">
                                      <p:cBhvr>
                                        <p:cTn id="89" dur="1000" fill="hold"/>
                                        <p:tgtEl>
                                          <p:spTgt spid="50"/>
                                        </p:tgtEl>
                                        <p:attrNameLst>
                                          <p:attrName>style.visibility</p:attrName>
                                        </p:attrNameLst>
                                      </p:cBhvr>
                                      <p:tavLst>
                                        <p:tav tm="0">
                                          <p:val>
                                            <p:strVal val="hidden"/>
                                          </p:val>
                                        </p:tav>
                                        <p:tav tm="50000">
                                          <p:val>
                                            <p:strVal val="visible"/>
                                          </p:val>
                                        </p:tav>
                                      </p:tavLst>
                                    </p:anim>
                                  </p:childTnLst>
                                </p:cTn>
                              </p:par>
                            </p:childTnLst>
                          </p:cTn>
                        </p:par>
                        <p:par>
                          <p:cTn id="90" fill="hold">
                            <p:stCondLst>
                              <p:cond delay="14500"/>
                            </p:stCondLst>
                            <p:childTnLst>
                              <p:par>
                                <p:cTn id="91" presetID="22" presetClass="entr" presetSubtype="8" fill="hold" grpId="0" nodeType="afterEffect">
                                  <p:stCondLst>
                                    <p:cond delay="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5" grpId="0"/>
      <p:bldP spid="26" grpId="0" animBg="1"/>
      <p:bldP spid="27" grpId="0" animBg="1"/>
      <p:bldP spid="36" grpId="1"/>
      <p:bldP spid="37" grpId="0"/>
      <p:bldP spid="38" grpId="0"/>
      <p:bldP spid="39" grpId="0"/>
      <p:bldP spid="6" grpId="0" animBg="1"/>
      <p:bldP spid="54" grpId="0" animBg="1"/>
      <p:bldP spid="55" grpId="0" animBg="1"/>
      <p:bldP spid="5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8396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电压等级</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E8443B82-CD03-4AB0-91E5-B9B716072A20}"/>
              </a:ext>
            </a:extLst>
          </p:cNvPr>
          <p:cNvSpPr txBox="1"/>
          <p:nvPr/>
        </p:nvSpPr>
        <p:spPr>
          <a:xfrm>
            <a:off x="4800601" y="299541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回路数</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899FFB4-38D9-4E13-963B-A410D0C2DDBD}"/>
              </a:ext>
            </a:extLst>
          </p:cNvPr>
          <p:cNvSpPr txBox="1"/>
          <p:nvPr/>
        </p:nvSpPr>
        <p:spPr>
          <a:xfrm>
            <a:off x="4800601" y="3506875"/>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导线型号</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7" y="2280516"/>
            <a:ext cx="2413064" cy="1681781"/>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81862"/>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根据</a:t>
            </a:r>
            <a:endParaRPr lang="en-US" altLang="zh-CN" sz="1600" b="1" dirty="0">
              <a:solidFill>
                <a:srgbClr val="404040"/>
              </a:solidFill>
            </a:endParaRPr>
          </a:p>
        </p:txBody>
      </p:sp>
      <p:grpSp>
        <p:nvGrpSpPr>
          <p:cNvPr id="21" name="组合 20">
            <a:extLst>
              <a:ext uri="{FF2B5EF4-FFF2-40B4-BE49-F238E27FC236}">
                <a16:creationId xmlns:a16="http://schemas.microsoft.com/office/drawing/2014/main" id="{C8097C5A-E227-4D8C-8309-34026268530C}"/>
              </a:ext>
            </a:extLst>
          </p:cNvPr>
          <p:cNvGrpSpPr/>
          <p:nvPr/>
        </p:nvGrpSpPr>
        <p:grpSpPr>
          <a:xfrm>
            <a:off x="7232985" y="2261290"/>
            <a:ext cx="600406" cy="1681782"/>
            <a:chOff x="9082602" y="1104848"/>
            <a:chExt cx="675670" cy="2396143"/>
          </a:xfrm>
        </p:grpSpPr>
        <p:sp>
          <p:nvSpPr>
            <p:cNvPr id="22" name="箭头: 右 21">
              <a:extLst>
                <a:ext uri="{FF2B5EF4-FFF2-40B4-BE49-F238E27FC236}">
                  <a16:creationId xmlns:a16="http://schemas.microsoft.com/office/drawing/2014/main" id="{EFD60596-6D25-4E74-B854-2CC160D67F2B}"/>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3EB4C80-89B0-4ECC-8890-BF9C39881A9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24" name="文本框 23">
            <a:extLst>
              <a:ext uri="{FF2B5EF4-FFF2-40B4-BE49-F238E27FC236}">
                <a16:creationId xmlns:a16="http://schemas.microsoft.com/office/drawing/2014/main" id="{6A67771E-3BE5-4E7B-9FD7-353B82774A81}"/>
              </a:ext>
            </a:extLst>
          </p:cNvPr>
          <p:cNvSpPr txBox="1"/>
          <p:nvPr/>
        </p:nvSpPr>
        <p:spPr>
          <a:xfrm>
            <a:off x="8155114" y="2405734"/>
            <a:ext cx="430887" cy="1478333"/>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选择基本方案</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4512590"/>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地形</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4309143"/>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4110489"/>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依据</a:t>
            </a:r>
            <a:endParaRPr lang="en-US" altLang="zh-CN" sz="1600" b="1" dirty="0">
              <a:solidFill>
                <a:srgbClr val="404040"/>
              </a:solidFill>
            </a:endParaRPr>
          </a:p>
        </p:txBody>
      </p:sp>
      <p:sp>
        <p:nvSpPr>
          <p:cNvPr id="28" name="文本框 27">
            <a:extLst>
              <a:ext uri="{FF2B5EF4-FFF2-40B4-BE49-F238E27FC236}">
                <a16:creationId xmlns:a16="http://schemas.microsoft.com/office/drawing/2014/main" id="{486BE82A-E12E-488C-A672-6E22479195A9}"/>
              </a:ext>
            </a:extLst>
          </p:cNvPr>
          <p:cNvSpPr txBox="1"/>
          <p:nvPr/>
        </p:nvSpPr>
        <p:spPr>
          <a:xfrm>
            <a:off x="4800601" y="5574339"/>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子模块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1" name="矩形: 圆角 30">
            <a:extLst>
              <a:ext uri="{FF2B5EF4-FFF2-40B4-BE49-F238E27FC236}">
                <a16:creationId xmlns:a16="http://schemas.microsoft.com/office/drawing/2014/main" id="{22C17269-C89F-42E6-9C52-E3511F33BD32}"/>
              </a:ext>
            </a:extLst>
          </p:cNvPr>
          <p:cNvSpPr/>
          <p:nvPr/>
        </p:nvSpPr>
        <p:spPr>
          <a:xfrm>
            <a:off x="4508437" y="5370892"/>
            <a:ext cx="2413064" cy="714903"/>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DF32F93-B57B-4CDB-A6F5-EDFB513823F7}"/>
              </a:ext>
            </a:extLst>
          </p:cNvPr>
          <p:cNvSpPr txBox="1"/>
          <p:nvPr/>
        </p:nvSpPr>
        <p:spPr>
          <a:xfrm>
            <a:off x="4353534" y="5172238"/>
            <a:ext cx="790392"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根据</a:t>
            </a:r>
            <a:endParaRPr lang="en-US" altLang="zh-CN" sz="1600" b="1" dirty="0">
              <a:solidFill>
                <a:srgbClr val="404040"/>
              </a:solidFill>
            </a:endParaRPr>
          </a:p>
        </p:txBody>
      </p:sp>
      <p:grpSp>
        <p:nvGrpSpPr>
          <p:cNvPr id="33" name="组合 32">
            <a:extLst>
              <a:ext uri="{FF2B5EF4-FFF2-40B4-BE49-F238E27FC236}">
                <a16:creationId xmlns:a16="http://schemas.microsoft.com/office/drawing/2014/main" id="{7A8519C2-E48C-4EF3-A774-3822B0DCD615}"/>
              </a:ext>
            </a:extLst>
          </p:cNvPr>
          <p:cNvGrpSpPr/>
          <p:nvPr/>
        </p:nvGrpSpPr>
        <p:grpSpPr>
          <a:xfrm>
            <a:off x="7213665" y="4309143"/>
            <a:ext cx="600406" cy="772706"/>
            <a:chOff x="9082602" y="1104848"/>
            <a:chExt cx="675670" cy="2396143"/>
          </a:xfrm>
        </p:grpSpPr>
        <p:sp>
          <p:nvSpPr>
            <p:cNvPr id="34" name="箭头: 右 33">
              <a:extLst>
                <a:ext uri="{FF2B5EF4-FFF2-40B4-BE49-F238E27FC236}">
                  <a16:creationId xmlns:a16="http://schemas.microsoft.com/office/drawing/2014/main" id="{4510C95B-F49B-4F75-87C7-9D7155A93841}"/>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C8B8F15B-3A70-4DB6-9939-821B66E634F0}"/>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36" name="文本框 35">
            <a:extLst>
              <a:ext uri="{FF2B5EF4-FFF2-40B4-BE49-F238E27FC236}">
                <a16:creationId xmlns:a16="http://schemas.microsoft.com/office/drawing/2014/main" id="{0FE870D3-B1D2-48A1-BFC4-1922EDA1026B}"/>
              </a:ext>
            </a:extLst>
          </p:cNvPr>
          <p:cNvSpPr txBox="1"/>
          <p:nvPr/>
        </p:nvSpPr>
        <p:spPr>
          <a:xfrm>
            <a:off x="8155113" y="4213446"/>
            <a:ext cx="430887" cy="906295"/>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加权计算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Freeform 5">
            <a:extLst>
              <a:ext uri="{FF2B5EF4-FFF2-40B4-BE49-F238E27FC236}">
                <a16:creationId xmlns:a16="http://schemas.microsoft.com/office/drawing/2014/main" id="{D5208DB3-D318-426C-A1B8-F7522C4F0325}"/>
              </a:ext>
            </a:extLst>
          </p:cNvPr>
          <p:cNvSpPr>
            <a:spLocks noEditPoints="1"/>
          </p:cNvSpPr>
          <p:nvPr/>
        </p:nvSpPr>
        <p:spPr bwMode="auto">
          <a:xfrm>
            <a:off x="2330555" y="2823923"/>
            <a:ext cx="869056" cy="1293826"/>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38" name="文本框 37">
            <a:extLst>
              <a:ext uri="{FF2B5EF4-FFF2-40B4-BE49-F238E27FC236}">
                <a16:creationId xmlns:a16="http://schemas.microsoft.com/office/drawing/2014/main" id="{BFB09C59-8CC6-4500-9694-9B9FF366859F}"/>
              </a:ext>
            </a:extLst>
          </p:cNvPr>
          <p:cNvSpPr txBox="1"/>
          <p:nvPr/>
        </p:nvSpPr>
        <p:spPr>
          <a:xfrm>
            <a:off x="2223315" y="42845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线路工程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39" name="组合 38">
            <a:extLst>
              <a:ext uri="{FF2B5EF4-FFF2-40B4-BE49-F238E27FC236}">
                <a16:creationId xmlns:a16="http://schemas.microsoft.com/office/drawing/2014/main" id="{6BCD8E2F-FFD0-4CF0-9D75-EAA26CB661BA}"/>
              </a:ext>
            </a:extLst>
          </p:cNvPr>
          <p:cNvGrpSpPr/>
          <p:nvPr/>
        </p:nvGrpSpPr>
        <p:grpSpPr>
          <a:xfrm>
            <a:off x="7213665" y="5359908"/>
            <a:ext cx="600406" cy="772706"/>
            <a:chOff x="9082602" y="1104848"/>
            <a:chExt cx="675670" cy="2396143"/>
          </a:xfrm>
        </p:grpSpPr>
        <p:sp>
          <p:nvSpPr>
            <p:cNvPr id="41" name="箭头: 右 40">
              <a:extLst>
                <a:ext uri="{FF2B5EF4-FFF2-40B4-BE49-F238E27FC236}">
                  <a16:creationId xmlns:a16="http://schemas.microsoft.com/office/drawing/2014/main" id="{A4507E64-A335-4740-8A62-CAC7DE9A5670}"/>
                </a:ext>
              </a:extLst>
            </p:cNvPr>
            <p:cNvSpPr/>
            <p:nvPr/>
          </p:nvSpPr>
          <p:spPr>
            <a:xfrm>
              <a:off x="9094125" y="1104848"/>
              <a:ext cx="664147" cy="23961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AD73DA9-0807-455C-B5D6-D3802F2C571A}"/>
                </a:ext>
              </a:extLst>
            </p:cNvPr>
            <p:cNvSpPr txBox="1"/>
            <p:nvPr/>
          </p:nvSpPr>
          <p:spPr>
            <a:xfrm flipH="1">
              <a:off x="9082602" y="1752455"/>
              <a:ext cx="484901" cy="1100928"/>
            </a:xfrm>
            <a:prstGeom prst="rect">
              <a:avLst/>
            </a:prstGeom>
            <a:noFill/>
          </p:spPr>
          <p:txBody>
            <a:bodyPr vert="eaVert" wrap="square" rtlCol="0">
              <a:spAutoFit/>
            </a:bodyPr>
            <a:lstStyle/>
            <a:p>
              <a:pPr algn="dist"/>
              <a:endParaRPr lang="zh-CN" altLang="en-US" sz="1600" b="1" dirty="0">
                <a:solidFill>
                  <a:schemeClr val="bg1"/>
                </a:solidFill>
              </a:endParaRPr>
            </a:p>
          </p:txBody>
        </p:sp>
      </p:grpSp>
      <p:sp>
        <p:nvSpPr>
          <p:cNvPr id="43" name="文本框 42">
            <a:extLst>
              <a:ext uri="{FF2B5EF4-FFF2-40B4-BE49-F238E27FC236}">
                <a16:creationId xmlns:a16="http://schemas.microsoft.com/office/drawing/2014/main" id="{43A8B539-BA81-4029-B7ED-620A2EE28769}"/>
              </a:ext>
            </a:extLst>
          </p:cNvPr>
          <p:cNvSpPr txBox="1"/>
          <p:nvPr/>
        </p:nvSpPr>
        <p:spPr>
          <a:xfrm>
            <a:off x="8156287" y="5284411"/>
            <a:ext cx="430887" cy="906295"/>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调整</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314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1000"/>
                                        <p:tgtEl>
                                          <p:spTgt spid="38"/>
                                        </p:tgtEl>
                                      </p:cBhvr>
                                    </p:animEffect>
                                    <p:anim calcmode="lin" valueType="num">
                                      <p:cBhvr>
                                        <p:cTn id="12" dur="1000" fill="hold"/>
                                        <p:tgtEl>
                                          <p:spTgt spid="38"/>
                                        </p:tgtEl>
                                        <p:attrNameLst>
                                          <p:attrName>ppt_x</p:attrName>
                                        </p:attrNameLst>
                                      </p:cBhvr>
                                      <p:tavLst>
                                        <p:tav tm="0">
                                          <p:val>
                                            <p:strVal val="#ppt_x"/>
                                          </p:val>
                                        </p:tav>
                                        <p:tav tm="100000">
                                          <p:val>
                                            <p:strVal val="#ppt_x"/>
                                          </p:val>
                                        </p:tav>
                                      </p:tavLst>
                                    </p:anim>
                                    <p:anim calcmode="lin" valueType="num">
                                      <p:cBhvr>
                                        <p:cTn id="13" dur="1000" fill="hold"/>
                                        <p:tgtEl>
                                          <p:spTgt spid="3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left)">
                                      <p:cBhvr>
                                        <p:cTn id="29" dur="1000"/>
                                        <p:tgtEl>
                                          <p:spTgt spid="75"/>
                                        </p:tgtEl>
                                      </p:cBhvr>
                                    </p:animEffect>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wipe(left)">
                                      <p:cBhvr>
                                        <p:cTn id="33" dur="1000"/>
                                        <p:tgtEl>
                                          <p:spTgt spid="86"/>
                                        </p:tgtEl>
                                      </p:cBhvr>
                                    </p:animEffect>
                                  </p:childTnLst>
                                </p:cTn>
                              </p:par>
                            </p:childTnLst>
                          </p:cTn>
                        </p:par>
                        <p:par>
                          <p:cTn id="34" fill="hold">
                            <p:stCondLst>
                              <p:cond delay="5500"/>
                            </p:stCondLst>
                            <p:childTnLst>
                              <p:par>
                                <p:cTn id="35" presetID="1" presetClass="entr" presetSubtype="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par>
                          <p:cTn id="37" fill="hold">
                            <p:stCondLst>
                              <p:cond delay="5500"/>
                            </p:stCondLst>
                            <p:childTnLst>
                              <p:par>
                                <p:cTn id="38" presetID="35" presetClass="emph" presetSubtype="0" repeatCount="3000" fill="hold" nodeType="afterEffect">
                                  <p:stCondLst>
                                    <p:cond delay="0"/>
                                  </p:stCondLst>
                                  <p:childTnLst>
                                    <p:anim calcmode="discrete" valueType="str">
                                      <p:cBhvr>
                                        <p:cTn id="39" dur="500" fill="hold"/>
                                        <p:tgtEl>
                                          <p:spTgt spid="21"/>
                                        </p:tgtEl>
                                        <p:attrNameLst>
                                          <p:attrName>style.visibility</p:attrName>
                                        </p:attrNameLst>
                                      </p:cBhvr>
                                      <p:tavLst>
                                        <p:tav tm="0">
                                          <p:val>
                                            <p:strVal val="hidden"/>
                                          </p:val>
                                        </p:tav>
                                        <p:tav tm="50000">
                                          <p:val>
                                            <p:strVal val="visible"/>
                                          </p:val>
                                        </p:tav>
                                      </p:tavLst>
                                    </p:anim>
                                  </p:childTnLst>
                                </p:cTn>
                              </p:par>
                            </p:childTnLst>
                          </p:cTn>
                        </p:par>
                        <p:par>
                          <p:cTn id="40" fill="hold">
                            <p:stCondLst>
                              <p:cond delay="70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1000"/>
                                        <p:tgtEl>
                                          <p:spTgt spid="24"/>
                                        </p:tgtEl>
                                      </p:cBhvr>
                                    </p:animEffect>
                                  </p:childTnLst>
                                </p:cTn>
                              </p:par>
                            </p:childTnLst>
                          </p:cTn>
                        </p:par>
                        <p:par>
                          <p:cTn id="44" fill="hold">
                            <p:stCondLst>
                              <p:cond delay="80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8500"/>
                            </p:stCondLst>
                            <p:childTnLst>
                              <p:par>
                                <p:cTn id="49" presetID="22" presetClass="entr" presetSubtype="1"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par>
                          <p:cTn id="52" fill="hold">
                            <p:stCondLst>
                              <p:cond delay="9000"/>
                            </p:stCondLst>
                            <p:childTnLst>
                              <p:par>
                                <p:cTn id="53" presetID="2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1000"/>
                                        <p:tgtEl>
                                          <p:spTgt spid="25"/>
                                        </p:tgtEl>
                                      </p:cBhvr>
                                    </p:animEffect>
                                  </p:childTnLst>
                                </p:cTn>
                              </p:par>
                            </p:childTnLst>
                          </p:cTn>
                        </p:par>
                        <p:par>
                          <p:cTn id="56" fill="hold">
                            <p:stCondLst>
                              <p:cond delay="10000"/>
                            </p:stCondLst>
                            <p:childTnLst>
                              <p:par>
                                <p:cTn id="57" presetID="10" presetClass="entr" presetSubtype="0"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childTnLst>
                          </p:cTn>
                        </p:par>
                        <p:par>
                          <p:cTn id="60" fill="hold">
                            <p:stCondLst>
                              <p:cond delay="10500"/>
                            </p:stCondLst>
                            <p:childTnLst>
                              <p:par>
                                <p:cTn id="61" presetID="22" presetClass="entr" presetSubtype="1"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up)">
                                      <p:cBhvr>
                                        <p:cTn id="63" dur="500"/>
                                        <p:tgtEl>
                                          <p:spTgt spid="31"/>
                                        </p:tgtEl>
                                      </p:cBhvr>
                                    </p:animEffect>
                                  </p:childTnLst>
                                </p:cTn>
                              </p:par>
                            </p:childTnLst>
                          </p:cTn>
                        </p:par>
                        <p:par>
                          <p:cTn id="64" fill="hold">
                            <p:stCondLst>
                              <p:cond delay="11000"/>
                            </p:stCondLst>
                            <p:childTnLst>
                              <p:par>
                                <p:cTn id="65" presetID="2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1000"/>
                                        <p:tgtEl>
                                          <p:spTgt spid="28"/>
                                        </p:tgtEl>
                                      </p:cBhvr>
                                    </p:animEffect>
                                  </p:childTnLst>
                                </p:cTn>
                              </p:par>
                            </p:childTnLst>
                          </p:cTn>
                        </p:par>
                        <p:par>
                          <p:cTn id="68" fill="hold">
                            <p:stCondLst>
                              <p:cond delay="12000"/>
                            </p:stCondLst>
                            <p:childTnLst>
                              <p:par>
                                <p:cTn id="69" presetID="1"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par>
                          <p:cTn id="71" fill="hold">
                            <p:stCondLst>
                              <p:cond delay="12000"/>
                            </p:stCondLst>
                            <p:childTnLst>
                              <p:par>
                                <p:cTn id="72" presetID="35" presetClass="emph" presetSubtype="0" repeatCount="3000" fill="hold" nodeType="afterEffect">
                                  <p:stCondLst>
                                    <p:cond delay="0"/>
                                  </p:stCondLst>
                                  <p:childTnLst>
                                    <p:anim calcmode="discrete" valueType="str">
                                      <p:cBhvr>
                                        <p:cTn id="73" dur="500" fill="hold"/>
                                        <p:tgtEl>
                                          <p:spTgt spid="33"/>
                                        </p:tgtEl>
                                        <p:attrNameLst>
                                          <p:attrName>style.visibility</p:attrName>
                                        </p:attrNameLst>
                                      </p:cBhvr>
                                      <p:tavLst>
                                        <p:tav tm="0">
                                          <p:val>
                                            <p:strVal val="hidden"/>
                                          </p:val>
                                        </p:tav>
                                        <p:tav tm="50000">
                                          <p:val>
                                            <p:strVal val="visible"/>
                                          </p:val>
                                        </p:tav>
                                      </p:tavLst>
                                    </p:anim>
                                  </p:childTnLst>
                                </p:cTn>
                              </p:par>
                            </p:childTnLst>
                          </p:cTn>
                        </p:par>
                        <p:par>
                          <p:cTn id="74" fill="hold">
                            <p:stCondLst>
                              <p:cond delay="13500"/>
                            </p:stCondLst>
                            <p:childTnLst>
                              <p:par>
                                <p:cTn id="75" presetID="22" presetClass="entr" presetSubtype="8"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wipe(left)">
                                      <p:cBhvr>
                                        <p:cTn id="77" dur="1000"/>
                                        <p:tgtEl>
                                          <p:spTgt spid="36"/>
                                        </p:tgtEl>
                                      </p:cBhvr>
                                    </p:animEffect>
                                  </p:childTnLst>
                                </p:cTn>
                              </p:par>
                            </p:childTnLst>
                          </p:cTn>
                        </p:par>
                        <p:par>
                          <p:cTn id="78" fill="hold">
                            <p:stCondLst>
                              <p:cond delay="14500"/>
                            </p:stCondLst>
                            <p:childTnLst>
                              <p:par>
                                <p:cTn id="79" presetID="1" presetClass="entr" presetSubtype="0" fill="hold" nodeType="after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par>
                          <p:cTn id="81" fill="hold">
                            <p:stCondLst>
                              <p:cond delay="14500"/>
                            </p:stCondLst>
                            <p:childTnLst>
                              <p:par>
                                <p:cTn id="82" presetID="35" presetClass="emph" presetSubtype="0" repeatCount="3000" fill="hold" nodeType="afterEffect">
                                  <p:stCondLst>
                                    <p:cond delay="0"/>
                                  </p:stCondLst>
                                  <p:childTnLst>
                                    <p:anim calcmode="discrete" valueType="str">
                                      <p:cBhvr>
                                        <p:cTn id="83" dur="500" fill="hold"/>
                                        <p:tgtEl>
                                          <p:spTgt spid="39"/>
                                        </p:tgtEl>
                                        <p:attrNameLst>
                                          <p:attrName>style.visibility</p:attrName>
                                        </p:attrNameLst>
                                      </p:cBhvr>
                                      <p:tavLst>
                                        <p:tav tm="0">
                                          <p:val>
                                            <p:strVal val="hidden"/>
                                          </p:val>
                                        </p:tav>
                                        <p:tav tm="50000">
                                          <p:val>
                                            <p:strVal val="visible"/>
                                          </p:val>
                                        </p:tav>
                                      </p:tavLst>
                                    </p:anim>
                                  </p:childTnLst>
                                </p:cTn>
                              </p:par>
                            </p:childTnLst>
                          </p:cTn>
                        </p:par>
                        <p:par>
                          <p:cTn id="84" fill="hold">
                            <p:stCondLst>
                              <p:cond delay="16000"/>
                            </p:stCondLst>
                            <p:childTnLst>
                              <p:par>
                                <p:cTn id="85" presetID="22" presetClass="entr" presetSubtype="8" fill="hold" grpId="0"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75" grpId="0"/>
      <p:bldP spid="86" grpId="0"/>
      <p:bldP spid="30" grpId="0" animBg="1"/>
      <p:bldP spid="29" grpId="0" animBg="1"/>
      <p:bldP spid="24" grpId="0"/>
      <p:bldP spid="25" grpId="0"/>
      <p:bldP spid="26" grpId="0" animBg="1"/>
      <p:bldP spid="27" grpId="0" animBg="1"/>
      <p:bldP spid="28" grpId="0"/>
      <p:bldP spid="31" grpId="0" animBg="1"/>
      <p:bldP spid="32" grpId="0" animBg="1"/>
      <p:bldP spid="36" grpId="0"/>
      <p:bldP spid="37" grpId="0" animBg="1"/>
      <p:bldP spid="38" grpId="0"/>
      <p:bldP spid="4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通用造价</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631794" y="187110"/>
            <a:ext cx="1769241" cy="858863"/>
            <a:chOff x="2655276" y="1872762"/>
            <a:chExt cx="1459524"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674122" y="1971497"/>
              <a:ext cx="142183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造价合理分析</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407763"/>
            <a:ext cx="2873510"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工程造价与待审工程对比分析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6" y="2204317"/>
            <a:ext cx="3454463" cy="702966"/>
          </a:xfrm>
          <a:prstGeom prst="roundRect">
            <a:avLst>
              <a:gd name="adj" fmla="val 29313"/>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005662"/>
            <a:ext cx="993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调整后</a:t>
            </a:r>
            <a:endParaRPr lang="en-US" altLang="zh-CN" sz="1600" b="1" dirty="0">
              <a:solidFill>
                <a:srgbClr val="404040"/>
              </a:solidFill>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800601" y="336087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基础工程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3195526"/>
            <a:ext cx="3454462" cy="2976674"/>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2996872"/>
            <a:ext cx="1628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以下方面入手</a:t>
            </a:r>
            <a:endParaRPr lang="en-US" altLang="zh-CN" sz="1600" b="1" dirty="0">
              <a:solidFill>
                <a:srgbClr val="404040"/>
              </a:solidFill>
            </a:endParaRPr>
          </a:p>
        </p:txBody>
      </p:sp>
      <p:sp>
        <p:nvSpPr>
          <p:cNvPr id="36" name="文本框 35">
            <a:extLst>
              <a:ext uri="{FF2B5EF4-FFF2-40B4-BE49-F238E27FC236}">
                <a16:creationId xmlns:a16="http://schemas.microsoft.com/office/drawing/2014/main" id="{0FE870D3-B1D2-48A1-BFC4-1922EDA1026B}"/>
              </a:ext>
            </a:extLst>
          </p:cNvPr>
          <p:cNvSpPr txBox="1"/>
          <p:nvPr/>
        </p:nvSpPr>
        <p:spPr>
          <a:xfrm>
            <a:off x="8949039" y="3340099"/>
            <a:ext cx="430887" cy="2714025"/>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量价费分析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6BA31BE-8F0B-4F83-943C-32E2BC4D2FC3}"/>
              </a:ext>
            </a:extLst>
          </p:cNvPr>
          <p:cNvSpPr txBox="1"/>
          <p:nvPr/>
        </p:nvSpPr>
        <p:spPr>
          <a:xfrm>
            <a:off x="4800601" y="375332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杆塔工程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5DEBDC1-7393-4730-A1B3-DB40D66BA915}"/>
              </a:ext>
            </a:extLst>
          </p:cNvPr>
          <p:cNvSpPr txBox="1"/>
          <p:nvPr/>
        </p:nvSpPr>
        <p:spPr>
          <a:xfrm>
            <a:off x="4787901" y="414577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接地工程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45F7CEE3-D0FE-4B1E-A4C4-17DC985A1BA7}"/>
              </a:ext>
            </a:extLst>
          </p:cNvPr>
          <p:cNvSpPr txBox="1"/>
          <p:nvPr/>
        </p:nvSpPr>
        <p:spPr>
          <a:xfrm>
            <a:off x="4787901" y="453822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架线工程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61B51FAB-A7CC-4C69-9D1C-337C544093B7}"/>
              </a:ext>
            </a:extLst>
          </p:cNvPr>
          <p:cNvGrpSpPr/>
          <p:nvPr/>
        </p:nvGrpSpPr>
        <p:grpSpPr>
          <a:xfrm>
            <a:off x="7213600" y="3323776"/>
            <a:ext cx="451798" cy="2730353"/>
            <a:chOff x="6756400" y="3592047"/>
            <a:chExt cx="1061459" cy="515322"/>
          </a:xfrm>
        </p:grpSpPr>
        <p:sp>
          <p:nvSpPr>
            <p:cNvPr id="2" name="矩形: 圆角 1">
              <a:extLst>
                <a:ext uri="{FF2B5EF4-FFF2-40B4-BE49-F238E27FC236}">
                  <a16:creationId xmlns:a16="http://schemas.microsoft.com/office/drawing/2014/main" id="{279C9679-927E-4938-92BD-B1696D594E13}"/>
                </a:ext>
              </a:extLst>
            </p:cNvPr>
            <p:cNvSpPr/>
            <p:nvPr/>
          </p:nvSpPr>
          <p:spPr>
            <a:xfrm>
              <a:off x="6756400" y="3592047"/>
              <a:ext cx="1061459" cy="51532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 name="文本框 2">
              <a:extLst>
                <a:ext uri="{FF2B5EF4-FFF2-40B4-BE49-F238E27FC236}">
                  <a16:creationId xmlns:a16="http://schemas.microsoft.com/office/drawing/2014/main" id="{D70E6DE4-815F-4D20-9B23-5DBF8E1DDC49}"/>
                </a:ext>
              </a:extLst>
            </p:cNvPr>
            <p:cNvSpPr txBox="1"/>
            <p:nvPr/>
          </p:nvSpPr>
          <p:spPr>
            <a:xfrm>
              <a:off x="6805529" y="3652882"/>
              <a:ext cx="1012330" cy="410482"/>
            </a:xfrm>
            <a:prstGeom prst="rect">
              <a:avLst/>
            </a:prstGeom>
            <a:noFill/>
          </p:spPr>
          <p:txBody>
            <a:bodyPr vert="eaVert" wrap="square" rtlCol="0">
              <a:spAutoFit/>
            </a:bodyPr>
            <a:lstStyle/>
            <a:p>
              <a:pPr algn="dist"/>
              <a:r>
                <a:rPr lang="zh-CN" altLang="en-US" sz="1600" b="1" dirty="0">
                  <a:solidFill>
                    <a:schemeClr val="bg1"/>
                  </a:solidFill>
                  <a:latin typeface="微软雅黑" panose="020B0503020204020204" pitchFamily="34" charset="-122"/>
                  <a:ea typeface="微软雅黑" panose="020B0503020204020204" pitchFamily="34" charset="-122"/>
                </a:rPr>
                <a:t>差异大？</a:t>
              </a:r>
            </a:p>
          </p:txBody>
        </p:sp>
      </p:grpSp>
      <p:sp>
        <p:nvSpPr>
          <p:cNvPr id="6" name="箭头: 右 5">
            <a:extLst>
              <a:ext uri="{FF2B5EF4-FFF2-40B4-BE49-F238E27FC236}">
                <a16:creationId xmlns:a16="http://schemas.microsoft.com/office/drawing/2014/main" id="{6D87B681-B57B-4397-AAF7-E241AEBD2CEF}"/>
              </a:ext>
            </a:extLst>
          </p:cNvPr>
          <p:cNvSpPr/>
          <p:nvPr/>
        </p:nvSpPr>
        <p:spPr>
          <a:xfrm>
            <a:off x="7796831" y="3478588"/>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53">
            <a:extLst>
              <a:ext uri="{FF2B5EF4-FFF2-40B4-BE49-F238E27FC236}">
                <a16:creationId xmlns:a16="http://schemas.microsoft.com/office/drawing/2014/main" id="{5BDC1EAD-01F1-4C9D-B2ED-6797FD7B0C77}"/>
              </a:ext>
            </a:extLst>
          </p:cNvPr>
          <p:cNvSpPr/>
          <p:nvPr/>
        </p:nvSpPr>
        <p:spPr>
          <a:xfrm>
            <a:off x="7796831" y="3870364"/>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AD855DC5-FAC8-4490-9352-1AA0872140A6}"/>
              </a:ext>
            </a:extLst>
          </p:cNvPr>
          <p:cNvSpPr/>
          <p:nvPr/>
        </p:nvSpPr>
        <p:spPr>
          <a:xfrm>
            <a:off x="7796831" y="4262140"/>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135BE0E6-1187-4948-BB7B-61D75BC219B8}"/>
              </a:ext>
            </a:extLst>
          </p:cNvPr>
          <p:cNvSpPr/>
          <p:nvPr/>
        </p:nvSpPr>
        <p:spPr>
          <a:xfrm>
            <a:off x="7796830" y="4653916"/>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5">
            <a:extLst>
              <a:ext uri="{FF2B5EF4-FFF2-40B4-BE49-F238E27FC236}">
                <a16:creationId xmlns:a16="http://schemas.microsoft.com/office/drawing/2014/main" id="{1770DE50-A14F-4BBB-9676-5D5565929A66}"/>
              </a:ext>
            </a:extLst>
          </p:cNvPr>
          <p:cNvSpPr>
            <a:spLocks noEditPoints="1"/>
          </p:cNvSpPr>
          <p:nvPr/>
        </p:nvSpPr>
        <p:spPr bwMode="auto">
          <a:xfrm>
            <a:off x="2330555" y="2823923"/>
            <a:ext cx="869056" cy="1293826"/>
          </a:xfrm>
          <a:custGeom>
            <a:avLst/>
            <a:gdLst>
              <a:gd name="T0" fmla="*/ 420 w 489"/>
              <a:gd name="T1" fmla="*/ 48 h 730"/>
              <a:gd name="T2" fmla="*/ 396 w 489"/>
              <a:gd name="T3" fmla="*/ 12 h 730"/>
              <a:gd name="T4" fmla="*/ 94 w 489"/>
              <a:gd name="T5" fmla="*/ 42 h 730"/>
              <a:gd name="T6" fmla="*/ 70 w 489"/>
              <a:gd name="T7" fmla="*/ 12 h 730"/>
              <a:gd name="T8" fmla="*/ 0 w 489"/>
              <a:gd name="T9" fmla="*/ 119 h 730"/>
              <a:gd name="T10" fmla="*/ 24 w 489"/>
              <a:gd name="T11" fmla="*/ 155 h 730"/>
              <a:gd name="T12" fmla="*/ 169 w 489"/>
              <a:gd name="T13" fmla="*/ 318 h 730"/>
              <a:gd name="T14" fmla="*/ 77 w 489"/>
              <a:gd name="T15" fmla="*/ 720 h 730"/>
              <a:gd name="T16" fmla="*/ 81 w 489"/>
              <a:gd name="T17" fmla="*/ 726 h 730"/>
              <a:gd name="T18" fmla="*/ 92 w 489"/>
              <a:gd name="T19" fmla="*/ 730 h 730"/>
              <a:gd name="T20" fmla="*/ 392 w 489"/>
              <a:gd name="T21" fmla="*/ 728 h 730"/>
              <a:gd name="T22" fmla="*/ 407 w 489"/>
              <a:gd name="T23" fmla="*/ 726 h 730"/>
              <a:gd name="T24" fmla="*/ 410 w 489"/>
              <a:gd name="T25" fmla="*/ 718 h 730"/>
              <a:gd name="T26" fmla="*/ 327 w 489"/>
              <a:gd name="T27" fmla="*/ 440 h 730"/>
              <a:gd name="T28" fmla="*/ 417 w 489"/>
              <a:gd name="T29" fmla="*/ 130 h 730"/>
              <a:gd name="T30" fmla="*/ 477 w 489"/>
              <a:gd name="T31" fmla="*/ 167 h 730"/>
              <a:gd name="T32" fmla="*/ 489 w 489"/>
              <a:gd name="T33" fmla="*/ 119 h 730"/>
              <a:gd name="T34" fmla="*/ 183 w 489"/>
              <a:gd name="T35" fmla="*/ 411 h 730"/>
              <a:gd name="T36" fmla="*/ 270 w 489"/>
              <a:gd name="T37" fmla="*/ 327 h 730"/>
              <a:gd name="T38" fmla="*/ 275 w 489"/>
              <a:gd name="T39" fmla="*/ 458 h 730"/>
              <a:gd name="T40" fmla="*/ 275 w 489"/>
              <a:gd name="T41" fmla="*/ 458 h 730"/>
              <a:gd name="T42" fmla="*/ 283 w 489"/>
              <a:gd name="T43" fmla="*/ 433 h 730"/>
              <a:gd name="T44" fmla="*/ 220 w 489"/>
              <a:gd name="T45" fmla="*/ 499 h 730"/>
              <a:gd name="T46" fmla="*/ 241 w 489"/>
              <a:gd name="T47" fmla="*/ 514 h 730"/>
              <a:gd name="T48" fmla="*/ 152 w 489"/>
              <a:gd name="T49" fmla="*/ 577 h 730"/>
              <a:gd name="T50" fmla="*/ 307 w 489"/>
              <a:gd name="T51" fmla="*/ 465 h 730"/>
              <a:gd name="T52" fmla="*/ 258 w 489"/>
              <a:gd name="T53" fmla="*/ 373 h 730"/>
              <a:gd name="T54" fmla="*/ 258 w 489"/>
              <a:gd name="T55" fmla="*/ 373 h 730"/>
              <a:gd name="T56" fmla="*/ 263 w 489"/>
              <a:gd name="T57" fmla="*/ 303 h 730"/>
              <a:gd name="T58" fmla="*/ 242 w 489"/>
              <a:gd name="T59" fmla="*/ 252 h 730"/>
              <a:gd name="T60" fmla="*/ 232 w 489"/>
              <a:gd name="T61" fmla="*/ 132 h 730"/>
              <a:gd name="T62" fmla="*/ 257 w 489"/>
              <a:gd name="T63" fmla="*/ 155 h 730"/>
              <a:gd name="T64" fmla="*/ 270 w 489"/>
              <a:gd name="T65" fmla="*/ 229 h 730"/>
              <a:gd name="T66" fmla="*/ 97 w 489"/>
              <a:gd name="T67" fmla="*/ 104 h 730"/>
              <a:gd name="T68" fmla="*/ 232 w 489"/>
              <a:gd name="T69" fmla="*/ 108 h 730"/>
              <a:gd name="T70" fmla="*/ 232 w 489"/>
              <a:gd name="T71" fmla="*/ 105 h 730"/>
              <a:gd name="T72" fmla="*/ 257 w 489"/>
              <a:gd name="T73" fmla="*/ 108 h 730"/>
              <a:gd name="T74" fmla="*/ 335 w 489"/>
              <a:gd name="T75" fmla="*/ 98 h 730"/>
              <a:gd name="T76" fmla="*/ 335 w 489"/>
              <a:gd name="T77" fmla="*/ 98 h 730"/>
              <a:gd name="T78" fmla="*/ 167 w 489"/>
              <a:gd name="T79" fmla="*/ 88 h 730"/>
              <a:gd name="T80" fmla="*/ 394 w 489"/>
              <a:gd name="T81" fmla="*/ 81 h 730"/>
              <a:gd name="T82" fmla="*/ 72 w 489"/>
              <a:gd name="T83" fmla="*/ 80 h 730"/>
              <a:gd name="T84" fmla="*/ 72 w 489"/>
              <a:gd name="T85" fmla="*/ 80 h 730"/>
              <a:gd name="T86" fmla="*/ 122 w 489"/>
              <a:gd name="T87" fmla="*/ 178 h 730"/>
              <a:gd name="T88" fmla="*/ 138 w 489"/>
              <a:gd name="T89" fmla="*/ 596 h 730"/>
              <a:gd name="T90" fmla="*/ 347 w 489"/>
              <a:gd name="T91" fmla="*/ 598 h 730"/>
              <a:gd name="T92" fmla="*/ 347 w 489"/>
              <a:gd name="T93" fmla="*/ 598 h 730"/>
              <a:gd name="T94" fmla="*/ 358 w 489"/>
              <a:gd name="T95" fmla="*/ 181 h 730"/>
              <a:gd name="T96" fmla="*/ 418 w 489"/>
              <a:gd name="T97" fmla="*/ 81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9" h="730">
                <a:moveTo>
                  <a:pt x="489" y="119"/>
                </a:moveTo>
                <a:cubicBezTo>
                  <a:pt x="489" y="115"/>
                  <a:pt x="488" y="110"/>
                  <a:pt x="486" y="108"/>
                </a:cubicBezTo>
                <a:cubicBezTo>
                  <a:pt x="420" y="48"/>
                  <a:pt x="420" y="48"/>
                  <a:pt x="420" y="48"/>
                </a:cubicBezTo>
                <a:cubicBezTo>
                  <a:pt x="420" y="12"/>
                  <a:pt x="420" y="12"/>
                  <a:pt x="420" y="12"/>
                </a:cubicBezTo>
                <a:cubicBezTo>
                  <a:pt x="420" y="5"/>
                  <a:pt x="414" y="0"/>
                  <a:pt x="408" y="0"/>
                </a:cubicBezTo>
                <a:cubicBezTo>
                  <a:pt x="402" y="0"/>
                  <a:pt x="396" y="6"/>
                  <a:pt x="396" y="12"/>
                </a:cubicBezTo>
                <a:cubicBezTo>
                  <a:pt x="396" y="42"/>
                  <a:pt x="396" y="42"/>
                  <a:pt x="396" y="42"/>
                </a:cubicBezTo>
                <a:cubicBezTo>
                  <a:pt x="243" y="84"/>
                  <a:pt x="243" y="84"/>
                  <a:pt x="243" y="84"/>
                </a:cubicBezTo>
                <a:cubicBezTo>
                  <a:pt x="94" y="42"/>
                  <a:pt x="94" y="42"/>
                  <a:pt x="94" y="42"/>
                </a:cubicBezTo>
                <a:cubicBezTo>
                  <a:pt x="94" y="12"/>
                  <a:pt x="94" y="12"/>
                  <a:pt x="94" y="12"/>
                </a:cubicBezTo>
                <a:cubicBezTo>
                  <a:pt x="94" y="5"/>
                  <a:pt x="88" y="0"/>
                  <a:pt x="82" y="0"/>
                </a:cubicBezTo>
                <a:cubicBezTo>
                  <a:pt x="76" y="0"/>
                  <a:pt x="70" y="6"/>
                  <a:pt x="70" y="12"/>
                </a:cubicBezTo>
                <a:cubicBezTo>
                  <a:pt x="70" y="50"/>
                  <a:pt x="70" y="50"/>
                  <a:pt x="70" y="50"/>
                </a:cubicBezTo>
                <a:cubicBezTo>
                  <a:pt x="4" y="109"/>
                  <a:pt x="4" y="109"/>
                  <a:pt x="4" y="109"/>
                </a:cubicBezTo>
                <a:cubicBezTo>
                  <a:pt x="1" y="112"/>
                  <a:pt x="0" y="115"/>
                  <a:pt x="0" y="119"/>
                </a:cubicBezTo>
                <a:cubicBezTo>
                  <a:pt x="0" y="155"/>
                  <a:pt x="0" y="155"/>
                  <a:pt x="0" y="155"/>
                </a:cubicBezTo>
                <a:cubicBezTo>
                  <a:pt x="0" y="162"/>
                  <a:pt x="6" y="167"/>
                  <a:pt x="12" y="167"/>
                </a:cubicBezTo>
                <a:cubicBezTo>
                  <a:pt x="18" y="167"/>
                  <a:pt x="24" y="161"/>
                  <a:pt x="24" y="155"/>
                </a:cubicBezTo>
                <a:cubicBezTo>
                  <a:pt x="24" y="130"/>
                  <a:pt x="24" y="130"/>
                  <a:pt x="24" y="130"/>
                </a:cubicBezTo>
                <a:cubicBezTo>
                  <a:pt x="67" y="130"/>
                  <a:pt x="67" y="130"/>
                  <a:pt x="67" y="130"/>
                </a:cubicBezTo>
                <a:cubicBezTo>
                  <a:pt x="169" y="318"/>
                  <a:pt x="169" y="318"/>
                  <a:pt x="169" y="318"/>
                </a:cubicBezTo>
                <a:cubicBezTo>
                  <a:pt x="154" y="444"/>
                  <a:pt x="154" y="444"/>
                  <a:pt x="154" y="444"/>
                </a:cubicBezTo>
                <a:cubicBezTo>
                  <a:pt x="77" y="716"/>
                  <a:pt x="77" y="716"/>
                  <a:pt x="77" y="716"/>
                </a:cubicBezTo>
                <a:cubicBezTo>
                  <a:pt x="77" y="720"/>
                  <a:pt x="77" y="720"/>
                  <a:pt x="77" y="720"/>
                </a:cubicBezTo>
                <a:cubicBezTo>
                  <a:pt x="77" y="721"/>
                  <a:pt x="77" y="721"/>
                  <a:pt x="78" y="722"/>
                </a:cubicBezTo>
                <a:cubicBezTo>
                  <a:pt x="78" y="724"/>
                  <a:pt x="78" y="724"/>
                  <a:pt x="78" y="724"/>
                </a:cubicBezTo>
                <a:cubicBezTo>
                  <a:pt x="80" y="725"/>
                  <a:pt x="80" y="726"/>
                  <a:pt x="81" y="726"/>
                </a:cubicBezTo>
                <a:cubicBezTo>
                  <a:pt x="82" y="727"/>
                  <a:pt x="82" y="727"/>
                  <a:pt x="82" y="727"/>
                </a:cubicBezTo>
                <a:cubicBezTo>
                  <a:pt x="83" y="728"/>
                  <a:pt x="84" y="728"/>
                  <a:pt x="86" y="730"/>
                </a:cubicBezTo>
                <a:cubicBezTo>
                  <a:pt x="92" y="730"/>
                  <a:pt x="92" y="730"/>
                  <a:pt x="92" y="730"/>
                </a:cubicBezTo>
                <a:cubicBezTo>
                  <a:pt x="93" y="730"/>
                  <a:pt x="94" y="730"/>
                  <a:pt x="95" y="728"/>
                </a:cubicBezTo>
                <a:cubicBezTo>
                  <a:pt x="243" y="651"/>
                  <a:pt x="243" y="651"/>
                  <a:pt x="243" y="651"/>
                </a:cubicBezTo>
                <a:cubicBezTo>
                  <a:pt x="392" y="728"/>
                  <a:pt x="392" y="728"/>
                  <a:pt x="392" y="728"/>
                </a:cubicBezTo>
                <a:cubicBezTo>
                  <a:pt x="402" y="728"/>
                  <a:pt x="402" y="728"/>
                  <a:pt x="402" y="728"/>
                </a:cubicBezTo>
                <a:cubicBezTo>
                  <a:pt x="403" y="728"/>
                  <a:pt x="404" y="727"/>
                  <a:pt x="406" y="727"/>
                </a:cubicBezTo>
                <a:cubicBezTo>
                  <a:pt x="407" y="726"/>
                  <a:pt x="407" y="726"/>
                  <a:pt x="407" y="726"/>
                </a:cubicBezTo>
                <a:cubicBezTo>
                  <a:pt x="408" y="725"/>
                  <a:pt x="409" y="724"/>
                  <a:pt x="409" y="722"/>
                </a:cubicBezTo>
                <a:cubicBezTo>
                  <a:pt x="409" y="721"/>
                  <a:pt x="409" y="721"/>
                  <a:pt x="409" y="721"/>
                </a:cubicBezTo>
                <a:cubicBezTo>
                  <a:pt x="409" y="720"/>
                  <a:pt x="410" y="719"/>
                  <a:pt x="410" y="718"/>
                </a:cubicBezTo>
                <a:cubicBezTo>
                  <a:pt x="410" y="714"/>
                  <a:pt x="410" y="714"/>
                  <a:pt x="410" y="714"/>
                </a:cubicBezTo>
                <a:cubicBezTo>
                  <a:pt x="410" y="713"/>
                  <a:pt x="410" y="713"/>
                  <a:pt x="410" y="713"/>
                </a:cubicBezTo>
                <a:cubicBezTo>
                  <a:pt x="327" y="440"/>
                  <a:pt x="327" y="440"/>
                  <a:pt x="327" y="440"/>
                </a:cubicBezTo>
                <a:cubicBezTo>
                  <a:pt x="327" y="439"/>
                  <a:pt x="327" y="439"/>
                  <a:pt x="326" y="438"/>
                </a:cubicBezTo>
                <a:cubicBezTo>
                  <a:pt x="310" y="315"/>
                  <a:pt x="310" y="315"/>
                  <a:pt x="310" y="315"/>
                </a:cubicBezTo>
                <a:cubicBezTo>
                  <a:pt x="417" y="130"/>
                  <a:pt x="417" y="130"/>
                  <a:pt x="417" y="130"/>
                </a:cubicBezTo>
                <a:cubicBezTo>
                  <a:pt x="465" y="130"/>
                  <a:pt x="465" y="130"/>
                  <a:pt x="465" y="130"/>
                </a:cubicBezTo>
                <a:cubicBezTo>
                  <a:pt x="465" y="155"/>
                  <a:pt x="465" y="155"/>
                  <a:pt x="465" y="155"/>
                </a:cubicBezTo>
                <a:cubicBezTo>
                  <a:pt x="465" y="162"/>
                  <a:pt x="471" y="167"/>
                  <a:pt x="477" y="167"/>
                </a:cubicBezTo>
                <a:cubicBezTo>
                  <a:pt x="484" y="167"/>
                  <a:pt x="489" y="161"/>
                  <a:pt x="489" y="155"/>
                </a:cubicBezTo>
                <a:cubicBezTo>
                  <a:pt x="489" y="119"/>
                  <a:pt x="489" y="119"/>
                  <a:pt x="489" y="119"/>
                </a:cubicBezTo>
                <a:cubicBezTo>
                  <a:pt x="489" y="120"/>
                  <a:pt x="489" y="119"/>
                  <a:pt x="489" y="119"/>
                </a:cubicBezTo>
                <a:close/>
                <a:moveTo>
                  <a:pt x="191" y="343"/>
                </a:moveTo>
                <a:cubicBezTo>
                  <a:pt x="221" y="373"/>
                  <a:pt x="221" y="373"/>
                  <a:pt x="221" y="373"/>
                </a:cubicBezTo>
                <a:cubicBezTo>
                  <a:pt x="183" y="411"/>
                  <a:pt x="183" y="411"/>
                  <a:pt x="183" y="411"/>
                </a:cubicBezTo>
                <a:lnTo>
                  <a:pt x="191" y="343"/>
                </a:lnTo>
                <a:close/>
                <a:moveTo>
                  <a:pt x="212" y="327"/>
                </a:moveTo>
                <a:cubicBezTo>
                  <a:pt x="270" y="327"/>
                  <a:pt x="270" y="327"/>
                  <a:pt x="270" y="327"/>
                </a:cubicBezTo>
                <a:cubicBezTo>
                  <a:pt x="241" y="355"/>
                  <a:pt x="241" y="355"/>
                  <a:pt x="241" y="355"/>
                </a:cubicBezTo>
                <a:lnTo>
                  <a:pt x="212" y="327"/>
                </a:lnTo>
                <a:close/>
                <a:moveTo>
                  <a:pt x="275" y="458"/>
                </a:moveTo>
                <a:cubicBezTo>
                  <a:pt x="241" y="482"/>
                  <a:pt x="241" y="482"/>
                  <a:pt x="241" y="482"/>
                </a:cubicBezTo>
                <a:cubicBezTo>
                  <a:pt x="206" y="458"/>
                  <a:pt x="206" y="458"/>
                  <a:pt x="206" y="458"/>
                </a:cubicBezTo>
                <a:lnTo>
                  <a:pt x="275" y="458"/>
                </a:lnTo>
                <a:close/>
                <a:moveTo>
                  <a:pt x="195" y="433"/>
                </a:moveTo>
                <a:cubicBezTo>
                  <a:pt x="240" y="390"/>
                  <a:pt x="240" y="390"/>
                  <a:pt x="240" y="390"/>
                </a:cubicBezTo>
                <a:cubicBezTo>
                  <a:pt x="283" y="433"/>
                  <a:pt x="283" y="433"/>
                  <a:pt x="283" y="433"/>
                </a:cubicBezTo>
                <a:lnTo>
                  <a:pt x="195" y="433"/>
                </a:lnTo>
                <a:close/>
                <a:moveTo>
                  <a:pt x="174" y="467"/>
                </a:moveTo>
                <a:cubicBezTo>
                  <a:pt x="220" y="499"/>
                  <a:pt x="220" y="499"/>
                  <a:pt x="220" y="499"/>
                </a:cubicBezTo>
                <a:cubicBezTo>
                  <a:pt x="151" y="549"/>
                  <a:pt x="151" y="549"/>
                  <a:pt x="151" y="549"/>
                </a:cubicBezTo>
                <a:lnTo>
                  <a:pt x="174" y="467"/>
                </a:lnTo>
                <a:close/>
                <a:moveTo>
                  <a:pt x="241" y="514"/>
                </a:moveTo>
                <a:cubicBezTo>
                  <a:pt x="332" y="578"/>
                  <a:pt x="332" y="578"/>
                  <a:pt x="332" y="578"/>
                </a:cubicBezTo>
                <a:cubicBezTo>
                  <a:pt x="243" y="624"/>
                  <a:pt x="243" y="624"/>
                  <a:pt x="243" y="624"/>
                </a:cubicBezTo>
                <a:cubicBezTo>
                  <a:pt x="152" y="577"/>
                  <a:pt x="152" y="577"/>
                  <a:pt x="152" y="577"/>
                </a:cubicBezTo>
                <a:lnTo>
                  <a:pt x="241" y="514"/>
                </a:lnTo>
                <a:close/>
                <a:moveTo>
                  <a:pt x="263" y="498"/>
                </a:moveTo>
                <a:cubicBezTo>
                  <a:pt x="307" y="465"/>
                  <a:pt x="307" y="465"/>
                  <a:pt x="307" y="465"/>
                </a:cubicBezTo>
                <a:cubicBezTo>
                  <a:pt x="333" y="548"/>
                  <a:pt x="333" y="548"/>
                  <a:pt x="333" y="548"/>
                </a:cubicBezTo>
                <a:cubicBezTo>
                  <a:pt x="263" y="498"/>
                  <a:pt x="263" y="498"/>
                  <a:pt x="263" y="498"/>
                </a:cubicBezTo>
                <a:close/>
                <a:moveTo>
                  <a:pt x="258" y="373"/>
                </a:moveTo>
                <a:cubicBezTo>
                  <a:pt x="288" y="344"/>
                  <a:pt x="288" y="344"/>
                  <a:pt x="288" y="344"/>
                </a:cubicBezTo>
                <a:cubicBezTo>
                  <a:pt x="297" y="411"/>
                  <a:pt x="297" y="411"/>
                  <a:pt x="297" y="411"/>
                </a:cubicBezTo>
                <a:lnTo>
                  <a:pt x="258" y="373"/>
                </a:lnTo>
                <a:close/>
                <a:moveTo>
                  <a:pt x="218" y="303"/>
                </a:moveTo>
                <a:cubicBezTo>
                  <a:pt x="241" y="284"/>
                  <a:pt x="241" y="284"/>
                  <a:pt x="241" y="284"/>
                </a:cubicBezTo>
                <a:cubicBezTo>
                  <a:pt x="263" y="303"/>
                  <a:pt x="263" y="303"/>
                  <a:pt x="263" y="303"/>
                </a:cubicBezTo>
                <a:lnTo>
                  <a:pt x="218" y="303"/>
                </a:lnTo>
                <a:close/>
                <a:moveTo>
                  <a:pt x="270" y="229"/>
                </a:moveTo>
                <a:cubicBezTo>
                  <a:pt x="242" y="252"/>
                  <a:pt x="242" y="252"/>
                  <a:pt x="242" y="252"/>
                </a:cubicBezTo>
                <a:cubicBezTo>
                  <a:pt x="221" y="234"/>
                  <a:pt x="221" y="234"/>
                  <a:pt x="221" y="234"/>
                </a:cubicBezTo>
                <a:cubicBezTo>
                  <a:pt x="110" y="132"/>
                  <a:pt x="110" y="132"/>
                  <a:pt x="110" y="132"/>
                </a:cubicBezTo>
                <a:cubicBezTo>
                  <a:pt x="232" y="132"/>
                  <a:pt x="232" y="132"/>
                  <a:pt x="232" y="132"/>
                </a:cubicBezTo>
                <a:cubicBezTo>
                  <a:pt x="232" y="155"/>
                  <a:pt x="232" y="155"/>
                  <a:pt x="232" y="155"/>
                </a:cubicBezTo>
                <a:cubicBezTo>
                  <a:pt x="232" y="162"/>
                  <a:pt x="238" y="167"/>
                  <a:pt x="244" y="167"/>
                </a:cubicBezTo>
                <a:cubicBezTo>
                  <a:pt x="250" y="167"/>
                  <a:pt x="257" y="161"/>
                  <a:pt x="257" y="155"/>
                </a:cubicBezTo>
                <a:cubicBezTo>
                  <a:pt x="257" y="132"/>
                  <a:pt x="257" y="132"/>
                  <a:pt x="257" y="132"/>
                </a:cubicBezTo>
                <a:cubicBezTo>
                  <a:pt x="375" y="132"/>
                  <a:pt x="375" y="132"/>
                  <a:pt x="375" y="132"/>
                </a:cubicBezTo>
                <a:cubicBezTo>
                  <a:pt x="270" y="229"/>
                  <a:pt x="270" y="229"/>
                  <a:pt x="270" y="229"/>
                </a:cubicBezTo>
                <a:close/>
                <a:moveTo>
                  <a:pt x="97" y="80"/>
                </a:moveTo>
                <a:cubicBezTo>
                  <a:pt x="124" y="104"/>
                  <a:pt x="124" y="104"/>
                  <a:pt x="124" y="104"/>
                </a:cubicBezTo>
                <a:cubicBezTo>
                  <a:pt x="97" y="104"/>
                  <a:pt x="97" y="104"/>
                  <a:pt x="97" y="104"/>
                </a:cubicBezTo>
                <a:lnTo>
                  <a:pt x="97" y="80"/>
                </a:lnTo>
                <a:close/>
                <a:moveTo>
                  <a:pt x="232" y="105"/>
                </a:moveTo>
                <a:cubicBezTo>
                  <a:pt x="232" y="108"/>
                  <a:pt x="232" y="108"/>
                  <a:pt x="232" y="108"/>
                </a:cubicBezTo>
                <a:cubicBezTo>
                  <a:pt x="181" y="108"/>
                  <a:pt x="181" y="108"/>
                  <a:pt x="181" y="108"/>
                </a:cubicBezTo>
                <a:cubicBezTo>
                  <a:pt x="196" y="96"/>
                  <a:pt x="196" y="96"/>
                  <a:pt x="196" y="96"/>
                </a:cubicBezTo>
                <a:lnTo>
                  <a:pt x="232" y="105"/>
                </a:lnTo>
                <a:close/>
                <a:moveTo>
                  <a:pt x="292" y="96"/>
                </a:moveTo>
                <a:cubicBezTo>
                  <a:pt x="307" y="108"/>
                  <a:pt x="307" y="108"/>
                  <a:pt x="307" y="108"/>
                </a:cubicBezTo>
                <a:cubicBezTo>
                  <a:pt x="257" y="108"/>
                  <a:pt x="257" y="108"/>
                  <a:pt x="257" y="108"/>
                </a:cubicBezTo>
                <a:cubicBezTo>
                  <a:pt x="257" y="105"/>
                  <a:pt x="257" y="105"/>
                  <a:pt x="257" y="105"/>
                </a:cubicBezTo>
                <a:lnTo>
                  <a:pt x="292" y="96"/>
                </a:lnTo>
                <a:close/>
                <a:moveTo>
                  <a:pt x="335" y="98"/>
                </a:moveTo>
                <a:cubicBezTo>
                  <a:pt x="322" y="87"/>
                  <a:pt x="322" y="87"/>
                  <a:pt x="322" y="87"/>
                </a:cubicBezTo>
                <a:cubicBezTo>
                  <a:pt x="358" y="78"/>
                  <a:pt x="358" y="78"/>
                  <a:pt x="358" y="78"/>
                </a:cubicBezTo>
                <a:cubicBezTo>
                  <a:pt x="335" y="98"/>
                  <a:pt x="335" y="98"/>
                  <a:pt x="335" y="98"/>
                </a:cubicBezTo>
                <a:close/>
                <a:moveTo>
                  <a:pt x="154" y="98"/>
                </a:moveTo>
                <a:cubicBezTo>
                  <a:pt x="132" y="79"/>
                  <a:pt x="132" y="79"/>
                  <a:pt x="132" y="79"/>
                </a:cubicBezTo>
                <a:cubicBezTo>
                  <a:pt x="167" y="88"/>
                  <a:pt x="167" y="88"/>
                  <a:pt x="167" y="88"/>
                </a:cubicBezTo>
                <a:lnTo>
                  <a:pt x="154" y="98"/>
                </a:lnTo>
                <a:close/>
                <a:moveTo>
                  <a:pt x="366" y="105"/>
                </a:moveTo>
                <a:cubicBezTo>
                  <a:pt x="394" y="81"/>
                  <a:pt x="394" y="81"/>
                  <a:pt x="394" y="81"/>
                </a:cubicBezTo>
                <a:cubicBezTo>
                  <a:pt x="394" y="105"/>
                  <a:pt x="394" y="105"/>
                  <a:pt x="394" y="105"/>
                </a:cubicBezTo>
                <a:lnTo>
                  <a:pt x="366" y="105"/>
                </a:lnTo>
                <a:close/>
                <a:moveTo>
                  <a:pt x="72" y="80"/>
                </a:moveTo>
                <a:cubicBezTo>
                  <a:pt x="72" y="104"/>
                  <a:pt x="72" y="104"/>
                  <a:pt x="72" y="104"/>
                </a:cubicBezTo>
                <a:cubicBezTo>
                  <a:pt x="44" y="104"/>
                  <a:pt x="44" y="104"/>
                  <a:pt x="44" y="104"/>
                </a:cubicBezTo>
                <a:lnTo>
                  <a:pt x="72" y="80"/>
                </a:lnTo>
                <a:close/>
                <a:moveTo>
                  <a:pt x="221" y="268"/>
                </a:moveTo>
                <a:cubicBezTo>
                  <a:pt x="186" y="296"/>
                  <a:pt x="186" y="296"/>
                  <a:pt x="186" y="296"/>
                </a:cubicBezTo>
                <a:cubicBezTo>
                  <a:pt x="122" y="178"/>
                  <a:pt x="122" y="178"/>
                  <a:pt x="122" y="178"/>
                </a:cubicBezTo>
                <a:lnTo>
                  <a:pt x="221" y="268"/>
                </a:lnTo>
                <a:close/>
                <a:moveTo>
                  <a:pt x="110" y="695"/>
                </a:moveTo>
                <a:cubicBezTo>
                  <a:pt x="138" y="596"/>
                  <a:pt x="138" y="596"/>
                  <a:pt x="138" y="596"/>
                </a:cubicBezTo>
                <a:cubicBezTo>
                  <a:pt x="218" y="638"/>
                  <a:pt x="218" y="638"/>
                  <a:pt x="218" y="638"/>
                </a:cubicBezTo>
                <a:lnTo>
                  <a:pt x="110" y="695"/>
                </a:lnTo>
                <a:close/>
                <a:moveTo>
                  <a:pt x="347" y="598"/>
                </a:moveTo>
                <a:cubicBezTo>
                  <a:pt x="378" y="695"/>
                  <a:pt x="378" y="695"/>
                  <a:pt x="378" y="695"/>
                </a:cubicBezTo>
                <a:cubicBezTo>
                  <a:pt x="270" y="639"/>
                  <a:pt x="270" y="639"/>
                  <a:pt x="270" y="639"/>
                </a:cubicBezTo>
                <a:lnTo>
                  <a:pt x="347" y="598"/>
                </a:lnTo>
                <a:close/>
                <a:moveTo>
                  <a:pt x="294" y="296"/>
                </a:moveTo>
                <a:cubicBezTo>
                  <a:pt x="263" y="269"/>
                  <a:pt x="263" y="269"/>
                  <a:pt x="263" y="269"/>
                </a:cubicBezTo>
                <a:cubicBezTo>
                  <a:pt x="358" y="181"/>
                  <a:pt x="358" y="181"/>
                  <a:pt x="358" y="181"/>
                </a:cubicBezTo>
                <a:lnTo>
                  <a:pt x="294" y="296"/>
                </a:lnTo>
                <a:close/>
                <a:moveTo>
                  <a:pt x="418" y="105"/>
                </a:moveTo>
                <a:cubicBezTo>
                  <a:pt x="418" y="81"/>
                  <a:pt x="418" y="81"/>
                  <a:pt x="418" y="81"/>
                </a:cubicBezTo>
                <a:cubicBezTo>
                  <a:pt x="446" y="105"/>
                  <a:pt x="446" y="105"/>
                  <a:pt x="446" y="105"/>
                </a:cubicBezTo>
                <a:lnTo>
                  <a:pt x="418" y="105"/>
                </a:lnTo>
                <a:close/>
              </a:path>
            </a:pathLst>
          </a:custGeom>
          <a:gradFill>
            <a:gsLst>
              <a:gs pos="0">
                <a:srgbClr val="27B4DB"/>
              </a:gs>
              <a:gs pos="100000">
                <a:srgbClr val="71E3B8"/>
              </a:gs>
            </a:gsLst>
            <a:lin ang="2700000" scaled="1"/>
          </a:gradFill>
          <a:ln w="9525">
            <a:noFill/>
            <a:round/>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42" name="文本框 41">
            <a:extLst>
              <a:ext uri="{FF2B5EF4-FFF2-40B4-BE49-F238E27FC236}">
                <a16:creationId xmlns:a16="http://schemas.microsoft.com/office/drawing/2014/main" id="{982241C9-033D-4C5E-A367-8AB398DF7DF0}"/>
              </a:ext>
            </a:extLst>
          </p:cNvPr>
          <p:cNvSpPr txBox="1"/>
          <p:nvPr/>
        </p:nvSpPr>
        <p:spPr>
          <a:xfrm>
            <a:off x="2223315" y="4284527"/>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线路工程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B286302E-6FBD-4AF9-9AE8-E96F0716D25F}"/>
              </a:ext>
            </a:extLst>
          </p:cNvPr>
          <p:cNvSpPr txBox="1"/>
          <p:nvPr/>
        </p:nvSpPr>
        <p:spPr>
          <a:xfrm>
            <a:off x="4787901" y="493067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附件工程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61" name="箭头: 右 60">
            <a:extLst>
              <a:ext uri="{FF2B5EF4-FFF2-40B4-BE49-F238E27FC236}">
                <a16:creationId xmlns:a16="http://schemas.microsoft.com/office/drawing/2014/main" id="{FE28E879-A207-47E5-80A1-1B9DD12D380D}"/>
              </a:ext>
            </a:extLst>
          </p:cNvPr>
          <p:cNvSpPr/>
          <p:nvPr/>
        </p:nvSpPr>
        <p:spPr>
          <a:xfrm>
            <a:off x="7796830" y="5045692"/>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5B9084C7-8DA5-4CF4-829F-BD6BA609CB08}"/>
              </a:ext>
            </a:extLst>
          </p:cNvPr>
          <p:cNvSpPr txBox="1"/>
          <p:nvPr/>
        </p:nvSpPr>
        <p:spPr>
          <a:xfrm>
            <a:off x="4787901" y="532312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辅助工程</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1" name="箭头: 右 70">
            <a:extLst>
              <a:ext uri="{FF2B5EF4-FFF2-40B4-BE49-F238E27FC236}">
                <a16:creationId xmlns:a16="http://schemas.microsoft.com/office/drawing/2014/main" id="{306662E5-C6D8-411A-A862-9C9E3CBC47FB}"/>
              </a:ext>
            </a:extLst>
          </p:cNvPr>
          <p:cNvSpPr/>
          <p:nvPr/>
        </p:nvSpPr>
        <p:spPr>
          <a:xfrm>
            <a:off x="7796830" y="5437468"/>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AD8B7A62-2287-4679-965D-A0965059F319}"/>
              </a:ext>
            </a:extLst>
          </p:cNvPr>
          <p:cNvSpPr txBox="1"/>
          <p:nvPr/>
        </p:nvSpPr>
        <p:spPr>
          <a:xfrm>
            <a:off x="4787901" y="5715576"/>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其他费用</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3" name="箭头: 右 72">
            <a:extLst>
              <a:ext uri="{FF2B5EF4-FFF2-40B4-BE49-F238E27FC236}">
                <a16:creationId xmlns:a16="http://schemas.microsoft.com/office/drawing/2014/main" id="{EA016A80-832E-4D7E-ADCB-66A24AC2732E}"/>
              </a:ext>
            </a:extLst>
          </p:cNvPr>
          <p:cNvSpPr/>
          <p:nvPr/>
        </p:nvSpPr>
        <p:spPr>
          <a:xfrm>
            <a:off x="7796830" y="5829246"/>
            <a:ext cx="962609" cy="11121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368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1000"/>
                                        <p:tgtEl>
                                          <p:spTgt spid="42"/>
                                        </p:tgtEl>
                                      </p:cBhvr>
                                    </p:animEffect>
                                    <p:anim calcmode="lin" valueType="num">
                                      <p:cBhvr>
                                        <p:cTn id="12" dur="1000" fill="hold"/>
                                        <p:tgtEl>
                                          <p:spTgt spid="42"/>
                                        </p:tgtEl>
                                        <p:attrNameLst>
                                          <p:attrName>ppt_x</p:attrName>
                                        </p:attrNameLst>
                                      </p:cBhvr>
                                      <p:tavLst>
                                        <p:tav tm="0">
                                          <p:val>
                                            <p:strVal val="#ppt_x"/>
                                          </p:val>
                                        </p:tav>
                                        <p:tav tm="100000">
                                          <p:val>
                                            <p:strVal val="#ppt_x"/>
                                          </p:val>
                                        </p:tav>
                                      </p:tavLst>
                                    </p:anim>
                                    <p:anim calcmode="lin" valueType="num">
                                      <p:cBhvr>
                                        <p:cTn id="13" dur="1000" fill="hold"/>
                                        <p:tgtEl>
                                          <p:spTgt spid="4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par>
                          <p:cTn id="30" fill="hold">
                            <p:stCondLst>
                              <p:cond delay="4000"/>
                            </p:stCondLst>
                            <p:childTnLst>
                              <p:par>
                                <p:cTn id="31" presetID="22" presetClass="entr" presetSubtype="1"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4500"/>
                            </p:stCondLst>
                            <p:childTnLst>
                              <p:par>
                                <p:cTn id="35" presetID="10" presetClass="entr" presetSubtype="0"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1000"/>
                                        <p:tgtEl>
                                          <p:spTgt spid="25"/>
                                        </p:tgtEl>
                                      </p:cBhvr>
                                    </p:animEffect>
                                  </p:childTnLst>
                                </p:cTn>
                              </p:par>
                            </p:childTnLst>
                          </p:cTn>
                        </p:par>
                        <p:par>
                          <p:cTn id="42" fill="hold">
                            <p:stCondLst>
                              <p:cond delay="6000"/>
                            </p:stCondLst>
                            <p:childTnLst>
                              <p:par>
                                <p:cTn id="43" presetID="1" presetClass="entr" presetSubtype="0"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par>
                          <p:cTn id="45" fill="hold">
                            <p:stCondLst>
                              <p:cond delay="6000"/>
                            </p:stCondLst>
                            <p:childTnLst>
                              <p:par>
                                <p:cTn id="46" presetID="35" presetClass="emph" presetSubtype="0" repeatCount="3000" fill="hold" nodeType="afterEffect">
                                  <p:stCondLst>
                                    <p:cond delay="0"/>
                                  </p:stCondLst>
                                  <p:childTnLst>
                                    <p:anim calcmode="discrete" valueType="str">
                                      <p:cBhvr>
                                        <p:cTn id="47" dur="500" fill="hold"/>
                                        <p:tgtEl>
                                          <p:spTgt spid="4"/>
                                        </p:tgtEl>
                                        <p:attrNameLst>
                                          <p:attrName>style.visibility</p:attrName>
                                        </p:attrNameLst>
                                      </p:cBhvr>
                                      <p:tavLst>
                                        <p:tav tm="0">
                                          <p:val>
                                            <p:strVal val="hidden"/>
                                          </p:val>
                                        </p:tav>
                                        <p:tav tm="50000">
                                          <p:val>
                                            <p:strVal val="visible"/>
                                          </p:val>
                                        </p:tav>
                                      </p:tavLst>
                                    </p:anim>
                                  </p:childTnLst>
                                </p:cTn>
                              </p:par>
                            </p:childTnLst>
                          </p:cTn>
                        </p:par>
                        <p:par>
                          <p:cTn id="48" fill="hold">
                            <p:stCondLst>
                              <p:cond delay="7500"/>
                            </p:stCondLst>
                            <p:childTnLst>
                              <p:par>
                                <p:cTn id="49" presetID="1" presetClass="exit" presetSubtype="0" fill="hold" nodeType="afterEffect">
                                  <p:stCondLst>
                                    <p:cond delay="500"/>
                                  </p:stCondLst>
                                  <p:childTnLst>
                                    <p:set>
                                      <p:cBhvr>
                                        <p:cTn id="50" dur="1" fill="hold">
                                          <p:stCondLst>
                                            <p:cond delay="0"/>
                                          </p:stCondLst>
                                        </p:cTn>
                                        <p:tgtEl>
                                          <p:spTgt spid="4"/>
                                        </p:tgtEl>
                                        <p:attrNameLst>
                                          <p:attrName>style.visibility</p:attrName>
                                        </p:attrNameLst>
                                      </p:cBhvr>
                                      <p:to>
                                        <p:strVal val="hidden"/>
                                      </p:to>
                                    </p:set>
                                  </p:childTnLst>
                                </p:cTn>
                              </p:par>
                            </p:childTnLst>
                          </p:cTn>
                        </p:par>
                        <p:par>
                          <p:cTn id="51" fill="hold">
                            <p:stCondLst>
                              <p:cond delay="8000"/>
                            </p:stCondLst>
                            <p:childTnLst>
                              <p:par>
                                <p:cTn id="52" presetID="22" presetClass="entr" presetSubtype="8"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left)">
                                      <p:cBhvr>
                                        <p:cTn id="54" dur="500"/>
                                        <p:tgtEl>
                                          <p:spTgt spid="6"/>
                                        </p:tgtEl>
                                      </p:cBhvr>
                                    </p:animEffect>
                                  </p:childTnLst>
                                </p:cTn>
                              </p:par>
                            </p:childTnLst>
                          </p:cTn>
                        </p:par>
                        <p:par>
                          <p:cTn id="55" fill="hold">
                            <p:stCondLst>
                              <p:cond delay="8500"/>
                            </p:stCondLst>
                            <p:childTnLst>
                              <p:par>
                                <p:cTn id="56" presetID="22" presetClass="entr" presetSubtype="8"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1000"/>
                                        <p:tgtEl>
                                          <p:spTgt spid="37"/>
                                        </p:tgtEl>
                                      </p:cBhvr>
                                    </p:animEffect>
                                  </p:childTnLst>
                                </p:cTn>
                              </p:par>
                            </p:childTnLst>
                          </p:cTn>
                        </p:par>
                        <p:par>
                          <p:cTn id="59" fill="hold">
                            <p:stCondLst>
                              <p:cond delay="9500"/>
                            </p:stCondLst>
                            <p:childTnLst>
                              <p:par>
                                <p:cTn id="60" presetID="1" presetClass="entr" presetSubtype="0"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par>
                          <p:cTn id="62" fill="hold">
                            <p:stCondLst>
                              <p:cond delay="9500"/>
                            </p:stCondLst>
                            <p:childTnLst>
                              <p:par>
                                <p:cTn id="63" presetID="35" presetClass="emph" presetSubtype="0" repeatCount="3000" fill="hold" nodeType="afterEffect">
                                  <p:stCondLst>
                                    <p:cond delay="0"/>
                                  </p:stCondLst>
                                  <p:childTnLst>
                                    <p:anim calcmode="discrete" valueType="str">
                                      <p:cBhvr>
                                        <p:cTn id="64" dur="500" fill="hold"/>
                                        <p:tgtEl>
                                          <p:spTgt spid="4"/>
                                        </p:tgtEl>
                                        <p:attrNameLst>
                                          <p:attrName>style.visibility</p:attrName>
                                        </p:attrNameLst>
                                      </p:cBhvr>
                                      <p:tavLst>
                                        <p:tav tm="0">
                                          <p:val>
                                            <p:strVal val="hidden"/>
                                          </p:val>
                                        </p:tav>
                                        <p:tav tm="50000">
                                          <p:val>
                                            <p:strVal val="visible"/>
                                          </p:val>
                                        </p:tav>
                                      </p:tavLst>
                                    </p:anim>
                                  </p:childTnLst>
                                </p:cTn>
                              </p:par>
                            </p:childTnLst>
                          </p:cTn>
                        </p:par>
                        <p:par>
                          <p:cTn id="65" fill="hold">
                            <p:stCondLst>
                              <p:cond delay="11000"/>
                            </p:stCondLst>
                            <p:childTnLst>
                              <p:par>
                                <p:cTn id="66" presetID="1" presetClass="exit" presetSubtype="0" fill="hold" nodeType="afterEffect">
                                  <p:stCondLst>
                                    <p:cond delay="500"/>
                                  </p:stCondLst>
                                  <p:childTnLst>
                                    <p:set>
                                      <p:cBhvr>
                                        <p:cTn id="67" dur="1" fill="hold">
                                          <p:stCondLst>
                                            <p:cond delay="0"/>
                                          </p:stCondLst>
                                        </p:cTn>
                                        <p:tgtEl>
                                          <p:spTgt spid="4"/>
                                        </p:tgtEl>
                                        <p:attrNameLst>
                                          <p:attrName>style.visibility</p:attrName>
                                        </p:attrNameLst>
                                      </p:cBhvr>
                                      <p:to>
                                        <p:strVal val="hidden"/>
                                      </p:to>
                                    </p:set>
                                  </p:childTnLst>
                                </p:cTn>
                              </p:par>
                            </p:childTnLst>
                          </p:cTn>
                        </p:par>
                        <p:par>
                          <p:cTn id="68" fill="hold">
                            <p:stCondLst>
                              <p:cond delay="11500"/>
                            </p:stCondLst>
                            <p:childTnLst>
                              <p:par>
                                <p:cTn id="69" presetID="22" presetClass="entr" presetSubtype="8" fill="hold" grpId="0" nodeType="after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wipe(left)">
                                      <p:cBhvr>
                                        <p:cTn id="71" dur="500"/>
                                        <p:tgtEl>
                                          <p:spTgt spid="54"/>
                                        </p:tgtEl>
                                      </p:cBhvr>
                                    </p:animEffect>
                                  </p:childTnLst>
                                </p:cTn>
                              </p:par>
                            </p:childTnLst>
                          </p:cTn>
                        </p:par>
                        <p:par>
                          <p:cTn id="72" fill="hold">
                            <p:stCondLst>
                              <p:cond delay="12000"/>
                            </p:stCondLst>
                            <p:childTnLst>
                              <p:par>
                                <p:cTn id="73" presetID="22" presetClass="entr" presetSubtype="8" fill="hold" grpId="0"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left)">
                                      <p:cBhvr>
                                        <p:cTn id="75" dur="1000"/>
                                        <p:tgtEl>
                                          <p:spTgt spid="38"/>
                                        </p:tgtEl>
                                      </p:cBhvr>
                                    </p:animEffect>
                                  </p:childTnLst>
                                </p:cTn>
                              </p:par>
                            </p:childTnLst>
                          </p:cTn>
                        </p:par>
                        <p:par>
                          <p:cTn id="76" fill="hold">
                            <p:stCondLst>
                              <p:cond delay="13000"/>
                            </p:stCondLst>
                            <p:childTnLst>
                              <p:par>
                                <p:cTn id="77" presetID="1" presetClass="entr" presetSubtype="0" fill="hold" nodeType="after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par>
                          <p:cTn id="79" fill="hold">
                            <p:stCondLst>
                              <p:cond delay="13000"/>
                            </p:stCondLst>
                            <p:childTnLst>
                              <p:par>
                                <p:cTn id="80" presetID="35" presetClass="emph" presetSubtype="0" repeatCount="3000" fill="hold" nodeType="afterEffect">
                                  <p:stCondLst>
                                    <p:cond delay="0"/>
                                  </p:stCondLst>
                                  <p:childTnLst>
                                    <p:anim calcmode="discrete" valueType="str">
                                      <p:cBhvr>
                                        <p:cTn id="81" dur="500" fill="hold"/>
                                        <p:tgtEl>
                                          <p:spTgt spid="4"/>
                                        </p:tgtEl>
                                        <p:attrNameLst>
                                          <p:attrName>style.visibility</p:attrName>
                                        </p:attrNameLst>
                                      </p:cBhvr>
                                      <p:tavLst>
                                        <p:tav tm="0">
                                          <p:val>
                                            <p:strVal val="hidden"/>
                                          </p:val>
                                        </p:tav>
                                        <p:tav tm="50000">
                                          <p:val>
                                            <p:strVal val="visible"/>
                                          </p:val>
                                        </p:tav>
                                      </p:tavLst>
                                    </p:anim>
                                  </p:childTnLst>
                                </p:cTn>
                              </p:par>
                            </p:childTnLst>
                          </p:cTn>
                        </p:par>
                        <p:par>
                          <p:cTn id="82" fill="hold">
                            <p:stCondLst>
                              <p:cond delay="14500"/>
                            </p:stCondLst>
                            <p:childTnLst>
                              <p:par>
                                <p:cTn id="83" presetID="1" presetClass="exit" presetSubtype="0" fill="hold" nodeType="afterEffect">
                                  <p:stCondLst>
                                    <p:cond delay="500"/>
                                  </p:stCondLst>
                                  <p:childTnLst>
                                    <p:set>
                                      <p:cBhvr>
                                        <p:cTn id="84" dur="1" fill="hold">
                                          <p:stCondLst>
                                            <p:cond delay="0"/>
                                          </p:stCondLst>
                                        </p:cTn>
                                        <p:tgtEl>
                                          <p:spTgt spid="4"/>
                                        </p:tgtEl>
                                        <p:attrNameLst>
                                          <p:attrName>style.visibility</p:attrName>
                                        </p:attrNameLst>
                                      </p:cBhvr>
                                      <p:to>
                                        <p:strVal val="hidden"/>
                                      </p:to>
                                    </p:set>
                                  </p:childTnLst>
                                </p:cTn>
                              </p:par>
                            </p:childTnLst>
                          </p:cTn>
                        </p:par>
                        <p:par>
                          <p:cTn id="85" fill="hold">
                            <p:stCondLst>
                              <p:cond delay="15000"/>
                            </p:stCondLst>
                            <p:childTnLst>
                              <p:par>
                                <p:cTn id="86" presetID="22" presetClass="entr" presetSubtype="8"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wipe(left)">
                                      <p:cBhvr>
                                        <p:cTn id="88" dur="500"/>
                                        <p:tgtEl>
                                          <p:spTgt spid="55"/>
                                        </p:tgtEl>
                                      </p:cBhvr>
                                    </p:animEffect>
                                  </p:childTnLst>
                                </p:cTn>
                              </p:par>
                            </p:childTnLst>
                          </p:cTn>
                        </p:par>
                        <p:par>
                          <p:cTn id="89" fill="hold">
                            <p:stCondLst>
                              <p:cond delay="15500"/>
                            </p:stCondLst>
                            <p:childTnLst>
                              <p:par>
                                <p:cTn id="90" presetID="22" presetClass="entr" presetSubtype="8" fill="hold" grpId="0" nodeType="after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left)">
                                      <p:cBhvr>
                                        <p:cTn id="92" dur="1000"/>
                                        <p:tgtEl>
                                          <p:spTgt spid="39"/>
                                        </p:tgtEl>
                                      </p:cBhvr>
                                    </p:animEffect>
                                  </p:childTnLst>
                                </p:cTn>
                              </p:par>
                            </p:childTnLst>
                          </p:cTn>
                        </p:par>
                        <p:par>
                          <p:cTn id="93" fill="hold">
                            <p:stCondLst>
                              <p:cond delay="16500"/>
                            </p:stCondLst>
                            <p:childTnLst>
                              <p:par>
                                <p:cTn id="94" presetID="1" presetClass="entr" presetSubtype="0" fill="hold" nodeType="afterEffect">
                                  <p:stCondLst>
                                    <p:cond delay="0"/>
                                  </p:stCondLst>
                                  <p:childTnLst>
                                    <p:set>
                                      <p:cBhvr>
                                        <p:cTn id="95" dur="1" fill="hold">
                                          <p:stCondLst>
                                            <p:cond delay="0"/>
                                          </p:stCondLst>
                                        </p:cTn>
                                        <p:tgtEl>
                                          <p:spTgt spid="4"/>
                                        </p:tgtEl>
                                        <p:attrNameLst>
                                          <p:attrName>style.visibility</p:attrName>
                                        </p:attrNameLst>
                                      </p:cBhvr>
                                      <p:to>
                                        <p:strVal val="visible"/>
                                      </p:to>
                                    </p:set>
                                  </p:childTnLst>
                                </p:cTn>
                              </p:par>
                            </p:childTnLst>
                          </p:cTn>
                        </p:par>
                        <p:par>
                          <p:cTn id="96" fill="hold">
                            <p:stCondLst>
                              <p:cond delay="16500"/>
                            </p:stCondLst>
                            <p:childTnLst>
                              <p:par>
                                <p:cTn id="97" presetID="35" presetClass="emph" presetSubtype="0" repeatCount="3000" fill="hold" nodeType="afterEffect">
                                  <p:stCondLst>
                                    <p:cond delay="0"/>
                                  </p:stCondLst>
                                  <p:childTnLst>
                                    <p:anim calcmode="discrete" valueType="str">
                                      <p:cBhvr>
                                        <p:cTn id="98" dur="500" fill="hold"/>
                                        <p:tgtEl>
                                          <p:spTgt spid="4"/>
                                        </p:tgtEl>
                                        <p:attrNameLst>
                                          <p:attrName>style.visibility</p:attrName>
                                        </p:attrNameLst>
                                      </p:cBhvr>
                                      <p:tavLst>
                                        <p:tav tm="0">
                                          <p:val>
                                            <p:strVal val="hidden"/>
                                          </p:val>
                                        </p:tav>
                                        <p:tav tm="50000">
                                          <p:val>
                                            <p:strVal val="visible"/>
                                          </p:val>
                                        </p:tav>
                                      </p:tavLst>
                                    </p:anim>
                                  </p:childTnLst>
                                </p:cTn>
                              </p:par>
                            </p:childTnLst>
                          </p:cTn>
                        </p:par>
                        <p:par>
                          <p:cTn id="99" fill="hold">
                            <p:stCondLst>
                              <p:cond delay="18000"/>
                            </p:stCondLst>
                            <p:childTnLst>
                              <p:par>
                                <p:cTn id="100" presetID="1" presetClass="exit" presetSubtype="0" fill="hold" nodeType="afterEffect">
                                  <p:stCondLst>
                                    <p:cond delay="500"/>
                                  </p:stCondLst>
                                  <p:childTnLst>
                                    <p:set>
                                      <p:cBhvr>
                                        <p:cTn id="101" dur="1" fill="hold">
                                          <p:stCondLst>
                                            <p:cond delay="0"/>
                                          </p:stCondLst>
                                        </p:cTn>
                                        <p:tgtEl>
                                          <p:spTgt spid="4"/>
                                        </p:tgtEl>
                                        <p:attrNameLst>
                                          <p:attrName>style.visibility</p:attrName>
                                        </p:attrNameLst>
                                      </p:cBhvr>
                                      <p:to>
                                        <p:strVal val="hidden"/>
                                      </p:to>
                                    </p:set>
                                  </p:childTnLst>
                                </p:cTn>
                              </p:par>
                            </p:childTnLst>
                          </p:cTn>
                        </p:par>
                        <p:par>
                          <p:cTn id="102" fill="hold">
                            <p:stCondLst>
                              <p:cond delay="18500"/>
                            </p:stCondLst>
                            <p:childTnLst>
                              <p:par>
                                <p:cTn id="103" presetID="22" presetClass="entr" presetSubtype="8" fill="hold" grpId="0" nodeType="after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wipe(left)">
                                      <p:cBhvr>
                                        <p:cTn id="105" dur="500"/>
                                        <p:tgtEl>
                                          <p:spTgt spid="56"/>
                                        </p:tgtEl>
                                      </p:cBhvr>
                                    </p:animEffect>
                                  </p:childTnLst>
                                </p:cTn>
                              </p:par>
                            </p:childTnLst>
                          </p:cTn>
                        </p:par>
                        <p:par>
                          <p:cTn id="106" fill="hold">
                            <p:stCondLst>
                              <p:cond delay="19000"/>
                            </p:stCondLst>
                            <p:childTnLst>
                              <p:par>
                                <p:cTn id="107" presetID="22" presetClass="entr" presetSubtype="8" fill="hold" grpId="0" nodeType="after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wipe(left)">
                                      <p:cBhvr>
                                        <p:cTn id="109" dur="1000"/>
                                        <p:tgtEl>
                                          <p:spTgt spid="43"/>
                                        </p:tgtEl>
                                      </p:cBhvr>
                                    </p:animEffect>
                                  </p:childTnLst>
                                </p:cTn>
                              </p:par>
                            </p:childTnLst>
                          </p:cTn>
                        </p:par>
                        <p:par>
                          <p:cTn id="110" fill="hold">
                            <p:stCondLst>
                              <p:cond delay="20000"/>
                            </p:stCondLst>
                            <p:childTnLst>
                              <p:par>
                                <p:cTn id="111" presetID="1" presetClass="entr" presetSubtype="0" fill="hold" nodeType="afterEffect">
                                  <p:stCondLst>
                                    <p:cond delay="0"/>
                                  </p:stCondLst>
                                  <p:childTnLst>
                                    <p:set>
                                      <p:cBhvr>
                                        <p:cTn id="112" dur="1" fill="hold">
                                          <p:stCondLst>
                                            <p:cond delay="0"/>
                                          </p:stCondLst>
                                        </p:cTn>
                                        <p:tgtEl>
                                          <p:spTgt spid="4"/>
                                        </p:tgtEl>
                                        <p:attrNameLst>
                                          <p:attrName>style.visibility</p:attrName>
                                        </p:attrNameLst>
                                      </p:cBhvr>
                                      <p:to>
                                        <p:strVal val="visible"/>
                                      </p:to>
                                    </p:set>
                                  </p:childTnLst>
                                </p:cTn>
                              </p:par>
                            </p:childTnLst>
                          </p:cTn>
                        </p:par>
                        <p:par>
                          <p:cTn id="113" fill="hold">
                            <p:stCondLst>
                              <p:cond delay="20000"/>
                            </p:stCondLst>
                            <p:childTnLst>
                              <p:par>
                                <p:cTn id="114" presetID="35" presetClass="emph" presetSubtype="0" repeatCount="3000" fill="hold" nodeType="afterEffect">
                                  <p:stCondLst>
                                    <p:cond delay="0"/>
                                  </p:stCondLst>
                                  <p:childTnLst>
                                    <p:anim calcmode="discrete" valueType="str">
                                      <p:cBhvr>
                                        <p:cTn id="115" dur="500" fill="hold"/>
                                        <p:tgtEl>
                                          <p:spTgt spid="4"/>
                                        </p:tgtEl>
                                        <p:attrNameLst>
                                          <p:attrName>style.visibility</p:attrName>
                                        </p:attrNameLst>
                                      </p:cBhvr>
                                      <p:tavLst>
                                        <p:tav tm="0">
                                          <p:val>
                                            <p:strVal val="hidden"/>
                                          </p:val>
                                        </p:tav>
                                        <p:tav tm="50000">
                                          <p:val>
                                            <p:strVal val="visible"/>
                                          </p:val>
                                        </p:tav>
                                      </p:tavLst>
                                    </p:anim>
                                  </p:childTnLst>
                                </p:cTn>
                              </p:par>
                            </p:childTnLst>
                          </p:cTn>
                        </p:par>
                        <p:par>
                          <p:cTn id="116" fill="hold">
                            <p:stCondLst>
                              <p:cond delay="21500"/>
                            </p:stCondLst>
                            <p:childTnLst>
                              <p:par>
                                <p:cTn id="117" presetID="1" presetClass="exit" presetSubtype="0" fill="hold" nodeType="afterEffect">
                                  <p:stCondLst>
                                    <p:cond delay="500"/>
                                  </p:stCondLst>
                                  <p:childTnLst>
                                    <p:set>
                                      <p:cBhvr>
                                        <p:cTn id="118" dur="1" fill="hold">
                                          <p:stCondLst>
                                            <p:cond delay="0"/>
                                          </p:stCondLst>
                                        </p:cTn>
                                        <p:tgtEl>
                                          <p:spTgt spid="4"/>
                                        </p:tgtEl>
                                        <p:attrNameLst>
                                          <p:attrName>style.visibility</p:attrName>
                                        </p:attrNameLst>
                                      </p:cBhvr>
                                      <p:to>
                                        <p:strVal val="hidden"/>
                                      </p:to>
                                    </p:set>
                                  </p:childTnLst>
                                </p:cTn>
                              </p:par>
                            </p:childTnLst>
                          </p:cTn>
                        </p:par>
                        <p:par>
                          <p:cTn id="119" fill="hold">
                            <p:stCondLst>
                              <p:cond delay="22000"/>
                            </p:stCondLst>
                            <p:childTnLst>
                              <p:par>
                                <p:cTn id="120" presetID="22" presetClass="entr" presetSubtype="8" fill="hold" grpId="0" nodeType="afterEffect">
                                  <p:stCondLst>
                                    <p:cond delay="0"/>
                                  </p:stCondLst>
                                  <p:childTnLst>
                                    <p:set>
                                      <p:cBhvr>
                                        <p:cTn id="121" dur="1" fill="hold">
                                          <p:stCondLst>
                                            <p:cond delay="0"/>
                                          </p:stCondLst>
                                        </p:cTn>
                                        <p:tgtEl>
                                          <p:spTgt spid="61"/>
                                        </p:tgtEl>
                                        <p:attrNameLst>
                                          <p:attrName>style.visibility</p:attrName>
                                        </p:attrNameLst>
                                      </p:cBhvr>
                                      <p:to>
                                        <p:strVal val="visible"/>
                                      </p:to>
                                    </p:set>
                                    <p:animEffect transition="in" filter="wipe(left)">
                                      <p:cBhvr>
                                        <p:cTn id="122" dur="500"/>
                                        <p:tgtEl>
                                          <p:spTgt spid="61"/>
                                        </p:tgtEl>
                                      </p:cBhvr>
                                    </p:animEffect>
                                  </p:childTnLst>
                                </p:cTn>
                              </p:par>
                            </p:childTnLst>
                          </p:cTn>
                        </p:par>
                        <p:par>
                          <p:cTn id="123" fill="hold">
                            <p:stCondLst>
                              <p:cond delay="22500"/>
                            </p:stCondLst>
                            <p:childTnLst>
                              <p:par>
                                <p:cTn id="124" presetID="22" presetClass="entr" presetSubtype="8" fill="hold" grpId="0" nodeType="after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wipe(left)">
                                      <p:cBhvr>
                                        <p:cTn id="126" dur="1000"/>
                                        <p:tgtEl>
                                          <p:spTgt spid="67"/>
                                        </p:tgtEl>
                                      </p:cBhvr>
                                    </p:animEffect>
                                  </p:childTnLst>
                                </p:cTn>
                              </p:par>
                            </p:childTnLst>
                          </p:cTn>
                        </p:par>
                        <p:par>
                          <p:cTn id="127" fill="hold">
                            <p:stCondLst>
                              <p:cond delay="23500"/>
                            </p:stCondLst>
                            <p:childTnLst>
                              <p:par>
                                <p:cTn id="128" presetID="1" presetClass="entr" presetSubtype="0" fill="hold" nodeType="afterEffect">
                                  <p:stCondLst>
                                    <p:cond delay="0"/>
                                  </p:stCondLst>
                                  <p:childTnLst>
                                    <p:set>
                                      <p:cBhvr>
                                        <p:cTn id="129" dur="1" fill="hold">
                                          <p:stCondLst>
                                            <p:cond delay="0"/>
                                          </p:stCondLst>
                                        </p:cTn>
                                        <p:tgtEl>
                                          <p:spTgt spid="4"/>
                                        </p:tgtEl>
                                        <p:attrNameLst>
                                          <p:attrName>style.visibility</p:attrName>
                                        </p:attrNameLst>
                                      </p:cBhvr>
                                      <p:to>
                                        <p:strVal val="visible"/>
                                      </p:to>
                                    </p:set>
                                  </p:childTnLst>
                                </p:cTn>
                              </p:par>
                            </p:childTnLst>
                          </p:cTn>
                        </p:par>
                        <p:par>
                          <p:cTn id="130" fill="hold">
                            <p:stCondLst>
                              <p:cond delay="23500"/>
                            </p:stCondLst>
                            <p:childTnLst>
                              <p:par>
                                <p:cTn id="131" presetID="35" presetClass="emph" presetSubtype="0" repeatCount="3000" fill="hold" nodeType="afterEffect">
                                  <p:stCondLst>
                                    <p:cond delay="0"/>
                                  </p:stCondLst>
                                  <p:childTnLst>
                                    <p:anim calcmode="discrete" valueType="str">
                                      <p:cBhvr>
                                        <p:cTn id="132" dur="500" fill="hold"/>
                                        <p:tgtEl>
                                          <p:spTgt spid="4"/>
                                        </p:tgtEl>
                                        <p:attrNameLst>
                                          <p:attrName>style.visibility</p:attrName>
                                        </p:attrNameLst>
                                      </p:cBhvr>
                                      <p:tavLst>
                                        <p:tav tm="0">
                                          <p:val>
                                            <p:strVal val="hidden"/>
                                          </p:val>
                                        </p:tav>
                                        <p:tav tm="50000">
                                          <p:val>
                                            <p:strVal val="visible"/>
                                          </p:val>
                                        </p:tav>
                                      </p:tavLst>
                                    </p:anim>
                                  </p:childTnLst>
                                </p:cTn>
                              </p:par>
                            </p:childTnLst>
                          </p:cTn>
                        </p:par>
                        <p:par>
                          <p:cTn id="133" fill="hold">
                            <p:stCondLst>
                              <p:cond delay="25000"/>
                            </p:stCondLst>
                            <p:childTnLst>
                              <p:par>
                                <p:cTn id="134" presetID="1" presetClass="exit" presetSubtype="0" fill="hold" nodeType="afterEffect">
                                  <p:stCondLst>
                                    <p:cond delay="500"/>
                                  </p:stCondLst>
                                  <p:childTnLst>
                                    <p:set>
                                      <p:cBhvr>
                                        <p:cTn id="135" dur="1" fill="hold">
                                          <p:stCondLst>
                                            <p:cond delay="0"/>
                                          </p:stCondLst>
                                        </p:cTn>
                                        <p:tgtEl>
                                          <p:spTgt spid="4"/>
                                        </p:tgtEl>
                                        <p:attrNameLst>
                                          <p:attrName>style.visibility</p:attrName>
                                        </p:attrNameLst>
                                      </p:cBhvr>
                                      <p:to>
                                        <p:strVal val="hidden"/>
                                      </p:to>
                                    </p:set>
                                  </p:childTnLst>
                                </p:cTn>
                              </p:par>
                            </p:childTnLst>
                          </p:cTn>
                        </p:par>
                        <p:par>
                          <p:cTn id="136" fill="hold">
                            <p:stCondLst>
                              <p:cond delay="25500"/>
                            </p:stCondLst>
                            <p:childTnLst>
                              <p:par>
                                <p:cTn id="137" presetID="22" presetClass="entr" presetSubtype="8" fill="hold" grpId="0" nodeType="after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wipe(left)">
                                      <p:cBhvr>
                                        <p:cTn id="139" dur="500"/>
                                        <p:tgtEl>
                                          <p:spTgt spid="71"/>
                                        </p:tgtEl>
                                      </p:cBhvr>
                                    </p:animEffect>
                                  </p:childTnLst>
                                </p:cTn>
                              </p:par>
                            </p:childTnLst>
                          </p:cTn>
                        </p:par>
                        <p:par>
                          <p:cTn id="140" fill="hold">
                            <p:stCondLst>
                              <p:cond delay="26000"/>
                            </p:stCondLst>
                            <p:childTnLst>
                              <p:par>
                                <p:cTn id="141" presetID="22" presetClass="entr" presetSubtype="8" fill="hold" grpId="0" nodeType="afterEffect">
                                  <p:stCondLst>
                                    <p:cond delay="0"/>
                                  </p:stCondLst>
                                  <p:childTnLst>
                                    <p:set>
                                      <p:cBhvr>
                                        <p:cTn id="142" dur="1" fill="hold">
                                          <p:stCondLst>
                                            <p:cond delay="0"/>
                                          </p:stCondLst>
                                        </p:cTn>
                                        <p:tgtEl>
                                          <p:spTgt spid="72"/>
                                        </p:tgtEl>
                                        <p:attrNameLst>
                                          <p:attrName>style.visibility</p:attrName>
                                        </p:attrNameLst>
                                      </p:cBhvr>
                                      <p:to>
                                        <p:strVal val="visible"/>
                                      </p:to>
                                    </p:set>
                                    <p:animEffect transition="in" filter="wipe(left)">
                                      <p:cBhvr>
                                        <p:cTn id="143" dur="1000"/>
                                        <p:tgtEl>
                                          <p:spTgt spid="72"/>
                                        </p:tgtEl>
                                      </p:cBhvr>
                                    </p:animEffect>
                                  </p:childTnLst>
                                </p:cTn>
                              </p:par>
                            </p:childTnLst>
                          </p:cTn>
                        </p:par>
                        <p:par>
                          <p:cTn id="144" fill="hold">
                            <p:stCondLst>
                              <p:cond delay="27000"/>
                            </p:stCondLst>
                            <p:childTnLst>
                              <p:par>
                                <p:cTn id="145" presetID="1" presetClass="entr" presetSubtype="0" fill="hold" nodeType="after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par>
                          <p:cTn id="147" fill="hold">
                            <p:stCondLst>
                              <p:cond delay="27000"/>
                            </p:stCondLst>
                            <p:childTnLst>
                              <p:par>
                                <p:cTn id="148" presetID="35" presetClass="emph" presetSubtype="0" repeatCount="3000" fill="hold" nodeType="afterEffect">
                                  <p:stCondLst>
                                    <p:cond delay="0"/>
                                  </p:stCondLst>
                                  <p:childTnLst>
                                    <p:anim calcmode="discrete" valueType="str">
                                      <p:cBhvr>
                                        <p:cTn id="149" dur="500" fill="hold"/>
                                        <p:tgtEl>
                                          <p:spTgt spid="4"/>
                                        </p:tgtEl>
                                        <p:attrNameLst>
                                          <p:attrName>style.visibility</p:attrName>
                                        </p:attrNameLst>
                                      </p:cBhvr>
                                      <p:tavLst>
                                        <p:tav tm="0">
                                          <p:val>
                                            <p:strVal val="hidden"/>
                                          </p:val>
                                        </p:tav>
                                        <p:tav tm="50000">
                                          <p:val>
                                            <p:strVal val="visible"/>
                                          </p:val>
                                        </p:tav>
                                      </p:tavLst>
                                    </p:anim>
                                  </p:childTnLst>
                                </p:cTn>
                              </p:par>
                            </p:childTnLst>
                          </p:cTn>
                        </p:par>
                        <p:par>
                          <p:cTn id="150" fill="hold">
                            <p:stCondLst>
                              <p:cond delay="28500"/>
                            </p:stCondLst>
                            <p:childTnLst>
                              <p:par>
                                <p:cTn id="151" presetID="1" presetClass="exit" presetSubtype="0" fill="hold" nodeType="afterEffect">
                                  <p:stCondLst>
                                    <p:cond delay="500"/>
                                  </p:stCondLst>
                                  <p:childTnLst>
                                    <p:set>
                                      <p:cBhvr>
                                        <p:cTn id="152" dur="1" fill="hold">
                                          <p:stCondLst>
                                            <p:cond delay="0"/>
                                          </p:stCondLst>
                                        </p:cTn>
                                        <p:tgtEl>
                                          <p:spTgt spid="4"/>
                                        </p:tgtEl>
                                        <p:attrNameLst>
                                          <p:attrName>style.visibility</p:attrName>
                                        </p:attrNameLst>
                                      </p:cBhvr>
                                      <p:to>
                                        <p:strVal val="hidden"/>
                                      </p:to>
                                    </p:set>
                                  </p:childTnLst>
                                </p:cTn>
                              </p:par>
                            </p:childTnLst>
                          </p:cTn>
                        </p:par>
                        <p:par>
                          <p:cTn id="153" fill="hold">
                            <p:stCondLst>
                              <p:cond delay="29000"/>
                            </p:stCondLst>
                            <p:childTnLst>
                              <p:par>
                                <p:cTn id="154" presetID="22" presetClass="entr" presetSubtype="8" fill="hold" grpId="0" nodeType="afterEffect">
                                  <p:stCondLst>
                                    <p:cond delay="0"/>
                                  </p:stCondLst>
                                  <p:childTnLst>
                                    <p:set>
                                      <p:cBhvr>
                                        <p:cTn id="155" dur="1" fill="hold">
                                          <p:stCondLst>
                                            <p:cond delay="0"/>
                                          </p:stCondLst>
                                        </p:cTn>
                                        <p:tgtEl>
                                          <p:spTgt spid="73"/>
                                        </p:tgtEl>
                                        <p:attrNameLst>
                                          <p:attrName>style.visibility</p:attrName>
                                        </p:attrNameLst>
                                      </p:cBhvr>
                                      <p:to>
                                        <p:strVal val="visible"/>
                                      </p:to>
                                    </p:set>
                                    <p:animEffect transition="in" filter="wipe(left)">
                                      <p:cBhvr>
                                        <p:cTn id="15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5" grpId="0"/>
      <p:bldP spid="26" grpId="0" animBg="1"/>
      <p:bldP spid="27" grpId="0" animBg="1"/>
      <p:bldP spid="36" grpId="0"/>
      <p:bldP spid="37" grpId="0"/>
      <p:bldP spid="38" grpId="0"/>
      <p:bldP spid="39" grpId="0"/>
      <p:bldP spid="6" grpId="0" animBg="1"/>
      <p:bldP spid="54" grpId="0" animBg="1"/>
      <p:bldP spid="55" grpId="0" animBg="1"/>
      <p:bldP spid="56" grpId="0" animBg="1"/>
      <p:bldP spid="41" grpId="0" animBg="1"/>
      <p:bldP spid="42" grpId="0"/>
      <p:bldP spid="43" grpId="0"/>
      <p:bldP spid="61" grpId="0" animBg="1"/>
      <p:bldP spid="67" grpId="0"/>
      <p:bldP spid="71" grpId="0" animBg="1"/>
      <p:bldP spid="72" grpId="0"/>
      <p:bldP spid="7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3057247"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施工图预算管理</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170099"/>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第四章</a:t>
            </a:r>
            <a:endParaRPr lang="zh-CN" altLang="en-US" sz="8000" dirty="0">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EBAB689E-EFD4-4CB5-A27E-E4A17BBAF2D9}"/>
              </a:ext>
            </a:extLst>
          </p:cNvPr>
          <p:cNvSpPr/>
          <p:nvPr/>
        </p:nvSpPr>
        <p:spPr>
          <a:xfrm>
            <a:off x="3748652" y="4951558"/>
            <a:ext cx="4667688"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CONSTRUCTION BUDGET MANAGEMENT</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8525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800601" y="2547463"/>
            <a:ext cx="2873510"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施工图设计文件</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4508436" y="2344017"/>
            <a:ext cx="3454463" cy="702966"/>
          </a:xfrm>
          <a:prstGeom prst="roundRect">
            <a:avLst>
              <a:gd name="adj" fmla="val 29313"/>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4353534" y="2145362"/>
            <a:ext cx="993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依据</a:t>
            </a:r>
            <a:endParaRPr lang="en-US" altLang="zh-CN" sz="1600" b="1" dirty="0">
              <a:solidFill>
                <a:srgbClr val="404040"/>
              </a:solidFill>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5346700" y="384375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程序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矩形: 圆角 25">
            <a:extLst>
              <a:ext uri="{FF2B5EF4-FFF2-40B4-BE49-F238E27FC236}">
                <a16:creationId xmlns:a16="http://schemas.microsoft.com/office/drawing/2014/main" id="{FC389C2B-69B4-4B89-AF44-92E7EE6A8199}"/>
              </a:ext>
            </a:extLst>
          </p:cNvPr>
          <p:cNvSpPr/>
          <p:nvPr/>
        </p:nvSpPr>
        <p:spPr>
          <a:xfrm>
            <a:off x="4508437" y="3505199"/>
            <a:ext cx="3454462" cy="1790701"/>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2FE9498-61BD-4E53-8C0C-5DEB6FBB884A}"/>
              </a:ext>
            </a:extLst>
          </p:cNvPr>
          <p:cNvSpPr txBox="1"/>
          <p:nvPr/>
        </p:nvSpPr>
        <p:spPr>
          <a:xfrm>
            <a:off x="4353534" y="3306545"/>
            <a:ext cx="16281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按照规定的</a:t>
            </a:r>
            <a:endParaRPr lang="en-US" altLang="zh-CN" sz="1600" b="1" dirty="0">
              <a:solidFill>
                <a:srgbClr val="404040"/>
              </a:solidFill>
            </a:endParaRPr>
          </a:p>
        </p:txBody>
      </p:sp>
      <p:sp>
        <p:nvSpPr>
          <p:cNvPr id="36" name="文本框 35">
            <a:extLst>
              <a:ext uri="{FF2B5EF4-FFF2-40B4-BE49-F238E27FC236}">
                <a16:creationId xmlns:a16="http://schemas.microsoft.com/office/drawing/2014/main" id="{0FE870D3-B1D2-48A1-BFC4-1922EDA1026B}"/>
              </a:ext>
            </a:extLst>
          </p:cNvPr>
          <p:cNvSpPr txBox="1"/>
          <p:nvPr/>
        </p:nvSpPr>
        <p:spPr>
          <a:xfrm>
            <a:off x="8798180" y="3357345"/>
            <a:ext cx="430887" cy="2095492"/>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施工前造价预测计算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6BA31BE-8F0B-4F83-943C-32E2BC4D2FC3}"/>
              </a:ext>
            </a:extLst>
          </p:cNvPr>
          <p:cNvSpPr txBox="1"/>
          <p:nvPr/>
        </p:nvSpPr>
        <p:spPr>
          <a:xfrm>
            <a:off x="5346700" y="423620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方法</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A5DEBDC1-7393-4730-A1B3-DB40D66BA915}"/>
              </a:ext>
            </a:extLst>
          </p:cNvPr>
          <p:cNvSpPr txBox="1"/>
          <p:nvPr/>
        </p:nvSpPr>
        <p:spPr>
          <a:xfrm>
            <a:off x="5334000" y="4628653"/>
            <a:ext cx="181567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73" name="箭头: 右 72">
            <a:extLst>
              <a:ext uri="{FF2B5EF4-FFF2-40B4-BE49-F238E27FC236}">
                <a16:creationId xmlns:a16="http://schemas.microsoft.com/office/drawing/2014/main" id="{EA016A80-832E-4D7E-ADCB-66A24AC2732E}"/>
              </a:ext>
            </a:extLst>
          </p:cNvPr>
          <p:cNvSpPr/>
          <p:nvPr/>
        </p:nvSpPr>
        <p:spPr>
          <a:xfrm>
            <a:off x="8135150" y="3561236"/>
            <a:ext cx="641637" cy="173466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284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1000"/>
                                        <p:tgtEl>
                                          <p:spTgt spid="25"/>
                                        </p:tgtEl>
                                      </p:cBhvr>
                                    </p:animEffect>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1000"/>
                                        <p:tgtEl>
                                          <p:spTgt spid="37"/>
                                        </p:tgtEl>
                                      </p:cBhvr>
                                    </p:animEffect>
                                  </p:childTnLst>
                                </p:cTn>
                              </p:par>
                            </p:childTnLst>
                          </p:cTn>
                        </p:par>
                        <p:par>
                          <p:cTn id="32" fill="hold">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1000"/>
                                        <p:tgtEl>
                                          <p:spTgt spid="38"/>
                                        </p:tgtEl>
                                      </p:cBhvr>
                                    </p:animEffect>
                                  </p:childTnLst>
                                </p:cTn>
                              </p:par>
                            </p:childTnLst>
                          </p:cTn>
                        </p:par>
                        <p:par>
                          <p:cTn id="36" fill="hold">
                            <p:stCondLst>
                              <p:cond delay="6500"/>
                            </p:stCondLst>
                            <p:childTnLst>
                              <p:par>
                                <p:cTn id="37" presetID="22" presetClass="entr" presetSubtype="8" fill="hold" grpId="0"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left)">
                                      <p:cBhvr>
                                        <p:cTn id="39" dur="500"/>
                                        <p:tgtEl>
                                          <p:spTgt spid="73"/>
                                        </p:tgtEl>
                                      </p:cBhvr>
                                    </p:animEffect>
                                  </p:childTnLst>
                                </p:cTn>
                              </p:par>
                            </p:childTnLst>
                          </p:cTn>
                        </p:par>
                        <p:par>
                          <p:cTn id="40" fill="hold">
                            <p:stCondLst>
                              <p:cond delay="7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5" grpId="0"/>
      <p:bldP spid="26" grpId="0" animBg="1"/>
      <p:bldP spid="27" grpId="0" animBg="1"/>
      <p:bldP spid="36" grpId="0"/>
      <p:bldP spid="37" grpId="0"/>
      <p:bldP spid="38" grpId="0"/>
      <p:bldP spid="7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554788"/>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施工图预算的编制及审查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6"/>
            <a:ext cx="5649788" cy="1683327"/>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3186910" y="2145362"/>
            <a:ext cx="1234466" cy="338554"/>
          </a:xfrm>
          <a:prstGeom prst="rect">
            <a:avLst/>
          </a:prstGeom>
          <a:solidFill>
            <a:srgbClr val="E6F1F1"/>
          </a:solidFill>
        </p:spPr>
        <p:txBody>
          <a:bodyPr vert="horz" wrap="square" rtlCol="0">
            <a:spAutoFit/>
          </a:bodyPr>
          <a:lstStyle/>
          <a:p>
            <a:pPr algn="dist"/>
            <a:r>
              <a:rPr lang="zh-CN" altLang="en-US" sz="1600" b="1" dirty="0">
                <a:solidFill>
                  <a:srgbClr val="404040"/>
                </a:solidFill>
              </a:rPr>
              <a:t>内容包括</a:t>
            </a:r>
            <a:endParaRPr lang="en-US" altLang="zh-CN" sz="1600" b="1" dirty="0">
              <a:solidFill>
                <a:srgbClr val="404040"/>
              </a:solidFill>
            </a:endParaRPr>
          </a:p>
        </p:txBody>
      </p:sp>
      <p:sp>
        <p:nvSpPr>
          <p:cNvPr id="25" name="文本框 24">
            <a:extLst>
              <a:ext uri="{FF2B5EF4-FFF2-40B4-BE49-F238E27FC236}">
                <a16:creationId xmlns:a16="http://schemas.microsoft.com/office/drawing/2014/main" id="{8572D611-DADC-48D5-B3ED-94E6CE00F8AA}"/>
              </a:ext>
            </a:extLst>
          </p:cNvPr>
          <p:cNvSpPr txBox="1"/>
          <p:nvPr/>
        </p:nvSpPr>
        <p:spPr>
          <a:xfrm>
            <a:off x="4585157" y="4392655"/>
            <a:ext cx="430887" cy="1401347"/>
          </a:xfrm>
          <a:prstGeom prst="rect">
            <a:avLst/>
          </a:prstGeom>
          <a:noFill/>
        </p:spPr>
        <p:txBody>
          <a:bodyPr vert="eaVert"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2991555"/>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招标工程量清单（控制价）的编制与审查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3434811"/>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工程结算环节的对比分析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CADB84C8-3624-4796-BC51-147467187C28}"/>
              </a:ext>
            </a:extLst>
          </p:cNvPr>
          <p:cNvGrpSpPr/>
          <p:nvPr/>
        </p:nvGrpSpPr>
        <p:grpSpPr>
          <a:xfrm>
            <a:off x="5329784" y="4624058"/>
            <a:ext cx="1532432" cy="938542"/>
            <a:chOff x="5329784" y="4624058"/>
            <a:chExt cx="1532432" cy="938542"/>
          </a:xfrm>
        </p:grpSpPr>
        <p:sp>
          <p:nvSpPr>
            <p:cNvPr id="73" name="箭头: 右 72">
              <a:extLst>
                <a:ext uri="{FF2B5EF4-FFF2-40B4-BE49-F238E27FC236}">
                  <a16:creationId xmlns:a16="http://schemas.microsoft.com/office/drawing/2014/main" id="{EA016A80-832E-4D7E-ADCB-66A24AC2732E}"/>
                </a:ext>
              </a:extLst>
            </p:cNvPr>
            <p:cNvSpPr/>
            <p:nvPr/>
          </p:nvSpPr>
          <p:spPr>
            <a:xfrm>
              <a:off x="5329784" y="4624058"/>
              <a:ext cx="1532432" cy="9385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1D64A786-6D7A-456E-BA1A-92C005E30425}"/>
                </a:ext>
              </a:extLst>
            </p:cNvPr>
            <p:cNvSpPr txBox="1"/>
            <p:nvPr/>
          </p:nvSpPr>
          <p:spPr>
            <a:xfrm>
              <a:off x="5476753" y="4924051"/>
              <a:ext cx="1238493" cy="338554"/>
            </a:xfrm>
            <a:prstGeom prst="rect">
              <a:avLst/>
            </a:prstGeom>
            <a:noFill/>
          </p:spPr>
          <p:txBody>
            <a:bodyPr vert="horz" wrap="square" rtlCol="0">
              <a:spAutoFit/>
            </a:bodyPr>
            <a:lstStyle/>
            <a:p>
              <a:pPr algn="dist"/>
              <a:r>
                <a:rPr lang="zh-CN" altLang="en-US" sz="1600" b="1" dirty="0">
                  <a:solidFill>
                    <a:schemeClr val="bg1"/>
                  </a:solidFill>
                  <a:latin typeface="微软雅黑" panose="020B0503020204020204" pitchFamily="34" charset="-122"/>
                  <a:ea typeface="微软雅黑" panose="020B0503020204020204" pitchFamily="34" charset="-122"/>
                </a:rPr>
                <a:t>成果文件</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
        <p:nvSpPr>
          <p:cNvPr id="23" name="文本框 22">
            <a:extLst>
              <a:ext uri="{FF2B5EF4-FFF2-40B4-BE49-F238E27FC236}">
                <a16:creationId xmlns:a16="http://schemas.microsoft.com/office/drawing/2014/main" id="{CD67E3AD-8C9D-4923-A3F5-4ABAEE16FB7A}"/>
              </a:ext>
            </a:extLst>
          </p:cNvPr>
          <p:cNvSpPr txBox="1"/>
          <p:nvPr/>
        </p:nvSpPr>
        <p:spPr>
          <a:xfrm>
            <a:off x="7126808" y="5455448"/>
            <a:ext cx="140677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施工图预算书</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09F763B9-9DFB-439F-B134-7F9369007D43}"/>
              </a:ext>
            </a:extLst>
          </p:cNvPr>
          <p:cNvGrpSpPr/>
          <p:nvPr/>
        </p:nvGrpSpPr>
        <p:grpSpPr>
          <a:xfrm>
            <a:off x="7450252" y="4482855"/>
            <a:ext cx="759892" cy="874615"/>
            <a:chOff x="5118100" y="2300288"/>
            <a:chExt cx="1955800" cy="2251075"/>
          </a:xfrm>
          <a:gradFill>
            <a:gsLst>
              <a:gs pos="0">
                <a:srgbClr val="71E3B8"/>
              </a:gs>
              <a:gs pos="100000">
                <a:srgbClr val="27B4DB"/>
              </a:gs>
            </a:gsLst>
            <a:lin ang="5400000" scaled="1"/>
          </a:gradFill>
        </p:grpSpPr>
        <p:sp>
          <p:nvSpPr>
            <p:cNvPr id="6" name="Freeform 5">
              <a:extLst>
                <a:ext uri="{FF2B5EF4-FFF2-40B4-BE49-F238E27FC236}">
                  <a16:creationId xmlns:a16="http://schemas.microsoft.com/office/drawing/2014/main" id="{7F5C9DA2-C497-4FC6-9E12-B13B60C8034B}"/>
                </a:ext>
              </a:extLst>
            </p:cNvPr>
            <p:cNvSpPr>
              <a:spLocks noEditPoints="1"/>
            </p:cNvSpPr>
            <p:nvPr/>
          </p:nvSpPr>
          <p:spPr bwMode="auto">
            <a:xfrm>
              <a:off x="5491163" y="2809876"/>
              <a:ext cx="1130300" cy="839788"/>
            </a:xfrm>
            <a:custGeom>
              <a:avLst/>
              <a:gdLst>
                <a:gd name="T0" fmla="*/ 22 w 301"/>
                <a:gd name="T1" fmla="*/ 44 h 224"/>
                <a:gd name="T2" fmla="*/ 279 w 301"/>
                <a:gd name="T3" fmla="*/ 44 h 224"/>
                <a:gd name="T4" fmla="*/ 301 w 301"/>
                <a:gd name="T5" fmla="*/ 22 h 224"/>
                <a:gd name="T6" fmla="*/ 279 w 301"/>
                <a:gd name="T7" fmla="*/ 0 h 224"/>
                <a:gd name="T8" fmla="*/ 22 w 301"/>
                <a:gd name="T9" fmla="*/ 0 h 224"/>
                <a:gd name="T10" fmla="*/ 0 w 301"/>
                <a:gd name="T11" fmla="*/ 22 h 224"/>
                <a:gd name="T12" fmla="*/ 22 w 301"/>
                <a:gd name="T13" fmla="*/ 44 h 224"/>
                <a:gd name="T14" fmla="*/ 22 w 301"/>
                <a:gd name="T15" fmla="*/ 136 h 224"/>
                <a:gd name="T16" fmla="*/ 240 w 301"/>
                <a:gd name="T17" fmla="*/ 136 h 224"/>
                <a:gd name="T18" fmla="*/ 261 w 301"/>
                <a:gd name="T19" fmla="*/ 114 h 224"/>
                <a:gd name="T20" fmla="*/ 240 w 301"/>
                <a:gd name="T21" fmla="*/ 92 h 224"/>
                <a:gd name="T22" fmla="*/ 22 w 301"/>
                <a:gd name="T23" fmla="*/ 92 h 224"/>
                <a:gd name="T24" fmla="*/ 0 w 301"/>
                <a:gd name="T25" fmla="*/ 114 h 224"/>
                <a:gd name="T26" fmla="*/ 22 w 301"/>
                <a:gd name="T27" fmla="*/ 136 h 224"/>
                <a:gd name="T28" fmla="*/ 279 w 301"/>
                <a:gd name="T29" fmla="*/ 224 h 224"/>
                <a:gd name="T30" fmla="*/ 301 w 301"/>
                <a:gd name="T31" fmla="*/ 202 h 224"/>
                <a:gd name="T32" fmla="*/ 279 w 301"/>
                <a:gd name="T33" fmla="*/ 180 h 224"/>
                <a:gd name="T34" fmla="*/ 22 w 301"/>
                <a:gd name="T35" fmla="*/ 180 h 224"/>
                <a:gd name="T36" fmla="*/ 0 w 301"/>
                <a:gd name="T37" fmla="*/ 202 h 224"/>
                <a:gd name="T38" fmla="*/ 22 w 301"/>
                <a:gd name="T39" fmla="*/ 224 h 224"/>
                <a:gd name="T40" fmla="*/ 279 w 301"/>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224">
                  <a:moveTo>
                    <a:pt x="22" y="44"/>
                  </a:moveTo>
                  <a:cubicBezTo>
                    <a:pt x="279" y="44"/>
                    <a:pt x="279" y="44"/>
                    <a:pt x="279" y="44"/>
                  </a:cubicBezTo>
                  <a:cubicBezTo>
                    <a:pt x="291" y="44"/>
                    <a:pt x="301" y="34"/>
                    <a:pt x="301" y="22"/>
                  </a:cubicBezTo>
                  <a:cubicBezTo>
                    <a:pt x="301" y="10"/>
                    <a:pt x="291" y="0"/>
                    <a:pt x="279" y="0"/>
                  </a:cubicBezTo>
                  <a:cubicBezTo>
                    <a:pt x="22" y="0"/>
                    <a:pt x="22" y="0"/>
                    <a:pt x="22" y="0"/>
                  </a:cubicBezTo>
                  <a:cubicBezTo>
                    <a:pt x="10" y="0"/>
                    <a:pt x="0" y="10"/>
                    <a:pt x="0" y="22"/>
                  </a:cubicBezTo>
                  <a:cubicBezTo>
                    <a:pt x="0" y="34"/>
                    <a:pt x="10" y="44"/>
                    <a:pt x="22" y="44"/>
                  </a:cubicBezTo>
                  <a:close/>
                  <a:moveTo>
                    <a:pt x="22" y="136"/>
                  </a:moveTo>
                  <a:cubicBezTo>
                    <a:pt x="240" y="136"/>
                    <a:pt x="240" y="136"/>
                    <a:pt x="240" y="136"/>
                  </a:cubicBezTo>
                  <a:cubicBezTo>
                    <a:pt x="252" y="136"/>
                    <a:pt x="261" y="126"/>
                    <a:pt x="261" y="114"/>
                  </a:cubicBezTo>
                  <a:cubicBezTo>
                    <a:pt x="261" y="102"/>
                    <a:pt x="252" y="92"/>
                    <a:pt x="240" y="92"/>
                  </a:cubicBezTo>
                  <a:cubicBezTo>
                    <a:pt x="22" y="92"/>
                    <a:pt x="22" y="92"/>
                    <a:pt x="22" y="92"/>
                  </a:cubicBezTo>
                  <a:cubicBezTo>
                    <a:pt x="10" y="92"/>
                    <a:pt x="0" y="102"/>
                    <a:pt x="0" y="114"/>
                  </a:cubicBezTo>
                  <a:cubicBezTo>
                    <a:pt x="0" y="126"/>
                    <a:pt x="10" y="136"/>
                    <a:pt x="22" y="136"/>
                  </a:cubicBezTo>
                  <a:close/>
                  <a:moveTo>
                    <a:pt x="279" y="224"/>
                  </a:moveTo>
                  <a:cubicBezTo>
                    <a:pt x="291" y="224"/>
                    <a:pt x="301" y="214"/>
                    <a:pt x="301" y="202"/>
                  </a:cubicBezTo>
                  <a:cubicBezTo>
                    <a:pt x="301" y="190"/>
                    <a:pt x="291" y="180"/>
                    <a:pt x="279" y="180"/>
                  </a:cubicBezTo>
                  <a:cubicBezTo>
                    <a:pt x="22" y="180"/>
                    <a:pt x="22" y="180"/>
                    <a:pt x="22" y="180"/>
                  </a:cubicBezTo>
                  <a:cubicBezTo>
                    <a:pt x="10" y="180"/>
                    <a:pt x="0" y="190"/>
                    <a:pt x="0" y="202"/>
                  </a:cubicBezTo>
                  <a:cubicBezTo>
                    <a:pt x="0" y="214"/>
                    <a:pt x="10" y="224"/>
                    <a:pt x="22" y="224"/>
                  </a:cubicBezTo>
                  <a:cubicBezTo>
                    <a:pt x="279" y="224"/>
                    <a:pt x="279" y="224"/>
                    <a:pt x="279" y="22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Freeform 6">
              <a:extLst>
                <a:ext uri="{FF2B5EF4-FFF2-40B4-BE49-F238E27FC236}">
                  <a16:creationId xmlns:a16="http://schemas.microsoft.com/office/drawing/2014/main" id="{2B2C2E1C-21C4-4CAB-BE3A-D756F299081D}"/>
                </a:ext>
              </a:extLst>
            </p:cNvPr>
            <p:cNvSpPr>
              <a:spLocks noEditPoints="1"/>
            </p:cNvSpPr>
            <p:nvPr/>
          </p:nvSpPr>
          <p:spPr bwMode="auto">
            <a:xfrm>
              <a:off x="5118100" y="2300288"/>
              <a:ext cx="1955800" cy="2251075"/>
            </a:xfrm>
            <a:custGeom>
              <a:avLst/>
              <a:gdLst>
                <a:gd name="T0" fmla="*/ 498 w 520"/>
                <a:gd name="T1" fmla="*/ 0 h 600"/>
                <a:gd name="T2" fmla="*/ 21 w 520"/>
                <a:gd name="T3" fmla="*/ 0 h 600"/>
                <a:gd name="T4" fmla="*/ 0 w 520"/>
                <a:gd name="T5" fmla="*/ 21 h 600"/>
                <a:gd name="T6" fmla="*/ 0 w 520"/>
                <a:gd name="T7" fmla="*/ 578 h 600"/>
                <a:gd name="T8" fmla="*/ 21 w 520"/>
                <a:gd name="T9" fmla="*/ 600 h 600"/>
                <a:gd name="T10" fmla="*/ 352 w 520"/>
                <a:gd name="T11" fmla="*/ 600 h 600"/>
                <a:gd name="T12" fmla="*/ 366 w 520"/>
                <a:gd name="T13" fmla="*/ 595 h 600"/>
                <a:gd name="T14" fmla="*/ 512 w 520"/>
                <a:gd name="T15" fmla="*/ 469 h 600"/>
                <a:gd name="T16" fmla="*/ 520 w 520"/>
                <a:gd name="T17" fmla="*/ 453 h 600"/>
                <a:gd name="T18" fmla="*/ 520 w 520"/>
                <a:gd name="T19" fmla="*/ 21 h 600"/>
                <a:gd name="T20" fmla="*/ 498 w 520"/>
                <a:gd name="T21" fmla="*/ 0 h 600"/>
                <a:gd name="T22" fmla="*/ 44 w 520"/>
                <a:gd name="T23" fmla="*/ 44 h 600"/>
                <a:gd name="T24" fmla="*/ 476 w 520"/>
                <a:gd name="T25" fmla="*/ 44 h 600"/>
                <a:gd name="T26" fmla="*/ 476 w 520"/>
                <a:gd name="T27" fmla="*/ 420 h 600"/>
                <a:gd name="T28" fmla="*/ 342 w 520"/>
                <a:gd name="T29" fmla="*/ 420 h 600"/>
                <a:gd name="T30" fmla="*/ 320 w 520"/>
                <a:gd name="T31" fmla="*/ 442 h 600"/>
                <a:gd name="T32" fmla="*/ 320 w 520"/>
                <a:gd name="T33" fmla="*/ 556 h 600"/>
                <a:gd name="T34" fmla="*/ 44 w 520"/>
                <a:gd name="T35" fmla="*/ 556 h 600"/>
                <a:gd name="T36" fmla="*/ 44 w 520"/>
                <a:gd name="T37" fmla="*/ 44 h 600"/>
                <a:gd name="T38" fmla="*/ 364 w 520"/>
                <a:gd name="T39" fmla="*/ 540 h 600"/>
                <a:gd name="T40" fmla="*/ 364 w 520"/>
                <a:gd name="T41" fmla="*/ 464 h 600"/>
                <a:gd name="T42" fmla="*/ 452 w 520"/>
                <a:gd name="T43" fmla="*/ 464 h 600"/>
                <a:gd name="T44" fmla="*/ 364 w 520"/>
                <a:gd name="T45" fmla="*/ 54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600">
                  <a:moveTo>
                    <a:pt x="498" y="0"/>
                  </a:moveTo>
                  <a:cubicBezTo>
                    <a:pt x="21" y="0"/>
                    <a:pt x="21" y="0"/>
                    <a:pt x="21" y="0"/>
                  </a:cubicBezTo>
                  <a:cubicBezTo>
                    <a:pt x="9" y="0"/>
                    <a:pt x="0" y="9"/>
                    <a:pt x="0" y="21"/>
                  </a:cubicBezTo>
                  <a:cubicBezTo>
                    <a:pt x="0" y="578"/>
                    <a:pt x="0" y="578"/>
                    <a:pt x="0" y="578"/>
                  </a:cubicBezTo>
                  <a:cubicBezTo>
                    <a:pt x="0" y="590"/>
                    <a:pt x="9" y="600"/>
                    <a:pt x="21" y="600"/>
                  </a:cubicBezTo>
                  <a:cubicBezTo>
                    <a:pt x="352" y="600"/>
                    <a:pt x="352" y="600"/>
                    <a:pt x="352" y="600"/>
                  </a:cubicBezTo>
                  <a:cubicBezTo>
                    <a:pt x="358" y="600"/>
                    <a:pt x="362" y="598"/>
                    <a:pt x="366" y="595"/>
                  </a:cubicBezTo>
                  <a:cubicBezTo>
                    <a:pt x="512" y="469"/>
                    <a:pt x="512" y="469"/>
                    <a:pt x="512" y="469"/>
                  </a:cubicBezTo>
                  <a:cubicBezTo>
                    <a:pt x="517" y="465"/>
                    <a:pt x="520" y="459"/>
                    <a:pt x="520" y="453"/>
                  </a:cubicBezTo>
                  <a:cubicBezTo>
                    <a:pt x="520" y="21"/>
                    <a:pt x="520" y="21"/>
                    <a:pt x="520" y="21"/>
                  </a:cubicBezTo>
                  <a:cubicBezTo>
                    <a:pt x="520" y="9"/>
                    <a:pt x="510" y="0"/>
                    <a:pt x="498" y="0"/>
                  </a:cubicBezTo>
                  <a:close/>
                  <a:moveTo>
                    <a:pt x="44" y="44"/>
                  </a:moveTo>
                  <a:cubicBezTo>
                    <a:pt x="476" y="44"/>
                    <a:pt x="476" y="44"/>
                    <a:pt x="476" y="44"/>
                  </a:cubicBezTo>
                  <a:cubicBezTo>
                    <a:pt x="476" y="420"/>
                    <a:pt x="476" y="420"/>
                    <a:pt x="476" y="420"/>
                  </a:cubicBezTo>
                  <a:cubicBezTo>
                    <a:pt x="342" y="420"/>
                    <a:pt x="342" y="420"/>
                    <a:pt x="342" y="420"/>
                  </a:cubicBezTo>
                  <a:cubicBezTo>
                    <a:pt x="330" y="420"/>
                    <a:pt x="320" y="430"/>
                    <a:pt x="320" y="442"/>
                  </a:cubicBezTo>
                  <a:cubicBezTo>
                    <a:pt x="320" y="556"/>
                    <a:pt x="320" y="556"/>
                    <a:pt x="320" y="556"/>
                  </a:cubicBezTo>
                  <a:cubicBezTo>
                    <a:pt x="44" y="556"/>
                    <a:pt x="44" y="556"/>
                    <a:pt x="44" y="556"/>
                  </a:cubicBezTo>
                  <a:cubicBezTo>
                    <a:pt x="44" y="44"/>
                    <a:pt x="44" y="44"/>
                    <a:pt x="44" y="44"/>
                  </a:cubicBezTo>
                  <a:close/>
                  <a:moveTo>
                    <a:pt x="364" y="540"/>
                  </a:moveTo>
                  <a:cubicBezTo>
                    <a:pt x="364" y="464"/>
                    <a:pt x="364" y="464"/>
                    <a:pt x="364" y="464"/>
                  </a:cubicBezTo>
                  <a:cubicBezTo>
                    <a:pt x="452" y="464"/>
                    <a:pt x="452" y="464"/>
                    <a:pt x="452" y="464"/>
                  </a:cubicBezTo>
                  <a:lnTo>
                    <a:pt x="364" y="5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8136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par>
                          <p:cTn id="24" fill="hold">
                            <p:stCondLst>
                              <p:cond delay="4000"/>
                            </p:stCondLst>
                            <p:childTnLst>
                              <p:par>
                                <p:cTn id="25" presetID="22" presetClass="entr" presetSubtype="1" fill="hold" grpId="0" nodeType="afterEffect">
                                  <p:stCondLst>
                                    <p:cond delay="1000"/>
                                  </p:stCondLst>
                                  <p:childTnLst>
                                    <p:set>
                                      <p:cBhvr>
                                        <p:cTn id="26" dur="1" fill="hold">
                                          <p:stCondLst>
                                            <p:cond delay="0"/>
                                          </p:stCondLst>
                                        </p:cTn>
                                        <p:tgtEl>
                                          <p:spTgt spid="25"/>
                                        </p:tgtEl>
                                        <p:attrNameLst>
                                          <p:attrName>style.visibility</p:attrName>
                                        </p:attrNameLst>
                                      </p:cBhvr>
                                      <p:to>
                                        <p:strVal val="visible"/>
                                      </p:to>
                                    </p:set>
                                    <p:animEffect transition="in" filter="wipe(up)">
                                      <p:cBhvr>
                                        <p:cTn id="27" dur="500"/>
                                        <p:tgtEl>
                                          <p:spTgt spid="25"/>
                                        </p:tgtEl>
                                      </p:cBhvr>
                                    </p:animEffect>
                                  </p:childTnLst>
                                </p:cTn>
                              </p:par>
                            </p:childTnLst>
                          </p:cTn>
                        </p:par>
                        <p:par>
                          <p:cTn id="28" fill="hold">
                            <p:stCondLst>
                              <p:cond delay="5500"/>
                            </p:stCondLst>
                            <p:childTnLst>
                              <p:par>
                                <p:cTn id="29" presetID="1" presetClass="entr" presetSubtype="0" fill="hold" nodeType="afterEffect">
                                  <p:stCondLst>
                                    <p:cond delay="500"/>
                                  </p:stCondLst>
                                  <p:childTnLst>
                                    <p:set>
                                      <p:cBhvr>
                                        <p:cTn id="30" dur="1" fill="hold">
                                          <p:stCondLst>
                                            <p:cond delay="0"/>
                                          </p:stCondLst>
                                        </p:cTn>
                                        <p:tgtEl>
                                          <p:spTgt spid="2"/>
                                        </p:tgtEl>
                                        <p:attrNameLst>
                                          <p:attrName>style.visibility</p:attrName>
                                        </p:attrNameLst>
                                      </p:cBhvr>
                                      <p:to>
                                        <p:strVal val="visible"/>
                                      </p:to>
                                    </p:set>
                                  </p:childTnLst>
                                </p:cTn>
                              </p:par>
                            </p:childTnLst>
                          </p:cTn>
                        </p:par>
                        <p:par>
                          <p:cTn id="31" fill="hold">
                            <p:stCondLst>
                              <p:cond delay="6000"/>
                            </p:stCondLst>
                            <p:childTnLst>
                              <p:par>
                                <p:cTn id="32" presetID="35" presetClass="emph" presetSubtype="0" repeatCount="3000" fill="hold" nodeType="afterEffect">
                                  <p:stCondLst>
                                    <p:cond delay="0"/>
                                  </p:stCondLst>
                                  <p:childTnLst>
                                    <p:anim calcmode="discrete" valueType="str">
                                      <p:cBhvr>
                                        <p:cTn id="33" dur="500" fill="hold"/>
                                        <p:tgtEl>
                                          <p:spTgt spid="2"/>
                                        </p:tgtEl>
                                        <p:attrNameLst>
                                          <p:attrName>style.visibility</p:attrName>
                                        </p:attrNameLst>
                                      </p:cBhvr>
                                      <p:tavLst>
                                        <p:tav tm="0">
                                          <p:val>
                                            <p:strVal val="hidden"/>
                                          </p:val>
                                        </p:tav>
                                        <p:tav tm="50000">
                                          <p:val>
                                            <p:strVal val="visible"/>
                                          </p:val>
                                        </p:tav>
                                      </p:tavLst>
                                    </p:anim>
                                  </p:childTnLst>
                                </p:cTn>
                              </p:par>
                            </p:childTnLst>
                          </p:cTn>
                        </p:par>
                        <p:par>
                          <p:cTn id="34" fill="hold">
                            <p:stCondLst>
                              <p:cond delay="7500"/>
                            </p:stCondLst>
                            <p:childTnLst>
                              <p:par>
                                <p:cTn id="35" presetID="22" presetClass="entr" presetSubtype="4" fill="hold" nodeType="afterEffect">
                                  <p:stCondLst>
                                    <p:cond delay="50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par>
                          <p:cTn id="38" fill="hold">
                            <p:stCondLst>
                              <p:cond delay="8500"/>
                            </p:stCondLst>
                            <p:childTnLst>
                              <p:par>
                                <p:cTn id="39" presetID="42"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1000"/>
                                        <p:tgtEl>
                                          <p:spTgt spid="23"/>
                                        </p:tgtEl>
                                      </p:cBhvr>
                                    </p:animEffect>
                                    <p:anim calcmode="lin" valueType="num">
                                      <p:cBhvr>
                                        <p:cTn id="42" dur="1000" fill="hold"/>
                                        <p:tgtEl>
                                          <p:spTgt spid="23"/>
                                        </p:tgtEl>
                                        <p:attrNameLst>
                                          <p:attrName>ppt_x</p:attrName>
                                        </p:attrNameLst>
                                      </p:cBhvr>
                                      <p:tavLst>
                                        <p:tav tm="0">
                                          <p:val>
                                            <p:strVal val="#ppt_x"/>
                                          </p:val>
                                        </p:tav>
                                        <p:tav tm="100000">
                                          <p:val>
                                            <p:strVal val="#ppt_x"/>
                                          </p:val>
                                        </p:tav>
                                      </p:tavLst>
                                    </p:anim>
                                    <p:anim calcmode="lin" valueType="num">
                                      <p:cBhvr>
                                        <p:cTn id="4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5" grpId="0"/>
      <p:bldP spid="19" grpId="0"/>
      <p:bldP spid="20" grpId="0"/>
      <p:bldP spid="2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施工图预算的作用</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7480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设计阶段控制造价的重要环节</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5"/>
            <a:ext cx="5649788" cy="2812183"/>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对法人单位</a:t>
            </a:r>
            <a:endParaRPr lang="en-US" altLang="zh-CN" b="1" dirty="0">
              <a:solidFill>
                <a:srgbClr val="404040"/>
              </a:solidFill>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3345630"/>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控制施工图设计原则不突破概算的重要措施</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3943248"/>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确定工程招标控制价的依据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33BE7DF5-956F-47ED-A49A-2FDDB28EB379}"/>
              </a:ext>
            </a:extLst>
          </p:cNvPr>
          <p:cNvSpPr txBox="1"/>
          <p:nvPr/>
        </p:nvSpPr>
        <p:spPr>
          <a:xfrm>
            <a:off x="3694011" y="4540865"/>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确定合同价款、拨付工程进度款及工程结算的依据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512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0" grpId="0"/>
      <p:bldP spid="2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800601" y="1295400"/>
            <a:ext cx="2590800"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施工图预算的作用</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7480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投标报价的基础</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5"/>
            <a:ext cx="5649788" cy="2812183"/>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对施工单位</a:t>
            </a:r>
            <a:endParaRPr lang="en-US" altLang="zh-CN" b="1" dirty="0">
              <a:solidFill>
                <a:srgbClr val="404040"/>
              </a:solidFill>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355853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调配施工力量、组织材料供应的依据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4369053"/>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施工单位控制工程成本的依据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9710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219F0F1C-B6B7-41B5-B6BA-28C8A20D3CFC}"/>
              </a:ext>
            </a:extLst>
          </p:cNvPr>
          <p:cNvGrpSpPr/>
          <p:nvPr/>
        </p:nvGrpSpPr>
        <p:grpSpPr>
          <a:xfrm>
            <a:off x="1004892" y="1552074"/>
            <a:ext cx="10182216" cy="2206017"/>
            <a:chOff x="1004892" y="1552074"/>
            <a:chExt cx="10182216" cy="2206017"/>
          </a:xfrm>
        </p:grpSpPr>
        <p:sp>
          <p:nvSpPr>
            <p:cNvPr id="58" name="矩形: 圆角 57">
              <a:extLst>
                <a:ext uri="{FF2B5EF4-FFF2-40B4-BE49-F238E27FC236}">
                  <a16:creationId xmlns:a16="http://schemas.microsoft.com/office/drawing/2014/main" id="{3B682192-FCCC-4A4A-9703-E30192399F7F}"/>
                </a:ext>
              </a:extLst>
            </p:cNvPr>
            <p:cNvSpPr/>
            <p:nvPr/>
          </p:nvSpPr>
          <p:spPr>
            <a:xfrm>
              <a:off x="1078286" y="2273096"/>
              <a:ext cx="10035428" cy="1151734"/>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497F1892-C5C9-4800-8A71-372788A48211}"/>
                </a:ext>
              </a:extLst>
            </p:cNvPr>
            <p:cNvSpPr/>
            <p:nvPr/>
          </p:nvSpPr>
          <p:spPr>
            <a:xfrm>
              <a:off x="4448273" y="1552074"/>
              <a:ext cx="3295454" cy="141800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E2429DF7-479B-45D4-BAF8-A9B56F1E4788}"/>
                </a:ext>
              </a:extLst>
            </p:cNvPr>
            <p:cNvSpPr/>
            <p:nvPr/>
          </p:nvSpPr>
          <p:spPr>
            <a:xfrm>
              <a:off x="1004892" y="2934148"/>
              <a:ext cx="10182216" cy="82394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îsļîḑé">
            <a:extLst>
              <a:ext uri="{FF2B5EF4-FFF2-40B4-BE49-F238E27FC236}">
                <a16:creationId xmlns:a16="http://schemas.microsoft.com/office/drawing/2014/main" id="{4D5C24C6-4DD0-4193-AD42-019C1134797B}"/>
              </a:ext>
            </a:extLst>
          </p:cNvPr>
          <p:cNvSpPr txBox="1"/>
          <p:nvPr/>
        </p:nvSpPr>
        <p:spPr bwMode="auto">
          <a:xfrm>
            <a:off x="673100"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600" b="1" dirty="0"/>
              <a:t>清单编制</a:t>
            </a:r>
            <a:endParaRPr lang="en-US" altLang="zh-CN" sz="1600" b="1" dirty="0"/>
          </a:p>
          <a:p>
            <a:pPr algn="ctr" eaLnBrk="1" hangingPunct="1">
              <a:lnSpc>
                <a:spcPct val="100000"/>
              </a:lnSpc>
              <a:spcBef>
                <a:spcPct val="0"/>
              </a:spcBef>
              <a:buFontTx/>
              <a:buNone/>
            </a:pPr>
            <a:r>
              <a:rPr lang="zh-CN" altLang="en-US" sz="1600" b="1" dirty="0"/>
              <a:t>规范、统一</a:t>
            </a:r>
            <a:endParaRPr lang="en-US" altLang="zh-CN" sz="1600" b="1" dirty="0"/>
          </a:p>
        </p:txBody>
      </p:sp>
      <p:sp>
        <p:nvSpPr>
          <p:cNvPr id="35" name="íṩlîḍé">
            <a:extLst>
              <a:ext uri="{FF2B5EF4-FFF2-40B4-BE49-F238E27FC236}">
                <a16:creationId xmlns:a16="http://schemas.microsoft.com/office/drawing/2014/main" id="{4D5C24C6-4DD0-4193-AD42-019C1134797B}"/>
              </a:ext>
            </a:extLst>
          </p:cNvPr>
          <p:cNvSpPr txBox="1"/>
          <p:nvPr/>
        </p:nvSpPr>
        <p:spPr bwMode="auto">
          <a:xfrm>
            <a:off x="2880216"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清单限价</a:t>
            </a:r>
            <a:endParaRPr lang="en-US" altLang="zh-CN" dirty="0"/>
          </a:p>
          <a:p>
            <a:r>
              <a:rPr lang="zh-CN" altLang="en-US" dirty="0"/>
              <a:t>准确、合理、完整</a:t>
            </a:r>
            <a:endParaRPr lang="en-US" altLang="zh-CN" dirty="0"/>
          </a:p>
        </p:txBody>
      </p:sp>
      <p:sp>
        <p:nvSpPr>
          <p:cNvPr id="33" name="îšḻiḋè">
            <a:extLst>
              <a:ext uri="{FF2B5EF4-FFF2-40B4-BE49-F238E27FC236}">
                <a16:creationId xmlns:a16="http://schemas.microsoft.com/office/drawing/2014/main" id="{4D5C24C6-4DD0-4193-AD42-019C1134797B}"/>
              </a:ext>
            </a:extLst>
          </p:cNvPr>
          <p:cNvSpPr txBox="1"/>
          <p:nvPr/>
        </p:nvSpPr>
        <p:spPr bwMode="auto">
          <a:xfrm>
            <a:off x="5087332"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工程量清单</a:t>
            </a:r>
            <a:endParaRPr lang="en-US" altLang="zh-CN" dirty="0"/>
          </a:p>
          <a:p>
            <a:r>
              <a:rPr lang="zh-CN" altLang="en-US" dirty="0"/>
              <a:t>避免错漏</a:t>
            </a:r>
            <a:endParaRPr lang="en-US" altLang="zh-CN" dirty="0"/>
          </a:p>
        </p:txBody>
      </p:sp>
      <p:sp>
        <p:nvSpPr>
          <p:cNvPr id="31" name="iSḷiḓé">
            <a:extLst>
              <a:ext uri="{FF2B5EF4-FFF2-40B4-BE49-F238E27FC236}">
                <a16:creationId xmlns:a16="http://schemas.microsoft.com/office/drawing/2014/main" id="{4D5C24C6-4DD0-4193-AD42-019C1134797B}"/>
              </a:ext>
            </a:extLst>
          </p:cNvPr>
          <p:cNvSpPr txBox="1"/>
          <p:nvPr/>
        </p:nvSpPr>
        <p:spPr bwMode="auto">
          <a:xfrm>
            <a:off x="9501564"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提高</a:t>
            </a:r>
            <a:endParaRPr lang="en-US" altLang="zh-CN" dirty="0"/>
          </a:p>
          <a:p>
            <a:r>
              <a:rPr lang="zh-CN" altLang="en-US" dirty="0"/>
              <a:t>结算质量、效率</a:t>
            </a:r>
            <a:endParaRPr lang="en-US" altLang="zh-CN" dirty="0"/>
          </a:p>
        </p:txBody>
      </p:sp>
      <p:sp>
        <p:nvSpPr>
          <p:cNvPr id="29" name="î$lïḓe">
            <a:extLst>
              <a:ext uri="{FF2B5EF4-FFF2-40B4-BE49-F238E27FC236}">
                <a16:creationId xmlns:a16="http://schemas.microsoft.com/office/drawing/2014/main" id="{4D5C24C6-4DD0-4193-AD42-019C1134797B}"/>
              </a:ext>
            </a:extLst>
          </p:cNvPr>
          <p:cNvSpPr txBox="1"/>
          <p:nvPr/>
        </p:nvSpPr>
        <p:spPr bwMode="auto">
          <a:xfrm>
            <a:off x="7294448"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合理确定</a:t>
            </a:r>
            <a:endParaRPr lang="en-US" altLang="zh-CN" dirty="0"/>
          </a:p>
          <a:p>
            <a:r>
              <a:rPr lang="zh-CN" altLang="en-US" dirty="0"/>
              <a:t>价款、条款</a:t>
            </a:r>
            <a:endParaRPr lang="en-US" altLang="zh-CN" dirty="0"/>
          </a:p>
        </p:txBody>
      </p:sp>
      <p:cxnSp>
        <p:nvCxnSpPr>
          <p:cNvPr id="20" name="直接连接符 19">
            <a:extLst>
              <a:ext uri="{FF2B5EF4-FFF2-40B4-BE49-F238E27FC236}">
                <a16:creationId xmlns:a16="http://schemas.microsoft.com/office/drawing/2014/main" id="{6DEEF9DC-CE3D-4D36-8BFB-57FF2D5B4B0A}"/>
              </a:ext>
            </a:extLst>
          </p:cNvPr>
          <p:cNvCxnSpPr>
            <a:cxnSpLocks/>
          </p:cNvCxnSpPr>
          <p:nvPr/>
        </p:nvCxnSpPr>
        <p:spPr>
          <a:xfrm>
            <a:off x="2785326" y="3779862"/>
            <a:ext cx="0" cy="1906265"/>
          </a:xfrm>
          <a:prstGeom prst="line">
            <a:avLst/>
          </a:prstGeom>
          <a:ln w="254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6DF95E7-C03E-4A05-89F9-2AECDFD7F85A}"/>
              </a:ext>
            </a:extLst>
          </p:cNvPr>
          <p:cNvCxnSpPr>
            <a:cxnSpLocks/>
          </p:cNvCxnSpPr>
          <p:nvPr/>
        </p:nvCxnSpPr>
        <p:spPr>
          <a:xfrm>
            <a:off x="4992442" y="3779862"/>
            <a:ext cx="0" cy="1837167"/>
          </a:xfrm>
          <a:prstGeom prst="line">
            <a:avLst/>
          </a:prstGeom>
          <a:ln w="254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2860AC2-E640-4851-BEFC-B357785415F8}"/>
              </a:ext>
            </a:extLst>
          </p:cNvPr>
          <p:cNvCxnSpPr>
            <a:cxnSpLocks/>
          </p:cNvCxnSpPr>
          <p:nvPr/>
        </p:nvCxnSpPr>
        <p:spPr>
          <a:xfrm>
            <a:off x="7199558" y="3779862"/>
            <a:ext cx="0" cy="1837167"/>
          </a:xfrm>
          <a:prstGeom prst="line">
            <a:avLst/>
          </a:prstGeom>
          <a:ln w="254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2D4A512-565C-4310-B6A0-A8088F7F8E64}"/>
              </a:ext>
            </a:extLst>
          </p:cNvPr>
          <p:cNvCxnSpPr>
            <a:cxnSpLocks/>
          </p:cNvCxnSpPr>
          <p:nvPr/>
        </p:nvCxnSpPr>
        <p:spPr>
          <a:xfrm>
            <a:off x="9406674" y="3779862"/>
            <a:ext cx="0" cy="1837167"/>
          </a:xfrm>
          <a:prstGeom prst="line">
            <a:avLst/>
          </a:prstGeom>
          <a:ln w="254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5" name="iŝḻiḋé">
            <a:extLst>
              <a:ext uri="{FF2B5EF4-FFF2-40B4-BE49-F238E27FC236}">
                <a16:creationId xmlns:a16="http://schemas.microsoft.com/office/drawing/2014/main" id="{7579D05B-25C3-48DE-A4F7-400A5A77567C}"/>
              </a:ext>
            </a:extLst>
          </p:cNvPr>
          <p:cNvSpPr txBox="1"/>
          <p:nvPr/>
        </p:nvSpPr>
        <p:spPr>
          <a:xfrm>
            <a:off x="4688114" y="1790162"/>
            <a:ext cx="2815772" cy="1151734"/>
          </a:xfrm>
          <a:prstGeom prst="rect">
            <a:avLst/>
          </a:prstGeom>
          <a:noFill/>
        </p:spPr>
        <p:txBody>
          <a:bodyPr wrap="square" lIns="91440" tIns="45720" rIns="91440" bIns="45720">
            <a:noAutofit/>
          </a:bodyPr>
          <a:lstStyle/>
          <a:p>
            <a:pPr algn="ctr">
              <a:lnSpc>
                <a:spcPct val="150000"/>
              </a:lnSpc>
            </a:pPr>
            <a:r>
              <a:rPr lang="zh-CN" altLang="en-US" sz="2000" b="1" dirty="0">
                <a:latin typeface="微软雅黑" panose="020B0503020204020204" pitchFamily="34" charset="-122"/>
                <a:ea typeface="微软雅黑" panose="020B0503020204020204" pitchFamily="34" charset="-122"/>
              </a:rPr>
              <a:t>招投标阶段造价管理</a:t>
            </a:r>
            <a:endParaRPr lang="en-US" altLang="zh-CN" sz="2000" b="1" dirty="0">
              <a:latin typeface="微软雅黑" panose="020B0503020204020204" pitchFamily="34" charset="-122"/>
              <a:ea typeface="微软雅黑" panose="020B0503020204020204" pitchFamily="34" charset="-122"/>
            </a:endParaRPr>
          </a:p>
          <a:p>
            <a:pPr algn="ctr">
              <a:lnSpc>
                <a:spcPct val="150000"/>
              </a:lnSpc>
            </a:pPr>
            <a:r>
              <a:rPr lang="zh-CN" altLang="en-US" sz="2000" b="1" dirty="0">
                <a:latin typeface="微软雅黑" panose="020B0503020204020204" pitchFamily="34" charset="-122"/>
                <a:ea typeface="微软雅黑" panose="020B0503020204020204" pitchFamily="34" charset="-122"/>
              </a:rPr>
              <a:t>具体作用</a:t>
            </a:r>
          </a:p>
        </p:txBody>
      </p:sp>
      <p:grpSp>
        <p:nvGrpSpPr>
          <p:cNvPr id="59" name="组合 58">
            <a:extLst>
              <a:ext uri="{FF2B5EF4-FFF2-40B4-BE49-F238E27FC236}">
                <a16:creationId xmlns:a16="http://schemas.microsoft.com/office/drawing/2014/main" id="{3F98C767-E009-42A3-9C81-D85C00E609C6}"/>
              </a:ext>
            </a:extLst>
          </p:cNvPr>
          <p:cNvGrpSpPr/>
          <p:nvPr/>
        </p:nvGrpSpPr>
        <p:grpSpPr>
          <a:xfrm>
            <a:off x="5087332" y="-1270271"/>
            <a:ext cx="1151737" cy="1151737"/>
            <a:chOff x="3068452" y="1705157"/>
            <a:chExt cx="1151737" cy="1151737"/>
          </a:xfrm>
        </p:grpSpPr>
        <p:sp>
          <p:nvSpPr>
            <p:cNvPr id="55" name="Freeform 13">
              <a:extLst>
                <a:ext uri="{FF2B5EF4-FFF2-40B4-BE49-F238E27FC236}">
                  <a16:creationId xmlns:a16="http://schemas.microsoft.com/office/drawing/2014/main" id="{4F20F84E-440F-4C26-A306-5FB1ECD75BDF}"/>
                </a:ext>
              </a:extLst>
            </p:cNvPr>
            <p:cNvSpPr>
              <a:spLocks noEditPoints="1"/>
            </p:cNvSpPr>
            <p:nvPr/>
          </p:nvSpPr>
          <p:spPr bwMode="auto">
            <a:xfrm>
              <a:off x="3252469" y="1889174"/>
              <a:ext cx="783704" cy="783704"/>
            </a:xfrm>
            <a:custGeom>
              <a:avLst/>
              <a:gdLst>
                <a:gd name="T0" fmla="*/ 1399 w 2798"/>
                <a:gd name="T1" fmla="*/ 0 h 2798"/>
                <a:gd name="T2" fmla="*/ 0 w 2798"/>
                <a:gd name="T3" fmla="*/ 1399 h 2798"/>
                <a:gd name="T4" fmla="*/ 1399 w 2798"/>
                <a:gd name="T5" fmla="*/ 2798 h 2798"/>
                <a:gd name="T6" fmla="*/ 2798 w 2798"/>
                <a:gd name="T7" fmla="*/ 1399 h 2798"/>
                <a:gd name="T8" fmla="*/ 1399 w 2798"/>
                <a:gd name="T9" fmla="*/ 0 h 2798"/>
                <a:gd name="T10" fmla="*/ 707 w 2798"/>
                <a:gd name="T11" fmla="*/ 2341 h 2798"/>
                <a:gd name="T12" fmla="*/ 924 w 2798"/>
                <a:gd name="T13" fmla="*/ 2088 h 2798"/>
                <a:gd name="T14" fmla="*/ 924 w 2798"/>
                <a:gd name="T15" fmla="*/ 589 h 2798"/>
                <a:gd name="T16" fmla="*/ 994 w 2798"/>
                <a:gd name="T17" fmla="*/ 519 h 2798"/>
                <a:gd name="T18" fmla="*/ 1064 w 2798"/>
                <a:gd name="T19" fmla="*/ 589 h 2798"/>
                <a:gd name="T20" fmla="*/ 1064 w 2798"/>
                <a:gd name="T21" fmla="*/ 2088 h 2798"/>
                <a:gd name="T22" fmla="*/ 1280 w 2798"/>
                <a:gd name="T23" fmla="*/ 2341 h 2798"/>
                <a:gd name="T24" fmla="*/ 707 w 2798"/>
                <a:gd name="T25" fmla="*/ 2341 h 2798"/>
                <a:gd name="T26" fmla="*/ 2341 w 2798"/>
                <a:gd name="T27" fmla="*/ 1405 h 2798"/>
                <a:gd name="T28" fmla="*/ 1817 w 2798"/>
                <a:gd name="T29" fmla="*/ 1405 h 2798"/>
                <a:gd name="T30" fmla="*/ 1661 w 2798"/>
                <a:gd name="T31" fmla="*/ 1265 h 2798"/>
                <a:gd name="T32" fmla="*/ 1137 w 2798"/>
                <a:gd name="T33" fmla="*/ 1265 h 2798"/>
                <a:gd name="T34" fmla="*/ 1137 w 2798"/>
                <a:gd name="T35" fmla="*/ 589 h 2798"/>
                <a:gd name="T36" fmla="*/ 1661 w 2798"/>
                <a:gd name="T37" fmla="*/ 589 h 2798"/>
                <a:gd name="T38" fmla="*/ 1817 w 2798"/>
                <a:gd name="T39" fmla="*/ 729 h 2798"/>
                <a:gd name="T40" fmla="*/ 2341 w 2798"/>
                <a:gd name="T41" fmla="*/ 729 h 2798"/>
                <a:gd name="T42" fmla="*/ 2341 w 2798"/>
                <a:gd name="T43" fmla="*/ 1405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98" h="2798">
                  <a:moveTo>
                    <a:pt x="1399" y="0"/>
                  </a:moveTo>
                  <a:cubicBezTo>
                    <a:pt x="626" y="0"/>
                    <a:pt x="0" y="626"/>
                    <a:pt x="0" y="1399"/>
                  </a:cubicBezTo>
                  <a:cubicBezTo>
                    <a:pt x="0" y="2171"/>
                    <a:pt x="626" y="2798"/>
                    <a:pt x="1399" y="2798"/>
                  </a:cubicBezTo>
                  <a:cubicBezTo>
                    <a:pt x="2171" y="2798"/>
                    <a:pt x="2798" y="2171"/>
                    <a:pt x="2798" y="1399"/>
                  </a:cubicBezTo>
                  <a:cubicBezTo>
                    <a:pt x="2798" y="626"/>
                    <a:pt x="2171" y="0"/>
                    <a:pt x="1399" y="0"/>
                  </a:cubicBezTo>
                  <a:close/>
                  <a:moveTo>
                    <a:pt x="707" y="2341"/>
                  </a:moveTo>
                  <a:lnTo>
                    <a:pt x="924" y="2088"/>
                  </a:lnTo>
                  <a:lnTo>
                    <a:pt x="924" y="589"/>
                  </a:lnTo>
                  <a:cubicBezTo>
                    <a:pt x="924" y="550"/>
                    <a:pt x="955" y="519"/>
                    <a:pt x="994" y="519"/>
                  </a:cubicBezTo>
                  <a:cubicBezTo>
                    <a:pt x="1032" y="519"/>
                    <a:pt x="1064" y="550"/>
                    <a:pt x="1064" y="589"/>
                  </a:cubicBezTo>
                  <a:lnTo>
                    <a:pt x="1064" y="2088"/>
                  </a:lnTo>
                  <a:lnTo>
                    <a:pt x="1280" y="2341"/>
                  </a:lnTo>
                  <a:lnTo>
                    <a:pt x="707" y="2341"/>
                  </a:lnTo>
                  <a:close/>
                  <a:moveTo>
                    <a:pt x="2341" y="1405"/>
                  </a:moveTo>
                  <a:lnTo>
                    <a:pt x="1817" y="1405"/>
                  </a:lnTo>
                  <a:lnTo>
                    <a:pt x="1661" y="1265"/>
                  </a:lnTo>
                  <a:lnTo>
                    <a:pt x="1137" y="1265"/>
                  </a:lnTo>
                  <a:lnTo>
                    <a:pt x="1137" y="589"/>
                  </a:lnTo>
                  <a:lnTo>
                    <a:pt x="1661" y="589"/>
                  </a:lnTo>
                  <a:lnTo>
                    <a:pt x="1817" y="729"/>
                  </a:lnTo>
                  <a:lnTo>
                    <a:pt x="2341" y="729"/>
                  </a:lnTo>
                  <a:lnTo>
                    <a:pt x="2341" y="1405"/>
                  </a:ln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圆: 空心 55">
              <a:extLst>
                <a:ext uri="{FF2B5EF4-FFF2-40B4-BE49-F238E27FC236}">
                  <a16:creationId xmlns:a16="http://schemas.microsoft.com/office/drawing/2014/main" id="{9B95AA70-2025-4C83-AC6A-76D1389F94DD}"/>
                </a:ext>
              </a:extLst>
            </p:cNvPr>
            <p:cNvSpPr/>
            <p:nvPr/>
          </p:nvSpPr>
          <p:spPr>
            <a:xfrm>
              <a:off x="3068452" y="1705157"/>
              <a:ext cx="1151737" cy="1151737"/>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6" name="图形 65">
            <a:extLst>
              <a:ext uri="{FF2B5EF4-FFF2-40B4-BE49-F238E27FC236}">
                <a16:creationId xmlns:a16="http://schemas.microsoft.com/office/drawing/2014/main" id="{705BDA72-E176-4DC7-A2C5-C0A027CEA1D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331535" y="3826953"/>
            <a:ext cx="700466" cy="828252"/>
          </a:xfrm>
          <a:prstGeom prst="rect">
            <a:avLst/>
          </a:prstGeom>
        </p:spPr>
      </p:pic>
      <p:grpSp>
        <p:nvGrpSpPr>
          <p:cNvPr id="67" name="组合 66">
            <a:extLst>
              <a:ext uri="{FF2B5EF4-FFF2-40B4-BE49-F238E27FC236}">
                <a16:creationId xmlns:a16="http://schemas.microsoft.com/office/drawing/2014/main" id="{D8B71B8D-7263-46DC-91CD-4679E705E172}"/>
              </a:ext>
            </a:extLst>
          </p:cNvPr>
          <p:cNvGrpSpPr/>
          <p:nvPr/>
        </p:nvGrpSpPr>
        <p:grpSpPr>
          <a:xfrm>
            <a:off x="3622898" y="3955930"/>
            <a:ext cx="663933" cy="663933"/>
            <a:chOff x="2968267" y="2468562"/>
            <a:chExt cx="1863725" cy="1863725"/>
          </a:xfrm>
          <a:solidFill>
            <a:srgbClr val="7F7F7F"/>
          </a:solidFill>
          <a:effectLst/>
        </p:grpSpPr>
        <p:sp>
          <p:nvSpPr>
            <p:cNvPr id="68" name="Freeform 5">
              <a:extLst>
                <a:ext uri="{FF2B5EF4-FFF2-40B4-BE49-F238E27FC236}">
                  <a16:creationId xmlns:a16="http://schemas.microsoft.com/office/drawing/2014/main" id="{32C8FD4E-1F86-4EBE-B255-78A350056EA0}"/>
                </a:ext>
              </a:extLst>
            </p:cNvPr>
            <p:cNvSpPr>
              <a:spLocks/>
            </p:cNvSpPr>
            <p:nvPr/>
          </p:nvSpPr>
          <p:spPr bwMode="auto">
            <a:xfrm>
              <a:off x="2968267" y="2468562"/>
              <a:ext cx="1863725" cy="1863725"/>
            </a:xfrm>
            <a:custGeom>
              <a:avLst/>
              <a:gdLst>
                <a:gd name="T0" fmla="*/ 1324 w 2648"/>
                <a:gd name="T1" fmla="*/ 2647 h 2647"/>
                <a:gd name="T2" fmla="*/ 0 w 2648"/>
                <a:gd name="T3" fmla="*/ 1324 h 2647"/>
                <a:gd name="T4" fmla="*/ 1324 w 2648"/>
                <a:gd name="T5" fmla="*/ 0 h 2647"/>
                <a:gd name="T6" fmla="*/ 1469 w 2648"/>
                <a:gd name="T7" fmla="*/ 15 h 2647"/>
                <a:gd name="T8" fmla="*/ 1528 w 2648"/>
                <a:gd name="T9" fmla="*/ 102 h 2647"/>
                <a:gd name="T10" fmla="*/ 1440 w 2648"/>
                <a:gd name="T11" fmla="*/ 160 h 2647"/>
                <a:gd name="T12" fmla="*/ 1309 w 2648"/>
                <a:gd name="T13" fmla="*/ 146 h 2647"/>
                <a:gd name="T14" fmla="*/ 131 w 2648"/>
                <a:gd name="T15" fmla="*/ 1324 h 2647"/>
                <a:gd name="T16" fmla="*/ 1309 w 2648"/>
                <a:gd name="T17" fmla="*/ 2502 h 2647"/>
                <a:gd name="T18" fmla="*/ 2488 w 2648"/>
                <a:gd name="T19" fmla="*/ 1324 h 2647"/>
                <a:gd name="T20" fmla="*/ 2488 w 2648"/>
                <a:gd name="T21" fmla="*/ 1251 h 2647"/>
                <a:gd name="T22" fmla="*/ 2560 w 2648"/>
                <a:gd name="T23" fmla="*/ 1178 h 2647"/>
                <a:gd name="T24" fmla="*/ 2633 w 2648"/>
                <a:gd name="T25" fmla="*/ 1251 h 2647"/>
                <a:gd name="T26" fmla="*/ 2633 w 2648"/>
                <a:gd name="T27" fmla="*/ 1324 h 2647"/>
                <a:gd name="T28" fmla="*/ 1324 w 2648"/>
                <a:gd name="T29" fmla="*/ 2647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2647">
                  <a:moveTo>
                    <a:pt x="1324" y="2647"/>
                  </a:moveTo>
                  <a:cubicBezTo>
                    <a:pt x="597" y="2647"/>
                    <a:pt x="0" y="2051"/>
                    <a:pt x="0" y="1324"/>
                  </a:cubicBezTo>
                  <a:cubicBezTo>
                    <a:pt x="0" y="596"/>
                    <a:pt x="597" y="0"/>
                    <a:pt x="1324" y="0"/>
                  </a:cubicBezTo>
                  <a:cubicBezTo>
                    <a:pt x="1368" y="0"/>
                    <a:pt x="1426" y="0"/>
                    <a:pt x="1469" y="15"/>
                  </a:cubicBezTo>
                  <a:cubicBezTo>
                    <a:pt x="1513" y="15"/>
                    <a:pt x="1542" y="58"/>
                    <a:pt x="1528" y="102"/>
                  </a:cubicBezTo>
                  <a:cubicBezTo>
                    <a:pt x="1513" y="146"/>
                    <a:pt x="1484" y="175"/>
                    <a:pt x="1440" y="160"/>
                  </a:cubicBezTo>
                  <a:cubicBezTo>
                    <a:pt x="1397" y="160"/>
                    <a:pt x="1353" y="146"/>
                    <a:pt x="1309" y="146"/>
                  </a:cubicBezTo>
                  <a:cubicBezTo>
                    <a:pt x="655" y="146"/>
                    <a:pt x="131" y="669"/>
                    <a:pt x="131" y="1324"/>
                  </a:cubicBezTo>
                  <a:cubicBezTo>
                    <a:pt x="131" y="1978"/>
                    <a:pt x="655" y="2502"/>
                    <a:pt x="1309" y="2502"/>
                  </a:cubicBezTo>
                  <a:cubicBezTo>
                    <a:pt x="1964" y="2502"/>
                    <a:pt x="2488" y="1978"/>
                    <a:pt x="2488" y="1324"/>
                  </a:cubicBezTo>
                  <a:lnTo>
                    <a:pt x="2488" y="1251"/>
                  </a:lnTo>
                  <a:cubicBezTo>
                    <a:pt x="2488" y="1207"/>
                    <a:pt x="2517" y="1178"/>
                    <a:pt x="2560" y="1178"/>
                  </a:cubicBezTo>
                  <a:cubicBezTo>
                    <a:pt x="2604" y="1178"/>
                    <a:pt x="2633" y="1207"/>
                    <a:pt x="2633" y="1251"/>
                  </a:cubicBezTo>
                  <a:lnTo>
                    <a:pt x="2633" y="1324"/>
                  </a:lnTo>
                  <a:cubicBezTo>
                    <a:pt x="2648" y="2051"/>
                    <a:pt x="2051" y="2647"/>
                    <a:pt x="1324" y="2647"/>
                  </a:cubicBezTo>
                  <a:close/>
                </a:path>
              </a:pathLst>
            </a:custGeom>
            <a:grpFill/>
            <a:ln w="2540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6">
              <a:extLst>
                <a:ext uri="{FF2B5EF4-FFF2-40B4-BE49-F238E27FC236}">
                  <a16:creationId xmlns:a16="http://schemas.microsoft.com/office/drawing/2014/main" id="{B78C109E-4D1E-4451-965C-D9BDF44B3584}"/>
                </a:ext>
              </a:extLst>
            </p:cNvPr>
            <p:cNvSpPr>
              <a:spLocks/>
            </p:cNvSpPr>
            <p:nvPr/>
          </p:nvSpPr>
          <p:spPr bwMode="auto">
            <a:xfrm>
              <a:off x="3428642" y="2928937"/>
              <a:ext cx="931863" cy="942975"/>
            </a:xfrm>
            <a:custGeom>
              <a:avLst/>
              <a:gdLst>
                <a:gd name="T0" fmla="*/ 669 w 1324"/>
                <a:gd name="T1" fmla="*/ 1338 h 1338"/>
                <a:gd name="T2" fmla="*/ 0 w 1324"/>
                <a:gd name="T3" fmla="*/ 669 h 1338"/>
                <a:gd name="T4" fmla="*/ 524 w 1324"/>
                <a:gd name="T5" fmla="*/ 14 h 1338"/>
                <a:gd name="T6" fmla="*/ 611 w 1324"/>
                <a:gd name="T7" fmla="*/ 72 h 1338"/>
                <a:gd name="T8" fmla="*/ 553 w 1324"/>
                <a:gd name="T9" fmla="*/ 160 h 1338"/>
                <a:gd name="T10" fmla="*/ 145 w 1324"/>
                <a:gd name="T11" fmla="*/ 669 h 1338"/>
                <a:gd name="T12" fmla="*/ 669 w 1324"/>
                <a:gd name="T13" fmla="*/ 1192 h 1338"/>
                <a:gd name="T14" fmla="*/ 1178 w 1324"/>
                <a:gd name="T15" fmla="*/ 771 h 1338"/>
                <a:gd name="T16" fmla="*/ 1265 w 1324"/>
                <a:gd name="T17" fmla="*/ 712 h 1338"/>
                <a:gd name="T18" fmla="*/ 1324 w 1324"/>
                <a:gd name="T19" fmla="*/ 800 h 1338"/>
                <a:gd name="T20" fmla="*/ 669 w 1324"/>
                <a:gd name="T21" fmla="*/ 13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4" h="1338">
                  <a:moveTo>
                    <a:pt x="669" y="1338"/>
                  </a:moveTo>
                  <a:cubicBezTo>
                    <a:pt x="305" y="1338"/>
                    <a:pt x="0" y="1032"/>
                    <a:pt x="0" y="669"/>
                  </a:cubicBezTo>
                  <a:cubicBezTo>
                    <a:pt x="0" y="363"/>
                    <a:pt x="218" y="87"/>
                    <a:pt x="524" y="14"/>
                  </a:cubicBezTo>
                  <a:cubicBezTo>
                    <a:pt x="567" y="0"/>
                    <a:pt x="596" y="29"/>
                    <a:pt x="611" y="72"/>
                  </a:cubicBezTo>
                  <a:cubicBezTo>
                    <a:pt x="611" y="101"/>
                    <a:pt x="596" y="145"/>
                    <a:pt x="553" y="160"/>
                  </a:cubicBezTo>
                  <a:cubicBezTo>
                    <a:pt x="320" y="218"/>
                    <a:pt x="145" y="421"/>
                    <a:pt x="145" y="669"/>
                  </a:cubicBezTo>
                  <a:cubicBezTo>
                    <a:pt x="145" y="960"/>
                    <a:pt x="378" y="1192"/>
                    <a:pt x="669" y="1192"/>
                  </a:cubicBezTo>
                  <a:cubicBezTo>
                    <a:pt x="916" y="1192"/>
                    <a:pt x="1134" y="1018"/>
                    <a:pt x="1178" y="771"/>
                  </a:cubicBezTo>
                  <a:cubicBezTo>
                    <a:pt x="1193" y="727"/>
                    <a:pt x="1222" y="712"/>
                    <a:pt x="1265" y="712"/>
                  </a:cubicBezTo>
                  <a:cubicBezTo>
                    <a:pt x="1309" y="727"/>
                    <a:pt x="1324" y="756"/>
                    <a:pt x="1324" y="800"/>
                  </a:cubicBezTo>
                  <a:cubicBezTo>
                    <a:pt x="1265" y="1120"/>
                    <a:pt x="989" y="1338"/>
                    <a:pt x="669" y="1338"/>
                  </a:cubicBezTo>
                </a:path>
              </a:pathLst>
            </a:custGeom>
            <a:grpFill/>
            <a:ln w="2540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0" name="Freeform 7">
            <a:extLst>
              <a:ext uri="{FF2B5EF4-FFF2-40B4-BE49-F238E27FC236}">
                <a16:creationId xmlns:a16="http://schemas.microsoft.com/office/drawing/2014/main" id="{F87E962C-5F86-420F-9A06-39351EECF676}"/>
              </a:ext>
            </a:extLst>
          </p:cNvPr>
          <p:cNvSpPr>
            <a:spLocks noEditPoints="1"/>
          </p:cNvSpPr>
          <p:nvPr/>
        </p:nvSpPr>
        <p:spPr bwMode="auto">
          <a:xfrm>
            <a:off x="4022592" y="3806014"/>
            <a:ext cx="441680" cy="408313"/>
          </a:xfrm>
          <a:custGeom>
            <a:avLst/>
            <a:gdLst>
              <a:gd name="T0" fmla="*/ 1134 w 1760"/>
              <a:gd name="T1" fmla="*/ 581 h 1629"/>
              <a:gd name="T2" fmla="*/ 1134 w 1760"/>
              <a:gd name="T3" fmla="*/ 0 h 1629"/>
              <a:gd name="T4" fmla="*/ 567 w 1760"/>
              <a:gd name="T5" fmla="*/ 480 h 1629"/>
              <a:gd name="T6" fmla="*/ 567 w 1760"/>
              <a:gd name="T7" fmla="*/ 1018 h 1629"/>
              <a:gd name="T8" fmla="*/ 29 w 1760"/>
              <a:gd name="T9" fmla="*/ 1498 h 1629"/>
              <a:gd name="T10" fmla="*/ 29 w 1760"/>
              <a:gd name="T11" fmla="*/ 1600 h 1629"/>
              <a:gd name="T12" fmla="*/ 87 w 1760"/>
              <a:gd name="T13" fmla="*/ 1629 h 1629"/>
              <a:gd name="T14" fmla="*/ 130 w 1760"/>
              <a:gd name="T15" fmla="*/ 1614 h 1629"/>
              <a:gd name="T16" fmla="*/ 669 w 1760"/>
              <a:gd name="T17" fmla="*/ 1120 h 1629"/>
              <a:gd name="T18" fmla="*/ 1207 w 1760"/>
              <a:gd name="T19" fmla="*/ 1105 h 1629"/>
              <a:gd name="T20" fmla="*/ 1760 w 1760"/>
              <a:gd name="T21" fmla="*/ 567 h 1629"/>
              <a:gd name="T22" fmla="*/ 1134 w 1760"/>
              <a:gd name="T23" fmla="*/ 581 h 1629"/>
              <a:gd name="T24" fmla="*/ 1163 w 1760"/>
              <a:gd name="T25" fmla="*/ 974 h 1629"/>
              <a:gd name="T26" fmla="*/ 698 w 1760"/>
              <a:gd name="T27" fmla="*/ 989 h 1629"/>
              <a:gd name="T28" fmla="*/ 698 w 1760"/>
              <a:gd name="T29" fmla="*/ 538 h 1629"/>
              <a:gd name="T30" fmla="*/ 1003 w 1760"/>
              <a:gd name="T31" fmla="*/ 261 h 1629"/>
              <a:gd name="T32" fmla="*/ 1003 w 1760"/>
              <a:gd name="T33" fmla="*/ 683 h 1629"/>
              <a:gd name="T34" fmla="*/ 1425 w 1760"/>
              <a:gd name="T35" fmla="*/ 683 h 1629"/>
              <a:gd name="T36" fmla="*/ 1163 w 1760"/>
              <a:gd name="T37" fmla="*/ 974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0" h="1629">
                <a:moveTo>
                  <a:pt x="1134" y="581"/>
                </a:moveTo>
                <a:lnTo>
                  <a:pt x="1134" y="0"/>
                </a:lnTo>
                <a:lnTo>
                  <a:pt x="567" y="480"/>
                </a:lnTo>
                <a:lnTo>
                  <a:pt x="567" y="1018"/>
                </a:lnTo>
                <a:lnTo>
                  <a:pt x="29" y="1498"/>
                </a:lnTo>
                <a:cubicBezTo>
                  <a:pt x="0" y="1527"/>
                  <a:pt x="0" y="1570"/>
                  <a:pt x="29" y="1600"/>
                </a:cubicBezTo>
                <a:cubicBezTo>
                  <a:pt x="43" y="1614"/>
                  <a:pt x="58" y="1629"/>
                  <a:pt x="87" y="1629"/>
                </a:cubicBezTo>
                <a:cubicBezTo>
                  <a:pt x="101" y="1629"/>
                  <a:pt x="116" y="1629"/>
                  <a:pt x="130" y="1614"/>
                </a:cubicBezTo>
                <a:lnTo>
                  <a:pt x="669" y="1120"/>
                </a:lnTo>
                <a:lnTo>
                  <a:pt x="1207" y="1105"/>
                </a:lnTo>
                <a:lnTo>
                  <a:pt x="1760" y="567"/>
                </a:lnTo>
                <a:lnTo>
                  <a:pt x="1134" y="581"/>
                </a:lnTo>
                <a:close/>
                <a:moveTo>
                  <a:pt x="1163" y="974"/>
                </a:moveTo>
                <a:lnTo>
                  <a:pt x="698" y="989"/>
                </a:lnTo>
                <a:lnTo>
                  <a:pt x="698" y="538"/>
                </a:lnTo>
                <a:lnTo>
                  <a:pt x="1003" y="261"/>
                </a:lnTo>
                <a:lnTo>
                  <a:pt x="1003" y="683"/>
                </a:lnTo>
                <a:lnTo>
                  <a:pt x="1425" y="683"/>
                </a:lnTo>
                <a:lnTo>
                  <a:pt x="1163" y="974"/>
                </a:lnTo>
                <a:close/>
              </a:path>
            </a:pathLst>
          </a:custGeom>
          <a:solidFill>
            <a:srgbClr val="7F7F7F"/>
          </a:solidFill>
          <a:ln w="25400">
            <a:solidFill>
              <a:srgbClr val="7F7F7F"/>
            </a:solidFill>
            <a:prstDash val="solid"/>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72" name="big-bug_78946">
            <a:extLst>
              <a:ext uri="{FF2B5EF4-FFF2-40B4-BE49-F238E27FC236}">
                <a16:creationId xmlns:a16="http://schemas.microsoft.com/office/drawing/2014/main" id="{C28D7D3C-41E9-46D1-9AA4-AFF6A5EF410B}"/>
              </a:ext>
            </a:extLst>
          </p:cNvPr>
          <p:cNvSpPr>
            <a:spLocks noChangeAspect="1"/>
          </p:cNvSpPr>
          <p:nvPr/>
        </p:nvSpPr>
        <p:spPr bwMode="auto">
          <a:xfrm>
            <a:off x="5813072" y="3896805"/>
            <a:ext cx="690806" cy="635044"/>
          </a:xfrm>
          <a:custGeom>
            <a:avLst/>
            <a:gdLst>
              <a:gd name="connsiteX0" fmla="*/ 101044 w 606697"/>
              <a:gd name="connsiteY0" fmla="*/ 155969 h 557726"/>
              <a:gd name="connsiteX1" fmla="*/ 162054 w 606697"/>
              <a:gd name="connsiteY1" fmla="*/ 198809 h 557726"/>
              <a:gd name="connsiteX2" fmla="*/ 233461 w 606697"/>
              <a:gd name="connsiteY2" fmla="*/ 164377 h 557726"/>
              <a:gd name="connsiteX3" fmla="*/ 293375 w 606697"/>
              <a:gd name="connsiteY3" fmla="*/ 201349 h 557726"/>
              <a:gd name="connsiteX4" fmla="*/ 293375 w 606697"/>
              <a:gd name="connsiteY4" fmla="*/ 539648 h 557726"/>
              <a:gd name="connsiteX5" fmla="*/ 268505 w 606697"/>
              <a:gd name="connsiteY5" fmla="*/ 556394 h 557726"/>
              <a:gd name="connsiteX6" fmla="*/ 185322 w 606697"/>
              <a:gd name="connsiteY6" fmla="*/ 470032 h 557726"/>
              <a:gd name="connsiteX7" fmla="*/ 111089 w 606697"/>
              <a:gd name="connsiteY7" fmla="*/ 459401 h 557726"/>
              <a:gd name="connsiteX8" fmla="*/ 74349 w 606697"/>
              <a:gd name="connsiteY8" fmla="*/ 528359 h 557726"/>
              <a:gd name="connsiteX9" fmla="*/ 47972 w 606697"/>
              <a:gd name="connsiteY9" fmla="*/ 514342 h 557726"/>
              <a:gd name="connsiteX10" fmla="*/ 149336 w 606697"/>
              <a:gd name="connsiteY10" fmla="*/ 414809 h 557726"/>
              <a:gd name="connsiteX11" fmla="*/ 156684 w 606697"/>
              <a:gd name="connsiteY11" fmla="*/ 406906 h 557726"/>
              <a:gd name="connsiteX12" fmla="*/ 41189 w 606697"/>
              <a:gd name="connsiteY12" fmla="*/ 339359 h 557726"/>
              <a:gd name="connsiteX13" fmla="*/ 41189 w 606697"/>
              <a:gd name="connsiteY13" fmla="*/ 309443 h 557726"/>
              <a:gd name="connsiteX14" fmla="*/ 128611 w 606697"/>
              <a:gd name="connsiteY14" fmla="*/ 309443 h 557726"/>
              <a:gd name="connsiteX15" fmla="*/ 147263 w 606697"/>
              <a:gd name="connsiteY15" fmla="*/ 292039 h 557726"/>
              <a:gd name="connsiteX16" fmla="*/ 111654 w 606697"/>
              <a:gd name="connsiteY16" fmla="*/ 193447 h 557726"/>
              <a:gd name="connsiteX17" fmla="*/ 82262 w 606697"/>
              <a:gd name="connsiteY17" fmla="*/ 187143 h 557726"/>
              <a:gd name="connsiteX18" fmla="*/ 19616 w 606697"/>
              <a:gd name="connsiteY18" fmla="*/ 207652 h 557726"/>
              <a:gd name="connsiteX19" fmla="*/ 10290 w 606697"/>
              <a:gd name="connsiteY19" fmla="*/ 179241 h 557726"/>
              <a:gd name="connsiteX20" fmla="*/ 101044 w 606697"/>
              <a:gd name="connsiteY20" fmla="*/ 155969 h 557726"/>
              <a:gd name="connsiteX21" fmla="*/ 508328 w 606697"/>
              <a:gd name="connsiteY21" fmla="*/ 155707 h 557726"/>
              <a:gd name="connsiteX22" fmla="*/ 596452 w 606697"/>
              <a:gd name="connsiteY22" fmla="*/ 179260 h 557726"/>
              <a:gd name="connsiteX23" fmla="*/ 587031 w 606697"/>
              <a:gd name="connsiteY23" fmla="*/ 207670 h 557726"/>
              <a:gd name="connsiteX24" fmla="*/ 460787 w 606697"/>
              <a:gd name="connsiteY24" fmla="*/ 224603 h 557726"/>
              <a:gd name="connsiteX25" fmla="*/ 459279 w 606697"/>
              <a:gd name="connsiteY25" fmla="*/ 292523 h 557726"/>
              <a:gd name="connsiteX26" fmla="*/ 477839 w 606697"/>
              <a:gd name="connsiteY26" fmla="*/ 309456 h 557726"/>
              <a:gd name="connsiteX27" fmla="*/ 565550 w 606697"/>
              <a:gd name="connsiteY27" fmla="*/ 309456 h 557726"/>
              <a:gd name="connsiteX28" fmla="*/ 580530 w 606697"/>
              <a:gd name="connsiteY28" fmla="*/ 324414 h 557726"/>
              <a:gd name="connsiteX29" fmla="*/ 565550 w 606697"/>
              <a:gd name="connsiteY29" fmla="*/ 339371 h 557726"/>
              <a:gd name="connsiteX30" fmla="*/ 450047 w 606697"/>
              <a:gd name="connsiteY30" fmla="*/ 406915 h 557726"/>
              <a:gd name="connsiteX31" fmla="*/ 457395 w 606697"/>
              <a:gd name="connsiteY31" fmla="*/ 414817 h 557726"/>
              <a:gd name="connsiteX32" fmla="*/ 522025 w 606697"/>
              <a:gd name="connsiteY32" fmla="*/ 445296 h 557726"/>
              <a:gd name="connsiteX33" fmla="*/ 558767 w 606697"/>
              <a:gd name="connsiteY33" fmla="*/ 514345 h 557726"/>
              <a:gd name="connsiteX34" fmla="*/ 532294 w 606697"/>
              <a:gd name="connsiteY34" fmla="*/ 528362 h 557726"/>
              <a:gd name="connsiteX35" fmla="*/ 495551 w 606697"/>
              <a:gd name="connsiteY35" fmla="*/ 459407 h 557726"/>
              <a:gd name="connsiteX36" fmla="*/ 421406 w 606697"/>
              <a:gd name="connsiteY36" fmla="*/ 470037 h 557726"/>
              <a:gd name="connsiteX37" fmla="*/ 373170 w 606697"/>
              <a:gd name="connsiteY37" fmla="*/ 531090 h 557726"/>
              <a:gd name="connsiteX38" fmla="*/ 313345 w 606697"/>
              <a:gd name="connsiteY38" fmla="*/ 539651 h 557726"/>
              <a:gd name="connsiteX39" fmla="*/ 313345 w 606697"/>
              <a:gd name="connsiteY39" fmla="*/ 201367 h 557726"/>
              <a:gd name="connsiteX40" fmla="*/ 417826 w 606697"/>
              <a:gd name="connsiteY40" fmla="*/ 197698 h 557726"/>
              <a:gd name="connsiteX41" fmla="*/ 444582 w 606697"/>
              <a:gd name="connsiteY41" fmla="*/ 198827 h 557726"/>
              <a:gd name="connsiteX42" fmla="*/ 508328 w 606697"/>
              <a:gd name="connsiteY42" fmla="*/ 155707 h 557726"/>
              <a:gd name="connsiteX43" fmla="*/ 471633 w 606697"/>
              <a:gd name="connsiteY43" fmla="*/ 114 h 557726"/>
              <a:gd name="connsiteX44" fmla="*/ 504303 w 606697"/>
              <a:gd name="connsiteY44" fmla="*/ 264 h 557726"/>
              <a:gd name="connsiteX45" fmla="*/ 504303 w 606697"/>
              <a:gd name="connsiteY45" fmla="*/ 20202 h 557726"/>
              <a:gd name="connsiteX46" fmla="*/ 465492 w 606697"/>
              <a:gd name="connsiteY46" fmla="*/ 20202 h 557726"/>
              <a:gd name="connsiteX47" fmla="*/ 372422 w 606697"/>
              <a:gd name="connsiteY47" fmla="*/ 70235 h 557726"/>
              <a:gd name="connsiteX48" fmla="*/ 373458 w 606697"/>
              <a:gd name="connsiteY48" fmla="*/ 81897 h 557726"/>
              <a:gd name="connsiteX49" fmla="*/ 400117 w 606697"/>
              <a:gd name="connsiteY49" fmla="*/ 156852 h 557726"/>
              <a:gd name="connsiteX50" fmla="*/ 206627 w 606697"/>
              <a:gd name="connsiteY50" fmla="*/ 156852 h 557726"/>
              <a:gd name="connsiteX51" fmla="*/ 233192 w 606697"/>
              <a:gd name="connsiteY51" fmla="*/ 81897 h 557726"/>
              <a:gd name="connsiteX52" fmla="*/ 141252 w 606697"/>
              <a:gd name="connsiteY52" fmla="*/ 20202 h 557726"/>
              <a:gd name="connsiteX53" fmla="*/ 102347 w 606697"/>
              <a:gd name="connsiteY53" fmla="*/ 20202 h 557726"/>
              <a:gd name="connsiteX54" fmla="*/ 102347 w 606697"/>
              <a:gd name="connsiteY54" fmla="*/ 264 h 557726"/>
              <a:gd name="connsiteX55" fmla="*/ 250902 w 606697"/>
              <a:gd name="connsiteY55" fmla="*/ 59231 h 557726"/>
              <a:gd name="connsiteX56" fmla="*/ 260510 w 606697"/>
              <a:gd name="connsiteY56" fmla="*/ 61771 h 557726"/>
              <a:gd name="connsiteX57" fmla="*/ 346234 w 606697"/>
              <a:gd name="connsiteY57" fmla="*/ 61771 h 557726"/>
              <a:gd name="connsiteX58" fmla="*/ 355748 w 606697"/>
              <a:gd name="connsiteY58" fmla="*/ 59231 h 557726"/>
              <a:gd name="connsiteX59" fmla="*/ 471633 w 606697"/>
              <a:gd name="connsiteY59" fmla="*/ 114 h 55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697" h="557726">
                <a:moveTo>
                  <a:pt x="101044" y="155969"/>
                </a:moveTo>
                <a:cubicBezTo>
                  <a:pt x="118814" y="158074"/>
                  <a:pt x="131626" y="171198"/>
                  <a:pt x="162054" y="198809"/>
                </a:cubicBezTo>
                <a:cubicBezTo>
                  <a:pt x="182967" y="217718"/>
                  <a:pt x="188713" y="186673"/>
                  <a:pt x="233461" y="164377"/>
                </a:cubicBezTo>
                <a:cubicBezTo>
                  <a:pt x="260874" y="150736"/>
                  <a:pt x="293375" y="170680"/>
                  <a:pt x="293375" y="201349"/>
                </a:cubicBezTo>
                <a:lnTo>
                  <a:pt x="293375" y="539648"/>
                </a:lnTo>
                <a:cubicBezTo>
                  <a:pt x="293375" y="552443"/>
                  <a:pt x="280375" y="561192"/>
                  <a:pt x="268505" y="556394"/>
                </a:cubicBezTo>
                <a:cubicBezTo>
                  <a:pt x="238265" y="544258"/>
                  <a:pt x="197851" y="490070"/>
                  <a:pt x="185322" y="470032"/>
                </a:cubicBezTo>
                <a:cubicBezTo>
                  <a:pt x="168836" y="443973"/>
                  <a:pt x="125785" y="431837"/>
                  <a:pt x="111089" y="459401"/>
                </a:cubicBezTo>
                <a:lnTo>
                  <a:pt x="74349" y="528359"/>
                </a:lnTo>
                <a:cubicBezTo>
                  <a:pt x="65117" y="545857"/>
                  <a:pt x="38645" y="531840"/>
                  <a:pt x="47972" y="514342"/>
                </a:cubicBezTo>
                <a:cubicBezTo>
                  <a:pt x="78400" y="457049"/>
                  <a:pt x="93849" y="403708"/>
                  <a:pt x="149336" y="414809"/>
                </a:cubicBezTo>
                <a:cubicBezTo>
                  <a:pt x="154046" y="415750"/>
                  <a:pt x="158003" y="411422"/>
                  <a:pt x="156684" y="406906"/>
                </a:cubicBezTo>
                <a:cubicBezTo>
                  <a:pt x="133510" y="327882"/>
                  <a:pt x="178916" y="339359"/>
                  <a:pt x="41189" y="339359"/>
                </a:cubicBezTo>
                <a:cubicBezTo>
                  <a:pt x="21312" y="339359"/>
                  <a:pt x="21312" y="309443"/>
                  <a:pt x="41189" y="309443"/>
                </a:cubicBezTo>
                <a:lnTo>
                  <a:pt x="128611" y="309443"/>
                </a:lnTo>
                <a:cubicBezTo>
                  <a:pt x="138408" y="309443"/>
                  <a:pt x="146604" y="301823"/>
                  <a:pt x="147263" y="292039"/>
                </a:cubicBezTo>
                <a:cubicBezTo>
                  <a:pt x="151503" y="227596"/>
                  <a:pt x="178257" y="253844"/>
                  <a:pt x="111654" y="193447"/>
                </a:cubicBezTo>
                <a:cubicBezTo>
                  <a:pt x="103647" y="186203"/>
                  <a:pt x="92436" y="183851"/>
                  <a:pt x="82262" y="187143"/>
                </a:cubicBezTo>
                <a:lnTo>
                  <a:pt x="19616" y="207652"/>
                </a:lnTo>
                <a:cubicBezTo>
                  <a:pt x="964" y="213861"/>
                  <a:pt x="-8645" y="185450"/>
                  <a:pt x="10290" y="179241"/>
                </a:cubicBezTo>
                <a:cubicBezTo>
                  <a:pt x="60548" y="162778"/>
                  <a:pt x="83275" y="153864"/>
                  <a:pt x="101044" y="155969"/>
                </a:cubicBezTo>
                <a:close/>
                <a:moveTo>
                  <a:pt x="508328" y="155707"/>
                </a:moveTo>
                <a:cubicBezTo>
                  <a:pt x="526382" y="154072"/>
                  <a:pt x="548498" y="163550"/>
                  <a:pt x="596452" y="179260"/>
                </a:cubicBezTo>
                <a:cubicBezTo>
                  <a:pt x="615294" y="185469"/>
                  <a:pt x="605779" y="213973"/>
                  <a:pt x="587031" y="207670"/>
                </a:cubicBezTo>
                <a:cubicBezTo>
                  <a:pt x="497341" y="178226"/>
                  <a:pt x="517031" y="173522"/>
                  <a:pt x="460787" y="224603"/>
                </a:cubicBezTo>
                <a:cubicBezTo>
                  <a:pt x="441756" y="241818"/>
                  <a:pt x="455794" y="253013"/>
                  <a:pt x="459279" y="292523"/>
                </a:cubicBezTo>
                <a:cubicBezTo>
                  <a:pt x="460127" y="302024"/>
                  <a:pt x="468230" y="309456"/>
                  <a:pt x="477839" y="309456"/>
                </a:cubicBezTo>
                <a:lnTo>
                  <a:pt x="565550" y="309456"/>
                </a:lnTo>
                <a:cubicBezTo>
                  <a:pt x="573841" y="309456"/>
                  <a:pt x="580530" y="316135"/>
                  <a:pt x="580530" y="324414"/>
                </a:cubicBezTo>
                <a:cubicBezTo>
                  <a:pt x="580530" y="332598"/>
                  <a:pt x="573747" y="339371"/>
                  <a:pt x="565550" y="339371"/>
                </a:cubicBezTo>
                <a:cubicBezTo>
                  <a:pt x="431770" y="339371"/>
                  <a:pt x="473034" y="328553"/>
                  <a:pt x="450047" y="406915"/>
                </a:cubicBezTo>
                <a:cubicBezTo>
                  <a:pt x="448728" y="411430"/>
                  <a:pt x="452685" y="415758"/>
                  <a:pt x="457395" y="414817"/>
                </a:cubicBezTo>
                <a:cubicBezTo>
                  <a:pt x="482079" y="409831"/>
                  <a:pt x="509400" y="421590"/>
                  <a:pt x="522025" y="445296"/>
                </a:cubicBezTo>
                <a:lnTo>
                  <a:pt x="558767" y="514345"/>
                </a:lnTo>
                <a:cubicBezTo>
                  <a:pt x="568188" y="531937"/>
                  <a:pt x="541621" y="545765"/>
                  <a:pt x="532294" y="528362"/>
                </a:cubicBezTo>
                <a:lnTo>
                  <a:pt x="495551" y="459407"/>
                </a:lnTo>
                <a:cubicBezTo>
                  <a:pt x="481231" y="432502"/>
                  <a:pt x="438082" y="443509"/>
                  <a:pt x="421406" y="470037"/>
                </a:cubicBezTo>
                <a:cubicBezTo>
                  <a:pt x="409159" y="489510"/>
                  <a:pt x="399172" y="500046"/>
                  <a:pt x="373170" y="531090"/>
                </a:cubicBezTo>
                <a:cubicBezTo>
                  <a:pt x="342645" y="567684"/>
                  <a:pt x="313345" y="560817"/>
                  <a:pt x="313345" y="539651"/>
                </a:cubicBezTo>
                <a:lnTo>
                  <a:pt x="313345" y="201367"/>
                </a:lnTo>
                <a:cubicBezTo>
                  <a:pt x="313345" y="168536"/>
                  <a:pt x="355081" y="130531"/>
                  <a:pt x="417826" y="197698"/>
                </a:cubicBezTo>
                <a:cubicBezTo>
                  <a:pt x="424986" y="205318"/>
                  <a:pt x="436857" y="205789"/>
                  <a:pt x="444582" y="198827"/>
                </a:cubicBezTo>
                <a:cubicBezTo>
                  <a:pt x="476285" y="170088"/>
                  <a:pt x="490275" y="157341"/>
                  <a:pt x="508328" y="155707"/>
                </a:cubicBezTo>
                <a:close/>
                <a:moveTo>
                  <a:pt x="471633" y="114"/>
                </a:moveTo>
                <a:cubicBezTo>
                  <a:pt x="483856" y="-212"/>
                  <a:pt x="495024" y="264"/>
                  <a:pt x="504303" y="264"/>
                </a:cubicBezTo>
                <a:cubicBezTo>
                  <a:pt x="517491" y="264"/>
                  <a:pt x="517491" y="20202"/>
                  <a:pt x="504303" y="20202"/>
                </a:cubicBezTo>
                <a:lnTo>
                  <a:pt x="465492" y="20202"/>
                </a:lnTo>
                <a:cubicBezTo>
                  <a:pt x="427906" y="20202"/>
                  <a:pt x="393146" y="38917"/>
                  <a:pt x="372422" y="70235"/>
                </a:cubicBezTo>
                <a:cubicBezTo>
                  <a:pt x="370067" y="73903"/>
                  <a:pt x="370443" y="78699"/>
                  <a:pt x="373458" y="81897"/>
                </a:cubicBezTo>
                <a:cubicBezTo>
                  <a:pt x="395784" y="105408"/>
                  <a:pt x="400117" y="128920"/>
                  <a:pt x="400117" y="156852"/>
                </a:cubicBezTo>
                <a:cubicBezTo>
                  <a:pt x="341147" y="118105"/>
                  <a:pt x="265409" y="118199"/>
                  <a:pt x="206627" y="156852"/>
                </a:cubicBezTo>
                <a:cubicBezTo>
                  <a:pt x="206627" y="128544"/>
                  <a:pt x="211243" y="105032"/>
                  <a:pt x="233192" y="81897"/>
                </a:cubicBezTo>
                <a:cubicBezTo>
                  <a:pt x="243460" y="71175"/>
                  <a:pt x="202671" y="20202"/>
                  <a:pt x="141252" y="20202"/>
                </a:cubicBezTo>
                <a:lnTo>
                  <a:pt x="102347" y="20202"/>
                </a:lnTo>
                <a:cubicBezTo>
                  <a:pt x="89159" y="20202"/>
                  <a:pt x="89159" y="264"/>
                  <a:pt x="102347" y="264"/>
                </a:cubicBezTo>
                <a:cubicBezTo>
                  <a:pt x="147940" y="264"/>
                  <a:pt x="208982" y="-4156"/>
                  <a:pt x="250902" y="59231"/>
                </a:cubicBezTo>
                <a:cubicBezTo>
                  <a:pt x="252974" y="62429"/>
                  <a:pt x="257119" y="63463"/>
                  <a:pt x="260510" y="61771"/>
                </a:cubicBezTo>
                <a:cubicBezTo>
                  <a:pt x="288488" y="47663"/>
                  <a:pt x="319198" y="48134"/>
                  <a:pt x="346234" y="61771"/>
                </a:cubicBezTo>
                <a:cubicBezTo>
                  <a:pt x="349625" y="63463"/>
                  <a:pt x="353676" y="62429"/>
                  <a:pt x="355748" y="59231"/>
                </a:cubicBezTo>
                <a:cubicBezTo>
                  <a:pt x="388813" y="9292"/>
                  <a:pt x="434965" y="1093"/>
                  <a:pt x="471633" y="114"/>
                </a:cubicBezTo>
                <a:close/>
              </a:path>
            </a:pathLst>
          </a:custGeom>
          <a:solidFill>
            <a:srgbClr val="7F7F7F"/>
          </a:solidFill>
          <a:ln>
            <a:noFill/>
          </a:ln>
        </p:spPr>
      </p:sp>
      <p:sp>
        <p:nvSpPr>
          <p:cNvPr id="76" name="任意多边形: 形状 75">
            <a:extLst>
              <a:ext uri="{FF2B5EF4-FFF2-40B4-BE49-F238E27FC236}">
                <a16:creationId xmlns:a16="http://schemas.microsoft.com/office/drawing/2014/main" id="{A93DEAA6-B13D-48A7-8119-521E92B95EB3}"/>
              </a:ext>
            </a:extLst>
          </p:cNvPr>
          <p:cNvSpPr/>
          <p:nvPr/>
        </p:nvSpPr>
        <p:spPr>
          <a:xfrm rot="2700000">
            <a:off x="5640284" y="3744658"/>
            <a:ext cx="1036383" cy="1036383"/>
          </a:xfrm>
          <a:custGeom>
            <a:avLst/>
            <a:gdLst>
              <a:gd name="connsiteX0" fmla="*/ 402046 w 834572"/>
              <a:gd name="connsiteY0" fmla="*/ 0 h 834572"/>
              <a:gd name="connsiteX1" fmla="*/ 432526 w 834572"/>
              <a:gd name="connsiteY1" fmla="*/ 0 h 834572"/>
              <a:gd name="connsiteX2" fmla="*/ 440146 w 834572"/>
              <a:gd name="connsiteY2" fmla="*/ 7620 h 834572"/>
              <a:gd name="connsiteX3" fmla="*/ 440146 w 834572"/>
              <a:gd name="connsiteY3" fmla="*/ 394426 h 834572"/>
              <a:gd name="connsiteX4" fmla="*/ 826952 w 834572"/>
              <a:gd name="connsiteY4" fmla="*/ 394426 h 834572"/>
              <a:gd name="connsiteX5" fmla="*/ 834572 w 834572"/>
              <a:gd name="connsiteY5" fmla="*/ 402046 h 834572"/>
              <a:gd name="connsiteX6" fmla="*/ 834572 w 834572"/>
              <a:gd name="connsiteY6" fmla="*/ 432526 h 834572"/>
              <a:gd name="connsiteX7" fmla="*/ 826952 w 834572"/>
              <a:gd name="connsiteY7" fmla="*/ 440146 h 834572"/>
              <a:gd name="connsiteX8" fmla="*/ 440146 w 834572"/>
              <a:gd name="connsiteY8" fmla="*/ 440146 h 834572"/>
              <a:gd name="connsiteX9" fmla="*/ 440146 w 834572"/>
              <a:gd name="connsiteY9" fmla="*/ 826952 h 834572"/>
              <a:gd name="connsiteX10" fmla="*/ 432526 w 834572"/>
              <a:gd name="connsiteY10" fmla="*/ 834572 h 834572"/>
              <a:gd name="connsiteX11" fmla="*/ 402046 w 834572"/>
              <a:gd name="connsiteY11" fmla="*/ 834572 h 834572"/>
              <a:gd name="connsiteX12" fmla="*/ 394426 w 834572"/>
              <a:gd name="connsiteY12" fmla="*/ 826952 h 834572"/>
              <a:gd name="connsiteX13" fmla="*/ 394426 w 834572"/>
              <a:gd name="connsiteY13" fmla="*/ 440146 h 834572"/>
              <a:gd name="connsiteX14" fmla="*/ 7620 w 834572"/>
              <a:gd name="connsiteY14" fmla="*/ 440146 h 834572"/>
              <a:gd name="connsiteX15" fmla="*/ 0 w 834572"/>
              <a:gd name="connsiteY15" fmla="*/ 432526 h 834572"/>
              <a:gd name="connsiteX16" fmla="*/ 0 w 834572"/>
              <a:gd name="connsiteY16" fmla="*/ 402046 h 834572"/>
              <a:gd name="connsiteX17" fmla="*/ 7620 w 834572"/>
              <a:gd name="connsiteY17" fmla="*/ 394426 h 834572"/>
              <a:gd name="connsiteX18" fmla="*/ 394426 w 834572"/>
              <a:gd name="connsiteY18" fmla="*/ 394426 h 834572"/>
              <a:gd name="connsiteX19" fmla="*/ 394426 w 834572"/>
              <a:gd name="connsiteY19" fmla="*/ 7620 h 834572"/>
              <a:gd name="connsiteX20" fmla="*/ 402046 w 834572"/>
              <a:gd name="connsiteY20" fmla="*/ 0 h 83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34572" h="834572">
                <a:moveTo>
                  <a:pt x="402046" y="0"/>
                </a:moveTo>
                <a:lnTo>
                  <a:pt x="432526" y="0"/>
                </a:lnTo>
                <a:cubicBezTo>
                  <a:pt x="436734" y="0"/>
                  <a:pt x="440146" y="3412"/>
                  <a:pt x="440146" y="7620"/>
                </a:cubicBezTo>
                <a:lnTo>
                  <a:pt x="440146" y="394426"/>
                </a:lnTo>
                <a:lnTo>
                  <a:pt x="826952" y="394426"/>
                </a:lnTo>
                <a:cubicBezTo>
                  <a:pt x="831160" y="394426"/>
                  <a:pt x="834572" y="397838"/>
                  <a:pt x="834572" y="402046"/>
                </a:cubicBezTo>
                <a:lnTo>
                  <a:pt x="834572" y="432526"/>
                </a:lnTo>
                <a:cubicBezTo>
                  <a:pt x="834572" y="436734"/>
                  <a:pt x="831160" y="440146"/>
                  <a:pt x="826952" y="440146"/>
                </a:cubicBezTo>
                <a:lnTo>
                  <a:pt x="440146" y="440146"/>
                </a:lnTo>
                <a:lnTo>
                  <a:pt x="440146" y="826952"/>
                </a:lnTo>
                <a:cubicBezTo>
                  <a:pt x="440146" y="831160"/>
                  <a:pt x="436734" y="834572"/>
                  <a:pt x="432526" y="834572"/>
                </a:cubicBezTo>
                <a:lnTo>
                  <a:pt x="402046" y="834572"/>
                </a:lnTo>
                <a:cubicBezTo>
                  <a:pt x="397838" y="834572"/>
                  <a:pt x="394426" y="831160"/>
                  <a:pt x="394426" y="826952"/>
                </a:cubicBezTo>
                <a:lnTo>
                  <a:pt x="394426" y="440146"/>
                </a:lnTo>
                <a:lnTo>
                  <a:pt x="7620" y="440146"/>
                </a:lnTo>
                <a:cubicBezTo>
                  <a:pt x="3412" y="440146"/>
                  <a:pt x="0" y="436734"/>
                  <a:pt x="0" y="432526"/>
                </a:cubicBezTo>
                <a:lnTo>
                  <a:pt x="0" y="402046"/>
                </a:lnTo>
                <a:cubicBezTo>
                  <a:pt x="0" y="397838"/>
                  <a:pt x="3412" y="394426"/>
                  <a:pt x="7620" y="394426"/>
                </a:cubicBezTo>
                <a:lnTo>
                  <a:pt x="394426" y="394426"/>
                </a:lnTo>
                <a:lnTo>
                  <a:pt x="394426" y="7620"/>
                </a:lnTo>
                <a:cubicBezTo>
                  <a:pt x="394426" y="3412"/>
                  <a:pt x="397838" y="0"/>
                  <a:pt x="402046" y="0"/>
                </a:cubicBezTo>
                <a:close/>
              </a:path>
            </a:pathLst>
          </a:custGeom>
          <a:solidFill>
            <a:srgbClr val="7F7F7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9" name="组合 128">
            <a:extLst>
              <a:ext uri="{FF2B5EF4-FFF2-40B4-BE49-F238E27FC236}">
                <a16:creationId xmlns:a16="http://schemas.microsoft.com/office/drawing/2014/main" id="{15BDC255-27F2-4871-9246-B3223A166282}"/>
              </a:ext>
            </a:extLst>
          </p:cNvPr>
          <p:cNvGrpSpPr/>
          <p:nvPr/>
        </p:nvGrpSpPr>
        <p:grpSpPr>
          <a:xfrm>
            <a:off x="7858295" y="3779862"/>
            <a:ext cx="857459" cy="857459"/>
            <a:chOff x="7910074" y="2707978"/>
            <a:chExt cx="857459" cy="857459"/>
          </a:xfrm>
        </p:grpSpPr>
        <p:sp>
          <p:nvSpPr>
            <p:cNvPr id="78" name="矩形: 圆角 77">
              <a:extLst>
                <a:ext uri="{FF2B5EF4-FFF2-40B4-BE49-F238E27FC236}">
                  <a16:creationId xmlns:a16="http://schemas.microsoft.com/office/drawing/2014/main" id="{0EB90108-9E28-4F89-8DDA-0C10A4B32522}"/>
                </a:ext>
              </a:extLst>
            </p:cNvPr>
            <p:cNvSpPr/>
            <p:nvPr/>
          </p:nvSpPr>
          <p:spPr>
            <a:xfrm>
              <a:off x="7910074" y="2707978"/>
              <a:ext cx="857459" cy="85745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a:extLst>
                <a:ext uri="{FF2B5EF4-FFF2-40B4-BE49-F238E27FC236}">
                  <a16:creationId xmlns:a16="http://schemas.microsoft.com/office/drawing/2014/main" id="{B66511B5-E73A-4FE8-B42E-0C25EFD7EC72}"/>
                </a:ext>
              </a:extLst>
            </p:cNvPr>
            <p:cNvGrpSpPr/>
            <p:nvPr/>
          </p:nvGrpSpPr>
          <p:grpSpPr>
            <a:xfrm>
              <a:off x="8287983" y="3197313"/>
              <a:ext cx="358629" cy="158949"/>
              <a:chOff x="7275658" y="3091595"/>
              <a:chExt cx="358629" cy="158949"/>
            </a:xfrm>
          </p:grpSpPr>
          <p:sp>
            <p:nvSpPr>
              <p:cNvPr id="80" name="椭圆 79">
                <a:extLst>
                  <a:ext uri="{FF2B5EF4-FFF2-40B4-BE49-F238E27FC236}">
                    <a16:creationId xmlns:a16="http://schemas.microsoft.com/office/drawing/2014/main" id="{2A5EAD00-D18B-4052-8B97-062678D80A98}"/>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2DAF8572-FF39-41AE-ACEF-270FE662F5B9}"/>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a:extLst>
                <a:ext uri="{FF2B5EF4-FFF2-40B4-BE49-F238E27FC236}">
                  <a16:creationId xmlns:a16="http://schemas.microsoft.com/office/drawing/2014/main" id="{3B2A3095-4022-4CA2-936A-E368CF4680C7}"/>
                </a:ext>
              </a:extLst>
            </p:cNvPr>
            <p:cNvGrpSpPr/>
            <p:nvPr/>
          </p:nvGrpSpPr>
          <p:grpSpPr>
            <a:xfrm>
              <a:off x="8287982" y="3150135"/>
              <a:ext cx="358629" cy="158949"/>
              <a:chOff x="7275658" y="3091595"/>
              <a:chExt cx="358629" cy="158949"/>
            </a:xfrm>
          </p:grpSpPr>
          <p:sp>
            <p:nvSpPr>
              <p:cNvPr id="83" name="椭圆 82">
                <a:extLst>
                  <a:ext uri="{FF2B5EF4-FFF2-40B4-BE49-F238E27FC236}">
                    <a16:creationId xmlns:a16="http://schemas.microsoft.com/office/drawing/2014/main" id="{DC12B424-EE66-454F-9541-56085F270E27}"/>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693AFA2F-3485-40E5-9841-539FBFAAB194}"/>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a:extLst>
                <a:ext uri="{FF2B5EF4-FFF2-40B4-BE49-F238E27FC236}">
                  <a16:creationId xmlns:a16="http://schemas.microsoft.com/office/drawing/2014/main" id="{1B993B10-0C8A-4B2A-A051-D8CDCEE024D3}"/>
                </a:ext>
              </a:extLst>
            </p:cNvPr>
            <p:cNvGrpSpPr/>
            <p:nvPr/>
          </p:nvGrpSpPr>
          <p:grpSpPr>
            <a:xfrm>
              <a:off x="8287982" y="3102957"/>
              <a:ext cx="358629" cy="158949"/>
              <a:chOff x="7275658" y="3091595"/>
              <a:chExt cx="358629" cy="158949"/>
            </a:xfrm>
          </p:grpSpPr>
          <p:sp>
            <p:nvSpPr>
              <p:cNvPr id="86" name="椭圆 85">
                <a:extLst>
                  <a:ext uri="{FF2B5EF4-FFF2-40B4-BE49-F238E27FC236}">
                    <a16:creationId xmlns:a16="http://schemas.microsoft.com/office/drawing/2014/main" id="{244339B8-CBC5-4375-90BE-A15ACB741AD1}"/>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304F73FE-9548-4171-A722-8106F89BA121}"/>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a:extLst>
                <a:ext uri="{FF2B5EF4-FFF2-40B4-BE49-F238E27FC236}">
                  <a16:creationId xmlns:a16="http://schemas.microsoft.com/office/drawing/2014/main" id="{0FD521F0-E88B-4B83-A705-6D3C56218BFB}"/>
                </a:ext>
              </a:extLst>
            </p:cNvPr>
            <p:cNvGrpSpPr/>
            <p:nvPr/>
          </p:nvGrpSpPr>
          <p:grpSpPr>
            <a:xfrm>
              <a:off x="8287981" y="3055779"/>
              <a:ext cx="358629" cy="158949"/>
              <a:chOff x="7275658" y="3091595"/>
              <a:chExt cx="358629" cy="158949"/>
            </a:xfrm>
          </p:grpSpPr>
          <p:sp>
            <p:nvSpPr>
              <p:cNvPr id="89" name="椭圆 88">
                <a:extLst>
                  <a:ext uri="{FF2B5EF4-FFF2-40B4-BE49-F238E27FC236}">
                    <a16:creationId xmlns:a16="http://schemas.microsoft.com/office/drawing/2014/main" id="{3B9AE72C-3472-4A56-B7BB-1071BF67AF1E}"/>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1DAFCBDB-D5DF-4DFF-B9BB-469BA667800F}"/>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a:extLst>
                <a:ext uri="{FF2B5EF4-FFF2-40B4-BE49-F238E27FC236}">
                  <a16:creationId xmlns:a16="http://schemas.microsoft.com/office/drawing/2014/main" id="{59139914-4A20-4BD1-9C4C-D0937FA77081}"/>
                </a:ext>
              </a:extLst>
            </p:cNvPr>
            <p:cNvGrpSpPr/>
            <p:nvPr/>
          </p:nvGrpSpPr>
          <p:grpSpPr>
            <a:xfrm>
              <a:off x="8035277" y="3307830"/>
              <a:ext cx="358629" cy="158949"/>
              <a:chOff x="7275658" y="3091595"/>
              <a:chExt cx="358629" cy="158949"/>
            </a:xfrm>
          </p:grpSpPr>
          <p:sp>
            <p:nvSpPr>
              <p:cNvPr id="92" name="椭圆 91">
                <a:extLst>
                  <a:ext uri="{FF2B5EF4-FFF2-40B4-BE49-F238E27FC236}">
                    <a16:creationId xmlns:a16="http://schemas.microsoft.com/office/drawing/2014/main" id="{96BC94CE-AA37-4A99-8931-94E8A13955A2}"/>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EF2A7E72-AC09-440E-8D66-AA35DB242EF9}"/>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a:extLst>
                <a:ext uri="{FF2B5EF4-FFF2-40B4-BE49-F238E27FC236}">
                  <a16:creationId xmlns:a16="http://schemas.microsoft.com/office/drawing/2014/main" id="{151C08A5-F6CA-4F48-BFCC-555CCD4EE0E9}"/>
                </a:ext>
              </a:extLst>
            </p:cNvPr>
            <p:cNvGrpSpPr/>
            <p:nvPr/>
          </p:nvGrpSpPr>
          <p:grpSpPr>
            <a:xfrm>
              <a:off x="8035276" y="3260652"/>
              <a:ext cx="358629" cy="158949"/>
              <a:chOff x="7275658" y="3091595"/>
              <a:chExt cx="358629" cy="158949"/>
            </a:xfrm>
          </p:grpSpPr>
          <p:sp>
            <p:nvSpPr>
              <p:cNvPr id="95" name="椭圆 94">
                <a:extLst>
                  <a:ext uri="{FF2B5EF4-FFF2-40B4-BE49-F238E27FC236}">
                    <a16:creationId xmlns:a16="http://schemas.microsoft.com/office/drawing/2014/main" id="{EE6A3530-9785-4CF2-905B-6A6D552594C4}"/>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B9A67071-99A4-4C09-B8B1-072CFAFCEEFD}"/>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7" name="组合 96">
              <a:extLst>
                <a:ext uri="{FF2B5EF4-FFF2-40B4-BE49-F238E27FC236}">
                  <a16:creationId xmlns:a16="http://schemas.microsoft.com/office/drawing/2014/main" id="{9B0097DA-B4F3-45D1-9301-A9AE5551D6B6}"/>
                </a:ext>
              </a:extLst>
            </p:cNvPr>
            <p:cNvGrpSpPr/>
            <p:nvPr/>
          </p:nvGrpSpPr>
          <p:grpSpPr>
            <a:xfrm>
              <a:off x="8035276" y="3213474"/>
              <a:ext cx="358629" cy="158949"/>
              <a:chOff x="7275658" y="3091595"/>
              <a:chExt cx="358629" cy="158949"/>
            </a:xfrm>
          </p:grpSpPr>
          <p:sp>
            <p:nvSpPr>
              <p:cNvPr id="98" name="椭圆 97">
                <a:extLst>
                  <a:ext uri="{FF2B5EF4-FFF2-40B4-BE49-F238E27FC236}">
                    <a16:creationId xmlns:a16="http://schemas.microsoft.com/office/drawing/2014/main" id="{7E678215-1CEA-4EFA-97AC-EB4070CDD2D6}"/>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37187628-83D3-4584-9799-D411C5577A03}"/>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a:extLst>
                <a:ext uri="{FF2B5EF4-FFF2-40B4-BE49-F238E27FC236}">
                  <a16:creationId xmlns:a16="http://schemas.microsoft.com/office/drawing/2014/main" id="{0DDFFD40-C3C4-4465-A090-D0908B3FA584}"/>
                </a:ext>
              </a:extLst>
            </p:cNvPr>
            <p:cNvGrpSpPr/>
            <p:nvPr/>
          </p:nvGrpSpPr>
          <p:grpSpPr>
            <a:xfrm>
              <a:off x="8035275" y="3166296"/>
              <a:ext cx="358629" cy="158949"/>
              <a:chOff x="7275658" y="3091595"/>
              <a:chExt cx="358629" cy="158949"/>
            </a:xfrm>
          </p:grpSpPr>
          <p:sp>
            <p:nvSpPr>
              <p:cNvPr id="101" name="椭圆 100">
                <a:extLst>
                  <a:ext uri="{FF2B5EF4-FFF2-40B4-BE49-F238E27FC236}">
                    <a16:creationId xmlns:a16="http://schemas.microsoft.com/office/drawing/2014/main" id="{F08056AA-9501-4D88-AE91-4DB09D54F492}"/>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8525257A-20E6-4BFE-9634-9A7F1BC4DF0A}"/>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PA-组合 114">
            <a:extLst>
              <a:ext uri="{FF2B5EF4-FFF2-40B4-BE49-F238E27FC236}">
                <a16:creationId xmlns:a16="http://schemas.microsoft.com/office/drawing/2014/main" id="{31563106-7B31-4F1D-A608-E0322FF1792F}"/>
              </a:ext>
            </a:extLst>
          </p:cNvPr>
          <p:cNvGrpSpPr/>
          <p:nvPr>
            <p:custDataLst>
              <p:tags r:id="rId1"/>
            </p:custDataLst>
          </p:nvPr>
        </p:nvGrpSpPr>
        <p:grpSpPr>
          <a:xfrm>
            <a:off x="8236542" y="3938421"/>
            <a:ext cx="359094" cy="301436"/>
            <a:chOff x="7514748" y="2936770"/>
            <a:chExt cx="359094" cy="301436"/>
          </a:xfrm>
        </p:grpSpPr>
        <p:grpSp>
          <p:nvGrpSpPr>
            <p:cNvPr id="103" name="组合 102">
              <a:extLst>
                <a:ext uri="{FF2B5EF4-FFF2-40B4-BE49-F238E27FC236}">
                  <a16:creationId xmlns:a16="http://schemas.microsoft.com/office/drawing/2014/main" id="{829E5FD6-1E9A-436E-ABE7-8C4CB6B8E44F}"/>
                </a:ext>
              </a:extLst>
            </p:cNvPr>
            <p:cNvGrpSpPr/>
            <p:nvPr/>
          </p:nvGrpSpPr>
          <p:grpSpPr>
            <a:xfrm>
              <a:off x="7514748" y="3079257"/>
              <a:ext cx="358629" cy="158949"/>
              <a:chOff x="7275658" y="3091595"/>
              <a:chExt cx="358629" cy="158949"/>
            </a:xfrm>
          </p:grpSpPr>
          <p:sp>
            <p:nvSpPr>
              <p:cNvPr id="104" name="PA-椭圆 103">
                <a:extLst>
                  <a:ext uri="{FF2B5EF4-FFF2-40B4-BE49-F238E27FC236}">
                    <a16:creationId xmlns:a16="http://schemas.microsoft.com/office/drawing/2014/main" id="{F48EE4FC-472D-4A86-B77C-D03566746DF2}"/>
                  </a:ext>
                </a:extLst>
              </p:cNvPr>
              <p:cNvSpPr/>
              <p:nvPr>
                <p:custDataLst>
                  <p:tags r:id="rId17"/>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PA-椭圆 104">
                <a:extLst>
                  <a:ext uri="{FF2B5EF4-FFF2-40B4-BE49-F238E27FC236}">
                    <a16:creationId xmlns:a16="http://schemas.microsoft.com/office/drawing/2014/main" id="{82232855-1878-45A3-AD27-ED9ADE4DEFE1}"/>
                  </a:ext>
                </a:extLst>
              </p:cNvPr>
              <p:cNvSpPr/>
              <p:nvPr>
                <p:custDataLst>
                  <p:tags r:id="rId18"/>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a:extLst>
                <a:ext uri="{FF2B5EF4-FFF2-40B4-BE49-F238E27FC236}">
                  <a16:creationId xmlns:a16="http://schemas.microsoft.com/office/drawing/2014/main" id="{6F4FE8E3-0965-469D-A022-CA8B86E6C470}"/>
                </a:ext>
              </a:extLst>
            </p:cNvPr>
            <p:cNvGrpSpPr/>
            <p:nvPr/>
          </p:nvGrpSpPr>
          <p:grpSpPr>
            <a:xfrm>
              <a:off x="7515213" y="3031590"/>
              <a:ext cx="358629" cy="158949"/>
              <a:chOff x="7275658" y="3091595"/>
              <a:chExt cx="358629" cy="158949"/>
            </a:xfrm>
          </p:grpSpPr>
          <p:sp>
            <p:nvSpPr>
              <p:cNvPr id="107" name="PA-椭圆 106">
                <a:extLst>
                  <a:ext uri="{FF2B5EF4-FFF2-40B4-BE49-F238E27FC236}">
                    <a16:creationId xmlns:a16="http://schemas.microsoft.com/office/drawing/2014/main" id="{30A8E3DE-F56F-4DE9-BEF8-1A5787619CF6}"/>
                  </a:ext>
                </a:extLst>
              </p:cNvPr>
              <p:cNvSpPr/>
              <p:nvPr>
                <p:custDataLst>
                  <p:tags r:id="rId15"/>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PA-椭圆 107">
                <a:extLst>
                  <a:ext uri="{FF2B5EF4-FFF2-40B4-BE49-F238E27FC236}">
                    <a16:creationId xmlns:a16="http://schemas.microsoft.com/office/drawing/2014/main" id="{B7984BFD-2E50-4E72-A6A1-921B1E6E64BE}"/>
                  </a:ext>
                </a:extLst>
              </p:cNvPr>
              <p:cNvSpPr/>
              <p:nvPr>
                <p:custDataLst>
                  <p:tags r:id="rId16"/>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a:extLst>
                <a:ext uri="{FF2B5EF4-FFF2-40B4-BE49-F238E27FC236}">
                  <a16:creationId xmlns:a16="http://schemas.microsoft.com/office/drawing/2014/main" id="{619792B4-9D0A-48A3-A31A-4F260BF9E2B2}"/>
                </a:ext>
              </a:extLst>
            </p:cNvPr>
            <p:cNvGrpSpPr/>
            <p:nvPr/>
          </p:nvGrpSpPr>
          <p:grpSpPr>
            <a:xfrm>
              <a:off x="7514748" y="2983207"/>
              <a:ext cx="358629" cy="158949"/>
              <a:chOff x="7275658" y="3091595"/>
              <a:chExt cx="358629" cy="158949"/>
            </a:xfrm>
          </p:grpSpPr>
          <p:sp>
            <p:nvSpPr>
              <p:cNvPr id="110" name="PA-椭圆 109">
                <a:extLst>
                  <a:ext uri="{FF2B5EF4-FFF2-40B4-BE49-F238E27FC236}">
                    <a16:creationId xmlns:a16="http://schemas.microsoft.com/office/drawing/2014/main" id="{13FB41BC-719E-4516-BC0C-B1AE3351D53A}"/>
                  </a:ext>
                </a:extLst>
              </p:cNvPr>
              <p:cNvSpPr/>
              <p:nvPr>
                <p:custDataLst>
                  <p:tags r:id="rId13"/>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PA-椭圆 110">
                <a:extLst>
                  <a:ext uri="{FF2B5EF4-FFF2-40B4-BE49-F238E27FC236}">
                    <a16:creationId xmlns:a16="http://schemas.microsoft.com/office/drawing/2014/main" id="{B0486193-4682-4023-BFA3-DF7F27860DF8}"/>
                  </a:ext>
                </a:extLst>
              </p:cNvPr>
              <p:cNvSpPr/>
              <p:nvPr>
                <p:custDataLst>
                  <p:tags r:id="rId14"/>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a:extLst>
                <a:ext uri="{FF2B5EF4-FFF2-40B4-BE49-F238E27FC236}">
                  <a16:creationId xmlns:a16="http://schemas.microsoft.com/office/drawing/2014/main" id="{59F2F0C9-07D4-4A6C-A3BF-123114287C4E}"/>
                </a:ext>
              </a:extLst>
            </p:cNvPr>
            <p:cNvGrpSpPr/>
            <p:nvPr/>
          </p:nvGrpSpPr>
          <p:grpSpPr>
            <a:xfrm>
              <a:off x="7514748" y="2936770"/>
              <a:ext cx="358629" cy="158949"/>
              <a:chOff x="7275658" y="3091595"/>
              <a:chExt cx="358629" cy="158949"/>
            </a:xfrm>
          </p:grpSpPr>
          <p:sp>
            <p:nvSpPr>
              <p:cNvPr id="113" name="PA-椭圆 112">
                <a:extLst>
                  <a:ext uri="{FF2B5EF4-FFF2-40B4-BE49-F238E27FC236}">
                    <a16:creationId xmlns:a16="http://schemas.microsoft.com/office/drawing/2014/main" id="{0360EDAC-88AA-4FAD-9855-235EA941D5E9}"/>
                  </a:ext>
                </a:extLst>
              </p:cNvPr>
              <p:cNvSpPr/>
              <p:nvPr>
                <p:custDataLst>
                  <p:tags r:id="rId11"/>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PA-椭圆 113">
                <a:extLst>
                  <a:ext uri="{FF2B5EF4-FFF2-40B4-BE49-F238E27FC236}">
                    <a16:creationId xmlns:a16="http://schemas.microsoft.com/office/drawing/2014/main" id="{9930834C-36F1-4D09-AE84-407251A2A591}"/>
                  </a:ext>
                </a:extLst>
              </p:cNvPr>
              <p:cNvSpPr/>
              <p:nvPr>
                <p:custDataLst>
                  <p:tags r:id="rId12"/>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6" name="PA-组合 115">
            <a:extLst>
              <a:ext uri="{FF2B5EF4-FFF2-40B4-BE49-F238E27FC236}">
                <a16:creationId xmlns:a16="http://schemas.microsoft.com/office/drawing/2014/main" id="{C0AF95D0-6857-4A78-869F-1BE77246697F}"/>
              </a:ext>
            </a:extLst>
          </p:cNvPr>
          <p:cNvGrpSpPr/>
          <p:nvPr>
            <p:custDataLst>
              <p:tags r:id="rId2"/>
            </p:custDataLst>
          </p:nvPr>
        </p:nvGrpSpPr>
        <p:grpSpPr>
          <a:xfrm>
            <a:off x="7983032" y="4046296"/>
            <a:ext cx="359094" cy="301436"/>
            <a:chOff x="7514748" y="2936770"/>
            <a:chExt cx="359094" cy="301436"/>
          </a:xfrm>
        </p:grpSpPr>
        <p:grpSp>
          <p:nvGrpSpPr>
            <p:cNvPr id="117" name="组合 116">
              <a:extLst>
                <a:ext uri="{FF2B5EF4-FFF2-40B4-BE49-F238E27FC236}">
                  <a16:creationId xmlns:a16="http://schemas.microsoft.com/office/drawing/2014/main" id="{CEB7966C-969A-485D-AC68-76853BDE9D78}"/>
                </a:ext>
              </a:extLst>
            </p:cNvPr>
            <p:cNvGrpSpPr/>
            <p:nvPr/>
          </p:nvGrpSpPr>
          <p:grpSpPr>
            <a:xfrm>
              <a:off x="7514748" y="3079257"/>
              <a:ext cx="358629" cy="158949"/>
              <a:chOff x="7275658" y="3091595"/>
              <a:chExt cx="358629" cy="158949"/>
            </a:xfrm>
          </p:grpSpPr>
          <p:sp>
            <p:nvSpPr>
              <p:cNvPr id="127" name="PA-椭圆 126">
                <a:extLst>
                  <a:ext uri="{FF2B5EF4-FFF2-40B4-BE49-F238E27FC236}">
                    <a16:creationId xmlns:a16="http://schemas.microsoft.com/office/drawing/2014/main" id="{551BBC68-3C1F-442A-929F-510BA546D63F}"/>
                  </a:ext>
                </a:extLst>
              </p:cNvPr>
              <p:cNvSpPr/>
              <p:nvPr>
                <p:custDataLst>
                  <p:tags r:id="rId9"/>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PA-椭圆 127">
                <a:extLst>
                  <a:ext uri="{FF2B5EF4-FFF2-40B4-BE49-F238E27FC236}">
                    <a16:creationId xmlns:a16="http://schemas.microsoft.com/office/drawing/2014/main" id="{03CC0989-47E1-4CF9-95FD-4E4C336B563C}"/>
                  </a:ext>
                </a:extLst>
              </p:cNvPr>
              <p:cNvSpPr/>
              <p:nvPr>
                <p:custDataLst>
                  <p:tags r:id="rId10"/>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a:extLst>
                <a:ext uri="{FF2B5EF4-FFF2-40B4-BE49-F238E27FC236}">
                  <a16:creationId xmlns:a16="http://schemas.microsoft.com/office/drawing/2014/main" id="{54C233E5-DD05-4911-9385-B2155ABE6C60}"/>
                </a:ext>
              </a:extLst>
            </p:cNvPr>
            <p:cNvGrpSpPr/>
            <p:nvPr/>
          </p:nvGrpSpPr>
          <p:grpSpPr>
            <a:xfrm>
              <a:off x="7515213" y="3031590"/>
              <a:ext cx="358629" cy="158949"/>
              <a:chOff x="7275658" y="3091595"/>
              <a:chExt cx="358629" cy="158949"/>
            </a:xfrm>
          </p:grpSpPr>
          <p:sp>
            <p:nvSpPr>
              <p:cNvPr id="125" name="PA-椭圆 124">
                <a:extLst>
                  <a:ext uri="{FF2B5EF4-FFF2-40B4-BE49-F238E27FC236}">
                    <a16:creationId xmlns:a16="http://schemas.microsoft.com/office/drawing/2014/main" id="{129EB200-1312-423F-8FCC-D6E4BD08F7B8}"/>
                  </a:ext>
                </a:extLst>
              </p:cNvPr>
              <p:cNvSpPr/>
              <p:nvPr>
                <p:custDataLst>
                  <p:tags r:id="rId7"/>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PA-椭圆 125">
                <a:extLst>
                  <a:ext uri="{FF2B5EF4-FFF2-40B4-BE49-F238E27FC236}">
                    <a16:creationId xmlns:a16="http://schemas.microsoft.com/office/drawing/2014/main" id="{89000419-DDC0-448F-88F1-CD2074323C06}"/>
                  </a:ext>
                </a:extLst>
              </p:cNvPr>
              <p:cNvSpPr/>
              <p:nvPr>
                <p:custDataLst>
                  <p:tags r:id="rId8"/>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a:extLst>
                <a:ext uri="{FF2B5EF4-FFF2-40B4-BE49-F238E27FC236}">
                  <a16:creationId xmlns:a16="http://schemas.microsoft.com/office/drawing/2014/main" id="{A4C6197E-5520-49C2-88BB-0835EC8C46B1}"/>
                </a:ext>
              </a:extLst>
            </p:cNvPr>
            <p:cNvGrpSpPr/>
            <p:nvPr/>
          </p:nvGrpSpPr>
          <p:grpSpPr>
            <a:xfrm>
              <a:off x="7514748" y="2983207"/>
              <a:ext cx="358629" cy="158949"/>
              <a:chOff x="7275658" y="3091595"/>
              <a:chExt cx="358629" cy="158949"/>
            </a:xfrm>
          </p:grpSpPr>
          <p:sp>
            <p:nvSpPr>
              <p:cNvPr id="123" name="PA-椭圆 122">
                <a:extLst>
                  <a:ext uri="{FF2B5EF4-FFF2-40B4-BE49-F238E27FC236}">
                    <a16:creationId xmlns:a16="http://schemas.microsoft.com/office/drawing/2014/main" id="{817A29E8-D68F-4F75-9B93-1EA86486BD7C}"/>
                  </a:ext>
                </a:extLst>
              </p:cNvPr>
              <p:cNvSpPr/>
              <p:nvPr>
                <p:custDataLst>
                  <p:tags r:id="rId5"/>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PA-椭圆 123">
                <a:extLst>
                  <a:ext uri="{FF2B5EF4-FFF2-40B4-BE49-F238E27FC236}">
                    <a16:creationId xmlns:a16="http://schemas.microsoft.com/office/drawing/2014/main" id="{B76FEFE6-15DC-46A7-B9D2-33AE355AE723}"/>
                  </a:ext>
                </a:extLst>
              </p:cNvPr>
              <p:cNvSpPr/>
              <p:nvPr>
                <p:custDataLst>
                  <p:tags r:id="rId6"/>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a:extLst>
                <a:ext uri="{FF2B5EF4-FFF2-40B4-BE49-F238E27FC236}">
                  <a16:creationId xmlns:a16="http://schemas.microsoft.com/office/drawing/2014/main" id="{D7308661-697E-4FE1-82D8-F5E5EC0649D1}"/>
                </a:ext>
              </a:extLst>
            </p:cNvPr>
            <p:cNvGrpSpPr/>
            <p:nvPr/>
          </p:nvGrpSpPr>
          <p:grpSpPr>
            <a:xfrm>
              <a:off x="7514748" y="2936770"/>
              <a:ext cx="358629" cy="158949"/>
              <a:chOff x="7275658" y="3091595"/>
              <a:chExt cx="358629" cy="158949"/>
            </a:xfrm>
          </p:grpSpPr>
          <p:sp>
            <p:nvSpPr>
              <p:cNvPr id="121" name="PA-椭圆 120">
                <a:extLst>
                  <a:ext uri="{FF2B5EF4-FFF2-40B4-BE49-F238E27FC236}">
                    <a16:creationId xmlns:a16="http://schemas.microsoft.com/office/drawing/2014/main" id="{59DD522C-8F3B-440F-8C38-6C5F4021FA93}"/>
                  </a:ext>
                </a:extLst>
              </p:cNvPr>
              <p:cNvSpPr/>
              <p:nvPr>
                <p:custDataLst>
                  <p:tags r:id="rId3"/>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PA-椭圆 121">
                <a:extLst>
                  <a:ext uri="{FF2B5EF4-FFF2-40B4-BE49-F238E27FC236}">
                    <a16:creationId xmlns:a16="http://schemas.microsoft.com/office/drawing/2014/main" id="{02148109-99C6-4D5E-9EBE-5BD632C4867C}"/>
                  </a:ext>
                </a:extLst>
              </p:cNvPr>
              <p:cNvSpPr/>
              <p:nvPr>
                <p:custDataLst>
                  <p:tags r:id="rId4"/>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8" name="组合 147">
            <a:extLst>
              <a:ext uri="{FF2B5EF4-FFF2-40B4-BE49-F238E27FC236}">
                <a16:creationId xmlns:a16="http://schemas.microsoft.com/office/drawing/2014/main" id="{F86D7E1A-8B6C-4622-A286-5CB67724B097}"/>
              </a:ext>
            </a:extLst>
          </p:cNvPr>
          <p:cNvGrpSpPr/>
          <p:nvPr/>
        </p:nvGrpSpPr>
        <p:grpSpPr>
          <a:xfrm>
            <a:off x="10080779" y="4204264"/>
            <a:ext cx="857459" cy="443221"/>
            <a:chOff x="10080779" y="4175236"/>
            <a:chExt cx="857459" cy="443221"/>
          </a:xfrm>
        </p:grpSpPr>
        <p:sp>
          <p:nvSpPr>
            <p:cNvPr id="146" name="任意多边形: 形状 145">
              <a:extLst>
                <a:ext uri="{FF2B5EF4-FFF2-40B4-BE49-F238E27FC236}">
                  <a16:creationId xmlns:a16="http://schemas.microsoft.com/office/drawing/2014/main" id="{E860501D-F308-41E2-AAC4-F194266BDF59}"/>
                </a:ext>
              </a:extLst>
            </p:cNvPr>
            <p:cNvSpPr>
              <a:spLocks/>
            </p:cNvSpPr>
            <p:nvPr/>
          </p:nvSpPr>
          <p:spPr bwMode="auto">
            <a:xfrm>
              <a:off x="10519867" y="4180536"/>
              <a:ext cx="418371" cy="437921"/>
            </a:xfrm>
            <a:custGeom>
              <a:avLst/>
              <a:gdLst>
                <a:gd name="connsiteX0" fmla="*/ 311330 w 665205"/>
                <a:gd name="connsiteY0" fmla="*/ 134142 h 621823"/>
                <a:gd name="connsiteX1" fmla="*/ 311235 w 665205"/>
                <a:gd name="connsiteY1" fmla="*/ 134246 h 621823"/>
                <a:gd name="connsiteX2" fmla="*/ 159587 w 665205"/>
                <a:gd name="connsiteY2" fmla="*/ 235600 h 621823"/>
                <a:gd name="connsiteX3" fmla="*/ 149019 w 665205"/>
                <a:gd name="connsiteY3" fmla="*/ 239467 h 621823"/>
                <a:gd name="connsiteX4" fmla="*/ 248825 w 665205"/>
                <a:gd name="connsiteY4" fmla="*/ 183261 h 621823"/>
                <a:gd name="connsiteX5" fmla="*/ 446817 w 665205"/>
                <a:gd name="connsiteY5" fmla="*/ 0 h 621823"/>
                <a:gd name="connsiteX6" fmla="*/ 665205 w 665205"/>
                <a:gd name="connsiteY6" fmla="*/ 346300 h 621823"/>
                <a:gd name="connsiteX7" fmla="*/ 391593 w 665205"/>
                <a:gd name="connsiteY7" fmla="*/ 404438 h 621823"/>
                <a:gd name="connsiteX8" fmla="*/ 183245 w 665205"/>
                <a:gd name="connsiteY8" fmla="*/ 621823 h 621823"/>
                <a:gd name="connsiteX9" fmla="*/ 0 w 665205"/>
                <a:gd name="connsiteY9" fmla="*/ 298273 h 621823"/>
                <a:gd name="connsiteX10" fmla="*/ 77708 w 665205"/>
                <a:gd name="connsiteY10" fmla="*/ 269836 h 621823"/>
                <a:gd name="connsiteX11" fmla="*/ 82068 w 665205"/>
                <a:gd name="connsiteY11" fmla="*/ 277535 h 621823"/>
                <a:gd name="connsiteX12" fmla="*/ 196401 w 665205"/>
                <a:gd name="connsiteY12" fmla="*/ 479409 h 621823"/>
                <a:gd name="connsiteX13" fmla="*/ 333633 w 665205"/>
                <a:gd name="connsiteY13" fmla="*/ 336224 h 621823"/>
                <a:gd name="connsiteX14" fmla="*/ 513853 w 665205"/>
                <a:gd name="connsiteY14" fmla="*/ 297931 h 621823"/>
                <a:gd name="connsiteX15" fmla="*/ 417488 w 665205"/>
                <a:gd name="connsiteY15" fmla="*/ 145124 h 621823"/>
                <a:gd name="connsiteX16" fmla="*/ 375357 w 665205"/>
                <a:gd name="connsiteY16" fmla="*/ 78317 h 6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5205" h="621823">
                  <a:moveTo>
                    <a:pt x="311330" y="134142"/>
                  </a:moveTo>
                  <a:lnTo>
                    <a:pt x="311235" y="134246"/>
                  </a:lnTo>
                  <a:cubicBezTo>
                    <a:pt x="267265" y="174829"/>
                    <a:pt x="214718" y="210001"/>
                    <a:pt x="159587" y="235600"/>
                  </a:cubicBezTo>
                  <a:lnTo>
                    <a:pt x="149019" y="239467"/>
                  </a:lnTo>
                  <a:lnTo>
                    <a:pt x="248825" y="183261"/>
                  </a:lnTo>
                  <a:close/>
                  <a:moveTo>
                    <a:pt x="446817" y="0"/>
                  </a:moveTo>
                  <a:cubicBezTo>
                    <a:pt x="665205" y="346300"/>
                    <a:pt x="665205" y="346300"/>
                    <a:pt x="665205" y="346300"/>
                  </a:cubicBezTo>
                  <a:cubicBezTo>
                    <a:pt x="665205" y="343772"/>
                    <a:pt x="517103" y="369050"/>
                    <a:pt x="391593" y="404438"/>
                  </a:cubicBezTo>
                  <a:cubicBezTo>
                    <a:pt x="298715" y="495436"/>
                    <a:pt x="183245" y="621823"/>
                    <a:pt x="183245" y="621823"/>
                  </a:cubicBezTo>
                  <a:cubicBezTo>
                    <a:pt x="0" y="298273"/>
                    <a:pt x="0" y="298273"/>
                    <a:pt x="0" y="298273"/>
                  </a:cubicBezTo>
                  <a:lnTo>
                    <a:pt x="77708" y="269836"/>
                  </a:lnTo>
                  <a:lnTo>
                    <a:pt x="82068" y="277535"/>
                  </a:lnTo>
                  <a:cubicBezTo>
                    <a:pt x="92676" y="296266"/>
                    <a:pt x="120965" y="346214"/>
                    <a:pt x="196401" y="479409"/>
                  </a:cubicBezTo>
                  <a:cubicBezTo>
                    <a:pt x="196401" y="479409"/>
                    <a:pt x="272457" y="396162"/>
                    <a:pt x="333633" y="336224"/>
                  </a:cubicBezTo>
                  <a:cubicBezTo>
                    <a:pt x="416303" y="312915"/>
                    <a:pt x="513853" y="296266"/>
                    <a:pt x="513853" y="297931"/>
                  </a:cubicBezTo>
                  <a:cubicBezTo>
                    <a:pt x="513853" y="297931"/>
                    <a:pt x="513853" y="297931"/>
                    <a:pt x="417488" y="145124"/>
                  </a:cubicBezTo>
                  <a:lnTo>
                    <a:pt x="375357" y="78317"/>
                  </a:ln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45" name="任意多边形: 形状 144">
              <a:extLst>
                <a:ext uri="{FF2B5EF4-FFF2-40B4-BE49-F238E27FC236}">
                  <a16:creationId xmlns:a16="http://schemas.microsoft.com/office/drawing/2014/main" id="{9F4F4207-3D02-4935-8C81-8A53C37A8425}"/>
                </a:ext>
              </a:extLst>
            </p:cNvPr>
            <p:cNvSpPr>
              <a:spLocks/>
            </p:cNvSpPr>
            <p:nvPr/>
          </p:nvSpPr>
          <p:spPr bwMode="auto">
            <a:xfrm>
              <a:off x="10080779" y="4175236"/>
              <a:ext cx="418371" cy="440816"/>
            </a:xfrm>
            <a:custGeom>
              <a:avLst/>
              <a:gdLst>
                <a:gd name="connsiteX0" fmla="*/ 416175 w 665206"/>
                <a:gd name="connsiteY0" fmla="*/ 194497 h 625933"/>
                <a:gd name="connsiteX1" fmla="*/ 503037 w 665206"/>
                <a:gd name="connsiteY1" fmla="*/ 242141 h 625933"/>
                <a:gd name="connsiteX2" fmla="*/ 500720 w 665206"/>
                <a:gd name="connsiteY2" fmla="*/ 241303 h 625933"/>
                <a:gd name="connsiteX3" fmla="*/ 418193 w 665206"/>
                <a:gd name="connsiteY3" fmla="*/ 196037 h 625933"/>
                <a:gd name="connsiteX4" fmla="*/ 197004 w 665206"/>
                <a:gd name="connsiteY4" fmla="*/ 0 h 625933"/>
                <a:gd name="connsiteX5" fmla="*/ 276428 w 665206"/>
                <a:gd name="connsiteY5" fmla="*/ 85438 h 625933"/>
                <a:gd name="connsiteX6" fmla="*/ 276205 w 665206"/>
                <a:gd name="connsiteY6" fmla="*/ 85838 h 625933"/>
                <a:gd name="connsiteX7" fmla="*/ 155515 w 665206"/>
                <a:gd name="connsiteY7" fmla="*/ 302030 h 625933"/>
                <a:gd name="connsiteX8" fmla="*/ 344147 w 665206"/>
                <a:gd name="connsiteY8" fmla="*/ 348675 h 625933"/>
                <a:gd name="connsiteX9" fmla="*/ 464938 w 665206"/>
                <a:gd name="connsiteY9" fmla="*/ 478615 h 625933"/>
                <a:gd name="connsiteX10" fmla="*/ 582957 w 665206"/>
                <a:gd name="connsiteY10" fmla="*/ 276784 h 625933"/>
                <a:gd name="connsiteX11" fmla="*/ 665206 w 665206"/>
                <a:gd name="connsiteY11" fmla="*/ 306527 h 625933"/>
                <a:gd name="connsiteX12" fmla="*/ 478437 w 665206"/>
                <a:gd name="connsiteY12" fmla="*/ 625933 h 625933"/>
                <a:gd name="connsiteX13" fmla="*/ 291667 w 665206"/>
                <a:gd name="connsiteY13" fmla="*/ 425016 h 625933"/>
                <a:gd name="connsiteX14" fmla="*/ 0 w 665206"/>
                <a:gd name="connsiteY14" fmla="*/ 352892 h 625933"/>
                <a:gd name="connsiteX15" fmla="*/ 197004 w 665206"/>
                <a:gd name="connsiteY15" fmla="*/ 0 h 62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5206" h="625933">
                  <a:moveTo>
                    <a:pt x="416175" y="194497"/>
                  </a:moveTo>
                  <a:lnTo>
                    <a:pt x="503037" y="242141"/>
                  </a:lnTo>
                  <a:lnTo>
                    <a:pt x="500720" y="241303"/>
                  </a:lnTo>
                  <a:cubicBezTo>
                    <a:pt x="472487" y="228470"/>
                    <a:pt x="444668" y="213217"/>
                    <a:pt x="418193" y="196037"/>
                  </a:cubicBezTo>
                  <a:close/>
                  <a:moveTo>
                    <a:pt x="197004" y="0"/>
                  </a:moveTo>
                  <a:lnTo>
                    <a:pt x="276428" y="85438"/>
                  </a:lnTo>
                  <a:lnTo>
                    <a:pt x="276205" y="85838"/>
                  </a:lnTo>
                  <a:cubicBezTo>
                    <a:pt x="265007" y="105897"/>
                    <a:pt x="235146" y="159388"/>
                    <a:pt x="155515" y="302030"/>
                  </a:cubicBezTo>
                  <a:cubicBezTo>
                    <a:pt x="155515" y="302030"/>
                    <a:pt x="261414" y="325353"/>
                    <a:pt x="344147" y="348675"/>
                  </a:cubicBezTo>
                  <a:cubicBezTo>
                    <a:pt x="405370" y="408647"/>
                    <a:pt x="464938" y="478615"/>
                    <a:pt x="464938" y="478615"/>
                  </a:cubicBezTo>
                  <a:lnTo>
                    <a:pt x="582957" y="276784"/>
                  </a:lnTo>
                  <a:lnTo>
                    <a:pt x="665206" y="306527"/>
                  </a:lnTo>
                  <a:lnTo>
                    <a:pt x="478437" y="625933"/>
                  </a:lnTo>
                  <a:cubicBezTo>
                    <a:pt x="478437" y="625933"/>
                    <a:pt x="386331" y="517747"/>
                    <a:pt x="291667" y="425016"/>
                  </a:cubicBezTo>
                  <a:cubicBezTo>
                    <a:pt x="163743" y="388954"/>
                    <a:pt x="0" y="352892"/>
                    <a:pt x="0" y="352892"/>
                  </a:cubicBezTo>
                  <a:cubicBezTo>
                    <a:pt x="197004" y="0"/>
                    <a:pt x="197004" y="0"/>
                    <a:pt x="197004"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44" name="组合 143">
            <a:extLst>
              <a:ext uri="{FF2B5EF4-FFF2-40B4-BE49-F238E27FC236}">
                <a16:creationId xmlns:a16="http://schemas.microsoft.com/office/drawing/2014/main" id="{BE65C1E4-055D-441E-B49A-3AF645BFD5B0}"/>
              </a:ext>
            </a:extLst>
          </p:cNvPr>
          <p:cNvGrpSpPr/>
          <p:nvPr/>
        </p:nvGrpSpPr>
        <p:grpSpPr>
          <a:xfrm>
            <a:off x="10161202" y="3782082"/>
            <a:ext cx="696613" cy="696613"/>
            <a:chOff x="5540512" y="2365741"/>
            <a:chExt cx="1107608" cy="1107608"/>
          </a:xfrm>
        </p:grpSpPr>
        <p:sp>
          <p:nvSpPr>
            <p:cNvPr id="142" name="圆: 空心 141">
              <a:extLst>
                <a:ext uri="{FF2B5EF4-FFF2-40B4-BE49-F238E27FC236}">
                  <a16:creationId xmlns:a16="http://schemas.microsoft.com/office/drawing/2014/main" id="{FE942092-A9D0-4708-8AB7-28F7F4B2287F}"/>
                </a:ext>
              </a:extLst>
            </p:cNvPr>
            <p:cNvSpPr/>
            <p:nvPr/>
          </p:nvSpPr>
          <p:spPr>
            <a:xfrm>
              <a:off x="5540512" y="2365741"/>
              <a:ext cx="1107608" cy="1107608"/>
            </a:xfrm>
            <a:prstGeom prst="donut">
              <a:avLst>
                <a:gd name="adj" fmla="val 10378"/>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3" name="圆: 空心 142">
              <a:extLst>
                <a:ext uri="{FF2B5EF4-FFF2-40B4-BE49-F238E27FC236}">
                  <a16:creationId xmlns:a16="http://schemas.microsoft.com/office/drawing/2014/main" id="{1AF3AA87-2A5E-44FF-8B20-0BB0C089CD9B}"/>
                </a:ext>
              </a:extLst>
            </p:cNvPr>
            <p:cNvSpPr/>
            <p:nvPr/>
          </p:nvSpPr>
          <p:spPr>
            <a:xfrm>
              <a:off x="5792312" y="2617541"/>
              <a:ext cx="604008" cy="604008"/>
            </a:xfrm>
            <a:prstGeom prst="donut">
              <a:avLst>
                <a:gd name="adj" fmla="val 18655"/>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3608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0" fill="hold"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1000" fill="hold"/>
                                        <p:tgtEl>
                                          <p:spTgt spid="64"/>
                                        </p:tgtEl>
                                        <p:attrNameLst>
                                          <p:attrName>ppt_w</p:attrName>
                                        </p:attrNameLst>
                                      </p:cBhvr>
                                      <p:tavLst>
                                        <p:tav tm="0">
                                          <p:val>
                                            <p:fltVal val="0"/>
                                          </p:val>
                                        </p:tav>
                                        <p:tav tm="100000">
                                          <p:val>
                                            <p:strVal val="#ppt_w"/>
                                          </p:val>
                                        </p:tav>
                                      </p:tavLst>
                                    </p:anim>
                                    <p:anim calcmode="lin" valueType="num">
                                      <p:cBhvr>
                                        <p:cTn id="14" dur="1000" fill="hold"/>
                                        <p:tgtEl>
                                          <p:spTgt spid="64"/>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6" presetClass="emph" presetSubtype="0" repeatCount="indefinite" accel="100000" autoRev="1" fill="hold" nodeType="withEffect">
                                  <p:stCondLst>
                                    <p:cond delay="0"/>
                                  </p:stCondLst>
                                  <p:childTnLst>
                                    <p:animScale>
                                      <p:cBhvr>
                                        <p:cTn id="20" dur="1000" fill="hold"/>
                                        <p:tgtEl>
                                          <p:spTgt spid="66"/>
                                        </p:tgtEl>
                                      </p:cBhvr>
                                      <p:by x="1000" y="100000"/>
                                    </p:animScale>
                                  </p:childTnLst>
                                  <p:subTnLst>
                                    <p:set>
                                      <p:cBhvr override="childStyle">
                                        <p:cTn dur="1" fill="hold" display="0" masterRel="sameClick" afterEffect="1">
                                          <p:stCondLst>
                                            <p:cond evt="end" delay="0">
                                              <p:tn val="19"/>
                                            </p:cond>
                                          </p:stCondLst>
                                        </p:cTn>
                                        <p:tgtEl>
                                          <p:spTgt spid="66"/>
                                        </p:tgtEl>
                                        <p:attrNameLst>
                                          <p:attrName>style.visibility</p:attrName>
                                        </p:attrNameLst>
                                      </p:cBhvr>
                                      <p:to>
                                        <p:strVal val="hidden"/>
                                      </p:to>
                                    </p:set>
                                  </p:subTnLst>
                                </p:cTn>
                              </p:par>
                            </p:childTnLst>
                          </p:cTn>
                        </p:par>
                        <p:par>
                          <p:cTn id="21" fill="hold">
                            <p:stCondLst>
                              <p:cond delay="4000"/>
                            </p:stCondLst>
                            <p:childTnLst>
                              <p:par>
                                <p:cTn id="22" presetID="42"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childTnLst>
                          </p:cTn>
                        </p:par>
                        <p:par>
                          <p:cTn id="27" fill="hold">
                            <p:stCondLst>
                              <p:cond delay="5000"/>
                            </p:stCondLst>
                            <p:childTnLst>
                              <p:par>
                                <p:cTn id="28" presetID="22" presetClass="entr" presetSubtype="1"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par>
                          <p:cTn id="31" fill="hold">
                            <p:stCondLst>
                              <p:cond delay="5500"/>
                            </p:stCondLst>
                            <p:childTnLst>
                              <p:par>
                                <p:cTn id="32" presetID="10" presetClass="entr" presetSubtype="0" fill="hold" grpId="1"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42" presetClass="path" presetSubtype="0" repeatCount="indefinite" accel="100000" autoRev="1" fill="hold" grpId="0" nodeType="withEffect">
                                  <p:stCondLst>
                                    <p:cond delay="0"/>
                                  </p:stCondLst>
                                  <p:childTnLst>
                                    <p:animMotion origin="layout" path="M 3.125E-6 -2.22222E-6 L -0.00677 0.01111 " pathEditMode="relative" rAng="0" ptsTypes="AA">
                                      <p:cBhvr>
                                        <p:cTn id="36" dur="500" fill="hold"/>
                                        <p:tgtEl>
                                          <p:spTgt spid="70"/>
                                        </p:tgtEl>
                                        <p:attrNameLst>
                                          <p:attrName>ppt_x</p:attrName>
                                          <p:attrName>ppt_y</p:attrName>
                                        </p:attrNameLst>
                                      </p:cBhvr>
                                      <p:rCtr x="-33900" y="55600"/>
                                    </p:animMotion>
                                  </p:childTnLst>
                                </p:cTn>
                              </p:par>
                              <p:par>
                                <p:cTn id="37" presetID="10"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childTnLst>
                          </p:cTn>
                        </p:par>
                        <p:par>
                          <p:cTn id="40" fill="hold">
                            <p:stCondLst>
                              <p:cond delay="6500"/>
                            </p:stCondLst>
                            <p:childTnLst>
                              <p:par>
                                <p:cTn id="41" presetID="42"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childTnLst>
                          </p:cTn>
                        </p:par>
                        <p:par>
                          <p:cTn id="46" fill="hold">
                            <p:stCondLst>
                              <p:cond delay="7500"/>
                            </p:stCondLst>
                            <p:childTnLst>
                              <p:par>
                                <p:cTn id="47" presetID="22" presetClass="entr" presetSubtype="1"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up)">
                                      <p:cBhvr>
                                        <p:cTn id="49" dur="500"/>
                                        <p:tgtEl>
                                          <p:spTgt spid="21"/>
                                        </p:tgtEl>
                                      </p:cBhvr>
                                    </p:animEffect>
                                  </p:childTnLst>
                                </p:cTn>
                              </p:par>
                            </p:childTnLst>
                          </p:cTn>
                        </p:par>
                        <p:par>
                          <p:cTn id="50" fill="hold">
                            <p:stCondLst>
                              <p:cond delay="8000"/>
                            </p:stCondLst>
                            <p:childTnLst>
                              <p:par>
                                <p:cTn id="51" presetID="10" presetClass="entr" presetSubtype="0" fill="hold" grpId="1" nodeType="after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childTnLst>
                                </p:cTn>
                              </p:par>
                              <p:par>
                                <p:cTn id="54" presetID="6" presetClass="emph" presetSubtype="0" repeatCount="indefinite" decel="100000" autoRev="1" fill="hold" grpId="0" nodeType="withEffect">
                                  <p:stCondLst>
                                    <p:cond delay="0"/>
                                  </p:stCondLst>
                                  <p:childTnLst>
                                    <p:animScale>
                                      <p:cBhvr>
                                        <p:cTn id="55" dur="1000" fill="hold"/>
                                        <p:tgtEl>
                                          <p:spTgt spid="76"/>
                                        </p:tgtEl>
                                      </p:cBhvr>
                                      <p:by x="113000" y="113000"/>
                                    </p:animScale>
                                  </p:childTnLst>
                                </p:cTn>
                              </p:par>
                              <p:par>
                                <p:cTn id="56" presetID="10" presetClass="entr" presetSubtype="0" fill="hold"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childTnLst>
                          </p:cTn>
                        </p:par>
                        <p:par>
                          <p:cTn id="59" fill="hold">
                            <p:stCondLst>
                              <p:cond delay="10000"/>
                            </p:stCondLst>
                            <p:childTnLst>
                              <p:par>
                                <p:cTn id="60" presetID="42" presetClass="entr" presetSubtype="0"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11000"/>
                            </p:stCondLst>
                            <p:childTnLst>
                              <p:par>
                                <p:cTn id="66" presetID="22" presetClass="entr" presetSubtype="1"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up)">
                                      <p:cBhvr>
                                        <p:cTn id="68" dur="500"/>
                                        <p:tgtEl>
                                          <p:spTgt spid="22"/>
                                        </p:tgtEl>
                                      </p:cBhvr>
                                    </p:animEffect>
                                  </p:childTnLst>
                                </p:cTn>
                              </p:par>
                            </p:childTnLst>
                          </p:cTn>
                        </p:par>
                        <p:par>
                          <p:cTn id="69" fill="hold">
                            <p:stCondLst>
                              <p:cond delay="11500"/>
                            </p:stCondLst>
                            <p:childTnLst>
                              <p:par>
                                <p:cTn id="70" presetID="10" presetClass="entr" presetSubtype="0" fill="hold" nodeType="afterEffect">
                                  <p:stCondLst>
                                    <p:cond delay="0"/>
                                  </p:stCondLst>
                                  <p:childTnLst>
                                    <p:set>
                                      <p:cBhvr>
                                        <p:cTn id="71" dur="1" fill="hold">
                                          <p:stCondLst>
                                            <p:cond delay="0"/>
                                          </p:stCondLst>
                                        </p:cTn>
                                        <p:tgtEl>
                                          <p:spTgt spid="116"/>
                                        </p:tgtEl>
                                        <p:attrNameLst>
                                          <p:attrName>style.visibility</p:attrName>
                                        </p:attrNameLst>
                                      </p:cBhvr>
                                      <p:to>
                                        <p:strVal val="visible"/>
                                      </p:to>
                                    </p:set>
                                    <p:animEffect transition="in" filter="fade">
                                      <p:cBhvr>
                                        <p:cTn id="72" dur="500"/>
                                        <p:tgtEl>
                                          <p:spTgt spid="116"/>
                                        </p:tgtEl>
                                      </p:cBhvr>
                                    </p:animEffect>
                                  </p:childTnLst>
                                </p:cTn>
                              </p:par>
                              <p:par>
                                <p:cTn id="73" presetID="10" presetClass="entr" presetSubtype="0" repeatCount="indefinite" fill="hold" nodeType="withEffect">
                                  <p:stCondLst>
                                    <p:cond delay="0"/>
                                  </p:stCondLst>
                                  <p:childTnLst>
                                    <p:set>
                                      <p:cBhvr>
                                        <p:cTn id="74" dur="1" fill="hold">
                                          <p:stCondLst>
                                            <p:cond delay="0"/>
                                          </p:stCondLst>
                                        </p:cTn>
                                        <p:tgtEl>
                                          <p:spTgt spid="116"/>
                                        </p:tgtEl>
                                        <p:attrNameLst>
                                          <p:attrName>style.visibility</p:attrName>
                                        </p:attrNameLst>
                                      </p:cBhvr>
                                      <p:to>
                                        <p:strVal val="visible"/>
                                      </p:to>
                                    </p:set>
                                    <p:animEffect transition="in" filter="fade">
                                      <p:cBhvr>
                                        <p:cTn id="75" dur="2000"/>
                                        <p:tgtEl>
                                          <p:spTgt spid="116"/>
                                        </p:tgtEl>
                                      </p:cBhvr>
                                    </p:animEffect>
                                    <p:animEffect transition="out" filter="fade">
                                      <p:cBhvr>
                                        <p:cTn id="76" dur="2000">
                                          <p:stCondLst>
                                            <p:cond delay="2000"/>
                                          </p:stCondLst>
                                        </p:cTn>
                                        <p:tgtEl>
                                          <p:spTgt spid="116"/>
                                        </p:tgtEl>
                                      </p:cBhvr>
                                    </p:animEffect>
                                    <p:set>
                                      <p:cBhvr>
                                        <p:cTn id="77" dur="1" fill="hold">
                                          <p:stCondLst>
                                            <p:cond delay="3999"/>
                                          </p:stCondLst>
                                        </p:cTn>
                                        <p:tgtEl>
                                          <p:spTgt spid="116"/>
                                        </p:tgtEl>
                                        <p:attrNameLst>
                                          <p:attrName>style.visibility</p:attrName>
                                        </p:attrNameLst>
                                      </p:cBhvr>
                                      <p:to>
                                        <p:strVal val="hidden"/>
                                      </p:to>
                                    </p:set>
                                  </p:childTnLst>
                                </p:cTn>
                              </p:par>
                              <p:par>
                                <p:cTn id="78" presetID="10" presetClass="entr" presetSubtype="0" fill="hold" nodeType="with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fade">
                                      <p:cBhvr>
                                        <p:cTn id="80" dur="500"/>
                                        <p:tgtEl>
                                          <p:spTgt spid="129"/>
                                        </p:tgtEl>
                                      </p:cBhvr>
                                    </p:animEffect>
                                  </p:childTnLst>
                                </p:cTn>
                              </p:par>
                              <p:par>
                                <p:cTn id="81" presetID="1" presetClass="entr" presetSubtype="0"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0" presetClass="exit" presetSubtype="0" fill="hold" nodeType="withEffect">
                                  <p:stCondLst>
                                    <p:cond delay="0"/>
                                  </p:stCondLst>
                                  <p:childTnLst>
                                    <p:animEffect transition="out" filter="fade">
                                      <p:cBhvr>
                                        <p:cTn id="84" dur="2000"/>
                                        <p:tgtEl>
                                          <p:spTgt spid="115"/>
                                        </p:tgtEl>
                                      </p:cBhvr>
                                    </p:animEffect>
                                    <p:set>
                                      <p:cBhvr>
                                        <p:cTn id="85" dur="1" fill="hold">
                                          <p:stCondLst>
                                            <p:cond delay="1999"/>
                                          </p:stCondLst>
                                        </p:cTn>
                                        <p:tgtEl>
                                          <p:spTgt spid="115"/>
                                        </p:tgtEl>
                                        <p:attrNameLst>
                                          <p:attrName>style.visibility</p:attrName>
                                        </p:attrNameLst>
                                      </p:cBhvr>
                                      <p:to>
                                        <p:strVal val="hidden"/>
                                      </p:to>
                                    </p:set>
                                  </p:childTnLst>
                                </p:cTn>
                              </p:par>
                              <p:par>
                                <p:cTn id="86" presetID="10" presetClass="entr" presetSubtype="0" repeatCount="indefinite" fill="hold" nodeType="withEffect">
                                  <p:stCondLst>
                                    <p:cond delay="2000"/>
                                  </p:stCondLst>
                                  <p:childTnLst>
                                    <p:set>
                                      <p:cBhvr>
                                        <p:cTn id="87" dur="1" fill="hold">
                                          <p:stCondLst>
                                            <p:cond delay="0"/>
                                          </p:stCondLst>
                                        </p:cTn>
                                        <p:tgtEl>
                                          <p:spTgt spid="115"/>
                                        </p:tgtEl>
                                        <p:attrNameLst>
                                          <p:attrName>style.visibility</p:attrName>
                                        </p:attrNameLst>
                                      </p:cBhvr>
                                      <p:to>
                                        <p:strVal val="visible"/>
                                      </p:to>
                                    </p:set>
                                    <p:animEffect transition="in" filter="fade">
                                      <p:cBhvr>
                                        <p:cTn id="88" dur="2000"/>
                                        <p:tgtEl>
                                          <p:spTgt spid="115"/>
                                        </p:tgtEl>
                                      </p:cBhvr>
                                    </p:animEffect>
                                    <p:animEffect transition="out" filter="fade">
                                      <p:cBhvr>
                                        <p:cTn id="89" dur="2000">
                                          <p:stCondLst>
                                            <p:cond delay="2000"/>
                                          </p:stCondLst>
                                        </p:cTn>
                                        <p:tgtEl>
                                          <p:spTgt spid="115"/>
                                        </p:tgtEl>
                                      </p:cBhvr>
                                    </p:animEffect>
                                    <p:set>
                                      <p:cBhvr>
                                        <p:cTn id="90" dur="1" fill="hold">
                                          <p:stCondLst>
                                            <p:cond delay="3999"/>
                                          </p:stCondLst>
                                        </p:cTn>
                                        <p:tgtEl>
                                          <p:spTgt spid="115"/>
                                        </p:tgtEl>
                                        <p:attrNameLst>
                                          <p:attrName>style.visibility</p:attrName>
                                        </p:attrNameLst>
                                      </p:cBhvr>
                                      <p:to>
                                        <p:strVal val="hidden"/>
                                      </p:to>
                                    </p:set>
                                  </p:childTnLst>
                                </p:cTn>
                              </p:par>
                              <p:par>
                                <p:cTn id="91" presetID="42" presetClass="entr" presetSubtype="0" fill="hold" grpId="0" nodeType="withEffect">
                                  <p:stCondLst>
                                    <p:cond delay="200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1000"/>
                                        <p:tgtEl>
                                          <p:spTgt spid="29"/>
                                        </p:tgtEl>
                                      </p:cBhvr>
                                    </p:animEffect>
                                    <p:anim calcmode="lin" valueType="num">
                                      <p:cBhvr>
                                        <p:cTn id="94" dur="1000" fill="hold"/>
                                        <p:tgtEl>
                                          <p:spTgt spid="29"/>
                                        </p:tgtEl>
                                        <p:attrNameLst>
                                          <p:attrName>ppt_x</p:attrName>
                                        </p:attrNameLst>
                                      </p:cBhvr>
                                      <p:tavLst>
                                        <p:tav tm="0">
                                          <p:val>
                                            <p:strVal val="#ppt_x"/>
                                          </p:val>
                                        </p:tav>
                                        <p:tav tm="100000">
                                          <p:val>
                                            <p:strVal val="#ppt_x"/>
                                          </p:val>
                                        </p:tav>
                                      </p:tavLst>
                                    </p:anim>
                                    <p:anim calcmode="lin" valueType="num">
                                      <p:cBhvr>
                                        <p:cTn id="95" dur="1000" fill="hold"/>
                                        <p:tgtEl>
                                          <p:spTgt spid="29"/>
                                        </p:tgtEl>
                                        <p:attrNameLst>
                                          <p:attrName>ppt_y</p:attrName>
                                        </p:attrNameLst>
                                      </p:cBhvr>
                                      <p:tavLst>
                                        <p:tav tm="0">
                                          <p:val>
                                            <p:strVal val="#ppt_y+.1"/>
                                          </p:val>
                                        </p:tav>
                                        <p:tav tm="100000">
                                          <p:val>
                                            <p:strVal val="#ppt_y"/>
                                          </p:val>
                                        </p:tav>
                                      </p:tavLst>
                                    </p:anim>
                                  </p:childTnLst>
                                </p:cTn>
                              </p:par>
                              <p:par>
                                <p:cTn id="96" presetID="22" presetClass="entr" presetSubtype="1" fill="hold" nodeType="withEffect">
                                  <p:stCondLst>
                                    <p:cond delay="3000"/>
                                  </p:stCondLst>
                                  <p:childTnLst>
                                    <p:set>
                                      <p:cBhvr>
                                        <p:cTn id="97" dur="1" fill="hold">
                                          <p:stCondLst>
                                            <p:cond delay="0"/>
                                          </p:stCondLst>
                                        </p:cTn>
                                        <p:tgtEl>
                                          <p:spTgt spid="23"/>
                                        </p:tgtEl>
                                        <p:attrNameLst>
                                          <p:attrName>style.visibility</p:attrName>
                                        </p:attrNameLst>
                                      </p:cBhvr>
                                      <p:to>
                                        <p:strVal val="visible"/>
                                      </p:to>
                                    </p:set>
                                    <p:animEffect transition="in" filter="wipe(up)">
                                      <p:cBhvr>
                                        <p:cTn id="98" dur="500"/>
                                        <p:tgtEl>
                                          <p:spTgt spid="23"/>
                                        </p:tgtEl>
                                      </p:cBhvr>
                                    </p:animEffect>
                                  </p:childTnLst>
                                </p:cTn>
                              </p:par>
                              <p:par>
                                <p:cTn id="99" presetID="10" presetClass="entr" presetSubtype="0" fill="hold" nodeType="withEffect">
                                  <p:stCondLst>
                                    <p:cond delay="3500"/>
                                  </p:stCondLst>
                                  <p:childTnLst>
                                    <p:set>
                                      <p:cBhvr>
                                        <p:cTn id="100" dur="1" fill="hold">
                                          <p:stCondLst>
                                            <p:cond delay="0"/>
                                          </p:stCondLst>
                                        </p:cTn>
                                        <p:tgtEl>
                                          <p:spTgt spid="144"/>
                                        </p:tgtEl>
                                        <p:attrNameLst>
                                          <p:attrName>style.visibility</p:attrName>
                                        </p:attrNameLst>
                                      </p:cBhvr>
                                      <p:to>
                                        <p:strVal val="visible"/>
                                      </p:to>
                                    </p:set>
                                    <p:animEffect transition="in" filter="fade">
                                      <p:cBhvr>
                                        <p:cTn id="101" dur="500"/>
                                        <p:tgtEl>
                                          <p:spTgt spid="144"/>
                                        </p:tgtEl>
                                      </p:cBhvr>
                                    </p:animEffect>
                                  </p:childTnLst>
                                </p:cTn>
                              </p:par>
                              <p:par>
                                <p:cTn id="102" presetID="6" presetClass="emph" presetSubtype="0" repeatCount="indefinite" accel="100000" autoRev="1" fill="hold" nodeType="withEffect">
                                  <p:stCondLst>
                                    <p:cond delay="3500"/>
                                  </p:stCondLst>
                                  <p:childTnLst>
                                    <p:animScale>
                                      <p:cBhvr>
                                        <p:cTn id="103" dur="1000" fill="hold"/>
                                        <p:tgtEl>
                                          <p:spTgt spid="144"/>
                                        </p:tgtEl>
                                      </p:cBhvr>
                                      <p:by x="90000" y="90000"/>
                                    </p:animScale>
                                  </p:childTnLst>
                                </p:cTn>
                              </p:par>
                              <p:par>
                                <p:cTn id="104" presetID="10" presetClass="entr" presetSubtype="0" fill="hold" nodeType="withEffect">
                                  <p:stCondLst>
                                    <p:cond delay="3500"/>
                                  </p:stCondLst>
                                  <p:childTnLst>
                                    <p:set>
                                      <p:cBhvr>
                                        <p:cTn id="105" dur="1" fill="hold">
                                          <p:stCondLst>
                                            <p:cond delay="0"/>
                                          </p:stCondLst>
                                        </p:cTn>
                                        <p:tgtEl>
                                          <p:spTgt spid="148"/>
                                        </p:tgtEl>
                                        <p:attrNameLst>
                                          <p:attrName>style.visibility</p:attrName>
                                        </p:attrNameLst>
                                      </p:cBhvr>
                                      <p:to>
                                        <p:strVal val="visible"/>
                                      </p:to>
                                    </p:set>
                                    <p:animEffect transition="in" filter="fade">
                                      <p:cBhvr>
                                        <p:cTn id="106" dur="500"/>
                                        <p:tgtEl>
                                          <p:spTgt spid="148"/>
                                        </p:tgtEl>
                                      </p:cBhvr>
                                    </p:animEffect>
                                  </p:childTnLst>
                                </p:cTn>
                              </p:par>
                            </p:childTnLst>
                          </p:cTn>
                        </p:par>
                        <p:par>
                          <p:cTn id="107" fill="hold">
                            <p:stCondLst>
                              <p:cond delay="17500"/>
                            </p:stCondLst>
                            <p:childTnLst>
                              <p:par>
                                <p:cTn id="108" presetID="42" presetClass="entr" presetSubtype="0" fill="hold" grpId="0" nodeType="after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fade">
                                      <p:cBhvr>
                                        <p:cTn id="110" dur="1000"/>
                                        <p:tgtEl>
                                          <p:spTgt spid="31"/>
                                        </p:tgtEl>
                                      </p:cBhvr>
                                    </p:animEffect>
                                    <p:anim calcmode="lin" valueType="num">
                                      <p:cBhvr>
                                        <p:cTn id="111" dur="1000" fill="hold"/>
                                        <p:tgtEl>
                                          <p:spTgt spid="31"/>
                                        </p:tgtEl>
                                        <p:attrNameLst>
                                          <p:attrName>ppt_x</p:attrName>
                                        </p:attrNameLst>
                                      </p:cBhvr>
                                      <p:tavLst>
                                        <p:tav tm="0">
                                          <p:val>
                                            <p:strVal val="#ppt_x"/>
                                          </p:val>
                                        </p:tav>
                                        <p:tav tm="100000">
                                          <p:val>
                                            <p:strVal val="#ppt_x"/>
                                          </p:val>
                                        </p:tav>
                                      </p:tavLst>
                                    </p:anim>
                                    <p:anim calcmode="lin" valueType="num">
                                      <p:cBhvr>
                                        <p:cTn id="11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5" grpId="0"/>
      <p:bldP spid="33" grpId="0"/>
      <p:bldP spid="31" grpId="0"/>
      <p:bldP spid="29" grpId="0"/>
      <p:bldP spid="25" grpId="0"/>
      <p:bldP spid="70" grpId="0" animBg="1"/>
      <p:bldP spid="70" grpId="1" animBg="1"/>
      <p:bldP spid="76" grpId="0" animBg="1"/>
      <p:bldP spid="76"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330702" y="1295400"/>
            <a:ext cx="353059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施工图预算管理重点</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95700" y="27480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施工图预算编制与审查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3341812" y="2344015"/>
            <a:ext cx="5649788" cy="2812183"/>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包括三大部分</a:t>
            </a:r>
            <a:endParaRPr lang="en-US" altLang="zh-CN" b="1" dirty="0">
              <a:solidFill>
                <a:srgbClr val="404040"/>
              </a:solidFill>
            </a:endParaRPr>
          </a:p>
        </p:txBody>
      </p:sp>
      <p:sp>
        <p:nvSpPr>
          <p:cNvPr id="19" name="文本框 18">
            <a:extLst>
              <a:ext uri="{FF2B5EF4-FFF2-40B4-BE49-F238E27FC236}">
                <a16:creationId xmlns:a16="http://schemas.microsoft.com/office/drawing/2014/main" id="{D86429F2-6769-4832-8BE5-3CC930D98C57}"/>
              </a:ext>
            </a:extLst>
          </p:cNvPr>
          <p:cNvSpPr txBox="1"/>
          <p:nvPr/>
        </p:nvSpPr>
        <p:spPr>
          <a:xfrm>
            <a:off x="3694011" y="355853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招标工程量清单（控制价）编制与审查</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0C038C4-F9D7-4F46-A737-77F1EC8836B9}"/>
              </a:ext>
            </a:extLst>
          </p:cNvPr>
          <p:cNvSpPr txBox="1"/>
          <p:nvPr/>
        </p:nvSpPr>
        <p:spPr>
          <a:xfrm>
            <a:off x="3694011" y="4369053"/>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工程结算环节对比分析</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801A9A04-8E3D-42B1-A9A7-A4F199E70206}"/>
              </a:ext>
            </a:extLst>
          </p:cNvPr>
          <p:cNvGrpSpPr/>
          <p:nvPr/>
        </p:nvGrpSpPr>
        <p:grpSpPr>
          <a:xfrm rot="19808581">
            <a:off x="8022276" y="3327970"/>
            <a:ext cx="901026" cy="886929"/>
            <a:chOff x="8073634" y="2748012"/>
            <a:chExt cx="1039688" cy="1023422"/>
          </a:xfrm>
        </p:grpSpPr>
        <p:sp>
          <p:nvSpPr>
            <p:cNvPr id="2" name="椭圆 1">
              <a:extLst>
                <a:ext uri="{FF2B5EF4-FFF2-40B4-BE49-F238E27FC236}">
                  <a16:creationId xmlns:a16="http://schemas.microsoft.com/office/drawing/2014/main" id="{B33560F4-837C-4216-9507-019198CA0FC2}"/>
                </a:ext>
              </a:extLst>
            </p:cNvPr>
            <p:cNvSpPr/>
            <p:nvPr/>
          </p:nvSpPr>
          <p:spPr>
            <a:xfrm>
              <a:off x="8081767" y="2748012"/>
              <a:ext cx="1023422" cy="10234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B8C21165-21AD-43BF-9D88-A7F42B9C8D43}"/>
                </a:ext>
              </a:extLst>
            </p:cNvPr>
            <p:cNvSpPr txBox="1"/>
            <p:nvPr/>
          </p:nvSpPr>
          <p:spPr>
            <a:xfrm>
              <a:off x="8073634" y="3075057"/>
              <a:ext cx="1039688" cy="369332"/>
            </a:xfrm>
            <a:prstGeom prst="rect">
              <a:avLst/>
            </a:prstGeom>
            <a:noFill/>
          </p:spPr>
          <p:txBody>
            <a:bodyPr wrap="square" rtlCol="0">
              <a:spAutoFit/>
            </a:bodyPr>
            <a:lstStyle/>
            <a:p>
              <a:pPr algn="dist"/>
              <a:r>
                <a:rPr lang="zh-CN" altLang="en-US" b="1" dirty="0">
                  <a:solidFill>
                    <a:schemeClr val="bg1"/>
                  </a:solidFill>
                </a:rPr>
                <a:t>最复杂</a:t>
              </a:r>
            </a:p>
          </p:txBody>
        </p:sp>
      </p:grpSp>
    </p:spTree>
    <p:extLst>
      <p:ext uri="{BB962C8B-B14F-4D97-AF65-F5344CB8AC3E}">
        <p14:creationId xmlns:p14="http://schemas.microsoft.com/office/powerpoint/2010/main" val="267626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1000"/>
                                        <p:tgtEl>
                                          <p:spTgt spid="1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1000"/>
                                        <p:tgtEl>
                                          <p:spTgt spid="20"/>
                                        </p:tgtEl>
                                      </p:cBhvr>
                                    </p:animEffect>
                                  </p:childTnLst>
                                </p:cTn>
                              </p:par>
                            </p:childTnLst>
                          </p:cTn>
                        </p:par>
                        <p:par>
                          <p:cTn id="24" fill="hold">
                            <p:stCondLst>
                              <p:cond delay="4000"/>
                            </p:stCondLst>
                            <p:childTnLst>
                              <p:par>
                                <p:cTn id="25" presetID="23" presetClass="entr" presetSubtype="32" fill="hold" nodeType="afterEffect">
                                  <p:stCondLst>
                                    <p:cond delay="80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strVal val="4*#ppt_w"/>
                                          </p:val>
                                        </p:tav>
                                        <p:tav tm="100000">
                                          <p:val>
                                            <p:strVal val="#ppt_w"/>
                                          </p:val>
                                        </p:tav>
                                      </p:tavLst>
                                    </p:anim>
                                    <p:anim calcmode="lin" valueType="num">
                                      <p:cBhvr>
                                        <p:cTn id="28" dur="500" fill="hold"/>
                                        <p:tgtEl>
                                          <p:spTgt spid="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9" grpId="0"/>
      <p:bldP spid="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330702" y="1295400"/>
            <a:ext cx="353059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施工图预算管理重点</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4110794" y="2965112"/>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提供满足施工图深度的招标工程量</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2310566" y="2330028"/>
            <a:ext cx="7745288" cy="3232571"/>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施工招标前</a:t>
            </a:r>
            <a:endParaRPr lang="en-US" altLang="zh-CN" b="1" dirty="0">
              <a:solidFill>
                <a:srgbClr val="404040"/>
              </a:solidFill>
            </a:endParaRPr>
          </a:p>
        </p:txBody>
      </p:sp>
      <p:sp>
        <p:nvSpPr>
          <p:cNvPr id="17" name="文本框 16">
            <a:extLst>
              <a:ext uri="{FF2B5EF4-FFF2-40B4-BE49-F238E27FC236}">
                <a16:creationId xmlns:a16="http://schemas.microsoft.com/office/drawing/2014/main" id="{39FD1D45-33AD-418F-8DCD-464C71F22EF9}"/>
              </a:ext>
            </a:extLst>
          </p:cNvPr>
          <p:cNvSpPr txBox="1"/>
          <p:nvPr/>
        </p:nvSpPr>
        <p:spPr>
          <a:xfrm>
            <a:off x="2644817" y="3304023"/>
            <a:ext cx="1083537"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设计单位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18" name="Freeform 9">
            <a:extLst>
              <a:ext uri="{FF2B5EF4-FFF2-40B4-BE49-F238E27FC236}">
                <a16:creationId xmlns:a16="http://schemas.microsoft.com/office/drawing/2014/main" id="{0C2E3FB9-A973-4E00-AD2E-2EF36D4E7C7D}"/>
              </a:ext>
            </a:extLst>
          </p:cNvPr>
          <p:cNvSpPr>
            <a:spLocks noEditPoints="1"/>
          </p:cNvSpPr>
          <p:nvPr/>
        </p:nvSpPr>
        <p:spPr bwMode="auto">
          <a:xfrm>
            <a:off x="2919775" y="2703540"/>
            <a:ext cx="503467" cy="502428"/>
          </a:xfrm>
          <a:custGeom>
            <a:avLst/>
            <a:gdLst>
              <a:gd name="T0" fmla="*/ 621 w 821"/>
              <a:gd name="T1" fmla="*/ 396 h 820"/>
              <a:gd name="T2" fmla="*/ 787 w 821"/>
              <a:gd name="T3" fmla="*/ 146 h 820"/>
              <a:gd name="T4" fmla="*/ 588 w 821"/>
              <a:gd name="T5" fmla="*/ 35 h 820"/>
              <a:gd name="T6" fmla="*/ 424 w 821"/>
              <a:gd name="T7" fmla="*/ 199 h 820"/>
              <a:gd name="T8" fmla="*/ 145 w 821"/>
              <a:gd name="T9" fmla="*/ 30 h 820"/>
              <a:gd name="T10" fmla="*/ 36 w 821"/>
              <a:gd name="T11" fmla="*/ 248 h 820"/>
              <a:gd name="T12" fmla="*/ 101 w 821"/>
              <a:gd name="T13" fmla="*/ 522 h 820"/>
              <a:gd name="T14" fmla="*/ 41 w 821"/>
              <a:gd name="T15" fmla="*/ 779 h 820"/>
              <a:gd name="T16" fmla="*/ 299 w 821"/>
              <a:gd name="T17" fmla="*/ 719 h 820"/>
              <a:gd name="T18" fmla="*/ 572 w 821"/>
              <a:gd name="T19" fmla="*/ 784 h 820"/>
              <a:gd name="T20" fmla="*/ 790 w 821"/>
              <a:gd name="T21" fmla="*/ 675 h 820"/>
              <a:gd name="T22" fmla="*/ 790 w 821"/>
              <a:gd name="T23" fmla="*/ 566 h 820"/>
              <a:gd name="T24" fmla="*/ 651 w 821"/>
              <a:gd name="T25" fmla="*/ 55 h 820"/>
              <a:gd name="T26" fmla="*/ 763 w 821"/>
              <a:gd name="T27" fmla="*/ 210 h 820"/>
              <a:gd name="T28" fmla="*/ 544 w 821"/>
              <a:gd name="T29" fmla="*/ 122 h 820"/>
              <a:gd name="T30" fmla="*/ 178 w 821"/>
              <a:gd name="T31" fmla="*/ 347 h 820"/>
              <a:gd name="T32" fmla="*/ 271 w 821"/>
              <a:gd name="T33" fmla="*/ 237 h 820"/>
              <a:gd name="T34" fmla="*/ 243 w 821"/>
              <a:gd name="T35" fmla="*/ 237 h 820"/>
              <a:gd name="T36" fmla="*/ 112 w 821"/>
              <a:gd name="T37" fmla="*/ 281 h 820"/>
              <a:gd name="T38" fmla="*/ 194 w 821"/>
              <a:gd name="T39" fmla="*/ 172 h 820"/>
              <a:gd name="T40" fmla="*/ 90 w 821"/>
              <a:gd name="T41" fmla="*/ 259 h 820"/>
              <a:gd name="T42" fmla="*/ 58 w 821"/>
              <a:gd name="T43" fmla="*/ 161 h 820"/>
              <a:gd name="T44" fmla="*/ 232 w 821"/>
              <a:gd name="T45" fmla="*/ 52 h 820"/>
              <a:gd name="T46" fmla="*/ 227 w 821"/>
              <a:gd name="T47" fmla="*/ 397 h 820"/>
              <a:gd name="T48" fmla="*/ 63 w 821"/>
              <a:gd name="T49" fmla="*/ 757 h 820"/>
              <a:gd name="T50" fmla="*/ 262 w 821"/>
              <a:gd name="T51" fmla="*/ 701 h 820"/>
              <a:gd name="T52" fmla="*/ 380 w 821"/>
              <a:gd name="T53" fmla="*/ 593 h 820"/>
              <a:gd name="T54" fmla="*/ 136 w 821"/>
              <a:gd name="T55" fmla="*/ 531 h 820"/>
              <a:gd name="T56" fmla="*/ 249 w 821"/>
              <a:gd name="T57" fmla="*/ 418 h 820"/>
              <a:gd name="T58" fmla="*/ 446 w 821"/>
              <a:gd name="T59" fmla="*/ 220 h 820"/>
              <a:gd name="T60" fmla="*/ 676 w 821"/>
              <a:gd name="T61" fmla="*/ 297 h 820"/>
              <a:gd name="T62" fmla="*/ 577 w 821"/>
              <a:gd name="T63" fmla="*/ 396 h 820"/>
              <a:gd name="T64" fmla="*/ 380 w 821"/>
              <a:gd name="T65" fmla="*/ 593 h 820"/>
              <a:gd name="T66" fmla="*/ 659 w 821"/>
              <a:gd name="T67" fmla="*/ 762 h 820"/>
              <a:gd name="T68" fmla="*/ 561 w 821"/>
              <a:gd name="T69" fmla="*/ 729 h 820"/>
              <a:gd name="T70" fmla="*/ 654 w 821"/>
              <a:gd name="T71" fmla="*/ 620 h 820"/>
              <a:gd name="T72" fmla="*/ 626 w 821"/>
              <a:gd name="T73" fmla="*/ 620 h 820"/>
              <a:gd name="T74" fmla="*/ 495 w 821"/>
              <a:gd name="T75" fmla="*/ 664 h 820"/>
              <a:gd name="T76" fmla="*/ 588 w 821"/>
              <a:gd name="T77" fmla="*/ 555 h 820"/>
              <a:gd name="T78" fmla="*/ 561 w 821"/>
              <a:gd name="T79" fmla="*/ 555 h 820"/>
              <a:gd name="T80" fmla="*/ 424 w 821"/>
              <a:gd name="T81" fmla="*/ 593 h 820"/>
              <a:gd name="T82" fmla="*/ 769 w 821"/>
              <a:gd name="T83" fmla="*/ 587 h 820"/>
              <a:gd name="T84" fmla="*/ 768 w 821"/>
              <a:gd name="T85" fmla="*/ 653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21" h="820">
                <a:moveTo>
                  <a:pt x="790" y="566"/>
                </a:moveTo>
                <a:cubicBezTo>
                  <a:pt x="621" y="396"/>
                  <a:pt x="621" y="396"/>
                  <a:pt x="621" y="396"/>
                </a:cubicBezTo>
                <a:cubicBezTo>
                  <a:pt x="785" y="232"/>
                  <a:pt x="785" y="232"/>
                  <a:pt x="785" y="232"/>
                </a:cubicBezTo>
                <a:cubicBezTo>
                  <a:pt x="809" y="209"/>
                  <a:pt x="810" y="170"/>
                  <a:pt x="787" y="146"/>
                </a:cubicBezTo>
                <a:cubicBezTo>
                  <a:pt x="674" y="33"/>
                  <a:pt x="674" y="33"/>
                  <a:pt x="674" y="33"/>
                </a:cubicBezTo>
                <a:cubicBezTo>
                  <a:pt x="649" y="10"/>
                  <a:pt x="611" y="11"/>
                  <a:pt x="588" y="35"/>
                </a:cubicBezTo>
                <a:cubicBezTo>
                  <a:pt x="588" y="35"/>
                  <a:pt x="588" y="35"/>
                  <a:pt x="588" y="35"/>
                </a:cubicBezTo>
                <a:cubicBezTo>
                  <a:pt x="424" y="199"/>
                  <a:pt x="424" y="199"/>
                  <a:pt x="424" y="199"/>
                </a:cubicBezTo>
                <a:cubicBezTo>
                  <a:pt x="254" y="30"/>
                  <a:pt x="254" y="30"/>
                  <a:pt x="254" y="30"/>
                </a:cubicBezTo>
                <a:cubicBezTo>
                  <a:pt x="224" y="0"/>
                  <a:pt x="175" y="0"/>
                  <a:pt x="145" y="30"/>
                </a:cubicBezTo>
                <a:cubicBezTo>
                  <a:pt x="36" y="139"/>
                  <a:pt x="36" y="139"/>
                  <a:pt x="36" y="139"/>
                </a:cubicBezTo>
                <a:cubicBezTo>
                  <a:pt x="6" y="169"/>
                  <a:pt x="6" y="218"/>
                  <a:pt x="36" y="248"/>
                </a:cubicBezTo>
                <a:cubicBezTo>
                  <a:pt x="205" y="418"/>
                  <a:pt x="205" y="418"/>
                  <a:pt x="205" y="418"/>
                </a:cubicBezTo>
                <a:cubicBezTo>
                  <a:pt x="101" y="522"/>
                  <a:pt x="101" y="522"/>
                  <a:pt x="101" y="522"/>
                </a:cubicBezTo>
                <a:cubicBezTo>
                  <a:pt x="100" y="524"/>
                  <a:pt x="100" y="524"/>
                  <a:pt x="100" y="524"/>
                </a:cubicBezTo>
                <a:cubicBezTo>
                  <a:pt x="77" y="573"/>
                  <a:pt x="0" y="738"/>
                  <a:pt x="41" y="779"/>
                </a:cubicBezTo>
                <a:cubicBezTo>
                  <a:pt x="82" y="820"/>
                  <a:pt x="247" y="744"/>
                  <a:pt x="296" y="720"/>
                </a:cubicBezTo>
                <a:cubicBezTo>
                  <a:pt x="299" y="719"/>
                  <a:pt x="299" y="719"/>
                  <a:pt x="299" y="719"/>
                </a:cubicBezTo>
                <a:cubicBezTo>
                  <a:pt x="403" y="615"/>
                  <a:pt x="403" y="615"/>
                  <a:pt x="403" y="615"/>
                </a:cubicBezTo>
                <a:cubicBezTo>
                  <a:pt x="572" y="784"/>
                  <a:pt x="572" y="784"/>
                  <a:pt x="572" y="784"/>
                </a:cubicBezTo>
                <a:cubicBezTo>
                  <a:pt x="602" y="814"/>
                  <a:pt x="651" y="814"/>
                  <a:pt x="681" y="784"/>
                </a:cubicBezTo>
                <a:cubicBezTo>
                  <a:pt x="790" y="675"/>
                  <a:pt x="790" y="675"/>
                  <a:pt x="790" y="675"/>
                </a:cubicBezTo>
                <a:cubicBezTo>
                  <a:pt x="820" y="645"/>
                  <a:pt x="821" y="596"/>
                  <a:pt x="790" y="566"/>
                </a:cubicBezTo>
                <a:cubicBezTo>
                  <a:pt x="790" y="566"/>
                  <a:pt x="790" y="566"/>
                  <a:pt x="790" y="566"/>
                </a:cubicBezTo>
                <a:close/>
                <a:moveTo>
                  <a:pt x="610" y="57"/>
                </a:moveTo>
                <a:cubicBezTo>
                  <a:pt x="621" y="45"/>
                  <a:pt x="639" y="44"/>
                  <a:pt x="651" y="55"/>
                </a:cubicBezTo>
                <a:cubicBezTo>
                  <a:pt x="765" y="168"/>
                  <a:pt x="765" y="168"/>
                  <a:pt x="765" y="168"/>
                </a:cubicBezTo>
                <a:cubicBezTo>
                  <a:pt x="776" y="180"/>
                  <a:pt x="775" y="199"/>
                  <a:pt x="763" y="210"/>
                </a:cubicBezTo>
                <a:cubicBezTo>
                  <a:pt x="697" y="276"/>
                  <a:pt x="697" y="276"/>
                  <a:pt x="697" y="276"/>
                </a:cubicBezTo>
                <a:cubicBezTo>
                  <a:pt x="544" y="122"/>
                  <a:pt x="544" y="122"/>
                  <a:pt x="544" y="122"/>
                </a:cubicBezTo>
                <a:lnTo>
                  <a:pt x="610" y="57"/>
                </a:lnTo>
                <a:close/>
                <a:moveTo>
                  <a:pt x="178" y="347"/>
                </a:moveTo>
                <a:cubicBezTo>
                  <a:pt x="265" y="259"/>
                  <a:pt x="265" y="259"/>
                  <a:pt x="265" y="259"/>
                </a:cubicBezTo>
                <a:cubicBezTo>
                  <a:pt x="273" y="255"/>
                  <a:pt x="275" y="245"/>
                  <a:pt x="271" y="237"/>
                </a:cubicBezTo>
                <a:cubicBezTo>
                  <a:pt x="266" y="230"/>
                  <a:pt x="257" y="227"/>
                  <a:pt x="249" y="232"/>
                </a:cubicBezTo>
                <a:cubicBezTo>
                  <a:pt x="247" y="233"/>
                  <a:pt x="245" y="235"/>
                  <a:pt x="243" y="237"/>
                </a:cubicBezTo>
                <a:cubicBezTo>
                  <a:pt x="157" y="325"/>
                  <a:pt x="157" y="325"/>
                  <a:pt x="157" y="325"/>
                </a:cubicBezTo>
                <a:cubicBezTo>
                  <a:pt x="112" y="281"/>
                  <a:pt x="112" y="281"/>
                  <a:pt x="112" y="281"/>
                </a:cubicBezTo>
                <a:cubicBezTo>
                  <a:pt x="200" y="194"/>
                  <a:pt x="200" y="194"/>
                  <a:pt x="200" y="194"/>
                </a:cubicBezTo>
                <a:cubicBezTo>
                  <a:pt x="204" y="186"/>
                  <a:pt x="202" y="176"/>
                  <a:pt x="194" y="172"/>
                </a:cubicBezTo>
                <a:cubicBezTo>
                  <a:pt x="189" y="169"/>
                  <a:pt x="183" y="169"/>
                  <a:pt x="178" y="172"/>
                </a:cubicBezTo>
                <a:cubicBezTo>
                  <a:pt x="90" y="259"/>
                  <a:pt x="90" y="259"/>
                  <a:pt x="90" y="259"/>
                </a:cubicBezTo>
                <a:cubicBezTo>
                  <a:pt x="58" y="226"/>
                  <a:pt x="58" y="226"/>
                  <a:pt x="58" y="226"/>
                </a:cubicBezTo>
                <a:cubicBezTo>
                  <a:pt x="39" y="208"/>
                  <a:pt x="39" y="179"/>
                  <a:pt x="58" y="161"/>
                </a:cubicBezTo>
                <a:cubicBezTo>
                  <a:pt x="167" y="52"/>
                  <a:pt x="167" y="52"/>
                  <a:pt x="167" y="52"/>
                </a:cubicBezTo>
                <a:cubicBezTo>
                  <a:pt x="185" y="33"/>
                  <a:pt x="214" y="33"/>
                  <a:pt x="232" y="52"/>
                </a:cubicBezTo>
                <a:cubicBezTo>
                  <a:pt x="402" y="221"/>
                  <a:pt x="402" y="221"/>
                  <a:pt x="402" y="221"/>
                </a:cubicBezTo>
                <a:cubicBezTo>
                  <a:pt x="227" y="397"/>
                  <a:pt x="227" y="397"/>
                  <a:pt x="227" y="397"/>
                </a:cubicBezTo>
                <a:lnTo>
                  <a:pt x="178" y="347"/>
                </a:lnTo>
                <a:close/>
                <a:moveTo>
                  <a:pt x="63" y="757"/>
                </a:moveTo>
                <a:cubicBezTo>
                  <a:pt x="49" y="743"/>
                  <a:pt x="75" y="652"/>
                  <a:pt x="119" y="557"/>
                </a:cubicBezTo>
                <a:cubicBezTo>
                  <a:pt x="262" y="701"/>
                  <a:pt x="262" y="701"/>
                  <a:pt x="262" y="701"/>
                </a:cubicBezTo>
                <a:cubicBezTo>
                  <a:pt x="168" y="745"/>
                  <a:pt x="77" y="771"/>
                  <a:pt x="63" y="757"/>
                </a:cubicBezTo>
                <a:close/>
                <a:moveTo>
                  <a:pt x="380" y="593"/>
                </a:moveTo>
                <a:cubicBezTo>
                  <a:pt x="289" y="684"/>
                  <a:pt x="289" y="684"/>
                  <a:pt x="289" y="684"/>
                </a:cubicBezTo>
                <a:cubicBezTo>
                  <a:pt x="136" y="531"/>
                  <a:pt x="136" y="531"/>
                  <a:pt x="136" y="531"/>
                </a:cubicBezTo>
                <a:cubicBezTo>
                  <a:pt x="227" y="440"/>
                  <a:pt x="227" y="440"/>
                  <a:pt x="227" y="440"/>
                </a:cubicBezTo>
                <a:cubicBezTo>
                  <a:pt x="249" y="418"/>
                  <a:pt x="249" y="418"/>
                  <a:pt x="249" y="418"/>
                </a:cubicBezTo>
                <a:cubicBezTo>
                  <a:pt x="424" y="242"/>
                  <a:pt x="424" y="242"/>
                  <a:pt x="424" y="242"/>
                </a:cubicBezTo>
                <a:cubicBezTo>
                  <a:pt x="446" y="220"/>
                  <a:pt x="446" y="220"/>
                  <a:pt x="446" y="220"/>
                </a:cubicBezTo>
                <a:cubicBezTo>
                  <a:pt x="523" y="144"/>
                  <a:pt x="523" y="144"/>
                  <a:pt x="523" y="144"/>
                </a:cubicBezTo>
                <a:cubicBezTo>
                  <a:pt x="676" y="297"/>
                  <a:pt x="676" y="297"/>
                  <a:pt x="676" y="297"/>
                </a:cubicBezTo>
                <a:cubicBezTo>
                  <a:pt x="599" y="374"/>
                  <a:pt x="599" y="374"/>
                  <a:pt x="599" y="374"/>
                </a:cubicBezTo>
                <a:cubicBezTo>
                  <a:pt x="577" y="396"/>
                  <a:pt x="577" y="396"/>
                  <a:pt x="577" y="396"/>
                </a:cubicBezTo>
                <a:cubicBezTo>
                  <a:pt x="401" y="571"/>
                  <a:pt x="401" y="571"/>
                  <a:pt x="401" y="571"/>
                </a:cubicBezTo>
                <a:lnTo>
                  <a:pt x="380" y="593"/>
                </a:lnTo>
                <a:close/>
                <a:moveTo>
                  <a:pt x="768" y="653"/>
                </a:moveTo>
                <a:cubicBezTo>
                  <a:pt x="659" y="762"/>
                  <a:pt x="659" y="762"/>
                  <a:pt x="659" y="762"/>
                </a:cubicBezTo>
                <a:cubicBezTo>
                  <a:pt x="641" y="780"/>
                  <a:pt x="612" y="780"/>
                  <a:pt x="593" y="762"/>
                </a:cubicBezTo>
                <a:cubicBezTo>
                  <a:pt x="561" y="729"/>
                  <a:pt x="561" y="729"/>
                  <a:pt x="561" y="729"/>
                </a:cubicBezTo>
                <a:cubicBezTo>
                  <a:pt x="648" y="642"/>
                  <a:pt x="648" y="642"/>
                  <a:pt x="648" y="642"/>
                </a:cubicBezTo>
                <a:cubicBezTo>
                  <a:pt x="656" y="638"/>
                  <a:pt x="658" y="628"/>
                  <a:pt x="654" y="620"/>
                </a:cubicBezTo>
                <a:cubicBezTo>
                  <a:pt x="649" y="613"/>
                  <a:pt x="639" y="610"/>
                  <a:pt x="632" y="615"/>
                </a:cubicBezTo>
                <a:cubicBezTo>
                  <a:pt x="630" y="616"/>
                  <a:pt x="628" y="618"/>
                  <a:pt x="626" y="620"/>
                </a:cubicBezTo>
                <a:cubicBezTo>
                  <a:pt x="539" y="708"/>
                  <a:pt x="539" y="708"/>
                  <a:pt x="539" y="708"/>
                </a:cubicBezTo>
                <a:cubicBezTo>
                  <a:pt x="495" y="664"/>
                  <a:pt x="495" y="664"/>
                  <a:pt x="495" y="664"/>
                </a:cubicBezTo>
                <a:cubicBezTo>
                  <a:pt x="582" y="577"/>
                  <a:pt x="582" y="577"/>
                  <a:pt x="582" y="577"/>
                </a:cubicBezTo>
                <a:cubicBezTo>
                  <a:pt x="590" y="572"/>
                  <a:pt x="593" y="562"/>
                  <a:pt x="588" y="555"/>
                </a:cubicBezTo>
                <a:cubicBezTo>
                  <a:pt x="584" y="547"/>
                  <a:pt x="574" y="545"/>
                  <a:pt x="566" y="549"/>
                </a:cubicBezTo>
                <a:cubicBezTo>
                  <a:pt x="564" y="550"/>
                  <a:pt x="562" y="552"/>
                  <a:pt x="561" y="555"/>
                </a:cubicBezTo>
                <a:cubicBezTo>
                  <a:pt x="473" y="642"/>
                  <a:pt x="473" y="642"/>
                  <a:pt x="473" y="642"/>
                </a:cubicBezTo>
                <a:cubicBezTo>
                  <a:pt x="424" y="593"/>
                  <a:pt x="424" y="593"/>
                  <a:pt x="424" y="593"/>
                </a:cubicBezTo>
                <a:cubicBezTo>
                  <a:pt x="600" y="417"/>
                  <a:pt x="600" y="417"/>
                  <a:pt x="600" y="417"/>
                </a:cubicBezTo>
                <a:cubicBezTo>
                  <a:pt x="769" y="587"/>
                  <a:pt x="769" y="587"/>
                  <a:pt x="769" y="587"/>
                </a:cubicBezTo>
                <a:cubicBezTo>
                  <a:pt x="787" y="606"/>
                  <a:pt x="787" y="635"/>
                  <a:pt x="769" y="653"/>
                </a:cubicBezTo>
                <a:lnTo>
                  <a:pt x="768" y="653"/>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DE18BCA4-9322-4F41-BBBD-4FE71D331F20}"/>
              </a:ext>
            </a:extLst>
          </p:cNvPr>
          <p:cNvSpPr>
            <a:spLocks noEditPoints="1"/>
          </p:cNvSpPr>
          <p:nvPr/>
        </p:nvSpPr>
        <p:spPr bwMode="auto">
          <a:xfrm>
            <a:off x="2908566" y="4081752"/>
            <a:ext cx="477345" cy="501395"/>
          </a:xfrm>
          <a:custGeom>
            <a:avLst/>
            <a:gdLst>
              <a:gd name="T0" fmla="*/ 54 w 663"/>
              <a:gd name="T1" fmla="*/ 271 h 698"/>
              <a:gd name="T2" fmla="*/ 98 w 663"/>
              <a:gd name="T3" fmla="*/ 227 h 698"/>
              <a:gd name="T4" fmla="*/ 31 w 663"/>
              <a:gd name="T5" fmla="*/ 307 h 698"/>
              <a:gd name="T6" fmla="*/ 18 w 663"/>
              <a:gd name="T7" fmla="*/ 298 h 698"/>
              <a:gd name="T8" fmla="*/ 5 w 663"/>
              <a:gd name="T9" fmla="*/ 271 h 698"/>
              <a:gd name="T10" fmla="*/ 480 w 663"/>
              <a:gd name="T11" fmla="*/ 0 h 698"/>
              <a:gd name="T12" fmla="*/ 503 w 663"/>
              <a:gd name="T13" fmla="*/ 4 h 698"/>
              <a:gd name="T14" fmla="*/ 663 w 663"/>
              <a:gd name="T15" fmla="*/ 187 h 698"/>
              <a:gd name="T16" fmla="*/ 645 w 663"/>
              <a:gd name="T17" fmla="*/ 307 h 698"/>
              <a:gd name="T18" fmla="*/ 503 w 663"/>
              <a:gd name="T19" fmla="*/ 654 h 698"/>
              <a:gd name="T20" fmla="*/ 645 w 663"/>
              <a:gd name="T21" fmla="*/ 677 h 698"/>
              <a:gd name="T22" fmla="*/ 254 w 663"/>
              <a:gd name="T23" fmla="*/ 698 h 698"/>
              <a:gd name="T24" fmla="*/ 254 w 663"/>
              <a:gd name="T25" fmla="*/ 654 h 698"/>
              <a:gd name="T26" fmla="*/ 361 w 663"/>
              <a:gd name="T27" fmla="*/ 373 h 698"/>
              <a:gd name="T28" fmla="*/ 294 w 663"/>
              <a:gd name="T29" fmla="*/ 356 h 698"/>
              <a:gd name="T30" fmla="*/ 67 w 663"/>
              <a:gd name="T31" fmla="*/ 307 h 698"/>
              <a:gd name="T32" fmla="*/ 49 w 663"/>
              <a:gd name="T33" fmla="*/ 502 h 698"/>
              <a:gd name="T34" fmla="*/ 31 w 663"/>
              <a:gd name="T35" fmla="*/ 307 h 698"/>
              <a:gd name="T36" fmla="*/ 298 w 663"/>
              <a:gd name="T37" fmla="*/ 208 h 698"/>
              <a:gd name="T38" fmla="*/ 351 w 663"/>
              <a:gd name="T39" fmla="*/ 205 h 698"/>
              <a:gd name="T40" fmla="*/ 464 w 663"/>
              <a:gd name="T41" fmla="*/ 431 h 698"/>
              <a:gd name="T42" fmla="*/ 403 w 663"/>
              <a:gd name="T43" fmla="*/ 377 h 698"/>
              <a:gd name="T44" fmla="*/ 471 w 663"/>
              <a:gd name="T45" fmla="*/ 431 h 698"/>
              <a:gd name="T46" fmla="*/ 409 w 663"/>
              <a:gd name="T47" fmla="*/ 227 h 698"/>
              <a:gd name="T48" fmla="*/ 339 w 663"/>
              <a:gd name="T49" fmla="*/ 329 h 698"/>
              <a:gd name="T50" fmla="*/ 457 w 663"/>
              <a:gd name="T51" fmla="*/ 227 h 698"/>
              <a:gd name="T52" fmla="*/ 464 w 663"/>
              <a:gd name="T53" fmla="*/ 654 h 698"/>
              <a:gd name="T54" fmla="*/ 403 w 663"/>
              <a:gd name="T55" fmla="*/ 569 h 698"/>
              <a:gd name="T56" fmla="*/ 464 w 663"/>
              <a:gd name="T57" fmla="*/ 654 h 698"/>
              <a:gd name="T58" fmla="*/ 471 w 663"/>
              <a:gd name="T59" fmla="*/ 80 h 698"/>
              <a:gd name="T60" fmla="*/ 471 w 663"/>
              <a:gd name="T61" fmla="*/ 173 h 698"/>
              <a:gd name="T62" fmla="*/ 374 w 663"/>
              <a:gd name="T63" fmla="*/ 173 h 698"/>
              <a:gd name="T64" fmla="*/ 187 w 663"/>
              <a:gd name="T65" fmla="*/ 173 h 698"/>
              <a:gd name="T66" fmla="*/ 503 w 663"/>
              <a:gd name="T67" fmla="*/ 173 h 698"/>
              <a:gd name="T68" fmla="*/ 503 w 663"/>
              <a:gd name="T69" fmla="*/ 58 h 698"/>
              <a:gd name="T70" fmla="*/ 203 w 663"/>
              <a:gd name="T71" fmla="*/ 208 h 698"/>
              <a:gd name="T72" fmla="*/ 264 w 663"/>
              <a:gd name="T73" fmla="*/ 268 h 698"/>
              <a:gd name="T74" fmla="*/ 169 w 663"/>
              <a:gd name="T75" fmla="*/ 271 h 698"/>
              <a:gd name="T76" fmla="*/ 132 w 663"/>
              <a:gd name="T77" fmla="*/ 205 h 698"/>
              <a:gd name="T78" fmla="*/ 169 w 663"/>
              <a:gd name="T79" fmla="*/ 271 h 698"/>
              <a:gd name="T80" fmla="*/ 552 w 663"/>
              <a:gd name="T81" fmla="*/ 208 h 698"/>
              <a:gd name="T82" fmla="*/ 507 w 663"/>
              <a:gd name="T83" fmla="*/ 268 h 698"/>
              <a:gd name="T84" fmla="*/ 628 w 663"/>
              <a:gd name="T85" fmla="*/ 268 h 698"/>
              <a:gd name="T86" fmla="*/ 586 w 663"/>
              <a:gd name="T87" fmla="*/ 208 h 698"/>
              <a:gd name="T88" fmla="*/ 632 w 663"/>
              <a:gd name="T89" fmla="*/ 268 h 698"/>
              <a:gd name="T90" fmla="*/ 464 w 663"/>
              <a:gd name="T91" fmla="*/ 529 h 698"/>
              <a:gd name="T92" fmla="*/ 403 w 663"/>
              <a:gd name="T93" fmla="*/ 470 h 698"/>
              <a:gd name="T94" fmla="*/ 471 w 663"/>
              <a:gd name="T95" fmla="*/ 529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3" h="698">
                <a:moveTo>
                  <a:pt x="98" y="227"/>
                </a:moveTo>
                <a:cubicBezTo>
                  <a:pt x="54" y="271"/>
                  <a:pt x="54" y="271"/>
                  <a:pt x="54" y="271"/>
                </a:cubicBezTo>
                <a:cubicBezTo>
                  <a:pt x="98" y="271"/>
                  <a:pt x="98" y="271"/>
                  <a:pt x="98" y="271"/>
                </a:cubicBezTo>
                <a:lnTo>
                  <a:pt x="98" y="227"/>
                </a:lnTo>
                <a:close/>
                <a:moveTo>
                  <a:pt x="31" y="307"/>
                </a:moveTo>
                <a:cubicBezTo>
                  <a:pt x="31" y="307"/>
                  <a:pt x="31" y="307"/>
                  <a:pt x="31" y="307"/>
                </a:cubicBezTo>
                <a:cubicBezTo>
                  <a:pt x="31" y="298"/>
                  <a:pt x="31" y="298"/>
                  <a:pt x="31" y="298"/>
                </a:cubicBezTo>
                <a:cubicBezTo>
                  <a:pt x="18" y="298"/>
                  <a:pt x="18" y="298"/>
                  <a:pt x="18" y="298"/>
                </a:cubicBezTo>
                <a:cubicBezTo>
                  <a:pt x="14" y="298"/>
                  <a:pt x="9" y="298"/>
                  <a:pt x="5" y="293"/>
                </a:cubicBezTo>
                <a:cubicBezTo>
                  <a:pt x="0" y="289"/>
                  <a:pt x="0" y="276"/>
                  <a:pt x="5" y="271"/>
                </a:cubicBezTo>
                <a:cubicBezTo>
                  <a:pt x="107" y="169"/>
                  <a:pt x="107" y="169"/>
                  <a:pt x="107" y="169"/>
                </a:cubicBezTo>
                <a:cubicBezTo>
                  <a:pt x="480" y="0"/>
                  <a:pt x="480" y="0"/>
                  <a:pt x="480" y="0"/>
                </a:cubicBezTo>
                <a:cubicBezTo>
                  <a:pt x="489" y="0"/>
                  <a:pt x="489" y="0"/>
                  <a:pt x="489" y="0"/>
                </a:cubicBezTo>
                <a:cubicBezTo>
                  <a:pt x="494" y="0"/>
                  <a:pt x="498" y="0"/>
                  <a:pt x="503" y="4"/>
                </a:cubicBezTo>
                <a:cubicBezTo>
                  <a:pt x="658" y="173"/>
                  <a:pt x="658" y="173"/>
                  <a:pt x="658" y="173"/>
                </a:cubicBezTo>
                <a:cubicBezTo>
                  <a:pt x="663" y="178"/>
                  <a:pt x="663" y="182"/>
                  <a:pt x="663" y="187"/>
                </a:cubicBezTo>
                <a:cubicBezTo>
                  <a:pt x="663" y="289"/>
                  <a:pt x="663" y="289"/>
                  <a:pt x="663" y="289"/>
                </a:cubicBezTo>
                <a:cubicBezTo>
                  <a:pt x="663" y="298"/>
                  <a:pt x="654" y="307"/>
                  <a:pt x="645" y="307"/>
                </a:cubicBezTo>
                <a:cubicBezTo>
                  <a:pt x="503" y="307"/>
                  <a:pt x="503" y="307"/>
                  <a:pt x="503" y="307"/>
                </a:cubicBezTo>
                <a:cubicBezTo>
                  <a:pt x="503" y="654"/>
                  <a:pt x="503" y="654"/>
                  <a:pt x="503" y="654"/>
                </a:cubicBezTo>
                <a:cubicBezTo>
                  <a:pt x="618" y="654"/>
                  <a:pt x="618" y="654"/>
                  <a:pt x="618" y="654"/>
                </a:cubicBezTo>
                <a:cubicBezTo>
                  <a:pt x="632" y="654"/>
                  <a:pt x="645" y="664"/>
                  <a:pt x="645" y="677"/>
                </a:cubicBezTo>
                <a:cubicBezTo>
                  <a:pt x="645" y="690"/>
                  <a:pt x="632" y="698"/>
                  <a:pt x="618" y="698"/>
                </a:cubicBezTo>
                <a:cubicBezTo>
                  <a:pt x="254" y="698"/>
                  <a:pt x="254" y="698"/>
                  <a:pt x="254" y="698"/>
                </a:cubicBezTo>
                <a:cubicBezTo>
                  <a:pt x="240" y="698"/>
                  <a:pt x="227" y="689"/>
                  <a:pt x="227" y="676"/>
                </a:cubicBezTo>
                <a:cubicBezTo>
                  <a:pt x="227" y="663"/>
                  <a:pt x="240" y="654"/>
                  <a:pt x="254" y="654"/>
                </a:cubicBezTo>
                <a:cubicBezTo>
                  <a:pt x="361" y="654"/>
                  <a:pt x="361" y="654"/>
                  <a:pt x="361" y="654"/>
                </a:cubicBezTo>
                <a:cubicBezTo>
                  <a:pt x="361" y="373"/>
                  <a:pt x="361" y="373"/>
                  <a:pt x="361" y="373"/>
                </a:cubicBezTo>
                <a:cubicBezTo>
                  <a:pt x="320" y="373"/>
                  <a:pt x="320" y="373"/>
                  <a:pt x="320" y="373"/>
                </a:cubicBezTo>
                <a:cubicBezTo>
                  <a:pt x="307" y="373"/>
                  <a:pt x="294" y="369"/>
                  <a:pt x="294" y="356"/>
                </a:cubicBezTo>
                <a:cubicBezTo>
                  <a:pt x="294" y="307"/>
                  <a:pt x="294" y="307"/>
                  <a:pt x="294" y="307"/>
                </a:cubicBezTo>
                <a:cubicBezTo>
                  <a:pt x="67" y="307"/>
                  <a:pt x="67" y="307"/>
                  <a:pt x="67" y="307"/>
                </a:cubicBezTo>
                <a:cubicBezTo>
                  <a:pt x="67" y="485"/>
                  <a:pt x="67" y="485"/>
                  <a:pt x="67" y="485"/>
                </a:cubicBezTo>
                <a:cubicBezTo>
                  <a:pt x="67" y="493"/>
                  <a:pt x="58" y="502"/>
                  <a:pt x="49" y="502"/>
                </a:cubicBezTo>
                <a:cubicBezTo>
                  <a:pt x="40" y="502"/>
                  <a:pt x="31" y="493"/>
                  <a:pt x="31" y="485"/>
                </a:cubicBezTo>
                <a:lnTo>
                  <a:pt x="31" y="307"/>
                </a:lnTo>
                <a:close/>
                <a:moveTo>
                  <a:pt x="351" y="208"/>
                </a:moveTo>
                <a:cubicBezTo>
                  <a:pt x="298" y="208"/>
                  <a:pt x="298" y="208"/>
                  <a:pt x="298" y="208"/>
                </a:cubicBezTo>
                <a:cubicBezTo>
                  <a:pt x="298" y="258"/>
                  <a:pt x="298" y="258"/>
                  <a:pt x="298" y="258"/>
                </a:cubicBezTo>
                <a:cubicBezTo>
                  <a:pt x="351" y="205"/>
                  <a:pt x="351" y="205"/>
                  <a:pt x="351" y="205"/>
                </a:cubicBezTo>
                <a:lnTo>
                  <a:pt x="351" y="208"/>
                </a:lnTo>
                <a:close/>
                <a:moveTo>
                  <a:pt x="464" y="431"/>
                </a:moveTo>
                <a:cubicBezTo>
                  <a:pt x="464" y="377"/>
                  <a:pt x="464" y="377"/>
                  <a:pt x="464" y="377"/>
                </a:cubicBezTo>
                <a:cubicBezTo>
                  <a:pt x="403" y="377"/>
                  <a:pt x="403" y="377"/>
                  <a:pt x="403" y="377"/>
                </a:cubicBezTo>
                <a:cubicBezTo>
                  <a:pt x="403" y="431"/>
                  <a:pt x="403" y="431"/>
                  <a:pt x="403" y="431"/>
                </a:cubicBezTo>
                <a:cubicBezTo>
                  <a:pt x="471" y="431"/>
                  <a:pt x="471" y="431"/>
                  <a:pt x="471" y="431"/>
                </a:cubicBezTo>
                <a:lnTo>
                  <a:pt x="464" y="431"/>
                </a:lnTo>
                <a:close/>
                <a:moveTo>
                  <a:pt x="409" y="227"/>
                </a:moveTo>
                <a:cubicBezTo>
                  <a:pt x="339" y="289"/>
                  <a:pt x="339" y="289"/>
                  <a:pt x="339" y="289"/>
                </a:cubicBezTo>
                <a:cubicBezTo>
                  <a:pt x="339" y="329"/>
                  <a:pt x="339" y="329"/>
                  <a:pt x="339" y="329"/>
                </a:cubicBezTo>
                <a:cubicBezTo>
                  <a:pt x="457" y="329"/>
                  <a:pt x="457" y="329"/>
                  <a:pt x="457" y="329"/>
                </a:cubicBezTo>
                <a:cubicBezTo>
                  <a:pt x="457" y="227"/>
                  <a:pt x="457" y="227"/>
                  <a:pt x="457" y="227"/>
                </a:cubicBezTo>
                <a:lnTo>
                  <a:pt x="409" y="227"/>
                </a:lnTo>
                <a:close/>
                <a:moveTo>
                  <a:pt x="464" y="654"/>
                </a:moveTo>
                <a:cubicBezTo>
                  <a:pt x="464" y="569"/>
                  <a:pt x="464" y="569"/>
                  <a:pt x="464" y="569"/>
                </a:cubicBezTo>
                <a:cubicBezTo>
                  <a:pt x="403" y="569"/>
                  <a:pt x="403" y="569"/>
                  <a:pt x="403" y="569"/>
                </a:cubicBezTo>
                <a:cubicBezTo>
                  <a:pt x="403" y="654"/>
                  <a:pt x="403" y="654"/>
                  <a:pt x="403" y="654"/>
                </a:cubicBezTo>
                <a:cubicBezTo>
                  <a:pt x="464" y="654"/>
                  <a:pt x="464" y="654"/>
                  <a:pt x="464" y="654"/>
                </a:cubicBezTo>
                <a:close/>
                <a:moveTo>
                  <a:pt x="471" y="173"/>
                </a:moveTo>
                <a:cubicBezTo>
                  <a:pt x="471" y="80"/>
                  <a:pt x="471" y="80"/>
                  <a:pt x="471" y="80"/>
                </a:cubicBezTo>
                <a:cubicBezTo>
                  <a:pt x="414" y="173"/>
                  <a:pt x="414" y="173"/>
                  <a:pt x="414" y="173"/>
                </a:cubicBezTo>
                <a:cubicBezTo>
                  <a:pt x="471" y="173"/>
                  <a:pt x="471" y="173"/>
                  <a:pt x="471" y="173"/>
                </a:cubicBezTo>
                <a:close/>
                <a:moveTo>
                  <a:pt x="187" y="173"/>
                </a:moveTo>
                <a:cubicBezTo>
                  <a:pt x="374" y="173"/>
                  <a:pt x="374" y="173"/>
                  <a:pt x="374" y="173"/>
                </a:cubicBezTo>
                <a:cubicBezTo>
                  <a:pt x="445" y="53"/>
                  <a:pt x="445" y="53"/>
                  <a:pt x="445" y="53"/>
                </a:cubicBezTo>
                <a:lnTo>
                  <a:pt x="187" y="173"/>
                </a:lnTo>
                <a:close/>
                <a:moveTo>
                  <a:pt x="503" y="58"/>
                </a:moveTo>
                <a:cubicBezTo>
                  <a:pt x="503" y="173"/>
                  <a:pt x="503" y="173"/>
                  <a:pt x="503" y="173"/>
                </a:cubicBezTo>
                <a:cubicBezTo>
                  <a:pt x="609" y="173"/>
                  <a:pt x="609" y="173"/>
                  <a:pt x="609" y="173"/>
                </a:cubicBezTo>
                <a:cubicBezTo>
                  <a:pt x="503" y="58"/>
                  <a:pt x="503" y="58"/>
                  <a:pt x="503" y="58"/>
                </a:cubicBezTo>
                <a:close/>
                <a:moveTo>
                  <a:pt x="264" y="208"/>
                </a:moveTo>
                <a:cubicBezTo>
                  <a:pt x="203" y="208"/>
                  <a:pt x="203" y="208"/>
                  <a:pt x="203" y="208"/>
                </a:cubicBezTo>
                <a:cubicBezTo>
                  <a:pt x="203" y="268"/>
                  <a:pt x="203" y="268"/>
                  <a:pt x="203" y="268"/>
                </a:cubicBezTo>
                <a:cubicBezTo>
                  <a:pt x="264" y="268"/>
                  <a:pt x="264" y="268"/>
                  <a:pt x="264" y="268"/>
                </a:cubicBezTo>
                <a:lnTo>
                  <a:pt x="264" y="208"/>
                </a:lnTo>
                <a:close/>
                <a:moveTo>
                  <a:pt x="169" y="271"/>
                </a:moveTo>
                <a:cubicBezTo>
                  <a:pt x="169" y="205"/>
                  <a:pt x="169" y="205"/>
                  <a:pt x="169" y="205"/>
                </a:cubicBezTo>
                <a:cubicBezTo>
                  <a:pt x="132" y="205"/>
                  <a:pt x="132" y="205"/>
                  <a:pt x="132" y="205"/>
                </a:cubicBezTo>
                <a:cubicBezTo>
                  <a:pt x="132" y="271"/>
                  <a:pt x="132" y="271"/>
                  <a:pt x="132" y="271"/>
                </a:cubicBezTo>
                <a:lnTo>
                  <a:pt x="169" y="271"/>
                </a:lnTo>
                <a:close/>
                <a:moveTo>
                  <a:pt x="552" y="268"/>
                </a:moveTo>
                <a:cubicBezTo>
                  <a:pt x="552" y="208"/>
                  <a:pt x="552" y="208"/>
                  <a:pt x="552" y="208"/>
                </a:cubicBezTo>
                <a:cubicBezTo>
                  <a:pt x="507" y="208"/>
                  <a:pt x="507" y="208"/>
                  <a:pt x="507" y="208"/>
                </a:cubicBezTo>
                <a:cubicBezTo>
                  <a:pt x="507" y="268"/>
                  <a:pt x="507" y="268"/>
                  <a:pt x="507" y="268"/>
                </a:cubicBezTo>
                <a:lnTo>
                  <a:pt x="552" y="268"/>
                </a:lnTo>
                <a:close/>
                <a:moveTo>
                  <a:pt x="628" y="268"/>
                </a:moveTo>
                <a:cubicBezTo>
                  <a:pt x="628" y="208"/>
                  <a:pt x="628" y="208"/>
                  <a:pt x="628" y="208"/>
                </a:cubicBezTo>
                <a:cubicBezTo>
                  <a:pt x="586" y="208"/>
                  <a:pt x="586" y="208"/>
                  <a:pt x="586" y="208"/>
                </a:cubicBezTo>
                <a:cubicBezTo>
                  <a:pt x="586" y="268"/>
                  <a:pt x="586" y="268"/>
                  <a:pt x="586" y="268"/>
                </a:cubicBezTo>
                <a:cubicBezTo>
                  <a:pt x="632" y="268"/>
                  <a:pt x="632" y="268"/>
                  <a:pt x="632" y="268"/>
                </a:cubicBezTo>
                <a:cubicBezTo>
                  <a:pt x="628" y="268"/>
                  <a:pt x="628" y="268"/>
                  <a:pt x="628" y="268"/>
                </a:cubicBezTo>
                <a:close/>
                <a:moveTo>
                  <a:pt x="464" y="529"/>
                </a:moveTo>
                <a:cubicBezTo>
                  <a:pt x="464" y="470"/>
                  <a:pt x="464" y="470"/>
                  <a:pt x="464" y="470"/>
                </a:cubicBezTo>
                <a:cubicBezTo>
                  <a:pt x="403" y="470"/>
                  <a:pt x="403" y="470"/>
                  <a:pt x="403" y="470"/>
                </a:cubicBezTo>
                <a:cubicBezTo>
                  <a:pt x="403" y="529"/>
                  <a:pt x="403" y="529"/>
                  <a:pt x="403" y="529"/>
                </a:cubicBezTo>
                <a:cubicBezTo>
                  <a:pt x="471" y="529"/>
                  <a:pt x="471" y="529"/>
                  <a:pt x="471" y="529"/>
                </a:cubicBezTo>
                <a:lnTo>
                  <a:pt x="464" y="529"/>
                </a:lnTo>
                <a:close/>
              </a:path>
            </a:pathLst>
          </a:custGeom>
          <a:gradFill>
            <a:gsLst>
              <a:gs pos="0">
                <a:srgbClr val="71E3B8"/>
              </a:gs>
              <a:gs pos="100000">
                <a:srgbClr val="27B4DB"/>
              </a:gs>
            </a:gsLst>
            <a:lin ang="5400000" scaled="1"/>
          </a:gra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a:extLst>
              <a:ext uri="{FF2B5EF4-FFF2-40B4-BE49-F238E27FC236}">
                <a16:creationId xmlns:a16="http://schemas.microsoft.com/office/drawing/2014/main" id="{B9A8E9D6-4C8F-41FF-ABCC-E5D573191EAE}"/>
              </a:ext>
            </a:extLst>
          </p:cNvPr>
          <p:cNvSpPr txBox="1"/>
          <p:nvPr/>
        </p:nvSpPr>
        <p:spPr>
          <a:xfrm>
            <a:off x="2415296" y="4682235"/>
            <a:ext cx="1463884"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建设管理单位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214D05B5-3F16-4AD2-9E91-C090C539E534}"/>
              </a:ext>
            </a:extLst>
          </p:cNvPr>
          <p:cNvSpPr txBox="1"/>
          <p:nvPr/>
        </p:nvSpPr>
        <p:spPr>
          <a:xfrm>
            <a:off x="4110794" y="3893634"/>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组织设计单位或咨询单位</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5585C7E-D73B-4F2B-B7C0-45216564E621}"/>
              </a:ext>
            </a:extLst>
          </p:cNvPr>
          <p:cNvSpPr txBox="1"/>
          <p:nvPr/>
        </p:nvSpPr>
        <p:spPr>
          <a:xfrm>
            <a:off x="4110794" y="4232188"/>
            <a:ext cx="4978399" cy="338554"/>
          </a:xfrm>
          <a:prstGeom prst="rect">
            <a:avLst/>
          </a:prstGeom>
          <a:noFill/>
        </p:spPr>
        <p:txBody>
          <a:bodyPr vert="horz" wrap="square" rtlCol="0">
            <a:spAutoFit/>
          </a:bodyPr>
          <a:lstStyle/>
          <a:p>
            <a:pPr algn="dist"/>
            <a:r>
              <a:rPr lang="zh-CN" altLang="en-US" sz="1600" b="1">
                <a:solidFill>
                  <a:srgbClr val="404040"/>
                </a:solidFill>
                <a:latin typeface="微软雅黑" panose="020B0503020204020204" pitchFamily="34" charset="-122"/>
                <a:ea typeface="微软雅黑" panose="020B0503020204020204" pitchFamily="34" charset="-122"/>
              </a:rPr>
              <a:t>依据</a:t>
            </a:r>
            <a:r>
              <a:rPr lang="zh-CN" altLang="en-US" sz="1600" b="1" dirty="0">
                <a:solidFill>
                  <a:srgbClr val="404040"/>
                </a:solidFill>
                <a:latin typeface="微软雅黑" panose="020B0503020204020204" pitchFamily="34" charset="-122"/>
                <a:ea typeface="微软雅黑" panose="020B0503020204020204" pitchFamily="34" charset="-122"/>
              </a:rPr>
              <a:t>国家电网公司工程量清单</a:t>
            </a:r>
            <a:r>
              <a:rPr lang="zh-CN" altLang="en-US" sz="1600" b="1">
                <a:solidFill>
                  <a:srgbClr val="404040"/>
                </a:solidFill>
                <a:latin typeface="微软雅黑" panose="020B0503020204020204" pitchFamily="34" charset="-122"/>
                <a:ea typeface="微软雅黑" panose="020B0503020204020204" pitchFamily="34" charset="-122"/>
              </a:rPr>
              <a:t>计价规范</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11D7A844-AF8C-4AA1-B887-BA18366C6755}"/>
              </a:ext>
            </a:extLst>
          </p:cNvPr>
          <p:cNvSpPr txBox="1"/>
          <p:nvPr/>
        </p:nvSpPr>
        <p:spPr>
          <a:xfrm>
            <a:off x="4110794" y="4570742"/>
            <a:ext cx="4978399" cy="338554"/>
          </a:xfrm>
          <a:prstGeom prst="rect">
            <a:avLst/>
          </a:prstGeom>
          <a:noFill/>
        </p:spPr>
        <p:txBody>
          <a:bodyPr vert="horz" wrap="square" rtlCol="0">
            <a:spAutoFit/>
          </a:bodyPr>
          <a:lstStyle/>
          <a:p>
            <a:pPr algn="dist"/>
            <a:r>
              <a:rPr lang="zh-CN" altLang="en-US" sz="1600" b="1">
                <a:solidFill>
                  <a:srgbClr val="404040"/>
                </a:solidFill>
                <a:latin typeface="微软雅黑" panose="020B0503020204020204" pitchFamily="34" charset="-122"/>
                <a:ea typeface="微软雅黑" panose="020B0503020204020204" pitchFamily="34" charset="-122"/>
              </a:rPr>
              <a:t>参照</a:t>
            </a:r>
            <a:r>
              <a:rPr lang="en-US" altLang="zh-CN" sz="1600" b="1" dirty="0">
                <a:solidFill>
                  <a:srgbClr val="404040"/>
                </a:solidFill>
                <a:latin typeface="微软雅黑" panose="020B0503020204020204" pitchFamily="34" charset="-122"/>
                <a:ea typeface="微软雅黑" panose="020B0503020204020204" pitchFamily="34" charset="-122"/>
              </a:rPr>
              <a:t>《</a:t>
            </a:r>
            <a:r>
              <a:rPr lang="zh-CN" altLang="en-US" sz="1600" b="1" dirty="0">
                <a:solidFill>
                  <a:srgbClr val="404040"/>
                </a:solidFill>
                <a:latin typeface="微软雅黑" panose="020B0503020204020204" pitchFamily="34" charset="-122"/>
                <a:ea typeface="微软雅黑" panose="020B0503020204020204" pitchFamily="34" charset="-122"/>
              </a:rPr>
              <a:t>电力建设工程预算</a:t>
            </a:r>
            <a:r>
              <a:rPr lang="zh-CN" altLang="en-US" sz="1600" b="1">
                <a:solidFill>
                  <a:srgbClr val="404040"/>
                </a:solidFill>
                <a:latin typeface="微软雅黑" panose="020B0503020204020204" pitchFamily="34" charset="-122"/>
                <a:ea typeface="微软雅黑" panose="020B0503020204020204" pitchFamily="34" charset="-122"/>
              </a:rPr>
              <a:t>定额</a:t>
            </a:r>
            <a:r>
              <a:rPr lang="en-US" altLang="zh-CN" sz="1600" b="1">
                <a:solidFill>
                  <a:srgbClr val="404040"/>
                </a:solidFill>
                <a:latin typeface="微软雅黑" panose="020B0503020204020204" pitchFamily="34" charset="-122"/>
                <a:ea typeface="微软雅黑" panose="020B0503020204020204" pitchFamily="34" charset="-122"/>
              </a:rPr>
              <a:t>》</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661B4B35-B8A8-48B1-A67A-3324493FAA3F}"/>
              </a:ext>
            </a:extLst>
          </p:cNvPr>
          <p:cNvSpPr txBox="1"/>
          <p:nvPr/>
        </p:nvSpPr>
        <p:spPr>
          <a:xfrm>
            <a:off x="4110794" y="4909296"/>
            <a:ext cx="4978399" cy="338554"/>
          </a:xfrm>
          <a:prstGeom prst="rect">
            <a:avLst/>
          </a:prstGeom>
          <a:noFill/>
        </p:spPr>
        <p:txBody>
          <a:bodyPr vert="horz" wrap="square" rtlCol="0">
            <a:spAutoFit/>
          </a:bodyPr>
          <a:lstStyle/>
          <a:p>
            <a:pPr algn="dist"/>
            <a:r>
              <a:rPr lang="zh-CN" altLang="en-US" sz="1600" b="1">
                <a:solidFill>
                  <a:srgbClr val="404040"/>
                </a:solidFill>
                <a:latin typeface="微软雅黑" panose="020B0503020204020204" pitchFamily="34" charset="-122"/>
                <a:ea typeface="微软雅黑" panose="020B0503020204020204" pitchFamily="34" charset="-122"/>
              </a:rPr>
              <a:t>编制</a:t>
            </a:r>
            <a:r>
              <a:rPr lang="zh-CN" altLang="en-US" sz="1600" b="1" dirty="0">
                <a:solidFill>
                  <a:srgbClr val="404040"/>
                </a:solidFill>
                <a:latin typeface="微软雅黑" panose="020B0503020204020204" pitchFamily="34" charset="-122"/>
                <a:ea typeface="微软雅黑" panose="020B0503020204020204" pitchFamily="34" charset="-122"/>
              </a:rPr>
              <a:t>施工招标工程量清单和最高投标价</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cxnSp>
        <p:nvCxnSpPr>
          <p:cNvPr id="6" name="直接连接符 5">
            <a:extLst>
              <a:ext uri="{FF2B5EF4-FFF2-40B4-BE49-F238E27FC236}">
                <a16:creationId xmlns:a16="http://schemas.microsoft.com/office/drawing/2014/main" id="{B0937C7E-994C-4DA4-9C65-7AE4D10A4874}"/>
              </a:ext>
            </a:extLst>
          </p:cNvPr>
          <p:cNvCxnSpPr>
            <a:cxnSpLocks/>
          </p:cNvCxnSpPr>
          <p:nvPr/>
        </p:nvCxnSpPr>
        <p:spPr>
          <a:xfrm>
            <a:off x="3945855" y="2703540"/>
            <a:ext cx="0" cy="868335"/>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8C35FEE-61DB-454E-A8CF-52BC4385DCB4}"/>
              </a:ext>
            </a:extLst>
          </p:cNvPr>
          <p:cNvCxnSpPr>
            <a:cxnSpLocks/>
          </p:cNvCxnSpPr>
          <p:nvPr/>
        </p:nvCxnSpPr>
        <p:spPr>
          <a:xfrm>
            <a:off x="3957885" y="3997682"/>
            <a:ext cx="0" cy="1164868"/>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712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par>
                          <p:cTn id="15" fill="hold">
                            <p:stCondLst>
                              <p:cond delay="2000"/>
                            </p:stCondLst>
                            <p:childTnLst>
                              <p:par>
                                <p:cTn id="16" presetID="45" presetClass="exit" presetSubtype="0" repeatCount="400" fill="hold" grpId="1" nodeType="afterEffect">
                                  <p:stCondLst>
                                    <p:cond delay="0"/>
                                  </p:stCondLst>
                                  <p:childTnLst>
                                    <p:animEffect transition="out" filter="fade">
                                      <p:cBhvr>
                                        <p:cTn id="17" dur="2000"/>
                                        <p:tgtEl>
                                          <p:spTgt spid="18"/>
                                        </p:tgtEl>
                                      </p:cBhvr>
                                    </p:animEffect>
                                    <p:anim calcmode="lin" valueType="num">
                                      <p:cBhvr>
                                        <p:cTn id="18" dur="2000"/>
                                        <p:tgtEl>
                                          <p:spTgt spid="1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9" dur="2000"/>
                                        <p:tgtEl>
                                          <p:spTgt spid="18"/>
                                        </p:tgtEl>
                                        <p:attrNameLst>
                                          <p:attrName>ppt_h</p:attrName>
                                        </p:attrNameLst>
                                      </p:cBhvr>
                                      <p:tavLst>
                                        <p:tav tm="0">
                                          <p:val>
                                            <p:strVal val="ppt_h"/>
                                          </p:val>
                                        </p:tav>
                                        <p:tav tm="100000">
                                          <p:val>
                                            <p:strVal val="ppt_h"/>
                                          </p:val>
                                        </p:tav>
                                      </p:tavLst>
                                    </p:anim>
                                    <p:set>
                                      <p:cBhvr>
                                        <p:cTn id="20" dur="1" fill="hold">
                                          <p:stCondLst>
                                            <p:cond delay="1999"/>
                                          </p:stCondLst>
                                        </p:cTn>
                                        <p:tgtEl>
                                          <p:spTgt spid="18"/>
                                        </p:tgtEl>
                                        <p:attrNameLst>
                                          <p:attrName>style.visibility</p:attrName>
                                        </p:attrNameLst>
                                      </p:cBhvr>
                                      <p:to>
                                        <p:strVal val="hidden"/>
                                      </p:to>
                                    </p:set>
                                  </p:childTnLst>
                                </p:cTn>
                              </p:par>
                            </p:childTnLst>
                          </p:cTn>
                        </p:par>
                        <p:par>
                          <p:cTn id="21" fill="hold">
                            <p:stCondLst>
                              <p:cond delay="2800"/>
                            </p:stCondLst>
                            <p:childTnLst>
                              <p:par>
                                <p:cTn id="22" presetID="42"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par>
                          <p:cTn id="27" fill="hold">
                            <p:stCondLst>
                              <p:cond delay="3800"/>
                            </p:stCondLst>
                            <p:childTnLst>
                              <p:par>
                                <p:cTn id="28" presetID="22" presetClass="entr" presetSubtype="1"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par>
                          <p:cTn id="31" fill="hold">
                            <p:stCondLst>
                              <p:cond delay="4300"/>
                            </p:stCondLst>
                            <p:childTnLst>
                              <p:par>
                                <p:cTn id="32" presetID="22" presetClass="entr" presetSubtype="8"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1000"/>
                                        <p:tgtEl>
                                          <p:spTgt spid="40"/>
                                        </p:tgtEl>
                                      </p:cBhvr>
                                    </p:animEffect>
                                  </p:childTnLst>
                                </p:cTn>
                              </p:par>
                            </p:childTnLst>
                          </p:cTn>
                        </p:par>
                        <p:par>
                          <p:cTn id="35" fill="hold">
                            <p:stCondLst>
                              <p:cond delay="5300"/>
                            </p:stCondLst>
                            <p:childTnLst>
                              <p:par>
                                <p:cTn id="36" presetID="2" presetClass="entr" presetSubtype="8"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fill="hold"/>
                                        <p:tgtEl>
                                          <p:spTgt spid="21"/>
                                        </p:tgtEl>
                                        <p:attrNameLst>
                                          <p:attrName>ppt_x</p:attrName>
                                        </p:attrNameLst>
                                      </p:cBhvr>
                                      <p:tavLst>
                                        <p:tav tm="0">
                                          <p:val>
                                            <p:strVal val="0-#ppt_w/2"/>
                                          </p:val>
                                        </p:tav>
                                        <p:tav tm="100000">
                                          <p:val>
                                            <p:strVal val="#ppt_x"/>
                                          </p:val>
                                        </p:tav>
                                      </p:tavLst>
                                    </p:anim>
                                    <p:anim calcmode="lin" valueType="num">
                                      <p:cBhvr additive="base">
                                        <p:cTn id="39" dur="500" fill="hold"/>
                                        <p:tgtEl>
                                          <p:spTgt spid="21"/>
                                        </p:tgtEl>
                                        <p:attrNameLst>
                                          <p:attrName>ppt_y</p:attrName>
                                        </p:attrNameLst>
                                      </p:cBhvr>
                                      <p:tavLst>
                                        <p:tav tm="0">
                                          <p:val>
                                            <p:strVal val="#ppt_y"/>
                                          </p:val>
                                        </p:tav>
                                        <p:tav tm="100000">
                                          <p:val>
                                            <p:strVal val="#ppt_y"/>
                                          </p:val>
                                        </p:tav>
                                      </p:tavLst>
                                    </p:anim>
                                  </p:childTnLst>
                                </p:cTn>
                              </p:par>
                            </p:childTnLst>
                          </p:cTn>
                        </p:par>
                        <p:par>
                          <p:cTn id="40" fill="hold">
                            <p:stCondLst>
                              <p:cond delay="5800"/>
                            </p:stCondLst>
                            <p:childTnLst>
                              <p:par>
                                <p:cTn id="41" presetID="42"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1000"/>
                                        <p:tgtEl>
                                          <p:spTgt spid="22"/>
                                        </p:tgtEl>
                                      </p:cBhvr>
                                    </p:animEffect>
                                    <p:anim calcmode="lin" valueType="num">
                                      <p:cBhvr>
                                        <p:cTn id="44" dur="1000" fill="hold"/>
                                        <p:tgtEl>
                                          <p:spTgt spid="22"/>
                                        </p:tgtEl>
                                        <p:attrNameLst>
                                          <p:attrName>ppt_x</p:attrName>
                                        </p:attrNameLst>
                                      </p:cBhvr>
                                      <p:tavLst>
                                        <p:tav tm="0">
                                          <p:val>
                                            <p:strVal val="#ppt_x"/>
                                          </p:val>
                                        </p:tav>
                                        <p:tav tm="100000">
                                          <p:val>
                                            <p:strVal val="#ppt_x"/>
                                          </p:val>
                                        </p:tav>
                                      </p:tavLst>
                                    </p:anim>
                                    <p:anim calcmode="lin" valueType="num">
                                      <p:cBhvr>
                                        <p:cTn id="45" dur="1000" fill="hold"/>
                                        <p:tgtEl>
                                          <p:spTgt spid="22"/>
                                        </p:tgtEl>
                                        <p:attrNameLst>
                                          <p:attrName>ppt_y</p:attrName>
                                        </p:attrNameLst>
                                      </p:cBhvr>
                                      <p:tavLst>
                                        <p:tav tm="0">
                                          <p:val>
                                            <p:strVal val="#ppt_y+.1"/>
                                          </p:val>
                                        </p:tav>
                                        <p:tav tm="100000">
                                          <p:val>
                                            <p:strVal val="#ppt_y"/>
                                          </p:val>
                                        </p:tav>
                                      </p:tavLst>
                                    </p:anim>
                                  </p:childTnLst>
                                </p:cTn>
                              </p:par>
                            </p:childTnLst>
                          </p:cTn>
                        </p:par>
                        <p:par>
                          <p:cTn id="46" fill="hold">
                            <p:stCondLst>
                              <p:cond delay="6800"/>
                            </p:stCondLst>
                            <p:childTnLst>
                              <p:par>
                                <p:cTn id="47" presetID="22" presetClass="entr" presetSubtype="1"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up)">
                                      <p:cBhvr>
                                        <p:cTn id="49" dur="500"/>
                                        <p:tgtEl>
                                          <p:spTgt spid="28"/>
                                        </p:tgtEl>
                                      </p:cBhvr>
                                    </p:animEffect>
                                  </p:childTnLst>
                                </p:cTn>
                              </p:par>
                            </p:childTnLst>
                          </p:cTn>
                        </p:par>
                        <p:par>
                          <p:cTn id="50" fill="hold">
                            <p:stCondLst>
                              <p:cond delay="7300"/>
                            </p:stCondLst>
                            <p:childTnLst>
                              <p:par>
                                <p:cTn id="51" presetID="22" presetClass="entr" presetSubtype="8"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1000"/>
                                        <p:tgtEl>
                                          <p:spTgt spid="23"/>
                                        </p:tgtEl>
                                      </p:cBhvr>
                                    </p:animEffect>
                                  </p:childTnLst>
                                </p:cTn>
                              </p:par>
                            </p:childTnLst>
                          </p:cTn>
                        </p:par>
                        <p:par>
                          <p:cTn id="54" fill="hold">
                            <p:stCondLst>
                              <p:cond delay="8300"/>
                            </p:stCondLst>
                            <p:childTnLst>
                              <p:par>
                                <p:cTn id="55" presetID="22" presetClass="entr" presetSubtype="8"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1000"/>
                                        <p:tgtEl>
                                          <p:spTgt spid="24"/>
                                        </p:tgtEl>
                                      </p:cBhvr>
                                    </p:animEffect>
                                  </p:childTnLst>
                                </p:cTn>
                              </p:par>
                            </p:childTnLst>
                          </p:cTn>
                        </p:par>
                        <p:par>
                          <p:cTn id="58" fill="hold">
                            <p:stCondLst>
                              <p:cond delay="9300"/>
                            </p:stCondLst>
                            <p:childTnLst>
                              <p:par>
                                <p:cTn id="59" presetID="22" presetClass="entr" presetSubtype="8"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1000"/>
                                        <p:tgtEl>
                                          <p:spTgt spid="25"/>
                                        </p:tgtEl>
                                      </p:cBhvr>
                                    </p:animEffect>
                                  </p:childTnLst>
                                </p:cTn>
                              </p:par>
                            </p:childTnLst>
                          </p:cTn>
                        </p:par>
                        <p:par>
                          <p:cTn id="62" fill="hold">
                            <p:stCondLst>
                              <p:cond delay="10300"/>
                            </p:stCondLst>
                            <p:childTnLst>
                              <p:par>
                                <p:cTn id="63" presetID="22" presetClass="entr" presetSubtype="8"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17" grpId="0"/>
      <p:bldP spid="18" grpId="0" animBg="1"/>
      <p:bldP spid="18" grpId="1" animBg="1"/>
      <p:bldP spid="21" grpId="0" animBg="1"/>
      <p:bldP spid="22" grpId="0"/>
      <p:bldP spid="23" grpId="0"/>
      <p:bldP spid="24" grpId="0"/>
      <p:bldP spid="25" grpId="0"/>
      <p:bldP spid="2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90E89D5D-C54F-4A82-9B07-369F15A7A747}"/>
              </a:ext>
            </a:extLst>
          </p:cNvPr>
          <p:cNvSpPr txBox="1"/>
          <p:nvPr/>
        </p:nvSpPr>
        <p:spPr>
          <a:xfrm>
            <a:off x="4330702" y="1295400"/>
            <a:ext cx="353059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施工图预算编制要求</a:t>
            </a:r>
          </a:p>
        </p:txBody>
      </p:sp>
      <p:grpSp>
        <p:nvGrpSpPr>
          <p:cNvPr id="62" name="PA-组合 2">
            <a:extLst>
              <a:ext uri="{FF2B5EF4-FFF2-40B4-BE49-F238E27FC236}">
                <a16:creationId xmlns:a16="http://schemas.microsoft.com/office/drawing/2014/main" id="{ACAC433A-101B-43E3-ABA8-6B2EBDC8E8B7}"/>
              </a:ext>
            </a:extLst>
          </p:cNvPr>
          <p:cNvGrpSpPr/>
          <p:nvPr>
            <p:custDataLst>
              <p:tags r:id="rId1"/>
            </p:custDataLst>
          </p:nvPr>
        </p:nvGrpSpPr>
        <p:grpSpPr>
          <a:xfrm>
            <a:off x="526398" y="187110"/>
            <a:ext cx="1980030" cy="858863"/>
            <a:chOff x="2568330" y="1872762"/>
            <a:chExt cx="1633413" cy="708513"/>
          </a:xfrm>
        </p:grpSpPr>
        <p:grpSp>
          <p:nvGrpSpPr>
            <p:cNvPr id="63" name="组合 62">
              <a:extLst>
                <a:ext uri="{FF2B5EF4-FFF2-40B4-BE49-F238E27FC236}">
                  <a16:creationId xmlns:a16="http://schemas.microsoft.com/office/drawing/2014/main" id="{935FBDC4-9C5C-4F41-90D5-CBC8A849E369}"/>
                </a:ext>
              </a:extLst>
            </p:cNvPr>
            <p:cNvGrpSpPr/>
            <p:nvPr/>
          </p:nvGrpSpPr>
          <p:grpSpPr>
            <a:xfrm>
              <a:off x="2655276" y="1872762"/>
              <a:ext cx="1459524" cy="708513"/>
              <a:chOff x="2655276" y="1872762"/>
              <a:chExt cx="1459524" cy="708513"/>
            </a:xfrm>
          </p:grpSpPr>
          <p:sp>
            <p:nvSpPr>
              <p:cNvPr id="65" name="PA-矩形 5">
                <a:extLst>
                  <a:ext uri="{FF2B5EF4-FFF2-40B4-BE49-F238E27FC236}">
                    <a16:creationId xmlns:a16="http://schemas.microsoft.com/office/drawing/2014/main" id="{5B864279-1E9C-4559-B540-D0A9B27B54FB}"/>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66" name="PA-图片 6">
                <a:extLst>
                  <a:ext uri="{FF2B5EF4-FFF2-40B4-BE49-F238E27FC236}">
                    <a16:creationId xmlns:a16="http://schemas.microsoft.com/office/drawing/2014/main" id="{77199FFA-1D29-4B9E-A951-780E1137E458}"/>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64" name="PA-矩形 4">
              <a:extLst>
                <a:ext uri="{FF2B5EF4-FFF2-40B4-BE49-F238E27FC236}">
                  <a16:creationId xmlns:a16="http://schemas.microsoft.com/office/drawing/2014/main" id="{30E9C4E7-0B93-4821-9CA8-25EA47CA94E6}"/>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施工图预算管理</a:t>
              </a:r>
            </a:p>
          </p:txBody>
        </p:sp>
      </p:grpSp>
      <p:cxnSp>
        <p:nvCxnSpPr>
          <p:cNvPr id="53" name="直接连接符 52">
            <a:extLst>
              <a:ext uri="{FF2B5EF4-FFF2-40B4-BE49-F238E27FC236}">
                <a16:creationId xmlns:a16="http://schemas.microsoft.com/office/drawing/2014/main" id="{F22E08A2-B061-4D0A-BB4E-1577B9F57D83}"/>
              </a:ext>
            </a:extLst>
          </p:cNvPr>
          <p:cNvCxnSpPr>
            <a:cxnSpLocks/>
          </p:cNvCxnSpPr>
          <p:nvPr/>
        </p:nvCxnSpPr>
        <p:spPr>
          <a:xfrm>
            <a:off x="3199611" y="1888503"/>
            <a:ext cx="5889582" cy="0"/>
          </a:xfrm>
          <a:prstGeom prst="line">
            <a:avLst/>
          </a:prstGeom>
          <a:ln w="381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0595767E-4306-4D29-8CB3-336EC0BB5899}"/>
              </a:ext>
            </a:extLst>
          </p:cNvPr>
          <p:cNvSpPr txBox="1"/>
          <p:nvPr/>
        </p:nvSpPr>
        <p:spPr>
          <a:xfrm>
            <a:off x="3606799" y="2689247"/>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原则上不得超过已批准的初设概算</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9133FE9C-C615-4B34-81DA-789A6BF03860}"/>
              </a:ext>
            </a:extLst>
          </p:cNvPr>
          <p:cNvSpPr/>
          <p:nvPr/>
        </p:nvSpPr>
        <p:spPr>
          <a:xfrm>
            <a:off x="2310566" y="2330029"/>
            <a:ext cx="7745288" cy="2416142"/>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F662268-8754-49DE-AEFE-F9D988EB4EBC}"/>
              </a:ext>
            </a:extLst>
          </p:cNvPr>
          <p:cNvSpPr txBox="1"/>
          <p:nvPr/>
        </p:nvSpPr>
        <p:spPr>
          <a:xfrm>
            <a:off x="5252138" y="2145362"/>
            <a:ext cx="1829135" cy="369332"/>
          </a:xfrm>
          <a:prstGeom prst="rect">
            <a:avLst/>
          </a:prstGeom>
          <a:solidFill>
            <a:srgbClr val="E6F1F1"/>
          </a:solidFill>
        </p:spPr>
        <p:txBody>
          <a:bodyPr vert="horz" wrap="square" rtlCol="0">
            <a:spAutoFit/>
          </a:bodyPr>
          <a:lstStyle/>
          <a:p>
            <a:pPr algn="dist"/>
            <a:r>
              <a:rPr lang="zh-CN" altLang="en-US" b="1" dirty="0">
                <a:solidFill>
                  <a:srgbClr val="404040"/>
                </a:solidFill>
              </a:rPr>
              <a:t>编制要求</a:t>
            </a:r>
            <a:endParaRPr lang="en-US" altLang="zh-CN" b="1" dirty="0">
              <a:solidFill>
                <a:srgbClr val="404040"/>
              </a:solidFill>
            </a:endParaRPr>
          </a:p>
        </p:txBody>
      </p:sp>
      <p:sp>
        <p:nvSpPr>
          <p:cNvPr id="23" name="文本框 22">
            <a:extLst>
              <a:ext uri="{FF2B5EF4-FFF2-40B4-BE49-F238E27FC236}">
                <a16:creationId xmlns:a16="http://schemas.microsoft.com/office/drawing/2014/main" id="{214D05B5-3F16-4AD2-9E91-C090C539E534}"/>
              </a:ext>
            </a:extLst>
          </p:cNvPr>
          <p:cNvSpPr txBox="1"/>
          <p:nvPr/>
        </p:nvSpPr>
        <p:spPr>
          <a:xfrm>
            <a:off x="3606800" y="3188633"/>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施工图预算内容应完整，编制方法正确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5585C7E-D73B-4F2B-B7C0-45216564E621}"/>
              </a:ext>
            </a:extLst>
          </p:cNvPr>
          <p:cNvSpPr txBox="1"/>
          <p:nvPr/>
        </p:nvSpPr>
        <p:spPr>
          <a:xfrm>
            <a:off x="3606799" y="3688019"/>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量、价、费计列准确</a:t>
            </a:r>
            <a:endParaRPr lang="en-US" altLang="zh-CN" sz="1600" b="1" dirty="0">
              <a:solidFill>
                <a:srgbClr val="404040"/>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11D7A844-AF8C-4AA1-B887-BA18366C6755}"/>
              </a:ext>
            </a:extLst>
          </p:cNvPr>
          <p:cNvSpPr txBox="1"/>
          <p:nvPr/>
        </p:nvSpPr>
        <p:spPr>
          <a:xfrm>
            <a:off x="3606799" y="4187405"/>
            <a:ext cx="4978399" cy="338554"/>
          </a:xfrm>
          <a:prstGeom prst="rect">
            <a:avLst/>
          </a:prstGeom>
          <a:noFill/>
        </p:spPr>
        <p:txBody>
          <a:bodyPr vert="horz" wrap="square" rtlCol="0">
            <a:spAutoFit/>
          </a:bodyPr>
          <a:lstStyle/>
          <a:p>
            <a:pPr algn="dist"/>
            <a:r>
              <a:rPr lang="zh-CN" altLang="en-US" sz="1600" b="1" dirty="0">
                <a:solidFill>
                  <a:srgbClr val="404040"/>
                </a:solidFill>
                <a:latin typeface="微软雅黑" panose="020B0503020204020204" pitchFamily="34" charset="-122"/>
                <a:ea typeface="微软雅黑" panose="020B0503020204020204" pitchFamily="34" charset="-122"/>
              </a:rPr>
              <a:t>符合</a:t>
            </a:r>
            <a:r>
              <a:rPr lang="en-US" altLang="zh-CN" sz="1600" b="1" dirty="0">
                <a:solidFill>
                  <a:srgbClr val="404040"/>
                </a:solidFill>
                <a:latin typeface="微软雅黑" panose="020B0503020204020204" pitchFamily="34" charset="-122"/>
                <a:ea typeface="微软雅黑" panose="020B0503020204020204" pitchFamily="34" charset="-122"/>
              </a:rPr>
              <a:t>《</a:t>
            </a:r>
            <a:r>
              <a:rPr lang="zh-CN" altLang="en-US" sz="1600" b="1" dirty="0">
                <a:solidFill>
                  <a:srgbClr val="404040"/>
                </a:solidFill>
                <a:latin typeface="微软雅黑" panose="020B0503020204020204" pitchFamily="34" charset="-122"/>
                <a:ea typeface="微软雅黑" panose="020B0503020204020204" pitchFamily="34" charset="-122"/>
              </a:rPr>
              <a:t>电网工程建设预算编制与计算规定</a:t>
            </a:r>
            <a:r>
              <a:rPr lang="en-US" altLang="zh-CN" sz="1600" b="1" dirty="0">
                <a:solidFill>
                  <a:srgbClr val="404040"/>
                </a:solidFill>
                <a:latin typeface="微软雅黑" panose="020B0503020204020204" pitchFamily="34" charset="-122"/>
                <a:ea typeface="微软雅黑" panose="020B0503020204020204" pitchFamily="34" charset="-122"/>
              </a:rPr>
              <a:t>》</a:t>
            </a:r>
          </a:p>
        </p:txBody>
      </p:sp>
      <p:sp>
        <p:nvSpPr>
          <p:cNvPr id="31" name="矩形: 圆角 30">
            <a:extLst>
              <a:ext uri="{FF2B5EF4-FFF2-40B4-BE49-F238E27FC236}">
                <a16:creationId xmlns:a16="http://schemas.microsoft.com/office/drawing/2014/main" id="{E983B48A-2C20-4495-8A0D-80CBE0CEEA29}"/>
              </a:ext>
            </a:extLst>
          </p:cNvPr>
          <p:cNvSpPr/>
          <p:nvPr/>
        </p:nvSpPr>
        <p:spPr>
          <a:xfrm>
            <a:off x="2310566" y="5058423"/>
            <a:ext cx="7745288" cy="971804"/>
          </a:xfrm>
          <a:prstGeom prst="roundRect">
            <a:avLst>
              <a:gd name="adj" fmla="val 17242"/>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E7F140B7-B767-4718-9C43-28A1AB9AC75F}"/>
              </a:ext>
            </a:extLst>
          </p:cNvPr>
          <p:cNvSpPr txBox="1"/>
          <p:nvPr/>
        </p:nvSpPr>
        <p:spPr>
          <a:xfrm>
            <a:off x="2627087"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建筑工程费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4087613-CEF9-4E74-A813-51D86C0756FB}"/>
              </a:ext>
            </a:extLst>
          </p:cNvPr>
          <p:cNvSpPr txBox="1"/>
          <p:nvPr/>
        </p:nvSpPr>
        <p:spPr>
          <a:xfrm>
            <a:off x="4448629"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安装工程费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9B15F710-77CD-465F-BCE6-A8C914F9F276}"/>
              </a:ext>
            </a:extLst>
          </p:cNvPr>
          <p:cNvSpPr txBox="1"/>
          <p:nvPr/>
        </p:nvSpPr>
        <p:spPr>
          <a:xfrm>
            <a:off x="6270171"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设备材料费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329B5DC4-2F90-4313-926A-7C705507907E}"/>
              </a:ext>
            </a:extLst>
          </p:cNvPr>
          <p:cNvSpPr txBox="1"/>
          <p:nvPr/>
        </p:nvSpPr>
        <p:spPr>
          <a:xfrm>
            <a:off x="8091713" y="5406389"/>
            <a:ext cx="1473201" cy="338554"/>
          </a:xfrm>
          <a:prstGeom prst="rect">
            <a:avLst/>
          </a:prstGeom>
          <a:noFill/>
        </p:spPr>
        <p:txBody>
          <a:bodyPr vert="horz" wrap="square" rtlCol="0">
            <a:spAutoFit/>
          </a:bodyPr>
          <a:lstStyle/>
          <a:p>
            <a:pPr algn="dist"/>
            <a:r>
              <a:rPr lang="zh-CN" altLang="en-US" sz="1600" b="1" u="sng" dirty="0">
                <a:solidFill>
                  <a:srgbClr val="404040"/>
                </a:solidFill>
                <a:latin typeface="微软雅黑" panose="020B0503020204020204" pitchFamily="34" charset="-122"/>
                <a:ea typeface="微软雅黑" panose="020B0503020204020204" pitchFamily="34" charset="-122"/>
              </a:rPr>
              <a:t>其他费</a:t>
            </a:r>
            <a:endParaRPr lang="en-US" altLang="zh-CN" sz="1600" b="1" u="sng" dirty="0">
              <a:solidFill>
                <a:srgbClr val="40404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5EBDE1D9-E6F4-447C-9A47-E8606B6FA97A}"/>
              </a:ext>
            </a:extLst>
          </p:cNvPr>
          <p:cNvSpPr txBox="1"/>
          <p:nvPr/>
        </p:nvSpPr>
        <p:spPr>
          <a:xfrm>
            <a:off x="4427504" y="4893428"/>
            <a:ext cx="3433796" cy="369332"/>
          </a:xfrm>
          <a:prstGeom prst="rect">
            <a:avLst/>
          </a:prstGeom>
          <a:solidFill>
            <a:srgbClr val="E6F1F1"/>
          </a:solidFill>
        </p:spPr>
        <p:txBody>
          <a:bodyPr vert="horz" wrap="square" rtlCol="0">
            <a:spAutoFit/>
          </a:bodyPr>
          <a:lstStyle/>
          <a:p>
            <a:pPr algn="dist"/>
            <a:r>
              <a:rPr lang="zh-CN" altLang="en-US" b="1" dirty="0">
                <a:solidFill>
                  <a:srgbClr val="404040"/>
                </a:solidFill>
              </a:rPr>
              <a:t>全口径费用，内容包括</a:t>
            </a:r>
            <a:endParaRPr lang="en-US" altLang="zh-CN" b="1" dirty="0">
              <a:solidFill>
                <a:srgbClr val="404040"/>
              </a:solidFill>
            </a:endParaRPr>
          </a:p>
        </p:txBody>
      </p:sp>
    </p:spTree>
    <p:extLst>
      <p:ext uri="{BB962C8B-B14F-4D97-AF65-F5344CB8AC3E}">
        <p14:creationId xmlns:p14="http://schemas.microsoft.com/office/powerpoint/2010/main" val="11283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up)">
                                      <p:cBhvr>
                                        <p:cTn id="11" dur="500"/>
                                        <p:tgtEl>
                                          <p:spTgt spid="3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1000"/>
                                        <p:tgtEl>
                                          <p:spTgt spid="40"/>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1000"/>
                                        <p:tgtEl>
                                          <p:spTgt spid="23"/>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1000"/>
                                        <p:tgtEl>
                                          <p:spTgt spid="24"/>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1000"/>
                                        <p:tgtEl>
                                          <p:spTgt spid="25"/>
                                        </p:tgtEl>
                                      </p:cBhvr>
                                    </p:animEffect>
                                  </p:childTnLst>
                                </p:cTn>
                              </p:par>
                            </p:childTnLst>
                          </p:cTn>
                        </p:par>
                        <p:par>
                          <p:cTn id="28" fill="hold">
                            <p:stCondLst>
                              <p:cond delay="5000"/>
                            </p:stCondLst>
                            <p:childTnLst>
                              <p:par>
                                <p:cTn id="29" presetID="22" presetClass="entr" presetSubtype="1"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up)">
                                      <p:cBhvr>
                                        <p:cTn id="31" dur="500"/>
                                        <p:tgtEl>
                                          <p:spTgt spid="31"/>
                                        </p:tgtEl>
                                      </p:cBhvr>
                                    </p:animEffect>
                                  </p:childTnLst>
                                </p:cTn>
                              </p:par>
                            </p:childTnLst>
                          </p:cTn>
                        </p:par>
                        <p:par>
                          <p:cTn id="32" fill="hold">
                            <p:stCondLst>
                              <p:cond delay="5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0" grpId="0" animBg="1"/>
      <p:bldP spid="29" grpId="0" animBg="1"/>
      <p:bldP spid="23" grpId="0"/>
      <p:bldP spid="24" grpId="0"/>
      <p:bldP spid="25" grpId="0"/>
      <p:bldP spid="31" grpId="0" animBg="1"/>
      <p:bldP spid="3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组合 2">
            <a:extLst>
              <a:ext uri="{FF2B5EF4-FFF2-40B4-BE49-F238E27FC236}">
                <a16:creationId xmlns:a16="http://schemas.microsoft.com/office/drawing/2014/main" id="{77B68066-644F-441A-9841-C1ABA4555F88}"/>
              </a:ext>
            </a:extLst>
          </p:cNvPr>
          <p:cNvGrpSpPr/>
          <p:nvPr>
            <p:custDataLst>
              <p:tags r:id="rId1"/>
            </p:custDataLst>
          </p:nvPr>
        </p:nvGrpSpPr>
        <p:grpSpPr>
          <a:xfrm>
            <a:off x="526398" y="187110"/>
            <a:ext cx="1980030" cy="858863"/>
            <a:chOff x="2568330" y="1872762"/>
            <a:chExt cx="1633413" cy="708513"/>
          </a:xfrm>
        </p:grpSpPr>
        <p:grpSp>
          <p:nvGrpSpPr>
            <p:cNvPr id="4" name="组合 3">
              <a:extLst>
                <a:ext uri="{FF2B5EF4-FFF2-40B4-BE49-F238E27FC236}">
                  <a16:creationId xmlns:a16="http://schemas.microsoft.com/office/drawing/2014/main" id="{588B2E89-7536-4D2F-904A-73CD9C85F6DD}"/>
                </a:ext>
              </a:extLst>
            </p:cNvPr>
            <p:cNvGrpSpPr/>
            <p:nvPr/>
          </p:nvGrpSpPr>
          <p:grpSpPr>
            <a:xfrm>
              <a:off x="2655276" y="1872762"/>
              <a:ext cx="1459524" cy="708513"/>
              <a:chOff x="2655276" y="1872762"/>
              <a:chExt cx="1459524" cy="708513"/>
            </a:xfrm>
          </p:grpSpPr>
          <p:sp>
            <p:nvSpPr>
              <p:cNvPr id="6" name="PA-矩形 5">
                <a:extLst>
                  <a:ext uri="{FF2B5EF4-FFF2-40B4-BE49-F238E27FC236}">
                    <a16:creationId xmlns:a16="http://schemas.microsoft.com/office/drawing/2014/main" id="{2D6BB566-14B8-439E-9C32-F1407840D145}"/>
                  </a:ext>
                </a:extLst>
              </p:cNvPr>
              <p:cNvSpPr/>
              <p:nvPr>
                <p:custDataLst>
                  <p:tags r:id="rId3"/>
                </p:custDataLst>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pic>
            <p:nvPicPr>
              <p:cNvPr id="7" name="PA-图片 6">
                <a:extLst>
                  <a:ext uri="{FF2B5EF4-FFF2-40B4-BE49-F238E27FC236}">
                    <a16:creationId xmlns:a16="http://schemas.microsoft.com/office/drawing/2014/main" id="{C0C7AA8A-9AA0-4B4E-B4CB-E9A627E3C33A}"/>
                  </a:ext>
                </a:extLst>
              </p:cNvPr>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PA-矩形 4">
              <a:extLst>
                <a:ext uri="{FF2B5EF4-FFF2-40B4-BE49-F238E27FC236}">
                  <a16:creationId xmlns:a16="http://schemas.microsoft.com/office/drawing/2014/main" id="{4B9B25EB-17B4-49FD-8EA6-1DEC72C14411}"/>
                </a:ext>
              </a:extLst>
            </p:cNvPr>
            <p:cNvSpPr/>
            <p:nvPr>
              <p:custDataLst>
                <p:tags r:id="rId2"/>
              </p:custDataLst>
            </p:nvPr>
          </p:nvSpPr>
          <p:spPr>
            <a:xfrm>
              <a:off x="2568330" y="1971497"/>
              <a:ext cx="163341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初设概算的概念</a:t>
              </a:r>
            </a:p>
          </p:txBody>
        </p:sp>
      </p:grpSp>
      <p:grpSp>
        <p:nvGrpSpPr>
          <p:cNvPr id="11" name="组合 10">
            <a:extLst>
              <a:ext uri="{FF2B5EF4-FFF2-40B4-BE49-F238E27FC236}">
                <a16:creationId xmlns:a16="http://schemas.microsoft.com/office/drawing/2014/main" id="{647F5A85-D44B-45D4-8296-926C9EAD263D}"/>
              </a:ext>
            </a:extLst>
          </p:cNvPr>
          <p:cNvGrpSpPr/>
          <p:nvPr/>
        </p:nvGrpSpPr>
        <p:grpSpPr>
          <a:xfrm>
            <a:off x="4169569" y="1276596"/>
            <a:ext cx="3852863" cy="582684"/>
            <a:chOff x="4169569" y="1276596"/>
            <a:chExt cx="3852863" cy="582684"/>
          </a:xfrm>
        </p:grpSpPr>
        <p:sp>
          <p:nvSpPr>
            <p:cNvPr id="2" name="矩形: 圆角 1">
              <a:extLst>
                <a:ext uri="{FF2B5EF4-FFF2-40B4-BE49-F238E27FC236}">
                  <a16:creationId xmlns:a16="http://schemas.microsoft.com/office/drawing/2014/main" id="{3D3431D3-5C9C-4513-88DC-3AF7467A897B}"/>
                </a:ext>
              </a:extLst>
            </p:cNvPr>
            <p:cNvSpPr/>
            <p:nvPr/>
          </p:nvSpPr>
          <p:spPr>
            <a:xfrm>
              <a:off x="4169569" y="1276596"/>
              <a:ext cx="3852863" cy="582684"/>
            </a:xfrm>
            <a:prstGeom prst="roundRect">
              <a:avLst>
                <a:gd name="adj" fmla="val 50000"/>
              </a:avLst>
            </a:prstGeom>
            <a:noFill/>
            <a:ln w="38100">
              <a:gradFill>
                <a:gsLst>
                  <a:gs pos="0">
                    <a:srgbClr val="71E3B8"/>
                  </a:gs>
                  <a:gs pos="100000">
                    <a:srgbClr val="27B4DB"/>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71831A91-C9AB-4476-9C09-5D3D585A5882}"/>
                </a:ext>
              </a:extLst>
            </p:cNvPr>
            <p:cNvSpPr txBox="1"/>
            <p:nvPr/>
          </p:nvSpPr>
          <p:spPr>
            <a:xfrm>
              <a:off x="4314031" y="1375298"/>
              <a:ext cx="3563938" cy="400110"/>
            </a:xfrm>
            <a:prstGeom prst="rect">
              <a:avLst/>
            </a:prstGeom>
            <a:noFill/>
          </p:spPr>
          <p:txBody>
            <a:bodyPr wrap="square" rtlCol="0">
              <a:spAutoFit/>
            </a:bodyPr>
            <a:lstStyle/>
            <a:p>
              <a:pPr algn="dist"/>
              <a:r>
                <a:rPr lang="zh-CN" altLang="en-US" sz="2000" b="1" dirty="0">
                  <a:latin typeface="微软雅黑" panose="020B0503020204020204" pitchFamily="34" charset="-122"/>
                  <a:ea typeface="微软雅黑" panose="020B0503020204020204" pitchFamily="34" charset="-122"/>
                </a:rPr>
                <a:t>初步设计概算的编制要求</a:t>
              </a:r>
            </a:p>
          </p:txBody>
        </p:sp>
      </p:grpSp>
      <p:grpSp>
        <p:nvGrpSpPr>
          <p:cNvPr id="20" name="组合 19">
            <a:extLst>
              <a:ext uri="{FF2B5EF4-FFF2-40B4-BE49-F238E27FC236}">
                <a16:creationId xmlns:a16="http://schemas.microsoft.com/office/drawing/2014/main" id="{924CC83B-4713-4284-89E1-81EE7E2E8D53}"/>
              </a:ext>
            </a:extLst>
          </p:cNvPr>
          <p:cNvGrpSpPr/>
          <p:nvPr/>
        </p:nvGrpSpPr>
        <p:grpSpPr>
          <a:xfrm>
            <a:off x="1314220" y="3165190"/>
            <a:ext cx="751230" cy="800923"/>
            <a:chOff x="4873625" y="2120900"/>
            <a:chExt cx="2447925" cy="2609851"/>
          </a:xfrm>
          <a:gradFill>
            <a:gsLst>
              <a:gs pos="0">
                <a:srgbClr val="71E3B8"/>
              </a:gs>
              <a:gs pos="100000">
                <a:srgbClr val="27B4DB"/>
              </a:gs>
            </a:gsLst>
            <a:lin ang="5400000" scaled="1"/>
          </a:gradFill>
        </p:grpSpPr>
        <p:sp>
          <p:nvSpPr>
            <p:cNvPr id="17" name="Freeform 5">
              <a:extLst>
                <a:ext uri="{FF2B5EF4-FFF2-40B4-BE49-F238E27FC236}">
                  <a16:creationId xmlns:a16="http://schemas.microsoft.com/office/drawing/2014/main" id="{A726E52B-EB0D-4179-B5DA-AF715F7E8432}"/>
                </a:ext>
              </a:extLst>
            </p:cNvPr>
            <p:cNvSpPr>
              <a:spLocks noEditPoints="1"/>
            </p:cNvSpPr>
            <p:nvPr/>
          </p:nvSpPr>
          <p:spPr bwMode="auto">
            <a:xfrm>
              <a:off x="4873625" y="2120900"/>
              <a:ext cx="2447925" cy="2590800"/>
            </a:xfrm>
            <a:custGeom>
              <a:avLst/>
              <a:gdLst>
                <a:gd name="T0" fmla="*/ 50 w 652"/>
                <a:gd name="T1" fmla="*/ 691 h 691"/>
                <a:gd name="T2" fmla="*/ 50 w 652"/>
                <a:gd name="T3" fmla="*/ 650 h 691"/>
                <a:gd name="T4" fmla="*/ 275 w 652"/>
                <a:gd name="T5" fmla="*/ 392 h 691"/>
                <a:gd name="T6" fmla="*/ 376 w 652"/>
                <a:gd name="T7" fmla="*/ 392 h 691"/>
                <a:gd name="T8" fmla="*/ 601 w 652"/>
                <a:gd name="T9" fmla="*/ 650 h 691"/>
                <a:gd name="T10" fmla="*/ 601 w 652"/>
                <a:gd name="T11" fmla="*/ 691 h 691"/>
                <a:gd name="T12" fmla="*/ 652 w 652"/>
                <a:gd name="T13" fmla="*/ 691 h 691"/>
                <a:gd name="T14" fmla="*/ 652 w 652"/>
                <a:gd name="T15" fmla="*/ 652 h 691"/>
                <a:gd name="T16" fmla="*/ 446 w 652"/>
                <a:gd name="T17" fmla="*/ 357 h 691"/>
                <a:gd name="T18" fmla="*/ 534 w 652"/>
                <a:gd name="T19" fmla="*/ 196 h 691"/>
                <a:gd name="T20" fmla="*/ 326 w 652"/>
                <a:gd name="T21" fmla="*/ 0 h 691"/>
                <a:gd name="T22" fmla="*/ 118 w 652"/>
                <a:gd name="T23" fmla="*/ 196 h 691"/>
                <a:gd name="T24" fmla="*/ 204 w 652"/>
                <a:gd name="T25" fmla="*/ 355 h 691"/>
                <a:gd name="T26" fmla="*/ 0 w 652"/>
                <a:gd name="T27" fmla="*/ 652 h 691"/>
                <a:gd name="T28" fmla="*/ 0 w 652"/>
                <a:gd name="T29" fmla="*/ 691 h 691"/>
                <a:gd name="T30" fmla="*/ 50 w 652"/>
                <a:gd name="T31" fmla="*/ 691 h 691"/>
                <a:gd name="T32" fmla="*/ 168 w 652"/>
                <a:gd name="T33" fmla="*/ 196 h 691"/>
                <a:gd name="T34" fmla="*/ 326 w 652"/>
                <a:gd name="T35" fmla="*/ 47 h 691"/>
                <a:gd name="T36" fmla="*/ 484 w 652"/>
                <a:gd name="T37" fmla="*/ 196 h 691"/>
                <a:gd name="T38" fmla="*/ 326 w 652"/>
                <a:gd name="T39" fmla="*/ 345 h 691"/>
                <a:gd name="T40" fmla="*/ 168 w 652"/>
                <a:gd name="T41" fmla="*/ 196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2" h="691">
                  <a:moveTo>
                    <a:pt x="50" y="691"/>
                  </a:moveTo>
                  <a:cubicBezTo>
                    <a:pt x="50" y="650"/>
                    <a:pt x="50" y="650"/>
                    <a:pt x="50" y="650"/>
                  </a:cubicBezTo>
                  <a:cubicBezTo>
                    <a:pt x="50" y="533"/>
                    <a:pt x="151" y="392"/>
                    <a:pt x="275" y="392"/>
                  </a:cubicBezTo>
                  <a:cubicBezTo>
                    <a:pt x="376" y="392"/>
                    <a:pt x="376" y="392"/>
                    <a:pt x="376" y="392"/>
                  </a:cubicBezTo>
                  <a:cubicBezTo>
                    <a:pt x="500" y="392"/>
                    <a:pt x="601" y="533"/>
                    <a:pt x="601" y="650"/>
                  </a:cubicBezTo>
                  <a:cubicBezTo>
                    <a:pt x="601" y="691"/>
                    <a:pt x="601" y="691"/>
                    <a:pt x="601" y="691"/>
                  </a:cubicBezTo>
                  <a:cubicBezTo>
                    <a:pt x="652" y="691"/>
                    <a:pt x="652" y="691"/>
                    <a:pt x="652" y="691"/>
                  </a:cubicBezTo>
                  <a:cubicBezTo>
                    <a:pt x="652" y="652"/>
                    <a:pt x="652" y="652"/>
                    <a:pt x="652" y="652"/>
                  </a:cubicBezTo>
                  <a:cubicBezTo>
                    <a:pt x="652" y="534"/>
                    <a:pt x="563" y="388"/>
                    <a:pt x="446" y="357"/>
                  </a:cubicBezTo>
                  <a:cubicBezTo>
                    <a:pt x="500" y="321"/>
                    <a:pt x="534" y="263"/>
                    <a:pt x="534" y="196"/>
                  </a:cubicBezTo>
                  <a:cubicBezTo>
                    <a:pt x="534" y="88"/>
                    <a:pt x="441" y="0"/>
                    <a:pt x="326" y="0"/>
                  </a:cubicBezTo>
                  <a:cubicBezTo>
                    <a:pt x="211" y="0"/>
                    <a:pt x="118" y="88"/>
                    <a:pt x="118" y="196"/>
                  </a:cubicBezTo>
                  <a:cubicBezTo>
                    <a:pt x="118" y="262"/>
                    <a:pt x="152" y="320"/>
                    <a:pt x="204" y="355"/>
                  </a:cubicBezTo>
                  <a:cubicBezTo>
                    <a:pt x="86" y="385"/>
                    <a:pt x="0" y="532"/>
                    <a:pt x="0" y="652"/>
                  </a:cubicBezTo>
                  <a:cubicBezTo>
                    <a:pt x="0" y="691"/>
                    <a:pt x="0" y="691"/>
                    <a:pt x="0" y="691"/>
                  </a:cubicBezTo>
                  <a:cubicBezTo>
                    <a:pt x="50" y="691"/>
                    <a:pt x="50" y="691"/>
                    <a:pt x="50" y="691"/>
                  </a:cubicBezTo>
                  <a:close/>
                  <a:moveTo>
                    <a:pt x="168" y="196"/>
                  </a:moveTo>
                  <a:cubicBezTo>
                    <a:pt x="168" y="114"/>
                    <a:pt x="239" y="47"/>
                    <a:pt x="326" y="47"/>
                  </a:cubicBezTo>
                  <a:cubicBezTo>
                    <a:pt x="414" y="47"/>
                    <a:pt x="484" y="114"/>
                    <a:pt x="484" y="196"/>
                  </a:cubicBezTo>
                  <a:cubicBezTo>
                    <a:pt x="484" y="279"/>
                    <a:pt x="414" y="345"/>
                    <a:pt x="326" y="345"/>
                  </a:cubicBezTo>
                  <a:cubicBezTo>
                    <a:pt x="239" y="345"/>
                    <a:pt x="168" y="279"/>
                    <a:pt x="168" y="19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6">
              <a:extLst>
                <a:ext uri="{FF2B5EF4-FFF2-40B4-BE49-F238E27FC236}">
                  <a16:creationId xmlns:a16="http://schemas.microsoft.com/office/drawing/2014/main" id="{0408403C-9A97-4A95-89CE-FF0F9C056B43}"/>
                </a:ext>
              </a:extLst>
            </p:cNvPr>
            <p:cNvSpPr>
              <a:spLocks/>
            </p:cNvSpPr>
            <p:nvPr/>
          </p:nvSpPr>
          <p:spPr bwMode="auto">
            <a:xfrm>
              <a:off x="5857875" y="3624263"/>
              <a:ext cx="481013" cy="1106488"/>
            </a:xfrm>
            <a:custGeom>
              <a:avLst/>
              <a:gdLst>
                <a:gd name="T0" fmla="*/ 127 w 128"/>
                <a:gd name="T1" fmla="*/ 245 h 295"/>
                <a:gd name="T2" fmla="*/ 83 w 128"/>
                <a:gd name="T3" fmla="*/ 71 h 295"/>
                <a:gd name="T4" fmla="*/ 113 w 128"/>
                <a:gd name="T5" fmla="*/ 12 h 295"/>
                <a:gd name="T6" fmla="*/ 107 w 128"/>
                <a:gd name="T7" fmla="*/ 4 h 295"/>
                <a:gd name="T8" fmla="*/ 64 w 128"/>
                <a:gd name="T9" fmla="*/ 0 h 295"/>
                <a:gd name="T10" fmla="*/ 21 w 128"/>
                <a:gd name="T11" fmla="*/ 4 h 295"/>
                <a:gd name="T12" fmla="*/ 15 w 128"/>
                <a:gd name="T13" fmla="*/ 12 h 295"/>
                <a:gd name="T14" fmla="*/ 44 w 128"/>
                <a:gd name="T15" fmla="*/ 71 h 295"/>
                <a:gd name="T16" fmla="*/ 0 w 128"/>
                <a:gd name="T17" fmla="*/ 245 h 295"/>
                <a:gd name="T18" fmla="*/ 2 w 128"/>
                <a:gd name="T19" fmla="*/ 250 h 295"/>
                <a:gd name="T20" fmla="*/ 59 w 128"/>
                <a:gd name="T21" fmla="*/ 294 h 295"/>
                <a:gd name="T22" fmla="*/ 63 w 128"/>
                <a:gd name="T23" fmla="*/ 295 h 295"/>
                <a:gd name="T24" fmla="*/ 65 w 128"/>
                <a:gd name="T25" fmla="*/ 294 h 295"/>
                <a:gd name="T26" fmla="*/ 68 w 128"/>
                <a:gd name="T27" fmla="*/ 294 h 295"/>
                <a:gd name="T28" fmla="*/ 69 w 128"/>
                <a:gd name="T29" fmla="*/ 292 h 295"/>
                <a:gd name="T30" fmla="*/ 126 w 128"/>
                <a:gd name="T31" fmla="*/ 250 h 295"/>
                <a:gd name="T32" fmla="*/ 127 w 128"/>
                <a:gd name="T33" fmla="*/ 24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 h="295">
                  <a:moveTo>
                    <a:pt x="127" y="245"/>
                  </a:moveTo>
                  <a:cubicBezTo>
                    <a:pt x="120" y="187"/>
                    <a:pt x="90" y="92"/>
                    <a:pt x="83" y="71"/>
                  </a:cubicBezTo>
                  <a:cubicBezTo>
                    <a:pt x="105" y="49"/>
                    <a:pt x="112" y="14"/>
                    <a:pt x="113" y="12"/>
                  </a:cubicBezTo>
                  <a:cubicBezTo>
                    <a:pt x="113" y="9"/>
                    <a:pt x="111" y="5"/>
                    <a:pt x="107" y="4"/>
                  </a:cubicBezTo>
                  <a:cubicBezTo>
                    <a:pt x="106" y="4"/>
                    <a:pt x="83" y="0"/>
                    <a:pt x="64" y="0"/>
                  </a:cubicBezTo>
                  <a:cubicBezTo>
                    <a:pt x="44" y="0"/>
                    <a:pt x="22" y="4"/>
                    <a:pt x="21" y="4"/>
                  </a:cubicBezTo>
                  <a:cubicBezTo>
                    <a:pt x="17" y="5"/>
                    <a:pt x="14" y="9"/>
                    <a:pt x="15" y="12"/>
                  </a:cubicBezTo>
                  <a:cubicBezTo>
                    <a:pt x="15" y="14"/>
                    <a:pt x="23" y="49"/>
                    <a:pt x="44" y="71"/>
                  </a:cubicBezTo>
                  <a:cubicBezTo>
                    <a:pt x="38" y="92"/>
                    <a:pt x="7" y="187"/>
                    <a:pt x="0" y="245"/>
                  </a:cubicBezTo>
                  <a:cubicBezTo>
                    <a:pt x="0" y="247"/>
                    <a:pt x="0" y="248"/>
                    <a:pt x="2" y="250"/>
                  </a:cubicBezTo>
                  <a:cubicBezTo>
                    <a:pt x="2" y="251"/>
                    <a:pt x="22" y="272"/>
                    <a:pt x="59" y="294"/>
                  </a:cubicBezTo>
                  <a:cubicBezTo>
                    <a:pt x="60" y="294"/>
                    <a:pt x="62" y="295"/>
                    <a:pt x="63" y="295"/>
                  </a:cubicBezTo>
                  <a:cubicBezTo>
                    <a:pt x="64" y="295"/>
                    <a:pt x="64" y="295"/>
                    <a:pt x="65" y="294"/>
                  </a:cubicBezTo>
                  <a:cubicBezTo>
                    <a:pt x="66" y="294"/>
                    <a:pt x="67" y="294"/>
                    <a:pt x="68" y="294"/>
                  </a:cubicBezTo>
                  <a:cubicBezTo>
                    <a:pt x="68" y="293"/>
                    <a:pt x="69" y="293"/>
                    <a:pt x="69" y="292"/>
                  </a:cubicBezTo>
                  <a:cubicBezTo>
                    <a:pt x="109" y="271"/>
                    <a:pt x="125" y="250"/>
                    <a:pt x="126" y="250"/>
                  </a:cubicBezTo>
                  <a:cubicBezTo>
                    <a:pt x="127" y="248"/>
                    <a:pt x="128" y="246"/>
                    <a:pt x="127" y="2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33" name="组合 32">
            <a:extLst>
              <a:ext uri="{FF2B5EF4-FFF2-40B4-BE49-F238E27FC236}">
                <a16:creationId xmlns:a16="http://schemas.microsoft.com/office/drawing/2014/main" id="{0DFB7C80-B37D-425D-9A82-6D057F7F4D12}"/>
              </a:ext>
            </a:extLst>
          </p:cNvPr>
          <p:cNvGrpSpPr/>
          <p:nvPr/>
        </p:nvGrpSpPr>
        <p:grpSpPr>
          <a:xfrm>
            <a:off x="2765192" y="2973585"/>
            <a:ext cx="6661615" cy="498903"/>
            <a:chOff x="4588533" y="3351930"/>
            <a:chExt cx="5733293" cy="352867"/>
          </a:xfrm>
        </p:grpSpPr>
        <p:grpSp>
          <p:nvGrpSpPr>
            <p:cNvPr id="27" name="组合 26">
              <a:extLst>
                <a:ext uri="{FF2B5EF4-FFF2-40B4-BE49-F238E27FC236}">
                  <a16:creationId xmlns:a16="http://schemas.microsoft.com/office/drawing/2014/main" id="{9478894A-100F-4D66-98B1-7ADCD5F2FE37}"/>
                </a:ext>
              </a:extLst>
            </p:cNvPr>
            <p:cNvGrpSpPr/>
            <p:nvPr/>
          </p:nvGrpSpPr>
          <p:grpSpPr>
            <a:xfrm>
              <a:off x="4588533" y="3351930"/>
              <a:ext cx="571535" cy="352867"/>
              <a:chOff x="4314031" y="3623656"/>
              <a:chExt cx="943769" cy="582684"/>
            </a:xfrm>
          </p:grpSpPr>
          <p:sp>
            <p:nvSpPr>
              <p:cNvPr id="21" name="矩形: 圆角 20">
                <a:extLst>
                  <a:ext uri="{FF2B5EF4-FFF2-40B4-BE49-F238E27FC236}">
                    <a16:creationId xmlns:a16="http://schemas.microsoft.com/office/drawing/2014/main" id="{6B1C410E-7BD7-4B48-90E4-CC26651C1814}"/>
                  </a:ext>
                </a:extLst>
              </p:cNvPr>
              <p:cNvSpPr/>
              <p:nvPr/>
            </p:nvSpPr>
            <p:spPr>
              <a:xfrm>
                <a:off x="4314031" y="3623656"/>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CBC4D5C-D92D-4256-9FEB-8F3BA4E7FB73}"/>
                  </a:ext>
                </a:extLst>
              </p:cNvPr>
              <p:cNvSpPr txBox="1"/>
              <p:nvPr/>
            </p:nvSpPr>
            <p:spPr>
              <a:xfrm>
                <a:off x="4503974" y="3824535"/>
                <a:ext cx="563881" cy="313331"/>
              </a:xfrm>
              <a:prstGeom prst="rect">
                <a:avLst/>
              </a:prstGeom>
              <a:noFill/>
            </p:spPr>
            <p:txBody>
              <a:bodyPr wrap="square" rtlCol="0">
                <a:spAutoFit/>
              </a:bodyPr>
              <a:lstStyle/>
              <a:p>
                <a:pPr algn="ctr">
                  <a:lnSpc>
                    <a:spcPts val="1200"/>
                  </a:lnSpc>
                </a:pPr>
                <a:r>
                  <a:rPr lang="zh-CN" altLang="en-US" sz="2000" b="1" dirty="0">
                    <a:solidFill>
                      <a:schemeClr val="bg1"/>
                    </a:solidFill>
                  </a:rPr>
                  <a:t>一</a:t>
                </a:r>
              </a:p>
            </p:txBody>
          </p:sp>
        </p:grpSp>
        <p:sp>
          <p:nvSpPr>
            <p:cNvPr id="30" name="文本框 29">
              <a:extLst>
                <a:ext uri="{FF2B5EF4-FFF2-40B4-BE49-F238E27FC236}">
                  <a16:creationId xmlns:a16="http://schemas.microsoft.com/office/drawing/2014/main" id="{0236E818-1DE3-400B-89EB-54B05C7E8021}"/>
                </a:ext>
              </a:extLst>
            </p:cNvPr>
            <p:cNvSpPr txBox="1"/>
            <p:nvPr/>
          </p:nvSpPr>
          <p:spPr>
            <a:xfrm>
              <a:off x="5392601" y="3383787"/>
              <a:ext cx="4929225" cy="261223"/>
            </a:xfrm>
            <a:prstGeom prst="rect">
              <a:avLst/>
            </a:prstGeom>
            <a:noFill/>
          </p:spPr>
          <p:txBody>
            <a:bodyPr wrap="square" rtlCol="0">
              <a:spAutoFit/>
            </a:bodyPr>
            <a:lstStyle/>
            <a:p>
              <a:r>
                <a:rPr lang="zh-CN" altLang="en-US" dirty="0"/>
                <a:t>提供已招标设备、材料、服务类费用合同（协议价）</a:t>
              </a:r>
            </a:p>
          </p:txBody>
        </p:sp>
      </p:grpSp>
      <p:grpSp>
        <p:nvGrpSpPr>
          <p:cNvPr id="34" name="组合 33">
            <a:extLst>
              <a:ext uri="{FF2B5EF4-FFF2-40B4-BE49-F238E27FC236}">
                <a16:creationId xmlns:a16="http://schemas.microsoft.com/office/drawing/2014/main" id="{62B0BA28-DCF4-4813-A8F2-F5AD4A55884B}"/>
              </a:ext>
            </a:extLst>
          </p:cNvPr>
          <p:cNvGrpSpPr/>
          <p:nvPr/>
        </p:nvGrpSpPr>
        <p:grpSpPr>
          <a:xfrm>
            <a:off x="2765192" y="3823687"/>
            <a:ext cx="6661615" cy="498903"/>
            <a:chOff x="4588534" y="3868969"/>
            <a:chExt cx="5733293" cy="352868"/>
          </a:xfrm>
        </p:grpSpPr>
        <p:grpSp>
          <p:nvGrpSpPr>
            <p:cNvPr id="42" name="组合 41">
              <a:extLst>
                <a:ext uri="{FF2B5EF4-FFF2-40B4-BE49-F238E27FC236}">
                  <a16:creationId xmlns:a16="http://schemas.microsoft.com/office/drawing/2014/main" id="{DB47E4EE-A2A2-4FAA-BAAF-12DEAA63012D}"/>
                </a:ext>
              </a:extLst>
            </p:cNvPr>
            <p:cNvGrpSpPr/>
            <p:nvPr/>
          </p:nvGrpSpPr>
          <p:grpSpPr>
            <a:xfrm>
              <a:off x="4588534" y="3868969"/>
              <a:ext cx="571535" cy="352868"/>
              <a:chOff x="4314031" y="3623655"/>
              <a:chExt cx="943769" cy="582684"/>
            </a:xfrm>
          </p:grpSpPr>
          <p:sp>
            <p:nvSpPr>
              <p:cNvPr id="43" name="矩形: 圆角 42">
                <a:extLst>
                  <a:ext uri="{FF2B5EF4-FFF2-40B4-BE49-F238E27FC236}">
                    <a16:creationId xmlns:a16="http://schemas.microsoft.com/office/drawing/2014/main" id="{D4BBD24C-2F53-4499-89DE-B2B437A1241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8F59E5E7-C9E8-41CC-A078-E33F3FF123EE}"/>
                  </a:ext>
                </a:extLst>
              </p:cNvPr>
              <p:cNvSpPr txBox="1"/>
              <p:nvPr/>
            </p:nvSpPr>
            <p:spPr>
              <a:xfrm>
                <a:off x="4503974" y="3816918"/>
                <a:ext cx="563881" cy="313332"/>
              </a:xfrm>
              <a:prstGeom prst="rect">
                <a:avLst/>
              </a:prstGeom>
              <a:noFill/>
            </p:spPr>
            <p:txBody>
              <a:bodyPr wrap="square" rtlCol="0">
                <a:spAutoFit/>
              </a:bodyPr>
              <a:lstStyle>
                <a:defPPr>
                  <a:defRPr lang="zh-CN"/>
                </a:defPPr>
                <a:lvl1pPr algn="ctr">
                  <a:lnSpc>
                    <a:spcPts val="1200"/>
                  </a:lnSpc>
                  <a:defRPr sz="2000" b="1">
                    <a:solidFill>
                      <a:schemeClr val="bg1"/>
                    </a:solidFill>
                  </a:defRPr>
                </a:lvl1pPr>
              </a:lstStyle>
              <a:p>
                <a:r>
                  <a:rPr lang="zh-CN" altLang="en-US" dirty="0"/>
                  <a:t>二</a:t>
                </a:r>
              </a:p>
            </p:txBody>
          </p:sp>
        </p:grpSp>
        <p:sp>
          <p:nvSpPr>
            <p:cNvPr id="61" name="文本框 60">
              <a:extLst>
                <a:ext uri="{FF2B5EF4-FFF2-40B4-BE49-F238E27FC236}">
                  <a16:creationId xmlns:a16="http://schemas.microsoft.com/office/drawing/2014/main" id="{91022872-9A0B-43C4-90FD-138CA645B2A3}"/>
                </a:ext>
              </a:extLst>
            </p:cNvPr>
            <p:cNvSpPr txBox="1"/>
            <p:nvPr/>
          </p:nvSpPr>
          <p:spPr>
            <a:xfrm>
              <a:off x="5392602" y="3914534"/>
              <a:ext cx="4929225" cy="261223"/>
            </a:xfrm>
            <a:prstGeom prst="rect">
              <a:avLst/>
            </a:prstGeom>
            <a:noFill/>
          </p:spPr>
          <p:txBody>
            <a:bodyPr wrap="square" rtlCol="0">
              <a:spAutoFit/>
            </a:bodyPr>
            <a:lstStyle/>
            <a:p>
              <a:r>
                <a:rPr lang="zh-CN" altLang="en-US" dirty="0"/>
                <a:t>提供委托外部设计、施工项目、自营项目的施工图预算</a:t>
              </a:r>
            </a:p>
          </p:txBody>
        </p:sp>
      </p:grpSp>
      <p:grpSp>
        <p:nvGrpSpPr>
          <p:cNvPr id="35" name="组合 34">
            <a:extLst>
              <a:ext uri="{FF2B5EF4-FFF2-40B4-BE49-F238E27FC236}">
                <a16:creationId xmlns:a16="http://schemas.microsoft.com/office/drawing/2014/main" id="{2E23C5C8-BAE4-4B84-ABBD-9D5434308C40}"/>
              </a:ext>
            </a:extLst>
          </p:cNvPr>
          <p:cNvGrpSpPr/>
          <p:nvPr/>
        </p:nvGrpSpPr>
        <p:grpSpPr>
          <a:xfrm>
            <a:off x="2765192" y="4673789"/>
            <a:ext cx="6661617" cy="498904"/>
            <a:chOff x="4588534" y="4386002"/>
            <a:chExt cx="5733295" cy="352868"/>
          </a:xfrm>
        </p:grpSpPr>
        <p:grpSp>
          <p:nvGrpSpPr>
            <p:cNvPr id="51" name="组合 50">
              <a:extLst>
                <a:ext uri="{FF2B5EF4-FFF2-40B4-BE49-F238E27FC236}">
                  <a16:creationId xmlns:a16="http://schemas.microsoft.com/office/drawing/2014/main" id="{30400DCD-ECE5-4B3E-B916-923CAF965AD0}"/>
                </a:ext>
              </a:extLst>
            </p:cNvPr>
            <p:cNvGrpSpPr/>
            <p:nvPr/>
          </p:nvGrpSpPr>
          <p:grpSpPr>
            <a:xfrm>
              <a:off x="4588534" y="4386002"/>
              <a:ext cx="571535" cy="352868"/>
              <a:chOff x="4314031" y="3623655"/>
              <a:chExt cx="943769" cy="582684"/>
            </a:xfrm>
          </p:grpSpPr>
          <p:sp>
            <p:nvSpPr>
              <p:cNvPr id="52" name="矩形: 圆角 51">
                <a:extLst>
                  <a:ext uri="{FF2B5EF4-FFF2-40B4-BE49-F238E27FC236}">
                    <a16:creationId xmlns:a16="http://schemas.microsoft.com/office/drawing/2014/main" id="{6728081C-420E-4C47-B999-3AC662AC11BF}"/>
                  </a:ext>
                </a:extLst>
              </p:cNvPr>
              <p:cNvSpPr/>
              <p:nvPr/>
            </p:nvSpPr>
            <p:spPr>
              <a:xfrm>
                <a:off x="4314031" y="3623655"/>
                <a:ext cx="943769" cy="582684"/>
              </a:xfrm>
              <a:prstGeom prst="roundRect">
                <a:avLst>
                  <a:gd name="adj" fmla="val 50000"/>
                </a:avLst>
              </a:prstGeom>
              <a:gradFill>
                <a:gsLst>
                  <a:gs pos="0">
                    <a:srgbClr val="71E3B8"/>
                  </a:gs>
                  <a:gs pos="100000">
                    <a:srgbClr val="27B4DB"/>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EB5CD6AF-F239-4E56-B19B-28E92E3ACD8A}"/>
                  </a:ext>
                </a:extLst>
              </p:cNvPr>
              <p:cNvSpPr txBox="1"/>
              <p:nvPr/>
            </p:nvSpPr>
            <p:spPr>
              <a:xfrm>
                <a:off x="4503974" y="3823314"/>
                <a:ext cx="563881" cy="313331"/>
              </a:xfrm>
              <a:prstGeom prst="rect">
                <a:avLst/>
              </a:prstGeom>
              <a:noFill/>
            </p:spPr>
            <p:txBody>
              <a:bodyPr wrap="square" rtlCol="0">
                <a:spAutoFit/>
              </a:bodyPr>
              <a:lstStyle>
                <a:defPPr>
                  <a:defRPr lang="zh-CN"/>
                </a:defPPr>
                <a:lvl1pPr algn="ctr">
                  <a:lnSpc>
                    <a:spcPts val="1200"/>
                  </a:lnSpc>
                  <a:defRPr sz="2000" b="1">
                    <a:solidFill>
                      <a:schemeClr val="bg1"/>
                    </a:solidFill>
                  </a:defRPr>
                </a:lvl1pPr>
              </a:lstStyle>
              <a:p>
                <a:r>
                  <a:rPr lang="zh-CN" altLang="en-US" dirty="0"/>
                  <a:t>三</a:t>
                </a:r>
              </a:p>
            </p:txBody>
          </p:sp>
        </p:grpSp>
        <p:sp>
          <p:nvSpPr>
            <p:cNvPr id="63" name="文本框 62">
              <a:extLst>
                <a:ext uri="{FF2B5EF4-FFF2-40B4-BE49-F238E27FC236}">
                  <a16:creationId xmlns:a16="http://schemas.microsoft.com/office/drawing/2014/main" id="{31F4E72F-5039-422A-8E0B-2879BABC9C97}"/>
                </a:ext>
              </a:extLst>
            </p:cNvPr>
            <p:cNvSpPr txBox="1"/>
            <p:nvPr/>
          </p:nvSpPr>
          <p:spPr>
            <a:xfrm>
              <a:off x="5392604" y="4429682"/>
              <a:ext cx="4929225" cy="261223"/>
            </a:xfrm>
            <a:prstGeom prst="rect">
              <a:avLst/>
            </a:prstGeom>
            <a:noFill/>
          </p:spPr>
          <p:txBody>
            <a:bodyPr wrap="square" rtlCol="0">
              <a:spAutoFit/>
            </a:bodyPr>
            <a:lstStyle/>
            <a:p>
              <a:r>
                <a:rPr lang="zh-CN" altLang="en-US" dirty="0"/>
                <a:t>提供建设项目发生其他费用的相关资料</a:t>
              </a:r>
            </a:p>
          </p:txBody>
        </p:sp>
      </p:grpSp>
      <p:sp>
        <p:nvSpPr>
          <p:cNvPr id="47" name="文本框 46">
            <a:extLst>
              <a:ext uri="{FF2B5EF4-FFF2-40B4-BE49-F238E27FC236}">
                <a16:creationId xmlns:a16="http://schemas.microsoft.com/office/drawing/2014/main" id="{A15E9E3B-2B56-48D4-BA92-B067D4ABD8AB}"/>
              </a:ext>
            </a:extLst>
          </p:cNvPr>
          <p:cNvSpPr txBox="1"/>
          <p:nvPr/>
        </p:nvSpPr>
        <p:spPr>
          <a:xfrm>
            <a:off x="1091113" y="4175334"/>
            <a:ext cx="1197444" cy="369332"/>
          </a:xfrm>
          <a:prstGeom prst="rect">
            <a:avLst/>
          </a:prstGeom>
          <a:noFill/>
        </p:spPr>
        <p:txBody>
          <a:bodyPr wrap="square" rtlCol="0">
            <a:spAutoFit/>
          </a:bodyPr>
          <a:lstStyle/>
          <a:p>
            <a:pPr algn="dist"/>
            <a:r>
              <a:rPr lang="zh-CN" altLang="en-US" b="1" dirty="0"/>
              <a:t>项目法人</a:t>
            </a:r>
          </a:p>
        </p:txBody>
      </p:sp>
      <p:sp>
        <p:nvSpPr>
          <p:cNvPr id="14" name="矩形: 圆角 13">
            <a:extLst>
              <a:ext uri="{FF2B5EF4-FFF2-40B4-BE49-F238E27FC236}">
                <a16:creationId xmlns:a16="http://schemas.microsoft.com/office/drawing/2014/main" id="{148BB22C-B36F-4D72-8033-E1DBEB4537E6}"/>
              </a:ext>
            </a:extLst>
          </p:cNvPr>
          <p:cNvSpPr/>
          <p:nvPr/>
        </p:nvSpPr>
        <p:spPr>
          <a:xfrm>
            <a:off x="2540653" y="2372859"/>
            <a:ext cx="7305256" cy="3331645"/>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1B160CF-455E-474F-A528-7B0BEDFB29F7}"/>
              </a:ext>
            </a:extLst>
          </p:cNvPr>
          <p:cNvSpPr txBox="1"/>
          <p:nvPr/>
        </p:nvSpPr>
        <p:spPr>
          <a:xfrm>
            <a:off x="4858871" y="2188193"/>
            <a:ext cx="2668820" cy="369332"/>
          </a:xfrm>
          <a:prstGeom prst="rect">
            <a:avLst/>
          </a:prstGeom>
          <a:solidFill>
            <a:srgbClr val="E6F1F1"/>
          </a:solidFill>
        </p:spPr>
        <p:txBody>
          <a:bodyPr wrap="square" rtlCol="0">
            <a:spAutoFit/>
          </a:bodyPr>
          <a:lstStyle/>
          <a:p>
            <a:pPr algn="dist"/>
            <a:r>
              <a:rPr lang="zh-CN" altLang="en-US" b="1" dirty="0"/>
              <a:t>做好如下工作</a:t>
            </a:r>
          </a:p>
        </p:txBody>
      </p:sp>
    </p:spTree>
    <p:extLst>
      <p:ext uri="{BB962C8B-B14F-4D97-AF65-F5344CB8AC3E}">
        <p14:creationId xmlns:p14="http://schemas.microsoft.com/office/powerpoint/2010/main" val="127287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4" fill="hold" grpId="0" nodeType="afterEffect">
                                  <p:stCondLst>
                                    <p:cond delay="0"/>
                                  </p:stCondLst>
                                  <p:iterate type="lt">
                                    <p:tmPct val="10000"/>
                                  </p:iterate>
                                  <p:childTnLst>
                                    <p:set>
                                      <p:cBhvr>
                                        <p:cTn id="22" dur="1" fill="hold">
                                          <p:stCondLst>
                                            <p:cond delay="0"/>
                                          </p:stCondLst>
                                        </p:cTn>
                                        <p:tgtEl>
                                          <p:spTgt spid="29"/>
                                        </p:tgtEl>
                                        <p:attrNameLst>
                                          <p:attrName>style.visibility</p:attrName>
                                        </p:attrNameLst>
                                      </p:cBhvr>
                                      <p:to>
                                        <p:strVal val="visible"/>
                                      </p:to>
                                    </p:set>
                                    <p:animEffect transition="in" filter="wipe(down)">
                                      <p:cBhvr>
                                        <p:cTn id="23" dur="500"/>
                                        <p:tgtEl>
                                          <p:spTgt spid="29"/>
                                        </p:tgtEl>
                                      </p:cBhvr>
                                    </p:animEffect>
                                  </p:childTnLst>
                                </p:cTn>
                              </p:par>
                            </p:childTnLst>
                          </p:cTn>
                        </p:par>
                        <p:par>
                          <p:cTn id="24" fill="hold">
                            <p:stCondLst>
                              <p:cond delay="32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3750"/>
                            </p:stCondLst>
                            <p:childTnLst>
                              <p:par>
                                <p:cTn id="29" presetID="42"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childTnLst>
                          </p:cTn>
                        </p:par>
                        <p:par>
                          <p:cTn id="34" fill="hold">
                            <p:stCondLst>
                              <p:cond delay="4750"/>
                            </p:stCondLst>
                            <p:childTnLst>
                              <p:par>
                                <p:cTn id="35" presetID="42" presetClass="entr" presetSubtype="0"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anim calcmode="lin" valueType="num">
                                      <p:cBhvr>
                                        <p:cTn id="38" dur="1000" fill="hold"/>
                                        <p:tgtEl>
                                          <p:spTgt spid="34"/>
                                        </p:tgtEl>
                                        <p:attrNameLst>
                                          <p:attrName>ppt_x</p:attrName>
                                        </p:attrNameLst>
                                      </p:cBhvr>
                                      <p:tavLst>
                                        <p:tav tm="0">
                                          <p:val>
                                            <p:strVal val="#ppt_x"/>
                                          </p:val>
                                        </p:tav>
                                        <p:tav tm="100000">
                                          <p:val>
                                            <p:strVal val="#ppt_x"/>
                                          </p:val>
                                        </p:tav>
                                      </p:tavLst>
                                    </p:anim>
                                    <p:anim calcmode="lin" valueType="num">
                                      <p:cBhvr>
                                        <p:cTn id="39" dur="100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5750"/>
                            </p:stCondLst>
                            <p:childTnLst>
                              <p:par>
                                <p:cTn id="41" presetID="42" presetClass="entr" presetSubtype="0"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4" grpId="0" animBg="1"/>
      <p:bldP spid="2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78A2505-FD13-4E92-9832-9EDB8CD6424D}"/>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val="0"/>
              </a:ext>
            </a:extLst>
          </a:blip>
          <a:srcRect l="3476" t="14167" b="14589"/>
          <a:stretch/>
        </p:blipFill>
        <p:spPr>
          <a:xfrm>
            <a:off x="4363090" y="3290479"/>
            <a:ext cx="3587646" cy="2648010"/>
          </a:xfrm>
          <a:prstGeom prst="rect">
            <a:avLst/>
          </a:prstGeom>
        </p:spPr>
      </p:pic>
      <p:grpSp>
        <p:nvGrpSpPr>
          <p:cNvPr id="4" name="组合 3">
            <a:extLst>
              <a:ext uri="{FF2B5EF4-FFF2-40B4-BE49-F238E27FC236}">
                <a16:creationId xmlns:a16="http://schemas.microsoft.com/office/drawing/2014/main" id="{9E8F6FDE-BF38-4D61-B559-53AAC12433A5}"/>
              </a:ext>
            </a:extLst>
          </p:cNvPr>
          <p:cNvGrpSpPr/>
          <p:nvPr/>
        </p:nvGrpSpPr>
        <p:grpSpPr>
          <a:xfrm>
            <a:off x="4464784" y="1920827"/>
            <a:ext cx="3262432" cy="1369652"/>
            <a:chOff x="6641955" y="2825702"/>
            <a:chExt cx="3262432" cy="1369652"/>
          </a:xfrm>
        </p:grpSpPr>
        <p:sp>
          <p:nvSpPr>
            <p:cNvPr id="2" name="矩形 1">
              <a:extLst>
                <a:ext uri="{FF2B5EF4-FFF2-40B4-BE49-F238E27FC236}">
                  <a16:creationId xmlns:a16="http://schemas.microsoft.com/office/drawing/2014/main" id="{F87D4B83-9DD2-4F93-84B0-2A5B9EF0D3D3}"/>
                </a:ext>
              </a:extLst>
            </p:cNvPr>
            <p:cNvSpPr/>
            <p:nvPr/>
          </p:nvSpPr>
          <p:spPr>
            <a:xfrm>
              <a:off x="6641955" y="2825702"/>
              <a:ext cx="3262432" cy="1015663"/>
            </a:xfrm>
            <a:prstGeom prst="rect">
              <a:avLst/>
            </a:prstGeom>
          </p:spPr>
          <p:txBody>
            <a:bodyPr wrap="none" anchor="ctr">
              <a:spAutoFit/>
            </a:bodyPr>
            <a:lstStyle/>
            <a:p>
              <a:pPr algn="ctr"/>
              <a:r>
                <a:rPr lang="zh-CN" altLang="en-US" sz="6000" b="1" dirty="0">
                  <a:gradFill>
                    <a:gsLst>
                      <a:gs pos="0">
                        <a:srgbClr val="22B1DB"/>
                      </a:gs>
                      <a:gs pos="100000">
                        <a:srgbClr val="71E3B8"/>
                      </a:gs>
                    </a:gsLst>
                    <a:lin ang="0" scaled="1"/>
                  </a:gradFill>
                  <a:effectLst>
                    <a:outerShdw blurRad="38100" dist="38100" dir="2700000" algn="tl">
                      <a:srgbClr val="000000">
                        <a:alpha val="43137"/>
                      </a:srgbClr>
                    </a:outerShdw>
                  </a:effectLst>
                  <a:cs typeface="+mn-ea"/>
                  <a:sym typeface="+mn-lt"/>
                </a:rPr>
                <a:t>课程结束</a:t>
              </a:r>
            </a:p>
          </p:txBody>
        </p:sp>
        <p:sp>
          <p:nvSpPr>
            <p:cNvPr id="3" name="矩形 2">
              <a:extLst>
                <a:ext uri="{FF2B5EF4-FFF2-40B4-BE49-F238E27FC236}">
                  <a16:creationId xmlns:a16="http://schemas.microsoft.com/office/drawing/2014/main" id="{AC5F14F2-EC25-44D2-ACF1-638AEB0758C3}"/>
                </a:ext>
              </a:extLst>
            </p:cNvPr>
            <p:cNvSpPr/>
            <p:nvPr/>
          </p:nvSpPr>
          <p:spPr>
            <a:xfrm>
              <a:off x="6792637" y="3733689"/>
              <a:ext cx="3082895" cy="461665"/>
            </a:xfrm>
            <a:prstGeom prst="rect">
              <a:avLst/>
            </a:prstGeom>
          </p:spPr>
          <p:txBody>
            <a:bodyPr wrap="none" anchor="ctr">
              <a:spAutoFit/>
            </a:bodyPr>
            <a:lstStyle/>
            <a:p>
              <a:pPr algn="ctr"/>
              <a:r>
                <a:rPr lang="en-US" altLang="zh-CN" sz="2400" spc="150" dirty="0">
                  <a:gradFill>
                    <a:gsLst>
                      <a:gs pos="0">
                        <a:srgbClr val="2365C9"/>
                      </a:gs>
                      <a:gs pos="100000">
                        <a:srgbClr val="71E3B8"/>
                      </a:gs>
                    </a:gsLst>
                    <a:lin ang="0" scaled="1"/>
                  </a:gradFill>
                  <a:effectLst>
                    <a:outerShdw blurRad="38100" dist="38100" dir="2700000" algn="tl">
                      <a:srgbClr val="000000">
                        <a:alpha val="43137"/>
                      </a:srgbClr>
                    </a:outerShdw>
                  </a:effectLst>
                  <a:cs typeface="+mn-ea"/>
                  <a:sym typeface="+mn-lt"/>
                </a:rPr>
                <a:t>END OF COURSE</a:t>
              </a:r>
              <a:endParaRPr lang="zh-CN" altLang="en-US" sz="2400" spc="150" dirty="0">
                <a:gradFill>
                  <a:gsLst>
                    <a:gs pos="0">
                      <a:srgbClr val="2365C9"/>
                    </a:gs>
                    <a:gs pos="100000">
                      <a:srgbClr val="71E3B8"/>
                    </a:gs>
                  </a:gsLst>
                  <a:lin ang="0" scaled="1"/>
                </a:gradFill>
                <a:effectLst>
                  <a:outerShdw blurRad="38100" dist="38100" dir="2700000" algn="tl">
                    <a:srgbClr val="000000">
                      <a:alpha val="43137"/>
                    </a:srgbClr>
                  </a:outerShdw>
                </a:effectLst>
                <a:cs typeface="+mn-ea"/>
                <a:sym typeface="+mn-lt"/>
              </a:endParaRPr>
            </a:p>
          </p:txBody>
        </p:sp>
      </p:grpSp>
    </p:spTree>
    <p:extLst>
      <p:ext uri="{BB962C8B-B14F-4D97-AF65-F5344CB8AC3E}">
        <p14:creationId xmlns:p14="http://schemas.microsoft.com/office/powerpoint/2010/main" val="66317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íŝlïdê">
            <a:extLst>
              <a:ext uri="{FF2B5EF4-FFF2-40B4-BE49-F238E27FC236}">
                <a16:creationId xmlns:a16="http://schemas.microsoft.com/office/drawing/2014/main" id="{36B6CA27-6DF5-4AA2-989E-7DCA1843EE1C}"/>
              </a:ext>
            </a:extLst>
          </p:cNvPr>
          <p:cNvSpPr/>
          <p:nvPr/>
        </p:nvSpPr>
        <p:spPr>
          <a:xfrm>
            <a:off x="1805629" y="3899926"/>
            <a:ext cx="1474380" cy="1593873"/>
          </a:xfrm>
          <a:custGeom>
            <a:avLst/>
            <a:gdLst/>
            <a:ahLst/>
            <a:cxnLst>
              <a:cxn ang="0">
                <a:pos x="wd2" y="hd2"/>
              </a:cxn>
              <a:cxn ang="5400000">
                <a:pos x="wd2" y="hd2"/>
              </a:cxn>
              <a:cxn ang="10800000">
                <a:pos x="wd2" y="hd2"/>
              </a:cxn>
              <a:cxn ang="16200000">
                <a:pos x="wd2" y="hd2"/>
              </a:cxn>
            </a:cxnLst>
            <a:rect l="0" t="0" r="r" b="b"/>
            <a:pathLst>
              <a:path w="21371" h="21600" extrusionOk="0">
                <a:moveTo>
                  <a:pt x="5280" y="0"/>
                </a:moveTo>
                <a:cubicBezTo>
                  <a:pt x="3204" y="2259"/>
                  <a:pt x="1680" y="4913"/>
                  <a:pt x="813" y="7779"/>
                </a:cubicBezTo>
                <a:cubicBezTo>
                  <a:pt x="-25" y="10550"/>
                  <a:pt x="-229" y="13457"/>
                  <a:pt x="265" y="16300"/>
                </a:cubicBezTo>
                <a:cubicBezTo>
                  <a:pt x="404" y="17103"/>
                  <a:pt x="601" y="17902"/>
                  <a:pt x="990" y="18630"/>
                </a:cubicBezTo>
                <a:cubicBezTo>
                  <a:pt x="1931" y="20395"/>
                  <a:pt x="3832" y="21535"/>
                  <a:pt x="5941" y="21600"/>
                </a:cubicBezTo>
                <a:lnTo>
                  <a:pt x="21371" y="21600"/>
                </a:lnTo>
                <a:cubicBezTo>
                  <a:pt x="19419" y="21096"/>
                  <a:pt x="17565" y="20317"/>
                  <a:pt x="15869" y="19294"/>
                </a:cubicBezTo>
                <a:cubicBezTo>
                  <a:pt x="13027" y="17578"/>
                  <a:pt x="10708" y="15213"/>
                  <a:pt x="8727" y="12746"/>
                </a:cubicBezTo>
                <a:cubicBezTo>
                  <a:pt x="7014" y="10612"/>
                  <a:pt x="5505" y="8320"/>
                  <a:pt x="4932" y="5650"/>
                </a:cubicBezTo>
                <a:cubicBezTo>
                  <a:pt x="4529" y="3776"/>
                  <a:pt x="4646" y="1830"/>
                  <a:pt x="5280" y="0"/>
                </a:cubicBezTo>
                <a:close/>
              </a:path>
            </a:pathLst>
          </a:custGeom>
          <a:solidFill>
            <a:schemeClr val="bg1">
              <a:lumMod val="75000"/>
            </a:schemeClr>
          </a:solidFill>
          <a:ln w="12700">
            <a:miter lim="400000"/>
          </a:ln>
        </p:spPr>
        <p:txBody>
          <a:bodyPr wrap="square" lIns="91440" tIns="45720" rIns="91440" bIns="45720" anchor="ctr">
            <a:normAutofit/>
          </a:bodyPr>
          <a:lstStyle/>
          <a:p>
            <a:pPr algn="ctr"/>
            <a:endParaRPr/>
          </a:p>
        </p:txBody>
      </p:sp>
      <p:sp>
        <p:nvSpPr>
          <p:cNvPr id="32" name="îşļîḋe">
            <a:extLst>
              <a:ext uri="{FF2B5EF4-FFF2-40B4-BE49-F238E27FC236}">
                <a16:creationId xmlns:a16="http://schemas.microsoft.com/office/drawing/2014/main" id="{9757E46C-247A-4B96-8968-2F2531FBFF70}"/>
              </a:ext>
            </a:extLst>
          </p:cNvPr>
          <p:cNvSpPr/>
          <p:nvPr/>
        </p:nvSpPr>
        <p:spPr>
          <a:xfrm rot="17288654">
            <a:off x="2573784" y="3870822"/>
            <a:ext cx="1474380" cy="1593873"/>
          </a:xfrm>
          <a:custGeom>
            <a:avLst/>
            <a:gdLst/>
            <a:ahLst/>
            <a:cxnLst>
              <a:cxn ang="0">
                <a:pos x="wd2" y="hd2"/>
              </a:cxn>
              <a:cxn ang="5400000">
                <a:pos x="wd2" y="hd2"/>
              </a:cxn>
              <a:cxn ang="10800000">
                <a:pos x="wd2" y="hd2"/>
              </a:cxn>
              <a:cxn ang="16200000">
                <a:pos x="wd2" y="hd2"/>
              </a:cxn>
            </a:cxnLst>
            <a:rect l="0" t="0" r="r" b="b"/>
            <a:pathLst>
              <a:path w="21371" h="21600" extrusionOk="0">
                <a:moveTo>
                  <a:pt x="5280" y="0"/>
                </a:moveTo>
                <a:cubicBezTo>
                  <a:pt x="3204" y="2259"/>
                  <a:pt x="1680" y="4913"/>
                  <a:pt x="813" y="7779"/>
                </a:cubicBezTo>
                <a:cubicBezTo>
                  <a:pt x="-25" y="10550"/>
                  <a:pt x="-229" y="13457"/>
                  <a:pt x="265" y="16300"/>
                </a:cubicBezTo>
                <a:cubicBezTo>
                  <a:pt x="404" y="17103"/>
                  <a:pt x="601" y="17902"/>
                  <a:pt x="990" y="18630"/>
                </a:cubicBezTo>
                <a:cubicBezTo>
                  <a:pt x="1931" y="20395"/>
                  <a:pt x="3832" y="21535"/>
                  <a:pt x="5941" y="21600"/>
                </a:cubicBezTo>
                <a:lnTo>
                  <a:pt x="21371" y="21600"/>
                </a:lnTo>
                <a:cubicBezTo>
                  <a:pt x="19419" y="21096"/>
                  <a:pt x="17565" y="20317"/>
                  <a:pt x="15869" y="19294"/>
                </a:cubicBezTo>
                <a:cubicBezTo>
                  <a:pt x="13027" y="17578"/>
                  <a:pt x="10708" y="15213"/>
                  <a:pt x="8727" y="12746"/>
                </a:cubicBezTo>
                <a:cubicBezTo>
                  <a:pt x="7014" y="10612"/>
                  <a:pt x="5505" y="8320"/>
                  <a:pt x="4932" y="5650"/>
                </a:cubicBezTo>
                <a:cubicBezTo>
                  <a:pt x="4529" y="3776"/>
                  <a:pt x="4646" y="1830"/>
                  <a:pt x="5280" y="0"/>
                </a:cubicBezTo>
                <a:close/>
              </a:path>
            </a:pathLst>
          </a:custGeom>
          <a:solidFill>
            <a:schemeClr val="bg1">
              <a:lumMod val="75000"/>
            </a:schemeClr>
          </a:solidFill>
          <a:ln w="12700">
            <a:miter lim="400000"/>
          </a:ln>
        </p:spPr>
        <p:txBody>
          <a:bodyPr wrap="square" lIns="91440" tIns="45720" rIns="91440" bIns="45720" anchor="ctr">
            <a:normAutofit/>
          </a:bodyPr>
          <a:lstStyle/>
          <a:p>
            <a:pPr algn="ctr"/>
            <a:endParaRPr/>
          </a:p>
        </p:txBody>
      </p:sp>
      <p:sp>
        <p:nvSpPr>
          <p:cNvPr id="33" name="îŝḻide">
            <a:extLst>
              <a:ext uri="{FF2B5EF4-FFF2-40B4-BE49-F238E27FC236}">
                <a16:creationId xmlns:a16="http://schemas.microsoft.com/office/drawing/2014/main" id="{3EECBEAF-D07B-491C-81FE-1CF234712D99}"/>
              </a:ext>
            </a:extLst>
          </p:cNvPr>
          <p:cNvSpPr/>
          <p:nvPr/>
        </p:nvSpPr>
        <p:spPr>
          <a:xfrm rot="12959466">
            <a:off x="2786157" y="3135353"/>
            <a:ext cx="1474380" cy="1593873"/>
          </a:xfrm>
          <a:custGeom>
            <a:avLst/>
            <a:gdLst/>
            <a:ahLst/>
            <a:cxnLst>
              <a:cxn ang="0">
                <a:pos x="wd2" y="hd2"/>
              </a:cxn>
              <a:cxn ang="5400000">
                <a:pos x="wd2" y="hd2"/>
              </a:cxn>
              <a:cxn ang="10800000">
                <a:pos x="wd2" y="hd2"/>
              </a:cxn>
              <a:cxn ang="16200000">
                <a:pos x="wd2" y="hd2"/>
              </a:cxn>
            </a:cxnLst>
            <a:rect l="0" t="0" r="r" b="b"/>
            <a:pathLst>
              <a:path w="21371" h="21600" extrusionOk="0">
                <a:moveTo>
                  <a:pt x="5280" y="0"/>
                </a:moveTo>
                <a:cubicBezTo>
                  <a:pt x="3204" y="2259"/>
                  <a:pt x="1680" y="4913"/>
                  <a:pt x="813" y="7779"/>
                </a:cubicBezTo>
                <a:cubicBezTo>
                  <a:pt x="-25" y="10550"/>
                  <a:pt x="-229" y="13457"/>
                  <a:pt x="265" y="16300"/>
                </a:cubicBezTo>
                <a:cubicBezTo>
                  <a:pt x="404" y="17103"/>
                  <a:pt x="601" y="17902"/>
                  <a:pt x="990" y="18630"/>
                </a:cubicBezTo>
                <a:cubicBezTo>
                  <a:pt x="1931" y="20395"/>
                  <a:pt x="3832" y="21535"/>
                  <a:pt x="5941" y="21600"/>
                </a:cubicBezTo>
                <a:lnTo>
                  <a:pt x="21371" y="21600"/>
                </a:lnTo>
                <a:cubicBezTo>
                  <a:pt x="19419" y="21096"/>
                  <a:pt x="17565" y="20317"/>
                  <a:pt x="15869" y="19294"/>
                </a:cubicBezTo>
                <a:cubicBezTo>
                  <a:pt x="13027" y="17578"/>
                  <a:pt x="10708" y="15213"/>
                  <a:pt x="8727" y="12746"/>
                </a:cubicBezTo>
                <a:cubicBezTo>
                  <a:pt x="7014" y="10612"/>
                  <a:pt x="5505" y="8320"/>
                  <a:pt x="4932" y="5650"/>
                </a:cubicBezTo>
                <a:cubicBezTo>
                  <a:pt x="4529" y="3776"/>
                  <a:pt x="4646" y="1830"/>
                  <a:pt x="5280" y="0"/>
                </a:cubicBezTo>
                <a:close/>
              </a:path>
            </a:pathLst>
          </a:custGeom>
          <a:solidFill>
            <a:schemeClr val="bg1">
              <a:lumMod val="75000"/>
            </a:schemeClr>
          </a:solidFill>
          <a:ln w="12700">
            <a:miter lim="400000"/>
          </a:ln>
        </p:spPr>
        <p:txBody>
          <a:bodyPr wrap="square" lIns="91440" tIns="45720" rIns="91440" bIns="45720" anchor="ctr">
            <a:normAutofit/>
          </a:bodyPr>
          <a:lstStyle/>
          <a:p>
            <a:pPr algn="ctr"/>
            <a:endParaRPr dirty="0"/>
          </a:p>
        </p:txBody>
      </p:sp>
      <p:sp>
        <p:nvSpPr>
          <p:cNvPr id="34" name="ïŝḻídè">
            <a:extLst>
              <a:ext uri="{FF2B5EF4-FFF2-40B4-BE49-F238E27FC236}">
                <a16:creationId xmlns:a16="http://schemas.microsoft.com/office/drawing/2014/main" id="{3DC57429-D3A0-49EA-96E3-562E70AAF34B}"/>
              </a:ext>
            </a:extLst>
          </p:cNvPr>
          <p:cNvSpPr/>
          <p:nvPr/>
        </p:nvSpPr>
        <p:spPr>
          <a:xfrm rot="8630810">
            <a:off x="2146959" y="2704634"/>
            <a:ext cx="1474380" cy="1593873"/>
          </a:xfrm>
          <a:custGeom>
            <a:avLst/>
            <a:gdLst/>
            <a:ahLst/>
            <a:cxnLst>
              <a:cxn ang="0">
                <a:pos x="wd2" y="hd2"/>
              </a:cxn>
              <a:cxn ang="5400000">
                <a:pos x="wd2" y="hd2"/>
              </a:cxn>
              <a:cxn ang="10800000">
                <a:pos x="wd2" y="hd2"/>
              </a:cxn>
              <a:cxn ang="16200000">
                <a:pos x="wd2" y="hd2"/>
              </a:cxn>
            </a:cxnLst>
            <a:rect l="0" t="0" r="r" b="b"/>
            <a:pathLst>
              <a:path w="21371" h="21600" extrusionOk="0">
                <a:moveTo>
                  <a:pt x="5280" y="0"/>
                </a:moveTo>
                <a:cubicBezTo>
                  <a:pt x="3204" y="2259"/>
                  <a:pt x="1680" y="4913"/>
                  <a:pt x="813" y="7779"/>
                </a:cubicBezTo>
                <a:cubicBezTo>
                  <a:pt x="-25" y="10550"/>
                  <a:pt x="-229" y="13457"/>
                  <a:pt x="265" y="16300"/>
                </a:cubicBezTo>
                <a:cubicBezTo>
                  <a:pt x="404" y="17103"/>
                  <a:pt x="601" y="17902"/>
                  <a:pt x="990" y="18630"/>
                </a:cubicBezTo>
                <a:cubicBezTo>
                  <a:pt x="1931" y="20395"/>
                  <a:pt x="3832" y="21535"/>
                  <a:pt x="5941" y="21600"/>
                </a:cubicBezTo>
                <a:lnTo>
                  <a:pt x="21371" y="21600"/>
                </a:lnTo>
                <a:cubicBezTo>
                  <a:pt x="19419" y="21096"/>
                  <a:pt x="17565" y="20317"/>
                  <a:pt x="15869" y="19294"/>
                </a:cubicBezTo>
                <a:cubicBezTo>
                  <a:pt x="13027" y="17578"/>
                  <a:pt x="10708" y="15213"/>
                  <a:pt x="8727" y="12746"/>
                </a:cubicBezTo>
                <a:cubicBezTo>
                  <a:pt x="7014" y="10612"/>
                  <a:pt x="5505" y="8320"/>
                  <a:pt x="4932" y="5650"/>
                </a:cubicBezTo>
                <a:cubicBezTo>
                  <a:pt x="4529" y="3776"/>
                  <a:pt x="4646" y="1830"/>
                  <a:pt x="5280" y="0"/>
                </a:cubicBezTo>
                <a:close/>
              </a:path>
            </a:pathLst>
          </a:custGeom>
          <a:solidFill>
            <a:srgbClr val="BFBFBF"/>
          </a:solidFill>
          <a:ln w="12700">
            <a:miter lim="400000"/>
          </a:ln>
        </p:spPr>
        <p:txBody>
          <a:bodyPr wrap="square" lIns="91440" tIns="45720" rIns="91440" bIns="45720" anchor="ctr">
            <a:normAutofit/>
          </a:bodyPr>
          <a:lstStyle/>
          <a:p>
            <a:pPr algn="ctr"/>
            <a:endParaRPr/>
          </a:p>
        </p:txBody>
      </p:sp>
      <p:sp>
        <p:nvSpPr>
          <p:cNvPr id="35" name="î$ľîḓé">
            <a:extLst>
              <a:ext uri="{FF2B5EF4-FFF2-40B4-BE49-F238E27FC236}">
                <a16:creationId xmlns:a16="http://schemas.microsoft.com/office/drawing/2014/main" id="{B172DEBE-AD43-40E1-9605-1D0D6164A580}"/>
              </a:ext>
            </a:extLst>
          </p:cNvPr>
          <p:cNvSpPr/>
          <p:nvPr/>
        </p:nvSpPr>
        <p:spPr>
          <a:xfrm rot="4339140">
            <a:off x="1547235" y="3173435"/>
            <a:ext cx="1474380" cy="1593873"/>
          </a:xfrm>
          <a:custGeom>
            <a:avLst/>
            <a:gdLst/>
            <a:ahLst/>
            <a:cxnLst>
              <a:cxn ang="0">
                <a:pos x="wd2" y="hd2"/>
              </a:cxn>
              <a:cxn ang="5400000">
                <a:pos x="wd2" y="hd2"/>
              </a:cxn>
              <a:cxn ang="10800000">
                <a:pos x="wd2" y="hd2"/>
              </a:cxn>
              <a:cxn ang="16200000">
                <a:pos x="wd2" y="hd2"/>
              </a:cxn>
            </a:cxnLst>
            <a:rect l="0" t="0" r="r" b="b"/>
            <a:pathLst>
              <a:path w="21371" h="21600" extrusionOk="0">
                <a:moveTo>
                  <a:pt x="5280" y="0"/>
                </a:moveTo>
                <a:cubicBezTo>
                  <a:pt x="3204" y="2259"/>
                  <a:pt x="1680" y="4913"/>
                  <a:pt x="813" y="7779"/>
                </a:cubicBezTo>
                <a:cubicBezTo>
                  <a:pt x="-25" y="10550"/>
                  <a:pt x="-229" y="13457"/>
                  <a:pt x="265" y="16300"/>
                </a:cubicBezTo>
                <a:cubicBezTo>
                  <a:pt x="404" y="17103"/>
                  <a:pt x="601" y="17902"/>
                  <a:pt x="990" y="18630"/>
                </a:cubicBezTo>
                <a:cubicBezTo>
                  <a:pt x="1931" y="20395"/>
                  <a:pt x="3832" y="21535"/>
                  <a:pt x="5941" y="21600"/>
                </a:cubicBezTo>
                <a:lnTo>
                  <a:pt x="21371" y="21600"/>
                </a:lnTo>
                <a:cubicBezTo>
                  <a:pt x="19419" y="21096"/>
                  <a:pt x="17565" y="20317"/>
                  <a:pt x="15869" y="19294"/>
                </a:cubicBezTo>
                <a:cubicBezTo>
                  <a:pt x="13027" y="17578"/>
                  <a:pt x="10708" y="15213"/>
                  <a:pt x="8727" y="12746"/>
                </a:cubicBezTo>
                <a:cubicBezTo>
                  <a:pt x="7014" y="10612"/>
                  <a:pt x="5505" y="8320"/>
                  <a:pt x="4932" y="5650"/>
                </a:cubicBezTo>
                <a:cubicBezTo>
                  <a:pt x="4529" y="3776"/>
                  <a:pt x="4646" y="1830"/>
                  <a:pt x="5280" y="0"/>
                </a:cubicBezTo>
                <a:close/>
              </a:path>
            </a:pathLst>
          </a:custGeom>
          <a:solidFill>
            <a:schemeClr val="bg1">
              <a:lumMod val="75000"/>
            </a:schemeClr>
          </a:solidFill>
          <a:ln w="12700">
            <a:miter lim="400000"/>
          </a:ln>
        </p:spPr>
        <p:txBody>
          <a:bodyPr wrap="square" lIns="91440" tIns="45720" rIns="91440" bIns="45720" anchor="ctr">
            <a:normAutofit/>
          </a:bodyPr>
          <a:lstStyle/>
          <a:p>
            <a:pPr algn="ctr"/>
            <a:endParaRPr/>
          </a:p>
        </p:txBody>
      </p:sp>
      <p:sp>
        <p:nvSpPr>
          <p:cNvPr id="41" name="íṧ1iḋé">
            <a:extLst>
              <a:ext uri="{FF2B5EF4-FFF2-40B4-BE49-F238E27FC236}">
                <a16:creationId xmlns:a16="http://schemas.microsoft.com/office/drawing/2014/main" id="{B838D118-5547-40BC-BA01-AB9D9F178B35}"/>
              </a:ext>
            </a:extLst>
          </p:cNvPr>
          <p:cNvSpPr txBox="1"/>
          <p:nvPr/>
        </p:nvSpPr>
        <p:spPr>
          <a:xfrm>
            <a:off x="2192709" y="3993130"/>
            <a:ext cx="1478094" cy="369332"/>
          </a:xfrm>
          <a:prstGeom prst="rect">
            <a:avLst/>
          </a:prstGeom>
          <a:noFill/>
        </p:spPr>
        <p:txBody>
          <a:bodyPr wrap="square" lIns="91440" tIns="45720" rIns="91440" bIns="45720" anchor="ctr" anchorCtr="0">
            <a:spAutoFit/>
          </a:bodyPr>
          <a:lstStyle/>
          <a:p>
            <a:pPr algn="ctr"/>
            <a:r>
              <a:rPr lang="zh-CN" altLang="en-US" b="1" dirty="0"/>
              <a:t>主要内容</a:t>
            </a:r>
          </a:p>
        </p:txBody>
      </p:sp>
      <p:sp>
        <p:nvSpPr>
          <p:cNvPr id="30" name="iṥļïḋè">
            <a:extLst>
              <a:ext uri="{FF2B5EF4-FFF2-40B4-BE49-F238E27FC236}">
                <a16:creationId xmlns:a16="http://schemas.microsoft.com/office/drawing/2014/main" id="{EF8C2299-F5BF-430F-815C-9CD356A31EA9}"/>
              </a:ext>
            </a:extLst>
          </p:cNvPr>
          <p:cNvSpPr txBox="1"/>
          <p:nvPr/>
        </p:nvSpPr>
        <p:spPr bwMode="auto">
          <a:xfrm>
            <a:off x="4349603" y="1457929"/>
            <a:ext cx="3492795" cy="34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p>
            <a:pPr algn="ctr">
              <a:spcBef>
                <a:spcPct val="0"/>
              </a:spcBef>
            </a:pPr>
            <a:r>
              <a:rPr lang="zh-CN" altLang="en-US" sz="2000" b="1" dirty="0"/>
              <a:t>招投标造价管理</a:t>
            </a:r>
            <a:endParaRPr lang="en-US" altLang="zh-CN" sz="2000" b="1" dirty="0"/>
          </a:p>
        </p:txBody>
      </p:sp>
      <p:grpSp>
        <p:nvGrpSpPr>
          <p:cNvPr id="52" name="组合 51">
            <a:extLst>
              <a:ext uri="{FF2B5EF4-FFF2-40B4-BE49-F238E27FC236}">
                <a16:creationId xmlns:a16="http://schemas.microsoft.com/office/drawing/2014/main" id="{1FB6BFE6-6D16-43D3-8740-38852C6412DD}"/>
              </a:ext>
            </a:extLst>
          </p:cNvPr>
          <p:cNvGrpSpPr/>
          <p:nvPr/>
        </p:nvGrpSpPr>
        <p:grpSpPr>
          <a:xfrm>
            <a:off x="5330753" y="2020319"/>
            <a:ext cx="2992650" cy="1346940"/>
            <a:chOff x="5330753" y="2020319"/>
            <a:chExt cx="2992650" cy="1346940"/>
          </a:xfrm>
        </p:grpSpPr>
        <p:sp>
          <p:nvSpPr>
            <p:cNvPr id="48" name="矩形 47">
              <a:extLst>
                <a:ext uri="{FF2B5EF4-FFF2-40B4-BE49-F238E27FC236}">
                  <a16:creationId xmlns:a16="http://schemas.microsoft.com/office/drawing/2014/main" id="{153E1762-2ACA-4348-B7DD-57E8B52448B2}"/>
                </a:ext>
              </a:extLst>
            </p:cNvPr>
            <p:cNvSpPr/>
            <p:nvPr/>
          </p:nvSpPr>
          <p:spPr>
            <a:xfrm>
              <a:off x="5330753" y="2020319"/>
              <a:ext cx="2992650" cy="1346940"/>
            </a:xfrm>
            <a:prstGeom prst="rect">
              <a:avLst/>
            </a:prstGeom>
            <a:solidFill>
              <a:srgbClr val="236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íṣḷiḍè">
              <a:extLst>
                <a:ext uri="{FF2B5EF4-FFF2-40B4-BE49-F238E27FC236}">
                  <a16:creationId xmlns:a16="http://schemas.microsoft.com/office/drawing/2014/main" id="{5F47008F-0F45-4B9C-92F7-35B775558371}"/>
                </a:ext>
              </a:extLst>
            </p:cNvPr>
            <p:cNvSpPr/>
            <p:nvPr/>
          </p:nvSpPr>
          <p:spPr>
            <a:xfrm>
              <a:off x="5593363" y="2754968"/>
              <a:ext cx="2219061" cy="478544"/>
            </a:xfrm>
            <a:prstGeom prst="rect">
              <a:avLst/>
            </a:prstGeom>
          </p:spPr>
          <p:txBody>
            <a:bodyPr wrap="square" lIns="91440" tIns="45720" rIns="91440" bIns="45720">
              <a:noAutofit/>
            </a:bodyPr>
            <a:lstStyle/>
            <a:p>
              <a:pPr>
                <a:lnSpc>
                  <a:spcPct val="120000"/>
                </a:lnSpc>
              </a:pPr>
              <a:r>
                <a:rPr lang="zh-CN" altLang="en-US" sz="1400" dirty="0">
                  <a:solidFill>
                    <a:schemeClr val="bg1"/>
                  </a:solidFill>
                </a:rPr>
                <a:t>招标文件中相关造价条款的管理</a:t>
              </a:r>
              <a:endParaRPr lang="en-US" altLang="zh-CN" sz="1400" dirty="0">
                <a:solidFill>
                  <a:schemeClr val="bg1"/>
                </a:solidFill>
              </a:endParaRPr>
            </a:p>
          </p:txBody>
        </p:sp>
        <p:sp>
          <p:nvSpPr>
            <p:cNvPr id="27" name="i$líďê">
              <a:extLst>
                <a:ext uri="{FF2B5EF4-FFF2-40B4-BE49-F238E27FC236}">
                  <a16:creationId xmlns:a16="http://schemas.microsoft.com/office/drawing/2014/main" id="{211B55EB-9E2F-4FE7-BC55-608F053E32E5}"/>
                </a:ext>
              </a:extLst>
            </p:cNvPr>
            <p:cNvSpPr/>
            <p:nvPr/>
          </p:nvSpPr>
          <p:spPr>
            <a:xfrm>
              <a:off x="5593363" y="2132070"/>
              <a:ext cx="1680474" cy="672131"/>
            </a:xfrm>
            <a:prstGeom prst="rect">
              <a:avLst/>
            </a:prstGeom>
            <a:noFill/>
          </p:spPr>
          <p:txBody>
            <a:bodyPr wrap="square" lIns="91440" tIns="45720" rIns="91440" bIns="45720">
              <a:noAutofit/>
            </a:bodyPr>
            <a:lstStyle/>
            <a:p>
              <a:r>
                <a:rPr lang="zh-CN" altLang="en-US" sz="3600" dirty="0">
                  <a:solidFill>
                    <a:schemeClr val="bg1"/>
                  </a:solidFill>
                  <a:effectLst/>
                  <a:latin typeface="Impact" panose="020B0806030902050204" pitchFamily="34" charset="0"/>
                </a:rPr>
                <a:t>一</a:t>
              </a:r>
              <a:endParaRPr lang="en-US" altLang="zh-CN" sz="3600" dirty="0">
                <a:solidFill>
                  <a:schemeClr val="bg1"/>
                </a:solidFill>
                <a:effectLst/>
                <a:latin typeface="Impact" panose="020B0806030902050204" pitchFamily="34" charset="0"/>
              </a:endParaRPr>
            </a:p>
          </p:txBody>
        </p:sp>
        <p:sp>
          <p:nvSpPr>
            <p:cNvPr id="28" name="îṧḷidè">
              <a:extLst>
                <a:ext uri="{FF2B5EF4-FFF2-40B4-BE49-F238E27FC236}">
                  <a16:creationId xmlns:a16="http://schemas.microsoft.com/office/drawing/2014/main" id="{5F039A18-D818-49D1-B946-72956EDBD242}"/>
                </a:ext>
              </a:extLst>
            </p:cNvPr>
            <p:cNvSpPr/>
            <p:nvPr/>
          </p:nvSpPr>
          <p:spPr>
            <a:xfrm>
              <a:off x="6615315" y="2370812"/>
              <a:ext cx="1708088" cy="263902"/>
            </a:xfrm>
            <a:prstGeom prst="rect">
              <a:avLst/>
            </a:prstGeom>
          </p:spPr>
          <p:txBody>
            <a:bodyPr wrap="square" lIns="91440" tIns="45720" rIns="91440" bIns="45720" anchor="ctr" anchorCtr="0">
              <a:noAutofit/>
            </a:bodyPr>
            <a:lstStyle/>
            <a:p>
              <a:pPr>
                <a:spcBef>
                  <a:spcPct val="0"/>
                </a:spcBef>
              </a:pPr>
              <a:r>
                <a:rPr lang="zh-CN" altLang="en-US" sz="1400" b="1" dirty="0">
                  <a:solidFill>
                    <a:schemeClr val="bg1"/>
                  </a:solidFill>
                </a:rPr>
                <a:t>造价条款管理</a:t>
              </a:r>
              <a:endParaRPr lang="en-US" altLang="zh-CN" sz="1400" b="1" dirty="0">
                <a:solidFill>
                  <a:schemeClr val="bg1"/>
                </a:solidFill>
              </a:endParaRPr>
            </a:p>
          </p:txBody>
        </p:sp>
      </p:grpSp>
      <p:grpSp>
        <p:nvGrpSpPr>
          <p:cNvPr id="53" name="组合 52">
            <a:extLst>
              <a:ext uri="{FF2B5EF4-FFF2-40B4-BE49-F238E27FC236}">
                <a16:creationId xmlns:a16="http://schemas.microsoft.com/office/drawing/2014/main" id="{86E7CE7A-9D9B-454C-AAC5-72AB94C45CA6}"/>
              </a:ext>
            </a:extLst>
          </p:cNvPr>
          <p:cNvGrpSpPr/>
          <p:nvPr/>
        </p:nvGrpSpPr>
        <p:grpSpPr>
          <a:xfrm>
            <a:off x="5330753" y="3367266"/>
            <a:ext cx="2992650" cy="1358848"/>
            <a:chOff x="5330753" y="3367266"/>
            <a:chExt cx="2992650" cy="1358848"/>
          </a:xfrm>
        </p:grpSpPr>
        <p:sp>
          <p:nvSpPr>
            <p:cNvPr id="47" name="矩形 46">
              <a:extLst>
                <a:ext uri="{FF2B5EF4-FFF2-40B4-BE49-F238E27FC236}">
                  <a16:creationId xmlns:a16="http://schemas.microsoft.com/office/drawing/2014/main" id="{81DCA4E9-52B3-418B-BFFF-42E174FB43AA}"/>
                </a:ext>
              </a:extLst>
            </p:cNvPr>
            <p:cNvSpPr/>
            <p:nvPr/>
          </p:nvSpPr>
          <p:spPr>
            <a:xfrm>
              <a:off x="5330753" y="3367266"/>
              <a:ext cx="2992650" cy="13588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ïsľíḋé">
              <a:extLst>
                <a:ext uri="{FF2B5EF4-FFF2-40B4-BE49-F238E27FC236}">
                  <a16:creationId xmlns:a16="http://schemas.microsoft.com/office/drawing/2014/main" id="{73F59A68-A226-49DB-9D3A-F8D22F9E3195}"/>
                </a:ext>
              </a:extLst>
            </p:cNvPr>
            <p:cNvSpPr/>
            <p:nvPr/>
          </p:nvSpPr>
          <p:spPr>
            <a:xfrm>
              <a:off x="5593363" y="4117188"/>
              <a:ext cx="2219060" cy="478544"/>
            </a:xfrm>
            <a:prstGeom prst="rect">
              <a:avLst/>
            </a:prstGeom>
          </p:spPr>
          <p:txBody>
            <a:bodyPr wrap="square" lIns="91440" tIns="45720" rIns="91440" bIns="45720">
              <a:noAutofit/>
            </a:bodyPr>
            <a:lstStyle/>
            <a:p>
              <a:pPr>
                <a:lnSpc>
                  <a:spcPct val="120000"/>
                </a:lnSpc>
              </a:pPr>
              <a:r>
                <a:rPr lang="zh-CN" altLang="en-US" sz="1400" dirty="0">
                  <a:solidFill>
                    <a:schemeClr val="bg1"/>
                  </a:solidFill>
                </a:rPr>
                <a:t>招标工程量清单的编制和审查</a:t>
              </a:r>
              <a:endParaRPr lang="en-US" altLang="zh-CN" sz="1400" dirty="0">
                <a:solidFill>
                  <a:schemeClr val="bg1"/>
                </a:solidFill>
              </a:endParaRPr>
            </a:p>
          </p:txBody>
        </p:sp>
        <p:sp>
          <p:nvSpPr>
            <p:cNvPr id="24" name="îṩḻídê">
              <a:extLst>
                <a:ext uri="{FF2B5EF4-FFF2-40B4-BE49-F238E27FC236}">
                  <a16:creationId xmlns:a16="http://schemas.microsoft.com/office/drawing/2014/main" id="{7CAE114A-0E18-4B19-BDB1-26CC6C464854}"/>
                </a:ext>
              </a:extLst>
            </p:cNvPr>
            <p:cNvSpPr/>
            <p:nvPr/>
          </p:nvSpPr>
          <p:spPr>
            <a:xfrm>
              <a:off x="5593363" y="3494290"/>
              <a:ext cx="1680474" cy="672131"/>
            </a:xfrm>
            <a:prstGeom prst="rect">
              <a:avLst/>
            </a:prstGeom>
          </p:spPr>
          <p:txBody>
            <a:bodyPr wrap="square" lIns="91440" tIns="45720" rIns="91440" bIns="45720">
              <a:noAutofit/>
            </a:bodyPr>
            <a:lstStyle/>
            <a:p>
              <a:r>
                <a:rPr lang="zh-CN" altLang="en-US" sz="3600" dirty="0">
                  <a:solidFill>
                    <a:schemeClr val="bg1"/>
                  </a:solidFill>
                  <a:effectLst/>
                  <a:latin typeface="Impact" panose="020B0806030902050204" pitchFamily="34" charset="0"/>
                </a:rPr>
                <a:t>二</a:t>
              </a:r>
              <a:endParaRPr lang="en-US" altLang="zh-CN" sz="3600" dirty="0">
                <a:solidFill>
                  <a:schemeClr val="bg1"/>
                </a:solidFill>
                <a:effectLst/>
                <a:latin typeface="Impact" panose="020B0806030902050204" pitchFamily="34" charset="0"/>
              </a:endParaRPr>
            </a:p>
          </p:txBody>
        </p:sp>
        <p:sp>
          <p:nvSpPr>
            <p:cNvPr id="25" name="íšḷiḑè">
              <a:extLst>
                <a:ext uri="{FF2B5EF4-FFF2-40B4-BE49-F238E27FC236}">
                  <a16:creationId xmlns:a16="http://schemas.microsoft.com/office/drawing/2014/main" id="{0C420C8B-2CF5-48F5-A376-088E84EAB72D}"/>
                </a:ext>
              </a:extLst>
            </p:cNvPr>
            <p:cNvSpPr/>
            <p:nvPr/>
          </p:nvSpPr>
          <p:spPr>
            <a:xfrm>
              <a:off x="6615315" y="3733032"/>
              <a:ext cx="1708088" cy="263902"/>
            </a:xfrm>
            <a:prstGeom prst="rect">
              <a:avLst/>
            </a:prstGeom>
          </p:spPr>
          <p:txBody>
            <a:bodyPr wrap="square" lIns="91440" tIns="45720" rIns="91440" bIns="45720" anchor="ctr" anchorCtr="0">
              <a:noAutofit/>
            </a:bodyPr>
            <a:lstStyle/>
            <a:p>
              <a:pPr>
                <a:spcBef>
                  <a:spcPct val="0"/>
                </a:spcBef>
              </a:pPr>
              <a:r>
                <a:rPr lang="zh-CN" altLang="en-US" sz="1400" b="1" dirty="0">
                  <a:solidFill>
                    <a:schemeClr val="bg1"/>
                  </a:solidFill>
                </a:rPr>
                <a:t>清单编制审查</a:t>
              </a:r>
              <a:endParaRPr lang="en-US" altLang="zh-CN" sz="1400" b="1" dirty="0">
                <a:solidFill>
                  <a:schemeClr val="bg1"/>
                </a:solidFill>
              </a:endParaRPr>
            </a:p>
          </p:txBody>
        </p:sp>
      </p:grpSp>
      <p:grpSp>
        <p:nvGrpSpPr>
          <p:cNvPr id="56" name="组合 55">
            <a:extLst>
              <a:ext uri="{FF2B5EF4-FFF2-40B4-BE49-F238E27FC236}">
                <a16:creationId xmlns:a16="http://schemas.microsoft.com/office/drawing/2014/main" id="{AE9DE3C2-CDF3-451F-9180-88F0DF15E2E7}"/>
              </a:ext>
            </a:extLst>
          </p:cNvPr>
          <p:cNvGrpSpPr/>
          <p:nvPr/>
        </p:nvGrpSpPr>
        <p:grpSpPr>
          <a:xfrm>
            <a:off x="8326030" y="3363991"/>
            <a:ext cx="2992650" cy="1362119"/>
            <a:chOff x="8326030" y="3363991"/>
            <a:chExt cx="2992650" cy="1362119"/>
          </a:xfrm>
        </p:grpSpPr>
        <p:sp>
          <p:nvSpPr>
            <p:cNvPr id="51" name="矩形 50">
              <a:extLst>
                <a:ext uri="{FF2B5EF4-FFF2-40B4-BE49-F238E27FC236}">
                  <a16:creationId xmlns:a16="http://schemas.microsoft.com/office/drawing/2014/main" id="{AC268A3E-98E1-41E3-BA5C-80562EC51627}"/>
                </a:ext>
              </a:extLst>
            </p:cNvPr>
            <p:cNvSpPr/>
            <p:nvPr/>
          </p:nvSpPr>
          <p:spPr>
            <a:xfrm>
              <a:off x="8326030" y="3363991"/>
              <a:ext cx="2992650" cy="13621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iśľîďe">
              <a:extLst>
                <a:ext uri="{FF2B5EF4-FFF2-40B4-BE49-F238E27FC236}">
                  <a16:creationId xmlns:a16="http://schemas.microsoft.com/office/drawing/2014/main" id="{72444BD0-EBC3-4234-AE67-BBACD1C70F24}"/>
                </a:ext>
              </a:extLst>
            </p:cNvPr>
            <p:cNvSpPr/>
            <p:nvPr/>
          </p:nvSpPr>
          <p:spPr>
            <a:xfrm>
              <a:off x="8834380" y="4117188"/>
              <a:ext cx="2219064" cy="478544"/>
            </a:xfrm>
            <a:prstGeom prst="rect">
              <a:avLst/>
            </a:prstGeom>
          </p:spPr>
          <p:txBody>
            <a:bodyPr wrap="square" lIns="91440" tIns="45720" rIns="91440" bIns="45720">
              <a:noAutofit/>
            </a:bodyPr>
            <a:lstStyle/>
            <a:p>
              <a:pPr>
                <a:lnSpc>
                  <a:spcPct val="120000"/>
                </a:lnSpc>
              </a:pPr>
              <a:r>
                <a:rPr lang="zh-CN" altLang="en-US" sz="1400" dirty="0">
                  <a:solidFill>
                    <a:schemeClr val="bg1"/>
                  </a:solidFill>
                </a:rPr>
                <a:t>合同价款约定及合同签订</a:t>
              </a:r>
              <a:endParaRPr lang="en-US" altLang="zh-CN" sz="1400" dirty="0">
                <a:solidFill>
                  <a:schemeClr val="bg1"/>
                </a:solidFill>
              </a:endParaRPr>
            </a:p>
          </p:txBody>
        </p:sp>
        <p:sp>
          <p:nvSpPr>
            <p:cNvPr id="21" name="iṩḻïḍé">
              <a:extLst>
                <a:ext uri="{FF2B5EF4-FFF2-40B4-BE49-F238E27FC236}">
                  <a16:creationId xmlns:a16="http://schemas.microsoft.com/office/drawing/2014/main" id="{0F1792F6-20D6-44A0-A54B-C0DA9FDD3CB2}"/>
                </a:ext>
              </a:extLst>
            </p:cNvPr>
            <p:cNvSpPr/>
            <p:nvPr/>
          </p:nvSpPr>
          <p:spPr>
            <a:xfrm>
              <a:off x="8834379" y="3494290"/>
              <a:ext cx="1680474" cy="672131"/>
            </a:xfrm>
            <a:prstGeom prst="rect">
              <a:avLst/>
            </a:prstGeom>
          </p:spPr>
          <p:txBody>
            <a:bodyPr wrap="square" lIns="91440" tIns="45720" rIns="91440" bIns="45720">
              <a:noAutofit/>
            </a:bodyPr>
            <a:lstStyle/>
            <a:p>
              <a:r>
                <a:rPr lang="zh-CN" altLang="en-US" sz="3600" dirty="0">
                  <a:solidFill>
                    <a:schemeClr val="bg1"/>
                  </a:solidFill>
                  <a:effectLst/>
                  <a:latin typeface="Impact" panose="020B0806030902050204" pitchFamily="34" charset="0"/>
                </a:rPr>
                <a:t>五</a:t>
              </a:r>
              <a:endParaRPr lang="en-US" altLang="zh-CN" sz="3600" dirty="0">
                <a:solidFill>
                  <a:schemeClr val="bg1"/>
                </a:solidFill>
                <a:effectLst/>
                <a:latin typeface="Impact" panose="020B0806030902050204" pitchFamily="34" charset="0"/>
              </a:endParaRPr>
            </a:p>
          </p:txBody>
        </p:sp>
        <p:sp>
          <p:nvSpPr>
            <p:cNvPr id="22" name="ísľiḋe">
              <a:extLst>
                <a:ext uri="{FF2B5EF4-FFF2-40B4-BE49-F238E27FC236}">
                  <a16:creationId xmlns:a16="http://schemas.microsoft.com/office/drawing/2014/main" id="{25B45276-FFEB-43F1-9D3B-F8168C21A37F}"/>
                </a:ext>
              </a:extLst>
            </p:cNvPr>
            <p:cNvSpPr/>
            <p:nvPr/>
          </p:nvSpPr>
          <p:spPr>
            <a:xfrm>
              <a:off x="9856331" y="3733032"/>
              <a:ext cx="1439766" cy="263902"/>
            </a:xfrm>
            <a:prstGeom prst="rect">
              <a:avLst/>
            </a:prstGeom>
          </p:spPr>
          <p:txBody>
            <a:bodyPr wrap="square" lIns="91440" tIns="45720" rIns="91440" bIns="45720" anchor="ctr" anchorCtr="0">
              <a:noAutofit/>
            </a:bodyPr>
            <a:lstStyle/>
            <a:p>
              <a:pPr>
                <a:spcBef>
                  <a:spcPct val="0"/>
                </a:spcBef>
              </a:pPr>
              <a:r>
                <a:rPr lang="zh-CN" altLang="en-US" sz="1400" b="1" dirty="0">
                  <a:solidFill>
                    <a:schemeClr val="bg1"/>
                  </a:solidFill>
                </a:rPr>
                <a:t>合同约定签订</a:t>
              </a:r>
              <a:endParaRPr lang="en-US" altLang="zh-CN" sz="1400" b="1" dirty="0">
                <a:solidFill>
                  <a:schemeClr val="bg1"/>
                </a:solidFill>
              </a:endParaRPr>
            </a:p>
          </p:txBody>
        </p:sp>
      </p:grpSp>
      <p:grpSp>
        <p:nvGrpSpPr>
          <p:cNvPr id="55" name="组合 54">
            <a:extLst>
              <a:ext uri="{FF2B5EF4-FFF2-40B4-BE49-F238E27FC236}">
                <a16:creationId xmlns:a16="http://schemas.microsoft.com/office/drawing/2014/main" id="{5A1896D9-FB09-4241-A948-740E4E0E20CB}"/>
              </a:ext>
            </a:extLst>
          </p:cNvPr>
          <p:cNvGrpSpPr/>
          <p:nvPr/>
        </p:nvGrpSpPr>
        <p:grpSpPr>
          <a:xfrm>
            <a:off x="8323403" y="2017627"/>
            <a:ext cx="2992650" cy="1342904"/>
            <a:chOff x="8323403" y="2017627"/>
            <a:chExt cx="2992650" cy="1342904"/>
          </a:xfrm>
        </p:grpSpPr>
        <p:sp>
          <p:nvSpPr>
            <p:cNvPr id="50" name="矩形 49">
              <a:extLst>
                <a:ext uri="{FF2B5EF4-FFF2-40B4-BE49-F238E27FC236}">
                  <a16:creationId xmlns:a16="http://schemas.microsoft.com/office/drawing/2014/main" id="{BC02BC6D-D619-4338-916B-0B4549E17804}"/>
                </a:ext>
              </a:extLst>
            </p:cNvPr>
            <p:cNvSpPr/>
            <p:nvPr/>
          </p:nvSpPr>
          <p:spPr>
            <a:xfrm>
              <a:off x="8323403" y="2017627"/>
              <a:ext cx="2992650" cy="13429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işľiḑê">
              <a:extLst>
                <a:ext uri="{FF2B5EF4-FFF2-40B4-BE49-F238E27FC236}">
                  <a16:creationId xmlns:a16="http://schemas.microsoft.com/office/drawing/2014/main" id="{EB86539A-D185-4F83-ABE4-E0D36C179C15}"/>
                </a:ext>
              </a:extLst>
            </p:cNvPr>
            <p:cNvSpPr/>
            <p:nvPr/>
          </p:nvSpPr>
          <p:spPr>
            <a:xfrm>
              <a:off x="8834380" y="2748688"/>
              <a:ext cx="2219064" cy="478544"/>
            </a:xfrm>
            <a:prstGeom prst="rect">
              <a:avLst/>
            </a:prstGeom>
          </p:spPr>
          <p:txBody>
            <a:bodyPr wrap="square" lIns="91440" tIns="45720" rIns="91440" bIns="45720">
              <a:noAutofit/>
            </a:bodyPr>
            <a:lstStyle/>
            <a:p>
              <a:pPr>
                <a:lnSpc>
                  <a:spcPct val="120000"/>
                </a:lnSpc>
              </a:pPr>
              <a:r>
                <a:rPr lang="zh-CN" altLang="en-US" sz="1400" dirty="0">
                  <a:solidFill>
                    <a:schemeClr val="bg1"/>
                  </a:solidFill>
                </a:rPr>
                <a:t>投标报价的编制和审查</a:t>
              </a:r>
              <a:endParaRPr lang="en-US" altLang="zh-CN" sz="1400" dirty="0">
                <a:solidFill>
                  <a:schemeClr val="bg1"/>
                </a:solidFill>
              </a:endParaRPr>
            </a:p>
          </p:txBody>
        </p:sp>
        <p:sp>
          <p:nvSpPr>
            <p:cNvPr id="18" name="îŝlíďe">
              <a:extLst>
                <a:ext uri="{FF2B5EF4-FFF2-40B4-BE49-F238E27FC236}">
                  <a16:creationId xmlns:a16="http://schemas.microsoft.com/office/drawing/2014/main" id="{346FF7E0-9FED-4A55-BA68-E482A53CD591}"/>
                </a:ext>
              </a:extLst>
            </p:cNvPr>
            <p:cNvSpPr/>
            <p:nvPr/>
          </p:nvSpPr>
          <p:spPr>
            <a:xfrm>
              <a:off x="8834379" y="2125790"/>
              <a:ext cx="1680474" cy="672131"/>
            </a:xfrm>
            <a:prstGeom prst="rect">
              <a:avLst/>
            </a:prstGeom>
          </p:spPr>
          <p:txBody>
            <a:bodyPr wrap="square" lIns="91440" tIns="45720" rIns="91440" bIns="45720">
              <a:noAutofit/>
            </a:bodyPr>
            <a:lstStyle/>
            <a:p>
              <a:r>
                <a:rPr lang="zh-CN" altLang="en-US" sz="3600" dirty="0">
                  <a:solidFill>
                    <a:schemeClr val="bg1"/>
                  </a:solidFill>
                  <a:effectLst/>
                  <a:latin typeface="Impact" panose="020B0806030902050204" pitchFamily="34" charset="0"/>
                </a:rPr>
                <a:t>四</a:t>
              </a:r>
              <a:endParaRPr lang="en-US" altLang="zh-CN" sz="3600" dirty="0">
                <a:solidFill>
                  <a:schemeClr val="bg1"/>
                </a:solidFill>
                <a:effectLst/>
                <a:latin typeface="Impact" panose="020B0806030902050204" pitchFamily="34" charset="0"/>
              </a:endParaRPr>
            </a:p>
          </p:txBody>
        </p:sp>
        <p:sp>
          <p:nvSpPr>
            <p:cNvPr id="19" name="iṥlídé">
              <a:extLst>
                <a:ext uri="{FF2B5EF4-FFF2-40B4-BE49-F238E27FC236}">
                  <a16:creationId xmlns:a16="http://schemas.microsoft.com/office/drawing/2014/main" id="{B8BA258C-B46D-452C-8A1F-927FCBF72ACC}"/>
                </a:ext>
              </a:extLst>
            </p:cNvPr>
            <p:cNvSpPr/>
            <p:nvPr/>
          </p:nvSpPr>
          <p:spPr>
            <a:xfrm>
              <a:off x="9856331" y="2364532"/>
              <a:ext cx="1439766" cy="263902"/>
            </a:xfrm>
            <a:prstGeom prst="rect">
              <a:avLst/>
            </a:prstGeom>
          </p:spPr>
          <p:txBody>
            <a:bodyPr wrap="square" lIns="91440" tIns="45720" rIns="91440" bIns="45720" anchor="ctr" anchorCtr="0">
              <a:noAutofit/>
            </a:bodyPr>
            <a:lstStyle/>
            <a:p>
              <a:pPr>
                <a:spcBef>
                  <a:spcPct val="0"/>
                </a:spcBef>
              </a:pPr>
              <a:r>
                <a:rPr lang="zh-CN" altLang="en-US" sz="1400" b="1" dirty="0">
                  <a:solidFill>
                    <a:schemeClr val="bg1"/>
                  </a:solidFill>
                </a:rPr>
                <a:t>投标报价编审</a:t>
              </a:r>
              <a:endParaRPr lang="en-US" altLang="zh-CN" sz="1400" b="1" dirty="0">
                <a:solidFill>
                  <a:schemeClr val="bg1"/>
                </a:solidFill>
              </a:endParaRPr>
            </a:p>
          </p:txBody>
        </p:sp>
      </p:grpSp>
      <p:grpSp>
        <p:nvGrpSpPr>
          <p:cNvPr id="54" name="组合 53">
            <a:extLst>
              <a:ext uri="{FF2B5EF4-FFF2-40B4-BE49-F238E27FC236}">
                <a16:creationId xmlns:a16="http://schemas.microsoft.com/office/drawing/2014/main" id="{07F3598E-90BB-4721-945C-B791ADE9AAF8}"/>
              </a:ext>
            </a:extLst>
          </p:cNvPr>
          <p:cNvGrpSpPr/>
          <p:nvPr/>
        </p:nvGrpSpPr>
        <p:grpSpPr>
          <a:xfrm>
            <a:off x="5330753" y="4729485"/>
            <a:ext cx="2992650" cy="1352893"/>
            <a:chOff x="5330753" y="4729485"/>
            <a:chExt cx="2992650" cy="1352893"/>
          </a:xfrm>
        </p:grpSpPr>
        <p:sp>
          <p:nvSpPr>
            <p:cNvPr id="49" name="矩形 48">
              <a:extLst>
                <a:ext uri="{FF2B5EF4-FFF2-40B4-BE49-F238E27FC236}">
                  <a16:creationId xmlns:a16="http://schemas.microsoft.com/office/drawing/2014/main" id="{893C2AD9-A00F-4DF1-8CE1-18CB257C8ADD}"/>
                </a:ext>
              </a:extLst>
            </p:cNvPr>
            <p:cNvSpPr/>
            <p:nvPr/>
          </p:nvSpPr>
          <p:spPr>
            <a:xfrm>
              <a:off x="5330753" y="4729485"/>
              <a:ext cx="2992650" cy="1352893"/>
            </a:xfrm>
            <a:prstGeom prst="rect">
              <a:avLst/>
            </a:prstGeom>
            <a:solidFill>
              <a:srgbClr val="71E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is1íḋê">
              <a:extLst>
                <a:ext uri="{FF2B5EF4-FFF2-40B4-BE49-F238E27FC236}">
                  <a16:creationId xmlns:a16="http://schemas.microsoft.com/office/drawing/2014/main" id="{D5A82D9A-A11E-4953-8505-772425404CC1}"/>
                </a:ext>
              </a:extLst>
            </p:cNvPr>
            <p:cNvSpPr/>
            <p:nvPr/>
          </p:nvSpPr>
          <p:spPr>
            <a:xfrm>
              <a:off x="5593363" y="5479408"/>
              <a:ext cx="2249032" cy="478544"/>
            </a:xfrm>
            <a:prstGeom prst="rect">
              <a:avLst/>
            </a:prstGeom>
          </p:spPr>
          <p:txBody>
            <a:bodyPr wrap="square" lIns="91440" tIns="45720" rIns="91440" bIns="45720">
              <a:noAutofit/>
            </a:bodyPr>
            <a:lstStyle/>
            <a:p>
              <a:pPr>
                <a:lnSpc>
                  <a:spcPct val="120000"/>
                </a:lnSpc>
              </a:pPr>
              <a:r>
                <a:rPr lang="zh-CN" altLang="en-US" sz="1400" dirty="0">
                  <a:solidFill>
                    <a:schemeClr val="bg1"/>
                  </a:solidFill>
                </a:rPr>
                <a:t>最高投标限价的编制和审查</a:t>
              </a:r>
              <a:endParaRPr lang="en-US" altLang="zh-CN" sz="1400" dirty="0">
                <a:solidFill>
                  <a:schemeClr val="bg1"/>
                </a:solidFill>
              </a:endParaRPr>
            </a:p>
          </p:txBody>
        </p:sp>
        <p:sp>
          <p:nvSpPr>
            <p:cNvPr id="15" name="îṧ1íďê">
              <a:extLst>
                <a:ext uri="{FF2B5EF4-FFF2-40B4-BE49-F238E27FC236}">
                  <a16:creationId xmlns:a16="http://schemas.microsoft.com/office/drawing/2014/main" id="{25D7FF11-B26D-4637-A57C-C676A1C671EC}"/>
                </a:ext>
              </a:extLst>
            </p:cNvPr>
            <p:cNvSpPr/>
            <p:nvPr/>
          </p:nvSpPr>
          <p:spPr>
            <a:xfrm>
              <a:off x="5593363" y="4856510"/>
              <a:ext cx="1680474" cy="672131"/>
            </a:xfrm>
            <a:prstGeom prst="rect">
              <a:avLst/>
            </a:prstGeom>
          </p:spPr>
          <p:txBody>
            <a:bodyPr wrap="square" lIns="91440" tIns="45720" rIns="91440" bIns="45720">
              <a:noAutofit/>
            </a:bodyPr>
            <a:lstStyle/>
            <a:p>
              <a:r>
                <a:rPr lang="zh-CN" altLang="en-US" sz="3600" dirty="0">
                  <a:solidFill>
                    <a:schemeClr val="bg1"/>
                  </a:solidFill>
                  <a:effectLst/>
                  <a:latin typeface="Impact" panose="020B0806030902050204" pitchFamily="34" charset="0"/>
                </a:rPr>
                <a:t>三</a:t>
              </a:r>
              <a:endParaRPr lang="en-US" altLang="zh-CN" sz="3600" dirty="0">
                <a:solidFill>
                  <a:schemeClr val="bg1"/>
                </a:solidFill>
                <a:effectLst/>
                <a:latin typeface="Impact" panose="020B0806030902050204" pitchFamily="34" charset="0"/>
              </a:endParaRPr>
            </a:p>
          </p:txBody>
        </p:sp>
        <p:sp>
          <p:nvSpPr>
            <p:cNvPr id="16" name="íśḷîďé">
              <a:extLst>
                <a:ext uri="{FF2B5EF4-FFF2-40B4-BE49-F238E27FC236}">
                  <a16:creationId xmlns:a16="http://schemas.microsoft.com/office/drawing/2014/main" id="{092B499E-B329-4BFB-8861-170A01DAB439}"/>
                </a:ext>
              </a:extLst>
            </p:cNvPr>
            <p:cNvSpPr/>
            <p:nvPr/>
          </p:nvSpPr>
          <p:spPr>
            <a:xfrm>
              <a:off x="6615315" y="5095252"/>
              <a:ext cx="1708088" cy="263902"/>
            </a:xfrm>
            <a:prstGeom prst="rect">
              <a:avLst/>
            </a:prstGeom>
          </p:spPr>
          <p:txBody>
            <a:bodyPr wrap="square" lIns="91440" tIns="45720" rIns="91440" bIns="45720" anchor="ctr" anchorCtr="0">
              <a:noAutofit/>
            </a:bodyPr>
            <a:lstStyle/>
            <a:p>
              <a:pPr>
                <a:spcBef>
                  <a:spcPct val="0"/>
                </a:spcBef>
              </a:pPr>
              <a:r>
                <a:rPr lang="zh-CN" altLang="en-US" sz="1400" b="1" dirty="0">
                  <a:solidFill>
                    <a:schemeClr val="bg1"/>
                  </a:solidFill>
                </a:rPr>
                <a:t>最高限价编审</a:t>
              </a:r>
              <a:endParaRPr lang="en-US" altLang="zh-CN" sz="1400" b="1" dirty="0">
                <a:solidFill>
                  <a:schemeClr val="bg1"/>
                </a:solidFill>
              </a:endParaRPr>
            </a:p>
          </p:txBody>
        </p:sp>
      </p:grpSp>
      <p:sp>
        <p:nvSpPr>
          <p:cNvPr id="42" name="list-interface-symbol_37973">
            <a:extLst>
              <a:ext uri="{FF2B5EF4-FFF2-40B4-BE49-F238E27FC236}">
                <a16:creationId xmlns:a16="http://schemas.microsoft.com/office/drawing/2014/main" id="{557025B3-91F3-43A3-A175-44E92D03ECD2}"/>
              </a:ext>
            </a:extLst>
          </p:cNvPr>
          <p:cNvSpPr>
            <a:spLocks noChangeAspect="1"/>
          </p:cNvSpPr>
          <p:nvPr/>
        </p:nvSpPr>
        <p:spPr bwMode="auto">
          <a:xfrm>
            <a:off x="2726572" y="2801085"/>
            <a:ext cx="384328" cy="331555"/>
          </a:xfrm>
          <a:custGeom>
            <a:avLst/>
            <a:gdLst>
              <a:gd name="connsiteX0" fmla="*/ 183082 w 607427"/>
              <a:gd name="connsiteY0" fmla="*/ 465238 h 524020"/>
              <a:gd name="connsiteX1" fmla="*/ 577966 w 607427"/>
              <a:gd name="connsiteY1" fmla="*/ 465238 h 524020"/>
              <a:gd name="connsiteX2" fmla="*/ 607427 w 607427"/>
              <a:gd name="connsiteY2" fmla="*/ 494671 h 524020"/>
              <a:gd name="connsiteX3" fmla="*/ 577966 w 607427"/>
              <a:gd name="connsiteY3" fmla="*/ 524019 h 524020"/>
              <a:gd name="connsiteX4" fmla="*/ 183082 w 607427"/>
              <a:gd name="connsiteY4" fmla="*/ 524019 h 524020"/>
              <a:gd name="connsiteX5" fmla="*/ 153621 w 607427"/>
              <a:gd name="connsiteY5" fmla="*/ 494671 h 524020"/>
              <a:gd name="connsiteX6" fmla="*/ 183082 w 607427"/>
              <a:gd name="connsiteY6" fmla="*/ 465238 h 524020"/>
              <a:gd name="connsiteX7" fmla="*/ 29461 w 607427"/>
              <a:gd name="connsiteY7" fmla="*/ 465238 h 524020"/>
              <a:gd name="connsiteX8" fmla="*/ 58922 w 607427"/>
              <a:gd name="connsiteY8" fmla="*/ 494629 h 524020"/>
              <a:gd name="connsiteX9" fmla="*/ 29461 w 607427"/>
              <a:gd name="connsiteY9" fmla="*/ 524020 h 524020"/>
              <a:gd name="connsiteX10" fmla="*/ 0 w 607427"/>
              <a:gd name="connsiteY10" fmla="*/ 494629 h 524020"/>
              <a:gd name="connsiteX11" fmla="*/ 29461 w 607427"/>
              <a:gd name="connsiteY11" fmla="*/ 465238 h 524020"/>
              <a:gd name="connsiteX12" fmla="*/ 183082 w 607427"/>
              <a:gd name="connsiteY12" fmla="*/ 304419 h 524020"/>
              <a:gd name="connsiteX13" fmla="*/ 577966 w 607427"/>
              <a:gd name="connsiteY13" fmla="*/ 304419 h 524020"/>
              <a:gd name="connsiteX14" fmla="*/ 607427 w 607427"/>
              <a:gd name="connsiteY14" fmla="*/ 333767 h 524020"/>
              <a:gd name="connsiteX15" fmla="*/ 577966 w 607427"/>
              <a:gd name="connsiteY15" fmla="*/ 363200 h 524020"/>
              <a:gd name="connsiteX16" fmla="*/ 183082 w 607427"/>
              <a:gd name="connsiteY16" fmla="*/ 363200 h 524020"/>
              <a:gd name="connsiteX17" fmla="*/ 153621 w 607427"/>
              <a:gd name="connsiteY17" fmla="*/ 333767 h 524020"/>
              <a:gd name="connsiteX18" fmla="*/ 183082 w 607427"/>
              <a:gd name="connsiteY18" fmla="*/ 304419 h 524020"/>
              <a:gd name="connsiteX19" fmla="*/ 29461 w 607427"/>
              <a:gd name="connsiteY19" fmla="*/ 304419 h 524020"/>
              <a:gd name="connsiteX20" fmla="*/ 58922 w 607427"/>
              <a:gd name="connsiteY20" fmla="*/ 333810 h 524020"/>
              <a:gd name="connsiteX21" fmla="*/ 29461 w 607427"/>
              <a:gd name="connsiteY21" fmla="*/ 363201 h 524020"/>
              <a:gd name="connsiteX22" fmla="*/ 0 w 607427"/>
              <a:gd name="connsiteY22" fmla="*/ 333810 h 524020"/>
              <a:gd name="connsiteX23" fmla="*/ 29461 w 607427"/>
              <a:gd name="connsiteY23" fmla="*/ 304419 h 524020"/>
              <a:gd name="connsiteX24" fmla="*/ 183082 w 607427"/>
              <a:gd name="connsiteY24" fmla="*/ 152139 h 524020"/>
              <a:gd name="connsiteX25" fmla="*/ 577966 w 607427"/>
              <a:gd name="connsiteY25" fmla="*/ 152139 h 524020"/>
              <a:gd name="connsiteX26" fmla="*/ 607427 w 607427"/>
              <a:gd name="connsiteY26" fmla="*/ 181565 h 524020"/>
              <a:gd name="connsiteX27" fmla="*/ 577966 w 607427"/>
              <a:gd name="connsiteY27" fmla="*/ 210991 h 524020"/>
              <a:gd name="connsiteX28" fmla="*/ 183082 w 607427"/>
              <a:gd name="connsiteY28" fmla="*/ 210991 h 524020"/>
              <a:gd name="connsiteX29" fmla="*/ 153621 w 607427"/>
              <a:gd name="connsiteY29" fmla="*/ 181565 h 524020"/>
              <a:gd name="connsiteX30" fmla="*/ 183082 w 607427"/>
              <a:gd name="connsiteY30" fmla="*/ 152139 h 524020"/>
              <a:gd name="connsiteX31" fmla="*/ 29461 w 607427"/>
              <a:gd name="connsiteY31" fmla="*/ 152139 h 524020"/>
              <a:gd name="connsiteX32" fmla="*/ 58922 w 607427"/>
              <a:gd name="connsiteY32" fmla="*/ 181565 h 524020"/>
              <a:gd name="connsiteX33" fmla="*/ 29461 w 607427"/>
              <a:gd name="connsiteY33" fmla="*/ 210991 h 524020"/>
              <a:gd name="connsiteX34" fmla="*/ 0 w 607427"/>
              <a:gd name="connsiteY34" fmla="*/ 181565 h 524020"/>
              <a:gd name="connsiteX35" fmla="*/ 29461 w 607427"/>
              <a:gd name="connsiteY35" fmla="*/ 152139 h 524020"/>
              <a:gd name="connsiteX36" fmla="*/ 183082 w 607427"/>
              <a:gd name="connsiteY36" fmla="*/ 0 h 524020"/>
              <a:gd name="connsiteX37" fmla="*/ 577966 w 607427"/>
              <a:gd name="connsiteY37" fmla="*/ 0 h 524020"/>
              <a:gd name="connsiteX38" fmla="*/ 607427 w 607427"/>
              <a:gd name="connsiteY38" fmla="*/ 29426 h 524020"/>
              <a:gd name="connsiteX39" fmla="*/ 577966 w 607427"/>
              <a:gd name="connsiteY39" fmla="*/ 58852 h 524020"/>
              <a:gd name="connsiteX40" fmla="*/ 183082 w 607427"/>
              <a:gd name="connsiteY40" fmla="*/ 58852 h 524020"/>
              <a:gd name="connsiteX41" fmla="*/ 153621 w 607427"/>
              <a:gd name="connsiteY41" fmla="*/ 29426 h 524020"/>
              <a:gd name="connsiteX42" fmla="*/ 183082 w 607427"/>
              <a:gd name="connsiteY42" fmla="*/ 0 h 524020"/>
              <a:gd name="connsiteX43" fmla="*/ 29461 w 607427"/>
              <a:gd name="connsiteY43" fmla="*/ 0 h 524020"/>
              <a:gd name="connsiteX44" fmla="*/ 58922 w 607427"/>
              <a:gd name="connsiteY44" fmla="*/ 29426 h 524020"/>
              <a:gd name="connsiteX45" fmla="*/ 29461 w 607427"/>
              <a:gd name="connsiteY45" fmla="*/ 58852 h 524020"/>
              <a:gd name="connsiteX46" fmla="*/ 0 w 607427"/>
              <a:gd name="connsiteY46" fmla="*/ 29426 h 524020"/>
              <a:gd name="connsiteX47" fmla="*/ 29461 w 607427"/>
              <a:gd name="connsiteY47" fmla="*/ 0 h 52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427" h="524020">
                <a:moveTo>
                  <a:pt x="183082" y="465238"/>
                </a:moveTo>
                <a:lnTo>
                  <a:pt x="577966" y="465238"/>
                </a:lnTo>
                <a:cubicBezTo>
                  <a:pt x="594182" y="465238"/>
                  <a:pt x="607427" y="478386"/>
                  <a:pt x="607427" y="494671"/>
                </a:cubicBezTo>
                <a:cubicBezTo>
                  <a:pt x="607427" y="510872"/>
                  <a:pt x="594182" y="524019"/>
                  <a:pt x="577966" y="524019"/>
                </a:cubicBezTo>
                <a:lnTo>
                  <a:pt x="183082" y="524019"/>
                </a:lnTo>
                <a:cubicBezTo>
                  <a:pt x="166781" y="524019"/>
                  <a:pt x="153621" y="510872"/>
                  <a:pt x="153621" y="494671"/>
                </a:cubicBezTo>
                <a:cubicBezTo>
                  <a:pt x="153621" y="478386"/>
                  <a:pt x="166781" y="465238"/>
                  <a:pt x="183082" y="465238"/>
                </a:cubicBezTo>
                <a:close/>
                <a:moveTo>
                  <a:pt x="29461" y="465238"/>
                </a:moveTo>
                <a:cubicBezTo>
                  <a:pt x="45732" y="465238"/>
                  <a:pt x="58922" y="478397"/>
                  <a:pt x="58922" y="494629"/>
                </a:cubicBezTo>
                <a:cubicBezTo>
                  <a:pt x="58922" y="510861"/>
                  <a:pt x="45732" y="524020"/>
                  <a:pt x="29461" y="524020"/>
                </a:cubicBezTo>
                <a:cubicBezTo>
                  <a:pt x="13190" y="524020"/>
                  <a:pt x="0" y="510861"/>
                  <a:pt x="0" y="494629"/>
                </a:cubicBezTo>
                <a:cubicBezTo>
                  <a:pt x="0" y="478397"/>
                  <a:pt x="13190" y="465238"/>
                  <a:pt x="29461" y="465238"/>
                </a:cubicBezTo>
                <a:close/>
                <a:moveTo>
                  <a:pt x="183082" y="304419"/>
                </a:moveTo>
                <a:lnTo>
                  <a:pt x="577966" y="304419"/>
                </a:lnTo>
                <a:cubicBezTo>
                  <a:pt x="594182" y="304419"/>
                  <a:pt x="607427" y="317566"/>
                  <a:pt x="607427" y="333767"/>
                </a:cubicBezTo>
                <a:cubicBezTo>
                  <a:pt x="607427" y="350052"/>
                  <a:pt x="594182" y="363200"/>
                  <a:pt x="577966" y="363200"/>
                </a:cubicBezTo>
                <a:lnTo>
                  <a:pt x="183082" y="363200"/>
                </a:lnTo>
                <a:cubicBezTo>
                  <a:pt x="166781" y="363200"/>
                  <a:pt x="153621" y="350052"/>
                  <a:pt x="153621" y="333767"/>
                </a:cubicBezTo>
                <a:cubicBezTo>
                  <a:pt x="153621" y="317566"/>
                  <a:pt x="166781" y="304419"/>
                  <a:pt x="183082" y="304419"/>
                </a:cubicBezTo>
                <a:close/>
                <a:moveTo>
                  <a:pt x="29461" y="304419"/>
                </a:moveTo>
                <a:cubicBezTo>
                  <a:pt x="45732" y="304419"/>
                  <a:pt x="58922" y="317578"/>
                  <a:pt x="58922" y="333810"/>
                </a:cubicBezTo>
                <a:cubicBezTo>
                  <a:pt x="58922" y="350042"/>
                  <a:pt x="45732" y="363201"/>
                  <a:pt x="29461" y="363201"/>
                </a:cubicBezTo>
                <a:cubicBezTo>
                  <a:pt x="13190" y="363201"/>
                  <a:pt x="0" y="350042"/>
                  <a:pt x="0" y="333810"/>
                </a:cubicBezTo>
                <a:cubicBezTo>
                  <a:pt x="0" y="317578"/>
                  <a:pt x="13190" y="304419"/>
                  <a:pt x="29461" y="304419"/>
                </a:cubicBezTo>
                <a:close/>
                <a:moveTo>
                  <a:pt x="183082" y="152139"/>
                </a:moveTo>
                <a:lnTo>
                  <a:pt x="577966" y="152139"/>
                </a:lnTo>
                <a:cubicBezTo>
                  <a:pt x="594182" y="152139"/>
                  <a:pt x="607427" y="165368"/>
                  <a:pt x="607427" y="181565"/>
                </a:cubicBezTo>
                <a:cubicBezTo>
                  <a:pt x="607427" y="197847"/>
                  <a:pt x="594182" y="210991"/>
                  <a:pt x="577966" y="210991"/>
                </a:cubicBezTo>
                <a:lnTo>
                  <a:pt x="183082" y="210991"/>
                </a:lnTo>
                <a:cubicBezTo>
                  <a:pt x="166781" y="210991"/>
                  <a:pt x="153621" y="197847"/>
                  <a:pt x="153621" y="181565"/>
                </a:cubicBezTo>
                <a:cubicBezTo>
                  <a:pt x="153621" y="165368"/>
                  <a:pt x="166781" y="152139"/>
                  <a:pt x="183082" y="152139"/>
                </a:cubicBezTo>
                <a:close/>
                <a:moveTo>
                  <a:pt x="29461" y="152139"/>
                </a:moveTo>
                <a:cubicBezTo>
                  <a:pt x="45732" y="152139"/>
                  <a:pt x="58922" y="165313"/>
                  <a:pt x="58922" y="181565"/>
                </a:cubicBezTo>
                <a:cubicBezTo>
                  <a:pt x="58922" y="197817"/>
                  <a:pt x="45732" y="210991"/>
                  <a:pt x="29461" y="210991"/>
                </a:cubicBezTo>
                <a:cubicBezTo>
                  <a:pt x="13190" y="210991"/>
                  <a:pt x="0" y="197817"/>
                  <a:pt x="0" y="181565"/>
                </a:cubicBezTo>
                <a:cubicBezTo>
                  <a:pt x="0" y="165313"/>
                  <a:pt x="13190" y="152139"/>
                  <a:pt x="29461" y="152139"/>
                </a:cubicBezTo>
                <a:close/>
                <a:moveTo>
                  <a:pt x="183082" y="0"/>
                </a:moveTo>
                <a:lnTo>
                  <a:pt x="577966" y="0"/>
                </a:lnTo>
                <a:cubicBezTo>
                  <a:pt x="594182" y="0"/>
                  <a:pt x="607427" y="13144"/>
                  <a:pt x="607427" y="29426"/>
                </a:cubicBezTo>
                <a:cubicBezTo>
                  <a:pt x="607427" y="45708"/>
                  <a:pt x="594182" y="58852"/>
                  <a:pt x="577966" y="58852"/>
                </a:cubicBezTo>
                <a:lnTo>
                  <a:pt x="183082" y="58852"/>
                </a:lnTo>
                <a:cubicBezTo>
                  <a:pt x="166781" y="58852"/>
                  <a:pt x="153621" y="45708"/>
                  <a:pt x="153621" y="29426"/>
                </a:cubicBezTo>
                <a:cubicBezTo>
                  <a:pt x="153621" y="13144"/>
                  <a:pt x="166781" y="0"/>
                  <a:pt x="183082" y="0"/>
                </a:cubicBezTo>
                <a:close/>
                <a:moveTo>
                  <a:pt x="29461" y="0"/>
                </a:moveTo>
                <a:cubicBezTo>
                  <a:pt x="45732" y="0"/>
                  <a:pt x="58922" y="13174"/>
                  <a:pt x="58922" y="29426"/>
                </a:cubicBezTo>
                <a:cubicBezTo>
                  <a:pt x="58922" y="45678"/>
                  <a:pt x="45732" y="58852"/>
                  <a:pt x="29461" y="58852"/>
                </a:cubicBezTo>
                <a:cubicBezTo>
                  <a:pt x="13190" y="58852"/>
                  <a:pt x="0" y="45678"/>
                  <a:pt x="0" y="29426"/>
                </a:cubicBezTo>
                <a:cubicBezTo>
                  <a:pt x="0" y="13174"/>
                  <a:pt x="13190" y="0"/>
                  <a:pt x="29461" y="0"/>
                </a:cubicBezTo>
                <a:close/>
              </a:path>
            </a:pathLst>
          </a:custGeom>
          <a:solidFill>
            <a:schemeClr val="bg1"/>
          </a:solidFill>
          <a:ln>
            <a:noFill/>
          </a:ln>
        </p:spPr>
      </p:sp>
      <p:sp>
        <p:nvSpPr>
          <p:cNvPr id="43" name="wedding-planning_84466">
            <a:extLst>
              <a:ext uri="{FF2B5EF4-FFF2-40B4-BE49-F238E27FC236}">
                <a16:creationId xmlns:a16="http://schemas.microsoft.com/office/drawing/2014/main" id="{D8F92621-37A8-4620-B4DA-CC5B9A4A706E}"/>
              </a:ext>
            </a:extLst>
          </p:cNvPr>
          <p:cNvSpPr>
            <a:spLocks noChangeAspect="1"/>
          </p:cNvSpPr>
          <p:nvPr/>
        </p:nvSpPr>
        <p:spPr bwMode="auto">
          <a:xfrm>
            <a:off x="3840657" y="3570621"/>
            <a:ext cx="384328" cy="370072"/>
          </a:xfrm>
          <a:custGeom>
            <a:avLst/>
            <a:gdLst>
              <a:gd name="connsiteX0" fmla="*/ 351185 w 606862"/>
              <a:gd name="connsiteY0" fmla="*/ 410338 h 584352"/>
              <a:gd name="connsiteX1" fmla="*/ 518180 w 606862"/>
              <a:gd name="connsiteY1" fmla="*/ 410338 h 584352"/>
              <a:gd name="connsiteX2" fmla="*/ 531216 w 606862"/>
              <a:gd name="connsiteY2" fmla="*/ 423358 h 584352"/>
              <a:gd name="connsiteX3" fmla="*/ 518180 w 606862"/>
              <a:gd name="connsiteY3" fmla="*/ 436377 h 584352"/>
              <a:gd name="connsiteX4" fmla="*/ 351185 w 606862"/>
              <a:gd name="connsiteY4" fmla="*/ 436377 h 584352"/>
              <a:gd name="connsiteX5" fmla="*/ 338149 w 606862"/>
              <a:gd name="connsiteY5" fmla="*/ 423358 h 584352"/>
              <a:gd name="connsiteX6" fmla="*/ 351185 w 606862"/>
              <a:gd name="connsiteY6" fmla="*/ 410338 h 584352"/>
              <a:gd name="connsiteX7" fmla="*/ 311358 w 606862"/>
              <a:gd name="connsiteY7" fmla="*/ 363253 h 584352"/>
              <a:gd name="connsiteX8" fmla="*/ 320698 w 606862"/>
              <a:gd name="connsiteY8" fmla="*/ 366603 h 584352"/>
              <a:gd name="connsiteX9" fmla="*/ 321610 w 606862"/>
              <a:gd name="connsiteY9" fmla="*/ 384948 h 584352"/>
              <a:gd name="connsiteX10" fmla="*/ 249890 w 606862"/>
              <a:gd name="connsiteY10" fmla="*/ 463273 h 584352"/>
              <a:gd name="connsiteX11" fmla="*/ 240371 w 606862"/>
              <a:gd name="connsiteY11" fmla="*/ 467567 h 584352"/>
              <a:gd name="connsiteX12" fmla="*/ 230852 w 606862"/>
              <a:gd name="connsiteY12" fmla="*/ 463404 h 584352"/>
              <a:gd name="connsiteX13" fmla="*/ 201903 w 606862"/>
              <a:gd name="connsiteY13" fmla="*/ 432828 h 584352"/>
              <a:gd name="connsiteX14" fmla="*/ 202425 w 606862"/>
              <a:gd name="connsiteY14" fmla="*/ 414353 h 584352"/>
              <a:gd name="connsiteX15" fmla="*/ 220811 w 606862"/>
              <a:gd name="connsiteY15" fmla="*/ 414873 h 584352"/>
              <a:gd name="connsiteX16" fmla="*/ 240110 w 606862"/>
              <a:gd name="connsiteY16" fmla="*/ 435430 h 584352"/>
              <a:gd name="connsiteX17" fmla="*/ 302311 w 606862"/>
              <a:gd name="connsiteY17" fmla="*/ 367514 h 584352"/>
              <a:gd name="connsiteX18" fmla="*/ 311358 w 606862"/>
              <a:gd name="connsiteY18" fmla="*/ 363253 h 584352"/>
              <a:gd name="connsiteX19" fmla="*/ 26073 w 606862"/>
              <a:gd name="connsiteY19" fmla="*/ 297839 h 584352"/>
              <a:gd name="connsiteX20" fmla="*/ 26073 w 606862"/>
              <a:gd name="connsiteY20" fmla="*/ 505466 h 584352"/>
              <a:gd name="connsiteX21" fmla="*/ 79003 w 606862"/>
              <a:gd name="connsiteY21" fmla="*/ 558317 h 584352"/>
              <a:gd name="connsiteX22" fmla="*/ 132062 w 606862"/>
              <a:gd name="connsiteY22" fmla="*/ 505466 h 584352"/>
              <a:gd name="connsiteX23" fmla="*/ 132062 w 606862"/>
              <a:gd name="connsiteY23" fmla="*/ 297839 h 584352"/>
              <a:gd name="connsiteX24" fmla="*/ 351185 w 606862"/>
              <a:gd name="connsiteY24" fmla="*/ 267372 h 584352"/>
              <a:gd name="connsiteX25" fmla="*/ 518180 w 606862"/>
              <a:gd name="connsiteY25" fmla="*/ 267372 h 584352"/>
              <a:gd name="connsiteX26" fmla="*/ 531216 w 606862"/>
              <a:gd name="connsiteY26" fmla="*/ 280391 h 584352"/>
              <a:gd name="connsiteX27" fmla="*/ 518180 w 606862"/>
              <a:gd name="connsiteY27" fmla="*/ 293411 h 584352"/>
              <a:gd name="connsiteX28" fmla="*/ 351185 w 606862"/>
              <a:gd name="connsiteY28" fmla="*/ 293411 h 584352"/>
              <a:gd name="connsiteX29" fmla="*/ 338149 w 606862"/>
              <a:gd name="connsiteY29" fmla="*/ 280391 h 584352"/>
              <a:gd name="connsiteX30" fmla="*/ 351185 w 606862"/>
              <a:gd name="connsiteY30" fmla="*/ 267372 h 584352"/>
              <a:gd name="connsiteX31" fmla="*/ 311358 w 606862"/>
              <a:gd name="connsiteY31" fmla="*/ 213942 h 584352"/>
              <a:gd name="connsiteX32" fmla="*/ 320698 w 606862"/>
              <a:gd name="connsiteY32" fmla="*/ 217360 h 584352"/>
              <a:gd name="connsiteX33" fmla="*/ 321610 w 606862"/>
              <a:gd name="connsiteY33" fmla="*/ 235715 h 584352"/>
              <a:gd name="connsiteX34" fmla="*/ 249890 w 606862"/>
              <a:gd name="connsiteY34" fmla="*/ 314084 h 584352"/>
              <a:gd name="connsiteX35" fmla="*/ 240371 w 606862"/>
              <a:gd name="connsiteY35" fmla="*/ 318250 h 584352"/>
              <a:gd name="connsiteX36" fmla="*/ 230852 w 606862"/>
              <a:gd name="connsiteY36" fmla="*/ 314214 h 584352"/>
              <a:gd name="connsiteX37" fmla="*/ 201903 w 606862"/>
              <a:gd name="connsiteY37" fmla="*/ 283492 h 584352"/>
              <a:gd name="connsiteX38" fmla="*/ 202425 w 606862"/>
              <a:gd name="connsiteY38" fmla="*/ 265136 h 584352"/>
              <a:gd name="connsiteX39" fmla="*/ 220811 w 606862"/>
              <a:gd name="connsiteY39" fmla="*/ 265657 h 584352"/>
              <a:gd name="connsiteX40" fmla="*/ 240110 w 606862"/>
              <a:gd name="connsiteY40" fmla="*/ 286095 h 584352"/>
              <a:gd name="connsiteX41" fmla="*/ 302311 w 606862"/>
              <a:gd name="connsiteY41" fmla="*/ 218141 h 584352"/>
              <a:gd name="connsiteX42" fmla="*/ 311358 w 606862"/>
              <a:gd name="connsiteY42" fmla="*/ 213942 h 584352"/>
              <a:gd name="connsiteX43" fmla="*/ 351185 w 606862"/>
              <a:gd name="connsiteY43" fmla="*/ 124336 h 584352"/>
              <a:gd name="connsiteX44" fmla="*/ 518180 w 606862"/>
              <a:gd name="connsiteY44" fmla="*/ 124336 h 584352"/>
              <a:gd name="connsiteX45" fmla="*/ 531216 w 606862"/>
              <a:gd name="connsiteY45" fmla="*/ 137356 h 584352"/>
              <a:gd name="connsiteX46" fmla="*/ 518180 w 606862"/>
              <a:gd name="connsiteY46" fmla="*/ 150375 h 584352"/>
              <a:gd name="connsiteX47" fmla="*/ 351185 w 606862"/>
              <a:gd name="connsiteY47" fmla="*/ 150375 h 584352"/>
              <a:gd name="connsiteX48" fmla="*/ 338149 w 606862"/>
              <a:gd name="connsiteY48" fmla="*/ 137356 h 584352"/>
              <a:gd name="connsiteX49" fmla="*/ 351185 w 606862"/>
              <a:gd name="connsiteY49" fmla="*/ 124336 h 584352"/>
              <a:gd name="connsiteX50" fmla="*/ 311358 w 606862"/>
              <a:gd name="connsiteY50" fmla="*/ 64761 h 584352"/>
              <a:gd name="connsiteX51" fmla="*/ 320698 w 606862"/>
              <a:gd name="connsiteY51" fmla="*/ 68111 h 584352"/>
              <a:gd name="connsiteX52" fmla="*/ 321610 w 606862"/>
              <a:gd name="connsiteY52" fmla="*/ 86586 h 584352"/>
              <a:gd name="connsiteX53" fmla="*/ 249890 w 606862"/>
              <a:gd name="connsiteY53" fmla="*/ 164781 h 584352"/>
              <a:gd name="connsiteX54" fmla="*/ 240371 w 606862"/>
              <a:gd name="connsiteY54" fmla="*/ 169075 h 584352"/>
              <a:gd name="connsiteX55" fmla="*/ 230852 w 606862"/>
              <a:gd name="connsiteY55" fmla="*/ 165042 h 584352"/>
              <a:gd name="connsiteX56" fmla="*/ 201903 w 606862"/>
              <a:gd name="connsiteY56" fmla="*/ 134336 h 584352"/>
              <a:gd name="connsiteX57" fmla="*/ 202425 w 606862"/>
              <a:gd name="connsiteY57" fmla="*/ 115991 h 584352"/>
              <a:gd name="connsiteX58" fmla="*/ 220811 w 606862"/>
              <a:gd name="connsiteY58" fmla="*/ 116511 h 584352"/>
              <a:gd name="connsiteX59" fmla="*/ 240110 w 606862"/>
              <a:gd name="connsiteY59" fmla="*/ 136938 h 584352"/>
              <a:gd name="connsiteX60" fmla="*/ 302311 w 606862"/>
              <a:gd name="connsiteY60" fmla="*/ 69022 h 584352"/>
              <a:gd name="connsiteX61" fmla="*/ 311358 w 606862"/>
              <a:gd name="connsiteY61" fmla="*/ 64761 h 584352"/>
              <a:gd name="connsiteX62" fmla="*/ 158136 w 606862"/>
              <a:gd name="connsiteY62" fmla="*/ 26035 h 584352"/>
              <a:gd name="connsiteX63" fmla="*/ 158136 w 606862"/>
              <a:gd name="connsiteY63" fmla="*/ 505466 h 584352"/>
              <a:gd name="connsiteX64" fmla="*/ 137668 w 606862"/>
              <a:gd name="connsiteY64" fmla="*/ 558317 h 584352"/>
              <a:gd name="connsiteX65" fmla="*/ 527859 w 606862"/>
              <a:gd name="connsiteY65" fmla="*/ 558317 h 584352"/>
              <a:gd name="connsiteX66" fmla="*/ 580789 w 606862"/>
              <a:gd name="connsiteY66" fmla="*/ 505466 h 584352"/>
              <a:gd name="connsiteX67" fmla="*/ 580789 w 606862"/>
              <a:gd name="connsiteY67" fmla="*/ 26035 h 584352"/>
              <a:gd name="connsiteX68" fmla="*/ 145099 w 606862"/>
              <a:gd name="connsiteY68" fmla="*/ 0 h 584352"/>
              <a:gd name="connsiteX69" fmla="*/ 593825 w 606862"/>
              <a:gd name="connsiteY69" fmla="*/ 0 h 584352"/>
              <a:gd name="connsiteX70" fmla="*/ 606862 w 606862"/>
              <a:gd name="connsiteY70" fmla="*/ 13017 h 584352"/>
              <a:gd name="connsiteX71" fmla="*/ 606862 w 606862"/>
              <a:gd name="connsiteY71" fmla="*/ 505466 h 584352"/>
              <a:gd name="connsiteX72" fmla="*/ 527859 w 606862"/>
              <a:gd name="connsiteY72" fmla="*/ 584352 h 584352"/>
              <a:gd name="connsiteX73" fmla="*/ 79003 w 606862"/>
              <a:gd name="connsiteY73" fmla="*/ 584352 h 584352"/>
              <a:gd name="connsiteX74" fmla="*/ 0 w 606862"/>
              <a:gd name="connsiteY74" fmla="*/ 505466 h 584352"/>
              <a:gd name="connsiteX75" fmla="*/ 0 w 606862"/>
              <a:gd name="connsiteY75" fmla="*/ 284821 h 584352"/>
              <a:gd name="connsiteX76" fmla="*/ 13037 w 606862"/>
              <a:gd name="connsiteY76" fmla="*/ 271804 h 584352"/>
              <a:gd name="connsiteX77" fmla="*/ 132062 w 606862"/>
              <a:gd name="connsiteY77" fmla="*/ 271804 h 584352"/>
              <a:gd name="connsiteX78" fmla="*/ 132062 w 606862"/>
              <a:gd name="connsiteY78" fmla="*/ 13017 h 584352"/>
              <a:gd name="connsiteX79" fmla="*/ 145099 w 606862"/>
              <a:gd name="connsiteY79" fmla="*/ 0 h 58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6862" h="584352">
                <a:moveTo>
                  <a:pt x="351185" y="410338"/>
                </a:moveTo>
                <a:lnTo>
                  <a:pt x="518180" y="410338"/>
                </a:lnTo>
                <a:cubicBezTo>
                  <a:pt x="525480" y="410338"/>
                  <a:pt x="531216" y="416197"/>
                  <a:pt x="531216" y="423358"/>
                </a:cubicBezTo>
                <a:cubicBezTo>
                  <a:pt x="531216" y="430518"/>
                  <a:pt x="525480" y="436377"/>
                  <a:pt x="518180" y="436377"/>
                </a:cubicBezTo>
                <a:lnTo>
                  <a:pt x="351185" y="436377"/>
                </a:lnTo>
                <a:cubicBezTo>
                  <a:pt x="343885" y="436377"/>
                  <a:pt x="338149" y="430518"/>
                  <a:pt x="338149" y="423358"/>
                </a:cubicBezTo>
                <a:cubicBezTo>
                  <a:pt x="338149" y="416197"/>
                  <a:pt x="343885" y="410338"/>
                  <a:pt x="351185" y="410338"/>
                </a:cubicBezTo>
                <a:close/>
                <a:moveTo>
                  <a:pt x="311358" y="363253"/>
                </a:moveTo>
                <a:cubicBezTo>
                  <a:pt x="314699" y="363090"/>
                  <a:pt x="318090" y="364196"/>
                  <a:pt x="320698" y="366603"/>
                </a:cubicBezTo>
                <a:cubicBezTo>
                  <a:pt x="326044" y="371417"/>
                  <a:pt x="326435" y="379744"/>
                  <a:pt x="321610" y="384948"/>
                </a:cubicBezTo>
                <a:lnTo>
                  <a:pt x="249890" y="463273"/>
                </a:lnTo>
                <a:cubicBezTo>
                  <a:pt x="247543" y="466006"/>
                  <a:pt x="244022" y="467437"/>
                  <a:pt x="240371" y="467567"/>
                </a:cubicBezTo>
                <a:cubicBezTo>
                  <a:pt x="236720" y="467567"/>
                  <a:pt x="233330" y="466006"/>
                  <a:pt x="230852" y="463404"/>
                </a:cubicBezTo>
                <a:lnTo>
                  <a:pt x="201903" y="432828"/>
                </a:lnTo>
                <a:cubicBezTo>
                  <a:pt x="196948" y="427624"/>
                  <a:pt x="197079" y="419297"/>
                  <a:pt x="202425" y="414353"/>
                </a:cubicBezTo>
                <a:cubicBezTo>
                  <a:pt x="207641" y="409409"/>
                  <a:pt x="215856" y="409669"/>
                  <a:pt x="220811" y="414873"/>
                </a:cubicBezTo>
                <a:lnTo>
                  <a:pt x="240110" y="435430"/>
                </a:lnTo>
                <a:lnTo>
                  <a:pt x="302311" y="367514"/>
                </a:lnTo>
                <a:cubicBezTo>
                  <a:pt x="304724" y="364847"/>
                  <a:pt x="308016" y="363415"/>
                  <a:pt x="311358" y="363253"/>
                </a:cubicBezTo>
                <a:close/>
                <a:moveTo>
                  <a:pt x="26073" y="297839"/>
                </a:moveTo>
                <a:lnTo>
                  <a:pt x="26073" y="505466"/>
                </a:lnTo>
                <a:cubicBezTo>
                  <a:pt x="26073" y="534625"/>
                  <a:pt x="49800" y="558317"/>
                  <a:pt x="79003" y="558317"/>
                </a:cubicBezTo>
                <a:cubicBezTo>
                  <a:pt x="108205" y="558317"/>
                  <a:pt x="132062" y="534625"/>
                  <a:pt x="132062" y="505466"/>
                </a:cubicBezTo>
                <a:lnTo>
                  <a:pt x="132062" y="297839"/>
                </a:lnTo>
                <a:close/>
                <a:moveTo>
                  <a:pt x="351185" y="267372"/>
                </a:moveTo>
                <a:lnTo>
                  <a:pt x="518180" y="267372"/>
                </a:lnTo>
                <a:cubicBezTo>
                  <a:pt x="525480" y="267372"/>
                  <a:pt x="531216" y="273101"/>
                  <a:pt x="531216" y="280391"/>
                </a:cubicBezTo>
                <a:cubicBezTo>
                  <a:pt x="531216" y="287552"/>
                  <a:pt x="525480" y="293411"/>
                  <a:pt x="518180" y="293411"/>
                </a:cubicBezTo>
                <a:lnTo>
                  <a:pt x="351185" y="293411"/>
                </a:lnTo>
                <a:cubicBezTo>
                  <a:pt x="343885" y="293411"/>
                  <a:pt x="338149" y="287552"/>
                  <a:pt x="338149" y="280391"/>
                </a:cubicBezTo>
                <a:cubicBezTo>
                  <a:pt x="338149" y="273101"/>
                  <a:pt x="343885" y="267372"/>
                  <a:pt x="351185" y="267372"/>
                </a:cubicBezTo>
                <a:close/>
                <a:moveTo>
                  <a:pt x="311358" y="213942"/>
                </a:moveTo>
                <a:cubicBezTo>
                  <a:pt x="314699" y="213812"/>
                  <a:pt x="318090" y="214951"/>
                  <a:pt x="320698" y="217360"/>
                </a:cubicBezTo>
                <a:cubicBezTo>
                  <a:pt x="326044" y="222176"/>
                  <a:pt x="326435" y="230378"/>
                  <a:pt x="321610" y="235715"/>
                </a:cubicBezTo>
                <a:lnTo>
                  <a:pt x="249890" y="314084"/>
                </a:lnTo>
                <a:cubicBezTo>
                  <a:pt x="247543" y="316688"/>
                  <a:pt x="244022" y="318250"/>
                  <a:pt x="240371" y="318250"/>
                </a:cubicBezTo>
                <a:cubicBezTo>
                  <a:pt x="236720" y="318250"/>
                  <a:pt x="233330" y="316818"/>
                  <a:pt x="230852" y="314214"/>
                </a:cubicBezTo>
                <a:lnTo>
                  <a:pt x="201903" y="283492"/>
                </a:lnTo>
                <a:cubicBezTo>
                  <a:pt x="196948" y="278284"/>
                  <a:pt x="197079" y="270083"/>
                  <a:pt x="202425" y="265136"/>
                </a:cubicBezTo>
                <a:cubicBezTo>
                  <a:pt x="207641" y="260189"/>
                  <a:pt x="215856" y="260450"/>
                  <a:pt x="220811" y="265657"/>
                </a:cubicBezTo>
                <a:lnTo>
                  <a:pt x="240110" y="286095"/>
                </a:lnTo>
                <a:lnTo>
                  <a:pt x="302311" y="218141"/>
                </a:lnTo>
                <a:cubicBezTo>
                  <a:pt x="304724" y="215472"/>
                  <a:pt x="308016" y="214073"/>
                  <a:pt x="311358" y="213942"/>
                </a:cubicBezTo>
                <a:close/>
                <a:moveTo>
                  <a:pt x="351185" y="124336"/>
                </a:moveTo>
                <a:lnTo>
                  <a:pt x="518180" y="124336"/>
                </a:lnTo>
                <a:cubicBezTo>
                  <a:pt x="525480" y="124336"/>
                  <a:pt x="531216" y="130195"/>
                  <a:pt x="531216" y="137356"/>
                </a:cubicBezTo>
                <a:cubicBezTo>
                  <a:pt x="531216" y="144516"/>
                  <a:pt x="525480" y="150375"/>
                  <a:pt x="518180" y="150375"/>
                </a:cubicBezTo>
                <a:lnTo>
                  <a:pt x="351185" y="150375"/>
                </a:lnTo>
                <a:cubicBezTo>
                  <a:pt x="343885" y="150375"/>
                  <a:pt x="338149" y="144516"/>
                  <a:pt x="338149" y="137356"/>
                </a:cubicBezTo>
                <a:cubicBezTo>
                  <a:pt x="338149" y="130195"/>
                  <a:pt x="343885" y="124336"/>
                  <a:pt x="351185" y="124336"/>
                </a:cubicBezTo>
                <a:close/>
                <a:moveTo>
                  <a:pt x="311358" y="64761"/>
                </a:moveTo>
                <a:cubicBezTo>
                  <a:pt x="314699" y="64598"/>
                  <a:pt x="318090" y="65704"/>
                  <a:pt x="320698" y="68111"/>
                </a:cubicBezTo>
                <a:cubicBezTo>
                  <a:pt x="326044" y="73055"/>
                  <a:pt x="326435" y="81252"/>
                  <a:pt x="321610" y="86586"/>
                </a:cubicBezTo>
                <a:lnTo>
                  <a:pt x="249890" y="164781"/>
                </a:lnTo>
                <a:cubicBezTo>
                  <a:pt x="247543" y="167514"/>
                  <a:pt x="244022" y="169075"/>
                  <a:pt x="240371" y="169075"/>
                </a:cubicBezTo>
                <a:cubicBezTo>
                  <a:pt x="236720" y="169075"/>
                  <a:pt x="233330" y="167644"/>
                  <a:pt x="230852" y="165042"/>
                </a:cubicBezTo>
                <a:lnTo>
                  <a:pt x="201903" y="134336"/>
                </a:lnTo>
                <a:cubicBezTo>
                  <a:pt x="196948" y="129132"/>
                  <a:pt x="197079" y="120935"/>
                  <a:pt x="202425" y="115991"/>
                </a:cubicBezTo>
                <a:cubicBezTo>
                  <a:pt x="207641" y="111047"/>
                  <a:pt x="215856" y="111307"/>
                  <a:pt x="220811" y="116511"/>
                </a:cubicBezTo>
                <a:lnTo>
                  <a:pt x="240110" y="136938"/>
                </a:lnTo>
                <a:lnTo>
                  <a:pt x="302311" y="69022"/>
                </a:lnTo>
                <a:cubicBezTo>
                  <a:pt x="304724" y="66355"/>
                  <a:pt x="308016" y="64923"/>
                  <a:pt x="311358" y="64761"/>
                </a:cubicBezTo>
                <a:close/>
                <a:moveTo>
                  <a:pt x="158136" y="26035"/>
                </a:moveTo>
                <a:lnTo>
                  <a:pt x="158136" y="505466"/>
                </a:lnTo>
                <a:cubicBezTo>
                  <a:pt x="158136" y="525774"/>
                  <a:pt x="150314" y="544389"/>
                  <a:pt x="137668" y="558317"/>
                </a:cubicBezTo>
                <a:lnTo>
                  <a:pt x="527859" y="558317"/>
                </a:lnTo>
                <a:cubicBezTo>
                  <a:pt x="557062" y="558317"/>
                  <a:pt x="580789" y="534625"/>
                  <a:pt x="580789" y="505466"/>
                </a:cubicBezTo>
                <a:lnTo>
                  <a:pt x="580789" y="26035"/>
                </a:lnTo>
                <a:close/>
                <a:moveTo>
                  <a:pt x="145099" y="0"/>
                </a:moveTo>
                <a:lnTo>
                  <a:pt x="593825" y="0"/>
                </a:lnTo>
                <a:cubicBezTo>
                  <a:pt x="601126" y="0"/>
                  <a:pt x="606862" y="5858"/>
                  <a:pt x="606862" y="13017"/>
                </a:cubicBezTo>
                <a:lnTo>
                  <a:pt x="606862" y="505466"/>
                </a:lnTo>
                <a:cubicBezTo>
                  <a:pt x="606862" y="548945"/>
                  <a:pt x="571402" y="584352"/>
                  <a:pt x="527859" y="584352"/>
                </a:cubicBezTo>
                <a:lnTo>
                  <a:pt x="79003" y="584352"/>
                </a:lnTo>
                <a:cubicBezTo>
                  <a:pt x="35460" y="584352"/>
                  <a:pt x="0" y="548945"/>
                  <a:pt x="0" y="505466"/>
                </a:cubicBezTo>
                <a:lnTo>
                  <a:pt x="0" y="284821"/>
                </a:lnTo>
                <a:cubicBezTo>
                  <a:pt x="0" y="277662"/>
                  <a:pt x="5866" y="271804"/>
                  <a:pt x="13037" y="271804"/>
                </a:cubicBezTo>
                <a:lnTo>
                  <a:pt x="132062" y="271804"/>
                </a:lnTo>
                <a:lnTo>
                  <a:pt x="132062" y="13017"/>
                </a:lnTo>
                <a:cubicBezTo>
                  <a:pt x="132062" y="5858"/>
                  <a:pt x="137799" y="0"/>
                  <a:pt x="145099" y="0"/>
                </a:cubicBezTo>
                <a:close/>
              </a:path>
            </a:pathLst>
          </a:custGeom>
          <a:solidFill>
            <a:schemeClr val="bg1"/>
          </a:solidFill>
          <a:ln>
            <a:noFill/>
          </a:ln>
        </p:spPr>
      </p:sp>
      <p:sp>
        <p:nvSpPr>
          <p:cNvPr id="44" name="traffic-signal_139857">
            <a:extLst>
              <a:ext uri="{FF2B5EF4-FFF2-40B4-BE49-F238E27FC236}">
                <a16:creationId xmlns:a16="http://schemas.microsoft.com/office/drawing/2014/main" id="{757B422B-5468-4990-B50F-95280BDA0D50}"/>
              </a:ext>
            </a:extLst>
          </p:cNvPr>
          <p:cNvSpPr>
            <a:spLocks noChangeAspect="1"/>
          </p:cNvSpPr>
          <p:nvPr/>
        </p:nvSpPr>
        <p:spPr bwMode="auto">
          <a:xfrm>
            <a:off x="3329233" y="4923510"/>
            <a:ext cx="384328" cy="411515"/>
          </a:xfrm>
          <a:custGeom>
            <a:avLst/>
            <a:gdLst>
              <a:gd name="T0" fmla="*/ 626 w 746"/>
              <a:gd name="T1" fmla="*/ 160 h 800"/>
              <a:gd name="T2" fmla="*/ 640 w 746"/>
              <a:gd name="T3" fmla="*/ 73 h 800"/>
              <a:gd name="T4" fmla="*/ 520 w 746"/>
              <a:gd name="T5" fmla="*/ 130 h 800"/>
              <a:gd name="T6" fmla="*/ 373 w 746"/>
              <a:gd name="T7" fmla="*/ 160 h 800"/>
              <a:gd name="T8" fmla="*/ 253 w 746"/>
              <a:gd name="T9" fmla="*/ 73 h 800"/>
              <a:gd name="T10" fmla="*/ 133 w 746"/>
              <a:gd name="T11" fmla="*/ 130 h 800"/>
              <a:gd name="T12" fmla="*/ 13 w 746"/>
              <a:gd name="T13" fmla="*/ 160 h 800"/>
              <a:gd name="T14" fmla="*/ 13 w 746"/>
              <a:gd name="T15" fmla="*/ 347 h 800"/>
              <a:gd name="T16" fmla="*/ 194 w 746"/>
              <a:gd name="T17" fmla="*/ 347 h 800"/>
              <a:gd name="T18" fmla="*/ 53 w 746"/>
              <a:gd name="T19" fmla="*/ 800 h 800"/>
              <a:gd name="T20" fmla="*/ 236 w 746"/>
              <a:gd name="T21" fmla="*/ 587 h 800"/>
              <a:gd name="T22" fmla="*/ 600 w 746"/>
              <a:gd name="T23" fmla="*/ 800 h 800"/>
              <a:gd name="T24" fmla="*/ 706 w 746"/>
              <a:gd name="T25" fmla="*/ 782 h 800"/>
              <a:gd name="T26" fmla="*/ 733 w 746"/>
              <a:gd name="T27" fmla="*/ 347 h 800"/>
              <a:gd name="T28" fmla="*/ 733 w 746"/>
              <a:gd name="T29" fmla="*/ 160 h 800"/>
              <a:gd name="T30" fmla="*/ 408 w 746"/>
              <a:gd name="T31" fmla="*/ 320 h 800"/>
              <a:gd name="T32" fmla="*/ 600 w 746"/>
              <a:gd name="T33" fmla="*/ 187 h 800"/>
              <a:gd name="T34" fmla="*/ 533 w 746"/>
              <a:gd name="T35" fmla="*/ 320 h 800"/>
              <a:gd name="T36" fmla="*/ 213 w 746"/>
              <a:gd name="T37" fmla="*/ 187 h 800"/>
              <a:gd name="T38" fmla="*/ 213 w 746"/>
              <a:gd name="T39" fmla="*/ 320 h 800"/>
              <a:gd name="T40" fmla="*/ 386 w 746"/>
              <a:gd name="T41" fmla="*/ 347 h 800"/>
              <a:gd name="T42" fmla="*/ 273 w 746"/>
              <a:gd name="T43" fmla="*/ 480 h 800"/>
              <a:gd name="T44" fmla="*/ 613 w 746"/>
              <a:gd name="T45" fmla="*/ 73 h 800"/>
              <a:gd name="T46" fmla="*/ 578 w 746"/>
              <a:gd name="T47" fmla="*/ 118 h 800"/>
              <a:gd name="T48" fmla="*/ 562 w 746"/>
              <a:gd name="T49" fmla="*/ 120 h 800"/>
              <a:gd name="T50" fmla="*/ 551 w 746"/>
              <a:gd name="T51" fmla="*/ 117 h 800"/>
              <a:gd name="T52" fmla="*/ 566 w 746"/>
              <a:gd name="T53" fmla="*/ 27 h 800"/>
              <a:gd name="T54" fmla="*/ 555 w 746"/>
              <a:gd name="T55" fmla="*/ 146 h 800"/>
              <a:gd name="T56" fmla="*/ 576 w 746"/>
              <a:gd name="T57" fmla="*/ 146 h 800"/>
              <a:gd name="T58" fmla="*/ 586 w 746"/>
              <a:gd name="T59" fmla="*/ 144 h 800"/>
              <a:gd name="T60" fmla="*/ 546 w 746"/>
              <a:gd name="T61" fmla="*/ 144 h 800"/>
              <a:gd name="T62" fmla="*/ 315 w 746"/>
              <a:gd name="T63" fmla="*/ 320 h 800"/>
              <a:gd name="T64" fmla="*/ 180 w 746"/>
              <a:gd name="T65" fmla="*/ 27 h 800"/>
              <a:gd name="T66" fmla="*/ 195 w 746"/>
              <a:gd name="T67" fmla="*/ 117 h 800"/>
              <a:gd name="T68" fmla="*/ 185 w 746"/>
              <a:gd name="T69" fmla="*/ 120 h 800"/>
              <a:gd name="T70" fmla="*/ 168 w 746"/>
              <a:gd name="T71" fmla="*/ 118 h 800"/>
              <a:gd name="T72" fmla="*/ 133 w 746"/>
              <a:gd name="T73" fmla="*/ 73 h 800"/>
              <a:gd name="T74" fmla="*/ 161 w 746"/>
              <a:gd name="T75" fmla="*/ 144 h 800"/>
              <a:gd name="T76" fmla="*/ 180 w 746"/>
              <a:gd name="T77" fmla="*/ 147 h 800"/>
              <a:gd name="T78" fmla="*/ 198 w 746"/>
              <a:gd name="T79" fmla="*/ 144 h 800"/>
              <a:gd name="T80" fmla="*/ 160 w 746"/>
              <a:gd name="T81" fmla="*/ 160 h 800"/>
              <a:gd name="T82" fmla="*/ 26 w 746"/>
              <a:gd name="T83" fmla="*/ 304 h 800"/>
              <a:gd name="T84" fmla="*/ 48 w 746"/>
              <a:gd name="T85" fmla="*/ 320 h 800"/>
              <a:gd name="T86" fmla="*/ 178 w 746"/>
              <a:gd name="T87" fmla="*/ 187 h 800"/>
              <a:gd name="T88" fmla="*/ 609 w 746"/>
              <a:gd name="T89" fmla="*/ 773 h 800"/>
              <a:gd name="T90" fmla="*/ 226 w 746"/>
              <a:gd name="T91" fmla="*/ 560 h 800"/>
              <a:gd name="T92" fmla="*/ 72 w 746"/>
              <a:gd name="T93" fmla="*/ 773 h 800"/>
              <a:gd name="T94" fmla="*/ 242 w 746"/>
              <a:gd name="T95" fmla="*/ 489 h 800"/>
              <a:gd name="T96" fmla="*/ 491 w 746"/>
              <a:gd name="T97" fmla="*/ 507 h 800"/>
              <a:gd name="T98" fmla="*/ 458 w 746"/>
              <a:gd name="T99" fmla="*/ 347 h 800"/>
              <a:gd name="T100" fmla="*/ 609 w 746"/>
              <a:gd name="T101" fmla="*/ 773 h 800"/>
              <a:gd name="T102" fmla="*/ 698 w 746"/>
              <a:gd name="T103" fmla="*/ 187 h 800"/>
              <a:gd name="T104" fmla="*/ 661 w 746"/>
              <a:gd name="T105" fmla="*/ 320 h 800"/>
              <a:gd name="T106" fmla="*/ 661 w 746"/>
              <a:gd name="T107" fmla="*/ 32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6" h="800">
                <a:moveTo>
                  <a:pt x="733" y="160"/>
                </a:moveTo>
                <a:lnTo>
                  <a:pt x="720" y="160"/>
                </a:lnTo>
                <a:lnTo>
                  <a:pt x="626" y="160"/>
                </a:lnTo>
                <a:lnTo>
                  <a:pt x="613" y="160"/>
                </a:lnTo>
                <a:lnTo>
                  <a:pt x="613" y="130"/>
                </a:lnTo>
                <a:cubicBezTo>
                  <a:pt x="629" y="116"/>
                  <a:pt x="640" y="96"/>
                  <a:pt x="640" y="73"/>
                </a:cubicBezTo>
                <a:cubicBezTo>
                  <a:pt x="640" y="33"/>
                  <a:pt x="607" y="0"/>
                  <a:pt x="566" y="0"/>
                </a:cubicBezTo>
                <a:cubicBezTo>
                  <a:pt x="526" y="0"/>
                  <a:pt x="493" y="33"/>
                  <a:pt x="493" y="73"/>
                </a:cubicBezTo>
                <a:cubicBezTo>
                  <a:pt x="493" y="96"/>
                  <a:pt x="503" y="116"/>
                  <a:pt x="520" y="130"/>
                </a:cubicBezTo>
                <a:lnTo>
                  <a:pt x="520" y="160"/>
                </a:lnTo>
                <a:lnTo>
                  <a:pt x="466" y="160"/>
                </a:lnTo>
                <a:lnTo>
                  <a:pt x="373" y="160"/>
                </a:lnTo>
                <a:lnTo>
                  <a:pt x="226" y="160"/>
                </a:lnTo>
                <a:lnTo>
                  <a:pt x="226" y="130"/>
                </a:lnTo>
                <a:cubicBezTo>
                  <a:pt x="243" y="116"/>
                  <a:pt x="253" y="96"/>
                  <a:pt x="253" y="73"/>
                </a:cubicBezTo>
                <a:cubicBezTo>
                  <a:pt x="253" y="33"/>
                  <a:pt x="220" y="0"/>
                  <a:pt x="180" y="0"/>
                </a:cubicBezTo>
                <a:cubicBezTo>
                  <a:pt x="139" y="0"/>
                  <a:pt x="106" y="33"/>
                  <a:pt x="106" y="73"/>
                </a:cubicBezTo>
                <a:cubicBezTo>
                  <a:pt x="106" y="96"/>
                  <a:pt x="117" y="116"/>
                  <a:pt x="133" y="130"/>
                </a:cubicBezTo>
                <a:lnTo>
                  <a:pt x="133" y="160"/>
                </a:lnTo>
                <a:lnTo>
                  <a:pt x="106" y="160"/>
                </a:lnTo>
                <a:lnTo>
                  <a:pt x="13" y="160"/>
                </a:lnTo>
                <a:cubicBezTo>
                  <a:pt x="6" y="160"/>
                  <a:pt x="0" y="166"/>
                  <a:pt x="0" y="173"/>
                </a:cubicBezTo>
                <a:lnTo>
                  <a:pt x="0" y="333"/>
                </a:lnTo>
                <a:cubicBezTo>
                  <a:pt x="0" y="341"/>
                  <a:pt x="6" y="347"/>
                  <a:pt x="13" y="347"/>
                </a:cubicBezTo>
                <a:lnTo>
                  <a:pt x="26" y="347"/>
                </a:lnTo>
                <a:lnTo>
                  <a:pt x="120" y="347"/>
                </a:lnTo>
                <a:lnTo>
                  <a:pt x="194" y="347"/>
                </a:lnTo>
                <a:lnTo>
                  <a:pt x="40" y="782"/>
                </a:lnTo>
                <a:cubicBezTo>
                  <a:pt x="39" y="786"/>
                  <a:pt x="40" y="791"/>
                  <a:pt x="42" y="794"/>
                </a:cubicBezTo>
                <a:cubicBezTo>
                  <a:pt x="45" y="798"/>
                  <a:pt x="49" y="800"/>
                  <a:pt x="53" y="800"/>
                </a:cubicBezTo>
                <a:lnTo>
                  <a:pt x="146" y="800"/>
                </a:lnTo>
                <a:cubicBezTo>
                  <a:pt x="152" y="800"/>
                  <a:pt x="157" y="797"/>
                  <a:pt x="159" y="791"/>
                </a:cubicBezTo>
                <a:lnTo>
                  <a:pt x="236" y="587"/>
                </a:lnTo>
                <a:lnTo>
                  <a:pt x="510" y="587"/>
                </a:lnTo>
                <a:lnTo>
                  <a:pt x="587" y="791"/>
                </a:lnTo>
                <a:cubicBezTo>
                  <a:pt x="589" y="797"/>
                  <a:pt x="594" y="800"/>
                  <a:pt x="600" y="800"/>
                </a:cubicBezTo>
                <a:lnTo>
                  <a:pt x="693" y="800"/>
                </a:lnTo>
                <a:cubicBezTo>
                  <a:pt x="697" y="800"/>
                  <a:pt x="701" y="798"/>
                  <a:pt x="704" y="794"/>
                </a:cubicBezTo>
                <a:cubicBezTo>
                  <a:pt x="706" y="791"/>
                  <a:pt x="707" y="786"/>
                  <a:pt x="706" y="782"/>
                </a:cubicBezTo>
                <a:lnTo>
                  <a:pt x="552" y="347"/>
                </a:lnTo>
                <a:lnTo>
                  <a:pt x="640" y="347"/>
                </a:lnTo>
                <a:lnTo>
                  <a:pt x="733" y="347"/>
                </a:lnTo>
                <a:cubicBezTo>
                  <a:pt x="740" y="347"/>
                  <a:pt x="746" y="341"/>
                  <a:pt x="746" y="333"/>
                </a:cubicBezTo>
                <a:lnTo>
                  <a:pt x="746" y="173"/>
                </a:lnTo>
                <a:cubicBezTo>
                  <a:pt x="746" y="166"/>
                  <a:pt x="740" y="160"/>
                  <a:pt x="733" y="160"/>
                </a:cubicBezTo>
                <a:close/>
                <a:moveTo>
                  <a:pt x="533" y="320"/>
                </a:moveTo>
                <a:lnTo>
                  <a:pt x="440" y="320"/>
                </a:lnTo>
                <a:lnTo>
                  <a:pt x="408" y="320"/>
                </a:lnTo>
                <a:lnTo>
                  <a:pt x="475" y="187"/>
                </a:lnTo>
                <a:lnTo>
                  <a:pt x="533" y="187"/>
                </a:lnTo>
                <a:lnTo>
                  <a:pt x="600" y="187"/>
                </a:lnTo>
                <a:lnTo>
                  <a:pt x="605" y="187"/>
                </a:lnTo>
                <a:lnTo>
                  <a:pt x="538" y="320"/>
                </a:lnTo>
                <a:lnTo>
                  <a:pt x="533" y="320"/>
                </a:lnTo>
                <a:close/>
                <a:moveTo>
                  <a:pt x="141" y="320"/>
                </a:moveTo>
                <a:lnTo>
                  <a:pt x="208" y="187"/>
                </a:lnTo>
                <a:lnTo>
                  <a:pt x="213" y="187"/>
                </a:lnTo>
                <a:lnTo>
                  <a:pt x="351" y="187"/>
                </a:lnTo>
                <a:lnTo>
                  <a:pt x="285" y="320"/>
                </a:lnTo>
                <a:lnTo>
                  <a:pt x="213" y="320"/>
                </a:lnTo>
                <a:lnTo>
                  <a:pt x="141" y="320"/>
                </a:lnTo>
                <a:close/>
                <a:moveTo>
                  <a:pt x="316" y="347"/>
                </a:moveTo>
                <a:lnTo>
                  <a:pt x="386" y="347"/>
                </a:lnTo>
                <a:lnTo>
                  <a:pt x="430" y="347"/>
                </a:lnTo>
                <a:lnTo>
                  <a:pt x="473" y="480"/>
                </a:lnTo>
                <a:lnTo>
                  <a:pt x="273" y="480"/>
                </a:lnTo>
                <a:lnTo>
                  <a:pt x="316" y="347"/>
                </a:lnTo>
                <a:close/>
                <a:moveTo>
                  <a:pt x="566" y="27"/>
                </a:moveTo>
                <a:cubicBezTo>
                  <a:pt x="592" y="27"/>
                  <a:pt x="613" y="48"/>
                  <a:pt x="613" y="73"/>
                </a:cubicBezTo>
                <a:cubicBezTo>
                  <a:pt x="613" y="92"/>
                  <a:pt x="602" y="108"/>
                  <a:pt x="585" y="116"/>
                </a:cubicBezTo>
                <a:cubicBezTo>
                  <a:pt x="584" y="116"/>
                  <a:pt x="583" y="117"/>
                  <a:pt x="582" y="117"/>
                </a:cubicBezTo>
                <a:cubicBezTo>
                  <a:pt x="581" y="118"/>
                  <a:pt x="580" y="118"/>
                  <a:pt x="578" y="118"/>
                </a:cubicBezTo>
                <a:cubicBezTo>
                  <a:pt x="577" y="119"/>
                  <a:pt x="575" y="119"/>
                  <a:pt x="574" y="119"/>
                </a:cubicBezTo>
                <a:cubicBezTo>
                  <a:pt x="573" y="119"/>
                  <a:pt x="572" y="119"/>
                  <a:pt x="571" y="120"/>
                </a:cubicBezTo>
                <a:cubicBezTo>
                  <a:pt x="568" y="120"/>
                  <a:pt x="565" y="120"/>
                  <a:pt x="562" y="120"/>
                </a:cubicBezTo>
                <a:cubicBezTo>
                  <a:pt x="561" y="119"/>
                  <a:pt x="560" y="119"/>
                  <a:pt x="559" y="119"/>
                </a:cubicBezTo>
                <a:cubicBezTo>
                  <a:pt x="557" y="119"/>
                  <a:pt x="556" y="119"/>
                  <a:pt x="554" y="118"/>
                </a:cubicBezTo>
                <a:cubicBezTo>
                  <a:pt x="553" y="118"/>
                  <a:pt x="552" y="118"/>
                  <a:pt x="551" y="117"/>
                </a:cubicBezTo>
                <a:cubicBezTo>
                  <a:pt x="549" y="117"/>
                  <a:pt x="548" y="116"/>
                  <a:pt x="547" y="116"/>
                </a:cubicBezTo>
                <a:cubicBezTo>
                  <a:pt x="531" y="108"/>
                  <a:pt x="520" y="92"/>
                  <a:pt x="520" y="73"/>
                </a:cubicBezTo>
                <a:cubicBezTo>
                  <a:pt x="520" y="48"/>
                  <a:pt x="541" y="27"/>
                  <a:pt x="566" y="27"/>
                </a:cubicBezTo>
                <a:close/>
                <a:moveTo>
                  <a:pt x="546" y="144"/>
                </a:moveTo>
                <a:cubicBezTo>
                  <a:pt x="547" y="144"/>
                  <a:pt x="547" y="144"/>
                  <a:pt x="548" y="144"/>
                </a:cubicBezTo>
                <a:cubicBezTo>
                  <a:pt x="550" y="145"/>
                  <a:pt x="552" y="145"/>
                  <a:pt x="555" y="146"/>
                </a:cubicBezTo>
                <a:cubicBezTo>
                  <a:pt x="556" y="146"/>
                  <a:pt x="556" y="146"/>
                  <a:pt x="557" y="146"/>
                </a:cubicBezTo>
                <a:cubicBezTo>
                  <a:pt x="560" y="146"/>
                  <a:pt x="563" y="147"/>
                  <a:pt x="566" y="147"/>
                </a:cubicBezTo>
                <a:cubicBezTo>
                  <a:pt x="569" y="147"/>
                  <a:pt x="573" y="146"/>
                  <a:pt x="576" y="146"/>
                </a:cubicBezTo>
                <a:cubicBezTo>
                  <a:pt x="576" y="146"/>
                  <a:pt x="577" y="146"/>
                  <a:pt x="578" y="146"/>
                </a:cubicBezTo>
                <a:cubicBezTo>
                  <a:pt x="580" y="145"/>
                  <a:pt x="583" y="145"/>
                  <a:pt x="585" y="144"/>
                </a:cubicBezTo>
                <a:cubicBezTo>
                  <a:pt x="585" y="144"/>
                  <a:pt x="586" y="144"/>
                  <a:pt x="586" y="144"/>
                </a:cubicBezTo>
                <a:lnTo>
                  <a:pt x="586" y="160"/>
                </a:lnTo>
                <a:lnTo>
                  <a:pt x="546" y="160"/>
                </a:lnTo>
                <a:lnTo>
                  <a:pt x="546" y="144"/>
                </a:lnTo>
                <a:close/>
                <a:moveTo>
                  <a:pt x="445" y="187"/>
                </a:moveTo>
                <a:lnTo>
                  <a:pt x="378" y="320"/>
                </a:lnTo>
                <a:lnTo>
                  <a:pt x="315" y="320"/>
                </a:lnTo>
                <a:lnTo>
                  <a:pt x="381" y="187"/>
                </a:lnTo>
                <a:lnTo>
                  <a:pt x="445" y="187"/>
                </a:lnTo>
                <a:close/>
                <a:moveTo>
                  <a:pt x="180" y="27"/>
                </a:moveTo>
                <a:cubicBezTo>
                  <a:pt x="205" y="27"/>
                  <a:pt x="226" y="48"/>
                  <a:pt x="226" y="73"/>
                </a:cubicBezTo>
                <a:cubicBezTo>
                  <a:pt x="226" y="92"/>
                  <a:pt x="215" y="108"/>
                  <a:pt x="199" y="116"/>
                </a:cubicBezTo>
                <a:cubicBezTo>
                  <a:pt x="198" y="116"/>
                  <a:pt x="197" y="117"/>
                  <a:pt x="195" y="117"/>
                </a:cubicBezTo>
                <a:cubicBezTo>
                  <a:pt x="194" y="118"/>
                  <a:pt x="193" y="118"/>
                  <a:pt x="192" y="118"/>
                </a:cubicBezTo>
                <a:cubicBezTo>
                  <a:pt x="190" y="119"/>
                  <a:pt x="189" y="119"/>
                  <a:pt x="187" y="119"/>
                </a:cubicBezTo>
                <a:cubicBezTo>
                  <a:pt x="186" y="119"/>
                  <a:pt x="185" y="119"/>
                  <a:pt x="185" y="120"/>
                </a:cubicBezTo>
                <a:cubicBezTo>
                  <a:pt x="181" y="120"/>
                  <a:pt x="178" y="120"/>
                  <a:pt x="175" y="120"/>
                </a:cubicBezTo>
                <a:cubicBezTo>
                  <a:pt x="174" y="119"/>
                  <a:pt x="173" y="119"/>
                  <a:pt x="172" y="119"/>
                </a:cubicBezTo>
                <a:cubicBezTo>
                  <a:pt x="171" y="119"/>
                  <a:pt x="169" y="119"/>
                  <a:pt x="168" y="118"/>
                </a:cubicBezTo>
                <a:cubicBezTo>
                  <a:pt x="166" y="118"/>
                  <a:pt x="165" y="118"/>
                  <a:pt x="164" y="117"/>
                </a:cubicBezTo>
                <a:cubicBezTo>
                  <a:pt x="163" y="117"/>
                  <a:pt x="162" y="116"/>
                  <a:pt x="161" y="116"/>
                </a:cubicBezTo>
                <a:cubicBezTo>
                  <a:pt x="144" y="108"/>
                  <a:pt x="133" y="92"/>
                  <a:pt x="133" y="73"/>
                </a:cubicBezTo>
                <a:cubicBezTo>
                  <a:pt x="133" y="48"/>
                  <a:pt x="154" y="27"/>
                  <a:pt x="180" y="27"/>
                </a:cubicBezTo>
                <a:close/>
                <a:moveTo>
                  <a:pt x="160" y="144"/>
                </a:moveTo>
                <a:cubicBezTo>
                  <a:pt x="160" y="144"/>
                  <a:pt x="161" y="144"/>
                  <a:pt x="161" y="144"/>
                </a:cubicBezTo>
                <a:cubicBezTo>
                  <a:pt x="163" y="145"/>
                  <a:pt x="166" y="145"/>
                  <a:pt x="168" y="146"/>
                </a:cubicBezTo>
                <a:cubicBezTo>
                  <a:pt x="169" y="146"/>
                  <a:pt x="170" y="146"/>
                  <a:pt x="170" y="146"/>
                </a:cubicBezTo>
                <a:cubicBezTo>
                  <a:pt x="173" y="146"/>
                  <a:pt x="177" y="147"/>
                  <a:pt x="180" y="147"/>
                </a:cubicBezTo>
                <a:cubicBezTo>
                  <a:pt x="183" y="147"/>
                  <a:pt x="186" y="146"/>
                  <a:pt x="189" y="146"/>
                </a:cubicBezTo>
                <a:cubicBezTo>
                  <a:pt x="190" y="146"/>
                  <a:pt x="190" y="146"/>
                  <a:pt x="191" y="146"/>
                </a:cubicBezTo>
                <a:cubicBezTo>
                  <a:pt x="194" y="145"/>
                  <a:pt x="196" y="145"/>
                  <a:pt x="198" y="144"/>
                </a:cubicBezTo>
                <a:cubicBezTo>
                  <a:pt x="199" y="144"/>
                  <a:pt x="199" y="144"/>
                  <a:pt x="200" y="144"/>
                </a:cubicBezTo>
                <a:lnTo>
                  <a:pt x="200" y="160"/>
                </a:lnTo>
                <a:lnTo>
                  <a:pt x="160" y="160"/>
                </a:lnTo>
                <a:lnTo>
                  <a:pt x="160" y="144"/>
                </a:lnTo>
                <a:close/>
                <a:moveTo>
                  <a:pt x="85" y="187"/>
                </a:moveTo>
                <a:lnTo>
                  <a:pt x="26" y="304"/>
                </a:lnTo>
                <a:lnTo>
                  <a:pt x="26" y="187"/>
                </a:lnTo>
                <a:lnTo>
                  <a:pt x="85" y="187"/>
                </a:lnTo>
                <a:close/>
                <a:moveTo>
                  <a:pt x="48" y="320"/>
                </a:moveTo>
                <a:lnTo>
                  <a:pt x="115" y="187"/>
                </a:lnTo>
                <a:lnTo>
                  <a:pt x="146" y="187"/>
                </a:lnTo>
                <a:lnTo>
                  <a:pt x="178" y="187"/>
                </a:lnTo>
                <a:lnTo>
                  <a:pt x="111" y="320"/>
                </a:lnTo>
                <a:lnTo>
                  <a:pt x="48" y="320"/>
                </a:lnTo>
                <a:close/>
                <a:moveTo>
                  <a:pt x="609" y="773"/>
                </a:moveTo>
                <a:lnTo>
                  <a:pt x="532" y="569"/>
                </a:lnTo>
                <a:cubicBezTo>
                  <a:pt x="530" y="563"/>
                  <a:pt x="525" y="560"/>
                  <a:pt x="520" y="560"/>
                </a:cubicBezTo>
                <a:lnTo>
                  <a:pt x="226" y="560"/>
                </a:lnTo>
                <a:cubicBezTo>
                  <a:pt x="221" y="560"/>
                  <a:pt x="216" y="563"/>
                  <a:pt x="214" y="569"/>
                </a:cubicBezTo>
                <a:lnTo>
                  <a:pt x="137" y="773"/>
                </a:lnTo>
                <a:lnTo>
                  <a:pt x="72" y="773"/>
                </a:lnTo>
                <a:lnTo>
                  <a:pt x="222" y="347"/>
                </a:lnTo>
                <a:lnTo>
                  <a:pt x="288" y="347"/>
                </a:lnTo>
                <a:lnTo>
                  <a:pt x="242" y="489"/>
                </a:lnTo>
                <a:cubicBezTo>
                  <a:pt x="241" y="493"/>
                  <a:pt x="242" y="498"/>
                  <a:pt x="244" y="501"/>
                </a:cubicBezTo>
                <a:cubicBezTo>
                  <a:pt x="247" y="505"/>
                  <a:pt x="251" y="507"/>
                  <a:pt x="255" y="507"/>
                </a:cubicBezTo>
                <a:lnTo>
                  <a:pt x="491" y="507"/>
                </a:lnTo>
                <a:cubicBezTo>
                  <a:pt x="495" y="507"/>
                  <a:pt x="499" y="505"/>
                  <a:pt x="502" y="501"/>
                </a:cubicBezTo>
                <a:cubicBezTo>
                  <a:pt x="504" y="498"/>
                  <a:pt x="505" y="493"/>
                  <a:pt x="504" y="489"/>
                </a:cubicBezTo>
                <a:lnTo>
                  <a:pt x="458" y="347"/>
                </a:lnTo>
                <a:lnTo>
                  <a:pt x="524" y="347"/>
                </a:lnTo>
                <a:lnTo>
                  <a:pt x="674" y="773"/>
                </a:lnTo>
                <a:lnTo>
                  <a:pt x="609" y="773"/>
                </a:lnTo>
                <a:close/>
                <a:moveTo>
                  <a:pt x="568" y="320"/>
                </a:moveTo>
                <a:lnTo>
                  <a:pt x="635" y="187"/>
                </a:lnTo>
                <a:lnTo>
                  <a:pt x="698" y="187"/>
                </a:lnTo>
                <a:lnTo>
                  <a:pt x="631" y="320"/>
                </a:lnTo>
                <a:lnTo>
                  <a:pt x="568" y="320"/>
                </a:lnTo>
                <a:close/>
                <a:moveTo>
                  <a:pt x="661" y="320"/>
                </a:moveTo>
                <a:lnTo>
                  <a:pt x="720" y="203"/>
                </a:lnTo>
                <a:lnTo>
                  <a:pt x="720" y="320"/>
                </a:lnTo>
                <a:lnTo>
                  <a:pt x="661" y="320"/>
                </a:lnTo>
                <a:close/>
              </a:path>
            </a:pathLst>
          </a:custGeom>
          <a:solidFill>
            <a:schemeClr val="bg1"/>
          </a:solidFill>
          <a:ln>
            <a:noFill/>
          </a:ln>
        </p:spPr>
      </p:sp>
      <p:sp>
        <p:nvSpPr>
          <p:cNvPr id="45" name="house-and-dollar-sign-in-weighing-scale_64549">
            <a:extLst>
              <a:ext uri="{FF2B5EF4-FFF2-40B4-BE49-F238E27FC236}">
                <a16:creationId xmlns:a16="http://schemas.microsoft.com/office/drawing/2014/main" id="{BBAD15E0-7619-4CA0-838C-563FCE1E681F}"/>
              </a:ext>
            </a:extLst>
          </p:cNvPr>
          <p:cNvSpPr>
            <a:spLocks noChangeAspect="1"/>
          </p:cNvSpPr>
          <p:nvPr/>
        </p:nvSpPr>
        <p:spPr bwMode="auto">
          <a:xfrm>
            <a:off x="1976100" y="4934015"/>
            <a:ext cx="384328" cy="258391"/>
          </a:xfrm>
          <a:custGeom>
            <a:avLst/>
            <a:gdLst>
              <a:gd name="T0" fmla="*/ 7905 w 8259"/>
              <a:gd name="T1" fmla="*/ 2508 h 5561"/>
              <a:gd name="T2" fmla="*/ 7246 w 8259"/>
              <a:gd name="T3" fmla="*/ 2438 h 5561"/>
              <a:gd name="T4" fmla="*/ 7097 w 8259"/>
              <a:gd name="T5" fmla="*/ 1282 h 5561"/>
              <a:gd name="T6" fmla="*/ 7269 w 8259"/>
              <a:gd name="T7" fmla="*/ 981 h 5561"/>
              <a:gd name="T8" fmla="*/ 5130 w 8259"/>
              <a:gd name="T9" fmla="*/ 40 h 5561"/>
              <a:gd name="T10" fmla="*/ 4324 w 8259"/>
              <a:gd name="T11" fmla="*/ 794 h 5561"/>
              <a:gd name="T12" fmla="*/ 3993 w 8259"/>
              <a:gd name="T13" fmla="*/ 515 h 5561"/>
              <a:gd name="T14" fmla="*/ 3605 w 8259"/>
              <a:gd name="T15" fmla="*/ 876 h 5561"/>
              <a:gd name="T16" fmla="*/ 3539 w 8259"/>
              <a:gd name="T17" fmla="*/ 1807 h 5561"/>
              <a:gd name="T18" fmla="*/ 3798 w 8259"/>
              <a:gd name="T19" fmla="*/ 2192 h 5561"/>
              <a:gd name="T20" fmla="*/ 4264 w 8259"/>
              <a:gd name="T21" fmla="*/ 3261 h 5561"/>
              <a:gd name="T22" fmla="*/ 1579 w 8259"/>
              <a:gd name="T23" fmla="*/ 4251 h 5561"/>
              <a:gd name="T24" fmla="*/ 1601 w 8259"/>
              <a:gd name="T25" fmla="*/ 3861 h 5561"/>
              <a:gd name="T26" fmla="*/ 2090 w 8259"/>
              <a:gd name="T27" fmla="*/ 2963 h 5561"/>
              <a:gd name="T28" fmla="*/ 590 w 8259"/>
              <a:gd name="T29" fmla="*/ 2309 h 5561"/>
              <a:gd name="T30" fmla="*/ 829 w 8259"/>
              <a:gd name="T31" fmla="*/ 2020 h 5561"/>
              <a:gd name="T32" fmla="*/ 1493 w 8259"/>
              <a:gd name="T33" fmla="*/ 2042 h 5561"/>
              <a:gd name="T34" fmla="*/ 1498 w 8259"/>
              <a:gd name="T35" fmla="*/ 1574 h 5561"/>
              <a:gd name="T36" fmla="*/ 911 w 8259"/>
              <a:gd name="T37" fmla="*/ 1353 h 5561"/>
              <a:gd name="T38" fmla="*/ 473 w 8259"/>
              <a:gd name="T39" fmla="*/ 1474 h 5561"/>
              <a:gd name="T40" fmla="*/ 98 w 8259"/>
              <a:gd name="T41" fmla="*/ 2487 h 5561"/>
              <a:gd name="T42" fmla="*/ 1056 w 8259"/>
              <a:gd name="T43" fmla="*/ 2987 h 5561"/>
              <a:gd name="T44" fmla="*/ 1602 w 8259"/>
              <a:gd name="T45" fmla="*/ 3158 h 5561"/>
              <a:gd name="T46" fmla="*/ 684 w 8259"/>
              <a:gd name="T47" fmla="*/ 3422 h 5561"/>
              <a:gd name="T48" fmla="*/ 355 w 8259"/>
              <a:gd name="T49" fmla="*/ 3714 h 5561"/>
              <a:gd name="T50" fmla="*/ 1159 w 8259"/>
              <a:gd name="T51" fmla="*/ 3964 h 5561"/>
              <a:gd name="T52" fmla="*/ 1383 w 8259"/>
              <a:gd name="T53" fmla="*/ 4304 h 5561"/>
              <a:gd name="T54" fmla="*/ 199 w 8259"/>
              <a:gd name="T55" fmla="*/ 4898 h 5561"/>
              <a:gd name="T56" fmla="*/ 3347 w 8259"/>
              <a:gd name="T57" fmla="*/ 4299 h 5561"/>
              <a:gd name="T58" fmla="*/ 2402 w 8259"/>
              <a:gd name="T59" fmla="*/ 5430 h 5561"/>
              <a:gd name="T60" fmla="*/ 5063 w 8259"/>
              <a:gd name="T61" fmla="*/ 5561 h 5561"/>
              <a:gd name="T62" fmla="*/ 5214 w 8259"/>
              <a:gd name="T63" fmla="*/ 5197 h 5561"/>
              <a:gd name="T64" fmla="*/ 8041 w 8259"/>
              <a:gd name="T65" fmla="*/ 3005 h 5561"/>
              <a:gd name="T66" fmla="*/ 4901 w 8259"/>
              <a:gd name="T67" fmla="*/ 2201 h 5561"/>
              <a:gd name="T68" fmla="*/ 5503 w 8259"/>
              <a:gd name="T69" fmla="*/ 2206 h 5561"/>
              <a:gd name="T70" fmla="*/ 5498 w 8259"/>
              <a:gd name="T71" fmla="*/ 2808 h 5561"/>
              <a:gd name="T72" fmla="*/ 4896 w 8259"/>
              <a:gd name="T73" fmla="*/ 2803 h 5561"/>
              <a:gd name="T74" fmla="*/ 4901 w 8259"/>
              <a:gd name="T75" fmla="*/ 2201 h 5561"/>
              <a:gd name="T76" fmla="*/ 6468 w 8259"/>
              <a:gd name="T77" fmla="*/ 2370 h 5561"/>
              <a:gd name="T78" fmla="*/ 5953 w 8259"/>
              <a:gd name="T79" fmla="*/ 2683 h 5561"/>
              <a:gd name="T80" fmla="*/ 5641 w 8259"/>
              <a:gd name="T81" fmla="*/ 2168 h 5561"/>
              <a:gd name="T82" fmla="*/ 6155 w 8259"/>
              <a:gd name="T83" fmla="*/ 1856 h 5561"/>
              <a:gd name="T84" fmla="*/ 5524 w 8259"/>
              <a:gd name="T85" fmla="*/ 1125 h 5561"/>
              <a:gd name="T86" fmla="*/ 6126 w 8259"/>
              <a:gd name="T87" fmla="*/ 1130 h 5561"/>
              <a:gd name="T88" fmla="*/ 6121 w 8259"/>
              <a:gd name="T89" fmla="*/ 1732 h 5561"/>
              <a:gd name="T90" fmla="*/ 5519 w 8259"/>
              <a:gd name="T91" fmla="*/ 1727 h 5561"/>
              <a:gd name="T92" fmla="*/ 5524 w 8259"/>
              <a:gd name="T93" fmla="*/ 1125 h 5561"/>
              <a:gd name="T94" fmla="*/ 5069 w 8259"/>
              <a:gd name="T95" fmla="*/ 1250 h 5561"/>
              <a:gd name="T96" fmla="*/ 5382 w 8259"/>
              <a:gd name="T97" fmla="*/ 1765 h 5561"/>
              <a:gd name="T98" fmla="*/ 4867 w 8259"/>
              <a:gd name="T99" fmla="*/ 2077 h 5561"/>
              <a:gd name="T100" fmla="*/ 4554 w 8259"/>
              <a:gd name="T101" fmla="*/ 1562 h 5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59" h="5561">
                <a:moveTo>
                  <a:pt x="8222" y="2688"/>
                </a:moveTo>
                <a:cubicBezTo>
                  <a:pt x="8184" y="2551"/>
                  <a:pt x="8042" y="2471"/>
                  <a:pt x="7905" y="2508"/>
                </a:cubicBezTo>
                <a:lnTo>
                  <a:pt x="7083" y="2735"/>
                </a:lnTo>
                <a:cubicBezTo>
                  <a:pt x="7207" y="2695"/>
                  <a:pt x="7281" y="2565"/>
                  <a:pt x="7246" y="2438"/>
                </a:cubicBezTo>
                <a:lnTo>
                  <a:pt x="6938" y="1325"/>
                </a:lnTo>
                <a:lnTo>
                  <a:pt x="7097" y="1282"/>
                </a:lnTo>
                <a:cubicBezTo>
                  <a:pt x="7097" y="1282"/>
                  <a:pt x="7098" y="1282"/>
                  <a:pt x="7098" y="1282"/>
                </a:cubicBezTo>
                <a:cubicBezTo>
                  <a:pt x="7229" y="1246"/>
                  <a:pt x="7305" y="1111"/>
                  <a:pt x="7269" y="981"/>
                </a:cubicBezTo>
                <a:cubicBezTo>
                  <a:pt x="7245" y="896"/>
                  <a:pt x="7180" y="834"/>
                  <a:pt x="7101" y="811"/>
                </a:cubicBezTo>
                <a:lnTo>
                  <a:pt x="5130" y="40"/>
                </a:lnTo>
                <a:cubicBezTo>
                  <a:pt x="5029" y="0"/>
                  <a:pt x="4915" y="32"/>
                  <a:pt x="4848" y="118"/>
                </a:cubicBezTo>
                <a:lnTo>
                  <a:pt x="4324" y="794"/>
                </a:lnTo>
                <a:lnTo>
                  <a:pt x="4294" y="685"/>
                </a:lnTo>
                <a:cubicBezTo>
                  <a:pt x="4258" y="555"/>
                  <a:pt x="4123" y="479"/>
                  <a:pt x="3993" y="515"/>
                </a:cubicBezTo>
                <a:lnTo>
                  <a:pt x="3775" y="575"/>
                </a:lnTo>
                <a:cubicBezTo>
                  <a:pt x="3645" y="611"/>
                  <a:pt x="3569" y="746"/>
                  <a:pt x="3605" y="876"/>
                </a:cubicBezTo>
                <a:lnTo>
                  <a:pt x="3777" y="1500"/>
                </a:lnTo>
                <a:lnTo>
                  <a:pt x="3539" y="1807"/>
                </a:lnTo>
                <a:cubicBezTo>
                  <a:pt x="3475" y="1890"/>
                  <a:pt x="3471" y="2006"/>
                  <a:pt x="3529" y="2093"/>
                </a:cubicBezTo>
                <a:cubicBezTo>
                  <a:pt x="3588" y="2180"/>
                  <a:pt x="3696" y="2220"/>
                  <a:pt x="3798" y="2192"/>
                </a:cubicBezTo>
                <a:lnTo>
                  <a:pt x="3956" y="2149"/>
                </a:lnTo>
                <a:lnTo>
                  <a:pt x="4264" y="3261"/>
                </a:lnTo>
                <a:cubicBezTo>
                  <a:pt x="4298" y="3386"/>
                  <a:pt x="4424" y="3458"/>
                  <a:pt x="4549" y="3432"/>
                </a:cubicBezTo>
                <a:lnTo>
                  <a:pt x="1579" y="4251"/>
                </a:lnTo>
                <a:cubicBezTo>
                  <a:pt x="1640" y="4195"/>
                  <a:pt x="1670" y="4109"/>
                  <a:pt x="1646" y="4024"/>
                </a:cubicBezTo>
                <a:lnTo>
                  <a:pt x="1601" y="3861"/>
                </a:lnTo>
                <a:cubicBezTo>
                  <a:pt x="1996" y="3698"/>
                  <a:pt x="2203" y="3376"/>
                  <a:pt x="2091" y="2970"/>
                </a:cubicBezTo>
                <a:lnTo>
                  <a:pt x="2090" y="2963"/>
                </a:lnTo>
                <a:cubicBezTo>
                  <a:pt x="1979" y="2563"/>
                  <a:pt x="1669" y="2468"/>
                  <a:pt x="1169" y="2474"/>
                </a:cubicBezTo>
                <a:cubicBezTo>
                  <a:pt x="744" y="2482"/>
                  <a:pt x="632" y="2460"/>
                  <a:pt x="590" y="2309"/>
                </a:cubicBezTo>
                <a:lnTo>
                  <a:pt x="588" y="2302"/>
                </a:lnTo>
                <a:cubicBezTo>
                  <a:pt x="558" y="2190"/>
                  <a:pt x="635" y="2073"/>
                  <a:pt x="829" y="2020"/>
                </a:cubicBezTo>
                <a:cubicBezTo>
                  <a:pt x="987" y="1976"/>
                  <a:pt x="1160" y="1989"/>
                  <a:pt x="1355" y="2042"/>
                </a:cubicBezTo>
                <a:cubicBezTo>
                  <a:pt x="1401" y="2054"/>
                  <a:pt x="1443" y="2056"/>
                  <a:pt x="1493" y="2042"/>
                </a:cubicBezTo>
                <a:cubicBezTo>
                  <a:pt x="1624" y="2006"/>
                  <a:pt x="1702" y="1875"/>
                  <a:pt x="1666" y="1744"/>
                </a:cubicBezTo>
                <a:cubicBezTo>
                  <a:pt x="1638" y="1645"/>
                  <a:pt x="1563" y="1591"/>
                  <a:pt x="1498" y="1574"/>
                </a:cubicBezTo>
                <a:cubicBezTo>
                  <a:pt x="1328" y="1522"/>
                  <a:pt x="1147" y="1506"/>
                  <a:pt x="958" y="1526"/>
                </a:cubicBezTo>
                <a:lnTo>
                  <a:pt x="911" y="1353"/>
                </a:lnTo>
                <a:cubicBezTo>
                  <a:pt x="877" y="1232"/>
                  <a:pt x="753" y="1161"/>
                  <a:pt x="631" y="1195"/>
                </a:cubicBezTo>
                <a:cubicBezTo>
                  <a:pt x="511" y="1228"/>
                  <a:pt x="440" y="1353"/>
                  <a:pt x="473" y="1474"/>
                </a:cubicBezTo>
                <a:lnTo>
                  <a:pt x="520" y="1645"/>
                </a:lnTo>
                <a:cubicBezTo>
                  <a:pt x="176" y="1812"/>
                  <a:pt x="0" y="2131"/>
                  <a:pt x="98" y="2487"/>
                </a:cubicBezTo>
                <a:lnTo>
                  <a:pt x="100" y="2493"/>
                </a:lnTo>
                <a:cubicBezTo>
                  <a:pt x="226" y="2950"/>
                  <a:pt x="560" y="2996"/>
                  <a:pt x="1056" y="2987"/>
                </a:cubicBezTo>
                <a:cubicBezTo>
                  <a:pt x="1468" y="2980"/>
                  <a:pt x="1565" y="3023"/>
                  <a:pt x="1600" y="3152"/>
                </a:cubicBezTo>
                <a:lnTo>
                  <a:pt x="1602" y="3158"/>
                </a:lnTo>
                <a:cubicBezTo>
                  <a:pt x="1639" y="3293"/>
                  <a:pt x="1537" y="3409"/>
                  <a:pt x="1330" y="3467"/>
                </a:cubicBezTo>
                <a:cubicBezTo>
                  <a:pt x="1107" y="3528"/>
                  <a:pt x="894" y="3502"/>
                  <a:pt x="684" y="3422"/>
                </a:cubicBezTo>
                <a:cubicBezTo>
                  <a:pt x="645" y="3408"/>
                  <a:pt x="593" y="3398"/>
                  <a:pt x="527" y="3416"/>
                </a:cubicBezTo>
                <a:cubicBezTo>
                  <a:pt x="396" y="3452"/>
                  <a:pt x="318" y="3582"/>
                  <a:pt x="355" y="3714"/>
                </a:cubicBezTo>
                <a:cubicBezTo>
                  <a:pt x="376" y="3793"/>
                  <a:pt x="436" y="3855"/>
                  <a:pt x="503" y="3878"/>
                </a:cubicBezTo>
                <a:cubicBezTo>
                  <a:pt x="716" y="3957"/>
                  <a:pt x="940" y="3982"/>
                  <a:pt x="1159" y="3964"/>
                </a:cubicBezTo>
                <a:lnTo>
                  <a:pt x="1209" y="4145"/>
                </a:lnTo>
                <a:cubicBezTo>
                  <a:pt x="1232" y="4230"/>
                  <a:pt x="1301" y="4288"/>
                  <a:pt x="1383" y="4304"/>
                </a:cubicBezTo>
                <a:lnTo>
                  <a:pt x="379" y="4581"/>
                </a:lnTo>
                <a:cubicBezTo>
                  <a:pt x="242" y="4619"/>
                  <a:pt x="161" y="4761"/>
                  <a:pt x="199" y="4898"/>
                </a:cubicBezTo>
                <a:cubicBezTo>
                  <a:pt x="237" y="5035"/>
                  <a:pt x="379" y="5116"/>
                  <a:pt x="516" y="5078"/>
                </a:cubicBezTo>
                <a:lnTo>
                  <a:pt x="3347" y="4299"/>
                </a:lnTo>
                <a:lnTo>
                  <a:pt x="2448" y="5197"/>
                </a:lnTo>
                <a:cubicBezTo>
                  <a:pt x="2387" y="5258"/>
                  <a:pt x="2369" y="5350"/>
                  <a:pt x="2402" y="5430"/>
                </a:cubicBezTo>
                <a:cubicBezTo>
                  <a:pt x="2435" y="5509"/>
                  <a:pt x="2513" y="5561"/>
                  <a:pt x="2599" y="5561"/>
                </a:cubicBezTo>
                <a:lnTo>
                  <a:pt x="5063" y="5561"/>
                </a:lnTo>
                <a:cubicBezTo>
                  <a:pt x="5150" y="5561"/>
                  <a:pt x="5228" y="5509"/>
                  <a:pt x="5261" y="5430"/>
                </a:cubicBezTo>
                <a:cubicBezTo>
                  <a:pt x="5294" y="5350"/>
                  <a:pt x="5275" y="5258"/>
                  <a:pt x="5214" y="5197"/>
                </a:cubicBezTo>
                <a:lnTo>
                  <a:pt x="4107" y="4089"/>
                </a:lnTo>
                <a:lnTo>
                  <a:pt x="8041" y="3005"/>
                </a:lnTo>
                <a:cubicBezTo>
                  <a:pt x="8179" y="2968"/>
                  <a:pt x="8259" y="2826"/>
                  <a:pt x="8222" y="2688"/>
                </a:cubicBezTo>
                <a:close/>
                <a:moveTo>
                  <a:pt x="4901" y="2201"/>
                </a:moveTo>
                <a:lnTo>
                  <a:pt x="5301" y="2091"/>
                </a:lnTo>
                <a:cubicBezTo>
                  <a:pt x="5388" y="2067"/>
                  <a:pt x="5479" y="2119"/>
                  <a:pt x="5503" y="2206"/>
                </a:cubicBezTo>
                <a:lnTo>
                  <a:pt x="5613" y="2606"/>
                </a:lnTo>
                <a:cubicBezTo>
                  <a:pt x="5637" y="2694"/>
                  <a:pt x="5586" y="2784"/>
                  <a:pt x="5498" y="2808"/>
                </a:cubicBezTo>
                <a:lnTo>
                  <a:pt x="5099" y="2918"/>
                </a:lnTo>
                <a:cubicBezTo>
                  <a:pt x="5011" y="2942"/>
                  <a:pt x="4921" y="2891"/>
                  <a:pt x="4896" y="2803"/>
                </a:cubicBezTo>
                <a:lnTo>
                  <a:pt x="4786" y="2404"/>
                </a:lnTo>
                <a:cubicBezTo>
                  <a:pt x="4762" y="2316"/>
                  <a:pt x="4814" y="2225"/>
                  <a:pt x="4901" y="2201"/>
                </a:cubicBezTo>
                <a:close/>
                <a:moveTo>
                  <a:pt x="6358" y="1971"/>
                </a:moveTo>
                <a:lnTo>
                  <a:pt x="6468" y="2370"/>
                </a:lnTo>
                <a:cubicBezTo>
                  <a:pt x="6492" y="2458"/>
                  <a:pt x="6440" y="2549"/>
                  <a:pt x="6353" y="2573"/>
                </a:cubicBezTo>
                <a:lnTo>
                  <a:pt x="5953" y="2683"/>
                </a:lnTo>
                <a:cubicBezTo>
                  <a:pt x="5865" y="2707"/>
                  <a:pt x="5775" y="2656"/>
                  <a:pt x="5751" y="2568"/>
                </a:cubicBezTo>
                <a:lnTo>
                  <a:pt x="5641" y="2168"/>
                </a:lnTo>
                <a:cubicBezTo>
                  <a:pt x="5617" y="2081"/>
                  <a:pt x="5668" y="1990"/>
                  <a:pt x="5755" y="1966"/>
                </a:cubicBezTo>
                <a:lnTo>
                  <a:pt x="6155" y="1856"/>
                </a:lnTo>
                <a:cubicBezTo>
                  <a:pt x="6243" y="1832"/>
                  <a:pt x="6333" y="1883"/>
                  <a:pt x="6358" y="1971"/>
                </a:cubicBezTo>
                <a:close/>
                <a:moveTo>
                  <a:pt x="5524" y="1125"/>
                </a:moveTo>
                <a:lnTo>
                  <a:pt x="5924" y="1015"/>
                </a:lnTo>
                <a:cubicBezTo>
                  <a:pt x="6011" y="991"/>
                  <a:pt x="6102" y="1042"/>
                  <a:pt x="6126" y="1130"/>
                </a:cubicBezTo>
                <a:lnTo>
                  <a:pt x="6236" y="1529"/>
                </a:lnTo>
                <a:cubicBezTo>
                  <a:pt x="6260" y="1617"/>
                  <a:pt x="6208" y="1708"/>
                  <a:pt x="6121" y="1732"/>
                </a:cubicBezTo>
                <a:lnTo>
                  <a:pt x="5721" y="1842"/>
                </a:lnTo>
                <a:cubicBezTo>
                  <a:pt x="5634" y="1866"/>
                  <a:pt x="5543" y="1814"/>
                  <a:pt x="5519" y="1727"/>
                </a:cubicBezTo>
                <a:lnTo>
                  <a:pt x="5409" y="1327"/>
                </a:lnTo>
                <a:cubicBezTo>
                  <a:pt x="5385" y="1239"/>
                  <a:pt x="5436" y="1149"/>
                  <a:pt x="5524" y="1125"/>
                </a:cubicBezTo>
                <a:close/>
                <a:moveTo>
                  <a:pt x="4669" y="1360"/>
                </a:moveTo>
                <a:lnTo>
                  <a:pt x="5069" y="1250"/>
                </a:lnTo>
                <a:cubicBezTo>
                  <a:pt x="5157" y="1226"/>
                  <a:pt x="5247" y="1277"/>
                  <a:pt x="5272" y="1365"/>
                </a:cubicBezTo>
                <a:lnTo>
                  <a:pt x="5382" y="1765"/>
                </a:lnTo>
                <a:cubicBezTo>
                  <a:pt x="5406" y="1852"/>
                  <a:pt x="5354" y="1943"/>
                  <a:pt x="5267" y="1967"/>
                </a:cubicBezTo>
                <a:lnTo>
                  <a:pt x="4867" y="2077"/>
                </a:lnTo>
                <a:cubicBezTo>
                  <a:pt x="4779" y="2101"/>
                  <a:pt x="4689" y="2050"/>
                  <a:pt x="4665" y="1962"/>
                </a:cubicBezTo>
                <a:lnTo>
                  <a:pt x="4554" y="1562"/>
                </a:lnTo>
                <a:cubicBezTo>
                  <a:pt x="4530" y="1475"/>
                  <a:pt x="4582" y="1384"/>
                  <a:pt x="4669" y="1360"/>
                </a:cubicBezTo>
                <a:close/>
              </a:path>
            </a:pathLst>
          </a:custGeom>
          <a:solidFill>
            <a:schemeClr val="bg1"/>
          </a:solidFill>
          <a:ln>
            <a:noFill/>
          </a:ln>
        </p:spPr>
      </p:sp>
      <p:sp>
        <p:nvSpPr>
          <p:cNvPr id="46" name="certificate_117533">
            <a:extLst>
              <a:ext uri="{FF2B5EF4-FFF2-40B4-BE49-F238E27FC236}">
                <a16:creationId xmlns:a16="http://schemas.microsoft.com/office/drawing/2014/main" id="{82149A2F-06F8-4F72-AE2B-967741302483}"/>
              </a:ext>
            </a:extLst>
          </p:cNvPr>
          <p:cNvSpPr>
            <a:spLocks noChangeAspect="1"/>
          </p:cNvSpPr>
          <p:nvPr/>
        </p:nvSpPr>
        <p:spPr bwMode="auto">
          <a:xfrm>
            <a:off x="1562165" y="3570621"/>
            <a:ext cx="384328" cy="444325"/>
          </a:xfrm>
          <a:custGeom>
            <a:avLst/>
            <a:gdLst>
              <a:gd name="connsiteX0" fmla="*/ 437666 w 523454"/>
              <a:gd name="connsiteY0" fmla="*/ 382588 h 605169"/>
              <a:gd name="connsiteX1" fmla="*/ 412691 w 523454"/>
              <a:gd name="connsiteY1" fmla="*/ 393063 h 605169"/>
              <a:gd name="connsiteX2" fmla="*/ 438316 w 523454"/>
              <a:gd name="connsiteY2" fmla="*/ 506069 h 605169"/>
              <a:gd name="connsiteX3" fmla="*/ 488545 w 523454"/>
              <a:gd name="connsiteY3" fmla="*/ 487992 h 605169"/>
              <a:gd name="connsiteX4" fmla="*/ 295801 w 523454"/>
              <a:gd name="connsiteY4" fmla="*/ 380085 h 605169"/>
              <a:gd name="connsiteX5" fmla="*/ 243622 w 523454"/>
              <a:gd name="connsiteY5" fmla="*/ 487992 h 605169"/>
              <a:gd name="connsiteX6" fmla="*/ 293851 w 523454"/>
              <a:gd name="connsiteY6" fmla="*/ 505884 h 605169"/>
              <a:gd name="connsiteX7" fmla="*/ 319940 w 523454"/>
              <a:gd name="connsiteY7" fmla="*/ 390931 h 605169"/>
              <a:gd name="connsiteX8" fmla="*/ 295801 w 523454"/>
              <a:gd name="connsiteY8" fmla="*/ 380085 h 605169"/>
              <a:gd name="connsiteX9" fmla="*/ 368593 w 523454"/>
              <a:gd name="connsiteY9" fmla="*/ 209969 h 605169"/>
              <a:gd name="connsiteX10" fmla="*/ 355780 w 523454"/>
              <a:gd name="connsiteY10" fmla="*/ 235732 h 605169"/>
              <a:gd name="connsiteX11" fmla="*/ 327370 w 523454"/>
              <a:gd name="connsiteY11" fmla="*/ 239532 h 605169"/>
              <a:gd name="connsiteX12" fmla="*/ 348167 w 523454"/>
              <a:gd name="connsiteY12" fmla="*/ 260013 h 605169"/>
              <a:gd name="connsiteX13" fmla="*/ 342968 w 523454"/>
              <a:gd name="connsiteY13" fmla="*/ 289669 h 605169"/>
              <a:gd name="connsiteX14" fmla="*/ 368779 w 523454"/>
              <a:gd name="connsiteY14" fmla="*/ 275489 h 605169"/>
              <a:gd name="connsiteX15" fmla="*/ 394497 w 523454"/>
              <a:gd name="connsiteY15" fmla="*/ 288371 h 605169"/>
              <a:gd name="connsiteX16" fmla="*/ 389205 w 523454"/>
              <a:gd name="connsiteY16" fmla="*/ 260198 h 605169"/>
              <a:gd name="connsiteX17" fmla="*/ 409816 w 523454"/>
              <a:gd name="connsiteY17" fmla="*/ 239532 h 605169"/>
              <a:gd name="connsiteX18" fmla="*/ 381499 w 523454"/>
              <a:gd name="connsiteY18" fmla="*/ 235732 h 605169"/>
              <a:gd name="connsiteX19" fmla="*/ 367386 w 523454"/>
              <a:gd name="connsiteY19" fmla="*/ 150657 h 605169"/>
              <a:gd name="connsiteX20" fmla="*/ 397004 w 523454"/>
              <a:gd name="connsiteY20" fmla="*/ 211266 h 605169"/>
              <a:gd name="connsiteX21" fmla="*/ 464038 w 523454"/>
              <a:gd name="connsiteY21" fmla="*/ 221460 h 605169"/>
              <a:gd name="connsiteX22" fmla="*/ 416409 w 523454"/>
              <a:gd name="connsiteY22" fmla="*/ 270392 h 605169"/>
              <a:gd name="connsiteX23" fmla="*/ 427921 w 523454"/>
              <a:gd name="connsiteY23" fmla="*/ 337303 h 605169"/>
              <a:gd name="connsiteX24" fmla="*/ 368593 w 523454"/>
              <a:gd name="connsiteY24" fmla="*/ 306350 h 605169"/>
              <a:gd name="connsiteX25" fmla="*/ 307965 w 523454"/>
              <a:gd name="connsiteY25" fmla="*/ 336006 h 605169"/>
              <a:gd name="connsiteX26" fmla="*/ 319571 w 523454"/>
              <a:gd name="connsiteY26" fmla="*/ 269095 h 605169"/>
              <a:gd name="connsiteX27" fmla="*/ 270548 w 523454"/>
              <a:gd name="connsiteY27" fmla="*/ 221460 h 605169"/>
              <a:gd name="connsiteX28" fmla="*/ 337676 w 523454"/>
              <a:gd name="connsiteY28" fmla="*/ 211266 h 605169"/>
              <a:gd name="connsiteX29" fmla="*/ 368776 w 523454"/>
              <a:gd name="connsiteY29" fmla="*/ 135069 h 605169"/>
              <a:gd name="connsiteX30" fmla="*/ 248821 w 523454"/>
              <a:gd name="connsiteY30" fmla="*/ 254842 h 605169"/>
              <a:gd name="connsiteX31" fmla="*/ 368776 w 523454"/>
              <a:gd name="connsiteY31" fmla="*/ 374615 h 605169"/>
              <a:gd name="connsiteX32" fmla="*/ 419005 w 523454"/>
              <a:gd name="connsiteY32" fmla="*/ 364418 h 605169"/>
              <a:gd name="connsiteX33" fmla="*/ 488731 w 523454"/>
              <a:gd name="connsiteY33" fmla="*/ 254842 h 605169"/>
              <a:gd name="connsiteX34" fmla="*/ 368776 w 523454"/>
              <a:gd name="connsiteY34" fmla="*/ 135069 h 605169"/>
              <a:gd name="connsiteX35" fmla="*/ 25718 w 523454"/>
              <a:gd name="connsiteY35" fmla="*/ 25679 h 605169"/>
              <a:gd name="connsiteX36" fmla="*/ 25718 w 523454"/>
              <a:gd name="connsiteY36" fmla="*/ 579490 h 605169"/>
              <a:gd name="connsiteX37" fmla="*/ 449922 w 523454"/>
              <a:gd name="connsiteY37" fmla="*/ 579490 h 605169"/>
              <a:gd name="connsiteX38" fmla="*/ 449922 w 523454"/>
              <a:gd name="connsiteY38" fmla="*/ 528503 h 605169"/>
              <a:gd name="connsiteX39" fmla="*/ 419005 w 523454"/>
              <a:gd name="connsiteY39" fmla="*/ 539164 h 605169"/>
              <a:gd name="connsiteX40" fmla="*/ 386602 w 523454"/>
              <a:gd name="connsiteY40" fmla="*/ 397884 h 605169"/>
              <a:gd name="connsiteX41" fmla="*/ 368591 w 523454"/>
              <a:gd name="connsiteY41" fmla="*/ 398904 h 605169"/>
              <a:gd name="connsiteX42" fmla="*/ 345751 w 523454"/>
              <a:gd name="connsiteY42" fmla="*/ 397142 h 605169"/>
              <a:gd name="connsiteX43" fmla="*/ 313163 w 523454"/>
              <a:gd name="connsiteY43" fmla="*/ 539257 h 605169"/>
              <a:gd name="connsiteX44" fmla="*/ 208713 w 523454"/>
              <a:gd name="connsiteY44" fmla="*/ 503195 h 605169"/>
              <a:gd name="connsiteX45" fmla="*/ 226353 w 523454"/>
              <a:gd name="connsiteY45" fmla="*/ 465836 h 605169"/>
              <a:gd name="connsiteX46" fmla="*/ 108163 w 523454"/>
              <a:gd name="connsiteY46" fmla="*/ 465836 h 605169"/>
              <a:gd name="connsiteX47" fmla="*/ 108163 w 523454"/>
              <a:gd name="connsiteY47" fmla="*/ 440157 h 605169"/>
              <a:gd name="connsiteX48" fmla="*/ 238516 w 523454"/>
              <a:gd name="connsiteY48" fmla="*/ 440157 h 605169"/>
              <a:gd name="connsiteX49" fmla="*/ 274168 w 523454"/>
              <a:gd name="connsiteY49" fmla="*/ 364881 h 605169"/>
              <a:gd name="connsiteX50" fmla="*/ 236195 w 523454"/>
              <a:gd name="connsiteY50" fmla="*/ 315192 h 605169"/>
              <a:gd name="connsiteX51" fmla="*/ 108163 w 523454"/>
              <a:gd name="connsiteY51" fmla="*/ 315192 h 605169"/>
              <a:gd name="connsiteX52" fmla="*/ 108163 w 523454"/>
              <a:gd name="connsiteY52" fmla="*/ 289513 h 605169"/>
              <a:gd name="connsiteX53" fmla="*/ 227096 w 523454"/>
              <a:gd name="connsiteY53" fmla="*/ 289513 h 605169"/>
              <a:gd name="connsiteX54" fmla="*/ 222918 w 523454"/>
              <a:gd name="connsiteY54" fmla="*/ 254750 h 605169"/>
              <a:gd name="connsiteX55" fmla="*/ 254206 w 523454"/>
              <a:gd name="connsiteY55" fmla="*/ 164642 h 605169"/>
              <a:gd name="connsiteX56" fmla="*/ 108163 w 523454"/>
              <a:gd name="connsiteY56" fmla="*/ 164642 h 605169"/>
              <a:gd name="connsiteX57" fmla="*/ 108163 w 523454"/>
              <a:gd name="connsiteY57" fmla="*/ 138963 h 605169"/>
              <a:gd name="connsiteX58" fmla="*/ 279739 w 523454"/>
              <a:gd name="connsiteY58" fmla="*/ 138963 h 605169"/>
              <a:gd name="connsiteX59" fmla="*/ 279739 w 523454"/>
              <a:gd name="connsiteY59" fmla="*/ 139519 h 605169"/>
              <a:gd name="connsiteX60" fmla="*/ 368776 w 523454"/>
              <a:gd name="connsiteY60" fmla="*/ 109390 h 605169"/>
              <a:gd name="connsiteX61" fmla="*/ 449922 w 523454"/>
              <a:gd name="connsiteY61" fmla="*/ 133957 h 605169"/>
              <a:gd name="connsiteX62" fmla="*/ 449922 w 523454"/>
              <a:gd name="connsiteY62" fmla="*/ 25679 h 605169"/>
              <a:gd name="connsiteX63" fmla="*/ 12812 w 523454"/>
              <a:gd name="connsiteY63" fmla="*/ 0 h 605169"/>
              <a:gd name="connsiteX64" fmla="*/ 462920 w 523454"/>
              <a:gd name="connsiteY64" fmla="*/ 0 h 605169"/>
              <a:gd name="connsiteX65" fmla="*/ 475825 w 523454"/>
              <a:gd name="connsiteY65" fmla="*/ 12886 h 605169"/>
              <a:gd name="connsiteX66" fmla="*/ 475825 w 523454"/>
              <a:gd name="connsiteY66" fmla="*/ 156391 h 605169"/>
              <a:gd name="connsiteX67" fmla="*/ 513241 w 523454"/>
              <a:gd name="connsiteY67" fmla="*/ 254842 h 605169"/>
              <a:gd name="connsiteX68" fmla="*/ 459206 w 523454"/>
              <a:gd name="connsiteY68" fmla="*/ 367755 h 605169"/>
              <a:gd name="connsiteX69" fmla="*/ 523454 w 523454"/>
              <a:gd name="connsiteY69" fmla="*/ 503473 h 605169"/>
              <a:gd name="connsiteX70" fmla="*/ 475732 w 523454"/>
              <a:gd name="connsiteY70" fmla="*/ 519882 h 605169"/>
              <a:gd name="connsiteX71" fmla="*/ 475732 w 523454"/>
              <a:gd name="connsiteY71" fmla="*/ 592283 h 605169"/>
              <a:gd name="connsiteX72" fmla="*/ 462827 w 523454"/>
              <a:gd name="connsiteY72" fmla="*/ 605169 h 605169"/>
              <a:gd name="connsiteX73" fmla="*/ 12812 w 523454"/>
              <a:gd name="connsiteY73" fmla="*/ 605169 h 605169"/>
              <a:gd name="connsiteX74" fmla="*/ 0 w 523454"/>
              <a:gd name="connsiteY74" fmla="*/ 592283 h 605169"/>
              <a:gd name="connsiteX75" fmla="*/ 0 w 523454"/>
              <a:gd name="connsiteY75" fmla="*/ 12886 h 605169"/>
              <a:gd name="connsiteX76" fmla="*/ 12812 w 523454"/>
              <a:gd name="connsiteY76" fmla="*/ 0 h 60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23454" h="605169">
                <a:moveTo>
                  <a:pt x="437666" y="382588"/>
                </a:moveTo>
                <a:cubicBezTo>
                  <a:pt x="434510" y="384442"/>
                  <a:pt x="417984" y="391580"/>
                  <a:pt x="412691" y="393063"/>
                </a:cubicBezTo>
                <a:lnTo>
                  <a:pt x="438316" y="506069"/>
                </a:lnTo>
                <a:lnTo>
                  <a:pt x="488545" y="487992"/>
                </a:lnTo>
                <a:close/>
                <a:moveTo>
                  <a:pt x="295801" y="380085"/>
                </a:moveTo>
                <a:lnTo>
                  <a:pt x="243622" y="487992"/>
                </a:lnTo>
                <a:lnTo>
                  <a:pt x="293851" y="505884"/>
                </a:lnTo>
                <a:lnTo>
                  <a:pt x="319940" y="390931"/>
                </a:lnTo>
                <a:cubicBezTo>
                  <a:pt x="311584" y="388150"/>
                  <a:pt x="303507" y="384442"/>
                  <a:pt x="295801" y="380085"/>
                </a:cubicBezTo>
                <a:close/>
                <a:moveTo>
                  <a:pt x="368593" y="209969"/>
                </a:moveTo>
                <a:lnTo>
                  <a:pt x="355780" y="235732"/>
                </a:lnTo>
                <a:lnTo>
                  <a:pt x="327370" y="239532"/>
                </a:lnTo>
                <a:lnTo>
                  <a:pt x="348167" y="260013"/>
                </a:lnTo>
                <a:lnTo>
                  <a:pt x="342968" y="289669"/>
                </a:lnTo>
                <a:lnTo>
                  <a:pt x="368779" y="275489"/>
                </a:lnTo>
                <a:lnTo>
                  <a:pt x="394497" y="288371"/>
                </a:lnTo>
                <a:lnTo>
                  <a:pt x="389205" y="260198"/>
                </a:lnTo>
                <a:lnTo>
                  <a:pt x="409816" y="239532"/>
                </a:lnTo>
                <a:lnTo>
                  <a:pt x="381499" y="235732"/>
                </a:lnTo>
                <a:close/>
                <a:moveTo>
                  <a:pt x="367386" y="150657"/>
                </a:moveTo>
                <a:lnTo>
                  <a:pt x="397004" y="211266"/>
                </a:lnTo>
                <a:lnTo>
                  <a:pt x="464038" y="221460"/>
                </a:lnTo>
                <a:lnTo>
                  <a:pt x="416409" y="270392"/>
                </a:lnTo>
                <a:lnTo>
                  <a:pt x="427921" y="337303"/>
                </a:lnTo>
                <a:lnTo>
                  <a:pt x="368593" y="306350"/>
                </a:lnTo>
                <a:lnTo>
                  <a:pt x="307965" y="336006"/>
                </a:lnTo>
                <a:lnTo>
                  <a:pt x="319571" y="269095"/>
                </a:lnTo>
                <a:lnTo>
                  <a:pt x="270548" y="221460"/>
                </a:lnTo>
                <a:lnTo>
                  <a:pt x="337676" y="211266"/>
                </a:lnTo>
                <a:close/>
                <a:moveTo>
                  <a:pt x="368776" y="135069"/>
                </a:moveTo>
                <a:cubicBezTo>
                  <a:pt x="303043" y="135069"/>
                  <a:pt x="248821" y="189208"/>
                  <a:pt x="248821" y="254842"/>
                </a:cubicBezTo>
                <a:cubicBezTo>
                  <a:pt x="248821" y="320476"/>
                  <a:pt x="303043" y="374615"/>
                  <a:pt x="368776" y="374615"/>
                </a:cubicBezTo>
                <a:cubicBezTo>
                  <a:pt x="386788" y="374615"/>
                  <a:pt x="403500" y="370814"/>
                  <a:pt x="419005" y="364418"/>
                </a:cubicBezTo>
                <a:cubicBezTo>
                  <a:pt x="461620" y="345136"/>
                  <a:pt x="488545" y="302585"/>
                  <a:pt x="488731" y="254842"/>
                </a:cubicBezTo>
                <a:cubicBezTo>
                  <a:pt x="487338" y="187910"/>
                  <a:pt x="434510" y="135069"/>
                  <a:pt x="368776" y="135069"/>
                </a:cubicBezTo>
                <a:close/>
                <a:moveTo>
                  <a:pt x="25718" y="25679"/>
                </a:moveTo>
                <a:lnTo>
                  <a:pt x="25718" y="579490"/>
                </a:lnTo>
                <a:lnTo>
                  <a:pt x="449922" y="579490"/>
                </a:lnTo>
                <a:lnTo>
                  <a:pt x="449922" y="528503"/>
                </a:lnTo>
                <a:lnTo>
                  <a:pt x="419005" y="539164"/>
                </a:lnTo>
                <a:lnTo>
                  <a:pt x="386602" y="397884"/>
                </a:lnTo>
                <a:cubicBezTo>
                  <a:pt x="380660" y="398533"/>
                  <a:pt x="374533" y="398904"/>
                  <a:pt x="368591" y="398904"/>
                </a:cubicBezTo>
                <a:cubicBezTo>
                  <a:pt x="360792" y="398904"/>
                  <a:pt x="353178" y="398255"/>
                  <a:pt x="345751" y="397142"/>
                </a:cubicBezTo>
                <a:lnTo>
                  <a:pt x="313163" y="539257"/>
                </a:lnTo>
                <a:lnTo>
                  <a:pt x="208713" y="503195"/>
                </a:lnTo>
                <a:lnTo>
                  <a:pt x="226353" y="465836"/>
                </a:lnTo>
                <a:lnTo>
                  <a:pt x="108163" y="465836"/>
                </a:lnTo>
                <a:lnTo>
                  <a:pt x="108163" y="440157"/>
                </a:lnTo>
                <a:lnTo>
                  <a:pt x="238516" y="440157"/>
                </a:lnTo>
                <a:lnTo>
                  <a:pt x="274168" y="364881"/>
                </a:lnTo>
                <a:cubicBezTo>
                  <a:pt x="258106" y="351254"/>
                  <a:pt x="245108" y="334475"/>
                  <a:pt x="236195" y="315192"/>
                </a:cubicBezTo>
                <a:lnTo>
                  <a:pt x="108163" y="315192"/>
                </a:lnTo>
                <a:lnTo>
                  <a:pt x="108163" y="289513"/>
                </a:lnTo>
                <a:lnTo>
                  <a:pt x="227096" y="289513"/>
                </a:lnTo>
                <a:cubicBezTo>
                  <a:pt x="224404" y="278389"/>
                  <a:pt x="222918" y="266708"/>
                  <a:pt x="222918" y="254750"/>
                </a:cubicBezTo>
                <a:cubicBezTo>
                  <a:pt x="222918" y="220913"/>
                  <a:pt x="234709" y="189486"/>
                  <a:pt x="254206" y="164642"/>
                </a:cubicBezTo>
                <a:lnTo>
                  <a:pt x="108163" y="164642"/>
                </a:lnTo>
                <a:lnTo>
                  <a:pt x="108163" y="138963"/>
                </a:lnTo>
                <a:lnTo>
                  <a:pt x="279739" y="138963"/>
                </a:lnTo>
                <a:lnTo>
                  <a:pt x="279739" y="139519"/>
                </a:lnTo>
                <a:cubicBezTo>
                  <a:pt x="304250" y="120607"/>
                  <a:pt x="335074" y="109390"/>
                  <a:pt x="368776" y="109390"/>
                </a:cubicBezTo>
                <a:cubicBezTo>
                  <a:pt x="399043" y="109390"/>
                  <a:pt x="426897" y="118382"/>
                  <a:pt x="449922" y="133957"/>
                </a:cubicBezTo>
                <a:lnTo>
                  <a:pt x="449922" y="25679"/>
                </a:lnTo>
                <a:close/>
                <a:moveTo>
                  <a:pt x="12812" y="0"/>
                </a:moveTo>
                <a:lnTo>
                  <a:pt x="462920" y="0"/>
                </a:lnTo>
                <a:cubicBezTo>
                  <a:pt x="470626" y="0"/>
                  <a:pt x="475825" y="5099"/>
                  <a:pt x="475825" y="12886"/>
                </a:cubicBezTo>
                <a:lnTo>
                  <a:pt x="475825" y="156391"/>
                </a:lnTo>
                <a:cubicBezTo>
                  <a:pt x="499222" y="182070"/>
                  <a:pt x="513241" y="216648"/>
                  <a:pt x="513241" y="254842"/>
                </a:cubicBezTo>
                <a:cubicBezTo>
                  <a:pt x="513241" y="299155"/>
                  <a:pt x="492816" y="340130"/>
                  <a:pt x="459206" y="367755"/>
                </a:cubicBezTo>
                <a:lnTo>
                  <a:pt x="523454" y="503473"/>
                </a:lnTo>
                <a:lnTo>
                  <a:pt x="475732" y="519882"/>
                </a:lnTo>
                <a:lnTo>
                  <a:pt x="475732" y="592283"/>
                </a:lnTo>
                <a:cubicBezTo>
                  <a:pt x="475732" y="599978"/>
                  <a:pt x="469233" y="605169"/>
                  <a:pt x="462827" y="605169"/>
                </a:cubicBezTo>
                <a:lnTo>
                  <a:pt x="12812" y="605169"/>
                </a:lnTo>
                <a:cubicBezTo>
                  <a:pt x="5199" y="605169"/>
                  <a:pt x="0" y="600070"/>
                  <a:pt x="0" y="592283"/>
                </a:cubicBezTo>
                <a:lnTo>
                  <a:pt x="0" y="12886"/>
                </a:lnTo>
                <a:cubicBezTo>
                  <a:pt x="0" y="5191"/>
                  <a:pt x="5013" y="0"/>
                  <a:pt x="12812" y="0"/>
                </a:cubicBezTo>
                <a:close/>
              </a:path>
            </a:pathLst>
          </a:custGeom>
          <a:solidFill>
            <a:schemeClr val="bg1"/>
          </a:solidFill>
          <a:ln>
            <a:noFill/>
          </a:ln>
        </p:spPr>
      </p:sp>
    </p:spTree>
    <p:extLst>
      <p:ext uri="{BB962C8B-B14F-4D97-AF65-F5344CB8AC3E}">
        <p14:creationId xmlns:p14="http://schemas.microsoft.com/office/powerpoint/2010/main" val="272474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2000" fill="hold"/>
                                        <p:tgtEl>
                                          <p:spTgt spid="34"/>
                                        </p:tgtEl>
                                        <p:attrNameLst>
                                          <p:attrName>fillcolor</p:attrName>
                                        </p:attrNameLst>
                                      </p:cBhvr>
                                      <p:to>
                                        <a:srgbClr val="2365C9"/>
                                      </p:to>
                                    </p:animClr>
                                    <p:set>
                                      <p:cBhvr>
                                        <p:cTn id="7" dur="2000" fill="hold"/>
                                        <p:tgtEl>
                                          <p:spTgt spid="34"/>
                                        </p:tgtEl>
                                        <p:attrNameLst>
                                          <p:attrName>fill.type</p:attrName>
                                        </p:attrNameLst>
                                      </p:cBhvr>
                                      <p:to>
                                        <p:strVal val="solid"/>
                                      </p:to>
                                    </p:set>
                                    <p:set>
                                      <p:cBhvr>
                                        <p:cTn id="8" dur="2000" fill="hold"/>
                                        <p:tgtEl>
                                          <p:spTgt spid="34"/>
                                        </p:tgtEl>
                                        <p:attrNameLst>
                                          <p:attrName>fill.on</p:attrName>
                                        </p:attrNameLst>
                                      </p:cBhvr>
                                      <p:to>
                                        <p:strVal val="true"/>
                                      </p:to>
                                    </p:set>
                                  </p:childTnLst>
                                </p:cTn>
                              </p:par>
                              <p:par>
                                <p:cTn id="9" presetID="22" presetClass="entr" presetSubtype="1"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up)">
                                      <p:cBhvr>
                                        <p:cTn id="11" dur="2000"/>
                                        <p:tgtEl>
                                          <p:spTgt spid="52"/>
                                        </p:tgtEl>
                                      </p:cBhvr>
                                    </p:animEffect>
                                  </p:childTnLst>
                                </p:cTn>
                              </p:par>
                            </p:childTnLst>
                          </p:cTn>
                        </p:par>
                        <p:par>
                          <p:cTn id="12" fill="hold">
                            <p:stCondLst>
                              <p:cond delay="2000"/>
                            </p:stCondLst>
                            <p:childTnLst>
                              <p:par>
                                <p:cTn id="13" presetID="1" presetClass="emph" presetSubtype="2" fill="hold" nodeType="afterEffect">
                                  <p:stCondLst>
                                    <p:cond delay="0"/>
                                  </p:stCondLst>
                                  <p:childTnLst>
                                    <p:animClr clrSpc="rgb" dir="cw">
                                      <p:cBhvr>
                                        <p:cTn id="14" dur="2000" fill="hold"/>
                                        <p:tgtEl>
                                          <p:spTgt spid="33"/>
                                        </p:tgtEl>
                                        <p:attrNameLst>
                                          <p:attrName>fillcolor</p:attrName>
                                        </p:attrNameLst>
                                      </p:cBhvr>
                                      <p:to>
                                        <a:srgbClr val="27B4DB"/>
                                      </p:to>
                                    </p:animClr>
                                    <p:set>
                                      <p:cBhvr>
                                        <p:cTn id="15" dur="2000" fill="hold"/>
                                        <p:tgtEl>
                                          <p:spTgt spid="33"/>
                                        </p:tgtEl>
                                        <p:attrNameLst>
                                          <p:attrName>fill.type</p:attrName>
                                        </p:attrNameLst>
                                      </p:cBhvr>
                                      <p:to>
                                        <p:strVal val="solid"/>
                                      </p:to>
                                    </p:set>
                                    <p:set>
                                      <p:cBhvr>
                                        <p:cTn id="16" dur="2000" fill="hold"/>
                                        <p:tgtEl>
                                          <p:spTgt spid="33"/>
                                        </p:tgtEl>
                                        <p:attrNameLst>
                                          <p:attrName>fill.on</p:attrName>
                                        </p:attrNameLst>
                                      </p:cBhvr>
                                      <p:to>
                                        <p:strVal val="true"/>
                                      </p:to>
                                    </p:set>
                                  </p:childTnLst>
                                </p:cTn>
                              </p:par>
                              <p:par>
                                <p:cTn id="17" presetID="22" presetClass="entr" presetSubtype="1"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up)">
                                      <p:cBhvr>
                                        <p:cTn id="19" dur="2000"/>
                                        <p:tgtEl>
                                          <p:spTgt spid="53"/>
                                        </p:tgtEl>
                                      </p:cBhvr>
                                    </p:animEffect>
                                  </p:childTnLst>
                                </p:cTn>
                              </p:par>
                            </p:childTnLst>
                          </p:cTn>
                        </p:par>
                        <p:par>
                          <p:cTn id="20" fill="hold">
                            <p:stCondLst>
                              <p:cond delay="4000"/>
                            </p:stCondLst>
                            <p:childTnLst>
                              <p:par>
                                <p:cTn id="21" presetID="1" presetClass="emph" presetSubtype="2" fill="hold" nodeType="afterEffect">
                                  <p:stCondLst>
                                    <p:cond delay="0"/>
                                  </p:stCondLst>
                                  <p:childTnLst>
                                    <p:animClr clrSpc="rgb" dir="cw">
                                      <p:cBhvr>
                                        <p:cTn id="22" dur="2000" fill="hold"/>
                                        <p:tgtEl>
                                          <p:spTgt spid="32"/>
                                        </p:tgtEl>
                                        <p:attrNameLst>
                                          <p:attrName>fillcolor</p:attrName>
                                        </p:attrNameLst>
                                      </p:cBhvr>
                                      <p:to>
                                        <a:schemeClr val="accent2"/>
                                      </p:to>
                                    </p:animClr>
                                    <p:set>
                                      <p:cBhvr>
                                        <p:cTn id="23" dur="2000" fill="hold"/>
                                        <p:tgtEl>
                                          <p:spTgt spid="32"/>
                                        </p:tgtEl>
                                        <p:attrNameLst>
                                          <p:attrName>fill.type</p:attrName>
                                        </p:attrNameLst>
                                      </p:cBhvr>
                                      <p:to>
                                        <p:strVal val="solid"/>
                                      </p:to>
                                    </p:set>
                                    <p:set>
                                      <p:cBhvr>
                                        <p:cTn id="24" dur="2000" fill="hold"/>
                                        <p:tgtEl>
                                          <p:spTgt spid="32"/>
                                        </p:tgtEl>
                                        <p:attrNameLst>
                                          <p:attrName>fill.on</p:attrName>
                                        </p:attrNameLst>
                                      </p:cBhvr>
                                      <p:to>
                                        <p:strVal val="true"/>
                                      </p:to>
                                    </p:set>
                                  </p:childTnLst>
                                </p:cTn>
                              </p:par>
                              <p:par>
                                <p:cTn id="25" presetID="22" presetClass="entr" presetSubtype="1"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up)">
                                      <p:cBhvr>
                                        <p:cTn id="27" dur="2000"/>
                                        <p:tgtEl>
                                          <p:spTgt spid="54"/>
                                        </p:tgtEl>
                                      </p:cBhvr>
                                    </p:animEffect>
                                  </p:childTnLst>
                                </p:cTn>
                              </p:par>
                            </p:childTnLst>
                          </p:cTn>
                        </p:par>
                        <p:par>
                          <p:cTn id="28" fill="hold">
                            <p:stCondLst>
                              <p:cond delay="6000"/>
                            </p:stCondLst>
                            <p:childTnLst>
                              <p:par>
                                <p:cTn id="29" presetID="1" presetClass="emph" presetSubtype="2" fill="hold" nodeType="afterEffect">
                                  <p:stCondLst>
                                    <p:cond delay="0"/>
                                  </p:stCondLst>
                                  <p:childTnLst>
                                    <p:animClr clrSpc="rgb" dir="cw">
                                      <p:cBhvr>
                                        <p:cTn id="30" dur="2000" fill="hold"/>
                                        <p:tgtEl>
                                          <p:spTgt spid="31"/>
                                        </p:tgtEl>
                                        <p:attrNameLst>
                                          <p:attrName>fillcolor</p:attrName>
                                        </p:attrNameLst>
                                      </p:cBhvr>
                                      <p:to>
                                        <a:srgbClr val="FFC000"/>
                                      </p:to>
                                    </p:animClr>
                                    <p:set>
                                      <p:cBhvr>
                                        <p:cTn id="31" dur="2000" fill="hold"/>
                                        <p:tgtEl>
                                          <p:spTgt spid="31"/>
                                        </p:tgtEl>
                                        <p:attrNameLst>
                                          <p:attrName>fill.type</p:attrName>
                                        </p:attrNameLst>
                                      </p:cBhvr>
                                      <p:to>
                                        <p:strVal val="solid"/>
                                      </p:to>
                                    </p:set>
                                    <p:set>
                                      <p:cBhvr>
                                        <p:cTn id="32" dur="2000" fill="hold"/>
                                        <p:tgtEl>
                                          <p:spTgt spid="31"/>
                                        </p:tgtEl>
                                        <p:attrNameLst>
                                          <p:attrName>fill.on</p:attrName>
                                        </p:attrNameLst>
                                      </p:cBhvr>
                                      <p:to>
                                        <p:strVal val="true"/>
                                      </p:to>
                                    </p:set>
                                  </p:childTnLst>
                                </p:cTn>
                              </p:par>
                              <p:par>
                                <p:cTn id="33" presetID="22" presetClass="entr" presetSubtype="1"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wipe(up)">
                                      <p:cBhvr>
                                        <p:cTn id="35" dur="2000"/>
                                        <p:tgtEl>
                                          <p:spTgt spid="55"/>
                                        </p:tgtEl>
                                      </p:cBhvr>
                                    </p:animEffect>
                                  </p:childTnLst>
                                </p:cTn>
                              </p:par>
                            </p:childTnLst>
                          </p:cTn>
                        </p:par>
                        <p:par>
                          <p:cTn id="36" fill="hold">
                            <p:stCondLst>
                              <p:cond delay="8000"/>
                            </p:stCondLst>
                            <p:childTnLst>
                              <p:par>
                                <p:cTn id="37" presetID="1" presetClass="emph" presetSubtype="2" fill="hold" nodeType="afterEffect">
                                  <p:stCondLst>
                                    <p:cond delay="0"/>
                                  </p:stCondLst>
                                  <p:childTnLst>
                                    <p:animClr clrSpc="rgb" dir="cw">
                                      <p:cBhvr>
                                        <p:cTn id="38" dur="2000" fill="hold"/>
                                        <p:tgtEl>
                                          <p:spTgt spid="35"/>
                                        </p:tgtEl>
                                        <p:attrNameLst>
                                          <p:attrName>fillcolor</p:attrName>
                                        </p:attrNameLst>
                                      </p:cBhvr>
                                      <p:to>
                                        <a:srgbClr val="404040"/>
                                      </p:to>
                                    </p:animClr>
                                    <p:set>
                                      <p:cBhvr>
                                        <p:cTn id="39" dur="2000" fill="hold"/>
                                        <p:tgtEl>
                                          <p:spTgt spid="35"/>
                                        </p:tgtEl>
                                        <p:attrNameLst>
                                          <p:attrName>fill.type</p:attrName>
                                        </p:attrNameLst>
                                      </p:cBhvr>
                                      <p:to>
                                        <p:strVal val="solid"/>
                                      </p:to>
                                    </p:set>
                                    <p:set>
                                      <p:cBhvr>
                                        <p:cTn id="40" dur="2000" fill="hold"/>
                                        <p:tgtEl>
                                          <p:spTgt spid="35"/>
                                        </p:tgtEl>
                                        <p:attrNameLst>
                                          <p:attrName>fill.on</p:attrName>
                                        </p:attrNameLst>
                                      </p:cBhvr>
                                      <p:to>
                                        <p:strVal val="true"/>
                                      </p:to>
                                    </p:set>
                                  </p:childTnLst>
                                </p:cTn>
                              </p:par>
                              <p:par>
                                <p:cTn id="41" presetID="22" presetClass="entr" presetSubtype="1"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up)">
                                      <p:cBhvr>
                                        <p:cTn id="43"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219F0F1C-B6B7-41B5-B6BA-28C8A20D3CFC}"/>
              </a:ext>
            </a:extLst>
          </p:cNvPr>
          <p:cNvGrpSpPr/>
          <p:nvPr/>
        </p:nvGrpSpPr>
        <p:grpSpPr>
          <a:xfrm>
            <a:off x="1004892" y="1552074"/>
            <a:ext cx="10182216" cy="2206017"/>
            <a:chOff x="1004892" y="1552074"/>
            <a:chExt cx="10182216" cy="2206017"/>
          </a:xfrm>
        </p:grpSpPr>
        <p:sp>
          <p:nvSpPr>
            <p:cNvPr id="58" name="矩形: 圆角 57">
              <a:extLst>
                <a:ext uri="{FF2B5EF4-FFF2-40B4-BE49-F238E27FC236}">
                  <a16:creationId xmlns:a16="http://schemas.microsoft.com/office/drawing/2014/main" id="{3B682192-FCCC-4A4A-9703-E30192399F7F}"/>
                </a:ext>
              </a:extLst>
            </p:cNvPr>
            <p:cNvSpPr/>
            <p:nvPr/>
          </p:nvSpPr>
          <p:spPr>
            <a:xfrm>
              <a:off x="1078286" y="2273096"/>
              <a:ext cx="10035428" cy="1151734"/>
            </a:xfrm>
            <a:prstGeom prst="roundRect">
              <a:avLst/>
            </a:prstGeom>
            <a:noFill/>
            <a:ln w="3810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497F1892-C5C9-4800-8A71-372788A48211}"/>
                </a:ext>
              </a:extLst>
            </p:cNvPr>
            <p:cNvSpPr/>
            <p:nvPr/>
          </p:nvSpPr>
          <p:spPr>
            <a:xfrm>
              <a:off x="4448273" y="1552074"/>
              <a:ext cx="3295454" cy="141800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E2429DF7-479B-45D4-BAF8-A9B56F1E4788}"/>
                </a:ext>
              </a:extLst>
            </p:cNvPr>
            <p:cNvSpPr/>
            <p:nvPr/>
          </p:nvSpPr>
          <p:spPr>
            <a:xfrm>
              <a:off x="1004892" y="2934148"/>
              <a:ext cx="10182216" cy="82394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îsļîḑé">
            <a:extLst>
              <a:ext uri="{FF2B5EF4-FFF2-40B4-BE49-F238E27FC236}">
                <a16:creationId xmlns:a16="http://schemas.microsoft.com/office/drawing/2014/main" id="{4D5C24C6-4DD0-4193-AD42-019C1134797B}"/>
              </a:ext>
            </a:extLst>
          </p:cNvPr>
          <p:cNvSpPr txBox="1"/>
          <p:nvPr/>
        </p:nvSpPr>
        <p:spPr bwMode="auto">
          <a:xfrm>
            <a:off x="673100"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1600" b="1" dirty="0"/>
              <a:t>清单编制</a:t>
            </a:r>
            <a:endParaRPr lang="en-US" altLang="zh-CN" sz="1600" b="1" dirty="0"/>
          </a:p>
          <a:p>
            <a:pPr algn="ctr" eaLnBrk="1" hangingPunct="1">
              <a:lnSpc>
                <a:spcPct val="100000"/>
              </a:lnSpc>
              <a:spcBef>
                <a:spcPct val="0"/>
              </a:spcBef>
              <a:buFontTx/>
              <a:buNone/>
            </a:pPr>
            <a:r>
              <a:rPr lang="zh-CN" altLang="en-US" sz="1600" b="1" dirty="0"/>
              <a:t>规范、统一</a:t>
            </a:r>
            <a:endParaRPr lang="en-US" altLang="zh-CN" sz="1600" b="1" dirty="0"/>
          </a:p>
        </p:txBody>
      </p:sp>
      <p:sp>
        <p:nvSpPr>
          <p:cNvPr id="35" name="íṩlîḍé">
            <a:extLst>
              <a:ext uri="{FF2B5EF4-FFF2-40B4-BE49-F238E27FC236}">
                <a16:creationId xmlns:a16="http://schemas.microsoft.com/office/drawing/2014/main" id="{4D5C24C6-4DD0-4193-AD42-019C1134797B}"/>
              </a:ext>
            </a:extLst>
          </p:cNvPr>
          <p:cNvSpPr txBox="1"/>
          <p:nvPr/>
        </p:nvSpPr>
        <p:spPr bwMode="auto">
          <a:xfrm>
            <a:off x="2880216"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清单限价</a:t>
            </a:r>
            <a:endParaRPr lang="en-US" altLang="zh-CN" dirty="0"/>
          </a:p>
          <a:p>
            <a:r>
              <a:rPr lang="zh-CN" altLang="en-US" dirty="0"/>
              <a:t>准确、合理、完整</a:t>
            </a:r>
            <a:endParaRPr lang="en-US" altLang="zh-CN" dirty="0"/>
          </a:p>
        </p:txBody>
      </p:sp>
      <p:sp>
        <p:nvSpPr>
          <p:cNvPr id="33" name="îšḻiḋè">
            <a:extLst>
              <a:ext uri="{FF2B5EF4-FFF2-40B4-BE49-F238E27FC236}">
                <a16:creationId xmlns:a16="http://schemas.microsoft.com/office/drawing/2014/main" id="{4D5C24C6-4DD0-4193-AD42-019C1134797B}"/>
              </a:ext>
            </a:extLst>
          </p:cNvPr>
          <p:cNvSpPr txBox="1"/>
          <p:nvPr/>
        </p:nvSpPr>
        <p:spPr bwMode="auto">
          <a:xfrm>
            <a:off x="5087332"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工程量清单</a:t>
            </a:r>
            <a:endParaRPr lang="en-US" altLang="zh-CN" dirty="0"/>
          </a:p>
          <a:p>
            <a:r>
              <a:rPr lang="zh-CN" altLang="en-US" dirty="0"/>
              <a:t>避免错漏</a:t>
            </a:r>
            <a:endParaRPr lang="en-US" altLang="zh-CN" dirty="0"/>
          </a:p>
        </p:txBody>
      </p:sp>
      <p:sp>
        <p:nvSpPr>
          <p:cNvPr id="31" name="iSḷiḓé">
            <a:extLst>
              <a:ext uri="{FF2B5EF4-FFF2-40B4-BE49-F238E27FC236}">
                <a16:creationId xmlns:a16="http://schemas.microsoft.com/office/drawing/2014/main" id="{4D5C24C6-4DD0-4193-AD42-019C1134797B}"/>
              </a:ext>
            </a:extLst>
          </p:cNvPr>
          <p:cNvSpPr txBox="1"/>
          <p:nvPr/>
        </p:nvSpPr>
        <p:spPr bwMode="auto">
          <a:xfrm>
            <a:off x="9501564"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提高</a:t>
            </a:r>
            <a:endParaRPr lang="en-US" altLang="zh-CN" dirty="0"/>
          </a:p>
          <a:p>
            <a:r>
              <a:rPr lang="zh-CN" altLang="en-US" dirty="0"/>
              <a:t>结算质量、效率</a:t>
            </a:r>
            <a:endParaRPr lang="en-US" altLang="zh-CN" dirty="0"/>
          </a:p>
        </p:txBody>
      </p:sp>
      <p:sp>
        <p:nvSpPr>
          <p:cNvPr id="29" name="î$lïḓe">
            <a:extLst>
              <a:ext uri="{FF2B5EF4-FFF2-40B4-BE49-F238E27FC236}">
                <a16:creationId xmlns:a16="http://schemas.microsoft.com/office/drawing/2014/main" id="{4D5C24C6-4DD0-4193-AD42-019C1134797B}"/>
              </a:ext>
            </a:extLst>
          </p:cNvPr>
          <p:cNvSpPr txBox="1"/>
          <p:nvPr/>
        </p:nvSpPr>
        <p:spPr bwMode="auto">
          <a:xfrm>
            <a:off x="7294448" y="5298530"/>
            <a:ext cx="2017336"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Autofit/>
          </a:bodyPr>
          <a:lstStyle>
            <a:defPPr>
              <a:defRPr lang="zh-CN"/>
            </a:defPPr>
            <a:lvl1pPr algn="ctr" defTabSz="914377">
              <a:lnSpc>
                <a:spcPct val="100000"/>
              </a:lnSpc>
              <a:spcBef>
                <a:spcPct val="0"/>
              </a:spcBef>
              <a:buFontTx/>
              <a:buNone/>
              <a:defRPr sz="1600" b="1"/>
            </a:lvl1pPr>
            <a:lvl2pPr marL="457189" defTabSz="914377"/>
            <a:lvl3pPr marL="914377" defTabSz="914377"/>
            <a:lvl4pPr marL="1371566" defTabSz="914377"/>
            <a:lvl5pPr marL="1828754" defTabSz="914377"/>
            <a:lvl6pPr marL="2285943" defTabSz="914377"/>
            <a:lvl7pPr marL="2743131" defTabSz="914377"/>
            <a:lvl8pPr marL="3200320" defTabSz="914377"/>
            <a:lvl9pPr marL="3657509" defTabSz="914377"/>
          </a:lstStyle>
          <a:p>
            <a:r>
              <a:rPr lang="zh-CN" altLang="en-US" dirty="0"/>
              <a:t>合理确定</a:t>
            </a:r>
            <a:endParaRPr lang="en-US" altLang="zh-CN" dirty="0"/>
          </a:p>
          <a:p>
            <a:r>
              <a:rPr lang="zh-CN" altLang="en-US" dirty="0"/>
              <a:t>价款、条款</a:t>
            </a:r>
            <a:endParaRPr lang="en-US" altLang="zh-CN" dirty="0"/>
          </a:p>
        </p:txBody>
      </p:sp>
      <p:cxnSp>
        <p:nvCxnSpPr>
          <p:cNvPr id="20" name="直接连接符 19">
            <a:extLst>
              <a:ext uri="{FF2B5EF4-FFF2-40B4-BE49-F238E27FC236}">
                <a16:creationId xmlns:a16="http://schemas.microsoft.com/office/drawing/2014/main" id="{6DEEF9DC-CE3D-4D36-8BFB-57FF2D5B4B0A}"/>
              </a:ext>
            </a:extLst>
          </p:cNvPr>
          <p:cNvCxnSpPr>
            <a:cxnSpLocks/>
          </p:cNvCxnSpPr>
          <p:nvPr/>
        </p:nvCxnSpPr>
        <p:spPr>
          <a:xfrm>
            <a:off x="2785326" y="3779862"/>
            <a:ext cx="0" cy="1906265"/>
          </a:xfrm>
          <a:prstGeom prst="line">
            <a:avLst/>
          </a:prstGeom>
          <a:ln w="254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06DF95E7-C03E-4A05-89F9-2AECDFD7F85A}"/>
              </a:ext>
            </a:extLst>
          </p:cNvPr>
          <p:cNvCxnSpPr>
            <a:cxnSpLocks/>
          </p:cNvCxnSpPr>
          <p:nvPr/>
        </p:nvCxnSpPr>
        <p:spPr>
          <a:xfrm>
            <a:off x="4992442" y="3779862"/>
            <a:ext cx="0" cy="1837167"/>
          </a:xfrm>
          <a:prstGeom prst="line">
            <a:avLst/>
          </a:prstGeom>
          <a:ln w="254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2860AC2-E640-4851-BEFC-B357785415F8}"/>
              </a:ext>
            </a:extLst>
          </p:cNvPr>
          <p:cNvCxnSpPr>
            <a:cxnSpLocks/>
          </p:cNvCxnSpPr>
          <p:nvPr/>
        </p:nvCxnSpPr>
        <p:spPr>
          <a:xfrm>
            <a:off x="7199558" y="3779862"/>
            <a:ext cx="0" cy="1837167"/>
          </a:xfrm>
          <a:prstGeom prst="line">
            <a:avLst/>
          </a:prstGeom>
          <a:ln w="254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2D4A512-565C-4310-B6A0-A8088F7F8E64}"/>
              </a:ext>
            </a:extLst>
          </p:cNvPr>
          <p:cNvCxnSpPr>
            <a:cxnSpLocks/>
          </p:cNvCxnSpPr>
          <p:nvPr/>
        </p:nvCxnSpPr>
        <p:spPr>
          <a:xfrm>
            <a:off x="9406674" y="3779862"/>
            <a:ext cx="0" cy="1837167"/>
          </a:xfrm>
          <a:prstGeom prst="line">
            <a:avLst/>
          </a:prstGeom>
          <a:ln w="25400" cap="rnd">
            <a:solidFill>
              <a:schemeClr val="bg1">
                <a:lumMod val="6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5" name="iŝḻiḋé">
            <a:extLst>
              <a:ext uri="{FF2B5EF4-FFF2-40B4-BE49-F238E27FC236}">
                <a16:creationId xmlns:a16="http://schemas.microsoft.com/office/drawing/2014/main" id="{7579D05B-25C3-48DE-A4F7-400A5A77567C}"/>
              </a:ext>
            </a:extLst>
          </p:cNvPr>
          <p:cNvSpPr txBox="1"/>
          <p:nvPr/>
        </p:nvSpPr>
        <p:spPr>
          <a:xfrm>
            <a:off x="4688114" y="1790162"/>
            <a:ext cx="2815772" cy="1151734"/>
          </a:xfrm>
          <a:prstGeom prst="rect">
            <a:avLst/>
          </a:prstGeom>
          <a:noFill/>
        </p:spPr>
        <p:txBody>
          <a:bodyPr wrap="square" lIns="91440" tIns="45720" rIns="91440" bIns="45720">
            <a:noAutofit/>
          </a:bodyPr>
          <a:lstStyle/>
          <a:p>
            <a:pPr algn="ctr">
              <a:lnSpc>
                <a:spcPct val="150000"/>
              </a:lnSpc>
            </a:pPr>
            <a:r>
              <a:rPr lang="zh-CN" altLang="en-US" sz="2000" b="1" dirty="0">
                <a:latin typeface="微软雅黑" panose="020B0503020204020204" pitchFamily="34" charset="-122"/>
                <a:ea typeface="微软雅黑" panose="020B0503020204020204" pitchFamily="34" charset="-122"/>
              </a:rPr>
              <a:t>招投标阶段造价管理</a:t>
            </a:r>
            <a:endParaRPr lang="en-US" altLang="zh-CN" sz="2000" b="1" dirty="0">
              <a:latin typeface="微软雅黑" panose="020B0503020204020204" pitchFamily="34" charset="-122"/>
              <a:ea typeface="微软雅黑" panose="020B0503020204020204" pitchFamily="34" charset="-122"/>
            </a:endParaRPr>
          </a:p>
          <a:p>
            <a:pPr algn="ctr">
              <a:lnSpc>
                <a:spcPct val="150000"/>
              </a:lnSpc>
            </a:pPr>
            <a:r>
              <a:rPr lang="zh-CN" altLang="en-US" sz="2000" b="1" dirty="0">
                <a:latin typeface="微软雅黑" panose="020B0503020204020204" pitchFamily="34" charset="-122"/>
                <a:ea typeface="微软雅黑" panose="020B0503020204020204" pitchFamily="34" charset="-122"/>
              </a:rPr>
              <a:t>主要内容</a:t>
            </a:r>
          </a:p>
        </p:txBody>
      </p:sp>
      <p:grpSp>
        <p:nvGrpSpPr>
          <p:cNvPr id="59" name="组合 58">
            <a:extLst>
              <a:ext uri="{FF2B5EF4-FFF2-40B4-BE49-F238E27FC236}">
                <a16:creationId xmlns:a16="http://schemas.microsoft.com/office/drawing/2014/main" id="{3F98C767-E009-42A3-9C81-D85C00E609C6}"/>
              </a:ext>
            </a:extLst>
          </p:cNvPr>
          <p:cNvGrpSpPr/>
          <p:nvPr/>
        </p:nvGrpSpPr>
        <p:grpSpPr>
          <a:xfrm>
            <a:off x="5087332" y="-1270271"/>
            <a:ext cx="1151737" cy="1151737"/>
            <a:chOff x="3068452" y="1705157"/>
            <a:chExt cx="1151737" cy="1151737"/>
          </a:xfrm>
        </p:grpSpPr>
        <p:sp>
          <p:nvSpPr>
            <p:cNvPr id="55" name="Freeform 13">
              <a:extLst>
                <a:ext uri="{FF2B5EF4-FFF2-40B4-BE49-F238E27FC236}">
                  <a16:creationId xmlns:a16="http://schemas.microsoft.com/office/drawing/2014/main" id="{4F20F84E-440F-4C26-A306-5FB1ECD75BDF}"/>
                </a:ext>
              </a:extLst>
            </p:cNvPr>
            <p:cNvSpPr>
              <a:spLocks noEditPoints="1"/>
            </p:cNvSpPr>
            <p:nvPr/>
          </p:nvSpPr>
          <p:spPr bwMode="auto">
            <a:xfrm>
              <a:off x="3252469" y="1889174"/>
              <a:ext cx="783704" cy="783704"/>
            </a:xfrm>
            <a:custGeom>
              <a:avLst/>
              <a:gdLst>
                <a:gd name="T0" fmla="*/ 1399 w 2798"/>
                <a:gd name="T1" fmla="*/ 0 h 2798"/>
                <a:gd name="T2" fmla="*/ 0 w 2798"/>
                <a:gd name="T3" fmla="*/ 1399 h 2798"/>
                <a:gd name="T4" fmla="*/ 1399 w 2798"/>
                <a:gd name="T5" fmla="*/ 2798 h 2798"/>
                <a:gd name="T6" fmla="*/ 2798 w 2798"/>
                <a:gd name="T7" fmla="*/ 1399 h 2798"/>
                <a:gd name="T8" fmla="*/ 1399 w 2798"/>
                <a:gd name="T9" fmla="*/ 0 h 2798"/>
                <a:gd name="T10" fmla="*/ 707 w 2798"/>
                <a:gd name="T11" fmla="*/ 2341 h 2798"/>
                <a:gd name="T12" fmla="*/ 924 w 2798"/>
                <a:gd name="T13" fmla="*/ 2088 h 2798"/>
                <a:gd name="T14" fmla="*/ 924 w 2798"/>
                <a:gd name="T15" fmla="*/ 589 h 2798"/>
                <a:gd name="T16" fmla="*/ 994 w 2798"/>
                <a:gd name="T17" fmla="*/ 519 h 2798"/>
                <a:gd name="T18" fmla="*/ 1064 w 2798"/>
                <a:gd name="T19" fmla="*/ 589 h 2798"/>
                <a:gd name="T20" fmla="*/ 1064 w 2798"/>
                <a:gd name="T21" fmla="*/ 2088 h 2798"/>
                <a:gd name="T22" fmla="*/ 1280 w 2798"/>
                <a:gd name="T23" fmla="*/ 2341 h 2798"/>
                <a:gd name="T24" fmla="*/ 707 w 2798"/>
                <a:gd name="T25" fmla="*/ 2341 h 2798"/>
                <a:gd name="T26" fmla="*/ 2341 w 2798"/>
                <a:gd name="T27" fmla="*/ 1405 h 2798"/>
                <a:gd name="T28" fmla="*/ 1817 w 2798"/>
                <a:gd name="T29" fmla="*/ 1405 h 2798"/>
                <a:gd name="T30" fmla="*/ 1661 w 2798"/>
                <a:gd name="T31" fmla="*/ 1265 h 2798"/>
                <a:gd name="T32" fmla="*/ 1137 w 2798"/>
                <a:gd name="T33" fmla="*/ 1265 h 2798"/>
                <a:gd name="T34" fmla="*/ 1137 w 2798"/>
                <a:gd name="T35" fmla="*/ 589 h 2798"/>
                <a:gd name="T36" fmla="*/ 1661 w 2798"/>
                <a:gd name="T37" fmla="*/ 589 h 2798"/>
                <a:gd name="T38" fmla="*/ 1817 w 2798"/>
                <a:gd name="T39" fmla="*/ 729 h 2798"/>
                <a:gd name="T40" fmla="*/ 2341 w 2798"/>
                <a:gd name="T41" fmla="*/ 729 h 2798"/>
                <a:gd name="T42" fmla="*/ 2341 w 2798"/>
                <a:gd name="T43" fmla="*/ 1405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98" h="2798">
                  <a:moveTo>
                    <a:pt x="1399" y="0"/>
                  </a:moveTo>
                  <a:cubicBezTo>
                    <a:pt x="626" y="0"/>
                    <a:pt x="0" y="626"/>
                    <a:pt x="0" y="1399"/>
                  </a:cubicBezTo>
                  <a:cubicBezTo>
                    <a:pt x="0" y="2171"/>
                    <a:pt x="626" y="2798"/>
                    <a:pt x="1399" y="2798"/>
                  </a:cubicBezTo>
                  <a:cubicBezTo>
                    <a:pt x="2171" y="2798"/>
                    <a:pt x="2798" y="2171"/>
                    <a:pt x="2798" y="1399"/>
                  </a:cubicBezTo>
                  <a:cubicBezTo>
                    <a:pt x="2798" y="626"/>
                    <a:pt x="2171" y="0"/>
                    <a:pt x="1399" y="0"/>
                  </a:cubicBezTo>
                  <a:close/>
                  <a:moveTo>
                    <a:pt x="707" y="2341"/>
                  </a:moveTo>
                  <a:lnTo>
                    <a:pt x="924" y="2088"/>
                  </a:lnTo>
                  <a:lnTo>
                    <a:pt x="924" y="589"/>
                  </a:lnTo>
                  <a:cubicBezTo>
                    <a:pt x="924" y="550"/>
                    <a:pt x="955" y="519"/>
                    <a:pt x="994" y="519"/>
                  </a:cubicBezTo>
                  <a:cubicBezTo>
                    <a:pt x="1032" y="519"/>
                    <a:pt x="1064" y="550"/>
                    <a:pt x="1064" y="589"/>
                  </a:cubicBezTo>
                  <a:lnTo>
                    <a:pt x="1064" y="2088"/>
                  </a:lnTo>
                  <a:lnTo>
                    <a:pt x="1280" y="2341"/>
                  </a:lnTo>
                  <a:lnTo>
                    <a:pt x="707" y="2341"/>
                  </a:lnTo>
                  <a:close/>
                  <a:moveTo>
                    <a:pt x="2341" y="1405"/>
                  </a:moveTo>
                  <a:lnTo>
                    <a:pt x="1817" y="1405"/>
                  </a:lnTo>
                  <a:lnTo>
                    <a:pt x="1661" y="1265"/>
                  </a:lnTo>
                  <a:lnTo>
                    <a:pt x="1137" y="1265"/>
                  </a:lnTo>
                  <a:lnTo>
                    <a:pt x="1137" y="589"/>
                  </a:lnTo>
                  <a:lnTo>
                    <a:pt x="1661" y="589"/>
                  </a:lnTo>
                  <a:lnTo>
                    <a:pt x="1817" y="729"/>
                  </a:lnTo>
                  <a:lnTo>
                    <a:pt x="2341" y="729"/>
                  </a:lnTo>
                  <a:lnTo>
                    <a:pt x="2341" y="1405"/>
                  </a:lnTo>
                  <a:close/>
                </a:path>
              </a:pathLst>
            </a:custGeom>
            <a:gradFill>
              <a:gsLst>
                <a:gs pos="0">
                  <a:srgbClr val="71E3B8"/>
                </a:gs>
                <a:gs pos="100000">
                  <a:srgbClr val="27B4DB"/>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圆: 空心 55">
              <a:extLst>
                <a:ext uri="{FF2B5EF4-FFF2-40B4-BE49-F238E27FC236}">
                  <a16:creationId xmlns:a16="http://schemas.microsoft.com/office/drawing/2014/main" id="{9B95AA70-2025-4C83-AC6A-76D1389F94DD}"/>
                </a:ext>
              </a:extLst>
            </p:cNvPr>
            <p:cNvSpPr/>
            <p:nvPr/>
          </p:nvSpPr>
          <p:spPr>
            <a:xfrm>
              <a:off x="3068452" y="1705157"/>
              <a:ext cx="1151737" cy="1151737"/>
            </a:xfrm>
            <a:prstGeom prst="donut">
              <a:avLst>
                <a:gd name="adj" fmla="val 4795"/>
              </a:avLst>
            </a:prstGeom>
            <a:gradFill>
              <a:gsLst>
                <a:gs pos="0">
                  <a:srgbClr val="71E3B8"/>
                </a:gs>
                <a:gs pos="100000">
                  <a:srgbClr val="27B4DB"/>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66" name="图形 65">
            <a:extLst>
              <a:ext uri="{FF2B5EF4-FFF2-40B4-BE49-F238E27FC236}">
                <a16:creationId xmlns:a16="http://schemas.microsoft.com/office/drawing/2014/main" id="{705BDA72-E176-4DC7-A2C5-C0A027CEA1D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331535" y="3826953"/>
            <a:ext cx="700466" cy="828252"/>
          </a:xfrm>
          <a:prstGeom prst="rect">
            <a:avLst/>
          </a:prstGeom>
        </p:spPr>
      </p:pic>
      <p:grpSp>
        <p:nvGrpSpPr>
          <p:cNvPr id="67" name="组合 66">
            <a:extLst>
              <a:ext uri="{FF2B5EF4-FFF2-40B4-BE49-F238E27FC236}">
                <a16:creationId xmlns:a16="http://schemas.microsoft.com/office/drawing/2014/main" id="{D8B71B8D-7263-46DC-91CD-4679E705E172}"/>
              </a:ext>
            </a:extLst>
          </p:cNvPr>
          <p:cNvGrpSpPr/>
          <p:nvPr/>
        </p:nvGrpSpPr>
        <p:grpSpPr>
          <a:xfrm>
            <a:off x="3622898" y="3955930"/>
            <a:ext cx="663933" cy="663933"/>
            <a:chOff x="2968267" y="2468562"/>
            <a:chExt cx="1863725" cy="1863725"/>
          </a:xfrm>
          <a:solidFill>
            <a:srgbClr val="7F7F7F"/>
          </a:solidFill>
          <a:effectLst/>
        </p:grpSpPr>
        <p:sp>
          <p:nvSpPr>
            <p:cNvPr id="68" name="Freeform 5">
              <a:extLst>
                <a:ext uri="{FF2B5EF4-FFF2-40B4-BE49-F238E27FC236}">
                  <a16:creationId xmlns:a16="http://schemas.microsoft.com/office/drawing/2014/main" id="{32C8FD4E-1F86-4EBE-B255-78A350056EA0}"/>
                </a:ext>
              </a:extLst>
            </p:cNvPr>
            <p:cNvSpPr>
              <a:spLocks/>
            </p:cNvSpPr>
            <p:nvPr/>
          </p:nvSpPr>
          <p:spPr bwMode="auto">
            <a:xfrm>
              <a:off x="2968267" y="2468562"/>
              <a:ext cx="1863725" cy="1863725"/>
            </a:xfrm>
            <a:custGeom>
              <a:avLst/>
              <a:gdLst>
                <a:gd name="T0" fmla="*/ 1324 w 2648"/>
                <a:gd name="T1" fmla="*/ 2647 h 2647"/>
                <a:gd name="T2" fmla="*/ 0 w 2648"/>
                <a:gd name="T3" fmla="*/ 1324 h 2647"/>
                <a:gd name="T4" fmla="*/ 1324 w 2648"/>
                <a:gd name="T5" fmla="*/ 0 h 2647"/>
                <a:gd name="T6" fmla="*/ 1469 w 2648"/>
                <a:gd name="T7" fmla="*/ 15 h 2647"/>
                <a:gd name="T8" fmla="*/ 1528 w 2648"/>
                <a:gd name="T9" fmla="*/ 102 h 2647"/>
                <a:gd name="T10" fmla="*/ 1440 w 2648"/>
                <a:gd name="T11" fmla="*/ 160 h 2647"/>
                <a:gd name="T12" fmla="*/ 1309 w 2648"/>
                <a:gd name="T13" fmla="*/ 146 h 2647"/>
                <a:gd name="T14" fmla="*/ 131 w 2648"/>
                <a:gd name="T15" fmla="*/ 1324 h 2647"/>
                <a:gd name="T16" fmla="*/ 1309 w 2648"/>
                <a:gd name="T17" fmla="*/ 2502 h 2647"/>
                <a:gd name="T18" fmla="*/ 2488 w 2648"/>
                <a:gd name="T19" fmla="*/ 1324 h 2647"/>
                <a:gd name="T20" fmla="*/ 2488 w 2648"/>
                <a:gd name="T21" fmla="*/ 1251 h 2647"/>
                <a:gd name="T22" fmla="*/ 2560 w 2648"/>
                <a:gd name="T23" fmla="*/ 1178 h 2647"/>
                <a:gd name="T24" fmla="*/ 2633 w 2648"/>
                <a:gd name="T25" fmla="*/ 1251 h 2647"/>
                <a:gd name="T26" fmla="*/ 2633 w 2648"/>
                <a:gd name="T27" fmla="*/ 1324 h 2647"/>
                <a:gd name="T28" fmla="*/ 1324 w 2648"/>
                <a:gd name="T29" fmla="*/ 2647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8" h="2647">
                  <a:moveTo>
                    <a:pt x="1324" y="2647"/>
                  </a:moveTo>
                  <a:cubicBezTo>
                    <a:pt x="597" y="2647"/>
                    <a:pt x="0" y="2051"/>
                    <a:pt x="0" y="1324"/>
                  </a:cubicBezTo>
                  <a:cubicBezTo>
                    <a:pt x="0" y="596"/>
                    <a:pt x="597" y="0"/>
                    <a:pt x="1324" y="0"/>
                  </a:cubicBezTo>
                  <a:cubicBezTo>
                    <a:pt x="1368" y="0"/>
                    <a:pt x="1426" y="0"/>
                    <a:pt x="1469" y="15"/>
                  </a:cubicBezTo>
                  <a:cubicBezTo>
                    <a:pt x="1513" y="15"/>
                    <a:pt x="1542" y="58"/>
                    <a:pt x="1528" y="102"/>
                  </a:cubicBezTo>
                  <a:cubicBezTo>
                    <a:pt x="1513" y="146"/>
                    <a:pt x="1484" y="175"/>
                    <a:pt x="1440" y="160"/>
                  </a:cubicBezTo>
                  <a:cubicBezTo>
                    <a:pt x="1397" y="160"/>
                    <a:pt x="1353" y="146"/>
                    <a:pt x="1309" y="146"/>
                  </a:cubicBezTo>
                  <a:cubicBezTo>
                    <a:pt x="655" y="146"/>
                    <a:pt x="131" y="669"/>
                    <a:pt x="131" y="1324"/>
                  </a:cubicBezTo>
                  <a:cubicBezTo>
                    <a:pt x="131" y="1978"/>
                    <a:pt x="655" y="2502"/>
                    <a:pt x="1309" y="2502"/>
                  </a:cubicBezTo>
                  <a:cubicBezTo>
                    <a:pt x="1964" y="2502"/>
                    <a:pt x="2488" y="1978"/>
                    <a:pt x="2488" y="1324"/>
                  </a:cubicBezTo>
                  <a:lnTo>
                    <a:pt x="2488" y="1251"/>
                  </a:lnTo>
                  <a:cubicBezTo>
                    <a:pt x="2488" y="1207"/>
                    <a:pt x="2517" y="1178"/>
                    <a:pt x="2560" y="1178"/>
                  </a:cubicBezTo>
                  <a:cubicBezTo>
                    <a:pt x="2604" y="1178"/>
                    <a:pt x="2633" y="1207"/>
                    <a:pt x="2633" y="1251"/>
                  </a:cubicBezTo>
                  <a:lnTo>
                    <a:pt x="2633" y="1324"/>
                  </a:lnTo>
                  <a:cubicBezTo>
                    <a:pt x="2648" y="2051"/>
                    <a:pt x="2051" y="2647"/>
                    <a:pt x="1324" y="2647"/>
                  </a:cubicBezTo>
                  <a:close/>
                </a:path>
              </a:pathLst>
            </a:custGeom>
            <a:grpFill/>
            <a:ln w="2540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6">
              <a:extLst>
                <a:ext uri="{FF2B5EF4-FFF2-40B4-BE49-F238E27FC236}">
                  <a16:creationId xmlns:a16="http://schemas.microsoft.com/office/drawing/2014/main" id="{B78C109E-4D1E-4451-965C-D9BDF44B3584}"/>
                </a:ext>
              </a:extLst>
            </p:cNvPr>
            <p:cNvSpPr>
              <a:spLocks/>
            </p:cNvSpPr>
            <p:nvPr/>
          </p:nvSpPr>
          <p:spPr bwMode="auto">
            <a:xfrm>
              <a:off x="3428642" y="2928937"/>
              <a:ext cx="931863" cy="942975"/>
            </a:xfrm>
            <a:custGeom>
              <a:avLst/>
              <a:gdLst>
                <a:gd name="T0" fmla="*/ 669 w 1324"/>
                <a:gd name="T1" fmla="*/ 1338 h 1338"/>
                <a:gd name="T2" fmla="*/ 0 w 1324"/>
                <a:gd name="T3" fmla="*/ 669 h 1338"/>
                <a:gd name="T4" fmla="*/ 524 w 1324"/>
                <a:gd name="T5" fmla="*/ 14 h 1338"/>
                <a:gd name="T6" fmla="*/ 611 w 1324"/>
                <a:gd name="T7" fmla="*/ 72 h 1338"/>
                <a:gd name="T8" fmla="*/ 553 w 1324"/>
                <a:gd name="T9" fmla="*/ 160 h 1338"/>
                <a:gd name="T10" fmla="*/ 145 w 1324"/>
                <a:gd name="T11" fmla="*/ 669 h 1338"/>
                <a:gd name="T12" fmla="*/ 669 w 1324"/>
                <a:gd name="T13" fmla="*/ 1192 h 1338"/>
                <a:gd name="T14" fmla="*/ 1178 w 1324"/>
                <a:gd name="T15" fmla="*/ 771 h 1338"/>
                <a:gd name="T16" fmla="*/ 1265 w 1324"/>
                <a:gd name="T17" fmla="*/ 712 h 1338"/>
                <a:gd name="T18" fmla="*/ 1324 w 1324"/>
                <a:gd name="T19" fmla="*/ 800 h 1338"/>
                <a:gd name="T20" fmla="*/ 669 w 1324"/>
                <a:gd name="T21" fmla="*/ 1338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4" h="1338">
                  <a:moveTo>
                    <a:pt x="669" y="1338"/>
                  </a:moveTo>
                  <a:cubicBezTo>
                    <a:pt x="305" y="1338"/>
                    <a:pt x="0" y="1032"/>
                    <a:pt x="0" y="669"/>
                  </a:cubicBezTo>
                  <a:cubicBezTo>
                    <a:pt x="0" y="363"/>
                    <a:pt x="218" y="87"/>
                    <a:pt x="524" y="14"/>
                  </a:cubicBezTo>
                  <a:cubicBezTo>
                    <a:pt x="567" y="0"/>
                    <a:pt x="596" y="29"/>
                    <a:pt x="611" y="72"/>
                  </a:cubicBezTo>
                  <a:cubicBezTo>
                    <a:pt x="611" y="101"/>
                    <a:pt x="596" y="145"/>
                    <a:pt x="553" y="160"/>
                  </a:cubicBezTo>
                  <a:cubicBezTo>
                    <a:pt x="320" y="218"/>
                    <a:pt x="145" y="421"/>
                    <a:pt x="145" y="669"/>
                  </a:cubicBezTo>
                  <a:cubicBezTo>
                    <a:pt x="145" y="960"/>
                    <a:pt x="378" y="1192"/>
                    <a:pt x="669" y="1192"/>
                  </a:cubicBezTo>
                  <a:cubicBezTo>
                    <a:pt x="916" y="1192"/>
                    <a:pt x="1134" y="1018"/>
                    <a:pt x="1178" y="771"/>
                  </a:cubicBezTo>
                  <a:cubicBezTo>
                    <a:pt x="1193" y="727"/>
                    <a:pt x="1222" y="712"/>
                    <a:pt x="1265" y="712"/>
                  </a:cubicBezTo>
                  <a:cubicBezTo>
                    <a:pt x="1309" y="727"/>
                    <a:pt x="1324" y="756"/>
                    <a:pt x="1324" y="800"/>
                  </a:cubicBezTo>
                  <a:cubicBezTo>
                    <a:pt x="1265" y="1120"/>
                    <a:pt x="989" y="1338"/>
                    <a:pt x="669" y="1338"/>
                  </a:cubicBezTo>
                </a:path>
              </a:pathLst>
            </a:custGeom>
            <a:grpFill/>
            <a:ln w="25400">
              <a:solidFill>
                <a:srgbClr val="7F7F7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70" name="Freeform 7">
            <a:extLst>
              <a:ext uri="{FF2B5EF4-FFF2-40B4-BE49-F238E27FC236}">
                <a16:creationId xmlns:a16="http://schemas.microsoft.com/office/drawing/2014/main" id="{F87E962C-5F86-420F-9A06-39351EECF676}"/>
              </a:ext>
            </a:extLst>
          </p:cNvPr>
          <p:cNvSpPr>
            <a:spLocks noEditPoints="1"/>
          </p:cNvSpPr>
          <p:nvPr/>
        </p:nvSpPr>
        <p:spPr bwMode="auto">
          <a:xfrm>
            <a:off x="4022592" y="3806014"/>
            <a:ext cx="441680" cy="408313"/>
          </a:xfrm>
          <a:custGeom>
            <a:avLst/>
            <a:gdLst>
              <a:gd name="T0" fmla="*/ 1134 w 1760"/>
              <a:gd name="T1" fmla="*/ 581 h 1629"/>
              <a:gd name="T2" fmla="*/ 1134 w 1760"/>
              <a:gd name="T3" fmla="*/ 0 h 1629"/>
              <a:gd name="T4" fmla="*/ 567 w 1760"/>
              <a:gd name="T5" fmla="*/ 480 h 1629"/>
              <a:gd name="T6" fmla="*/ 567 w 1760"/>
              <a:gd name="T7" fmla="*/ 1018 h 1629"/>
              <a:gd name="T8" fmla="*/ 29 w 1760"/>
              <a:gd name="T9" fmla="*/ 1498 h 1629"/>
              <a:gd name="T10" fmla="*/ 29 w 1760"/>
              <a:gd name="T11" fmla="*/ 1600 h 1629"/>
              <a:gd name="T12" fmla="*/ 87 w 1760"/>
              <a:gd name="T13" fmla="*/ 1629 h 1629"/>
              <a:gd name="T14" fmla="*/ 130 w 1760"/>
              <a:gd name="T15" fmla="*/ 1614 h 1629"/>
              <a:gd name="T16" fmla="*/ 669 w 1760"/>
              <a:gd name="T17" fmla="*/ 1120 h 1629"/>
              <a:gd name="T18" fmla="*/ 1207 w 1760"/>
              <a:gd name="T19" fmla="*/ 1105 h 1629"/>
              <a:gd name="T20" fmla="*/ 1760 w 1760"/>
              <a:gd name="T21" fmla="*/ 567 h 1629"/>
              <a:gd name="T22" fmla="*/ 1134 w 1760"/>
              <a:gd name="T23" fmla="*/ 581 h 1629"/>
              <a:gd name="T24" fmla="*/ 1163 w 1760"/>
              <a:gd name="T25" fmla="*/ 974 h 1629"/>
              <a:gd name="T26" fmla="*/ 698 w 1760"/>
              <a:gd name="T27" fmla="*/ 989 h 1629"/>
              <a:gd name="T28" fmla="*/ 698 w 1760"/>
              <a:gd name="T29" fmla="*/ 538 h 1629"/>
              <a:gd name="T30" fmla="*/ 1003 w 1760"/>
              <a:gd name="T31" fmla="*/ 261 h 1629"/>
              <a:gd name="T32" fmla="*/ 1003 w 1760"/>
              <a:gd name="T33" fmla="*/ 683 h 1629"/>
              <a:gd name="T34" fmla="*/ 1425 w 1760"/>
              <a:gd name="T35" fmla="*/ 683 h 1629"/>
              <a:gd name="T36" fmla="*/ 1163 w 1760"/>
              <a:gd name="T37" fmla="*/ 974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0" h="1629">
                <a:moveTo>
                  <a:pt x="1134" y="581"/>
                </a:moveTo>
                <a:lnTo>
                  <a:pt x="1134" y="0"/>
                </a:lnTo>
                <a:lnTo>
                  <a:pt x="567" y="480"/>
                </a:lnTo>
                <a:lnTo>
                  <a:pt x="567" y="1018"/>
                </a:lnTo>
                <a:lnTo>
                  <a:pt x="29" y="1498"/>
                </a:lnTo>
                <a:cubicBezTo>
                  <a:pt x="0" y="1527"/>
                  <a:pt x="0" y="1570"/>
                  <a:pt x="29" y="1600"/>
                </a:cubicBezTo>
                <a:cubicBezTo>
                  <a:pt x="43" y="1614"/>
                  <a:pt x="58" y="1629"/>
                  <a:pt x="87" y="1629"/>
                </a:cubicBezTo>
                <a:cubicBezTo>
                  <a:pt x="101" y="1629"/>
                  <a:pt x="116" y="1629"/>
                  <a:pt x="130" y="1614"/>
                </a:cubicBezTo>
                <a:lnTo>
                  <a:pt x="669" y="1120"/>
                </a:lnTo>
                <a:lnTo>
                  <a:pt x="1207" y="1105"/>
                </a:lnTo>
                <a:lnTo>
                  <a:pt x="1760" y="567"/>
                </a:lnTo>
                <a:lnTo>
                  <a:pt x="1134" y="581"/>
                </a:lnTo>
                <a:close/>
                <a:moveTo>
                  <a:pt x="1163" y="974"/>
                </a:moveTo>
                <a:lnTo>
                  <a:pt x="698" y="989"/>
                </a:lnTo>
                <a:lnTo>
                  <a:pt x="698" y="538"/>
                </a:lnTo>
                <a:lnTo>
                  <a:pt x="1003" y="261"/>
                </a:lnTo>
                <a:lnTo>
                  <a:pt x="1003" y="683"/>
                </a:lnTo>
                <a:lnTo>
                  <a:pt x="1425" y="683"/>
                </a:lnTo>
                <a:lnTo>
                  <a:pt x="1163" y="974"/>
                </a:lnTo>
                <a:close/>
              </a:path>
            </a:pathLst>
          </a:custGeom>
          <a:solidFill>
            <a:srgbClr val="7F7F7F"/>
          </a:solidFill>
          <a:ln w="25400">
            <a:solidFill>
              <a:srgbClr val="7F7F7F"/>
            </a:solidFill>
            <a:prstDash val="solid"/>
            <a:round/>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72" name="big-bug_78946">
            <a:extLst>
              <a:ext uri="{FF2B5EF4-FFF2-40B4-BE49-F238E27FC236}">
                <a16:creationId xmlns:a16="http://schemas.microsoft.com/office/drawing/2014/main" id="{C28D7D3C-41E9-46D1-9AA4-AFF6A5EF410B}"/>
              </a:ext>
            </a:extLst>
          </p:cNvPr>
          <p:cNvSpPr>
            <a:spLocks noChangeAspect="1"/>
          </p:cNvSpPr>
          <p:nvPr/>
        </p:nvSpPr>
        <p:spPr bwMode="auto">
          <a:xfrm>
            <a:off x="5813072" y="3896805"/>
            <a:ext cx="690806" cy="635044"/>
          </a:xfrm>
          <a:custGeom>
            <a:avLst/>
            <a:gdLst>
              <a:gd name="connsiteX0" fmla="*/ 101044 w 606697"/>
              <a:gd name="connsiteY0" fmla="*/ 155969 h 557726"/>
              <a:gd name="connsiteX1" fmla="*/ 162054 w 606697"/>
              <a:gd name="connsiteY1" fmla="*/ 198809 h 557726"/>
              <a:gd name="connsiteX2" fmla="*/ 233461 w 606697"/>
              <a:gd name="connsiteY2" fmla="*/ 164377 h 557726"/>
              <a:gd name="connsiteX3" fmla="*/ 293375 w 606697"/>
              <a:gd name="connsiteY3" fmla="*/ 201349 h 557726"/>
              <a:gd name="connsiteX4" fmla="*/ 293375 w 606697"/>
              <a:gd name="connsiteY4" fmla="*/ 539648 h 557726"/>
              <a:gd name="connsiteX5" fmla="*/ 268505 w 606697"/>
              <a:gd name="connsiteY5" fmla="*/ 556394 h 557726"/>
              <a:gd name="connsiteX6" fmla="*/ 185322 w 606697"/>
              <a:gd name="connsiteY6" fmla="*/ 470032 h 557726"/>
              <a:gd name="connsiteX7" fmla="*/ 111089 w 606697"/>
              <a:gd name="connsiteY7" fmla="*/ 459401 h 557726"/>
              <a:gd name="connsiteX8" fmla="*/ 74349 w 606697"/>
              <a:gd name="connsiteY8" fmla="*/ 528359 h 557726"/>
              <a:gd name="connsiteX9" fmla="*/ 47972 w 606697"/>
              <a:gd name="connsiteY9" fmla="*/ 514342 h 557726"/>
              <a:gd name="connsiteX10" fmla="*/ 149336 w 606697"/>
              <a:gd name="connsiteY10" fmla="*/ 414809 h 557726"/>
              <a:gd name="connsiteX11" fmla="*/ 156684 w 606697"/>
              <a:gd name="connsiteY11" fmla="*/ 406906 h 557726"/>
              <a:gd name="connsiteX12" fmla="*/ 41189 w 606697"/>
              <a:gd name="connsiteY12" fmla="*/ 339359 h 557726"/>
              <a:gd name="connsiteX13" fmla="*/ 41189 w 606697"/>
              <a:gd name="connsiteY13" fmla="*/ 309443 h 557726"/>
              <a:gd name="connsiteX14" fmla="*/ 128611 w 606697"/>
              <a:gd name="connsiteY14" fmla="*/ 309443 h 557726"/>
              <a:gd name="connsiteX15" fmla="*/ 147263 w 606697"/>
              <a:gd name="connsiteY15" fmla="*/ 292039 h 557726"/>
              <a:gd name="connsiteX16" fmla="*/ 111654 w 606697"/>
              <a:gd name="connsiteY16" fmla="*/ 193447 h 557726"/>
              <a:gd name="connsiteX17" fmla="*/ 82262 w 606697"/>
              <a:gd name="connsiteY17" fmla="*/ 187143 h 557726"/>
              <a:gd name="connsiteX18" fmla="*/ 19616 w 606697"/>
              <a:gd name="connsiteY18" fmla="*/ 207652 h 557726"/>
              <a:gd name="connsiteX19" fmla="*/ 10290 w 606697"/>
              <a:gd name="connsiteY19" fmla="*/ 179241 h 557726"/>
              <a:gd name="connsiteX20" fmla="*/ 101044 w 606697"/>
              <a:gd name="connsiteY20" fmla="*/ 155969 h 557726"/>
              <a:gd name="connsiteX21" fmla="*/ 508328 w 606697"/>
              <a:gd name="connsiteY21" fmla="*/ 155707 h 557726"/>
              <a:gd name="connsiteX22" fmla="*/ 596452 w 606697"/>
              <a:gd name="connsiteY22" fmla="*/ 179260 h 557726"/>
              <a:gd name="connsiteX23" fmla="*/ 587031 w 606697"/>
              <a:gd name="connsiteY23" fmla="*/ 207670 h 557726"/>
              <a:gd name="connsiteX24" fmla="*/ 460787 w 606697"/>
              <a:gd name="connsiteY24" fmla="*/ 224603 h 557726"/>
              <a:gd name="connsiteX25" fmla="*/ 459279 w 606697"/>
              <a:gd name="connsiteY25" fmla="*/ 292523 h 557726"/>
              <a:gd name="connsiteX26" fmla="*/ 477839 w 606697"/>
              <a:gd name="connsiteY26" fmla="*/ 309456 h 557726"/>
              <a:gd name="connsiteX27" fmla="*/ 565550 w 606697"/>
              <a:gd name="connsiteY27" fmla="*/ 309456 h 557726"/>
              <a:gd name="connsiteX28" fmla="*/ 580530 w 606697"/>
              <a:gd name="connsiteY28" fmla="*/ 324414 h 557726"/>
              <a:gd name="connsiteX29" fmla="*/ 565550 w 606697"/>
              <a:gd name="connsiteY29" fmla="*/ 339371 h 557726"/>
              <a:gd name="connsiteX30" fmla="*/ 450047 w 606697"/>
              <a:gd name="connsiteY30" fmla="*/ 406915 h 557726"/>
              <a:gd name="connsiteX31" fmla="*/ 457395 w 606697"/>
              <a:gd name="connsiteY31" fmla="*/ 414817 h 557726"/>
              <a:gd name="connsiteX32" fmla="*/ 522025 w 606697"/>
              <a:gd name="connsiteY32" fmla="*/ 445296 h 557726"/>
              <a:gd name="connsiteX33" fmla="*/ 558767 w 606697"/>
              <a:gd name="connsiteY33" fmla="*/ 514345 h 557726"/>
              <a:gd name="connsiteX34" fmla="*/ 532294 w 606697"/>
              <a:gd name="connsiteY34" fmla="*/ 528362 h 557726"/>
              <a:gd name="connsiteX35" fmla="*/ 495551 w 606697"/>
              <a:gd name="connsiteY35" fmla="*/ 459407 h 557726"/>
              <a:gd name="connsiteX36" fmla="*/ 421406 w 606697"/>
              <a:gd name="connsiteY36" fmla="*/ 470037 h 557726"/>
              <a:gd name="connsiteX37" fmla="*/ 373170 w 606697"/>
              <a:gd name="connsiteY37" fmla="*/ 531090 h 557726"/>
              <a:gd name="connsiteX38" fmla="*/ 313345 w 606697"/>
              <a:gd name="connsiteY38" fmla="*/ 539651 h 557726"/>
              <a:gd name="connsiteX39" fmla="*/ 313345 w 606697"/>
              <a:gd name="connsiteY39" fmla="*/ 201367 h 557726"/>
              <a:gd name="connsiteX40" fmla="*/ 417826 w 606697"/>
              <a:gd name="connsiteY40" fmla="*/ 197698 h 557726"/>
              <a:gd name="connsiteX41" fmla="*/ 444582 w 606697"/>
              <a:gd name="connsiteY41" fmla="*/ 198827 h 557726"/>
              <a:gd name="connsiteX42" fmla="*/ 508328 w 606697"/>
              <a:gd name="connsiteY42" fmla="*/ 155707 h 557726"/>
              <a:gd name="connsiteX43" fmla="*/ 471633 w 606697"/>
              <a:gd name="connsiteY43" fmla="*/ 114 h 557726"/>
              <a:gd name="connsiteX44" fmla="*/ 504303 w 606697"/>
              <a:gd name="connsiteY44" fmla="*/ 264 h 557726"/>
              <a:gd name="connsiteX45" fmla="*/ 504303 w 606697"/>
              <a:gd name="connsiteY45" fmla="*/ 20202 h 557726"/>
              <a:gd name="connsiteX46" fmla="*/ 465492 w 606697"/>
              <a:gd name="connsiteY46" fmla="*/ 20202 h 557726"/>
              <a:gd name="connsiteX47" fmla="*/ 372422 w 606697"/>
              <a:gd name="connsiteY47" fmla="*/ 70235 h 557726"/>
              <a:gd name="connsiteX48" fmla="*/ 373458 w 606697"/>
              <a:gd name="connsiteY48" fmla="*/ 81897 h 557726"/>
              <a:gd name="connsiteX49" fmla="*/ 400117 w 606697"/>
              <a:gd name="connsiteY49" fmla="*/ 156852 h 557726"/>
              <a:gd name="connsiteX50" fmla="*/ 206627 w 606697"/>
              <a:gd name="connsiteY50" fmla="*/ 156852 h 557726"/>
              <a:gd name="connsiteX51" fmla="*/ 233192 w 606697"/>
              <a:gd name="connsiteY51" fmla="*/ 81897 h 557726"/>
              <a:gd name="connsiteX52" fmla="*/ 141252 w 606697"/>
              <a:gd name="connsiteY52" fmla="*/ 20202 h 557726"/>
              <a:gd name="connsiteX53" fmla="*/ 102347 w 606697"/>
              <a:gd name="connsiteY53" fmla="*/ 20202 h 557726"/>
              <a:gd name="connsiteX54" fmla="*/ 102347 w 606697"/>
              <a:gd name="connsiteY54" fmla="*/ 264 h 557726"/>
              <a:gd name="connsiteX55" fmla="*/ 250902 w 606697"/>
              <a:gd name="connsiteY55" fmla="*/ 59231 h 557726"/>
              <a:gd name="connsiteX56" fmla="*/ 260510 w 606697"/>
              <a:gd name="connsiteY56" fmla="*/ 61771 h 557726"/>
              <a:gd name="connsiteX57" fmla="*/ 346234 w 606697"/>
              <a:gd name="connsiteY57" fmla="*/ 61771 h 557726"/>
              <a:gd name="connsiteX58" fmla="*/ 355748 w 606697"/>
              <a:gd name="connsiteY58" fmla="*/ 59231 h 557726"/>
              <a:gd name="connsiteX59" fmla="*/ 471633 w 606697"/>
              <a:gd name="connsiteY59" fmla="*/ 114 h 55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697" h="557726">
                <a:moveTo>
                  <a:pt x="101044" y="155969"/>
                </a:moveTo>
                <a:cubicBezTo>
                  <a:pt x="118814" y="158074"/>
                  <a:pt x="131626" y="171198"/>
                  <a:pt x="162054" y="198809"/>
                </a:cubicBezTo>
                <a:cubicBezTo>
                  <a:pt x="182967" y="217718"/>
                  <a:pt x="188713" y="186673"/>
                  <a:pt x="233461" y="164377"/>
                </a:cubicBezTo>
                <a:cubicBezTo>
                  <a:pt x="260874" y="150736"/>
                  <a:pt x="293375" y="170680"/>
                  <a:pt x="293375" y="201349"/>
                </a:cubicBezTo>
                <a:lnTo>
                  <a:pt x="293375" y="539648"/>
                </a:lnTo>
                <a:cubicBezTo>
                  <a:pt x="293375" y="552443"/>
                  <a:pt x="280375" y="561192"/>
                  <a:pt x="268505" y="556394"/>
                </a:cubicBezTo>
                <a:cubicBezTo>
                  <a:pt x="238265" y="544258"/>
                  <a:pt x="197851" y="490070"/>
                  <a:pt x="185322" y="470032"/>
                </a:cubicBezTo>
                <a:cubicBezTo>
                  <a:pt x="168836" y="443973"/>
                  <a:pt x="125785" y="431837"/>
                  <a:pt x="111089" y="459401"/>
                </a:cubicBezTo>
                <a:lnTo>
                  <a:pt x="74349" y="528359"/>
                </a:lnTo>
                <a:cubicBezTo>
                  <a:pt x="65117" y="545857"/>
                  <a:pt x="38645" y="531840"/>
                  <a:pt x="47972" y="514342"/>
                </a:cubicBezTo>
                <a:cubicBezTo>
                  <a:pt x="78400" y="457049"/>
                  <a:pt x="93849" y="403708"/>
                  <a:pt x="149336" y="414809"/>
                </a:cubicBezTo>
                <a:cubicBezTo>
                  <a:pt x="154046" y="415750"/>
                  <a:pt x="158003" y="411422"/>
                  <a:pt x="156684" y="406906"/>
                </a:cubicBezTo>
                <a:cubicBezTo>
                  <a:pt x="133510" y="327882"/>
                  <a:pt x="178916" y="339359"/>
                  <a:pt x="41189" y="339359"/>
                </a:cubicBezTo>
                <a:cubicBezTo>
                  <a:pt x="21312" y="339359"/>
                  <a:pt x="21312" y="309443"/>
                  <a:pt x="41189" y="309443"/>
                </a:cubicBezTo>
                <a:lnTo>
                  <a:pt x="128611" y="309443"/>
                </a:lnTo>
                <a:cubicBezTo>
                  <a:pt x="138408" y="309443"/>
                  <a:pt x="146604" y="301823"/>
                  <a:pt x="147263" y="292039"/>
                </a:cubicBezTo>
                <a:cubicBezTo>
                  <a:pt x="151503" y="227596"/>
                  <a:pt x="178257" y="253844"/>
                  <a:pt x="111654" y="193447"/>
                </a:cubicBezTo>
                <a:cubicBezTo>
                  <a:pt x="103647" y="186203"/>
                  <a:pt x="92436" y="183851"/>
                  <a:pt x="82262" y="187143"/>
                </a:cubicBezTo>
                <a:lnTo>
                  <a:pt x="19616" y="207652"/>
                </a:lnTo>
                <a:cubicBezTo>
                  <a:pt x="964" y="213861"/>
                  <a:pt x="-8645" y="185450"/>
                  <a:pt x="10290" y="179241"/>
                </a:cubicBezTo>
                <a:cubicBezTo>
                  <a:pt x="60548" y="162778"/>
                  <a:pt x="83275" y="153864"/>
                  <a:pt x="101044" y="155969"/>
                </a:cubicBezTo>
                <a:close/>
                <a:moveTo>
                  <a:pt x="508328" y="155707"/>
                </a:moveTo>
                <a:cubicBezTo>
                  <a:pt x="526382" y="154072"/>
                  <a:pt x="548498" y="163550"/>
                  <a:pt x="596452" y="179260"/>
                </a:cubicBezTo>
                <a:cubicBezTo>
                  <a:pt x="615294" y="185469"/>
                  <a:pt x="605779" y="213973"/>
                  <a:pt x="587031" y="207670"/>
                </a:cubicBezTo>
                <a:cubicBezTo>
                  <a:pt x="497341" y="178226"/>
                  <a:pt x="517031" y="173522"/>
                  <a:pt x="460787" y="224603"/>
                </a:cubicBezTo>
                <a:cubicBezTo>
                  <a:pt x="441756" y="241818"/>
                  <a:pt x="455794" y="253013"/>
                  <a:pt x="459279" y="292523"/>
                </a:cubicBezTo>
                <a:cubicBezTo>
                  <a:pt x="460127" y="302024"/>
                  <a:pt x="468230" y="309456"/>
                  <a:pt x="477839" y="309456"/>
                </a:cubicBezTo>
                <a:lnTo>
                  <a:pt x="565550" y="309456"/>
                </a:lnTo>
                <a:cubicBezTo>
                  <a:pt x="573841" y="309456"/>
                  <a:pt x="580530" y="316135"/>
                  <a:pt x="580530" y="324414"/>
                </a:cubicBezTo>
                <a:cubicBezTo>
                  <a:pt x="580530" y="332598"/>
                  <a:pt x="573747" y="339371"/>
                  <a:pt x="565550" y="339371"/>
                </a:cubicBezTo>
                <a:cubicBezTo>
                  <a:pt x="431770" y="339371"/>
                  <a:pt x="473034" y="328553"/>
                  <a:pt x="450047" y="406915"/>
                </a:cubicBezTo>
                <a:cubicBezTo>
                  <a:pt x="448728" y="411430"/>
                  <a:pt x="452685" y="415758"/>
                  <a:pt x="457395" y="414817"/>
                </a:cubicBezTo>
                <a:cubicBezTo>
                  <a:pt x="482079" y="409831"/>
                  <a:pt x="509400" y="421590"/>
                  <a:pt x="522025" y="445296"/>
                </a:cubicBezTo>
                <a:lnTo>
                  <a:pt x="558767" y="514345"/>
                </a:lnTo>
                <a:cubicBezTo>
                  <a:pt x="568188" y="531937"/>
                  <a:pt x="541621" y="545765"/>
                  <a:pt x="532294" y="528362"/>
                </a:cubicBezTo>
                <a:lnTo>
                  <a:pt x="495551" y="459407"/>
                </a:lnTo>
                <a:cubicBezTo>
                  <a:pt x="481231" y="432502"/>
                  <a:pt x="438082" y="443509"/>
                  <a:pt x="421406" y="470037"/>
                </a:cubicBezTo>
                <a:cubicBezTo>
                  <a:pt x="409159" y="489510"/>
                  <a:pt x="399172" y="500046"/>
                  <a:pt x="373170" y="531090"/>
                </a:cubicBezTo>
                <a:cubicBezTo>
                  <a:pt x="342645" y="567684"/>
                  <a:pt x="313345" y="560817"/>
                  <a:pt x="313345" y="539651"/>
                </a:cubicBezTo>
                <a:lnTo>
                  <a:pt x="313345" y="201367"/>
                </a:lnTo>
                <a:cubicBezTo>
                  <a:pt x="313345" y="168536"/>
                  <a:pt x="355081" y="130531"/>
                  <a:pt x="417826" y="197698"/>
                </a:cubicBezTo>
                <a:cubicBezTo>
                  <a:pt x="424986" y="205318"/>
                  <a:pt x="436857" y="205789"/>
                  <a:pt x="444582" y="198827"/>
                </a:cubicBezTo>
                <a:cubicBezTo>
                  <a:pt x="476285" y="170088"/>
                  <a:pt x="490275" y="157341"/>
                  <a:pt x="508328" y="155707"/>
                </a:cubicBezTo>
                <a:close/>
                <a:moveTo>
                  <a:pt x="471633" y="114"/>
                </a:moveTo>
                <a:cubicBezTo>
                  <a:pt x="483856" y="-212"/>
                  <a:pt x="495024" y="264"/>
                  <a:pt x="504303" y="264"/>
                </a:cubicBezTo>
                <a:cubicBezTo>
                  <a:pt x="517491" y="264"/>
                  <a:pt x="517491" y="20202"/>
                  <a:pt x="504303" y="20202"/>
                </a:cubicBezTo>
                <a:lnTo>
                  <a:pt x="465492" y="20202"/>
                </a:lnTo>
                <a:cubicBezTo>
                  <a:pt x="427906" y="20202"/>
                  <a:pt x="393146" y="38917"/>
                  <a:pt x="372422" y="70235"/>
                </a:cubicBezTo>
                <a:cubicBezTo>
                  <a:pt x="370067" y="73903"/>
                  <a:pt x="370443" y="78699"/>
                  <a:pt x="373458" y="81897"/>
                </a:cubicBezTo>
                <a:cubicBezTo>
                  <a:pt x="395784" y="105408"/>
                  <a:pt x="400117" y="128920"/>
                  <a:pt x="400117" y="156852"/>
                </a:cubicBezTo>
                <a:cubicBezTo>
                  <a:pt x="341147" y="118105"/>
                  <a:pt x="265409" y="118199"/>
                  <a:pt x="206627" y="156852"/>
                </a:cubicBezTo>
                <a:cubicBezTo>
                  <a:pt x="206627" y="128544"/>
                  <a:pt x="211243" y="105032"/>
                  <a:pt x="233192" y="81897"/>
                </a:cubicBezTo>
                <a:cubicBezTo>
                  <a:pt x="243460" y="71175"/>
                  <a:pt x="202671" y="20202"/>
                  <a:pt x="141252" y="20202"/>
                </a:cubicBezTo>
                <a:lnTo>
                  <a:pt x="102347" y="20202"/>
                </a:lnTo>
                <a:cubicBezTo>
                  <a:pt x="89159" y="20202"/>
                  <a:pt x="89159" y="264"/>
                  <a:pt x="102347" y="264"/>
                </a:cubicBezTo>
                <a:cubicBezTo>
                  <a:pt x="147940" y="264"/>
                  <a:pt x="208982" y="-4156"/>
                  <a:pt x="250902" y="59231"/>
                </a:cubicBezTo>
                <a:cubicBezTo>
                  <a:pt x="252974" y="62429"/>
                  <a:pt x="257119" y="63463"/>
                  <a:pt x="260510" y="61771"/>
                </a:cubicBezTo>
                <a:cubicBezTo>
                  <a:pt x="288488" y="47663"/>
                  <a:pt x="319198" y="48134"/>
                  <a:pt x="346234" y="61771"/>
                </a:cubicBezTo>
                <a:cubicBezTo>
                  <a:pt x="349625" y="63463"/>
                  <a:pt x="353676" y="62429"/>
                  <a:pt x="355748" y="59231"/>
                </a:cubicBezTo>
                <a:cubicBezTo>
                  <a:pt x="388813" y="9292"/>
                  <a:pt x="434965" y="1093"/>
                  <a:pt x="471633" y="114"/>
                </a:cubicBezTo>
                <a:close/>
              </a:path>
            </a:pathLst>
          </a:custGeom>
          <a:solidFill>
            <a:srgbClr val="7F7F7F"/>
          </a:solidFill>
          <a:ln>
            <a:noFill/>
          </a:ln>
        </p:spPr>
      </p:sp>
      <p:sp>
        <p:nvSpPr>
          <p:cNvPr id="76" name="任意多边形: 形状 75">
            <a:extLst>
              <a:ext uri="{FF2B5EF4-FFF2-40B4-BE49-F238E27FC236}">
                <a16:creationId xmlns:a16="http://schemas.microsoft.com/office/drawing/2014/main" id="{A93DEAA6-B13D-48A7-8119-521E92B95EB3}"/>
              </a:ext>
            </a:extLst>
          </p:cNvPr>
          <p:cNvSpPr/>
          <p:nvPr/>
        </p:nvSpPr>
        <p:spPr>
          <a:xfrm rot="2700000">
            <a:off x="5640284" y="3744658"/>
            <a:ext cx="1036383" cy="1036383"/>
          </a:xfrm>
          <a:custGeom>
            <a:avLst/>
            <a:gdLst>
              <a:gd name="connsiteX0" fmla="*/ 402046 w 834572"/>
              <a:gd name="connsiteY0" fmla="*/ 0 h 834572"/>
              <a:gd name="connsiteX1" fmla="*/ 432526 w 834572"/>
              <a:gd name="connsiteY1" fmla="*/ 0 h 834572"/>
              <a:gd name="connsiteX2" fmla="*/ 440146 w 834572"/>
              <a:gd name="connsiteY2" fmla="*/ 7620 h 834572"/>
              <a:gd name="connsiteX3" fmla="*/ 440146 w 834572"/>
              <a:gd name="connsiteY3" fmla="*/ 394426 h 834572"/>
              <a:gd name="connsiteX4" fmla="*/ 826952 w 834572"/>
              <a:gd name="connsiteY4" fmla="*/ 394426 h 834572"/>
              <a:gd name="connsiteX5" fmla="*/ 834572 w 834572"/>
              <a:gd name="connsiteY5" fmla="*/ 402046 h 834572"/>
              <a:gd name="connsiteX6" fmla="*/ 834572 w 834572"/>
              <a:gd name="connsiteY6" fmla="*/ 432526 h 834572"/>
              <a:gd name="connsiteX7" fmla="*/ 826952 w 834572"/>
              <a:gd name="connsiteY7" fmla="*/ 440146 h 834572"/>
              <a:gd name="connsiteX8" fmla="*/ 440146 w 834572"/>
              <a:gd name="connsiteY8" fmla="*/ 440146 h 834572"/>
              <a:gd name="connsiteX9" fmla="*/ 440146 w 834572"/>
              <a:gd name="connsiteY9" fmla="*/ 826952 h 834572"/>
              <a:gd name="connsiteX10" fmla="*/ 432526 w 834572"/>
              <a:gd name="connsiteY10" fmla="*/ 834572 h 834572"/>
              <a:gd name="connsiteX11" fmla="*/ 402046 w 834572"/>
              <a:gd name="connsiteY11" fmla="*/ 834572 h 834572"/>
              <a:gd name="connsiteX12" fmla="*/ 394426 w 834572"/>
              <a:gd name="connsiteY12" fmla="*/ 826952 h 834572"/>
              <a:gd name="connsiteX13" fmla="*/ 394426 w 834572"/>
              <a:gd name="connsiteY13" fmla="*/ 440146 h 834572"/>
              <a:gd name="connsiteX14" fmla="*/ 7620 w 834572"/>
              <a:gd name="connsiteY14" fmla="*/ 440146 h 834572"/>
              <a:gd name="connsiteX15" fmla="*/ 0 w 834572"/>
              <a:gd name="connsiteY15" fmla="*/ 432526 h 834572"/>
              <a:gd name="connsiteX16" fmla="*/ 0 w 834572"/>
              <a:gd name="connsiteY16" fmla="*/ 402046 h 834572"/>
              <a:gd name="connsiteX17" fmla="*/ 7620 w 834572"/>
              <a:gd name="connsiteY17" fmla="*/ 394426 h 834572"/>
              <a:gd name="connsiteX18" fmla="*/ 394426 w 834572"/>
              <a:gd name="connsiteY18" fmla="*/ 394426 h 834572"/>
              <a:gd name="connsiteX19" fmla="*/ 394426 w 834572"/>
              <a:gd name="connsiteY19" fmla="*/ 7620 h 834572"/>
              <a:gd name="connsiteX20" fmla="*/ 402046 w 834572"/>
              <a:gd name="connsiteY20" fmla="*/ 0 h 83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34572" h="834572">
                <a:moveTo>
                  <a:pt x="402046" y="0"/>
                </a:moveTo>
                <a:lnTo>
                  <a:pt x="432526" y="0"/>
                </a:lnTo>
                <a:cubicBezTo>
                  <a:pt x="436734" y="0"/>
                  <a:pt x="440146" y="3412"/>
                  <a:pt x="440146" y="7620"/>
                </a:cubicBezTo>
                <a:lnTo>
                  <a:pt x="440146" y="394426"/>
                </a:lnTo>
                <a:lnTo>
                  <a:pt x="826952" y="394426"/>
                </a:lnTo>
                <a:cubicBezTo>
                  <a:pt x="831160" y="394426"/>
                  <a:pt x="834572" y="397838"/>
                  <a:pt x="834572" y="402046"/>
                </a:cubicBezTo>
                <a:lnTo>
                  <a:pt x="834572" y="432526"/>
                </a:lnTo>
                <a:cubicBezTo>
                  <a:pt x="834572" y="436734"/>
                  <a:pt x="831160" y="440146"/>
                  <a:pt x="826952" y="440146"/>
                </a:cubicBezTo>
                <a:lnTo>
                  <a:pt x="440146" y="440146"/>
                </a:lnTo>
                <a:lnTo>
                  <a:pt x="440146" y="826952"/>
                </a:lnTo>
                <a:cubicBezTo>
                  <a:pt x="440146" y="831160"/>
                  <a:pt x="436734" y="834572"/>
                  <a:pt x="432526" y="834572"/>
                </a:cubicBezTo>
                <a:lnTo>
                  <a:pt x="402046" y="834572"/>
                </a:lnTo>
                <a:cubicBezTo>
                  <a:pt x="397838" y="834572"/>
                  <a:pt x="394426" y="831160"/>
                  <a:pt x="394426" y="826952"/>
                </a:cubicBezTo>
                <a:lnTo>
                  <a:pt x="394426" y="440146"/>
                </a:lnTo>
                <a:lnTo>
                  <a:pt x="7620" y="440146"/>
                </a:lnTo>
                <a:cubicBezTo>
                  <a:pt x="3412" y="440146"/>
                  <a:pt x="0" y="436734"/>
                  <a:pt x="0" y="432526"/>
                </a:cubicBezTo>
                <a:lnTo>
                  <a:pt x="0" y="402046"/>
                </a:lnTo>
                <a:cubicBezTo>
                  <a:pt x="0" y="397838"/>
                  <a:pt x="3412" y="394426"/>
                  <a:pt x="7620" y="394426"/>
                </a:cubicBezTo>
                <a:lnTo>
                  <a:pt x="394426" y="394426"/>
                </a:lnTo>
                <a:lnTo>
                  <a:pt x="394426" y="7620"/>
                </a:lnTo>
                <a:cubicBezTo>
                  <a:pt x="394426" y="3412"/>
                  <a:pt x="397838" y="0"/>
                  <a:pt x="402046" y="0"/>
                </a:cubicBezTo>
                <a:close/>
              </a:path>
            </a:pathLst>
          </a:custGeom>
          <a:solidFill>
            <a:srgbClr val="7F7F7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9" name="组合 128">
            <a:extLst>
              <a:ext uri="{FF2B5EF4-FFF2-40B4-BE49-F238E27FC236}">
                <a16:creationId xmlns:a16="http://schemas.microsoft.com/office/drawing/2014/main" id="{15BDC255-27F2-4871-9246-B3223A166282}"/>
              </a:ext>
            </a:extLst>
          </p:cNvPr>
          <p:cNvGrpSpPr/>
          <p:nvPr/>
        </p:nvGrpSpPr>
        <p:grpSpPr>
          <a:xfrm>
            <a:off x="7858295" y="3779862"/>
            <a:ext cx="857459" cy="857459"/>
            <a:chOff x="7910074" y="2707978"/>
            <a:chExt cx="857459" cy="857459"/>
          </a:xfrm>
        </p:grpSpPr>
        <p:sp>
          <p:nvSpPr>
            <p:cNvPr id="78" name="矩形: 圆角 77">
              <a:extLst>
                <a:ext uri="{FF2B5EF4-FFF2-40B4-BE49-F238E27FC236}">
                  <a16:creationId xmlns:a16="http://schemas.microsoft.com/office/drawing/2014/main" id="{0EB90108-9E28-4F89-8DDA-0C10A4B32522}"/>
                </a:ext>
              </a:extLst>
            </p:cNvPr>
            <p:cNvSpPr/>
            <p:nvPr/>
          </p:nvSpPr>
          <p:spPr>
            <a:xfrm>
              <a:off x="7910074" y="2707978"/>
              <a:ext cx="857459" cy="85745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a:extLst>
                <a:ext uri="{FF2B5EF4-FFF2-40B4-BE49-F238E27FC236}">
                  <a16:creationId xmlns:a16="http://schemas.microsoft.com/office/drawing/2014/main" id="{B66511B5-E73A-4FE8-B42E-0C25EFD7EC72}"/>
                </a:ext>
              </a:extLst>
            </p:cNvPr>
            <p:cNvGrpSpPr/>
            <p:nvPr/>
          </p:nvGrpSpPr>
          <p:grpSpPr>
            <a:xfrm>
              <a:off x="8287983" y="3197313"/>
              <a:ext cx="358629" cy="158949"/>
              <a:chOff x="7275658" y="3091595"/>
              <a:chExt cx="358629" cy="158949"/>
            </a:xfrm>
          </p:grpSpPr>
          <p:sp>
            <p:nvSpPr>
              <p:cNvPr id="80" name="椭圆 79">
                <a:extLst>
                  <a:ext uri="{FF2B5EF4-FFF2-40B4-BE49-F238E27FC236}">
                    <a16:creationId xmlns:a16="http://schemas.microsoft.com/office/drawing/2014/main" id="{2A5EAD00-D18B-4052-8B97-062678D80A98}"/>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2DAF8572-FF39-41AE-ACEF-270FE662F5B9}"/>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组合 81">
              <a:extLst>
                <a:ext uri="{FF2B5EF4-FFF2-40B4-BE49-F238E27FC236}">
                  <a16:creationId xmlns:a16="http://schemas.microsoft.com/office/drawing/2014/main" id="{3B2A3095-4022-4CA2-936A-E368CF4680C7}"/>
                </a:ext>
              </a:extLst>
            </p:cNvPr>
            <p:cNvGrpSpPr/>
            <p:nvPr/>
          </p:nvGrpSpPr>
          <p:grpSpPr>
            <a:xfrm>
              <a:off x="8287982" y="3150135"/>
              <a:ext cx="358629" cy="158949"/>
              <a:chOff x="7275658" y="3091595"/>
              <a:chExt cx="358629" cy="158949"/>
            </a:xfrm>
          </p:grpSpPr>
          <p:sp>
            <p:nvSpPr>
              <p:cNvPr id="83" name="椭圆 82">
                <a:extLst>
                  <a:ext uri="{FF2B5EF4-FFF2-40B4-BE49-F238E27FC236}">
                    <a16:creationId xmlns:a16="http://schemas.microsoft.com/office/drawing/2014/main" id="{DC12B424-EE66-454F-9541-56085F270E27}"/>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693AFA2F-3485-40E5-9841-539FBFAAB194}"/>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5" name="组合 84">
              <a:extLst>
                <a:ext uri="{FF2B5EF4-FFF2-40B4-BE49-F238E27FC236}">
                  <a16:creationId xmlns:a16="http://schemas.microsoft.com/office/drawing/2014/main" id="{1B993B10-0C8A-4B2A-A051-D8CDCEE024D3}"/>
                </a:ext>
              </a:extLst>
            </p:cNvPr>
            <p:cNvGrpSpPr/>
            <p:nvPr/>
          </p:nvGrpSpPr>
          <p:grpSpPr>
            <a:xfrm>
              <a:off x="8287982" y="3102957"/>
              <a:ext cx="358629" cy="158949"/>
              <a:chOff x="7275658" y="3091595"/>
              <a:chExt cx="358629" cy="158949"/>
            </a:xfrm>
          </p:grpSpPr>
          <p:sp>
            <p:nvSpPr>
              <p:cNvPr id="86" name="椭圆 85">
                <a:extLst>
                  <a:ext uri="{FF2B5EF4-FFF2-40B4-BE49-F238E27FC236}">
                    <a16:creationId xmlns:a16="http://schemas.microsoft.com/office/drawing/2014/main" id="{244339B8-CBC5-4375-90BE-A15ACB741AD1}"/>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304F73FE-9548-4171-A722-8106F89BA121}"/>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a:extLst>
                <a:ext uri="{FF2B5EF4-FFF2-40B4-BE49-F238E27FC236}">
                  <a16:creationId xmlns:a16="http://schemas.microsoft.com/office/drawing/2014/main" id="{0FD521F0-E88B-4B83-A705-6D3C56218BFB}"/>
                </a:ext>
              </a:extLst>
            </p:cNvPr>
            <p:cNvGrpSpPr/>
            <p:nvPr/>
          </p:nvGrpSpPr>
          <p:grpSpPr>
            <a:xfrm>
              <a:off x="8287981" y="3055779"/>
              <a:ext cx="358629" cy="158949"/>
              <a:chOff x="7275658" y="3091595"/>
              <a:chExt cx="358629" cy="158949"/>
            </a:xfrm>
          </p:grpSpPr>
          <p:sp>
            <p:nvSpPr>
              <p:cNvPr id="89" name="椭圆 88">
                <a:extLst>
                  <a:ext uri="{FF2B5EF4-FFF2-40B4-BE49-F238E27FC236}">
                    <a16:creationId xmlns:a16="http://schemas.microsoft.com/office/drawing/2014/main" id="{3B9AE72C-3472-4A56-B7BB-1071BF67AF1E}"/>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1DAFCBDB-D5DF-4DFF-B9BB-469BA667800F}"/>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a:extLst>
                <a:ext uri="{FF2B5EF4-FFF2-40B4-BE49-F238E27FC236}">
                  <a16:creationId xmlns:a16="http://schemas.microsoft.com/office/drawing/2014/main" id="{59139914-4A20-4BD1-9C4C-D0937FA77081}"/>
                </a:ext>
              </a:extLst>
            </p:cNvPr>
            <p:cNvGrpSpPr/>
            <p:nvPr/>
          </p:nvGrpSpPr>
          <p:grpSpPr>
            <a:xfrm>
              <a:off x="8035277" y="3307830"/>
              <a:ext cx="358629" cy="158949"/>
              <a:chOff x="7275658" y="3091595"/>
              <a:chExt cx="358629" cy="158949"/>
            </a:xfrm>
          </p:grpSpPr>
          <p:sp>
            <p:nvSpPr>
              <p:cNvPr id="92" name="椭圆 91">
                <a:extLst>
                  <a:ext uri="{FF2B5EF4-FFF2-40B4-BE49-F238E27FC236}">
                    <a16:creationId xmlns:a16="http://schemas.microsoft.com/office/drawing/2014/main" id="{96BC94CE-AA37-4A99-8931-94E8A13955A2}"/>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EF2A7E72-AC09-440E-8D66-AA35DB242EF9}"/>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a:extLst>
                <a:ext uri="{FF2B5EF4-FFF2-40B4-BE49-F238E27FC236}">
                  <a16:creationId xmlns:a16="http://schemas.microsoft.com/office/drawing/2014/main" id="{151C08A5-F6CA-4F48-BFCC-555CCD4EE0E9}"/>
                </a:ext>
              </a:extLst>
            </p:cNvPr>
            <p:cNvGrpSpPr/>
            <p:nvPr/>
          </p:nvGrpSpPr>
          <p:grpSpPr>
            <a:xfrm>
              <a:off x="8035276" y="3260652"/>
              <a:ext cx="358629" cy="158949"/>
              <a:chOff x="7275658" y="3091595"/>
              <a:chExt cx="358629" cy="158949"/>
            </a:xfrm>
          </p:grpSpPr>
          <p:sp>
            <p:nvSpPr>
              <p:cNvPr id="95" name="椭圆 94">
                <a:extLst>
                  <a:ext uri="{FF2B5EF4-FFF2-40B4-BE49-F238E27FC236}">
                    <a16:creationId xmlns:a16="http://schemas.microsoft.com/office/drawing/2014/main" id="{EE6A3530-9785-4CF2-905B-6A6D552594C4}"/>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B9A67071-99A4-4C09-B8B1-072CFAFCEEFD}"/>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7" name="组合 96">
              <a:extLst>
                <a:ext uri="{FF2B5EF4-FFF2-40B4-BE49-F238E27FC236}">
                  <a16:creationId xmlns:a16="http://schemas.microsoft.com/office/drawing/2014/main" id="{9B0097DA-B4F3-45D1-9301-A9AE5551D6B6}"/>
                </a:ext>
              </a:extLst>
            </p:cNvPr>
            <p:cNvGrpSpPr/>
            <p:nvPr/>
          </p:nvGrpSpPr>
          <p:grpSpPr>
            <a:xfrm>
              <a:off x="8035276" y="3213474"/>
              <a:ext cx="358629" cy="158949"/>
              <a:chOff x="7275658" y="3091595"/>
              <a:chExt cx="358629" cy="158949"/>
            </a:xfrm>
          </p:grpSpPr>
          <p:sp>
            <p:nvSpPr>
              <p:cNvPr id="98" name="椭圆 97">
                <a:extLst>
                  <a:ext uri="{FF2B5EF4-FFF2-40B4-BE49-F238E27FC236}">
                    <a16:creationId xmlns:a16="http://schemas.microsoft.com/office/drawing/2014/main" id="{7E678215-1CEA-4EFA-97AC-EB4070CDD2D6}"/>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37187628-83D3-4584-9799-D411C5577A03}"/>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组合 99">
              <a:extLst>
                <a:ext uri="{FF2B5EF4-FFF2-40B4-BE49-F238E27FC236}">
                  <a16:creationId xmlns:a16="http://schemas.microsoft.com/office/drawing/2014/main" id="{0DDFFD40-C3C4-4465-A090-D0908B3FA584}"/>
                </a:ext>
              </a:extLst>
            </p:cNvPr>
            <p:cNvGrpSpPr/>
            <p:nvPr/>
          </p:nvGrpSpPr>
          <p:grpSpPr>
            <a:xfrm>
              <a:off x="8035275" y="3166296"/>
              <a:ext cx="358629" cy="158949"/>
              <a:chOff x="7275658" y="3091595"/>
              <a:chExt cx="358629" cy="158949"/>
            </a:xfrm>
          </p:grpSpPr>
          <p:sp>
            <p:nvSpPr>
              <p:cNvPr id="101" name="椭圆 100">
                <a:extLst>
                  <a:ext uri="{FF2B5EF4-FFF2-40B4-BE49-F238E27FC236}">
                    <a16:creationId xmlns:a16="http://schemas.microsoft.com/office/drawing/2014/main" id="{F08056AA-9501-4D88-AE91-4DB09D54F492}"/>
                  </a:ext>
                </a:extLst>
              </p:cNvPr>
              <p:cNvSpPr/>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8525257A-20E6-4BFE-9634-9A7F1BC4DF0A}"/>
                  </a:ext>
                </a:extLst>
              </p:cNvPr>
              <p:cNvSpPr/>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PA-组合 114">
            <a:extLst>
              <a:ext uri="{FF2B5EF4-FFF2-40B4-BE49-F238E27FC236}">
                <a16:creationId xmlns:a16="http://schemas.microsoft.com/office/drawing/2014/main" id="{31563106-7B31-4F1D-A608-E0322FF1792F}"/>
              </a:ext>
            </a:extLst>
          </p:cNvPr>
          <p:cNvGrpSpPr/>
          <p:nvPr>
            <p:custDataLst>
              <p:tags r:id="rId1"/>
            </p:custDataLst>
          </p:nvPr>
        </p:nvGrpSpPr>
        <p:grpSpPr>
          <a:xfrm>
            <a:off x="8236542" y="3938421"/>
            <a:ext cx="359094" cy="301436"/>
            <a:chOff x="7514748" y="2936770"/>
            <a:chExt cx="359094" cy="301436"/>
          </a:xfrm>
        </p:grpSpPr>
        <p:grpSp>
          <p:nvGrpSpPr>
            <p:cNvPr id="103" name="组合 102">
              <a:extLst>
                <a:ext uri="{FF2B5EF4-FFF2-40B4-BE49-F238E27FC236}">
                  <a16:creationId xmlns:a16="http://schemas.microsoft.com/office/drawing/2014/main" id="{829E5FD6-1E9A-436E-ABE7-8C4CB6B8E44F}"/>
                </a:ext>
              </a:extLst>
            </p:cNvPr>
            <p:cNvGrpSpPr/>
            <p:nvPr/>
          </p:nvGrpSpPr>
          <p:grpSpPr>
            <a:xfrm>
              <a:off x="7514748" y="3079257"/>
              <a:ext cx="358629" cy="158949"/>
              <a:chOff x="7275658" y="3091595"/>
              <a:chExt cx="358629" cy="158949"/>
            </a:xfrm>
          </p:grpSpPr>
          <p:sp>
            <p:nvSpPr>
              <p:cNvPr id="104" name="PA-椭圆 103">
                <a:extLst>
                  <a:ext uri="{FF2B5EF4-FFF2-40B4-BE49-F238E27FC236}">
                    <a16:creationId xmlns:a16="http://schemas.microsoft.com/office/drawing/2014/main" id="{F48EE4FC-472D-4A86-B77C-D03566746DF2}"/>
                  </a:ext>
                </a:extLst>
              </p:cNvPr>
              <p:cNvSpPr/>
              <p:nvPr>
                <p:custDataLst>
                  <p:tags r:id="rId17"/>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PA-椭圆 104">
                <a:extLst>
                  <a:ext uri="{FF2B5EF4-FFF2-40B4-BE49-F238E27FC236}">
                    <a16:creationId xmlns:a16="http://schemas.microsoft.com/office/drawing/2014/main" id="{82232855-1878-45A3-AD27-ED9ADE4DEFE1}"/>
                  </a:ext>
                </a:extLst>
              </p:cNvPr>
              <p:cNvSpPr/>
              <p:nvPr>
                <p:custDataLst>
                  <p:tags r:id="rId18"/>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a:extLst>
                <a:ext uri="{FF2B5EF4-FFF2-40B4-BE49-F238E27FC236}">
                  <a16:creationId xmlns:a16="http://schemas.microsoft.com/office/drawing/2014/main" id="{6F4FE8E3-0965-469D-A022-CA8B86E6C470}"/>
                </a:ext>
              </a:extLst>
            </p:cNvPr>
            <p:cNvGrpSpPr/>
            <p:nvPr/>
          </p:nvGrpSpPr>
          <p:grpSpPr>
            <a:xfrm>
              <a:off x="7515213" y="3031590"/>
              <a:ext cx="358629" cy="158949"/>
              <a:chOff x="7275658" y="3091595"/>
              <a:chExt cx="358629" cy="158949"/>
            </a:xfrm>
          </p:grpSpPr>
          <p:sp>
            <p:nvSpPr>
              <p:cNvPr id="107" name="PA-椭圆 106">
                <a:extLst>
                  <a:ext uri="{FF2B5EF4-FFF2-40B4-BE49-F238E27FC236}">
                    <a16:creationId xmlns:a16="http://schemas.microsoft.com/office/drawing/2014/main" id="{30A8E3DE-F56F-4DE9-BEF8-1A5787619CF6}"/>
                  </a:ext>
                </a:extLst>
              </p:cNvPr>
              <p:cNvSpPr/>
              <p:nvPr>
                <p:custDataLst>
                  <p:tags r:id="rId15"/>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PA-椭圆 107">
                <a:extLst>
                  <a:ext uri="{FF2B5EF4-FFF2-40B4-BE49-F238E27FC236}">
                    <a16:creationId xmlns:a16="http://schemas.microsoft.com/office/drawing/2014/main" id="{B7984BFD-2E50-4E72-A6A1-921B1E6E64BE}"/>
                  </a:ext>
                </a:extLst>
              </p:cNvPr>
              <p:cNvSpPr/>
              <p:nvPr>
                <p:custDataLst>
                  <p:tags r:id="rId16"/>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a:extLst>
                <a:ext uri="{FF2B5EF4-FFF2-40B4-BE49-F238E27FC236}">
                  <a16:creationId xmlns:a16="http://schemas.microsoft.com/office/drawing/2014/main" id="{619792B4-9D0A-48A3-A31A-4F260BF9E2B2}"/>
                </a:ext>
              </a:extLst>
            </p:cNvPr>
            <p:cNvGrpSpPr/>
            <p:nvPr/>
          </p:nvGrpSpPr>
          <p:grpSpPr>
            <a:xfrm>
              <a:off x="7514748" y="2983207"/>
              <a:ext cx="358629" cy="158949"/>
              <a:chOff x="7275658" y="3091595"/>
              <a:chExt cx="358629" cy="158949"/>
            </a:xfrm>
          </p:grpSpPr>
          <p:sp>
            <p:nvSpPr>
              <p:cNvPr id="110" name="PA-椭圆 109">
                <a:extLst>
                  <a:ext uri="{FF2B5EF4-FFF2-40B4-BE49-F238E27FC236}">
                    <a16:creationId xmlns:a16="http://schemas.microsoft.com/office/drawing/2014/main" id="{13FB41BC-719E-4516-BC0C-B1AE3351D53A}"/>
                  </a:ext>
                </a:extLst>
              </p:cNvPr>
              <p:cNvSpPr/>
              <p:nvPr>
                <p:custDataLst>
                  <p:tags r:id="rId13"/>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PA-椭圆 110">
                <a:extLst>
                  <a:ext uri="{FF2B5EF4-FFF2-40B4-BE49-F238E27FC236}">
                    <a16:creationId xmlns:a16="http://schemas.microsoft.com/office/drawing/2014/main" id="{B0486193-4682-4023-BFA3-DF7F27860DF8}"/>
                  </a:ext>
                </a:extLst>
              </p:cNvPr>
              <p:cNvSpPr/>
              <p:nvPr>
                <p:custDataLst>
                  <p:tags r:id="rId14"/>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a:extLst>
                <a:ext uri="{FF2B5EF4-FFF2-40B4-BE49-F238E27FC236}">
                  <a16:creationId xmlns:a16="http://schemas.microsoft.com/office/drawing/2014/main" id="{59F2F0C9-07D4-4A6C-A3BF-123114287C4E}"/>
                </a:ext>
              </a:extLst>
            </p:cNvPr>
            <p:cNvGrpSpPr/>
            <p:nvPr/>
          </p:nvGrpSpPr>
          <p:grpSpPr>
            <a:xfrm>
              <a:off x="7514748" y="2936770"/>
              <a:ext cx="358629" cy="158949"/>
              <a:chOff x="7275658" y="3091595"/>
              <a:chExt cx="358629" cy="158949"/>
            </a:xfrm>
          </p:grpSpPr>
          <p:sp>
            <p:nvSpPr>
              <p:cNvPr id="113" name="PA-椭圆 112">
                <a:extLst>
                  <a:ext uri="{FF2B5EF4-FFF2-40B4-BE49-F238E27FC236}">
                    <a16:creationId xmlns:a16="http://schemas.microsoft.com/office/drawing/2014/main" id="{0360EDAC-88AA-4FAD-9855-235EA941D5E9}"/>
                  </a:ext>
                </a:extLst>
              </p:cNvPr>
              <p:cNvSpPr/>
              <p:nvPr>
                <p:custDataLst>
                  <p:tags r:id="rId11"/>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PA-椭圆 113">
                <a:extLst>
                  <a:ext uri="{FF2B5EF4-FFF2-40B4-BE49-F238E27FC236}">
                    <a16:creationId xmlns:a16="http://schemas.microsoft.com/office/drawing/2014/main" id="{9930834C-36F1-4D09-AE84-407251A2A591}"/>
                  </a:ext>
                </a:extLst>
              </p:cNvPr>
              <p:cNvSpPr/>
              <p:nvPr>
                <p:custDataLst>
                  <p:tags r:id="rId12"/>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6" name="PA-组合 115">
            <a:extLst>
              <a:ext uri="{FF2B5EF4-FFF2-40B4-BE49-F238E27FC236}">
                <a16:creationId xmlns:a16="http://schemas.microsoft.com/office/drawing/2014/main" id="{C0AF95D0-6857-4A78-869F-1BE77246697F}"/>
              </a:ext>
            </a:extLst>
          </p:cNvPr>
          <p:cNvGrpSpPr/>
          <p:nvPr>
            <p:custDataLst>
              <p:tags r:id="rId2"/>
            </p:custDataLst>
          </p:nvPr>
        </p:nvGrpSpPr>
        <p:grpSpPr>
          <a:xfrm>
            <a:off x="7983032" y="4046296"/>
            <a:ext cx="359094" cy="301436"/>
            <a:chOff x="7514748" y="2936770"/>
            <a:chExt cx="359094" cy="301436"/>
          </a:xfrm>
        </p:grpSpPr>
        <p:grpSp>
          <p:nvGrpSpPr>
            <p:cNvPr id="117" name="组合 116">
              <a:extLst>
                <a:ext uri="{FF2B5EF4-FFF2-40B4-BE49-F238E27FC236}">
                  <a16:creationId xmlns:a16="http://schemas.microsoft.com/office/drawing/2014/main" id="{CEB7966C-969A-485D-AC68-76853BDE9D78}"/>
                </a:ext>
              </a:extLst>
            </p:cNvPr>
            <p:cNvGrpSpPr/>
            <p:nvPr/>
          </p:nvGrpSpPr>
          <p:grpSpPr>
            <a:xfrm>
              <a:off x="7514748" y="3079257"/>
              <a:ext cx="358629" cy="158949"/>
              <a:chOff x="7275658" y="3091595"/>
              <a:chExt cx="358629" cy="158949"/>
            </a:xfrm>
          </p:grpSpPr>
          <p:sp>
            <p:nvSpPr>
              <p:cNvPr id="127" name="PA-椭圆 126">
                <a:extLst>
                  <a:ext uri="{FF2B5EF4-FFF2-40B4-BE49-F238E27FC236}">
                    <a16:creationId xmlns:a16="http://schemas.microsoft.com/office/drawing/2014/main" id="{551BBC68-3C1F-442A-929F-510BA546D63F}"/>
                  </a:ext>
                </a:extLst>
              </p:cNvPr>
              <p:cNvSpPr/>
              <p:nvPr>
                <p:custDataLst>
                  <p:tags r:id="rId9"/>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PA-椭圆 127">
                <a:extLst>
                  <a:ext uri="{FF2B5EF4-FFF2-40B4-BE49-F238E27FC236}">
                    <a16:creationId xmlns:a16="http://schemas.microsoft.com/office/drawing/2014/main" id="{03CC0989-47E1-4CF9-95FD-4E4C336B563C}"/>
                  </a:ext>
                </a:extLst>
              </p:cNvPr>
              <p:cNvSpPr/>
              <p:nvPr>
                <p:custDataLst>
                  <p:tags r:id="rId10"/>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a:extLst>
                <a:ext uri="{FF2B5EF4-FFF2-40B4-BE49-F238E27FC236}">
                  <a16:creationId xmlns:a16="http://schemas.microsoft.com/office/drawing/2014/main" id="{54C233E5-DD05-4911-9385-B2155ABE6C60}"/>
                </a:ext>
              </a:extLst>
            </p:cNvPr>
            <p:cNvGrpSpPr/>
            <p:nvPr/>
          </p:nvGrpSpPr>
          <p:grpSpPr>
            <a:xfrm>
              <a:off x="7515213" y="3031590"/>
              <a:ext cx="358629" cy="158949"/>
              <a:chOff x="7275658" y="3091595"/>
              <a:chExt cx="358629" cy="158949"/>
            </a:xfrm>
          </p:grpSpPr>
          <p:sp>
            <p:nvSpPr>
              <p:cNvPr id="125" name="PA-椭圆 124">
                <a:extLst>
                  <a:ext uri="{FF2B5EF4-FFF2-40B4-BE49-F238E27FC236}">
                    <a16:creationId xmlns:a16="http://schemas.microsoft.com/office/drawing/2014/main" id="{129EB200-1312-423F-8FCC-D6E4BD08F7B8}"/>
                  </a:ext>
                </a:extLst>
              </p:cNvPr>
              <p:cNvSpPr/>
              <p:nvPr>
                <p:custDataLst>
                  <p:tags r:id="rId7"/>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PA-椭圆 125">
                <a:extLst>
                  <a:ext uri="{FF2B5EF4-FFF2-40B4-BE49-F238E27FC236}">
                    <a16:creationId xmlns:a16="http://schemas.microsoft.com/office/drawing/2014/main" id="{89000419-DDC0-448F-88F1-CD2074323C06}"/>
                  </a:ext>
                </a:extLst>
              </p:cNvPr>
              <p:cNvSpPr/>
              <p:nvPr>
                <p:custDataLst>
                  <p:tags r:id="rId8"/>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a:extLst>
                <a:ext uri="{FF2B5EF4-FFF2-40B4-BE49-F238E27FC236}">
                  <a16:creationId xmlns:a16="http://schemas.microsoft.com/office/drawing/2014/main" id="{A4C6197E-5520-49C2-88BB-0835EC8C46B1}"/>
                </a:ext>
              </a:extLst>
            </p:cNvPr>
            <p:cNvGrpSpPr/>
            <p:nvPr/>
          </p:nvGrpSpPr>
          <p:grpSpPr>
            <a:xfrm>
              <a:off x="7514748" y="2983207"/>
              <a:ext cx="358629" cy="158949"/>
              <a:chOff x="7275658" y="3091595"/>
              <a:chExt cx="358629" cy="158949"/>
            </a:xfrm>
          </p:grpSpPr>
          <p:sp>
            <p:nvSpPr>
              <p:cNvPr id="123" name="PA-椭圆 122">
                <a:extLst>
                  <a:ext uri="{FF2B5EF4-FFF2-40B4-BE49-F238E27FC236}">
                    <a16:creationId xmlns:a16="http://schemas.microsoft.com/office/drawing/2014/main" id="{817A29E8-D68F-4F75-9B93-1EA86486BD7C}"/>
                  </a:ext>
                </a:extLst>
              </p:cNvPr>
              <p:cNvSpPr/>
              <p:nvPr>
                <p:custDataLst>
                  <p:tags r:id="rId5"/>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PA-椭圆 123">
                <a:extLst>
                  <a:ext uri="{FF2B5EF4-FFF2-40B4-BE49-F238E27FC236}">
                    <a16:creationId xmlns:a16="http://schemas.microsoft.com/office/drawing/2014/main" id="{B76FEFE6-15DC-46A7-B9D2-33AE355AE723}"/>
                  </a:ext>
                </a:extLst>
              </p:cNvPr>
              <p:cNvSpPr/>
              <p:nvPr>
                <p:custDataLst>
                  <p:tags r:id="rId6"/>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0" name="组合 119">
              <a:extLst>
                <a:ext uri="{FF2B5EF4-FFF2-40B4-BE49-F238E27FC236}">
                  <a16:creationId xmlns:a16="http://schemas.microsoft.com/office/drawing/2014/main" id="{D7308661-697E-4FE1-82D8-F5E5EC0649D1}"/>
                </a:ext>
              </a:extLst>
            </p:cNvPr>
            <p:cNvGrpSpPr/>
            <p:nvPr/>
          </p:nvGrpSpPr>
          <p:grpSpPr>
            <a:xfrm>
              <a:off x="7514748" y="2936770"/>
              <a:ext cx="358629" cy="158949"/>
              <a:chOff x="7275658" y="3091595"/>
              <a:chExt cx="358629" cy="158949"/>
            </a:xfrm>
          </p:grpSpPr>
          <p:sp>
            <p:nvSpPr>
              <p:cNvPr id="121" name="PA-椭圆 120">
                <a:extLst>
                  <a:ext uri="{FF2B5EF4-FFF2-40B4-BE49-F238E27FC236}">
                    <a16:creationId xmlns:a16="http://schemas.microsoft.com/office/drawing/2014/main" id="{59DD522C-8F3B-440F-8C38-6C5F4021FA93}"/>
                  </a:ext>
                </a:extLst>
              </p:cNvPr>
              <p:cNvSpPr/>
              <p:nvPr>
                <p:custDataLst>
                  <p:tags r:id="rId3"/>
                </p:custDataLst>
              </p:nvPr>
            </p:nvSpPr>
            <p:spPr>
              <a:xfrm>
                <a:off x="7275658" y="3129145"/>
                <a:ext cx="358629" cy="121399"/>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PA-椭圆 121">
                <a:extLst>
                  <a:ext uri="{FF2B5EF4-FFF2-40B4-BE49-F238E27FC236}">
                    <a16:creationId xmlns:a16="http://schemas.microsoft.com/office/drawing/2014/main" id="{02148109-99C6-4D5E-9EBE-5BD632C4867C}"/>
                  </a:ext>
                </a:extLst>
              </p:cNvPr>
              <p:cNvSpPr/>
              <p:nvPr>
                <p:custDataLst>
                  <p:tags r:id="rId4"/>
                </p:custDataLst>
              </p:nvPr>
            </p:nvSpPr>
            <p:spPr>
              <a:xfrm>
                <a:off x="7275658" y="3091595"/>
                <a:ext cx="358629" cy="1213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8" name="组合 147">
            <a:extLst>
              <a:ext uri="{FF2B5EF4-FFF2-40B4-BE49-F238E27FC236}">
                <a16:creationId xmlns:a16="http://schemas.microsoft.com/office/drawing/2014/main" id="{F86D7E1A-8B6C-4622-A286-5CB67724B097}"/>
              </a:ext>
            </a:extLst>
          </p:cNvPr>
          <p:cNvGrpSpPr/>
          <p:nvPr/>
        </p:nvGrpSpPr>
        <p:grpSpPr>
          <a:xfrm>
            <a:off x="10080779" y="4204264"/>
            <a:ext cx="857459" cy="443221"/>
            <a:chOff x="10080779" y="4175236"/>
            <a:chExt cx="857459" cy="443221"/>
          </a:xfrm>
        </p:grpSpPr>
        <p:sp>
          <p:nvSpPr>
            <p:cNvPr id="146" name="任意多边形: 形状 145">
              <a:extLst>
                <a:ext uri="{FF2B5EF4-FFF2-40B4-BE49-F238E27FC236}">
                  <a16:creationId xmlns:a16="http://schemas.microsoft.com/office/drawing/2014/main" id="{E860501D-F308-41E2-AAC4-F194266BDF59}"/>
                </a:ext>
              </a:extLst>
            </p:cNvPr>
            <p:cNvSpPr>
              <a:spLocks/>
            </p:cNvSpPr>
            <p:nvPr/>
          </p:nvSpPr>
          <p:spPr bwMode="auto">
            <a:xfrm>
              <a:off x="10519867" y="4180536"/>
              <a:ext cx="418371" cy="437921"/>
            </a:xfrm>
            <a:custGeom>
              <a:avLst/>
              <a:gdLst>
                <a:gd name="connsiteX0" fmla="*/ 311330 w 665205"/>
                <a:gd name="connsiteY0" fmla="*/ 134142 h 621823"/>
                <a:gd name="connsiteX1" fmla="*/ 311235 w 665205"/>
                <a:gd name="connsiteY1" fmla="*/ 134246 h 621823"/>
                <a:gd name="connsiteX2" fmla="*/ 159587 w 665205"/>
                <a:gd name="connsiteY2" fmla="*/ 235600 h 621823"/>
                <a:gd name="connsiteX3" fmla="*/ 149019 w 665205"/>
                <a:gd name="connsiteY3" fmla="*/ 239467 h 621823"/>
                <a:gd name="connsiteX4" fmla="*/ 248825 w 665205"/>
                <a:gd name="connsiteY4" fmla="*/ 183261 h 621823"/>
                <a:gd name="connsiteX5" fmla="*/ 446817 w 665205"/>
                <a:gd name="connsiteY5" fmla="*/ 0 h 621823"/>
                <a:gd name="connsiteX6" fmla="*/ 665205 w 665205"/>
                <a:gd name="connsiteY6" fmla="*/ 346300 h 621823"/>
                <a:gd name="connsiteX7" fmla="*/ 391593 w 665205"/>
                <a:gd name="connsiteY7" fmla="*/ 404438 h 621823"/>
                <a:gd name="connsiteX8" fmla="*/ 183245 w 665205"/>
                <a:gd name="connsiteY8" fmla="*/ 621823 h 621823"/>
                <a:gd name="connsiteX9" fmla="*/ 0 w 665205"/>
                <a:gd name="connsiteY9" fmla="*/ 298273 h 621823"/>
                <a:gd name="connsiteX10" fmla="*/ 77708 w 665205"/>
                <a:gd name="connsiteY10" fmla="*/ 269836 h 621823"/>
                <a:gd name="connsiteX11" fmla="*/ 82068 w 665205"/>
                <a:gd name="connsiteY11" fmla="*/ 277535 h 621823"/>
                <a:gd name="connsiteX12" fmla="*/ 196401 w 665205"/>
                <a:gd name="connsiteY12" fmla="*/ 479409 h 621823"/>
                <a:gd name="connsiteX13" fmla="*/ 333633 w 665205"/>
                <a:gd name="connsiteY13" fmla="*/ 336224 h 621823"/>
                <a:gd name="connsiteX14" fmla="*/ 513853 w 665205"/>
                <a:gd name="connsiteY14" fmla="*/ 297931 h 621823"/>
                <a:gd name="connsiteX15" fmla="*/ 417488 w 665205"/>
                <a:gd name="connsiteY15" fmla="*/ 145124 h 621823"/>
                <a:gd name="connsiteX16" fmla="*/ 375357 w 665205"/>
                <a:gd name="connsiteY16" fmla="*/ 78317 h 6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5205" h="621823">
                  <a:moveTo>
                    <a:pt x="311330" y="134142"/>
                  </a:moveTo>
                  <a:lnTo>
                    <a:pt x="311235" y="134246"/>
                  </a:lnTo>
                  <a:cubicBezTo>
                    <a:pt x="267265" y="174829"/>
                    <a:pt x="214718" y="210001"/>
                    <a:pt x="159587" y="235600"/>
                  </a:cubicBezTo>
                  <a:lnTo>
                    <a:pt x="149019" y="239467"/>
                  </a:lnTo>
                  <a:lnTo>
                    <a:pt x="248825" y="183261"/>
                  </a:lnTo>
                  <a:close/>
                  <a:moveTo>
                    <a:pt x="446817" y="0"/>
                  </a:moveTo>
                  <a:cubicBezTo>
                    <a:pt x="665205" y="346300"/>
                    <a:pt x="665205" y="346300"/>
                    <a:pt x="665205" y="346300"/>
                  </a:cubicBezTo>
                  <a:cubicBezTo>
                    <a:pt x="665205" y="343772"/>
                    <a:pt x="517103" y="369050"/>
                    <a:pt x="391593" y="404438"/>
                  </a:cubicBezTo>
                  <a:cubicBezTo>
                    <a:pt x="298715" y="495436"/>
                    <a:pt x="183245" y="621823"/>
                    <a:pt x="183245" y="621823"/>
                  </a:cubicBezTo>
                  <a:cubicBezTo>
                    <a:pt x="0" y="298273"/>
                    <a:pt x="0" y="298273"/>
                    <a:pt x="0" y="298273"/>
                  </a:cubicBezTo>
                  <a:lnTo>
                    <a:pt x="77708" y="269836"/>
                  </a:lnTo>
                  <a:lnTo>
                    <a:pt x="82068" y="277535"/>
                  </a:lnTo>
                  <a:cubicBezTo>
                    <a:pt x="92676" y="296266"/>
                    <a:pt x="120965" y="346214"/>
                    <a:pt x="196401" y="479409"/>
                  </a:cubicBezTo>
                  <a:cubicBezTo>
                    <a:pt x="196401" y="479409"/>
                    <a:pt x="272457" y="396162"/>
                    <a:pt x="333633" y="336224"/>
                  </a:cubicBezTo>
                  <a:cubicBezTo>
                    <a:pt x="416303" y="312915"/>
                    <a:pt x="513853" y="296266"/>
                    <a:pt x="513853" y="297931"/>
                  </a:cubicBezTo>
                  <a:cubicBezTo>
                    <a:pt x="513853" y="297931"/>
                    <a:pt x="513853" y="297931"/>
                    <a:pt x="417488" y="145124"/>
                  </a:cubicBezTo>
                  <a:lnTo>
                    <a:pt x="375357" y="78317"/>
                  </a:ln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45" name="任意多边形: 形状 144">
              <a:extLst>
                <a:ext uri="{FF2B5EF4-FFF2-40B4-BE49-F238E27FC236}">
                  <a16:creationId xmlns:a16="http://schemas.microsoft.com/office/drawing/2014/main" id="{9F4F4207-3D02-4935-8C81-8A53C37A8425}"/>
                </a:ext>
              </a:extLst>
            </p:cNvPr>
            <p:cNvSpPr>
              <a:spLocks/>
            </p:cNvSpPr>
            <p:nvPr/>
          </p:nvSpPr>
          <p:spPr bwMode="auto">
            <a:xfrm>
              <a:off x="10080779" y="4175236"/>
              <a:ext cx="418371" cy="440816"/>
            </a:xfrm>
            <a:custGeom>
              <a:avLst/>
              <a:gdLst>
                <a:gd name="connsiteX0" fmla="*/ 416175 w 665206"/>
                <a:gd name="connsiteY0" fmla="*/ 194497 h 625933"/>
                <a:gd name="connsiteX1" fmla="*/ 503037 w 665206"/>
                <a:gd name="connsiteY1" fmla="*/ 242141 h 625933"/>
                <a:gd name="connsiteX2" fmla="*/ 500720 w 665206"/>
                <a:gd name="connsiteY2" fmla="*/ 241303 h 625933"/>
                <a:gd name="connsiteX3" fmla="*/ 418193 w 665206"/>
                <a:gd name="connsiteY3" fmla="*/ 196037 h 625933"/>
                <a:gd name="connsiteX4" fmla="*/ 197004 w 665206"/>
                <a:gd name="connsiteY4" fmla="*/ 0 h 625933"/>
                <a:gd name="connsiteX5" fmla="*/ 276428 w 665206"/>
                <a:gd name="connsiteY5" fmla="*/ 85438 h 625933"/>
                <a:gd name="connsiteX6" fmla="*/ 276205 w 665206"/>
                <a:gd name="connsiteY6" fmla="*/ 85838 h 625933"/>
                <a:gd name="connsiteX7" fmla="*/ 155515 w 665206"/>
                <a:gd name="connsiteY7" fmla="*/ 302030 h 625933"/>
                <a:gd name="connsiteX8" fmla="*/ 344147 w 665206"/>
                <a:gd name="connsiteY8" fmla="*/ 348675 h 625933"/>
                <a:gd name="connsiteX9" fmla="*/ 464938 w 665206"/>
                <a:gd name="connsiteY9" fmla="*/ 478615 h 625933"/>
                <a:gd name="connsiteX10" fmla="*/ 582957 w 665206"/>
                <a:gd name="connsiteY10" fmla="*/ 276784 h 625933"/>
                <a:gd name="connsiteX11" fmla="*/ 665206 w 665206"/>
                <a:gd name="connsiteY11" fmla="*/ 306527 h 625933"/>
                <a:gd name="connsiteX12" fmla="*/ 478437 w 665206"/>
                <a:gd name="connsiteY12" fmla="*/ 625933 h 625933"/>
                <a:gd name="connsiteX13" fmla="*/ 291667 w 665206"/>
                <a:gd name="connsiteY13" fmla="*/ 425016 h 625933"/>
                <a:gd name="connsiteX14" fmla="*/ 0 w 665206"/>
                <a:gd name="connsiteY14" fmla="*/ 352892 h 625933"/>
                <a:gd name="connsiteX15" fmla="*/ 197004 w 665206"/>
                <a:gd name="connsiteY15" fmla="*/ 0 h 62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5206" h="625933">
                  <a:moveTo>
                    <a:pt x="416175" y="194497"/>
                  </a:moveTo>
                  <a:lnTo>
                    <a:pt x="503037" y="242141"/>
                  </a:lnTo>
                  <a:lnTo>
                    <a:pt x="500720" y="241303"/>
                  </a:lnTo>
                  <a:cubicBezTo>
                    <a:pt x="472487" y="228470"/>
                    <a:pt x="444668" y="213217"/>
                    <a:pt x="418193" y="196037"/>
                  </a:cubicBezTo>
                  <a:close/>
                  <a:moveTo>
                    <a:pt x="197004" y="0"/>
                  </a:moveTo>
                  <a:lnTo>
                    <a:pt x="276428" y="85438"/>
                  </a:lnTo>
                  <a:lnTo>
                    <a:pt x="276205" y="85838"/>
                  </a:lnTo>
                  <a:cubicBezTo>
                    <a:pt x="265007" y="105897"/>
                    <a:pt x="235146" y="159388"/>
                    <a:pt x="155515" y="302030"/>
                  </a:cubicBezTo>
                  <a:cubicBezTo>
                    <a:pt x="155515" y="302030"/>
                    <a:pt x="261414" y="325353"/>
                    <a:pt x="344147" y="348675"/>
                  </a:cubicBezTo>
                  <a:cubicBezTo>
                    <a:pt x="405370" y="408647"/>
                    <a:pt x="464938" y="478615"/>
                    <a:pt x="464938" y="478615"/>
                  </a:cubicBezTo>
                  <a:lnTo>
                    <a:pt x="582957" y="276784"/>
                  </a:lnTo>
                  <a:lnTo>
                    <a:pt x="665206" y="306527"/>
                  </a:lnTo>
                  <a:lnTo>
                    <a:pt x="478437" y="625933"/>
                  </a:lnTo>
                  <a:cubicBezTo>
                    <a:pt x="478437" y="625933"/>
                    <a:pt x="386331" y="517747"/>
                    <a:pt x="291667" y="425016"/>
                  </a:cubicBezTo>
                  <a:cubicBezTo>
                    <a:pt x="163743" y="388954"/>
                    <a:pt x="0" y="352892"/>
                    <a:pt x="0" y="352892"/>
                  </a:cubicBezTo>
                  <a:cubicBezTo>
                    <a:pt x="197004" y="0"/>
                    <a:pt x="197004" y="0"/>
                    <a:pt x="197004"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144" name="组合 143">
            <a:extLst>
              <a:ext uri="{FF2B5EF4-FFF2-40B4-BE49-F238E27FC236}">
                <a16:creationId xmlns:a16="http://schemas.microsoft.com/office/drawing/2014/main" id="{BE65C1E4-055D-441E-B49A-3AF645BFD5B0}"/>
              </a:ext>
            </a:extLst>
          </p:cNvPr>
          <p:cNvGrpSpPr/>
          <p:nvPr/>
        </p:nvGrpSpPr>
        <p:grpSpPr>
          <a:xfrm>
            <a:off x="10161202" y="3782082"/>
            <a:ext cx="696613" cy="696613"/>
            <a:chOff x="5540512" y="2365741"/>
            <a:chExt cx="1107608" cy="1107608"/>
          </a:xfrm>
        </p:grpSpPr>
        <p:sp>
          <p:nvSpPr>
            <p:cNvPr id="142" name="圆: 空心 141">
              <a:extLst>
                <a:ext uri="{FF2B5EF4-FFF2-40B4-BE49-F238E27FC236}">
                  <a16:creationId xmlns:a16="http://schemas.microsoft.com/office/drawing/2014/main" id="{FE942092-A9D0-4708-8AB7-28F7F4B2287F}"/>
                </a:ext>
              </a:extLst>
            </p:cNvPr>
            <p:cNvSpPr/>
            <p:nvPr/>
          </p:nvSpPr>
          <p:spPr>
            <a:xfrm>
              <a:off x="5540512" y="2365741"/>
              <a:ext cx="1107608" cy="1107608"/>
            </a:xfrm>
            <a:prstGeom prst="donut">
              <a:avLst>
                <a:gd name="adj" fmla="val 10378"/>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3" name="圆: 空心 142">
              <a:extLst>
                <a:ext uri="{FF2B5EF4-FFF2-40B4-BE49-F238E27FC236}">
                  <a16:creationId xmlns:a16="http://schemas.microsoft.com/office/drawing/2014/main" id="{1AF3AA87-2A5E-44FF-8B20-0BB0C089CD9B}"/>
                </a:ext>
              </a:extLst>
            </p:cNvPr>
            <p:cNvSpPr/>
            <p:nvPr/>
          </p:nvSpPr>
          <p:spPr>
            <a:xfrm>
              <a:off x="5792312" y="2617541"/>
              <a:ext cx="604008" cy="604008"/>
            </a:xfrm>
            <a:prstGeom prst="donut">
              <a:avLst>
                <a:gd name="adj" fmla="val 18655"/>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82929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7" presetClass="entr" presetSubtype="10" fill="hold"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1000" fill="hold"/>
                                        <p:tgtEl>
                                          <p:spTgt spid="64"/>
                                        </p:tgtEl>
                                        <p:attrNameLst>
                                          <p:attrName>ppt_w</p:attrName>
                                        </p:attrNameLst>
                                      </p:cBhvr>
                                      <p:tavLst>
                                        <p:tav tm="0">
                                          <p:val>
                                            <p:fltVal val="0"/>
                                          </p:val>
                                        </p:tav>
                                        <p:tav tm="100000">
                                          <p:val>
                                            <p:strVal val="#ppt_w"/>
                                          </p:val>
                                        </p:tav>
                                      </p:tavLst>
                                    </p:anim>
                                    <p:anim calcmode="lin" valueType="num">
                                      <p:cBhvr>
                                        <p:cTn id="14" dur="1000" fill="hold"/>
                                        <p:tgtEl>
                                          <p:spTgt spid="64"/>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0" presetClass="entr" presetSubtype="0" fill="hold" nodeType="after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6" presetClass="emph" presetSubtype="0" repeatCount="indefinite" accel="100000" autoRev="1" fill="hold" nodeType="withEffect">
                                  <p:stCondLst>
                                    <p:cond delay="0"/>
                                  </p:stCondLst>
                                  <p:childTnLst>
                                    <p:animScale>
                                      <p:cBhvr>
                                        <p:cTn id="20" dur="1000" fill="hold"/>
                                        <p:tgtEl>
                                          <p:spTgt spid="66"/>
                                        </p:tgtEl>
                                      </p:cBhvr>
                                      <p:by x="1000" y="100000"/>
                                    </p:animScale>
                                  </p:childTnLst>
                                  <p:subTnLst>
                                    <p:set>
                                      <p:cBhvr override="childStyle">
                                        <p:cTn dur="1" fill="hold" display="0" masterRel="sameClick" afterEffect="1">
                                          <p:stCondLst>
                                            <p:cond evt="end" delay="0">
                                              <p:tn val="19"/>
                                            </p:cond>
                                          </p:stCondLst>
                                        </p:cTn>
                                        <p:tgtEl>
                                          <p:spTgt spid="66"/>
                                        </p:tgtEl>
                                        <p:attrNameLst>
                                          <p:attrName>style.visibility</p:attrName>
                                        </p:attrNameLst>
                                      </p:cBhvr>
                                      <p:to>
                                        <p:strVal val="hidden"/>
                                      </p:to>
                                    </p:set>
                                  </p:subTnLst>
                                </p:cTn>
                              </p:par>
                            </p:childTnLst>
                          </p:cTn>
                        </p:par>
                        <p:par>
                          <p:cTn id="21" fill="hold">
                            <p:stCondLst>
                              <p:cond delay="4000"/>
                            </p:stCondLst>
                            <p:childTnLst>
                              <p:par>
                                <p:cTn id="22" presetID="42"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1000"/>
                                        <p:tgtEl>
                                          <p:spTgt spid="37"/>
                                        </p:tgtEl>
                                      </p:cBhvr>
                                    </p:animEffect>
                                    <p:anim calcmode="lin" valueType="num">
                                      <p:cBhvr>
                                        <p:cTn id="25" dur="1000" fill="hold"/>
                                        <p:tgtEl>
                                          <p:spTgt spid="37"/>
                                        </p:tgtEl>
                                        <p:attrNameLst>
                                          <p:attrName>ppt_x</p:attrName>
                                        </p:attrNameLst>
                                      </p:cBhvr>
                                      <p:tavLst>
                                        <p:tav tm="0">
                                          <p:val>
                                            <p:strVal val="#ppt_x"/>
                                          </p:val>
                                        </p:tav>
                                        <p:tav tm="100000">
                                          <p:val>
                                            <p:strVal val="#ppt_x"/>
                                          </p:val>
                                        </p:tav>
                                      </p:tavLst>
                                    </p:anim>
                                    <p:anim calcmode="lin" valueType="num">
                                      <p:cBhvr>
                                        <p:cTn id="26" dur="1000" fill="hold"/>
                                        <p:tgtEl>
                                          <p:spTgt spid="37"/>
                                        </p:tgtEl>
                                        <p:attrNameLst>
                                          <p:attrName>ppt_y</p:attrName>
                                        </p:attrNameLst>
                                      </p:cBhvr>
                                      <p:tavLst>
                                        <p:tav tm="0">
                                          <p:val>
                                            <p:strVal val="#ppt_y+.1"/>
                                          </p:val>
                                        </p:tav>
                                        <p:tav tm="100000">
                                          <p:val>
                                            <p:strVal val="#ppt_y"/>
                                          </p:val>
                                        </p:tav>
                                      </p:tavLst>
                                    </p:anim>
                                  </p:childTnLst>
                                </p:cTn>
                              </p:par>
                            </p:childTnLst>
                          </p:cTn>
                        </p:par>
                        <p:par>
                          <p:cTn id="27" fill="hold">
                            <p:stCondLst>
                              <p:cond delay="5000"/>
                            </p:stCondLst>
                            <p:childTnLst>
                              <p:par>
                                <p:cTn id="28" presetID="22" presetClass="entr" presetSubtype="1"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par>
                          <p:cTn id="31" fill="hold">
                            <p:stCondLst>
                              <p:cond delay="5500"/>
                            </p:stCondLst>
                            <p:childTnLst>
                              <p:par>
                                <p:cTn id="32" presetID="10" presetClass="entr" presetSubtype="0" fill="hold" grpId="1" nodeType="after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fade">
                                      <p:cBhvr>
                                        <p:cTn id="34" dur="500"/>
                                        <p:tgtEl>
                                          <p:spTgt spid="70"/>
                                        </p:tgtEl>
                                      </p:cBhvr>
                                    </p:animEffect>
                                  </p:childTnLst>
                                </p:cTn>
                              </p:par>
                              <p:par>
                                <p:cTn id="35" presetID="42" presetClass="path" presetSubtype="0" repeatCount="indefinite" accel="100000" autoRev="1" fill="hold" grpId="0" nodeType="withEffect">
                                  <p:stCondLst>
                                    <p:cond delay="0"/>
                                  </p:stCondLst>
                                  <p:childTnLst>
                                    <p:animMotion origin="layout" path="M 3.125E-6 -2.22222E-6 L -0.00677 0.01111 " pathEditMode="relative" rAng="0" ptsTypes="AA">
                                      <p:cBhvr>
                                        <p:cTn id="36" dur="500" fill="hold"/>
                                        <p:tgtEl>
                                          <p:spTgt spid="70"/>
                                        </p:tgtEl>
                                        <p:attrNameLst>
                                          <p:attrName>ppt_x</p:attrName>
                                          <p:attrName>ppt_y</p:attrName>
                                        </p:attrNameLst>
                                      </p:cBhvr>
                                      <p:rCtr x="-33900" y="55600"/>
                                    </p:animMotion>
                                  </p:childTnLst>
                                </p:cTn>
                              </p:par>
                              <p:par>
                                <p:cTn id="37" presetID="10"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childTnLst>
                          </p:cTn>
                        </p:par>
                        <p:par>
                          <p:cTn id="40" fill="hold">
                            <p:stCondLst>
                              <p:cond delay="6500"/>
                            </p:stCondLst>
                            <p:childTnLst>
                              <p:par>
                                <p:cTn id="41" presetID="42" presetClass="entr" presetSubtype="0"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1000"/>
                                        <p:tgtEl>
                                          <p:spTgt spid="35"/>
                                        </p:tgtEl>
                                      </p:cBhvr>
                                    </p:animEffect>
                                    <p:anim calcmode="lin" valueType="num">
                                      <p:cBhvr>
                                        <p:cTn id="44" dur="1000" fill="hold"/>
                                        <p:tgtEl>
                                          <p:spTgt spid="35"/>
                                        </p:tgtEl>
                                        <p:attrNameLst>
                                          <p:attrName>ppt_x</p:attrName>
                                        </p:attrNameLst>
                                      </p:cBhvr>
                                      <p:tavLst>
                                        <p:tav tm="0">
                                          <p:val>
                                            <p:strVal val="#ppt_x"/>
                                          </p:val>
                                        </p:tav>
                                        <p:tav tm="100000">
                                          <p:val>
                                            <p:strVal val="#ppt_x"/>
                                          </p:val>
                                        </p:tav>
                                      </p:tavLst>
                                    </p:anim>
                                    <p:anim calcmode="lin" valueType="num">
                                      <p:cBhvr>
                                        <p:cTn id="45" dur="1000" fill="hold"/>
                                        <p:tgtEl>
                                          <p:spTgt spid="35"/>
                                        </p:tgtEl>
                                        <p:attrNameLst>
                                          <p:attrName>ppt_y</p:attrName>
                                        </p:attrNameLst>
                                      </p:cBhvr>
                                      <p:tavLst>
                                        <p:tav tm="0">
                                          <p:val>
                                            <p:strVal val="#ppt_y+.1"/>
                                          </p:val>
                                        </p:tav>
                                        <p:tav tm="100000">
                                          <p:val>
                                            <p:strVal val="#ppt_y"/>
                                          </p:val>
                                        </p:tav>
                                      </p:tavLst>
                                    </p:anim>
                                  </p:childTnLst>
                                </p:cTn>
                              </p:par>
                            </p:childTnLst>
                          </p:cTn>
                        </p:par>
                        <p:par>
                          <p:cTn id="46" fill="hold">
                            <p:stCondLst>
                              <p:cond delay="7500"/>
                            </p:stCondLst>
                            <p:childTnLst>
                              <p:par>
                                <p:cTn id="47" presetID="22" presetClass="entr" presetSubtype="1"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up)">
                                      <p:cBhvr>
                                        <p:cTn id="49" dur="500"/>
                                        <p:tgtEl>
                                          <p:spTgt spid="21"/>
                                        </p:tgtEl>
                                      </p:cBhvr>
                                    </p:animEffect>
                                  </p:childTnLst>
                                </p:cTn>
                              </p:par>
                            </p:childTnLst>
                          </p:cTn>
                        </p:par>
                        <p:par>
                          <p:cTn id="50" fill="hold">
                            <p:stCondLst>
                              <p:cond delay="8000"/>
                            </p:stCondLst>
                            <p:childTnLst>
                              <p:par>
                                <p:cTn id="51" presetID="10" presetClass="entr" presetSubtype="0" fill="hold" grpId="1" nodeType="after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childTnLst>
                                </p:cTn>
                              </p:par>
                              <p:par>
                                <p:cTn id="54" presetID="6" presetClass="emph" presetSubtype="0" repeatCount="indefinite" decel="100000" autoRev="1" fill="hold" grpId="0" nodeType="withEffect">
                                  <p:stCondLst>
                                    <p:cond delay="0"/>
                                  </p:stCondLst>
                                  <p:childTnLst>
                                    <p:animScale>
                                      <p:cBhvr>
                                        <p:cTn id="55" dur="1000" fill="hold"/>
                                        <p:tgtEl>
                                          <p:spTgt spid="76"/>
                                        </p:tgtEl>
                                      </p:cBhvr>
                                      <p:by x="113000" y="113000"/>
                                    </p:animScale>
                                  </p:childTnLst>
                                </p:cTn>
                              </p:par>
                              <p:par>
                                <p:cTn id="56" presetID="10" presetClass="entr" presetSubtype="0" fill="hold" nodeType="withEffect">
                                  <p:stCondLst>
                                    <p:cond delay="0"/>
                                  </p:stCondLst>
                                  <p:childTnLst>
                                    <p:set>
                                      <p:cBhvr>
                                        <p:cTn id="57" dur="1" fill="hold">
                                          <p:stCondLst>
                                            <p:cond delay="0"/>
                                          </p:stCondLst>
                                        </p:cTn>
                                        <p:tgtEl>
                                          <p:spTgt spid="72"/>
                                        </p:tgtEl>
                                        <p:attrNameLst>
                                          <p:attrName>style.visibility</p:attrName>
                                        </p:attrNameLst>
                                      </p:cBhvr>
                                      <p:to>
                                        <p:strVal val="visible"/>
                                      </p:to>
                                    </p:set>
                                    <p:animEffect transition="in" filter="fade">
                                      <p:cBhvr>
                                        <p:cTn id="58" dur="500"/>
                                        <p:tgtEl>
                                          <p:spTgt spid="72"/>
                                        </p:tgtEl>
                                      </p:cBhvr>
                                    </p:animEffect>
                                  </p:childTnLst>
                                </p:cTn>
                              </p:par>
                            </p:childTnLst>
                          </p:cTn>
                        </p:par>
                        <p:par>
                          <p:cTn id="59" fill="hold">
                            <p:stCondLst>
                              <p:cond delay="10000"/>
                            </p:stCondLst>
                            <p:childTnLst>
                              <p:par>
                                <p:cTn id="60" presetID="42" presetClass="entr" presetSubtype="0"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11000"/>
                            </p:stCondLst>
                            <p:childTnLst>
                              <p:par>
                                <p:cTn id="66" presetID="22" presetClass="entr" presetSubtype="1"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up)">
                                      <p:cBhvr>
                                        <p:cTn id="68" dur="500"/>
                                        <p:tgtEl>
                                          <p:spTgt spid="22"/>
                                        </p:tgtEl>
                                      </p:cBhvr>
                                    </p:animEffect>
                                  </p:childTnLst>
                                </p:cTn>
                              </p:par>
                            </p:childTnLst>
                          </p:cTn>
                        </p:par>
                        <p:par>
                          <p:cTn id="69" fill="hold">
                            <p:stCondLst>
                              <p:cond delay="11500"/>
                            </p:stCondLst>
                            <p:childTnLst>
                              <p:par>
                                <p:cTn id="70" presetID="10" presetClass="entr" presetSubtype="0" fill="hold" nodeType="afterEffect">
                                  <p:stCondLst>
                                    <p:cond delay="0"/>
                                  </p:stCondLst>
                                  <p:childTnLst>
                                    <p:set>
                                      <p:cBhvr>
                                        <p:cTn id="71" dur="1" fill="hold">
                                          <p:stCondLst>
                                            <p:cond delay="0"/>
                                          </p:stCondLst>
                                        </p:cTn>
                                        <p:tgtEl>
                                          <p:spTgt spid="116"/>
                                        </p:tgtEl>
                                        <p:attrNameLst>
                                          <p:attrName>style.visibility</p:attrName>
                                        </p:attrNameLst>
                                      </p:cBhvr>
                                      <p:to>
                                        <p:strVal val="visible"/>
                                      </p:to>
                                    </p:set>
                                    <p:animEffect transition="in" filter="fade">
                                      <p:cBhvr>
                                        <p:cTn id="72" dur="500"/>
                                        <p:tgtEl>
                                          <p:spTgt spid="116"/>
                                        </p:tgtEl>
                                      </p:cBhvr>
                                    </p:animEffect>
                                  </p:childTnLst>
                                </p:cTn>
                              </p:par>
                              <p:par>
                                <p:cTn id="73" presetID="10" presetClass="entr" presetSubtype="0" repeatCount="indefinite" fill="hold" nodeType="withEffect">
                                  <p:stCondLst>
                                    <p:cond delay="0"/>
                                  </p:stCondLst>
                                  <p:childTnLst>
                                    <p:set>
                                      <p:cBhvr>
                                        <p:cTn id="74" dur="1" fill="hold">
                                          <p:stCondLst>
                                            <p:cond delay="0"/>
                                          </p:stCondLst>
                                        </p:cTn>
                                        <p:tgtEl>
                                          <p:spTgt spid="116"/>
                                        </p:tgtEl>
                                        <p:attrNameLst>
                                          <p:attrName>style.visibility</p:attrName>
                                        </p:attrNameLst>
                                      </p:cBhvr>
                                      <p:to>
                                        <p:strVal val="visible"/>
                                      </p:to>
                                    </p:set>
                                    <p:animEffect transition="in" filter="fade">
                                      <p:cBhvr>
                                        <p:cTn id="75" dur="2000"/>
                                        <p:tgtEl>
                                          <p:spTgt spid="116"/>
                                        </p:tgtEl>
                                      </p:cBhvr>
                                    </p:animEffect>
                                    <p:animEffect transition="out" filter="fade">
                                      <p:cBhvr>
                                        <p:cTn id="76" dur="2000">
                                          <p:stCondLst>
                                            <p:cond delay="2000"/>
                                          </p:stCondLst>
                                        </p:cTn>
                                        <p:tgtEl>
                                          <p:spTgt spid="116"/>
                                        </p:tgtEl>
                                      </p:cBhvr>
                                    </p:animEffect>
                                    <p:set>
                                      <p:cBhvr>
                                        <p:cTn id="77" dur="1" fill="hold">
                                          <p:stCondLst>
                                            <p:cond delay="3999"/>
                                          </p:stCondLst>
                                        </p:cTn>
                                        <p:tgtEl>
                                          <p:spTgt spid="116"/>
                                        </p:tgtEl>
                                        <p:attrNameLst>
                                          <p:attrName>style.visibility</p:attrName>
                                        </p:attrNameLst>
                                      </p:cBhvr>
                                      <p:to>
                                        <p:strVal val="hidden"/>
                                      </p:to>
                                    </p:set>
                                  </p:childTnLst>
                                </p:cTn>
                              </p:par>
                              <p:par>
                                <p:cTn id="78" presetID="10" presetClass="entr" presetSubtype="0" fill="hold" nodeType="withEffect">
                                  <p:stCondLst>
                                    <p:cond delay="0"/>
                                  </p:stCondLst>
                                  <p:childTnLst>
                                    <p:set>
                                      <p:cBhvr>
                                        <p:cTn id="79" dur="1" fill="hold">
                                          <p:stCondLst>
                                            <p:cond delay="0"/>
                                          </p:stCondLst>
                                        </p:cTn>
                                        <p:tgtEl>
                                          <p:spTgt spid="129"/>
                                        </p:tgtEl>
                                        <p:attrNameLst>
                                          <p:attrName>style.visibility</p:attrName>
                                        </p:attrNameLst>
                                      </p:cBhvr>
                                      <p:to>
                                        <p:strVal val="visible"/>
                                      </p:to>
                                    </p:set>
                                    <p:animEffect transition="in" filter="fade">
                                      <p:cBhvr>
                                        <p:cTn id="80" dur="500"/>
                                        <p:tgtEl>
                                          <p:spTgt spid="129"/>
                                        </p:tgtEl>
                                      </p:cBhvr>
                                    </p:animEffect>
                                  </p:childTnLst>
                                </p:cTn>
                              </p:par>
                              <p:par>
                                <p:cTn id="81" presetID="1" presetClass="entr" presetSubtype="0"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0" presetClass="exit" presetSubtype="0" fill="hold" nodeType="withEffect">
                                  <p:stCondLst>
                                    <p:cond delay="0"/>
                                  </p:stCondLst>
                                  <p:childTnLst>
                                    <p:animEffect transition="out" filter="fade">
                                      <p:cBhvr>
                                        <p:cTn id="84" dur="2000"/>
                                        <p:tgtEl>
                                          <p:spTgt spid="115"/>
                                        </p:tgtEl>
                                      </p:cBhvr>
                                    </p:animEffect>
                                    <p:set>
                                      <p:cBhvr>
                                        <p:cTn id="85" dur="1" fill="hold">
                                          <p:stCondLst>
                                            <p:cond delay="1999"/>
                                          </p:stCondLst>
                                        </p:cTn>
                                        <p:tgtEl>
                                          <p:spTgt spid="115"/>
                                        </p:tgtEl>
                                        <p:attrNameLst>
                                          <p:attrName>style.visibility</p:attrName>
                                        </p:attrNameLst>
                                      </p:cBhvr>
                                      <p:to>
                                        <p:strVal val="hidden"/>
                                      </p:to>
                                    </p:set>
                                  </p:childTnLst>
                                </p:cTn>
                              </p:par>
                              <p:par>
                                <p:cTn id="86" presetID="10" presetClass="entr" presetSubtype="0" repeatCount="indefinite" fill="hold" nodeType="withEffect">
                                  <p:stCondLst>
                                    <p:cond delay="2000"/>
                                  </p:stCondLst>
                                  <p:childTnLst>
                                    <p:set>
                                      <p:cBhvr>
                                        <p:cTn id="87" dur="1" fill="hold">
                                          <p:stCondLst>
                                            <p:cond delay="0"/>
                                          </p:stCondLst>
                                        </p:cTn>
                                        <p:tgtEl>
                                          <p:spTgt spid="115"/>
                                        </p:tgtEl>
                                        <p:attrNameLst>
                                          <p:attrName>style.visibility</p:attrName>
                                        </p:attrNameLst>
                                      </p:cBhvr>
                                      <p:to>
                                        <p:strVal val="visible"/>
                                      </p:to>
                                    </p:set>
                                    <p:animEffect transition="in" filter="fade">
                                      <p:cBhvr>
                                        <p:cTn id="88" dur="2000"/>
                                        <p:tgtEl>
                                          <p:spTgt spid="115"/>
                                        </p:tgtEl>
                                      </p:cBhvr>
                                    </p:animEffect>
                                    <p:animEffect transition="out" filter="fade">
                                      <p:cBhvr>
                                        <p:cTn id="89" dur="2000">
                                          <p:stCondLst>
                                            <p:cond delay="2000"/>
                                          </p:stCondLst>
                                        </p:cTn>
                                        <p:tgtEl>
                                          <p:spTgt spid="115"/>
                                        </p:tgtEl>
                                      </p:cBhvr>
                                    </p:animEffect>
                                    <p:set>
                                      <p:cBhvr>
                                        <p:cTn id="90" dur="1" fill="hold">
                                          <p:stCondLst>
                                            <p:cond delay="3999"/>
                                          </p:stCondLst>
                                        </p:cTn>
                                        <p:tgtEl>
                                          <p:spTgt spid="115"/>
                                        </p:tgtEl>
                                        <p:attrNameLst>
                                          <p:attrName>style.visibility</p:attrName>
                                        </p:attrNameLst>
                                      </p:cBhvr>
                                      <p:to>
                                        <p:strVal val="hidden"/>
                                      </p:to>
                                    </p:set>
                                  </p:childTnLst>
                                </p:cTn>
                              </p:par>
                              <p:par>
                                <p:cTn id="91" presetID="42" presetClass="entr" presetSubtype="0" fill="hold" grpId="0" nodeType="withEffect">
                                  <p:stCondLst>
                                    <p:cond delay="2000"/>
                                  </p:stCondLst>
                                  <p:childTnLst>
                                    <p:set>
                                      <p:cBhvr>
                                        <p:cTn id="92" dur="1" fill="hold">
                                          <p:stCondLst>
                                            <p:cond delay="0"/>
                                          </p:stCondLst>
                                        </p:cTn>
                                        <p:tgtEl>
                                          <p:spTgt spid="29"/>
                                        </p:tgtEl>
                                        <p:attrNameLst>
                                          <p:attrName>style.visibility</p:attrName>
                                        </p:attrNameLst>
                                      </p:cBhvr>
                                      <p:to>
                                        <p:strVal val="visible"/>
                                      </p:to>
                                    </p:set>
                                    <p:animEffect transition="in" filter="fade">
                                      <p:cBhvr>
                                        <p:cTn id="93" dur="1000"/>
                                        <p:tgtEl>
                                          <p:spTgt spid="29"/>
                                        </p:tgtEl>
                                      </p:cBhvr>
                                    </p:animEffect>
                                    <p:anim calcmode="lin" valueType="num">
                                      <p:cBhvr>
                                        <p:cTn id="94" dur="1000" fill="hold"/>
                                        <p:tgtEl>
                                          <p:spTgt spid="29"/>
                                        </p:tgtEl>
                                        <p:attrNameLst>
                                          <p:attrName>ppt_x</p:attrName>
                                        </p:attrNameLst>
                                      </p:cBhvr>
                                      <p:tavLst>
                                        <p:tav tm="0">
                                          <p:val>
                                            <p:strVal val="#ppt_x"/>
                                          </p:val>
                                        </p:tav>
                                        <p:tav tm="100000">
                                          <p:val>
                                            <p:strVal val="#ppt_x"/>
                                          </p:val>
                                        </p:tav>
                                      </p:tavLst>
                                    </p:anim>
                                    <p:anim calcmode="lin" valueType="num">
                                      <p:cBhvr>
                                        <p:cTn id="95" dur="1000" fill="hold"/>
                                        <p:tgtEl>
                                          <p:spTgt spid="29"/>
                                        </p:tgtEl>
                                        <p:attrNameLst>
                                          <p:attrName>ppt_y</p:attrName>
                                        </p:attrNameLst>
                                      </p:cBhvr>
                                      <p:tavLst>
                                        <p:tav tm="0">
                                          <p:val>
                                            <p:strVal val="#ppt_y+.1"/>
                                          </p:val>
                                        </p:tav>
                                        <p:tav tm="100000">
                                          <p:val>
                                            <p:strVal val="#ppt_y"/>
                                          </p:val>
                                        </p:tav>
                                      </p:tavLst>
                                    </p:anim>
                                  </p:childTnLst>
                                </p:cTn>
                              </p:par>
                              <p:par>
                                <p:cTn id="96" presetID="22" presetClass="entr" presetSubtype="1" fill="hold" nodeType="withEffect">
                                  <p:stCondLst>
                                    <p:cond delay="3000"/>
                                  </p:stCondLst>
                                  <p:childTnLst>
                                    <p:set>
                                      <p:cBhvr>
                                        <p:cTn id="97" dur="1" fill="hold">
                                          <p:stCondLst>
                                            <p:cond delay="0"/>
                                          </p:stCondLst>
                                        </p:cTn>
                                        <p:tgtEl>
                                          <p:spTgt spid="23"/>
                                        </p:tgtEl>
                                        <p:attrNameLst>
                                          <p:attrName>style.visibility</p:attrName>
                                        </p:attrNameLst>
                                      </p:cBhvr>
                                      <p:to>
                                        <p:strVal val="visible"/>
                                      </p:to>
                                    </p:set>
                                    <p:animEffect transition="in" filter="wipe(up)">
                                      <p:cBhvr>
                                        <p:cTn id="98" dur="500"/>
                                        <p:tgtEl>
                                          <p:spTgt spid="23"/>
                                        </p:tgtEl>
                                      </p:cBhvr>
                                    </p:animEffect>
                                  </p:childTnLst>
                                </p:cTn>
                              </p:par>
                              <p:par>
                                <p:cTn id="99" presetID="10" presetClass="entr" presetSubtype="0" fill="hold" nodeType="withEffect">
                                  <p:stCondLst>
                                    <p:cond delay="3500"/>
                                  </p:stCondLst>
                                  <p:childTnLst>
                                    <p:set>
                                      <p:cBhvr>
                                        <p:cTn id="100" dur="1" fill="hold">
                                          <p:stCondLst>
                                            <p:cond delay="0"/>
                                          </p:stCondLst>
                                        </p:cTn>
                                        <p:tgtEl>
                                          <p:spTgt spid="144"/>
                                        </p:tgtEl>
                                        <p:attrNameLst>
                                          <p:attrName>style.visibility</p:attrName>
                                        </p:attrNameLst>
                                      </p:cBhvr>
                                      <p:to>
                                        <p:strVal val="visible"/>
                                      </p:to>
                                    </p:set>
                                    <p:animEffect transition="in" filter="fade">
                                      <p:cBhvr>
                                        <p:cTn id="101" dur="500"/>
                                        <p:tgtEl>
                                          <p:spTgt spid="144"/>
                                        </p:tgtEl>
                                      </p:cBhvr>
                                    </p:animEffect>
                                  </p:childTnLst>
                                </p:cTn>
                              </p:par>
                              <p:par>
                                <p:cTn id="102" presetID="6" presetClass="emph" presetSubtype="0" repeatCount="indefinite" accel="100000" autoRev="1" fill="hold" nodeType="withEffect">
                                  <p:stCondLst>
                                    <p:cond delay="3500"/>
                                  </p:stCondLst>
                                  <p:childTnLst>
                                    <p:animScale>
                                      <p:cBhvr>
                                        <p:cTn id="103" dur="1000" fill="hold"/>
                                        <p:tgtEl>
                                          <p:spTgt spid="144"/>
                                        </p:tgtEl>
                                      </p:cBhvr>
                                      <p:by x="90000" y="90000"/>
                                    </p:animScale>
                                  </p:childTnLst>
                                </p:cTn>
                              </p:par>
                              <p:par>
                                <p:cTn id="104" presetID="10" presetClass="entr" presetSubtype="0" fill="hold" nodeType="withEffect">
                                  <p:stCondLst>
                                    <p:cond delay="3500"/>
                                  </p:stCondLst>
                                  <p:childTnLst>
                                    <p:set>
                                      <p:cBhvr>
                                        <p:cTn id="105" dur="1" fill="hold">
                                          <p:stCondLst>
                                            <p:cond delay="0"/>
                                          </p:stCondLst>
                                        </p:cTn>
                                        <p:tgtEl>
                                          <p:spTgt spid="148"/>
                                        </p:tgtEl>
                                        <p:attrNameLst>
                                          <p:attrName>style.visibility</p:attrName>
                                        </p:attrNameLst>
                                      </p:cBhvr>
                                      <p:to>
                                        <p:strVal val="visible"/>
                                      </p:to>
                                    </p:set>
                                    <p:animEffect transition="in" filter="fade">
                                      <p:cBhvr>
                                        <p:cTn id="106" dur="500"/>
                                        <p:tgtEl>
                                          <p:spTgt spid="148"/>
                                        </p:tgtEl>
                                      </p:cBhvr>
                                    </p:animEffect>
                                  </p:childTnLst>
                                </p:cTn>
                              </p:par>
                            </p:childTnLst>
                          </p:cTn>
                        </p:par>
                        <p:par>
                          <p:cTn id="107" fill="hold">
                            <p:stCondLst>
                              <p:cond delay="17500"/>
                            </p:stCondLst>
                            <p:childTnLst>
                              <p:par>
                                <p:cTn id="108" presetID="42" presetClass="entr" presetSubtype="0" fill="hold" grpId="0" nodeType="afterEffect">
                                  <p:stCondLst>
                                    <p:cond delay="0"/>
                                  </p:stCondLst>
                                  <p:childTnLst>
                                    <p:set>
                                      <p:cBhvr>
                                        <p:cTn id="109" dur="1" fill="hold">
                                          <p:stCondLst>
                                            <p:cond delay="0"/>
                                          </p:stCondLst>
                                        </p:cTn>
                                        <p:tgtEl>
                                          <p:spTgt spid="31"/>
                                        </p:tgtEl>
                                        <p:attrNameLst>
                                          <p:attrName>style.visibility</p:attrName>
                                        </p:attrNameLst>
                                      </p:cBhvr>
                                      <p:to>
                                        <p:strVal val="visible"/>
                                      </p:to>
                                    </p:set>
                                    <p:animEffect transition="in" filter="fade">
                                      <p:cBhvr>
                                        <p:cTn id="110" dur="1000"/>
                                        <p:tgtEl>
                                          <p:spTgt spid="31"/>
                                        </p:tgtEl>
                                      </p:cBhvr>
                                    </p:animEffect>
                                    <p:anim calcmode="lin" valueType="num">
                                      <p:cBhvr>
                                        <p:cTn id="111" dur="1000" fill="hold"/>
                                        <p:tgtEl>
                                          <p:spTgt spid="31"/>
                                        </p:tgtEl>
                                        <p:attrNameLst>
                                          <p:attrName>ppt_x</p:attrName>
                                        </p:attrNameLst>
                                      </p:cBhvr>
                                      <p:tavLst>
                                        <p:tav tm="0">
                                          <p:val>
                                            <p:strVal val="#ppt_x"/>
                                          </p:val>
                                        </p:tav>
                                        <p:tav tm="100000">
                                          <p:val>
                                            <p:strVal val="#ppt_x"/>
                                          </p:val>
                                        </p:tav>
                                      </p:tavLst>
                                    </p:anim>
                                    <p:anim calcmode="lin" valueType="num">
                                      <p:cBhvr>
                                        <p:cTn id="11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5" grpId="0"/>
      <p:bldP spid="33" grpId="0"/>
      <p:bldP spid="31" grpId="0"/>
      <p:bldP spid="29" grpId="0"/>
      <p:bldP spid="25" grpId="0"/>
      <p:bldP spid="70" grpId="0" animBg="1"/>
      <p:bldP spid="70" grpId="1" animBg="1"/>
      <p:bldP spid="76" grpId="0" animBg="1"/>
      <p:bldP spid="7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474C-C050-4D68-A85E-0187B82CFC1A}"/>
              </a:ext>
            </a:extLst>
          </p:cNvPr>
          <p:cNvSpPr>
            <a:spLocks noGrp="1"/>
          </p:cNvSpPr>
          <p:nvPr>
            <p:ph type="title"/>
          </p:nvPr>
        </p:nvSpPr>
        <p:spPr/>
        <p:txBody>
          <a:bodyPr/>
          <a:lstStyle/>
          <a:p>
            <a:endParaRPr lang="zh-CN" altLang="en-US"/>
          </a:p>
        </p:txBody>
      </p:sp>
      <p:grpSp>
        <p:nvGrpSpPr>
          <p:cNvPr id="3" name="21919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92072C2-19C1-45B8-9B39-3C349A628D0F}"/>
              </a:ext>
            </a:extLst>
          </p:cNvPr>
          <p:cNvGrpSpPr>
            <a:grpSpLocks noChangeAspect="1"/>
          </p:cNvGrpSpPr>
          <p:nvPr>
            <p:custDataLst>
              <p:tags r:id="rId1"/>
            </p:custDataLst>
          </p:nvPr>
        </p:nvGrpSpPr>
        <p:grpSpPr>
          <a:xfrm>
            <a:off x="660400" y="1153748"/>
            <a:ext cx="10858500" cy="4956906"/>
            <a:chOff x="660400" y="1153748"/>
            <a:chExt cx="10858500" cy="4956906"/>
          </a:xfrm>
        </p:grpSpPr>
        <p:sp>
          <p:nvSpPr>
            <p:cNvPr id="4" name="íṣḻîḑè">
              <a:extLst>
                <a:ext uri="{FF2B5EF4-FFF2-40B4-BE49-F238E27FC236}">
                  <a16:creationId xmlns:a16="http://schemas.microsoft.com/office/drawing/2014/main" id="{93234EA0-894F-44D1-8C78-110A1A1F517A}"/>
                </a:ext>
              </a:extLst>
            </p:cNvPr>
            <p:cNvSpPr/>
            <p:nvPr/>
          </p:nvSpPr>
          <p:spPr>
            <a:xfrm>
              <a:off x="5037038" y="1153748"/>
              <a:ext cx="2872804" cy="49569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bg1">
                <a:lumMod val="8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endParaRPr>
            </a:p>
          </p:txBody>
        </p:sp>
        <p:sp>
          <p:nvSpPr>
            <p:cNvPr id="5" name="iSḻïḓè">
              <a:extLst>
                <a:ext uri="{FF2B5EF4-FFF2-40B4-BE49-F238E27FC236}">
                  <a16:creationId xmlns:a16="http://schemas.microsoft.com/office/drawing/2014/main" id="{C947D3D2-EBC5-49F9-98AD-6A0862943C2C}"/>
                </a:ext>
              </a:extLst>
            </p:cNvPr>
            <p:cNvSpPr/>
            <p:nvPr/>
          </p:nvSpPr>
          <p:spPr>
            <a:xfrm>
              <a:off x="660400" y="4205372"/>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368"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6" name="í$lîḍé">
              <a:extLst>
                <a:ext uri="{FF2B5EF4-FFF2-40B4-BE49-F238E27FC236}">
                  <a16:creationId xmlns:a16="http://schemas.microsoft.com/office/drawing/2014/main" id="{007C67B5-6087-4E3F-ADF5-885C9C72AD99}"/>
                </a:ext>
              </a:extLst>
            </p:cNvPr>
            <p:cNvSpPr/>
            <p:nvPr/>
          </p:nvSpPr>
          <p:spPr>
            <a:xfrm>
              <a:off x="660400" y="5182344"/>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9049" y="21600"/>
                  </a:lnTo>
                  <a:lnTo>
                    <a:pt x="2160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7" name="îšļiďé">
              <a:extLst>
                <a:ext uri="{FF2B5EF4-FFF2-40B4-BE49-F238E27FC236}">
                  <a16:creationId xmlns:a16="http://schemas.microsoft.com/office/drawing/2014/main" id="{61CCF152-9334-4ACC-BEB1-2DE25945E508}"/>
                </a:ext>
              </a:extLst>
            </p:cNvPr>
            <p:cNvSpPr/>
            <p:nvPr/>
          </p:nvSpPr>
          <p:spPr>
            <a:xfrm>
              <a:off x="660400" y="3228401"/>
              <a:ext cx="608840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0560" y="21600"/>
                  </a:lnTo>
                  <a:lnTo>
                    <a:pt x="21600" y="10800"/>
                  </a:lnTo>
                  <a:lnTo>
                    <a:pt x="20560"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8" name="i$líḋé">
              <a:extLst>
                <a:ext uri="{FF2B5EF4-FFF2-40B4-BE49-F238E27FC236}">
                  <a16:creationId xmlns:a16="http://schemas.microsoft.com/office/drawing/2014/main" id="{279579C5-D8C1-4A23-8F5A-95BFCF498327}"/>
                </a:ext>
              </a:extLst>
            </p:cNvPr>
            <p:cNvSpPr/>
            <p:nvPr/>
          </p:nvSpPr>
          <p:spPr>
            <a:xfrm>
              <a:off x="660400" y="2252651"/>
              <a:ext cx="5672548" cy="807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368"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a:p>
          </p:txBody>
        </p:sp>
        <p:sp>
          <p:nvSpPr>
            <p:cNvPr id="9" name="îsḻîḓê">
              <a:extLst>
                <a:ext uri="{FF2B5EF4-FFF2-40B4-BE49-F238E27FC236}">
                  <a16:creationId xmlns:a16="http://schemas.microsoft.com/office/drawing/2014/main" id="{5B585B44-635C-438B-8EED-B3531D40D196}"/>
                </a:ext>
              </a:extLst>
            </p:cNvPr>
            <p:cNvSpPr/>
            <p:nvPr/>
          </p:nvSpPr>
          <p:spPr>
            <a:xfrm>
              <a:off x="660400" y="1274458"/>
              <a:ext cx="4963374" cy="807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9049" y="0"/>
                  </a:lnTo>
                  <a:lnTo>
                    <a:pt x="0" y="0"/>
                  </a:lnTo>
                  <a:close/>
                </a:path>
              </a:pathLst>
            </a:custGeom>
            <a:solidFill>
              <a:schemeClr val="bg1">
                <a:lumMod val="95000"/>
              </a:schemeClr>
            </a:solidFill>
            <a:ln w="12700" cap="flat">
              <a:noFill/>
              <a:miter lim="400000"/>
            </a:ln>
            <a:effectLst/>
          </p:spPr>
          <p:txBody>
            <a:bodyPr wrap="square" lIns="91440" tIns="45720" rIns="91440" bIns="45720" numCol="1" anchor="t">
              <a:normAutofit/>
            </a:bodyPr>
            <a:lstStyle/>
            <a:p>
              <a:endParaRPr dirty="0"/>
            </a:p>
          </p:txBody>
        </p:sp>
        <p:sp>
          <p:nvSpPr>
            <p:cNvPr id="10" name="í$ḷïḓé">
              <a:extLst>
                <a:ext uri="{FF2B5EF4-FFF2-40B4-BE49-F238E27FC236}">
                  <a16:creationId xmlns:a16="http://schemas.microsoft.com/office/drawing/2014/main" id="{9E9A2684-8FFE-4709-90ED-8131EF38AC9D}"/>
                </a:ext>
              </a:extLst>
            </p:cNvPr>
            <p:cNvSpPr/>
            <p:nvPr/>
          </p:nvSpPr>
          <p:spPr>
            <a:xfrm>
              <a:off x="8067792" y="3151853"/>
              <a:ext cx="3451108" cy="14186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40" tIns="45720" rIns="91440" bIns="45720" anchor="t" anchorCtr="0">
              <a:normAutofit/>
            </a:bodyPr>
            <a:lstStyle/>
            <a:p>
              <a:pPr algn="r">
                <a:lnSpc>
                  <a:spcPct val="150000"/>
                </a:lnSpc>
                <a:spcBef>
                  <a:spcPct val="0"/>
                </a:spcBef>
              </a:pPr>
              <a:r>
                <a:rPr lang="en-US" altLang="zh-CN" sz="1100" dirty="0"/>
                <a:t>Unified fonts make reading more fluent.</a:t>
              </a:r>
            </a:p>
            <a:p>
              <a:pPr algn="r">
                <a:lnSpc>
                  <a:spcPct val="150000"/>
                </a:lnSpc>
                <a:spcBef>
                  <a:spcPct val="0"/>
                </a:spcBef>
              </a:pPr>
              <a:r>
                <a:rPr lang="en-US" altLang="zh-CN" sz="1100" dirty="0"/>
                <a:t>Theme color makes PPT more convenient to change.</a:t>
              </a:r>
            </a:p>
            <a:p>
              <a:pPr algn="r">
                <a:lnSpc>
                  <a:spcPct val="150000"/>
                </a:lnSpc>
                <a:spcBef>
                  <a:spcPct val="0"/>
                </a:spcBef>
              </a:pPr>
              <a:r>
                <a:rPr lang="en-US" altLang="zh-CN" sz="1100" dirty="0"/>
                <a:t>Adjust the spacing to adapt to Chinese typesetting, use the reference line in PPT.</a:t>
              </a:r>
            </a:p>
          </p:txBody>
        </p:sp>
        <p:sp>
          <p:nvSpPr>
            <p:cNvPr id="11" name="iŝliḋê">
              <a:extLst>
                <a:ext uri="{FF2B5EF4-FFF2-40B4-BE49-F238E27FC236}">
                  <a16:creationId xmlns:a16="http://schemas.microsoft.com/office/drawing/2014/main" id="{B4AB7E7C-323A-41A9-8AA6-0017E59C7F85}"/>
                </a:ext>
              </a:extLst>
            </p:cNvPr>
            <p:cNvSpPr txBox="1"/>
            <p:nvPr/>
          </p:nvSpPr>
          <p:spPr bwMode="auto">
            <a:xfrm>
              <a:off x="8067792" y="2710048"/>
              <a:ext cx="345110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pPr>
              <a:r>
                <a:rPr lang="en-US" altLang="zh-CN" sz="2000" b="1" dirty="0"/>
                <a:t>Text here</a:t>
              </a:r>
            </a:p>
          </p:txBody>
        </p:sp>
        <p:sp>
          <p:nvSpPr>
            <p:cNvPr id="12" name="îṩľidé">
              <a:extLst>
                <a:ext uri="{FF2B5EF4-FFF2-40B4-BE49-F238E27FC236}">
                  <a16:creationId xmlns:a16="http://schemas.microsoft.com/office/drawing/2014/main" id="{2EBFD118-784B-46B5-A8F7-BA38172B062C}"/>
                </a:ext>
              </a:extLst>
            </p:cNvPr>
            <p:cNvSpPr/>
            <p:nvPr/>
          </p:nvSpPr>
          <p:spPr>
            <a:xfrm>
              <a:off x="5348499" y="1354320"/>
              <a:ext cx="2640318" cy="45557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accent1">
                <a:alpha val="70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a:solidFill>
                  <a:schemeClr val="lt1"/>
                </a:solidFill>
              </a:endParaRPr>
            </a:p>
          </p:txBody>
        </p:sp>
        <p:sp>
          <p:nvSpPr>
            <p:cNvPr id="13" name="îsļiḑè">
              <a:extLst>
                <a:ext uri="{FF2B5EF4-FFF2-40B4-BE49-F238E27FC236}">
                  <a16:creationId xmlns:a16="http://schemas.microsoft.com/office/drawing/2014/main" id="{6987B6D3-A240-4E55-9F01-F769AF3DBEB8}"/>
                </a:ext>
              </a:extLst>
            </p:cNvPr>
            <p:cNvSpPr/>
            <p:nvPr/>
          </p:nvSpPr>
          <p:spPr bwMode="auto">
            <a:xfrm>
              <a:off x="660400" y="1314389"/>
              <a:ext cx="3759488"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4" name="iṧḷíḍé">
              <a:extLst>
                <a:ext uri="{FF2B5EF4-FFF2-40B4-BE49-F238E27FC236}">
                  <a16:creationId xmlns:a16="http://schemas.microsoft.com/office/drawing/2014/main" id="{6987B6D3-A240-4E55-9F01-F769AF3DBEB8}"/>
                </a:ext>
              </a:extLst>
            </p:cNvPr>
            <p:cNvSpPr/>
            <p:nvPr/>
          </p:nvSpPr>
          <p:spPr bwMode="auto">
            <a:xfrm>
              <a:off x="660400" y="2292582"/>
              <a:ext cx="3759488"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5" name="íṣľíḋè">
              <a:extLst>
                <a:ext uri="{FF2B5EF4-FFF2-40B4-BE49-F238E27FC236}">
                  <a16:creationId xmlns:a16="http://schemas.microsoft.com/office/drawing/2014/main" id="{6987B6D3-A240-4E55-9F01-F769AF3DBEB8}"/>
                </a:ext>
              </a:extLst>
            </p:cNvPr>
            <p:cNvSpPr/>
            <p:nvPr/>
          </p:nvSpPr>
          <p:spPr bwMode="auto">
            <a:xfrm>
              <a:off x="660400" y="4245303"/>
              <a:ext cx="3759488"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6" name="iŝ1ïďè">
              <a:extLst>
                <a:ext uri="{FF2B5EF4-FFF2-40B4-BE49-F238E27FC236}">
                  <a16:creationId xmlns:a16="http://schemas.microsoft.com/office/drawing/2014/main" id="{6987B6D3-A240-4E55-9F01-F769AF3DBEB8}"/>
                </a:ext>
              </a:extLst>
            </p:cNvPr>
            <p:cNvSpPr/>
            <p:nvPr/>
          </p:nvSpPr>
          <p:spPr bwMode="auto">
            <a:xfrm>
              <a:off x="660400" y="3268332"/>
              <a:ext cx="3759488"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7" name="íṧḻîḑê">
              <a:extLst>
                <a:ext uri="{FF2B5EF4-FFF2-40B4-BE49-F238E27FC236}">
                  <a16:creationId xmlns:a16="http://schemas.microsoft.com/office/drawing/2014/main" id="{6987B6D3-A240-4E55-9F01-F769AF3DBEB8}"/>
                </a:ext>
              </a:extLst>
            </p:cNvPr>
            <p:cNvSpPr/>
            <p:nvPr/>
          </p:nvSpPr>
          <p:spPr bwMode="auto">
            <a:xfrm>
              <a:off x="660400" y="5222275"/>
              <a:ext cx="3759488" cy="72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171450" indent="-171450">
                <a:lnSpc>
                  <a:spcPct val="150000"/>
                </a:lnSpc>
                <a:buFont typeface="Arial" panose="020B0604020202020204" pitchFamily="34" charset="0"/>
                <a:buChar char="•"/>
              </a:pPr>
              <a:r>
                <a:rPr lang="en-US" altLang="zh-CN" sz="1100" dirty="0"/>
                <a:t>Copy paste fonts. Choose the only option to retain text.</a:t>
              </a:r>
            </a:p>
            <a:p>
              <a:pPr marL="171450" indent="-171450">
                <a:lnSpc>
                  <a:spcPct val="150000"/>
                </a:lnSpc>
                <a:buFont typeface="Arial" panose="020B0604020202020204" pitchFamily="34" charset="0"/>
                <a:buChar char="•"/>
              </a:pPr>
              <a:r>
                <a:rPr lang="en-US" altLang="zh-CN" sz="1100" dirty="0"/>
                <a:t>……</a:t>
              </a:r>
            </a:p>
          </p:txBody>
        </p:sp>
        <p:sp>
          <p:nvSpPr>
            <p:cNvPr id="18" name="íṥ1ídé">
              <a:extLst>
                <a:ext uri="{FF2B5EF4-FFF2-40B4-BE49-F238E27FC236}">
                  <a16:creationId xmlns:a16="http://schemas.microsoft.com/office/drawing/2014/main" id="{1914F080-4BA1-4D25-ABC5-F63D36A31475}"/>
                </a:ext>
              </a:extLst>
            </p:cNvPr>
            <p:cNvSpPr/>
            <p:nvPr/>
          </p:nvSpPr>
          <p:spPr>
            <a:xfrm>
              <a:off x="4626832" y="1482587"/>
              <a:ext cx="448302" cy="391342"/>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19" name="isļíḓê">
              <a:extLst>
                <a:ext uri="{FF2B5EF4-FFF2-40B4-BE49-F238E27FC236}">
                  <a16:creationId xmlns:a16="http://schemas.microsoft.com/office/drawing/2014/main" id="{5DB4FBF6-1A32-4CB2-BBA2-04831712163A}"/>
                </a:ext>
              </a:extLst>
            </p:cNvPr>
            <p:cNvSpPr/>
            <p:nvPr/>
          </p:nvSpPr>
          <p:spPr>
            <a:xfrm>
              <a:off x="4628628" y="5384136"/>
              <a:ext cx="446506" cy="404016"/>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0" name="ïšlîďé">
              <a:extLst>
                <a:ext uri="{FF2B5EF4-FFF2-40B4-BE49-F238E27FC236}">
                  <a16:creationId xmlns:a16="http://schemas.microsoft.com/office/drawing/2014/main" id="{6AB76EF1-B3E5-4CA0-B01E-C662A1B17243}"/>
                </a:ext>
              </a:extLst>
            </p:cNvPr>
            <p:cNvSpPr/>
            <p:nvPr/>
          </p:nvSpPr>
          <p:spPr>
            <a:xfrm>
              <a:off x="5764760" y="3417994"/>
              <a:ext cx="435404" cy="428414"/>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1" name="í$1idè">
              <a:extLst>
                <a:ext uri="{FF2B5EF4-FFF2-40B4-BE49-F238E27FC236}">
                  <a16:creationId xmlns:a16="http://schemas.microsoft.com/office/drawing/2014/main" id="{8B5DD835-08D9-4C00-B6D8-9DEBFF55F514}"/>
                </a:ext>
              </a:extLst>
            </p:cNvPr>
            <p:cNvSpPr/>
            <p:nvPr/>
          </p:nvSpPr>
          <p:spPr>
            <a:xfrm>
              <a:off x="5331972" y="4405222"/>
              <a:ext cx="452336" cy="407900"/>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2" name="îṣlíḓê">
              <a:extLst>
                <a:ext uri="{FF2B5EF4-FFF2-40B4-BE49-F238E27FC236}">
                  <a16:creationId xmlns:a16="http://schemas.microsoft.com/office/drawing/2014/main" id="{E326F17C-EC10-4BEB-AE07-E6964392F390}"/>
                </a:ext>
              </a:extLst>
            </p:cNvPr>
            <p:cNvSpPr/>
            <p:nvPr/>
          </p:nvSpPr>
          <p:spPr>
            <a:xfrm>
              <a:off x="5318204" y="2381951"/>
              <a:ext cx="466104" cy="549000"/>
            </a:xfrm>
            <a:custGeom>
              <a:avLst/>
              <a:gdLst>
                <a:gd name="T0" fmla="*/ 94 w 294"/>
                <a:gd name="T1" fmla="*/ 150 h 347"/>
                <a:gd name="T2" fmla="*/ 94 w 294"/>
                <a:gd name="T3" fmla="*/ 277 h 347"/>
                <a:gd name="T4" fmla="*/ 85 w 294"/>
                <a:gd name="T5" fmla="*/ 290 h 347"/>
                <a:gd name="T6" fmla="*/ 58 w 294"/>
                <a:gd name="T7" fmla="*/ 294 h 347"/>
                <a:gd name="T8" fmla="*/ 58 w 294"/>
                <a:gd name="T9" fmla="*/ 294 h 347"/>
                <a:gd name="T10" fmla="*/ 1 w 294"/>
                <a:gd name="T11" fmla="*/ 257 h 347"/>
                <a:gd name="T12" fmla="*/ 1 w 294"/>
                <a:gd name="T13" fmla="*/ 94 h 347"/>
                <a:gd name="T14" fmla="*/ 23 w 294"/>
                <a:gd name="T15" fmla="*/ 52 h 347"/>
                <a:gd name="T16" fmla="*/ 100 w 294"/>
                <a:gd name="T17" fmla="*/ 3 h 347"/>
                <a:gd name="T18" fmla="*/ 114 w 294"/>
                <a:gd name="T19" fmla="*/ 3 h 347"/>
                <a:gd name="T20" fmla="*/ 121 w 294"/>
                <a:gd name="T21" fmla="*/ 14 h 347"/>
                <a:gd name="T22" fmla="*/ 121 w 294"/>
                <a:gd name="T23" fmla="*/ 34 h 347"/>
                <a:gd name="T24" fmla="*/ 107 w 294"/>
                <a:gd name="T25" fmla="*/ 47 h 347"/>
                <a:gd name="T26" fmla="*/ 95 w 294"/>
                <a:gd name="T27" fmla="*/ 38 h 347"/>
                <a:gd name="T28" fmla="*/ 36 w 294"/>
                <a:gd name="T29" fmla="*/ 76 h 347"/>
                <a:gd name="T30" fmla="*/ 27 w 294"/>
                <a:gd name="T31" fmla="*/ 90 h 347"/>
                <a:gd name="T32" fmla="*/ 30 w 294"/>
                <a:gd name="T33" fmla="*/ 100 h 347"/>
                <a:gd name="T34" fmla="*/ 68 w 294"/>
                <a:gd name="T35" fmla="*/ 92 h 347"/>
                <a:gd name="T36" fmla="*/ 166 w 294"/>
                <a:gd name="T37" fmla="*/ 27 h 347"/>
                <a:gd name="T38" fmla="*/ 180 w 294"/>
                <a:gd name="T39" fmla="*/ 26 h 347"/>
                <a:gd name="T40" fmla="*/ 187 w 294"/>
                <a:gd name="T41" fmla="*/ 38 h 347"/>
                <a:gd name="T42" fmla="*/ 187 w 294"/>
                <a:gd name="T43" fmla="*/ 40 h 347"/>
                <a:gd name="T44" fmla="*/ 181 w 294"/>
                <a:gd name="T45" fmla="*/ 51 h 347"/>
                <a:gd name="T46" fmla="*/ 120 w 294"/>
                <a:gd name="T47" fmla="*/ 92 h 347"/>
                <a:gd name="T48" fmla="*/ 94 w 294"/>
                <a:gd name="T49" fmla="*/ 150 h 347"/>
                <a:gd name="T50" fmla="*/ 294 w 294"/>
                <a:gd name="T51" fmla="*/ 85 h 347"/>
                <a:gd name="T52" fmla="*/ 294 w 294"/>
                <a:gd name="T53" fmla="*/ 258 h 347"/>
                <a:gd name="T54" fmla="*/ 288 w 294"/>
                <a:gd name="T55" fmla="*/ 270 h 347"/>
                <a:gd name="T56" fmla="*/ 194 w 294"/>
                <a:gd name="T57" fmla="*/ 340 h 347"/>
                <a:gd name="T58" fmla="*/ 164 w 294"/>
                <a:gd name="T59" fmla="*/ 347 h 347"/>
                <a:gd name="T60" fmla="*/ 107 w 294"/>
                <a:gd name="T61" fmla="*/ 307 h 347"/>
                <a:gd name="T62" fmla="*/ 107 w 294"/>
                <a:gd name="T63" fmla="*/ 146 h 347"/>
                <a:gd name="T64" fmla="*/ 107 w 294"/>
                <a:gd name="T65" fmla="*/ 142 h 347"/>
                <a:gd name="T66" fmla="*/ 107 w 294"/>
                <a:gd name="T67" fmla="*/ 142 h 347"/>
                <a:gd name="T68" fmla="*/ 128 w 294"/>
                <a:gd name="T69" fmla="*/ 105 h 347"/>
                <a:gd name="T70" fmla="*/ 206 w 294"/>
                <a:gd name="T71" fmla="*/ 50 h 347"/>
                <a:gd name="T72" fmla="*/ 220 w 294"/>
                <a:gd name="T73" fmla="*/ 50 h 347"/>
                <a:gd name="T74" fmla="*/ 227 w 294"/>
                <a:gd name="T75" fmla="*/ 61 h 347"/>
                <a:gd name="T76" fmla="*/ 227 w 294"/>
                <a:gd name="T77" fmla="*/ 81 h 347"/>
                <a:gd name="T78" fmla="*/ 214 w 294"/>
                <a:gd name="T79" fmla="*/ 94 h 347"/>
                <a:gd name="T80" fmla="*/ 202 w 294"/>
                <a:gd name="T81" fmla="*/ 86 h 347"/>
                <a:gd name="T82" fmla="*/ 144 w 294"/>
                <a:gd name="T83" fmla="*/ 126 h 347"/>
                <a:gd name="T84" fmla="*/ 134 w 294"/>
                <a:gd name="T85" fmla="*/ 142 h 347"/>
                <a:gd name="T86" fmla="*/ 137 w 294"/>
                <a:gd name="T87" fmla="*/ 151 h 347"/>
                <a:gd name="T88" fmla="*/ 180 w 294"/>
                <a:gd name="T89" fmla="*/ 144 h 347"/>
                <a:gd name="T90" fmla="*/ 272 w 294"/>
                <a:gd name="T91" fmla="*/ 75 h 347"/>
                <a:gd name="T92" fmla="*/ 286 w 294"/>
                <a:gd name="T93" fmla="*/ 73 h 347"/>
                <a:gd name="T94" fmla="*/ 294 w 294"/>
                <a:gd name="T95" fmla="*/ 85 h 347"/>
                <a:gd name="T96" fmla="*/ 267 w 294"/>
                <a:gd name="T97" fmla="*/ 145 h 347"/>
                <a:gd name="T98" fmla="*/ 201 w 294"/>
                <a:gd name="T99" fmla="*/ 196 h 347"/>
                <a:gd name="T100" fmla="*/ 201 w 294"/>
                <a:gd name="T101" fmla="*/ 223 h 347"/>
                <a:gd name="T102" fmla="*/ 267 w 294"/>
                <a:gd name="T103" fmla="*/ 171 h 347"/>
                <a:gd name="T104" fmla="*/ 267 w 294"/>
                <a:gd name="T105" fmla="*/ 1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347">
                  <a:moveTo>
                    <a:pt x="94" y="150"/>
                  </a:moveTo>
                  <a:lnTo>
                    <a:pt x="94" y="277"/>
                  </a:lnTo>
                  <a:cubicBezTo>
                    <a:pt x="94" y="283"/>
                    <a:pt x="90" y="288"/>
                    <a:pt x="85" y="290"/>
                  </a:cubicBezTo>
                  <a:cubicBezTo>
                    <a:pt x="77" y="292"/>
                    <a:pt x="68" y="294"/>
                    <a:pt x="58" y="294"/>
                  </a:cubicBezTo>
                  <a:lnTo>
                    <a:pt x="58" y="294"/>
                  </a:lnTo>
                  <a:cubicBezTo>
                    <a:pt x="31" y="294"/>
                    <a:pt x="1" y="282"/>
                    <a:pt x="1" y="257"/>
                  </a:cubicBezTo>
                  <a:lnTo>
                    <a:pt x="1" y="94"/>
                  </a:lnTo>
                  <a:cubicBezTo>
                    <a:pt x="0" y="83"/>
                    <a:pt x="4" y="63"/>
                    <a:pt x="23" y="52"/>
                  </a:cubicBezTo>
                  <a:cubicBezTo>
                    <a:pt x="31" y="47"/>
                    <a:pt x="77" y="18"/>
                    <a:pt x="100" y="3"/>
                  </a:cubicBezTo>
                  <a:cubicBezTo>
                    <a:pt x="104" y="0"/>
                    <a:pt x="109" y="0"/>
                    <a:pt x="114" y="3"/>
                  </a:cubicBezTo>
                  <a:cubicBezTo>
                    <a:pt x="118" y="5"/>
                    <a:pt x="121" y="9"/>
                    <a:pt x="121" y="14"/>
                  </a:cubicBezTo>
                  <a:lnTo>
                    <a:pt x="121" y="34"/>
                  </a:lnTo>
                  <a:cubicBezTo>
                    <a:pt x="121" y="41"/>
                    <a:pt x="115" y="47"/>
                    <a:pt x="107" y="47"/>
                  </a:cubicBezTo>
                  <a:cubicBezTo>
                    <a:pt x="101" y="47"/>
                    <a:pt x="97" y="43"/>
                    <a:pt x="95" y="38"/>
                  </a:cubicBezTo>
                  <a:cubicBezTo>
                    <a:pt x="74" y="52"/>
                    <a:pt x="43" y="71"/>
                    <a:pt x="36" y="76"/>
                  </a:cubicBezTo>
                  <a:cubicBezTo>
                    <a:pt x="29" y="79"/>
                    <a:pt x="27" y="87"/>
                    <a:pt x="27" y="90"/>
                  </a:cubicBezTo>
                  <a:cubicBezTo>
                    <a:pt x="27" y="95"/>
                    <a:pt x="28" y="98"/>
                    <a:pt x="30" y="100"/>
                  </a:cubicBezTo>
                  <a:cubicBezTo>
                    <a:pt x="35" y="105"/>
                    <a:pt x="50" y="102"/>
                    <a:pt x="68" y="92"/>
                  </a:cubicBezTo>
                  <a:cubicBezTo>
                    <a:pt x="84" y="82"/>
                    <a:pt x="166" y="28"/>
                    <a:pt x="166" y="27"/>
                  </a:cubicBezTo>
                  <a:cubicBezTo>
                    <a:pt x="171" y="24"/>
                    <a:pt x="176" y="24"/>
                    <a:pt x="180" y="26"/>
                  </a:cubicBezTo>
                  <a:cubicBezTo>
                    <a:pt x="184" y="29"/>
                    <a:pt x="187" y="33"/>
                    <a:pt x="187" y="38"/>
                  </a:cubicBezTo>
                  <a:lnTo>
                    <a:pt x="187" y="40"/>
                  </a:lnTo>
                  <a:cubicBezTo>
                    <a:pt x="187" y="44"/>
                    <a:pt x="185" y="48"/>
                    <a:pt x="181" y="51"/>
                  </a:cubicBezTo>
                  <a:cubicBezTo>
                    <a:pt x="181" y="51"/>
                    <a:pt x="125" y="89"/>
                    <a:pt x="120" y="92"/>
                  </a:cubicBezTo>
                  <a:cubicBezTo>
                    <a:pt x="100" y="104"/>
                    <a:pt x="94" y="119"/>
                    <a:pt x="94" y="150"/>
                  </a:cubicBezTo>
                  <a:close/>
                  <a:moveTo>
                    <a:pt x="294" y="85"/>
                  </a:moveTo>
                  <a:lnTo>
                    <a:pt x="294" y="258"/>
                  </a:lnTo>
                  <a:cubicBezTo>
                    <a:pt x="294" y="263"/>
                    <a:pt x="291" y="267"/>
                    <a:pt x="288" y="270"/>
                  </a:cubicBezTo>
                  <a:cubicBezTo>
                    <a:pt x="288" y="270"/>
                    <a:pt x="210" y="330"/>
                    <a:pt x="194" y="340"/>
                  </a:cubicBezTo>
                  <a:cubicBezTo>
                    <a:pt x="186" y="345"/>
                    <a:pt x="175" y="347"/>
                    <a:pt x="164" y="347"/>
                  </a:cubicBezTo>
                  <a:cubicBezTo>
                    <a:pt x="136" y="347"/>
                    <a:pt x="107" y="332"/>
                    <a:pt x="107" y="307"/>
                  </a:cubicBezTo>
                  <a:lnTo>
                    <a:pt x="107" y="146"/>
                  </a:lnTo>
                  <a:lnTo>
                    <a:pt x="107" y="142"/>
                  </a:lnTo>
                  <a:cubicBezTo>
                    <a:pt x="107" y="142"/>
                    <a:pt x="107" y="142"/>
                    <a:pt x="107" y="142"/>
                  </a:cubicBezTo>
                  <a:cubicBezTo>
                    <a:pt x="107" y="132"/>
                    <a:pt x="110" y="118"/>
                    <a:pt x="128" y="105"/>
                  </a:cubicBezTo>
                  <a:cubicBezTo>
                    <a:pt x="139" y="97"/>
                    <a:pt x="204" y="52"/>
                    <a:pt x="206" y="50"/>
                  </a:cubicBezTo>
                  <a:cubicBezTo>
                    <a:pt x="210" y="48"/>
                    <a:pt x="216" y="47"/>
                    <a:pt x="220" y="50"/>
                  </a:cubicBezTo>
                  <a:cubicBezTo>
                    <a:pt x="224" y="52"/>
                    <a:pt x="227" y="57"/>
                    <a:pt x="227" y="61"/>
                  </a:cubicBezTo>
                  <a:lnTo>
                    <a:pt x="227" y="81"/>
                  </a:lnTo>
                  <a:cubicBezTo>
                    <a:pt x="227" y="88"/>
                    <a:pt x="221" y="94"/>
                    <a:pt x="214" y="94"/>
                  </a:cubicBezTo>
                  <a:cubicBezTo>
                    <a:pt x="208" y="94"/>
                    <a:pt x="204" y="91"/>
                    <a:pt x="202" y="86"/>
                  </a:cubicBezTo>
                  <a:cubicBezTo>
                    <a:pt x="181" y="100"/>
                    <a:pt x="151" y="121"/>
                    <a:pt x="144" y="126"/>
                  </a:cubicBezTo>
                  <a:cubicBezTo>
                    <a:pt x="135" y="132"/>
                    <a:pt x="134" y="137"/>
                    <a:pt x="134" y="142"/>
                  </a:cubicBezTo>
                  <a:cubicBezTo>
                    <a:pt x="134" y="146"/>
                    <a:pt x="135" y="149"/>
                    <a:pt x="137" y="151"/>
                  </a:cubicBezTo>
                  <a:cubicBezTo>
                    <a:pt x="144" y="157"/>
                    <a:pt x="162" y="155"/>
                    <a:pt x="180" y="144"/>
                  </a:cubicBezTo>
                  <a:cubicBezTo>
                    <a:pt x="194" y="136"/>
                    <a:pt x="251" y="91"/>
                    <a:pt x="272" y="75"/>
                  </a:cubicBezTo>
                  <a:cubicBezTo>
                    <a:pt x="276" y="72"/>
                    <a:pt x="282" y="71"/>
                    <a:pt x="286" y="73"/>
                  </a:cubicBezTo>
                  <a:cubicBezTo>
                    <a:pt x="291" y="76"/>
                    <a:pt x="294" y="80"/>
                    <a:pt x="294" y="85"/>
                  </a:cubicBezTo>
                  <a:close/>
                  <a:moveTo>
                    <a:pt x="267" y="145"/>
                  </a:moveTo>
                  <a:lnTo>
                    <a:pt x="201" y="196"/>
                  </a:lnTo>
                  <a:lnTo>
                    <a:pt x="201" y="223"/>
                  </a:lnTo>
                  <a:lnTo>
                    <a:pt x="267" y="171"/>
                  </a:lnTo>
                  <a:lnTo>
                    <a:pt x="267" y="145"/>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grpSp>
    </p:spTree>
    <p:extLst>
      <p:ext uri="{BB962C8B-B14F-4D97-AF65-F5344CB8AC3E}">
        <p14:creationId xmlns:p14="http://schemas.microsoft.com/office/powerpoint/2010/main" val="8279791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ca8cd0c2-e85c-4f2f-991e-3e2601722c7f"/>
</p:tagLst>
</file>

<file path=ppt/tags/tag10.xml><?xml version="1.0" encoding="utf-8"?>
<p:tagLst xmlns:a="http://schemas.openxmlformats.org/drawingml/2006/main" xmlns:r="http://schemas.openxmlformats.org/officeDocument/2006/relationships" xmlns:p="http://schemas.openxmlformats.org/presentationml/2006/main">
  <p:tag name="PA" val="v5.1.2"/>
</p:tagLst>
</file>

<file path=ppt/tags/tag100.xml><?xml version="1.0" encoding="utf-8"?>
<p:tagLst xmlns:a="http://schemas.openxmlformats.org/drawingml/2006/main" xmlns:r="http://schemas.openxmlformats.org/officeDocument/2006/relationships" xmlns:p="http://schemas.openxmlformats.org/presentationml/2006/main">
  <p:tag name="PA" val="v5.1.2"/>
</p:tagLst>
</file>

<file path=ppt/tags/tag101.xml><?xml version="1.0" encoding="utf-8"?>
<p:tagLst xmlns:a="http://schemas.openxmlformats.org/drawingml/2006/main" xmlns:r="http://schemas.openxmlformats.org/officeDocument/2006/relationships" xmlns:p="http://schemas.openxmlformats.org/presentationml/2006/main">
  <p:tag name="PA" val="v5.1.1"/>
</p:tagLst>
</file>

<file path=ppt/tags/tag102.xml><?xml version="1.0" encoding="utf-8"?>
<p:tagLst xmlns:a="http://schemas.openxmlformats.org/drawingml/2006/main" xmlns:r="http://schemas.openxmlformats.org/officeDocument/2006/relationships" xmlns:p="http://schemas.openxmlformats.org/presentationml/2006/main">
  <p:tag name="PA" val="v5.1.2"/>
</p:tagLst>
</file>

<file path=ppt/tags/tag103.xml><?xml version="1.0" encoding="utf-8"?>
<p:tagLst xmlns:a="http://schemas.openxmlformats.org/drawingml/2006/main" xmlns:r="http://schemas.openxmlformats.org/officeDocument/2006/relationships" xmlns:p="http://schemas.openxmlformats.org/presentationml/2006/main">
  <p:tag name="PA" val="v5.1.2"/>
</p:tagLst>
</file>

<file path=ppt/tags/tag104.xml><?xml version="1.0" encoding="utf-8"?>
<p:tagLst xmlns:a="http://schemas.openxmlformats.org/drawingml/2006/main" xmlns:r="http://schemas.openxmlformats.org/officeDocument/2006/relationships" xmlns:p="http://schemas.openxmlformats.org/presentationml/2006/main">
  <p:tag name="PA" val="v5.1.2"/>
</p:tagLst>
</file>

<file path=ppt/tags/tag105.xml><?xml version="1.0" encoding="utf-8"?>
<p:tagLst xmlns:a="http://schemas.openxmlformats.org/drawingml/2006/main" xmlns:r="http://schemas.openxmlformats.org/officeDocument/2006/relationships" xmlns:p="http://schemas.openxmlformats.org/presentationml/2006/main">
  <p:tag name="PA" val="v5.1.2"/>
</p:tagLst>
</file>

<file path=ppt/tags/tag106.xml><?xml version="1.0" encoding="utf-8"?>
<p:tagLst xmlns:a="http://schemas.openxmlformats.org/drawingml/2006/main" xmlns:r="http://schemas.openxmlformats.org/officeDocument/2006/relationships" xmlns:p="http://schemas.openxmlformats.org/presentationml/2006/main">
  <p:tag name="PA" val="v5.1.2"/>
</p:tagLst>
</file>

<file path=ppt/tags/tag107.xml><?xml version="1.0" encoding="utf-8"?>
<p:tagLst xmlns:a="http://schemas.openxmlformats.org/drawingml/2006/main" xmlns:r="http://schemas.openxmlformats.org/officeDocument/2006/relationships" xmlns:p="http://schemas.openxmlformats.org/presentationml/2006/main">
  <p:tag name="PA" val="v5.1.2"/>
</p:tagLst>
</file>

<file path=ppt/tags/tag108.xml><?xml version="1.0" encoding="utf-8"?>
<p:tagLst xmlns:a="http://schemas.openxmlformats.org/drawingml/2006/main" xmlns:r="http://schemas.openxmlformats.org/officeDocument/2006/relationships" xmlns:p="http://schemas.openxmlformats.org/presentationml/2006/main">
  <p:tag name="PA" val="v5.1.2"/>
</p:tagLst>
</file>

<file path=ppt/tags/tag109.xml><?xml version="1.0" encoding="utf-8"?>
<p:tagLst xmlns:a="http://schemas.openxmlformats.org/drawingml/2006/main" xmlns:r="http://schemas.openxmlformats.org/officeDocument/2006/relationships" xmlns:p="http://schemas.openxmlformats.org/presentationml/2006/main">
  <p:tag name="PA" val="v5.1.2"/>
</p:tagLst>
</file>

<file path=ppt/tags/tag11.xml><?xml version="1.0" encoding="utf-8"?>
<p:tagLst xmlns:a="http://schemas.openxmlformats.org/drawingml/2006/main" xmlns:r="http://schemas.openxmlformats.org/officeDocument/2006/relationships" xmlns:p="http://schemas.openxmlformats.org/presentationml/2006/main">
  <p:tag name="PA" val="v5.1.2"/>
</p:tagLst>
</file>

<file path=ppt/tags/tag110.xml><?xml version="1.0" encoding="utf-8"?>
<p:tagLst xmlns:a="http://schemas.openxmlformats.org/drawingml/2006/main" xmlns:r="http://schemas.openxmlformats.org/officeDocument/2006/relationships" xmlns:p="http://schemas.openxmlformats.org/presentationml/2006/main">
  <p:tag name="PA" val="v5.1.2"/>
</p:tagLst>
</file>

<file path=ppt/tags/tag111.xml><?xml version="1.0" encoding="utf-8"?>
<p:tagLst xmlns:a="http://schemas.openxmlformats.org/drawingml/2006/main" xmlns:r="http://schemas.openxmlformats.org/officeDocument/2006/relationships" xmlns:p="http://schemas.openxmlformats.org/presentationml/2006/main">
  <p:tag name="PA" val="v5.1.2"/>
</p:tagLst>
</file>

<file path=ppt/tags/tag112.xml><?xml version="1.0" encoding="utf-8"?>
<p:tagLst xmlns:a="http://schemas.openxmlformats.org/drawingml/2006/main" xmlns:r="http://schemas.openxmlformats.org/officeDocument/2006/relationships" xmlns:p="http://schemas.openxmlformats.org/presentationml/2006/main">
  <p:tag name="PA" val="v5.1.2"/>
</p:tagLst>
</file>

<file path=ppt/tags/tag113.xml><?xml version="1.0" encoding="utf-8"?>
<p:tagLst xmlns:a="http://schemas.openxmlformats.org/drawingml/2006/main" xmlns:r="http://schemas.openxmlformats.org/officeDocument/2006/relationships" xmlns:p="http://schemas.openxmlformats.org/presentationml/2006/main">
  <p:tag name="PA" val="v5.1.2"/>
</p:tagLst>
</file>

<file path=ppt/tags/tag114.xml><?xml version="1.0" encoding="utf-8"?>
<p:tagLst xmlns:a="http://schemas.openxmlformats.org/drawingml/2006/main" xmlns:r="http://schemas.openxmlformats.org/officeDocument/2006/relationships" xmlns:p="http://schemas.openxmlformats.org/presentationml/2006/main">
  <p:tag name="PA" val="v5.1.2"/>
</p:tagLst>
</file>

<file path=ppt/tags/tag115.xml><?xml version="1.0" encoding="utf-8"?>
<p:tagLst xmlns:a="http://schemas.openxmlformats.org/drawingml/2006/main" xmlns:r="http://schemas.openxmlformats.org/officeDocument/2006/relationships" xmlns:p="http://schemas.openxmlformats.org/presentationml/2006/main">
  <p:tag name="PA" val="v5.1.2"/>
</p:tagLst>
</file>

<file path=ppt/tags/tag116.xml><?xml version="1.0" encoding="utf-8"?>
<p:tagLst xmlns:a="http://schemas.openxmlformats.org/drawingml/2006/main" xmlns:r="http://schemas.openxmlformats.org/officeDocument/2006/relationships" xmlns:p="http://schemas.openxmlformats.org/presentationml/2006/main">
  <p:tag name="PA" val="v5.1.2"/>
</p:tagLst>
</file>

<file path=ppt/tags/tag117.xml><?xml version="1.0" encoding="utf-8"?>
<p:tagLst xmlns:a="http://schemas.openxmlformats.org/drawingml/2006/main" xmlns:r="http://schemas.openxmlformats.org/officeDocument/2006/relationships" xmlns:p="http://schemas.openxmlformats.org/presentationml/2006/main">
  <p:tag name="PA" val="v5.1.2"/>
</p:tagLst>
</file>

<file path=ppt/tags/tag118.xml><?xml version="1.0" encoding="utf-8"?>
<p:tagLst xmlns:a="http://schemas.openxmlformats.org/drawingml/2006/main" xmlns:r="http://schemas.openxmlformats.org/officeDocument/2006/relationships" xmlns:p="http://schemas.openxmlformats.org/presentationml/2006/main">
  <p:tag name="PA" val="v5.1.2"/>
</p:tagLst>
</file>

<file path=ppt/tags/tag119.xml><?xml version="1.0" encoding="utf-8"?>
<p:tagLst xmlns:a="http://schemas.openxmlformats.org/drawingml/2006/main" xmlns:r="http://schemas.openxmlformats.org/officeDocument/2006/relationships" xmlns:p="http://schemas.openxmlformats.org/presentationml/2006/main">
  <p:tag name="PA" val="v5.1.2"/>
</p:tagLst>
</file>

<file path=ppt/tags/tag12.xml><?xml version="1.0" encoding="utf-8"?>
<p:tagLst xmlns:a="http://schemas.openxmlformats.org/drawingml/2006/main" xmlns:r="http://schemas.openxmlformats.org/officeDocument/2006/relationships" xmlns:p="http://schemas.openxmlformats.org/presentationml/2006/main">
  <p:tag name="PA" val="v5.1.2"/>
</p:tagLst>
</file>

<file path=ppt/tags/tag120.xml><?xml version="1.0" encoding="utf-8"?>
<p:tagLst xmlns:a="http://schemas.openxmlformats.org/drawingml/2006/main" xmlns:r="http://schemas.openxmlformats.org/officeDocument/2006/relationships" xmlns:p="http://schemas.openxmlformats.org/presentationml/2006/main">
  <p:tag name="PA" val="v5.1.2"/>
</p:tagLst>
</file>

<file path=ppt/tags/tag121.xml><?xml version="1.0" encoding="utf-8"?>
<p:tagLst xmlns:a="http://schemas.openxmlformats.org/drawingml/2006/main" xmlns:r="http://schemas.openxmlformats.org/officeDocument/2006/relationships" xmlns:p="http://schemas.openxmlformats.org/presentationml/2006/main">
  <p:tag name="PA" val="v5.1.2"/>
</p:tagLst>
</file>

<file path=ppt/tags/tag122.xml><?xml version="1.0" encoding="utf-8"?>
<p:tagLst xmlns:a="http://schemas.openxmlformats.org/drawingml/2006/main" xmlns:r="http://schemas.openxmlformats.org/officeDocument/2006/relationships" xmlns:p="http://schemas.openxmlformats.org/presentationml/2006/main">
  <p:tag name="PA" val="v5.1.2"/>
</p:tagLst>
</file>

<file path=ppt/tags/tag123.xml><?xml version="1.0" encoding="utf-8"?>
<p:tagLst xmlns:a="http://schemas.openxmlformats.org/drawingml/2006/main" xmlns:r="http://schemas.openxmlformats.org/officeDocument/2006/relationships" xmlns:p="http://schemas.openxmlformats.org/presentationml/2006/main">
  <p:tag name="PA" val="v5.1.2"/>
</p:tagLst>
</file>

<file path=ppt/tags/tag124.xml><?xml version="1.0" encoding="utf-8"?>
<p:tagLst xmlns:a="http://schemas.openxmlformats.org/drawingml/2006/main" xmlns:r="http://schemas.openxmlformats.org/officeDocument/2006/relationships" xmlns:p="http://schemas.openxmlformats.org/presentationml/2006/main">
  <p:tag name="PA" val="v5.1.2"/>
</p:tagLst>
</file>

<file path=ppt/tags/tag125.xml><?xml version="1.0" encoding="utf-8"?>
<p:tagLst xmlns:a="http://schemas.openxmlformats.org/drawingml/2006/main" xmlns:r="http://schemas.openxmlformats.org/officeDocument/2006/relationships" xmlns:p="http://schemas.openxmlformats.org/presentationml/2006/main">
  <p:tag name="PA" val="v5.1.2"/>
</p:tagLst>
</file>

<file path=ppt/tags/tag126.xml><?xml version="1.0" encoding="utf-8"?>
<p:tagLst xmlns:a="http://schemas.openxmlformats.org/drawingml/2006/main" xmlns:r="http://schemas.openxmlformats.org/officeDocument/2006/relationships" xmlns:p="http://schemas.openxmlformats.org/presentationml/2006/main">
  <p:tag name="PA" val="v5.1.2"/>
</p:tagLst>
</file>

<file path=ppt/tags/tag127.xml><?xml version="1.0" encoding="utf-8"?>
<p:tagLst xmlns:a="http://schemas.openxmlformats.org/drawingml/2006/main" xmlns:r="http://schemas.openxmlformats.org/officeDocument/2006/relationships" xmlns:p="http://schemas.openxmlformats.org/presentationml/2006/main">
  <p:tag name="PA" val="v5.1.2"/>
</p:tagLst>
</file>

<file path=ppt/tags/tag128.xml><?xml version="1.0" encoding="utf-8"?>
<p:tagLst xmlns:a="http://schemas.openxmlformats.org/drawingml/2006/main" xmlns:r="http://schemas.openxmlformats.org/officeDocument/2006/relationships" xmlns:p="http://schemas.openxmlformats.org/presentationml/2006/main">
  <p:tag name="PA" val="v5.1.2"/>
</p:tagLst>
</file>

<file path=ppt/tags/tag129.xml><?xml version="1.0" encoding="utf-8"?>
<p:tagLst xmlns:a="http://schemas.openxmlformats.org/drawingml/2006/main" xmlns:r="http://schemas.openxmlformats.org/officeDocument/2006/relationships" xmlns:p="http://schemas.openxmlformats.org/presentationml/2006/main">
  <p:tag name="PA" val="v5.1.2"/>
</p:tagLst>
</file>

<file path=ppt/tags/tag13.xml><?xml version="1.0" encoding="utf-8"?>
<p:tagLst xmlns:a="http://schemas.openxmlformats.org/drawingml/2006/main" xmlns:r="http://schemas.openxmlformats.org/officeDocument/2006/relationships" xmlns:p="http://schemas.openxmlformats.org/presentationml/2006/main">
  <p:tag name="PA" val="v5.1.2"/>
</p:tagLst>
</file>

<file path=ppt/tags/tag130.xml><?xml version="1.0" encoding="utf-8"?>
<p:tagLst xmlns:a="http://schemas.openxmlformats.org/drawingml/2006/main" xmlns:r="http://schemas.openxmlformats.org/officeDocument/2006/relationships" xmlns:p="http://schemas.openxmlformats.org/presentationml/2006/main">
  <p:tag name="PA" val="v5.1.2"/>
</p:tagLst>
</file>

<file path=ppt/tags/tag131.xml><?xml version="1.0" encoding="utf-8"?>
<p:tagLst xmlns:a="http://schemas.openxmlformats.org/drawingml/2006/main" xmlns:r="http://schemas.openxmlformats.org/officeDocument/2006/relationships" xmlns:p="http://schemas.openxmlformats.org/presentationml/2006/main">
  <p:tag name="PA" val="v5.1.2"/>
</p:tagLst>
</file>

<file path=ppt/tags/tag132.xml><?xml version="1.0" encoding="utf-8"?>
<p:tagLst xmlns:a="http://schemas.openxmlformats.org/drawingml/2006/main" xmlns:r="http://schemas.openxmlformats.org/officeDocument/2006/relationships" xmlns:p="http://schemas.openxmlformats.org/presentationml/2006/main">
  <p:tag name="PA" val="v5.1.2"/>
</p:tagLst>
</file>

<file path=ppt/tags/tag133.xml><?xml version="1.0" encoding="utf-8"?>
<p:tagLst xmlns:a="http://schemas.openxmlformats.org/drawingml/2006/main" xmlns:r="http://schemas.openxmlformats.org/officeDocument/2006/relationships" xmlns:p="http://schemas.openxmlformats.org/presentationml/2006/main">
  <p:tag name="PA" val="v5.1.2"/>
</p:tagLst>
</file>

<file path=ppt/tags/tag134.xml><?xml version="1.0" encoding="utf-8"?>
<p:tagLst xmlns:a="http://schemas.openxmlformats.org/drawingml/2006/main" xmlns:r="http://schemas.openxmlformats.org/officeDocument/2006/relationships" xmlns:p="http://schemas.openxmlformats.org/presentationml/2006/main">
  <p:tag name="PA" val="v5.1.2"/>
</p:tagLst>
</file>

<file path=ppt/tags/tag135.xml><?xml version="1.0" encoding="utf-8"?>
<p:tagLst xmlns:a="http://schemas.openxmlformats.org/drawingml/2006/main" xmlns:r="http://schemas.openxmlformats.org/officeDocument/2006/relationships" xmlns:p="http://schemas.openxmlformats.org/presentationml/2006/main">
  <p:tag name="PA" val="v5.1.2"/>
</p:tagLst>
</file>

<file path=ppt/tags/tag136.xml><?xml version="1.0" encoding="utf-8"?>
<p:tagLst xmlns:a="http://schemas.openxmlformats.org/drawingml/2006/main" xmlns:r="http://schemas.openxmlformats.org/officeDocument/2006/relationships" xmlns:p="http://schemas.openxmlformats.org/presentationml/2006/main">
  <p:tag name="PA" val="v5.1.2"/>
</p:tagLst>
</file>

<file path=ppt/tags/tag137.xml><?xml version="1.0" encoding="utf-8"?>
<p:tagLst xmlns:a="http://schemas.openxmlformats.org/drawingml/2006/main" xmlns:r="http://schemas.openxmlformats.org/officeDocument/2006/relationships" xmlns:p="http://schemas.openxmlformats.org/presentationml/2006/main">
  <p:tag name="PA" val="v5.1.2"/>
</p:tagLst>
</file>

<file path=ppt/tags/tag138.xml><?xml version="1.0" encoding="utf-8"?>
<p:tagLst xmlns:a="http://schemas.openxmlformats.org/drawingml/2006/main" xmlns:r="http://schemas.openxmlformats.org/officeDocument/2006/relationships" xmlns:p="http://schemas.openxmlformats.org/presentationml/2006/main">
  <p:tag name="PA" val="v5.1.2"/>
</p:tagLst>
</file>

<file path=ppt/tags/tag139.xml><?xml version="1.0" encoding="utf-8"?>
<p:tagLst xmlns:a="http://schemas.openxmlformats.org/drawingml/2006/main" xmlns:r="http://schemas.openxmlformats.org/officeDocument/2006/relationships" xmlns:p="http://schemas.openxmlformats.org/presentationml/2006/main">
  <p:tag name="PA" val="v5.1.2"/>
</p:tagLst>
</file>

<file path=ppt/tags/tag14.xml><?xml version="1.0" encoding="utf-8"?>
<p:tagLst xmlns:a="http://schemas.openxmlformats.org/drawingml/2006/main" xmlns:r="http://schemas.openxmlformats.org/officeDocument/2006/relationships" xmlns:p="http://schemas.openxmlformats.org/presentationml/2006/main">
  <p:tag name="PA" val="v5.1.2"/>
</p:tagLst>
</file>

<file path=ppt/tags/tag140.xml><?xml version="1.0" encoding="utf-8"?>
<p:tagLst xmlns:a="http://schemas.openxmlformats.org/drawingml/2006/main" xmlns:r="http://schemas.openxmlformats.org/officeDocument/2006/relationships" xmlns:p="http://schemas.openxmlformats.org/presentationml/2006/main">
  <p:tag name="PA" val="v5.1.1"/>
</p:tagLst>
</file>

<file path=ppt/tags/tag141.xml><?xml version="1.0" encoding="utf-8"?>
<p:tagLst xmlns:a="http://schemas.openxmlformats.org/drawingml/2006/main" xmlns:r="http://schemas.openxmlformats.org/officeDocument/2006/relationships" xmlns:p="http://schemas.openxmlformats.org/presentationml/2006/main">
  <p:tag name="PA" val="v5.1.2"/>
</p:tagLst>
</file>

<file path=ppt/tags/tag142.xml><?xml version="1.0" encoding="utf-8"?>
<p:tagLst xmlns:a="http://schemas.openxmlformats.org/drawingml/2006/main" xmlns:r="http://schemas.openxmlformats.org/officeDocument/2006/relationships" xmlns:p="http://schemas.openxmlformats.org/presentationml/2006/main">
  <p:tag name="PA" val="v5.1.2"/>
</p:tagLst>
</file>

<file path=ppt/tags/tag143.xml><?xml version="1.0" encoding="utf-8"?>
<p:tagLst xmlns:a="http://schemas.openxmlformats.org/drawingml/2006/main" xmlns:r="http://schemas.openxmlformats.org/officeDocument/2006/relationships" xmlns:p="http://schemas.openxmlformats.org/presentationml/2006/main">
  <p:tag name="PA" val="v5.1.2"/>
</p:tagLst>
</file>

<file path=ppt/tags/tag144.xml><?xml version="1.0" encoding="utf-8"?>
<p:tagLst xmlns:a="http://schemas.openxmlformats.org/drawingml/2006/main" xmlns:r="http://schemas.openxmlformats.org/officeDocument/2006/relationships" xmlns:p="http://schemas.openxmlformats.org/presentationml/2006/main">
  <p:tag name="PA" val="v5.1.2"/>
</p:tagLst>
</file>

<file path=ppt/tags/tag145.xml><?xml version="1.0" encoding="utf-8"?>
<p:tagLst xmlns:a="http://schemas.openxmlformats.org/drawingml/2006/main" xmlns:r="http://schemas.openxmlformats.org/officeDocument/2006/relationships" xmlns:p="http://schemas.openxmlformats.org/presentationml/2006/main">
  <p:tag name="PA" val="v5.1.2"/>
</p:tagLst>
</file>

<file path=ppt/tags/tag146.xml><?xml version="1.0" encoding="utf-8"?>
<p:tagLst xmlns:a="http://schemas.openxmlformats.org/drawingml/2006/main" xmlns:r="http://schemas.openxmlformats.org/officeDocument/2006/relationships" xmlns:p="http://schemas.openxmlformats.org/presentationml/2006/main">
  <p:tag name="PA" val="v5.1.2"/>
</p:tagLst>
</file>

<file path=ppt/tags/tag147.xml><?xml version="1.0" encoding="utf-8"?>
<p:tagLst xmlns:a="http://schemas.openxmlformats.org/drawingml/2006/main" xmlns:r="http://schemas.openxmlformats.org/officeDocument/2006/relationships" xmlns:p="http://schemas.openxmlformats.org/presentationml/2006/main">
  <p:tag name="PA" val="v5.1.2"/>
</p:tagLst>
</file>

<file path=ppt/tags/tag148.xml><?xml version="1.0" encoding="utf-8"?>
<p:tagLst xmlns:a="http://schemas.openxmlformats.org/drawingml/2006/main" xmlns:r="http://schemas.openxmlformats.org/officeDocument/2006/relationships" xmlns:p="http://schemas.openxmlformats.org/presentationml/2006/main">
  <p:tag name="PA" val="v5.1.2"/>
</p:tagLst>
</file>

<file path=ppt/tags/tag149.xml><?xml version="1.0" encoding="utf-8"?>
<p:tagLst xmlns:a="http://schemas.openxmlformats.org/drawingml/2006/main" xmlns:r="http://schemas.openxmlformats.org/officeDocument/2006/relationships" xmlns:p="http://schemas.openxmlformats.org/presentationml/2006/main">
  <p:tag name="PA" val="v5.1.2"/>
</p:tagLst>
</file>

<file path=ppt/tags/tag15.xml><?xml version="1.0" encoding="utf-8"?>
<p:tagLst xmlns:a="http://schemas.openxmlformats.org/drawingml/2006/main" xmlns:r="http://schemas.openxmlformats.org/officeDocument/2006/relationships" xmlns:p="http://schemas.openxmlformats.org/presentationml/2006/main">
  <p:tag name="PA" val="v5.1.2"/>
</p:tagLst>
</file>

<file path=ppt/tags/tag150.xml><?xml version="1.0" encoding="utf-8"?>
<p:tagLst xmlns:a="http://schemas.openxmlformats.org/drawingml/2006/main" xmlns:r="http://schemas.openxmlformats.org/officeDocument/2006/relationships" xmlns:p="http://schemas.openxmlformats.org/presentationml/2006/main">
  <p:tag name="PA" val="v5.1.2"/>
</p:tagLst>
</file>

<file path=ppt/tags/tag151.xml><?xml version="1.0" encoding="utf-8"?>
<p:tagLst xmlns:a="http://schemas.openxmlformats.org/drawingml/2006/main" xmlns:r="http://schemas.openxmlformats.org/officeDocument/2006/relationships" xmlns:p="http://schemas.openxmlformats.org/presentationml/2006/main">
  <p:tag name="PA" val="v5.1.2"/>
</p:tagLst>
</file>

<file path=ppt/tags/tag152.xml><?xml version="1.0" encoding="utf-8"?>
<p:tagLst xmlns:a="http://schemas.openxmlformats.org/drawingml/2006/main" xmlns:r="http://schemas.openxmlformats.org/officeDocument/2006/relationships" xmlns:p="http://schemas.openxmlformats.org/presentationml/2006/main">
  <p:tag name="PA" val="v5.1.2"/>
</p:tagLst>
</file>

<file path=ppt/tags/tag153.xml><?xml version="1.0" encoding="utf-8"?>
<p:tagLst xmlns:a="http://schemas.openxmlformats.org/drawingml/2006/main" xmlns:r="http://schemas.openxmlformats.org/officeDocument/2006/relationships" xmlns:p="http://schemas.openxmlformats.org/presentationml/2006/main">
  <p:tag name="PA" val="v5.1.2"/>
</p:tagLst>
</file>

<file path=ppt/tags/tag154.xml><?xml version="1.0" encoding="utf-8"?>
<p:tagLst xmlns:a="http://schemas.openxmlformats.org/drawingml/2006/main" xmlns:r="http://schemas.openxmlformats.org/officeDocument/2006/relationships" xmlns:p="http://schemas.openxmlformats.org/presentationml/2006/main">
  <p:tag name="PA" val="v5.1.2"/>
</p:tagLst>
</file>

<file path=ppt/tags/tag155.xml><?xml version="1.0" encoding="utf-8"?>
<p:tagLst xmlns:a="http://schemas.openxmlformats.org/drawingml/2006/main" xmlns:r="http://schemas.openxmlformats.org/officeDocument/2006/relationships" xmlns:p="http://schemas.openxmlformats.org/presentationml/2006/main">
  <p:tag name="PA" val="v5.1.2"/>
</p:tagLst>
</file>

<file path=ppt/tags/tag156.xml><?xml version="1.0" encoding="utf-8"?>
<p:tagLst xmlns:a="http://schemas.openxmlformats.org/drawingml/2006/main" xmlns:r="http://schemas.openxmlformats.org/officeDocument/2006/relationships" xmlns:p="http://schemas.openxmlformats.org/presentationml/2006/main">
  <p:tag name="PA" val="v5.1.2"/>
</p:tagLst>
</file>

<file path=ppt/tags/tag157.xml><?xml version="1.0" encoding="utf-8"?>
<p:tagLst xmlns:a="http://schemas.openxmlformats.org/drawingml/2006/main" xmlns:r="http://schemas.openxmlformats.org/officeDocument/2006/relationships" xmlns:p="http://schemas.openxmlformats.org/presentationml/2006/main">
  <p:tag name="PA" val="v5.1.2"/>
</p:tagLst>
</file>

<file path=ppt/tags/tag158.xml><?xml version="1.0" encoding="utf-8"?>
<p:tagLst xmlns:a="http://schemas.openxmlformats.org/drawingml/2006/main" xmlns:r="http://schemas.openxmlformats.org/officeDocument/2006/relationships" xmlns:p="http://schemas.openxmlformats.org/presentationml/2006/main">
  <p:tag name="PA" val="v5.1.2"/>
</p:tagLst>
</file>

<file path=ppt/tags/tag159.xml><?xml version="1.0" encoding="utf-8"?>
<p:tagLst xmlns:a="http://schemas.openxmlformats.org/drawingml/2006/main" xmlns:r="http://schemas.openxmlformats.org/officeDocument/2006/relationships" xmlns:p="http://schemas.openxmlformats.org/presentationml/2006/main">
  <p:tag name="PA" val="v5.1.2"/>
</p:tagLst>
</file>

<file path=ppt/tags/tag16.xml><?xml version="1.0" encoding="utf-8"?>
<p:tagLst xmlns:a="http://schemas.openxmlformats.org/drawingml/2006/main" xmlns:r="http://schemas.openxmlformats.org/officeDocument/2006/relationships" xmlns:p="http://schemas.openxmlformats.org/presentationml/2006/main">
  <p:tag name="PA" val="v5.1.2"/>
</p:tagLst>
</file>

<file path=ppt/tags/tag160.xml><?xml version="1.0" encoding="utf-8"?>
<p:tagLst xmlns:a="http://schemas.openxmlformats.org/drawingml/2006/main" xmlns:r="http://schemas.openxmlformats.org/officeDocument/2006/relationships" xmlns:p="http://schemas.openxmlformats.org/presentationml/2006/main">
  <p:tag name="PA" val="v5.1.2"/>
</p:tagLst>
</file>

<file path=ppt/tags/tag161.xml><?xml version="1.0" encoding="utf-8"?>
<p:tagLst xmlns:a="http://schemas.openxmlformats.org/drawingml/2006/main" xmlns:r="http://schemas.openxmlformats.org/officeDocument/2006/relationships" xmlns:p="http://schemas.openxmlformats.org/presentationml/2006/main">
  <p:tag name="PA" val="v5.1.2"/>
</p:tagLst>
</file>

<file path=ppt/tags/tag162.xml><?xml version="1.0" encoding="utf-8"?>
<p:tagLst xmlns:a="http://schemas.openxmlformats.org/drawingml/2006/main" xmlns:r="http://schemas.openxmlformats.org/officeDocument/2006/relationships" xmlns:p="http://schemas.openxmlformats.org/presentationml/2006/main">
  <p:tag name="PA" val="v5.1.2"/>
</p:tagLst>
</file>

<file path=ppt/tags/tag163.xml><?xml version="1.0" encoding="utf-8"?>
<p:tagLst xmlns:a="http://schemas.openxmlformats.org/drawingml/2006/main" xmlns:r="http://schemas.openxmlformats.org/officeDocument/2006/relationships" xmlns:p="http://schemas.openxmlformats.org/presentationml/2006/main">
  <p:tag name="PA" val="v5.1.2"/>
</p:tagLst>
</file>

<file path=ppt/tags/tag164.xml><?xml version="1.0" encoding="utf-8"?>
<p:tagLst xmlns:a="http://schemas.openxmlformats.org/drawingml/2006/main" xmlns:r="http://schemas.openxmlformats.org/officeDocument/2006/relationships" xmlns:p="http://schemas.openxmlformats.org/presentationml/2006/main">
  <p:tag name="PA" val="v5.1.2"/>
</p:tagLst>
</file>

<file path=ppt/tags/tag165.xml><?xml version="1.0" encoding="utf-8"?>
<p:tagLst xmlns:a="http://schemas.openxmlformats.org/drawingml/2006/main" xmlns:r="http://schemas.openxmlformats.org/officeDocument/2006/relationships" xmlns:p="http://schemas.openxmlformats.org/presentationml/2006/main">
  <p:tag name="PA" val="v5.1.2"/>
</p:tagLst>
</file>

<file path=ppt/tags/tag166.xml><?xml version="1.0" encoding="utf-8"?>
<p:tagLst xmlns:a="http://schemas.openxmlformats.org/drawingml/2006/main" xmlns:r="http://schemas.openxmlformats.org/officeDocument/2006/relationships" xmlns:p="http://schemas.openxmlformats.org/presentationml/2006/main">
  <p:tag name="PA" val="v5.1.2"/>
</p:tagLst>
</file>

<file path=ppt/tags/tag167.xml><?xml version="1.0" encoding="utf-8"?>
<p:tagLst xmlns:a="http://schemas.openxmlformats.org/drawingml/2006/main" xmlns:r="http://schemas.openxmlformats.org/officeDocument/2006/relationships" xmlns:p="http://schemas.openxmlformats.org/presentationml/2006/main">
  <p:tag name="PA" val="v5.1.2"/>
</p:tagLst>
</file>

<file path=ppt/tags/tag168.xml><?xml version="1.0" encoding="utf-8"?>
<p:tagLst xmlns:a="http://schemas.openxmlformats.org/drawingml/2006/main" xmlns:r="http://schemas.openxmlformats.org/officeDocument/2006/relationships" xmlns:p="http://schemas.openxmlformats.org/presentationml/2006/main">
  <p:tag name="PA" val="v5.1.2"/>
</p:tagLst>
</file>

<file path=ppt/tags/tag169.xml><?xml version="1.0" encoding="utf-8"?>
<p:tagLst xmlns:a="http://schemas.openxmlformats.org/drawingml/2006/main" xmlns:r="http://schemas.openxmlformats.org/officeDocument/2006/relationships" xmlns:p="http://schemas.openxmlformats.org/presentationml/2006/main">
  <p:tag name="PA" val="v5.1.2"/>
</p:tagLst>
</file>

<file path=ppt/tags/tag17.xml><?xml version="1.0" encoding="utf-8"?>
<p:tagLst xmlns:a="http://schemas.openxmlformats.org/drawingml/2006/main" xmlns:r="http://schemas.openxmlformats.org/officeDocument/2006/relationships" xmlns:p="http://schemas.openxmlformats.org/presentationml/2006/main">
  <p:tag name="PA" val="v5.1.2"/>
</p:tagLst>
</file>

<file path=ppt/tags/tag170.xml><?xml version="1.0" encoding="utf-8"?>
<p:tagLst xmlns:a="http://schemas.openxmlformats.org/drawingml/2006/main" xmlns:r="http://schemas.openxmlformats.org/officeDocument/2006/relationships" xmlns:p="http://schemas.openxmlformats.org/presentationml/2006/main">
  <p:tag name="PA" val="v5.1.2"/>
</p:tagLst>
</file>

<file path=ppt/tags/tag171.xml><?xml version="1.0" encoding="utf-8"?>
<p:tagLst xmlns:a="http://schemas.openxmlformats.org/drawingml/2006/main" xmlns:r="http://schemas.openxmlformats.org/officeDocument/2006/relationships" xmlns:p="http://schemas.openxmlformats.org/presentationml/2006/main">
  <p:tag name="PA" val="v5.1.2"/>
</p:tagLst>
</file>

<file path=ppt/tags/tag172.xml><?xml version="1.0" encoding="utf-8"?>
<p:tagLst xmlns:a="http://schemas.openxmlformats.org/drawingml/2006/main" xmlns:r="http://schemas.openxmlformats.org/officeDocument/2006/relationships" xmlns:p="http://schemas.openxmlformats.org/presentationml/2006/main">
  <p:tag name="PA" val="v5.1.2"/>
</p:tagLst>
</file>

<file path=ppt/tags/tag173.xml><?xml version="1.0" encoding="utf-8"?>
<p:tagLst xmlns:a="http://schemas.openxmlformats.org/drawingml/2006/main" xmlns:r="http://schemas.openxmlformats.org/officeDocument/2006/relationships" xmlns:p="http://schemas.openxmlformats.org/presentationml/2006/main">
  <p:tag name="PA" val="v5.1.2"/>
</p:tagLst>
</file>

<file path=ppt/tags/tag174.xml><?xml version="1.0" encoding="utf-8"?>
<p:tagLst xmlns:a="http://schemas.openxmlformats.org/drawingml/2006/main" xmlns:r="http://schemas.openxmlformats.org/officeDocument/2006/relationships" xmlns:p="http://schemas.openxmlformats.org/presentationml/2006/main">
  <p:tag name="PA" val="v5.1.2"/>
</p:tagLst>
</file>

<file path=ppt/tags/tag175.xml><?xml version="1.0" encoding="utf-8"?>
<p:tagLst xmlns:a="http://schemas.openxmlformats.org/drawingml/2006/main" xmlns:r="http://schemas.openxmlformats.org/officeDocument/2006/relationships" xmlns:p="http://schemas.openxmlformats.org/presentationml/2006/main">
  <p:tag name="PA" val="v5.1.2"/>
</p:tagLst>
</file>

<file path=ppt/tags/tag176.xml><?xml version="1.0" encoding="utf-8"?>
<p:tagLst xmlns:a="http://schemas.openxmlformats.org/drawingml/2006/main" xmlns:r="http://schemas.openxmlformats.org/officeDocument/2006/relationships" xmlns:p="http://schemas.openxmlformats.org/presentationml/2006/main">
  <p:tag name="PA" val="v5.1.2"/>
</p:tagLst>
</file>

<file path=ppt/tags/tag177.xml><?xml version="1.0" encoding="utf-8"?>
<p:tagLst xmlns:a="http://schemas.openxmlformats.org/drawingml/2006/main" xmlns:r="http://schemas.openxmlformats.org/officeDocument/2006/relationships" xmlns:p="http://schemas.openxmlformats.org/presentationml/2006/main">
  <p:tag name="PA" val="v5.1.2"/>
</p:tagLst>
</file>

<file path=ppt/tags/tag178.xml><?xml version="1.0" encoding="utf-8"?>
<p:tagLst xmlns:a="http://schemas.openxmlformats.org/drawingml/2006/main" xmlns:r="http://schemas.openxmlformats.org/officeDocument/2006/relationships" xmlns:p="http://schemas.openxmlformats.org/presentationml/2006/main">
  <p:tag name="PA" val="v5.1.2"/>
</p:tagLst>
</file>

<file path=ppt/tags/tag179.xml><?xml version="1.0" encoding="utf-8"?>
<p:tagLst xmlns:a="http://schemas.openxmlformats.org/drawingml/2006/main" xmlns:r="http://schemas.openxmlformats.org/officeDocument/2006/relationships" xmlns:p="http://schemas.openxmlformats.org/presentationml/2006/main">
  <p:tag name="PA" val="v5.1.2"/>
</p:tagLst>
</file>

<file path=ppt/tags/tag18.xml><?xml version="1.0" encoding="utf-8"?>
<p:tagLst xmlns:a="http://schemas.openxmlformats.org/drawingml/2006/main" xmlns:r="http://schemas.openxmlformats.org/officeDocument/2006/relationships" xmlns:p="http://schemas.openxmlformats.org/presentationml/2006/main">
  <p:tag name="PA" val="v5.1.2"/>
</p:tagLst>
</file>

<file path=ppt/tags/tag180.xml><?xml version="1.0" encoding="utf-8"?>
<p:tagLst xmlns:a="http://schemas.openxmlformats.org/drawingml/2006/main" xmlns:r="http://schemas.openxmlformats.org/officeDocument/2006/relationships" xmlns:p="http://schemas.openxmlformats.org/presentationml/2006/main">
  <p:tag name="PA" val="v5.1.2"/>
</p:tagLst>
</file>

<file path=ppt/tags/tag181.xml><?xml version="1.0" encoding="utf-8"?>
<p:tagLst xmlns:a="http://schemas.openxmlformats.org/drawingml/2006/main" xmlns:r="http://schemas.openxmlformats.org/officeDocument/2006/relationships" xmlns:p="http://schemas.openxmlformats.org/presentationml/2006/main">
  <p:tag name="PA" val="v5.1.2"/>
</p:tagLst>
</file>

<file path=ppt/tags/tag182.xml><?xml version="1.0" encoding="utf-8"?>
<p:tagLst xmlns:a="http://schemas.openxmlformats.org/drawingml/2006/main" xmlns:r="http://schemas.openxmlformats.org/officeDocument/2006/relationships" xmlns:p="http://schemas.openxmlformats.org/presentationml/2006/main">
  <p:tag name="PA" val="v5.1.2"/>
</p:tagLst>
</file>

<file path=ppt/tags/tag183.xml><?xml version="1.0" encoding="utf-8"?>
<p:tagLst xmlns:a="http://schemas.openxmlformats.org/drawingml/2006/main" xmlns:r="http://schemas.openxmlformats.org/officeDocument/2006/relationships" xmlns:p="http://schemas.openxmlformats.org/presentationml/2006/main">
  <p:tag name="PA" val="v5.1.2"/>
</p:tagLst>
</file>

<file path=ppt/tags/tag184.xml><?xml version="1.0" encoding="utf-8"?>
<p:tagLst xmlns:a="http://schemas.openxmlformats.org/drawingml/2006/main" xmlns:r="http://schemas.openxmlformats.org/officeDocument/2006/relationships" xmlns:p="http://schemas.openxmlformats.org/presentationml/2006/main">
  <p:tag name="PA" val="v5.1.2"/>
</p:tagLst>
</file>

<file path=ppt/tags/tag185.xml><?xml version="1.0" encoding="utf-8"?>
<p:tagLst xmlns:a="http://schemas.openxmlformats.org/drawingml/2006/main" xmlns:r="http://schemas.openxmlformats.org/officeDocument/2006/relationships" xmlns:p="http://schemas.openxmlformats.org/presentationml/2006/main">
  <p:tag name="PA" val="v5.1.2"/>
</p:tagLst>
</file>

<file path=ppt/tags/tag186.xml><?xml version="1.0" encoding="utf-8"?>
<p:tagLst xmlns:a="http://schemas.openxmlformats.org/drawingml/2006/main" xmlns:r="http://schemas.openxmlformats.org/officeDocument/2006/relationships" xmlns:p="http://schemas.openxmlformats.org/presentationml/2006/main">
  <p:tag name="PA" val="v5.1.2"/>
</p:tagLst>
</file>

<file path=ppt/tags/tag187.xml><?xml version="1.0" encoding="utf-8"?>
<p:tagLst xmlns:a="http://schemas.openxmlformats.org/drawingml/2006/main" xmlns:r="http://schemas.openxmlformats.org/officeDocument/2006/relationships" xmlns:p="http://schemas.openxmlformats.org/presentationml/2006/main">
  <p:tag name="PA" val="v5.1.2"/>
</p:tagLst>
</file>

<file path=ppt/tags/tag188.xml><?xml version="1.0" encoding="utf-8"?>
<p:tagLst xmlns:a="http://schemas.openxmlformats.org/drawingml/2006/main" xmlns:r="http://schemas.openxmlformats.org/officeDocument/2006/relationships" xmlns:p="http://schemas.openxmlformats.org/presentationml/2006/main">
  <p:tag name="PA" val="v5.1.2"/>
</p:tagLst>
</file>

<file path=ppt/tags/tag189.xml><?xml version="1.0" encoding="utf-8"?>
<p:tagLst xmlns:a="http://schemas.openxmlformats.org/drawingml/2006/main" xmlns:r="http://schemas.openxmlformats.org/officeDocument/2006/relationships" xmlns:p="http://schemas.openxmlformats.org/presentationml/2006/main">
  <p:tag name="PA" val="v5.1.2"/>
</p:tagLst>
</file>

<file path=ppt/tags/tag19.xml><?xml version="1.0" encoding="utf-8"?>
<p:tagLst xmlns:a="http://schemas.openxmlformats.org/drawingml/2006/main" xmlns:r="http://schemas.openxmlformats.org/officeDocument/2006/relationships" xmlns:p="http://schemas.openxmlformats.org/presentationml/2006/main">
  <p:tag name="PA" val="v5.1.2"/>
</p:tagLst>
</file>

<file path=ppt/tags/tag190.xml><?xml version="1.0" encoding="utf-8"?>
<p:tagLst xmlns:a="http://schemas.openxmlformats.org/drawingml/2006/main" xmlns:r="http://schemas.openxmlformats.org/officeDocument/2006/relationships" xmlns:p="http://schemas.openxmlformats.org/presentationml/2006/main">
  <p:tag name="PA" val="v5.1.2"/>
</p:tagLst>
</file>

<file path=ppt/tags/tag191.xml><?xml version="1.0" encoding="utf-8"?>
<p:tagLst xmlns:a="http://schemas.openxmlformats.org/drawingml/2006/main" xmlns:r="http://schemas.openxmlformats.org/officeDocument/2006/relationships" xmlns:p="http://schemas.openxmlformats.org/presentationml/2006/main">
  <p:tag name="PA" val="v5.1.2"/>
</p:tagLst>
</file>

<file path=ppt/tags/tag192.xml><?xml version="1.0" encoding="utf-8"?>
<p:tagLst xmlns:a="http://schemas.openxmlformats.org/drawingml/2006/main" xmlns:r="http://schemas.openxmlformats.org/officeDocument/2006/relationships" xmlns:p="http://schemas.openxmlformats.org/presentationml/2006/main">
  <p:tag name="PA" val="v5.1.2"/>
</p:tagLst>
</file>

<file path=ppt/tags/tag193.xml><?xml version="1.0" encoding="utf-8"?>
<p:tagLst xmlns:a="http://schemas.openxmlformats.org/drawingml/2006/main" xmlns:r="http://schemas.openxmlformats.org/officeDocument/2006/relationships" xmlns:p="http://schemas.openxmlformats.org/presentationml/2006/main">
  <p:tag name="PA" val="v5.1.2"/>
</p:tagLst>
</file>

<file path=ppt/tags/tag194.xml><?xml version="1.0" encoding="utf-8"?>
<p:tagLst xmlns:a="http://schemas.openxmlformats.org/drawingml/2006/main" xmlns:r="http://schemas.openxmlformats.org/officeDocument/2006/relationships" xmlns:p="http://schemas.openxmlformats.org/presentationml/2006/main">
  <p:tag name="PA" val="v5.1.2"/>
</p:tagLst>
</file>

<file path=ppt/tags/tag195.xml><?xml version="1.0" encoding="utf-8"?>
<p:tagLst xmlns:a="http://schemas.openxmlformats.org/drawingml/2006/main" xmlns:r="http://schemas.openxmlformats.org/officeDocument/2006/relationships" xmlns:p="http://schemas.openxmlformats.org/presentationml/2006/main">
  <p:tag name="PA" val="v5.1.2"/>
</p:tagLst>
</file>

<file path=ppt/tags/tag196.xml><?xml version="1.0" encoding="utf-8"?>
<p:tagLst xmlns:a="http://schemas.openxmlformats.org/drawingml/2006/main" xmlns:r="http://schemas.openxmlformats.org/officeDocument/2006/relationships" xmlns:p="http://schemas.openxmlformats.org/presentationml/2006/main">
  <p:tag name="PA" val="v5.1.2"/>
</p:tagLst>
</file>

<file path=ppt/tags/tag197.xml><?xml version="1.0" encoding="utf-8"?>
<p:tagLst xmlns:a="http://schemas.openxmlformats.org/drawingml/2006/main" xmlns:r="http://schemas.openxmlformats.org/officeDocument/2006/relationships" xmlns:p="http://schemas.openxmlformats.org/presentationml/2006/main">
  <p:tag name="PA" val="v5.1.2"/>
</p:tagLst>
</file>

<file path=ppt/tags/tag198.xml><?xml version="1.0" encoding="utf-8"?>
<p:tagLst xmlns:a="http://schemas.openxmlformats.org/drawingml/2006/main" xmlns:r="http://schemas.openxmlformats.org/officeDocument/2006/relationships" xmlns:p="http://schemas.openxmlformats.org/presentationml/2006/main">
  <p:tag name="PA" val="v5.1.2"/>
</p:tagLst>
</file>

<file path=ppt/tags/tag199.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20.xml><?xml version="1.0" encoding="utf-8"?>
<p:tagLst xmlns:a="http://schemas.openxmlformats.org/drawingml/2006/main" xmlns:r="http://schemas.openxmlformats.org/officeDocument/2006/relationships" xmlns:p="http://schemas.openxmlformats.org/presentationml/2006/main">
  <p:tag name="PA" val="v5.1.2"/>
</p:tagLst>
</file>

<file path=ppt/tags/tag200.xml><?xml version="1.0" encoding="utf-8"?>
<p:tagLst xmlns:a="http://schemas.openxmlformats.org/drawingml/2006/main" xmlns:r="http://schemas.openxmlformats.org/officeDocument/2006/relationships" xmlns:p="http://schemas.openxmlformats.org/presentationml/2006/main">
  <p:tag name="PA" val="v5.1.2"/>
</p:tagLst>
</file>

<file path=ppt/tags/tag201.xml><?xml version="1.0" encoding="utf-8"?>
<p:tagLst xmlns:a="http://schemas.openxmlformats.org/drawingml/2006/main" xmlns:r="http://schemas.openxmlformats.org/officeDocument/2006/relationships" xmlns:p="http://schemas.openxmlformats.org/presentationml/2006/main">
  <p:tag name="PA" val="v5.1.2"/>
</p:tagLst>
</file>

<file path=ppt/tags/tag202.xml><?xml version="1.0" encoding="utf-8"?>
<p:tagLst xmlns:a="http://schemas.openxmlformats.org/drawingml/2006/main" xmlns:r="http://schemas.openxmlformats.org/officeDocument/2006/relationships" xmlns:p="http://schemas.openxmlformats.org/presentationml/2006/main">
  <p:tag name="PA" val="v5.1.2"/>
</p:tagLst>
</file>

<file path=ppt/tags/tag203.xml><?xml version="1.0" encoding="utf-8"?>
<p:tagLst xmlns:a="http://schemas.openxmlformats.org/drawingml/2006/main" xmlns:r="http://schemas.openxmlformats.org/officeDocument/2006/relationships" xmlns:p="http://schemas.openxmlformats.org/presentationml/2006/main">
  <p:tag name="PA" val="v5.1.2"/>
</p:tagLst>
</file>

<file path=ppt/tags/tag204.xml><?xml version="1.0" encoding="utf-8"?>
<p:tagLst xmlns:a="http://schemas.openxmlformats.org/drawingml/2006/main" xmlns:r="http://schemas.openxmlformats.org/officeDocument/2006/relationships" xmlns:p="http://schemas.openxmlformats.org/presentationml/2006/main">
  <p:tag name="PA" val="v5.1.2"/>
</p:tagLst>
</file>

<file path=ppt/tags/tag205.xml><?xml version="1.0" encoding="utf-8"?>
<p:tagLst xmlns:a="http://schemas.openxmlformats.org/drawingml/2006/main" xmlns:r="http://schemas.openxmlformats.org/officeDocument/2006/relationships" xmlns:p="http://schemas.openxmlformats.org/presentationml/2006/main">
  <p:tag name="PA" val="v5.1.2"/>
</p:tagLst>
</file>

<file path=ppt/tags/tag206.xml><?xml version="1.0" encoding="utf-8"?>
<p:tagLst xmlns:a="http://schemas.openxmlformats.org/drawingml/2006/main" xmlns:r="http://schemas.openxmlformats.org/officeDocument/2006/relationships" xmlns:p="http://schemas.openxmlformats.org/presentationml/2006/main">
  <p:tag name="PA" val="v5.1.2"/>
</p:tagLst>
</file>

<file path=ppt/tags/tag207.xml><?xml version="1.0" encoding="utf-8"?>
<p:tagLst xmlns:a="http://schemas.openxmlformats.org/drawingml/2006/main" xmlns:r="http://schemas.openxmlformats.org/officeDocument/2006/relationships" xmlns:p="http://schemas.openxmlformats.org/presentationml/2006/main">
  <p:tag name="PA" val="v5.1.2"/>
</p:tagLst>
</file>

<file path=ppt/tags/tag208.xml><?xml version="1.0" encoding="utf-8"?>
<p:tagLst xmlns:a="http://schemas.openxmlformats.org/drawingml/2006/main" xmlns:r="http://schemas.openxmlformats.org/officeDocument/2006/relationships" xmlns:p="http://schemas.openxmlformats.org/presentationml/2006/main">
  <p:tag name="PA" val="v5.1.2"/>
</p:tagLst>
</file>

<file path=ppt/tags/tag209.xml><?xml version="1.0" encoding="utf-8"?>
<p:tagLst xmlns:a="http://schemas.openxmlformats.org/drawingml/2006/main" xmlns:r="http://schemas.openxmlformats.org/officeDocument/2006/relationships" xmlns:p="http://schemas.openxmlformats.org/presentationml/2006/main">
  <p:tag name="PA" val="v5.1.2"/>
</p:tagLst>
</file>

<file path=ppt/tags/tag21.xml><?xml version="1.0" encoding="utf-8"?>
<p:tagLst xmlns:a="http://schemas.openxmlformats.org/drawingml/2006/main" xmlns:r="http://schemas.openxmlformats.org/officeDocument/2006/relationships" xmlns:p="http://schemas.openxmlformats.org/presentationml/2006/main">
  <p:tag name="PA" val="v5.1.2"/>
</p:tagLst>
</file>

<file path=ppt/tags/tag210.xml><?xml version="1.0" encoding="utf-8"?>
<p:tagLst xmlns:a="http://schemas.openxmlformats.org/drawingml/2006/main" xmlns:r="http://schemas.openxmlformats.org/officeDocument/2006/relationships" xmlns:p="http://schemas.openxmlformats.org/presentationml/2006/main">
  <p:tag name="PA" val="v5.1.2"/>
</p:tagLst>
</file>

<file path=ppt/tags/tag211.xml><?xml version="1.0" encoding="utf-8"?>
<p:tagLst xmlns:a="http://schemas.openxmlformats.org/drawingml/2006/main" xmlns:r="http://schemas.openxmlformats.org/officeDocument/2006/relationships" xmlns:p="http://schemas.openxmlformats.org/presentationml/2006/main">
  <p:tag name="PA" val="v5.1.2"/>
</p:tagLst>
</file>

<file path=ppt/tags/tag212.xml><?xml version="1.0" encoding="utf-8"?>
<p:tagLst xmlns:a="http://schemas.openxmlformats.org/drawingml/2006/main" xmlns:r="http://schemas.openxmlformats.org/officeDocument/2006/relationships" xmlns:p="http://schemas.openxmlformats.org/presentationml/2006/main">
  <p:tag name="PA" val="v5.1.2"/>
</p:tagLst>
</file>

<file path=ppt/tags/tag213.xml><?xml version="1.0" encoding="utf-8"?>
<p:tagLst xmlns:a="http://schemas.openxmlformats.org/drawingml/2006/main" xmlns:r="http://schemas.openxmlformats.org/officeDocument/2006/relationships" xmlns:p="http://schemas.openxmlformats.org/presentationml/2006/main">
  <p:tag name="PA" val="v5.1.2"/>
</p:tagLst>
</file>

<file path=ppt/tags/tag214.xml><?xml version="1.0" encoding="utf-8"?>
<p:tagLst xmlns:a="http://schemas.openxmlformats.org/drawingml/2006/main" xmlns:r="http://schemas.openxmlformats.org/officeDocument/2006/relationships" xmlns:p="http://schemas.openxmlformats.org/presentationml/2006/main">
  <p:tag name="PA" val="v5.1.2"/>
</p:tagLst>
</file>

<file path=ppt/tags/tag215.xml><?xml version="1.0" encoding="utf-8"?>
<p:tagLst xmlns:a="http://schemas.openxmlformats.org/drawingml/2006/main" xmlns:r="http://schemas.openxmlformats.org/officeDocument/2006/relationships" xmlns:p="http://schemas.openxmlformats.org/presentationml/2006/main">
  <p:tag name="PA" val="v5.1.2"/>
</p:tagLst>
</file>

<file path=ppt/tags/tag216.xml><?xml version="1.0" encoding="utf-8"?>
<p:tagLst xmlns:a="http://schemas.openxmlformats.org/drawingml/2006/main" xmlns:r="http://schemas.openxmlformats.org/officeDocument/2006/relationships" xmlns:p="http://schemas.openxmlformats.org/presentationml/2006/main">
  <p:tag name="PA" val="v5.1.2"/>
</p:tagLst>
</file>

<file path=ppt/tags/tag217.xml><?xml version="1.0" encoding="utf-8"?>
<p:tagLst xmlns:a="http://schemas.openxmlformats.org/drawingml/2006/main" xmlns:r="http://schemas.openxmlformats.org/officeDocument/2006/relationships" xmlns:p="http://schemas.openxmlformats.org/presentationml/2006/main">
  <p:tag name="PA" val="v5.1.2"/>
</p:tagLst>
</file>

<file path=ppt/tags/tag218.xml><?xml version="1.0" encoding="utf-8"?>
<p:tagLst xmlns:a="http://schemas.openxmlformats.org/drawingml/2006/main" xmlns:r="http://schemas.openxmlformats.org/officeDocument/2006/relationships" xmlns:p="http://schemas.openxmlformats.org/presentationml/2006/main">
  <p:tag name="PA" val="v5.1.2"/>
</p:tagLst>
</file>

<file path=ppt/tags/tag219.xml><?xml version="1.0" encoding="utf-8"?>
<p:tagLst xmlns:a="http://schemas.openxmlformats.org/drawingml/2006/main" xmlns:r="http://schemas.openxmlformats.org/officeDocument/2006/relationships" xmlns:p="http://schemas.openxmlformats.org/presentationml/2006/main">
  <p:tag name="PA" val="v5.1.2"/>
</p:tagLst>
</file>

<file path=ppt/tags/tag22.xml><?xml version="1.0" encoding="utf-8"?>
<p:tagLst xmlns:a="http://schemas.openxmlformats.org/drawingml/2006/main" xmlns:r="http://schemas.openxmlformats.org/officeDocument/2006/relationships" xmlns:p="http://schemas.openxmlformats.org/presentationml/2006/main">
  <p:tag name="PA" val="v5.1.2"/>
</p:tagLst>
</file>

<file path=ppt/tags/tag220.xml><?xml version="1.0" encoding="utf-8"?>
<p:tagLst xmlns:a="http://schemas.openxmlformats.org/drawingml/2006/main" xmlns:r="http://schemas.openxmlformats.org/officeDocument/2006/relationships" xmlns:p="http://schemas.openxmlformats.org/presentationml/2006/main">
  <p:tag name="PA" val="v5.1.2"/>
</p:tagLst>
</file>

<file path=ppt/tags/tag221.xml><?xml version="1.0" encoding="utf-8"?>
<p:tagLst xmlns:a="http://schemas.openxmlformats.org/drawingml/2006/main" xmlns:r="http://schemas.openxmlformats.org/officeDocument/2006/relationships" xmlns:p="http://schemas.openxmlformats.org/presentationml/2006/main">
  <p:tag name="PA" val="v5.1.2"/>
</p:tagLst>
</file>

<file path=ppt/tags/tag222.xml><?xml version="1.0" encoding="utf-8"?>
<p:tagLst xmlns:a="http://schemas.openxmlformats.org/drawingml/2006/main" xmlns:r="http://schemas.openxmlformats.org/officeDocument/2006/relationships" xmlns:p="http://schemas.openxmlformats.org/presentationml/2006/main">
  <p:tag name="PA" val="v5.1.2"/>
</p:tagLst>
</file>

<file path=ppt/tags/tag223.xml><?xml version="1.0" encoding="utf-8"?>
<p:tagLst xmlns:a="http://schemas.openxmlformats.org/drawingml/2006/main" xmlns:r="http://schemas.openxmlformats.org/officeDocument/2006/relationships" xmlns:p="http://schemas.openxmlformats.org/presentationml/2006/main">
  <p:tag name="PA" val="v5.1.2"/>
</p:tagLst>
</file>

<file path=ppt/tags/tag224.xml><?xml version="1.0" encoding="utf-8"?>
<p:tagLst xmlns:a="http://schemas.openxmlformats.org/drawingml/2006/main" xmlns:r="http://schemas.openxmlformats.org/officeDocument/2006/relationships" xmlns:p="http://schemas.openxmlformats.org/presentationml/2006/main">
  <p:tag name="PA" val="v5.1.2"/>
</p:tagLst>
</file>

<file path=ppt/tags/tag225.xml><?xml version="1.0" encoding="utf-8"?>
<p:tagLst xmlns:a="http://schemas.openxmlformats.org/drawingml/2006/main" xmlns:r="http://schemas.openxmlformats.org/officeDocument/2006/relationships" xmlns:p="http://schemas.openxmlformats.org/presentationml/2006/main">
  <p:tag name="PA" val="v5.1.2"/>
</p:tagLst>
</file>

<file path=ppt/tags/tag226.xml><?xml version="1.0" encoding="utf-8"?>
<p:tagLst xmlns:a="http://schemas.openxmlformats.org/drawingml/2006/main" xmlns:r="http://schemas.openxmlformats.org/officeDocument/2006/relationships" xmlns:p="http://schemas.openxmlformats.org/presentationml/2006/main">
  <p:tag name="PA" val="v5.1.2"/>
</p:tagLst>
</file>

<file path=ppt/tags/tag227.xml><?xml version="1.0" encoding="utf-8"?>
<p:tagLst xmlns:a="http://schemas.openxmlformats.org/drawingml/2006/main" xmlns:r="http://schemas.openxmlformats.org/officeDocument/2006/relationships" xmlns:p="http://schemas.openxmlformats.org/presentationml/2006/main">
  <p:tag name="PA" val="v5.1.2"/>
</p:tagLst>
</file>

<file path=ppt/tags/tag228.xml><?xml version="1.0" encoding="utf-8"?>
<p:tagLst xmlns:a="http://schemas.openxmlformats.org/drawingml/2006/main" xmlns:r="http://schemas.openxmlformats.org/officeDocument/2006/relationships" xmlns:p="http://schemas.openxmlformats.org/presentationml/2006/main">
  <p:tag name="PA" val="v5.1.2"/>
</p:tagLst>
</file>

<file path=ppt/tags/tag229.xml><?xml version="1.0" encoding="utf-8"?>
<p:tagLst xmlns:a="http://schemas.openxmlformats.org/drawingml/2006/main" xmlns:r="http://schemas.openxmlformats.org/officeDocument/2006/relationships" xmlns:p="http://schemas.openxmlformats.org/presentationml/2006/main">
  <p:tag name="PA" val="v5.1.2"/>
</p:tagLst>
</file>

<file path=ppt/tags/tag23.xml><?xml version="1.0" encoding="utf-8"?>
<p:tagLst xmlns:a="http://schemas.openxmlformats.org/drawingml/2006/main" xmlns:r="http://schemas.openxmlformats.org/officeDocument/2006/relationships" xmlns:p="http://schemas.openxmlformats.org/presentationml/2006/main">
  <p:tag name="PA" val="v5.1.2"/>
</p:tagLst>
</file>

<file path=ppt/tags/tag230.xml><?xml version="1.0" encoding="utf-8"?>
<p:tagLst xmlns:a="http://schemas.openxmlformats.org/drawingml/2006/main" xmlns:r="http://schemas.openxmlformats.org/officeDocument/2006/relationships" xmlns:p="http://schemas.openxmlformats.org/presentationml/2006/main">
  <p:tag name="PA" val="v5.1.2"/>
</p:tagLst>
</file>

<file path=ppt/tags/tag231.xml><?xml version="1.0" encoding="utf-8"?>
<p:tagLst xmlns:a="http://schemas.openxmlformats.org/drawingml/2006/main" xmlns:r="http://schemas.openxmlformats.org/officeDocument/2006/relationships" xmlns:p="http://schemas.openxmlformats.org/presentationml/2006/main">
  <p:tag name="PA" val="v5.1.2"/>
</p:tagLst>
</file>

<file path=ppt/tags/tag232.xml><?xml version="1.0" encoding="utf-8"?>
<p:tagLst xmlns:a="http://schemas.openxmlformats.org/drawingml/2006/main" xmlns:r="http://schemas.openxmlformats.org/officeDocument/2006/relationships" xmlns:p="http://schemas.openxmlformats.org/presentationml/2006/main">
  <p:tag name="PA" val="v5.1.2"/>
</p:tagLst>
</file>

<file path=ppt/tags/tag233.xml><?xml version="1.0" encoding="utf-8"?>
<p:tagLst xmlns:a="http://schemas.openxmlformats.org/drawingml/2006/main" xmlns:r="http://schemas.openxmlformats.org/officeDocument/2006/relationships" xmlns:p="http://schemas.openxmlformats.org/presentationml/2006/main">
  <p:tag name="PA" val="v5.1.2"/>
</p:tagLst>
</file>

<file path=ppt/tags/tag234.xml><?xml version="1.0" encoding="utf-8"?>
<p:tagLst xmlns:a="http://schemas.openxmlformats.org/drawingml/2006/main" xmlns:r="http://schemas.openxmlformats.org/officeDocument/2006/relationships" xmlns:p="http://schemas.openxmlformats.org/presentationml/2006/main">
  <p:tag name="PA" val="v5.1.2"/>
</p:tagLst>
</file>

<file path=ppt/tags/tag235.xml><?xml version="1.0" encoding="utf-8"?>
<p:tagLst xmlns:a="http://schemas.openxmlformats.org/drawingml/2006/main" xmlns:r="http://schemas.openxmlformats.org/officeDocument/2006/relationships" xmlns:p="http://schemas.openxmlformats.org/presentationml/2006/main">
  <p:tag name="PA" val="v5.1.2"/>
</p:tagLst>
</file>

<file path=ppt/tags/tag236.xml><?xml version="1.0" encoding="utf-8"?>
<p:tagLst xmlns:a="http://schemas.openxmlformats.org/drawingml/2006/main" xmlns:r="http://schemas.openxmlformats.org/officeDocument/2006/relationships" xmlns:p="http://schemas.openxmlformats.org/presentationml/2006/main">
  <p:tag name="PA" val="v5.1.2"/>
</p:tagLst>
</file>

<file path=ppt/tags/tag237.xml><?xml version="1.0" encoding="utf-8"?>
<p:tagLst xmlns:a="http://schemas.openxmlformats.org/drawingml/2006/main" xmlns:r="http://schemas.openxmlformats.org/officeDocument/2006/relationships" xmlns:p="http://schemas.openxmlformats.org/presentationml/2006/main">
  <p:tag name="PA" val="v5.1.2"/>
</p:tagLst>
</file>

<file path=ppt/tags/tag238.xml><?xml version="1.0" encoding="utf-8"?>
<p:tagLst xmlns:a="http://schemas.openxmlformats.org/drawingml/2006/main" xmlns:r="http://schemas.openxmlformats.org/officeDocument/2006/relationships" xmlns:p="http://schemas.openxmlformats.org/presentationml/2006/main">
  <p:tag name="PA" val="v5.1.2"/>
</p:tagLst>
</file>

<file path=ppt/tags/tag239.xml><?xml version="1.0" encoding="utf-8"?>
<p:tagLst xmlns:a="http://schemas.openxmlformats.org/drawingml/2006/main" xmlns:r="http://schemas.openxmlformats.org/officeDocument/2006/relationships" xmlns:p="http://schemas.openxmlformats.org/presentationml/2006/main">
  <p:tag name="PA" val="v5.1.2"/>
</p:tagLst>
</file>

<file path=ppt/tags/tag24.xml><?xml version="1.0" encoding="utf-8"?>
<p:tagLst xmlns:a="http://schemas.openxmlformats.org/drawingml/2006/main" xmlns:r="http://schemas.openxmlformats.org/officeDocument/2006/relationships" xmlns:p="http://schemas.openxmlformats.org/presentationml/2006/main">
  <p:tag name="PA" val="v5.1.2"/>
</p:tagLst>
</file>

<file path=ppt/tags/tag240.xml><?xml version="1.0" encoding="utf-8"?>
<p:tagLst xmlns:a="http://schemas.openxmlformats.org/drawingml/2006/main" xmlns:r="http://schemas.openxmlformats.org/officeDocument/2006/relationships" xmlns:p="http://schemas.openxmlformats.org/presentationml/2006/main">
  <p:tag name="PA" val="v5.1.2"/>
</p:tagLst>
</file>

<file path=ppt/tags/tag241.xml><?xml version="1.0" encoding="utf-8"?>
<p:tagLst xmlns:a="http://schemas.openxmlformats.org/drawingml/2006/main" xmlns:r="http://schemas.openxmlformats.org/officeDocument/2006/relationships" xmlns:p="http://schemas.openxmlformats.org/presentationml/2006/main">
  <p:tag name="PA" val="v5.1.2"/>
</p:tagLst>
</file>

<file path=ppt/tags/tag242.xml><?xml version="1.0" encoding="utf-8"?>
<p:tagLst xmlns:a="http://schemas.openxmlformats.org/drawingml/2006/main" xmlns:r="http://schemas.openxmlformats.org/officeDocument/2006/relationships" xmlns:p="http://schemas.openxmlformats.org/presentationml/2006/main">
  <p:tag name="PA" val="v5.1.2"/>
</p:tagLst>
</file>

<file path=ppt/tags/tag243.xml><?xml version="1.0" encoding="utf-8"?>
<p:tagLst xmlns:a="http://schemas.openxmlformats.org/drawingml/2006/main" xmlns:r="http://schemas.openxmlformats.org/officeDocument/2006/relationships" xmlns:p="http://schemas.openxmlformats.org/presentationml/2006/main">
  <p:tag name="PA" val="v5.1.2"/>
</p:tagLst>
</file>

<file path=ppt/tags/tag244.xml><?xml version="1.0" encoding="utf-8"?>
<p:tagLst xmlns:a="http://schemas.openxmlformats.org/drawingml/2006/main" xmlns:r="http://schemas.openxmlformats.org/officeDocument/2006/relationships" xmlns:p="http://schemas.openxmlformats.org/presentationml/2006/main">
  <p:tag name="PA" val="v5.1.2"/>
</p:tagLst>
</file>

<file path=ppt/tags/tag245.xml><?xml version="1.0" encoding="utf-8"?>
<p:tagLst xmlns:a="http://schemas.openxmlformats.org/drawingml/2006/main" xmlns:r="http://schemas.openxmlformats.org/officeDocument/2006/relationships" xmlns:p="http://schemas.openxmlformats.org/presentationml/2006/main">
  <p:tag name="PA" val="v5.1.2"/>
</p:tagLst>
</file>

<file path=ppt/tags/tag246.xml><?xml version="1.0" encoding="utf-8"?>
<p:tagLst xmlns:a="http://schemas.openxmlformats.org/drawingml/2006/main" xmlns:r="http://schemas.openxmlformats.org/officeDocument/2006/relationships" xmlns:p="http://schemas.openxmlformats.org/presentationml/2006/main">
  <p:tag name="PA" val="v5.1.2"/>
</p:tagLst>
</file>

<file path=ppt/tags/tag247.xml><?xml version="1.0" encoding="utf-8"?>
<p:tagLst xmlns:a="http://schemas.openxmlformats.org/drawingml/2006/main" xmlns:r="http://schemas.openxmlformats.org/officeDocument/2006/relationships" xmlns:p="http://schemas.openxmlformats.org/presentationml/2006/main">
  <p:tag name="PA" val="v5.1.2"/>
</p:tagLst>
</file>

<file path=ppt/tags/tag248.xml><?xml version="1.0" encoding="utf-8"?>
<p:tagLst xmlns:a="http://schemas.openxmlformats.org/drawingml/2006/main" xmlns:r="http://schemas.openxmlformats.org/officeDocument/2006/relationships" xmlns:p="http://schemas.openxmlformats.org/presentationml/2006/main">
  <p:tag name="PA" val="v5.1.2"/>
</p:tagLst>
</file>

<file path=ppt/tags/tag249.xml><?xml version="1.0" encoding="utf-8"?>
<p:tagLst xmlns:a="http://schemas.openxmlformats.org/drawingml/2006/main" xmlns:r="http://schemas.openxmlformats.org/officeDocument/2006/relationships" xmlns:p="http://schemas.openxmlformats.org/presentationml/2006/main">
  <p:tag name="PA" val="v5.1.2"/>
</p:tagLst>
</file>

<file path=ppt/tags/tag25.xml><?xml version="1.0" encoding="utf-8"?>
<p:tagLst xmlns:a="http://schemas.openxmlformats.org/drawingml/2006/main" xmlns:r="http://schemas.openxmlformats.org/officeDocument/2006/relationships" xmlns:p="http://schemas.openxmlformats.org/presentationml/2006/main">
  <p:tag name="PA" val="v5.1.2"/>
</p:tagLst>
</file>

<file path=ppt/tags/tag250.xml><?xml version="1.0" encoding="utf-8"?>
<p:tagLst xmlns:a="http://schemas.openxmlformats.org/drawingml/2006/main" xmlns:r="http://schemas.openxmlformats.org/officeDocument/2006/relationships" xmlns:p="http://schemas.openxmlformats.org/presentationml/2006/main">
  <p:tag name="PA" val="v5.1.2"/>
</p:tagLst>
</file>

<file path=ppt/tags/tag251.xml><?xml version="1.0" encoding="utf-8"?>
<p:tagLst xmlns:a="http://schemas.openxmlformats.org/drawingml/2006/main" xmlns:r="http://schemas.openxmlformats.org/officeDocument/2006/relationships" xmlns:p="http://schemas.openxmlformats.org/presentationml/2006/main">
  <p:tag name="PA" val="v5.1.2"/>
</p:tagLst>
</file>

<file path=ppt/tags/tag252.xml><?xml version="1.0" encoding="utf-8"?>
<p:tagLst xmlns:a="http://schemas.openxmlformats.org/drawingml/2006/main" xmlns:r="http://schemas.openxmlformats.org/officeDocument/2006/relationships" xmlns:p="http://schemas.openxmlformats.org/presentationml/2006/main">
  <p:tag name="PA" val="v5.1.2"/>
</p:tagLst>
</file>

<file path=ppt/tags/tag26.xml><?xml version="1.0" encoding="utf-8"?>
<p:tagLst xmlns:a="http://schemas.openxmlformats.org/drawingml/2006/main" xmlns:r="http://schemas.openxmlformats.org/officeDocument/2006/relationships" xmlns:p="http://schemas.openxmlformats.org/presentationml/2006/main">
  <p:tag name="PA" val="v5.1.2"/>
</p:tagLst>
</file>

<file path=ppt/tags/tag27.xml><?xml version="1.0" encoding="utf-8"?>
<p:tagLst xmlns:a="http://schemas.openxmlformats.org/drawingml/2006/main" xmlns:r="http://schemas.openxmlformats.org/officeDocument/2006/relationships" xmlns:p="http://schemas.openxmlformats.org/presentationml/2006/main">
  <p:tag name="PA" val="v5.1.2"/>
</p:tagLst>
</file>

<file path=ppt/tags/tag28.xml><?xml version="1.0" encoding="utf-8"?>
<p:tagLst xmlns:a="http://schemas.openxmlformats.org/drawingml/2006/main" xmlns:r="http://schemas.openxmlformats.org/officeDocument/2006/relationships" xmlns:p="http://schemas.openxmlformats.org/presentationml/2006/main">
  <p:tag name="PA" val="v5.1.2"/>
</p:tagLst>
</file>

<file path=ppt/tags/tag29.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30.xml><?xml version="1.0" encoding="utf-8"?>
<p:tagLst xmlns:a="http://schemas.openxmlformats.org/drawingml/2006/main" xmlns:r="http://schemas.openxmlformats.org/officeDocument/2006/relationships" xmlns:p="http://schemas.openxmlformats.org/presentationml/2006/main">
  <p:tag name="PA" val="v5.1.2"/>
</p:tagLst>
</file>

<file path=ppt/tags/tag31.xml><?xml version="1.0" encoding="utf-8"?>
<p:tagLst xmlns:a="http://schemas.openxmlformats.org/drawingml/2006/main" xmlns:r="http://schemas.openxmlformats.org/officeDocument/2006/relationships" xmlns:p="http://schemas.openxmlformats.org/presentationml/2006/main">
  <p:tag name="PA" val="v5.1.2"/>
</p:tagLst>
</file>

<file path=ppt/tags/tag32.xml><?xml version="1.0" encoding="utf-8"?>
<p:tagLst xmlns:a="http://schemas.openxmlformats.org/drawingml/2006/main" xmlns:r="http://schemas.openxmlformats.org/officeDocument/2006/relationships" xmlns:p="http://schemas.openxmlformats.org/presentationml/2006/main">
  <p:tag name="PA" val="v5.1.2"/>
</p:tagLst>
</file>

<file path=ppt/tags/tag33.xml><?xml version="1.0" encoding="utf-8"?>
<p:tagLst xmlns:a="http://schemas.openxmlformats.org/drawingml/2006/main" xmlns:r="http://schemas.openxmlformats.org/officeDocument/2006/relationships" xmlns:p="http://schemas.openxmlformats.org/presentationml/2006/main">
  <p:tag name="PA" val="v5.1.2"/>
</p:tagLst>
</file>

<file path=ppt/tags/tag34.xml><?xml version="1.0" encoding="utf-8"?>
<p:tagLst xmlns:a="http://schemas.openxmlformats.org/drawingml/2006/main" xmlns:r="http://schemas.openxmlformats.org/officeDocument/2006/relationships" xmlns:p="http://schemas.openxmlformats.org/presentationml/2006/main">
  <p:tag name="PA" val="v5.1.2"/>
</p:tagLst>
</file>

<file path=ppt/tags/tag35.xml><?xml version="1.0" encoding="utf-8"?>
<p:tagLst xmlns:a="http://schemas.openxmlformats.org/drawingml/2006/main" xmlns:r="http://schemas.openxmlformats.org/officeDocument/2006/relationships" xmlns:p="http://schemas.openxmlformats.org/presentationml/2006/main">
  <p:tag name="PA" val="v5.1.2"/>
</p:tagLst>
</file>

<file path=ppt/tags/tag36.xml><?xml version="1.0" encoding="utf-8"?>
<p:tagLst xmlns:a="http://schemas.openxmlformats.org/drawingml/2006/main" xmlns:r="http://schemas.openxmlformats.org/officeDocument/2006/relationships" xmlns:p="http://schemas.openxmlformats.org/presentationml/2006/main">
  <p:tag name="PA" val="v5.1.2"/>
</p:tagLst>
</file>

<file path=ppt/tags/tag37.xml><?xml version="1.0" encoding="utf-8"?>
<p:tagLst xmlns:a="http://schemas.openxmlformats.org/drawingml/2006/main" xmlns:r="http://schemas.openxmlformats.org/officeDocument/2006/relationships" xmlns:p="http://schemas.openxmlformats.org/presentationml/2006/main">
  <p:tag name="PA" val="v5.1.2"/>
</p:tagLst>
</file>

<file path=ppt/tags/tag38.xml><?xml version="1.0" encoding="utf-8"?>
<p:tagLst xmlns:a="http://schemas.openxmlformats.org/drawingml/2006/main" xmlns:r="http://schemas.openxmlformats.org/officeDocument/2006/relationships" xmlns:p="http://schemas.openxmlformats.org/presentationml/2006/main">
  <p:tag name="ISLIDE.DIAGRAM" val="219194"/>
</p:tagLst>
</file>

<file path=ppt/tags/tag39.xml><?xml version="1.0" encoding="utf-8"?>
<p:tagLst xmlns:a="http://schemas.openxmlformats.org/drawingml/2006/main" xmlns:r="http://schemas.openxmlformats.org/officeDocument/2006/relationships" xmlns:p="http://schemas.openxmlformats.org/presentationml/2006/main">
  <p:tag name="ISLIDE.DIAGRAM" val="3331"/>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40.xml><?xml version="1.0" encoding="utf-8"?>
<p:tagLst xmlns:a="http://schemas.openxmlformats.org/drawingml/2006/main" xmlns:r="http://schemas.openxmlformats.org/officeDocument/2006/relationships" xmlns:p="http://schemas.openxmlformats.org/presentationml/2006/main">
  <p:tag name="ISLIDE.DIAGRAM" val="1777"/>
</p:tagLst>
</file>

<file path=ppt/tags/tag41.xml><?xml version="1.0" encoding="utf-8"?>
<p:tagLst xmlns:a="http://schemas.openxmlformats.org/drawingml/2006/main" xmlns:r="http://schemas.openxmlformats.org/officeDocument/2006/relationships" xmlns:p="http://schemas.openxmlformats.org/presentationml/2006/main">
  <p:tag name="ISLIDE.DIAGRAM" val="2668"/>
</p:tagLst>
</file>

<file path=ppt/tags/tag42.xml><?xml version="1.0" encoding="utf-8"?>
<p:tagLst xmlns:a="http://schemas.openxmlformats.org/drawingml/2006/main" xmlns:r="http://schemas.openxmlformats.org/officeDocument/2006/relationships" xmlns:p="http://schemas.openxmlformats.org/presentationml/2006/main">
  <p:tag name="PA" val="v5.1.2"/>
</p:tagLst>
</file>

<file path=ppt/tags/tag43.xml><?xml version="1.0" encoding="utf-8"?>
<p:tagLst xmlns:a="http://schemas.openxmlformats.org/drawingml/2006/main" xmlns:r="http://schemas.openxmlformats.org/officeDocument/2006/relationships" xmlns:p="http://schemas.openxmlformats.org/presentationml/2006/main">
  <p:tag name="PA" val="v5.1.2"/>
</p:tagLst>
</file>

<file path=ppt/tags/tag44.xml><?xml version="1.0" encoding="utf-8"?>
<p:tagLst xmlns:a="http://schemas.openxmlformats.org/drawingml/2006/main" xmlns:r="http://schemas.openxmlformats.org/officeDocument/2006/relationships" xmlns:p="http://schemas.openxmlformats.org/presentationml/2006/main">
  <p:tag name="PA" val="v5.1.2"/>
</p:tagLst>
</file>

<file path=ppt/tags/tag45.xml><?xml version="1.0" encoding="utf-8"?>
<p:tagLst xmlns:a="http://schemas.openxmlformats.org/drawingml/2006/main" xmlns:r="http://schemas.openxmlformats.org/officeDocument/2006/relationships" xmlns:p="http://schemas.openxmlformats.org/presentationml/2006/main">
  <p:tag name="PA" val="v5.1.2"/>
</p:tagLst>
</file>

<file path=ppt/tags/tag46.xml><?xml version="1.0" encoding="utf-8"?>
<p:tagLst xmlns:a="http://schemas.openxmlformats.org/drawingml/2006/main" xmlns:r="http://schemas.openxmlformats.org/officeDocument/2006/relationships" xmlns:p="http://schemas.openxmlformats.org/presentationml/2006/main">
  <p:tag name="PA" val="v5.1.2"/>
</p:tagLst>
</file>

<file path=ppt/tags/tag47.xml><?xml version="1.0" encoding="utf-8"?>
<p:tagLst xmlns:a="http://schemas.openxmlformats.org/drawingml/2006/main" xmlns:r="http://schemas.openxmlformats.org/officeDocument/2006/relationships" xmlns:p="http://schemas.openxmlformats.org/presentationml/2006/main">
  <p:tag name="PA" val="v5.1.2"/>
</p:tagLst>
</file>

<file path=ppt/tags/tag48.xml><?xml version="1.0" encoding="utf-8"?>
<p:tagLst xmlns:a="http://schemas.openxmlformats.org/drawingml/2006/main" xmlns:r="http://schemas.openxmlformats.org/officeDocument/2006/relationships" xmlns:p="http://schemas.openxmlformats.org/presentationml/2006/main">
  <p:tag name="PA" val="v5.1.2"/>
</p:tagLst>
</file>

<file path=ppt/tags/tag49.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50.xml><?xml version="1.0" encoding="utf-8"?>
<p:tagLst xmlns:a="http://schemas.openxmlformats.org/drawingml/2006/main" xmlns:r="http://schemas.openxmlformats.org/officeDocument/2006/relationships" xmlns:p="http://schemas.openxmlformats.org/presentationml/2006/main">
  <p:tag name="PA" val="v5.1.2"/>
</p:tagLst>
</file>

<file path=ppt/tags/tag51.xml><?xml version="1.0" encoding="utf-8"?>
<p:tagLst xmlns:a="http://schemas.openxmlformats.org/drawingml/2006/main" xmlns:r="http://schemas.openxmlformats.org/officeDocument/2006/relationships" xmlns:p="http://schemas.openxmlformats.org/presentationml/2006/main">
  <p:tag name="PA" val="v5.1.2"/>
</p:tagLst>
</file>

<file path=ppt/tags/tag52.xml><?xml version="1.0" encoding="utf-8"?>
<p:tagLst xmlns:a="http://schemas.openxmlformats.org/drawingml/2006/main" xmlns:r="http://schemas.openxmlformats.org/officeDocument/2006/relationships" xmlns:p="http://schemas.openxmlformats.org/presentationml/2006/main">
  <p:tag name="PA" val="v5.1.2"/>
</p:tagLst>
</file>

<file path=ppt/tags/tag53.xml><?xml version="1.0" encoding="utf-8"?>
<p:tagLst xmlns:a="http://schemas.openxmlformats.org/drawingml/2006/main" xmlns:r="http://schemas.openxmlformats.org/officeDocument/2006/relationships" xmlns:p="http://schemas.openxmlformats.org/presentationml/2006/main">
  <p:tag name="PA" val="v5.1.2"/>
</p:tagLst>
</file>

<file path=ppt/tags/tag54.xml><?xml version="1.0" encoding="utf-8"?>
<p:tagLst xmlns:a="http://schemas.openxmlformats.org/drawingml/2006/main" xmlns:r="http://schemas.openxmlformats.org/officeDocument/2006/relationships" xmlns:p="http://schemas.openxmlformats.org/presentationml/2006/main">
  <p:tag name="PA" val="v5.1.2"/>
</p:tagLst>
</file>

<file path=ppt/tags/tag55.xml><?xml version="1.0" encoding="utf-8"?>
<p:tagLst xmlns:a="http://schemas.openxmlformats.org/drawingml/2006/main" xmlns:r="http://schemas.openxmlformats.org/officeDocument/2006/relationships" xmlns:p="http://schemas.openxmlformats.org/presentationml/2006/main">
  <p:tag name="PA" val="v5.1.2"/>
</p:tagLst>
</file>

<file path=ppt/tags/tag56.xml><?xml version="1.0" encoding="utf-8"?>
<p:tagLst xmlns:a="http://schemas.openxmlformats.org/drawingml/2006/main" xmlns:r="http://schemas.openxmlformats.org/officeDocument/2006/relationships" xmlns:p="http://schemas.openxmlformats.org/presentationml/2006/main">
  <p:tag name="PA" val="v5.1.2"/>
</p:tagLst>
</file>

<file path=ppt/tags/tag57.xml><?xml version="1.0" encoding="utf-8"?>
<p:tagLst xmlns:a="http://schemas.openxmlformats.org/drawingml/2006/main" xmlns:r="http://schemas.openxmlformats.org/officeDocument/2006/relationships" xmlns:p="http://schemas.openxmlformats.org/presentationml/2006/main">
  <p:tag name="PA" val="v5.1.2"/>
</p:tagLst>
</file>

<file path=ppt/tags/tag58.xml><?xml version="1.0" encoding="utf-8"?>
<p:tagLst xmlns:a="http://schemas.openxmlformats.org/drawingml/2006/main" xmlns:r="http://schemas.openxmlformats.org/officeDocument/2006/relationships" xmlns:p="http://schemas.openxmlformats.org/presentationml/2006/main">
  <p:tag name="PA" val="v5.1.2"/>
</p:tagLst>
</file>

<file path=ppt/tags/tag59.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60.xml><?xml version="1.0" encoding="utf-8"?>
<p:tagLst xmlns:a="http://schemas.openxmlformats.org/drawingml/2006/main" xmlns:r="http://schemas.openxmlformats.org/officeDocument/2006/relationships" xmlns:p="http://schemas.openxmlformats.org/presentationml/2006/main">
  <p:tag name="PA" val="v5.1.2"/>
</p:tagLst>
</file>

<file path=ppt/tags/tag61.xml><?xml version="1.0" encoding="utf-8"?>
<p:tagLst xmlns:a="http://schemas.openxmlformats.org/drawingml/2006/main" xmlns:r="http://schemas.openxmlformats.org/officeDocument/2006/relationships" xmlns:p="http://schemas.openxmlformats.org/presentationml/2006/main">
  <p:tag name="PA" val="v5.1.2"/>
</p:tagLst>
</file>

<file path=ppt/tags/tag62.xml><?xml version="1.0" encoding="utf-8"?>
<p:tagLst xmlns:a="http://schemas.openxmlformats.org/drawingml/2006/main" xmlns:r="http://schemas.openxmlformats.org/officeDocument/2006/relationships" xmlns:p="http://schemas.openxmlformats.org/presentationml/2006/main">
  <p:tag name="PA" val="v5.1.2"/>
</p:tagLst>
</file>

<file path=ppt/tags/tag63.xml><?xml version="1.0" encoding="utf-8"?>
<p:tagLst xmlns:a="http://schemas.openxmlformats.org/drawingml/2006/main" xmlns:r="http://schemas.openxmlformats.org/officeDocument/2006/relationships" xmlns:p="http://schemas.openxmlformats.org/presentationml/2006/main">
  <p:tag name="PA" val="v5.1.2"/>
</p:tagLst>
</file>

<file path=ppt/tags/tag64.xml><?xml version="1.0" encoding="utf-8"?>
<p:tagLst xmlns:a="http://schemas.openxmlformats.org/drawingml/2006/main" xmlns:r="http://schemas.openxmlformats.org/officeDocument/2006/relationships" xmlns:p="http://schemas.openxmlformats.org/presentationml/2006/main">
  <p:tag name="PA" val="v5.1.2"/>
</p:tagLst>
</file>

<file path=ppt/tags/tag65.xml><?xml version="1.0" encoding="utf-8"?>
<p:tagLst xmlns:a="http://schemas.openxmlformats.org/drawingml/2006/main" xmlns:r="http://schemas.openxmlformats.org/officeDocument/2006/relationships" xmlns:p="http://schemas.openxmlformats.org/presentationml/2006/main">
  <p:tag name="PA" val="v5.1.2"/>
</p:tagLst>
</file>

<file path=ppt/tags/tag66.xml><?xml version="1.0" encoding="utf-8"?>
<p:tagLst xmlns:a="http://schemas.openxmlformats.org/drawingml/2006/main" xmlns:r="http://schemas.openxmlformats.org/officeDocument/2006/relationships" xmlns:p="http://schemas.openxmlformats.org/presentationml/2006/main">
  <p:tag name="PA" val="v5.1.2"/>
</p:tagLst>
</file>

<file path=ppt/tags/tag67.xml><?xml version="1.0" encoding="utf-8"?>
<p:tagLst xmlns:a="http://schemas.openxmlformats.org/drawingml/2006/main" xmlns:r="http://schemas.openxmlformats.org/officeDocument/2006/relationships" xmlns:p="http://schemas.openxmlformats.org/presentationml/2006/main">
  <p:tag name="PA" val="v5.1.2"/>
</p:tagLst>
</file>

<file path=ppt/tags/tag68.xml><?xml version="1.0" encoding="utf-8"?>
<p:tagLst xmlns:a="http://schemas.openxmlformats.org/drawingml/2006/main" xmlns:r="http://schemas.openxmlformats.org/officeDocument/2006/relationships" xmlns:p="http://schemas.openxmlformats.org/presentationml/2006/main">
  <p:tag name="PA" val="v5.1.2"/>
</p:tagLst>
</file>

<file path=ppt/tags/tag69.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ags/tag70.xml><?xml version="1.0" encoding="utf-8"?>
<p:tagLst xmlns:a="http://schemas.openxmlformats.org/drawingml/2006/main" xmlns:r="http://schemas.openxmlformats.org/officeDocument/2006/relationships" xmlns:p="http://schemas.openxmlformats.org/presentationml/2006/main">
  <p:tag name="PA" val="v5.1.2"/>
</p:tagLst>
</file>

<file path=ppt/tags/tag71.xml><?xml version="1.0" encoding="utf-8"?>
<p:tagLst xmlns:a="http://schemas.openxmlformats.org/drawingml/2006/main" xmlns:r="http://schemas.openxmlformats.org/officeDocument/2006/relationships" xmlns:p="http://schemas.openxmlformats.org/presentationml/2006/main">
  <p:tag name="PA" val="v5.1.2"/>
</p:tagLst>
</file>

<file path=ppt/tags/tag72.xml><?xml version="1.0" encoding="utf-8"?>
<p:tagLst xmlns:a="http://schemas.openxmlformats.org/drawingml/2006/main" xmlns:r="http://schemas.openxmlformats.org/officeDocument/2006/relationships" xmlns:p="http://schemas.openxmlformats.org/presentationml/2006/main">
  <p:tag name="PA" val="v5.1.2"/>
</p:tagLst>
</file>

<file path=ppt/tags/tag73.xml><?xml version="1.0" encoding="utf-8"?>
<p:tagLst xmlns:a="http://schemas.openxmlformats.org/drawingml/2006/main" xmlns:r="http://schemas.openxmlformats.org/officeDocument/2006/relationships" xmlns:p="http://schemas.openxmlformats.org/presentationml/2006/main">
  <p:tag name="PA" val="v5.1.2"/>
</p:tagLst>
</file>

<file path=ppt/tags/tag74.xml><?xml version="1.0" encoding="utf-8"?>
<p:tagLst xmlns:a="http://schemas.openxmlformats.org/drawingml/2006/main" xmlns:r="http://schemas.openxmlformats.org/officeDocument/2006/relationships" xmlns:p="http://schemas.openxmlformats.org/presentationml/2006/main">
  <p:tag name="PA" val="v5.1.2"/>
</p:tagLst>
</file>

<file path=ppt/tags/tag75.xml><?xml version="1.0" encoding="utf-8"?>
<p:tagLst xmlns:a="http://schemas.openxmlformats.org/drawingml/2006/main" xmlns:r="http://schemas.openxmlformats.org/officeDocument/2006/relationships" xmlns:p="http://schemas.openxmlformats.org/presentationml/2006/main">
  <p:tag name="PA" val="v5.1.2"/>
</p:tagLst>
</file>

<file path=ppt/tags/tag76.xml><?xml version="1.0" encoding="utf-8"?>
<p:tagLst xmlns:a="http://schemas.openxmlformats.org/drawingml/2006/main" xmlns:r="http://schemas.openxmlformats.org/officeDocument/2006/relationships" xmlns:p="http://schemas.openxmlformats.org/presentationml/2006/main">
  <p:tag name="PA" val="v5.1.2"/>
</p:tagLst>
</file>

<file path=ppt/tags/tag77.xml><?xml version="1.0" encoding="utf-8"?>
<p:tagLst xmlns:a="http://schemas.openxmlformats.org/drawingml/2006/main" xmlns:r="http://schemas.openxmlformats.org/officeDocument/2006/relationships" xmlns:p="http://schemas.openxmlformats.org/presentationml/2006/main">
  <p:tag name="PA" val="v5.1.2"/>
</p:tagLst>
</file>

<file path=ppt/tags/tag78.xml><?xml version="1.0" encoding="utf-8"?>
<p:tagLst xmlns:a="http://schemas.openxmlformats.org/drawingml/2006/main" xmlns:r="http://schemas.openxmlformats.org/officeDocument/2006/relationships" xmlns:p="http://schemas.openxmlformats.org/presentationml/2006/main">
  <p:tag name="PA" val="v5.1.2"/>
</p:tagLst>
</file>

<file path=ppt/tags/tag79.xml><?xml version="1.0" encoding="utf-8"?>
<p:tagLst xmlns:a="http://schemas.openxmlformats.org/drawingml/2006/main" xmlns:r="http://schemas.openxmlformats.org/officeDocument/2006/relationships" xmlns:p="http://schemas.openxmlformats.org/presentationml/2006/main">
  <p:tag name="PA" val="v5.1.2"/>
</p:tagLst>
</file>

<file path=ppt/tags/tag8.xml><?xml version="1.0" encoding="utf-8"?>
<p:tagLst xmlns:a="http://schemas.openxmlformats.org/drawingml/2006/main" xmlns:r="http://schemas.openxmlformats.org/officeDocument/2006/relationships" xmlns:p="http://schemas.openxmlformats.org/presentationml/2006/main">
  <p:tag name="PA" val="v5.1.2"/>
</p:tagLst>
</file>

<file path=ppt/tags/tag80.xml><?xml version="1.0" encoding="utf-8"?>
<p:tagLst xmlns:a="http://schemas.openxmlformats.org/drawingml/2006/main" xmlns:r="http://schemas.openxmlformats.org/officeDocument/2006/relationships" xmlns:p="http://schemas.openxmlformats.org/presentationml/2006/main">
  <p:tag name="PA" val="v5.1.2"/>
</p:tagLst>
</file>

<file path=ppt/tags/tag81.xml><?xml version="1.0" encoding="utf-8"?>
<p:tagLst xmlns:a="http://schemas.openxmlformats.org/drawingml/2006/main" xmlns:r="http://schemas.openxmlformats.org/officeDocument/2006/relationships" xmlns:p="http://schemas.openxmlformats.org/presentationml/2006/main">
  <p:tag name="PA" val="v5.1.2"/>
</p:tagLst>
</file>

<file path=ppt/tags/tag82.xml><?xml version="1.0" encoding="utf-8"?>
<p:tagLst xmlns:a="http://schemas.openxmlformats.org/drawingml/2006/main" xmlns:r="http://schemas.openxmlformats.org/officeDocument/2006/relationships" xmlns:p="http://schemas.openxmlformats.org/presentationml/2006/main">
  <p:tag name="PA" val="v5.1.2"/>
</p:tagLst>
</file>

<file path=ppt/tags/tag83.xml><?xml version="1.0" encoding="utf-8"?>
<p:tagLst xmlns:a="http://schemas.openxmlformats.org/drawingml/2006/main" xmlns:r="http://schemas.openxmlformats.org/officeDocument/2006/relationships" xmlns:p="http://schemas.openxmlformats.org/presentationml/2006/main">
  <p:tag name="PA" val="v5.1.2"/>
</p:tagLst>
</file>

<file path=ppt/tags/tag84.xml><?xml version="1.0" encoding="utf-8"?>
<p:tagLst xmlns:a="http://schemas.openxmlformats.org/drawingml/2006/main" xmlns:r="http://schemas.openxmlformats.org/officeDocument/2006/relationships" xmlns:p="http://schemas.openxmlformats.org/presentationml/2006/main">
  <p:tag name="PA" val="v5.1.2"/>
</p:tagLst>
</file>

<file path=ppt/tags/tag85.xml><?xml version="1.0" encoding="utf-8"?>
<p:tagLst xmlns:a="http://schemas.openxmlformats.org/drawingml/2006/main" xmlns:r="http://schemas.openxmlformats.org/officeDocument/2006/relationships" xmlns:p="http://schemas.openxmlformats.org/presentationml/2006/main">
  <p:tag name="PA" val="v5.1.2"/>
</p:tagLst>
</file>

<file path=ppt/tags/tag86.xml><?xml version="1.0" encoding="utf-8"?>
<p:tagLst xmlns:a="http://schemas.openxmlformats.org/drawingml/2006/main" xmlns:r="http://schemas.openxmlformats.org/officeDocument/2006/relationships" xmlns:p="http://schemas.openxmlformats.org/presentationml/2006/main">
  <p:tag name="PA" val="v5.1.2"/>
</p:tagLst>
</file>

<file path=ppt/tags/tag87.xml><?xml version="1.0" encoding="utf-8"?>
<p:tagLst xmlns:a="http://schemas.openxmlformats.org/drawingml/2006/main" xmlns:r="http://schemas.openxmlformats.org/officeDocument/2006/relationships" xmlns:p="http://schemas.openxmlformats.org/presentationml/2006/main">
  <p:tag name="PA" val="v5.1.2"/>
</p:tagLst>
</file>

<file path=ppt/tags/tag88.xml><?xml version="1.0" encoding="utf-8"?>
<p:tagLst xmlns:a="http://schemas.openxmlformats.org/drawingml/2006/main" xmlns:r="http://schemas.openxmlformats.org/officeDocument/2006/relationships" xmlns:p="http://schemas.openxmlformats.org/presentationml/2006/main">
  <p:tag name="PA" val="v5.1.1"/>
</p:tagLst>
</file>

<file path=ppt/tags/tag89.xml><?xml version="1.0" encoding="utf-8"?>
<p:tagLst xmlns:a="http://schemas.openxmlformats.org/drawingml/2006/main" xmlns:r="http://schemas.openxmlformats.org/officeDocument/2006/relationships" xmlns:p="http://schemas.openxmlformats.org/presentationml/2006/main">
  <p:tag name="PA" val="v5.1.2"/>
</p:tagLst>
</file>

<file path=ppt/tags/tag9.xml><?xml version="1.0" encoding="utf-8"?>
<p:tagLst xmlns:a="http://schemas.openxmlformats.org/drawingml/2006/main" xmlns:r="http://schemas.openxmlformats.org/officeDocument/2006/relationships" xmlns:p="http://schemas.openxmlformats.org/presentationml/2006/main">
  <p:tag name="PA" val="v5.1.2"/>
</p:tagLst>
</file>

<file path=ppt/tags/tag90.xml><?xml version="1.0" encoding="utf-8"?>
<p:tagLst xmlns:a="http://schemas.openxmlformats.org/drawingml/2006/main" xmlns:r="http://schemas.openxmlformats.org/officeDocument/2006/relationships" xmlns:p="http://schemas.openxmlformats.org/presentationml/2006/main">
  <p:tag name="PA" val="v5.1.2"/>
</p:tagLst>
</file>

<file path=ppt/tags/tag91.xml><?xml version="1.0" encoding="utf-8"?>
<p:tagLst xmlns:a="http://schemas.openxmlformats.org/drawingml/2006/main" xmlns:r="http://schemas.openxmlformats.org/officeDocument/2006/relationships" xmlns:p="http://schemas.openxmlformats.org/presentationml/2006/main">
  <p:tag name="PA" val="v5.1.2"/>
</p:tagLst>
</file>

<file path=ppt/tags/tag92.xml><?xml version="1.0" encoding="utf-8"?>
<p:tagLst xmlns:a="http://schemas.openxmlformats.org/drawingml/2006/main" xmlns:r="http://schemas.openxmlformats.org/officeDocument/2006/relationships" xmlns:p="http://schemas.openxmlformats.org/presentationml/2006/main">
  <p:tag name="PA" val="v5.1.2"/>
</p:tagLst>
</file>

<file path=ppt/tags/tag93.xml><?xml version="1.0" encoding="utf-8"?>
<p:tagLst xmlns:a="http://schemas.openxmlformats.org/drawingml/2006/main" xmlns:r="http://schemas.openxmlformats.org/officeDocument/2006/relationships" xmlns:p="http://schemas.openxmlformats.org/presentationml/2006/main">
  <p:tag name="PA" val="v5.1.2"/>
</p:tagLst>
</file>

<file path=ppt/tags/tag94.xml><?xml version="1.0" encoding="utf-8"?>
<p:tagLst xmlns:a="http://schemas.openxmlformats.org/drawingml/2006/main" xmlns:r="http://schemas.openxmlformats.org/officeDocument/2006/relationships" xmlns:p="http://schemas.openxmlformats.org/presentationml/2006/main">
  <p:tag name="PA" val="v5.1.2"/>
</p:tagLst>
</file>

<file path=ppt/tags/tag95.xml><?xml version="1.0" encoding="utf-8"?>
<p:tagLst xmlns:a="http://schemas.openxmlformats.org/drawingml/2006/main" xmlns:r="http://schemas.openxmlformats.org/officeDocument/2006/relationships" xmlns:p="http://schemas.openxmlformats.org/presentationml/2006/main">
  <p:tag name="PA" val="v5.1.2"/>
</p:tagLst>
</file>

<file path=ppt/tags/tag96.xml><?xml version="1.0" encoding="utf-8"?>
<p:tagLst xmlns:a="http://schemas.openxmlformats.org/drawingml/2006/main" xmlns:r="http://schemas.openxmlformats.org/officeDocument/2006/relationships" xmlns:p="http://schemas.openxmlformats.org/presentationml/2006/main">
  <p:tag name="PA" val="v5.1.2"/>
</p:tagLst>
</file>

<file path=ppt/tags/tag97.xml><?xml version="1.0" encoding="utf-8"?>
<p:tagLst xmlns:a="http://schemas.openxmlformats.org/drawingml/2006/main" xmlns:r="http://schemas.openxmlformats.org/officeDocument/2006/relationships" xmlns:p="http://schemas.openxmlformats.org/presentationml/2006/main">
  <p:tag name="PA" val="v5.1.2"/>
</p:tagLst>
</file>

<file path=ppt/tags/tag98.xml><?xml version="1.0" encoding="utf-8"?>
<p:tagLst xmlns:a="http://schemas.openxmlformats.org/drawingml/2006/main" xmlns:r="http://schemas.openxmlformats.org/officeDocument/2006/relationships" xmlns:p="http://schemas.openxmlformats.org/presentationml/2006/main">
  <p:tag name="PA" val="v5.1.2"/>
</p:tagLst>
</file>

<file path=ppt/tags/tag99.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22B1DB"/>
      </a:accent1>
      <a:accent2>
        <a:srgbClr val="6DF3BC"/>
      </a:accent2>
      <a:accent3>
        <a:srgbClr val="35C3D5"/>
      </a:accent3>
      <a:accent4>
        <a:srgbClr val="6882FD"/>
      </a:accent4>
      <a:accent5>
        <a:srgbClr val="C9AA68"/>
      </a:accent5>
      <a:accent6>
        <a:srgbClr val="90A4FF"/>
      </a:accent6>
      <a:hlink>
        <a:srgbClr val="4276AA"/>
      </a:hlink>
      <a:folHlink>
        <a:srgbClr val="BFBFBF"/>
      </a:folHlink>
    </a:clrScheme>
    <a:fontScheme name="yf4jgcpm">
      <a:majorFont>
        <a:latin typeface="+mn-lt"/>
        <a:ea typeface="+mn-ea"/>
        <a:cs typeface=""/>
      </a:majorFont>
      <a:minorFont>
        <a:latin typeface="+mn-lt"/>
        <a:ea typeface="+mn-e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7154</TotalTime>
  <Words>3112</Words>
  <Application>Microsoft Office PowerPoint</Application>
  <PresentationFormat>宽屏</PresentationFormat>
  <Paragraphs>648</Paragraphs>
  <Slides>64</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64</vt:i4>
      </vt:variant>
    </vt:vector>
  </HeadingPairs>
  <TitlesOfParts>
    <vt:vector size="72" baseType="lpstr">
      <vt:lpstr>等线</vt:lpstr>
      <vt:lpstr>宋体</vt:lpstr>
      <vt:lpstr>微软雅黑</vt:lpstr>
      <vt:lpstr>Arial</vt:lpstr>
      <vt:lpstr>Calibri</vt:lpstr>
      <vt:lpstr>Impact</vt:lpstr>
      <vt:lpstr>Times New Roman</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naty</cp:lastModifiedBy>
  <cp:revision>417</cp:revision>
  <cp:lastPrinted>2018-10-02T08:14:34Z</cp:lastPrinted>
  <dcterms:created xsi:type="dcterms:W3CDTF">2018-07-30T16:00:00Z</dcterms:created>
  <dcterms:modified xsi:type="dcterms:W3CDTF">2018-10-10T10:26:06Z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