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89" r:id="rId4"/>
    <p:sldId id="296" r:id="rId6"/>
    <p:sldId id="297" r:id="rId7"/>
    <p:sldId id="260" r:id="rId8"/>
    <p:sldId id="300" r:id="rId9"/>
    <p:sldId id="270" r:id="rId10"/>
    <p:sldId id="274" r:id="rId11"/>
    <p:sldId id="282" r:id="rId12"/>
    <p:sldId id="301" r:id="rId13"/>
    <p:sldId id="259" r:id="rId14"/>
    <p:sldId id="275" r:id="rId15"/>
    <p:sldId id="281" r:id="rId16"/>
    <p:sldId id="302" r:id="rId17"/>
    <p:sldId id="271" r:id="rId18"/>
    <p:sldId id="277" r:id="rId19"/>
    <p:sldId id="276" r:id="rId20"/>
    <p:sldId id="303" r:id="rId21"/>
    <p:sldId id="304" r:id="rId22"/>
    <p:sldId id="278" r:id="rId23"/>
    <p:sldId id="273" r:id="rId24"/>
    <p:sldId id="298" r:id="rId25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39" userDrawn="1">
          <p15:clr>
            <a:srgbClr val="A4A3A4"/>
          </p15:clr>
        </p15:guide>
        <p15:guide id="3" pos="4997" userDrawn="1">
          <p15:clr>
            <a:srgbClr val="A4A3A4"/>
          </p15:clr>
        </p15:guide>
        <p15:guide id="4" pos="270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 V.V" initials="Y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8BA5"/>
    <a:srgbClr val="5BAAA4"/>
    <a:srgbClr val="195269"/>
    <a:srgbClr val="E6E6E6"/>
    <a:srgbClr val="D3DEDD"/>
    <a:srgbClr val="009B97"/>
    <a:srgbClr val="267CA0"/>
    <a:srgbClr val="509FA4"/>
    <a:srgbClr val="00C0BB"/>
    <a:srgbClr val="83B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9" autoAdjust="0"/>
    <p:restoredTop sz="96314" autoAdjust="0"/>
  </p:normalViewPr>
  <p:slideViewPr>
    <p:cSldViewPr snapToGrid="0" showGuides="1">
      <p:cViewPr varScale="1">
        <p:scale>
          <a:sx n="68" d="100"/>
          <a:sy n="68" d="100"/>
        </p:scale>
        <p:origin x="584" y="140"/>
      </p:cViewPr>
      <p:guideLst>
        <p:guide orient="horz" pos="2352"/>
        <p:guide pos="3839"/>
        <p:guide pos="4997"/>
        <p:guide pos="27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tags" Target="tags/tag1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2CC8D-3B9A-4706-A2EE-CEE172D75F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7B8CC-CD7D-4D4E-A59D-DE6DE4293CA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7B8CC-CD7D-4D4E-A59D-DE6DE4293C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5" y="672573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10"/>
          <a:stretch>
            <a:fillRect/>
          </a:stretch>
        </p:blipFill>
        <p:spPr>
          <a:xfrm>
            <a:off x="217675" y="0"/>
            <a:ext cx="1047957" cy="971210"/>
          </a:xfrm>
          <a:prstGeom prst="rect">
            <a:avLst/>
          </a:prstGeom>
          <a:effectLst/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875" y="5360943"/>
            <a:ext cx="997798" cy="9977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FA72-90F3-4843-A88F-D4609A1539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7443-FE70-49D2-8332-A4D465B05A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FFA72-90F3-4843-A88F-D4609A1539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F7443-FE70-49D2-8332-A4D465B05A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jpeg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102245" y="1136764"/>
            <a:ext cx="7987510" cy="2716213"/>
            <a:chOff x="2372522" y="1352664"/>
            <a:chExt cx="7987510" cy="2716213"/>
          </a:xfrm>
          <a:effectLst/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522" y="1352664"/>
              <a:ext cx="2203720" cy="2716213"/>
            </a:xfrm>
            <a:prstGeom prst="rect">
              <a:avLst/>
            </a:prstGeom>
            <a:effectLst/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0452" y="1352664"/>
              <a:ext cx="2203720" cy="2716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382" y="1352664"/>
              <a:ext cx="2203720" cy="2716213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6312" y="1352664"/>
              <a:ext cx="2203720" cy="2716213"/>
            </a:xfrm>
            <a:prstGeom prst="rect">
              <a:avLst/>
            </a:prstGeom>
          </p:spPr>
        </p:pic>
      </p:grpSp>
      <p:sp>
        <p:nvSpPr>
          <p:cNvPr id="40" name="文本框 7"/>
          <p:cNvSpPr txBox="1"/>
          <p:nvPr/>
        </p:nvSpPr>
        <p:spPr bwMode="auto">
          <a:xfrm>
            <a:off x="2439738" y="1640875"/>
            <a:ext cx="1528734" cy="1569658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9600" dirty="0">
                <a:solidFill>
                  <a:srgbClr val="388BA5"/>
                </a:solidFill>
                <a:cs typeface="+mn-ea"/>
                <a:sym typeface="+mn-lt"/>
              </a:rPr>
              <a:t>纸</a:t>
            </a:r>
            <a:endParaRPr lang="zh-CN" altLang="en-US" sz="9600" dirty="0">
              <a:solidFill>
                <a:srgbClr val="388BA5"/>
              </a:solidFill>
              <a:cs typeface="+mn-ea"/>
              <a:sym typeface="+mn-lt"/>
            </a:endParaRPr>
          </a:p>
        </p:txBody>
      </p:sp>
      <p:sp>
        <p:nvSpPr>
          <p:cNvPr id="41" name="文本框 7"/>
          <p:cNvSpPr txBox="1"/>
          <p:nvPr/>
        </p:nvSpPr>
        <p:spPr bwMode="auto">
          <a:xfrm>
            <a:off x="4374880" y="1640875"/>
            <a:ext cx="1528734" cy="1569658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9600" dirty="0">
                <a:solidFill>
                  <a:srgbClr val="388BA5"/>
                </a:solidFill>
                <a:cs typeface="+mn-ea"/>
                <a:sym typeface="+mn-lt"/>
              </a:rPr>
              <a:t>张</a:t>
            </a:r>
            <a:endParaRPr lang="zh-CN" altLang="en-US" sz="9600" dirty="0">
              <a:solidFill>
                <a:srgbClr val="388BA5"/>
              </a:solidFill>
              <a:cs typeface="+mn-ea"/>
              <a:sym typeface="+mn-lt"/>
            </a:endParaRPr>
          </a:p>
        </p:txBody>
      </p:sp>
      <p:sp>
        <p:nvSpPr>
          <p:cNvPr id="42" name="文本框 7"/>
          <p:cNvSpPr txBox="1"/>
          <p:nvPr/>
        </p:nvSpPr>
        <p:spPr bwMode="auto">
          <a:xfrm>
            <a:off x="6302810" y="1640875"/>
            <a:ext cx="1528734" cy="1569658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9600" dirty="0">
                <a:solidFill>
                  <a:srgbClr val="388BA5"/>
                </a:solidFill>
                <a:cs typeface="+mn-ea"/>
                <a:sym typeface="+mn-lt"/>
              </a:rPr>
              <a:t>测</a:t>
            </a:r>
            <a:endParaRPr lang="zh-CN" altLang="en-US" sz="9600" dirty="0">
              <a:solidFill>
                <a:srgbClr val="388BA5"/>
              </a:solidFill>
              <a:cs typeface="+mn-ea"/>
              <a:sym typeface="+mn-lt"/>
            </a:endParaRPr>
          </a:p>
        </p:txBody>
      </p:sp>
      <p:sp>
        <p:nvSpPr>
          <p:cNvPr id="43" name="文本框 7"/>
          <p:cNvSpPr txBox="1"/>
          <p:nvPr/>
        </p:nvSpPr>
        <p:spPr bwMode="auto">
          <a:xfrm>
            <a:off x="8223528" y="1640875"/>
            <a:ext cx="1528734" cy="1569658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9600" dirty="0">
                <a:solidFill>
                  <a:srgbClr val="388BA5"/>
                </a:solidFill>
                <a:cs typeface="+mn-ea"/>
                <a:sym typeface="+mn-lt"/>
              </a:rPr>
              <a:t>试</a:t>
            </a:r>
            <a:endParaRPr lang="zh-CN" altLang="en-US" sz="9600" dirty="0">
              <a:solidFill>
                <a:srgbClr val="388BA5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725205" y="1834450"/>
            <a:ext cx="5461451" cy="2647729"/>
            <a:chOff x="9206694" y="2284910"/>
            <a:chExt cx="5461451" cy="2647729"/>
          </a:xfrm>
        </p:grpSpPr>
        <p:sp>
          <p:nvSpPr>
            <p:cNvPr id="108" name="Freeform 100"/>
            <p:cNvSpPr>
              <a:spLocks noChangeArrowheads="1"/>
            </p:cNvSpPr>
            <p:nvPr/>
          </p:nvSpPr>
          <p:spPr bwMode="auto">
            <a:xfrm>
              <a:off x="11757409" y="2284910"/>
              <a:ext cx="360018" cy="356992"/>
            </a:xfrm>
            <a:custGeom>
              <a:avLst/>
              <a:gdLst>
                <a:gd name="T0" fmla="*/ 172604 w 417"/>
                <a:gd name="T1" fmla="*/ 91192 h 417"/>
                <a:gd name="T2" fmla="*/ 172604 w 417"/>
                <a:gd name="T3" fmla="*/ 91192 h 417"/>
                <a:gd name="T4" fmla="*/ 188460 w 417"/>
                <a:gd name="T5" fmla="*/ 63340 h 417"/>
                <a:gd name="T6" fmla="*/ 184836 w 417"/>
                <a:gd name="T7" fmla="*/ 47617 h 417"/>
                <a:gd name="T8" fmla="*/ 152671 w 417"/>
                <a:gd name="T9" fmla="*/ 35488 h 417"/>
                <a:gd name="T10" fmla="*/ 144516 w 417"/>
                <a:gd name="T11" fmla="*/ 7637 h 417"/>
                <a:gd name="T12" fmla="*/ 124583 w 417"/>
                <a:gd name="T13" fmla="*/ 0 h 417"/>
                <a:gd name="T14" fmla="*/ 96495 w 417"/>
                <a:gd name="T15" fmla="*/ 15723 h 417"/>
                <a:gd name="T16" fmla="*/ 68407 w 417"/>
                <a:gd name="T17" fmla="*/ 0 h 417"/>
                <a:gd name="T18" fmla="*/ 48474 w 417"/>
                <a:gd name="T19" fmla="*/ 7637 h 417"/>
                <a:gd name="T20" fmla="*/ 40320 w 417"/>
                <a:gd name="T21" fmla="*/ 35488 h 417"/>
                <a:gd name="T22" fmla="*/ 8155 w 417"/>
                <a:gd name="T23" fmla="*/ 47617 h 417"/>
                <a:gd name="T24" fmla="*/ 0 w 417"/>
                <a:gd name="T25" fmla="*/ 63340 h 417"/>
                <a:gd name="T26" fmla="*/ 19933 w 417"/>
                <a:gd name="T27" fmla="*/ 91192 h 417"/>
                <a:gd name="T28" fmla="*/ 0 w 417"/>
                <a:gd name="T29" fmla="*/ 123536 h 417"/>
                <a:gd name="T30" fmla="*/ 8155 w 417"/>
                <a:gd name="T31" fmla="*/ 139258 h 417"/>
                <a:gd name="T32" fmla="*/ 40320 w 417"/>
                <a:gd name="T33" fmla="*/ 147344 h 417"/>
                <a:gd name="T34" fmla="*/ 48474 w 417"/>
                <a:gd name="T35" fmla="*/ 178790 h 417"/>
                <a:gd name="T36" fmla="*/ 68407 w 417"/>
                <a:gd name="T37" fmla="*/ 186876 h 417"/>
                <a:gd name="T38" fmla="*/ 96495 w 417"/>
                <a:gd name="T39" fmla="*/ 167110 h 417"/>
                <a:gd name="T40" fmla="*/ 124583 w 417"/>
                <a:gd name="T41" fmla="*/ 186876 h 417"/>
                <a:gd name="T42" fmla="*/ 144516 w 417"/>
                <a:gd name="T43" fmla="*/ 178790 h 417"/>
                <a:gd name="T44" fmla="*/ 152671 w 417"/>
                <a:gd name="T45" fmla="*/ 147344 h 417"/>
                <a:gd name="T46" fmla="*/ 184836 w 417"/>
                <a:gd name="T47" fmla="*/ 139258 h 417"/>
                <a:gd name="T48" fmla="*/ 188460 w 417"/>
                <a:gd name="T49" fmla="*/ 119043 h 417"/>
                <a:gd name="T50" fmla="*/ 172604 w 417"/>
                <a:gd name="T51" fmla="*/ 91192 h 417"/>
                <a:gd name="T52" fmla="*/ 96495 w 417"/>
                <a:gd name="T53" fmla="*/ 131172 h 417"/>
                <a:gd name="T54" fmla="*/ 96495 w 417"/>
                <a:gd name="T55" fmla="*/ 131172 h 417"/>
                <a:gd name="T56" fmla="*/ 56629 w 417"/>
                <a:gd name="T57" fmla="*/ 91192 h 417"/>
                <a:gd name="T58" fmla="*/ 96495 w 417"/>
                <a:gd name="T59" fmla="*/ 51660 h 417"/>
                <a:gd name="T60" fmla="*/ 136362 w 417"/>
                <a:gd name="T61" fmla="*/ 91192 h 417"/>
                <a:gd name="T62" fmla="*/ 96495 w 417"/>
                <a:gd name="T63" fmla="*/ 131172 h 41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17" h="417">
                  <a:moveTo>
                    <a:pt x="381" y="203"/>
                  </a:moveTo>
                  <a:lnTo>
                    <a:pt x="381" y="203"/>
                  </a:lnTo>
                  <a:cubicBezTo>
                    <a:pt x="381" y="177"/>
                    <a:pt x="399" y="159"/>
                    <a:pt x="416" y="141"/>
                  </a:cubicBezTo>
                  <a:cubicBezTo>
                    <a:pt x="416" y="132"/>
                    <a:pt x="408" y="115"/>
                    <a:pt x="408" y="106"/>
                  </a:cubicBezTo>
                  <a:cubicBezTo>
                    <a:pt x="372" y="115"/>
                    <a:pt x="354" y="97"/>
                    <a:pt x="337" y="79"/>
                  </a:cubicBezTo>
                  <a:cubicBezTo>
                    <a:pt x="319" y="62"/>
                    <a:pt x="310" y="44"/>
                    <a:pt x="319" y="17"/>
                  </a:cubicBezTo>
                  <a:cubicBezTo>
                    <a:pt x="310" y="9"/>
                    <a:pt x="293" y="0"/>
                    <a:pt x="275" y="0"/>
                  </a:cubicBezTo>
                  <a:cubicBezTo>
                    <a:pt x="266" y="17"/>
                    <a:pt x="240" y="35"/>
                    <a:pt x="213" y="35"/>
                  </a:cubicBezTo>
                  <a:cubicBezTo>
                    <a:pt x="187" y="35"/>
                    <a:pt x="160" y="17"/>
                    <a:pt x="151" y="0"/>
                  </a:cubicBezTo>
                  <a:cubicBezTo>
                    <a:pt x="133" y="0"/>
                    <a:pt x="116" y="9"/>
                    <a:pt x="107" y="17"/>
                  </a:cubicBezTo>
                  <a:cubicBezTo>
                    <a:pt x="116" y="44"/>
                    <a:pt x="107" y="62"/>
                    <a:pt x="89" y="79"/>
                  </a:cubicBezTo>
                  <a:cubicBezTo>
                    <a:pt x="72" y="97"/>
                    <a:pt x="44" y="115"/>
                    <a:pt x="18" y="106"/>
                  </a:cubicBezTo>
                  <a:cubicBezTo>
                    <a:pt x="18" y="115"/>
                    <a:pt x="9" y="132"/>
                    <a:pt x="0" y="141"/>
                  </a:cubicBezTo>
                  <a:cubicBezTo>
                    <a:pt x="27" y="159"/>
                    <a:pt x="44" y="177"/>
                    <a:pt x="44" y="203"/>
                  </a:cubicBezTo>
                  <a:cubicBezTo>
                    <a:pt x="44" y="230"/>
                    <a:pt x="27" y="256"/>
                    <a:pt x="0" y="275"/>
                  </a:cubicBezTo>
                  <a:cubicBezTo>
                    <a:pt x="9" y="283"/>
                    <a:pt x="18" y="301"/>
                    <a:pt x="18" y="310"/>
                  </a:cubicBezTo>
                  <a:cubicBezTo>
                    <a:pt x="44" y="310"/>
                    <a:pt x="72" y="310"/>
                    <a:pt x="89" y="328"/>
                  </a:cubicBezTo>
                  <a:cubicBezTo>
                    <a:pt x="107" y="345"/>
                    <a:pt x="116" y="372"/>
                    <a:pt x="107" y="398"/>
                  </a:cubicBezTo>
                  <a:cubicBezTo>
                    <a:pt x="116" y="407"/>
                    <a:pt x="133" y="407"/>
                    <a:pt x="151" y="416"/>
                  </a:cubicBezTo>
                  <a:cubicBezTo>
                    <a:pt x="160" y="389"/>
                    <a:pt x="187" y="372"/>
                    <a:pt x="213" y="372"/>
                  </a:cubicBezTo>
                  <a:cubicBezTo>
                    <a:pt x="240" y="372"/>
                    <a:pt x="266" y="389"/>
                    <a:pt x="275" y="416"/>
                  </a:cubicBezTo>
                  <a:cubicBezTo>
                    <a:pt x="293" y="407"/>
                    <a:pt x="310" y="407"/>
                    <a:pt x="319" y="398"/>
                  </a:cubicBezTo>
                  <a:cubicBezTo>
                    <a:pt x="310" y="372"/>
                    <a:pt x="319" y="345"/>
                    <a:pt x="337" y="328"/>
                  </a:cubicBezTo>
                  <a:cubicBezTo>
                    <a:pt x="354" y="310"/>
                    <a:pt x="372" y="301"/>
                    <a:pt x="408" y="310"/>
                  </a:cubicBezTo>
                  <a:cubicBezTo>
                    <a:pt x="408" y="292"/>
                    <a:pt x="416" y="283"/>
                    <a:pt x="416" y="265"/>
                  </a:cubicBezTo>
                  <a:cubicBezTo>
                    <a:pt x="399" y="256"/>
                    <a:pt x="381" y="230"/>
                    <a:pt x="381" y="203"/>
                  </a:cubicBezTo>
                  <a:close/>
                  <a:moveTo>
                    <a:pt x="213" y="292"/>
                  </a:moveTo>
                  <a:lnTo>
                    <a:pt x="213" y="292"/>
                  </a:lnTo>
                  <a:cubicBezTo>
                    <a:pt x="160" y="292"/>
                    <a:pt x="125" y="256"/>
                    <a:pt x="125" y="203"/>
                  </a:cubicBezTo>
                  <a:cubicBezTo>
                    <a:pt x="125" y="159"/>
                    <a:pt x="160" y="115"/>
                    <a:pt x="213" y="115"/>
                  </a:cubicBezTo>
                  <a:cubicBezTo>
                    <a:pt x="266" y="115"/>
                    <a:pt x="301" y="159"/>
                    <a:pt x="301" y="203"/>
                  </a:cubicBezTo>
                  <a:cubicBezTo>
                    <a:pt x="301" y="256"/>
                    <a:pt x="266" y="292"/>
                    <a:pt x="213" y="292"/>
                  </a:cubicBezTo>
                  <a:close/>
                </a:path>
              </a:pathLst>
            </a:custGeom>
            <a:solidFill>
              <a:srgbClr val="267CA0"/>
            </a:solidFill>
            <a:ln>
              <a:noFill/>
            </a:ln>
            <a:effectLst/>
          </p:spPr>
          <p:txBody>
            <a:bodyPr wrap="none" lIns="34278" tIns="17139" rIns="34278" bIns="17139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34" name="组合 133"/>
            <p:cNvGrpSpPr/>
            <p:nvPr/>
          </p:nvGrpSpPr>
          <p:grpSpPr>
            <a:xfrm>
              <a:off x="9206694" y="2674776"/>
              <a:ext cx="5461451" cy="2257863"/>
              <a:chOff x="3268469" y="-1747843"/>
              <a:chExt cx="6098932" cy="2257863"/>
            </a:xfrm>
          </p:grpSpPr>
          <p:sp>
            <p:nvSpPr>
              <p:cNvPr id="135" name="文本框 134"/>
              <p:cNvSpPr txBox="1"/>
              <p:nvPr/>
            </p:nvSpPr>
            <p:spPr>
              <a:xfrm>
                <a:off x="4855849" y="-1747843"/>
                <a:ext cx="29241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 spc="1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振荡器频率测量法</a:t>
                </a:r>
                <a:endParaRPr lang="zh-CN" altLang="en-US" sz="2000" b="1" spc="15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3268469" y="-1347733"/>
                <a:ext cx="6098932" cy="1857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b="1" spc="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      采用</a:t>
                </a:r>
                <a:r>
                  <a:rPr lang="en-US" altLang="zh-CN" b="1" spc="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TI</a:t>
                </a:r>
                <a:r>
                  <a:rPr lang="zh-CN" altLang="en-US" b="1" spc="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公司的</a:t>
                </a:r>
                <a:r>
                  <a:rPr lang="en-US" altLang="zh-CN" b="1" spc="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NE555</a:t>
                </a:r>
                <a:r>
                  <a:rPr lang="zh-CN" altLang="en-US" b="1" spc="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芯片搭建成多谐振荡电路，将原本</a:t>
                </a:r>
                <a:r>
                  <a:rPr lang="en-US" altLang="zh-CN" b="1" spc="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C1</a:t>
                </a:r>
                <a:r>
                  <a:rPr lang="zh-CN" altLang="en-US" b="1" spc="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起振电容用</a:t>
                </a:r>
                <a:r>
                  <a:rPr lang="en-US" altLang="zh-CN" b="1" spc="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A</a:t>
                </a:r>
                <a:r>
                  <a:rPr lang="zh-CN" altLang="en-US" b="1" spc="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、</a:t>
                </a:r>
                <a:r>
                  <a:rPr lang="en-US" altLang="zh-CN" b="1" spc="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B</a:t>
                </a:r>
                <a:r>
                  <a:rPr lang="zh-CN" altLang="en-US" b="1" spc="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两块极板代替，那么</a:t>
                </a:r>
                <a:r>
                  <a:rPr lang="en-US" altLang="zh-CN" b="1" spc="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NE555</a:t>
                </a:r>
                <a:r>
                  <a:rPr lang="zh-CN" altLang="en-US" b="1" spc="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的</a:t>
                </a:r>
                <a:r>
                  <a:rPr lang="en-US" altLang="zh-CN" b="1" spc="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3</a:t>
                </a:r>
                <a:r>
                  <a:rPr lang="zh-CN" altLang="en-US" b="1" spc="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脚输出的振荡频率将会随着极板电容容量的变换而变化，通过单片机测量该频率，经过多次数据的校验就可以完成对纸张的测量。</a:t>
                </a:r>
                <a:endParaRPr lang="zh-CN" altLang="en-US" b="1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86" name="文本框 85"/>
          <p:cNvSpPr txBox="1"/>
          <p:nvPr/>
        </p:nvSpPr>
        <p:spPr>
          <a:xfrm>
            <a:off x="1283233" y="214158"/>
            <a:ext cx="434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267CA0"/>
                </a:solidFill>
                <a:latin typeface="包图粗黑体" panose="02000800000000000000" pitchFamily="2" charset="-122"/>
                <a:ea typeface="包图粗黑体" panose="02000800000000000000" pitchFamily="2" charset="-122"/>
              </a:defRPr>
            </a:lvl1pPr>
          </a:lstStyle>
          <a:p>
            <a:pPr algn="dist"/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测量原理分析</a:t>
            </a:r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39626" y="-71384"/>
            <a:ext cx="6463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388BA5"/>
                </a:solidFill>
                <a:cs typeface="+mn-ea"/>
                <a:sym typeface="+mn-lt"/>
              </a:rPr>
              <a:t>1</a:t>
            </a:r>
            <a:endParaRPr lang="zh-CN" altLang="en-US" sz="6000" dirty="0">
              <a:solidFill>
                <a:srgbClr val="388BA5"/>
              </a:solidFill>
              <a:cs typeface="+mn-ea"/>
              <a:sym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5857" y="6714170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71"/>
          <a:stretch>
            <a:fillRect/>
          </a:stretch>
        </p:blipFill>
        <p:spPr bwMode="auto">
          <a:xfrm>
            <a:off x="7006531" y="1533532"/>
            <a:ext cx="4042410" cy="3545840"/>
          </a:xfrm>
          <a:prstGeom prst="rect">
            <a:avLst/>
          </a:prstGeom>
          <a:ln>
            <a:noFill/>
          </a:ln>
        </p:spPr>
      </p:pic>
      <p:sp>
        <p:nvSpPr>
          <p:cNvPr id="89" name="文本框 88"/>
          <p:cNvSpPr txBox="1"/>
          <p:nvPr/>
        </p:nvSpPr>
        <p:spPr>
          <a:xfrm>
            <a:off x="725205" y="4882289"/>
            <a:ext cx="3491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NE555</a:t>
            </a:r>
            <a:r>
              <a:rPr lang="zh-CN" altLang="en-US" sz="2000" b="1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的外围电路如右图：</a:t>
            </a:r>
            <a:endParaRPr lang="zh-CN" altLang="en-US" sz="2000" b="1" spc="1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5"/>
          <p:cNvSpPr/>
          <p:nvPr/>
        </p:nvSpPr>
        <p:spPr>
          <a:xfrm>
            <a:off x="2288905" y="1593507"/>
            <a:ext cx="501270" cy="501272"/>
          </a:xfrm>
          <a:prstGeom prst="ellipse">
            <a:avLst/>
          </a:prstGeom>
          <a:solidFill>
            <a:srgbClr val="388B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65000"/>
                </a:sys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21" name="图形 39" descr="Web 摄像头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386196" y="1689898"/>
            <a:ext cx="306689" cy="306689"/>
          </a:xfrm>
          <a:prstGeom prst="rect">
            <a:avLst/>
          </a:prstGeom>
        </p:spPr>
      </p:pic>
      <p:grpSp>
        <p:nvGrpSpPr>
          <p:cNvPr id="53" name="组合 52"/>
          <p:cNvGrpSpPr/>
          <p:nvPr/>
        </p:nvGrpSpPr>
        <p:grpSpPr>
          <a:xfrm>
            <a:off x="862791" y="2205242"/>
            <a:ext cx="3809765" cy="2712168"/>
            <a:chOff x="3250524" y="-1747843"/>
            <a:chExt cx="4246119" cy="2712168"/>
          </a:xfrm>
        </p:grpSpPr>
        <p:sp>
          <p:nvSpPr>
            <p:cNvPr id="54" name="文本框 53"/>
            <p:cNvSpPr txBox="1"/>
            <p:nvPr/>
          </p:nvSpPr>
          <p:spPr>
            <a:xfrm>
              <a:off x="3250525" y="-1747843"/>
              <a:ext cx="41410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用</a:t>
              </a:r>
              <a:r>
                <a:rPr lang="en-US" altLang="zh-CN" sz="2000" b="1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STM32</a:t>
              </a:r>
              <a:r>
                <a:rPr lang="zh-CN" altLang="en-US" sz="2000" b="1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定时器实现测频法</a:t>
              </a:r>
              <a:endParaRPr lang="zh-CN" altLang="en-US" sz="2000" b="1" spc="1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250524" y="-1337459"/>
              <a:ext cx="4246119" cy="2301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测频法需要两个</a:t>
              </a:r>
              <a:r>
                <a:rPr lang="en-US" altLang="zh-CN" sz="16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STM32</a:t>
              </a:r>
              <a:r>
                <a:rPr lang="zh-CN" altLang="en-US" sz="16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定时器</a:t>
              </a:r>
              <a:r>
                <a:rPr lang="en-US" altLang="zh-CN" sz="16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6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第一个工作在定时器模式</a:t>
              </a:r>
              <a:r>
                <a:rPr lang="en-US" altLang="zh-CN" sz="16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——</a:t>
              </a:r>
              <a:r>
                <a:rPr lang="zh-CN" altLang="en-US" sz="16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对</a:t>
              </a:r>
              <a:r>
                <a:rPr lang="en-US" altLang="zh-CN" sz="16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STM32</a:t>
              </a:r>
              <a:r>
                <a:rPr lang="zh-CN" altLang="en-US" sz="16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内部已知的系统时钟进行计数，产生标准时间长度</a:t>
              </a:r>
              <a:r>
                <a:rPr lang="en-US" altLang="zh-CN" sz="16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Tc1</a:t>
              </a:r>
              <a:r>
                <a:rPr lang="zh-CN" altLang="en-US" sz="16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；第二个工作在计数器模式</a:t>
              </a:r>
              <a:r>
                <a:rPr lang="en-US" altLang="zh-CN" sz="16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——</a:t>
              </a:r>
              <a:r>
                <a:rPr lang="zh-CN" altLang="en-US" sz="16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对外部输入的被测信号脉冲数</a:t>
              </a:r>
              <a:r>
                <a:rPr lang="en-US" altLang="zh-CN" sz="16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N1</a:t>
              </a:r>
              <a:r>
                <a:rPr lang="zh-CN" altLang="en-US" sz="16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进行计数。在此我们选择的为定时器</a:t>
              </a:r>
              <a:r>
                <a:rPr lang="en-US" altLang="zh-CN" sz="16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2</a:t>
              </a:r>
              <a:r>
                <a:rPr lang="zh-CN" altLang="en-US" sz="16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和定时器</a:t>
              </a:r>
              <a:r>
                <a:rPr lang="en-US" altLang="zh-CN" sz="16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3</a:t>
              </a:r>
              <a:r>
                <a:rPr lang="zh-CN" altLang="en-US" sz="16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。</a:t>
              </a:r>
              <a:endParaRPr lang="zh-CN" altLang="en-US" sz="1600" b="1" spc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1283233" y="214158"/>
            <a:ext cx="434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267CA0"/>
                </a:solidFill>
                <a:latin typeface="包图粗黑体" panose="02000800000000000000" pitchFamily="2" charset="-122"/>
                <a:ea typeface="包图粗黑体" panose="02000800000000000000" pitchFamily="2" charset="-122"/>
              </a:defRPr>
            </a:lvl1pPr>
          </a:lstStyle>
          <a:p>
            <a:pPr algn="dist"/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基于</a:t>
            </a: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STM32</a:t>
            </a:r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的高频测量</a:t>
            </a:r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39626" y="-71384"/>
            <a:ext cx="6351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388BA5"/>
                </a:solidFill>
                <a:cs typeface="+mn-ea"/>
                <a:sym typeface="+mn-lt"/>
              </a:rPr>
              <a:t>2</a:t>
            </a:r>
            <a:endParaRPr lang="en-US" altLang="zh-CN" sz="6000" dirty="0">
              <a:solidFill>
                <a:srgbClr val="388BA5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431" y="1078163"/>
            <a:ext cx="6869312" cy="496632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0"/>
          <p:cNvGrpSpPr/>
          <p:nvPr/>
        </p:nvGrpSpPr>
        <p:grpSpPr>
          <a:xfrm>
            <a:off x="282719" y="989992"/>
            <a:ext cx="875270" cy="1066542"/>
            <a:chOff x="6456858" y="2057398"/>
            <a:chExt cx="892616" cy="1087344"/>
          </a:xfrm>
        </p:grpSpPr>
        <p:sp>
          <p:nvSpPr>
            <p:cNvPr id="27" name="五边形 26"/>
            <p:cNvSpPr/>
            <p:nvPr/>
          </p:nvSpPr>
          <p:spPr>
            <a:xfrm rot="16200000" flipV="1">
              <a:off x="6359494" y="2154762"/>
              <a:ext cx="1087344" cy="892616"/>
            </a:xfrm>
            <a:prstGeom prst="homePlate">
              <a:avLst>
                <a:gd name="adj" fmla="val 31538"/>
              </a:avLst>
            </a:prstGeom>
            <a:solidFill>
              <a:srgbClr val="388BA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6767113" y="2443819"/>
              <a:ext cx="377431" cy="396542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30"/>
          <p:cNvGrpSpPr/>
          <p:nvPr/>
        </p:nvGrpSpPr>
        <p:grpSpPr>
          <a:xfrm>
            <a:off x="6765970" y="586060"/>
            <a:ext cx="4979213" cy="1942083"/>
            <a:chOff x="6456859" y="4272918"/>
            <a:chExt cx="3968710" cy="1979961"/>
          </a:xfrm>
        </p:grpSpPr>
        <p:grpSp>
          <p:nvGrpSpPr>
            <p:cNvPr id="29" name="组合 31"/>
            <p:cNvGrpSpPr/>
            <p:nvPr/>
          </p:nvGrpSpPr>
          <p:grpSpPr>
            <a:xfrm>
              <a:off x="6456859" y="4272918"/>
              <a:ext cx="3968710" cy="1979961"/>
              <a:chOff x="6456859" y="4272918"/>
              <a:chExt cx="3968710" cy="1979961"/>
            </a:xfrm>
          </p:grpSpPr>
          <p:sp>
            <p:nvSpPr>
              <p:cNvPr id="32" name="任意多边形 31"/>
              <p:cNvSpPr/>
              <p:nvPr/>
            </p:nvSpPr>
            <p:spPr>
              <a:xfrm rot="10800000">
                <a:off x="6456859" y="4272918"/>
                <a:ext cx="3968710" cy="892617"/>
              </a:xfrm>
              <a:custGeom>
                <a:avLst/>
                <a:gdLst>
                  <a:gd name="connsiteX0" fmla="*/ 3571103 w 3571103"/>
                  <a:gd name="connsiteY0" fmla="*/ 0 h 803190"/>
                  <a:gd name="connsiteX1" fmla="*/ 259492 w 3571103"/>
                  <a:gd name="connsiteY1" fmla="*/ 0 h 803190"/>
                  <a:gd name="connsiteX2" fmla="*/ 0 w 3571103"/>
                  <a:gd name="connsiteY2" fmla="*/ 420130 h 803190"/>
                  <a:gd name="connsiteX3" fmla="*/ 271849 w 3571103"/>
                  <a:gd name="connsiteY3" fmla="*/ 803190 h 803190"/>
                  <a:gd name="connsiteX4" fmla="*/ 2842054 w 3571103"/>
                  <a:gd name="connsiteY4" fmla="*/ 803190 h 803190"/>
                  <a:gd name="connsiteX5" fmla="*/ 3571103 w 3571103"/>
                  <a:gd name="connsiteY5" fmla="*/ 0 h 803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103" h="803190">
                    <a:moveTo>
                      <a:pt x="3571103" y="0"/>
                    </a:moveTo>
                    <a:lnTo>
                      <a:pt x="259492" y="0"/>
                    </a:lnTo>
                    <a:lnTo>
                      <a:pt x="0" y="420130"/>
                    </a:lnTo>
                    <a:lnTo>
                      <a:pt x="271849" y="803190"/>
                    </a:lnTo>
                    <a:lnTo>
                      <a:pt x="2842054" y="803190"/>
                    </a:lnTo>
                    <a:lnTo>
                      <a:pt x="3571103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五边形 32"/>
              <p:cNvSpPr/>
              <p:nvPr/>
            </p:nvSpPr>
            <p:spPr>
              <a:xfrm rot="5400000">
                <a:off x="6359495" y="5262899"/>
                <a:ext cx="1087344" cy="892616"/>
              </a:xfrm>
              <a:prstGeom prst="homePlate">
                <a:avLst>
                  <a:gd name="adj" fmla="val 31538"/>
                </a:avLst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0" name="Freeform 31"/>
            <p:cNvSpPr>
              <a:spLocks noEditPoints="1"/>
            </p:cNvSpPr>
            <p:nvPr/>
          </p:nvSpPr>
          <p:spPr bwMode="auto">
            <a:xfrm>
              <a:off x="6782443" y="5404335"/>
              <a:ext cx="346769" cy="436089"/>
            </a:xfrm>
            <a:custGeom>
              <a:avLst/>
              <a:gdLst>
                <a:gd name="T0" fmla="*/ 82 w 484"/>
                <a:gd name="T1" fmla="*/ 166 h 606"/>
                <a:gd name="T2" fmla="*/ 82 w 484"/>
                <a:gd name="T3" fmla="*/ 186 h 606"/>
                <a:gd name="T4" fmla="*/ 331 w 484"/>
                <a:gd name="T5" fmla="*/ 193 h 606"/>
                <a:gd name="T6" fmla="*/ 331 w 484"/>
                <a:gd name="T7" fmla="*/ 173 h 606"/>
                <a:gd name="T8" fmla="*/ 387 w 484"/>
                <a:gd name="T9" fmla="*/ 556 h 606"/>
                <a:gd name="T10" fmla="*/ 388 w 484"/>
                <a:gd name="T11" fmla="*/ 564 h 606"/>
                <a:gd name="T12" fmla="*/ 418 w 484"/>
                <a:gd name="T13" fmla="*/ 594 h 606"/>
                <a:gd name="T14" fmla="*/ 474 w 484"/>
                <a:gd name="T15" fmla="*/ 581 h 606"/>
                <a:gd name="T16" fmla="*/ 474 w 484"/>
                <a:gd name="T17" fmla="*/ 531 h 606"/>
                <a:gd name="T18" fmla="*/ 444 w 484"/>
                <a:gd name="T19" fmla="*/ 501 h 606"/>
                <a:gd name="T20" fmla="*/ 418 w 484"/>
                <a:gd name="T21" fmla="*/ 519 h 606"/>
                <a:gd name="T22" fmla="*/ 384 w 484"/>
                <a:gd name="T23" fmla="*/ 553 h 606"/>
                <a:gd name="T24" fmla="*/ 218 w 484"/>
                <a:gd name="T25" fmla="*/ 354 h 606"/>
                <a:gd name="T26" fmla="*/ 229 w 484"/>
                <a:gd name="T27" fmla="*/ 336 h 606"/>
                <a:gd name="T28" fmla="*/ 207 w 484"/>
                <a:gd name="T29" fmla="*/ 320 h 606"/>
                <a:gd name="T30" fmla="*/ 207 w 484"/>
                <a:gd name="T31" fmla="*/ 327 h 606"/>
                <a:gd name="T32" fmla="*/ 246 w 484"/>
                <a:gd name="T33" fmla="*/ 422 h 606"/>
                <a:gd name="T34" fmla="*/ 297 w 484"/>
                <a:gd name="T35" fmla="*/ 364 h 606"/>
                <a:gd name="T36" fmla="*/ 296 w 484"/>
                <a:gd name="T37" fmla="*/ 357 h 606"/>
                <a:gd name="T38" fmla="*/ 224 w 484"/>
                <a:gd name="T39" fmla="*/ 362 h 606"/>
                <a:gd name="T40" fmla="*/ 224 w 484"/>
                <a:gd name="T41" fmla="*/ 368 h 606"/>
                <a:gd name="T42" fmla="*/ 246 w 484"/>
                <a:gd name="T43" fmla="*/ 422 h 606"/>
                <a:gd name="T44" fmla="*/ 429 w 484"/>
                <a:gd name="T45" fmla="*/ 493 h 606"/>
                <a:gd name="T46" fmla="*/ 429 w 484"/>
                <a:gd name="T47" fmla="*/ 487 h 606"/>
                <a:gd name="T48" fmla="*/ 394 w 484"/>
                <a:gd name="T49" fmla="*/ 451 h 606"/>
                <a:gd name="T50" fmla="*/ 256 w 484"/>
                <a:gd name="T51" fmla="*/ 425 h 606"/>
                <a:gd name="T52" fmla="*/ 256 w 484"/>
                <a:gd name="T53" fmla="*/ 432 h 606"/>
                <a:gd name="T54" fmla="*/ 354 w 484"/>
                <a:gd name="T55" fmla="*/ 530 h 606"/>
                <a:gd name="T56" fmla="*/ 395 w 484"/>
                <a:gd name="T57" fmla="*/ 528 h 606"/>
                <a:gd name="T58" fmla="*/ 20 w 484"/>
                <a:gd name="T59" fmla="*/ 150 h 606"/>
                <a:gd name="T60" fmla="*/ 89 w 484"/>
                <a:gd name="T61" fmla="*/ 152 h 606"/>
                <a:gd name="T62" fmla="*/ 141 w 484"/>
                <a:gd name="T63" fmla="*/ 100 h 606"/>
                <a:gd name="T64" fmla="*/ 141 w 484"/>
                <a:gd name="T65" fmla="*/ 93 h 606"/>
                <a:gd name="T66" fmla="*/ 383 w 484"/>
                <a:gd name="T67" fmla="*/ 27 h 606"/>
                <a:gd name="T68" fmla="*/ 394 w 484"/>
                <a:gd name="T69" fmla="*/ 422 h 606"/>
                <a:gd name="T70" fmla="*/ 414 w 484"/>
                <a:gd name="T71" fmla="*/ 449 h 606"/>
                <a:gd name="T72" fmla="*/ 414 w 484"/>
                <a:gd name="T73" fmla="*/ 39 h 606"/>
                <a:gd name="T74" fmla="*/ 383 w 484"/>
                <a:gd name="T75" fmla="*/ 0 h 606"/>
                <a:gd name="T76" fmla="*/ 121 w 484"/>
                <a:gd name="T77" fmla="*/ 2 h 606"/>
                <a:gd name="T78" fmla="*/ 0 w 484"/>
                <a:gd name="T79" fmla="*/ 123 h 606"/>
                <a:gd name="T80" fmla="*/ 0 w 484"/>
                <a:gd name="T81" fmla="*/ 492 h 606"/>
                <a:gd name="T82" fmla="*/ 32 w 484"/>
                <a:gd name="T83" fmla="*/ 530 h 606"/>
                <a:gd name="T84" fmla="*/ 319 w 484"/>
                <a:gd name="T85" fmla="*/ 524 h 606"/>
                <a:gd name="T86" fmla="*/ 305 w 484"/>
                <a:gd name="T87" fmla="*/ 503 h 606"/>
                <a:gd name="T88" fmla="*/ 20 w 484"/>
                <a:gd name="T89" fmla="*/ 492 h 606"/>
                <a:gd name="T90" fmla="*/ 20 w 484"/>
                <a:gd name="T91" fmla="*/ 150 h 606"/>
                <a:gd name="T92" fmla="*/ 156 w 484"/>
                <a:gd name="T93" fmla="*/ 321 h 606"/>
                <a:gd name="T94" fmla="*/ 156 w 484"/>
                <a:gd name="T95" fmla="*/ 301 h 606"/>
                <a:gd name="T96" fmla="*/ 82 w 484"/>
                <a:gd name="T97" fmla="*/ 294 h 606"/>
                <a:gd name="T98" fmla="*/ 82 w 484"/>
                <a:gd name="T99" fmla="*/ 315 h 606"/>
                <a:gd name="T100" fmla="*/ 82 w 484"/>
                <a:gd name="T101" fmla="*/ 272 h 606"/>
                <a:gd name="T102" fmla="*/ 331 w 484"/>
                <a:gd name="T103" fmla="*/ 279 h 606"/>
                <a:gd name="T104" fmla="*/ 331 w 484"/>
                <a:gd name="T105" fmla="*/ 258 h 606"/>
                <a:gd name="T106" fmla="*/ 82 w 484"/>
                <a:gd name="T107" fmla="*/ 252 h 606"/>
                <a:gd name="T108" fmla="*/ 82 w 484"/>
                <a:gd name="T109" fmla="*/ 272 h 606"/>
                <a:gd name="T110" fmla="*/ 82 w 484"/>
                <a:gd name="T111" fmla="*/ 236 h 606"/>
                <a:gd name="T112" fmla="*/ 331 w 484"/>
                <a:gd name="T113" fmla="*/ 229 h 606"/>
                <a:gd name="T114" fmla="*/ 331 w 484"/>
                <a:gd name="T115" fmla="*/ 209 h 606"/>
                <a:gd name="T116" fmla="*/ 82 w 484"/>
                <a:gd name="T117" fmla="*/ 21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4" h="606">
                  <a:moveTo>
                    <a:pt x="331" y="166"/>
                  </a:moveTo>
                  <a:lnTo>
                    <a:pt x="82" y="166"/>
                  </a:lnTo>
                  <a:lnTo>
                    <a:pt x="82" y="173"/>
                  </a:lnTo>
                  <a:lnTo>
                    <a:pt x="82" y="186"/>
                  </a:lnTo>
                  <a:lnTo>
                    <a:pt x="82" y="193"/>
                  </a:lnTo>
                  <a:lnTo>
                    <a:pt x="331" y="193"/>
                  </a:lnTo>
                  <a:lnTo>
                    <a:pt x="331" y="186"/>
                  </a:lnTo>
                  <a:lnTo>
                    <a:pt x="331" y="173"/>
                  </a:lnTo>
                  <a:lnTo>
                    <a:pt x="331" y="166"/>
                  </a:lnTo>
                  <a:close/>
                  <a:moveTo>
                    <a:pt x="387" y="556"/>
                  </a:moveTo>
                  <a:lnTo>
                    <a:pt x="384" y="560"/>
                  </a:lnTo>
                  <a:lnTo>
                    <a:pt x="388" y="564"/>
                  </a:lnTo>
                  <a:lnTo>
                    <a:pt x="408" y="583"/>
                  </a:lnTo>
                  <a:lnTo>
                    <a:pt x="418" y="594"/>
                  </a:lnTo>
                  <a:cubicBezTo>
                    <a:pt x="430" y="606"/>
                    <a:pt x="450" y="606"/>
                    <a:pt x="462" y="594"/>
                  </a:cubicBezTo>
                  <a:lnTo>
                    <a:pt x="474" y="581"/>
                  </a:lnTo>
                  <a:cubicBezTo>
                    <a:pt x="481" y="575"/>
                    <a:pt x="484" y="565"/>
                    <a:pt x="483" y="556"/>
                  </a:cubicBezTo>
                  <a:cubicBezTo>
                    <a:pt x="484" y="547"/>
                    <a:pt x="481" y="538"/>
                    <a:pt x="474" y="531"/>
                  </a:cubicBezTo>
                  <a:lnTo>
                    <a:pt x="462" y="519"/>
                  </a:lnTo>
                  <a:lnTo>
                    <a:pt x="444" y="501"/>
                  </a:lnTo>
                  <a:lnTo>
                    <a:pt x="440" y="497"/>
                  </a:lnTo>
                  <a:lnTo>
                    <a:pt x="418" y="519"/>
                  </a:lnTo>
                  <a:lnTo>
                    <a:pt x="412" y="525"/>
                  </a:lnTo>
                  <a:lnTo>
                    <a:pt x="384" y="553"/>
                  </a:lnTo>
                  <a:lnTo>
                    <a:pt x="387" y="556"/>
                  </a:lnTo>
                  <a:close/>
                  <a:moveTo>
                    <a:pt x="218" y="354"/>
                  </a:moveTo>
                  <a:lnTo>
                    <a:pt x="234" y="338"/>
                  </a:lnTo>
                  <a:lnTo>
                    <a:pt x="229" y="336"/>
                  </a:lnTo>
                  <a:lnTo>
                    <a:pt x="234" y="331"/>
                  </a:lnTo>
                  <a:lnTo>
                    <a:pt x="207" y="320"/>
                  </a:lnTo>
                  <a:lnTo>
                    <a:pt x="211" y="328"/>
                  </a:lnTo>
                  <a:lnTo>
                    <a:pt x="207" y="327"/>
                  </a:lnTo>
                  <a:lnTo>
                    <a:pt x="218" y="354"/>
                  </a:lnTo>
                  <a:close/>
                  <a:moveTo>
                    <a:pt x="246" y="422"/>
                  </a:moveTo>
                  <a:lnTo>
                    <a:pt x="302" y="366"/>
                  </a:lnTo>
                  <a:lnTo>
                    <a:pt x="297" y="364"/>
                  </a:lnTo>
                  <a:lnTo>
                    <a:pt x="302" y="359"/>
                  </a:lnTo>
                  <a:lnTo>
                    <a:pt x="296" y="357"/>
                  </a:lnTo>
                  <a:lnTo>
                    <a:pt x="249" y="337"/>
                  </a:lnTo>
                  <a:lnTo>
                    <a:pt x="224" y="362"/>
                  </a:lnTo>
                  <a:lnTo>
                    <a:pt x="226" y="366"/>
                  </a:lnTo>
                  <a:lnTo>
                    <a:pt x="224" y="368"/>
                  </a:lnTo>
                  <a:lnTo>
                    <a:pt x="243" y="416"/>
                  </a:lnTo>
                  <a:lnTo>
                    <a:pt x="246" y="422"/>
                  </a:lnTo>
                  <a:close/>
                  <a:moveTo>
                    <a:pt x="412" y="511"/>
                  </a:moveTo>
                  <a:lnTo>
                    <a:pt x="429" y="493"/>
                  </a:lnTo>
                  <a:lnTo>
                    <a:pt x="426" y="490"/>
                  </a:lnTo>
                  <a:lnTo>
                    <a:pt x="429" y="487"/>
                  </a:lnTo>
                  <a:lnTo>
                    <a:pt x="414" y="472"/>
                  </a:lnTo>
                  <a:lnTo>
                    <a:pt x="394" y="451"/>
                  </a:lnTo>
                  <a:lnTo>
                    <a:pt x="312" y="369"/>
                  </a:lnTo>
                  <a:lnTo>
                    <a:pt x="256" y="425"/>
                  </a:lnTo>
                  <a:lnTo>
                    <a:pt x="260" y="429"/>
                  </a:lnTo>
                  <a:lnTo>
                    <a:pt x="256" y="432"/>
                  </a:lnTo>
                  <a:lnTo>
                    <a:pt x="334" y="510"/>
                  </a:lnTo>
                  <a:lnTo>
                    <a:pt x="354" y="530"/>
                  </a:lnTo>
                  <a:lnTo>
                    <a:pt x="374" y="549"/>
                  </a:lnTo>
                  <a:lnTo>
                    <a:pt x="395" y="528"/>
                  </a:lnTo>
                  <a:lnTo>
                    <a:pt x="412" y="511"/>
                  </a:lnTo>
                  <a:close/>
                  <a:moveTo>
                    <a:pt x="20" y="150"/>
                  </a:moveTo>
                  <a:lnTo>
                    <a:pt x="89" y="152"/>
                  </a:lnTo>
                  <a:lnTo>
                    <a:pt x="89" y="152"/>
                  </a:lnTo>
                  <a:lnTo>
                    <a:pt x="89" y="152"/>
                  </a:lnTo>
                  <a:cubicBezTo>
                    <a:pt x="118" y="152"/>
                    <a:pt x="141" y="129"/>
                    <a:pt x="141" y="100"/>
                  </a:cubicBezTo>
                  <a:lnTo>
                    <a:pt x="141" y="94"/>
                  </a:lnTo>
                  <a:lnTo>
                    <a:pt x="141" y="93"/>
                  </a:lnTo>
                  <a:lnTo>
                    <a:pt x="141" y="27"/>
                  </a:lnTo>
                  <a:lnTo>
                    <a:pt x="383" y="27"/>
                  </a:lnTo>
                  <a:cubicBezTo>
                    <a:pt x="389" y="27"/>
                    <a:pt x="394" y="32"/>
                    <a:pt x="394" y="38"/>
                  </a:cubicBezTo>
                  <a:lnTo>
                    <a:pt x="394" y="422"/>
                  </a:lnTo>
                  <a:lnTo>
                    <a:pt x="394" y="429"/>
                  </a:lnTo>
                  <a:lnTo>
                    <a:pt x="414" y="449"/>
                  </a:lnTo>
                  <a:lnTo>
                    <a:pt x="414" y="443"/>
                  </a:lnTo>
                  <a:lnTo>
                    <a:pt x="414" y="39"/>
                  </a:lnTo>
                  <a:lnTo>
                    <a:pt x="414" y="32"/>
                  </a:lnTo>
                  <a:cubicBezTo>
                    <a:pt x="414" y="14"/>
                    <a:pt x="400" y="0"/>
                    <a:pt x="383" y="0"/>
                  </a:cubicBezTo>
                  <a:lnTo>
                    <a:pt x="123" y="0"/>
                  </a:lnTo>
                  <a:lnTo>
                    <a:pt x="121" y="2"/>
                  </a:lnTo>
                  <a:lnTo>
                    <a:pt x="1" y="122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0" y="492"/>
                  </a:lnTo>
                  <a:lnTo>
                    <a:pt x="0" y="499"/>
                  </a:lnTo>
                  <a:cubicBezTo>
                    <a:pt x="0" y="516"/>
                    <a:pt x="14" y="530"/>
                    <a:pt x="32" y="530"/>
                  </a:cubicBezTo>
                  <a:lnTo>
                    <a:pt x="326" y="530"/>
                  </a:lnTo>
                  <a:lnTo>
                    <a:pt x="319" y="524"/>
                  </a:lnTo>
                  <a:lnTo>
                    <a:pt x="326" y="524"/>
                  </a:lnTo>
                  <a:lnTo>
                    <a:pt x="305" y="503"/>
                  </a:lnTo>
                  <a:lnTo>
                    <a:pt x="32" y="503"/>
                  </a:lnTo>
                  <a:cubicBezTo>
                    <a:pt x="25" y="503"/>
                    <a:pt x="21" y="498"/>
                    <a:pt x="20" y="492"/>
                  </a:cubicBezTo>
                  <a:lnTo>
                    <a:pt x="20" y="492"/>
                  </a:lnTo>
                  <a:lnTo>
                    <a:pt x="20" y="150"/>
                  </a:lnTo>
                  <a:close/>
                  <a:moveTo>
                    <a:pt x="82" y="321"/>
                  </a:moveTo>
                  <a:lnTo>
                    <a:pt x="156" y="321"/>
                  </a:lnTo>
                  <a:lnTo>
                    <a:pt x="156" y="315"/>
                  </a:lnTo>
                  <a:lnTo>
                    <a:pt x="156" y="301"/>
                  </a:lnTo>
                  <a:lnTo>
                    <a:pt x="156" y="294"/>
                  </a:lnTo>
                  <a:lnTo>
                    <a:pt x="82" y="294"/>
                  </a:lnTo>
                  <a:lnTo>
                    <a:pt x="82" y="301"/>
                  </a:lnTo>
                  <a:lnTo>
                    <a:pt x="82" y="315"/>
                  </a:lnTo>
                  <a:lnTo>
                    <a:pt x="82" y="321"/>
                  </a:lnTo>
                  <a:close/>
                  <a:moveTo>
                    <a:pt x="82" y="272"/>
                  </a:moveTo>
                  <a:lnTo>
                    <a:pt x="82" y="279"/>
                  </a:lnTo>
                  <a:lnTo>
                    <a:pt x="331" y="279"/>
                  </a:lnTo>
                  <a:lnTo>
                    <a:pt x="331" y="272"/>
                  </a:lnTo>
                  <a:lnTo>
                    <a:pt x="331" y="258"/>
                  </a:lnTo>
                  <a:lnTo>
                    <a:pt x="331" y="252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2" y="272"/>
                  </a:lnTo>
                  <a:close/>
                  <a:moveTo>
                    <a:pt x="82" y="229"/>
                  </a:moveTo>
                  <a:lnTo>
                    <a:pt x="82" y="236"/>
                  </a:lnTo>
                  <a:lnTo>
                    <a:pt x="331" y="236"/>
                  </a:lnTo>
                  <a:lnTo>
                    <a:pt x="331" y="229"/>
                  </a:lnTo>
                  <a:lnTo>
                    <a:pt x="331" y="216"/>
                  </a:lnTo>
                  <a:lnTo>
                    <a:pt x="331" y="209"/>
                  </a:lnTo>
                  <a:lnTo>
                    <a:pt x="82" y="209"/>
                  </a:lnTo>
                  <a:lnTo>
                    <a:pt x="82" y="216"/>
                  </a:lnTo>
                  <a:lnTo>
                    <a:pt x="82" y="229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flipH="1">
              <a:off x="7158442" y="4526626"/>
              <a:ext cx="3086706" cy="329468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rgbClr val="FCFCFC"/>
                  </a:solidFill>
                  <a:cs typeface="+mn-ea"/>
                  <a:sym typeface="+mn-lt"/>
                </a:rPr>
                <a:t>分段拟合</a:t>
              </a:r>
              <a:endParaRPr lang="en-US" altLang="zh-CN" sz="1500" b="1" dirty="0">
                <a:solidFill>
                  <a:srgbClr val="FCFCFC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370347" y="949635"/>
            <a:ext cx="5194674" cy="2435939"/>
            <a:chOff x="3250524" y="-1747843"/>
            <a:chExt cx="4073475" cy="2435939"/>
          </a:xfrm>
        </p:grpSpPr>
        <p:sp>
          <p:nvSpPr>
            <p:cNvPr id="49" name="文本框 48"/>
            <p:cNvSpPr txBox="1"/>
            <p:nvPr/>
          </p:nvSpPr>
          <p:spPr>
            <a:xfrm>
              <a:off x="3250525" y="-1747843"/>
              <a:ext cx="23274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频率的预测量</a:t>
              </a:r>
              <a:endParaRPr lang="zh-CN" altLang="en-US" sz="2000" b="1" spc="1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250524" y="-1337459"/>
              <a:ext cx="4073475" cy="2025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     为测量不同材质的纸张，先进行预校准，对被测量的纸张进行</a:t>
              </a:r>
              <a:r>
                <a:rPr lang="en-US" altLang="zh-CN" sz="14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50</a:t>
              </a:r>
              <a:r>
                <a:rPr lang="zh-CN" altLang="en-US" sz="14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次频率的测量，对应</a:t>
              </a:r>
              <a:r>
                <a:rPr lang="en-US" altLang="zh-CN" sz="14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1~50</a:t>
              </a:r>
              <a:r>
                <a:rPr lang="zh-CN" altLang="en-US" sz="14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张纸的数量，并进行记录。</a:t>
              </a:r>
              <a:endParaRPr lang="en-US" altLang="zh-CN" sz="1400" b="1" spc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     通过对每一张纸的频率进行准确记录，生成一张校验表，表的序号加</a:t>
              </a:r>
              <a:r>
                <a:rPr lang="en-US" altLang="zh-CN" sz="14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1</a:t>
              </a:r>
              <a:r>
                <a:rPr lang="zh-CN" altLang="en-US" sz="14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即为纸张数。并将每张纸频率的精准测量值使用</a:t>
              </a:r>
              <a:r>
                <a:rPr lang="en-US" altLang="zh-CN" sz="14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Excel</a:t>
              </a:r>
              <a:r>
                <a:rPr lang="zh-CN" altLang="en-US" sz="14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软件进行曲线拟合，得到函数关系式。</a:t>
              </a:r>
              <a:endParaRPr lang="en-US" altLang="zh-CN" sz="1400" b="1" spc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     函数关系式用作改种纸类的测量函数关系式。</a:t>
              </a:r>
              <a:endParaRPr lang="zh-CN" altLang="en-US" sz="1400" b="1" spc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853597" y="1645735"/>
            <a:ext cx="3891586" cy="2435939"/>
            <a:chOff x="3250524" y="-1747843"/>
            <a:chExt cx="3051641" cy="2435939"/>
          </a:xfrm>
        </p:grpSpPr>
        <p:sp>
          <p:nvSpPr>
            <p:cNvPr id="52" name="文本框 51"/>
            <p:cNvSpPr txBox="1"/>
            <p:nvPr/>
          </p:nvSpPr>
          <p:spPr>
            <a:xfrm>
              <a:off x="3250525" y="-1747843"/>
              <a:ext cx="23274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最小二乘法</a:t>
              </a:r>
              <a:endParaRPr lang="zh-CN" altLang="en-US" sz="2000" b="1" spc="1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250524" y="-1337459"/>
              <a:ext cx="3051641" cy="2025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利最小二乘曲线拟合算法对预校准得到的频率数据进行拟合，即得到一条曲线，使数据点均在离此曲线的上方或下方不远处。取纸张数量</a:t>
              </a:r>
              <a:r>
                <a:rPr lang="en-US" altLang="zh-CN" sz="1400" b="1" spc="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x_i</a:t>
              </a:r>
              <a:r>
                <a:rPr lang="zh-CN" altLang="en-US" sz="14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为横坐标，频率值</a:t>
              </a:r>
              <a:r>
                <a:rPr lang="en-US" altLang="zh-CN" sz="1400" b="1" spc="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y_i</a:t>
              </a:r>
              <a:r>
                <a:rPr lang="zh-CN" altLang="en-US" sz="14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为纵坐标，取拟合直线</a:t>
              </a:r>
              <a:r>
                <a:rPr lang="en-US" altLang="zh-CN" sz="14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φ(x)=a_0+a_1 x+a_2 x^2+⋯+</a:t>
              </a:r>
              <a:r>
                <a:rPr lang="en-US" altLang="zh-CN" sz="1400" b="1" spc="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a_n</a:t>
              </a:r>
              <a:r>
                <a:rPr lang="en-US" altLang="zh-CN" sz="14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400" b="1" spc="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x^n</a:t>
              </a:r>
              <a:r>
                <a:rPr lang="zh-CN" altLang="en-US" sz="14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，通过解最小二乘的法方程即可得到拟合直线的系数，</a:t>
              </a:r>
              <a:endParaRPr lang="zh-CN" altLang="en-US" sz="1400" b="1" spc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1283233" y="214158"/>
            <a:ext cx="434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267CA0"/>
                </a:solidFill>
                <a:latin typeface="包图粗黑体" panose="02000800000000000000" pitchFamily="2" charset="-122"/>
                <a:ea typeface="包图粗黑体" panose="02000800000000000000" pitchFamily="2" charset="-122"/>
              </a:defRPr>
            </a:lvl1pPr>
          </a:lstStyle>
          <a:p>
            <a:pPr algn="dist"/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预校准部分</a:t>
            </a:r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39626" y="-71384"/>
            <a:ext cx="6351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388BA5"/>
                </a:solidFill>
                <a:cs typeface="+mn-ea"/>
                <a:sym typeface="+mn-lt"/>
              </a:rPr>
              <a:t>3</a:t>
            </a:r>
            <a:endParaRPr lang="zh-CN" altLang="en-US" sz="6000" dirty="0">
              <a:solidFill>
                <a:srgbClr val="388BA5"/>
              </a:solidFill>
              <a:cs typeface="+mn-ea"/>
              <a:sym typeface="+mn-lt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4717" y="4304215"/>
            <a:ext cx="3841750" cy="908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73" y="3472427"/>
            <a:ext cx="6495068" cy="317141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52" y="2093434"/>
            <a:ext cx="7196034" cy="11425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28267" y="2464662"/>
            <a:ext cx="31354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>
                <a:cs typeface="+mn-ea"/>
                <a:sym typeface="+mn-lt"/>
              </a:rPr>
              <a:t>电路与程序设计部分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85657" y="1018112"/>
            <a:ext cx="8467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rgbClr val="388BA5"/>
                </a:solidFill>
                <a:cs typeface="+mn-ea"/>
                <a:sym typeface="+mn-lt"/>
              </a:rPr>
              <a:t>4</a:t>
            </a:r>
            <a:endParaRPr lang="zh-CN" altLang="en-US" sz="8800" dirty="0">
              <a:solidFill>
                <a:srgbClr val="388BA5"/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474308" y="3527257"/>
            <a:ext cx="3869456" cy="2304068"/>
            <a:chOff x="1155031" y="1448525"/>
            <a:chExt cx="3869456" cy="2304068"/>
          </a:xfrm>
        </p:grpSpPr>
        <p:sp>
          <p:nvSpPr>
            <p:cNvPr id="15" name="文本框 14"/>
            <p:cNvSpPr txBox="1"/>
            <p:nvPr/>
          </p:nvSpPr>
          <p:spPr>
            <a:xfrm>
              <a:off x="1411673" y="1857474"/>
              <a:ext cx="3612814" cy="1465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b="1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使用</a:t>
              </a:r>
              <a:r>
                <a:rPr lang="en-US" altLang="zh-CN" sz="1400" b="1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NE555</a:t>
              </a:r>
              <a:r>
                <a:rPr lang="zh-CN" altLang="en-US" sz="1400" b="1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芯片、覆铜板、电阻、电容等搭建成一个电容测量电路（电容的不同会引起</a:t>
              </a:r>
              <a:r>
                <a:rPr lang="en-US" altLang="zh-CN" sz="1400" b="1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OUT</a:t>
              </a:r>
              <a:r>
                <a:rPr lang="zh-CN" altLang="en-US" sz="1400" b="1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引脚输出频率的变化，</a:t>
              </a:r>
              <a:r>
                <a:rPr lang="en-US" altLang="zh-CN" sz="1400" b="1" spc="1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mcu</a:t>
              </a:r>
              <a:r>
                <a:rPr lang="zh-CN" altLang="en-US" sz="1400" b="1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测主要工作就是测量</a:t>
              </a:r>
              <a:r>
                <a:rPr lang="en-US" altLang="zh-CN" sz="1400" b="1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ne555 out</a:t>
              </a:r>
              <a:r>
                <a:rPr lang="zh-CN" altLang="en-US" sz="1400" b="1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管脚输出的频率大小。</a:t>
              </a:r>
              <a:endParaRPr lang="zh-CN" altLang="en-US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1155031" y="1620253"/>
              <a:ext cx="689811" cy="2132340"/>
            </a:xfrm>
            <a:custGeom>
              <a:avLst/>
              <a:gdLst>
                <a:gd name="connsiteX0" fmla="*/ 0 w 689811"/>
                <a:gd name="connsiteY0" fmla="*/ 962526 h 962526"/>
                <a:gd name="connsiteX1" fmla="*/ 0 w 689811"/>
                <a:gd name="connsiteY1" fmla="*/ 0 h 962526"/>
                <a:gd name="connsiteX2" fmla="*/ 689811 w 689811"/>
                <a:gd name="connsiteY2" fmla="*/ 0 h 962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9811" h="962526">
                  <a:moveTo>
                    <a:pt x="0" y="962526"/>
                  </a:moveTo>
                  <a:lnTo>
                    <a:pt x="0" y="0"/>
                  </a:lnTo>
                  <a:lnTo>
                    <a:pt x="689811" y="0"/>
                  </a:lnTo>
                </a:path>
              </a:pathLst>
            </a:custGeom>
            <a:noFill/>
            <a:ln>
              <a:solidFill>
                <a:srgbClr val="5BAAA4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931820" y="1448525"/>
              <a:ext cx="2847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pc="15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NE555</a:t>
              </a:r>
              <a:r>
                <a:rPr lang="zh-CN" altLang="en-US" b="1" spc="15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部分</a:t>
              </a:r>
              <a:endParaRPr lang="zh-CN" altLang="en-US" b="1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503"/>
            <p:cNvSpPr>
              <a:spLocks noEditPoints="1"/>
            </p:cNvSpPr>
            <p:nvPr/>
          </p:nvSpPr>
          <p:spPr bwMode="auto">
            <a:xfrm>
              <a:off x="1279852" y="3312426"/>
              <a:ext cx="440167" cy="440167"/>
            </a:xfrm>
            <a:custGeom>
              <a:avLst/>
              <a:gdLst>
                <a:gd name="T0" fmla="*/ 64 w 176"/>
                <a:gd name="T1" fmla="*/ 32 h 176"/>
                <a:gd name="T2" fmla="*/ 67 w 176"/>
                <a:gd name="T3" fmla="*/ 31 h 176"/>
                <a:gd name="T4" fmla="*/ 84 w 176"/>
                <a:gd name="T5" fmla="*/ 14 h 176"/>
                <a:gd name="T6" fmla="*/ 84 w 176"/>
                <a:gd name="T7" fmla="*/ 124 h 176"/>
                <a:gd name="T8" fmla="*/ 84 w 176"/>
                <a:gd name="T9" fmla="*/ 124 h 176"/>
                <a:gd name="T10" fmla="*/ 88 w 176"/>
                <a:gd name="T11" fmla="*/ 128 h 176"/>
                <a:gd name="T12" fmla="*/ 92 w 176"/>
                <a:gd name="T13" fmla="*/ 124 h 176"/>
                <a:gd name="T14" fmla="*/ 92 w 176"/>
                <a:gd name="T15" fmla="*/ 14 h 176"/>
                <a:gd name="T16" fmla="*/ 109 w 176"/>
                <a:gd name="T17" fmla="*/ 31 h 176"/>
                <a:gd name="T18" fmla="*/ 112 w 176"/>
                <a:gd name="T19" fmla="*/ 32 h 176"/>
                <a:gd name="T20" fmla="*/ 116 w 176"/>
                <a:gd name="T21" fmla="*/ 28 h 176"/>
                <a:gd name="T22" fmla="*/ 115 w 176"/>
                <a:gd name="T23" fmla="*/ 25 h 176"/>
                <a:gd name="T24" fmla="*/ 91 w 176"/>
                <a:gd name="T25" fmla="*/ 1 h 176"/>
                <a:gd name="T26" fmla="*/ 88 w 176"/>
                <a:gd name="T27" fmla="*/ 0 h 176"/>
                <a:gd name="T28" fmla="*/ 85 w 176"/>
                <a:gd name="T29" fmla="*/ 1 h 176"/>
                <a:gd name="T30" fmla="*/ 61 w 176"/>
                <a:gd name="T31" fmla="*/ 25 h 176"/>
                <a:gd name="T32" fmla="*/ 60 w 176"/>
                <a:gd name="T33" fmla="*/ 28 h 176"/>
                <a:gd name="T34" fmla="*/ 64 w 176"/>
                <a:gd name="T35" fmla="*/ 32 h 176"/>
                <a:gd name="T36" fmla="*/ 168 w 176"/>
                <a:gd name="T37" fmla="*/ 40 h 176"/>
                <a:gd name="T38" fmla="*/ 104 w 176"/>
                <a:gd name="T39" fmla="*/ 40 h 176"/>
                <a:gd name="T40" fmla="*/ 100 w 176"/>
                <a:gd name="T41" fmla="*/ 44 h 176"/>
                <a:gd name="T42" fmla="*/ 104 w 176"/>
                <a:gd name="T43" fmla="*/ 48 h 176"/>
                <a:gd name="T44" fmla="*/ 168 w 176"/>
                <a:gd name="T45" fmla="*/ 48 h 176"/>
                <a:gd name="T46" fmla="*/ 168 w 176"/>
                <a:gd name="T47" fmla="*/ 64 h 176"/>
                <a:gd name="T48" fmla="*/ 104 w 176"/>
                <a:gd name="T49" fmla="*/ 64 h 176"/>
                <a:gd name="T50" fmla="*/ 100 w 176"/>
                <a:gd name="T51" fmla="*/ 68 h 176"/>
                <a:gd name="T52" fmla="*/ 104 w 176"/>
                <a:gd name="T53" fmla="*/ 72 h 176"/>
                <a:gd name="T54" fmla="*/ 152 w 176"/>
                <a:gd name="T55" fmla="*/ 72 h 176"/>
                <a:gd name="T56" fmla="*/ 152 w 176"/>
                <a:gd name="T57" fmla="*/ 168 h 176"/>
                <a:gd name="T58" fmla="*/ 24 w 176"/>
                <a:gd name="T59" fmla="*/ 168 h 176"/>
                <a:gd name="T60" fmla="*/ 24 w 176"/>
                <a:gd name="T61" fmla="*/ 72 h 176"/>
                <a:gd name="T62" fmla="*/ 72 w 176"/>
                <a:gd name="T63" fmla="*/ 72 h 176"/>
                <a:gd name="T64" fmla="*/ 76 w 176"/>
                <a:gd name="T65" fmla="*/ 68 h 176"/>
                <a:gd name="T66" fmla="*/ 72 w 176"/>
                <a:gd name="T67" fmla="*/ 64 h 176"/>
                <a:gd name="T68" fmla="*/ 8 w 176"/>
                <a:gd name="T69" fmla="*/ 64 h 176"/>
                <a:gd name="T70" fmla="*/ 8 w 176"/>
                <a:gd name="T71" fmla="*/ 48 h 176"/>
                <a:gd name="T72" fmla="*/ 72 w 176"/>
                <a:gd name="T73" fmla="*/ 48 h 176"/>
                <a:gd name="T74" fmla="*/ 76 w 176"/>
                <a:gd name="T75" fmla="*/ 44 h 176"/>
                <a:gd name="T76" fmla="*/ 72 w 176"/>
                <a:gd name="T77" fmla="*/ 40 h 176"/>
                <a:gd name="T78" fmla="*/ 8 w 176"/>
                <a:gd name="T79" fmla="*/ 40 h 176"/>
                <a:gd name="T80" fmla="*/ 0 w 176"/>
                <a:gd name="T81" fmla="*/ 48 h 176"/>
                <a:gd name="T82" fmla="*/ 0 w 176"/>
                <a:gd name="T83" fmla="*/ 64 h 176"/>
                <a:gd name="T84" fmla="*/ 8 w 176"/>
                <a:gd name="T85" fmla="*/ 72 h 176"/>
                <a:gd name="T86" fmla="*/ 16 w 176"/>
                <a:gd name="T87" fmla="*/ 72 h 176"/>
                <a:gd name="T88" fmla="*/ 16 w 176"/>
                <a:gd name="T89" fmla="*/ 168 h 176"/>
                <a:gd name="T90" fmla="*/ 24 w 176"/>
                <a:gd name="T91" fmla="*/ 176 h 176"/>
                <a:gd name="T92" fmla="*/ 152 w 176"/>
                <a:gd name="T93" fmla="*/ 176 h 176"/>
                <a:gd name="T94" fmla="*/ 160 w 176"/>
                <a:gd name="T95" fmla="*/ 168 h 176"/>
                <a:gd name="T96" fmla="*/ 160 w 176"/>
                <a:gd name="T97" fmla="*/ 72 h 176"/>
                <a:gd name="T98" fmla="*/ 168 w 176"/>
                <a:gd name="T99" fmla="*/ 72 h 176"/>
                <a:gd name="T100" fmla="*/ 176 w 176"/>
                <a:gd name="T101" fmla="*/ 64 h 176"/>
                <a:gd name="T102" fmla="*/ 176 w 176"/>
                <a:gd name="T103" fmla="*/ 48 h 176"/>
                <a:gd name="T104" fmla="*/ 168 w 176"/>
                <a:gd name="T105" fmla="*/ 4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6" h="176">
                  <a:moveTo>
                    <a:pt x="64" y="32"/>
                  </a:moveTo>
                  <a:cubicBezTo>
                    <a:pt x="65" y="32"/>
                    <a:pt x="66" y="32"/>
                    <a:pt x="67" y="31"/>
                  </a:cubicBezTo>
                  <a:cubicBezTo>
                    <a:pt x="84" y="14"/>
                    <a:pt x="84" y="14"/>
                    <a:pt x="84" y="14"/>
                  </a:cubicBezTo>
                  <a:cubicBezTo>
                    <a:pt x="84" y="124"/>
                    <a:pt x="84" y="124"/>
                    <a:pt x="84" y="124"/>
                  </a:cubicBezTo>
                  <a:cubicBezTo>
                    <a:pt x="84" y="124"/>
                    <a:pt x="84" y="124"/>
                    <a:pt x="84" y="124"/>
                  </a:cubicBezTo>
                  <a:cubicBezTo>
                    <a:pt x="84" y="126"/>
                    <a:pt x="86" y="128"/>
                    <a:pt x="88" y="128"/>
                  </a:cubicBezTo>
                  <a:cubicBezTo>
                    <a:pt x="90" y="128"/>
                    <a:pt x="92" y="126"/>
                    <a:pt x="92" y="124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10" y="32"/>
                    <a:pt x="111" y="32"/>
                    <a:pt x="112" y="32"/>
                  </a:cubicBezTo>
                  <a:cubicBezTo>
                    <a:pt x="114" y="32"/>
                    <a:pt x="116" y="30"/>
                    <a:pt x="116" y="28"/>
                  </a:cubicBezTo>
                  <a:cubicBezTo>
                    <a:pt x="116" y="27"/>
                    <a:pt x="116" y="26"/>
                    <a:pt x="115" y="25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90" y="0"/>
                    <a:pt x="89" y="0"/>
                    <a:pt x="88" y="0"/>
                  </a:cubicBezTo>
                  <a:cubicBezTo>
                    <a:pt x="87" y="0"/>
                    <a:pt x="86" y="0"/>
                    <a:pt x="85" y="1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0" y="26"/>
                    <a:pt x="60" y="27"/>
                    <a:pt x="60" y="28"/>
                  </a:cubicBezTo>
                  <a:cubicBezTo>
                    <a:pt x="60" y="30"/>
                    <a:pt x="62" y="32"/>
                    <a:pt x="64" y="32"/>
                  </a:cubicBezTo>
                  <a:close/>
                  <a:moveTo>
                    <a:pt x="168" y="40"/>
                  </a:moveTo>
                  <a:cubicBezTo>
                    <a:pt x="104" y="40"/>
                    <a:pt x="104" y="40"/>
                    <a:pt x="104" y="40"/>
                  </a:cubicBezTo>
                  <a:cubicBezTo>
                    <a:pt x="102" y="40"/>
                    <a:pt x="100" y="42"/>
                    <a:pt x="100" y="44"/>
                  </a:cubicBezTo>
                  <a:cubicBezTo>
                    <a:pt x="100" y="46"/>
                    <a:pt x="102" y="48"/>
                    <a:pt x="104" y="4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64"/>
                    <a:pt x="168" y="64"/>
                    <a:pt x="168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2" y="64"/>
                    <a:pt x="100" y="66"/>
                    <a:pt x="100" y="68"/>
                  </a:cubicBezTo>
                  <a:cubicBezTo>
                    <a:pt x="100" y="70"/>
                    <a:pt x="102" y="72"/>
                    <a:pt x="104" y="72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52" y="168"/>
                    <a:pt x="152" y="168"/>
                    <a:pt x="152" y="168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4" y="72"/>
                    <a:pt x="76" y="70"/>
                    <a:pt x="76" y="68"/>
                  </a:cubicBezTo>
                  <a:cubicBezTo>
                    <a:pt x="76" y="66"/>
                    <a:pt x="74" y="64"/>
                    <a:pt x="72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4" y="48"/>
                    <a:pt x="76" y="46"/>
                    <a:pt x="76" y="44"/>
                  </a:cubicBezTo>
                  <a:cubicBezTo>
                    <a:pt x="76" y="42"/>
                    <a:pt x="74" y="40"/>
                    <a:pt x="72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4" y="40"/>
                    <a:pt x="0" y="44"/>
                    <a:pt x="0" y="4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4" y="72"/>
                    <a:pt x="8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72"/>
                    <a:pt x="20" y="176"/>
                    <a:pt x="24" y="176"/>
                  </a:cubicBezTo>
                  <a:cubicBezTo>
                    <a:pt x="152" y="176"/>
                    <a:pt x="152" y="176"/>
                    <a:pt x="152" y="176"/>
                  </a:cubicBezTo>
                  <a:cubicBezTo>
                    <a:pt x="156" y="176"/>
                    <a:pt x="160" y="172"/>
                    <a:pt x="160" y="168"/>
                  </a:cubicBezTo>
                  <a:cubicBezTo>
                    <a:pt x="160" y="72"/>
                    <a:pt x="160" y="72"/>
                    <a:pt x="160" y="72"/>
                  </a:cubicBezTo>
                  <a:cubicBezTo>
                    <a:pt x="168" y="72"/>
                    <a:pt x="168" y="72"/>
                    <a:pt x="168" y="72"/>
                  </a:cubicBezTo>
                  <a:cubicBezTo>
                    <a:pt x="172" y="72"/>
                    <a:pt x="176" y="68"/>
                    <a:pt x="176" y="64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176" y="44"/>
                    <a:pt x="172" y="40"/>
                    <a:pt x="168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8100" dist="254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sng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36365" y="1307279"/>
            <a:ext cx="3277636" cy="1585913"/>
            <a:chOff x="8221882" y="964722"/>
            <a:chExt cx="3277636" cy="1585913"/>
          </a:xfrm>
        </p:grpSpPr>
        <p:sp>
          <p:nvSpPr>
            <p:cNvPr id="17" name="文本框 16"/>
            <p:cNvSpPr txBox="1"/>
            <p:nvPr/>
          </p:nvSpPr>
          <p:spPr>
            <a:xfrm>
              <a:off x="8489589" y="1373671"/>
              <a:ext cx="3009929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b="1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STM32+</a:t>
              </a:r>
              <a:r>
                <a:rPr lang="zh-CN" altLang="en-US" sz="1400" b="1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降压模块</a:t>
              </a:r>
              <a:r>
                <a:rPr lang="en-US" altLang="zh-CN" sz="1400" b="1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+NE555</a:t>
              </a:r>
              <a:r>
                <a:rPr lang="zh-CN" altLang="en-US" sz="1400" b="1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组合电路</a:t>
              </a:r>
              <a:r>
                <a:rPr lang="en-US" altLang="zh-CN" sz="1400" b="1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+</a:t>
              </a:r>
              <a:r>
                <a:rPr lang="zh-CN" altLang="en-US" sz="1400" b="1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按键部分</a:t>
              </a:r>
              <a:r>
                <a:rPr lang="en-US" altLang="zh-CN" sz="1400" b="1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+</a:t>
              </a:r>
              <a:r>
                <a:rPr lang="zh-CN" altLang="en-US" sz="1400" b="1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电源供电</a:t>
              </a:r>
              <a:endParaRPr lang="zh-CN" altLang="en-US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8221882" y="1136449"/>
              <a:ext cx="689811" cy="1338713"/>
            </a:xfrm>
            <a:custGeom>
              <a:avLst/>
              <a:gdLst>
                <a:gd name="connsiteX0" fmla="*/ 0 w 689811"/>
                <a:gd name="connsiteY0" fmla="*/ 962526 h 962526"/>
                <a:gd name="connsiteX1" fmla="*/ 0 w 689811"/>
                <a:gd name="connsiteY1" fmla="*/ 0 h 962526"/>
                <a:gd name="connsiteX2" fmla="*/ 689811 w 689811"/>
                <a:gd name="connsiteY2" fmla="*/ 0 h 962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9811" h="962526">
                  <a:moveTo>
                    <a:pt x="0" y="962526"/>
                  </a:moveTo>
                  <a:lnTo>
                    <a:pt x="0" y="0"/>
                  </a:lnTo>
                  <a:lnTo>
                    <a:pt x="689811" y="0"/>
                  </a:lnTo>
                </a:path>
              </a:pathLst>
            </a:custGeom>
            <a:noFill/>
            <a:ln>
              <a:solidFill>
                <a:srgbClr val="5BAAA4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998671" y="964722"/>
              <a:ext cx="2327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pc="15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电路组成</a:t>
              </a:r>
              <a:endParaRPr lang="zh-CN" altLang="en-US" b="1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505"/>
            <p:cNvSpPr>
              <a:spLocks noEditPoints="1"/>
            </p:cNvSpPr>
            <p:nvPr/>
          </p:nvSpPr>
          <p:spPr bwMode="auto">
            <a:xfrm>
              <a:off x="8489589" y="2121758"/>
              <a:ext cx="428877" cy="428877"/>
            </a:xfrm>
            <a:custGeom>
              <a:avLst/>
              <a:gdLst>
                <a:gd name="T0" fmla="*/ 112 w 176"/>
                <a:gd name="T1" fmla="*/ 118 h 174"/>
                <a:gd name="T2" fmla="*/ 120 w 176"/>
                <a:gd name="T3" fmla="*/ 102 h 174"/>
                <a:gd name="T4" fmla="*/ 64 w 176"/>
                <a:gd name="T5" fmla="*/ 94 h 174"/>
                <a:gd name="T6" fmla="*/ 56 w 176"/>
                <a:gd name="T7" fmla="*/ 110 h 174"/>
                <a:gd name="T8" fmla="*/ 64 w 176"/>
                <a:gd name="T9" fmla="*/ 102 h 174"/>
                <a:gd name="T10" fmla="*/ 112 w 176"/>
                <a:gd name="T11" fmla="*/ 110 h 174"/>
                <a:gd name="T12" fmla="*/ 64 w 176"/>
                <a:gd name="T13" fmla="*/ 102 h 174"/>
                <a:gd name="T14" fmla="*/ 152 w 176"/>
                <a:gd name="T15" fmla="*/ 46 h 174"/>
                <a:gd name="T16" fmla="*/ 128 w 176"/>
                <a:gd name="T17" fmla="*/ 17 h 174"/>
                <a:gd name="T18" fmla="*/ 70 w 176"/>
                <a:gd name="T19" fmla="*/ 4 h 174"/>
                <a:gd name="T20" fmla="*/ 28 w 176"/>
                <a:gd name="T21" fmla="*/ 46 h 174"/>
                <a:gd name="T22" fmla="*/ 0 w 176"/>
                <a:gd name="T23" fmla="*/ 54 h 174"/>
                <a:gd name="T24" fmla="*/ 8 w 176"/>
                <a:gd name="T25" fmla="*/ 78 h 174"/>
                <a:gd name="T26" fmla="*/ 16 w 176"/>
                <a:gd name="T27" fmla="*/ 166 h 174"/>
                <a:gd name="T28" fmla="*/ 152 w 176"/>
                <a:gd name="T29" fmla="*/ 174 h 174"/>
                <a:gd name="T30" fmla="*/ 160 w 176"/>
                <a:gd name="T31" fmla="*/ 78 h 174"/>
                <a:gd name="T32" fmla="*/ 176 w 176"/>
                <a:gd name="T33" fmla="*/ 70 h 174"/>
                <a:gd name="T34" fmla="*/ 168 w 176"/>
                <a:gd name="T35" fmla="*/ 46 h 174"/>
                <a:gd name="T36" fmla="*/ 140 w 176"/>
                <a:gd name="T37" fmla="*/ 30 h 174"/>
                <a:gd name="T38" fmla="*/ 143 w 176"/>
                <a:gd name="T39" fmla="*/ 46 h 174"/>
                <a:gd name="T40" fmla="*/ 134 w 176"/>
                <a:gd name="T41" fmla="*/ 40 h 174"/>
                <a:gd name="T42" fmla="*/ 124 w 176"/>
                <a:gd name="T43" fmla="*/ 34 h 174"/>
                <a:gd name="T44" fmla="*/ 115 w 176"/>
                <a:gd name="T45" fmla="*/ 30 h 174"/>
                <a:gd name="T46" fmla="*/ 130 w 176"/>
                <a:gd name="T47" fmla="*/ 24 h 174"/>
                <a:gd name="T48" fmla="*/ 74 w 176"/>
                <a:gd name="T49" fmla="*/ 46 h 174"/>
                <a:gd name="T50" fmla="*/ 127 w 176"/>
                <a:gd name="T51" fmla="*/ 46 h 174"/>
                <a:gd name="T52" fmla="*/ 66 w 176"/>
                <a:gd name="T53" fmla="*/ 11 h 174"/>
                <a:gd name="T54" fmla="*/ 65 w 176"/>
                <a:gd name="T55" fmla="*/ 46 h 174"/>
                <a:gd name="T56" fmla="*/ 46 w 176"/>
                <a:gd name="T57" fmla="*/ 46 h 174"/>
                <a:gd name="T58" fmla="*/ 37 w 176"/>
                <a:gd name="T59" fmla="*/ 46 h 174"/>
                <a:gd name="T60" fmla="*/ 152 w 176"/>
                <a:gd name="T61" fmla="*/ 166 h 174"/>
                <a:gd name="T62" fmla="*/ 24 w 176"/>
                <a:gd name="T63" fmla="*/ 78 h 174"/>
                <a:gd name="T64" fmla="*/ 152 w 176"/>
                <a:gd name="T65" fmla="*/ 166 h 174"/>
                <a:gd name="T66" fmla="*/ 8 w 176"/>
                <a:gd name="T67" fmla="*/ 70 h 174"/>
                <a:gd name="T68" fmla="*/ 168 w 176"/>
                <a:gd name="T69" fmla="*/ 54 h 174"/>
                <a:gd name="T70" fmla="*/ 69 w 176"/>
                <a:gd name="T71" fmla="*/ 22 h 174"/>
                <a:gd name="T72" fmla="*/ 58 w 176"/>
                <a:gd name="T73" fmla="*/ 25 h 174"/>
                <a:gd name="T74" fmla="*/ 69 w 176"/>
                <a:gd name="T75" fmla="*/ 22 h 174"/>
                <a:gd name="T76" fmla="*/ 54 w 176"/>
                <a:gd name="T77" fmla="*/ 32 h 174"/>
                <a:gd name="T78" fmla="*/ 57 w 176"/>
                <a:gd name="T79" fmla="*/ 4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6" h="174">
                  <a:moveTo>
                    <a:pt x="64" y="118"/>
                  </a:moveTo>
                  <a:cubicBezTo>
                    <a:pt x="112" y="118"/>
                    <a:pt x="112" y="118"/>
                    <a:pt x="112" y="118"/>
                  </a:cubicBezTo>
                  <a:cubicBezTo>
                    <a:pt x="116" y="118"/>
                    <a:pt x="120" y="114"/>
                    <a:pt x="120" y="110"/>
                  </a:cubicBezTo>
                  <a:cubicBezTo>
                    <a:pt x="120" y="102"/>
                    <a:pt x="120" y="102"/>
                    <a:pt x="120" y="102"/>
                  </a:cubicBezTo>
                  <a:cubicBezTo>
                    <a:pt x="120" y="98"/>
                    <a:pt x="116" y="94"/>
                    <a:pt x="112" y="94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60" y="94"/>
                    <a:pt x="56" y="98"/>
                    <a:pt x="56" y="102"/>
                  </a:cubicBezTo>
                  <a:cubicBezTo>
                    <a:pt x="56" y="110"/>
                    <a:pt x="56" y="110"/>
                    <a:pt x="56" y="110"/>
                  </a:cubicBezTo>
                  <a:cubicBezTo>
                    <a:pt x="56" y="114"/>
                    <a:pt x="60" y="118"/>
                    <a:pt x="64" y="118"/>
                  </a:cubicBezTo>
                  <a:close/>
                  <a:moveTo>
                    <a:pt x="64" y="102"/>
                  </a:moveTo>
                  <a:cubicBezTo>
                    <a:pt x="112" y="102"/>
                    <a:pt x="112" y="102"/>
                    <a:pt x="112" y="102"/>
                  </a:cubicBezTo>
                  <a:cubicBezTo>
                    <a:pt x="112" y="110"/>
                    <a:pt x="112" y="110"/>
                    <a:pt x="112" y="110"/>
                  </a:cubicBezTo>
                  <a:cubicBezTo>
                    <a:pt x="64" y="110"/>
                    <a:pt x="64" y="110"/>
                    <a:pt x="64" y="110"/>
                  </a:cubicBezTo>
                  <a:lnTo>
                    <a:pt x="64" y="102"/>
                  </a:lnTo>
                  <a:close/>
                  <a:moveTo>
                    <a:pt x="168" y="46"/>
                  </a:moveTo>
                  <a:cubicBezTo>
                    <a:pt x="152" y="46"/>
                    <a:pt x="152" y="46"/>
                    <a:pt x="152" y="46"/>
                  </a:cubicBezTo>
                  <a:cubicBezTo>
                    <a:pt x="147" y="28"/>
                    <a:pt x="147" y="28"/>
                    <a:pt x="147" y="28"/>
                  </a:cubicBezTo>
                  <a:cubicBezTo>
                    <a:pt x="145" y="19"/>
                    <a:pt x="136" y="14"/>
                    <a:pt x="128" y="17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3" y="0"/>
                    <a:pt x="53" y="2"/>
                    <a:pt x="49" y="10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4" y="46"/>
                    <a:pt x="0" y="50"/>
                    <a:pt x="0" y="5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4" y="78"/>
                    <a:pt x="8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170"/>
                    <a:pt x="20" y="174"/>
                    <a:pt x="24" y="174"/>
                  </a:cubicBezTo>
                  <a:cubicBezTo>
                    <a:pt x="152" y="174"/>
                    <a:pt x="152" y="174"/>
                    <a:pt x="152" y="174"/>
                  </a:cubicBezTo>
                  <a:cubicBezTo>
                    <a:pt x="156" y="174"/>
                    <a:pt x="160" y="170"/>
                    <a:pt x="160" y="166"/>
                  </a:cubicBezTo>
                  <a:cubicBezTo>
                    <a:pt x="160" y="78"/>
                    <a:pt x="160" y="78"/>
                    <a:pt x="160" y="78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2" y="78"/>
                    <a:pt x="176" y="74"/>
                    <a:pt x="176" y="70"/>
                  </a:cubicBezTo>
                  <a:cubicBezTo>
                    <a:pt x="176" y="54"/>
                    <a:pt x="176" y="54"/>
                    <a:pt x="176" y="54"/>
                  </a:cubicBezTo>
                  <a:cubicBezTo>
                    <a:pt x="176" y="50"/>
                    <a:pt x="172" y="46"/>
                    <a:pt x="168" y="46"/>
                  </a:cubicBezTo>
                  <a:close/>
                  <a:moveTo>
                    <a:pt x="130" y="24"/>
                  </a:moveTo>
                  <a:cubicBezTo>
                    <a:pt x="134" y="23"/>
                    <a:pt x="138" y="26"/>
                    <a:pt x="140" y="30"/>
                  </a:cubicBezTo>
                  <a:cubicBezTo>
                    <a:pt x="144" y="46"/>
                    <a:pt x="144" y="46"/>
                    <a:pt x="144" y="46"/>
                  </a:cubicBezTo>
                  <a:cubicBezTo>
                    <a:pt x="143" y="46"/>
                    <a:pt x="143" y="46"/>
                    <a:pt x="143" y="46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24" y="35"/>
                    <a:pt x="124" y="35"/>
                    <a:pt x="124" y="35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30" y="24"/>
                  </a:lnTo>
                  <a:close/>
                  <a:moveTo>
                    <a:pt x="127" y="46"/>
                  </a:moveTo>
                  <a:cubicBezTo>
                    <a:pt x="74" y="46"/>
                    <a:pt x="74" y="46"/>
                    <a:pt x="74" y="46"/>
                  </a:cubicBezTo>
                  <a:cubicBezTo>
                    <a:pt x="87" y="23"/>
                    <a:pt x="87" y="23"/>
                    <a:pt x="87" y="23"/>
                  </a:cubicBezTo>
                  <a:lnTo>
                    <a:pt x="127" y="46"/>
                  </a:lnTo>
                  <a:close/>
                  <a:moveTo>
                    <a:pt x="56" y="14"/>
                  </a:moveTo>
                  <a:cubicBezTo>
                    <a:pt x="58" y="10"/>
                    <a:pt x="63" y="9"/>
                    <a:pt x="66" y="11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7" y="46"/>
                    <a:pt x="37" y="46"/>
                    <a:pt x="37" y="46"/>
                  </a:cubicBezTo>
                  <a:lnTo>
                    <a:pt x="56" y="14"/>
                  </a:lnTo>
                  <a:close/>
                  <a:moveTo>
                    <a:pt x="152" y="166"/>
                  </a:moveTo>
                  <a:cubicBezTo>
                    <a:pt x="24" y="166"/>
                    <a:pt x="24" y="166"/>
                    <a:pt x="24" y="166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152" y="78"/>
                    <a:pt x="152" y="78"/>
                    <a:pt x="152" y="78"/>
                  </a:cubicBezTo>
                  <a:lnTo>
                    <a:pt x="152" y="166"/>
                  </a:lnTo>
                  <a:close/>
                  <a:moveTo>
                    <a:pt x="168" y="70"/>
                  </a:moveTo>
                  <a:cubicBezTo>
                    <a:pt x="8" y="70"/>
                    <a:pt x="8" y="70"/>
                    <a:pt x="8" y="7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68" y="54"/>
                    <a:pt x="168" y="54"/>
                    <a:pt x="168" y="54"/>
                  </a:cubicBezTo>
                  <a:lnTo>
                    <a:pt x="168" y="70"/>
                  </a:lnTo>
                  <a:close/>
                  <a:moveTo>
                    <a:pt x="69" y="22"/>
                  </a:moveTo>
                  <a:cubicBezTo>
                    <a:pt x="62" y="18"/>
                    <a:pt x="62" y="18"/>
                    <a:pt x="62" y="18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65" y="29"/>
                    <a:pt x="65" y="29"/>
                    <a:pt x="65" y="29"/>
                  </a:cubicBezTo>
                  <a:lnTo>
                    <a:pt x="69" y="22"/>
                  </a:lnTo>
                  <a:close/>
                  <a:moveTo>
                    <a:pt x="61" y="36"/>
                  </a:moveTo>
                  <a:cubicBezTo>
                    <a:pt x="54" y="32"/>
                    <a:pt x="54" y="32"/>
                    <a:pt x="54" y="32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7" y="43"/>
                    <a:pt x="57" y="43"/>
                    <a:pt x="57" y="43"/>
                  </a:cubicBezTo>
                  <a:lnTo>
                    <a:pt x="61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8100" dist="254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sng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283233" y="214158"/>
            <a:ext cx="434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267CA0"/>
                </a:solidFill>
                <a:latin typeface="包图粗黑体" panose="02000800000000000000" pitchFamily="2" charset="-122"/>
                <a:ea typeface="包图粗黑体" panose="02000800000000000000" pitchFamily="2" charset="-122"/>
              </a:defRPr>
            </a:lvl1pPr>
          </a:lstStyle>
          <a:p>
            <a:pPr algn="dist"/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电路设计结构</a:t>
            </a:r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39626" y="-71384"/>
            <a:ext cx="6463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388BA5"/>
                </a:solidFill>
                <a:cs typeface="+mn-ea"/>
                <a:sym typeface="+mn-lt"/>
              </a:rPr>
              <a:t>1</a:t>
            </a:r>
            <a:endParaRPr lang="zh-CN" altLang="en-US" sz="6000" dirty="0">
              <a:solidFill>
                <a:srgbClr val="388BA5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17548" t="19755"/>
          <a:stretch>
            <a:fillRect/>
          </a:stretch>
        </p:blipFill>
        <p:spPr>
          <a:xfrm rot="10800000">
            <a:off x="4390654" y="1136450"/>
            <a:ext cx="7060393" cy="494198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67"/>
          <p:cNvSpPr txBox="1"/>
          <p:nvPr/>
        </p:nvSpPr>
        <p:spPr>
          <a:xfrm>
            <a:off x="3526047" y="944279"/>
            <a:ext cx="4205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1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频率预测量与计数部分</a:t>
            </a:r>
            <a:endParaRPr lang="zh-CN" altLang="en-US" sz="2000" b="1" spc="1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283233" y="214158"/>
            <a:ext cx="434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267CA0"/>
                </a:solidFill>
                <a:latin typeface="包图粗黑体" panose="02000800000000000000" pitchFamily="2" charset="-122"/>
                <a:ea typeface="包图粗黑体" panose="02000800000000000000" pitchFamily="2" charset="-122"/>
              </a:defRPr>
            </a:lvl1pPr>
          </a:lstStyle>
          <a:p>
            <a:pPr algn="dist"/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程序设计部分</a:t>
            </a:r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39626" y="-71384"/>
            <a:ext cx="6351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388BA5"/>
                </a:solidFill>
                <a:cs typeface="+mn-ea"/>
                <a:sym typeface="+mn-lt"/>
              </a:rPr>
              <a:t>2</a:t>
            </a:r>
            <a:endParaRPr lang="zh-CN" altLang="en-US" sz="6000" dirty="0">
              <a:solidFill>
                <a:srgbClr val="388BA5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316" y="1344390"/>
            <a:ext cx="9779444" cy="4979408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283233" y="214158"/>
            <a:ext cx="434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267CA0"/>
                </a:solidFill>
                <a:latin typeface="包图粗黑体" panose="02000800000000000000" pitchFamily="2" charset="-122"/>
                <a:ea typeface="包图粗黑体" panose="02000800000000000000" pitchFamily="2" charset="-122"/>
              </a:defRPr>
            </a:lvl1pPr>
          </a:lstStyle>
          <a:p>
            <a:pPr algn="dist"/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程序设计部分</a:t>
            </a:r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9626" y="-71384"/>
            <a:ext cx="6351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388BA5"/>
                </a:solidFill>
                <a:cs typeface="+mn-ea"/>
                <a:sym typeface="+mn-lt"/>
              </a:rPr>
              <a:t>2</a:t>
            </a:r>
            <a:endParaRPr lang="zh-CN" altLang="en-US" sz="6000" dirty="0">
              <a:solidFill>
                <a:srgbClr val="388BA5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967" r="24008" b="37454"/>
          <a:stretch>
            <a:fillRect/>
          </a:stretch>
        </p:blipFill>
        <p:spPr>
          <a:xfrm>
            <a:off x="67377" y="1228421"/>
            <a:ext cx="5226518" cy="4816244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638272" y="675823"/>
            <a:ext cx="5519605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b="1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STM32</a:t>
            </a:r>
            <a:r>
              <a:rPr lang="zh-CN" altLang="en-US" sz="2000" b="1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的频率捕捉部分（使用</a:t>
            </a:r>
            <a:r>
              <a:rPr lang="en-US" altLang="zh-CN" sz="2000" b="1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2</a:t>
            </a:r>
            <a:r>
              <a:rPr lang="zh-CN" altLang="en-US" sz="2000" b="1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、</a:t>
            </a:r>
            <a:r>
              <a:rPr lang="en-US" altLang="zh-CN" sz="2000" b="1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3</a:t>
            </a:r>
            <a:r>
              <a:rPr lang="zh-CN" altLang="en-US" sz="2000" b="1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定时器）</a:t>
            </a:r>
            <a:endParaRPr lang="zh-CN" altLang="en-US" sz="2000" b="1" spc="13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1"/>
          <a:srcRect l="1520" t="62417" r="7353"/>
          <a:stretch>
            <a:fillRect/>
          </a:stretch>
        </p:blipFill>
        <p:spPr>
          <a:xfrm>
            <a:off x="5293895" y="1681878"/>
            <a:ext cx="6348258" cy="351576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2868827" y="1439376"/>
            <a:ext cx="5519605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b="1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STM32</a:t>
            </a:r>
            <a:r>
              <a:rPr lang="zh-CN" altLang="en-US" sz="2000" b="1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的控制部分</a:t>
            </a:r>
            <a:endParaRPr lang="zh-CN" altLang="en-US" sz="2000" b="1" spc="13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83233" y="214158"/>
            <a:ext cx="434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267CA0"/>
                </a:solidFill>
                <a:latin typeface="包图粗黑体" panose="02000800000000000000" pitchFamily="2" charset="-122"/>
                <a:ea typeface="包图粗黑体" panose="02000800000000000000" pitchFamily="2" charset="-122"/>
              </a:defRPr>
            </a:lvl1pPr>
          </a:lstStyle>
          <a:p>
            <a:pPr algn="dist"/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程序设计部分</a:t>
            </a:r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9626" y="-71384"/>
            <a:ext cx="6351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388BA5"/>
                </a:solidFill>
                <a:cs typeface="+mn-ea"/>
                <a:sym typeface="+mn-lt"/>
              </a:rPr>
              <a:t>2</a:t>
            </a:r>
            <a:endParaRPr lang="zh-CN" altLang="en-US" sz="6000" dirty="0">
              <a:solidFill>
                <a:srgbClr val="388BA5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" y="2347421"/>
            <a:ext cx="10789920" cy="298604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52" y="2093434"/>
            <a:ext cx="7196034" cy="11425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28267" y="2464662"/>
            <a:ext cx="31354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>
                <a:cs typeface="+mn-ea"/>
                <a:sym typeface="+mn-lt"/>
              </a:rPr>
              <a:t>测试结果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85657" y="1018112"/>
            <a:ext cx="8467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rgbClr val="388BA5"/>
                </a:solidFill>
                <a:cs typeface="+mn-ea"/>
                <a:sym typeface="+mn-lt"/>
              </a:rPr>
              <a:t>5</a:t>
            </a:r>
            <a:endParaRPr lang="zh-CN" altLang="en-US" sz="8800" dirty="0">
              <a:solidFill>
                <a:srgbClr val="388BA5"/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283233" y="214158"/>
            <a:ext cx="434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267CA0"/>
                </a:solidFill>
                <a:latin typeface="包图粗黑体" panose="02000800000000000000" pitchFamily="2" charset="-122"/>
                <a:ea typeface="包图粗黑体" panose="02000800000000000000" pitchFamily="2" charset="-122"/>
              </a:defRPr>
            </a:lvl1pPr>
          </a:lstStyle>
          <a:p>
            <a:pPr algn="dist"/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预测量拟合函数</a:t>
            </a:r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9626" y="-71384"/>
            <a:ext cx="6463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388BA5"/>
                </a:solidFill>
                <a:cs typeface="+mn-ea"/>
                <a:sym typeface="+mn-lt"/>
              </a:rPr>
              <a:t>1</a:t>
            </a:r>
            <a:endParaRPr lang="zh-CN" altLang="en-US" sz="6000" dirty="0">
              <a:solidFill>
                <a:srgbClr val="388BA5"/>
              </a:solidFill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185957" y="4262867"/>
            <a:ext cx="3090994" cy="776176"/>
            <a:chOff x="5859753" y="1649523"/>
            <a:chExt cx="3090994" cy="776176"/>
          </a:xfrm>
        </p:grpSpPr>
        <p:sp>
          <p:nvSpPr>
            <p:cNvPr id="2" name="五边形 1"/>
            <p:cNvSpPr/>
            <p:nvPr/>
          </p:nvSpPr>
          <p:spPr>
            <a:xfrm>
              <a:off x="5859753" y="1649523"/>
              <a:ext cx="3090994" cy="776176"/>
            </a:xfrm>
            <a:prstGeom prst="homePlate">
              <a:avLst/>
            </a:prstGeom>
            <a:solidFill>
              <a:srgbClr val="388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6180023" y="1806779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分段拟合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5145861" y="4463424"/>
            <a:ext cx="4173889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通过分段拟合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     分段测量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40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张纸的频率，使用最小二乘发进行系数的计算。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     分段拟合结果如上。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83233" y="1055759"/>
            <a:ext cx="8997471" cy="3088435"/>
            <a:chOff x="2828293" y="3700204"/>
            <a:chExt cx="8997471" cy="3088435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1" t="5502" r="14088"/>
            <a:stretch>
              <a:fillRect/>
            </a:stretch>
          </p:blipFill>
          <p:spPr>
            <a:xfrm>
              <a:off x="2828293" y="3700204"/>
              <a:ext cx="4452144" cy="1539375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9" r="19082"/>
            <a:stretch>
              <a:fillRect/>
            </a:stretch>
          </p:blipFill>
          <p:spPr>
            <a:xfrm>
              <a:off x="7280437" y="3700204"/>
              <a:ext cx="4452144" cy="1539375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93" r="16619"/>
            <a:stretch>
              <a:fillRect/>
            </a:stretch>
          </p:blipFill>
          <p:spPr>
            <a:xfrm>
              <a:off x="2828293" y="5239579"/>
              <a:ext cx="4452144" cy="1549060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4" t="2914" r="20026" b="5341"/>
            <a:stretch>
              <a:fillRect/>
            </a:stretch>
          </p:blipFill>
          <p:spPr>
            <a:xfrm>
              <a:off x="7280437" y="5214229"/>
              <a:ext cx="4545327" cy="1539375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1405288" y="5226518"/>
            <a:ext cx="2492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优点：分段拟合除去了不同张书数的频率波动，提高了测量纸张数的准确度。</a:t>
            </a:r>
            <a:endParaRPr lang="zh-CN" altLang="en-US" dirty="0"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93" y="1088495"/>
            <a:ext cx="1047957" cy="1291668"/>
          </a:xfrm>
          <a:prstGeom prst="rect">
            <a:avLst/>
          </a:prstGeom>
          <a:effectLst/>
        </p:spPr>
      </p:pic>
      <p:sp>
        <p:nvSpPr>
          <p:cNvPr id="40" name="文本框 7"/>
          <p:cNvSpPr txBox="1"/>
          <p:nvPr/>
        </p:nvSpPr>
        <p:spPr bwMode="auto">
          <a:xfrm>
            <a:off x="656904" y="1318831"/>
            <a:ext cx="1528734" cy="830995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4800" dirty="0">
                <a:solidFill>
                  <a:srgbClr val="388BA5"/>
                </a:solidFill>
                <a:cs typeface="+mn-ea"/>
                <a:sym typeface="+mn-lt"/>
              </a:rPr>
              <a:t>目</a:t>
            </a:r>
            <a:endParaRPr lang="zh-CN" altLang="en-US" sz="4800" dirty="0">
              <a:solidFill>
                <a:srgbClr val="388BA5"/>
              </a:solidFill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93" y="2333084"/>
            <a:ext cx="1047957" cy="1291668"/>
          </a:xfrm>
          <a:prstGeom prst="rect">
            <a:avLst/>
          </a:prstGeom>
          <a:effectLst/>
        </p:spPr>
      </p:pic>
      <p:sp>
        <p:nvSpPr>
          <p:cNvPr id="16" name="文本框 7"/>
          <p:cNvSpPr txBox="1"/>
          <p:nvPr/>
        </p:nvSpPr>
        <p:spPr bwMode="auto">
          <a:xfrm>
            <a:off x="656904" y="2563420"/>
            <a:ext cx="1528734" cy="830995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4800" dirty="0">
                <a:solidFill>
                  <a:srgbClr val="388BA5"/>
                </a:solidFill>
                <a:cs typeface="+mn-ea"/>
                <a:sym typeface="+mn-lt"/>
              </a:rPr>
              <a:t>录</a:t>
            </a:r>
            <a:endParaRPr lang="zh-CN" altLang="en-US" sz="4800" dirty="0">
              <a:solidFill>
                <a:srgbClr val="388BA5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85" y="944243"/>
            <a:ext cx="6828830" cy="108426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252716" y="1259977"/>
            <a:ext cx="31354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>
                <a:cs typeface="+mn-ea"/>
                <a:sym typeface="+mn-lt"/>
              </a:rPr>
              <a:t>题目要求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11195" y="1067623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388BA5"/>
                </a:solidFill>
                <a:cs typeface="+mn-ea"/>
                <a:sym typeface="+mn-lt"/>
              </a:rPr>
              <a:t>1</a:t>
            </a:r>
            <a:endParaRPr lang="zh-CN" altLang="en-US" sz="4400" dirty="0">
              <a:solidFill>
                <a:srgbClr val="388BA5"/>
              </a:solidFill>
              <a:cs typeface="+mn-ea"/>
              <a:sym typeface="+mn-lt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85" y="1775238"/>
            <a:ext cx="6828830" cy="1084262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5252716" y="2090972"/>
            <a:ext cx="31354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>
                <a:cs typeface="+mn-ea"/>
                <a:sym typeface="+mn-lt"/>
              </a:rPr>
              <a:t>系统方案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011195" y="1898618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388BA5"/>
                </a:solidFill>
                <a:cs typeface="+mn-ea"/>
                <a:sym typeface="+mn-lt"/>
              </a:rPr>
              <a:t>2</a:t>
            </a:r>
            <a:endParaRPr lang="zh-CN" altLang="en-US" sz="4400" dirty="0">
              <a:solidFill>
                <a:srgbClr val="388BA5"/>
              </a:solidFill>
              <a:cs typeface="+mn-ea"/>
              <a:sym typeface="+mn-lt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85" y="2606233"/>
            <a:ext cx="6828830" cy="1084262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5252716" y="2921967"/>
            <a:ext cx="31354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>
                <a:cs typeface="+mn-ea"/>
                <a:sym typeface="+mn-lt"/>
              </a:rPr>
              <a:t>理论分析与计算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011195" y="2729613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388BA5"/>
                </a:solidFill>
                <a:cs typeface="+mn-ea"/>
                <a:sym typeface="+mn-lt"/>
              </a:rPr>
              <a:t>3</a:t>
            </a:r>
            <a:endParaRPr lang="zh-CN" altLang="en-US" sz="4400" dirty="0">
              <a:solidFill>
                <a:srgbClr val="388BA5"/>
              </a:solidFill>
              <a:cs typeface="+mn-ea"/>
              <a:sym typeface="+mn-lt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85" y="3437228"/>
            <a:ext cx="6828830" cy="1084262"/>
          </a:xfrm>
          <a:prstGeom prst="rect">
            <a:avLst/>
          </a:prstGeom>
        </p:spPr>
      </p:pic>
      <p:sp>
        <p:nvSpPr>
          <p:cNvPr id="57" name="矩形 56"/>
          <p:cNvSpPr/>
          <p:nvPr/>
        </p:nvSpPr>
        <p:spPr>
          <a:xfrm>
            <a:off x="5252716" y="3752962"/>
            <a:ext cx="31354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>
                <a:cs typeface="+mn-ea"/>
                <a:sym typeface="+mn-lt"/>
              </a:rPr>
              <a:t>电路与程序设计部分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011195" y="3560608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388BA5"/>
                </a:solidFill>
                <a:cs typeface="+mn-ea"/>
                <a:sym typeface="+mn-lt"/>
              </a:rPr>
              <a:t>4</a:t>
            </a:r>
            <a:endParaRPr lang="zh-CN" altLang="en-US" sz="4400" dirty="0">
              <a:solidFill>
                <a:srgbClr val="388BA5"/>
              </a:solidFill>
              <a:cs typeface="+mn-ea"/>
              <a:sym typeface="+mn-lt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85" y="4268223"/>
            <a:ext cx="6828830" cy="1084262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5252716" y="4583957"/>
            <a:ext cx="31354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>
                <a:cs typeface="+mn-ea"/>
                <a:sym typeface="+mn-lt"/>
              </a:rPr>
              <a:t>测试结果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011195" y="4391603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388BA5"/>
                </a:solidFill>
                <a:cs typeface="+mn-ea"/>
                <a:sym typeface="+mn-lt"/>
              </a:rPr>
              <a:t>5</a:t>
            </a:r>
            <a:endParaRPr lang="zh-CN" altLang="en-US" sz="4400" dirty="0">
              <a:solidFill>
                <a:srgbClr val="388BA5"/>
              </a:solidFill>
              <a:cs typeface="+mn-ea"/>
              <a:sym typeface="+mn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1283233" y="214158"/>
            <a:ext cx="434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267CA0"/>
                </a:solidFill>
                <a:latin typeface="包图粗黑体" panose="02000800000000000000" pitchFamily="2" charset="-122"/>
                <a:ea typeface="包图粗黑体" panose="02000800000000000000" pitchFamily="2" charset="-122"/>
              </a:defRPr>
            </a:lvl1pPr>
          </a:lstStyle>
          <a:p>
            <a:pPr algn="dist"/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纸张测量结果</a:t>
            </a:r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39626" y="-71384"/>
            <a:ext cx="6351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388BA5"/>
                </a:solidFill>
                <a:cs typeface="+mn-ea"/>
                <a:sym typeface="+mn-lt"/>
              </a:rPr>
              <a:t>2</a:t>
            </a:r>
            <a:endParaRPr lang="zh-CN" altLang="en-US" sz="6000" dirty="0">
              <a:solidFill>
                <a:srgbClr val="388BA5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179" y="1216520"/>
            <a:ext cx="4817786" cy="48177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98" y="2709569"/>
            <a:ext cx="7391462" cy="377785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1035" y="1120873"/>
            <a:ext cx="6438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经预测量的</a:t>
            </a:r>
            <a:r>
              <a:rPr lang="en-US" altLang="zh-CN" dirty="0"/>
              <a:t>1~50</a:t>
            </a:r>
            <a:r>
              <a:rPr lang="zh-CN" altLang="en-US" dirty="0"/>
              <a:t>页纸张测量准确率达到</a:t>
            </a:r>
            <a:r>
              <a:rPr lang="en-US" altLang="zh-CN" dirty="0"/>
              <a:t>100%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       根据拟合曲线进行比对测量的纸张，超过</a:t>
            </a:r>
            <a:r>
              <a:rPr lang="en-US" altLang="zh-CN" dirty="0"/>
              <a:t>50</a:t>
            </a:r>
            <a:r>
              <a:rPr lang="zh-CN" altLang="en-US" dirty="0"/>
              <a:t>页后测量准确率有所下降。</a:t>
            </a:r>
            <a:endParaRPr lang="en-US" altLang="zh-CN" dirty="0"/>
          </a:p>
          <a:p>
            <a:r>
              <a:rPr lang="zh-CN" altLang="en-US" dirty="0"/>
              <a:t>       由测量结果表得知，</a:t>
            </a:r>
            <a:r>
              <a:rPr lang="en-US" altLang="zh-CN" dirty="0"/>
              <a:t>70</a:t>
            </a:r>
            <a:r>
              <a:rPr lang="zh-CN" altLang="en-US" dirty="0"/>
              <a:t>张以内的纸张测量精准度可达到</a:t>
            </a:r>
            <a:r>
              <a:rPr lang="en-US" altLang="zh-CN" dirty="0"/>
              <a:t>80%</a:t>
            </a:r>
            <a:r>
              <a:rPr lang="zh-CN" altLang="en-US" dirty="0"/>
              <a:t>以上，满足测量要求。</a:t>
            </a:r>
            <a:endParaRPr lang="zh-CN" altLang="en-US" dirty="0"/>
          </a:p>
        </p:txBody>
      </p:sp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102245" y="1136764"/>
            <a:ext cx="7987510" cy="2716213"/>
            <a:chOff x="2372522" y="1352664"/>
            <a:chExt cx="7987510" cy="2716213"/>
          </a:xfrm>
          <a:effectLst/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522" y="1352664"/>
              <a:ext cx="2203720" cy="2716213"/>
            </a:xfrm>
            <a:prstGeom prst="rect">
              <a:avLst/>
            </a:prstGeom>
            <a:effectLst/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0452" y="1352664"/>
              <a:ext cx="2203720" cy="271621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382" y="1352664"/>
              <a:ext cx="2203720" cy="2716213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6312" y="1352664"/>
              <a:ext cx="2203720" cy="2716213"/>
            </a:xfrm>
            <a:prstGeom prst="rect">
              <a:avLst/>
            </a:prstGeom>
          </p:spPr>
        </p:pic>
      </p:grpSp>
      <p:sp>
        <p:nvSpPr>
          <p:cNvPr id="40" name="文本框 7"/>
          <p:cNvSpPr txBox="1"/>
          <p:nvPr/>
        </p:nvSpPr>
        <p:spPr bwMode="auto">
          <a:xfrm>
            <a:off x="2439738" y="1640875"/>
            <a:ext cx="1528734" cy="1569658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9600" dirty="0">
                <a:solidFill>
                  <a:srgbClr val="388BA5"/>
                </a:solidFill>
                <a:cs typeface="+mn-ea"/>
                <a:sym typeface="+mn-lt"/>
              </a:rPr>
              <a:t>谢</a:t>
            </a:r>
            <a:endParaRPr lang="zh-CN" altLang="en-US" sz="9600" dirty="0">
              <a:solidFill>
                <a:srgbClr val="388BA5"/>
              </a:solidFill>
              <a:cs typeface="+mn-ea"/>
              <a:sym typeface="+mn-lt"/>
            </a:endParaRPr>
          </a:p>
        </p:txBody>
      </p:sp>
      <p:sp>
        <p:nvSpPr>
          <p:cNvPr id="41" name="文本框 7"/>
          <p:cNvSpPr txBox="1"/>
          <p:nvPr/>
        </p:nvSpPr>
        <p:spPr bwMode="auto">
          <a:xfrm>
            <a:off x="4374880" y="1640875"/>
            <a:ext cx="1528734" cy="1569658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9600" dirty="0">
                <a:solidFill>
                  <a:srgbClr val="388BA5"/>
                </a:solidFill>
                <a:cs typeface="+mn-ea"/>
                <a:sym typeface="+mn-lt"/>
              </a:rPr>
              <a:t>谢</a:t>
            </a:r>
            <a:endParaRPr lang="zh-CN" altLang="en-US" sz="9600" dirty="0">
              <a:solidFill>
                <a:srgbClr val="388BA5"/>
              </a:solidFill>
              <a:cs typeface="+mn-ea"/>
              <a:sym typeface="+mn-lt"/>
            </a:endParaRPr>
          </a:p>
        </p:txBody>
      </p:sp>
      <p:sp>
        <p:nvSpPr>
          <p:cNvPr id="42" name="文本框 7"/>
          <p:cNvSpPr txBox="1"/>
          <p:nvPr/>
        </p:nvSpPr>
        <p:spPr bwMode="auto">
          <a:xfrm>
            <a:off x="6302810" y="1640875"/>
            <a:ext cx="1528734" cy="1569658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9600" dirty="0">
                <a:solidFill>
                  <a:srgbClr val="388BA5"/>
                </a:solidFill>
                <a:cs typeface="+mn-ea"/>
                <a:sym typeface="+mn-lt"/>
              </a:rPr>
              <a:t>观</a:t>
            </a:r>
            <a:endParaRPr lang="zh-CN" altLang="en-US" sz="9600" dirty="0">
              <a:solidFill>
                <a:srgbClr val="388BA5"/>
              </a:solidFill>
              <a:cs typeface="+mn-ea"/>
              <a:sym typeface="+mn-lt"/>
            </a:endParaRPr>
          </a:p>
        </p:txBody>
      </p:sp>
      <p:sp>
        <p:nvSpPr>
          <p:cNvPr id="43" name="文本框 7"/>
          <p:cNvSpPr txBox="1"/>
          <p:nvPr/>
        </p:nvSpPr>
        <p:spPr bwMode="auto">
          <a:xfrm>
            <a:off x="8223528" y="1640875"/>
            <a:ext cx="1528734" cy="1569658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9600" dirty="0">
                <a:solidFill>
                  <a:srgbClr val="388BA5"/>
                </a:solidFill>
                <a:cs typeface="+mn-ea"/>
                <a:sym typeface="+mn-lt"/>
              </a:rPr>
              <a:t>看</a:t>
            </a:r>
            <a:endParaRPr lang="zh-CN" altLang="en-US" sz="9600" dirty="0">
              <a:solidFill>
                <a:srgbClr val="388BA5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52" y="2093434"/>
            <a:ext cx="7196034" cy="11425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28267" y="2464662"/>
            <a:ext cx="31354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>
                <a:cs typeface="+mn-ea"/>
                <a:sym typeface="+mn-lt"/>
              </a:rPr>
              <a:t>题目要求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85657" y="1018112"/>
            <a:ext cx="8611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rgbClr val="388BA5"/>
                </a:solidFill>
                <a:cs typeface="+mn-ea"/>
                <a:sym typeface="+mn-lt"/>
              </a:rPr>
              <a:t>1</a:t>
            </a:r>
            <a:endParaRPr lang="zh-CN" altLang="en-US" sz="8800" dirty="0">
              <a:solidFill>
                <a:srgbClr val="388BA5"/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83233" y="214158"/>
            <a:ext cx="434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267CA0"/>
                </a:solidFill>
                <a:latin typeface="包图粗黑体" panose="02000800000000000000" pitchFamily="2" charset="-122"/>
                <a:ea typeface="包图粗黑体" panose="02000800000000000000" pitchFamily="2" charset="-122"/>
              </a:defRPr>
            </a:lvl1pPr>
          </a:lstStyle>
          <a:p>
            <a:pPr algn="dist"/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题目设置</a:t>
            </a:r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46419" y="1162687"/>
            <a:ext cx="12209601" cy="2492882"/>
          </a:xfrm>
          <a:prstGeom prst="rect">
            <a:avLst/>
          </a:prstGeom>
          <a:solidFill>
            <a:srgbClr val="38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29728" y="1443718"/>
            <a:ext cx="9653308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pc="130" dirty="0">
                <a:solidFill>
                  <a:schemeClr val="bg1"/>
                </a:solidFill>
                <a:cs typeface="+mn-ea"/>
                <a:sym typeface="+mn-lt"/>
              </a:rPr>
              <a:t>      设计并制作纸张计数显示装置，其组成如图</a:t>
            </a:r>
            <a:r>
              <a:rPr lang="en-US" altLang="zh-CN" spc="13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pc="130" dirty="0">
                <a:solidFill>
                  <a:schemeClr val="bg1"/>
                </a:solidFill>
                <a:cs typeface="+mn-ea"/>
                <a:sym typeface="+mn-lt"/>
              </a:rPr>
              <a:t>所示。两块平行极板</a:t>
            </a:r>
            <a:r>
              <a:rPr lang="en-US" altLang="zh-CN" spc="130" dirty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zh-CN" altLang="en-US" spc="130" dirty="0">
                <a:solidFill>
                  <a:schemeClr val="bg1"/>
                </a:solidFill>
                <a:cs typeface="+mn-ea"/>
                <a:sym typeface="+mn-lt"/>
              </a:rPr>
              <a:t>极板</a:t>
            </a:r>
            <a:r>
              <a:rPr lang="en-US" altLang="zh-CN" spc="130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r>
              <a:rPr lang="zh-CN" altLang="en-US" spc="130" dirty="0">
                <a:solidFill>
                  <a:schemeClr val="bg1"/>
                </a:solidFill>
                <a:cs typeface="+mn-ea"/>
                <a:sym typeface="+mn-lt"/>
              </a:rPr>
              <a:t>、极板</a:t>
            </a:r>
            <a:r>
              <a:rPr lang="en-US" altLang="zh-CN" spc="130" dirty="0">
                <a:solidFill>
                  <a:schemeClr val="bg1"/>
                </a:solidFill>
                <a:cs typeface="+mn-ea"/>
                <a:sym typeface="+mn-lt"/>
              </a:rPr>
              <a:t>B</a:t>
            </a:r>
            <a:r>
              <a:rPr lang="zh-CN" altLang="en-US" spc="130" dirty="0">
                <a:solidFill>
                  <a:schemeClr val="bg1"/>
                </a:solidFill>
                <a:cs typeface="+mn-ea"/>
                <a:sym typeface="+mn-lt"/>
              </a:rPr>
              <a:t>）分别通过导线</a:t>
            </a:r>
            <a:r>
              <a:rPr lang="en-US" altLang="zh-CN" spc="130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r>
              <a:rPr lang="zh-CN" altLang="en-US" spc="130" dirty="0">
                <a:solidFill>
                  <a:schemeClr val="bg1"/>
                </a:solidFill>
                <a:cs typeface="+mn-ea"/>
                <a:sym typeface="+mn-lt"/>
              </a:rPr>
              <a:t>和导线</a:t>
            </a:r>
            <a:r>
              <a:rPr lang="en-US" altLang="zh-CN" spc="130" dirty="0">
                <a:solidFill>
                  <a:schemeClr val="bg1"/>
                </a:solidFill>
                <a:cs typeface="+mn-ea"/>
                <a:sym typeface="+mn-lt"/>
              </a:rPr>
              <a:t>b</a:t>
            </a:r>
            <a:r>
              <a:rPr lang="zh-CN" altLang="en-US" spc="130" dirty="0">
                <a:solidFill>
                  <a:schemeClr val="bg1"/>
                </a:solidFill>
                <a:cs typeface="+mn-ea"/>
                <a:sym typeface="+mn-lt"/>
              </a:rPr>
              <a:t>连接到测量显示电路，装置可测量并显示置于极板</a:t>
            </a:r>
            <a:r>
              <a:rPr lang="en-US" altLang="zh-CN" spc="130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r>
              <a:rPr lang="zh-CN" altLang="en-US" spc="130" dirty="0">
                <a:solidFill>
                  <a:schemeClr val="bg1"/>
                </a:solidFill>
                <a:cs typeface="+mn-ea"/>
                <a:sym typeface="+mn-lt"/>
              </a:rPr>
              <a:t>与极板</a:t>
            </a:r>
            <a:r>
              <a:rPr lang="en-US" altLang="zh-CN" spc="130" dirty="0">
                <a:solidFill>
                  <a:schemeClr val="bg1"/>
                </a:solidFill>
                <a:cs typeface="+mn-ea"/>
                <a:sym typeface="+mn-lt"/>
              </a:rPr>
              <a:t>B</a:t>
            </a:r>
            <a:r>
              <a:rPr lang="zh-CN" altLang="en-US" spc="130" dirty="0">
                <a:solidFill>
                  <a:schemeClr val="bg1"/>
                </a:solidFill>
                <a:cs typeface="+mn-ea"/>
                <a:sym typeface="+mn-lt"/>
              </a:rPr>
              <a:t>之间的纸张数量。</a:t>
            </a:r>
            <a:endParaRPr lang="zh-CN" altLang="en-US" spc="13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Freeform 504"/>
          <p:cNvSpPr>
            <a:spLocks noEditPoints="1"/>
          </p:cNvSpPr>
          <p:nvPr/>
        </p:nvSpPr>
        <p:spPr bwMode="auto">
          <a:xfrm>
            <a:off x="5953489" y="5102602"/>
            <a:ext cx="267418" cy="267416"/>
          </a:xfrm>
          <a:custGeom>
            <a:avLst/>
            <a:gdLst>
              <a:gd name="T0" fmla="*/ 112 w 176"/>
              <a:gd name="T1" fmla="*/ 120 h 176"/>
              <a:gd name="T2" fmla="*/ 120 w 176"/>
              <a:gd name="T3" fmla="*/ 104 h 176"/>
              <a:gd name="T4" fmla="*/ 64 w 176"/>
              <a:gd name="T5" fmla="*/ 96 h 176"/>
              <a:gd name="T6" fmla="*/ 56 w 176"/>
              <a:gd name="T7" fmla="*/ 112 h 176"/>
              <a:gd name="T8" fmla="*/ 64 w 176"/>
              <a:gd name="T9" fmla="*/ 104 h 176"/>
              <a:gd name="T10" fmla="*/ 112 w 176"/>
              <a:gd name="T11" fmla="*/ 112 h 176"/>
              <a:gd name="T12" fmla="*/ 64 w 176"/>
              <a:gd name="T13" fmla="*/ 104 h 176"/>
              <a:gd name="T14" fmla="*/ 152 w 176"/>
              <a:gd name="T15" fmla="*/ 48 h 176"/>
              <a:gd name="T16" fmla="*/ 144 w 176"/>
              <a:gd name="T17" fmla="*/ 8 h 176"/>
              <a:gd name="T18" fmla="*/ 104 w 176"/>
              <a:gd name="T19" fmla="*/ 0 h 176"/>
              <a:gd name="T20" fmla="*/ 24 w 176"/>
              <a:gd name="T21" fmla="*/ 8 h 176"/>
              <a:gd name="T22" fmla="*/ 8 w 176"/>
              <a:gd name="T23" fmla="*/ 48 h 176"/>
              <a:gd name="T24" fmla="*/ 0 w 176"/>
              <a:gd name="T25" fmla="*/ 72 h 176"/>
              <a:gd name="T26" fmla="*/ 16 w 176"/>
              <a:gd name="T27" fmla="*/ 80 h 176"/>
              <a:gd name="T28" fmla="*/ 24 w 176"/>
              <a:gd name="T29" fmla="*/ 176 h 176"/>
              <a:gd name="T30" fmla="*/ 160 w 176"/>
              <a:gd name="T31" fmla="*/ 168 h 176"/>
              <a:gd name="T32" fmla="*/ 168 w 176"/>
              <a:gd name="T33" fmla="*/ 80 h 176"/>
              <a:gd name="T34" fmla="*/ 176 w 176"/>
              <a:gd name="T35" fmla="*/ 56 h 176"/>
              <a:gd name="T36" fmla="*/ 144 w 176"/>
              <a:gd name="T37" fmla="*/ 16 h 176"/>
              <a:gd name="T38" fmla="*/ 128 w 176"/>
              <a:gd name="T39" fmla="*/ 48 h 176"/>
              <a:gd name="T40" fmla="*/ 120 w 176"/>
              <a:gd name="T41" fmla="*/ 16 h 176"/>
              <a:gd name="T42" fmla="*/ 104 w 176"/>
              <a:gd name="T43" fmla="*/ 12 h 176"/>
              <a:gd name="T44" fmla="*/ 104 w 176"/>
              <a:gd name="T45" fmla="*/ 24 h 176"/>
              <a:gd name="T46" fmla="*/ 32 w 176"/>
              <a:gd name="T47" fmla="*/ 8 h 176"/>
              <a:gd name="T48" fmla="*/ 96 w 176"/>
              <a:gd name="T49" fmla="*/ 28 h 176"/>
              <a:gd name="T50" fmla="*/ 120 w 176"/>
              <a:gd name="T51" fmla="*/ 32 h 176"/>
              <a:gd name="T52" fmla="*/ 32 w 176"/>
              <a:gd name="T53" fmla="*/ 48 h 176"/>
              <a:gd name="T54" fmla="*/ 152 w 176"/>
              <a:gd name="T55" fmla="*/ 168 h 176"/>
              <a:gd name="T56" fmla="*/ 24 w 176"/>
              <a:gd name="T57" fmla="*/ 80 h 176"/>
              <a:gd name="T58" fmla="*/ 152 w 176"/>
              <a:gd name="T59" fmla="*/ 168 h 176"/>
              <a:gd name="T60" fmla="*/ 8 w 176"/>
              <a:gd name="T61" fmla="*/ 72 h 176"/>
              <a:gd name="T62" fmla="*/ 168 w 176"/>
              <a:gd name="T63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76">
                <a:moveTo>
                  <a:pt x="64" y="120"/>
                </a:moveTo>
                <a:cubicBezTo>
                  <a:pt x="112" y="120"/>
                  <a:pt x="112" y="120"/>
                  <a:pt x="112" y="120"/>
                </a:cubicBezTo>
                <a:cubicBezTo>
                  <a:pt x="116" y="120"/>
                  <a:pt x="120" y="116"/>
                  <a:pt x="120" y="112"/>
                </a:cubicBezTo>
                <a:cubicBezTo>
                  <a:pt x="120" y="104"/>
                  <a:pt x="120" y="104"/>
                  <a:pt x="120" y="104"/>
                </a:cubicBezTo>
                <a:cubicBezTo>
                  <a:pt x="120" y="100"/>
                  <a:pt x="116" y="96"/>
                  <a:pt x="112" y="96"/>
                </a:cubicBezTo>
                <a:cubicBezTo>
                  <a:pt x="64" y="96"/>
                  <a:pt x="64" y="96"/>
                  <a:pt x="64" y="96"/>
                </a:cubicBezTo>
                <a:cubicBezTo>
                  <a:pt x="60" y="96"/>
                  <a:pt x="56" y="100"/>
                  <a:pt x="56" y="104"/>
                </a:cubicBezTo>
                <a:cubicBezTo>
                  <a:pt x="56" y="112"/>
                  <a:pt x="56" y="112"/>
                  <a:pt x="56" y="112"/>
                </a:cubicBezTo>
                <a:cubicBezTo>
                  <a:pt x="56" y="116"/>
                  <a:pt x="60" y="120"/>
                  <a:pt x="64" y="120"/>
                </a:cubicBezTo>
                <a:close/>
                <a:moveTo>
                  <a:pt x="64" y="104"/>
                </a:moveTo>
                <a:cubicBezTo>
                  <a:pt x="112" y="104"/>
                  <a:pt x="112" y="104"/>
                  <a:pt x="112" y="104"/>
                </a:cubicBezTo>
                <a:cubicBezTo>
                  <a:pt x="112" y="112"/>
                  <a:pt x="112" y="112"/>
                  <a:pt x="112" y="112"/>
                </a:cubicBezTo>
                <a:cubicBezTo>
                  <a:pt x="64" y="112"/>
                  <a:pt x="64" y="112"/>
                  <a:pt x="64" y="112"/>
                </a:cubicBezTo>
                <a:lnTo>
                  <a:pt x="64" y="104"/>
                </a:lnTo>
                <a:close/>
                <a:moveTo>
                  <a:pt x="168" y="48"/>
                </a:moveTo>
                <a:cubicBezTo>
                  <a:pt x="152" y="48"/>
                  <a:pt x="152" y="48"/>
                  <a:pt x="152" y="48"/>
                </a:cubicBezTo>
                <a:cubicBezTo>
                  <a:pt x="152" y="16"/>
                  <a:pt x="152" y="16"/>
                  <a:pt x="152" y="16"/>
                </a:cubicBezTo>
                <a:cubicBezTo>
                  <a:pt x="152" y="12"/>
                  <a:pt x="148" y="8"/>
                  <a:pt x="144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04" y="0"/>
                  <a:pt x="104" y="0"/>
                  <a:pt x="104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48"/>
                  <a:pt x="24" y="48"/>
                  <a:pt x="24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4" y="48"/>
                  <a:pt x="0" y="52"/>
                  <a:pt x="0" y="56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4" y="80"/>
                  <a:pt x="8" y="80"/>
                </a:cubicBezTo>
                <a:cubicBezTo>
                  <a:pt x="16" y="80"/>
                  <a:pt x="16" y="80"/>
                  <a:pt x="16" y="80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80"/>
                  <a:pt x="160" y="80"/>
                  <a:pt x="160" y="80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72" y="80"/>
                  <a:pt x="176" y="76"/>
                  <a:pt x="176" y="72"/>
                </a:cubicBezTo>
                <a:cubicBezTo>
                  <a:pt x="176" y="56"/>
                  <a:pt x="176" y="56"/>
                  <a:pt x="176" y="56"/>
                </a:cubicBezTo>
                <a:cubicBezTo>
                  <a:pt x="176" y="52"/>
                  <a:pt x="172" y="48"/>
                  <a:pt x="168" y="48"/>
                </a:cubicBezTo>
                <a:close/>
                <a:moveTo>
                  <a:pt x="144" y="16"/>
                </a:moveTo>
                <a:cubicBezTo>
                  <a:pt x="144" y="48"/>
                  <a:pt x="144" y="48"/>
                  <a:pt x="144" y="48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28" y="24"/>
                  <a:pt x="128" y="24"/>
                  <a:pt x="128" y="24"/>
                </a:cubicBezTo>
                <a:cubicBezTo>
                  <a:pt x="120" y="16"/>
                  <a:pt x="120" y="16"/>
                  <a:pt x="120" y="16"/>
                </a:cubicBezTo>
                <a:lnTo>
                  <a:pt x="144" y="16"/>
                </a:lnTo>
                <a:close/>
                <a:moveTo>
                  <a:pt x="104" y="12"/>
                </a:moveTo>
                <a:cubicBezTo>
                  <a:pt x="116" y="24"/>
                  <a:pt x="116" y="24"/>
                  <a:pt x="116" y="24"/>
                </a:cubicBezTo>
                <a:cubicBezTo>
                  <a:pt x="104" y="24"/>
                  <a:pt x="104" y="24"/>
                  <a:pt x="104" y="24"/>
                </a:cubicBezTo>
                <a:lnTo>
                  <a:pt x="104" y="12"/>
                </a:lnTo>
                <a:close/>
                <a:moveTo>
                  <a:pt x="32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28"/>
                  <a:pt x="96" y="28"/>
                  <a:pt x="96" y="28"/>
                </a:cubicBezTo>
                <a:cubicBezTo>
                  <a:pt x="96" y="30"/>
                  <a:pt x="98" y="32"/>
                  <a:pt x="100" y="32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32" y="48"/>
                  <a:pt x="32" y="48"/>
                  <a:pt x="32" y="48"/>
                </a:cubicBezTo>
                <a:lnTo>
                  <a:pt x="32" y="8"/>
                </a:lnTo>
                <a:close/>
                <a:moveTo>
                  <a:pt x="152" y="168"/>
                </a:moveTo>
                <a:cubicBezTo>
                  <a:pt x="24" y="168"/>
                  <a:pt x="24" y="168"/>
                  <a:pt x="24" y="168"/>
                </a:cubicBezTo>
                <a:cubicBezTo>
                  <a:pt x="24" y="80"/>
                  <a:pt x="24" y="80"/>
                  <a:pt x="24" y="80"/>
                </a:cubicBezTo>
                <a:cubicBezTo>
                  <a:pt x="152" y="80"/>
                  <a:pt x="152" y="80"/>
                  <a:pt x="152" y="80"/>
                </a:cubicBezTo>
                <a:lnTo>
                  <a:pt x="152" y="168"/>
                </a:lnTo>
                <a:close/>
                <a:moveTo>
                  <a:pt x="168" y="72"/>
                </a:moveTo>
                <a:cubicBezTo>
                  <a:pt x="8" y="72"/>
                  <a:pt x="8" y="72"/>
                  <a:pt x="8" y="72"/>
                </a:cubicBezTo>
                <a:cubicBezTo>
                  <a:pt x="8" y="56"/>
                  <a:pt x="8" y="56"/>
                  <a:pt x="8" y="56"/>
                </a:cubicBezTo>
                <a:cubicBezTo>
                  <a:pt x="168" y="56"/>
                  <a:pt x="168" y="56"/>
                  <a:pt x="168" y="56"/>
                </a:cubicBezTo>
                <a:lnTo>
                  <a:pt x="168" y="72"/>
                </a:lnTo>
                <a:close/>
              </a:path>
            </a:pathLst>
          </a:custGeom>
          <a:solidFill>
            <a:srgbClr val="388BA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39626" y="-71384"/>
            <a:ext cx="6463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388BA5"/>
                </a:solidFill>
                <a:cs typeface="+mn-ea"/>
                <a:sym typeface="+mn-lt"/>
              </a:rPr>
              <a:t>1</a:t>
            </a:r>
            <a:endParaRPr lang="zh-CN" altLang="en-US" sz="6000" dirty="0">
              <a:solidFill>
                <a:srgbClr val="388BA5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252340" y="2739348"/>
            <a:ext cx="8697213" cy="2105597"/>
            <a:chOff x="1738592" y="3429000"/>
            <a:chExt cx="8697213" cy="2105597"/>
          </a:xfrm>
        </p:grpSpPr>
        <p:grpSp>
          <p:nvGrpSpPr>
            <p:cNvPr id="33" name="组合 32"/>
            <p:cNvGrpSpPr/>
            <p:nvPr/>
          </p:nvGrpSpPr>
          <p:grpSpPr>
            <a:xfrm>
              <a:off x="7567656" y="3429969"/>
              <a:ext cx="2868149" cy="2104628"/>
              <a:chOff x="8717966" y="3866260"/>
              <a:chExt cx="2868149" cy="2104628"/>
            </a:xfrm>
          </p:grpSpPr>
          <p:sp>
            <p:nvSpPr>
              <p:cNvPr id="17" name="圆角矩形 5"/>
              <p:cNvSpPr/>
              <p:nvPr/>
            </p:nvSpPr>
            <p:spPr>
              <a:xfrm>
                <a:off x="8717966" y="3866260"/>
                <a:ext cx="2868149" cy="2104628"/>
              </a:xfrm>
              <a:prstGeom prst="roundRect">
                <a:avLst>
                  <a:gd name="adj" fmla="val 825"/>
                </a:avLst>
              </a:prstGeom>
              <a:solidFill>
                <a:srgbClr val="F1F3F2"/>
              </a:solidFill>
              <a:ln>
                <a:noFill/>
              </a:ln>
              <a:effectLst>
                <a:outerShdw blurRad="50800" dist="254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>
                <a:off x="9673240" y="4372313"/>
                <a:ext cx="936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  <a:effectLst>
                <a:outerShdw blurRad="38100" dist="127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/>
            <p:cNvGrpSpPr/>
            <p:nvPr/>
          </p:nvGrpSpPr>
          <p:grpSpPr>
            <a:xfrm>
              <a:off x="4653124" y="3429969"/>
              <a:ext cx="2868149" cy="2104628"/>
              <a:chOff x="4653124" y="3866260"/>
              <a:chExt cx="2868149" cy="2104628"/>
            </a:xfrm>
          </p:grpSpPr>
          <p:sp>
            <p:nvSpPr>
              <p:cNvPr id="16" name="圆角矩形 5"/>
              <p:cNvSpPr/>
              <p:nvPr/>
            </p:nvSpPr>
            <p:spPr>
              <a:xfrm>
                <a:off x="4653124" y="3866260"/>
                <a:ext cx="2868149" cy="2104628"/>
              </a:xfrm>
              <a:prstGeom prst="roundRect">
                <a:avLst>
                  <a:gd name="adj" fmla="val 825"/>
                </a:avLst>
              </a:prstGeom>
              <a:solidFill>
                <a:srgbClr val="F1F3F2"/>
              </a:solidFill>
              <a:ln>
                <a:noFill/>
              </a:ln>
              <a:effectLst>
                <a:outerShdw blurRad="50800" dist="254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>
                <a:off x="5628630" y="4372313"/>
                <a:ext cx="936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  <a:effectLst>
                <a:outerShdw blurRad="38100" dist="127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>
              <a:off x="1738592" y="3429000"/>
              <a:ext cx="2868149" cy="2104628"/>
              <a:chOff x="588282" y="3866260"/>
              <a:chExt cx="2868149" cy="2104628"/>
            </a:xfrm>
          </p:grpSpPr>
          <p:sp>
            <p:nvSpPr>
              <p:cNvPr id="15" name="圆角矩形 5"/>
              <p:cNvSpPr/>
              <p:nvPr/>
            </p:nvSpPr>
            <p:spPr>
              <a:xfrm>
                <a:off x="588282" y="3866260"/>
                <a:ext cx="2868149" cy="2104628"/>
              </a:xfrm>
              <a:prstGeom prst="roundRect">
                <a:avLst>
                  <a:gd name="adj" fmla="val 825"/>
                </a:avLst>
              </a:prstGeom>
              <a:solidFill>
                <a:srgbClr val="F1F3F2"/>
              </a:solidFill>
              <a:ln>
                <a:noFill/>
              </a:ln>
              <a:effectLst>
                <a:outerShdw blurRad="50800" dist="254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1530865" y="4372313"/>
                <a:ext cx="936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  <a:effectLst>
                <a:outerShdw blurRad="38100" dist="127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03264" y="3535056"/>
              <a:ext cx="5035286" cy="1465069"/>
            </a:xfrm>
            <a:prstGeom prst="rect">
              <a:avLst/>
            </a:prstGeom>
          </p:spPr>
        </p:pic>
      </p:grpSp>
      <p:grpSp>
        <p:nvGrpSpPr>
          <p:cNvPr id="53" name="组合 52"/>
          <p:cNvGrpSpPr/>
          <p:nvPr/>
        </p:nvGrpSpPr>
        <p:grpSpPr>
          <a:xfrm>
            <a:off x="3455931" y="4538245"/>
            <a:ext cx="8697213" cy="2105597"/>
            <a:chOff x="1738592" y="3429000"/>
            <a:chExt cx="8697213" cy="2105597"/>
          </a:xfrm>
        </p:grpSpPr>
        <p:grpSp>
          <p:nvGrpSpPr>
            <p:cNvPr id="54" name="组合 53"/>
            <p:cNvGrpSpPr/>
            <p:nvPr/>
          </p:nvGrpSpPr>
          <p:grpSpPr>
            <a:xfrm>
              <a:off x="7567656" y="3429969"/>
              <a:ext cx="2868149" cy="2104628"/>
              <a:chOff x="8717966" y="3866260"/>
              <a:chExt cx="2868149" cy="2104628"/>
            </a:xfrm>
          </p:grpSpPr>
          <p:sp>
            <p:nvSpPr>
              <p:cNvPr id="61" name="圆角矩形 5"/>
              <p:cNvSpPr/>
              <p:nvPr/>
            </p:nvSpPr>
            <p:spPr>
              <a:xfrm>
                <a:off x="8717966" y="3866260"/>
                <a:ext cx="2868149" cy="2104628"/>
              </a:xfrm>
              <a:prstGeom prst="roundRect">
                <a:avLst>
                  <a:gd name="adj" fmla="val 825"/>
                </a:avLst>
              </a:prstGeom>
              <a:solidFill>
                <a:srgbClr val="F1F3F2"/>
              </a:solidFill>
              <a:ln>
                <a:noFill/>
              </a:ln>
              <a:effectLst>
                <a:outerShdw blurRad="50800" dist="254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cxnSp>
            <p:nvCxnSpPr>
              <p:cNvPr id="62" name="直接连接符 61"/>
              <p:cNvCxnSpPr/>
              <p:nvPr/>
            </p:nvCxnSpPr>
            <p:spPr>
              <a:xfrm>
                <a:off x="9673240" y="4372313"/>
                <a:ext cx="936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  <a:effectLst>
                <a:outerShdw blurRad="38100" dist="127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组合 54"/>
            <p:cNvGrpSpPr/>
            <p:nvPr/>
          </p:nvGrpSpPr>
          <p:grpSpPr>
            <a:xfrm>
              <a:off x="4653124" y="3429969"/>
              <a:ext cx="2868149" cy="2104628"/>
              <a:chOff x="4653124" y="3866260"/>
              <a:chExt cx="2868149" cy="2104628"/>
            </a:xfrm>
          </p:grpSpPr>
          <p:sp>
            <p:nvSpPr>
              <p:cNvPr id="59" name="圆角矩形 5"/>
              <p:cNvSpPr/>
              <p:nvPr/>
            </p:nvSpPr>
            <p:spPr>
              <a:xfrm>
                <a:off x="4653124" y="3866260"/>
                <a:ext cx="2868149" cy="2104628"/>
              </a:xfrm>
              <a:prstGeom prst="roundRect">
                <a:avLst>
                  <a:gd name="adj" fmla="val 825"/>
                </a:avLst>
              </a:prstGeom>
              <a:solidFill>
                <a:srgbClr val="F1F3F2"/>
              </a:solidFill>
              <a:ln>
                <a:noFill/>
              </a:ln>
              <a:effectLst>
                <a:outerShdw blurRad="50800" dist="254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cxnSp>
            <p:nvCxnSpPr>
              <p:cNvPr id="60" name="直接连接符 59"/>
              <p:cNvCxnSpPr/>
              <p:nvPr/>
            </p:nvCxnSpPr>
            <p:spPr>
              <a:xfrm>
                <a:off x="5628630" y="4372313"/>
                <a:ext cx="936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  <a:effectLst>
                <a:outerShdw blurRad="38100" dist="127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/>
            <p:cNvGrpSpPr/>
            <p:nvPr/>
          </p:nvGrpSpPr>
          <p:grpSpPr>
            <a:xfrm>
              <a:off x="1738592" y="3429000"/>
              <a:ext cx="2868149" cy="2104628"/>
              <a:chOff x="588282" y="3866260"/>
              <a:chExt cx="2868149" cy="2104628"/>
            </a:xfrm>
          </p:grpSpPr>
          <p:sp>
            <p:nvSpPr>
              <p:cNvPr id="57" name="圆角矩形 5"/>
              <p:cNvSpPr/>
              <p:nvPr/>
            </p:nvSpPr>
            <p:spPr>
              <a:xfrm>
                <a:off x="588282" y="3866260"/>
                <a:ext cx="2868149" cy="2104628"/>
              </a:xfrm>
              <a:prstGeom prst="roundRect">
                <a:avLst>
                  <a:gd name="adj" fmla="val 825"/>
                </a:avLst>
              </a:prstGeom>
              <a:solidFill>
                <a:srgbClr val="F1F3F2"/>
              </a:solidFill>
              <a:ln>
                <a:noFill/>
              </a:ln>
              <a:effectLst>
                <a:outerShdw blurRad="50800" dist="254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1530865" y="4372313"/>
                <a:ext cx="936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  <a:effectLst>
                <a:outerShdw blurRad="38100" dist="127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3" name="图片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749" y="4015024"/>
            <a:ext cx="4795520" cy="249618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52" y="2093434"/>
            <a:ext cx="7196034" cy="11425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28267" y="2464662"/>
            <a:ext cx="31354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>
                <a:cs typeface="+mn-ea"/>
                <a:sym typeface="+mn-lt"/>
              </a:rPr>
              <a:t>系统方案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85657" y="1018112"/>
            <a:ext cx="8467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rgbClr val="388BA5"/>
                </a:solidFill>
                <a:cs typeface="+mn-ea"/>
                <a:sym typeface="+mn-lt"/>
              </a:rPr>
              <a:t>2</a:t>
            </a:r>
            <a:endParaRPr lang="zh-CN" altLang="en-US" sz="8800" dirty="0">
              <a:solidFill>
                <a:srgbClr val="388BA5"/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A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43"/>
          <p:cNvSpPr/>
          <p:nvPr/>
        </p:nvSpPr>
        <p:spPr>
          <a:xfrm>
            <a:off x="5622675" y="4500217"/>
            <a:ext cx="557943" cy="558116"/>
          </a:xfrm>
          <a:prstGeom prst="roundRect">
            <a:avLst>
              <a:gd name="adj" fmla="val 16554"/>
            </a:avLst>
          </a:prstGeom>
          <a:solidFill>
            <a:srgbClr val="388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/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Rounded Rectangle 44"/>
          <p:cNvSpPr/>
          <p:nvPr/>
        </p:nvSpPr>
        <p:spPr>
          <a:xfrm>
            <a:off x="5622675" y="5169736"/>
            <a:ext cx="557943" cy="558116"/>
          </a:xfrm>
          <a:prstGeom prst="roundRect">
            <a:avLst>
              <a:gd name="adj" fmla="val 16554"/>
            </a:avLst>
          </a:prstGeom>
          <a:solidFill>
            <a:srgbClr val="468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/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ounded Rectangle 45"/>
          <p:cNvSpPr/>
          <p:nvPr/>
        </p:nvSpPr>
        <p:spPr>
          <a:xfrm>
            <a:off x="5622675" y="5851902"/>
            <a:ext cx="557943" cy="558116"/>
          </a:xfrm>
          <a:prstGeom prst="roundRect">
            <a:avLst>
              <a:gd name="adj" fmla="val 16554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/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Rounded Rectangle 70"/>
          <p:cNvSpPr/>
          <p:nvPr/>
        </p:nvSpPr>
        <p:spPr>
          <a:xfrm flipH="1">
            <a:off x="4651998" y="4496421"/>
            <a:ext cx="557943" cy="558116"/>
          </a:xfrm>
          <a:prstGeom prst="roundRect">
            <a:avLst>
              <a:gd name="adj" fmla="val 16554"/>
            </a:avLst>
          </a:prstGeom>
          <a:solidFill>
            <a:srgbClr val="267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/>
            <a:endParaRPr lang="en-AU" sz="1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ounded Rectangle 71"/>
          <p:cNvSpPr/>
          <p:nvPr/>
        </p:nvSpPr>
        <p:spPr>
          <a:xfrm flipH="1">
            <a:off x="4651998" y="5165940"/>
            <a:ext cx="557943" cy="558116"/>
          </a:xfrm>
          <a:prstGeom prst="roundRect">
            <a:avLst>
              <a:gd name="adj" fmla="val 16554"/>
            </a:avLst>
          </a:prstGeom>
          <a:solidFill>
            <a:srgbClr val="5BA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/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Rounded Rectangle 72"/>
          <p:cNvSpPr/>
          <p:nvPr/>
        </p:nvSpPr>
        <p:spPr>
          <a:xfrm flipH="1">
            <a:off x="4651998" y="5848106"/>
            <a:ext cx="557943" cy="558116"/>
          </a:xfrm>
          <a:prstGeom prst="roundRect">
            <a:avLst>
              <a:gd name="adj" fmla="val 16554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/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7" name="组合 62"/>
          <p:cNvGrpSpPr/>
          <p:nvPr/>
        </p:nvGrpSpPr>
        <p:grpSpPr>
          <a:xfrm>
            <a:off x="5780741" y="5308227"/>
            <a:ext cx="283462" cy="283548"/>
            <a:chOff x="11121822" y="1145785"/>
            <a:chExt cx="307214" cy="307212"/>
          </a:xfrm>
          <a:solidFill>
            <a:schemeClr val="bg1"/>
          </a:solidFill>
        </p:grpSpPr>
        <p:sp>
          <p:nvSpPr>
            <p:cNvPr id="38" name="Freeform 140"/>
            <p:cNvSpPr>
              <a:spLocks noEditPoints="1"/>
            </p:cNvSpPr>
            <p:nvPr/>
          </p:nvSpPr>
          <p:spPr bwMode="auto">
            <a:xfrm>
              <a:off x="11121822" y="1211403"/>
              <a:ext cx="241594" cy="241594"/>
            </a:xfrm>
            <a:custGeom>
              <a:avLst/>
              <a:gdLst>
                <a:gd name="T0" fmla="*/ 103 w 112"/>
                <a:gd name="T1" fmla="*/ 47 h 112"/>
                <a:gd name="T2" fmla="*/ 106 w 112"/>
                <a:gd name="T3" fmla="*/ 36 h 112"/>
                <a:gd name="T4" fmla="*/ 102 w 112"/>
                <a:gd name="T5" fmla="*/ 22 h 112"/>
                <a:gd name="T6" fmla="*/ 92 w 112"/>
                <a:gd name="T7" fmla="*/ 25 h 112"/>
                <a:gd name="T8" fmla="*/ 90 w 112"/>
                <a:gd name="T9" fmla="*/ 14 h 112"/>
                <a:gd name="T10" fmla="*/ 79 w 112"/>
                <a:gd name="T11" fmla="*/ 4 h 112"/>
                <a:gd name="T12" fmla="*/ 71 w 112"/>
                <a:gd name="T13" fmla="*/ 11 h 112"/>
                <a:gd name="T14" fmla="*/ 64 w 112"/>
                <a:gd name="T15" fmla="*/ 3 h 112"/>
                <a:gd name="T16" fmla="*/ 50 w 112"/>
                <a:gd name="T17" fmla="*/ 0 h 112"/>
                <a:gd name="T18" fmla="*/ 47 w 112"/>
                <a:gd name="T19" fmla="*/ 10 h 112"/>
                <a:gd name="T20" fmla="*/ 37 w 112"/>
                <a:gd name="T21" fmla="*/ 6 h 112"/>
                <a:gd name="T22" fmla="*/ 23 w 112"/>
                <a:gd name="T23" fmla="*/ 11 h 112"/>
                <a:gd name="T24" fmla="*/ 25 w 112"/>
                <a:gd name="T25" fmla="*/ 20 h 112"/>
                <a:gd name="T26" fmla="*/ 14 w 112"/>
                <a:gd name="T27" fmla="*/ 22 h 112"/>
                <a:gd name="T28" fmla="*/ 5 w 112"/>
                <a:gd name="T29" fmla="*/ 33 h 112"/>
                <a:gd name="T30" fmla="*/ 12 w 112"/>
                <a:gd name="T31" fmla="*/ 41 h 112"/>
                <a:gd name="T32" fmla="*/ 3 w 112"/>
                <a:gd name="T33" fmla="*/ 48 h 112"/>
                <a:gd name="T34" fmla="*/ 0 w 112"/>
                <a:gd name="T35" fmla="*/ 62 h 112"/>
                <a:gd name="T36" fmla="*/ 10 w 112"/>
                <a:gd name="T37" fmla="*/ 65 h 112"/>
                <a:gd name="T38" fmla="*/ 6 w 112"/>
                <a:gd name="T39" fmla="*/ 75 h 112"/>
                <a:gd name="T40" fmla="*/ 11 w 112"/>
                <a:gd name="T41" fmla="*/ 89 h 112"/>
                <a:gd name="T42" fmla="*/ 21 w 112"/>
                <a:gd name="T43" fmla="*/ 87 h 112"/>
                <a:gd name="T44" fmla="*/ 23 w 112"/>
                <a:gd name="T45" fmla="*/ 98 h 112"/>
                <a:gd name="T46" fmla="*/ 34 w 112"/>
                <a:gd name="T47" fmla="*/ 108 h 112"/>
                <a:gd name="T48" fmla="*/ 41 w 112"/>
                <a:gd name="T49" fmla="*/ 101 h 112"/>
                <a:gd name="T50" fmla="*/ 48 w 112"/>
                <a:gd name="T51" fmla="*/ 109 h 112"/>
                <a:gd name="T52" fmla="*/ 63 w 112"/>
                <a:gd name="T53" fmla="*/ 112 h 112"/>
                <a:gd name="T54" fmla="*/ 66 w 112"/>
                <a:gd name="T55" fmla="*/ 102 h 112"/>
                <a:gd name="T56" fmla="*/ 76 w 112"/>
                <a:gd name="T57" fmla="*/ 106 h 112"/>
                <a:gd name="T58" fmla="*/ 90 w 112"/>
                <a:gd name="T59" fmla="*/ 101 h 112"/>
                <a:gd name="T60" fmla="*/ 88 w 112"/>
                <a:gd name="T61" fmla="*/ 91 h 112"/>
                <a:gd name="T62" fmla="*/ 98 w 112"/>
                <a:gd name="T63" fmla="*/ 89 h 112"/>
                <a:gd name="T64" fmla="*/ 108 w 112"/>
                <a:gd name="T65" fmla="*/ 78 h 112"/>
                <a:gd name="T66" fmla="*/ 101 w 112"/>
                <a:gd name="T67" fmla="*/ 71 h 112"/>
                <a:gd name="T68" fmla="*/ 110 w 112"/>
                <a:gd name="T69" fmla="*/ 64 h 112"/>
                <a:gd name="T70" fmla="*/ 112 w 112"/>
                <a:gd name="T71" fmla="*/ 49 h 112"/>
                <a:gd name="T72" fmla="*/ 56 w 112"/>
                <a:gd name="T73" fmla="*/ 86 h 112"/>
                <a:gd name="T74" fmla="*/ 56 w 112"/>
                <a:gd name="T75" fmla="*/ 26 h 112"/>
                <a:gd name="T76" fmla="*/ 56 w 112"/>
                <a:gd name="T77" fmla="*/ 8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12">
                  <a:moveTo>
                    <a:pt x="110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2" y="44"/>
                    <a:pt x="101" y="42"/>
                    <a:pt x="101" y="39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8" y="35"/>
                    <a:pt x="108" y="34"/>
                    <a:pt x="107" y="32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1"/>
                    <a:pt x="99" y="20"/>
                    <a:pt x="98" y="21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0" y="23"/>
                    <a:pt x="88" y="21"/>
                    <a:pt x="87" y="20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91" y="12"/>
                    <a:pt x="90" y="11"/>
                    <a:pt x="89" y="10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77" y="3"/>
                    <a:pt x="76" y="4"/>
                    <a:pt x="75" y="5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69" y="10"/>
                    <a:pt x="67" y="10"/>
                    <a:pt x="64" y="9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8" y="0"/>
                    <a:pt x="47" y="1"/>
                    <a:pt x="47" y="3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5" y="10"/>
                    <a:pt x="42" y="11"/>
                    <a:pt x="40" y="12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6" y="4"/>
                    <a:pt x="34" y="4"/>
                    <a:pt x="33" y="5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1" y="11"/>
                    <a:pt x="21" y="13"/>
                    <a:pt x="22" y="14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22"/>
                    <a:pt x="22" y="24"/>
                    <a:pt x="20" y="26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2"/>
                    <a:pt x="11" y="22"/>
                    <a:pt x="10" y="2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5"/>
                    <a:pt x="4" y="36"/>
                    <a:pt x="6" y="37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1" y="43"/>
                    <a:pt x="10" y="45"/>
                    <a:pt x="10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2" y="65"/>
                    <a:pt x="3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1" y="68"/>
                    <a:pt x="11" y="70"/>
                    <a:pt x="12" y="7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5" y="76"/>
                    <a:pt x="5" y="78"/>
                    <a:pt x="5" y="79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2" y="91"/>
                    <a:pt x="14" y="91"/>
                    <a:pt x="15" y="90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3" y="89"/>
                    <a:pt x="24" y="91"/>
                    <a:pt x="26" y="92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2" y="99"/>
                    <a:pt x="23" y="101"/>
                    <a:pt x="24" y="102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5" y="108"/>
                    <a:pt x="37" y="108"/>
                    <a:pt x="38" y="106"/>
                  </a:cubicBezTo>
                  <a:cubicBezTo>
                    <a:pt x="41" y="101"/>
                    <a:pt x="41" y="101"/>
                    <a:pt x="41" y="101"/>
                  </a:cubicBezTo>
                  <a:cubicBezTo>
                    <a:pt x="44" y="101"/>
                    <a:pt x="46" y="102"/>
                    <a:pt x="48" y="102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8" y="111"/>
                    <a:pt x="50" y="112"/>
                    <a:pt x="51" y="11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4" y="112"/>
                    <a:pt x="66" y="111"/>
                    <a:pt x="66" y="109"/>
                  </a:cubicBezTo>
                  <a:cubicBezTo>
                    <a:pt x="66" y="102"/>
                    <a:pt x="66" y="102"/>
                    <a:pt x="66" y="102"/>
                  </a:cubicBezTo>
                  <a:cubicBezTo>
                    <a:pt x="68" y="102"/>
                    <a:pt x="70" y="101"/>
                    <a:pt x="73" y="100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77" y="107"/>
                    <a:pt x="79" y="108"/>
                    <a:pt x="80" y="107"/>
                  </a:cubicBezTo>
                  <a:cubicBezTo>
                    <a:pt x="90" y="101"/>
                    <a:pt x="90" y="101"/>
                    <a:pt x="90" y="101"/>
                  </a:cubicBezTo>
                  <a:cubicBezTo>
                    <a:pt x="91" y="100"/>
                    <a:pt x="92" y="99"/>
                    <a:pt x="91" y="97"/>
                  </a:cubicBezTo>
                  <a:cubicBezTo>
                    <a:pt x="88" y="91"/>
                    <a:pt x="88" y="91"/>
                    <a:pt x="88" y="91"/>
                  </a:cubicBezTo>
                  <a:cubicBezTo>
                    <a:pt x="89" y="90"/>
                    <a:pt x="91" y="88"/>
                    <a:pt x="93" y="86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0" y="90"/>
                    <a:pt x="102" y="90"/>
                    <a:pt x="102" y="8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9" y="77"/>
                    <a:pt x="108" y="75"/>
                    <a:pt x="107" y="74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2" y="69"/>
                    <a:pt x="102" y="66"/>
                    <a:pt x="103" y="64"/>
                  </a:cubicBezTo>
                  <a:cubicBezTo>
                    <a:pt x="110" y="64"/>
                    <a:pt x="110" y="64"/>
                    <a:pt x="110" y="64"/>
                  </a:cubicBezTo>
                  <a:cubicBezTo>
                    <a:pt x="111" y="64"/>
                    <a:pt x="112" y="63"/>
                    <a:pt x="112" y="61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12" y="48"/>
                    <a:pt x="111" y="47"/>
                    <a:pt x="110" y="47"/>
                  </a:cubicBezTo>
                  <a:close/>
                  <a:moveTo>
                    <a:pt x="56" y="86"/>
                  </a:moveTo>
                  <a:cubicBezTo>
                    <a:pt x="40" y="86"/>
                    <a:pt x="26" y="72"/>
                    <a:pt x="26" y="56"/>
                  </a:cubicBezTo>
                  <a:cubicBezTo>
                    <a:pt x="26" y="39"/>
                    <a:pt x="40" y="26"/>
                    <a:pt x="56" y="26"/>
                  </a:cubicBezTo>
                  <a:cubicBezTo>
                    <a:pt x="73" y="26"/>
                    <a:pt x="86" y="39"/>
                    <a:pt x="86" y="56"/>
                  </a:cubicBezTo>
                  <a:cubicBezTo>
                    <a:pt x="86" y="72"/>
                    <a:pt x="73" y="86"/>
                    <a:pt x="56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141"/>
            <p:cNvSpPr>
              <a:spLocks noEditPoints="1"/>
            </p:cNvSpPr>
            <p:nvPr/>
          </p:nvSpPr>
          <p:spPr bwMode="auto">
            <a:xfrm>
              <a:off x="11317186" y="1145785"/>
              <a:ext cx="111850" cy="113341"/>
            </a:xfrm>
            <a:custGeom>
              <a:avLst/>
              <a:gdLst>
                <a:gd name="T0" fmla="*/ 48 w 52"/>
                <a:gd name="T1" fmla="*/ 23 h 52"/>
                <a:gd name="T2" fmla="*/ 50 w 52"/>
                <a:gd name="T3" fmla="*/ 17 h 52"/>
                <a:gd name="T4" fmla="*/ 48 w 52"/>
                <a:gd name="T5" fmla="*/ 11 h 52"/>
                <a:gd name="T6" fmla="*/ 44 w 52"/>
                <a:gd name="T7" fmla="*/ 12 h 52"/>
                <a:gd name="T8" fmla="*/ 42 w 52"/>
                <a:gd name="T9" fmla="*/ 6 h 52"/>
                <a:gd name="T10" fmla="*/ 38 w 52"/>
                <a:gd name="T11" fmla="*/ 2 h 52"/>
                <a:gd name="T12" fmla="*/ 34 w 52"/>
                <a:gd name="T13" fmla="*/ 5 h 52"/>
                <a:gd name="T14" fmla="*/ 30 w 52"/>
                <a:gd name="T15" fmla="*/ 1 h 52"/>
                <a:gd name="T16" fmla="*/ 24 w 52"/>
                <a:gd name="T17" fmla="*/ 0 h 52"/>
                <a:gd name="T18" fmla="*/ 23 w 52"/>
                <a:gd name="T19" fmla="*/ 4 h 52"/>
                <a:gd name="T20" fmla="*/ 17 w 52"/>
                <a:gd name="T21" fmla="*/ 2 h 52"/>
                <a:gd name="T22" fmla="*/ 11 w 52"/>
                <a:gd name="T23" fmla="*/ 4 h 52"/>
                <a:gd name="T24" fmla="*/ 12 w 52"/>
                <a:gd name="T25" fmla="*/ 8 h 52"/>
                <a:gd name="T26" fmla="*/ 6 w 52"/>
                <a:gd name="T27" fmla="*/ 10 h 52"/>
                <a:gd name="T28" fmla="*/ 2 w 52"/>
                <a:gd name="T29" fmla="*/ 14 h 52"/>
                <a:gd name="T30" fmla="*/ 6 w 52"/>
                <a:gd name="T31" fmla="*/ 18 h 52"/>
                <a:gd name="T32" fmla="*/ 1 w 52"/>
                <a:gd name="T33" fmla="*/ 22 h 52"/>
                <a:gd name="T34" fmla="*/ 0 w 52"/>
                <a:gd name="T35" fmla="*/ 28 h 52"/>
                <a:gd name="T36" fmla="*/ 4 w 52"/>
                <a:gd name="T37" fmla="*/ 29 h 52"/>
                <a:gd name="T38" fmla="*/ 2 w 52"/>
                <a:gd name="T39" fmla="*/ 35 h 52"/>
                <a:gd name="T40" fmla="*/ 4 w 52"/>
                <a:gd name="T41" fmla="*/ 41 h 52"/>
                <a:gd name="T42" fmla="*/ 9 w 52"/>
                <a:gd name="T43" fmla="*/ 40 h 52"/>
                <a:gd name="T44" fmla="*/ 10 w 52"/>
                <a:gd name="T45" fmla="*/ 46 h 52"/>
                <a:gd name="T46" fmla="*/ 15 w 52"/>
                <a:gd name="T47" fmla="*/ 50 h 52"/>
                <a:gd name="T48" fmla="*/ 18 w 52"/>
                <a:gd name="T49" fmla="*/ 47 h 52"/>
                <a:gd name="T50" fmla="*/ 22 w 52"/>
                <a:gd name="T51" fmla="*/ 51 h 52"/>
                <a:gd name="T52" fmla="*/ 28 w 52"/>
                <a:gd name="T53" fmla="*/ 52 h 52"/>
                <a:gd name="T54" fmla="*/ 29 w 52"/>
                <a:gd name="T55" fmla="*/ 48 h 52"/>
                <a:gd name="T56" fmla="*/ 35 w 52"/>
                <a:gd name="T57" fmla="*/ 50 h 52"/>
                <a:gd name="T58" fmla="*/ 41 w 52"/>
                <a:gd name="T59" fmla="*/ 48 h 52"/>
                <a:gd name="T60" fmla="*/ 40 w 52"/>
                <a:gd name="T61" fmla="*/ 43 h 52"/>
                <a:gd name="T62" fmla="*/ 46 w 52"/>
                <a:gd name="T63" fmla="*/ 42 h 52"/>
                <a:gd name="T64" fmla="*/ 50 w 52"/>
                <a:gd name="T65" fmla="*/ 37 h 52"/>
                <a:gd name="T66" fmla="*/ 47 w 52"/>
                <a:gd name="T67" fmla="*/ 34 h 52"/>
                <a:gd name="T68" fmla="*/ 51 w 52"/>
                <a:gd name="T69" fmla="*/ 30 h 52"/>
                <a:gd name="T70" fmla="*/ 52 w 52"/>
                <a:gd name="T71" fmla="*/ 24 h 52"/>
                <a:gd name="T72" fmla="*/ 26 w 52"/>
                <a:gd name="T73" fmla="*/ 40 h 52"/>
                <a:gd name="T74" fmla="*/ 26 w 52"/>
                <a:gd name="T75" fmla="*/ 12 h 52"/>
                <a:gd name="T76" fmla="*/ 26 w 52"/>
                <a:gd name="T77" fmla="*/ 4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" h="52">
                  <a:moveTo>
                    <a:pt x="51" y="23"/>
                  </a:move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8" y="20"/>
                    <a:pt x="47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6"/>
                    <a:pt x="51" y="16"/>
                    <a:pt x="50" y="1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0"/>
                    <a:pt x="47" y="10"/>
                    <a:pt x="46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3" y="11"/>
                    <a:pt x="42" y="10"/>
                    <a:pt x="40" y="9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6"/>
                    <a:pt x="42" y="5"/>
                    <a:pt x="42" y="4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2"/>
                    <a:pt x="36" y="2"/>
                    <a:pt x="36" y="3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3" y="5"/>
                    <a:pt x="32" y="4"/>
                    <a:pt x="30" y="4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3" y="0"/>
                    <a:pt x="23" y="1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1" y="4"/>
                    <a:pt x="20" y="5"/>
                    <a:pt x="19" y="5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6" y="1"/>
                    <a:pt x="15" y="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5"/>
                    <a:pt x="11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9"/>
                    <a:pt x="10" y="10"/>
                    <a:pt x="9" y="12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10"/>
                    <a:pt x="5" y="1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6"/>
                    <a:pt x="3" y="16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9"/>
                    <a:pt x="5" y="21"/>
                    <a:pt x="4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1"/>
                    <a:pt x="5" y="32"/>
                    <a:pt x="5" y="34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6"/>
                    <a:pt x="2" y="36"/>
                    <a:pt x="2" y="3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5" y="41"/>
                    <a:pt x="5" y="42"/>
                    <a:pt x="6" y="41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0" y="41"/>
                    <a:pt x="11" y="42"/>
                    <a:pt x="12" y="43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7"/>
                    <a:pt x="11" y="47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50"/>
                    <a:pt x="16" y="50"/>
                    <a:pt x="16" y="4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7"/>
                    <a:pt x="21" y="48"/>
                    <a:pt x="22" y="48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2"/>
                    <a:pt x="23" y="52"/>
                    <a:pt x="24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9" y="52"/>
                    <a:pt x="29" y="52"/>
                    <a:pt x="29" y="51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1" y="48"/>
                    <a:pt x="32" y="47"/>
                    <a:pt x="34" y="47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6" y="50"/>
                    <a:pt x="36" y="50"/>
                    <a:pt x="37" y="50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1" y="46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1" y="42"/>
                    <a:pt x="42" y="41"/>
                    <a:pt x="43" y="40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7" y="42"/>
                    <a:pt x="47" y="42"/>
                    <a:pt x="48" y="41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6"/>
                    <a:pt x="50" y="36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3"/>
                    <a:pt x="48" y="31"/>
                    <a:pt x="48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2" y="30"/>
                    <a:pt x="52" y="29"/>
                    <a:pt x="52" y="29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3"/>
                    <a:pt x="52" y="23"/>
                    <a:pt x="51" y="23"/>
                  </a:cubicBezTo>
                  <a:close/>
                  <a:moveTo>
                    <a:pt x="26" y="40"/>
                  </a:moveTo>
                  <a:cubicBezTo>
                    <a:pt x="18" y="40"/>
                    <a:pt x="12" y="34"/>
                    <a:pt x="12" y="26"/>
                  </a:cubicBezTo>
                  <a:cubicBezTo>
                    <a:pt x="12" y="18"/>
                    <a:pt x="18" y="12"/>
                    <a:pt x="26" y="12"/>
                  </a:cubicBezTo>
                  <a:cubicBezTo>
                    <a:pt x="34" y="12"/>
                    <a:pt x="40" y="18"/>
                    <a:pt x="40" y="26"/>
                  </a:cubicBezTo>
                  <a:cubicBezTo>
                    <a:pt x="40" y="34"/>
                    <a:pt x="34" y="40"/>
                    <a:pt x="2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Freeform 142"/>
          <p:cNvSpPr/>
          <p:nvPr/>
        </p:nvSpPr>
        <p:spPr bwMode="auto">
          <a:xfrm>
            <a:off x="4798347" y="6029265"/>
            <a:ext cx="269700" cy="220232"/>
          </a:xfrm>
          <a:custGeom>
            <a:avLst/>
            <a:gdLst>
              <a:gd name="T0" fmla="*/ 135 w 135"/>
              <a:gd name="T1" fmla="*/ 49 h 110"/>
              <a:gd name="T2" fmla="*/ 68 w 135"/>
              <a:gd name="T3" fmla="*/ 0 h 110"/>
              <a:gd name="T4" fmla="*/ 0 w 135"/>
              <a:gd name="T5" fmla="*/ 49 h 110"/>
              <a:gd name="T6" fmla="*/ 68 w 135"/>
              <a:gd name="T7" fmla="*/ 99 h 110"/>
              <a:gd name="T8" fmla="*/ 93 w 135"/>
              <a:gd name="T9" fmla="*/ 96 h 110"/>
              <a:gd name="T10" fmla="*/ 121 w 135"/>
              <a:gd name="T11" fmla="*/ 110 h 110"/>
              <a:gd name="T12" fmla="*/ 113 w 135"/>
              <a:gd name="T13" fmla="*/ 86 h 110"/>
              <a:gd name="T14" fmla="*/ 135 w 135"/>
              <a:gd name="T15" fmla="*/ 4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5" h="110">
                <a:moveTo>
                  <a:pt x="135" y="49"/>
                </a:moveTo>
                <a:cubicBezTo>
                  <a:pt x="135" y="22"/>
                  <a:pt x="105" y="0"/>
                  <a:pt x="68" y="0"/>
                </a:cubicBezTo>
                <a:cubicBezTo>
                  <a:pt x="30" y="0"/>
                  <a:pt x="0" y="22"/>
                  <a:pt x="0" y="49"/>
                </a:cubicBezTo>
                <a:cubicBezTo>
                  <a:pt x="0" y="77"/>
                  <a:pt x="30" y="99"/>
                  <a:pt x="68" y="99"/>
                </a:cubicBezTo>
                <a:cubicBezTo>
                  <a:pt x="76" y="99"/>
                  <a:pt x="85" y="98"/>
                  <a:pt x="93" y="96"/>
                </a:cubicBezTo>
                <a:cubicBezTo>
                  <a:pt x="95" y="95"/>
                  <a:pt x="121" y="110"/>
                  <a:pt x="121" y="110"/>
                </a:cubicBezTo>
                <a:cubicBezTo>
                  <a:pt x="113" y="86"/>
                  <a:pt x="113" y="86"/>
                  <a:pt x="113" y="86"/>
                </a:cubicBezTo>
                <a:cubicBezTo>
                  <a:pt x="126" y="77"/>
                  <a:pt x="135" y="64"/>
                  <a:pt x="135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4" tIns="34292" rIns="68584" bIns="34292" numCol="1" anchor="t" anchorCtr="0" compatLnSpc="1"/>
          <a:lstStyle/>
          <a:p>
            <a:pPr defTabSz="685800"/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Freeform 149"/>
          <p:cNvSpPr/>
          <p:nvPr/>
        </p:nvSpPr>
        <p:spPr bwMode="auto">
          <a:xfrm>
            <a:off x="4786772" y="5318194"/>
            <a:ext cx="283460" cy="278042"/>
          </a:xfrm>
          <a:custGeom>
            <a:avLst/>
            <a:gdLst>
              <a:gd name="T0" fmla="*/ 133 w 142"/>
              <a:gd name="T1" fmla="*/ 95 h 139"/>
              <a:gd name="T2" fmla="*/ 106 w 142"/>
              <a:gd name="T3" fmla="*/ 89 h 139"/>
              <a:gd name="T4" fmla="*/ 83 w 142"/>
              <a:gd name="T5" fmla="*/ 67 h 139"/>
              <a:gd name="T6" fmla="*/ 111 w 142"/>
              <a:gd name="T7" fmla="*/ 39 h 139"/>
              <a:gd name="T8" fmla="*/ 119 w 142"/>
              <a:gd name="T9" fmla="*/ 38 h 139"/>
              <a:gd name="T10" fmla="*/ 133 w 142"/>
              <a:gd name="T11" fmla="*/ 16 h 139"/>
              <a:gd name="T12" fmla="*/ 125 w 142"/>
              <a:gd name="T13" fmla="*/ 9 h 139"/>
              <a:gd name="T14" fmla="*/ 104 w 142"/>
              <a:gd name="T15" fmla="*/ 23 h 139"/>
              <a:gd name="T16" fmla="*/ 103 w 142"/>
              <a:gd name="T17" fmla="*/ 30 h 139"/>
              <a:gd name="T18" fmla="*/ 75 w 142"/>
              <a:gd name="T19" fmla="*/ 58 h 139"/>
              <a:gd name="T20" fmla="*/ 51 w 142"/>
              <a:gd name="T21" fmla="*/ 34 h 139"/>
              <a:gd name="T22" fmla="*/ 45 w 142"/>
              <a:gd name="T23" fmla="*/ 7 h 139"/>
              <a:gd name="T24" fmla="*/ 29 w 142"/>
              <a:gd name="T25" fmla="*/ 0 h 139"/>
              <a:gd name="T26" fmla="*/ 39 w 142"/>
              <a:gd name="T27" fmla="*/ 10 h 139"/>
              <a:gd name="T28" fmla="*/ 35 w 142"/>
              <a:gd name="T29" fmla="*/ 27 h 139"/>
              <a:gd name="T30" fmla="*/ 18 w 142"/>
              <a:gd name="T31" fmla="*/ 32 h 139"/>
              <a:gd name="T32" fmla="*/ 3 w 142"/>
              <a:gd name="T33" fmla="*/ 17 h 139"/>
              <a:gd name="T34" fmla="*/ 9 w 142"/>
              <a:gd name="T35" fmla="*/ 43 h 139"/>
              <a:gd name="T36" fmla="*/ 37 w 142"/>
              <a:gd name="T37" fmla="*/ 48 h 139"/>
              <a:gd name="T38" fmla="*/ 58 w 142"/>
              <a:gd name="T39" fmla="*/ 70 h 139"/>
              <a:gd name="T40" fmla="*/ 12 w 142"/>
              <a:gd name="T41" fmla="*/ 115 h 139"/>
              <a:gd name="T42" fmla="*/ 12 w 142"/>
              <a:gd name="T43" fmla="*/ 129 h 139"/>
              <a:gd name="T44" fmla="*/ 13 w 142"/>
              <a:gd name="T45" fmla="*/ 130 h 139"/>
              <a:gd name="T46" fmla="*/ 26 w 142"/>
              <a:gd name="T47" fmla="*/ 130 h 139"/>
              <a:gd name="T48" fmla="*/ 72 w 142"/>
              <a:gd name="T49" fmla="*/ 84 h 139"/>
              <a:gd name="T50" fmla="*/ 92 w 142"/>
              <a:gd name="T51" fmla="*/ 103 h 139"/>
              <a:gd name="T52" fmla="*/ 97 w 142"/>
              <a:gd name="T53" fmla="*/ 131 h 139"/>
              <a:gd name="T54" fmla="*/ 119 w 142"/>
              <a:gd name="T55" fmla="*/ 138 h 139"/>
              <a:gd name="T56" fmla="*/ 105 w 142"/>
              <a:gd name="T57" fmla="*/ 124 h 139"/>
              <a:gd name="T58" fmla="*/ 109 w 142"/>
              <a:gd name="T59" fmla="*/ 110 h 139"/>
              <a:gd name="T60" fmla="*/ 123 w 142"/>
              <a:gd name="T61" fmla="*/ 106 h 139"/>
              <a:gd name="T62" fmla="*/ 139 w 142"/>
              <a:gd name="T63" fmla="*/ 122 h 139"/>
              <a:gd name="T64" fmla="*/ 133 w 142"/>
              <a:gd name="T65" fmla="*/ 95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2" h="139">
                <a:moveTo>
                  <a:pt x="133" y="95"/>
                </a:moveTo>
                <a:cubicBezTo>
                  <a:pt x="126" y="87"/>
                  <a:pt x="115" y="86"/>
                  <a:pt x="106" y="89"/>
                </a:cubicBezTo>
                <a:cubicBezTo>
                  <a:pt x="83" y="67"/>
                  <a:pt x="83" y="67"/>
                  <a:pt x="83" y="67"/>
                </a:cubicBezTo>
                <a:cubicBezTo>
                  <a:pt x="111" y="39"/>
                  <a:pt x="111" y="39"/>
                  <a:pt x="111" y="39"/>
                </a:cubicBezTo>
                <a:cubicBezTo>
                  <a:pt x="119" y="38"/>
                  <a:pt x="119" y="38"/>
                  <a:pt x="119" y="38"/>
                </a:cubicBezTo>
                <a:cubicBezTo>
                  <a:pt x="133" y="16"/>
                  <a:pt x="133" y="16"/>
                  <a:pt x="133" y="16"/>
                </a:cubicBezTo>
                <a:cubicBezTo>
                  <a:pt x="125" y="9"/>
                  <a:pt x="125" y="9"/>
                  <a:pt x="125" y="9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3" y="30"/>
                  <a:pt x="103" y="30"/>
                  <a:pt x="103" y="30"/>
                </a:cubicBezTo>
                <a:cubicBezTo>
                  <a:pt x="75" y="58"/>
                  <a:pt x="75" y="58"/>
                  <a:pt x="75" y="58"/>
                </a:cubicBezTo>
                <a:cubicBezTo>
                  <a:pt x="51" y="34"/>
                  <a:pt x="51" y="34"/>
                  <a:pt x="51" y="34"/>
                </a:cubicBezTo>
                <a:cubicBezTo>
                  <a:pt x="54" y="25"/>
                  <a:pt x="52" y="14"/>
                  <a:pt x="45" y="7"/>
                </a:cubicBezTo>
                <a:cubicBezTo>
                  <a:pt x="41" y="2"/>
                  <a:pt x="35" y="0"/>
                  <a:pt x="29" y="0"/>
                </a:cubicBezTo>
                <a:cubicBezTo>
                  <a:pt x="39" y="10"/>
                  <a:pt x="39" y="10"/>
                  <a:pt x="39" y="10"/>
                </a:cubicBezTo>
                <a:cubicBezTo>
                  <a:pt x="35" y="27"/>
                  <a:pt x="35" y="27"/>
                  <a:pt x="35" y="27"/>
                </a:cubicBezTo>
                <a:cubicBezTo>
                  <a:pt x="18" y="32"/>
                  <a:pt x="18" y="32"/>
                  <a:pt x="18" y="32"/>
                </a:cubicBezTo>
                <a:cubicBezTo>
                  <a:pt x="3" y="17"/>
                  <a:pt x="3" y="17"/>
                  <a:pt x="3" y="17"/>
                </a:cubicBezTo>
                <a:cubicBezTo>
                  <a:pt x="0" y="26"/>
                  <a:pt x="3" y="36"/>
                  <a:pt x="9" y="43"/>
                </a:cubicBezTo>
                <a:cubicBezTo>
                  <a:pt x="17" y="50"/>
                  <a:pt x="28" y="52"/>
                  <a:pt x="37" y="48"/>
                </a:cubicBezTo>
                <a:cubicBezTo>
                  <a:pt x="58" y="70"/>
                  <a:pt x="58" y="70"/>
                  <a:pt x="58" y="70"/>
                </a:cubicBezTo>
                <a:cubicBezTo>
                  <a:pt x="12" y="115"/>
                  <a:pt x="12" y="115"/>
                  <a:pt x="12" y="115"/>
                </a:cubicBezTo>
                <a:cubicBezTo>
                  <a:pt x="9" y="119"/>
                  <a:pt x="9" y="125"/>
                  <a:pt x="12" y="129"/>
                </a:cubicBezTo>
                <a:cubicBezTo>
                  <a:pt x="13" y="130"/>
                  <a:pt x="13" y="130"/>
                  <a:pt x="13" y="130"/>
                </a:cubicBezTo>
                <a:cubicBezTo>
                  <a:pt x="17" y="133"/>
                  <a:pt x="23" y="133"/>
                  <a:pt x="26" y="130"/>
                </a:cubicBezTo>
                <a:cubicBezTo>
                  <a:pt x="72" y="84"/>
                  <a:pt x="72" y="84"/>
                  <a:pt x="72" y="84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88" y="112"/>
                  <a:pt x="90" y="123"/>
                  <a:pt x="97" y="131"/>
                </a:cubicBezTo>
                <a:cubicBezTo>
                  <a:pt x="103" y="136"/>
                  <a:pt x="111" y="139"/>
                  <a:pt x="119" y="138"/>
                </a:cubicBezTo>
                <a:cubicBezTo>
                  <a:pt x="105" y="124"/>
                  <a:pt x="105" y="124"/>
                  <a:pt x="105" y="124"/>
                </a:cubicBezTo>
                <a:cubicBezTo>
                  <a:pt x="109" y="110"/>
                  <a:pt x="109" y="110"/>
                  <a:pt x="109" y="110"/>
                </a:cubicBezTo>
                <a:cubicBezTo>
                  <a:pt x="123" y="106"/>
                  <a:pt x="123" y="106"/>
                  <a:pt x="123" y="106"/>
                </a:cubicBezTo>
                <a:cubicBezTo>
                  <a:pt x="139" y="122"/>
                  <a:pt x="139" y="122"/>
                  <a:pt x="139" y="122"/>
                </a:cubicBezTo>
                <a:cubicBezTo>
                  <a:pt x="142" y="113"/>
                  <a:pt x="140" y="102"/>
                  <a:pt x="133" y="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4" tIns="34292" rIns="68584" bIns="34292" numCol="1" anchor="t" anchorCtr="0" compatLnSpc="1"/>
          <a:lstStyle/>
          <a:p>
            <a:pPr defTabSz="685800"/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2" name="组合 81"/>
          <p:cNvGrpSpPr/>
          <p:nvPr/>
        </p:nvGrpSpPr>
        <p:grpSpPr>
          <a:xfrm>
            <a:off x="5756063" y="4695348"/>
            <a:ext cx="287589" cy="178938"/>
            <a:chOff x="8292784" y="1202455"/>
            <a:chExt cx="311687" cy="193872"/>
          </a:xfrm>
        </p:grpSpPr>
        <p:sp>
          <p:nvSpPr>
            <p:cNvPr id="43" name="Freeform 151"/>
            <p:cNvSpPr/>
            <p:nvPr/>
          </p:nvSpPr>
          <p:spPr bwMode="auto">
            <a:xfrm>
              <a:off x="8297258" y="1202455"/>
              <a:ext cx="299756" cy="123780"/>
            </a:xfrm>
            <a:custGeom>
              <a:avLst/>
              <a:gdLst>
                <a:gd name="T0" fmla="*/ 135 w 139"/>
                <a:gd name="T1" fmla="*/ 0 h 57"/>
                <a:gd name="T2" fmla="*/ 4 w 139"/>
                <a:gd name="T3" fmla="*/ 0 h 57"/>
                <a:gd name="T4" fmla="*/ 0 w 139"/>
                <a:gd name="T5" fmla="*/ 1 h 57"/>
                <a:gd name="T6" fmla="*/ 65 w 139"/>
                <a:gd name="T7" fmla="*/ 55 h 57"/>
                <a:gd name="T8" fmla="*/ 74 w 139"/>
                <a:gd name="T9" fmla="*/ 55 h 57"/>
                <a:gd name="T10" fmla="*/ 139 w 139"/>
                <a:gd name="T11" fmla="*/ 1 h 57"/>
                <a:gd name="T12" fmla="*/ 135 w 13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57">
                  <a:moveTo>
                    <a:pt x="13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8" y="57"/>
                    <a:pt x="72" y="57"/>
                    <a:pt x="74" y="55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38" y="0"/>
                    <a:pt x="137" y="0"/>
                    <a:pt x="13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152"/>
            <p:cNvSpPr>
              <a:spLocks noEditPoints="1"/>
            </p:cNvSpPr>
            <p:nvPr/>
          </p:nvSpPr>
          <p:spPr bwMode="auto">
            <a:xfrm>
              <a:off x="8292784" y="1221842"/>
              <a:ext cx="311687" cy="174485"/>
            </a:xfrm>
            <a:custGeom>
              <a:avLst/>
              <a:gdLst>
                <a:gd name="T0" fmla="*/ 77 w 144"/>
                <a:gd name="T1" fmla="*/ 55 h 81"/>
                <a:gd name="T2" fmla="*/ 67 w 144"/>
                <a:gd name="T3" fmla="*/ 55 h 81"/>
                <a:gd name="T4" fmla="*/ 0 w 144"/>
                <a:gd name="T5" fmla="*/ 0 h 81"/>
                <a:gd name="T6" fmla="*/ 0 w 144"/>
                <a:gd name="T7" fmla="*/ 74 h 81"/>
                <a:gd name="T8" fmla="*/ 6 w 144"/>
                <a:gd name="T9" fmla="*/ 81 h 81"/>
                <a:gd name="T10" fmla="*/ 137 w 144"/>
                <a:gd name="T11" fmla="*/ 81 h 81"/>
                <a:gd name="T12" fmla="*/ 144 w 144"/>
                <a:gd name="T13" fmla="*/ 74 h 81"/>
                <a:gd name="T14" fmla="*/ 144 w 144"/>
                <a:gd name="T15" fmla="*/ 0 h 81"/>
                <a:gd name="T16" fmla="*/ 77 w 144"/>
                <a:gd name="T17" fmla="*/ 55 h 81"/>
                <a:gd name="T18" fmla="*/ 41 w 144"/>
                <a:gd name="T19" fmla="*/ 45 h 81"/>
                <a:gd name="T20" fmla="*/ 10 w 144"/>
                <a:gd name="T21" fmla="*/ 75 h 81"/>
                <a:gd name="T22" fmla="*/ 8 w 144"/>
                <a:gd name="T23" fmla="*/ 76 h 81"/>
                <a:gd name="T24" fmla="*/ 6 w 144"/>
                <a:gd name="T25" fmla="*/ 75 h 81"/>
                <a:gd name="T26" fmla="*/ 6 w 144"/>
                <a:gd name="T27" fmla="*/ 71 h 81"/>
                <a:gd name="T28" fmla="*/ 37 w 144"/>
                <a:gd name="T29" fmla="*/ 41 h 81"/>
                <a:gd name="T30" fmla="*/ 41 w 144"/>
                <a:gd name="T31" fmla="*/ 41 h 81"/>
                <a:gd name="T32" fmla="*/ 41 w 144"/>
                <a:gd name="T33" fmla="*/ 45 h 81"/>
                <a:gd name="T34" fmla="*/ 138 w 144"/>
                <a:gd name="T35" fmla="*/ 75 h 81"/>
                <a:gd name="T36" fmla="*/ 136 w 144"/>
                <a:gd name="T37" fmla="*/ 76 h 81"/>
                <a:gd name="T38" fmla="*/ 134 w 144"/>
                <a:gd name="T39" fmla="*/ 75 h 81"/>
                <a:gd name="T40" fmla="*/ 102 w 144"/>
                <a:gd name="T41" fmla="*/ 45 h 81"/>
                <a:gd name="T42" fmla="*/ 102 w 144"/>
                <a:gd name="T43" fmla="*/ 41 h 81"/>
                <a:gd name="T44" fmla="*/ 106 w 144"/>
                <a:gd name="T45" fmla="*/ 41 h 81"/>
                <a:gd name="T46" fmla="*/ 138 w 144"/>
                <a:gd name="T47" fmla="*/ 71 h 81"/>
                <a:gd name="T48" fmla="*/ 138 w 144"/>
                <a:gd name="T49" fmla="*/ 7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4" h="81">
                  <a:moveTo>
                    <a:pt x="77" y="55"/>
                  </a:moveTo>
                  <a:cubicBezTo>
                    <a:pt x="74" y="57"/>
                    <a:pt x="69" y="57"/>
                    <a:pt x="67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8"/>
                    <a:pt x="3" y="81"/>
                    <a:pt x="6" y="81"/>
                  </a:cubicBezTo>
                  <a:cubicBezTo>
                    <a:pt x="137" y="81"/>
                    <a:pt x="137" y="81"/>
                    <a:pt x="137" y="81"/>
                  </a:cubicBezTo>
                  <a:cubicBezTo>
                    <a:pt x="141" y="81"/>
                    <a:pt x="144" y="78"/>
                    <a:pt x="144" y="74"/>
                  </a:cubicBezTo>
                  <a:cubicBezTo>
                    <a:pt x="144" y="0"/>
                    <a:pt x="144" y="0"/>
                    <a:pt x="144" y="0"/>
                  </a:cubicBezTo>
                  <a:lnTo>
                    <a:pt x="77" y="55"/>
                  </a:lnTo>
                  <a:close/>
                  <a:moveTo>
                    <a:pt x="41" y="45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9" y="75"/>
                    <a:pt x="8" y="76"/>
                    <a:pt x="8" y="76"/>
                  </a:cubicBezTo>
                  <a:cubicBezTo>
                    <a:pt x="7" y="76"/>
                    <a:pt x="6" y="75"/>
                    <a:pt x="6" y="75"/>
                  </a:cubicBezTo>
                  <a:cubicBezTo>
                    <a:pt x="5" y="74"/>
                    <a:pt x="5" y="72"/>
                    <a:pt x="6" y="7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0"/>
                    <a:pt x="40" y="40"/>
                    <a:pt x="41" y="41"/>
                  </a:cubicBezTo>
                  <a:cubicBezTo>
                    <a:pt x="42" y="42"/>
                    <a:pt x="42" y="44"/>
                    <a:pt x="41" y="45"/>
                  </a:cubicBezTo>
                  <a:close/>
                  <a:moveTo>
                    <a:pt x="138" y="75"/>
                  </a:moveTo>
                  <a:cubicBezTo>
                    <a:pt x="137" y="75"/>
                    <a:pt x="136" y="76"/>
                    <a:pt x="136" y="76"/>
                  </a:cubicBezTo>
                  <a:cubicBezTo>
                    <a:pt x="135" y="76"/>
                    <a:pt x="134" y="75"/>
                    <a:pt x="134" y="7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4"/>
                    <a:pt x="101" y="42"/>
                    <a:pt x="102" y="41"/>
                  </a:cubicBezTo>
                  <a:cubicBezTo>
                    <a:pt x="103" y="40"/>
                    <a:pt x="105" y="40"/>
                    <a:pt x="10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9" y="72"/>
                    <a:pt x="139" y="74"/>
                    <a:pt x="138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5" name="Freeform 116"/>
          <p:cNvSpPr>
            <a:spLocks noEditPoints="1"/>
          </p:cNvSpPr>
          <p:nvPr/>
        </p:nvSpPr>
        <p:spPr bwMode="auto">
          <a:xfrm>
            <a:off x="4793198" y="4630061"/>
            <a:ext cx="304101" cy="268408"/>
          </a:xfrm>
          <a:custGeom>
            <a:avLst/>
            <a:gdLst>
              <a:gd name="T0" fmla="*/ 209 w 221"/>
              <a:gd name="T1" fmla="*/ 95 h 195"/>
              <a:gd name="T2" fmla="*/ 209 w 221"/>
              <a:gd name="T3" fmla="*/ 82 h 195"/>
              <a:gd name="T4" fmla="*/ 221 w 221"/>
              <a:gd name="T5" fmla="*/ 82 h 195"/>
              <a:gd name="T6" fmla="*/ 221 w 221"/>
              <a:gd name="T7" fmla="*/ 74 h 195"/>
              <a:gd name="T8" fmla="*/ 110 w 221"/>
              <a:gd name="T9" fmla="*/ 0 h 195"/>
              <a:gd name="T10" fmla="*/ 0 w 221"/>
              <a:gd name="T11" fmla="*/ 74 h 195"/>
              <a:gd name="T12" fmla="*/ 0 w 221"/>
              <a:gd name="T13" fmla="*/ 82 h 195"/>
              <a:gd name="T14" fmla="*/ 10 w 221"/>
              <a:gd name="T15" fmla="*/ 82 h 195"/>
              <a:gd name="T16" fmla="*/ 10 w 221"/>
              <a:gd name="T17" fmla="*/ 95 h 195"/>
              <a:gd name="T18" fmla="*/ 23 w 221"/>
              <a:gd name="T19" fmla="*/ 95 h 195"/>
              <a:gd name="T20" fmla="*/ 23 w 221"/>
              <a:gd name="T21" fmla="*/ 166 h 195"/>
              <a:gd name="T22" fmla="*/ 10 w 221"/>
              <a:gd name="T23" fmla="*/ 166 h 195"/>
              <a:gd name="T24" fmla="*/ 10 w 221"/>
              <a:gd name="T25" fmla="*/ 179 h 195"/>
              <a:gd name="T26" fmla="*/ 0 w 221"/>
              <a:gd name="T27" fmla="*/ 179 h 195"/>
              <a:gd name="T28" fmla="*/ 0 w 221"/>
              <a:gd name="T29" fmla="*/ 195 h 195"/>
              <a:gd name="T30" fmla="*/ 221 w 221"/>
              <a:gd name="T31" fmla="*/ 195 h 195"/>
              <a:gd name="T32" fmla="*/ 221 w 221"/>
              <a:gd name="T33" fmla="*/ 179 h 195"/>
              <a:gd name="T34" fmla="*/ 209 w 221"/>
              <a:gd name="T35" fmla="*/ 179 h 195"/>
              <a:gd name="T36" fmla="*/ 209 w 221"/>
              <a:gd name="T37" fmla="*/ 166 h 195"/>
              <a:gd name="T38" fmla="*/ 197 w 221"/>
              <a:gd name="T39" fmla="*/ 166 h 195"/>
              <a:gd name="T40" fmla="*/ 197 w 221"/>
              <a:gd name="T41" fmla="*/ 95 h 195"/>
              <a:gd name="T42" fmla="*/ 209 w 221"/>
              <a:gd name="T43" fmla="*/ 95 h 195"/>
              <a:gd name="T44" fmla="*/ 73 w 221"/>
              <a:gd name="T45" fmla="*/ 166 h 195"/>
              <a:gd name="T46" fmla="*/ 49 w 221"/>
              <a:gd name="T47" fmla="*/ 166 h 195"/>
              <a:gd name="T48" fmla="*/ 49 w 221"/>
              <a:gd name="T49" fmla="*/ 95 h 195"/>
              <a:gd name="T50" fmla="*/ 73 w 221"/>
              <a:gd name="T51" fmla="*/ 95 h 195"/>
              <a:gd name="T52" fmla="*/ 73 w 221"/>
              <a:gd name="T53" fmla="*/ 166 h 195"/>
              <a:gd name="T54" fmla="*/ 122 w 221"/>
              <a:gd name="T55" fmla="*/ 166 h 195"/>
              <a:gd name="T56" fmla="*/ 99 w 221"/>
              <a:gd name="T57" fmla="*/ 166 h 195"/>
              <a:gd name="T58" fmla="*/ 99 w 221"/>
              <a:gd name="T59" fmla="*/ 95 h 195"/>
              <a:gd name="T60" fmla="*/ 122 w 221"/>
              <a:gd name="T61" fmla="*/ 95 h 195"/>
              <a:gd name="T62" fmla="*/ 122 w 221"/>
              <a:gd name="T63" fmla="*/ 166 h 195"/>
              <a:gd name="T64" fmla="*/ 171 w 221"/>
              <a:gd name="T65" fmla="*/ 166 h 195"/>
              <a:gd name="T66" fmla="*/ 148 w 221"/>
              <a:gd name="T67" fmla="*/ 166 h 195"/>
              <a:gd name="T68" fmla="*/ 148 w 221"/>
              <a:gd name="T69" fmla="*/ 95 h 195"/>
              <a:gd name="T70" fmla="*/ 171 w 221"/>
              <a:gd name="T71" fmla="*/ 95 h 195"/>
              <a:gd name="T72" fmla="*/ 171 w 221"/>
              <a:gd name="T73" fmla="*/ 16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1" h="195">
                <a:moveTo>
                  <a:pt x="209" y="95"/>
                </a:moveTo>
                <a:lnTo>
                  <a:pt x="209" y="82"/>
                </a:lnTo>
                <a:lnTo>
                  <a:pt x="221" y="82"/>
                </a:lnTo>
                <a:lnTo>
                  <a:pt x="221" y="74"/>
                </a:lnTo>
                <a:lnTo>
                  <a:pt x="110" y="0"/>
                </a:lnTo>
                <a:lnTo>
                  <a:pt x="0" y="74"/>
                </a:lnTo>
                <a:lnTo>
                  <a:pt x="0" y="82"/>
                </a:lnTo>
                <a:lnTo>
                  <a:pt x="10" y="82"/>
                </a:lnTo>
                <a:lnTo>
                  <a:pt x="10" y="95"/>
                </a:lnTo>
                <a:lnTo>
                  <a:pt x="23" y="95"/>
                </a:lnTo>
                <a:lnTo>
                  <a:pt x="23" y="166"/>
                </a:lnTo>
                <a:lnTo>
                  <a:pt x="10" y="166"/>
                </a:lnTo>
                <a:lnTo>
                  <a:pt x="10" y="179"/>
                </a:lnTo>
                <a:lnTo>
                  <a:pt x="0" y="179"/>
                </a:lnTo>
                <a:lnTo>
                  <a:pt x="0" y="195"/>
                </a:lnTo>
                <a:lnTo>
                  <a:pt x="221" y="195"/>
                </a:lnTo>
                <a:lnTo>
                  <a:pt x="221" y="179"/>
                </a:lnTo>
                <a:lnTo>
                  <a:pt x="209" y="179"/>
                </a:lnTo>
                <a:lnTo>
                  <a:pt x="209" y="166"/>
                </a:lnTo>
                <a:lnTo>
                  <a:pt x="197" y="166"/>
                </a:lnTo>
                <a:lnTo>
                  <a:pt x="197" y="95"/>
                </a:lnTo>
                <a:lnTo>
                  <a:pt x="209" y="95"/>
                </a:lnTo>
                <a:close/>
                <a:moveTo>
                  <a:pt x="73" y="166"/>
                </a:moveTo>
                <a:lnTo>
                  <a:pt x="49" y="166"/>
                </a:lnTo>
                <a:lnTo>
                  <a:pt x="49" y="95"/>
                </a:lnTo>
                <a:lnTo>
                  <a:pt x="73" y="95"/>
                </a:lnTo>
                <a:lnTo>
                  <a:pt x="73" y="166"/>
                </a:lnTo>
                <a:close/>
                <a:moveTo>
                  <a:pt x="122" y="166"/>
                </a:moveTo>
                <a:lnTo>
                  <a:pt x="99" y="166"/>
                </a:lnTo>
                <a:lnTo>
                  <a:pt x="99" y="95"/>
                </a:lnTo>
                <a:lnTo>
                  <a:pt x="122" y="95"/>
                </a:lnTo>
                <a:lnTo>
                  <a:pt x="122" y="166"/>
                </a:lnTo>
                <a:close/>
                <a:moveTo>
                  <a:pt x="171" y="166"/>
                </a:moveTo>
                <a:lnTo>
                  <a:pt x="148" y="166"/>
                </a:lnTo>
                <a:lnTo>
                  <a:pt x="148" y="95"/>
                </a:lnTo>
                <a:lnTo>
                  <a:pt x="171" y="95"/>
                </a:lnTo>
                <a:lnTo>
                  <a:pt x="171" y="1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4" tIns="34292" rIns="68584" bIns="34292" numCol="1" anchor="t" anchorCtr="0" compatLnSpc="1"/>
          <a:lstStyle/>
          <a:p>
            <a:pPr defTabSz="685800"/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6" name="组合 85"/>
          <p:cNvGrpSpPr/>
          <p:nvPr/>
        </p:nvGrpSpPr>
        <p:grpSpPr>
          <a:xfrm>
            <a:off x="5720504" y="5979381"/>
            <a:ext cx="371526" cy="305573"/>
            <a:chOff x="5108575" y="3992563"/>
            <a:chExt cx="428625" cy="352426"/>
          </a:xfrm>
          <a:solidFill>
            <a:schemeClr val="bg1"/>
          </a:solidFill>
        </p:grpSpPr>
        <p:sp>
          <p:nvSpPr>
            <p:cNvPr id="47" name="Freeform 223"/>
            <p:cNvSpPr/>
            <p:nvPr/>
          </p:nvSpPr>
          <p:spPr bwMode="auto">
            <a:xfrm>
              <a:off x="5108575" y="3998913"/>
              <a:ext cx="201613" cy="106363"/>
            </a:xfrm>
            <a:custGeom>
              <a:avLst/>
              <a:gdLst>
                <a:gd name="T0" fmla="*/ 127 w 127"/>
                <a:gd name="T1" fmla="*/ 30 h 67"/>
                <a:gd name="T2" fmla="*/ 93 w 127"/>
                <a:gd name="T3" fmla="*/ 0 h 67"/>
                <a:gd name="T4" fmla="*/ 0 w 127"/>
                <a:gd name="T5" fmla="*/ 36 h 67"/>
                <a:gd name="T6" fmla="*/ 35 w 127"/>
                <a:gd name="T7" fmla="*/ 67 h 67"/>
                <a:gd name="T8" fmla="*/ 127 w 127"/>
                <a:gd name="T9" fmla="*/ 3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7">
                  <a:moveTo>
                    <a:pt x="127" y="30"/>
                  </a:moveTo>
                  <a:lnTo>
                    <a:pt x="93" y="0"/>
                  </a:lnTo>
                  <a:lnTo>
                    <a:pt x="0" y="36"/>
                  </a:lnTo>
                  <a:lnTo>
                    <a:pt x="35" y="67"/>
                  </a:lnTo>
                  <a:lnTo>
                    <a:pt x="127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Freeform 224"/>
            <p:cNvSpPr/>
            <p:nvPr/>
          </p:nvSpPr>
          <p:spPr bwMode="auto">
            <a:xfrm>
              <a:off x="5324475" y="4168776"/>
              <a:ext cx="147638" cy="176213"/>
            </a:xfrm>
            <a:custGeom>
              <a:avLst/>
              <a:gdLst>
                <a:gd name="T0" fmla="*/ 0 w 93"/>
                <a:gd name="T1" fmla="*/ 0 h 111"/>
                <a:gd name="T2" fmla="*/ 0 w 93"/>
                <a:gd name="T3" fmla="*/ 111 h 111"/>
                <a:gd name="T4" fmla="*/ 93 w 93"/>
                <a:gd name="T5" fmla="*/ 73 h 111"/>
                <a:gd name="T6" fmla="*/ 93 w 93"/>
                <a:gd name="T7" fmla="*/ 15 h 111"/>
                <a:gd name="T8" fmla="*/ 41 w 93"/>
                <a:gd name="T9" fmla="*/ 37 h 111"/>
                <a:gd name="T10" fmla="*/ 0 w 93"/>
                <a:gd name="T1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111">
                  <a:moveTo>
                    <a:pt x="0" y="0"/>
                  </a:moveTo>
                  <a:lnTo>
                    <a:pt x="0" y="111"/>
                  </a:lnTo>
                  <a:lnTo>
                    <a:pt x="93" y="73"/>
                  </a:lnTo>
                  <a:lnTo>
                    <a:pt x="93" y="15"/>
                  </a:lnTo>
                  <a:lnTo>
                    <a:pt x="41" y="3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225"/>
            <p:cNvSpPr/>
            <p:nvPr/>
          </p:nvSpPr>
          <p:spPr bwMode="auto">
            <a:xfrm>
              <a:off x="5334000" y="4110038"/>
              <a:ext cx="203200" cy="104775"/>
            </a:xfrm>
            <a:custGeom>
              <a:avLst/>
              <a:gdLst>
                <a:gd name="T0" fmla="*/ 0 w 128"/>
                <a:gd name="T1" fmla="*/ 36 h 66"/>
                <a:gd name="T2" fmla="*/ 36 w 128"/>
                <a:gd name="T3" fmla="*/ 66 h 66"/>
                <a:gd name="T4" fmla="*/ 128 w 128"/>
                <a:gd name="T5" fmla="*/ 29 h 66"/>
                <a:gd name="T6" fmla="*/ 93 w 128"/>
                <a:gd name="T7" fmla="*/ 0 h 66"/>
                <a:gd name="T8" fmla="*/ 0 w 128"/>
                <a:gd name="T9" fmla="*/ 3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6">
                  <a:moveTo>
                    <a:pt x="0" y="36"/>
                  </a:moveTo>
                  <a:lnTo>
                    <a:pt x="36" y="66"/>
                  </a:lnTo>
                  <a:lnTo>
                    <a:pt x="128" y="29"/>
                  </a:lnTo>
                  <a:lnTo>
                    <a:pt x="93" y="0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Freeform 226"/>
            <p:cNvSpPr/>
            <p:nvPr/>
          </p:nvSpPr>
          <p:spPr bwMode="auto">
            <a:xfrm>
              <a:off x="5319713" y="3992563"/>
              <a:ext cx="203200" cy="109538"/>
            </a:xfrm>
            <a:custGeom>
              <a:avLst/>
              <a:gdLst>
                <a:gd name="T0" fmla="*/ 128 w 128"/>
                <a:gd name="T1" fmla="*/ 36 h 69"/>
                <a:gd name="T2" fmla="*/ 35 w 128"/>
                <a:gd name="T3" fmla="*/ 0 h 69"/>
                <a:gd name="T4" fmla="*/ 0 w 128"/>
                <a:gd name="T5" fmla="*/ 32 h 69"/>
                <a:gd name="T6" fmla="*/ 93 w 128"/>
                <a:gd name="T7" fmla="*/ 69 h 69"/>
                <a:gd name="T8" fmla="*/ 128 w 128"/>
                <a:gd name="T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9">
                  <a:moveTo>
                    <a:pt x="128" y="36"/>
                  </a:moveTo>
                  <a:lnTo>
                    <a:pt x="35" y="0"/>
                  </a:lnTo>
                  <a:lnTo>
                    <a:pt x="0" y="32"/>
                  </a:lnTo>
                  <a:lnTo>
                    <a:pt x="93" y="69"/>
                  </a:lnTo>
                  <a:lnTo>
                    <a:pt x="12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1" name="Freeform 227"/>
            <p:cNvSpPr/>
            <p:nvPr/>
          </p:nvSpPr>
          <p:spPr bwMode="auto">
            <a:xfrm>
              <a:off x="5165725" y="4181476"/>
              <a:ext cx="147638" cy="163513"/>
            </a:xfrm>
            <a:custGeom>
              <a:avLst/>
              <a:gdLst>
                <a:gd name="T0" fmla="*/ 0 w 93"/>
                <a:gd name="T1" fmla="*/ 11 h 103"/>
                <a:gd name="T2" fmla="*/ 0 w 93"/>
                <a:gd name="T3" fmla="*/ 65 h 103"/>
                <a:gd name="T4" fmla="*/ 93 w 93"/>
                <a:gd name="T5" fmla="*/ 103 h 103"/>
                <a:gd name="T6" fmla="*/ 93 w 93"/>
                <a:gd name="T7" fmla="*/ 0 h 103"/>
                <a:gd name="T8" fmla="*/ 57 w 93"/>
                <a:gd name="T9" fmla="*/ 34 h 103"/>
                <a:gd name="T10" fmla="*/ 0 w 93"/>
                <a:gd name="T11" fmla="*/ 1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103">
                  <a:moveTo>
                    <a:pt x="0" y="11"/>
                  </a:moveTo>
                  <a:lnTo>
                    <a:pt x="0" y="65"/>
                  </a:lnTo>
                  <a:lnTo>
                    <a:pt x="93" y="103"/>
                  </a:lnTo>
                  <a:lnTo>
                    <a:pt x="93" y="0"/>
                  </a:lnTo>
                  <a:lnTo>
                    <a:pt x="57" y="34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228"/>
            <p:cNvSpPr/>
            <p:nvPr/>
          </p:nvSpPr>
          <p:spPr bwMode="auto">
            <a:xfrm>
              <a:off x="5108575" y="4114801"/>
              <a:ext cx="200025" cy="109538"/>
            </a:xfrm>
            <a:custGeom>
              <a:avLst/>
              <a:gdLst>
                <a:gd name="T0" fmla="*/ 126 w 126"/>
                <a:gd name="T1" fmla="*/ 36 h 69"/>
                <a:gd name="T2" fmla="*/ 33 w 126"/>
                <a:gd name="T3" fmla="*/ 0 h 69"/>
                <a:gd name="T4" fmla="*/ 0 w 126"/>
                <a:gd name="T5" fmla="*/ 31 h 69"/>
                <a:gd name="T6" fmla="*/ 91 w 126"/>
                <a:gd name="T7" fmla="*/ 69 h 69"/>
                <a:gd name="T8" fmla="*/ 126 w 126"/>
                <a:gd name="T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69">
                  <a:moveTo>
                    <a:pt x="126" y="36"/>
                  </a:moveTo>
                  <a:lnTo>
                    <a:pt x="33" y="0"/>
                  </a:lnTo>
                  <a:lnTo>
                    <a:pt x="0" y="31"/>
                  </a:lnTo>
                  <a:lnTo>
                    <a:pt x="91" y="69"/>
                  </a:lnTo>
                  <a:lnTo>
                    <a:pt x="1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6275618" y="4312096"/>
            <a:ext cx="2968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NE555</a:t>
            </a:r>
            <a:r>
              <a:rPr lang="zh-CN" altLang="en-US" sz="2000" b="1" spc="1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检测电容</a:t>
            </a:r>
            <a:endParaRPr lang="zh-CN" altLang="en-US" sz="2000" b="1" spc="1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742989" y="4312096"/>
            <a:ext cx="2815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spc="1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电容式传感器模块</a:t>
            </a:r>
            <a:endParaRPr lang="zh-CN" altLang="en-US" sz="2000" b="1" spc="1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275618" y="5003274"/>
            <a:ext cx="335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STM32</a:t>
            </a:r>
            <a:r>
              <a:rPr lang="zh-CN" altLang="en-US" sz="2000" b="1" spc="1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检测脉冲计算频率</a:t>
            </a:r>
            <a:endParaRPr lang="zh-CN" altLang="en-US" sz="2000" b="1" spc="1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742989" y="5003274"/>
            <a:ext cx="2815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spc="1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机械结构</a:t>
            </a:r>
            <a:endParaRPr lang="zh-CN" altLang="en-US" sz="2000" b="1" spc="1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275618" y="5724056"/>
            <a:ext cx="2968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1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分段最小二乘法</a:t>
            </a:r>
            <a:endParaRPr lang="zh-CN" altLang="en-US" sz="2000" b="1" spc="1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742989" y="5724056"/>
            <a:ext cx="2815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spc="1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控制系统组成</a:t>
            </a:r>
            <a:endParaRPr lang="zh-CN" altLang="en-US" sz="2000" b="1" spc="1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283233" y="214158"/>
            <a:ext cx="434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267CA0"/>
                </a:solidFill>
                <a:latin typeface="包图粗黑体" panose="02000800000000000000" pitchFamily="2" charset="-122"/>
                <a:ea typeface="包图粗黑体" panose="02000800000000000000" pitchFamily="2" charset="-122"/>
              </a:defRPr>
            </a:lvl1pPr>
          </a:lstStyle>
          <a:p>
            <a:pPr algn="dist"/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系统组成</a:t>
            </a:r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39626" y="-71384"/>
            <a:ext cx="6463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388BA5"/>
                </a:solidFill>
                <a:cs typeface="+mn-ea"/>
                <a:sym typeface="+mn-lt"/>
              </a:rPr>
              <a:t>1</a:t>
            </a:r>
            <a:endParaRPr lang="zh-CN" altLang="en-US" sz="6000" dirty="0">
              <a:solidFill>
                <a:srgbClr val="388BA5"/>
              </a:solidFill>
              <a:cs typeface="+mn-ea"/>
              <a:sym typeface="+mn-lt"/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25" y="1261765"/>
            <a:ext cx="8082843" cy="275926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072858" y="1285987"/>
            <a:ext cx="4555772" cy="2694119"/>
            <a:chOff x="3250525" y="-1747843"/>
            <a:chExt cx="2400707" cy="1345424"/>
          </a:xfrm>
        </p:grpSpPr>
        <p:sp>
          <p:nvSpPr>
            <p:cNvPr id="37" name="文本框 36"/>
            <p:cNvSpPr txBox="1"/>
            <p:nvPr/>
          </p:nvSpPr>
          <p:spPr>
            <a:xfrm>
              <a:off x="3250525" y="-1747843"/>
              <a:ext cx="2400707" cy="199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传感器工作原理</a:t>
              </a:r>
              <a:endParaRPr lang="zh-CN" altLang="en-US" sz="2000" b="1" spc="1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268467" y="-1509998"/>
              <a:ext cx="2382765" cy="1107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     基于</a:t>
              </a:r>
              <a:r>
                <a:rPr lang="en-US" altLang="zh-CN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NE555</a:t>
              </a:r>
              <a:r>
                <a:rPr lang="zh-CN" altLang="en-US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时基电路的电容式传感器测量电路。由电容式传感器和</a:t>
              </a:r>
              <a:r>
                <a:rPr lang="en-US" altLang="zh-CN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NE555</a:t>
              </a:r>
              <a:r>
                <a:rPr lang="zh-CN" altLang="en-US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实际电路构成多谐振荡器，将电容转化为频率，使电容的极距与频率形成正比，在通过</a:t>
              </a:r>
              <a:r>
                <a:rPr lang="en-US" altLang="zh-CN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F/V</a:t>
              </a:r>
              <a:r>
                <a:rPr lang="zh-CN" altLang="en-US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频率转换器转换成电压，由减法器输出与极板位移相应的电压。</a:t>
              </a:r>
              <a:endParaRPr lang="zh-CN" altLang="en-US" b="1" spc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010367" y="3780051"/>
            <a:ext cx="3038606" cy="2021723"/>
            <a:chOff x="3250524" y="-1747843"/>
            <a:chExt cx="2382765" cy="2021723"/>
          </a:xfrm>
        </p:grpSpPr>
        <p:sp>
          <p:nvSpPr>
            <p:cNvPr id="47" name="文本框 46"/>
            <p:cNvSpPr txBox="1"/>
            <p:nvPr/>
          </p:nvSpPr>
          <p:spPr>
            <a:xfrm>
              <a:off x="3250525" y="-1747843"/>
              <a:ext cx="23274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NE555</a:t>
              </a:r>
              <a:r>
                <a:rPr lang="zh-CN" altLang="en-US" sz="2000" b="1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芯片</a:t>
              </a:r>
              <a:endParaRPr lang="zh-CN" altLang="en-US" sz="2000" b="1" spc="1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250524" y="-1337459"/>
              <a:ext cx="2382765" cy="1611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1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NE555 </a:t>
              </a:r>
              <a:r>
                <a:rPr lang="zh-CN" altLang="en-US" sz="11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（</a:t>
              </a:r>
              <a:r>
                <a:rPr lang="en-US" altLang="zh-CN" sz="11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Timer IC</a:t>
              </a:r>
              <a:r>
                <a:rPr lang="zh-CN" altLang="en-US" sz="11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）为</a:t>
              </a:r>
              <a:r>
                <a:rPr lang="en-US" altLang="zh-CN" sz="11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8</a:t>
              </a:r>
              <a:r>
                <a:rPr lang="zh-CN" altLang="en-US" sz="11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脚时基集成电路，大约在</a:t>
              </a:r>
              <a:r>
                <a:rPr lang="en-US" altLang="zh-CN" sz="11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1971</a:t>
              </a:r>
              <a:r>
                <a:rPr lang="zh-CN" altLang="en-US" sz="11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年由</a:t>
              </a:r>
              <a:r>
                <a:rPr lang="en-US" altLang="zh-CN" sz="1100" spc="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Signetics</a:t>
              </a:r>
              <a:r>
                <a:rPr lang="en-US" altLang="zh-CN" sz="11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Corporation</a:t>
              </a:r>
              <a:r>
                <a:rPr lang="zh-CN" altLang="en-US" sz="11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发布，在当时是唯一非常快速且商业化的</a:t>
              </a:r>
              <a:r>
                <a:rPr lang="en-US" altLang="zh-CN" sz="11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Timer IC</a:t>
              </a:r>
              <a:r>
                <a:rPr lang="zh-CN" altLang="en-US" sz="11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。</a:t>
              </a:r>
              <a:r>
                <a:rPr lang="en-US" altLang="zh-CN" sz="11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NE555</a:t>
              </a:r>
              <a:r>
                <a:rPr lang="zh-CN" altLang="en-US" sz="11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体积小、重量轻、稳定可靠，操作电源范围大，输出端的供给电流能力强，计时精确度高，温度稳定度佳，且价格便宜。</a:t>
              </a:r>
              <a:endParaRPr lang="zh-CN" altLang="en-US" sz="1100" spc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1283233" y="214158"/>
            <a:ext cx="434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267CA0"/>
                </a:solidFill>
                <a:latin typeface="包图粗黑体" panose="02000800000000000000" pitchFamily="2" charset="-122"/>
                <a:ea typeface="包图粗黑体" panose="02000800000000000000" pitchFamily="2" charset="-122"/>
              </a:defRPr>
            </a:lvl1pPr>
          </a:lstStyle>
          <a:p>
            <a:pPr algn="dist"/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电容式传感器</a:t>
            </a:r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39626" y="-71384"/>
            <a:ext cx="6351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388BA5"/>
                </a:solidFill>
                <a:cs typeface="+mn-ea"/>
                <a:sym typeface="+mn-lt"/>
              </a:rPr>
              <a:t>2</a:t>
            </a:r>
            <a:endParaRPr lang="zh-CN" altLang="en-US" sz="6000" dirty="0">
              <a:solidFill>
                <a:srgbClr val="388BA5"/>
              </a:solidFill>
              <a:cs typeface="+mn-ea"/>
              <a:sym typeface="+mn-lt"/>
            </a:endParaRPr>
          </a:p>
        </p:txBody>
      </p:sp>
      <p:pic>
        <p:nvPicPr>
          <p:cNvPr id="97" name="图片 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8213" y="1428058"/>
            <a:ext cx="3310760" cy="1934955"/>
          </a:xfrm>
          <a:prstGeom prst="rect">
            <a:avLst/>
          </a:prstGeom>
        </p:spPr>
      </p:pic>
      <p:grpSp>
        <p:nvGrpSpPr>
          <p:cNvPr id="98" name="组合 97"/>
          <p:cNvGrpSpPr/>
          <p:nvPr/>
        </p:nvGrpSpPr>
        <p:grpSpPr>
          <a:xfrm>
            <a:off x="1169717" y="4996104"/>
            <a:ext cx="3885071" cy="1141482"/>
            <a:chOff x="3250523" y="-1747843"/>
            <a:chExt cx="3046532" cy="1141482"/>
          </a:xfrm>
        </p:grpSpPr>
        <p:sp>
          <p:nvSpPr>
            <p:cNvPr id="99" name="文本框 98"/>
            <p:cNvSpPr txBox="1"/>
            <p:nvPr/>
          </p:nvSpPr>
          <p:spPr>
            <a:xfrm>
              <a:off x="3250525" y="-1747843"/>
              <a:ext cx="23274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多谐振荡器</a:t>
              </a:r>
              <a:endParaRPr lang="zh-CN" altLang="en-US" sz="2000" b="1" spc="1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250523" y="-1337459"/>
              <a:ext cx="3046532" cy="73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无稳态触发器没有稳定的状态，同时需要外加触发脉冲，能输出一定频率的矩形脉冲（自激振荡），因为矩形波含有丰富的谐波，故也称为多谐振荡器。</a:t>
              </a:r>
              <a:endParaRPr lang="zh-CN" altLang="en-US" sz="1100" spc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7035921" y="2106781"/>
            <a:ext cx="4040573" cy="14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spc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  重物压力式结构。利用重物，尽可能消除铜板和纸张间以及纸张之间的缝隙，并保证纸张厚度的统一。</a:t>
            </a:r>
            <a:endParaRPr lang="zh-CN" altLang="en-US" b="1" spc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035921" y="3911142"/>
            <a:ext cx="3569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1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  利用两个平行极板模拟平行极板电容器，如左图</a:t>
            </a:r>
            <a:endParaRPr lang="zh-CN" altLang="en-US" sz="2000" b="1" spc="1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83233" y="214158"/>
            <a:ext cx="434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267CA0"/>
                </a:solidFill>
                <a:latin typeface="包图粗黑体" panose="02000800000000000000" pitchFamily="2" charset="-122"/>
                <a:ea typeface="包图粗黑体" panose="02000800000000000000" pitchFamily="2" charset="-122"/>
              </a:defRPr>
            </a:lvl1pPr>
          </a:lstStyle>
          <a:p>
            <a:pPr algn="dist"/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压力式结构</a:t>
            </a:r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39626" y="-71384"/>
            <a:ext cx="6351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388BA5"/>
                </a:solidFill>
                <a:cs typeface="+mn-ea"/>
                <a:sym typeface="+mn-lt"/>
              </a:rPr>
              <a:t>3</a:t>
            </a:r>
            <a:endParaRPr lang="zh-CN" altLang="en-US" sz="6000" dirty="0">
              <a:solidFill>
                <a:srgbClr val="388BA5"/>
              </a:solidFill>
              <a:cs typeface="+mn-ea"/>
              <a:sym typeface="+mn-lt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"/>
          <a:srcRect t="3356"/>
          <a:stretch>
            <a:fillRect/>
          </a:stretch>
        </p:blipFill>
        <p:spPr>
          <a:xfrm>
            <a:off x="539626" y="1852626"/>
            <a:ext cx="5261617" cy="312487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52" y="2093434"/>
            <a:ext cx="7196034" cy="11425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28267" y="2464662"/>
            <a:ext cx="31354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>
                <a:cs typeface="+mn-ea"/>
                <a:sym typeface="+mn-lt"/>
              </a:rPr>
              <a:t>理论分析与计算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85657" y="1018112"/>
            <a:ext cx="8467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rgbClr val="388BA5"/>
                </a:solidFill>
                <a:cs typeface="+mn-ea"/>
                <a:sym typeface="+mn-lt"/>
              </a:rPr>
              <a:t>3</a:t>
            </a:r>
            <a:endParaRPr lang="zh-CN" altLang="en-US" sz="8800" dirty="0">
              <a:solidFill>
                <a:srgbClr val="388BA5"/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16" y="3321676"/>
            <a:ext cx="2431424" cy="2431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商务风简约工作汇报述职报告PPT模板"/>
  <p:tag name="COMMONDATA" val="eyJoZGlkIjoiYmY2Y2UzNmRlYWVkZjZhZWE3ZDkzZjhmOWVlZTM1ZWMifQ=="/>
  <p:tag name="KSO_WPP_MARK_KEY" val="065a8047-7b26-4c6a-8252-c951a54e8c7d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ikxwzf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1713</Words>
  <Application>WPS 演示</Application>
  <PresentationFormat>宽屏</PresentationFormat>
  <Paragraphs>192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包图粗黑体</vt:lpstr>
      <vt:lpstr>黑体</vt:lpstr>
      <vt:lpstr>微软雅黑</vt:lpstr>
      <vt:lpstr>Arial Unicode MS</vt:lpstr>
      <vt:lpstr>等线</vt:lpstr>
      <vt:lpstr>Calibri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工作计划</dc:title>
  <dc:creator>第一PPT</dc:creator>
  <cp:keywords>www.1ppt.com</cp:keywords>
  <dc:description>www.1ppt.com</dc:description>
  <cp:lastModifiedBy>~Amanda</cp:lastModifiedBy>
  <cp:revision>209</cp:revision>
  <dcterms:created xsi:type="dcterms:W3CDTF">2019-07-22T01:12:00Z</dcterms:created>
  <dcterms:modified xsi:type="dcterms:W3CDTF">2023-04-27T09:10:32Z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3FBB1E306381400B8C84386935C5A0F0</vt:lpwstr>
  </property>
</Properties>
</file>