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0"/>
  </p:notesMasterIdLst>
  <p:handoutMasterIdLst>
    <p:handoutMasterId r:id="rId11"/>
  </p:handoutMasterIdLst>
  <p:sldIdLst>
    <p:sldId id="256" r:id="rId2"/>
    <p:sldId id="257" r:id="rId3"/>
    <p:sldId id="258" r:id="rId4"/>
    <p:sldId id="263" r:id="rId5"/>
    <p:sldId id="260" r:id="rId6"/>
    <p:sldId id="261" r:id="rId7"/>
    <p:sldId id="264" r:id="rId8"/>
    <p:sldId id="262" r:id="rId9"/>
  </p:sldIdLst>
  <p:sldSz cx="9144000" cy="5143500" type="screen16x9"/>
  <p:notesSz cx="6858000" cy="9144000"/>
  <p:embeddedFontLst>
    <p:embeddedFont>
      <p:font typeface="Karla" pitchFamily="2" charset="0"/>
      <p:regular r:id="rId12"/>
      <p:bold r:id="rId13"/>
      <p:italic r:id="rId14"/>
      <p:boldItalic r:id="rId15"/>
    </p:embeddedFont>
    <p:embeddedFont>
      <p:font typeface="Poppins SemiBold" pitchFamily="2" charset="77"/>
      <p:regular r:id="rId16"/>
      <p:bold r:id="rId17"/>
      <p:italic r:id="rId18"/>
      <p:boldItalic r:id="rId19"/>
    </p:embeddedFont>
    <p:embeddedFont>
      <p:font typeface="Roboto Mono"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3B1AA-9834-4F8C-8442-BCC68F761925}" v="12" dt="2019-04-14T20:30:07.077"/>
    <p1510:client id="{CF4E2580-1A3A-F544-9D96-C1A7BB089D83}" v="693" dt="2019-04-14T22:09:27.937"/>
    <p1510:client id="{229A8470-02F5-F91C-7F95-80A099D5BEF3}" v="84" dt="2019-04-14T20:34:03.191"/>
    <p1510:client id="{847D7403-7DF6-56A1-668D-54C99E5CB445}" v="11" dt="2019-04-14T19:49:54.734"/>
    <p1510:client id="{7E5278A1-66A1-DEAA-1AA8-37531052D1F6}" v="10" dt="2019-04-14T20:01:01.555"/>
    <p1510:client id="{153C4603-25B8-3857-B2DA-BF25B27E8A32}" v="81" dt="2019-04-14T20:29:25.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2"/>
  </p:normalViewPr>
  <p:slideViewPr>
    <p:cSldViewPr snapToGrid="0" snapToObjects="1">
      <p:cViewPr varScale="1">
        <p:scale>
          <a:sx n="137" d="100"/>
          <a:sy n="137" d="100"/>
        </p:scale>
        <p:origin x="92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microsoft.com/office/2015/10/relationships/revisionInfo" Target="revisionInfo.xml"/><Relationship Id="rId10" Type="http://schemas.openxmlformats.org/officeDocument/2006/relationships/notesMaster" Target="notesMasters/notesMaster1.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437537-BE88-EC40-9532-787ACC52C7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87A43C8-10C6-CD48-B851-6F91AF12A3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414AC2-1A96-2848-A7BE-5567296F5368}" type="datetimeFigureOut">
              <a:rPr lang="en-US" smtClean="0"/>
              <a:t>4/14/19</a:t>
            </a:fld>
            <a:endParaRPr lang="en-US"/>
          </a:p>
        </p:txBody>
      </p:sp>
      <p:sp>
        <p:nvSpPr>
          <p:cNvPr id="4" name="Footer Placeholder 3">
            <a:extLst>
              <a:ext uri="{FF2B5EF4-FFF2-40B4-BE49-F238E27FC236}">
                <a16:creationId xmlns:a16="http://schemas.microsoft.com/office/drawing/2014/main" id="{31CCEDE6-5653-774E-AD49-6E5DAD4688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E1C63F7-5196-3341-97C9-CA1109A35C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D42E6C-58AE-D947-BFA9-B829A5D633B3}" type="slidenum">
              <a:rPr lang="en-US" smtClean="0"/>
              <a:t>‹#›</a:t>
            </a:fld>
            <a:endParaRPr lang="en-US"/>
          </a:p>
        </p:txBody>
      </p:sp>
    </p:spTree>
    <p:extLst>
      <p:ext uri="{BB962C8B-B14F-4D97-AF65-F5344CB8AC3E}">
        <p14:creationId xmlns:p14="http://schemas.microsoft.com/office/powerpoint/2010/main" val="17879719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26ad26ac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26ad26ac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cefeb700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cefeb700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800"/>
              </a:spcAft>
              <a:buNone/>
            </a:pPr>
            <a:endParaRPr sz="1000">
              <a:solidFill>
                <a:schemeClr val="dk1"/>
              </a:solidFill>
              <a:latin typeface="Karla"/>
              <a:ea typeface="Karla"/>
              <a:cs typeface="Karla"/>
              <a:sym typeface="Karl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cefeb7002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cefeb700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800"/>
              </a:spcAft>
              <a:buNone/>
            </a:pPr>
            <a:endParaRPr sz="1000">
              <a:solidFill>
                <a:schemeClr val="dk1"/>
              </a:solidFill>
              <a:latin typeface="Karla"/>
              <a:ea typeface="Karla"/>
              <a:cs typeface="Karla"/>
              <a:sym typeface="Karl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cefeb7002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cefeb700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800"/>
              </a:spcAft>
              <a:buNone/>
            </a:pPr>
            <a:endParaRPr sz="1000">
              <a:solidFill>
                <a:schemeClr val="dk1"/>
              </a:solidFill>
              <a:latin typeface="Karla"/>
              <a:ea typeface="Karla"/>
              <a:cs typeface="Karla"/>
              <a:sym typeface="Karla"/>
            </a:endParaRPr>
          </a:p>
        </p:txBody>
      </p:sp>
    </p:spTree>
    <p:extLst>
      <p:ext uri="{BB962C8B-B14F-4D97-AF65-F5344CB8AC3E}">
        <p14:creationId xmlns:p14="http://schemas.microsoft.com/office/powerpoint/2010/main" val="2004996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10ac11b4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10ac11b4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800"/>
              </a:spcAft>
              <a:buNone/>
            </a:pPr>
            <a:endParaRPr sz="1000">
              <a:solidFill>
                <a:schemeClr val="dk1"/>
              </a:solidFill>
              <a:latin typeface="Karla"/>
              <a:ea typeface="Karla"/>
              <a:cs typeface="Karla"/>
              <a:sym typeface="Karl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ecc75896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ecc75896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chemeClr val="dk1"/>
              </a:solidFill>
              <a:latin typeface="Karla"/>
              <a:ea typeface="Karla"/>
              <a:cs typeface="Karla"/>
              <a:sym typeface="Karl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ecc75896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ecc75896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chemeClr val="dk1"/>
              </a:solidFill>
              <a:latin typeface="Karla"/>
              <a:ea typeface="Karla"/>
              <a:cs typeface="Karla"/>
              <a:sym typeface="Karla"/>
            </a:endParaRPr>
          </a:p>
        </p:txBody>
      </p:sp>
    </p:spTree>
    <p:extLst>
      <p:ext uri="{BB962C8B-B14F-4D97-AF65-F5344CB8AC3E}">
        <p14:creationId xmlns:p14="http://schemas.microsoft.com/office/powerpoint/2010/main" val="1853323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ecc75896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ecc75896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chemeClr val="dk1"/>
              </a:solidFill>
              <a:latin typeface="Karla"/>
              <a:ea typeface="Karla"/>
              <a:cs typeface="Karla"/>
              <a:sym typeface="Karl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devpost.com/software/c4v-alu-lea"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E4CC"/>
        </a:solidFill>
        <a:effectLst/>
      </p:bgPr>
    </p:bg>
    <p:spTree>
      <p:nvGrpSpPr>
        <p:cNvPr id="1" name="Shape 156"/>
        <p:cNvGrpSpPr/>
        <p:nvPr/>
      </p:nvGrpSpPr>
      <p:grpSpPr>
        <a:xfrm>
          <a:off x="0" y="0"/>
          <a:ext cx="0" cy="0"/>
          <a:chOff x="0" y="0"/>
          <a:chExt cx="0" cy="0"/>
        </a:xfrm>
      </p:grpSpPr>
      <p:sp>
        <p:nvSpPr>
          <p:cNvPr id="157" name="Google Shape;157;p40"/>
          <p:cNvSpPr txBox="1"/>
          <p:nvPr/>
        </p:nvSpPr>
        <p:spPr>
          <a:xfrm>
            <a:off x="886000" y="2380675"/>
            <a:ext cx="6993900" cy="1443900"/>
          </a:xfrm>
          <a:prstGeom prst="rect">
            <a:avLst/>
          </a:prstGeom>
          <a:noFill/>
          <a:ln>
            <a:noFill/>
          </a:ln>
        </p:spPr>
        <p:txBody>
          <a:bodyPr spcFirstLastPara="1" wrap="square" lIns="91425" tIns="91425" rIns="91425" bIns="91425" anchor="t" anchorCtr="0">
            <a:noAutofit/>
          </a:bodyPr>
          <a:lstStyle/>
          <a:p>
            <a:pPr lvl="0"/>
            <a:r>
              <a:rPr lang="en-US" sz="4000" b="1">
                <a:solidFill>
                  <a:srgbClr val="303356"/>
                </a:solidFill>
                <a:latin typeface="Karla"/>
                <a:ea typeface="Karla"/>
                <a:cs typeface="Karla"/>
                <a:sym typeface="Karla"/>
              </a:rPr>
              <a:t>#</a:t>
            </a:r>
            <a:r>
              <a:rPr lang="en-US" sz="4000" b="1" err="1">
                <a:solidFill>
                  <a:srgbClr val="303356"/>
                </a:solidFill>
                <a:latin typeface="Karla"/>
                <a:ea typeface="Karla"/>
                <a:cs typeface="Karla"/>
                <a:sym typeface="Karla"/>
              </a:rPr>
              <a:t>chal</a:t>
            </a:r>
            <a:r>
              <a:rPr lang="en-US" sz="4000" b="1">
                <a:solidFill>
                  <a:srgbClr val="303356"/>
                </a:solidFill>
                <a:latin typeface="Karla"/>
                <a:ea typeface="Karla"/>
                <a:cs typeface="Karla"/>
                <a:sym typeface="Karla"/>
              </a:rPr>
              <a:t>-</a:t>
            </a:r>
            <a:r>
              <a:rPr lang="en-US" sz="4000" b="1" err="1">
                <a:solidFill>
                  <a:srgbClr val="303356"/>
                </a:solidFill>
                <a:latin typeface="Karla"/>
                <a:ea typeface="Karla"/>
                <a:cs typeface="Karla"/>
                <a:sym typeface="Karla"/>
              </a:rPr>
              <a:t>alu</a:t>
            </a:r>
            <a:r>
              <a:rPr lang="en-US" sz="4000" b="1">
                <a:solidFill>
                  <a:srgbClr val="303356"/>
                </a:solidFill>
                <a:latin typeface="Karla"/>
                <a:ea typeface="Karla"/>
                <a:cs typeface="Karla"/>
                <a:sym typeface="Karla"/>
              </a:rPr>
              <a:t>-lea</a:t>
            </a:r>
          </a:p>
          <a:p>
            <a:pPr lvl="0"/>
            <a:r>
              <a:rPr lang="en-US" sz="4000" b="1">
                <a:solidFill>
                  <a:srgbClr val="303356"/>
                </a:solidFill>
                <a:latin typeface="Karla"/>
                <a:ea typeface="Karla"/>
                <a:cs typeface="Karla"/>
                <a:sym typeface="Karla"/>
              </a:rPr>
              <a:t>SAP – C4V</a:t>
            </a:r>
          </a:p>
        </p:txBody>
      </p:sp>
      <p:sp>
        <p:nvSpPr>
          <p:cNvPr id="158" name="Google Shape;158;p40"/>
          <p:cNvSpPr txBox="1"/>
          <p:nvPr/>
        </p:nvSpPr>
        <p:spPr>
          <a:xfrm>
            <a:off x="961158" y="3813600"/>
            <a:ext cx="2527500" cy="253500"/>
          </a:xfrm>
          <a:prstGeom prst="rect">
            <a:avLst/>
          </a:prstGeom>
          <a:noFill/>
          <a:ln>
            <a:noFill/>
          </a:ln>
        </p:spPr>
        <p:txBody>
          <a:bodyPr spcFirstLastPara="1" wrap="square" lIns="91425" tIns="91425" rIns="91425" bIns="91425" anchor="t" anchorCtr="0">
            <a:noAutofit/>
          </a:bodyPr>
          <a:lstStyle/>
          <a:p>
            <a:pPr marL="0" lvl="0" indent="0" algn="l" rtl="0">
              <a:lnSpc>
                <a:spcPct val="144444"/>
              </a:lnSpc>
              <a:spcBef>
                <a:spcPts val="0"/>
              </a:spcBef>
              <a:spcAft>
                <a:spcPts val="0"/>
              </a:spcAft>
              <a:buClr>
                <a:schemeClr val="dk1"/>
              </a:buClr>
              <a:buSzPts val="1100"/>
              <a:buFont typeface="Arial"/>
              <a:buNone/>
            </a:pPr>
            <a:r>
              <a:rPr lang="en" sz="1000">
                <a:solidFill>
                  <a:srgbClr val="303356"/>
                </a:solidFill>
                <a:latin typeface="Courier New"/>
                <a:ea typeface="Courier New"/>
                <a:cs typeface="Courier New"/>
                <a:sym typeface="Courier New"/>
              </a:rPr>
              <a:t>2019-April-Hackathon</a:t>
            </a:r>
            <a:endParaRPr sz="1000" b="1">
              <a:solidFill>
                <a:srgbClr val="535895"/>
              </a:solidFill>
              <a:latin typeface="Karla"/>
              <a:ea typeface="Karla"/>
              <a:cs typeface="Karla"/>
              <a:sym typeface="Karla"/>
            </a:endParaRPr>
          </a:p>
        </p:txBody>
      </p:sp>
      <p:pic>
        <p:nvPicPr>
          <p:cNvPr id="159" name="Google Shape;159;p40"/>
          <p:cNvPicPr preferRelativeResize="0"/>
          <p:nvPr/>
        </p:nvPicPr>
        <p:blipFill>
          <a:blip r:embed="rId3">
            <a:alphaModFix/>
          </a:blip>
          <a:stretch>
            <a:fillRect/>
          </a:stretch>
        </p:blipFill>
        <p:spPr>
          <a:xfrm>
            <a:off x="966500" y="774700"/>
            <a:ext cx="1359750" cy="43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163"/>
        <p:cNvGrpSpPr/>
        <p:nvPr/>
      </p:nvGrpSpPr>
      <p:grpSpPr>
        <a:xfrm>
          <a:off x="0" y="0"/>
          <a:ext cx="0" cy="0"/>
          <a:chOff x="0" y="0"/>
          <a:chExt cx="0" cy="0"/>
        </a:xfrm>
      </p:grpSpPr>
      <p:sp>
        <p:nvSpPr>
          <p:cNvPr id="164" name="Google Shape;164;p41"/>
          <p:cNvSpPr txBox="1"/>
          <p:nvPr/>
        </p:nvSpPr>
        <p:spPr>
          <a:xfrm>
            <a:off x="886000" y="866525"/>
            <a:ext cx="5120400" cy="377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535895"/>
                </a:solidFill>
                <a:latin typeface="Karla"/>
                <a:ea typeface="Karla"/>
                <a:cs typeface="Karla"/>
                <a:sym typeface="Karla"/>
              </a:rPr>
              <a:t>About the team … </a:t>
            </a:r>
            <a:endParaRPr sz="1800">
              <a:solidFill>
                <a:srgbClr val="535895"/>
              </a:solidFill>
              <a:latin typeface="Karla"/>
              <a:ea typeface="Karla"/>
              <a:cs typeface="Karla"/>
              <a:sym typeface="Karla"/>
            </a:endParaRPr>
          </a:p>
        </p:txBody>
      </p:sp>
      <p:sp>
        <p:nvSpPr>
          <p:cNvPr id="165" name="Google Shape;165;p41"/>
          <p:cNvSpPr txBox="1"/>
          <p:nvPr/>
        </p:nvSpPr>
        <p:spPr>
          <a:xfrm>
            <a:off x="886000" y="1596722"/>
            <a:ext cx="6601500" cy="2912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900" b="1">
                <a:solidFill>
                  <a:srgbClr val="303356"/>
                </a:solidFill>
                <a:latin typeface="Karla"/>
                <a:ea typeface="Karla"/>
                <a:cs typeface="Karla"/>
                <a:sym typeface="Karla"/>
              </a:rPr>
              <a:t>WHO WE ARE?</a:t>
            </a:r>
            <a:endParaRPr sz="1000" b="1">
              <a:solidFill>
                <a:srgbClr val="303356"/>
              </a:solidFill>
              <a:latin typeface="Karla"/>
              <a:ea typeface="Karla"/>
              <a:cs typeface="Karla"/>
              <a:sym typeface="Karla"/>
            </a:endParaRPr>
          </a:p>
          <a:p>
            <a:pPr marL="0" lvl="0" indent="0" algn="l" rtl="0">
              <a:lnSpc>
                <a:spcPct val="140000"/>
              </a:lnSpc>
              <a:spcBef>
                <a:spcPts val="0"/>
              </a:spcBef>
              <a:spcAft>
                <a:spcPts val="0"/>
              </a:spcAft>
              <a:buClr>
                <a:schemeClr val="dk1"/>
              </a:buClr>
              <a:buSzPts val="1100"/>
              <a:buFont typeface="Arial"/>
              <a:buNone/>
            </a:pPr>
            <a:r>
              <a:rPr lang="pt-BR" sz="1000">
                <a:solidFill>
                  <a:srgbClr val="484848"/>
                </a:solidFill>
                <a:latin typeface="Karla"/>
                <a:ea typeface="Karla"/>
                <a:cs typeface="Karla"/>
                <a:sym typeface="Karla"/>
              </a:rPr>
              <a:t>Anna Oliveira</a:t>
            </a:r>
            <a:endParaRPr lang="pt-BR" sz="1000">
              <a:solidFill>
                <a:srgbClr val="484848"/>
              </a:solidFill>
              <a:latin typeface="Karla"/>
              <a:ea typeface="Karla"/>
              <a:cs typeface="Karla"/>
            </a:endParaRPr>
          </a:p>
          <a:p>
            <a:pPr marL="0" lvl="0" indent="0" algn="l" rtl="0">
              <a:lnSpc>
                <a:spcPct val="140000"/>
              </a:lnSpc>
              <a:spcBef>
                <a:spcPts val="0"/>
              </a:spcBef>
              <a:spcAft>
                <a:spcPts val="0"/>
              </a:spcAft>
              <a:buClr>
                <a:schemeClr val="dk1"/>
              </a:buClr>
              <a:buSzPts val="1100"/>
              <a:buFont typeface="Arial"/>
              <a:buNone/>
            </a:pPr>
            <a:r>
              <a:rPr lang="pt-BR" sz="1000">
                <a:solidFill>
                  <a:srgbClr val="484848"/>
                </a:solidFill>
                <a:latin typeface="Karla"/>
                <a:ea typeface="Karla"/>
                <a:cs typeface="Karla"/>
                <a:sym typeface="Karla"/>
              </a:rPr>
              <a:t>Pedro </a:t>
            </a:r>
            <a:r>
              <a:rPr lang="pt-BR" sz="1000" err="1">
                <a:solidFill>
                  <a:srgbClr val="484848"/>
                </a:solidFill>
                <a:latin typeface="Karla"/>
                <a:ea typeface="Karla"/>
                <a:cs typeface="Karla"/>
                <a:sym typeface="Karla"/>
              </a:rPr>
              <a:t>Accorsi</a:t>
            </a:r>
            <a:endParaRPr lang="pt-BR" sz="1000">
              <a:solidFill>
                <a:srgbClr val="484848"/>
              </a:solidFill>
              <a:latin typeface="Karla"/>
              <a:ea typeface="Karla"/>
              <a:cs typeface="Karla"/>
              <a:sym typeface="Karla"/>
            </a:endParaRPr>
          </a:p>
          <a:p>
            <a:pPr marL="0" lvl="0" indent="0" algn="l" rtl="0">
              <a:lnSpc>
                <a:spcPct val="140000"/>
              </a:lnSpc>
              <a:spcBef>
                <a:spcPts val="0"/>
              </a:spcBef>
              <a:spcAft>
                <a:spcPts val="0"/>
              </a:spcAft>
              <a:buClr>
                <a:schemeClr val="dk1"/>
              </a:buClr>
              <a:buSzPts val="1100"/>
              <a:buFont typeface="Arial"/>
              <a:buNone/>
            </a:pPr>
            <a:r>
              <a:rPr lang="pt-BR" sz="1000">
                <a:solidFill>
                  <a:srgbClr val="484848"/>
                </a:solidFill>
                <a:latin typeface="Karla"/>
                <a:ea typeface="Karla"/>
                <a:cs typeface="Karla"/>
                <a:sym typeface="Karla"/>
              </a:rPr>
              <a:t>Bruno </a:t>
            </a:r>
            <a:r>
              <a:rPr lang="pt-BR" sz="1000" err="1">
                <a:solidFill>
                  <a:srgbClr val="484848"/>
                </a:solidFill>
                <a:latin typeface="Karla"/>
                <a:ea typeface="Karla"/>
                <a:cs typeface="Karla"/>
                <a:sym typeface="Karla"/>
              </a:rPr>
              <a:t>Eltz</a:t>
            </a:r>
            <a:endParaRPr lang="pt-BR" sz="1000">
              <a:solidFill>
                <a:srgbClr val="484848"/>
              </a:solidFill>
              <a:latin typeface="Karla"/>
              <a:ea typeface="Karla"/>
              <a:cs typeface="Karla"/>
              <a:sym typeface="Karla"/>
            </a:endParaRPr>
          </a:p>
          <a:p>
            <a:pPr marL="0" lvl="0" indent="0" algn="l" rtl="0">
              <a:lnSpc>
                <a:spcPct val="140000"/>
              </a:lnSpc>
              <a:spcBef>
                <a:spcPts val="0"/>
              </a:spcBef>
              <a:spcAft>
                <a:spcPts val="0"/>
              </a:spcAft>
              <a:buClr>
                <a:schemeClr val="dk1"/>
              </a:buClr>
              <a:buSzPts val="1100"/>
              <a:buFont typeface="Arial"/>
              <a:buNone/>
            </a:pPr>
            <a:r>
              <a:rPr lang="pt-BR" sz="1000">
                <a:solidFill>
                  <a:srgbClr val="484848"/>
                </a:solidFill>
                <a:latin typeface="Karla"/>
                <a:ea typeface="Karla"/>
                <a:cs typeface="Karla"/>
                <a:sym typeface="Karla"/>
              </a:rPr>
              <a:t>Jonatas Silveira</a:t>
            </a:r>
            <a:endParaRPr lang="pt-BR" sz="1000">
              <a:solidFill>
                <a:srgbClr val="484848"/>
              </a:solidFill>
              <a:latin typeface="Karla"/>
              <a:ea typeface="Karla"/>
              <a:cs typeface="Karla"/>
            </a:endParaRPr>
          </a:p>
          <a:p>
            <a:pPr marL="0" lvl="0" indent="0" algn="l" rtl="0">
              <a:lnSpc>
                <a:spcPct val="140000"/>
              </a:lnSpc>
              <a:spcBef>
                <a:spcPts val="0"/>
              </a:spcBef>
              <a:spcAft>
                <a:spcPts val="0"/>
              </a:spcAft>
              <a:buClr>
                <a:schemeClr val="dk1"/>
              </a:buClr>
              <a:buSzPts val="1100"/>
              <a:buFont typeface="Arial"/>
              <a:buNone/>
            </a:pPr>
            <a:r>
              <a:rPr lang="pt-BR" sz="1000">
                <a:solidFill>
                  <a:srgbClr val="484848"/>
                </a:solidFill>
                <a:latin typeface="Karla"/>
                <a:ea typeface="Karla"/>
                <a:cs typeface="Karla"/>
                <a:sym typeface="Karla"/>
              </a:rPr>
              <a:t>David Reis</a:t>
            </a:r>
            <a:endParaRPr lang="pt-BR" sz="1000">
              <a:solidFill>
                <a:srgbClr val="484848"/>
              </a:solidFill>
              <a:latin typeface="Karla"/>
              <a:ea typeface="Karla"/>
              <a:cs typeface="Karla"/>
            </a:endParaRPr>
          </a:p>
          <a:p>
            <a:pPr marL="0" lvl="0" indent="0" algn="l" rtl="0">
              <a:lnSpc>
                <a:spcPct val="140000"/>
              </a:lnSpc>
              <a:spcBef>
                <a:spcPts val="0"/>
              </a:spcBef>
              <a:spcAft>
                <a:spcPts val="0"/>
              </a:spcAft>
              <a:buClr>
                <a:schemeClr val="dk1"/>
              </a:buClr>
              <a:buSzPts val="1100"/>
              <a:buFont typeface="Arial"/>
              <a:buNone/>
            </a:pPr>
            <a:r>
              <a:rPr lang="pt-BR" sz="1000">
                <a:solidFill>
                  <a:srgbClr val="484848"/>
                </a:solidFill>
                <a:latin typeface="Karla"/>
                <a:ea typeface="Karla"/>
                <a:cs typeface="Karla"/>
                <a:sym typeface="Karla"/>
              </a:rPr>
              <a:t>Priscila </a:t>
            </a:r>
            <a:r>
              <a:rPr lang="pt-BR" sz="1000" err="1">
                <a:solidFill>
                  <a:srgbClr val="484848"/>
                </a:solidFill>
                <a:latin typeface="Karla"/>
                <a:ea typeface="Karla"/>
                <a:cs typeface="Karla"/>
                <a:sym typeface="Karla"/>
              </a:rPr>
              <a:t>Ludwing</a:t>
            </a:r>
            <a:endParaRPr lang="pt-BR" sz="1000">
              <a:solidFill>
                <a:srgbClr val="484848"/>
              </a:solidFill>
              <a:latin typeface="Karla"/>
              <a:ea typeface="Karla"/>
              <a:cs typeface="Karla"/>
              <a:sym typeface="Karla"/>
            </a:endParaRPr>
          </a:p>
          <a:p>
            <a:pPr>
              <a:lnSpc>
                <a:spcPct val="140000"/>
              </a:lnSpc>
              <a:buClr>
                <a:schemeClr val="dk1"/>
              </a:buClr>
              <a:buSzPts val="1100"/>
            </a:pPr>
            <a:r>
              <a:rPr lang="pt-BR" sz="1000">
                <a:solidFill>
                  <a:srgbClr val="484848"/>
                </a:solidFill>
                <a:latin typeface="Karla"/>
                <a:ea typeface="Karla"/>
                <a:cs typeface="Karla"/>
              </a:rPr>
              <a:t>Vanessa Martinez</a:t>
            </a:r>
          </a:p>
          <a:p>
            <a:pPr>
              <a:lnSpc>
                <a:spcPct val="140000"/>
              </a:lnSpc>
              <a:buClr>
                <a:schemeClr val="dk1"/>
              </a:buClr>
              <a:buSzPts val="1100"/>
            </a:pPr>
            <a:r>
              <a:rPr lang="pt-BR" sz="1000">
                <a:solidFill>
                  <a:srgbClr val="484848"/>
                </a:solidFill>
                <a:latin typeface="Karla"/>
                <a:ea typeface="Karla"/>
                <a:cs typeface="Karla"/>
              </a:rPr>
              <a:t>Edgar Fernandez</a:t>
            </a:r>
          </a:p>
          <a:p>
            <a:pPr>
              <a:lnSpc>
                <a:spcPct val="140000"/>
              </a:lnSpc>
              <a:buClr>
                <a:schemeClr val="dk1"/>
              </a:buClr>
              <a:buSzPts val="1100"/>
            </a:pPr>
            <a:endParaRPr lang="en" sz="1000">
              <a:solidFill>
                <a:srgbClr val="484848"/>
              </a:solidFill>
              <a:latin typeface="Karla"/>
              <a:ea typeface="Karla"/>
              <a:cs typeface="Karla"/>
              <a:sym typeface="Karla"/>
            </a:endParaRPr>
          </a:p>
          <a:p>
            <a:pPr marL="0" lvl="0" indent="0" algn="l" rtl="0">
              <a:lnSpc>
                <a:spcPct val="150000"/>
              </a:lnSpc>
              <a:spcBef>
                <a:spcPts val="0"/>
              </a:spcBef>
              <a:spcAft>
                <a:spcPts val="0"/>
              </a:spcAft>
              <a:buClr>
                <a:schemeClr val="dk1"/>
              </a:buClr>
              <a:buSzPts val="1100"/>
              <a:buFont typeface="Arial"/>
              <a:buNone/>
            </a:pPr>
            <a:r>
              <a:rPr lang="en" sz="900" b="1">
                <a:solidFill>
                  <a:srgbClr val="303356"/>
                </a:solidFill>
                <a:latin typeface="Karla"/>
                <a:ea typeface="Karla"/>
                <a:cs typeface="Karla"/>
                <a:sym typeface="Karla"/>
              </a:rPr>
              <a:t>WHERE ARE WE FROM?</a:t>
            </a:r>
            <a:endParaRPr sz="1000" b="1">
              <a:solidFill>
                <a:srgbClr val="303356"/>
              </a:solidFill>
              <a:latin typeface="Karla"/>
              <a:ea typeface="Karla"/>
              <a:cs typeface="Karla"/>
              <a:sym typeface="Karla"/>
            </a:endParaRPr>
          </a:p>
          <a:p>
            <a:pPr marL="0" lvl="0" indent="0" algn="l" rtl="0">
              <a:lnSpc>
                <a:spcPct val="140000"/>
              </a:lnSpc>
              <a:spcBef>
                <a:spcPts val="0"/>
              </a:spcBef>
              <a:spcAft>
                <a:spcPts val="0"/>
              </a:spcAft>
              <a:buClr>
                <a:schemeClr val="dk1"/>
              </a:buClr>
              <a:buSzPts val="1100"/>
              <a:buFont typeface="Arial"/>
              <a:buNone/>
            </a:pPr>
            <a:r>
              <a:rPr lang="en" sz="1000">
                <a:solidFill>
                  <a:srgbClr val="484848"/>
                </a:solidFill>
                <a:latin typeface="Karla"/>
                <a:sym typeface="Karla"/>
              </a:rPr>
              <a:t>We all work at SAP</a:t>
            </a:r>
            <a:br>
              <a:rPr lang="en" sz="1000">
                <a:latin typeface="Karla"/>
                <a:ea typeface="Karla"/>
                <a:cs typeface="Karla"/>
              </a:rPr>
            </a:br>
            <a:br>
              <a:rPr lang="en" sz="1000">
                <a:latin typeface="Karla"/>
                <a:ea typeface="Karla"/>
                <a:cs typeface="Karla"/>
              </a:rPr>
            </a:br>
            <a:r>
              <a:rPr lang="en" sz="900" b="1">
                <a:solidFill>
                  <a:srgbClr val="303356"/>
                </a:solidFill>
                <a:latin typeface="Karla"/>
                <a:ea typeface="Karla"/>
                <a:cs typeface="Karla"/>
                <a:sym typeface="Karla"/>
              </a:rPr>
              <a:t>WHERE DO WE PARTICIPATE FROM?</a:t>
            </a:r>
            <a:endParaRPr sz="1000">
              <a:solidFill>
                <a:srgbClr val="303356"/>
              </a:solidFill>
              <a:latin typeface="Karla"/>
              <a:ea typeface="Karla"/>
              <a:cs typeface="Karla"/>
              <a:sym typeface="Karla"/>
            </a:endParaRPr>
          </a:p>
          <a:p>
            <a:pPr>
              <a:lnSpc>
                <a:spcPct val="140000"/>
              </a:lnSpc>
              <a:buClr>
                <a:schemeClr val="dk1"/>
              </a:buClr>
              <a:buSzPts val="1100"/>
            </a:pPr>
            <a:r>
              <a:rPr lang="en" sz="1000">
                <a:solidFill>
                  <a:srgbClr val="484848"/>
                </a:solidFill>
                <a:latin typeface="Karla"/>
                <a:ea typeface="Karla"/>
                <a:cs typeface="Karla"/>
                <a:sym typeface="Karla"/>
              </a:rPr>
              <a:t>Most of us are from Rio Grande do Sul, Brazil and we also have two Venezuelan teammates</a:t>
            </a:r>
            <a:br>
              <a:rPr lang="en" sz="1000">
                <a:latin typeface="Karla"/>
                <a:ea typeface="Karla"/>
                <a:cs typeface="Karla"/>
              </a:rPr>
            </a:br>
            <a:br>
              <a:rPr lang="en" sz="1000">
                <a:latin typeface="Karla"/>
                <a:ea typeface="Karla"/>
                <a:cs typeface="Karla"/>
              </a:rPr>
            </a:br>
            <a:endParaRPr sz="1000">
              <a:solidFill>
                <a:srgbClr val="484848"/>
              </a:solidFill>
              <a:latin typeface="Karla"/>
              <a:ea typeface="Karla"/>
              <a:cs typeface="Karla"/>
              <a:sym typeface="Karl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169"/>
        <p:cNvGrpSpPr/>
        <p:nvPr/>
      </p:nvGrpSpPr>
      <p:grpSpPr>
        <a:xfrm>
          <a:off x="0" y="0"/>
          <a:ext cx="0" cy="0"/>
          <a:chOff x="0" y="0"/>
          <a:chExt cx="0" cy="0"/>
        </a:xfrm>
      </p:grpSpPr>
      <p:sp>
        <p:nvSpPr>
          <p:cNvPr id="170" name="Google Shape;170;p42"/>
          <p:cNvSpPr txBox="1"/>
          <p:nvPr/>
        </p:nvSpPr>
        <p:spPr>
          <a:xfrm>
            <a:off x="886000" y="1556050"/>
            <a:ext cx="2600400" cy="12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200" b="1">
                <a:solidFill>
                  <a:srgbClr val="303356"/>
                </a:solidFill>
                <a:latin typeface="Karla"/>
                <a:ea typeface="Karla"/>
                <a:cs typeface="Karla"/>
                <a:sym typeface="Karla"/>
              </a:rPr>
              <a:t>Why did we choose this challenge?</a:t>
            </a:r>
            <a:endParaRPr sz="3200" b="1">
              <a:solidFill>
                <a:srgbClr val="303356"/>
              </a:solidFill>
              <a:latin typeface="Karla"/>
              <a:ea typeface="Karla"/>
              <a:cs typeface="Karla"/>
              <a:sym typeface="Karla"/>
            </a:endParaRPr>
          </a:p>
        </p:txBody>
      </p:sp>
      <p:sp>
        <p:nvSpPr>
          <p:cNvPr id="171" name="Google Shape;171;p42"/>
          <p:cNvSpPr txBox="1"/>
          <p:nvPr/>
        </p:nvSpPr>
        <p:spPr>
          <a:xfrm>
            <a:off x="886000" y="866525"/>
            <a:ext cx="2600400" cy="377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535895"/>
                </a:solidFill>
                <a:latin typeface="Karla"/>
                <a:ea typeface="Karla"/>
                <a:cs typeface="Karla"/>
                <a:sym typeface="Karla"/>
              </a:rPr>
              <a:t>About the project … </a:t>
            </a:r>
            <a:endParaRPr sz="1800">
              <a:solidFill>
                <a:srgbClr val="535895"/>
              </a:solidFill>
              <a:latin typeface="Karla"/>
              <a:ea typeface="Karla"/>
              <a:cs typeface="Karla"/>
              <a:sym typeface="Karla"/>
            </a:endParaRPr>
          </a:p>
        </p:txBody>
      </p:sp>
      <p:sp>
        <p:nvSpPr>
          <p:cNvPr id="172" name="Google Shape;172;p42"/>
          <p:cNvSpPr txBox="1"/>
          <p:nvPr/>
        </p:nvSpPr>
        <p:spPr>
          <a:xfrm>
            <a:off x="4639050" y="1685975"/>
            <a:ext cx="3415200" cy="3442800"/>
          </a:xfrm>
          <a:prstGeom prst="rect">
            <a:avLst/>
          </a:prstGeom>
          <a:noFill/>
          <a:ln>
            <a:noFill/>
          </a:ln>
        </p:spPr>
        <p:txBody>
          <a:bodyPr spcFirstLastPara="1" wrap="square" lIns="91425" tIns="91425" rIns="91425" bIns="91425" anchor="t" anchorCtr="0">
            <a:noAutofit/>
          </a:bodyPr>
          <a:lstStyle/>
          <a:p>
            <a:pPr marL="0" lvl="0" indent="0" algn="l" rtl="0">
              <a:lnSpc>
                <a:spcPct val="140000"/>
              </a:lnSpc>
              <a:spcBef>
                <a:spcPts val="0"/>
              </a:spcBef>
              <a:spcAft>
                <a:spcPts val="0"/>
              </a:spcAft>
              <a:buClr>
                <a:srgbClr val="000000"/>
              </a:buClr>
              <a:buSzPts val="1100"/>
              <a:buFont typeface="Arial"/>
              <a:buNone/>
            </a:pPr>
            <a:r>
              <a:rPr lang="en" sz="900" b="1">
                <a:solidFill>
                  <a:srgbClr val="303356"/>
                </a:solidFill>
                <a:latin typeface="Roboto Mono"/>
                <a:ea typeface="Roboto Mono"/>
                <a:cs typeface="Roboto Mono"/>
                <a:sym typeface="Roboto Mono"/>
              </a:rPr>
              <a:t>We selected this challenge because:</a:t>
            </a:r>
            <a:endParaRPr sz="900" b="1">
              <a:solidFill>
                <a:srgbClr val="303356"/>
              </a:solidFill>
              <a:latin typeface="Roboto Mono"/>
              <a:ea typeface="Roboto Mono"/>
              <a:cs typeface="Roboto Mono"/>
              <a:sym typeface="Roboto Mono"/>
            </a:endParaRPr>
          </a:p>
          <a:p>
            <a:pPr marL="0" lvl="0" indent="0" algn="l" rtl="0">
              <a:lnSpc>
                <a:spcPct val="140000"/>
              </a:lnSpc>
              <a:spcBef>
                <a:spcPts val="0"/>
              </a:spcBef>
              <a:spcAft>
                <a:spcPts val="0"/>
              </a:spcAft>
              <a:buNone/>
            </a:pPr>
            <a:endParaRPr lang="pt-B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r>
              <a:rPr lang="en-US" sz="800">
                <a:solidFill>
                  <a:srgbClr val="303356"/>
                </a:solidFill>
                <a:latin typeface="Karla"/>
                <a:ea typeface="Karla"/>
                <a:cs typeface="Karla"/>
                <a:sym typeface="Karla"/>
              </a:rPr>
              <a:t>We wanted to help motivate and encourage people to increase the donations of the USB </a:t>
            </a:r>
            <a:r>
              <a:rPr lang="pt-BR" sz="800" err="1">
                <a:solidFill>
                  <a:srgbClr val="303356"/>
                </a:solidFill>
                <a:latin typeface="Karla"/>
                <a:ea typeface="Karla"/>
                <a:cs typeface="Karla"/>
                <a:sym typeface="Karla"/>
              </a:rPr>
              <a:t>based</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on</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Gamification</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methodology</a:t>
            </a: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Clr>
                <a:schemeClr val="dk1"/>
              </a:buClr>
              <a:buSzPts val="1100"/>
              <a:buFont typeface="Arial"/>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Clr>
                <a:srgbClr val="000000"/>
              </a:buClr>
              <a:buSzPts val="1100"/>
              <a:buFont typeface="Arial"/>
              <a:buNone/>
            </a:pPr>
            <a:endParaRPr sz="800">
              <a:solidFill>
                <a:srgbClr val="303356"/>
              </a:solidFill>
              <a:latin typeface="Poppins SemiBold"/>
              <a:ea typeface="Poppins SemiBold"/>
              <a:cs typeface="Poppins SemiBold"/>
              <a:sym typeface="Poppins SemiBold"/>
            </a:endParaRPr>
          </a:p>
          <a:p>
            <a:pPr marL="0" lvl="0" indent="0" algn="l" rtl="0">
              <a:lnSpc>
                <a:spcPct val="140000"/>
              </a:lnSpc>
              <a:spcBef>
                <a:spcPts val="0"/>
              </a:spcBef>
              <a:spcAft>
                <a:spcPts val="0"/>
              </a:spcAft>
              <a:buClr>
                <a:srgbClr val="000000"/>
              </a:buClr>
              <a:buSzPts val="1100"/>
              <a:buFont typeface="Arial"/>
              <a:buNone/>
            </a:pPr>
            <a:endParaRPr sz="800">
              <a:solidFill>
                <a:srgbClr val="303356"/>
              </a:solidFill>
              <a:latin typeface="Poppins SemiBold"/>
              <a:ea typeface="Poppins SemiBold"/>
              <a:cs typeface="Poppins SemiBold"/>
              <a:sym typeface="Poppins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169"/>
        <p:cNvGrpSpPr/>
        <p:nvPr/>
      </p:nvGrpSpPr>
      <p:grpSpPr>
        <a:xfrm>
          <a:off x="0" y="0"/>
          <a:ext cx="0" cy="0"/>
          <a:chOff x="0" y="0"/>
          <a:chExt cx="0" cy="0"/>
        </a:xfrm>
      </p:grpSpPr>
      <p:sp>
        <p:nvSpPr>
          <p:cNvPr id="170" name="Google Shape;170;p42"/>
          <p:cNvSpPr txBox="1"/>
          <p:nvPr/>
        </p:nvSpPr>
        <p:spPr>
          <a:xfrm>
            <a:off x="886000" y="1556050"/>
            <a:ext cx="3127200" cy="1285800"/>
          </a:xfrm>
          <a:prstGeom prst="rect">
            <a:avLst/>
          </a:prstGeom>
          <a:noFill/>
          <a:ln>
            <a:noFill/>
          </a:ln>
        </p:spPr>
        <p:txBody>
          <a:bodyPr spcFirstLastPara="1" wrap="square" lIns="91425" tIns="91425" rIns="91425" bIns="91425" anchor="t" anchorCtr="0">
            <a:noAutofit/>
          </a:bodyPr>
          <a:lstStyle/>
          <a:p>
            <a:pPr lvl="0"/>
            <a:r>
              <a:rPr lang="en-US" sz="3200" b="1">
                <a:solidFill>
                  <a:srgbClr val="303356"/>
                </a:solidFill>
                <a:latin typeface="Karla"/>
                <a:ea typeface="Karla"/>
                <a:cs typeface="Karla"/>
                <a:sym typeface="Karla"/>
              </a:rPr>
              <a:t>What did we do to solve it?</a:t>
            </a:r>
          </a:p>
        </p:txBody>
      </p:sp>
      <p:sp>
        <p:nvSpPr>
          <p:cNvPr id="171" name="Google Shape;171;p42"/>
          <p:cNvSpPr txBox="1"/>
          <p:nvPr/>
        </p:nvSpPr>
        <p:spPr>
          <a:xfrm>
            <a:off x="886000" y="866525"/>
            <a:ext cx="2600400" cy="377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535895"/>
                </a:solidFill>
                <a:latin typeface="Karla"/>
                <a:ea typeface="Karla"/>
                <a:cs typeface="Karla"/>
                <a:sym typeface="Karla"/>
              </a:rPr>
              <a:t>About the solution … </a:t>
            </a:r>
            <a:endParaRPr sz="1800">
              <a:solidFill>
                <a:srgbClr val="535895"/>
              </a:solidFill>
              <a:latin typeface="Karla"/>
              <a:ea typeface="Karla"/>
              <a:cs typeface="Karla"/>
              <a:sym typeface="Karla"/>
            </a:endParaRPr>
          </a:p>
        </p:txBody>
      </p:sp>
      <p:sp>
        <p:nvSpPr>
          <p:cNvPr id="172" name="Google Shape;172;p42"/>
          <p:cNvSpPr txBox="1"/>
          <p:nvPr/>
        </p:nvSpPr>
        <p:spPr>
          <a:xfrm>
            <a:off x="4639050" y="1685975"/>
            <a:ext cx="3675884" cy="3452826"/>
          </a:xfrm>
          <a:prstGeom prst="rect">
            <a:avLst/>
          </a:prstGeom>
          <a:noFill/>
          <a:ln>
            <a:noFill/>
          </a:ln>
        </p:spPr>
        <p:txBody>
          <a:bodyPr spcFirstLastPara="1" wrap="square" lIns="91425" tIns="91425" rIns="91425" bIns="91425" anchor="t" anchorCtr="0">
            <a:noAutofit/>
          </a:bodyPr>
          <a:lstStyle/>
          <a:p>
            <a:pPr lvl="0">
              <a:lnSpc>
                <a:spcPct val="140000"/>
              </a:lnSpc>
              <a:buSzPts val="1100"/>
            </a:pPr>
            <a:r>
              <a:rPr lang="en-US" sz="900" b="1">
                <a:solidFill>
                  <a:srgbClr val="303356"/>
                </a:solidFill>
                <a:latin typeface="Roboto Mono"/>
                <a:ea typeface="Roboto Mono"/>
                <a:cs typeface="Roboto Mono"/>
                <a:sym typeface="Roboto Mono"/>
              </a:rPr>
              <a:t>Our approach was:</a:t>
            </a:r>
          </a:p>
          <a:p>
            <a:pPr>
              <a:lnSpc>
                <a:spcPct val="140000"/>
              </a:lnSpc>
              <a:spcBef>
                <a:spcPts val="400"/>
              </a:spcBef>
            </a:pPr>
            <a:r>
              <a:rPr lang="en-US" sz="800">
                <a:latin typeface="Karla"/>
                <a:ea typeface="Karla"/>
                <a:cs typeface="Karla"/>
              </a:rPr>
              <a:t>A new php page was created which displays the leaderboards along the page. In the top stays the general ones and the campaign’s ones right below. The buttons open a new tab with the current info and donation page of the respective campaign. All the leaderboards are generated from SQL queries based on the .csv files given. Furthermore, we updated each campaign image in order to attract the donator's attention.</a:t>
            </a:r>
          </a:p>
          <a:p>
            <a:pPr lvl="0">
              <a:lnSpc>
                <a:spcPct val="140000"/>
              </a:lnSpc>
              <a:buSzPts val="1100"/>
            </a:pPr>
            <a:endParaRPr lang="en-US" sz="800">
              <a:solidFill>
                <a:srgbClr val="303356"/>
              </a:solidFill>
              <a:latin typeface="Poppins SemiBold"/>
              <a:ea typeface="Poppins SemiBold"/>
              <a:cs typeface="Poppins SemiBold"/>
              <a:sym typeface="Poppins SemiBold"/>
            </a:endParaRPr>
          </a:p>
          <a:p>
            <a:pPr lvl="0">
              <a:lnSpc>
                <a:spcPct val="140000"/>
              </a:lnSpc>
              <a:buClr>
                <a:schemeClr val="dk1"/>
              </a:buClr>
              <a:buSzPts val="1100"/>
            </a:pPr>
            <a:r>
              <a:rPr lang="en-US" sz="900" b="1">
                <a:solidFill>
                  <a:srgbClr val="303356"/>
                </a:solidFill>
                <a:latin typeface="Roboto Mono"/>
                <a:ea typeface="Roboto Mono"/>
                <a:cs typeface="Roboto Mono"/>
                <a:sym typeface="Roboto Mono"/>
              </a:rPr>
              <a:t>Assumptions in Databases:</a:t>
            </a:r>
            <a:endParaRPr lang="en-US" sz="900" b="1">
              <a:solidFill>
                <a:srgbClr val="303356"/>
              </a:solidFill>
              <a:latin typeface="Roboto Mono"/>
              <a:ea typeface="Roboto Mono"/>
              <a:cs typeface="Roboto Mono"/>
            </a:endParaRPr>
          </a:p>
          <a:p>
            <a:pPr marL="228600" indent="-228600" fontAlgn="base">
              <a:buFont typeface="+mj-lt"/>
              <a:buAutoNum type="arabicPeriod"/>
            </a:pPr>
            <a:r>
              <a:rPr lang="en-US" sz="800">
                <a:latin typeface="Karla"/>
              </a:rPr>
              <a:t>New Boolean field Anonymous added in order to recognize and discard these entries when processing the leaderboards. </a:t>
            </a:r>
          </a:p>
          <a:p>
            <a:pPr marL="228600" indent="-228600" fontAlgn="base">
              <a:buFont typeface="+mj-lt"/>
              <a:buAutoNum type="arabicPeriod"/>
            </a:pPr>
            <a:r>
              <a:rPr lang="en-US" sz="800">
                <a:latin typeface="Karla"/>
              </a:rPr>
              <a:t>New Campaign field added in order to group the campaigns and display it separately. It would be appropriate to create a new table containing the campaigns’ information, if does not exist yet. </a:t>
            </a:r>
          </a:p>
          <a:p>
            <a:pPr marL="0" lvl="0" indent="0" algn="l" rtl="0">
              <a:lnSpc>
                <a:spcPct val="140000"/>
              </a:lnSpc>
              <a:spcBef>
                <a:spcPts val="0"/>
              </a:spcBef>
              <a:spcAft>
                <a:spcPts val="0"/>
              </a:spcAft>
              <a:buNone/>
            </a:pPr>
            <a:endParaRPr sz="800">
              <a:latin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Clr>
                <a:schemeClr val="dk1"/>
              </a:buClr>
              <a:buSzPts val="1100"/>
              <a:buFont typeface="Arial"/>
              <a:buNone/>
            </a:pPr>
            <a:endParaRPr lang="en-US" sz="800">
              <a:solidFill>
                <a:srgbClr val="303356"/>
              </a:solidFill>
              <a:latin typeface="Karla"/>
              <a:ea typeface="Karla"/>
              <a:cs typeface="Karla"/>
              <a:sym typeface="Karla"/>
            </a:endParaRPr>
          </a:p>
          <a:p>
            <a:pPr marL="0" lvl="0" indent="0" algn="l" rtl="0">
              <a:lnSpc>
                <a:spcPct val="140000"/>
              </a:lnSpc>
              <a:spcBef>
                <a:spcPts val="0"/>
              </a:spcBef>
              <a:spcAft>
                <a:spcPts val="0"/>
              </a:spcAft>
              <a:buClr>
                <a:srgbClr val="000000"/>
              </a:buClr>
              <a:buSzPts val="1100"/>
              <a:buFont typeface="Arial"/>
              <a:buNone/>
            </a:pPr>
            <a:endParaRPr lang="en-US" sz="800">
              <a:solidFill>
                <a:srgbClr val="303356"/>
              </a:solidFill>
              <a:latin typeface="Poppins SemiBold"/>
              <a:ea typeface="Poppins SemiBold"/>
              <a:cs typeface="Poppins SemiBold"/>
              <a:sym typeface="Poppins SemiBold"/>
            </a:endParaRPr>
          </a:p>
          <a:p>
            <a:pPr marL="0" lvl="0" indent="0" algn="l" rtl="0">
              <a:lnSpc>
                <a:spcPct val="140000"/>
              </a:lnSpc>
              <a:spcBef>
                <a:spcPts val="0"/>
              </a:spcBef>
              <a:spcAft>
                <a:spcPts val="0"/>
              </a:spcAft>
              <a:buClr>
                <a:srgbClr val="000000"/>
              </a:buClr>
              <a:buSzPts val="1100"/>
              <a:buFont typeface="Arial"/>
              <a:buNone/>
            </a:pPr>
            <a:endParaRPr sz="800">
              <a:solidFill>
                <a:srgbClr val="303356"/>
              </a:solidFill>
              <a:latin typeface="Poppins SemiBold"/>
              <a:ea typeface="Poppins SemiBold"/>
              <a:cs typeface="Poppins SemiBold"/>
              <a:sym typeface="Poppins SemiBold"/>
            </a:endParaRPr>
          </a:p>
        </p:txBody>
      </p:sp>
    </p:spTree>
    <p:extLst>
      <p:ext uri="{BB962C8B-B14F-4D97-AF65-F5344CB8AC3E}">
        <p14:creationId xmlns:p14="http://schemas.microsoft.com/office/powerpoint/2010/main" val="88198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183"/>
        <p:cNvGrpSpPr/>
        <p:nvPr/>
      </p:nvGrpSpPr>
      <p:grpSpPr>
        <a:xfrm>
          <a:off x="0" y="0"/>
          <a:ext cx="0" cy="0"/>
          <a:chOff x="0" y="0"/>
          <a:chExt cx="0" cy="0"/>
        </a:xfrm>
      </p:grpSpPr>
      <p:sp>
        <p:nvSpPr>
          <p:cNvPr id="184" name="Google Shape;184;p44"/>
          <p:cNvSpPr txBox="1"/>
          <p:nvPr/>
        </p:nvSpPr>
        <p:spPr>
          <a:xfrm>
            <a:off x="886000" y="1556050"/>
            <a:ext cx="3259500" cy="12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b="1">
                <a:solidFill>
                  <a:srgbClr val="303356"/>
                </a:solidFill>
                <a:latin typeface="Karla"/>
                <a:ea typeface="Karla"/>
                <a:cs typeface="Karla"/>
                <a:sym typeface="Karla"/>
              </a:rPr>
              <a:t>Where are we?</a:t>
            </a:r>
            <a:endParaRPr sz="3200" b="1">
              <a:solidFill>
                <a:srgbClr val="303356"/>
              </a:solidFill>
              <a:latin typeface="Karla"/>
              <a:ea typeface="Karla"/>
              <a:cs typeface="Karla"/>
              <a:sym typeface="Karla"/>
            </a:endParaRPr>
          </a:p>
        </p:txBody>
      </p:sp>
      <p:sp>
        <p:nvSpPr>
          <p:cNvPr id="185" name="Google Shape;185;p44"/>
          <p:cNvSpPr txBox="1"/>
          <p:nvPr/>
        </p:nvSpPr>
        <p:spPr>
          <a:xfrm>
            <a:off x="886000" y="866525"/>
            <a:ext cx="3486900" cy="377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535895"/>
                </a:solidFill>
                <a:latin typeface="Karla"/>
                <a:ea typeface="Karla"/>
                <a:cs typeface="Karla"/>
                <a:sym typeface="Karla"/>
              </a:rPr>
              <a:t>About the current state … </a:t>
            </a:r>
            <a:endParaRPr sz="1800">
              <a:solidFill>
                <a:srgbClr val="535895"/>
              </a:solidFill>
              <a:latin typeface="Karla"/>
              <a:ea typeface="Karla"/>
              <a:cs typeface="Karla"/>
              <a:sym typeface="Karla"/>
            </a:endParaRPr>
          </a:p>
        </p:txBody>
      </p:sp>
      <p:sp>
        <p:nvSpPr>
          <p:cNvPr id="186" name="Google Shape;186;p44"/>
          <p:cNvSpPr txBox="1"/>
          <p:nvPr/>
        </p:nvSpPr>
        <p:spPr>
          <a:xfrm>
            <a:off x="4639050" y="1685975"/>
            <a:ext cx="3415200" cy="3442800"/>
          </a:xfrm>
          <a:prstGeom prst="rect">
            <a:avLst/>
          </a:prstGeom>
          <a:noFill/>
          <a:ln>
            <a:noFill/>
          </a:ln>
        </p:spPr>
        <p:txBody>
          <a:bodyPr spcFirstLastPara="1" wrap="square" lIns="91425" tIns="91425" rIns="91425" bIns="91425" anchor="t" anchorCtr="0">
            <a:noAutofit/>
          </a:bodyPr>
          <a:lstStyle/>
          <a:p>
            <a:pPr marL="0" lvl="0" indent="0" algn="l" rtl="0">
              <a:lnSpc>
                <a:spcPct val="140000"/>
              </a:lnSpc>
              <a:spcBef>
                <a:spcPts val="0"/>
              </a:spcBef>
              <a:spcAft>
                <a:spcPts val="0"/>
              </a:spcAft>
              <a:buClr>
                <a:srgbClr val="000000"/>
              </a:buClr>
              <a:buSzPts val="1100"/>
              <a:buFont typeface="Arial"/>
              <a:buNone/>
            </a:pPr>
            <a:r>
              <a:rPr lang="en" sz="900" b="1">
                <a:solidFill>
                  <a:srgbClr val="303356"/>
                </a:solidFill>
                <a:latin typeface="Roboto Mono"/>
                <a:ea typeface="Roboto Mono"/>
                <a:cs typeface="Roboto Mono"/>
                <a:sym typeface="Roboto Mono"/>
              </a:rPr>
              <a:t>We accomplished:</a:t>
            </a:r>
            <a:endParaRPr sz="900" b="1">
              <a:solidFill>
                <a:srgbClr val="303356"/>
              </a:solidFill>
              <a:latin typeface="Roboto Mono"/>
              <a:ea typeface="Roboto Mono"/>
              <a:cs typeface="Roboto Mono"/>
              <a:sym typeface="Roboto Mono"/>
            </a:endParaRPr>
          </a:p>
          <a:p>
            <a:endParaRPr lang="en-US" sz="800">
              <a:solidFill>
                <a:srgbClr val="303356"/>
              </a:solidFill>
              <a:latin typeface="Karla"/>
              <a:sym typeface="Karla"/>
            </a:endParaRPr>
          </a:p>
          <a:p>
            <a:r>
              <a:rPr lang="en-US" sz="800">
                <a:solidFill>
                  <a:srgbClr val="303356"/>
                </a:solidFill>
                <a:latin typeface="Karla"/>
                <a:sym typeface="Karla"/>
              </a:rPr>
              <a:t>Leaderboards created:</a:t>
            </a:r>
            <a:endParaRPr lang="en-US" sz="800">
              <a:solidFill>
                <a:srgbClr val="303356"/>
              </a:solidFill>
              <a:latin typeface="Karla"/>
            </a:endParaRPr>
          </a:p>
          <a:p>
            <a:pPr marL="171450" lvl="5" indent="-171450">
              <a:buChar char="•"/>
            </a:pPr>
            <a:r>
              <a:rPr lang="en-US" sz="800">
                <a:latin typeface="Karla"/>
                <a:sym typeface="Karla"/>
              </a:rPr>
              <a:t>Top 5 donators per campaign </a:t>
            </a:r>
            <a:endParaRPr lang="en-US" sz="800">
              <a:latin typeface="Karla"/>
            </a:endParaRPr>
          </a:p>
          <a:p>
            <a:pPr marL="171450" lvl="5" indent="-171450">
              <a:buChar char="•"/>
            </a:pPr>
            <a:r>
              <a:rPr lang="en-US" sz="800">
                <a:latin typeface="Karla"/>
                <a:sym typeface="Karla"/>
              </a:rPr>
              <a:t>Top 5 donators per country</a:t>
            </a:r>
            <a:endParaRPr lang="en-US" sz="800">
              <a:latin typeface="Karla"/>
            </a:endParaRPr>
          </a:p>
          <a:p>
            <a:pPr marL="171450" lvl="5" indent="-171450">
              <a:buChar char="•"/>
            </a:pPr>
            <a:r>
              <a:rPr lang="en-US" sz="800">
                <a:latin typeface="Karla"/>
                <a:sym typeface="Karla"/>
              </a:rPr>
              <a:t>Top 5 donators general </a:t>
            </a:r>
            <a:endParaRPr lang="en-US" sz="800">
              <a:latin typeface="Karla"/>
            </a:endParaRPr>
          </a:p>
          <a:p>
            <a:pPr marL="171450" lvl="5" indent="-171450">
              <a:buChar char="•"/>
            </a:pPr>
            <a:r>
              <a:rPr lang="en-US" sz="800">
                <a:latin typeface="Karla"/>
                <a:sym typeface="Karla"/>
              </a:rPr>
              <a:t>Total amount and number of donations per campaign </a:t>
            </a:r>
            <a:endParaRPr lang="en-US" sz="800">
              <a:latin typeface="Karla"/>
            </a:endParaRPr>
          </a:p>
          <a:p>
            <a:pPr lvl="1"/>
            <a:endParaRPr lang="en-US" sz="800">
              <a:solidFill>
                <a:srgbClr val="303356"/>
              </a:solidFill>
              <a:latin typeface="Karla"/>
            </a:endParaRPr>
          </a:p>
          <a:p>
            <a:pPr>
              <a:lnSpc>
                <a:spcPct val="140000"/>
              </a:lnSpc>
            </a:pPr>
            <a:endParaRPr lang="en-US" sz="800">
              <a:latin typeface="Karla"/>
              <a:ea typeface="Karla"/>
              <a:cs typeface="Karla"/>
              <a:sym typeface="Karla"/>
            </a:endParaRPr>
          </a:p>
          <a:p>
            <a:pPr>
              <a:lnSpc>
                <a:spcPct val="140000"/>
              </a:lnSpc>
            </a:pPr>
            <a:endParaRPr lang="en-US" sz="800">
              <a:latin typeface="Karla"/>
              <a:ea typeface="Roboto Mono"/>
              <a:cs typeface="Roboto Mono"/>
            </a:endParaRPr>
          </a:p>
          <a:p>
            <a:pPr>
              <a:lnSpc>
                <a:spcPct val="140000"/>
              </a:lnSpc>
            </a:pPr>
            <a:endParaRPr lang="en-US" sz="800">
              <a:latin typeface="Karla"/>
              <a:ea typeface="Roboto Mono"/>
              <a:cs typeface="Roboto Mono"/>
            </a:endParaRPr>
          </a:p>
          <a:p>
            <a:pPr marL="0" lvl="0" indent="0" algn="l" rtl="0">
              <a:lnSpc>
                <a:spcPct val="140000"/>
              </a:lnSpc>
              <a:spcBef>
                <a:spcPts val="0"/>
              </a:spcBef>
              <a:spcAft>
                <a:spcPts val="0"/>
              </a:spcAft>
              <a:buNone/>
            </a:pPr>
            <a:r>
              <a:rPr lang="en" sz="900" b="1">
                <a:solidFill>
                  <a:srgbClr val="303356"/>
                </a:solidFill>
                <a:latin typeface="Roboto Mono"/>
                <a:ea typeface="Roboto Mono"/>
                <a:cs typeface="Roboto Mono"/>
                <a:sym typeface="Roboto Mono"/>
              </a:rPr>
              <a:t>Next Steps:</a:t>
            </a:r>
            <a:endParaRPr sz="900" b="1">
              <a:solidFill>
                <a:srgbClr val="303356"/>
              </a:solidFill>
              <a:latin typeface="Roboto Mono"/>
              <a:ea typeface="Roboto Mono"/>
              <a:cs typeface="Roboto Mono"/>
              <a:sym typeface="Roboto Mono"/>
            </a:endParaRPr>
          </a:p>
          <a:p>
            <a:pPr lvl="0">
              <a:lnSpc>
                <a:spcPct val="140000"/>
              </a:lnSpc>
            </a:pPr>
            <a:r>
              <a:rPr lang="en-US" sz="800">
                <a:solidFill>
                  <a:srgbClr val="303356"/>
                </a:solidFill>
                <a:latin typeface="Karla"/>
                <a:ea typeface="Karla"/>
                <a:cs typeface="Karla"/>
                <a:sym typeface="Karla"/>
              </a:rPr>
              <a:t>Thinking of ways for sharing the donation to promote the campaign through different social medias such as Instagram, Facebook, Twitter.</a:t>
            </a: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r>
              <a:rPr lang="pt-BR" sz="800">
                <a:solidFill>
                  <a:srgbClr val="303356"/>
                </a:solidFill>
                <a:latin typeface="Karla"/>
                <a:ea typeface="Karla"/>
                <a:cs typeface="Karla"/>
                <a:sym typeface="Karla"/>
              </a:rPr>
              <a:t>The </a:t>
            </a:r>
            <a:r>
              <a:rPr lang="pt-BR" sz="800" err="1">
                <a:solidFill>
                  <a:srgbClr val="303356"/>
                </a:solidFill>
                <a:latin typeface="Karla"/>
                <a:ea typeface="Karla"/>
                <a:cs typeface="Karla"/>
                <a:sym typeface="Karla"/>
              </a:rPr>
              <a:t>main</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idea</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will</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be</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to</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create</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an</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automatic</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email</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that</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every</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donor</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will</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receive</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after</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the</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donations</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submission</a:t>
            </a:r>
            <a:r>
              <a:rPr lang="pt-BR" sz="800">
                <a:solidFill>
                  <a:srgbClr val="303356"/>
                </a:solidFill>
                <a:latin typeface="Karla"/>
                <a:ea typeface="Karla"/>
                <a:cs typeface="Karla"/>
                <a:sym typeface="Karla"/>
              </a:rPr>
              <a:t>. The </a:t>
            </a:r>
            <a:r>
              <a:rPr lang="pt-BR" sz="800" err="1">
                <a:solidFill>
                  <a:srgbClr val="303356"/>
                </a:solidFill>
                <a:latin typeface="Karla"/>
                <a:ea typeface="Karla"/>
                <a:cs typeface="Karla"/>
                <a:sym typeface="Karla"/>
              </a:rPr>
              <a:t>email</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template</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will</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thanks</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the</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donor</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and</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contain</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the</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three</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options</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to</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share</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the</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news</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with</a:t>
            </a:r>
            <a:r>
              <a:rPr lang="pt-BR" sz="800">
                <a:solidFill>
                  <a:srgbClr val="303356"/>
                </a:solidFill>
                <a:latin typeface="Karla"/>
                <a:ea typeface="Karla"/>
                <a:cs typeface="Karla"/>
                <a:sym typeface="Karla"/>
              </a:rPr>
              <a:t> friends. (</a:t>
            </a:r>
            <a:r>
              <a:rPr lang="pt-BR" sz="800" err="1">
                <a:solidFill>
                  <a:srgbClr val="303356"/>
                </a:solidFill>
                <a:latin typeface="Karla"/>
                <a:ea typeface="Karla"/>
                <a:cs typeface="Karla"/>
                <a:sym typeface="Karla"/>
              </a:rPr>
              <a:t>Templates</a:t>
            </a:r>
            <a:r>
              <a:rPr lang="pt-BR" sz="800">
                <a:solidFill>
                  <a:srgbClr val="303356"/>
                </a:solidFill>
                <a:latin typeface="Karla"/>
                <a:ea typeface="Karla"/>
                <a:cs typeface="Karla"/>
                <a:sym typeface="Karla"/>
              </a:rPr>
              <a:t> </a:t>
            </a:r>
            <a:r>
              <a:rPr lang="pt-BR" sz="800" err="1">
                <a:solidFill>
                  <a:srgbClr val="303356"/>
                </a:solidFill>
                <a:latin typeface="Karla"/>
                <a:ea typeface="Karla"/>
                <a:cs typeface="Karla"/>
                <a:sym typeface="Karla"/>
              </a:rPr>
              <a:t>attached</a:t>
            </a:r>
            <a:r>
              <a:rPr lang="pt-BR" sz="800">
                <a:solidFill>
                  <a:srgbClr val="303356"/>
                </a:solidFill>
                <a:latin typeface="Karla"/>
                <a:ea typeface="Karla"/>
                <a:cs typeface="Karla"/>
                <a:sym typeface="Karla"/>
              </a:rPr>
              <a:t> in </a:t>
            </a:r>
            <a:r>
              <a:rPr lang="pt-BR" sz="800" err="1">
                <a:solidFill>
                  <a:srgbClr val="303356"/>
                </a:solidFill>
                <a:latin typeface="Karla"/>
                <a:ea typeface="Karla"/>
                <a:cs typeface="Karla"/>
                <a:sym typeface="Karla"/>
              </a:rPr>
              <a:t>github</a:t>
            </a:r>
            <a:r>
              <a:rPr lang="pt-BR" sz="800">
                <a:solidFill>
                  <a:srgbClr val="303356"/>
                </a:solidFill>
                <a:latin typeface="Karla"/>
                <a:ea typeface="Karla"/>
                <a:cs typeface="Karla"/>
                <a:sym typeface="Karla"/>
              </a:rPr>
              <a:t>)</a:t>
            </a: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Clr>
                <a:srgbClr val="000000"/>
              </a:buClr>
              <a:buSzPts val="1100"/>
              <a:buFont typeface="Arial"/>
              <a:buNone/>
            </a:pPr>
            <a:endParaRPr sz="800">
              <a:solidFill>
                <a:srgbClr val="303356"/>
              </a:solidFill>
              <a:latin typeface="Poppins SemiBold"/>
              <a:ea typeface="Poppins SemiBold"/>
              <a:cs typeface="Poppins SemiBold"/>
              <a:sym typeface="Poppins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03356"/>
        </a:solidFill>
        <a:effectLst/>
      </p:bgPr>
    </p:bg>
    <p:spTree>
      <p:nvGrpSpPr>
        <p:cNvPr id="1" name="Shape 190"/>
        <p:cNvGrpSpPr/>
        <p:nvPr/>
      </p:nvGrpSpPr>
      <p:grpSpPr>
        <a:xfrm>
          <a:off x="0" y="0"/>
          <a:ext cx="0" cy="0"/>
          <a:chOff x="0" y="0"/>
          <a:chExt cx="0" cy="0"/>
        </a:xfrm>
      </p:grpSpPr>
      <p:sp>
        <p:nvSpPr>
          <p:cNvPr id="191" name="Google Shape;191;p45"/>
          <p:cNvSpPr txBox="1"/>
          <p:nvPr/>
        </p:nvSpPr>
        <p:spPr>
          <a:xfrm>
            <a:off x="1332150" y="-100"/>
            <a:ext cx="6479700" cy="5143500"/>
          </a:xfrm>
          <a:prstGeom prst="rect">
            <a:avLst/>
          </a:prstGeom>
          <a:noFill/>
          <a:ln>
            <a:noFill/>
          </a:ln>
        </p:spPr>
        <p:txBody>
          <a:bodyPr spcFirstLastPara="1" wrap="square" lIns="91425" tIns="91425" rIns="91425" bIns="91425" anchor="ctr" anchorCtr="0">
            <a:noAutofit/>
          </a:bodyPr>
          <a:lstStyle/>
          <a:p>
            <a:pPr algn="ctr">
              <a:lnSpc>
                <a:spcPct val="150000"/>
              </a:lnSpc>
            </a:pPr>
            <a:r>
              <a:rPr lang="en" sz="3000" b="1">
                <a:solidFill>
                  <a:srgbClr val="FFFFFF"/>
                </a:solidFill>
                <a:latin typeface="Karla"/>
                <a:ea typeface="Karla"/>
                <a:cs typeface="Karla"/>
                <a:sym typeface="Karla"/>
              </a:rPr>
              <a:t>Print Screen Demo</a:t>
            </a:r>
            <a:endParaRPr lang="en-US" sz="3000" b="1">
              <a:solidFill>
                <a:srgbClr val="FFFFFF"/>
              </a:solidFill>
              <a:latin typeface="Karla"/>
              <a:ea typeface="Karla"/>
              <a:cs typeface="Karla"/>
              <a:sym typeface="Karl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03356"/>
        </a:solidFill>
        <a:effectLst/>
      </p:bgPr>
    </p:bg>
    <p:spTree>
      <p:nvGrpSpPr>
        <p:cNvPr id="1" name="Shape 190"/>
        <p:cNvGrpSpPr/>
        <p:nvPr/>
      </p:nvGrpSpPr>
      <p:grpSpPr>
        <a:xfrm>
          <a:off x="0" y="0"/>
          <a:ext cx="0" cy="0"/>
          <a:chOff x="0" y="0"/>
          <a:chExt cx="0" cy="0"/>
        </a:xfrm>
      </p:grpSpPr>
      <p:pic>
        <p:nvPicPr>
          <p:cNvPr id="2" name="Picture 2" descr="A screenshot of a cell phone&#10;&#10;Description generated with high confidence">
            <a:extLst>
              <a:ext uri="{FF2B5EF4-FFF2-40B4-BE49-F238E27FC236}">
                <a16:creationId xmlns:a16="http://schemas.microsoft.com/office/drawing/2014/main" id="{B44DFC9C-B1C0-4C74-B103-01AAF6B6C742}"/>
              </a:ext>
            </a:extLst>
          </p:cNvPr>
          <p:cNvPicPr>
            <a:picLocks noChangeAspect="1"/>
          </p:cNvPicPr>
          <p:nvPr/>
        </p:nvPicPr>
        <p:blipFill>
          <a:blip r:embed="rId3"/>
          <a:stretch>
            <a:fillRect/>
          </a:stretch>
        </p:blipFill>
        <p:spPr>
          <a:xfrm>
            <a:off x="2870880" y="133350"/>
            <a:ext cx="2712810" cy="4976585"/>
          </a:xfrm>
          <a:prstGeom prst="rect">
            <a:avLst/>
          </a:prstGeom>
        </p:spPr>
      </p:pic>
    </p:spTree>
    <p:extLst>
      <p:ext uri="{BB962C8B-B14F-4D97-AF65-F5344CB8AC3E}">
        <p14:creationId xmlns:p14="http://schemas.microsoft.com/office/powerpoint/2010/main" val="3951185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E4CC"/>
        </a:solidFill>
        <a:effectLst/>
      </p:bgPr>
    </p:bg>
    <p:spTree>
      <p:nvGrpSpPr>
        <p:cNvPr id="1" name="Shape 195"/>
        <p:cNvGrpSpPr/>
        <p:nvPr/>
      </p:nvGrpSpPr>
      <p:grpSpPr>
        <a:xfrm>
          <a:off x="0" y="0"/>
          <a:ext cx="0" cy="0"/>
          <a:chOff x="0" y="0"/>
          <a:chExt cx="0" cy="0"/>
        </a:xfrm>
      </p:grpSpPr>
      <p:sp>
        <p:nvSpPr>
          <p:cNvPr id="196" name="Google Shape;196;p46"/>
          <p:cNvSpPr/>
          <p:nvPr/>
        </p:nvSpPr>
        <p:spPr>
          <a:xfrm>
            <a:off x="3345170" y="0"/>
            <a:ext cx="5799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6"/>
          <p:cNvSpPr txBox="1"/>
          <p:nvPr/>
        </p:nvSpPr>
        <p:spPr>
          <a:xfrm>
            <a:off x="3894375" y="1005800"/>
            <a:ext cx="3415200" cy="3442800"/>
          </a:xfrm>
          <a:prstGeom prst="rect">
            <a:avLst/>
          </a:prstGeom>
          <a:noFill/>
          <a:ln>
            <a:noFill/>
          </a:ln>
        </p:spPr>
        <p:txBody>
          <a:bodyPr spcFirstLastPara="1" wrap="square" lIns="91425" tIns="91425" rIns="91425" bIns="91425" anchor="t" anchorCtr="0">
            <a:noAutofit/>
          </a:bodyPr>
          <a:lstStyle/>
          <a:p>
            <a:pPr marL="0" lvl="0" indent="0" algn="l" rtl="0">
              <a:lnSpc>
                <a:spcPct val="140000"/>
              </a:lnSpc>
              <a:spcBef>
                <a:spcPts val="0"/>
              </a:spcBef>
              <a:spcAft>
                <a:spcPts val="0"/>
              </a:spcAft>
              <a:buNone/>
            </a:pPr>
            <a:r>
              <a:rPr lang="en" sz="1000" b="1" err="1">
                <a:solidFill>
                  <a:srgbClr val="303356"/>
                </a:solidFill>
                <a:latin typeface="Karla"/>
                <a:ea typeface="Karla"/>
                <a:cs typeface="Karla"/>
                <a:sym typeface="Karla"/>
              </a:rPr>
              <a:t>Devpost</a:t>
            </a:r>
            <a:r>
              <a:rPr lang="en" sz="1000" b="1">
                <a:solidFill>
                  <a:srgbClr val="303356"/>
                </a:solidFill>
                <a:latin typeface="Karla"/>
                <a:ea typeface="Karla"/>
                <a:cs typeface="Karla"/>
                <a:sym typeface="Karla"/>
              </a:rPr>
              <a:t>:</a:t>
            </a:r>
            <a:endParaRPr sz="1000" b="1">
              <a:solidFill>
                <a:srgbClr val="303356"/>
              </a:solidFill>
              <a:latin typeface="Karla"/>
              <a:ea typeface="Karla"/>
              <a:cs typeface="Karla"/>
              <a:sym typeface="Karla"/>
            </a:endParaRPr>
          </a:p>
          <a:p>
            <a:pPr lvl="0">
              <a:lnSpc>
                <a:spcPct val="140000"/>
              </a:lnSpc>
            </a:pPr>
            <a:r>
              <a:rPr lang="en-US" sz="800">
                <a:hlinkClick r:id="rId3"/>
              </a:rPr>
              <a:t>https://devpost.com/software/c4v-alu-lea</a:t>
            </a:r>
            <a:endParaRPr lang="en-US" sz="800"/>
          </a:p>
          <a:p>
            <a:pPr lvl="0">
              <a:lnSpc>
                <a:spcPct val="140000"/>
              </a:lnSpc>
            </a:pPr>
            <a:endParaRPr lang="en" sz="800">
              <a:solidFill>
                <a:srgbClr val="303356"/>
              </a:solidFill>
              <a:latin typeface="Karla"/>
              <a:ea typeface="Karla"/>
            </a:endParaRPr>
          </a:p>
          <a:p>
            <a:pPr marL="0" lvl="0" indent="0" algn="l" rtl="0">
              <a:lnSpc>
                <a:spcPct val="140000"/>
              </a:lnSpc>
              <a:spcBef>
                <a:spcPts val="0"/>
              </a:spcBef>
              <a:spcAft>
                <a:spcPts val="0"/>
              </a:spcAft>
              <a:buNone/>
            </a:pPr>
            <a:r>
              <a:rPr lang="en" sz="1000" b="1">
                <a:solidFill>
                  <a:srgbClr val="303356"/>
                </a:solidFill>
                <a:latin typeface="Karla"/>
                <a:ea typeface="Karla"/>
                <a:cs typeface="Karla"/>
                <a:sym typeface="Karla"/>
              </a:rPr>
              <a:t>Slack channel:</a:t>
            </a:r>
            <a:endParaRPr sz="1000" b="1">
              <a:solidFill>
                <a:srgbClr val="303356"/>
              </a:solidFill>
              <a:latin typeface="Karla"/>
              <a:ea typeface="Karla"/>
              <a:cs typeface="Karla"/>
              <a:sym typeface="Karla"/>
            </a:endParaRPr>
          </a:p>
          <a:p>
            <a:pPr lvl="0">
              <a:lnSpc>
                <a:spcPct val="140000"/>
              </a:lnSpc>
            </a:pPr>
            <a:r>
              <a:rPr lang="en" sz="1000">
                <a:solidFill>
                  <a:srgbClr val="303356"/>
                </a:solidFill>
                <a:latin typeface="Karla"/>
                <a:ea typeface="Karla"/>
                <a:cs typeface="Karla"/>
                <a:sym typeface="Karla"/>
              </a:rPr>
              <a:t>#c4v-sjiy</a:t>
            </a: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Clr>
                <a:srgbClr val="000000"/>
              </a:buClr>
              <a:buSzPts val="1100"/>
              <a:buFont typeface="Arial"/>
              <a:buNone/>
            </a:pPr>
            <a:endParaRPr sz="800">
              <a:solidFill>
                <a:srgbClr val="303356"/>
              </a:solidFill>
              <a:latin typeface="Karla"/>
              <a:ea typeface="Karla"/>
              <a:cs typeface="Karla"/>
              <a:sym typeface="Karla"/>
            </a:endParaRPr>
          </a:p>
          <a:p>
            <a:pPr marL="0" lvl="0" indent="0" algn="l" rtl="0">
              <a:lnSpc>
                <a:spcPct val="140000"/>
              </a:lnSpc>
              <a:spcBef>
                <a:spcPts val="0"/>
              </a:spcBef>
              <a:spcAft>
                <a:spcPts val="0"/>
              </a:spcAft>
              <a:buClr>
                <a:srgbClr val="000000"/>
              </a:buClr>
              <a:buSzPts val="1100"/>
              <a:buFont typeface="Arial"/>
              <a:buNone/>
            </a:pPr>
            <a:endParaRPr sz="800">
              <a:solidFill>
                <a:srgbClr val="303356"/>
              </a:solidFill>
              <a:latin typeface="Karla"/>
              <a:ea typeface="Karla"/>
              <a:cs typeface="Karla"/>
              <a:sym typeface="Karla"/>
            </a:endParaRPr>
          </a:p>
        </p:txBody>
      </p:sp>
      <p:sp>
        <p:nvSpPr>
          <p:cNvPr id="198" name="Google Shape;198;p46"/>
          <p:cNvSpPr txBox="1"/>
          <p:nvPr/>
        </p:nvSpPr>
        <p:spPr>
          <a:xfrm>
            <a:off x="587600" y="1556050"/>
            <a:ext cx="2624100" cy="12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b="1">
                <a:solidFill>
                  <a:srgbClr val="303356"/>
                </a:solidFill>
                <a:latin typeface="Karla"/>
                <a:ea typeface="Karla"/>
                <a:cs typeface="Karla"/>
                <a:sym typeface="Karla"/>
              </a:rPr>
              <a:t>Where to find us</a:t>
            </a:r>
            <a:endParaRPr sz="3200" b="1">
              <a:solidFill>
                <a:srgbClr val="303356"/>
              </a:solidFill>
              <a:latin typeface="Karla"/>
              <a:ea typeface="Karla"/>
              <a:cs typeface="Karla"/>
              <a:sym typeface="Karl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Words>
  <Application>Microsoft Macintosh PowerPoint</Application>
  <PresentationFormat>On-screen Show (16:9)</PresentationFormat>
  <Paragraphs>90</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Poppins SemiBold</vt:lpstr>
      <vt:lpstr>Karla</vt:lpstr>
      <vt:lpstr>Roboto Mono</vt:lpstr>
      <vt:lpstr>Arial</vt:lpstr>
      <vt:lpstr>Courier New</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Martinez, Vanessa</cp:lastModifiedBy>
  <cp:revision>1</cp:revision>
  <dcterms:modified xsi:type="dcterms:W3CDTF">2019-04-14T22:09:27Z</dcterms:modified>
</cp:coreProperties>
</file>