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24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SUS\Downloads\employee_data%20(4).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wnloads\employee_data%20(4).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data.excel.txt]employee data.excel!PivotTable1</c:name>
    <c:fmtId val="8"/>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manualLayout>
          <c:layoutTarget val="inner"/>
          <c:xMode val="edge"/>
          <c:yMode val="edge"/>
          <c:x val="0.1405585537762836"/>
          <c:y val="5.6583784920438994E-2"/>
          <c:w val="0.69499719838390983"/>
          <c:h val="0.86647819239316926"/>
        </c:manualLayout>
      </c:layout>
      <c:barChart>
        <c:barDir val="col"/>
        <c:grouping val="clustered"/>
        <c:varyColors val="0"/>
        <c:ser>
          <c:idx val="0"/>
          <c:order val="0"/>
          <c:tx>
            <c:strRef>
              <c:f>'employee data.excel'!$B$3:$B$4</c:f>
              <c:strCache>
                <c:ptCount val="1"/>
                <c:pt idx="0">
                  <c:v>BPC</c:v>
                </c:pt>
              </c:strCache>
            </c:strRef>
          </c:tx>
          <c:spPr>
            <a:solidFill>
              <a:schemeClr val="accent1"/>
            </a:solidFill>
            <a:ln>
              <a:noFill/>
            </a:ln>
            <a:effectLst/>
          </c:spPr>
          <c:invertIfNegative val="0"/>
          <c:cat>
            <c:strRef>
              <c:f>'employee data.excel'!$A$5:$A$9</c:f>
              <c:strCache>
                <c:ptCount val="4"/>
                <c:pt idx="0">
                  <c:v>high</c:v>
                </c:pt>
                <c:pt idx="1">
                  <c:v>low</c:v>
                </c:pt>
                <c:pt idx="2">
                  <c:v>medium</c:v>
                </c:pt>
                <c:pt idx="3">
                  <c:v>very high</c:v>
                </c:pt>
              </c:strCache>
            </c:strRef>
          </c:cat>
          <c:val>
            <c:numRef>
              <c:f>'employee data.excel'!$B$5:$B$9</c:f>
              <c:numCache>
                <c:formatCode>General</c:formatCode>
                <c:ptCount val="4"/>
                <c:pt idx="0">
                  <c:v>46</c:v>
                </c:pt>
                <c:pt idx="1">
                  <c:v>82</c:v>
                </c:pt>
                <c:pt idx="2">
                  <c:v>145</c:v>
                </c:pt>
                <c:pt idx="3">
                  <c:v>30</c:v>
                </c:pt>
              </c:numCache>
            </c:numRef>
          </c:val>
          <c:extLst>
            <c:ext xmlns:c16="http://schemas.microsoft.com/office/drawing/2014/chart" uri="{C3380CC4-5D6E-409C-BE32-E72D297353CC}">
              <c16:uniqueId val="{00000000-E204-4CB6-B78B-B6F0B7366975}"/>
            </c:ext>
          </c:extLst>
        </c:ser>
        <c:ser>
          <c:idx val="1"/>
          <c:order val="1"/>
          <c:tx>
            <c:strRef>
              <c:f>'employee data.excel'!$C$3:$C$4</c:f>
              <c:strCache>
                <c:ptCount val="1"/>
                <c:pt idx="0">
                  <c:v>CCDR</c:v>
                </c:pt>
              </c:strCache>
            </c:strRef>
          </c:tx>
          <c:spPr>
            <a:solidFill>
              <a:schemeClr val="accent2"/>
            </a:solidFill>
            <a:ln>
              <a:noFill/>
            </a:ln>
            <a:effectLst/>
          </c:spPr>
          <c:invertIfNegative val="0"/>
          <c:cat>
            <c:strRef>
              <c:f>'employee data.excel'!$A$5:$A$9</c:f>
              <c:strCache>
                <c:ptCount val="4"/>
                <c:pt idx="0">
                  <c:v>high</c:v>
                </c:pt>
                <c:pt idx="1">
                  <c:v>low</c:v>
                </c:pt>
                <c:pt idx="2">
                  <c:v>medium</c:v>
                </c:pt>
                <c:pt idx="3">
                  <c:v>very high</c:v>
                </c:pt>
              </c:strCache>
            </c:strRef>
          </c:cat>
          <c:val>
            <c:numRef>
              <c:f>'employee data.excel'!$C$5:$C$9</c:f>
              <c:numCache>
                <c:formatCode>General</c:formatCode>
                <c:ptCount val="4"/>
                <c:pt idx="0">
                  <c:v>43</c:v>
                </c:pt>
                <c:pt idx="1">
                  <c:v>88</c:v>
                </c:pt>
                <c:pt idx="2">
                  <c:v>151</c:v>
                </c:pt>
                <c:pt idx="3">
                  <c:v>18</c:v>
                </c:pt>
              </c:numCache>
            </c:numRef>
          </c:val>
          <c:extLst>
            <c:ext xmlns:c16="http://schemas.microsoft.com/office/drawing/2014/chart" uri="{C3380CC4-5D6E-409C-BE32-E72D297353CC}">
              <c16:uniqueId val="{00000001-E204-4CB6-B78B-B6F0B7366975}"/>
            </c:ext>
          </c:extLst>
        </c:ser>
        <c:ser>
          <c:idx val="2"/>
          <c:order val="2"/>
          <c:tx>
            <c:strRef>
              <c:f>'employee data.excel'!$D$3:$D$4</c:f>
              <c:strCache>
                <c:ptCount val="1"/>
                <c:pt idx="0">
                  <c:v>EW</c:v>
                </c:pt>
              </c:strCache>
            </c:strRef>
          </c:tx>
          <c:spPr>
            <a:solidFill>
              <a:schemeClr val="accent3"/>
            </a:solidFill>
            <a:ln>
              <a:noFill/>
            </a:ln>
            <a:effectLst/>
          </c:spPr>
          <c:invertIfNegative val="0"/>
          <c:cat>
            <c:strRef>
              <c:f>'employee data.excel'!$A$5:$A$9</c:f>
              <c:strCache>
                <c:ptCount val="4"/>
                <c:pt idx="0">
                  <c:v>high</c:v>
                </c:pt>
                <c:pt idx="1">
                  <c:v>low</c:v>
                </c:pt>
                <c:pt idx="2">
                  <c:v>medium</c:v>
                </c:pt>
                <c:pt idx="3">
                  <c:v>very high</c:v>
                </c:pt>
              </c:strCache>
            </c:strRef>
          </c:cat>
          <c:val>
            <c:numRef>
              <c:f>'employee data.excel'!$D$5:$D$9</c:f>
              <c:numCache>
                <c:formatCode>General</c:formatCode>
                <c:ptCount val="4"/>
                <c:pt idx="0">
                  <c:v>37</c:v>
                </c:pt>
                <c:pt idx="1">
                  <c:v>77</c:v>
                </c:pt>
                <c:pt idx="2">
                  <c:v>157</c:v>
                </c:pt>
                <c:pt idx="3">
                  <c:v>31</c:v>
                </c:pt>
              </c:numCache>
            </c:numRef>
          </c:val>
          <c:extLst>
            <c:ext xmlns:c16="http://schemas.microsoft.com/office/drawing/2014/chart" uri="{C3380CC4-5D6E-409C-BE32-E72D297353CC}">
              <c16:uniqueId val="{00000002-E204-4CB6-B78B-B6F0B7366975}"/>
            </c:ext>
          </c:extLst>
        </c:ser>
        <c:ser>
          <c:idx val="3"/>
          <c:order val="3"/>
          <c:tx>
            <c:strRef>
              <c:f>'employee data.excel'!$E$3:$E$4</c:f>
              <c:strCache>
                <c:ptCount val="1"/>
                <c:pt idx="0">
                  <c:v>MSC</c:v>
                </c:pt>
              </c:strCache>
            </c:strRef>
          </c:tx>
          <c:spPr>
            <a:solidFill>
              <a:schemeClr val="accent4"/>
            </a:solidFill>
            <a:ln>
              <a:noFill/>
            </a:ln>
            <a:effectLst/>
          </c:spPr>
          <c:invertIfNegative val="0"/>
          <c:cat>
            <c:strRef>
              <c:f>'employee data.excel'!$A$5:$A$9</c:f>
              <c:strCache>
                <c:ptCount val="4"/>
                <c:pt idx="0">
                  <c:v>high</c:v>
                </c:pt>
                <c:pt idx="1">
                  <c:v>low</c:v>
                </c:pt>
                <c:pt idx="2">
                  <c:v>medium</c:v>
                </c:pt>
                <c:pt idx="3">
                  <c:v>very high</c:v>
                </c:pt>
              </c:strCache>
            </c:strRef>
          </c:cat>
          <c:val>
            <c:numRef>
              <c:f>'employee data.excel'!$E$5:$E$9</c:f>
              <c:numCache>
                <c:formatCode>General</c:formatCode>
                <c:ptCount val="4"/>
                <c:pt idx="0">
                  <c:v>38</c:v>
                </c:pt>
                <c:pt idx="1">
                  <c:v>73</c:v>
                </c:pt>
                <c:pt idx="2">
                  <c:v>156</c:v>
                </c:pt>
                <c:pt idx="3">
                  <c:v>29</c:v>
                </c:pt>
              </c:numCache>
            </c:numRef>
          </c:val>
          <c:extLst>
            <c:ext xmlns:c16="http://schemas.microsoft.com/office/drawing/2014/chart" uri="{C3380CC4-5D6E-409C-BE32-E72D297353CC}">
              <c16:uniqueId val="{00000003-E204-4CB6-B78B-B6F0B7366975}"/>
            </c:ext>
          </c:extLst>
        </c:ser>
        <c:ser>
          <c:idx val="4"/>
          <c:order val="4"/>
          <c:tx>
            <c:strRef>
              <c:f>'employee data.excel'!$F$3:$F$4</c:f>
              <c:strCache>
                <c:ptCount val="1"/>
                <c:pt idx="0">
                  <c:v>NEL</c:v>
                </c:pt>
              </c:strCache>
            </c:strRef>
          </c:tx>
          <c:spPr>
            <a:solidFill>
              <a:schemeClr val="accent5"/>
            </a:solidFill>
            <a:ln>
              <a:noFill/>
            </a:ln>
            <a:effectLst/>
          </c:spPr>
          <c:invertIfNegative val="0"/>
          <c:cat>
            <c:strRef>
              <c:f>'employee data.excel'!$A$5:$A$9</c:f>
              <c:strCache>
                <c:ptCount val="4"/>
                <c:pt idx="0">
                  <c:v>high</c:v>
                </c:pt>
                <c:pt idx="1">
                  <c:v>low</c:v>
                </c:pt>
                <c:pt idx="2">
                  <c:v>medium</c:v>
                </c:pt>
                <c:pt idx="3">
                  <c:v>very high</c:v>
                </c:pt>
              </c:strCache>
            </c:strRef>
          </c:cat>
          <c:val>
            <c:numRef>
              <c:f>'employee data.excel'!$F$5:$F$9</c:f>
              <c:numCache>
                <c:formatCode>General</c:formatCode>
                <c:ptCount val="4"/>
                <c:pt idx="0">
                  <c:v>34</c:v>
                </c:pt>
                <c:pt idx="1">
                  <c:v>81</c:v>
                </c:pt>
                <c:pt idx="2">
                  <c:v>158</c:v>
                </c:pt>
                <c:pt idx="3">
                  <c:v>31</c:v>
                </c:pt>
              </c:numCache>
            </c:numRef>
          </c:val>
          <c:extLst>
            <c:ext xmlns:c16="http://schemas.microsoft.com/office/drawing/2014/chart" uri="{C3380CC4-5D6E-409C-BE32-E72D297353CC}">
              <c16:uniqueId val="{00000004-E204-4CB6-B78B-B6F0B7366975}"/>
            </c:ext>
          </c:extLst>
        </c:ser>
        <c:ser>
          <c:idx val="5"/>
          <c:order val="5"/>
          <c:tx>
            <c:strRef>
              <c:f>'employee data.excel'!$G$3:$G$4</c:f>
              <c:strCache>
                <c:ptCount val="1"/>
                <c:pt idx="0">
                  <c:v>PL</c:v>
                </c:pt>
              </c:strCache>
            </c:strRef>
          </c:tx>
          <c:spPr>
            <a:solidFill>
              <a:schemeClr val="accent6"/>
            </a:solidFill>
            <a:ln>
              <a:noFill/>
            </a:ln>
            <a:effectLst/>
          </c:spPr>
          <c:invertIfNegative val="0"/>
          <c:cat>
            <c:strRef>
              <c:f>'employee data.excel'!$A$5:$A$9</c:f>
              <c:strCache>
                <c:ptCount val="4"/>
                <c:pt idx="0">
                  <c:v>high</c:v>
                </c:pt>
                <c:pt idx="1">
                  <c:v>low</c:v>
                </c:pt>
                <c:pt idx="2">
                  <c:v>medium</c:v>
                </c:pt>
                <c:pt idx="3">
                  <c:v>very high</c:v>
                </c:pt>
              </c:strCache>
            </c:strRef>
          </c:cat>
          <c:val>
            <c:numRef>
              <c:f>'employee data.excel'!$G$5:$G$9</c:f>
              <c:numCache>
                <c:formatCode>General</c:formatCode>
                <c:ptCount val="4"/>
                <c:pt idx="0">
                  <c:v>43</c:v>
                </c:pt>
                <c:pt idx="1">
                  <c:v>83</c:v>
                </c:pt>
                <c:pt idx="2">
                  <c:v>154</c:v>
                </c:pt>
                <c:pt idx="3">
                  <c:v>21</c:v>
                </c:pt>
              </c:numCache>
            </c:numRef>
          </c:val>
          <c:extLst>
            <c:ext xmlns:c16="http://schemas.microsoft.com/office/drawing/2014/chart" uri="{C3380CC4-5D6E-409C-BE32-E72D297353CC}">
              <c16:uniqueId val="{00000005-E204-4CB6-B78B-B6F0B7366975}"/>
            </c:ext>
          </c:extLst>
        </c:ser>
        <c:ser>
          <c:idx val="6"/>
          <c:order val="6"/>
          <c:tx>
            <c:strRef>
              <c:f>'employee data.excel'!$H$3:$H$4</c:f>
              <c:strCache>
                <c:ptCount val="1"/>
                <c:pt idx="0">
                  <c:v>PYZ</c:v>
                </c:pt>
              </c:strCache>
            </c:strRef>
          </c:tx>
          <c:spPr>
            <a:solidFill>
              <a:schemeClr val="accent1">
                <a:lumMod val="60000"/>
              </a:schemeClr>
            </a:solidFill>
            <a:ln>
              <a:noFill/>
            </a:ln>
            <a:effectLst/>
          </c:spPr>
          <c:invertIfNegative val="0"/>
          <c:cat>
            <c:strRef>
              <c:f>'employee data.excel'!$A$5:$A$9</c:f>
              <c:strCache>
                <c:ptCount val="4"/>
                <c:pt idx="0">
                  <c:v>high</c:v>
                </c:pt>
                <c:pt idx="1">
                  <c:v>low</c:v>
                </c:pt>
                <c:pt idx="2">
                  <c:v>medium</c:v>
                </c:pt>
                <c:pt idx="3">
                  <c:v>very high</c:v>
                </c:pt>
              </c:strCache>
            </c:strRef>
          </c:cat>
          <c:val>
            <c:numRef>
              <c:f>'employee data.excel'!$H$5:$H$9</c:f>
              <c:numCache>
                <c:formatCode>General</c:formatCode>
                <c:ptCount val="4"/>
                <c:pt idx="0">
                  <c:v>38</c:v>
                </c:pt>
                <c:pt idx="1">
                  <c:v>78</c:v>
                </c:pt>
                <c:pt idx="2">
                  <c:v>153</c:v>
                </c:pt>
                <c:pt idx="3">
                  <c:v>30</c:v>
                </c:pt>
              </c:numCache>
            </c:numRef>
          </c:val>
          <c:extLst>
            <c:ext xmlns:c16="http://schemas.microsoft.com/office/drawing/2014/chart" uri="{C3380CC4-5D6E-409C-BE32-E72D297353CC}">
              <c16:uniqueId val="{00000006-E204-4CB6-B78B-B6F0B7366975}"/>
            </c:ext>
          </c:extLst>
        </c:ser>
        <c:ser>
          <c:idx val="7"/>
          <c:order val="7"/>
          <c:tx>
            <c:strRef>
              <c:f>'employee data.excel'!$I$3:$I$4</c:f>
              <c:strCache>
                <c:ptCount val="1"/>
                <c:pt idx="0">
                  <c:v>SVG</c:v>
                </c:pt>
              </c:strCache>
            </c:strRef>
          </c:tx>
          <c:spPr>
            <a:solidFill>
              <a:schemeClr val="accent2">
                <a:lumMod val="60000"/>
              </a:schemeClr>
            </a:solidFill>
            <a:ln>
              <a:noFill/>
            </a:ln>
            <a:effectLst/>
          </c:spPr>
          <c:invertIfNegative val="0"/>
          <c:cat>
            <c:strRef>
              <c:f>'employee data.excel'!$A$5:$A$9</c:f>
              <c:strCache>
                <c:ptCount val="4"/>
                <c:pt idx="0">
                  <c:v>high</c:v>
                </c:pt>
                <c:pt idx="1">
                  <c:v>low</c:v>
                </c:pt>
                <c:pt idx="2">
                  <c:v>medium</c:v>
                </c:pt>
                <c:pt idx="3">
                  <c:v>very high</c:v>
                </c:pt>
              </c:strCache>
            </c:strRef>
          </c:cat>
          <c:val>
            <c:numRef>
              <c:f>'employee data.excel'!$I$5:$I$9</c:f>
              <c:numCache>
                <c:formatCode>General</c:formatCode>
                <c:ptCount val="4"/>
                <c:pt idx="0">
                  <c:v>46</c:v>
                </c:pt>
                <c:pt idx="1">
                  <c:v>79</c:v>
                </c:pt>
                <c:pt idx="2">
                  <c:v>152</c:v>
                </c:pt>
                <c:pt idx="3">
                  <c:v>27</c:v>
                </c:pt>
              </c:numCache>
            </c:numRef>
          </c:val>
          <c:extLst>
            <c:ext xmlns:c16="http://schemas.microsoft.com/office/drawing/2014/chart" uri="{C3380CC4-5D6E-409C-BE32-E72D297353CC}">
              <c16:uniqueId val="{00000007-E204-4CB6-B78B-B6F0B7366975}"/>
            </c:ext>
          </c:extLst>
        </c:ser>
        <c:ser>
          <c:idx val="8"/>
          <c:order val="8"/>
          <c:tx>
            <c:strRef>
              <c:f>'employee data.excel'!$J$3:$J$4</c:f>
              <c:strCache>
                <c:ptCount val="1"/>
                <c:pt idx="0">
                  <c:v>TNS</c:v>
                </c:pt>
              </c:strCache>
            </c:strRef>
          </c:tx>
          <c:spPr>
            <a:solidFill>
              <a:schemeClr val="accent3">
                <a:lumMod val="60000"/>
              </a:schemeClr>
            </a:solidFill>
            <a:ln>
              <a:noFill/>
            </a:ln>
            <a:effectLst/>
          </c:spPr>
          <c:invertIfNegative val="0"/>
          <c:cat>
            <c:strRef>
              <c:f>'employee data.excel'!$A$5:$A$9</c:f>
              <c:strCache>
                <c:ptCount val="4"/>
                <c:pt idx="0">
                  <c:v>high</c:v>
                </c:pt>
                <c:pt idx="1">
                  <c:v>low</c:v>
                </c:pt>
                <c:pt idx="2">
                  <c:v>medium</c:v>
                </c:pt>
                <c:pt idx="3">
                  <c:v>very high</c:v>
                </c:pt>
              </c:strCache>
            </c:strRef>
          </c:cat>
          <c:val>
            <c:numRef>
              <c:f>'employee data.excel'!$J$5:$J$9</c:f>
              <c:numCache>
                <c:formatCode>General</c:formatCode>
                <c:ptCount val="4"/>
                <c:pt idx="0">
                  <c:v>49</c:v>
                </c:pt>
                <c:pt idx="1">
                  <c:v>70</c:v>
                </c:pt>
                <c:pt idx="2">
                  <c:v>153</c:v>
                </c:pt>
                <c:pt idx="3">
                  <c:v>25</c:v>
                </c:pt>
              </c:numCache>
            </c:numRef>
          </c:val>
          <c:extLst>
            <c:ext xmlns:c16="http://schemas.microsoft.com/office/drawing/2014/chart" uri="{C3380CC4-5D6E-409C-BE32-E72D297353CC}">
              <c16:uniqueId val="{00000008-E204-4CB6-B78B-B6F0B7366975}"/>
            </c:ext>
          </c:extLst>
        </c:ser>
        <c:ser>
          <c:idx val="9"/>
          <c:order val="9"/>
          <c:tx>
            <c:strRef>
              <c:f>'employee data.excel'!$K$3:$K$4</c:f>
              <c:strCache>
                <c:ptCount val="1"/>
                <c:pt idx="0">
                  <c:v>WBL</c:v>
                </c:pt>
              </c:strCache>
            </c:strRef>
          </c:tx>
          <c:spPr>
            <a:solidFill>
              <a:schemeClr val="accent4">
                <a:lumMod val="60000"/>
              </a:schemeClr>
            </a:solidFill>
            <a:ln>
              <a:noFill/>
            </a:ln>
            <a:effectLst/>
          </c:spPr>
          <c:invertIfNegative val="0"/>
          <c:cat>
            <c:strRef>
              <c:f>'employee data.excel'!$A$5:$A$9</c:f>
              <c:strCache>
                <c:ptCount val="4"/>
                <c:pt idx="0">
                  <c:v>high</c:v>
                </c:pt>
                <c:pt idx="1">
                  <c:v>low</c:v>
                </c:pt>
                <c:pt idx="2">
                  <c:v>medium</c:v>
                </c:pt>
                <c:pt idx="3">
                  <c:v>very high</c:v>
                </c:pt>
              </c:strCache>
            </c:strRef>
          </c:cat>
          <c:val>
            <c:numRef>
              <c:f>'employee data.excel'!$K$5:$K$9</c:f>
              <c:numCache>
                <c:formatCode>General</c:formatCode>
                <c:ptCount val="4"/>
                <c:pt idx="0">
                  <c:v>43</c:v>
                </c:pt>
                <c:pt idx="1">
                  <c:v>75</c:v>
                </c:pt>
                <c:pt idx="2">
                  <c:v>148</c:v>
                </c:pt>
                <c:pt idx="3">
                  <c:v>28</c:v>
                </c:pt>
              </c:numCache>
            </c:numRef>
          </c:val>
          <c:extLst>
            <c:ext xmlns:c16="http://schemas.microsoft.com/office/drawing/2014/chart" uri="{C3380CC4-5D6E-409C-BE32-E72D297353CC}">
              <c16:uniqueId val="{00000009-E204-4CB6-B78B-B6F0B7366975}"/>
            </c:ext>
          </c:extLst>
        </c:ser>
        <c:dLbls>
          <c:showLegendKey val="0"/>
          <c:showVal val="0"/>
          <c:showCatName val="0"/>
          <c:showSerName val="0"/>
          <c:showPercent val="0"/>
          <c:showBubbleSize val="0"/>
        </c:dLbls>
        <c:gapWidth val="219"/>
        <c:overlap val="-27"/>
        <c:axId val="438745840"/>
        <c:axId val="438752728"/>
      </c:barChart>
      <c:catAx>
        <c:axId val="43874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752728"/>
        <c:crosses val="autoZero"/>
        <c:auto val="1"/>
        <c:lblAlgn val="ctr"/>
        <c:lblOffset val="100"/>
        <c:noMultiLvlLbl val="0"/>
      </c:catAx>
      <c:valAx>
        <c:axId val="438752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7458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data.excel.txt]employee data.excel!PivotTable1</c:name>
    <c:fmtId val="13"/>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marker>
          <c:symbol val="none"/>
        </c:marker>
      </c:pivotFmt>
      <c:pivotFmt>
        <c:idx val="8"/>
        <c:spPr>
          <a:solidFill>
            <a:schemeClr val="accent1"/>
          </a:solidFill>
          <a:ln w="19050">
            <a:solidFill>
              <a:schemeClr val="lt1"/>
            </a:solidFill>
          </a:ln>
          <a:effectLst/>
        </c:spPr>
        <c:marker>
          <c:symbol val="none"/>
        </c:marker>
      </c:pivotFmt>
      <c:pivotFmt>
        <c:idx val="9"/>
        <c:spPr>
          <a:solidFill>
            <a:schemeClr val="accent1"/>
          </a:solidFill>
          <a:ln w="19050">
            <a:solidFill>
              <a:schemeClr val="lt1"/>
            </a:solidFill>
          </a:ln>
          <a:effectLst/>
        </c:spPr>
        <c:marker>
          <c:symbol val="none"/>
        </c:marker>
      </c:pivotFmt>
      <c:pivotFmt>
        <c:idx val="10"/>
        <c:spPr>
          <a:solidFill>
            <a:schemeClr val="accent1"/>
          </a:solidFill>
          <a:ln w="19050">
            <a:solidFill>
              <a:schemeClr val="lt1"/>
            </a:solidFill>
          </a:ln>
          <a:effectLst/>
        </c:spPr>
        <c:marker>
          <c:symbol val="none"/>
        </c:marke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marker>
          <c:symbol val="none"/>
        </c:marke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marker>
          <c:symbol val="none"/>
        </c:marke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marker>
          <c:symbol val="none"/>
        </c:marke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marker>
          <c:symbol val="none"/>
        </c:marke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marker>
          <c:symbol val="none"/>
        </c:marke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marker>
          <c:symbol val="none"/>
        </c:marke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marker>
          <c:symbol val="none"/>
        </c:marke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marker>
          <c:symbol val="none"/>
        </c:marke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marker>
          <c:symbol val="none"/>
        </c:marke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marker>
          <c:symbol val="none"/>
        </c:marke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marker>
          <c:symbol val="none"/>
        </c:marke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s>
    <c:plotArea>
      <c:layout/>
      <c:pieChart>
        <c:varyColors val="1"/>
        <c:ser>
          <c:idx val="0"/>
          <c:order val="0"/>
          <c:tx>
            <c:strRef>
              <c:f>'employee data.excel'!$B$3:$B$4</c:f>
              <c:strCache>
                <c:ptCount val="1"/>
                <c:pt idx="0">
                  <c:v>BPC</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2F-4D8D-AD39-19BF574200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2F-4D8D-AD39-19BF574200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2F-4D8D-AD39-19BF574200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2F-4D8D-AD39-19BF574200E0}"/>
              </c:ext>
            </c:extLst>
          </c:dPt>
          <c:cat>
            <c:strRef>
              <c:f>'employee data.excel'!$A$5:$A$9</c:f>
              <c:strCache>
                <c:ptCount val="4"/>
                <c:pt idx="0">
                  <c:v>high</c:v>
                </c:pt>
                <c:pt idx="1">
                  <c:v>low</c:v>
                </c:pt>
                <c:pt idx="2">
                  <c:v>medium</c:v>
                </c:pt>
                <c:pt idx="3">
                  <c:v>very high</c:v>
                </c:pt>
              </c:strCache>
            </c:strRef>
          </c:cat>
          <c:val>
            <c:numRef>
              <c:f>'employee data.excel'!$B$5:$B$9</c:f>
              <c:numCache>
                <c:formatCode>General</c:formatCode>
                <c:ptCount val="4"/>
                <c:pt idx="0">
                  <c:v>46</c:v>
                </c:pt>
                <c:pt idx="1">
                  <c:v>82</c:v>
                </c:pt>
                <c:pt idx="2">
                  <c:v>145</c:v>
                </c:pt>
                <c:pt idx="3">
                  <c:v>30</c:v>
                </c:pt>
              </c:numCache>
            </c:numRef>
          </c:val>
          <c:extLst>
            <c:ext xmlns:c16="http://schemas.microsoft.com/office/drawing/2014/chart" uri="{C3380CC4-5D6E-409C-BE32-E72D297353CC}">
              <c16:uniqueId val="{00000008-132F-4D8D-AD39-19BF574200E0}"/>
            </c:ext>
          </c:extLst>
        </c:ser>
        <c:ser>
          <c:idx val="1"/>
          <c:order val="1"/>
          <c:tx>
            <c:strRef>
              <c:f>'employee data.excel'!$C$3:$C$4</c:f>
              <c:strCache>
                <c:ptCount val="1"/>
                <c:pt idx="0">
                  <c:v>CCDR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A-132F-4D8D-AD39-19BF574200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C-132F-4D8D-AD39-19BF574200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E-132F-4D8D-AD39-19BF574200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0-132F-4D8D-AD39-19BF574200E0}"/>
              </c:ext>
            </c:extLst>
          </c:dPt>
          <c:cat>
            <c:strRef>
              <c:f>'employee data.excel'!$A$5:$A$9</c:f>
              <c:strCache>
                <c:ptCount val="4"/>
                <c:pt idx="0">
                  <c:v>high</c:v>
                </c:pt>
                <c:pt idx="1">
                  <c:v>low</c:v>
                </c:pt>
                <c:pt idx="2">
                  <c:v>medium</c:v>
                </c:pt>
                <c:pt idx="3">
                  <c:v>very high</c:v>
                </c:pt>
              </c:strCache>
            </c:strRef>
          </c:cat>
          <c:val>
            <c:numRef>
              <c:f>'employee data.excel'!$C$5:$C$9</c:f>
              <c:numCache>
                <c:formatCode>General</c:formatCode>
                <c:ptCount val="4"/>
                <c:pt idx="0">
                  <c:v>43</c:v>
                </c:pt>
                <c:pt idx="1">
                  <c:v>88</c:v>
                </c:pt>
                <c:pt idx="2">
                  <c:v>151</c:v>
                </c:pt>
                <c:pt idx="3">
                  <c:v>18</c:v>
                </c:pt>
              </c:numCache>
            </c:numRef>
          </c:val>
          <c:extLst>
            <c:ext xmlns:c16="http://schemas.microsoft.com/office/drawing/2014/chart" uri="{C3380CC4-5D6E-409C-BE32-E72D297353CC}">
              <c16:uniqueId val="{00000011-132F-4D8D-AD39-19BF574200E0}"/>
            </c:ext>
          </c:extLst>
        </c:ser>
        <c:ser>
          <c:idx val="2"/>
          <c:order val="2"/>
          <c:tx>
            <c:strRef>
              <c:f>'employee data.excel'!$D$3:$D$4</c:f>
              <c:strCache>
                <c:ptCount val="1"/>
                <c:pt idx="0">
                  <c:v>EW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3-132F-4D8D-AD39-19BF574200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5-132F-4D8D-AD39-19BF574200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7-132F-4D8D-AD39-19BF574200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9-132F-4D8D-AD39-19BF574200E0}"/>
              </c:ext>
            </c:extLst>
          </c:dPt>
          <c:cat>
            <c:strRef>
              <c:f>'employee data.excel'!$A$5:$A$9</c:f>
              <c:strCache>
                <c:ptCount val="4"/>
                <c:pt idx="0">
                  <c:v>high</c:v>
                </c:pt>
                <c:pt idx="1">
                  <c:v>low</c:v>
                </c:pt>
                <c:pt idx="2">
                  <c:v>medium</c:v>
                </c:pt>
                <c:pt idx="3">
                  <c:v>very high</c:v>
                </c:pt>
              </c:strCache>
            </c:strRef>
          </c:cat>
          <c:val>
            <c:numRef>
              <c:f>'employee data.excel'!$D$5:$D$9</c:f>
              <c:numCache>
                <c:formatCode>General</c:formatCode>
                <c:ptCount val="4"/>
                <c:pt idx="0">
                  <c:v>37</c:v>
                </c:pt>
                <c:pt idx="1">
                  <c:v>77</c:v>
                </c:pt>
                <c:pt idx="2">
                  <c:v>157</c:v>
                </c:pt>
                <c:pt idx="3">
                  <c:v>31</c:v>
                </c:pt>
              </c:numCache>
            </c:numRef>
          </c:val>
          <c:extLst>
            <c:ext xmlns:c16="http://schemas.microsoft.com/office/drawing/2014/chart" uri="{C3380CC4-5D6E-409C-BE32-E72D297353CC}">
              <c16:uniqueId val="{0000001A-132F-4D8D-AD39-19BF574200E0}"/>
            </c:ext>
          </c:extLst>
        </c:ser>
        <c:ser>
          <c:idx val="3"/>
          <c:order val="3"/>
          <c:tx>
            <c:strRef>
              <c:f>'employee data.excel'!$E$3:$E$4</c:f>
              <c:strCache>
                <c:ptCount val="1"/>
                <c:pt idx="0">
                  <c:v>MSC</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C-132F-4D8D-AD39-19BF574200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E-132F-4D8D-AD39-19BF574200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0-132F-4D8D-AD39-19BF574200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2-132F-4D8D-AD39-19BF574200E0}"/>
              </c:ext>
            </c:extLst>
          </c:dPt>
          <c:cat>
            <c:strRef>
              <c:f>'employee data.excel'!$A$5:$A$9</c:f>
              <c:strCache>
                <c:ptCount val="4"/>
                <c:pt idx="0">
                  <c:v>high</c:v>
                </c:pt>
                <c:pt idx="1">
                  <c:v>low</c:v>
                </c:pt>
                <c:pt idx="2">
                  <c:v>medium</c:v>
                </c:pt>
                <c:pt idx="3">
                  <c:v>very high</c:v>
                </c:pt>
              </c:strCache>
            </c:strRef>
          </c:cat>
          <c:val>
            <c:numRef>
              <c:f>'employee data.excel'!$E$5:$E$9</c:f>
              <c:numCache>
                <c:formatCode>General</c:formatCode>
                <c:ptCount val="4"/>
                <c:pt idx="0">
                  <c:v>38</c:v>
                </c:pt>
                <c:pt idx="1">
                  <c:v>73</c:v>
                </c:pt>
                <c:pt idx="2">
                  <c:v>156</c:v>
                </c:pt>
                <c:pt idx="3">
                  <c:v>29</c:v>
                </c:pt>
              </c:numCache>
            </c:numRef>
          </c:val>
          <c:extLst>
            <c:ext xmlns:c16="http://schemas.microsoft.com/office/drawing/2014/chart" uri="{C3380CC4-5D6E-409C-BE32-E72D297353CC}">
              <c16:uniqueId val="{00000023-132F-4D8D-AD39-19BF574200E0}"/>
            </c:ext>
          </c:extLst>
        </c:ser>
        <c:ser>
          <c:idx val="4"/>
          <c:order val="4"/>
          <c:tx>
            <c:strRef>
              <c:f>'employee data.excel'!$F$3:$F$4</c:f>
              <c:strCache>
                <c:ptCount val="1"/>
                <c:pt idx="0">
                  <c:v>NEL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5-132F-4D8D-AD39-19BF574200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7-132F-4D8D-AD39-19BF574200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9-132F-4D8D-AD39-19BF574200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B-132F-4D8D-AD39-19BF574200E0}"/>
              </c:ext>
            </c:extLst>
          </c:dPt>
          <c:cat>
            <c:strRef>
              <c:f>'employee data.excel'!$A$5:$A$9</c:f>
              <c:strCache>
                <c:ptCount val="4"/>
                <c:pt idx="0">
                  <c:v>high</c:v>
                </c:pt>
                <c:pt idx="1">
                  <c:v>low</c:v>
                </c:pt>
                <c:pt idx="2">
                  <c:v>medium</c:v>
                </c:pt>
                <c:pt idx="3">
                  <c:v>very high</c:v>
                </c:pt>
              </c:strCache>
            </c:strRef>
          </c:cat>
          <c:val>
            <c:numRef>
              <c:f>'employee data.excel'!$F$5:$F$9</c:f>
              <c:numCache>
                <c:formatCode>General</c:formatCode>
                <c:ptCount val="4"/>
                <c:pt idx="0">
                  <c:v>34</c:v>
                </c:pt>
                <c:pt idx="1">
                  <c:v>81</c:v>
                </c:pt>
                <c:pt idx="2">
                  <c:v>158</c:v>
                </c:pt>
                <c:pt idx="3">
                  <c:v>31</c:v>
                </c:pt>
              </c:numCache>
            </c:numRef>
          </c:val>
          <c:extLst>
            <c:ext xmlns:c16="http://schemas.microsoft.com/office/drawing/2014/chart" uri="{C3380CC4-5D6E-409C-BE32-E72D297353CC}">
              <c16:uniqueId val="{0000002C-132F-4D8D-AD39-19BF574200E0}"/>
            </c:ext>
          </c:extLst>
        </c:ser>
        <c:ser>
          <c:idx val="5"/>
          <c:order val="5"/>
          <c:tx>
            <c:strRef>
              <c:f>'employee data.excel'!$G$3:$G$4</c:f>
              <c:strCache>
                <c:ptCount val="1"/>
                <c:pt idx="0">
                  <c:v>PL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E-132F-4D8D-AD39-19BF574200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0-132F-4D8D-AD39-19BF574200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2-132F-4D8D-AD39-19BF574200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4-132F-4D8D-AD39-19BF574200E0}"/>
              </c:ext>
            </c:extLst>
          </c:dPt>
          <c:cat>
            <c:strRef>
              <c:f>'employee data.excel'!$A$5:$A$9</c:f>
              <c:strCache>
                <c:ptCount val="4"/>
                <c:pt idx="0">
                  <c:v>high</c:v>
                </c:pt>
                <c:pt idx="1">
                  <c:v>low</c:v>
                </c:pt>
                <c:pt idx="2">
                  <c:v>medium</c:v>
                </c:pt>
                <c:pt idx="3">
                  <c:v>very high</c:v>
                </c:pt>
              </c:strCache>
            </c:strRef>
          </c:cat>
          <c:val>
            <c:numRef>
              <c:f>'employee data.excel'!$G$5:$G$9</c:f>
              <c:numCache>
                <c:formatCode>General</c:formatCode>
                <c:ptCount val="4"/>
                <c:pt idx="0">
                  <c:v>43</c:v>
                </c:pt>
                <c:pt idx="1">
                  <c:v>83</c:v>
                </c:pt>
                <c:pt idx="2">
                  <c:v>154</c:v>
                </c:pt>
                <c:pt idx="3">
                  <c:v>21</c:v>
                </c:pt>
              </c:numCache>
            </c:numRef>
          </c:val>
          <c:extLst>
            <c:ext xmlns:c16="http://schemas.microsoft.com/office/drawing/2014/chart" uri="{C3380CC4-5D6E-409C-BE32-E72D297353CC}">
              <c16:uniqueId val="{00000035-132F-4D8D-AD39-19BF574200E0}"/>
            </c:ext>
          </c:extLst>
        </c:ser>
        <c:ser>
          <c:idx val="6"/>
          <c:order val="6"/>
          <c:tx>
            <c:strRef>
              <c:f>'employee data.excel'!$H$3:$H$4</c:f>
              <c:strCache>
                <c:ptCount val="1"/>
                <c:pt idx="0">
                  <c:v>PYZ</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7-132F-4D8D-AD39-19BF574200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9-132F-4D8D-AD39-19BF574200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B-132F-4D8D-AD39-19BF574200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D-132F-4D8D-AD39-19BF574200E0}"/>
              </c:ext>
            </c:extLst>
          </c:dPt>
          <c:cat>
            <c:strRef>
              <c:f>'employee data.excel'!$A$5:$A$9</c:f>
              <c:strCache>
                <c:ptCount val="4"/>
                <c:pt idx="0">
                  <c:v>high</c:v>
                </c:pt>
                <c:pt idx="1">
                  <c:v>low</c:v>
                </c:pt>
                <c:pt idx="2">
                  <c:v>medium</c:v>
                </c:pt>
                <c:pt idx="3">
                  <c:v>very high</c:v>
                </c:pt>
              </c:strCache>
            </c:strRef>
          </c:cat>
          <c:val>
            <c:numRef>
              <c:f>'employee data.excel'!$H$5:$H$9</c:f>
              <c:numCache>
                <c:formatCode>General</c:formatCode>
                <c:ptCount val="4"/>
                <c:pt idx="0">
                  <c:v>38</c:v>
                </c:pt>
                <c:pt idx="1">
                  <c:v>78</c:v>
                </c:pt>
                <c:pt idx="2">
                  <c:v>153</c:v>
                </c:pt>
                <c:pt idx="3">
                  <c:v>30</c:v>
                </c:pt>
              </c:numCache>
            </c:numRef>
          </c:val>
          <c:extLst>
            <c:ext xmlns:c16="http://schemas.microsoft.com/office/drawing/2014/chart" uri="{C3380CC4-5D6E-409C-BE32-E72D297353CC}">
              <c16:uniqueId val="{0000003E-132F-4D8D-AD39-19BF574200E0}"/>
            </c:ext>
          </c:extLst>
        </c:ser>
        <c:ser>
          <c:idx val="7"/>
          <c:order val="7"/>
          <c:tx>
            <c:strRef>
              <c:f>'employee data.excel'!$I$3:$I$4</c:f>
              <c:strCache>
                <c:ptCount val="1"/>
                <c:pt idx="0">
                  <c:v>SVG</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132F-4D8D-AD39-19BF574200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132F-4D8D-AD39-19BF574200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132F-4D8D-AD39-19BF574200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132F-4D8D-AD39-19BF574200E0}"/>
              </c:ext>
            </c:extLst>
          </c:dPt>
          <c:cat>
            <c:strRef>
              <c:f>'employee data.excel'!$A$5:$A$9</c:f>
              <c:strCache>
                <c:ptCount val="4"/>
                <c:pt idx="0">
                  <c:v>high</c:v>
                </c:pt>
                <c:pt idx="1">
                  <c:v>low</c:v>
                </c:pt>
                <c:pt idx="2">
                  <c:v>medium</c:v>
                </c:pt>
                <c:pt idx="3">
                  <c:v>very high</c:v>
                </c:pt>
              </c:strCache>
            </c:strRef>
          </c:cat>
          <c:val>
            <c:numRef>
              <c:f>'employee data.excel'!$I$5:$I$9</c:f>
              <c:numCache>
                <c:formatCode>General</c:formatCode>
                <c:ptCount val="4"/>
                <c:pt idx="0">
                  <c:v>46</c:v>
                </c:pt>
                <c:pt idx="1">
                  <c:v>79</c:v>
                </c:pt>
                <c:pt idx="2">
                  <c:v>152</c:v>
                </c:pt>
                <c:pt idx="3">
                  <c:v>27</c:v>
                </c:pt>
              </c:numCache>
            </c:numRef>
          </c:val>
          <c:extLst>
            <c:ext xmlns:c16="http://schemas.microsoft.com/office/drawing/2014/chart" uri="{C3380CC4-5D6E-409C-BE32-E72D297353CC}">
              <c16:uniqueId val="{00000047-132F-4D8D-AD39-19BF574200E0}"/>
            </c:ext>
          </c:extLst>
        </c:ser>
        <c:ser>
          <c:idx val="8"/>
          <c:order val="8"/>
          <c:tx>
            <c:strRef>
              <c:f>'employee data.excel'!$J$3:$J$4</c:f>
              <c:strCache>
                <c:ptCount val="1"/>
                <c:pt idx="0">
                  <c:v>TNS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9-132F-4D8D-AD39-19BF574200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B-132F-4D8D-AD39-19BF574200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D-132F-4D8D-AD39-19BF574200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F-132F-4D8D-AD39-19BF574200E0}"/>
              </c:ext>
            </c:extLst>
          </c:dPt>
          <c:cat>
            <c:strRef>
              <c:f>'employee data.excel'!$A$5:$A$9</c:f>
              <c:strCache>
                <c:ptCount val="4"/>
                <c:pt idx="0">
                  <c:v>high</c:v>
                </c:pt>
                <c:pt idx="1">
                  <c:v>low</c:v>
                </c:pt>
                <c:pt idx="2">
                  <c:v>medium</c:v>
                </c:pt>
                <c:pt idx="3">
                  <c:v>very high</c:v>
                </c:pt>
              </c:strCache>
            </c:strRef>
          </c:cat>
          <c:val>
            <c:numRef>
              <c:f>'employee data.excel'!$J$5:$J$9</c:f>
              <c:numCache>
                <c:formatCode>General</c:formatCode>
                <c:ptCount val="4"/>
                <c:pt idx="0">
                  <c:v>49</c:v>
                </c:pt>
                <c:pt idx="1">
                  <c:v>70</c:v>
                </c:pt>
                <c:pt idx="2">
                  <c:v>153</c:v>
                </c:pt>
                <c:pt idx="3">
                  <c:v>25</c:v>
                </c:pt>
              </c:numCache>
            </c:numRef>
          </c:val>
          <c:extLst>
            <c:ext xmlns:c16="http://schemas.microsoft.com/office/drawing/2014/chart" uri="{C3380CC4-5D6E-409C-BE32-E72D297353CC}">
              <c16:uniqueId val="{00000050-132F-4D8D-AD39-19BF574200E0}"/>
            </c:ext>
          </c:extLst>
        </c:ser>
        <c:ser>
          <c:idx val="9"/>
          <c:order val="9"/>
          <c:tx>
            <c:strRef>
              <c:f>'employee data.excel'!$K$3:$K$4</c:f>
              <c:strCache>
                <c:ptCount val="1"/>
                <c:pt idx="0">
                  <c:v>WBL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2-132F-4D8D-AD39-19BF574200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4-132F-4D8D-AD39-19BF574200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6-132F-4D8D-AD39-19BF574200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8-132F-4D8D-AD39-19BF574200E0}"/>
              </c:ext>
            </c:extLst>
          </c:dPt>
          <c:cat>
            <c:strRef>
              <c:f>'employee data.excel'!$A$5:$A$9</c:f>
              <c:strCache>
                <c:ptCount val="4"/>
                <c:pt idx="0">
                  <c:v>high</c:v>
                </c:pt>
                <c:pt idx="1">
                  <c:v>low</c:v>
                </c:pt>
                <c:pt idx="2">
                  <c:v>medium</c:v>
                </c:pt>
                <c:pt idx="3">
                  <c:v>very high</c:v>
                </c:pt>
              </c:strCache>
            </c:strRef>
          </c:cat>
          <c:val>
            <c:numRef>
              <c:f>'employee data.excel'!$K$5:$K$9</c:f>
              <c:numCache>
                <c:formatCode>General</c:formatCode>
                <c:ptCount val="4"/>
                <c:pt idx="0">
                  <c:v>43</c:v>
                </c:pt>
                <c:pt idx="1">
                  <c:v>75</c:v>
                </c:pt>
                <c:pt idx="2">
                  <c:v>148</c:v>
                </c:pt>
                <c:pt idx="3">
                  <c:v>28</c:v>
                </c:pt>
              </c:numCache>
            </c:numRef>
          </c:val>
          <c:extLst>
            <c:ext xmlns:c16="http://schemas.microsoft.com/office/drawing/2014/chart" uri="{C3380CC4-5D6E-409C-BE32-E72D297353CC}">
              <c16:uniqueId val="{00000059-132F-4D8D-AD39-19BF574200E0}"/>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smtClean="0"/>
              <a:t>REGISTER </a:t>
            </a:r>
            <a:r>
              <a:rPr lang="en-US" sz="2400" dirty="0"/>
              <a:t>NO</a:t>
            </a:r>
            <a:r>
              <a:rPr lang="en-US" sz="2400" dirty="0" smtClean="0"/>
              <a:t>: 312209317</a:t>
            </a:r>
            <a:endParaRPr lang="en-US" sz="2400" dirty="0"/>
          </a:p>
          <a:p>
            <a:r>
              <a:rPr lang="en-US" sz="2400" dirty="0"/>
              <a:t>DEPARTMENT</a:t>
            </a:r>
            <a:r>
              <a:rPr lang="en-US" sz="2400" dirty="0" smtClean="0"/>
              <a:t>: PG &amp; RESEACH DEPARTMENT OF COMMERCE</a:t>
            </a:r>
            <a:endParaRPr lang="en-US" sz="2400" dirty="0"/>
          </a:p>
          <a:p>
            <a:r>
              <a:rPr lang="en-US" sz="2400" dirty="0" smtClean="0"/>
              <a:t>COLLEGE: ANNA ADARSH COLLEGE FOR WOMEN </a:t>
            </a:r>
            <a:endParaRPr lang="en-US" sz="2400" dirty="0"/>
          </a:p>
          <a:p>
            <a:r>
              <a:rPr lang="en-US" sz="2400" dirty="0"/>
              <a:t>           </a:t>
            </a:r>
            <a:endParaRPr lang="en-IN" sz="2400" dirty="0"/>
          </a:p>
        </p:txBody>
      </p:sp>
      <p:sp>
        <p:nvSpPr>
          <p:cNvPr id="8" name="TextBox 7"/>
          <p:cNvSpPr txBox="1"/>
          <p:nvPr/>
        </p:nvSpPr>
        <p:spPr>
          <a:xfrm>
            <a:off x="4800600" y="3314150"/>
            <a:ext cx="3657600" cy="400110"/>
          </a:xfrm>
          <a:prstGeom prst="rect">
            <a:avLst/>
          </a:prstGeom>
          <a:noFill/>
        </p:spPr>
        <p:txBody>
          <a:bodyPr wrap="square" rtlCol="0">
            <a:spAutoFit/>
          </a:bodyPr>
          <a:lstStyle/>
          <a:p>
            <a:r>
              <a:rPr lang="en-US" sz="2000" dirty="0" smtClean="0"/>
              <a:t>NANCY JHON MERVIN . A</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219200" y="1447800"/>
            <a:ext cx="5257800" cy="4247317"/>
          </a:xfrm>
          <a:prstGeom prst="rect">
            <a:avLst/>
          </a:prstGeom>
          <a:noFill/>
        </p:spPr>
        <p:txBody>
          <a:bodyPr wrap="square" rtlCol="0">
            <a:spAutoFit/>
          </a:bodyPr>
          <a:lstStyle/>
          <a:p>
            <a:r>
              <a:rPr lang="en-US" dirty="0"/>
              <a:t>Employee performance analysis using Excel modeling involves creating a structured spreadsheet to track and evaluate various performance metrics, such as productivity, efficiency, and goal attainment</a:t>
            </a:r>
            <a:r>
              <a:rPr lang="en-US" dirty="0" smtClean="0"/>
              <a:t>.</a:t>
            </a:r>
          </a:p>
          <a:p>
            <a:endParaRPr lang="en-US" dirty="0"/>
          </a:p>
          <a:p>
            <a:r>
              <a:rPr lang="en-US" dirty="0" smtClean="0"/>
              <a:t> </a:t>
            </a:r>
            <a:r>
              <a:rPr lang="en-US" dirty="0"/>
              <a:t>Key performance indicators (KPIs) are calculated using formulas and pivot tables to summarize and </a:t>
            </a:r>
            <a:r>
              <a:rPr lang="en-US" dirty="0" smtClean="0"/>
              <a:t>analyze</a:t>
            </a:r>
          </a:p>
          <a:p>
            <a:r>
              <a:rPr lang="en-US" dirty="0" smtClean="0"/>
              <a:t> </a:t>
            </a:r>
            <a:r>
              <a:rPr lang="en-US" dirty="0"/>
              <a:t>data across different time periods or departments. </a:t>
            </a:r>
            <a:endParaRPr lang="en-US" dirty="0" smtClean="0"/>
          </a:p>
          <a:p>
            <a:endParaRPr lang="en-US" dirty="0"/>
          </a:p>
          <a:p>
            <a:r>
              <a:rPr lang="en-US" dirty="0" smtClean="0"/>
              <a:t>Conditional </a:t>
            </a:r>
            <a:r>
              <a:rPr lang="en-US" dirty="0"/>
              <a:t>formatting and charts can be used to visualize trends and identify areas for </a:t>
            </a:r>
            <a:r>
              <a:rPr lang="en-US" dirty="0" smtClean="0"/>
              <a:t>improvement.</a:t>
            </a:r>
          </a:p>
          <a:p>
            <a:endParaRPr lang="en-US" dirty="0"/>
          </a:p>
          <a:p>
            <a:r>
              <a:rPr lang="en-US" dirty="0" smtClean="0"/>
              <a:t>The </a:t>
            </a:r>
            <a:r>
              <a:rPr lang="en-US" dirty="0"/>
              <a:t>model helps management make data-driven decisions regarding promotions, training, or corrective actions.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2121823431"/>
              </p:ext>
            </p:extLst>
          </p:nvPr>
        </p:nvGraphicFramePr>
        <p:xfrm>
          <a:off x="4724399" y="1828800"/>
          <a:ext cx="4810125" cy="42481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3487278450"/>
              </p:ext>
            </p:extLst>
          </p:nvPr>
        </p:nvGraphicFramePr>
        <p:xfrm>
          <a:off x="1036320" y="1524000"/>
          <a:ext cx="3602355" cy="3429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71377"/>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00200" y="1981200"/>
            <a:ext cx="7391400" cy="2031325"/>
          </a:xfrm>
          <a:prstGeom prst="rect">
            <a:avLst/>
          </a:prstGeom>
          <a:noFill/>
        </p:spPr>
        <p:txBody>
          <a:bodyPr wrap="square" rtlCol="0">
            <a:spAutoFit/>
          </a:bodyPr>
          <a:lstStyle/>
          <a:p>
            <a:r>
              <a:rPr lang="en-US"/>
              <a:t>The employee performance analysis revealed key strengths in productivity and goal attainment across the team, with specific areas needing improvement in time management and collaboration. </a:t>
            </a:r>
            <a:r>
              <a:rPr lang="en-US" dirty="0"/>
              <a:t>The data suggests that while most employees are meeting expectations, targeted training and support could enhance overall performance. This analysis provides a clear direction for managerial decisions to optimize team effectiveness and drive future success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34072" y="1829029"/>
            <a:ext cx="6896686" cy="2862322"/>
          </a:xfrm>
          <a:prstGeom prst="rect">
            <a:avLst/>
          </a:prstGeom>
          <a:noFill/>
        </p:spPr>
        <p:txBody>
          <a:bodyPr wrap="square" rtlCol="0">
            <a:spAutoFit/>
          </a:bodyPr>
          <a:lstStyle/>
          <a:p>
            <a:r>
              <a:rPr lang="en-US" dirty="0"/>
              <a:t>Create an Excel model to analyze employee performance over a specific </a:t>
            </a:r>
            <a:r>
              <a:rPr lang="en-US" dirty="0" smtClean="0"/>
              <a:t>period .</a:t>
            </a:r>
          </a:p>
          <a:p>
            <a:r>
              <a:rPr lang="en-US" dirty="0" smtClean="0"/>
              <a:t> </a:t>
            </a:r>
          </a:p>
          <a:p>
            <a:r>
              <a:rPr lang="en-US" dirty="0" smtClean="0"/>
              <a:t>The </a:t>
            </a:r>
            <a:r>
              <a:rPr lang="en-US" dirty="0"/>
              <a:t>analysis should include key performance indicators (KPIs) such as productivity, quality of work, attendance, and adherence to deadlines</a:t>
            </a:r>
            <a:r>
              <a:rPr lang="en-US" dirty="0" smtClean="0"/>
              <a:t>.</a:t>
            </a:r>
          </a:p>
          <a:p>
            <a:endParaRPr lang="en-US" dirty="0"/>
          </a:p>
          <a:p>
            <a:r>
              <a:rPr lang="en-US" dirty="0" smtClean="0"/>
              <a:t> </a:t>
            </a:r>
            <a:r>
              <a:rPr lang="en-US" dirty="0"/>
              <a:t>The model will use these metrics to rate employee performance, identify top performers, and highlight areas for improvement. The goal is to provide a data-driven basis for performance reviews and potential rewards</a:t>
            </a:r>
            <a:r>
              <a:rPr lang="en-US" dirty="0" smtClean="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39775" y="1695450"/>
            <a:ext cx="5737225" cy="5355312"/>
          </a:xfrm>
          <a:prstGeom prst="rect">
            <a:avLst/>
          </a:prstGeom>
          <a:noFill/>
        </p:spPr>
        <p:txBody>
          <a:bodyPr wrap="square" rtlCol="0">
            <a:spAutoFit/>
          </a:bodyPr>
          <a:lstStyle/>
          <a:p>
            <a:r>
              <a:rPr lang="en-US" dirty="0"/>
              <a:t>The employee performance analysis project using Excel is designed to evaluate and track the productivity, efficiency, and overall contributions of employees within an organization</a:t>
            </a:r>
            <a:r>
              <a:rPr lang="en-US" dirty="0" smtClean="0"/>
              <a:t>.</a:t>
            </a:r>
            <a:endParaRPr lang="en-US" dirty="0"/>
          </a:p>
          <a:p>
            <a:r>
              <a:rPr lang="en-US" dirty="0" smtClean="0"/>
              <a:t> </a:t>
            </a:r>
            <a:r>
              <a:rPr lang="en-US" dirty="0"/>
              <a:t>This project involves the systematic collection of performance data, such as key performance indicators (KPIs), attendance records, sales figures, and customer feedback</a:t>
            </a:r>
            <a:r>
              <a:rPr lang="en-US" dirty="0" smtClean="0"/>
              <a:t>.</a:t>
            </a:r>
          </a:p>
          <a:p>
            <a:r>
              <a:rPr lang="en-US" dirty="0" smtClean="0"/>
              <a:t> </a:t>
            </a:r>
            <a:r>
              <a:rPr lang="en-US" dirty="0"/>
              <a:t>Excel will be used to organize, analyze, and visualize this data through various tools like pivot tables, charts, and conditional formatting</a:t>
            </a:r>
            <a:r>
              <a:rPr lang="en-US" dirty="0" smtClean="0"/>
              <a:t>.</a:t>
            </a:r>
          </a:p>
          <a:p>
            <a:r>
              <a:rPr lang="en-US" dirty="0" smtClean="0"/>
              <a:t> </a:t>
            </a:r>
            <a:r>
              <a:rPr lang="en-US" dirty="0"/>
              <a:t>The aim is to identify trends, strengths, and areas needing improvement, which can then inform management decisions on promotions, training, and other HR initiatives. This project helps ensure that employee evaluations are data-driven and objective, leading to a more motivated and effective workforce</a:t>
            </a:r>
            <a:r>
              <a:rPr lang="en-US" dirty="0" smtClean="0"/>
              <a:t>.</a:t>
            </a:r>
          </a:p>
          <a:p>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868681" y="1859281"/>
            <a:ext cx="5684519" cy="2862322"/>
          </a:xfrm>
          <a:prstGeom prst="rect">
            <a:avLst/>
          </a:prstGeom>
          <a:noFill/>
        </p:spPr>
        <p:txBody>
          <a:bodyPr wrap="square" rtlCol="0">
            <a:spAutoFit/>
          </a:bodyPr>
          <a:lstStyle/>
          <a:p>
            <a:r>
              <a:rPr lang="en-US" dirty="0"/>
              <a:t>In an employee performance analysis using Excel, the end users typically include HR managers who assess performance metrics, team leads who monitor individual and team progress, department heads who use the data for decision-making and resource allocation, and executives who review overall employee effectiveness to guide strategic initiatives</a:t>
            </a:r>
            <a:r>
              <a:rPr lang="en-US" dirty="0" smtClean="0"/>
              <a:t>.</a:t>
            </a:r>
          </a:p>
          <a:p>
            <a:endParaRPr lang="en-US" dirty="0"/>
          </a:p>
          <a:p>
            <a:r>
              <a:rPr lang="en-US" dirty="0" smtClean="0"/>
              <a:t> </a:t>
            </a:r>
            <a:r>
              <a:rPr lang="en-US" dirty="0"/>
              <a:t>Additionally, employees themselves may access the analysis for self-evaluation and growth.</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76600" y="2019300"/>
            <a:ext cx="4191000" cy="2585323"/>
          </a:xfrm>
          <a:prstGeom prst="rect">
            <a:avLst/>
          </a:prstGeom>
          <a:noFill/>
        </p:spPr>
        <p:txBody>
          <a:bodyPr wrap="square" rtlCol="0">
            <a:spAutoFit/>
          </a:bodyPr>
          <a:lstStyle/>
          <a:p>
            <a:r>
              <a:rPr lang="en-US" dirty="0" smtClean="0"/>
              <a:t>*CONDITIONAL FORMATTING – MISSING</a:t>
            </a:r>
          </a:p>
          <a:p>
            <a:endParaRPr lang="en-US" dirty="0" smtClean="0"/>
          </a:p>
          <a:p>
            <a:r>
              <a:rPr lang="en-US" dirty="0" smtClean="0"/>
              <a:t>*FILTER – REMOVE</a:t>
            </a:r>
          </a:p>
          <a:p>
            <a:endParaRPr lang="en-US" dirty="0" smtClean="0"/>
          </a:p>
          <a:p>
            <a:r>
              <a:rPr lang="en-US" dirty="0" smtClean="0"/>
              <a:t>*FORMULA – PERFORMANCE</a:t>
            </a:r>
          </a:p>
          <a:p>
            <a:endParaRPr lang="en-US" dirty="0" smtClean="0"/>
          </a:p>
          <a:p>
            <a:r>
              <a:rPr lang="en-US" dirty="0" smtClean="0"/>
              <a:t>*PIVOT TABLE – SUMMARY</a:t>
            </a:r>
          </a:p>
          <a:p>
            <a:endParaRPr lang="en-US" dirty="0" smtClean="0"/>
          </a:p>
          <a:p>
            <a:r>
              <a:rPr lang="en-US" dirty="0" smtClean="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447800" y="1371600"/>
            <a:ext cx="3276600" cy="5355312"/>
          </a:xfrm>
          <a:prstGeom prst="rect">
            <a:avLst/>
          </a:prstGeom>
          <a:noFill/>
        </p:spPr>
        <p:txBody>
          <a:bodyPr wrap="square" rtlCol="0">
            <a:spAutoFit/>
          </a:bodyPr>
          <a:lstStyle/>
          <a:p>
            <a:r>
              <a:rPr lang="en-US" dirty="0" smtClean="0"/>
              <a:t>*26 – FEATURES</a:t>
            </a:r>
          </a:p>
          <a:p>
            <a:pPr marL="285750" indent="-285750">
              <a:buFont typeface="Arial" panose="020B0604020202020204" pitchFamily="34" charset="0"/>
              <a:buChar char="•"/>
            </a:pPr>
            <a:endParaRPr lang="en-US" dirty="0"/>
          </a:p>
          <a:p>
            <a:r>
              <a:rPr lang="en-US" dirty="0" smtClean="0"/>
              <a:t>*12 – FEATURES USED </a:t>
            </a:r>
          </a:p>
          <a:p>
            <a:endParaRPr lang="en-US" dirty="0"/>
          </a:p>
          <a:p>
            <a:r>
              <a:rPr lang="en-US" dirty="0" smtClean="0"/>
              <a:t>*EMPLOYEES ID </a:t>
            </a:r>
          </a:p>
          <a:p>
            <a:endParaRPr lang="en-US" dirty="0"/>
          </a:p>
          <a:p>
            <a:r>
              <a:rPr lang="en-US" dirty="0" smtClean="0"/>
              <a:t>*FIRST NAME</a:t>
            </a:r>
          </a:p>
          <a:p>
            <a:endParaRPr lang="en-US" dirty="0"/>
          </a:p>
          <a:p>
            <a:r>
              <a:rPr lang="en-US" dirty="0" smtClean="0"/>
              <a:t>*LAST NAME </a:t>
            </a:r>
          </a:p>
          <a:p>
            <a:endParaRPr lang="en-US" dirty="0"/>
          </a:p>
          <a:p>
            <a:r>
              <a:rPr lang="en-US" dirty="0" smtClean="0"/>
              <a:t>*BUSINESS UNIT</a:t>
            </a:r>
          </a:p>
          <a:p>
            <a:endParaRPr lang="en-US" dirty="0"/>
          </a:p>
          <a:p>
            <a:r>
              <a:rPr lang="en-US" dirty="0" smtClean="0"/>
              <a:t>*GENDER CODE</a:t>
            </a:r>
          </a:p>
          <a:p>
            <a:endParaRPr lang="en-US" dirty="0"/>
          </a:p>
          <a:p>
            <a:r>
              <a:rPr lang="en-US" dirty="0" smtClean="0"/>
              <a:t>*PERFORMANCE LEVEL</a:t>
            </a:r>
          </a:p>
          <a:p>
            <a:endParaRPr lang="en-US" dirty="0"/>
          </a:p>
          <a:p>
            <a:r>
              <a:rPr lang="en-US" dirty="0" smtClean="0"/>
              <a:t>*PERFORMANCE SCORE</a:t>
            </a:r>
          </a:p>
          <a:p>
            <a:endParaRPr lang="en-US" dirty="0"/>
          </a:p>
          <a:p>
            <a:r>
              <a:rPr lang="en-US" dirty="0" smtClean="0"/>
              <a:t>*CURRENT EMPLOYEE RATING</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905034916"/>
              </p:ext>
            </p:extLst>
          </p:nvPr>
        </p:nvGraphicFramePr>
        <p:xfrm>
          <a:off x="2284830" y="2209800"/>
          <a:ext cx="5640358" cy="2404110"/>
        </p:xfrm>
        <a:graphic>
          <a:graphicData uri="http://schemas.openxmlformats.org/drawingml/2006/table">
            <a:tbl>
              <a:tblPr/>
              <a:tblGrid>
                <a:gridCol w="1186475">
                  <a:extLst>
                    <a:ext uri="{9D8B030D-6E8A-4147-A177-3AD203B41FA5}">
                      <a16:colId xmlns:a16="http://schemas.microsoft.com/office/drawing/2014/main" val="3341553879"/>
                    </a:ext>
                  </a:extLst>
                </a:gridCol>
                <a:gridCol w="1051926">
                  <a:extLst>
                    <a:ext uri="{9D8B030D-6E8A-4147-A177-3AD203B41FA5}">
                      <a16:colId xmlns:a16="http://schemas.microsoft.com/office/drawing/2014/main" val="391159608"/>
                    </a:ext>
                  </a:extLst>
                </a:gridCol>
                <a:gridCol w="580912">
                  <a:extLst>
                    <a:ext uri="{9D8B030D-6E8A-4147-A177-3AD203B41FA5}">
                      <a16:colId xmlns:a16="http://schemas.microsoft.com/office/drawing/2014/main" val="1201947320"/>
                    </a:ext>
                  </a:extLst>
                </a:gridCol>
                <a:gridCol w="44450">
                  <a:extLst>
                    <a:ext uri="{9D8B030D-6E8A-4147-A177-3AD203B41FA5}">
                      <a16:colId xmlns:a16="http://schemas.microsoft.com/office/drawing/2014/main" val="198531052"/>
                    </a:ext>
                  </a:extLst>
                </a:gridCol>
                <a:gridCol w="321083">
                  <a:extLst>
                    <a:ext uri="{9D8B030D-6E8A-4147-A177-3AD203B41FA5}">
                      <a16:colId xmlns:a16="http://schemas.microsoft.com/office/drawing/2014/main" val="3919895744"/>
                    </a:ext>
                  </a:extLst>
                </a:gridCol>
                <a:gridCol w="281329">
                  <a:extLst>
                    <a:ext uri="{9D8B030D-6E8A-4147-A177-3AD203B41FA5}">
                      <a16:colId xmlns:a16="http://schemas.microsoft.com/office/drawing/2014/main" val="2450904113"/>
                    </a:ext>
                  </a:extLst>
                </a:gridCol>
                <a:gridCol w="256865">
                  <a:extLst>
                    <a:ext uri="{9D8B030D-6E8A-4147-A177-3AD203B41FA5}">
                      <a16:colId xmlns:a16="http://schemas.microsoft.com/office/drawing/2014/main" val="589435470"/>
                    </a:ext>
                  </a:extLst>
                </a:gridCol>
                <a:gridCol w="281329">
                  <a:extLst>
                    <a:ext uri="{9D8B030D-6E8A-4147-A177-3AD203B41FA5}">
                      <a16:colId xmlns:a16="http://schemas.microsoft.com/office/drawing/2014/main" val="3701605893"/>
                    </a:ext>
                  </a:extLst>
                </a:gridCol>
                <a:gridCol w="305792">
                  <a:extLst>
                    <a:ext uri="{9D8B030D-6E8A-4147-A177-3AD203B41FA5}">
                      <a16:colId xmlns:a16="http://schemas.microsoft.com/office/drawing/2014/main" val="3473595037"/>
                    </a:ext>
                  </a:extLst>
                </a:gridCol>
                <a:gridCol w="284386">
                  <a:extLst>
                    <a:ext uri="{9D8B030D-6E8A-4147-A177-3AD203B41FA5}">
                      <a16:colId xmlns:a16="http://schemas.microsoft.com/office/drawing/2014/main" val="1751268439"/>
                    </a:ext>
                  </a:extLst>
                </a:gridCol>
                <a:gridCol w="321083">
                  <a:extLst>
                    <a:ext uri="{9D8B030D-6E8A-4147-A177-3AD203B41FA5}">
                      <a16:colId xmlns:a16="http://schemas.microsoft.com/office/drawing/2014/main" val="1900696307"/>
                    </a:ext>
                  </a:extLst>
                </a:gridCol>
                <a:gridCol w="724728">
                  <a:extLst>
                    <a:ext uri="{9D8B030D-6E8A-4147-A177-3AD203B41FA5}">
                      <a16:colId xmlns:a16="http://schemas.microsoft.com/office/drawing/2014/main" val="2256495554"/>
                    </a:ext>
                  </a:extLst>
                </a:gridCol>
              </a:tblGrid>
              <a:tr h="318471">
                <a:tc>
                  <a:txBody>
                    <a:bodyPr/>
                    <a:lstStyle/>
                    <a:p>
                      <a:pPr algn="l" fontAlgn="b"/>
                      <a:r>
                        <a:rPr lang="en-IN" sz="11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BPC</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CCDR</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EW</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MSC</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NEL</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PL</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PYZ</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SVG</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TNS</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WBL</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342272662"/>
                  </a:ext>
                </a:extLst>
              </a:tr>
              <a:tr h="318471">
                <a:tc>
                  <a:txBody>
                    <a:bodyPr/>
                    <a:lstStyle/>
                    <a:p>
                      <a:pPr algn="l" fontAlgn="b"/>
                      <a:r>
                        <a:rPr lang="en-IN" sz="1100" b="0" i="0" u="none" strike="noStrike">
                          <a:solidFill>
                            <a:srgbClr val="000000"/>
                          </a:solidFill>
                          <a:effectLst/>
                          <a:latin typeface="Calibri" panose="020F0502020204030204" pitchFamily="34" charset="0"/>
                        </a:rPr>
                        <a:t>high</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46</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43</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37</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38</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34</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43</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38</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46</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49</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43</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417</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370550279"/>
                  </a:ext>
                </a:extLst>
              </a:tr>
              <a:tr h="72390">
                <a:tc>
                  <a:txBody>
                    <a:bodyPr/>
                    <a:lstStyle/>
                    <a:p>
                      <a:pPr algn="l" fontAlgn="b"/>
                      <a:r>
                        <a:rPr lang="en-IN" sz="1100" b="0" i="0" u="none" strike="noStrike">
                          <a:solidFill>
                            <a:srgbClr val="000000"/>
                          </a:solidFill>
                          <a:effectLst/>
                          <a:latin typeface="Calibri" panose="020F0502020204030204" pitchFamily="34" charset="0"/>
                        </a:rPr>
                        <a:t>low</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786</a:t>
                      </a:r>
                    </a:p>
                  </a:txBody>
                  <a:tcPr marL="9525" marR="9525" marT="9525" marB="0" anchor="b">
                    <a:lnL>
                      <a:noFill/>
                    </a:lnL>
                    <a:lnR>
                      <a:noFill/>
                    </a:lnR>
                    <a:lnT>
                      <a:noFill/>
                    </a:lnT>
                    <a:lnB>
                      <a:noFill/>
                    </a:lnB>
                  </a:tcPr>
                </a:tc>
                <a:extLst>
                  <a:ext uri="{0D108BD9-81ED-4DB2-BD59-A6C34878D82A}">
                    <a16:rowId xmlns:a16="http://schemas.microsoft.com/office/drawing/2014/main" val="1582215297"/>
                  </a:ext>
                </a:extLst>
              </a:tr>
              <a:tr h="473308">
                <a:tc>
                  <a:txBody>
                    <a:bodyPr/>
                    <a:lstStyle/>
                    <a:p>
                      <a:pPr algn="l" fontAlgn="b"/>
                      <a:r>
                        <a:rPr lang="en-IN" sz="1100" b="0" i="0" u="none" strike="noStrike">
                          <a:solidFill>
                            <a:srgbClr val="000000"/>
                          </a:solidFill>
                          <a:effectLst/>
                          <a:latin typeface="Calibri" panose="020F0502020204030204" pitchFamily="34" charset="0"/>
                        </a:rPr>
                        <a:t>medium</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1527</a:t>
                      </a:r>
                    </a:p>
                  </a:txBody>
                  <a:tcPr marL="9525" marR="9525" marT="9525" marB="0" anchor="b">
                    <a:lnL>
                      <a:noFill/>
                    </a:lnL>
                    <a:lnR>
                      <a:noFill/>
                    </a:lnR>
                    <a:lnT>
                      <a:noFill/>
                    </a:lnT>
                    <a:lnB>
                      <a:noFill/>
                    </a:lnB>
                  </a:tcPr>
                </a:tc>
                <a:extLst>
                  <a:ext uri="{0D108BD9-81ED-4DB2-BD59-A6C34878D82A}">
                    <a16:rowId xmlns:a16="http://schemas.microsoft.com/office/drawing/2014/main" val="3111928916"/>
                  </a:ext>
                </a:extLst>
              </a:tr>
              <a:tr h="318471">
                <a:tc>
                  <a:txBody>
                    <a:bodyPr/>
                    <a:lstStyle/>
                    <a:p>
                      <a:pPr algn="l" fontAlgn="b"/>
                      <a:r>
                        <a:rPr lang="en-IN" sz="1100" b="0" i="0" u="none" strike="noStrike">
                          <a:solidFill>
                            <a:srgbClr val="000000"/>
                          </a:solidFill>
                          <a:effectLst/>
                          <a:latin typeface="Calibri" panose="020F0502020204030204" pitchFamily="34" charset="0"/>
                        </a:rPr>
                        <a:t>very high</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270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46838128"/>
                  </a:ext>
                </a:extLst>
              </a:tr>
              <a:tr h="473308">
                <a:tc>
                  <a:txBody>
                    <a:bodyPr/>
                    <a:lstStyle/>
                    <a:p>
                      <a:pPr algn="l" fontAlgn="b"/>
                      <a:r>
                        <a:rPr lang="en-IN"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303</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300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302</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296</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304</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301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299</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304</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297</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294</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dirty="0">
                          <a:solidFill>
                            <a:srgbClr val="000000"/>
                          </a:solidFill>
                          <a:effectLst/>
                          <a:latin typeface="Calibri" panose="020F0502020204030204" pitchFamily="34" charset="0"/>
                        </a:rPr>
                        <a:t>3000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507882323"/>
                  </a:ext>
                </a:extLst>
              </a:tr>
            </a:tbl>
          </a:graphicData>
        </a:graphic>
      </p:graphicFrame>
      <p:pic>
        <p:nvPicPr>
          <p:cNvPr id="13" name="Picture 12"/>
          <p:cNvPicPr>
            <a:picLocks noChangeAspect="1"/>
          </p:cNvPicPr>
          <p:nvPr/>
        </p:nvPicPr>
        <p:blipFill>
          <a:blip r:embed="rId3"/>
          <a:stretch>
            <a:fillRect/>
          </a:stretch>
        </p:blipFill>
        <p:spPr>
          <a:xfrm>
            <a:off x="8109858" y="2074096"/>
            <a:ext cx="2487384" cy="1566808"/>
          </a:xfrm>
          <a:prstGeom prst="rect">
            <a:avLst/>
          </a:prstGeom>
        </p:spPr>
      </p:pic>
      <p:sp>
        <p:nvSpPr>
          <p:cNvPr id="15" name="TextBox 14"/>
          <p:cNvSpPr txBox="1"/>
          <p:nvPr/>
        </p:nvSpPr>
        <p:spPr>
          <a:xfrm flipH="1">
            <a:off x="2743198" y="5212081"/>
            <a:ext cx="8915401" cy="646331"/>
          </a:xfrm>
          <a:prstGeom prst="rect">
            <a:avLst/>
          </a:prstGeom>
          <a:noFill/>
        </p:spPr>
        <p:txBody>
          <a:bodyPr wrap="square" rtlCol="0">
            <a:spAutoFit/>
          </a:bodyPr>
          <a:lstStyle/>
          <a:p>
            <a:r>
              <a:rPr lang="en-US" dirty="0" smtClean="0"/>
              <a:t>PERFORMANCE LEVEL </a:t>
            </a:r>
            <a:r>
              <a:rPr lang="en-US" dirty="0"/>
              <a:t>: </a:t>
            </a:r>
            <a:r>
              <a:rPr lang="en-US" dirty="0" smtClean="0"/>
              <a:t>=</a:t>
            </a:r>
            <a:r>
              <a:rPr lang="en-US" dirty="0" err="1" smtClean="0"/>
              <a:t>IfS</a:t>
            </a:r>
            <a:r>
              <a:rPr lang="en-US" dirty="0" smtClean="0"/>
              <a:t>(z8</a:t>
            </a:r>
            <a:r>
              <a:rPr lang="en-US" dirty="0"/>
              <a:t>&gt;=5,"very </a:t>
            </a:r>
            <a:r>
              <a:rPr lang="en-US" dirty="0" err="1"/>
              <a:t>high",if</a:t>
            </a:r>
            <a:r>
              <a:rPr lang="en-US" dirty="0"/>
              <a:t>(z8&gt;=4,"high",if(z8&gt;=3,"medium",if(z8&lt;=2,"low</a:t>
            </a:r>
            <a:r>
              <a:rPr lang="en-US" dirty="0" smtClean="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708</Words>
  <Application>Microsoft Office PowerPoint</Application>
  <PresentationFormat>Widescreen</PresentationFormat>
  <Paragraphs>165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ASUS</cp:lastModifiedBy>
  <cp:revision>19</cp:revision>
  <dcterms:created xsi:type="dcterms:W3CDTF">2024-03-29T15:07:22Z</dcterms:created>
  <dcterms:modified xsi:type="dcterms:W3CDTF">2024-08-31T07:55:50Z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