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35" r:id="rId3"/>
    <p:sldId id="333" r:id="rId4"/>
    <p:sldId id="334" r:id="rId5"/>
    <p:sldId id="323" r:id="rId6"/>
    <p:sldId id="336" r:id="rId7"/>
    <p:sldId id="326" r:id="rId8"/>
    <p:sldId id="338" r:id="rId9"/>
    <p:sldId id="317" r:id="rId10"/>
    <p:sldId id="327" r:id="rId11"/>
    <p:sldId id="328" r:id="rId12"/>
    <p:sldId id="329" r:id="rId13"/>
    <p:sldId id="316" r:id="rId14"/>
    <p:sldId id="318" r:id="rId15"/>
    <p:sldId id="342" r:id="rId16"/>
    <p:sldId id="343" r:id="rId17"/>
    <p:sldId id="344" r:id="rId18"/>
    <p:sldId id="337" r:id="rId19"/>
    <p:sldId id="345" r:id="rId20"/>
    <p:sldId id="341" r:id="rId21"/>
    <p:sldId id="346" r:id="rId22"/>
    <p:sldId id="347" r:id="rId23"/>
    <p:sldId id="261" r:id="rId24"/>
    <p:sldId id="349" r:id="rId25"/>
    <p:sldId id="350" r:id="rId26"/>
    <p:sldId id="351" r:id="rId27"/>
    <p:sldId id="271" r:id="rId28"/>
    <p:sldId id="262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3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2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52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72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602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34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806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94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7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3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4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3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13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6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46339D-2945-4693-A5E7-E5C65C5D63F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305484-2D86-4577-8871-2EF42A04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2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fermarkt.com/" TargetMode="External"/><Relationship Id="rId2" Type="http://schemas.openxmlformats.org/officeDocument/2006/relationships/hyperlink" Target="https://www.national-football-teams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legraph.co.uk/world-cup/how-to-predict-a-world-cup-winn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</a:t>
            </a:r>
            <a:r>
              <a:rPr lang="en-US" altLang="zh-CN" sz="4800" dirty="0" smtClean="0"/>
              <a:t>apstone of Fall 2022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Jiaqi</a:t>
            </a:r>
            <a:r>
              <a:rPr lang="en-US" dirty="0" smtClean="0"/>
              <a:t> (Jackie)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International football results since 1872</a:t>
            </a:r>
          </a:p>
          <a:p>
            <a:r>
              <a:rPr lang="en-US" i="1" dirty="0" smtClean="0"/>
              <a:t>FIFA world rankings since 1992</a:t>
            </a:r>
          </a:p>
          <a:p>
            <a:r>
              <a:rPr lang="en-US" dirty="0" smtClean="0"/>
              <a:t>Source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www.kaggle.com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45" y="1172342"/>
            <a:ext cx="100584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9" y="1447705"/>
            <a:ext cx="10058400" cy="33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US" altLang="zh-CN" dirty="0" smtClean="0"/>
              <a:t>roup Stage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Target: either </a:t>
            </a:r>
            <a:r>
              <a:rPr lang="en-US" b="1" dirty="0" smtClean="0"/>
              <a:t>game</a:t>
            </a:r>
            <a:r>
              <a:rPr lang="en-US" dirty="0" smtClean="0"/>
              <a:t> or </a:t>
            </a:r>
            <a:r>
              <a:rPr lang="en-US" b="1" dirty="0" smtClean="0"/>
              <a:t>team</a:t>
            </a:r>
          </a:p>
          <a:p>
            <a:r>
              <a:rPr lang="en-US" dirty="0" smtClean="0"/>
              <a:t>Game: predict the result of each game (3 results, win, lose or draw), calculate points earned and see who will go to next round</a:t>
            </a:r>
          </a:p>
          <a:p>
            <a:r>
              <a:rPr lang="en-US" dirty="0" smtClean="0"/>
              <a:t>Team: directly predict whether a team will win from the group or not (2 results, win or not)</a:t>
            </a:r>
          </a:p>
        </p:txBody>
      </p:sp>
    </p:spTree>
    <p:extLst>
      <p:ext uri="{BB962C8B-B14F-4D97-AF65-F5344CB8AC3E}">
        <p14:creationId xmlns:p14="http://schemas.microsoft.com/office/powerpoint/2010/main" val="20249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Game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probability of winning for a team according to handover history</a:t>
            </a:r>
          </a:p>
          <a:p>
            <a:r>
              <a:rPr lang="en-US" dirty="0" smtClean="0"/>
              <a:t>- </a:t>
            </a:r>
            <a:r>
              <a:rPr lang="en-US" i="1" dirty="0" smtClean="0"/>
              <a:t>Weights: World Cup = 50, Confederations = 40, Qualifications = 25, Friendly = 10</a:t>
            </a:r>
          </a:p>
          <a:p>
            <a:r>
              <a:rPr lang="en-US" i="1" dirty="0" smtClean="0"/>
              <a:t>- Chronology: games before 1992 will be weighted half</a:t>
            </a:r>
          </a:p>
          <a:p>
            <a:r>
              <a:rPr lang="en-US" dirty="0" smtClean="0"/>
              <a:t>Search for teams who have played the most games in the World Cup in each group</a:t>
            </a:r>
          </a:p>
        </p:txBody>
      </p:sp>
    </p:spTree>
    <p:extLst>
      <p:ext uri="{BB962C8B-B14F-4D97-AF65-F5344CB8AC3E}">
        <p14:creationId xmlns:p14="http://schemas.microsoft.com/office/powerpoint/2010/main" val="42494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FIFA 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model using data from 98-14 World Cup to learn about the relationship between a team’s performance and their features</a:t>
            </a:r>
          </a:p>
          <a:p>
            <a:r>
              <a:rPr lang="en-US" dirty="0" smtClean="0"/>
              <a:t>- </a:t>
            </a:r>
            <a:r>
              <a:rPr lang="en-US" i="1" dirty="0" smtClean="0"/>
              <a:t>decision tree and logistic regression, features including FIFA ratings, confederations, groups…</a:t>
            </a:r>
          </a:p>
          <a:p>
            <a:r>
              <a:rPr lang="en-US" dirty="0" smtClean="0"/>
              <a:t>Calculate probability </a:t>
            </a:r>
            <a:r>
              <a:rPr lang="en-US" dirty="0"/>
              <a:t>of winning for </a:t>
            </a:r>
            <a:r>
              <a:rPr lang="en-US" dirty="0" smtClean="0"/>
              <a:t>a team using FIFA official expectation formula: </a:t>
            </a:r>
            <a:r>
              <a:rPr lang="nl-NL" i="1" dirty="0"/>
              <a:t>We = 1 / [10^(-dr/600) +1</a:t>
            </a:r>
            <a:r>
              <a:rPr lang="nl-NL" i="1" dirty="0" smtClean="0"/>
              <a:t>]</a:t>
            </a:r>
            <a:r>
              <a:rPr lang="nl-NL" dirty="0" smtClean="0"/>
              <a:t>, </a:t>
            </a:r>
            <a:r>
              <a:rPr lang="nl-NL" i="1" dirty="0" smtClean="0"/>
              <a:t>dr</a:t>
            </a:r>
            <a:r>
              <a:rPr lang="nl-NL" dirty="0" smtClean="0"/>
              <a:t> is the difference of points</a:t>
            </a:r>
            <a:endParaRPr lang="nl-NL" dirty="0"/>
          </a:p>
          <a:p>
            <a:r>
              <a:rPr lang="en-US" dirty="0" smtClean="0"/>
              <a:t>Search for teams who ranked first and second highest in each group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7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7" y="511577"/>
            <a:ext cx="9970669" cy="57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3" y="581964"/>
            <a:ext cx="6193793" cy="2043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3" y="2625827"/>
            <a:ext cx="5476190" cy="37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30703" y="702644"/>
            <a:ext cx="3811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Train: 98-14</a:t>
            </a:r>
          </a:p>
          <a:p>
            <a:r>
              <a:rPr lang="en-US" dirty="0"/>
              <a:t>Test: 18</a:t>
            </a:r>
          </a:p>
          <a:p>
            <a:r>
              <a:rPr lang="en-US" dirty="0"/>
              <a:t>Cols: </a:t>
            </a:r>
            <a:r>
              <a:rPr lang="en-US" dirty="0" smtClean="0"/>
              <a:t>rank, </a:t>
            </a:r>
            <a:r>
              <a:rPr lang="en-US" dirty="0"/>
              <a:t>host, </a:t>
            </a:r>
            <a:r>
              <a:rPr lang="en-US" dirty="0" smtClean="0"/>
              <a:t>2 </a:t>
            </a:r>
            <a:r>
              <a:rPr lang="en-US" dirty="0"/>
              <a:t>confederation dummies</a:t>
            </a:r>
          </a:p>
          <a:p>
            <a:r>
              <a:rPr lang="en-US" dirty="0"/>
              <a:t>Accuracy</a:t>
            </a:r>
            <a:r>
              <a:rPr lang="en-US"/>
              <a:t>: </a:t>
            </a:r>
            <a:r>
              <a:rPr lang="en-US" smtClean="0"/>
              <a:t>22/32 (11/16)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48276"/>
              </p:ext>
            </p:extLst>
          </p:nvPr>
        </p:nvGraphicFramePr>
        <p:xfrm>
          <a:off x="923542" y="1286594"/>
          <a:ext cx="1024128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06880"/>
                <a:gridCol w="3560066"/>
                <a:gridCol w="941832"/>
                <a:gridCol w="1207008"/>
                <a:gridCol w="1335024"/>
                <a:gridCol w="1490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group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Game</a:t>
                      </a:r>
                      <a:r>
                        <a:rPr lang="en-US" baseline="0" dirty="0" smtClean="0"/>
                        <a:t>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probabilities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r>
                        <a:rPr lang="en-US" altLang="zh-CN" dirty="0" smtClean="0"/>
                        <a:t>ame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for most experienced teams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FIFA ratings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a regression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FIFA</a:t>
                      </a:r>
                      <a:r>
                        <a:rPr lang="en-US" baseline="0" dirty="0" smtClean="0"/>
                        <a:t> ratings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probabilities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FIFA ratings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dirty="0" smtClean="0"/>
                        <a:t>top ranked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12/16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0.75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3542" y="3858768"/>
            <a:ext cx="10241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Picking 2 </a:t>
            </a:r>
            <a:r>
              <a:rPr lang="en-US" sz="2000" dirty="0"/>
              <a:t>teams ranked higher from each group </a:t>
            </a:r>
            <a:r>
              <a:rPr lang="en-US" sz="2000" dirty="0" smtClean="0"/>
              <a:t>turns </a:t>
            </a:r>
            <a:r>
              <a:rPr lang="en-US" sz="2000" dirty="0"/>
              <a:t>to be the most accurate and efficient </a:t>
            </a:r>
            <a:r>
              <a:rPr lang="en-US" sz="2000" dirty="0" smtClean="0"/>
              <a:t>way.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Results are strictly classified </a:t>
            </a:r>
            <a:r>
              <a:rPr lang="en-US" sz="2000" dirty="0"/>
              <a:t>by </a:t>
            </a:r>
            <a:r>
              <a:rPr lang="en-US" sz="2000" dirty="0" smtClean="0"/>
              <a:t>groups.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most accurately predicted teams will be used for next part. </a:t>
            </a:r>
          </a:p>
        </p:txBody>
      </p:sp>
    </p:spTree>
    <p:extLst>
      <p:ext uri="{BB962C8B-B14F-4D97-AF65-F5344CB8AC3E}">
        <p14:creationId xmlns:p14="http://schemas.microsoft.com/office/powerpoint/2010/main" val="32971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24712" y="740664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Russia, Saudi Arabia, Egypt, Uruguay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24712" y="2100072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Morocco, IR Iran, Portugal, Spain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24712" y="3459480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France, Australia, Peru, Denmark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24712" y="4818888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sz="1600" dirty="0" smtClean="0"/>
              <a:t>Argentina, Iceland, Croatia, Nigeria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9409176" y="740664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Costa Rica, Serbia, Brazil, Switzerland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409176" y="2100072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sz="1600" dirty="0" smtClean="0"/>
              <a:t>Germany, Mexico, Sweden, South Korea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9409176" y="3459480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sz="1600" dirty="0" smtClean="0"/>
              <a:t>Belgium, Panama, Tunisia, England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9409176" y="4818888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sz="1600" dirty="0" smtClean="0"/>
              <a:t>Colombia, Japan, Poland, Senegal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4361688" y="972140"/>
            <a:ext cx="1255368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Uruguay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Egypt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61688" y="2308860"/>
            <a:ext cx="1255368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Portugal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Spain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61688" y="3645580"/>
            <a:ext cx="1255368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France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Peru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61688" y="4982300"/>
            <a:ext cx="1255368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Argentina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Croatia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608472" y="972140"/>
            <a:ext cx="1291944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Brazil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Switzerland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08472" y="2308860"/>
            <a:ext cx="1291944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Germany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Mexico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608472" y="3678764"/>
            <a:ext cx="1291944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Belgium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England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08472" y="4982300"/>
            <a:ext cx="1291944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Poland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Colombia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90288" y="5806440"/>
            <a:ext cx="31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Red letters are predicted wrong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" idx="3"/>
            <a:endCxn id="12" idx="1"/>
          </p:cNvCxnSpPr>
          <p:nvPr/>
        </p:nvCxnSpPr>
        <p:spPr>
          <a:xfrm>
            <a:off x="2889504" y="1234440"/>
            <a:ext cx="1472184" cy="1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3"/>
            <a:endCxn id="14" idx="1"/>
          </p:cNvCxnSpPr>
          <p:nvPr/>
        </p:nvCxnSpPr>
        <p:spPr>
          <a:xfrm flipV="1">
            <a:off x="2889504" y="2587752"/>
            <a:ext cx="1472184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3"/>
            <a:endCxn id="16" idx="1"/>
          </p:cNvCxnSpPr>
          <p:nvPr/>
        </p:nvCxnSpPr>
        <p:spPr>
          <a:xfrm flipV="1">
            <a:off x="2889504" y="3924472"/>
            <a:ext cx="1472184" cy="2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3"/>
            <a:endCxn id="18" idx="1"/>
          </p:cNvCxnSpPr>
          <p:nvPr/>
        </p:nvCxnSpPr>
        <p:spPr>
          <a:xfrm flipV="1">
            <a:off x="2889504" y="5261192"/>
            <a:ext cx="1472184" cy="5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1"/>
            <a:endCxn id="20" idx="3"/>
          </p:cNvCxnSpPr>
          <p:nvPr/>
        </p:nvCxnSpPr>
        <p:spPr>
          <a:xfrm flipH="1">
            <a:off x="7900416" y="1234440"/>
            <a:ext cx="1508760" cy="1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1"/>
            <a:endCxn id="21" idx="3"/>
          </p:cNvCxnSpPr>
          <p:nvPr/>
        </p:nvCxnSpPr>
        <p:spPr>
          <a:xfrm flipH="1" flipV="1">
            <a:off x="7900416" y="2587752"/>
            <a:ext cx="1508760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1"/>
            <a:endCxn id="22" idx="3"/>
          </p:cNvCxnSpPr>
          <p:nvPr/>
        </p:nvCxnSpPr>
        <p:spPr>
          <a:xfrm flipH="1">
            <a:off x="7900416" y="3953256"/>
            <a:ext cx="1508760" cy="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1"/>
            <a:endCxn id="23" idx="3"/>
          </p:cNvCxnSpPr>
          <p:nvPr/>
        </p:nvCxnSpPr>
        <p:spPr>
          <a:xfrm flipH="1" flipV="1">
            <a:off x="7900416" y="5261192"/>
            <a:ext cx="1508760" cy="5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90288" y="63093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0.644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90288" y="1529924"/>
            <a:ext cx="81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0.364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619040" y="1991016"/>
            <a:ext cx="7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0.519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99432" y="2896772"/>
            <a:ext cx="896112" cy="37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0.449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00016" y="3276248"/>
            <a:ext cx="7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0.313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590288" y="4203364"/>
            <a:ext cx="7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0.269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619040" y="4690872"/>
            <a:ext cx="83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0.542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90288" y="5540084"/>
            <a:ext cx="81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0.315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931152" y="630936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0.588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94576" y="1529924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0.463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931152" y="1991016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0.820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912864" y="2866644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0.459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894576" y="3350776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0.554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912864" y="423654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0.393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931152" y="4690872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0.498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931152" y="5540084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50" y="879747"/>
            <a:ext cx="9647619" cy="3342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0750" y="4837176"/>
            <a:ext cx="905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 there are about 4 billion soccer fans worldwide.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68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Knock-out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ratings: calculate </a:t>
            </a:r>
            <a:r>
              <a:rPr lang="en-US" dirty="0"/>
              <a:t>probability of winning for a team using FIFA official expectation </a:t>
            </a:r>
            <a:r>
              <a:rPr lang="en-US" dirty="0" smtClean="0"/>
              <a:t>formula</a:t>
            </a:r>
          </a:p>
          <a:p>
            <a:r>
              <a:rPr lang="en-US" dirty="0" smtClean="0"/>
              <a:t>With game results</a:t>
            </a:r>
            <a:r>
              <a:rPr lang="en-US" dirty="0"/>
              <a:t>: </a:t>
            </a:r>
            <a:r>
              <a:rPr lang="en-US" dirty="0" smtClean="0"/>
              <a:t>calculate </a:t>
            </a:r>
            <a:r>
              <a:rPr lang="en-US" dirty="0"/>
              <a:t>probability of winning for a team according to handover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Accuracy check: see how many teams can match to the real advancing procedure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88720" y="77724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Uruguay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88720" y="143256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88720" y="208788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8720" y="274320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Croatia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88720" y="339852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Brazil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8720" y="405384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Mexico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88720" y="470916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Belgium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88720" y="536448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Columbia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680448" y="77724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Portugal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680448" y="143256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Egypt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80448" y="208788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Argentina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680448" y="2746248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Peru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680448" y="339852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Germany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680448" y="405384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Switzerland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680448" y="470916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Poland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80448" y="536448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England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840736" y="1146048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Spain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022336" y="5032248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Poland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055864" y="3806952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Germany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022336" y="2496312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Argentina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8432" y="1146048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Portugal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840736" y="5035296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Belgium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40736" y="3806952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Brazil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40736" y="2496312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45408" y="1821180"/>
            <a:ext cx="1444752" cy="493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86600" y="4462272"/>
            <a:ext cx="1444752" cy="493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Germany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86600" y="1826514"/>
            <a:ext cx="1444752" cy="493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Portugal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645408" y="4421124"/>
            <a:ext cx="1444752" cy="493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Brazil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85488" y="3151632"/>
            <a:ext cx="1444752" cy="49377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Brazil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31280" y="3151632"/>
            <a:ext cx="1444752" cy="49377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Germany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>
            <a:stCxn id="2" idx="3"/>
            <a:endCxn id="21" idx="1"/>
          </p:cNvCxnSpPr>
          <p:nvPr/>
        </p:nvCxnSpPr>
        <p:spPr>
          <a:xfrm>
            <a:off x="2633472" y="1024128"/>
            <a:ext cx="207264" cy="3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" idx="3"/>
            <a:endCxn id="21" idx="1"/>
          </p:cNvCxnSpPr>
          <p:nvPr/>
        </p:nvCxnSpPr>
        <p:spPr>
          <a:xfrm flipV="1">
            <a:off x="2633472" y="1392936"/>
            <a:ext cx="207264" cy="28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28" idx="1"/>
          </p:cNvCxnSpPr>
          <p:nvPr/>
        </p:nvCxnSpPr>
        <p:spPr>
          <a:xfrm>
            <a:off x="2633472" y="2334768"/>
            <a:ext cx="207264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3"/>
            <a:endCxn id="28" idx="1"/>
          </p:cNvCxnSpPr>
          <p:nvPr/>
        </p:nvCxnSpPr>
        <p:spPr>
          <a:xfrm flipV="1">
            <a:off x="2633472" y="2743200"/>
            <a:ext cx="207264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3"/>
            <a:endCxn id="27" idx="1"/>
          </p:cNvCxnSpPr>
          <p:nvPr/>
        </p:nvCxnSpPr>
        <p:spPr>
          <a:xfrm>
            <a:off x="2633472" y="3645408"/>
            <a:ext cx="207264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" idx="3"/>
            <a:endCxn id="27" idx="1"/>
          </p:cNvCxnSpPr>
          <p:nvPr/>
        </p:nvCxnSpPr>
        <p:spPr>
          <a:xfrm flipV="1">
            <a:off x="2633472" y="4053840"/>
            <a:ext cx="207264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3"/>
            <a:endCxn id="26" idx="1"/>
          </p:cNvCxnSpPr>
          <p:nvPr/>
        </p:nvCxnSpPr>
        <p:spPr>
          <a:xfrm>
            <a:off x="2633472" y="4956048"/>
            <a:ext cx="207264" cy="32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1" idx="3"/>
            <a:endCxn id="26" idx="1"/>
          </p:cNvCxnSpPr>
          <p:nvPr/>
        </p:nvCxnSpPr>
        <p:spPr>
          <a:xfrm flipV="1">
            <a:off x="2633472" y="5282184"/>
            <a:ext cx="207264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7" idx="2"/>
            <a:endCxn id="32" idx="1"/>
          </p:cNvCxnSpPr>
          <p:nvPr/>
        </p:nvCxnSpPr>
        <p:spPr>
          <a:xfrm>
            <a:off x="3563112" y="4300728"/>
            <a:ext cx="82296" cy="36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6" idx="0"/>
            <a:endCxn id="32" idx="1"/>
          </p:cNvCxnSpPr>
          <p:nvPr/>
        </p:nvCxnSpPr>
        <p:spPr>
          <a:xfrm flipV="1">
            <a:off x="3563112" y="4668012"/>
            <a:ext cx="82296" cy="36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1" idx="2"/>
            <a:endCxn id="29" idx="1"/>
          </p:cNvCxnSpPr>
          <p:nvPr/>
        </p:nvCxnSpPr>
        <p:spPr>
          <a:xfrm>
            <a:off x="3563112" y="1639824"/>
            <a:ext cx="82296" cy="42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8" idx="0"/>
            <a:endCxn id="29" idx="1"/>
          </p:cNvCxnSpPr>
          <p:nvPr/>
        </p:nvCxnSpPr>
        <p:spPr>
          <a:xfrm flipV="1">
            <a:off x="3563112" y="2068068"/>
            <a:ext cx="82296" cy="42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2"/>
            <a:endCxn id="35" idx="0"/>
          </p:cNvCxnSpPr>
          <p:nvPr/>
        </p:nvCxnSpPr>
        <p:spPr>
          <a:xfrm>
            <a:off x="4367784" y="2314956"/>
            <a:ext cx="640080" cy="83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2" idx="0"/>
            <a:endCxn id="35" idx="2"/>
          </p:cNvCxnSpPr>
          <p:nvPr/>
        </p:nvCxnSpPr>
        <p:spPr>
          <a:xfrm flipV="1">
            <a:off x="4367784" y="3645408"/>
            <a:ext cx="640080" cy="77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1"/>
            <a:endCxn id="25" idx="3"/>
          </p:cNvCxnSpPr>
          <p:nvPr/>
        </p:nvCxnSpPr>
        <p:spPr>
          <a:xfrm flipH="1">
            <a:off x="9473184" y="1024128"/>
            <a:ext cx="207264" cy="3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3" idx="1"/>
            <a:endCxn id="25" idx="3"/>
          </p:cNvCxnSpPr>
          <p:nvPr/>
        </p:nvCxnSpPr>
        <p:spPr>
          <a:xfrm flipH="1" flipV="1">
            <a:off x="9473184" y="1392936"/>
            <a:ext cx="207264" cy="28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4" idx="1"/>
            <a:endCxn id="24" idx="3"/>
          </p:cNvCxnSpPr>
          <p:nvPr/>
        </p:nvCxnSpPr>
        <p:spPr>
          <a:xfrm flipH="1">
            <a:off x="9467088" y="2334768"/>
            <a:ext cx="213360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5" idx="1"/>
            <a:endCxn id="24" idx="3"/>
          </p:cNvCxnSpPr>
          <p:nvPr/>
        </p:nvCxnSpPr>
        <p:spPr>
          <a:xfrm flipH="1" flipV="1">
            <a:off x="9467088" y="2743200"/>
            <a:ext cx="213360" cy="24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6" idx="1"/>
            <a:endCxn id="23" idx="3"/>
          </p:cNvCxnSpPr>
          <p:nvPr/>
        </p:nvCxnSpPr>
        <p:spPr>
          <a:xfrm flipH="1">
            <a:off x="9500616" y="3645408"/>
            <a:ext cx="179832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7" idx="1"/>
            <a:endCxn id="23" idx="3"/>
          </p:cNvCxnSpPr>
          <p:nvPr/>
        </p:nvCxnSpPr>
        <p:spPr>
          <a:xfrm flipH="1" flipV="1">
            <a:off x="9500616" y="4053840"/>
            <a:ext cx="179832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8" idx="1"/>
            <a:endCxn id="22" idx="3"/>
          </p:cNvCxnSpPr>
          <p:nvPr/>
        </p:nvCxnSpPr>
        <p:spPr>
          <a:xfrm flipH="1">
            <a:off x="9467088" y="4956048"/>
            <a:ext cx="21336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1"/>
            <a:endCxn id="22" idx="3"/>
          </p:cNvCxnSpPr>
          <p:nvPr/>
        </p:nvCxnSpPr>
        <p:spPr>
          <a:xfrm flipH="1" flipV="1">
            <a:off x="9467088" y="5279136"/>
            <a:ext cx="213360" cy="33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5" idx="2"/>
            <a:endCxn id="31" idx="3"/>
          </p:cNvCxnSpPr>
          <p:nvPr/>
        </p:nvCxnSpPr>
        <p:spPr>
          <a:xfrm flipH="1">
            <a:off x="8531352" y="1639824"/>
            <a:ext cx="219456" cy="43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4" idx="0"/>
            <a:endCxn id="31" idx="3"/>
          </p:cNvCxnSpPr>
          <p:nvPr/>
        </p:nvCxnSpPr>
        <p:spPr>
          <a:xfrm flipH="1" flipV="1">
            <a:off x="8531352" y="2073402"/>
            <a:ext cx="213360" cy="42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3" idx="2"/>
            <a:endCxn id="30" idx="3"/>
          </p:cNvCxnSpPr>
          <p:nvPr/>
        </p:nvCxnSpPr>
        <p:spPr>
          <a:xfrm flipH="1">
            <a:off x="8531352" y="4300728"/>
            <a:ext cx="246888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2" idx="0"/>
            <a:endCxn id="30" idx="3"/>
          </p:cNvCxnSpPr>
          <p:nvPr/>
        </p:nvCxnSpPr>
        <p:spPr>
          <a:xfrm flipH="1" flipV="1">
            <a:off x="8531352" y="4709160"/>
            <a:ext cx="21336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31" idx="2"/>
            <a:endCxn id="36" idx="0"/>
          </p:cNvCxnSpPr>
          <p:nvPr/>
        </p:nvCxnSpPr>
        <p:spPr>
          <a:xfrm flipH="1">
            <a:off x="7153656" y="2320290"/>
            <a:ext cx="655320" cy="83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0" idx="0"/>
            <a:endCxn id="36" idx="2"/>
          </p:cNvCxnSpPr>
          <p:nvPr/>
        </p:nvCxnSpPr>
        <p:spPr>
          <a:xfrm flipH="1" flipV="1">
            <a:off x="7153656" y="3645408"/>
            <a:ext cx="655320" cy="8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5399532" y="2311908"/>
            <a:ext cx="1444752" cy="4937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Germany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4" name="Straight Arrow Connector 143"/>
          <p:cNvCxnSpPr>
            <a:stCxn id="35" idx="3"/>
            <a:endCxn id="136" idx="2"/>
          </p:cNvCxnSpPr>
          <p:nvPr/>
        </p:nvCxnSpPr>
        <p:spPr>
          <a:xfrm flipV="1">
            <a:off x="5730240" y="2805684"/>
            <a:ext cx="391668" cy="59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36" idx="1"/>
            <a:endCxn id="136" idx="2"/>
          </p:cNvCxnSpPr>
          <p:nvPr/>
        </p:nvCxnSpPr>
        <p:spPr>
          <a:xfrm flipH="1" flipV="1">
            <a:off x="6121908" y="2805684"/>
            <a:ext cx="309372" cy="59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196840" y="4430268"/>
            <a:ext cx="1783080" cy="114909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gency FB" panose="020B0503020202020204" pitchFamily="34" charset="0"/>
              </a:rPr>
              <a:t>16/31 </a:t>
            </a:r>
            <a:r>
              <a:rPr lang="en-US" sz="1400" dirty="0">
                <a:latin typeface="Agency FB" panose="020B0503020202020204" pitchFamily="34" charset="0"/>
              </a:rPr>
              <a:t>spots right</a:t>
            </a:r>
          </a:p>
          <a:p>
            <a:pPr algn="ctr"/>
            <a:r>
              <a:rPr lang="en-US" sz="1400" dirty="0" smtClean="0">
                <a:latin typeface="Agency FB" panose="020B0503020202020204" pitchFamily="34" charset="0"/>
              </a:rPr>
              <a:t>0.516 </a:t>
            </a:r>
            <a:r>
              <a:rPr lang="en-US" sz="1400" dirty="0">
                <a:latin typeface="Agency FB" panose="020B0503020202020204" pitchFamily="34" charset="0"/>
              </a:rPr>
              <a:t>accuracy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367784" y="5724144"/>
            <a:ext cx="368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 Red letters are predicted wrong</a:t>
            </a:r>
          </a:p>
          <a:p>
            <a:endParaRPr lang="en-US" i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5407152" y="873752"/>
            <a:ext cx="244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Predict by Ratings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3255264" y="777240"/>
            <a:ext cx="731520" cy="36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0.270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255264" y="29900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0.227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3255264" y="3520964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0.497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255264" y="5526024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0.425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8357616" y="79411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0.476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293608" y="2990088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0.330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8348472" y="343790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0.655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8357616" y="5526024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0.311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285488" y="145184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0.129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4367784" y="4956048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0.311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7278624" y="1451848"/>
            <a:ext cx="74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0.253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153656" y="4956048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0.529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953000" y="3622286"/>
            <a:ext cx="82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0.221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431280" y="3645408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0.396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5745480" y="1939790"/>
            <a:ext cx="90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88720" y="77724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Uruguay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88720" y="143256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88720" y="208788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8720" y="274320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Croatia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88720" y="339852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Brazil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8720" y="405384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Mexico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88720" y="470916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Belgium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88720" y="536448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Columbia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680448" y="77724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Portugal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680448" y="143256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Egypt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80448" y="208788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Argentina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680448" y="2746248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Peru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680448" y="339852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Germany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680448" y="405384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Switzerland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680448" y="470916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Poland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80448" y="536448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England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840736" y="1146048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Spain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022336" y="5032248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England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055864" y="3806952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Germany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022336" y="2496312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Argentina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8432" y="1146048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Portugal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840736" y="5035296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Belgium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40736" y="3806952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Brazil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40736" y="2496312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45408" y="1821180"/>
            <a:ext cx="1444752" cy="493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86600" y="4462272"/>
            <a:ext cx="1444752" cy="493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England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86600" y="1826514"/>
            <a:ext cx="1444752" cy="493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Argentina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645408" y="4421124"/>
            <a:ext cx="1444752" cy="493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Belgium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85488" y="3151632"/>
            <a:ext cx="1444752" cy="49377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31280" y="3151632"/>
            <a:ext cx="1444752" cy="49377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England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>
            <a:stCxn id="2" idx="3"/>
            <a:endCxn id="21" idx="1"/>
          </p:cNvCxnSpPr>
          <p:nvPr/>
        </p:nvCxnSpPr>
        <p:spPr>
          <a:xfrm>
            <a:off x="2633472" y="1024128"/>
            <a:ext cx="207264" cy="3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" idx="3"/>
            <a:endCxn id="21" idx="1"/>
          </p:cNvCxnSpPr>
          <p:nvPr/>
        </p:nvCxnSpPr>
        <p:spPr>
          <a:xfrm flipV="1">
            <a:off x="2633472" y="1392936"/>
            <a:ext cx="207264" cy="28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28" idx="1"/>
          </p:cNvCxnSpPr>
          <p:nvPr/>
        </p:nvCxnSpPr>
        <p:spPr>
          <a:xfrm>
            <a:off x="2633472" y="2334768"/>
            <a:ext cx="207264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3"/>
            <a:endCxn id="28" idx="1"/>
          </p:cNvCxnSpPr>
          <p:nvPr/>
        </p:nvCxnSpPr>
        <p:spPr>
          <a:xfrm flipV="1">
            <a:off x="2633472" y="2743200"/>
            <a:ext cx="207264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3"/>
            <a:endCxn id="27" idx="1"/>
          </p:cNvCxnSpPr>
          <p:nvPr/>
        </p:nvCxnSpPr>
        <p:spPr>
          <a:xfrm>
            <a:off x="2633472" y="3645408"/>
            <a:ext cx="207264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" idx="3"/>
            <a:endCxn id="27" idx="1"/>
          </p:cNvCxnSpPr>
          <p:nvPr/>
        </p:nvCxnSpPr>
        <p:spPr>
          <a:xfrm flipV="1">
            <a:off x="2633472" y="4053840"/>
            <a:ext cx="207264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3"/>
            <a:endCxn id="26" idx="1"/>
          </p:cNvCxnSpPr>
          <p:nvPr/>
        </p:nvCxnSpPr>
        <p:spPr>
          <a:xfrm>
            <a:off x="2633472" y="4956048"/>
            <a:ext cx="207264" cy="32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1" idx="3"/>
            <a:endCxn id="26" idx="1"/>
          </p:cNvCxnSpPr>
          <p:nvPr/>
        </p:nvCxnSpPr>
        <p:spPr>
          <a:xfrm flipV="1">
            <a:off x="2633472" y="5282184"/>
            <a:ext cx="207264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7" idx="2"/>
            <a:endCxn id="32" idx="1"/>
          </p:cNvCxnSpPr>
          <p:nvPr/>
        </p:nvCxnSpPr>
        <p:spPr>
          <a:xfrm>
            <a:off x="3563112" y="4300728"/>
            <a:ext cx="82296" cy="36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6" idx="0"/>
            <a:endCxn id="32" idx="1"/>
          </p:cNvCxnSpPr>
          <p:nvPr/>
        </p:nvCxnSpPr>
        <p:spPr>
          <a:xfrm flipV="1">
            <a:off x="3563112" y="4668012"/>
            <a:ext cx="82296" cy="36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1" idx="2"/>
            <a:endCxn id="29" idx="1"/>
          </p:cNvCxnSpPr>
          <p:nvPr/>
        </p:nvCxnSpPr>
        <p:spPr>
          <a:xfrm>
            <a:off x="3563112" y="1639824"/>
            <a:ext cx="82296" cy="42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8" idx="0"/>
            <a:endCxn id="29" idx="1"/>
          </p:cNvCxnSpPr>
          <p:nvPr/>
        </p:nvCxnSpPr>
        <p:spPr>
          <a:xfrm flipV="1">
            <a:off x="3563112" y="2068068"/>
            <a:ext cx="82296" cy="42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2"/>
            <a:endCxn id="35" idx="0"/>
          </p:cNvCxnSpPr>
          <p:nvPr/>
        </p:nvCxnSpPr>
        <p:spPr>
          <a:xfrm>
            <a:off x="4367784" y="2314956"/>
            <a:ext cx="640080" cy="83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2" idx="0"/>
            <a:endCxn id="35" idx="2"/>
          </p:cNvCxnSpPr>
          <p:nvPr/>
        </p:nvCxnSpPr>
        <p:spPr>
          <a:xfrm flipV="1">
            <a:off x="4367784" y="3645408"/>
            <a:ext cx="640080" cy="77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1"/>
            <a:endCxn id="25" idx="3"/>
          </p:cNvCxnSpPr>
          <p:nvPr/>
        </p:nvCxnSpPr>
        <p:spPr>
          <a:xfrm flipH="1">
            <a:off x="9473184" y="1024128"/>
            <a:ext cx="207264" cy="3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3" idx="1"/>
            <a:endCxn id="25" idx="3"/>
          </p:cNvCxnSpPr>
          <p:nvPr/>
        </p:nvCxnSpPr>
        <p:spPr>
          <a:xfrm flipH="1" flipV="1">
            <a:off x="9473184" y="1392936"/>
            <a:ext cx="207264" cy="28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4" idx="1"/>
            <a:endCxn id="24" idx="3"/>
          </p:cNvCxnSpPr>
          <p:nvPr/>
        </p:nvCxnSpPr>
        <p:spPr>
          <a:xfrm flipH="1">
            <a:off x="9467088" y="2334768"/>
            <a:ext cx="213360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5" idx="1"/>
            <a:endCxn id="24" idx="3"/>
          </p:cNvCxnSpPr>
          <p:nvPr/>
        </p:nvCxnSpPr>
        <p:spPr>
          <a:xfrm flipH="1" flipV="1">
            <a:off x="9467088" y="2743200"/>
            <a:ext cx="213360" cy="24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6" idx="1"/>
            <a:endCxn id="23" idx="3"/>
          </p:cNvCxnSpPr>
          <p:nvPr/>
        </p:nvCxnSpPr>
        <p:spPr>
          <a:xfrm flipH="1">
            <a:off x="9500616" y="3645408"/>
            <a:ext cx="179832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7" idx="1"/>
            <a:endCxn id="23" idx="3"/>
          </p:cNvCxnSpPr>
          <p:nvPr/>
        </p:nvCxnSpPr>
        <p:spPr>
          <a:xfrm flipH="1" flipV="1">
            <a:off x="9500616" y="4053840"/>
            <a:ext cx="179832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8" idx="1"/>
            <a:endCxn id="22" idx="3"/>
          </p:cNvCxnSpPr>
          <p:nvPr/>
        </p:nvCxnSpPr>
        <p:spPr>
          <a:xfrm flipH="1">
            <a:off x="9467088" y="4956048"/>
            <a:ext cx="21336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1"/>
            <a:endCxn id="22" idx="3"/>
          </p:cNvCxnSpPr>
          <p:nvPr/>
        </p:nvCxnSpPr>
        <p:spPr>
          <a:xfrm flipH="1" flipV="1">
            <a:off x="9467088" y="5279136"/>
            <a:ext cx="213360" cy="33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5" idx="2"/>
            <a:endCxn id="31" idx="3"/>
          </p:cNvCxnSpPr>
          <p:nvPr/>
        </p:nvCxnSpPr>
        <p:spPr>
          <a:xfrm flipH="1">
            <a:off x="8531352" y="1639824"/>
            <a:ext cx="219456" cy="43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4" idx="0"/>
            <a:endCxn id="31" idx="3"/>
          </p:cNvCxnSpPr>
          <p:nvPr/>
        </p:nvCxnSpPr>
        <p:spPr>
          <a:xfrm flipH="1" flipV="1">
            <a:off x="8531352" y="2073402"/>
            <a:ext cx="213360" cy="42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3" idx="2"/>
            <a:endCxn id="30" idx="3"/>
          </p:cNvCxnSpPr>
          <p:nvPr/>
        </p:nvCxnSpPr>
        <p:spPr>
          <a:xfrm flipH="1">
            <a:off x="8531352" y="4300728"/>
            <a:ext cx="246888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2" idx="0"/>
            <a:endCxn id="30" idx="3"/>
          </p:cNvCxnSpPr>
          <p:nvPr/>
        </p:nvCxnSpPr>
        <p:spPr>
          <a:xfrm flipH="1" flipV="1">
            <a:off x="8531352" y="4709160"/>
            <a:ext cx="21336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31" idx="2"/>
            <a:endCxn id="36" idx="0"/>
          </p:cNvCxnSpPr>
          <p:nvPr/>
        </p:nvCxnSpPr>
        <p:spPr>
          <a:xfrm flipH="1">
            <a:off x="7153656" y="2320290"/>
            <a:ext cx="655320" cy="83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0" idx="0"/>
            <a:endCxn id="36" idx="2"/>
          </p:cNvCxnSpPr>
          <p:nvPr/>
        </p:nvCxnSpPr>
        <p:spPr>
          <a:xfrm flipH="1" flipV="1">
            <a:off x="7153656" y="3645408"/>
            <a:ext cx="655320" cy="8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5399532" y="2311908"/>
            <a:ext cx="1444752" cy="4937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/>
          <p:cNvCxnSpPr>
            <a:stCxn id="35" idx="3"/>
            <a:endCxn id="136" idx="2"/>
          </p:cNvCxnSpPr>
          <p:nvPr/>
        </p:nvCxnSpPr>
        <p:spPr>
          <a:xfrm flipV="1">
            <a:off x="5730240" y="2805684"/>
            <a:ext cx="391668" cy="59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36" idx="1"/>
            <a:endCxn id="136" idx="2"/>
          </p:cNvCxnSpPr>
          <p:nvPr/>
        </p:nvCxnSpPr>
        <p:spPr>
          <a:xfrm flipH="1" flipV="1">
            <a:off x="6121908" y="2805684"/>
            <a:ext cx="309372" cy="59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196840" y="4430268"/>
            <a:ext cx="1783080" cy="114909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gency FB" panose="020B0503020202020204" pitchFamily="34" charset="0"/>
              </a:rPr>
              <a:t>21/31 </a:t>
            </a:r>
            <a:r>
              <a:rPr lang="en-US" sz="1400" dirty="0">
                <a:latin typeface="Agency FB" panose="020B0503020202020204" pitchFamily="34" charset="0"/>
              </a:rPr>
              <a:t>spots right</a:t>
            </a:r>
          </a:p>
          <a:p>
            <a:pPr algn="ctr"/>
            <a:r>
              <a:rPr lang="en-US" sz="1400" dirty="0" smtClean="0">
                <a:latin typeface="Agency FB" panose="020B0503020202020204" pitchFamily="34" charset="0"/>
              </a:rPr>
              <a:t>0.677 </a:t>
            </a:r>
            <a:r>
              <a:rPr lang="en-US" sz="1400" dirty="0">
                <a:latin typeface="Agency FB" panose="020B0503020202020204" pitchFamily="34" charset="0"/>
              </a:rPr>
              <a:t>accuracy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367784" y="5724144"/>
            <a:ext cx="368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 Red letters are predicted wrong</a:t>
            </a:r>
          </a:p>
          <a:p>
            <a:endParaRPr lang="en-US" i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5407152" y="873752"/>
            <a:ext cx="244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Predict by Results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3255264" y="777240"/>
            <a:ext cx="731520" cy="36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0.385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255264" y="29900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0.223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3255264" y="3520964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0.341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255264" y="5526024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0.416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8357616" y="79411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0.519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293608" y="2990088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0.384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8348472" y="343790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0.615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8357616" y="5526024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0.286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285488" y="145184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0.118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4367784" y="4956048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0.312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7278624" y="1451848"/>
            <a:ext cx="74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0.288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153656" y="4956048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0.191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953000" y="3622286"/>
            <a:ext cx="82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0.0708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431280" y="3645408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0.127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5745480" y="1939790"/>
            <a:ext cx="90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0.0399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2022 P</a:t>
            </a:r>
            <a:r>
              <a:rPr lang="en-US" altLang="zh-CN" dirty="0" smtClean="0"/>
              <a:t>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According to the results check, apply the most accurate prediction method </a:t>
            </a:r>
            <a:r>
              <a:rPr lang="en-US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each part to the game of </a:t>
            </a:r>
            <a:r>
              <a:rPr lang="en-US" dirty="0" smtClean="0"/>
              <a:t>2022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3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24712" y="740664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/>
              <a:t>Qatar, Ecuador, Senegal, Netherlands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24712" y="2100072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/>
              <a:t>England, Iran, </a:t>
            </a:r>
          </a:p>
          <a:p>
            <a:pPr algn="ctr"/>
            <a:r>
              <a:rPr lang="en-US" dirty="0"/>
              <a:t>USA, Wales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24712" y="3459480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Argentina, Saudi Arabia, Mexico, </a:t>
            </a:r>
            <a:r>
              <a:rPr lang="en-US" dirty="0" smtClean="0"/>
              <a:t>Poland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24712" y="4818888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sz="1600" dirty="0"/>
              <a:t>France, Australia, Denmark, </a:t>
            </a:r>
            <a:r>
              <a:rPr lang="en-US" sz="1600" dirty="0" smtClean="0"/>
              <a:t>Tunisia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9409176" y="740664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/>
              <a:t>Spain, Costa Rica, Germany, Japan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409176" y="2100072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sz="1600" dirty="0"/>
              <a:t>Belgium, Canada, Morocco, </a:t>
            </a:r>
            <a:r>
              <a:rPr lang="en-US" sz="1600" dirty="0" smtClean="0"/>
              <a:t>Croatia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9409176" y="3459480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sz="1600" dirty="0"/>
              <a:t>Brazil, Serbia, Switzerland, Cameroon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409176" y="4818888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sz="1600" dirty="0"/>
              <a:t>Portugal, Ghana, </a:t>
            </a:r>
          </a:p>
          <a:p>
            <a:pPr algn="ctr"/>
            <a:r>
              <a:rPr lang="en-US" sz="1600" dirty="0"/>
              <a:t>Uruguay, South Korea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361688" y="972140"/>
            <a:ext cx="1255368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Netherlands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Senegal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61688" y="2308860"/>
            <a:ext cx="1255368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England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61688" y="3645580"/>
            <a:ext cx="1255368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Argentina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Mexico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61688" y="4982300"/>
            <a:ext cx="1255368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Denmark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608472" y="972140"/>
            <a:ext cx="1291944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Germany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08472" y="2308860"/>
            <a:ext cx="1291944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Belgium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Croatia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608472" y="3678764"/>
            <a:ext cx="1291944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Brazil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Switzerland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08472" y="4982300"/>
            <a:ext cx="1291944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Portugal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Uruguay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" idx="3"/>
            <a:endCxn id="12" idx="1"/>
          </p:cNvCxnSpPr>
          <p:nvPr/>
        </p:nvCxnSpPr>
        <p:spPr>
          <a:xfrm>
            <a:off x="2889504" y="1234440"/>
            <a:ext cx="1472184" cy="1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3"/>
            <a:endCxn id="14" idx="1"/>
          </p:cNvCxnSpPr>
          <p:nvPr/>
        </p:nvCxnSpPr>
        <p:spPr>
          <a:xfrm flipV="1">
            <a:off x="2889504" y="2587752"/>
            <a:ext cx="1472184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3"/>
            <a:endCxn id="16" idx="1"/>
          </p:cNvCxnSpPr>
          <p:nvPr/>
        </p:nvCxnSpPr>
        <p:spPr>
          <a:xfrm flipV="1">
            <a:off x="2889504" y="3924472"/>
            <a:ext cx="1472184" cy="2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3"/>
            <a:endCxn id="18" idx="1"/>
          </p:cNvCxnSpPr>
          <p:nvPr/>
        </p:nvCxnSpPr>
        <p:spPr>
          <a:xfrm flipV="1">
            <a:off x="2889504" y="5261192"/>
            <a:ext cx="1472184" cy="5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1"/>
            <a:endCxn id="20" idx="3"/>
          </p:cNvCxnSpPr>
          <p:nvPr/>
        </p:nvCxnSpPr>
        <p:spPr>
          <a:xfrm flipH="1">
            <a:off x="7900416" y="1234440"/>
            <a:ext cx="1508760" cy="1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1"/>
            <a:endCxn id="21" idx="3"/>
          </p:cNvCxnSpPr>
          <p:nvPr/>
        </p:nvCxnSpPr>
        <p:spPr>
          <a:xfrm flipH="1" flipV="1">
            <a:off x="7900416" y="2587752"/>
            <a:ext cx="1508760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1"/>
            <a:endCxn id="22" idx="3"/>
          </p:cNvCxnSpPr>
          <p:nvPr/>
        </p:nvCxnSpPr>
        <p:spPr>
          <a:xfrm flipH="1">
            <a:off x="7900416" y="3953256"/>
            <a:ext cx="1508760" cy="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1"/>
            <a:endCxn id="23" idx="3"/>
          </p:cNvCxnSpPr>
          <p:nvPr/>
        </p:nvCxnSpPr>
        <p:spPr>
          <a:xfrm flipH="1" flipV="1">
            <a:off x="7900416" y="5261192"/>
            <a:ext cx="1508760" cy="5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90288" y="63093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0.311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90288" y="1529924"/>
            <a:ext cx="81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0.235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619040" y="1991016"/>
            <a:ext cx="7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99432" y="2896772"/>
            <a:ext cx="896112" cy="37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0.185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00016" y="3276248"/>
            <a:ext cx="7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0.343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590288" y="4203364"/>
            <a:ext cx="7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0.253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619040" y="4690872"/>
            <a:ext cx="83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0.315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90288" y="5540084"/>
            <a:ext cx="81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0.253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931152" y="630936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94576" y="1529924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931152" y="1991016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0.376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912864" y="2866644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894576" y="3350776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0.412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912864" y="423654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931152" y="4690872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931152" y="5540084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88720" y="77724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Netherlands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88720" y="143256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88720" y="208788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Argentina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8720" y="274320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Denmark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88720" y="339852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8720" y="405384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Croatia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88720" y="470916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Brazil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88720" y="536448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Uruguay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680448" y="77724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England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680448" y="143256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Senegal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80448" y="208788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680448" y="2746248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Mexico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680448" y="339852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Belgium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680448" y="4055364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Germany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680448" y="470916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Portugal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80448" y="5364480"/>
            <a:ext cx="1444752" cy="493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Switzerland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840736" y="1146048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Netherlands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022336" y="5032248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Portugal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055864" y="3806952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Germany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022336" y="2496312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8432" y="1146048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England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840736" y="5035296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Brazil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40736" y="3806952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40736" y="2496312"/>
            <a:ext cx="1444752" cy="493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Denmark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45408" y="1821180"/>
            <a:ext cx="1444752" cy="493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Netherlands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86600" y="4462272"/>
            <a:ext cx="1444752" cy="493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Germany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86600" y="1826514"/>
            <a:ext cx="1444752" cy="493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645408" y="4421124"/>
            <a:ext cx="1444752" cy="493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Brazil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85488" y="3151632"/>
            <a:ext cx="1444752" cy="49377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Netherlands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31280" y="3151632"/>
            <a:ext cx="1444752" cy="49377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2" idx="3"/>
            <a:endCxn id="21" idx="1"/>
          </p:cNvCxnSpPr>
          <p:nvPr/>
        </p:nvCxnSpPr>
        <p:spPr>
          <a:xfrm>
            <a:off x="2633472" y="1024128"/>
            <a:ext cx="207264" cy="3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" idx="3"/>
            <a:endCxn id="21" idx="1"/>
          </p:cNvCxnSpPr>
          <p:nvPr/>
        </p:nvCxnSpPr>
        <p:spPr>
          <a:xfrm flipV="1">
            <a:off x="2633472" y="1392936"/>
            <a:ext cx="207264" cy="28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28" idx="1"/>
          </p:cNvCxnSpPr>
          <p:nvPr/>
        </p:nvCxnSpPr>
        <p:spPr>
          <a:xfrm>
            <a:off x="2633472" y="2334768"/>
            <a:ext cx="207264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3"/>
            <a:endCxn id="28" idx="1"/>
          </p:cNvCxnSpPr>
          <p:nvPr/>
        </p:nvCxnSpPr>
        <p:spPr>
          <a:xfrm flipV="1">
            <a:off x="2633472" y="2743200"/>
            <a:ext cx="207264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3"/>
            <a:endCxn id="27" idx="1"/>
          </p:cNvCxnSpPr>
          <p:nvPr/>
        </p:nvCxnSpPr>
        <p:spPr>
          <a:xfrm>
            <a:off x="2633472" y="3645408"/>
            <a:ext cx="207264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" idx="3"/>
            <a:endCxn id="27" idx="1"/>
          </p:cNvCxnSpPr>
          <p:nvPr/>
        </p:nvCxnSpPr>
        <p:spPr>
          <a:xfrm flipV="1">
            <a:off x="2633472" y="4053840"/>
            <a:ext cx="207264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3"/>
            <a:endCxn id="26" idx="1"/>
          </p:cNvCxnSpPr>
          <p:nvPr/>
        </p:nvCxnSpPr>
        <p:spPr>
          <a:xfrm>
            <a:off x="2633472" y="4956048"/>
            <a:ext cx="207264" cy="32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1" idx="3"/>
            <a:endCxn id="26" idx="1"/>
          </p:cNvCxnSpPr>
          <p:nvPr/>
        </p:nvCxnSpPr>
        <p:spPr>
          <a:xfrm flipV="1">
            <a:off x="2633472" y="5282184"/>
            <a:ext cx="207264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7" idx="2"/>
            <a:endCxn id="32" idx="1"/>
          </p:cNvCxnSpPr>
          <p:nvPr/>
        </p:nvCxnSpPr>
        <p:spPr>
          <a:xfrm>
            <a:off x="3563112" y="4300728"/>
            <a:ext cx="82296" cy="36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6" idx="0"/>
            <a:endCxn id="32" idx="1"/>
          </p:cNvCxnSpPr>
          <p:nvPr/>
        </p:nvCxnSpPr>
        <p:spPr>
          <a:xfrm flipV="1">
            <a:off x="3563112" y="4668012"/>
            <a:ext cx="82296" cy="36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1" idx="2"/>
            <a:endCxn id="29" idx="1"/>
          </p:cNvCxnSpPr>
          <p:nvPr/>
        </p:nvCxnSpPr>
        <p:spPr>
          <a:xfrm>
            <a:off x="3563112" y="1639824"/>
            <a:ext cx="82296" cy="42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8" idx="0"/>
            <a:endCxn id="29" idx="1"/>
          </p:cNvCxnSpPr>
          <p:nvPr/>
        </p:nvCxnSpPr>
        <p:spPr>
          <a:xfrm flipV="1">
            <a:off x="3563112" y="2068068"/>
            <a:ext cx="82296" cy="42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2"/>
            <a:endCxn id="35" idx="0"/>
          </p:cNvCxnSpPr>
          <p:nvPr/>
        </p:nvCxnSpPr>
        <p:spPr>
          <a:xfrm>
            <a:off x="4367784" y="2314956"/>
            <a:ext cx="640080" cy="83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2" idx="0"/>
            <a:endCxn id="35" idx="2"/>
          </p:cNvCxnSpPr>
          <p:nvPr/>
        </p:nvCxnSpPr>
        <p:spPr>
          <a:xfrm flipV="1">
            <a:off x="4367784" y="3645408"/>
            <a:ext cx="640080" cy="77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1"/>
            <a:endCxn id="25" idx="3"/>
          </p:cNvCxnSpPr>
          <p:nvPr/>
        </p:nvCxnSpPr>
        <p:spPr>
          <a:xfrm flipH="1">
            <a:off x="9473184" y="1024128"/>
            <a:ext cx="207264" cy="3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3" idx="1"/>
            <a:endCxn id="25" idx="3"/>
          </p:cNvCxnSpPr>
          <p:nvPr/>
        </p:nvCxnSpPr>
        <p:spPr>
          <a:xfrm flipH="1" flipV="1">
            <a:off x="9473184" y="1392936"/>
            <a:ext cx="207264" cy="28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4" idx="1"/>
            <a:endCxn id="24" idx="3"/>
          </p:cNvCxnSpPr>
          <p:nvPr/>
        </p:nvCxnSpPr>
        <p:spPr>
          <a:xfrm flipH="1">
            <a:off x="9467088" y="2334768"/>
            <a:ext cx="213360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5" idx="1"/>
            <a:endCxn id="24" idx="3"/>
          </p:cNvCxnSpPr>
          <p:nvPr/>
        </p:nvCxnSpPr>
        <p:spPr>
          <a:xfrm flipH="1" flipV="1">
            <a:off x="9467088" y="2743200"/>
            <a:ext cx="213360" cy="24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6" idx="1"/>
            <a:endCxn id="23" idx="3"/>
          </p:cNvCxnSpPr>
          <p:nvPr/>
        </p:nvCxnSpPr>
        <p:spPr>
          <a:xfrm flipH="1">
            <a:off x="9500616" y="3645408"/>
            <a:ext cx="179832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7" idx="1"/>
            <a:endCxn id="23" idx="3"/>
          </p:cNvCxnSpPr>
          <p:nvPr/>
        </p:nvCxnSpPr>
        <p:spPr>
          <a:xfrm flipH="1" flipV="1">
            <a:off x="9500616" y="4053840"/>
            <a:ext cx="179832" cy="24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8" idx="1"/>
            <a:endCxn id="22" idx="3"/>
          </p:cNvCxnSpPr>
          <p:nvPr/>
        </p:nvCxnSpPr>
        <p:spPr>
          <a:xfrm flipH="1">
            <a:off x="9467088" y="4956048"/>
            <a:ext cx="21336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1"/>
            <a:endCxn id="22" idx="3"/>
          </p:cNvCxnSpPr>
          <p:nvPr/>
        </p:nvCxnSpPr>
        <p:spPr>
          <a:xfrm flipH="1" flipV="1">
            <a:off x="9467088" y="5279136"/>
            <a:ext cx="213360" cy="33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5" idx="2"/>
            <a:endCxn id="31" idx="3"/>
          </p:cNvCxnSpPr>
          <p:nvPr/>
        </p:nvCxnSpPr>
        <p:spPr>
          <a:xfrm flipH="1">
            <a:off x="8531352" y="1639824"/>
            <a:ext cx="219456" cy="43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4" idx="0"/>
            <a:endCxn id="31" idx="3"/>
          </p:cNvCxnSpPr>
          <p:nvPr/>
        </p:nvCxnSpPr>
        <p:spPr>
          <a:xfrm flipH="1" flipV="1">
            <a:off x="8531352" y="2073402"/>
            <a:ext cx="213360" cy="42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3" idx="2"/>
            <a:endCxn id="30" idx="3"/>
          </p:cNvCxnSpPr>
          <p:nvPr/>
        </p:nvCxnSpPr>
        <p:spPr>
          <a:xfrm flipH="1">
            <a:off x="8531352" y="4300728"/>
            <a:ext cx="246888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2" idx="0"/>
            <a:endCxn id="30" idx="3"/>
          </p:cNvCxnSpPr>
          <p:nvPr/>
        </p:nvCxnSpPr>
        <p:spPr>
          <a:xfrm flipH="1" flipV="1">
            <a:off x="8531352" y="4709160"/>
            <a:ext cx="21336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31" idx="2"/>
            <a:endCxn id="36" idx="0"/>
          </p:cNvCxnSpPr>
          <p:nvPr/>
        </p:nvCxnSpPr>
        <p:spPr>
          <a:xfrm flipH="1">
            <a:off x="7153656" y="2320290"/>
            <a:ext cx="655320" cy="83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0" idx="0"/>
            <a:endCxn id="36" idx="2"/>
          </p:cNvCxnSpPr>
          <p:nvPr/>
        </p:nvCxnSpPr>
        <p:spPr>
          <a:xfrm flipH="1" flipV="1">
            <a:off x="7153656" y="3645408"/>
            <a:ext cx="655320" cy="8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5399532" y="2311908"/>
            <a:ext cx="1444752" cy="4937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Netherlands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/>
          <p:cNvCxnSpPr>
            <a:stCxn id="35" idx="3"/>
            <a:endCxn id="136" idx="2"/>
          </p:cNvCxnSpPr>
          <p:nvPr/>
        </p:nvCxnSpPr>
        <p:spPr>
          <a:xfrm flipV="1">
            <a:off x="5730240" y="2805684"/>
            <a:ext cx="391668" cy="59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36" idx="1"/>
            <a:endCxn id="136" idx="2"/>
          </p:cNvCxnSpPr>
          <p:nvPr/>
        </p:nvCxnSpPr>
        <p:spPr>
          <a:xfrm flipH="1" flipV="1">
            <a:off x="6121908" y="2805684"/>
            <a:ext cx="309372" cy="59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276088" y="827615"/>
            <a:ext cx="244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Predicted by Results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3255264" y="777240"/>
            <a:ext cx="731520" cy="36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0.249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255264" y="29900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0.202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3255264" y="3520964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0.195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255264" y="5526024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0.190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8357616" y="79411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0.160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293608" y="2990088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0.172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8348472" y="343790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0.210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8357616" y="5526024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0.144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285488" y="145184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0.172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4367784" y="4956048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0.152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7162800" y="1451848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0.0970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153656" y="4956048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0.149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953000" y="3622286"/>
            <a:ext cx="82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0.0956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431280" y="3645408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0.0576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5745480" y="1939790"/>
            <a:ext cx="90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0.0454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31080" y="5524500"/>
            <a:ext cx="29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 The final will be at this weekend.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68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Frustrations &amp;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datasets but few can be used to build models</a:t>
            </a:r>
          </a:p>
          <a:p>
            <a:r>
              <a:rPr lang="en-US" dirty="0" smtClean="0"/>
              <a:t>Spent months on logistic regression</a:t>
            </a:r>
          </a:p>
          <a:p>
            <a:r>
              <a:rPr lang="en-US" dirty="0" smtClean="0"/>
              <a:t>Too many upsets during the </a:t>
            </a:r>
            <a:r>
              <a:rPr lang="en-US" dirty="0" smtClean="0"/>
              <a:t>tournament</a:t>
            </a:r>
          </a:p>
          <a:p>
            <a:r>
              <a:rPr lang="en-US" dirty="0" smtClean="0"/>
              <a:t>Try ranking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machine learning framework for sport result prediction, </a:t>
            </a:r>
            <a:r>
              <a:rPr lang="en-US" i="1" dirty="0"/>
              <a:t>Applied Computing and Informatics, Volume 15, Issue </a:t>
            </a:r>
            <a:r>
              <a:rPr lang="en-US" i="1" dirty="0" smtClean="0"/>
              <a:t>1, </a:t>
            </a:r>
            <a:r>
              <a:rPr lang="en-US" dirty="0" smtClean="0"/>
              <a:t>2019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neural network method for prediction of 2006 World Cup Football Game, </a:t>
            </a:r>
            <a:r>
              <a:rPr lang="en-US" i="1" dirty="0"/>
              <a:t>International Joint Conference on Neural </a:t>
            </a:r>
            <a:r>
              <a:rPr lang="en-US" i="1" dirty="0" smtClean="0"/>
              <a:t>Networks, </a:t>
            </a:r>
            <a:r>
              <a:rPr lang="en-US" dirty="0" smtClean="0"/>
              <a:t>2010</a:t>
            </a:r>
          </a:p>
          <a:p>
            <a:r>
              <a:rPr lang="en-US" dirty="0"/>
              <a:t>Prediction of the FIFA World Cup 2018 - A random forest approach with an emphasis on estimated team ability </a:t>
            </a:r>
            <a:r>
              <a:rPr lang="en-US" dirty="0" smtClean="0"/>
              <a:t>parameters, 2018</a:t>
            </a:r>
          </a:p>
          <a:p>
            <a:r>
              <a:rPr lang="en-US" dirty="0"/>
              <a:t>Brazil or Germany - who will win the trophy? Prediction of the FIFA World Cup 2014 based on team-specific regularized Poisson </a:t>
            </a:r>
            <a:r>
              <a:rPr lang="en-US" dirty="0" smtClean="0"/>
              <a:t>regression, 2014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69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https://www.eloratings.net/ </a:t>
            </a:r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https://www.fifa.com/fifa-world-ranking/men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://www.national-football-teams.com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https://www.transfermarkt.com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https://cxl.com/blog/bayesian-frequentist-ab-testing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www.datacamp.com/tutorial/decision-tree-classification-python</a:t>
            </a:r>
          </a:p>
          <a:p>
            <a:r>
              <a:rPr lang="en-US" dirty="0">
                <a:hlinkClick r:id="rId2"/>
              </a:rPr>
              <a:t>https://www.datacamp.com/tutorial/understanding-logistic-regression-python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://livematchupdates.com/football-news/what-is-the-best-algorithm-for-football-match-score-predictions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neptune.ai/blog/keras-loss-functions</a:t>
            </a:r>
          </a:p>
          <a:p>
            <a:r>
              <a:rPr lang="en-US" dirty="0">
                <a:hlinkClick r:id="rId2"/>
              </a:rPr>
              <a:t>https://towardsdatascience.com/machine-learning-for-sports-betting-not-a-basic-classification-problem-b42ae4900782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://www.telegraph.co.uk/world-cup/how-to-predict-a-world-cup-winner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51" y="903966"/>
            <a:ext cx="6739293" cy="4481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92440" y="4466967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Trophy of FIFA World Cup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92440" y="1371600"/>
            <a:ext cx="3346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Topic: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2022 FIFA  World Cup Prediction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612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of FIFA World Cup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FIFA: International </a:t>
            </a:r>
            <a:r>
              <a:rPr lang="en-US" dirty="0"/>
              <a:t>Federation of Association Football</a:t>
            </a:r>
            <a:endParaRPr lang="en-US" dirty="0" smtClean="0"/>
          </a:p>
          <a:p>
            <a:r>
              <a:rPr lang="en-US" dirty="0" smtClean="0"/>
              <a:t>The most significant tournament for footballers</a:t>
            </a:r>
          </a:p>
          <a:p>
            <a:r>
              <a:rPr lang="en-US" dirty="0" smtClean="0"/>
              <a:t>Be held every 4 years</a:t>
            </a:r>
          </a:p>
          <a:p>
            <a:r>
              <a:rPr lang="en-US" dirty="0"/>
              <a:t>Qatar, Nov. 20 – Dec. </a:t>
            </a:r>
            <a:r>
              <a:rPr lang="en-US" dirty="0" smtClean="0"/>
              <a:t>18, 2022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time special?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time held in November (usually in </a:t>
            </a:r>
            <a:r>
              <a:rPr lang="en-US" dirty="0" smtClean="0"/>
              <a:t>June since 1930)</a:t>
            </a:r>
            <a:endParaRPr lang="en-US" dirty="0"/>
          </a:p>
          <a:p>
            <a:r>
              <a:rPr lang="en-US" dirty="0"/>
              <a:t>The first time held in a middle east country</a:t>
            </a:r>
          </a:p>
          <a:p>
            <a:r>
              <a:rPr lang="en-US" dirty="0" smtClean="0"/>
              <a:t>The first time held by a host country who had never been qualified to attend before</a:t>
            </a:r>
          </a:p>
          <a:p>
            <a:r>
              <a:rPr lang="en-US" dirty="0" smtClean="0"/>
              <a:t>The last time played by 32 teams (since 1998)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95" y="891526"/>
            <a:ext cx="8915465" cy="38862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9752" y="1088136"/>
            <a:ext cx="7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13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833872" y="3182112"/>
            <a:ext cx="51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580376" y="2724912"/>
            <a:ext cx="104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4.5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226296" y="2441448"/>
            <a:ext cx="79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0.5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91452" y="2971800"/>
            <a:ext cx="75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4.5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880360" y="1261872"/>
            <a:ext cx="80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3.5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290794" y="5022577"/>
            <a:ext cx="89154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host country is qualified </a:t>
            </a:r>
            <a:r>
              <a:rPr lang="en-US" sz="2800" dirty="0" smtClean="0"/>
              <a:t>directly. 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‘0.5’ spots will be extra </a:t>
            </a:r>
            <a:r>
              <a:rPr lang="en-US" sz="2800" dirty="0" smtClean="0"/>
              <a:t>matches.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24712" y="740664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Qatar, Ecuador, Senegal, Netherlands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24712" y="2100072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England, Iran, </a:t>
            </a:r>
          </a:p>
          <a:p>
            <a:pPr algn="ctr"/>
            <a:r>
              <a:rPr lang="en-US" dirty="0" smtClean="0"/>
              <a:t>USA, Wales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24712" y="3459480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Argentina, Saudi Arabia, Mexico, Poland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24712" y="4818888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sz="1600" dirty="0" smtClean="0"/>
              <a:t>France, Australia, Denmark, Tunisia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9409176" y="740664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Spain, Costa Rica, Germany, Japan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409176" y="2100072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sz="1600" dirty="0" smtClean="0"/>
              <a:t>Belgium, Canada, Morocco, Croatia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9409176" y="3459480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Brazil, Serbia, Switzerland, Cameroon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09176" y="4818888"/>
            <a:ext cx="1764792" cy="98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sz="1600" dirty="0" smtClean="0"/>
              <a:t>Portugal, Ghana, </a:t>
            </a:r>
          </a:p>
          <a:p>
            <a:pPr algn="ctr"/>
            <a:r>
              <a:rPr lang="en-US" sz="1600" dirty="0" smtClean="0"/>
              <a:t>Uruguay, South Korea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106320" y="955548"/>
            <a:ext cx="1042416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A1 v. 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06320" y="2308860"/>
            <a:ext cx="1042416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1 v.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06320" y="3662172"/>
            <a:ext cx="1042416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1 v.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06320" y="5015484"/>
            <a:ext cx="1042416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1 v.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78772" y="968416"/>
            <a:ext cx="1113588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1 v. F2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078772" y="2308860"/>
            <a:ext cx="1113588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1 v. H2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078772" y="3662172"/>
            <a:ext cx="1113588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T7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F1 v. 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078772" y="5015484"/>
            <a:ext cx="1113588" cy="5577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T8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1 v. G2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53906" y="1657625"/>
            <a:ext cx="1118018" cy="506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T9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W1 v. W2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53906" y="4364249"/>
            <a:ext cx="1118018" cy="506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W3 v. W4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26756" y="1657625"/>
            <a:ext cx="1118018" cy="506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W5 v. W6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23741" y="4364249"/>
            <a:ext cx="1118018" cy="506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W7 v. W8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64990" y="3005249"/>
            <a:ext cx="1244339" cy="5183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W9 v. W10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189351" y="3005249"/>
            <a:ext cx="1323713" cy="5183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W11 v. W12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470610" y="3005249"/>
            <a:ext cx="1357460" cy="51831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T16</a:t>
            </a:r>
          </a:p>
          <a:p>
            <a:pPr algn="ctr"/>
            <a:r>
              <a:rPr lang="en-US" dirty="0" smtClean="0"/>
              <a:t>W13 v. W14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29" idx="3"/>
            <a:endCxn id="33" idx="1"/>
          </p:cNvCxnSpPr>
          <p:nvPr/>
        </p:nvCxnSpPr>
        <p:spPr>
          <a:xfrm>
            <a:off x="5109329" y="3264408"/>
            <a:ext cx="361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1"/>
            <a:endCxn id="33" idx="3"/>
          </p:cNvCxnSpPr>
          <p:nvPr/>
        </p:nvCxnSpPr>
        <p:spPr>
          <a:xfrm flipH="1">
            <a:off x="6828070" y="3264408"/>
            <a:ext cx="361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5470610" y="1657625"/>
            <a:ext cx="1357460" cy="5183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13 v. L14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81284" y="4219956"/>
            <a:ext cx="2339924" cy="146761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48 group games</a:t>
            </a:r>
          </a:p>
          <a:p>
            <a:pPr algn="ctr"/>
            <a:r>
              <a:rPr lang="en-US" dirty="0" smtClean="0">
                <a:latin typeface="Agency FB" panose="020B0503020202020204" pitchFamily="34" charset="0"/>
              </a:rPr>
              <a:t>16 ties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534" y="555998"/>
            <a:ext cx="104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1/8 final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48736" y="1234440"/>
            <a:ext cx="12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quarterfinal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44390" y="2629401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semifinal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60314" y="26359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8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people do about this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Find best teams in the World Cup history</a:t>
            </a:r>
            <a:r>
              <a:rPr lang="en-US" dirty="0" smtClean="0"/>
              <a:t>: generate visualizations to find those teams who were qualified to the tournament for the most times, see who have played the most finals, semifinals, quarterfinals…</a:t>
            </a:r>
          </a:p>
          <a:p>
            <a:r>
              <a:rPr lang="en-US" b="1" dirty="0" smtClean="0"/>
              <a:t>Use only past handover results </a:t>
            </a:r>
            <a:r>
              <a:rPr lang="en-US" dirty="0" smtClean="0"/>
              <a:t>of each two teams who will meet: </a:t>
            </a:r>
            <a:r>
              <a:rPr lang="en-US" dirty="0" smtClean="0">
                <a:solidFill>
                  <a:schemeClr val="tx1"/>
                </a:solidFill>
              </a:rPr>
              <a:t>calculate the probability of winning for each team in every single game</a:t>
            </a:r>
            <a:r>
              <a:rPr lang="en-US" dirty="0" smtClean="0"/>
              <a:t>, following the rule of how the World Cup works</a:t>
            </a:r>
          </a:p>
          <a:p>
            <a:r>
              <a:rPr lang="en-US" dirty="0" smtClean="0"/>
              <a:t>Or </a:t>
            </a:r>
            <a:r>
              <a:rPr lang="en-US" b="1" dirty="0" smtClean="0"/>
              <a:t>skip the group stage</a:t>
            </a:r>
            <a:r>
              <a:rPr lang="en-US" dirty="0" smtClean="0"/>
              <a:t>, do only the prediction 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2018 FIFA World Cup results as a test data</a:t>
            </a:r>
          </a:p>
          <a:p>
            <a:r>
              <a:rPr lang="en-US" dirty="0" smtClean="0"/>
              <a:t>2 parts predictions</a:t>
            </a:r>
          </a:p>
          <a:p>
            <a:r>
              <a:rPr lang="en-US" dirty="0" smtClean="0"/>
              <a:t>Group stage: 32 teams to 16 teams (8 groups each 2 in, by points)</a:t>
            </a:r>
          </a:p>
          <a:p>
            <a:r>
              <a:rPr lang="en-US" dirty="0" smtClean="0"/>
              <a:t>Ties: from R16 (1/8 final) to final</a:t>
            </a:r>
          </a:p>
          <a:p>
            <a:r>
              <a:rPr lang="en-US" dirty="0" smtClean="0"/>
              <a:t>Apply to 2022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142392</TotalTime>
  <Words>1381</Words>
  <Application>Microsoft Office PowerPoint</Application>
  <PresentationFormat>Widescreen</PresentationFormat>
  <Paragraphs>430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方正舒体</vt:lpstr>
      <vt:lpstr>Agency FB</vt:lpstr>
      <vt:lpstr>Arial</vt:lpstr>
      <vt:lpstr>Garamond</vt:lpstr>
      <vt:lpstr>Organic</vt:lpstr>
      <vt:lpstr>Capstone of Fall 2022</vt:lpstr>
      <vt:lpstr>PowerPoint Presentation</vt:lpstr>
      <vt:lpstr>PowerPoint Presentation</vt:lpstr>
      <vt:lpstr>Facts of FIFA World Cup</vt:lpstr>
      <vt:lpstr>Why is this time special?</vt:lpstr>
      <vt:lpstr>PowerPoint Presentation</vt:lpstr>
      <vt:lpstr>PowerPoint Presentation</vt:lpstr>
      <vt:lpstr>What people do about this topic</vt:lpstr>
      <vt:lpstr>Outline</vt:lpstr>
      <vt:lpstr>Data Sources</vt:lpstr>
      <vt:lpstr>PowerPoint Presentation</vt:lpstr>
      <vt:lpstr>PowerPoint Presentation</vt:lpstr>
      <vt:lpstr>Group Stage Predictions</vt:lpstr>
      <vt:lpstr>By Game Results</vt:lpstr>
      <vt:lpstr>By FIFA Ratings</vt:lpstr>
      <vt:lpstr>PowerPoint Presentation</vt:lpstr>
      <vt:lpstr>PowerPoint Presentation</vt:lpstr>
      <vt:lpstr>PowerPoint Presentation</vt:lpstr>
      <vt:lpstr>PowerPoint Presentation</vt:lpstr>
      <vt:lpstr>Knock-out Predictions</vt:lpstr>
      <vt:lpstr>PowerPoint Presentation</vt:lpstr>
      <vt:lpstr>PowerPoint Presentation</vt:lpstr>
      <vt:lpstr>2022 Predictions</vt:lpstr>
      <vt:lpstr>PowerPoint Presentation</vt:lpstr>
      <vt:lpstr>PowerPoint Presentation</vt:lpstr>
      <vt:lpstr>Frustrations &amp; Improvements</vt:lpstr>
      <vt:lpstr>Related Research Papers</vt:lpstr>
      <vt:lpstr>Useful websites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World Cup Prediction</dc:title>
  <dc:creator>Jacqueline Min</dc:creator>
  <cp:lastModifiedBy>Jacqueline Min</cp:lastModifiedBy>
  <cp:revision>357</cp:revision>
  <dcterms:created xsi:type="dcterms:W3CDTF">2022-05-04T10:43:46Z</dcterms:created>
  <dcterms:modified xsi:type="dcterms:W3CDTF">2022-12-15T12:50:34Z</dcterms:modified>
</cp:coreProperties>
</file>