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4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1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FA50F77-CED8-467C-B346-46D23AACBC7F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28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CUSTOMER AQUISIYION COST:</a:t>
            </a:r>
            <a:endParaRPr/>
          </a:p>
          <a:p>
            <a:r>
              <a:rPr lang="en-US"/>
              <a:t>LIFE TIME VALUE OF A CUSTOMER: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2A99A7E-06BE-466C-9771-9515E86CA1C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11/25/13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4C299CE-C4C8-4BE0-9C7C-1F9AEE596FE9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11/25/13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4A0B8CC-F7CC-4329-9B07-66A752FB1C2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14400" y="1447920"/>
            <a:ext cx="7467120" cy="2590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600">
                <a:solidFill>
                  <a:srgbClr val="FFFFFF"/>
                </a:solidFill>
                <a:latin typeface="Arial Black"/>
              </a:rPr>
              <a:t>BizSTAMP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304920" y="5105520"/>
            <a:ext cx="342864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D0D0D"/>
                </a:solidFill>
                <a:latin typeface="Arial"/>
              </a:rPr>
              <a:t>bizSTAMP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D0D0D"/>
                </a:solidFill>
                <a:latin typeface="Arial"/>
              </a:rPr>
              <a:t>#swaccra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D0D0D"/>
                </a:solidFill>
                <a:latin typeface="Arial"/>
              </a:rPr>
              <a:t>facebook.com/bizSTAMP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D0D0D"/>
                </a:solidFill>
                <a:latin typeface="Arial"/>
              </a:rPr>
              <a:t>www.bizSTAMP.com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DB5352-968A-4961-A94A-C17FAFBDE6AD}" type="slidenum">
              <a:rPr lang="en-US" sz="12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  <p:pic>
        <p:nvPicPr>
          <p:cNvPr id="86" name="Content Placeholder 7"/>
          <p:cNvPicPr/>
          <p:nvPr/>
        </p:nvPicPr>
        <p:blipFill>
          <a:blip r:embed="rId2"/>
          <a:stretch>
            <a:fillRect/>
          </a:stretch>
        </p:blipFill>
        <p:spPr>
          <a:xfrm>
            <a:off x="6553080" y="4724280"/>
            <a:ext cx="1918800" cy="164268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533520" y="1447920"/>
            <a:ext cx="8000640" cy="2590560"/>
          </a:xfrm>
          <a:prstGeom prst="rect">
            <a:avLst/>
          </a:prstGeom>
          <a:solidFill>
            <a:srgbClr val="4BACC6"/>
          </a:solidFill>
          <a:ln w="38160">
            <a:solidFill>
              <a:srgbClr val="FFFFFF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600" dirty="0" err="1">
                <a:solidFill>
                  <a:srgbClr val="FFFFFF"/>
                </a:solidFill>
                <a:latin typeface="Arial Black"/>
              </a:rPr>
              <a:t>BizSTAMP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721F6D-1E04-468E-82D6-3597F34D272D}" type="slidenum">
              <a:rPr lang="en-US" sz="12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838080" y="336600"/>
            <a:ext cx="7467120" cy="7624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Black"/>
              </a:rPr>
              <a:t>COMPETITORS</a:t>
            </a:r>
            <a:endParaRPr/>
          </a:p>
        </p:txBody>
      </p:sp>
      <p:pic>
        <p:nvPicPr>
          <p:cNvPr id="150" name="Content Placeholder 9"/>
          <p:cNvPicPr/>
          <p:nvPr/>
        </p:nvPicPr>
        <p:blipFill>
          <a:blip r:embed="rId2"/>
          <a:stretch>
            <a:fillRect/>
          </a:stretch>
        </p:blipFill>
        <p:spPr>
          <a:xfrm>
            <a:off x="2666880" y="1447920"/>
            <a:ext cx="371448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52" name="Content Placeholder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752480"/>
            <a:ext cx="2829600" cy="3276360"/>
          </a:xfrm>
          <a:prstGeom prst="rect">
            <a:avLst/>
          </a:prstGeom>
          <a:ln>
            <a:noFill/>
          </a:ln>
        </p:spPr>
      </p:pic>
      <p:sp>
        <p:nvSpPr>
          <p:cNvPr id="1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57FE76-1A49-4415-A80E-1213CBBA7731}" type="slidenum">
              <a:rPr lang="en-US" sz="12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838080" y="493200"/>
            <a:ext cx="7924320" cy="70164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 Black"/>
              </a:rPr>
              <a:t>GO TO MARKET STRATEGY</a:t>
            </a:r>
            <a:endParaRPr/>
          </a:p>
        </p:txBody>
      </p:sp>
      <p:pic>
        <p:nvPicPr>
          <p:cNvPr id="155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14800" y="1600200"/>
            <a:ext cx="4604400" cy="1294920"/>
          </a:xfrm>
          <a:prstGeom prst="rect">
            <a:avLst/>
          </a:prstGeom>
          <a:ln>
            <a:noFill/>
          </a:ln>
        </p:spPr>
      </p:pic>
      <p:pic>
        <p:nvPicPr>
          <p:cNvPr id="156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971800" y="5410080"/>
            <a:ext cx="5857200" cy="990360"/>
          </a:xfrm>
          <a:prstGeom prst="rect">
            <a:avLst/>
          </a:prstGeom>
          <a:ln>
            <a:noFill/>
          </a:ln>
        </p:spPr>
      </p:pic>
      <p:pic>
        <p:nvPicPr>
          <p:cNvPr id="157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4724280" y="3124080"/>
            <a:ext cx="2742840" cy="194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59" name="Content Placeholder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981080"/>
            <a:ext cx="4384800" cy="1294920"/>
          </a:xfrm>
          <a:prstGeom prst="rect">
            <a:avLst/>
          </a:prstGeom>
          <a:ln>
            <a:noFill/>
          </a:ln>
        </p:spPr>
      </p:pic>
      <p:sp>
        <p:nvSpPr>
          <p:cNvPr id="16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789BAB2-DEAE-4611-9842-3C545E4C8142}" type="slidenum">
              <a:rPr lang="en-US" sz="1200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838080" y="447120"/>
            <a:ext cx="7391160" cy="8233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Arial Black"/>
              </a:rPr>
              <a:t>CUSTOMERS</a:t>
            </a:r>
            <a:endParaRPr/>
          </a:p>
        </p:txBody>
      </p:sp>
      <p:pic>
        <p:nvPicPr>
          <p:cNvPr id="162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880" y="2133720"/>
            <a:ext cx="2590560" cy="2762280"/>
          </a:xfrm>
          <a:prstGeom prst="rect">
            <a:avLst/>
          </a:prstGeom>
          <a:ln>
            <a:noFill/>
          </a:ln>
        </p:spPr>
      </p:pic>
      <p:pic>
        <p:nvPicPr>
          <p:cNvPr id="163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62120" y="4038480"/>
            <a:ext cx="4400280" cy="1609200"/>
          </a:xfrm>
          <a:prstGeom prst="rect">
            <a:avLst/>
          </a:prstGeom>
          <a:ln>
            <a:noFill/>
          </a:ln>
        </p:spPr>
      </p:pic>
      <p:pic>
        <p:nvPicPr>
          <p:cNvPr id="164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5549760" y="5193000"/>
            <a:ext cx="2709720" cy="152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66680" y="1371600"/>
            <a:ext cx="7467120" cy="2590560"/>
          </a:xfrm>
          <a:prstGeom prst="rect">
            <a:avLst/>
          </a:prstGeom>
          <a:solidFill>
            <a:srgbClr val="4BACC6"/>
          </a:solidFill>
          <a:ln w="38160">
            <a:solidFill>
              <a:srgbClr val="FFFFFF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600">
                <a:solidFill>
                  <a:srgbClr val="FFFFFF"/>
                </a:solidFill>
                <a:latin typeface="Arial Black"/>
              </a:rPr>
              <a:t>BizSTAMP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67" name="Content Placeholder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4419720"/>
            <a:ext cx="1918800" cy="1642680"/>
          </a:xfrm>
          <a:prstGeom prst="rect">
            <a:avLst/>
          </a:prstGeom>
          <a:ln>
            <a:noFill/>
          </a:ln>
        </p:spPr>
      </p:pic>
      <p:sp>
        <p:nvSpPr>
          <p:cNvPr id="1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1853DA6-2FFE-45F7-A574-8432597714B9}" type="slidenum">
              <a:rPr lang="en-US" sz="12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4343400" y="5488920"/>
            <a:ext cx="4114440" cy="64080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Black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471BA3D-4C24-43C1-939B-A9C96DDFF17D}" type="slidenum">
              <a:rPr lang="en-US" sz="1200">
                <a:solidFill>
                  <a:srgbClr val="8B8B8B"/>
                </a:solidFill>
                <a:latin typeface="Calibri"/>
              </a:rPr>
              <a:t>14</a:t>
            </a:fld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072080" y="228600"/>
            <a:ext cx="7467120" cy="914040"/>
          </a:xfrm>
          <a:prstGeom prst="rect">
            <a:avLst/>
          </a:prstGeom>
          <a:solidFill>
            <a:srgbClr val="4BACC6"/>
          </a:solidFill>
          <a:ln w="38160">
            <a:solidFill>
              <a:srgbClr val="FFFFFF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600">
                <a:solidFill>
                  <a:srgbClr val="FFFFFF"/>
                </a:solidFill>
                <a:latin typeface="Arial Black"/>
              </a:rPr>
              <a:t>BreakDown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266760" y="1556280"/>
            <a:ext cx="9181800" cy="563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Government  Institution: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100*5*4*12*0.5=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GH¢12,000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= $6,000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57 companies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57*6000=$342,000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25 African countries *342,000 = $8,550,000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Banks, Schools, Companies.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1000*100*5*4*12*0.5 =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GH¢12,000,000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= $6,000,000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25*6,000,000= 150,000,000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150,000,000 +8,550,000 =$158,550,000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                         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8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295280"/>
            <a:ext cx="7695720" cy="513036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914400" y="304920"/>
            <a:ext cx="7772040" cy="7606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Black"/>
              </a:rPr>
              <a:t>PROBLEM STATEMENT</a:t>
            </a:r>
            <a:endParaRPr/>
          </a:p>
        </p:txBody>
      </p:sp>
      <p:pic>
        <p:nvPicPr>
          <p:cNvPr id="90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998600" y="1228680"/>
            <a:ext cx="4247280" cy="5196960"/>
          </a:xfrm>
          <a:prstGeom prst="rect">
            <a:avLst/>
          </a:prstGeom>
          <a:ln>
            <a:noFill/>
          </a:ln>
        </p:spPr>
      </p:pic>
      <p:sp>
        <p:nvSpPr>
          <p:cNvPr id="91" name="TextShape 3"/>
          <p:cNvSpPr txBox="1"/>
          <p:nvPr/>
        </p:nvSpPr>
        <p:spPr>
          <a:xfrm>
            <a:off x="457200" y="1600200"/>
            <a:ext cx="45410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CustomShape 4"/>
          <p:cNvSpPr/>
          <p:nvPr/>
        </p:nvSpPr>
        <p:spPr>
          <a:xfrm>
            <a:off x="8305920" y="6396120"/>
            <a:ext cx="685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1FF44E-F8F3-4221-9D75-76EBBF3AB8B8}" type="slidenum">
              <a:rPr lang="en-US" sz="12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533520" y="1447920"/>
            <a:ext cx="8000640" cy="2590560"/>
          </a:xfrm>
          <a:prstGeom prst="rect">
            <a:avLst/>
          </a:prstGeom>
          <a:solidFill>
            <a:srgbClr val="4BACC6"/>
          </a:solidFill>
          <a:ln w="38160">
            <a:solidFill>
              <a:srgbClr val="FFFFFF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600" dirty="0" err="1">
                <a:solidFill>
                  <a:srgbClr val="FFFFFF"/>
                </a:solidFill>
                <a:latin typeface="Arial Black"/>
              </a:rPr>
              <a:t>BizSTAMP</a:t>
            </a:r>
            <a:endParaRPr dirty="0"/>
          </a:p>
        </p:txBody>
      </p:sp>
      <p:pic>
        <p:nvPicPr>
          <p:cNvPr id="9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1523880"/>
            <a:ext cx="3962160" cy="5130720"/>
          </a:xfrm>
          <a:prstGeom prst="rect">
            <a:avLst/>
          </a:prstGeom>
          <a:ln>
            <a:noFill/>
          </a:ln>
        </p:spPr>
      </p:pic>
      <p:pic>
        <p:nvPicPr>
          <p:cNvPr id="97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5020200"/>
            <a:ext cx="1142640" cy="97812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457200" y="324648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C1C1971-05A3-4BD6-BCA0-07739D9719AD}" type="slidenum">
              <a:rPr lang="en-US" sz="12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380880" y="380880"/>
            <a:ext cx="8152920" cy="1447560"/>
          </a:xfrm>
          <a:prstGeom prst="rect">
            <a:avLst/>
          </a:prstGeom>
          <a:solidFill>
            <a:srgbClr val="4BACC6"/>
          </a:solidFill>
          <a:ln w="38160">
            <a:solidFill>
              <a:srgbClr val="FFFFFF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Arial Black"/>
              </a:rPr>
              <a:t>VALUE PROPOSITION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380880" y="2514600"/>
            <a:ext cx="8152920" cy="3381480"/>
          </a:xfrm>
          <a:prstGeom prst="rect">
            <a:avLst/>
          </a:prstGeom>
          <a:solidFill>
            <a:srgbClr val="00B050"/>
          </a:solidFill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Confidence in the security of a document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libri"/>
              </a:rPr>
              <a:t>It helps  save time and effort.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libri"/>
              </a:rPr>
              <a:t>Increase productivity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460566-955B-48AB-8F0F-36230C8C3D74}" type="slidenum">
              <a:rPr lang="en-US" sz="12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447920" y="-5040"/>
            <a:ext cx="693396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Black"/>
              </a:rPr>
              <a:t>TARGET MARKET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5943600" y="1981200"/>
            <a:ext cx="2895120" cy="2895600"/>
          </a:xfrm>
          <a:prstGeom prst="rect">
            <a:avLst/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latin typeface="Calibri"/>
              </a:rPr>
              <a:t>CHARACTERISTICS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AFRICA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HIGH STAMP USAGE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HIGH COMPUTER USAGE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ELECTRONIC DOCUMENT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alibri"/>
              </a:rPr>
              <a:t>INTERNET </a:t>
            </a:r>
            <a:r>
              <a:rPr lang="en-US" sz="2000" dirty="0">
                <a:solidFill>
                  <a:srgbClr val="FFFFFF"/>
                </a:solidFill>
                <a:latin typeface="Calibri"/>
              </a:rPr>
              <a:t>ACCESS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6" name="Content Placeholder 9"/>
          <p:cNvPicPr/>
          <p:nvPr/>
        </p:nvPicPr>
        <p:blipFill>
          <a:blip r:embed="rId2"/>
          <a:stretch>
            <a:fillRect/>
          </a:stretch>
        </p:blipFill>
        <p:spPr>
          <a:xfrm>
            <a:off x="750545" y="1763857"/>
            <a:ext cx="4860360" cy="495252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533520" y="523030"/>
            <a:ext cx="8000640" cy="1066680"/>
          </a:xfrm>
          <a:prstGeom prst="rect">
            <a:avLst/>
          </a:prstGeom>
          <a:solidFill>
            <a:srgbClr val="4BACC6"/>
          </a:solidFill>
          <a:ln w="38160">
            <a:solidFill>
              <a:srgbClr val="FFFFFF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Arial Black"/>
              </a:rPr>
              <a:t>TARGET MARKET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6981D7-8BA9-4C4F-BAD5-996EFEC63286}" type="slidenum">
              <a:rPr lang="en-US" sz="12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380880" y="689040"/>
            <a:ext cx="4114440" cy="7624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Arial Black"/>
              </a:rPr>
              <a:t>RESOURCES</a:t>
            </a:r>
            <a:endParaRPr dirty="0"/>
          </a:p>
        </p:txBody>
      </p:sp>
      <p:sp>
        <p:nvSpPr>
          <p:cNvPr id="111" name="CustomShape 5"/>
          <p:cNvSpPr/>
          <p:nvPr/>
        </p:nvSpPr>
        <p:spPr>
          <a:xfrm>
            <a:off x="609480" y="2133720"/>
            <a:ext cx="3962160" cy="2924280"/>
          </a:xfrm>
          <a:prstGeom prst="rect">
            <a:avLst/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SERVERS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</a:rPr>
              <a:t>HUMAN RESOURCE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STARTUP CAPITAL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6"/>
          <p:cNvSpPr/>
          <p:nvPr/>
        </p:nvSpPr>
        <p:spPr>
          <a:xfrm>
            <a:off x="4724280" y="689040"/>
            <a:ext cx="4190760" cy="7624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Arial Black"/>
              </a:rPr>
              <a:t>PARTNERS</a:t>
            </a:r>
            <a:endParaRPr dirty="0"/>
          </a:p>
        </p:txBody>
      </p:sp>
      <p:sp>
        <p:nvSpPr>
          <p:cNvPr id="113" name="CustomShape 7"/>
          <p:cNvSpPr/>
          <p:nvPr/>
        </p:nvSpPr>
        <p:spPr>
          <a:xfrm>
            <a:off x="4876920" y="2133720"/>
            <a:ext cx="3657240" cy="2924280"/>
          </a:xfrm>
          <a:prstGeom prst="rect">
            <a:avLst/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AMAZON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GOOGLE(GOOGLE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DOCS)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EMAIL SERVICES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F06A57-CE5E-441D-97AE-635B267BBF86}" type="slidenum">
              <a:rPr lang="en-US" sz="12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380880" y="689040"/>
            <a:ext cx="4114440" cy="7624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Black"/>
              </a:rPr>
              <a:t>ACTIVITIES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4648320" y="689040"/>
            <a:ext cx="4114440" cy="7624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Arial Black"/>
              </a:rPr>
              <a:t>DISTRIBUTION CHANNEL</a:t>
            </a:r>
            <a:endParaRPr dirty="0"/>
          </a:p>
        </p:txBody>
      </p:sp>
      <p:sp>
        <p:nvSpPr>
          <p:cNvPr id="119" name="CustomShape 6"/>
          <p:cNvSpPr/>
          <p:nvPr/>
        </p:nvSpPr>
        <p:spPr>
          <a:xfrm>
            <a:off x="380880" y="2362200"/>
            <a:ext cx="4114440" cy="2057520"/>
          </a:xfrm>
          <a:prstGeom prst="rect">
            <a:avLst/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DEVELOPMENT </a:t>
            </a: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COST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MARKETING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0" name="CustomShape 7"/>
          <p:cNvSpPr/>
          <p:nvPr/>
        </p:nvSpPr>
        <p:spPr>
          <a:xfrm>
            <a:off x="4724280" y="2387158"/>
            <a:ext cx="4038120" cy="1575242"/>
          </a:xfrm>
          <a:prstGeom prst="rect">
            <a:avLst/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WEBSITE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MOBILE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09480" y="2514600"/>
            <a:ext cx="8229240" cy="304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400" dirty="0">
                <a:latin typeface="Calibri"/>
              </a:rPr>
              <a:t>SUBSCRIPTION</a:t>
            </a:r>
            <a:endParaRPr dirty="0"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400" dirty="0">
                <a:latin typeface="Calibri"/>
              </a:rPr>
              <a:t>PAY BY STAMP</a:t>
            </a:r>
            <a:endParaRPr dirty="0"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400" dirty="0">
                <a:latin typeface="Calibri"/>
              </a:rPr>
              <a:t>$0.25 per stamp</a:t>
            </a: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6A522C-05F5-491C-BF21-7B1C7EE4BCF2}" type="slidenum">
              <a:rPr lang="en-US" sz="12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533520" y="646560"/>
            <a:ext cx="8305560" cy="7624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latin typeface="Arial Black"/>
              </a:rPr>
              <a:t>REVENUE &amp; PRICING MODEL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TOTAL ADDRESSABLE MARKET</a:t>
            </a:r>
            <a:endParaRPr lang="en-GB" sz="36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981200"/>
            <a:ext cx="8229240" cy="365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0" y="3244334"/>
            <a:ext cx="44646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>
                <a:solidFill>
                  <a:srgbClr val="000000"/>
                </a:solidFill>
                <a:latin typeface="Calibri"/>
              </a:rPr>
              <a:t>$150,000,000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302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159</Words>
  <Application>Microsoft Office PowerPoint</Application>
  <PresentationFormat>On-screen Show (4:3)</PresentationFormat>
  <Paragraphs>85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ADDRESSABLE MARKET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 User</dc:creator>
  <cp:lastModifiedBy>EIT User</cp:lastModifiedBy>
  <cp:revision>12</cp:revision>
  <dcterms:modified xsi:type="dcterms:W3CDTF">2013-12-06T15:54:59Z</dcterms:modified>
</cp:coreProperties>
</file>