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9" r:id="rId2"/>
    <p:sldId id="263" r:id="rId3"/>
    <p:sldId id="262" r:id="rId4"/>
    <p:sldId id="943" r:id="rId5"/>
    <p:sldId id="268" r:id="rId6"/>
    <p:sldId id="11453" r:id="rId7"/>
    <p:sldId id="11454" r:id="rId8"/>
    <p:sldId id="11455" r:id="rId9"/>
    <p:sldId id="11456" r:id="rId10"/>
    <p:sldId id="11457" r:id="rId11"/>
    <p:sldId id="11458" r:id="rId12"/>
    <p:sldId id="11459" r:id="rId13"/>
    <p:sldId id="11460" r:id="rId14"/>
    <p:sldId id="11461" r:id="rId15"/>
    <p:sldId id="11462" r:id="rId16"/>
    <p:sldId id="11407" r:id="rId17"/>
    <p:sldId id="11463" r:id="rId18"/>
    <p:sldId id="11472" r:id="rId19"/>
    <p:sldId id="11464" r:id="rId20"/>
    <p:sldId id="11465" r:id="rId21"/>
    <p:sldId id="11466" r:id="rId22"/>
    <p:sldId id="11467" r:id="rId23"/>
    <p:sldId id="11471" r:id="rId24"/>
    <p:sldId id="11469" r:id="rId25"/>
    <p:sldId id="265" r:id="rId26"/>
    <p:sldId id="11470" r:id="rId27"/>
    <p:sldId id="267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7E2"/>
    <a:srgbClr val="40A8C0"/>
    <a:srgbClr val="3894AA"/>
    <a:srgbClr val="235D6B"/>
    <a:srgbClr val="256371"/>
    <a:srgbClr val="34899D"/>
    <a:srgbClr val="CAE7EE"/>
    <a:srgbClr val="69BACD"/>
    <a:srgbClr val="F7D131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23;&#19968;&#25991;&#20214;\&#31639;&#27861;&#35774;&#35745;\&#23454;&#39564;\&#23454;&#39564;1%20&#25490;&#24207;&#31639;&#27861;&#24615;&#33021;&#20998;&#26512;\&#25972;&#29702;&#25968;&#25454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2823;&#19968;&#25991;&#20214;\&#31639;&#27861;&#35774;&#35745;\&#23454;&#39564;\&#23454;&#39564;1%20&#25490;&#24207;&#31639;&#27861;&#24615;&#33021;&#20998;&#26512;\&#31639;&#27861;&#25968;&#25454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ny\Desktop\&#31639;&#27861;&#25968;&#2545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排序效率总表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891941847116166"/>
          <c:y val="0.15328130968907913"/>
          <c:w val="0.85832841138923255"/>
          <c:h val="0.71095239106445518"/>
        </c:manualLayout>
      </c:layout>
      <c:scatterChart>
        <c:scatterStyle val="lineMarker"/>
        <c:varyColors val="0"/>
        <c:ser>
          <c:idx val="0"/>
          <c:order val="0"/>
          <c:tx>
            <c:v>选择排序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Sheet1!$B$1:$F$1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Sheet1!$B$2:$F$2</c:f>
              <c:numCache>
                <c:formatCode>0.0000_);[Red]\(0.0000\)</c:formatCode>
                <c:ptCount val="5"/>
                <c:pt idx="0">
                  <c:v>2.6962000000000002</c:v>
                </c:pt>
                <c:pt idx="1">
                  <c:v>10.7675</c:v>
                </c:pt>
                <c:pt idx="2">
                  <c:v>24.075500000000002</c:v>
                </c:pt>
                <c:pt idx="3">
                  <c:v>42.160699999999999</c:v>
                </c:pt>
                <c:pt idx="4">
                  <c:v>68.667599999999993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23-4B65-AA36-AC81FFA94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54600"/>
        <c:axId val="80745755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冒泡排序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2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Sheet1!$B$3:$F$3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16.614999999999998</c:v>
                      </c:pt>
                      <c:pt idx="1">
                        <c:v>68.747399999999999</c:v>
                      </c:pt>
                      <c:pt idx="2">
                        <c:v>155.30500000000001</c:v>
                      </c:pt>
                      <c:pt idx="3">
                        <c:v>273.41910000000001</c:v>
                      </c:pt>
                      <c:pt idx="4">
                        <c:v>430.65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3223-4B65-AA36-AC81FFA94555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插入排序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3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Sheet1!$B$4:$F$4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2.2913999999999999</c:v>
                      </c:pt>
                      <c:pt idx="1">
                        <c:v>9.2012</c:v>
                      </c:pt>
                      <c:pt idx="2">
                        <c:v>20.634699999999999</c:v>
                      </c:pt>
                      <c:pt idx="3">
                        <c:v>35.986199999999997</c:v>
                      </c:pt>
                      <c:pt idx="4">
                        <c:v>58.07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223-4B65-AA36-AC81FFA94555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归并排序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4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Sheet1!$B$5:$F$5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1.025E-2</c:v>
                      </c:pt>
                      <c:pt idx="1">
                        <c:v>2.1700000000000001E-2</c:v>
                      </c:pt>
                      <c:pt idx="2">
                        <c:v>3.4450000000000001E-2</c:v>
                      </c:pt>
                      <c:pt idx="3">
                        <c:v>4.5499999999999999E-2</c:v>
                      </c:pt>
                      <c:pt idx="4">
                        <c:v>5.8749999999999997E-2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223-4B65-AA36-AC81FFA94555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快速排序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5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Sheet1!$B$6:$F$6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7.4999999999999997E-3</c:v>
                      </c:pt>
                      <c:pt idx="1">
                        <c:v>1.575E-2</c:v>
                      </c:pt>
                      <c:pt idx="2">
                        <c:v>2.4549999999999999E-2</c:v>
                      </c:pt>
                      <c:pt idx="3">
                        <c:v>3.2500000000000001E-2</c:v>
                      </c:pt>
                      <c:pt idx="4">
                        <c:v>4.1300000000000003E-2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223-4B65-AA36-AC81FFA94555}"/>
                  </c:ext>
                </c:extLst>
              </c15:ser>
            </c15:filteredScatterSeries>
          </c:ext>
        </c:extLst>
      </c:scatterChart>
      <c:valAx>
        <c:axId val="807454600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7552"/>
        <c:crosses val="autoZero"/>
        <c:crossBetween val="midCat"/>
      </c:valAx>
      <c:valAx>
        <c:axId val="80745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4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快速排序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Sheet1!$B$39:$F$39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Sheet1!$B$41:$F$41</c:f>
              <c:numCache>
                <c:formatCode>0.0000_);[Red]\(0.0000\)</c:formatCode>
                <c:ptCount val="5"/>
                <c:pt idx="0">
                  <c:v>1</c:v>
                </c:pt>
                <c:pt idx="1">
                  <c:v>2.1</c:v>
                </c:pt>
                <c:pt idx="2">
                  <c:v>3.2733333333333334</c:v>
                </c:pt>
                <c:pt idx="3">
                  <c:v>4.3333333333333339</c:v>
                </c:pt>
                <c:pt idx="4">
                  <c:v>5.5066666666666677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1D-48BC-97C1-8AEEB079FC2F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Sheet1!$B$39:$F$39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Sheet1!$B$43:$F$43</c:f>
              <c:numCache>
                <c:formatCode>0.0000_);[Red]\(0.0000\)</c:formatCode>
                <c:ptCount val="5"/>
                <c:pt idx="0">
                  <c:v>1</c:v>
                </c:pt>
                <c:pt idx="1">
                  <c:v>2.1204093919325708</c:v>
                </c:pt>
                <c:pt idx="2">
                  <c:v>3.2853702588801927</c:v>
                </c:pt>
                <c:pt idx="3">
                  <c:v>4.4816375677302833</c:v>
                </c:pt>
                <c:pt idx="4">
                  <c:v>5.6983744732089106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D1D-48BC-97C1-8AEEB079F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5728608"/>
        <c:axId val="625731560"/>
      </c:scatterChart>
      <c:valAx>
        <c:axId val="625728608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5731560"/>
        <c:crosses val="autoZero"/>
        <c:crossBetween val="midCat"/>
      </c:valAx>
      <c:valAx>
        <c:axId val="62573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5728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排序效率总表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16150578189684"/>
          <c:y val="0.1532811919917812"/>
          <c:w val="0.85832841138923255"/>
          <c:h val="0.71095239106445518"/>
        </c:manualLayout>
      </c:layout>
      <c:scatterChart>
        <c:scatterStyle val="lineMarker"/>
        <c:varyColors val="0"/>
        <c:ser>
          <c:idx val="0"/>
          <c:order val="0"/>
          <c:tx>
            <c:v>选择排序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Sheet1!$B$1:$F$1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  <c:extLst xmlns:c15="http://schemas.microsoft.com/office/drawing/2012/chart"/>
            </c:numRef>
          </c:xVal>
          <c:yVal>
            <c:numRef>
              <c:f>Sheet1!$B$2:$F$2</c:f>
              <c:numCache>
                <c:formatCode>0.0000_);[Red]\(0.0000\)</c:formatCode>
                <c:ptCount val="5"/>
                <c:pt idx="0">
                  <c:v>2.6962000000000002</c:v>
                </c:pt>
                <c:pt idx="1">
                  <c:v>10.7675</c:v>
                </c:pt>
                <c:pt idx="2">
                  <c:v>24.075500000000002</c:v>
                </c:pt>
                <c:pt idx="3">
                  <c:v>42.160699999999999</c:v>
                </c:pt>
                <c:pt idx="4">
                  <c:v>68.667599999999993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27FF-443D-BC9F-5E8B9F3D7548}"/>
            </c:ext>
          </c:extLst>
        </c:ser>
        <c:ser>
          <c:idx val="1"/>
          <c:order val="1"/>
          <c:tx>
            <c:v>冒泡排序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Sheet1!$B$1:$F$1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  <c:extLst xmlns:c15="http://schemas.microsoft.com/office/drawing/2012/chart"/>
            </c:numRef>
          </c:xVal>
          <c:yVal>
            <c:numRef>
              <c:f>Sheet1!$B$3:$F$3</c:f>
              <c:numCache>
                <c:formatCode>0.0000_);[Red]\(0.0000\)</c:formatCode>
                <c:ptCount val="5"/>
                <c:pt idx="0">
                  <c:v>16.614999999999998</c:v>
                </c:pt>
                <c:pt idx="1">
                  <c:v>68.747399999999999</c:v>
                </c:pt>
                <c:pt idx="2">
                  <c:v>155.30500000000001</c:v>
                </c:pt>
                <c:pt idx="3">
                  <c:v>273.41910000000001</c:v>
                </c:pt>
                <c:pt idx="4">
                  <c:v>430.65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27FF-443D-BC9F-5E8B9F3D7548}"/>
            </c:ext>
          </c:extLst>
        </c:ser>
        <c:ser>
          <c:idx val="2"/>
          <c:order val="2"/>
          <c:tx>
            <c:v>插入排序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3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Sheet1!$B$1:$F$1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  <c:extLst xmlns:c15="http://schemas.microsoft.com/office/drawing/2012/chart"/>
            </c:numRef>
          </c:xVal>
          <c:yVal>
            <c:numRef>
              <c:f>Sheet1!$B$4:$F$4</c:f>
              <c:numCache>
                <c:formatCode>0.0000_);[Red]\(0.0000\)</c:formatCode>
                <c:ptCount val="5"/>
                <c:pt idx="0">
                  <c:v>2.2913999999999999</c:v>
                </c:pt>
                <c:pt idx="1">
                  <c:v>9.2012</c:v>
                </c:pt>
                <c:pt idx="2">
                  <c:v>20.634699999999999</c:v>
                </c:pt>
                <c:pt idx="3">
                  <c:v>35.986199999999997</c:v>
                </c:pt>
                <c:pt idx="4">
                  <c:v>58.07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27FF-443D-BC9F-5E8B9F3D7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54600"/>
        <c:axId val="807457552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v>归并排序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4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Sheet1!$B$5:$F$5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1.025E-2</c:v>
                      </c:pt>
                      <c:pt idx="1">
                        <c:v>2.1700000000000001E-2</c:v>
                      </c:pt>
                      <c:pt idx="2">
                        <c:v>3.4450000000000001E-2</c:v>
                      </c:pt>
                      <c:pt idx="3">
                        <c:v>4.5499999999999999E-2</c:v>
                      </c:pt>
                      <c:pt idx="4">
                        <c:v>5.8749999999999997E-2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27FF-443D-BC9F-5E8B9F3D7548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快速排序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5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Sheet1!$B$6:$F$6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7.4999999999999997E-3</c:v>
                      </c:pt>
                      <c:pt idx="1">
                        <c:v>1.575E-2</c:v>
                      </c:pt>
                      <c:pt idx="2">
                        <c:v>2.4549999999999999E-2</c:v>
                      </c:pt>
                      <c:pt idx="3">
                        <c:v>3.2500000000000001E-2</c:v>
                      </c:pt>
                      <c:pt idx="4">
                        <c:v>4.1300000000000003E-2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7FF-443D-BC9F-5E8B9F3D7548}"/>
                  </c:ext>
                </c:extLst>
              </c15:ser>
            </c15:filteredScatterSeries>
          </c:ext>
        </c:extLst>
      </c:scatterChart>
      <c:valAx>
        <c:axId val="807454600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7552"/>
        <c:crosses val="autoZero"/>
        <c:crossBetween val="midCat"/>
      </c:valAx>
      <c:valAx>
        <c:axId val="80745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4600"/>
        <c:crossesAt val="1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排序效率总表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16150578189684"/>
          <c:y val="0.1532811919917812"/>
          <c:w val="0.85832841138923255"/>
          <c:h val="0.71095239106445518"/>
        </c:manualLayout>
      </c:layout>
      <c:scatterChart>
        <c:scatterStyle val="lineMarker"/>
        <c:varyColors val="0"/>
        <c:ser>
          <c:idx val="3"/>
          <c:order val="3"/>
          <c:tx>
            <c:v>归并排序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4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Sheet1!$B$1:$F$1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  <c:extLst xmlns:c15="http://schemas.microsoft.com/office/drawing/2012/chart"/>
            </c:numRef>
          </c:xVal>
          <c:yVal>
            <c:numRef>
              <c:f>Sheet1!$B$5:$F$5</c:f>
              <c:numCache>
                <c:formatCode>0.0000_);[Red]\(0.0000\)</c:formatCode>
                <c:ptCount val="5"/>
                <c:pt idx="0">
                  <c:v>1.025E-2</c:v>
                </c:pt>
                <c:pt idx="1">
                  <c:v>2.1700000000000001E-2</c:v>
                </c:pt>
                <c:pt idx="2">
                  <c:v>3.4450000000000001E-2</c:v>
                </c:pt>
                <c:pt idx="3">
                  <c:v>4.5499999999999999E-2</c:v>
                </c:pt>
                <c:pt idx="4">
                  <c:v>5.8749999999999997E-2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C05B-46C8-9A42-7E80206E7104}"/>
            </c:ext>
          </c:extLst>
        </c:ser>
        <c:ser>
          <c:idx val="4"/>
          <c:order val="4"/>
          <c:tx>
            <c:v>快速排序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5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Sheet1!$B$1:$F$1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Sheet1!$B$6:$F$6</c:f>
              <c:numCache>
                <c:formatCode>0.0000_);[Red]\(0.0000\)</c:formatCode>
                <c:ptCount val="5"/>
                <c:pt idx="0">
                  <c:v>7.4999999999999997E-3</c:v>
                </c:pt>
                <c:pt idx="1">
                  <c:v>1.575E-2</c:v>
                </c:pt>
                <c:pt idx="2">
                  <c:v>2.4549999999999999E-2</c:v>
                </c:pt>
                <c:pt idx="3">
                  <c:v>3.2500000000000001E-2</c:v>
                </c:pt>
                <c:pt idx="4">
                  <c:v>4.1300000000000003E-2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05B-46C8-9A42-7E80206E7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54600"/>
        <c:axId val="8074575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选择排序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1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2.6962000000000002</c:v>
                      </c:pt>
                      <c:pt idx="1">
                        <c:v>10.7675</c:v>
                      </c:pt>
                      <c:pt idx="2">
                        <c:v>24.075500000000002</c:v>
                      </c:pt>
                      <c:pt idx="3">
                        <c:v>42.160699999999999</c:v>
                      </c:pt>
                      <c:pt idx="4">
                        <c:v>68.667599999999993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C05B-46C8-9A42-7E80206E7104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冒泡排序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2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Sheet1!$B$3:$F$3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16.614999999999998</c:v>
                      </c:pt>
                      <c:pt idx="1">
                        <c:v>68.747399999999999</c:v>
                      </c:pt>
                      <c:pt idx="2">
                        <c:v>155.30500000000001</c:v>
                      </c:pt>
                      <c:pt idx="3">
                        <c:v>273.41910000000001</c:v>
                      </c:pt>
                      <c:pt idx="4">
                        <c:v>430.65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05B-46C8-9A42-7E80206E7104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插入排序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3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Sheet1!$B$4:$F$4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2.2913999999999999</c:v>
                      </c:pt>
                      <c:pt idx="1">
                        <c:v>9.2012</c:v>
                      </c:pt>
                      <c:pt idx="2">
                        <c:v>20.634699999999999</c:v>
                      </c:pt>
                      <c:pt idx="3">
                        <c:v>35.986199999999997</c:v>
                      </c:pt>
                      <c:pt idx="4">
                        <c:v>58.07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05B-46C8-9A42-7E80206E7104}"/>
                  </c:ext>
                </c:extLst>
              </c15:ser>
            </c15:filteredScatterSeries>
          </c:ext>
        </c:extLst>
      </c:scatterChart>
      <c:valAx>
        <c:axId val="807454600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7552"/>
        <c:crosses val="autoZero"/>
        <c:crossBetween val="midCat"/>
      </c:valAx>
      <c:valAx>
        <c:axId val="80745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4600"/>
        <c:crossesAt val="1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冒泡排序优化比较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Sheet1!$B$18:$F$18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Sheet1!$B$19:$F$19</c:f>
              <c:numCache>
                <c:formatCode>0.0000_);[Red]\(0.0000\)</c:formatCode>
                <c:ptCount val="5"/>
                <c:pt idx="0">
                  <c:v>16.614999999999998</c:v>
                </c:pt>
                <c:pt idx="1">
                  <c:v>68.747399999999999</c:v>
                </c:pt>
                <c:pt idx="2">
                  <c:v>155.30500000000001</c:v>
                </c:pt>
                <c:pt idx="3">
                  <c:v>273.41910000000001</c:v>
                </c:pt>
                <c:pt idx="4">
                  <c:v>430.65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1F-445A-8251-F15164F55D93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Sheet1!$B$18:$F$18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Sheet1!$B$23:$F$23</c:f>
              <c:numCache>
                <c:formatCode>0.0000_);[Red]\(0.0000\)</c:formatCode>
                <c:ptCount val="5"/>
                <c:pt idx="0">
                  <c:v>11.971399999999999</c:v>
                </c:pt>
                <c:pt idx="1">
                  <c:v>61.348999999999997</c:v>
                </c:pt>
                <c:pt idx="2">
                  <c:v>140.38800000000001</c:v>
                </c:pt>
                <c:pt idx="3">
                  <c:v>244.785</c:v>
                </c:pt>
                <c:pt idx="4">
                  <c:v>393.892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C1F-445A-8251-F15164F55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9320936"/>
        <c:axId val="849315688"/>
      </c:scatterChart>
      <c:valAx>
        <c:axId val="849320936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9315688"/>
        <c:crosses val="autoZero"/>
        <c:crossBetween val="midCat"/>
      </c:valAx>
      <c:valAx>
        <c:axId val="8493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9320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TOP 10</a:t>
            </a:r>
            <a:r>
              <a:rPr lang="zh-CN" altLang="en-US"/>
              <a:t>问题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Sheet2!$C$2:$G$2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xVal>
          <c:yVal>
            <c:numRef>
              <c:f>Sheet2!$C$3:$G$3</c:f>
              <c:numCache>
                <c:formatCode>General</c:formatCode>
                <c:ptCount val="5"/>
                <c:pt idx="0">
                  <c:v>241</c:v>
                </c:pt>
                <c:pt idx="1">
                  <c:v>483</c:v>
                </c:pt>
                <c:pt idx="2">
                  <c:v>722</c:v>
                </c:pt>
                <c:pt idx="3">
                  <c:v>956</c:v>
                </c:pt>
                <c:pt idx="4">
                  <c:v>1195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B26-4F5A-B027-FEAFEA6EAE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6444640"/>
        <c:axId val="61644431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2"/>
                      </a:solidFill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Sheet2!$C$2:$G$2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Sheet2!$C$4:$G$4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159</c:v>
                      </c:pt>
                      <c:pt idx="1">
                        <c:v>285</c:v>
                      </c:pt>
                      <c:pt idx="2">
                        <c:v>408</c:v>
                      </c:pt>
                      <c:pt idx="3">
                        <c:v>527</c:v>
                      </c:pt>
                      <c:pt idx="4">
                        <c:v>654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5B26-4F5A-B027-FEAFEA6EAEF9}"/>
                  </c:ext>
                </c:extLst>
              </c15:ser>
            </c15:filteredScatterSeries>
            <c15:filteredScatterSeries>
              <c15:ser>
                <c:idx val="2"/>
                <c:order val="2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3"/>
                      </a:solidFill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Sheet2!$C$2:$G$2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Sheet2!$C$5:$G$5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</c:v>
                      </c:pt>
                      <c:pt idx="1">
                        <c:v>13</c:v>
                      </c:pt>
                      <c:pt idx="2">
                        <c:v>21</c:v>
                      </c:pt>
                      <c:pt idx="3">
                        <c:v>26</c:v>
                      </c:pt>
                      <c:pt idx="4">
                        <c:v>32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B26-4F5A-B027-FEAFEA6EAEF9}"/>
                  </c:ext>
                </c:extLst>
              </c15:ser>
            </c15:filteredScatterSeries>
          </c:ext>
        </c:extLst>
      </c:scatterChart>
      <c:valAx>
        <c:axId val="616444640"/>
        <c:scaling>
          <c:orientation val="minMax"/>
          <c:max val="5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44312"/>
        <c:crosses val="autoZero"/>
        <c:crossBetween val="midCat"/>
      </c:valAx>
      <c:valAx>
        <c:axId val="61644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44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TOP 10</a:t>
            </a:r>
            <a:r>
              <a:rPr lang="zh-CN" altLang="en-US"/>
              <a:t>问题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Sheet2!$C$2:$G$2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xVal>
          <c:yVal>
            <c:numRef>
              <c:f>Sheet2!$C$4:$G$4</c:f>
              <c:numCache>
                <c:formatCode>General</c:formatCode>
                <c:ptCount val="5"/>
                <c:pt idx="0">
                  <c:v>159</c:v>
                </c:pt>
                <c:pt idx="1">
                  <c:v>285</c:v>
                </c:pt>
                <c:pt idx="2">
                  <c:v>408</c:v>
                </c:pt>
                <c:pt idx="3">
                  <c:v>527</c:v>
                </c:pt>
                <c:pt idx="4">
                  <c:v>654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67-46D1-A4BA-8518208ED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6444640"/>
        <c:axId val="61644431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95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1"/>
                      </a:solidFill>
                    </a:ln>
                    <a:effectLst/>
                  </c:spPr>
                  <c:trendlineType val="linear"/>
                  <c:dispRSqr val="0"/>
                  <c:dispEq val="0"/>
                </c:trendline>
                <c:trendline>
                  <c:spPr>
                    <a:ln w="9525" cap="rnd">
                      <a:solidFill>
                        <a:schemeClr val="accent1"/>
                      </a:solidFill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Sheet2!$C$2:$G$2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Sheet2!$C$3:$G$3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241</c:v>
                      </c:pt>
                      <c:pt idx="1">
                        <c:v>483</c:v>
                      </c:pt>
                      <c:pt idx="2">
                        <c:v>722</c:v>
                      </c:pt>
                      <c:pt idx="3">
                        <c:v>956</c:v>
                      </c:pt>
                      <c:pt idx="4">
                        <c:v>1195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2B67-46D1-A4BA-8518208EDFF3}"/>
                  </c:ext>
                </c:extLst>
              </c15:ser>
            </c15:filteredScatterSeries>
            <c15:filteredScatterSeries>
              <c15:ser>
                <c:idx val="2"/>
                <c:order val="2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3"/>
                      </a:solidFill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Sheet2!$C$2:$G$2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Sheet2!$C$5:$G$5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7</c:v>
                      </c:pt>
                      <c:pt idx="1">
                        <c:v>13</c:v>
                      </c:pt>
                      <c:pt idx="2">
                        <c:v>21</c:v>
                      </c:pt>
                      <c:pt idx="3">
                        <c:v>26</c:v>
                      </c:pt>
                      <c:pt idx="4">
                        <c:v>32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B67-46D1-A4BA-8518208EDFF3}"/>
                  </c:ext>
                </c:extLst>
              </c15:ser>
            </c15:filteredScatterSeries>
          </c:ext>
        </c:extLst>
      </c:scatterChart>
      <c:valAx>
        <c:axId val="616444640"/>
        <c:scaling>
          <c:orientation val="minMax"/>
          <c:max val="5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44312"/>
        <c:crosses val="autoZero"/>
        <c:crossBetween val="midCat"/>
      </c:valAx>
      <c:valAx>
        <c:axId val="61644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44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TOP 10</a:t>
            </a:r>
            <a:r>
              <a:rPr lang="zh-CN" altLang="en-US"/>
              <a:t>问题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Sheet2!$C$2:$G$2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xVal>
          <c:yVal>
            <c:numRef>
              <c:f>Sheet2!$C$3:$G$3</c:f>
            </c:numRef>
          </c:yVal>
          <c:smooth val="0"/>
          <c:extLst>
            <c:ext xmlns:c16="http://schemas.microsoft.com/office/drawing/2014/chart" uri="{C3380CC4-5D6E-409C-BE32-E72D297353CC}">
              <c16:uniqueId val="{00000002-C9BD-46C4-B681-4C6BA03F300A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Sheet2!$C$2:$G$2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xVal>
          <c:yVal>
            <c:numRef>
              <c:f>Sheet2!$C$4:$G$4</c:f>
            </c:numRef>
          </c:yVal>
          <c:smooth val="0"/>
          <c:extLst>
            <c:ext xmlns:c16="http://schemas.microsoft.com/office/drawing/2014/chart" uri="{C3380CC4-5D6E-409C-BE32-E72D297353CC}">
              <c16:uniqueId val="{00000004-C9BD-46C4-B681-4C6BA03F300A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Sheet2!$C$2:$G$2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xVal>
          <c:yVal>
            <c:numRef>
              <c:f>Sheet2!$C$5:$G$5</c:f>
              <c:numCache>
                <c:formatCode>General</c:formatCode>
                <c:ptCount val="5"/>
                <c:pt idx="0">
                  <c:v>7</c:v>
                </c:pt>
                <c:pt idx="1">
                  <c:v>13</c:v>
                </c:pt>
                <c:pt idx="2">
                  <c:v>21</c:v>
                </c:pt>
                <c:pt idx="3">
                  <c:v>26</c:v>
                </c:pt>
                <c:pt idx="4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9BD-46C4-B681-4C6BA03F3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6444640"/>
        <c:axId val="616444312"/>
      </c:scatterChart>
      <c:valAx>
        <c:axId val="616444640"/>
        <c:scaling>
          <c:orientation val="minMax"/>
          <c:max val="5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44312"/>
        <c:crosses val="autoZero"/>
        <c:crossBetween val="midCat"/>
      </c:valAx>
      <c:valAx>
        <c:axId val="61644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44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TOP 10</a:t>
            </a:r>
            <a:r>
              <a:rPr lang="zh-CN" altLang="en-US"/>
              <a:t>问题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3949790580999384E-2"/>
          <c:y val="0.16939024390243904"/>
          <c:w val="0.86500415322047386"/>
          <c:h val="0.73630785481083161"/>
        </c:manualLayout>
      </c:layout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Sheet2!$C$2:$G$2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xVal>
          <c:yVal>
            <c:numRef>
              <c:f>Sheet2!$C$3:$G$3</c:f>
              <c:numCache>
                <c:formatCode>General</c:formatCode>
                <c:ptCount val="5"/>
                <c:pt idx="0">
                  <c:v>241</c:v>
                </c:pt>
                <c:pt idx="1">
                  <c:v>483</c:v>
                </c:pt>
                <c:pt idx="2">
                  <c:v>722</c:v>
                </c:pt>
                <c:pt idx="3">
                  <c:v>956</c:v>
                </c:pt>
                <c:pt idx="4">
                  <c:v>1195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82-4815-A808-1A02196FA23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Sheet2!$C$2:$G$2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xVal>
          <c:yVal>
            <c:numRef>
              <c:f>Sheet2!$C$4:$G$4</c:f>
              <c:numCache>
                <c:formatCode>General</c:formatCode>
                <c:ptCount val="5"/>
                <c:pt idx="0">
                  <c:v>159</c:v>
                </c:pt>
                <c:pt idx="1">
                  <c:v>285</c:v>
                </c:pt>
                <c:pt idx="2">
                  <c:v>408</c:v>
                </c:pt>
                <c:pt idx="3">
                  <c:v>527</c:v>
                </c:pt>
                <c:pt idx="4">
                  <c:v>654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D82-4815-A808-1A02196FA23E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Sheet2!$C$2:$G$2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xVal>
          <c:yVal>
            <c:numRef>
              <c:f>Sheet2!$C$5:$G$5</c:f>
              <c:numCache>
                <c:formatCode>General</c:formatCode>
                <c:ptCount val="5"/>
                <c:pt idx="0">
                  <c:v>7</c:v>
                </c:pt>
                <c:pt idx="1">
                  <c:v>13</c:v>
                </c:pt>
                <c:pt idx="2">
                  <c:v>21</c:v>
                </c:pt>
                <c:pt idx="3">
                  <c:v>26</c:v>
                </c:pt>
                <c:pt idx="4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D82-4815-A808-1A02196FA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6444640"/>
        <c:axId val="616444312"/>
      </c:scatterChart>
      <c:valAx>
        <c:axId val="616444640"/>
        <c:scaling>
          <c:orientation val="minMax"/>
          <c:max val="5000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44312"/>
        <c:crosses val="autoZero"/>
        <c:crossBetween val="midCat"/>
      </c:valAx>
      <c:valAx>
        <c:axId val="61644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6444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选择排序</a:t>
            </a:r>
          </a:p>
        </c:rich>
      </c:tx>
      <c:layout>
        <c:manualLayout>
          <c:xMode val="edge"/>
          <c:yMode val="edge"/>
          <c:x val="0.45415353769318428"/>
          <c:y val="7.66963403666829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8502333041703123"/>
          <c:w val="0.89019685039370078"/>
          <c:h val="0.7122069116360455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Sheet1!$B$11:$F$11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Sheet1!$B$13:$F$13</c:f>
              <c:numCache>
                <c:formatCode>0.0000_);[Red]\(0.0000\)</c:formatCode>
                <c:ptCount val="5"/>
                <c:pt idx="0">
                  <c:v>1</c:v>
                </c:pt>
                <c:pt idx="1">
                  <c:v>3.9935835620502926</c:v>
                </c:pt>
                <c:pt idx="2">
                  <c:v>8.9294191825532234</c:v>
                </c:pt>
                <c:pt idx="3">
                  <c:v>15.637081818856167</c:v>
                </c:pt>
                <c:pt idx="4">
                  <c:v>25.468288702618498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AC-43FA-9555-FEA3139049C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Sheet1!$B$11:$F$11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Sheet1!$B$15:$F$15</c:f>
              <c:numCache>
                <c:formatCode>0_);[Red]\(0\)</c:formatCode>
                <c:ptCount val="5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3AC-43FA-9555-FEA313904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1061768"/>
        <c:axId val="761067672"/>
      </c:scatterChart>
      <c:valAx>
        <c:axId val="761061768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1067672"/>
        <c:crosses val="autoZero"/>
        <c:crossBetween val="midCat"/>
      </c:valAx>
      <c:valAx>
        <c:axId val="76106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1061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排序效率总表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1432790625745516"/>
          <c:y val="0.1532812216457729"/>
          <c:w val="0.85832841138923255"/>
          <c:h val="0.71095239106445518"/>
        </c:manualLayout>
      </c:layout>
      <c:scatterChart>
        <c:scatterStyle val="lineMarker"/>
        <c:varyColors val="0"/>
        <c:ser>
          <c:idx val="1"/>
          <c:order val="1"/>
          <c:tx>
            <c:v>冒泡排序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Sheet1!$B$1:$F$1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Sheet1!$B$3:$F$3</c:f>
              <c:numCache>
                <c:formatCode>0.0000_);[Red]\(0.0000\)</c:formatCode>
                <c:ptCount val="5"/>
                <c:pt idx="0">
                  <c:v>16.614999999999998</c:v>
                </c:pt>
                <c:pt idx="1">
                  <c:v>68.747399999999999</c:v>
                </c:pt>
                <c:pt idx="2">
                  <c:v>155.30500000000001</c:v>
                </c:pt>
                <c:pt idx="3">
                  <c:v>273.41910000000001</c:v>
                </c:pt>
                <c:pt idx="4">
                  <c:v>430.65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50-4093-BD81-3061D3AE92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54600"/>
        <c:axId val="8074575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选择排序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1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2.6962000000000002</c:v>
                      </c:pt>
                      <c:pt idx="1">
                        <c:v>10.7675</c:v>
                      </c:pt>
                      <c:pt idx="2">
                        <c:v>24.075500000000002</c:v>
                      </c:pt>
                      <c:pt idx="3">
                        <c:v>42.160699999999999</c:v>
                      </c:pt>
                      <c:pt idx="4">
                        <c:v>68.667599999999993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0650-4093-BD81-3061D3AE92B4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插入排序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3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Sheet1!$B$4:$F$4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2.2913999999999999</c:v>
                      </c:pt>
                      <c:pt idx="1">
                        <c:v>9.2012</c:v>
                      </c:pt>
                      <c:pt idx="2">
                        <c:v>20.634699999999999</c:v>
                      </c:pt>
                      <c:pt idx="3">
                        <c:v>35.986199999999997</c:v>
                      </c:pt>
                      <c:pt idx="4">
                        <c:v>58.07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650-4093-BD81-3061D3AE92B4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归并排序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4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Sheet1!$B$5:$F$5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1.025E-2</c:v>
                      </c:pt>
                      <c:pt idx="1">
                        <c:v>2.1700000000000001E-2</c:v>
                      </c:pt>
                      <c:pt idx="2">
                        <c:v>3.4450000000000001E-2</c:v>
                      </c:pt>
                      <c:pt idx="3">
                        <c:v>4.5499999999999999E-2</c:v>
                      </c:pt>
                      <c:pt idx="4">
                        <c:v>5.8749999999999997E-2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650-4093-BD81-3061D3AE92B4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快速排序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5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Sheet1!$B$6:$F$6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7.4999999999999997E-3</c:v>
                      </c:pt>
                      <c:pt idx="1">
                        <c:v>1.575E-2</c:v>
                      </c:pt>
                      <c:pt idx="2">
                        <c:v>2.4549999999999999E-2</c:v>
                      </c:pt>
                      <c:pt idx="3">
                        <c:v>3.2500000000000001E-2</c:v>
                      </c:pt>
                      <c:pt idx="4">
                        <c:v>4.1300000000000003E-2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650-4093-BD81-3061D3AE92B4}"/>
                  </c:ext>
                </c:extLst>
              </c15:ser>
            </c15:filteredScatterSeries>
          </c:ext>
        </c:extLst>
      </c:scatterChart>
      <c:valAx>
        <c:axId val="807454600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7552"/>
        <c:crosses val="autoZero"/>
        <c:crossBetween val="midCat"/>
      </c:valAx>
      <c:valAx>
        <c:axId val="80745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4600"/>
        <c:crossesAt val="1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冒泡排序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Sheet1!$B$18:$F$18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Sheet1!$B$20:$F$20</c:f>
              <c:numCache>
                <c:formatCode>0.0000_);[Red]\(0.0000\)</c:formatCode>
                <c:ptCount val="5"/>
                <c:pt idx="0">
                  <c:v>1</c:v>
                </c:pt>
                <c:pt idx="1">
                  <c:v>4.1376707794161902</c:v>
                </c:pt>
                <c:pt idx="2">
                  <c:v>9.3472765573277172</c:v>
                </c:pt>
                <c:pt idx="3">
                  <c:v>16.456160096298529</c:v>
                </c:pt>
                <c:pt idx="4">
                  <c:v>25.919349984953357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D4-4630-93F6-D6257153DA8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Sheet1!$B$18:$F$18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Sheet1!$B$22:$F$22</c:f>
              <c:numCache>
                <c:formatCode>0_);[Red]\(0\)</c:formatCode>
                <c:ptCount val="5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D4-4630-93F6-D6257153D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1082760"/>
        <c:axId val="761083744"/>
      </c:scatterChart>
      <c:valAx>
        <c:axId val="761082760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1083744"/>
        <c:crosses val="autoZero"/>
        <c:crossBetween val="midCat"/>
      </c:valAx>
      <c:valAx>
        <c:axId val="76108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1082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排序效率总表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16150578189684"/>
          <c:y val="0.1532811919917812"/>
          <c:w val="0.85832841138923255"/>
          <c:h val="0.71095239106445518"/>
        </c:manualLayout>
      </c:layout>
      <c:scatterChart>
        <c:scatterStyle val="lineMarker"/>
        <c:varyColors val="0"/>
        <c:ser>
          <c:idx val="2"/>
          <c:order val="2"/>
          <c:tx>
            <c:v>插入排序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3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Sheet1!$B$1:$F$1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Sheet1!$B$4:$F$4</c:f>
              <c:numCache>
                <c:formatCode>0.0000_);[Red]\(0.0000\)</c:formatCode>
                <c:ptCount val="5"/>
                <c:pt idx="0">
                  <c:v>2.2913999999999999</c:v>
                </c:pt>
                <c:pt idx="1">
                  <c:v>9.2012</c:v>
                </c:pt>
                <c:pt idx="2">
                  <c:v>20.634699999999999</c:v>
                </c:pt>
                <c:pt idx="3">
                  <c:v>35.986199999999997</c:v>
                </c:pt>
                <c:pt idx="4">
                  <c:v>58.07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25-4ECA-A1E0-8B866AD07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54600"/>
        <c:axId val="8074575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选择排序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1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2.6962000000000002</c:v>
                      </c:pt>
                      <c:pt idx="1">
                        <c:v>10.7675</c:v>
                      </c:pt>
                      <c:pt idx="2">
                        <c:v>24.075500000000002</c:v>
                      </c:pt>
                      <c:pt idx="3">
                        <c:v>42.160699999999999</c:v>
                      </c:pt>
                      <c:pt idx="4">
                        <c:v>68.667599999999993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8025-4ECA-A1E0-8B866AD07D2C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冒泡排序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2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Sheet1!$B$3:$F$3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16.614999999999998</c:v>
                      </c:pt>
                      <c:pt idx="1">
                        <c:v>68.747399999999999</c:v>
                      </c:pt>
                      <c:pt idx="2">
                        <c:v>155.30500000000001</c:v>
                      </c:pt>
                      <c:pt idx="3">
                        <c:v>273.41910000000001</c:v>
                      </c:pt>
                      <c:pt idx="4">
                        <c:v>430.65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025-4ECA-A1E0-8B866AD07D2C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归并排序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4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Sheet1!$B$5:$F$5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1.025E-2</c:v>
                      </c:pt>
                      <c:pt idx="1">
                        <c:v>2.1700000000000001E-2</c:v>
                      </c:pt>
                      <c:pt idx="2">
                        <c:v>3.4450000000000001E-2</c:v>
                      </c:pt>
                      <c:pt idx="3">
                        <c:v>4.5499999999999999E-2</c:v>
                      </c:pt>
                      <c:pt idx="4">
                        <c:v>5.8749999999999997E-2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025-4ECA-A1E0-8B866AD07D2C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快速排序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5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Sheet1!$B$6:$F$6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7.4999999999999997E-3</c:v>
                      </c:pt>
                      <c:pt idx="1">
                        <c:v>1.575E-2</c:v>
                      </c:pt>
                      <c:pt idx="2">
                        <c:v>2.4549999999999999E-2</c:v>
                      </c:pt>
                      <c:pt idx="3">
                        <c:v>3.2500000000000001E-2</c:v>
                      </c:pt>
                      <c:pt idx="4">
                        <c:v>4.1300000000000003E-2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025-4ECA-A1E0-8B866AD07D2C}"/>
                  </c:ext>
                </c:extLst>
              </c15:ser>
            </c15:filteredScatterSeries>
          </c:ext>
        </c:extLst>
      </c:scatterChart>
      <c:valAx>
        <c:axId val="807454600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7552"/>
        <c:crosses val="autoZero"/>
        <c:crossBetween val="midCat"/>
      </c:valAx>
      <c:valAx>
        <c:axId val="80745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4600"/>
        <c:crossesAt val="1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插入排序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Sheet1!$B$25:$F$25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Sheet1!$B$27:$F$27</c:f>
              <c:numCache>
                <c:formatCode>0.0000_);[Red]\(0.0000\)</c:formatCode>
                <c:ptCount val="5"/>
                <c:pt idx="0">
                  <c:v>1</c:v>
                </c:pt>
                <c:pt idx="1">
                  <c:v>4.0155363533211137</c:v>
                </c:pt>
                <c:pt idx="2">
                  <c:v>9.0052806144715021</c:v>
                </c:pt>
                <c:pt idx="3">
                  <c:v>15.704896569782665</c:v>
                </c:pt>
                <c:pt idx="4">
                  <c:v>25.342585319018941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1E-42D2-9163-669329B4C840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Sheet1!$B$25:$F$25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Sheet1!$B$29:$F$29</c:f>
              <c:numCache>
                <c:formatCode>0_);[Red]\(0\)</c:formatCode>
                <c:ptCount val="5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F1E-42D2-9163-669329B4C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753976"/>
        <c:axId val="766752992"/>
      </c:scatterChart>
      <c:valAx>
        <c:axId val="766753976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6752992"/>
        <c:crosses val="autoZero"/>
        <c:crossBetween val="midCat"/>
      </c:valAx>
      <c:valAx>
        <c:axId val="76675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6753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排序效率总表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16150578189684"/>
          <c:y val="0.1532811919917812"/>
          <c:w val="0.85832841138923255"/>
          <c:h val="0.71095239106445518"/>
        </c:manualLayout>
      </c:layout>
      <c:scatterChart>
        <c:scatterStyle val="lineMarker"/>
        <c:varyColors val="0"/>
        <c:ser>
          <c:idx val="3"/>
          <c:order val="3"/>
          <c:tx>
            <c:v>归并排序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4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Sheet1!$B$1:$F$1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Sheet1!$B$5:$F$5</c:f>
              <c:numCache>
                <c:formatCode>0.0000_);[Red]\(0.0000\)</c:formatCode>
                <c:ptCount val="5"/>
                <c:pt idx="0">
                  <c:v>1.025E-2</c:v>
                </c:pt>
                <c:pt idx="1">
                  <c:v>2.1700000000000001E-2</c:v>
                </c:pt>
                <c:pt idx="2">
                  <c:v>3.4450000000000001E-2</c:v>
                </c:pt>
                <c:pt idx="3">
                  <c:v>4.5499999999999999E-2</c:v>
                </c:pt>
                <c:pt idx="4">
                  <c:v>5.8749999999999997E-2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6C-470E-9C72-01C982694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54600"/>
        <c:axId val="8074575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选择排序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1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2.6962000000000002</c:v>
                      </c:pt>
                      <c:pt idx="1">
                        <c:v>10.7675</c:v>
                      </c:pt>
                      <c:pt idx="2">
                        <c:v>24.075500000000002</c:v>
                      </c:pt>
                      <c:pt idx="3">
                        <c:v>42.160699999999999</c:v>
                      </c:pt>
                      <c:pt idx="4">
                        <c:v>68.667599999999993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326C-470E-9C72-01C9826945A3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冒泡排序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2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Sheet1!$B$3:$F$3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16.614999999999998</c:v>
                      </c:pt>
                      <c:pt idx="1">
                        <c:v>68.747399999999999</c:v>
                      </c:pt>
                      <c:pt idx="2">
                        <c:v>155.30500000000001</c:v>
                      </c:pt>
                      <c:pt idx="3">
                        <c:v>273.41910000000001</c:v>
                      </c:pt>
                      <c:pt idx="4">
                        <c:v>430.65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26C-470E-9C72-01C9826945A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插入排序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3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Sheet1!$B$4:$F$4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2.2913999999999999</c:v>
                      </c:pt>
                      <c:pt idx="1">
                        <c:v>9.2012</c:v>
                      </c:pt>
                      <c:pt idx="2">
                        <c:v>20.634699999999999</c:v>
                      </c:pt>
                      <c:pt idx="3">
                        <c:v>35.986199999999997</c:v>
                      </c:pt>
                      <c:pt idx="4">
                        <c:v>58.07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26C-470E-9C72-01C9826945A3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快速排序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5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5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5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5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Sheet1!$B$6:$F$6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7.4999999999999997E-3</c:v>
                      </c:pt>
                      <c:pt idx="1">
                        <c:v>1.575E-2</c:v>
                      </c:pt>
                      <c:pt idx="2">
                        <c:v>2.4549999999999999E-2</c:v>
                      </c:pt>
                      <c:pt idx="3">
                        <c:v>3.2500000000000001E-2</c:v>
                      </c:pt>
                      <c:pt idx="4">
                        <c:v>4.1300000000000003E-2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26C-470E-9C72-01C9826945A3}"/>
                  </c:ext>
                </c:extLst>
              </c15:ser>
            </c15:filteredScatterSeries>
          </c:ext>
        </c:extLst>
      </c:scatterChart>
      <c:valAx>
        <c:axId val="807454600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7552"/>
        <c:crosses val="autoZero"/>
        <c:crossBetween val="midCat"/>
      </c:valAx>
      <c:valAx>
        <c:axId val="80745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4600"/>
        <c:crossesAt val="1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归并排序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Sheet1!$B$32:$F$32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Sheet1!$B$34:$F$34</c:f>
              <c:numCache>
                <c:formatCode>0.0000_);[Red]\(0.0000\)</c:formatCode>
                <c:ptCount val="5"/>
                <c:pt idx="0">
                  <c:v>1</c:v>
                </c:pt>
                <c:pt idx="1">
                  <c:v>2.1170731707317074</c:v>
                </c:pt>
                <c:pt idx="2">
                  <c:v>3.3609756097560974</c:v>
                </c:pt>
                <c:pt idx="3">
                  <c:v>4.4390243902439019</c:v>
                </c:pt>
                <c:pt idx="4">
                  <c:v>5.7317073170731705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66-422D-86DF-AC382399A8B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Sheet1!$B$32:$F$32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Sheet1!$B$36:$F$36</c:f>
              <c:numCache>
                <c:formatCode>0.0000_);[Red]\(0.0000\)</c:formatCode>
                <c:ptCount val="5"/>
                <c:pt idx="0">
                  <c:v>1</c:v>
                </c:pt>
                <c:pt idx="1">
                  <c:v>2.1204093919325708</c:v>
                </c:pt>
                <c:pt idx="2">
                  <c:v>3.2853702588801927</c:v>
                </c:pt>
                <c:pt idx="3">
                  <c:v>4.4816375677302833</c:v>
                </c:pt>
                <c:pt idx="4">
                  <c:v>5.6983744732089106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666-422D-86DF-AC382399A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253848"/>
        <c:axId val="394257784"/>
      </c:scatterChart>
      <c:valAx>
        <c:axId val="394253848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4257784"/>
        <c:crosses val="autoZero"/>
        <c:crossBetween val="midCat"/>
      </c:valAx>
      <c:valAx>
        <c:axId val="39425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4253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排序效率总表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116150578189684"/>
          <c:y val="0.1532811919917812"/>
          <c:w val="0.85832841138923255"/>
          <c:h val="0.71095239106445518"/>
        </c:manualLayout>
      </c:layout>
      <c:scatterChart>
        <c:scatterStyle val="lineMarker"/>
        <c:varyColors val="0"/>
        <c:ser>
          <c:idx val="4"/>
          <c:order val="4"/>
          <c:tx>
            <c:v>快速排序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5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Sheet1!$B$1:$F$1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xVal>
          <c:yVal>
            <c:numRef>
              <c:f>Sheet1!$B$6:$F$6</c:f>
              <c:numCache>
                <c:formatCode>0.0000_);[Red]\(0.0000\)</c:formatCode>
                <c:ptCount val="5"/>
                <c:pt idx="0">
                  <c:v>7.4999999999999997E-3</c:v>
                </c:pt>
                <c:pt idx="1">
                  <c:v>1.575E-2</c:v>
                </c:pt>
                <c:pt idx="2">
                  <c:v>2.4549999999999999E-2</c:v>
                </c:pt>
                <c:pt idx="3">
                  <c:v>3.2500000000000001E-2</c:v>
                </c:pt>
                <c:pt idx="4">
                  <c:v>4.1300000000000003E-2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95-4D4A-A6A7-F8124DE0D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7454600"/>
        <c:axId val="807457552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选择排序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1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2.6962000000000002</c:v>
                      </c:pt>
                      <c:pt idx="1">
                        <c:v>10.7675</c:v>
                      </c:pt>
                      <c:pt idx="2">
                        <c:v>24.075500000000002</c:v>
                      </c:pt>
                      <c:pt idx="3">
                        <c:v>42.160699999999999</c:v>
                      </c:pt>
                      <c:pt idx="4">
                        <c:v>68.667599999999993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B995-4D4A-A6A7-F8124DE0D7CC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冒泡排序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2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Sheet1!$B$3:$F$3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16.614999999999998</c:v>
                      </c:pt>
                      <c:pt idx="1">
                        <c:v>68.747399999999999</c:v>
                      </c:pt>
                      <c:pt idx="2">
                        <c:v>155.30500000000001</c:v>
                      </c:pt>
                      <c:pt idx="3">
                        <c:v>273.41910000000001</c:v>
                      </c:pt>
                      <c:pt idx="4">
                        <c:v>430.65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995-4D4A-A6A7-F8124DE0D7CC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插入排序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3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Sheet1!$B$4:$F$4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2.2913999999999999</c:v>
                      </c:pt>
                      <c:pt idx="1">
                        <c:v>9.2012</c:v>
                      </c:pt>
                      <c:pt idx="2">
                        <c:v>20.634699999999999</c:v>
                      </c:pt>
                      <c:pt idx="3">
                        <c:v>35.986199999999997</c:v>
                      </c:pt>
                      <c:pt idx="4">
                        <c:v>58.07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995-4D4A-A6A7-F8124DE0D7CC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归并排序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4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4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4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trendline>
                  <c:spPr>
                    <a:ln w="9525" cap="rnd">
                      <a:solidFill>
                        <a:schemeClr val="accent4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Sheet1!$B$1:$F$1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Sheet1!$B$5:$F$5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1.025E-2</c:v>
                      </c:pt>
                      <c:pt idx="1">
                        <c:v>2.1700000000000001E-2</c:v>
                      </c:pt>
                      <c:pt idx="2">
                        <c:v>3.4450000000000001E-2</c:v>
                      </c:pt>
                      <c:pt idx="3">
                        <c:v>4.5499999999999999E-2</c:v>
                      </c:pt>
                      <c:pt idx="4">
                        <c:v>5.8749999999999997E-2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995-4D4A-A6A7-F8124DE0D7CC}"/>
                  </c:ext>
                </c:extLst>
              </c15:ser>
            </c15:filteredScatterSeries>
          </c:ext>
        </c:extLst>
      </c:scatterChart>
      <c:valAx>
        <c:axId val="807454600"/>
        <c:scaling>
          <c:orientation val="minMax"/>
          <c:max val="5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7552"/>
        <c:crosses val="autoZero"/>
        <c:crossBetween val="midCat"/>
      </c:valAx>
      <c:valAx>
        <c:axId val="80745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7454600"/>
        <c:crossesAt val="1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0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1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5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0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64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09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85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8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72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4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4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8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6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00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2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45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46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67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32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4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4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9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0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7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45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8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72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4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chart" Target="../charts/chart6.xml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0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80" y="4532811"/>
            <a:ext cx="557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排序算法性能分析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88" y="124589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067119" y="5771631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何泽锋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902B4F5-E131-42C4-88F4-C0614C0FFAF7}"/>
              </a:ext>
            </a:extLst>
          </p:cNvPr>
          <p:cNvSpPr txBox="1"/>
          <p:nvPr/>
        </p:nvSpPr>
        <p:spPr>
          <a:xfrm>
            <a:off x="3950084" y="786478"/>
            <a:ext cx="429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算法设计与分析</a:t>
            </a:r>
          </a:p>
        </p:txBody>
      </p:sp>
    </p:spTree>
    <p:extLst>
      <p:ext uri="{BB962C8B-B14F-4D97-AF65-F5344CB8AC3E}">
        <p14:creationId xmlns:p14="http://schemas.microsoft.com/office/powerpoint/2010/main" val="188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202CAD-2AA5-4599-A1C0-ECB75C6B8F20}"/>
                  </a:ext>
                </a:extLst>
              </p:cNvPr>
              <p:cNvSpPr txBox="1"/>
              <p:nvPr/>
            </p:nvSpPr>
            <p:spPr>
              <a:xfrm>
                <a:off x="1001654" y="1062565"/>
                <a:ext cx="9751787" cy="767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理论效率：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	</a:t>
                </a:r>
                <a:r>
                  <a:rPr lang="zh-CN" altLang="en-US" sz="1400" dirty="0">
                    <a:sym typeface="FZHei-B01S" panose="02010601030101010101" pitchFamily="2" charset="-122"/>
                  </a:rPr>
                  <a:t>基本操作次数：</a:t>
                </a: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	</a:t>
                </a:r>
                <a:r>
                  <a:rPr lang="en-US" altLang="zh-CN" sz="1400" dirty="0">
                    <a:sym typeface="FZHei-B01S" panose="02010601030101010101" pitchFamily="2" charset="-122"/>
                  </a:rPr>
                  <a:t>4n-3+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zh-CN" sz="1400" dirty="0">
                    <a:sym typeface="FZHei-B01S" panose="02010601030101010101" pitchFamily="2" charset="-122"/>
                  </a:rPr>
                  <a:t>+2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sz="1400" dirty="0">
                  <a:sym typeface="FZHei-B01S" panose="02010601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202CAD-2AA5-4599-A1C0-ECB75C6B8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54" y="1062565"/>
                <a:ext cx="9751787" cy="767390"/>
              </a:xfrm>
              <a:prstGeom prst="rect">
                <a:avLst/>
              </a:prstGeom>
              <a:blipFill>
                <a:blip r:embed="rId3"/>
                <a:stretch>
                  <a:fillRect l="-625" t="-1587" b="-6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插入排序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38CEA29-977F-41A6-B578-D8E0B2C567CE}"/>
              </a:ext>
            </a:extLst>
          </p:cNvPr>
          <p:cNvSpPr txBox="1"/>
          <p:nvPr/>
        </p:nvSpPr>
        <p:spPr>
          <a:xfrm>
            <a:off x="1423683" y="2572456"/>
            <a:ext cx="4303039" cy="3877985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插入排序伪代码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/>
              <a:t>Insertsort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	n = </a:t>
            </a:r>
            <a:r>
              <a:rPr lang="en-US" altLang="zh-CN" dirty="0" err="1"/>
              <a:t>a.length</a:t>
            </a:r>
            <a:endParaRPr lang="en-US" altLang="zh-CN" dirty="0"/>
          </a:p>
          <a:p>
            <a:r>
              <a:rPr lang="en-US" altLang="zh-CN" dirty="0"/>
              <a:t>	for j = 1 to n-1                               (n)                   </a:t>
            </a:r>
          </a:p>
          <a:p>
            <a:r>
              <a:rPr lang="en-US" altLang="zh-CN" dirty="0"/>
              <a:t>		key =  a[j]                               (n-1)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j-1                                      (n-1)</a:t>
            </a:r>
          </a:p>
          <a:p>
            <a:r>
              <a:rPr lang="en-US" altLang="zh-CN" dirty="0"/>
              <a:t>		while </a:t>
            </a:r>
            <a:r>
              <a:rPr lang="en-US" altLang="zh-CN" dirty="0" err="1"/>
              <a:t>i</a:t>
            </a:r>
            <a:r>
              <a:rPr lang="en-US" altLang="zh-CN" dirty="0"/>
              <a:t>&gt;=0 and a[</a:t>
            </a:r>
            <a:r>
              <a:rPr lang="en-US" altLang="zh-CN" dirty="0" err="1"/>
              <a:t>i</a:t>
            </a:r>
            <a:r>
              <a:rPr lang="en-US" altLang="zh-CN" dirty="0"/>
              <a:t>]&gt;key            </a:t>
            </a:r>
          </a:p>
          <a:p>
            <a:r>
              <a:rPr lang="en-US" altLang="zh-CN" dirty="0"/>
              <a:t>			a[i+1] = 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 = i-1                               </a:t>
            </a:r>
          </a:p>
          <a:p>
            <a:r>
              <a:rPr lang="en-US" altLang="zh-CN" dirty="0"/>
              <a:t>		a[i+1] = key                            (n-1)</a:t>
            </a:r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EF683D0-97E9-4E71-91DA-B232263C3D58}"/>
                  </a:ext>
                </a:extLst>
              </p:cNvPr>
              <p:cNvSpPr txBox="1"/>
              <p:nvPr/>
            </p:nvSpPr>
            <p:spPr>
              <a:xfrm>
                <a:off x="2795619" y="1854556"/>
                <a:ext cx="15591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EF683D0-97E9-4E71-91DA-B232263C3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19" y="1854556"/>
                <a:ext cx="1559169" cy="276999"/>
              </a:xfrm>
              <a:prstGeom prst="rect">
                <a:avLst/>
              </a:prstGeom>
              <a:blipFill>
                <a:blip r:embed="rId4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90017F3E-3500-4A26-9FF1-9B30B8868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249585"/>
              </p:ext>
            </p:extLst>
          </p:nvPr>
        </p:nvGraphicFramePr>
        <p:xfrm>
          <a:off x="6394939" y="25724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18FD86-9FDA-4A30-B70E-D2CD07B70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93382"/>
              </p:ext>
            </p:extLst>
          </p:nvPr>
        </p:nvGraphicFramePr>
        <p:xfrm>
          <a:off x="6323135" y="5485094"/>
          <a:ext cx="4914900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42369524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86201677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36622363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94510921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36938773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93533135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99471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实际效率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2.2914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9.2012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20.6347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35.9862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58.0700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13005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实际效率（归一）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4.0155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9.0053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15.7049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25.3426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7097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922225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理论效率（归一）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47594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15A7C3D-1153-4B00-AD5A-C368EF1CC3B5}"/>
                  </a:ext>
                </a:extLst>
              </p:cNvPr>
              <p:cNvSpPr/>
              <p:nvPr/>
            </p:nvSpPr>
            <p:spPr>
              <a:xfrm>
                <a:off x="4927679" y="4877331"/>
                <a:ext cx="413959" cy="438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15A7C3D-1153-4B00-AD5A-C368EF1CC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79" y="4877331"/>
                <a:ext cx="413959" cy="438325"/>
              </a:xfrm>
              <a:prstGeom prst="rect">
                <a:avLst/>
              </a:prstGeom>
              <a:blipFill>
                <a:blip r:embed="rId6"/>
                <a:stretch>
                  <a:fillRect l="-69118" t="-81944" r="-76471" b="-1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CA0DBBE-EB95-4D35-A58A-E2AC901D26A3}"/>
                  </a:ext>
                </a:extLst>
              </p:cNvPr>
              <p:cNvSpPr/>
              <p:nvPr/>
            </p:nvSpPr>
            <p:spPr>
              <a:xfrm>
                <a:off x="4927679" y="5168581"/>
                <a:ext cx="662104" cy="438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CA0DBBE-EB95-4D35-A58A-E2AC901D2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79" y="5168581"/>
                <a:ext cx="662104" cy="438325"/>
              </a:xfrm>
              <a:prstGeom prst="rect">
                <a:avLst/>
              </a:prstGeom>
              <a:blipFill>
                <a:blip r:embed="rId7"/>
                <a:stretch>
                  <a:fillRect l="-43119" t="-81944" r="-46789" b="-1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8DD71FE-497E-460F-A0F6-76EC03319FAF}"/>
                  </a:ext>
                </a:extLst>
              </p:cNvPr>
              <p:cNvSpPr/>
              <p:nvPr/>
            </p:nvSpPr>
            <p:spPr>
              <a:xfrm>
                <a:off x="4927679" y="5497343"/>
                <a:ext cx="662104" cy="438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8DD71FE-497E-460F-A0F6-76EC03319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79" y="5497343"/>
                <a:ext cx="662104" cy="438325"/>
              </a:xfrm>
              <a:prstGeom prst="rect">
                <a:avLst/>
              </a:prstGeom>
              <a:blipFill>
                <a:blip r:embed="rId7"/>
                <a:stretch>
                  <a:fillRect l="-43119" t="-81944" r="-46789" b="-1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1FFC353-3B17-4930-A8D7-C253FD76EC1F}"/>
                  </a:ext>
                </a:extLst>
              </p:cNvPr>
              <p:cNvSpPr txBox="1"/>
              <p:nvPr/>
            </p:nvSpPr>
            <p:spPr>
              <a:xfrm>
                <a:off x="6263055" y="1026064"/>
                <a:ext cx="5035061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最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坏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时间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复杂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度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：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1FFC353-3B17-4930-A8D7-C253FD76E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055" y="1026064"/>
                <a:ext cx="5035061" cy="487954"/>
              </a:xfrm>
              <a:prstGeom prst="rect">
                <a:avLst/>
              </a:prstGeom>
              <a:blipFill>
                <a:blip r:embed="rId8"/>
                <a:stretch>
                  <a:fillRect l="-242"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F1C2421-D1F7-426E-9775-9F464FDDC51E}"/>
                  </a:ext>
                </a:extLst>
              </p:cNvPr>
              <p:cNvSpPr txBox="1"/>
              <p:nvPr/>
            </p:nvSpPr>
            <p:spPr>
              <a:xfrm>
                <a:off x="5539153" y="1645289"/>
                <a:ext cx="4914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最好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时间复杂度：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 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F1C2421-D1F7-426E-9775-9F464FDDC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53" y="1645289"/>
                <a:ext cx="491490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0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0DCC452-5522-4021-B9BF-37D02B432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81" y="30625"/>
            <a:ext cx="3731407" cy="243192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918253" y="969737"/>
            <a:ext cx="10129408" cy="1655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排序原理：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1400" b="1" dirty="0"/>
              <a:t>分解</a:t>
            </a:r>
            <a:r>
              <a:rPr lang="zh-CN" altLang="en-US" sz="1400" dirty="0"/>
              <a:t>：将待排序的数组不断地拆分成长度大致相等的两个子数组，直到每个子数组只有一个元素为止。</a:t>
            </a:r>
          </a:p>
          <a:p>
            <a:r>
              <a:rPr lang="zh-CN" altLang="en-US" sz="1400" b="1" dirty="0"/>
              <a:t>合并</a:t>
            </a:r>
            <a:r>
              <a:rPr lang="zh-CN" altLang="en-US" sz="1400" dirty="0"/>
              <a:t>：将已经有序的子数组两两合并，合并过程中按照大小顺序将元素逐个放入临时数组中，直到所有子数组合并为一个完整的有序数组为止</a:t>
            </a:r>
          </a:p>
          <a:p>
            <a:pPr>
              <a:lnSpc>
                <a:spcPct val="114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归并排序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30CA87E-4618-4A31-A08B-732D910D50DD}"/>
              </a:ext>
            </a:extLst>
          </p:cNvPr>
          <p:cNvSpPr txBox="1"/>
          <p:nvPr/>
        </p:nvSpPr>
        <p:spPr>
          <a:xfrm>
            <a:off x="988592" y="2106490"/>
            <a:ext cx="3967247" cy="4708981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归并排序伪代码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200" dirty="0"/>
              <a:t>merge(</a:t>
            </a:r>
            <a:r>
              <a:rPr lang="en-US" altLang="zh-CN" sz="1200" dirty="0" err="1"/>
              <a:t>start,mid,end,a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n = </a:t>
            </a:r>
            <a:r>
              <a:rPr lang="en-US" altLang="zh-CN" sz="1200" dirty="0" err="1"/>
              <a:t>a.length</a:t>
            </a:r>
            <a:endParaRPr lang="en-US" altLang="zh-CN" sz="1200" dirty="0"/>
          </a:p>
          <a:p>
            <a:r>
              <a:rPr lang="en-US" altLang="zh-CN" sz="1200" dirty="0"/>
              <a:t>	pos = start</a:t>
            </a:r>
          </a:p>
          <a:p>
            <a:r>
              <a:rPr lang="en-US" altLang="zh-CN" sz="1200" dirty="0"/>
              <a:t>	l = start</a:t>
            </a:r>
          </a:p>
          <a:p>
            <a:r>
              <a:rPr lang="en-US" altLang="zh-CN" sz="1200" dirty="0"/>
              <a:t>	r = mid+1</a:t>
            </a:r>
          </a:p>
          <a:p>
            <a:r>
              <a:rPr lang="en-US" altLang="zh-CN" sz="1200" dirty="0"/>
              <a:t>	while l&lt;=mid and r&lt;=end</a:t>
            </a:r>
          </a:p>
          <a:p>
            <a:r>
              <a:rPr lang="en-US" altLang="zh-CN" sz="1200" dirty="0"/>
              <a:t>		if a[l]&lt;a[r] then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[pos++] = a[l++]</a:t>
            </a:r>
          </a:p>
          <a:p>
            <a:r>
              <a:rPr lang="en-US" altLang="zh-CN" sz="1200" dirty="0"/>
              <a:t>		else 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[pos++] = a[r++]</a:t>
            </a:r>
          </a:p>
          <a:p>
            <a:r>
              <a:rPr lang="en-US" altLang="zh-CN" sz="1200" dirty="0"/>
              <a:t>	while l&lt;=mid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[pos++] = a[l++]</a:t>
            </a:r>
          </a:p>
          <a:p>
            <a:r>
              <a:rPr lang="en-US" altLang="zh-CN" sz="1200" dirty="0"/>
              <a:t>	while r&lt;=end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[pos++] = a[r++]</a:t>
            </a:r>
          </a:p>
          <a:p>
            <a:r>
              <a:rPr lang="en-US" altLang="zh-CN" sz="1200" dirty="0"/>
              <a:t>	for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=start to end</a:t>
            </a:r>
          </a:p>
          <a:p>
            <a:r>
              <a:rPr lang="en-US" altLang="zh-CN" sz="1200" dirty="0"/>
              <a:t>		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</a:t>
            </a:r>
          </a:p>
          <a:p>
            <a:r>
              <a:rPr lang="en-US" altLang="zh-CN" sz="1200" dirty="0"/>
              <a:t>		</a:t>
            </a:r>
          </a:p>
          <a:p>
            <a:r>
              <a:rPr lang="en-US" altLang="zh-CN" sz="1200" dirty="0" err="1"/>
              <a:t>mergesort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left,right,a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n = </a:t>
            </a:r>
            <a:r>
              <a:rPr lang="en-US" altLang="zh-CN" sz="1200" dirty="0" err="1"/>
              <a:t>a.length</a:t>
            </a:r>
            <a:endParaRPr lang="en-US" altLang="zh-CN" sz="1200" dirty="0"/>
          </a:p>
          <a:p>
            <a:r>
              <a:rPr lang="en-US" altLang="zh-CN" sz="1200" dirty="0"/>
              <a:t>	if left&lt;right</a:t>
            </a:r>
          </a:p>
          <a:p>
            <a:r>
              <a:rPr lang="en-US" altLang="zh-CN" sz="1200" dirty="0"/>
              <a:t>		mid = (</a:t>
            </a:r>
            <a:r>
              <a:rPr lang="en-US" altLang="zh-CN" sz="1200" dirty="0" err="1"/>
              <a:t>left+right</a:t>
            </a:r>
            <a:r>
              <a:rPr lang="en-US" altLang="zh-CN" sz="1200" dirty="0"/>
              <a:t>)/2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mergesort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left,mid,a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mergesort</a:t>
            </a:r>
            <a:r>
              <a:rPr lang="en-US" altLang="zh-CN" sz="1200" dirty="0"/>
              <a:t>(mid+1,end,a)</a:t>
            </a:r>
          </a:p>
          <a:p>
            <a:r>
              <a:rPr lang="en-US" altLang="zh-CN" sz="1200" dirty="0"/>
              <a:t>		merge(</a:t>
            </a:r>
            <a:r>
              <a:rPr lang="en-US" altLang="zh-CN" sz="1200" dirty="0" err="1"/>
              <a:t>left,mid,right,a</a:t>
            </a:r>
            <a:r>
              <a:rPr lang="en-US" altLang="zh-CN" sz="1200" dirty="0"/>
              <a:t>)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72D554-740B-454B-89D7-81D891AD2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72543"/>
              </p:ext>
            </p:extLst>
          </p:nvPr>
        </p:nvGraphicFramePr>
        <p:xfrm>
          <a:off x="6203100" y="6181970"/>
          <a:ext cx="4914900" cy="35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352721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59501371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9250178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88437692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2395589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94035505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299263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归并排序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0.0103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0.0217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0.0345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0.0588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7920986"/>
                  </a:ext>
                </a:extLst>
              </a:tr>
            </a:tbl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71433BDE-13AE-438A-9FDE-50B83AC4B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643108"/>
              </p:ext>
            </p:extLst>
          </p:nvPr>
        </p:nvGraphicFramePr>
        <p:xfrm>
          <a:off x="5450251" y="2458033"/>
          <a:ext cx="5992451" cy="356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352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202CAD-2AA5-4599-A1C0-ECB75C6B8F20}"/>
                  </a:ext>
                </a:extLst>
              </p:cNvPr>
              <p:cNvSpPr txBox="1"/>
              <p:nvPr/>
            </p:nvSpPr>
            <p:spPr>
              <a:xfrm>
                <a:off x="825862" y="1084202"/>
                <a:ext cx="9751787" cy="767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理论效率：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	</a:t>
                </a:r>
                <a:r>
                  <a:rPr lang="zh-CN" altLang="en-US" sz="1400" dirty="0">
                    <a:sym typeface="FZHei-B01S" panose="02010601030101010101" pitchFamily="2" charset="-122"/>
                  </a:rPr>
                  <a:t>基本操作次数：</a:t>
                </a:r>
                <a:r>
                  <a:rPr lang="en-US" altLang="zh-CN" sz="1400" dirty="0">
                    <a:sym typeface="FZHei-B01S" panose="02010601030101010101" pitchFamily="2" charset="-122"/>
                  </a:rPr>
                  <a:t>T(n)=2T(n/2)+n </a:t>
                </a:r>
                <a:r>
                  <a:rPr lang="zh-CN" altLang="en-US" sz="1400" dirty="0">
                    <a:sym typeface="FZHei-B01S" panose="02010601030101010101" pitchFamily="2" charset="-122"/>
                  </a:rPr>
                  <a:t>由递归树可得</a:t>
                </a:r>
                <a:r>
                  <a:rPr lang="en-US" altLang="zh-CN" sz="1400" dirty="0">
                    <a:sym typeface="FZHei-B01S" panose="02010601030101010101" pitchFamily="2" charset="-122"/>
                  </a:rPr>
                  <a:t>n(logn+1)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nlogn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	</a:t>
                </a:r>
                <a:endParaRPr lang="en-US" altLang="zh-CN" sz="1400" dirty="0">
                  <a:sym typeface="FZHei-B01S" panose="02010601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202CAD-2AA5-4599-A1C0-ECB75C6B8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2" y="1084202"/>
                <a:ext cx="9751787" cy="767390"/>
              </a:xfrm>
              <a:prstGeom prst="rect">
                <a:avLst/>
              </a:prstGeom>
              <a:blipFill>
                <a:blip r:embed="rId3"/>
                <a:stretch>
                  <a:fillRect l="-625" t="-2381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归并排序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8947AF0-CF53-4D41-9D97-210755A617B3}"/>
              </a:ext>
            </a:extLst>
          </p:cNvPr>
          <p:cNvSpPr txBox="1"/>
          <p:nvPr/>
        </p:nvSpPr>
        <p:spPr>
          <a:xfrm>
            <a:off x="432288" y="3088893"/>
            <a:ext cx="5152293" cy="203132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                              n                                                 </a:t>
            </a:r>
            <a:r>
              <a:rPr lang="en-US" altLang="zh-CN" dirty="0" err="1"/>
              <a:t>n</a:t>
            </a:r>
            <a:r>
              <a:rPr lang="en-US" altLang="zh-CN" dirty="0"/>
              <a:t>       </a:t>
            </a:r>
          </a:p>
          <a:p>
            <a:r>
              <a:rPr lang="en-US" altLang="zh-CN" dirty="0"/>
              <a:t>                               n/2       n/2                                         n</a:t>
            </a:r>
          </a:p>
          <a:p>
            <a:r>
              <a:rPr lang="en-US" altLang="zh-CN" dirty="0"/>
              <a:t>                  n/4       n/4        n/4       n/4                           n</a:t>
            </a:r>
          </a:p>
          <a:p>
            <a:r>
              <a:rPr lang="en-US" altLang="zh-CN" dirty="0"/>
              <a:t>                                         :                                                  :</a:t>
            </a:r>
          </a:p>
          <a:p>
            <a:r>
              <a:rPr lang="en-US" altLang="zh-CN" dirty="0"/>
              <a:t>                                         :                                                  :</a:t>
            </a:r>
          </a:p>
          <a:p>
            <a:r>
              <a:rPr lang="en-US" altLang="zh-CN" dirty="0"/>
              <a:t>                                         :                                                  :</a:t>
            </a:r>
          </a:p>
          <a:p>
            <a:r>
              <a:rPr lang="en-US" altLang="zh-CN" dirty="0"/>
              <a:t>                                     1 ….1                                             n</a:t>
            </a:r>
            <a:endParaRPr lang="zh-CN" alt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E328D2A-B857-400D-9EFE-2FD66AEEE9C7}"/>
              </a:ext>
            </a:extLst>
          </p:cNvPr>
          <p:cNvSpPr/>
          <p:nvPr/>
        </p:nvSpPr>
        <p:spPr>
          <a:xfrm>
            <a:off x="5701756" y="3187523"/>
            <a:ext cx="58615" cy="18522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1D650D-C5D7-48D1-814E-8A0C9ABE24F0}"/>
              </a:ext>
            </a:extLst>
          </p:cNvPr>
          <p:cNvSpPr txBox="1"/>
          <p:nvPr/>
        </p:nvSpPr>
        <p:spPr>
          <a:xfrm>
            <a:off x="5838093" y="3919889"/>
            <a:ext cx="124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(logn+1)</a:t>
            </a:r>
            <a:r>
              <a:rPr lang="zh-CN" altLang="en-US" dirty="0"/>
              <a:t>个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A199CF-4FC5-467E-99EF-9C761B383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51996"/>
              </p:ext>
            </p:extLst>
          </p:nvPr>
        </p:nvGraphicFramePr>
        <p:xfrm>
          <a:off x="6840415" y="1619739"/>
          <a:ext cx="4914900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159443501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75812864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8075094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76495985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8316338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95823493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91956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实际效率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0.0103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0.0217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0.0345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0.0588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45366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实际效率（归一）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2.1171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3.3610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4.4390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5.7317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10496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万次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16.6100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35.2200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54.5700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74.4400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94.6500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38236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理论效率（归一）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2.1204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3.2854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4.4816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5.6984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8204708"/>
                  </a:ext>
                </a:extLst>
              </a:tr>
            </a:tbl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770D48CF-605D-410B-905A-2A2CD8C6F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994893"/>
              </p:ext>
            </p:extLst>
          </p:nvPr>
        </p:nvGraphicFramePr>
        <p:xfrm>
          <a:off x="7029449" y="2938111"/>
          <a:ext cx="4536831" cy="2529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061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988592" y="960947"/>
            <a:ext cx="10365208" cy="21298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排序原理：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  <a:r>
              <a:rPr lang="zh-CN" altLang="en-US" sz="1400" b="1" dirty="0"/>
              <a:t>选择基准</a:t>
            </a:r>
            <a:r>
              <a:rPr lang="zh-CN" altLang="en-US" sz="1400" dirty="0"/>
              <a:t>：从数组中选择一个基准元素。</a:t>
            </a:r>
          </a:p>
          <a:p>
            <a:r>
              <a:rPr lang="zh-CN" altLang="en-US" sz="1400" b="1" dirty="0"/>
              <a:t>           分区过程</a:t>
            </a:r>
            <a:r>
              <a:rPr lang="zh-CN" altLang="en-US" sz="1400" dirty="0"/>
              <a:t>：分区，比基准小的在左，大的在右。</a:t>
            </a:r>
          </a:p>
          <a:p>
            <a:r>
              <a:rPr lang="zh-CN" altLang="en-US" sz="1400" b="1" dirty="0"/>
              <a:t>           递归排序</a:t>
            </a:r>
            <a:r>
              <a:rPr lang="zh-CN" altLang="en-US" sz="1400" dirty="0"/>
              <a:t>：递归地对基准元素左右两边的子数组进行快速排序</a:t>
            </a:r>
            <a:r>
              <a:rPr lang="zh-CN" altLang="en-US" dirty="0"/>
              <a:t>。</a:t>
            </a:r>
          </a:p>
          <a:p>
            <a:pPr>
              <a:lnSpc>
                <a:spcPct val="114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快速排序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30CA87E-4618-4A31-A08B-732D910D50DD}"/>
              </a:ext>
            </a:extLst>
          </p:cNvPr>
          <p:cNvSpPr txBox="1"/>
          <p:nvPr/>
        </p:nvSpPr>
        <p:spPr>
          <a:xfrm>
            <a:off x="988592" y="2247167"/>
            <a:ext cx="4461659" cy="4401205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快速排序伪代码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600" dirty="0"/>
              <a:t>Quicksort(</a:t>
            </a:r>
            <a:r>
              <a:rPr lang="en-US" altLang="zh-CN" sz="1600" dirty="0" err="1"/>
              <a:t>l,r,a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n = </a:t>
            </a:r>
            <a:r>
              <a:rPr lang="en-US" altLang="zh-CN" sz="1600" dirty="0" err="1"/>
              <a:t>a.length</a:t>
            </a:r>
            <a:endParaRPr lang="en-US" altLang="zh-CN" sz="1600" dirty="0"/>
          </a:p>
          <a:p>
            <a:r>
              <a:rPr lang="en-US" altLang="zh-CN" sz="1600" dirty="0"/>
              <a:t>	if l&lt;r then</a:t>
            </a:r>
          </a:p>
          <a:p>
            <a:r>
              <a:rPr lang="en-US" altLang="zh-CN" sz="1600" dirty="0"/>
              <a:t>		base = a[l]</a:t>
            </a:r>
          </a:p>
          <a:p>
            <a:r>
              <a:rPr lang="en-US" altLang="zh-CN" sz="1600" dirty="0"/>
              <a:t>		left = l</a:t>
            </a:r>
          </a:p>
          <a:p>
            <a:r>
              <a:rPr lang="en-US" altLang="zh-CN" sz="1600" dirty="0"/>
              <a:t>		right = r</a:t>
            </a:r>
          </a:p>
          <a:p>
            <a:r>
              <a:rPr lang="en-US" altLang="zh-CN" sz="1600" dirty="0"/>
              <a:t>		while left&lt;right</a:t>
            </a:r>
          </a:p>
          <a:p>
            <a:r>
              <a:rPr lang="en-US" altLang="zh-CN" sz="1600" dirty="0"/>
              <a:t>			while base&lt;=a[right] and left&lt;right</a:t>
            </a:r>
          </a:p>
          <a:p>
            <a:r>
              <a:rPr lang="en-US" altLang="zh-CN" sz="1600" dirty="0"/>
              <a:t>				right--</a:t>
            </a:r>
          </a:p>
          <a:p>
            <a:r>
              <a:rPr lang="en-US" altLang="zh-CN" sz="1600" dirty="0"/>
              <a:t>			a[left]=a[right]</a:t>
            </a:r>
          </a:p>
          <a:p>
            <a:r>
              <a:rPr lang="en-US" altLang="zh-CN" sz="1600" dirty="0"/>
              <a:t>			while base&gt;=a[left] and left&lt;right</a:t>
            </a:r>
          </a:p>
          <a:p>
            <a:r>
              <a:rPr lang="en-US" altLang="zh-CN" sz="1600" dirty="0"/>
              <a:t>				left++</a:t>
            </a:r>
          </a:p>
          <a:p>
            <a:r>
              <a:rPr lang="en-US" altLang="zh-CN" sz="1600" dirty="0"/>
              <a:t>			a[right] = a[left]</a:t>
            </a:r>
          </a:p>
          <a:p>
            <a:r>
              <a:rPr lang="en-US" altLang="zh-CN" sz="1600" dirty="0"/>
              <a:t>		a[left] = base</a:t>
            </a:r>
          </a:p>
          <a:p>
            <a:r>
              <a:rPr lang="en-US" altLang="zh-CN" sz="1600" dirty="0"/>
              <a:t>		Quicksort(l,left-1,a)</a:t>
            </a:r>
          </a:p>
          <a:p>
            <a:r>
              <a:rPr lang="en-US" altLang="zh-CN" sz="1600" dirty="0"/>
              <a:t>		Quicksort(left+1,r,a)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B41F439-8CBE-4DB2-A6E1-E6D65BA76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49386"/>
              </p:ext>
            </p:extLst>
          </p:nvPr>
        </p:nvGraphicFramePr>
        <p:xfrm>
          <a:off x="6288508" y="6117493"/>
          <a:ext cx="4914900" cy="35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66655965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8737355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10242353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4972241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51522816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53233682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68190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快速排序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0.0075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0.0158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0.0246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0.0325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0.0413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239369"/>
                  </a:ext>
                </a:extLst>
              </a:tr>
            </a:tbl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71433BDE-13AE-438A-9FDE-50B83AC4B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235530"/>
              </p:ext>
            </p:extLst>
          </p:nvPr>
        </p:nvGraphicFramePr>
        <p:xfrm>
          <a:off x="5608512" y="2413037"/>
          <a:ext cx="5992451" cy="356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A2124D7E-221B-4608-8FEB-923F645F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48" y="556846"/>
            <a:ext cx="4284419" cy="17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1001654" y="1087224"/>
            <a:ext cx="9751787" cy="7673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理论效率：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  <a:r>
              <a:rPr lang="zh-CN" altLang="en-US" sz="1400" dirty="0">
                <a:sym typeface="FZHei-B01S" panose="02010601030101010101" pitchFamily="2" charset="-122"/>
              </a:rPr>
              <a:t>基本操作次数：</a:t>
            </a:r>
            <a:r>
              <a:rPr lang="en-US" altLang="zh-CN" sz="1400" dirty="0" err="1">
                <a:sym typeface="FZHei-B01S" panose="02010601030101010101" pitchFamily="2" charset="-122"/>
              </a:rPr>
              <a:t>nlogn</a:t>
            </a:r>
            <a:endParaRPr lang="en-US" altLang="zh-CN" sz="1400" dirty="0">
              <a:sym typeface="FZHei-B01S" panose="02010601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快速排序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1CD478E-298A-45A0-9265-63B9C1F14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10809"/>
              </p:ext>
            </p:extLst>
          </p:nvPr>
        </p:nvGraphicFramePr>
        <p:xfrm>
          <a:off x="3603380" y="5087815"/>
          <a:ext cx="5780942" cy="1335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3792298143"/>
                    </a:ext>
                  </a:extLst>
                </a:gridCol>
                <a:gridCol w="821581">
                  <a:extLst>
                    <a:ext uri="{9D8B030D-6E8A-4147-A177-3AD203B41FA5}">
                      <a16:colId xmlns:a16="http://schemas.microsoft.com/office/drawing/2014/main" val="1781095962"/>
                    </a:ext>
                  </a:extLst>
                </a:gridCol>
                <a:gridCol w="821581">
                  <a:extLst>
                    <a:ext uri="{9D8B030D-6E8A-4147-A177-3AD203B41FA5}">
                      <a16:colId xmlns:a16="http://schemas.microsoft.com/office/drawing/2014/main" val="3390964927"/>
                    </a:ext>
                  </a:extLst>
                </a:gridCol>
                <a:gridCol w="911208">
                  <a:extLst>
                    <a:ext uri="{9D8B030D-6E8A-4147-A177-3AD203B41FA5}">
                      <a16:colId xmlns:a16="http://schemas.microsoft.com/office/drawing/2014/main" val="3099477546"/>
                    </a:ext>
                  </a:extLst>
                </a:gridCol>
                <a:gridCol w="911208">
                  <a:extLst>
                    <a:ext uri="{9D8B030D-6E8A-4147-A177-3AD203B41FA5}">
                      <a16:colId xmlns:a16="http://schemas.microsoft.com/office/drawing/2014/main" val="2190155149"/>
                    </a:ext>
                  </a:extLst>
                </a:gridCol>
                <a:gridCol w="911208">
                  <a:extLst>
                    <a:ext uri="{9D8B030D-6E8A-4147-A177-3AD203B41FA5}">
                      <a16:colId xmlns:a16="http://schemas.microsoft.com/office/drawing/2014/main" val="4175002020"/>
                    </a:ext>
                  </a:extLst>
                </a:gridCol>
              </a:tblGrid>
              <a:tr h="2670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0022175"/>
                  </a:ext>
                </a:extLst>
              </a:tr>
              <a:tr h="2670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实际效率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0.0075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0.0158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0.0246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0.0325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0.0413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0861650"/>
                  </a:ext>
                </a:extLst>
              </a:tr>
              <a:tr h="26709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实际效率（归一）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2.1000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3.2733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4.3333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5.5067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8108497"/>
                  </a:ext>
                </a:extLst>
              </a:tr>
              <a:tr h="2670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16.6100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35.2200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54.5700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74.4400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94.6500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38293191"/>
                  </a:ext>
                </a:extLst>
              </a:tr>
              <a:tr h="2670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理论效率（归一）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2.1204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3.2854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4.4816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5.6984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8956281"/>
                  </a:ext>
                </a:extLst>
              </a:tr>
            </a:tbl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728DD207-C583-4AE5-BBDC-CB4191653D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689486"/>
              </p:ext>
            </p:extLst>
          </p:nvPr>
        </p:nvGraphicFramePr>
        <p:xfrm>
          <a:off x="3603380" y="1260231"/>
          <a:ext cx="5646127" cy="3575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43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551596"/>
            <a:ext cx="5625511" cy="1305155"/>
            <a:chOff x="2838305" y="2932663"/>
            <a:chExt cx="5625511" cy="1305155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效率比较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6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DC7B17D-C8D2-4A94-9424-3B5F2A7C0B76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AA04EB-8973-4E68-B227-0FC50B207232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69BB80-4670-4EC2-B586-07AEB906C64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效率比较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9FEE49-C1D0-48C0-893A-E52EECB27673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8B90046-CF83-4C91-A712-6F98C207FEF7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FE5FDE8-0289-4E81-9442-B8B67B7E0A85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493964E-6D5D-4CAE-BAC3-E6B2A97789F9}"/>
                  </a:ext>
                </a:extLst>
              </p:cNvPr>
              <p:cNvSpPr txBox="1"/>
              <p:nvPr/>
            </p:nvSpPr>
            <p:spPr>
              <a:xfrm>
                <a:off x="1093094" y="1084202"/>
                <a:ext cx="10129408" cy="62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FZHei-B01S" panose="02010601030101010101" pitchFamily="2" charset="-122"/>
                        </a:rPr>
                        <m:t>𝑂</m:t>
                      </m:r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FZHei-B01S" panose="02010601030101010101" pitchFamily="2" charset="-122"/>
                        </a:rPr>
                        <m:t>∈(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FZHei-B01S" panose="02010601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FZHei-B01S" panose="02010601030101010101" pitchFamily="2" charset="-122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FZHei-B01S" panose="02010601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FZHei-B01S" panose="0201060103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	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493964E-6D5D-4CAE-BAC3-E6B2A977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94" y="1084202"/>
                <a:ext cx="10129408" cy="627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64AE9D6-8438-4B35-A5AB-E9182A0FA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36464"/>
              </p:ext>
            </p:extLst>
          </p:nvPr>
        </p:nvGraphicFramePr>
        <p:xfrm>
          <a:off x="754003" y="2070111"/>
          <a:ext cx="4914900" cy="2818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1230188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171611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03327459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98137691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13429575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094924466"/>
                    </a:ext>
                  </a:extLst>
                </a:gridCol>
              </a:tblGrid>
              <a:tr h="7047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7878431"/>
                  </a:ext>
                </a:extLst>
              </a:tr>
              <a:tr h="7047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选择排序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2.6962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10.7675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24.0755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42.1607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68.6676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6705415"/>
                  </a:ext>
                </a:extLst>
              </a:tr>
              <a:tr h="7047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冒泡排序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16.6150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68.7474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155.3050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273.4191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430.6500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1295485"/>
                  </a:ext>
                </a:extLst>
              </a:tr>
              <a:tr h="7047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插入排序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2.2914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9.2012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20.6347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35.9862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58.0700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8522175"/>
                  </a:ext>
                </a:extLst>
              </a:tr>
            </a:tbl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71433BDE-13AE-438A-9FDE-50B83AC4B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403352"/>
              </p:ext>
            </p:extLst>
          </p:nvPr>
        </p:nvGraphicFramePr>
        <p:xfrm>
          <a:off x="5884902" y="1695739"/>
          <a:ext cx="5992451" cy="356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0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DC7B17D-C8D2-4A94-9424-3B5F2A7C0B76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AA04EB-8973-4E68-B227-0FC50B207232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69BB80-4670-4EC2-B586-07AEB906C64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效率比较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9FEE49-C1D0-48C0-893A-E52EECB27673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8B90046-CF83-4C91-A712-6F98C207FEF7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FE5FDE8-0289-4E81-9442-B8B67B7E0A85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493964E-6D5D-4CAE-BAC3-E6B2A97789F9}"/>
                  </a:ext>
                </a:extLst>
              </p:cNvPr>
              <p:cNvSpPr txBox="1"/>
              <p:nvPr/>
            </p:nvSpPr>
            <p:spPr>
              <a:xfrm>
                <a:off x="1093094" y="1084202"/>
                <a:ext cx="10129408" cy="62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FZHei-B01S" panose="02010601030101010101" pitchFamily="2" charset="-122"/>
                        </a:rPr>
                        <m:t>𝑂</m:t>
                      </m:r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FZHei-B01S" panose="02010601030101010101" pitchFamily="2" charset="-122"/>
                        </a:rPr>
                        <m:t>∈(</m:t>
                      </m:r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FZHei-B01S" panose="02010601030101010101" pitchFamily="2" charset="-122"/>
                        </a:rPr>
                        <m:t>𝑛𝑙𝑜𝑔𝑛</m:t>
                      </m:r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FZHei-B01S" panose="0201060103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	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493964E-6D5D-4CAE-BAC3-E6B2A9778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94" y="1084202"/>
                <a:ext cx="10129408" cy="627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23B33C-380D-49EB-814F-DB018689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77536"/>
              </p:ext>
            </p:extLst>
          </p:nvPr>
        </p:nvGraphicFramePr>
        <p:xfrm>
          <a:off x="842596" y="2746131"/>
          <a:ext cx="4966191" cy="1532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258">
                  <a:extLst>
                    <a:ext uri="{9D8B030D-6E8A-4147-A177-3AD203B41FA5}">
                      <a16:colId xmlns:a16="http://schemas.microsoft.com/office/drawing/2014/main" val="2586190254"/>
                    </a:ext>
                  </a:extLst>
                </a:gridCol>
                <a:gridCol w="705789">
                  <a:extLst>
                    <a:ext uri="{9D8B030D-6E8A-4147-A177-3AD203B41FA5}">
                      <a16:colId xmlns:a16="http://schemas.microsoft.com/office/drawing/2014/main" val="420694960"/>
                    </a:ext>
                  </a:extLst>
                </a:gridCol>
                <a:gridCol w="705789">
                  <a:extLst>
                    <a:ext uri="{9D8B030D-6E8A-4147-A177-3AD203B41FA5}">
                      <a16:colId xmlns:a16="http://schemas.microsoft.com/office/drawing/2014/main" val="3848511173"/>
                    </a:ext>
                  </a:extLst>
                </a:gridCol>
                <a:gridCol w="782785">
                  <a:extLst>
                    <a:ext uri="{9D8B030D-6E8A-4147-A177-3AD203B41FA5}">
                      <a16:colId xmlns:a16="http://schemas.microsoft.com/office/drawing/2014/main" val="3725020962"/>
                    </a:ext>
                  </a:extLst>
                </a:gridCol>
                <a:gridCol w="782785">
                  <a:extLst>
                    <a:ext uri="{9D8B030D-6E8A-4147-A177-3AD203B41FA5}">
                      <a16:colId xmlns:a16="http://schemas.microsoft.com/office/drawing/2014/main" val="1152309949"/>
                    </a:ext>
                  </a:extLst>
                </a:gridCol>
                <a:gridCol w="782785">
                  <a:extLst>
                    <a:ext uri="{9D8B030D-6E8A-4147-A177-3AD203B41FA5}">
                      <a16:colId xmlns:a16="http://schemas.microsoft.com/office/drawing/2014/main" val="1332443313"/>
                    </a:ext>
                  </a:extLst>
                </a:gridCol>
              </a:tblGrid>
              <a:tr h="5109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214607"/>
                  </a:ext>
                </a:extLst>
              </a:tr>
              <a:tr h="5109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归并排序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0.0103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0.0217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0.0345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0.0455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0.0588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9698608"/>
                  </a:ext>
                </a:extLst>
              </a:tr>
              <a:tr h="5109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快速排序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0.0075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0.0158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0.0246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0.0325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0.0413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9141852"/>
                  </a:ext>
                </a:extLst>
              </a:tr>
            </a:tbl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71433BDE-13AE-438A-9FDE-50B83AC4B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9350195"/>
              </p:ext>
            </p:extLst>
          </p:nvPr>
        </p:nvGraphicFramePr>
        <p:xfrm>
          <a:off x="5977789" y="1492776"/>
          <a:ext cx="5992451" cy="3567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789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DC7B17D-C8D2-4A94-9424-3B5F2A7C0B76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AA04EB-8973-4E68-B227-0FC50B207232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69BB80-4670-4EC2-B586-07AEB906C64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冒泡优化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9FEE49-C1D0-48C0-893A-E52EECB27673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8B90046-CF83-4C91-A712-6F98C207FEF7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FE5FDE8-0289-4E81-9442-B8B67B7E0A85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4FE19AF-BDC7-41F6-AC94-4C8CD83FF0E5}"/>
              </a:ext>
            </a:extLst>
          </p:cNvPr>
          <p:cNvSpPr txBox="1"/>
          <p:nvPr/>
        </p:nvSpPr>
        <p:spPr>
          <a:xfrm>
            <a:off x="918253" y="969737"/>
            <a:ext cx="10129408" cy="1294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优化原理：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  <a:r>
              <a:rPr lang="zh-CN" altLang="en-US" dirty="0"/>
              <a:t>同时从数组的两端进行冒泡操作，在每一轮排序中同时找到最大值和最小值，并将它们分别放置在正确的位置上，从而减少了排序的比较次数和交换次数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8093CB9-C5C7-45E2-A022-504B64195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2892"/>
              </p:ext>
            </p:extLst>
          </p:nvPr>
        </p:nvGraphicFramePr>
        <p:xfrm>
          <a:off x="3691302" y="5386940"/>
          <a:ext cx="5194790" cy="1002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783">
                  <a:extLst>
                    <a:ext uri="{9D8B030D-6E8A-4147-A177-3AD203B41FA5}">
                      <a16:colId xmlns:a16="http://schemas.microsoft.com/office/drawing/2014/main" val="2178126702"/>
                    </a:ext>
                  </a:extLst>
                </a:gridCol>
                <a:gridCol w="738278">
                  <a:extLst>
                    <a:ext uri="{9D8B030D-6E8A-4147-A177-3AD203B41FA5}">
                      <a16:colId xmlns:a16="http://schemas.microsoft.com/office/drawing/2014/main" val="957249891"/>
                    </a:ext>
                  </a:extLst>
                </a:gridCol>
                <a:gridCol w="738278">
                  <a:extLst>
                    <a:ext uri="{9D8B030D-6E8A-4147-A177-3AD203B41FA5}">
                      <a16:colId xmlns:a16="http://schemas.microsoft.com/office/drawing/2014/main" val="2514835514"/>
                    </a:ext>
                  </a:extLst>
                </a:gridCol>
                <a:gridCol w="818817">
                  <a:extLst>
                    <a:ext uri="{9D8B030D-6E8A-4147-A177-3AD203B41FA5}">
                      <a16:colId xmlns:a16="http://schemas.microsoft.com/office/drawing/2014/main" val="1385855740"/>
                    </a:ext>
                  </a:extLst>
                </a:gridCol>
                <a:gridCol w="818817">
                  <a:extLst>
                    <a:ext uri="{9D8B030D-6E8A-4147-A177-3AD203B41FA5}">
                      <a16:colId xmlns:a16="http://schemas.microsoft.com/office/drawing/2014/main" val="1833732935"/>
                    </a:ext>
                  </a:extLst>
                </a:gridCol>
                <a:gridCol w="818817">
                  <a:extLst>
                    <a:ext uri="{9D8B030D-6E8A-4147-A177-3AD203B41FA5}">
                      <a16:colId xmlns:a16="http://schemas.microsoft.com/office/drawing/2014/main" val="3198013198"/>
                    </a:ext>
                  </a:extLst>
                </a:gridCol>
              </a:tblGrid>
              <a:tr h="3342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1433123"/>
                  </a:ext>
                </a:extLst>
              </a:tr>
              <a:tr h="3342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实际效率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16.6150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68.7474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155.3050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273.4191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430.6500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7553095"/>
                  </a:ext>
                </a:extLst>
              </a:tr>
              <a:tr h="3342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优化后实际效率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11.9714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61.3490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140.3880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244.7850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393.8920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8528137"/>
                  </a:ext>
                </a:extLst>
              </a:tr>
            </a:tbl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20237605-C1CF-44E4-B00C-FC692F9E1A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425599"/>
              </p:ext>
            </p:extLst>
          </p:nvPr>
        </p:nvGraphicFramePr>
        <p:xfrm>
          <a:off x="3691302" y="2264259"/>
          <a:ext cx="5074628" cy="3090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759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551596"/>
            <a:ext cx="5625511" cy="1305155"/>
            <a:chOff x="2838305" y="2932663"/>
            <a:chExt cx="5625511" cy="1305155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Top K</a:t>
              </a:r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问题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0457" y="609600"/>
            <a:ext cx="9108171" cy="899104"/>
            <a:chOff x="1480457" y="609600"/>
            <a:chExt cx="9108171" cy="89910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480457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88628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392057" y="609600"/>
              <a:ext cx="1407885" cy="58477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52357" y="1139372"/>
              <a:ext cx="1687286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CONTENTS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60260" y="2286332"/>
            <a:ext cx="3944711" cy="896447"/>
            <a:chOff x="1382032" y="2286332"/>
            <a:chExt cx="3944711" cy="896447"/>
          </a:xfrm>
        </p:grpSpPr>
        <p:sp>
          <p:nvSpPr>
            <p:cNvPr id="10" name="文本框 9"/>
            <p:cNvSpPr txBox="1"/>
            <p:nvPr/>
          </p:nvSpPr>
          <p:spPr>
            <a:xfrm>
              <a:off x="1763712" y="2286332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五个排序算法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82032" y="2844225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选择、冒泡、插入、归并、快排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0260" y="4170627"/>
            <a:ext cx="3944711" cy="881933"/>
            <a:chOff x="1338488" y="4170627"/>
            <a:chExt cx="3944711" cy="881933"/>
          </a:xfrm>
        </p:grpSpPr>
        <p:sp>
          <p:nvSpPr>
            <p:cNvPr id="16" name="文本框 15"/>
            <p:cNvSpPr txBox="1"/>
            <p:nvPr/>
          </p:nvSpPr>
          <p:spPr>
            <a:xfrm>
              <a:off x="1720168" y="4170627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Top K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问题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38488" y="4714006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采用冒泡、计数、堆排序分别求解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68432" y="2286332"/>
            <a:ext cx="3944711" cy="896447"/>
            <a:chOff x="6868432" y="2286332"/>
            <a:chExt cx="3944711" cy="896447"/>
          </a:xfrm>
        </p:grpSpPr>
        <p:sp>
          <p:nvSpPr>
            <p:cNvPr id="22" name="文本框 21"/>
            <p:cNvSpPr txBox="1"/>
            <p:nvPr/>
          </p:nvSpPr>
          <p:spPr>
            <a:xfrm>
              <a:off x="7250112" y="2286332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比较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68432" y="2844225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比较各个算法的效率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68432" y="4185142"/>
            <a:ext cx="3944711" cy="867418"/>
            <a:chOff x="6868432" y="3486066"/>
            <a:chExt cx="3944711" cy="867418"/>
          </a:xfrm>
        </p:grpSpPr>
        <p:sp>
          <p:nvSpPr>
            <p:cNvPr id="28" name="文本框 27"/>
            <p:cNvSpPr txBox="1"/>
            <p:nvPr/>
          </p:nvSpPr>
          <p:spPr>
            <a:xfrm>
              <a:off x="7250112" y="3486066"/>
              <a:ext cx="3181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实验结论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68432" y="4014930"/>
              <a:ext cx="394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B1A0DCD6-67D7-4771-8007-FA313DB2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3775959"/>
            <a:ext cx="812722" cy="818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31E241-1E72-4E6B-9F93-D73A5DF4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79" y="1926337"/>
            <a:ext cx="812722" cy="8183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00AEAA2-43CB-44CB-8E68-BC5E5FDB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3775959"/>
            <a:ext cx="812722" cy="8183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94CD0D9-B0FE-4CAB-95CA-2879E721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31" y="1926337"/>
            <a:ext cx="812722" cy="8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004071" y="1143117"/>
            <a:ext cx="4923424" cy="4943843"/>
            <a:chOff x="993910" y="1295518"/>
            <a:chExt cx="4923424" cy="4943842"/>
          </a:xfrm>
        </p:grpSpPr>
        <p:grpSp>
          <p:nvGrpSpPr>
            <p:cNvPr id="2" name="Group 19"/>
            <p:cNvGrpSpPr/>
            <p:nvPr/>
          </p:nvGrpSpPr>
          <p:grpSpPr>
            <a:xfrm>
              <a:off x="4389143" y="2666808"/>
              <a:ext cx="891108" cy="560057"/>
              <a:chOff x="686838" y="2184398"/>
              <a:chExt cx="1192213" cy="749301"/>
            </a:xfrm>
            <a:solidFill>
              <a:schemeClr val="accent2"/>
            </a:solidFill>
          </p:grpSpPr>
          <p:sp>
            <p:nvSpPr>
              <p:cNvPr id="3" name="Freeform 7"/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5" name="Group 148"/>
            <p:cNvGrpSpPr/>
            <p:nvPr/>
          </p:nvGrpSpPr>
          <p:grpSpPr>
            <a:xfrm>
              <a:off x="3407104" y="1479238"/>
              <a:ext cx="683646" cy="1686891"/>
              <a:chOff x="2000250" y="1211262"/>
              <a:chExt cx="512763" cy="1265238"/>
            </a:xfrm>
            <a:solidFill>
              <a:schemeClr val="accent1"/>
            </a:solidFill>
          </p:grpSpPr>
          <p:grpSp>
            <p:nvGrpSpPr>
              <p:cNvPr id="6" name="Group 145"/>
              <p:cNvGrpSpPr/>
              <p:nvPr/>
            </p:nvGrpSpPr>
            <p:grpSpPr>
              <a:xfrm>
                <a:off x="2000250" y="1279525"/>
                <a:ext cx="512763" cy="1196975"/>
                <a:chOff x="2000250" y="982663"/>
                <a:chExt cx="512763" cy="1196975"/>
              </a:xfrm>
              <a:grpFill/>
            </p:grpSpPr>
            <p:sp>
              <p:nvSpPr>
                <p:cNvPr id="19" name="Oval 7"/>
                <p:cNvSpPr>
                  <a:spLocks noChangeArrowheads="1"/>
                </p:cNvSpPr>
                <p:nvPr/>
              </p:nvSpPr>
              <p:spPr bwMode="auto">
                <a:xfrm>
                  <a:off x="2192338" y="1081088"/>
                  <a:ext cx="23813" cy="25400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0" name="Freeform 9"/>
                <p:cNvSpPr/>
                <p:nvPr/>
              </p:nvSpPr>
              <p:spPr bwMode="auto">
                <a:xfrm>
                  <a:off x="2201863" y="1497013"/>
                  <a:ext cx="58738" cy="619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5"/>
                    </a:cxn>
                    <a:cxn ang="0">
                      <a:pos x="32" y="25"/>
                    </a:cxn>
                    <a:cxn ang="0">
                      <a:pos x="10" y="36"/>
                    </a:cxn>
                    <a:cxn ang="0">
                      <a:pos x="0" y="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6" h="38">
                      <a:moveTo>
                        <a:pt x="0" y="0"/>
                      </a:move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7" y="8"/>
                        <a:pt x="36" y="12"/>
                        <a:pt x="32" y="25"/>
                      </a:cubicBezTo>
                      <a:cubicBezTo>
                        <a:pt x="30" y="33"/>
                        <a:pt x="20" y="38"/>
                        <a:pt x="10" y="36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1" name="Freeform 10"/>
                <p:cNvSpPr/>
                <p:nvPr/>
              </p:nvSpPr>
              <p:spPr bwMode="auto">
                <a:xfrm>
                  <a:off x="2197100" y="1490663"/>
                  <a:ext cx="33338" cy="1428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8"/>
                    </a:cxn>
                    <a:cxn ang="0">
                      <a:pos x="16" y="8"/>
                    </a:cxn>
                    <a:cxn ang="0">
                      <a:pos x="20" y="4"/>
                    </a:cxn>
                    <a:cxn ang="0">
                      <a:pos x="16" y="0"/>
                    </a:cxn>
                    <a:cxn ang="0">
                      <a:pos x="4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0" h="8">
                      <a:moveTo>
                        <a:pt x="0" y="4"/>
                      </a:move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8" y="8"/>
                        <a:pt x="20" y="6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2" name="Freeform 16"/>
                <p:cNvSpPr/>
                <p:nvPr/>
              </p:nvSpPr>
              <p:spPr bwMode="auto">
                <a:xfrm>
                  <a:off x="2197100" y="1490663"/>
                  <a:ext cx="33338" cy="1428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3" y="8"/>
                    </a:cxn>
                    <a:cxn ang="0">
                      <a:pos x="4" y="8"/>
                    </a:cxn>
                    <a:cxn ang="0">
                      <a:pos x="16" y="8"/>
                    </a:cxn>
                    <a:cxn ang="0">
                      <a:pos x="17" y="8"/>
                    </a:cxn>
                    <a:cxn ang="0">
                      <a:pos x="20" y="4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0" h="8">
                      <a:moveTo>
                        <a:pt x="1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4" y="8"/>
                        <a:pt x="4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7" y="8"/>
                        <a:pt x="17" y="8"/>
                      </a:cubicBezTo>
                      <a:cubicBezTo>
                        <a:pt x="19" y="7"/>
                        <a:pt x="20" y="6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2195513" y="1081088"/>
                  <a:ext cx="19050" cy="635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4"/>
                    </a:cxn>
                    <a:cxn ang="0">
                      <a:pos x="12" y="4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4">
                      <a:moveTo>
                        <a:pt x="6" y="0"/>
                      </a:moveTo>
                      <a:cubicBezTo>
                        <a:pt x="4" y="0"/>
                        <a:pt x="2" y="1"/>
                        <a:pt x="0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1"/>
                        <a:pt x="8" y="0"/>
                        <a:pt x="6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4" name="Freeform 19"/>
                <p:cNvSpPr/>
                <p:nvPr/>
              </p:nvSpPr>
              <p:spPr bwMode="auto">
                <a:xfrm>
                  <a:off x="2201863" y="1504950"/>
                  <a:ext cx="42863" cy="6350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6" y="4"/>
                    </a:cxn>
                    <a:cxn ang="0">
                      <a:pos x="17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6" h="4">
                      <a:moveTo>
                        <a:pt x="14" y="0"/>
                      </a:moveTo>
                      <a:cubicBezTo>
                        <a:pt x="14" y="0"/>
                        <a:pt x="13" y="0"/>
                        <a:pt x="13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4" y="2"/>
                        <a:pt x="20" y="1"/>
                        <a:pt x="17" y="0"/>
                      </a:cubicBezTo>
                      <a:cubicBezTo>
                        <a:pt x="14" y="0"/>
                        <a:pt x="14" y="0"/>
                        <a:pt x="14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5" name="Freeform 21"/>
                <p:cNvSpPr/>
                <p:nvPr/>
              </p:nvSpPr>
              <p:spPr bwMode="auto">
                <a:xfrm>
                  <a:off x="2192338" y="1087438"/>
                  <a:ext cx="23813" cy="19050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" y="0"/>
                    </a:cxn>
                    <a:cxn ang="0">
                      <a:pos x="0" y="4"/>
                    </a:cxn>
                    <a:cxn ang="0">
                      <a:pos x="7" y="12"/>
                    </a:cxn>
                    <a:cxn ang="0">
                      <a:pos x="14" y="4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4" h="12">
                      <a:moveTo>
                        <a:pt x="1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8"/>
                        <a:pt x="3" y="12"/>
                        <a:pt x="7" y="12"/>
                      </a:cubicBezTo>
                      <a:cubicBezTo>
                        <a:pt x="11" y="12"/>
                        <a:pt x="14" y="8"/>
                        <a:pt x="14" y="4"/>
                      </a:cubicBezTo>
                      <a:cubicBezTo>
                        <a:pt x="14" y="2"/>
                        <a:pt x="13" y="1"/>
                        <a:pt x="13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6" name="Freeform 36"/>
                <p:cNvSpPr/>
                <p:nvPr/>
              </p:nvSpPr>
              <p:spPr bwMode="auto">
                <a:xfrm>
                  <a:off x="2149475" y="1600200"/>
                  <a:ext cx="363538" cy="531812"/>
                </a:xfrm>
                <a:custGeom>
                  <a:avLst/>
                  <a:gdLst/>
                  <a:ahLst/>
                  <a:cxnLst>
                    <a:cxn ang="0">
                      <a:pos x="128" y="222"/>
                    </a:cxn>
                    <a:cxn ang="0">
                      <a:pos x="126" y="256"/>
                    </a:cxn>
                    <a:cxn ang="0">
                      <a:pos x="218" y="256"/>
                    </a:cxn>
                    <a:cxn ang="0">
                      <a:pos x="181" y="224"/>
                    </a:cxn>
                    <a:cxn ang="0">
                      <a:pos x="208" y="110"/>
                    </a:cxn>
                    <a:cxn ang="0">
                      <a:pos x="143" y="4"/>
                    </a:cxn>
                    <a:cxn ang="0">
                      <a:pos x="39" y="7"/>
                    </a:cxn>
                    <a:cxn ang="0">
                      <a:pos x="0" y="0"/>
                    </a:cxn>
                    <a:cxn ang="0">
                      <a:pos x="9" y="38"/>
                    </a:cxn>
                    <a:cxn ang="0">
                      <a:pos x="35" y="180"/>
                    </a:cxn>
                    <a:cxn ang="0">
                      <a:pos x="37" y="320"/>
                    </a:cxn>
                    <a:cxn ang="0">
                      <a:pos x="84" y="320"/>
                    </a:cxn>
                    <a:cxn ang="0">
                      <a:pos x="93" y="188"/>
                    </a:cxn>
                    <a:cxn ang="0">
                      <a:pos x="87" y="64"/>
                    </a:cxn>
                    <a:cxn ang="0">
                      <a:pos x="145" y="110"/>
                    </a:cxn>
                    <a:cxn ang="0">
                      <a:pos x="129" y="222"/>
                    </a:cxn>
                    <a:cxn ang="0">
                      <a:pos x="128" y="222"/>
                    </a:cxn>
                  </a:cxnLst>
                  <a:rect l="0" t="0" r="r" b="b"/>
                  <a:pathLst>
                    <a:path w="218" h="320">
                      <a:moveTo>
                        <a:pt x="128" y="222"/>
                      </a:moveTo>
                      <a:cubicBezTo>
                        <a:pt x="126" y="256"/>
                        <a:pt x="126" y="256"/>
                        <a:pt x="126" y="256"/>
                      </a:cubicBezTo>
                      <a:cubicBezTo>
                        <a:pt x="218" y="256"/>
                        <a:pt x="218" y="256"/>
                        <a:pt x="218" y="256"/>
                      </a:cubicBezTo>
                      <a:cubicBezTo>
                        <a:pt x="218" y="256"/>
                        <a:pt x="210" y="230"/>
                        <a:pt x="181" y="224"/>
                      </a:cubicBezTo>
                      <a:cubicBezTo>
                        <a:pt x="208" y="110"/>
                        <a:pt x="208" y="110"/>
                        <a:pt x="208" y="110"/>
                      </a:cubicBezTo>
                      <a:cubicBezTo>
                        <a:pt x="190" y="59"/>
                        <a:pt x="143" y="4"/>
                        <a:pt x="143" y="4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8" y="34"/>
                        <a:pt x="9" y="38"/>
                      </a:cubicBezTo>
                      <a:cubicBezTo>
                        <a:pt x="18" y="76"/>
                        <a:pt x="30" y="137"/>
                        <a:pt x="35" y="180"/>
                      </a:cubicBezTo>
                      <a:cubicBezTo>
                        <a:pt x="40" y="214"/>
                        <a:pt x="37" y="320"/>
                        <a:pt x="37" y="320"/>
                      </a:cubicBezTo>
                      <a:cubicBezTo>
                        <a:pt x="84" y="320"/>
                        <a:pt x="84" y="320"/>
                        <a:pt x="84" y="320"/>
                      </a:cubicBezTo>
                      <a:cubicBezTo>
                        <a:pt x="84" y="320"/>
                        <a:pt x="93" y="225"/>
                        <a:pt x="93" y="188"/>
                      </a:cubicBezTo>
                      <a:cubicBezTo>
                        <a:pt x="93" y="168"/>
                        <a:pt x="90" y="108"/>
                        <a:pt x="87" y="64"/>
                      </a:cubicBezTo>
                      <a:cubicBezTo>
                        <a:pt x="145" y="110"/>
                        <a:pt x="145" y="110"/>
                        <a:pt x="145" y="110"/>
                      </a:cubicBezTo>
                      <a:cubicBezTo>
                        <a:pt x="145" y="151"/>
                        <a:pt x="131" y="212"/>
                        <a:pt x="129" y="222"/>
                      </a:cubicBezTo>
                      <a:lnTo>
                        <a:pt x="128" y="2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7" name="Freeform 37"/>
                <p:cNvSpPr/>
                <p:nvPr/>
              </p:nvSpPr>
              <p:spPr bwMode="auto">
                <a:xfrm>
                  <a:off x="2208213" y="2132013"/>
                  <a:ext cx="149225" cy="47625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0" y="0"/>
                    </a:cxn>
                    <a:cxn ang="0">
                      <a:pos x="0" y="29"/>
                    </a:cxn>
                    <a:cxn ang="0">
                      <a:pos x="83" y="29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90" h="29">
                      <a:moveTo>
                        <a:pt x="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83" y="29"/>
                        <a:pt x="83" y="29"/>
                        <a:pt x="83" y="29"/>
                      </a:cubicBezTo>
                      <a:cubicBezTo>
                        <a:pt x="83" y="29"/>
                        <a:pt x="90" y="8"/>
                        <a:pt x="5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8" name="Freeform 38"/>
                <p:cNvSpPr/>
                <p:nvPr/>
              </p:nvSpPr>
              <p:spPr bwMode="auto">
                <a:xfrm>
                  <a:off x="2000250" y="982663"/>
                  <a:ext cx="449263" cy="635000"/>
                </a:xfrm>
                <a:custGeom>
                  <a:avLst/>
                  <a:gdLst/>
                  <a:ahLst/>
                  <a:cxnLst>
                    <a:cxn ang="0">
                      <a:pos x="68" y="63"/>
                    </a:cxn>
                    <a:cxn ang="0">
                      <a:pos x="98" y="111"/>
                    </a:cxn>
                    <a:cxn ang="0">
                      <a:pos x="98" y="121"/>
                    </a:cxn>
                    <a:cxn ang="0">
                      <a:pos x="98" y="135"/>
                    </a:cxn>
                    <a:cxn ang="0">
                      <a:pos x="50" y="160"/>
                    </a:cxn>
                    <a:cxn ang="0">
                      <a:pos x="5" y="281"/>
                    </a:cxn>
                    <a:cxn ang="0">
                      <a:pos x="73" y="326"/>
                    </a:cxn>
                    <a:cxn ang="0">
                      <a:pos x="75" y="382"/>
                    </a:cxn>
                    <a:cxn ang="0">
                      <a:pos x="252" y="375"/>
                    </a:cxn>
                    <a:cxn ang="0">
                      <a:pos x="221" y="255"/>
                    </a:cxn>
                    <a:cxn ang="0">
                      <a:pos x="199" y="167"/>
                    </a:cxn>
                    <a:cxn ang="0">
                      <a:pos x="200" y="168"/>
                    </a:cxn>
                    <a:cxn ang="0">
                      <a:pos x="265" y="148"/>
                    </a:cxn>
                    <a:cxn ang="0">
                      <a:pos x="251" y="8"/>
                    </a:cxn>
                    <a:cxn ang="0">
                      <a:pos x="221" y="15"/>
                    </a:cxn>
                    <a:cxn ang="0">
                      <a:pos x="229" y="117"/>
                    </a:cxn>
                    <a:cxn ang="0">
                      <a:pos x="189" y="126"/>
                    </a:cxn>
                    <a:cxn ang="0">
                      <a:pos x="189" y="125"/>
                    </a:cxn>
                    <a:cxn ang="0">
                      <a:pos x="149" y="108"/>
                    </a:cxn>
                    <a:cxn ang="0">
                      <a:pos x="149" y="104"/>
                    </a:cxn>
                    <a:cxn ang="0">
                      <a:pos x="165" y="94"/>
                    </a:cxn>
                    <a:cxn ang="0">
                      <a:pos x="159" y="62"/>
                    </a:cxn>
                    <a:cxn ang="0">
                      <a:pos x="166" y="57"/>
                    </a:cxn>
                    <a:cxn ang="0">
                      <a:pos x="154" y="45"/>
                    </a:cxn>
                    <a:cxn ang="0">
                      <a:pos x="147" y="24"/>
                    </a:cxn>
                    <a:cxn ang="0">
                      <a:pos x="152" y="15"/>
                    </a:cxn>
                    <a:cxn ang="0">
                      <a:pos x="156" y="0"/>
                    </a:cxn>
                    <a:cxn ang="0">
                      <a:pos x="123" y="4"/>
                    </a:cxn>
                    <a:cxn ang="0">
                      <a:pos x="85" y="8"/>
                    </a:cxn>
                    <a:cxn ang="0">
                      <a:pos x="71" y="24"/>
                    </a:cxn>
                    <a:cxn ang="0">
                      <a:pos x="68" y="63"/>
                    </a:cxn>
                  </a:cxnLst>
                  <a:rect l="0" t="0" r="r" b="b"/>
                  <a:pathLst>
                    <a:path w="270" h="382">
                      <a:moveTo>
                        <a:pt x="68" y="63"/>
                      </a:moveTo>
                      <a:cubicBezTo>
                        <a:pt x="73" y="87"/>
                        <a:pt x="98" y="111"/>
                        <a:pt x="98" y="111"/>
                      </a:cubicBezTo>
                      <a:cubicBezTo>
                        <a:pt x="98" y="121"/>
                        <a:pt x="98" y="121"/>
                        <a:pt x="98" y="121"/>
                      </a:cubicBezTo>
                      <a:cubicBezTo>
                        <a:pt x="98" y="135"/>
                        <a:pt x="98" y="135"/>
                        <a:pt x="98" y="135"/>
                      </a:cubicBezTo>
                      <a:cubicBezTo>
                        <a:pt x="98" y="135"/>
                        <a:pt x="54" y="156"/>
                        <a:pt x="50" y="160"/>
                      </a:cubicBezTo>
                      <a:cubicBezTo>
                        <a:pt x="36" y="174"/>
                        <a:pt x="12" y="253"/>
                        <a:pt x="5" y="281"/>
                      </a:cubicBezTo>
                      <a:cubicBezTo>
                        <a:pt x="0" y="299"/>
                        <a:pt x="39" y="315"/>
                        <a:pt x="73" y="326"/>
                      </a:cubicBezTo>
                      <a:cubicBezTo>
                        <a:pt x="75" y="382"/>
                        <a:pt x="75" y="382"/>
                        <a:pt x="75" y="382"/>
                      </a:cubicBezTo>
                      <a:cubicBezTo>
                        <a:pt x="252" y="375"/>
                        <a:pt x="252" y="375"/>
                        <a:pt x="252" y="375"/>
                      </a:cubicBezTo>
                      <a:cubicBezTo>
                        <a:pt x="252" y="375"/>
                        <a:pt x="233" y="304"/>
                        <a:pt x="221" y="255"/>
                      </a:cubicBezTo>
                      <a:cubicBezTo>
                        <a:pt x="212" y="216"/>
                        <a:pt x="204" y="188"/>
                        <a:pt x="199" y="167"/>
                      </a:cubicBezTo>
                      <a:cubicBezTo>
                        <a:pt x="200" y="168"/>
                        <a:pt x="200" y="168"/>
                        <a:pt x="200" y="168"/>
                      </a:cubicBezTo>
                      <a:cubicBezTo>
                        <a:pt x="200" y="168"/>
                        <a:pt x="261" y="157"/>
                        <a:pt x="265" y="148"/>
                      </a:cubicBezTo>
                      <a:cubicBezTo>
                        <a:pt x="270" y="135"/>
                        <a:pt x="251" y="8"/>
                        <a:pt x="251" y="8"/>
                      </a:cubicBezTo>
                      <a:cubicBezTo>
                        <a:pt x="221" y="15"/>
                        <a:pt x="221" y="15"/>
                        <a:pt x="221" y="15"/>
                      </a:cubicBezTo>
                      <a:cubicBezTo>
                        <a:pt x="221" y="15"/>
                        <a:pt x="229" y="109"/>
                        <a:pt x="229" y="117"/>
                      </a:cubicBezTo>
                      <a:cubicBezTo>
                        <a:pt x="229" y="120"/>
                        <a:pt x="204" y="124"/>
                        <a:pt x="189" y="126"/>
                      </a:cubicBezTo>
                      <a:cubicBezTo>
                        <a:pt x="189" y="125"/>
                        <a:pt x="189" y="125"/>
                        <a:pt x="189" y="125"/>
                      </a:cubicBezTo>
                      <a:cubicBezTo>
                        <a:pt x="149" y="131"/>
                        <a:pt x="149" y="110"/>
                        <a:pt x="149" y="108"/>
                      </a:cubicBezTo>
                      <a:cubicBezTo>
                        <a:pt x="149" y="106"/>
                        <a:pt x="149" y="104"/>
                        <a:pt x="149" y="104"/>
                      </a:cubicBezTo>
                      <a:cubicBezTo>
                        <a:pt x="149" y="104"/>
                        <a:pt x="161" y="103"/>
                        <a:pt x="165" y="94"/>
                      </a:cubicBezTo>
                      <a:cubicBezTo>
                        <a:pt x="167" y="91"/>
                        <a:pt x="163" y="77"/>
                        <a:pt x="159" y="62"/>
                      </a:cubicBezTo>
                      <a:cubicBezTo>
                        <a:pt x="166" y="57"/>
                        <a:pt x="166" y="57"/>
                        <a:pt x="166" y="57"/>
                      </a:cubicBezTo>
                      <a:cubicBezTo>
                        <a:pt x="154" y="45"/>
                        <a:pt x="154" y="45"/>
                        <a:pt x="154" y="45"/>
                      </a:cubicBezTo>
                      <a:cubicBezTo>
                        <a:pt x="152" y="40"/>
                        <a:pt x="148" y="27"/>
                        <a:pt x="147" y="24"/>
                      </a:cubicBezTo>
                      <a:cubicBezTo>
                        <a:pt x="147" y="24"/>
                        <a:pt x="149" y="21"/>
                        <a:pt x="152" y="15"/>
                      </a:cubicBezTo>
                      <a:cubicBezTo>
                        <a:pt x="155" y="8"/>
                        <a:pt x="156" y="0"/>
                        <a:pt x="156" y="0"/>
                      </a:cubicBezTo>
                      <a:cubicBezTo>
                        <a:pt x="156" y="0"/>
                        <a:pt x="140" y="6"/>
                        <a:pt x="123" y="4"/>
                      </a:cubicBezTo>
                      <a:cubicBezTo>
                        <a:pt x="114" y="2"/>
                        <a:pt x="91" y="4"/>
                        <a:pt x="85" y="8"/>
                      </a:cubicBezTo>
                      <a:cubicBezTo>
                        <a:pt x="80" y="11"/>
                        <a:pt x="74" y="16"/>
                        <a:pt x="71" y="24"/>
                      </a:cubicBezTo>
                      <a:cubicBezTo>
                        <a:pt x="68" y="33"/>
                        <a:pt x="64" y="46"/>
                        <a:pt x="68" y="6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9" name="Freeform 39"/>
                <p:cNvSpPr/>
                <p:nvPr/>
              </p:nvSpPr>
              <p:spPr bwMode="auto">
                <a:xfrm>
                  <a:off x="2082800" y="1374775"/>
                  <a:ext cx="34925" cy="93662"/>
                </a:xfrm>
                <a:custGeom>
                  <a:avLst/>
                  <a:gdLst/>
                  <a:ahLst/>
                  <a:cxnLst>
                    <a:cxn ang="0">
                      <a:pos x="3" y="33"/>
                    </a:cxn>
                    <a:cxn ang="0">
                      <a:pos x="19" y="0"/>
                    </a:cxn>
                    <a:cxn ang="0">
                      <a:pos x="21" y="56"/>
                    </a:cxn>
                    <a:cxn ang="0">
                      <a:pos x="3" y="33"/>
                    </a:cxn>
                  </a:cxnLst>
                  <a:rect l="0" t="0" r="r" b="b"/>
                  <a:pathLst>
                    <a:path w="21" h="56">
                      <a:moveTo>
                        <a:pt x="3" y="33"/>
                      </a:moveTo>
                      <a:cubicBezTo>
                        <a:pt x="4" y="27"/>
                        <a:pt x="10" y="12"/>
                        <a:pt x="19" y="0"/>
                      </a:cubicBezTo>
                      <a:cubicBezTo>
                        <a:pt x="20" y="22"/>
                        <a:pt x="20" y="41"/>
                        <a:pt x="21" y="56"/>
                      </a:cubicBezTo>
                      <a:cubicBezTo>
                        <a:pt x="9" y="51"/>
                        <a:pt x="0" y="43"/>
                        <a:pt x="3" y="3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30" name="Freeform 40"/>
                <p:cNvSpPr/>
                <p:nvPr/>
              </p:nvSpPr>
              <p:spPr bwMode="auto">
                <a:xfrm>
                  <a:off x="2200275" y="1155700"/>
                  <a:ext cx="1588" cy="158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  <p:grpSp>
            <p:nvGrpSpPr>
              <p:cNvPr id="7" name="Group 143"/>
              <p:cNvGrpSpPr/>
              <p:nvPr/>
            </p:nvGrpSpPr>
            <p:grpSpPr>
              <a:xfrm>
                <a:off x="2265363" y="1211262"/>
                <a:ext cx="246062" cy="158750"/>
                <a:chOff x="2265363" y="914400"/>
                <a:chExt cx="246062" cy="158750"/>
              </a:xfrm>
              <a:grpFill/>
            </p:grpSpPr>
            <p:sp>
              <p:nvSpPr>
                <p:cNvPr id="8" name="Freeform 8"/>
                <p:cNvSpPr/>
                <p:nvPr/>
              </p:nvSpPr>
              <p:spPr bwMode="auto">
                <a:xfrm>
                  <a:off x="2446338" y="1003300"/>
                  <a:ext cx="46038" cy="1270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" y="3"/>
                    </a:cxn>
                    <a:cxn ang="0">
                      <a:pos x="0" y="7"/>
                    </a:cxn>
                    <a:cxn ang="0">
                      <a:pos x="28" y="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" h="7">
                      <a:moveTo>
                        <a:pt x="21" y="0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7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3" y="1"/>
                        <a:pt x="2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" name="Freeform 15"/>
                <p:cNvSpPr/>
                <p:nvPr/>
              </p:nvSpPr>
              <p:spPr bwMode="auto">
                <a:xfrm>
                  <a:off x="2446338" y="1003300"/>
                  <a:ext cx="46038" cy="1270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" y="3"/>
                    </a:cxn>
                    <a:cxn ang="0">
                      <a:pos x="0" y="7"/>
                    </a:cxn>
                    <a:cxn ang="0">
                      <a:pos x="28" y="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" h="7">
                      <a:moveTo>
                        <a:pt x="21" y="0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7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3" y="1"/>
                        <a:pt x="2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" name="Freeform 76"/>
                <p:cNvSpPr/>
                <p:nvPr/>
              </p:nvSpPr>
              <p:spPr bwMode="auto">
                <a:xfrm>
                  <a:off x="2395538" y="919163"/>
                  <a:ext cx="100013" cy="10318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34"/>
                    </a:cxn>
                    <a:cxn ang="0">
                      <a:pos x="15" y="65"/>
                    </a:cxn>
                    <a:cxn ang="0">
                      <a:pos x="63" y="54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63" h="65">
                      <a:moveTo>
                        <a:pt x="42" y="0"/>
                      </a:moveTo>
                      <a:lnTo>
                        <a:pt x="0" y="34"/>
                      </a:lnTo>
                      <a:lnTo>
                        <a:pt x="15" y="65"/>
                      </a:lnTo>
                      <a:lnTo>
                        <a:pt x="63" y="5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1" name="Freeform 77"/>
                <p:cNvSpPr/>
                <p:nvPr/>
              </p:nvSpPr>
              <p:spPr bwMode="auto">
                <a:xfrm>
                  <a:off x="2395538" y="919163"/>
                  <a:ext cx="100013" cy="10318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34"/>
                    </a:cxn>
                    <a:cxn ang="0">
                      <a:pos x="15" y="65"/>
                    </a:cxn>
                    <a:cxn ang="0">
                      <a:pos x="63" y="54"/>
                    </a:cxn>
                  </a:cxnLst>
                  <a:rect l="0" t="0" r="r" b="b"/>
                  <a:pathLst>
                    <a:path w="63" h="65">
                      <a:moveTo>
                        <a:pt x="42" y="0"/>
                      </a:moveTo>
                      <a:lnTo>
                        <a:pt x="0" y="34"/>
                      </a:lnTo>
                      <a:lnTo>
                        <a:pt x="15" y="65"/>
                      </a:lnTo>
                      <a:lnTo>
                        <a:pt x="63" y="54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2" name="Freeform 78"/>
                <p:cNvSpPr/>
                <p:nvPr/>
              </p:nvSpPr>
              <p:spPr bwMode="auto">
                <a:xfrm>
                  <a:off x="2447925" y="914400"/>
                  <a:ext cx="63500" cy="96837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29" y="55"/>
                    </a:cxn>
                    <a:cxn ang="0">
                      <a:pos x="32" y="24"/>
                    </a:cxn>
                    <a:cxn ang="0">
                      <a:pos x="9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38" h="58">
                      <a:moveTo>
                        <a:pt x="5" y="34"/>
                      </a:moveTo>
                      <a:cubicBezTo>
                        <a:pt x="11" y="49"/>
                        <a:pt x="21" y="58"/>
                        <a:pt x="29" y="55"/>
                      </a:cubicBezTo>
                      <a:cubicBezTo>
                        <a:pt x="37" y="52"/>
                        <a:pt x="38" y="38"/>
                        <a:pt x="32" y="24"/>
                      </a:cubicBezTo>
                      <a:cubicBezTo>
                        <a:pt x="27" y="9"/>
                        <a:pt x="16" y="0"/>
                        <a:pt x="9" y="3"/>
                      </a:cubicBezTo>
                      <a:cubicBezTo>
                        <a:pt x="1" y="6"/>
                        <a:pt x="0" y="20"/>
                        <a:pt x="5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3" name="Freeform 79"/>
                <p:cNvSpPr/>
                <p:nvPr/>
              </p:nvSpPr>
              <p:spPr bwMode="auto">
                <a:xfrm>
                  <a:off x="2284413" y="946150"/>
                  <a:ext cx="150813" cy="123825"/>
                </a:xfrm>
                <a:custGeom>
                  <a:avLst/>
                  <a:gdLst/>
                  <a:ahLst/>
                  <a:cxnLst>
                    <a:cxn ang="0">
                      <a:pos x="91" y="52"/>
                    </a:cxn>
                    <a:cxn ang="0">
                      <a:pos x="18" y="75"/>
                    </a:cxn>
                    <a:cxn ang="0">
                      <a:pos x="4" y="40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91" h="75">
                      <a:moveTo>
                        <a:pt x="91" y="52"/>
                      </a:moveTo>
                      <a:cubicBezTo>
                        <a:pt x="18" y="75"/>
                        <a:pt x="18" y="75"/>
                        <a:pt x="18" y="75"/>
                      </a:cubicBezTo>
                      <a:cubicBezTo>
                        <a:pt x="18" y="75"/>
                        <a:pt x="0" y="67"/>
                        <a:pt x="4" y="40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4" name="Freeform 80"/>
                <p:cNvSpPr/>
                <p:nvPr/>
              </p:nvSpPr>
              <p:spPr bwMode="auto">
                <a:xfrm>
                  <a:off x="2387600" y="939800"/>
                  <a:ext cx="63500" cy="96837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29" y="55"/>
                    </a:cxn>
                    <a:cxn ang="0">
                      <a:pos x="33" y="24"/>
                    </a:cxn>
                    <a:cxn ang="0">
                      <a:pos x="9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38" h="58">
                      <a:moveTo>
                        <a:pt x="5" y="34"/>
                      </a:moveTo>
                      <a:cubicBezTo>
                        <a:pt x="11" y="48"/>
                        <a:pt x="22" y="58"/>
                        <a:pt x="29" y="55"/>
                      </a:cubicBezTo>
                      <a:cubicBezTo>
                        <a:pt x="37" y="52"/>
                        <a:pt x="38" y="38"/>
                        <a:pt x="33" y="24"/>
                      </a:cubicBezTo>
                      <a:cubicBezTo>
                        <a:pt x="27" y="9"/>
                        <a:pt x="16" y="0"/>
                        <a:pt x="9" y="3"/>
                      </a:cubicBezTo>
                      <a:cubicBezTo>
                        <a:pt x="1" y="6"/>
                        <a:pt x="0" y="20"/>
                        <a:pt x="5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5" name="Freeform 82"/>
                <p:cNvSpPr/>
                <p:nvPr/>
              </p:nvSpPr>
              <p:spPr bwMode="auto">
                <a:xfrm>
                  <a:off x="2282825" y="1030288"/>
                  <a:ext cx="25400" cy="30162"/>
                </a:xfrm>
                <a:custGeom>
                  <a:avLst/>
                  <a:gdLst/>
                  <a:ahLst/>
                  <a:cxnLst>
                    <a:cxn ang="0">
                      <a:pos x="16" y="16"/>
                    </a:cxn>
                    <a:cxn ang="0">
                      <a:pos x="5" y="19"/>
                    </a:cxn>
                    <a:cxn ang="0">
                      <a:pos x="0" y="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19">
                      <a:moveTo>
                        <a:pt x="16" y="16"/>
                      </a:moveTo>
                      <a:lnTo>
                        <a:pt x="5" y="19"/>
                      </a:lnTo>
                      <a:lnTo>
                        <a:pt x="0" y="4"/>
                      </a:lnTo>
                      <a:lnTo>
                        <a:pt x="8" y="0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6" name="Freeform 83"/>
                <p:cNvSpPr/>
                <p:nvPr/>
              </p:nvSpPr>
              <p:spPr bwMode="auto">
                <a:xfrm>
                  <a:off x="2265363" y="1033463"/>
                  <a:ext cx="25400" cy="39687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2" y="0"/>
                    </a:cxn>
                    <a:cxn ang="0">
                      <a:pos x="11" y="24"/>
                    </a:cxn>
                    <a:cxn ang="0">
                      <a:pos x="16" y="16"/>
                    </a:cxn>
                  </a:cxnLst>
                  <a:rect l="0" t="0" r="r" b="b"/>
                  <a:pathLst>
                    <a:path w="16" h="24">
                      <a:moveTo>
                        <a:pt x="11" y="2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3"/>
                        <a:pt x="11" y="24"/>
                        <a:pt x="11" y="24"/>
                      </a:cubicBezTo>
                      <a:cubicBezTo>
                        <a:pt x="16" y="16"/>
                        <a:pt x="16" y="16"/>
                        <a:pt x="16" y="16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7" name="Freeform 84"/>
                <p:cNvSpPr/>
                <p:nvPr/>
              </p:nvSpPr>
              <p:spPr bwMode="auto">
                <a:xfrm>
                  <a:off x="2289175" y="1012825"/>
                  <a:ext cx="25400" cy="57150"/>
                </a:xfrm>
                <a:custGeom>
                  <a:avLst/>
                  <a:gdLst/>
                  <a:ahLst/>
                  <a:cxnLst>
                    <a:cxn ang="0">
                      <a:pos x="15" y="35"/>
                    </a:cxn>
                    <a:cxn ang="0">
                      <a:pos x="14" y="34"/>
                    </a:cxn>
                    <a:cxn ang="0">
                      <a:pos x="12" y="33"/>
                    </a:cxn>
                    <a:cxn ang="0">
                      <a:pos x="10" y="31"/>
                    </a:cxn>
                    <a:cxn ang="0">
                      <a:pos x="8" y="29"/>
                    </a:cxn>
                    <a:cxn ang="0">
                      <a:pos x="6" y="26"/>
                    </a:cxn>
                    <a:cxn ang="0">
                      <a:pos x="4" y="23"/>
                    </a:cxn>
                    <a:cxn ang="0">
                      <a:pos x="2" y="20"/>
                    </a:cxn>
                    <a:cxn ang="0">
                      <a:pos x="1" y="13"/>
                    </a:cxn>
                    <a:cxn ang="0">
                      <a:pos x="0" y="6"/>
                    </a:cxn>
                    <a:cxn ang="0">
                      <a:pos x="1" y="0"/>
                    </a:cxn>
                    <a:cxn ang="0">
                      <a:pos x="1" y="6"/>
                    </a:cxn>
                    <a:cxn ang="0">
                      <a:pos x="3" y="19"/>
                    </a:cxn>
                    <a:cxn ang="0">
                      <a:pos x="5" y="23"/>
                    </a:cxn>
                    <a:cxn ang="0">
                      <a:pos x="7" y="26"/>
                    </a:cxn>
                    <a:cxn ang="0">
                      <a:pos x="8" y="29"/>
                    </a:cxn>
                    <a:cxn ang="0">
                      <a:pos x="10" y="31"/>
                    </a:cxn>
                    <a:cxn ang="0">
                      <a:pos x="12" y="33"/>
                    </a:cxn>
                    <a:cxn ang="0">
                      <a:pos x="14" y="34"/>
                    </a:cxn>
                    <a:cxn ang="0">
                      <a:pos x="15" y="35"/>
                    </a:cxn>
                  </a:cxnLst>
                  <a:rect l="0" t="0" r="r" b="b"/>
                  <a:pathLst>
                    <a:path w="15" h="35">
                      <a:moveTo>
                        <a:pt x="15" y="35"/>
                      </a:moveTo>
                      <a:cubicBezTo>
                        <a:pt x="15" y="35"/>
                        <a:pt x="15" y="34"/>
                        <a:pt x="14" y="34"/>
                      </a:cubicBezTo>
                      <a:cubicBezTo>
                        <a:pt x="13" y="34"/>
                        <a:pt x="13" y="33"/>
                        <a:pt x="12" y="33"/>
                      </a:cubicBezTo>
                      <a:cubicBezTo>
                        <a:pt x="11" y="32"/>
                        <a:pt x="11" y="32"/>
                        <a:pt x="10" y="31"/>
                      </a:cubicBezTo>
                      <a:cubicBezTo>
                        <a:pt x="9" y="31"/>
                        <a:pt x="9" y="30"/>
                        <a:pt x="8" y="29"/>
                      </a:cubicBezTo>
                      <a:cubicBezTo>
                        <a:pt x="7" y="28"/>
                        <a:pt x="6" y="27"/>
                        <a:pt x="6" y="26"/>
                      </a:cubicBezTo>
                      <a:cubicBezTo>
                        <a:pt x="5" y="25"/>
                        <a:pt x="5" y="24"/>
                        <a:pt x="4" y="23"/>
                      </a:cubicBezTo>
                      <a:cubicBezTo>
                        <a:pt x="3" y="22"/>
                        <a:pt x="3" y="21"/>
                        <a:pt x="2" y="20"/>
                      </a:cubicBezTo>
                      <a:cubicBezTo>
                        <a:pt x="2" y="17"/>
                        <a:pt x="1" y="15"/>
                        <a:pt x="1" y="13"/>
                      </a:cubicBezTo>
                      <a:cubicBezTo>
                        <a:pt x="0" y="10"/>
                        <a:pt x="0" y="8"/>
                        <a:pt x="0" y="6"/>
                      </a:cubicBezTo>
                      <a:cubicBezTo>
                        <a:pt x="1" y="2"/>
                        <a:pt x="1" y="0"/>
                        <a:pt x="1" y="0"/>
                      </a:cubicBezTo>
                      <a:cubicBezTo>
                        <a:pt x="1" y="0"/>
                        <a:pt x="1" y="2"/>
                        <a:pt x="1" y="6"/>
                      </a:cubicBezTo>
                      <a:cubicBezTo>
                        <a:pt x="1" y="10"/>
                        <a:pt x="2" y="15"/>
                        <a:pt x="3" y="19"/>
                      </a:cubicBezTo>
                      <a:cubicBezTo>
                        <a:pt x="4" y="21"/>
                        <a:pt x="4" y="22"/>
                        <a:pt x="5" y="23"/>
                      </a:cubicBezTo>
                      <a:cubicBezTo>
                        <a:pt x="5" y="24"/>
                        <a:pt x="6" y="25"/>
                        <a:pt x="7" y="26"/>
                      </a:cubicBezTo>
                      <a:cubicBezTo>
                        <a:pt x="7" y="27"/>
                        <a:pt x="8" y="28"/>
                        <a:pt x="8" y="29"/>
                      </a:cubicBezTo>
                      <a:cubicBezTo>
                        <a:pt x="9" y="29"/>
                        <a:pt x="10" y="30"/>
                        <a:pt x="10" y="31"/>
                      </a:cubicBezTo>
                      <a:cubicBezTo>
                        <a:pt x="11" y="31"/>
                        <a:pt x="12" y="32"/>
                        <a:pt x="12" y="33"/>
                      </a:cubicBezTo>
                      <a:cubicBezTo>
                        <a:pt x="13" y="33"/>
                        <a:pt x="13" y="33"/>
                        <a:pt x="14" y="34"/>
                      </a:cubicBezTo>
                      <a:cubicBezTo>
                        <a:pt x="15" y="34"/>
                        <a:pt x="15" y="35"/>
                        <a:pt x="15" y="3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8" name="Freeform 86"/>
                <p:cNvSpPr/>
                <p:nvPr/>
              </p:nvSpPr>
              <p:spPr bwMode="auto">
                <a:xfrm>
                  <a:off x="2282825" y="1036638"/>
                  <a:ext cx="7938" cy="23812"/>
                </a:xfrm>
                <a:custGeom>
                  <a:avLst/>
                  <a:gdLst/>
                  <a:ahLst/>
                  <a:cxnLst>
                    <a:cxn ang="0">
                      <a:pos x="5" y="14"/>
                    </a:cxn>
                    <a:cxn ang="0">
                      <a:pos x="3" y="12"/>
                    </a:cxn>
                    <a:cxn ang="0">
                      <a:pos x="2" y="10"/>
                    </a:cxn>
                    <a:cxn ang="0">
                      <a:pos x="1" y="7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1" y="4"/>
                    </a:cxn>
                    <a:cxn ang="0">
                      <a:pos x="2" y="7"/>
                    </a:cxn>
                    <a:cxn ang="0">
                      <a:pos x="4" y="12"/>
                    </a:cxn>
                    <a:cxn ang="0">
                      <a:pos x="5" y="14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3" y="11"/>
                        <a:pt x="2" y="11"/>
                        <a:pt x="2" y="10"/>
                      </a:cubicBezTo>
                      <a:cubicBezTo>
                        <a:pt x="2" y="9"/>
                        <a:pt x="1" y="8"/>
                        <a:pt x="1" y="7"/>
                      </a:cubicBezTo>
                      <a:cubicBezTo>
                        <a:pt x="0" y="5"/>
                        <a:pt x="0" y="4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1" y="5"/>
                        <a:pt x="1" y="6"/>
                        <a:pt x="2" y="7"/>
                      </a:cubicBezTo>
                      <a:cubicBezTo>
                        <a:pt x="2" y="9"/>
                        <a:pt x="3" y="10"/>
                        <a:pt x="4" y="12"/>
                      </a:cubicBezTo>
                      <a:cubicBezTo>
                        <a:pt x="4" y="13"/>
                        <a:pt x="5" y="14"/>
                        <a:pt x="5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</p:grpSp>
        <p:grpSp>
          <p:nvGrpSpPr>
            <p:cNvPr id="31" name="Group 144"/>
            <p:cNvGrpSpPr/>
            <p:nvPr/>
          </p:nvGrpSpPr>
          <p:grpSpPr>
            <a:xfrm>
              <a:off x="3635691" y="2033775"/>
              <a:ext cx="524904" cy="4205585"/>
              <a:chOff x="2171701" y="1331914"/>
              <a:chExt cx="393700" cy="3154362"/>
            </a:xfrm>
            <a:solidFill>
              <a:schemeClr val="bg1">
                <a:lumMod val="50000"/>
              </a:schemeClr>
            </a:solidFill>
          </p:grpSpPr>
          <p:sp>
            <p:nvSpPr>
              <p:cNvPr id="32" name="Freeform 54"/>
              <p:cNvSpPr/>
              <p:nvPr/>
            </p:nvSpPr>
            <p:spPr bwMode="auto">
              <a:xfrm>
                <a:off x="2492376" y="1331914"/>
                <a:ext cx="73025" cy="3154362"/>
              </a:xfrm>
              <a:custGeom>
                <a:avLst/>
                <a:gdLst/>
                <a:ahLst/>
                <a:cxnLst>
                  <a:cxn ang="0">
                    <a:pos x="0" y="2063"/>
                  </a:cxn>
                  <a:cxn ang="0">
                    <a:pos x="12" y="2073"/>
                  </a:cxn>
                  <a:cxn ang="0">
                    <a:pos x="24" y="2063"/>
                  </a:cxn>
                  <a:cxn ang="0">
                    <a:pos x="24" y="1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2063"/>
                  </a:cxn>
                </a:cxnLst>
                <a:rect l="0" t="0" r="r" b="b"/>
                <a:pathLst>
                  <a:path w="24" h="2073">
                    <a:moveTo>
                      <a:pt x="0" y="2063"/>
                    </a:moveTo>
                    <a:cubicBezTo>
                      <a:pt x="0" y="2069"/>
                      <a:pt x="6" y="2073"/>
                      <a:pt x="12" y="2073"/>
                    </a:cubicBezTo>
                    <a:cubicBezTo>
                      <a:pt x="19" y="2073"/>
                      <a:pt x="24" y="2069"/>
                      <a:pt x="24" y="206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0"/>
                    </a:cubicBezTo>
                    <a:lnTo>
                      <a:pt x="0" y="20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3" name="Rectangle 55"/>
              <p:cNvSpPr>
                <a:spLocks noChangeArrowheads="1"/>
              </p:cNvSpPr>
              <p:nvPr/>
            </p:nvSpPr>
            <p:spPr bwMode="auto">
              <a:xfrm>
                <a:off x="2225675" y="2030413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4" name="Rectangle 56"/>
              <p:cNvSpPr>
                <a:spLocks noChangeArrowheads="1"/>
              </p:cNvSpPr>
              <p:nvPr/>
            </p:nvSpPr>
            <p:spPr bwMode="auto">
              <a:xfrm>
                <a:off x="2225675" y="21796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5" name="Rectangle 57"/>
              <p:cNvSpPr>
                <a:spLocks noChangeArrowheads="1"/>
              </p:cNvSpPr>
              <p:nvPr/>
            </p:nvSpPr>
            <p:spPr bwMode="auto">
              <a:xfrm>
                <a:off x="2225675" y="16621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6" name="Rectangle 58"/>
              <p:cNvSpPr>
                <a:spLocks noChangeArrowheads="1"/>
              </p:cNvSpPr>
              <p:nvPr/>
            </p:nvSpPr>
            <p:spPr bwMode="auto">
              <a:xfrm>
                <a:off x="2225675" y="14970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7" name="Rectangle 59"/>
              <p:cNvSpPr>
                <a:spLocks noChangeArrowheads="1"/>
              </p:cNvSpPr>
              <p:nvPr/>
            </p:nvSpPr>
            <p:spPr bwMode="auto">
              <a:xfrm>
                <a:off x="2225675" y="1814513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8" name="Rectangle 60"/>
              <p:cNvSpPr>
                <a:spLocks noChangeArrowheads="1"/>
              </p:cNvSpPr>
              <p:nvPr/>
            </p:nvSpPr>
            <p:spPr bwMode="auto">
              <a:xfrm>
                <a:off x="2225675" y="23447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9" name="Rectangle 61"/>
              <p:cNvSpPr>
                <a:spLocks noChangeArrowheads="1"/>
              </p:cNvSpPr>
              <p:nvPr/>
            </p:nvSpPr>
            <p:spPr bwMode="auto">
              <a:xfrm>
                <a:off x="2225675" y="24971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0" name="Rectangle 62"/>
              <p:cNvSpPr>
                <a:spLocks noChangeArrowheads="1"/>
              </p:cNvSpPr>
              <p:nvPr/>
            </p:nvSpPr>
            <p:spPr bwMode="auto">
              <a:xfrm>
                <a:off x="2225675" y="26606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1" name="Rectangle 63"/>
              <p:cNvSpPr>
                <a:spLocks noChangeArrowheads="1"/>
              </p:cNvSpPr>
              <p:nvPr/>
            </p:nvSpPr>
            <p:spPr bwMode="auto">
              <a:xfrm>
                <a:off x="2225675" y="28130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2" name="Rectangle 64"/>
              <p:cNvSpPr>
                <a:spLocks noChangeArrowheads="1"/>
              </p:cNvSpPr>
              <p:nvPr/>
            </p:nvSpPr>
            <p:spPr bwMode="auto">
              <a:xfrm>
                <a:off x="2225675" y="29781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3" name="Rectangle 65"/>
              <p:cNvSpPr>
                <a:spLocks noChangeArrowheads="1"/>
              </p:cNvSpPr>
              <p:nvPr/>
            </p:nvSpPr>
            <p:spPr bwMode="auto">
              <a:xfrm>
                <a:off x="2225675" y="3127375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4" name="Rectangle 66"/>
              <p:cNvSpPr>
                <a:spLocks noChangeArrowheads="1"/>
              </p:cNvSpPr>
              <p:nvPr/>
            </p:nvSpPr>
            <p:spPr bwMode="auto">
              <a:xfrm>
                <a:off x="2225675" y="329406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Rectangle 67"/>
              <p:cNvSpPr>
                <a:spLocks noChangeArrowheads="1"/>
              </p:cNvSpPr>
              <p:nvPr/>
            </p:nvSpPr>
            <p:spPr bwMode="auto">
              <a:xfrm>
                <a:off x="2225675" y="344328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6" name="Rectangle 68"/>
              <p:cNvSpPr>
                <a:spLocks noChangeArrowheads="1"/>
              </p:cNvSpPr>
              <p:nvPr/>
            </p:nvSpPr>
            <p:spPr bwMode="auto">
              <a:xfrm>
                <a:off x="2225675" y="3609975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7" name="Rectangle 69"/>
              <p:cNvSpPr>
                <a:spLocks noChangeArrowheads="1"/>
              </p:cNvSpPr>
              <p:nvPr/>
            </p:nvSpPr>
            <p:spPr bwMode="auto">
              <a:xfrm>
                <a:off x="2225675" y="37592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8" name="Rectangle 70"/>
              <p:cNvSpPr>
                <a:spLocks noChangeArrowheads="1"/>
              </p:cNvSpPr>
              <p:nvPr/>
            </p:nvSpPr>
            <p:spPr bwMode="auto">
              <a:xfrm>
                <a:off x="2225675" y="39243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9" name="Rectangle 71"/>
              <p:cNvSpPr>
                <a:spLocks noChangeArrowheads="1"/>
              </p:cNvSpPr>
              <p:nvPr/>
            </p:nvSpPr>
            <p:spPr bwMode="auto">
              <a:xfrm>
                <a:off x="2225675" y="40767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0" name="Rectangle 72"/>
              <p:cNvSpPr>
                <a:spLocks noChangeArrowheads="1"/>
              </p:cNvSpPr>
              <p:nvPr/>
            </p:nvSpPr>
            <p:spPr bwMode="auto">
              <a:xfrm>
                <a:off x="2225675" y="42402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1" name="Freeform 75"/>
              <p:cNvSpPr/>
              <p:nvPr/>
            </p:nvSpPr>
            <p:spPr bwMode="auto">
              <a:xfrm>
                <a:off x="2171701" y="1331914"/>
                <a:ext cx="73025" cy="3154362"/>
              </a:xfrm>
              <a:custGeom>
                <a:avLst/>
                <a:gdLst/>
                <a:ahLst/>
                <a:cxnLst>
                  <a:cxn ang="0">
                    <a:pos x="0" y="2063"/>
                  </a:cxn>
                  <a:cxn ang="0">
                    <a:pos x="12" y="2073"/>
                  </a:cxn>
                  <a:cxn ang="0">
                    <a:pos x="24" y="2063"/>
                  </a:cxn>
                  <a:cxn ang="0">
                    <a:pos x="24" y="1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2063"/>
                  </a:cxn>
                </a:cxnLst>
                <a:rect l="0" t="0" r="r" b="b"/>
                <a:pathLst>
                  <a:path w="24" h="2073">
                    <a:moveTo>
                      <a:pt x="0" y="2063"/>
                    </a:moveTo>
                    <a:cubicBezTo>
                      <a:pt x="0" y="2069"/>
                      <a:pt x="5" y="2073"/>
                      <a:pt x="12" y="2073"/>
                    </a:cubicBezTo>
                    <a:cubicBezTo>
                      <a:pt x="18" y="2073"/>
                      <a:pt x="24" y="2069"/>
                      <a:pt x="24" y="206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0"/>
                    </a:cubicBezTo>
                    <a:lnTo>
                      <a:pt x="0" y="20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52" name="Group 149"/>
            <p:cNvGrpSpPr/>
            <p:nvPr/>
          </p:nvGrpSpPr>
          <p:grpSpPr>
            <a:xfrm>
              <a:off x="4704549" y="4554587"/>
              <a:ext cx="774658" cy="1665725"/>
              <a:chOff x="2973388" y="3517900"/>
              <a:chExt cx="581025" cy="1249362"/>
            </a:xfrm>
            <a:solidFill>
              <a:schemeClr val="accent2"/>
            </a:solidFill>
          </p:grpSpPr>
          <p:sp>
            <p:nvSpPr>
              <p:cNvPr id="53" name="Rectangle 42"/>
              <p:cNvSpPr>
                <a:spLocks noChangeArrowheads="1"/>
              </p:cNvSpPr>
              <p:nvPr/>
            </p:nvSpPr>
            <p:spPr bwMode="auto">
              <a:xfrm>
                <a:off x="3184525" y="4241800"/>
                <a:ext cx="369888" cy="2444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3332163" y="4202113"/>
                <a:ext cx="85725" cy="39687"/>
              </a:xfrm>
              <a:custGeom>
                <a:avLst/>
                <a:gdLst/>
                <a:ahLst/>
                <a:cxnLst>
                  <a:cxn ang="0">
                    <a:pos x="51" y="24"/>
                  </a:cxn>
                  <a:cxn ang="0">
                    <a:pos x="44" y="7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7" y="7"/>
                  </a:cxn>
                  <a:cxn ang="0">
                    <a:pos x="0" y="24"/>
                  </a:cxn>
                  <a:cxn ang="0">
                    <a:pos x="8" y="24"/>
                  </a:cxn>
                  <a:cxn ang="0">
                    <a:pos x="12" y="13"/>
                  </a:cxn>
                  <a:cxn ang="0">
                    <a:pos x="24" y="8"/>
                  </a:cxn>
                  <a:cxn ang="0">
                    <a:pos x="26" y="8"/>
                  </a:cxn>
                  <a:cxn ang="0">
                    <a:pos x="39" y="13"/>
                  </a:cxn>
                  <a:cxn ang="0">
                    <a:pos x="43" y="24"/>
                  </a:cxn>
                  <a:cxn ang="0">
                    <a:pos x="51" y="24"/>
                  </a:cxn>
                </a:cxnLst>
                <a:rect l="0" t="0" r="r" b="b"/>
                <a:pathLst>
                  <a:path w="51" h="24">
                    <a:moveTo>
                      <a:pt x="51" y="24"/>
                    </a:moveTo>
                    <a:cubicBezTo>
                      <a:pt x="51" y="17"/>
                      <a:pt x="49" y="11"/>
                      <a:pt x="44" y="7"/>
                    </a:cubicBezTo>
                    <a:cubicBezTo>
                      <a:pt x="39" y="3"/>
                      <a:pt x="33" y="0"/>
                      <a:pt x="2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8" y="0"/>
                      <a:pt x="11" y="3"/>
                      <a:pt x="7" y="7"/>
                    </a:cubicBezTo>
                    <a:cubicBezTo>
                      <a:pt x="2" y="11"/>
                      <a:pt x="0" y="17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0"/>
                      <a:pt x="9" y="16"/>
                      <a:pt x="12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1" y="8"/>
                      <a:pt x="35" y="10"/>
                      <a:pt x="39" y="13"/>
                    </a:cubicBezTo>
                    <a:cubicBezTo>
                      <a:pt x="42" y="16"/>
                      <a:pt x="43" y="20"/>
                      <a:pt x="43" y="24"/>
                    </a:cubicBezTo>
                    <a:lnTo>
                      <a:pt x="51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3263900" y="4316413"/>
                <a:ext cx="290513" cy="63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6" name="Freeform 45"/>
              <p:cNvSpPr/>
              <p:nvPr/>
            </p:nvSpPr>
            <p:spPr bwMode="auto">
              <a:xfrm>
                <a:off x="3263900" y="4316413"/>
                <a:ext cx="290513" cy="635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83" y="4"/>
                  </a:cxn>
                  <a:cxn ang="0">
                    <a:pos x="183" y="0"/>
                  </a:cxn>
                  <a:cxn ang="0">
                    <a:pos x="0" y="0"/>
                  </a:cxn>
                </a:cxnLst>
                <a:rect l="0" t="0" r="r" b="b"/>
                <a:pathLst>
                  <a:path w="183" h="4">
                    <a:moveTo>
                      <a:pt x="0" y="4"/>
                    </a:moveTo>
                    <a:lnTo>
                      <a:pt x="183" y="4"/>
                    </a:lnTo>
                    <a:lnTo>
                      <a:pt x="18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7" name="Freeform 46"/>
              <p:cNvSpPr/>
              <p:nvPr/>
            </p:nvSpPr>
            <p:spPr bwMode="auto">
              <a:xfrm>
                <a:off x="3348038" y="4295775"/>
                <a:ext cx="53975" cy="46037"/>
              </a:xfrm>
              <a:custGeom>
                <a:avLst/>
                <a:gdLst/>
                <a:ahLst/>
                <a:cxnLst>
                  <a:cxn ang="0">
                    <a:pos x="8" y="29"/>
                  </a:cxn>
                  <a:cxn ang="0">
                    <a:pos x="0" y="15"/>
                  </a:cxn>
                  <a:cxn ang="0">
                    <a:pos x="8" y="0"/>
                  </a:cxn>
                  <a:cxn ang="0">
                    <a:pos x="25" y="0"/>
                  </a:cxn>
                  <a:cxn ang="0">
                    <a:pos x="34" y="15"/>
                  </a:cxn>
                  <a:cxn ang="0">
                    <a:pos x="25" y="29"/>
                  </a:cxn>
                  <a:cxn ang="0">
                    <a:pos x="8" y="29"/>
                  </a:cxn>
                </a:cxnLst>
                <a:rect l="0" t="0" r="r" b="b"/>
                <a:pathLst>
                  <a:path w="34" h="29">
                    <a:moveTo>
                      <a:pt x="8" y="29"/>
                    </a:moveTo>
                    <a:lnTo>
                      <a:pt x="0" y="15"/>
                    </a:lnTo>
                    <a:lnTo>
                      <a:pt x="8" y="0"/>
                    </a:lnTo>
                    <a:lnTo>
                      <a:pt x="25" y="0"/>
                    </a:lnTo>
                    <a:lnTo>
                      <a:pt x="34" y="15"/>
                    </a:lnTo>
                    <a:lnTo>
                      <a:pt x="25" y="29"/>
                    </a:lnTo>
                    <a:lnTo>
                      <a:pt x="8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grpSp>
            <p:nvGrpSpPr>
              <p:cNvPr id="58" name="Group 147"/>
              <p:cNvGrpSpPr/>
              <p:nvPr/>
            </p:nvGrpSpPr>
            <p:grpSpPr>
              <a:xfrm>
                <a:off x="2973388" y="3517900"/>
                <a:ext cx="431800" cy="1249362"/>
                <a:chOff x="2973388" y="3517900"/>
                <a:chExt cx="431800" cy="1249362"/>
              </a:xfrm>
              <a:grpFill/>
            </p:grpSpPr>
            <p:grpSp>
              <p:nvGrpSpPr>
                <p:cNvPr id="59" name="Group 146"/>
                <p:cNvGrpSpPr/>
                <p:nvPr/>
              </p:nvGrpSpPr>
              <p:grpSpPr>
                <a:xfrm>
                  <a:off x="2973388" y="3541713"/>
                  <a:ext cx="431800" cy="1225549"/>
                  <a:chOff x="2973388" y="3541713"/>
                  <a:chExt cx="431800" cy="1225549"/>
                </a:xfrm>
                <a:grpFill/>
              </p:grpSpPr>
              <p:sp>
                <p:nvSpPr>
                  <p:cNvPr id="6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3224213" y="3619500"/>
                    <a:ext cx="22225" cy="26987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2" name="Freeform 6"/>
                  <p:cNvSpPr/>
                  <p:nvPr/>
                </p:nvSpPr>
                <p:spPr bwMode="auto">
                  <a:xfrm>
                    <a:off x="3146425" y="3694113"/>
                    <a:ext cx="71438" cy="58737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19"/>
                      </a:cxn>
                      <a:cxn ang="0">
                        <a:pos x="7" y="35"/>
                      </a:cxn>
                      <a:cxn ang="0">
                        <a:pos x="41" y="28"/>
                      </a:cxn>
                      <a:cxn ang="0">
                        <a:pos x="43" y="7"/>
                      </a:cxn>
                    </a:cxnLst>
                    <a:rect l="0" t="0" r="r" b="b"/>
                    <a:pathLst>
                      <a:path w="43" h="35">
                        <a:moveTo>
                          <a:pt x="28" y="0"/>
                        </a:moveTo>
                        <a:cubicBezTo>
                          <a:pt x="28" y="0"/>
                          <a:pt x="30" y="29"/>
                          <a:pt x="0" y="19"/>
                        </a:cubicBezTo>
                        <a:cubicBezTo>
                          <a:pt x="7" y="35"/>
                          <a:pt x="7" y="35"/>
                          <a:pt x="7" y="35"/>
                        </a:cubicBezTo>
                        <a:cubicBezTo>
                          <a:pt x="41" y="28"/>
                          <a:pt x="41" y="28"/>
                          <a:pt x="41" y="28"/>
                        </a:cubicBezTo>
                        <a:cubicBezTo>
                          <a:pt x="43" y="7"/>
                          <a:pt x="43" y="7"/>
                          <a:pt x="43" y="7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3" name="Freeform 47"/>
                  <p:cNvSpPr/>
                  <p:nvPr/>
                </p:nvSpPr>
                <p:spPr bwMode="auto">
                  <a:xfrm>
                    <a:off x="3152775" y="4138613"/>
                    <a:ext cx="150813" cy="581025"/>
                  </a:xfrm>
                  <a:custGeom>
                    <a:avLst/>
                    <a:gdLst/>
                    <a:ahLst/>
                    <a:cxnLst>
                      <a:cxn ang="0">
                        <a:pos x="90" y="320"/>
                      </a:cxn>
                      <a:cxn ang="0">
                        <a:pos x="68" y="209"/>
                      </a:cxn>
                      <a:cxn ang="0">
                        <a:pos x="71" y="19"/>
                      </a:cxn>
                      <a:cxn ang="0">
                        <a:pos x="71" y="0"/>
                      </a:cxn>
                      <a:cxn ang="0">
                        <a:pos x="7" y="11"/>
                      </a:cxn>
                      <a:cxn ang="0">
                        <a:pos x="18" y="215"/>
                      </a:cxn>
                      <a:cxn ang="0">
                        <a:pos x="37" y="320"/>
                      </a:cxn>
                      <a:cxn ang="0">
                        <a:pos x="8" y="349"/>
                      </a:cxn>
                      <a:cxn ang="0">
                        <a:pos x="90" y="349"/>
                      </a:cxn>
                      <a:cxn ang="0">
                        <a:pos x="90" y="320"/>
                      </a:cxn>
                    </a:cxnLst>
                    <a:rect l="0" t="0" r="r" b="b"/>
                    <a:pathLst>
                      <a:path w="90" h="349">
                        <a:moveTo>
                          <a:pt x="90" y="320"/>
                        </a:moveTo>
                        <a:cubicBezTo>
                          <a:pt x="90" y="320"/>
                          <a:pt x="72" y="243"/>
                          <a:pt x="68" y="209"/>
                        </a:cubicBezTo>
                        <a:cubicBezTo>
                          <a:pt x="64" y="166"/>
                          <a:pt x="69" y="50"/>
                          <a:pt x="71" y="19"/>
                        </a:cubicBezTo>
                        <a:cubicBezTo>
                          <a:pt x="71" y="14"/>
                          <a:pt x="71" y="0"/>
                          <a:pt x="71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1"/>
                          <a:pt x="14" y="182"/>
                          <a:pt x="18" y="215"/>
                        </a:cubicBezTo>
                        <a:cubicBezTo>
                          <a:pt x="22" y="247"/>
                          <a:pt x="37" y="320"/>
                          <a:pt x="37" y="320"/>
                        </a:cubicBezTo>
                        <a:cubicBezTo>
                          <a:pt x="0" y="329"/>
                          <a:pt x="8" y="349"/>
                          <a:pt x="8" y="349"/>
                        </a:cubicBezTo>
                        <a:cubicBezTo>
                          <a:pt x="90" y="349"/>
                          <a:pt x="90" y="349"/>
                          <a:pt x="90" y="349"/>
                        </a:cubicBezTo>
                        <a:lnTo>
                          <a:pt x="90" y="32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4" name="Freeform 48"/>
                  <p:cNvSpPr/>
                  <p:nvPr/>
                </p:nvSpPr>
                <p:spPr bwMode="auto">
                  <a:xfrm>
                    <a:off x="2973388" y="4146550"/>
                    <a:ext cx="273050" cy="620712"/>
                  </a:xfrm>
                  <a:custGeom>
                    <a:avLst/>
                    <a:gdLst/>
                    <a:ahLst/>
                    <a:cxnLst>
                      <a:cxn ang="0">
                        <a:pos x="112" y="115"/>
                      </a:cxn>
                      <a:cxn ang="0">
                        <a:pos x="164" y="7"/>
                      </a:cxn>
                      <a:cxn ang="0">
                        <a:pos x="48" y="0"/>
                      </a:cxn>
                      <a:cxn ang="0">
                        <a:pos x="40" y="194"/>
                      </a:cxn>
                      <a:cxn ang="0">
                        <a:pos x="53" y="340"/>
                      </a:cxn>
                      <a:cxn ang="0">
                        <a:pos x="0" y="373"/>
                      </a:cxn>
                      <a:cxn ang="0">
                        <a:pos x="96" y="373"/>
                      </a:cxn>
                      <a:cxn ang="0">
                        <a:pos x="97" y="345"/>
                      </a:cxn>
                      <a:cxn ang="0">
                        <a:pos x="95" y="193"/>
                      </a:cxn>
                      <a:cxn ang="0">
                        <a:pos x="112" y="115"/>
                      </a:cxn>
                    </a:cxnLst>
                    <a:rect l="0" t="0" r="r" b="b"/>
                    <a:pathLst>
                      <a:path w="164" h="373">
                        <a:moveTo>
                          <a:pt x="112" y="115"/>
                        </a:moveTo>
                        <a:cubicBezTo>
                          <a:pt x="164" y="7"/>
                          <a:pt x="164" y="7"/>
                          <a:pt x="164" y="7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48" y="0"/>
                          <a:pt x="45" y="132"/>
                          <a:pt x="40" y="194"/>
                        </a:cubicBezTo>
                        <a:cubicBezTo>
                          <a:pt x="38" y="218"/>
                          <a:pt x="50" y="316"/>
                          <a:pt x="53" y="340"/>
                        </a:cubicBezTo>
                        <a:cubicBezTo>
                          <a:pt x="11" y="340"/>
                          <a:pt x="0" y="373"/>
                          <a:pt x="0" y="373"/>
                        </a:cubicBezTo>
                        <a:cubicBezTo>
                          <a:pt x="96" y="373"/>
                          <a:pt x="96" y="373"/>
                          <a:pt x="96" y="373"/>
                        </a:cubicBezTo>
                        <a:cubicBezTo>
                          <a:pt x="97" y="345"/>
                          <a:pt x="97" y="345"/>
                          <a:pt x="97" y="345"/>
                        </a:cubicBezTo>
                        <a:cubicBezTo>
                          <a:pt x="97" y="345"/>
                          <a:pt x="91" y="274"/>
                          <a:pt x="95" y="193"/>
                        </a:cubicBezTo>
                        <a:cubicBezTo>
                          <a:pt x="96" y="174"/>
                          <a:pt x="112" y="115"/>
                          <a:pt x="112" y="115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5" name="Freeform 49"/>
                  <p:cNvSpPr>
                    <a:spLocks noEditPoints="1"/>
                  </p:cNvSpPr>
                  <p:nvPr/>
                </p:nvSpPr>
                <p:spPr bwMode="auto">
                  <a:xfrm>
                    <a:off x="2976563" y="3541713"/>
                    <a:ext cx="428625" cy="685800"/>
                  </a:xfrm>
                  <a:custGeom>
                    <a:avLst/>
                    <a:gdLst/>
                    <a:ahLst/>
                    <a:cxnLst>
                      <a:cxn ang="0">
                        <a:pos x="252" y="390"/>
                      </a:cxn>
                      <a:cxn ang="0">
                        <a:pos x="258" y="390"/>
                      </a:cxn>
                      <a:cxn ang="0">
                        <a:pos x="251" y="252"/>
                      </a:cxn>
                      <a:cxn ang="0">
                        <a:pos x="227" y="144"/>
                      </a:cxn>
                      <a:cxn ang="0">
                        <a:pos x="173" y="115"/>
                      </a:cxn>
                      <a:cxn ang="0">
                        <a:pos x="173" y="109"/>
                      </a:cxn>
                      <a:cxn ang="0">
                        <a:pos x="173" y="109"/>
                      </a:cxn>
                      <a:cxn ang="0">
                        <a:pos x="173" y="99"/>
                      </a:cxn>
                      <a:cxn ang="0">
                        <a:pos x="159" y="93"/>
                      </a:cxn>
                      <a:cxn ang="0">
                        <a:pos x="152" y="25"/>
                      </a:cxn>
                      <a:cxn ang="0">
                        <a:pos x="132" y="13"/>
                      </a:cxn>
                      <a:cxn ang="0">
                        <a:pos x="132" y="13"/>
                      </a:cxn>
                      <a:cxn ang="0">
                        <a:pos x="112" y="4"/>
                      </a:cxn>
                      <a:cxn ang="0">
                        <a:pos x="100" y="0"/>
                      </a:cxn>
                      <a:cxn ang="0">
                        <a:pos x="33" y="19"/>
                      </a:cxn>
                      <a:cxn ang="0">
                        <a:pos x="3" y="39"/>
                      </a:cxn>
                      <a:cxn ang="0">
                        <a:pos x="82" y="152"/>
                      </a:cxn>
                      <a:cxn ang="0">
                        <a:pos x="80" y="159"/>
                      </a:cxn>
                      <a:cxn ang="0">
                        <a:pos x="57" y="244"/>
                      </a:cxn>
                      <a:cxn ang="0">
                        <a:pos x="30" y="370"/>
                      </a:cxn>
                      <a:cxn ang="0">
                        <a:pos x="197" y="370"/>
                      </a:cxn>
                      <a:cxn ang="0">
                        <a:pos x="209" y="231"/>
                      </a:cxn>
                      <a:cxn ang="0">
                        <a:pos x="215" y="262"/>
                      </a:cxn>
                      <a:cxn ang="0">
                        <a:pos x="223" y="390"/>
                      </a:cxn>
                      <a:cxn ang="0">
                        <a:pos x="227" y="390"/>
                      </a:cxn>
                      <a:cxn ang="0">
                        <a:pos x="227" y="395"/>
                      </a:cxn>
                      <a:cxn ang="0">
                        <a:pos x="227" y="396"/>
                      </a:cxn>
                      <a:cxn ang="0">
                        <a:pos x="241" y="411"/>
                      </a:cxn>
                      <a:cxn ang="0">
                        <a:pos x="252" y="394"/>
                      </a:cxn>
                      <a:cxn ang="0">
                        <a:pos x="252" y="393"/>
                      </a:cxn>
                      <a:cxn ang="0">
                        <a:pos x="252" y="390"/>
                      </a:cxn>
                      <a:cxn ang="0">
                        <a:pos x="130" y="103"/>
                      </a:cxn>
                      <a:cxn ang="0">
                        <a:pos x="121" y="112"/>
                      </a:cxn>
                      <a:cxn ang="0">
                        <a:pos x="107" y="113"/>
                      </a:cxn>
                      <a:cxn ang="0">
                        <a:pos x="37" y="45"/>
                      </a:cxn>
                      <a:cxn ang="0">
                        <a:pos x="102" y="27"/>
                      </a:cxn>
                      <a:cxn ang="0">
                        <a:pos x="101" y="21"/>
                      </a:cxn>
                      <a:cxn ang="0">
                        <a:pos x="105" y="22"/>
                      </a:cxn>
                      <a:cxn ang="0">
                        <a:pos x="124" y="25"/>
                      </a:cxn>
                      <a:cxn ang="0">
                        <a:pos x="120" y="32"/>
                      </a:cxn>
                      <a:cxn ang="0">
                        <a:pos x="106" y="38"/>
                      </a:cxn>
                      <a:cxn ang="0">
                        <a:pos x="111" y="47"/>
                      </a:cxn>
                      <a:cxn ang="0">
                        <a:pos x="111" y="47"/>
                      </a:cxn>
                      <a:cxn ang="0">
                        <a:pos x="102" y="72"/>
                      </a:cxn>
                      <a:cxn ang="0">
                        <a:pos x="130" y="92"/>
                      </a:cxn>
                      <a:cxn ang="0">
                        <a:pos x="130" y="103"/>
                      </a:cxn>
                    </a:cxnLst>
                    <a:rect l="0" t="0" r="r" b="b"/>
                    <a:pathLst>
                      <a:path w="258" h="412">
                        <a:moveTo>
                          <a:pt x="252" y="390"/>
                        </a:moveTo>
                        <a:cubicBezTo>
                          <a:pt x="258" y="390"/>
                          <a:pt x="258" y="390"/>
                          <a:pt x="258" y="390"/>
                        </a:cubicBezTo>
                        <a:cubicBezTo>
                          <a:pt x="258" y="390"/>
                          <a:pt x="254" y="283"/>
                          <a:pt x="251" y="252"/>
                        </a:cubicBezTo>
                        <a:cubicBezTo>
                          <a:pt x="243" y="191"/>
                          <a:pt x="231" y="152"/>
                          <a:pt x="227" y="144"/>
                        </a:cubicBezTo>
                        <a:cubicBezTo>
                          <a:pt x="221" y="135"/>
                          <a:pt x="173" y="115"/>
                          <a:pt x="173" y="115"/>
                        </a:cubicBezTo>
                        <a:cubicBezTo>
                          <a:pt x="173" y="109"/>
                          <a:pt x="173" y="109"/>
                          <a:pt x="173" y="109"/>
                        </a:cubicBezTo>
                        <a:cubicBezTo>
                          <a:pt x="173" y="109"/>
                          <a:pt x="173" y="109"/>
                          <a:pt x="173" y="109"/>
                        </a:cubicBezTo>
                        <a:cubicBezTo>
                          <a:pt x="173" y="99"/>
                          <a:pt x="173" y="99"/>
                          <a:pt x="173" y="99"/>
                        </a:cubicBezTo>
                        <a:cubicBezTo>
                          <a:pt x="159" y="93"/>
                          <a:pt x="159" y="93"/>
                          <a:pt x="159" y="93"/>
                        </a:cubicBezTo>
                        <a:cubicBezTo>
                          <a:pt x="159" y="93"/>
                          <a:pt x="156" y="30"/>
                          <a:pt x="152" y="25"/>
                        </a:cubicBezTo>
                        <a:cubicBezTo>
                          <a:pt x="140" y="8"/>
                          <a:pt x="132" y="13"/>
                          <a:pt x="132" y="13"/>
                        </a:cubicBezTo>
                        <a:cubicBezTo>
                          <a:pt x="132" y="13"/>
                          <a:pt x="132" y="13"/>
                          <a:pt x="132" y="13"/>
                        </a:cubicBezTo>
                        <a:cubicBezTo>
                          <a:pt x="126" y="9"/>
                          <a:pt x="116" y="6"/>
                          <a:pt x="112" y="4"/>
                        </a:cubicBezTo>
                        <a:cubicBezTo>
                          <a:pt x="103" y="1"/>
                          <a:pt x="100" y="0"/>
                          <a:pt x="100" y="0"/>
                        </a:cubicBezTo>
                        <a:cubicBezTo>
                          <a:pt x="33" y="19"/>
                          <a:pt x="33" y="19"/>
                          <a:pt x="33" y="19"/>
                        </a:cubicBezTo>
                        <a:cubicBezTo>
                          <a:pt x="33" y="19"/>
                          <a:pt x="4" y="28"/>
                          <a:pt x="3" y="39"/>
                        </a:cubicBezTo>
                        <a:cubicBezTo>
                          <a:pt x="0" y="65"/>
                          <a:pt x="61" y="130"/>
                          <a:pt x="82" y="152"/>
                        </a:cubicBezTo>
                        <a:cubicBezTo>
                          <a:pt x="82" y="154"/>
                          <a:pt x="81" y="156"/>
                          <a:pt x="80" y="159"/>
                        </a:cubicBezTo>
                        <a:cubicBezTo>
                          <a:pt x="74" y="180"/>
                          <a:pt x="66" y="208"/>
                          <a:pt x="57" y="244"/>
                        </a:cubicBezTo>
                        <a:cubicBezTo>
                          <a:pt x="45" y="293"/>
                          <a:pt x="30" y="370"/>
                          <a:pt x="30" y="370"/>
                        </a:cubicBezTo>
                        <a:cubicBezTo>
                          <a:pt x="197" y="370"/>
                          <a:pt x="197" y="370"/>
                          <a:pt x="197" y="370"/>
                        </a:cubicBezTo>
                        <a:cubicBezTo>
                          <a:pt x="197" y="370"/>
                          <a:pt x="199" y="295"/>
                          <a:pt x="209" y="231"/>
                        </a:cubicBezTo>
                        <a:cubicBezTo>
                          <a:pt x="211" y="240"/>
                          <a:pt x="214" y="250"/>
                          <a:pt x="215" y="262"/>
                        </a:cubicBezTo>
                        <a:cubicBezTo>
                          <a:pt x="219" y="290"/>
                          <a:pt x="223" y="390"/>
                          <a:pt x="223" y="390"/>
                        </a:cubicBezTo>
                        <a:cubicBezTo>
                          <a:pt x="227" y="390"/>
                          <a:pt x="227" y="390"/>
                          <a:pt x="227" y="390"/>
                        </a:cubicBezTo>
                        <a:cubicBezTo>
                          <a:pt x="227" y="391"/>
                          <a:pt x="227" y="393"/>
                          <a:pt x="227" y="395"/>
                        </a:cubicBezTo>
                        <a:cubicBezTo>
                          <a:pt x="227" y="396"/>
                          <a:pt x="227" y="396"/>
                          <a:pt x="227" y="396"/>
                        </a:cubicBezTo>
                        <a:cubicBezTo>
                          <a:pt x="228" y="405"/>
                          <a:pt x="234" y="412"/>
                          <a:pt x="241" y="411"/>
                        </a:cubicBezTo>
                        <a:cubicBezTo>
                          <a:pt x="248" y="410"/>
                          <a:pt x="253" y="403"/>
                          <a:pt x="252" y="394"/>
                        </a:cubicBezTo>
                        <a:cubicBezTo>
                          <a:pt x="252" y="393"/>
                          <a:pt x="252" y="393"/>
                          <a:pt x="252" y="393"/>
                        </a:cubicBezTo>
                        <a:cubicBezTo>
                          <a:pt x="252" y="392"/>
                          <a:pt x="252" y="391"/>
                          <a:pt x="252" y="390"/>
                        </a:cubicBezTo>
                        <a:close/>
                        <a:moveTo>
                          <a:pt x="130" y="103"/>
                        </a:moveTo>
                        <a:cubicBezTo>
                          <a:pt x="128" y="108"/>
                          <a:pt x="122" y="112"/>
                          <a:pt x="121" y="112"/>
                        </a:cubicBezTo>
                        <a:cubicBezTo>
                          <a:pt x="115" y="113"/>
                          <a:pt x="111" y="114"/>
                          <a:pt x="107" y="113"/>
                        </a:cubicBezTo>
                        <a:cubicBezTo>
                          <a:pt x="92" y="104"/>
                          <a:pt x="37" y="49"/>
                          <a:pt x="37" y="45"/>
                        </a:cubicBezTo>
                        <a:cubicBezTo>
                          <a:pt x="36" y="42"/>
                          <a:pt x="102" y="27"/>
                          <a:pt x="102" y="27"/>
                        </a:cubicBezTo>
                        <a:cubicBezTo>
                          <a:pt x="101" y="21"/>
                          <a:pt x="101" y="21"/>
                          <a:pt x="101" y="21"/>
                        </a:cubicBezTo>
                        <a:cubicBezTo>
                          <a:pt x="102" y="21"/>
                          <a:pt x="103" y="21"/>
                          <a:pt x="105" y="22"/>
                        </a:cubicBezTo>
                        <a:cubicBezTo>
                          <a:pt x="109" y="23"/>
                          <a:pt x="117" y="25"/>
                          <a:pt x="124" y="25"/>
                        </a:cubicBezTo>
                        <a:cubicBezTo>
                          <a:pt x="123" y="27"/>
                          <a:pt x="121" y="29"/>
                          <a:pt x="120" y="32"/>
                        </a:cubicBezTo>
                        <a:cubicBezTo>
                          <a:pt x="106" y="38"/>
                          <a:pt x="106" y="38"/>
                          <a:pt x="106" y="38"/>
                        </a:cubicBezTo>
                        <a:cubicBezTo>
                          <a:pt x="111" y="47"/>
                          <a:pt x="111" y="47"/>
                          <a:pt x="111" y="47"/>
                        </a:cubicBezTo>
                        <a:cubicBezTo>
                          <a:pt x="111" y="47"/>
                          <a:pt x="111" y="47"/>
                          <a:pt x="111" y="47"/>
                        </a:cubicBezTo>
                        <a:cubicBezTo>
                          <a:pt x="105" y="58"/>
                          <a:pt x="100" y="69"/>
                          <a:pt x="102" y="72"/>
                        </a:cubicBezTo>
                        <a:cubicBezTo>
                          <a:pt x="106" y="80"/>
                          <a:pt x="130" y="92"/>
                          <a:pt x="130" y="92"/>
                        </a:cubicBezTo>
                        <a:cubicBezTo>
                          <a:pt x="130" y="92"/>
                          <a:pt x="131" y="101"/>
                          <a:pt x="130" y="10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</p:grpSp>
            <p:sp>
              <p:nvSpPr>
                <p:cNvPr id="60" name="Freeform 87"/>
                <p:cNvSpPr/>
                <p:nvPr/>
              </p:nvSpPr>
              <p:spPr bwMode="auto">
                <a:xfrm>
                  <a:off x="3182938" y="3517900"/>
                  <a:ext cx="146050" cy="207962"/>
                </a:xfrm>
                <a:custGeom>
                  <a:avLst/>
                  <a:gdLst/>
                  <a:ahLst/>
                  <a:cxnLst>
                    <a:cxn ang="0">
                      <a:pos x="6" y="30"/>
                    </a:cxn>
                    <a:cxn ang="0">
                      <a:pos x="6" y="3"/>
                    </a:cxn>
                    <a:cxn ang="0">
                      <a:pos x="44" y="9"/>
                    </a:cxn>
                    <a:cxn ang="0">
                      <a:pos x="67" y="14"/>
                    </a:cxn>
                    <a:cxn ang="0">
                      <a:pos x="88" y="56"/>
                    </a:cxn>
                    <a:cxn ang="0">
                      <a:pos x="51" y="112"/>
                    </a:cxn>
                    <a:cxn ang="0">
                      <a:pos x="39" y="125"/>
                    </a:cxn>
                  </a:cxnLst>
                  <a:rect l="0" t="0" r="r" b="b"/>
                  <a:pathLst>
                    <a:path w="88" h="125">
                      <a:moveTo>
                        <a:pt x="6" y="30"/>
                      </a:moveTo>
                      <a:cubicBezTo>
                        <a:pt x="6" y="30"/>
                        <a:pt x="0" y="0"/>
                        <a:pt x="6" y="3"/>
                      </a:cubicBezTo>
                      <a:cubicBezTo>
                        <a:pt x="25" y="11"/>
                        <a:pt x="34" y="7"/>
                        <a:pt x="44" y="9"/>
                      </a:cubicBezTo>
                      <a:cubicBezTo>
                        <a:pt x="55" y="10"/>
                        <a:pt x="58" y="9"/>
                        <a:pt x="67" y="14"/>
                      </a:cubicBezTo>
                      <a:cubicBezTo>
                        <a:pt x="88" y="27"/>
                        <a:pt x="88" y="36"/>
                        <a:pt x="88" y="56"/>
                      </a:cubicBezTo>
                      <a:cubicBezTo>
                        <a:pt x="88" y="94"/>
                        <a:pt x="69" y="95"/>
                        <a:pt x="51" y="112"/>
                      </a:cubicBezTo>
                      <a:cubicBezTo>
                        <a:pt x="39" y="125"/>
                        <a:pt x="39" y="125"/>
                        <a:pt x="39" y="125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</p:grpSp>
        <p:grpSp>
          <p:nvGrpSpPr>
            <p:cNvPr id="66" name="Group 20"/>
            <p:cNvGrpSpPr/>
            <p:nvPr/>
          </p:nvGrpSpPr>
          <p:grpSpPr>
            <a:xfrm>
              <a:off x="4372251" y="1295518"/>
              <a:ext cx="1545083" cy="971076"/>
              <a:chOff x="686838" y="2184398"/>
              <a:chExt cx="1192213" cy="749300"/>
            </a:xfrm>
            <a:solidFill>
              <a:schemeClr val="accent1"/>
            </a:solidFill>
          </p:grpSpPr>
          <p:sp>
            <p:nvSpPr>
              <p:cNvPr id="67" name="Freeform 7"/>
              <p:cNvSpPr>
                <a:spLocks noEditPoints="1"/>
              </p:cNvSpPr>
              <p:nvPr/>
            </p:nvSpPr>
            <p:spPr bwMode="auto">
              <a:xfrm>
                <a:off x="686838" y="2198685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68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69" name="Group 23"/>
            <p:cNvGrpSpPr/>
            <p:nvPr/>
          </p:nvGrpSpPr>
          <p:grpSpPr>
            <a:xfrm>
              <a:off x="2150088" y="2436837"/>
              <a:ext cx="1257015" cy="790028"/>
              <a:chOff x="686838" y="2184398"/>
              <a:chExt cx="1192213" cy="749301"/>
            </a:xfrm>
            <a:solidFill>
              <a:schemeClr val="accent2"/>
            </a:solidFill>
          </p:grpSpPr>
          <p:sp>
            <p:nvSpPr>
              <p:cNvPr id="70" name="Freeform 7"/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1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72" name="Group 32"/>
            <p:cNvGrpSpPr/>
            <p:nvPr/>
          </p:nvGrpSpPr>
          <p:grpSpPr>
            <a:xfrm>
              <a:off x="993910" y="2963925"/>
              <a:ext cx="985030" cy="619088"/>
              <a:chOff x="686838" y="2184398"/>
              <a:chExt cx="1192213" cy="749301"/>
            </a:xfrm>
            <a:solidFill>
              <a:schemeClr val="accent1"/>
            </a:solidFill>
          </p:grpSpPr>
          <p:sp>
            <p:nvSpPr>
              <p:cNvPr id="73" name="Freeform 7"/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4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122676" y="2271370"/>
            <a:ext cx="662480" cy="2605576"/>
            <a:chOff x="6112516" y="2423767"/>
            <a:chExt cx="662480" cy="2605576"/>
          </a:xfrm>
        </p:grpSpPr>
        <p:sp>
          <p:nvSpPr>
            <p:cNvPr id="75" name="Freeform 46"/>
            <p:cNvSpPr>
              <a:spLocks noEditPoints="1"/>
            </p:cNvSpPr>
            <p:nvPr/>
          </p:nvSpPr>
          <p:spPr bwMode="auto">
            <a:xfrm>
              <a:off x="6112516" y="2423767"/>
              <a:ext cx="662480" cy="66248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76" name="Freeform 46"/>
            <p:cNvSpPr>
              <a:spLocks noEditPoints="1"/>
            </p:cNvSpPr>
            <p:nvPr/>
          </p:nvSpPr>
          <p:spPr bwMode="auto">
            <a:xfrm>
              <a:off x="6112516" y="3401601"/>
              <a:ext cx="662480" cy="66248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77" name="Freeform 46"/>
            <p:cNvSpPr>
              <a:spLocks noEditPoints="1"/>
            </p:cNvSpPr>
            <p:nvPr/>
          </p:nvSpPr>
          <p:spPr bwMode="auto">
            <a:xfrm>
              <a:off x="6112516" y="4366863"/>
              <a:ext cx="662480" cy="66248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566C720E-8FF0-455F-9945-AE02F40BDFE1}"/>
              </a:ext>
            </a:extLst>
          </p:cNvPr>
          <p:cNvSpPr/>
          <p:nvPr/>
        </p:nvSpPr>
        <p:spPr>
          <a:xfrm>
            <a:off x="7106781" y="2393572"/>
            <a:ext cx="4304443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冒泡排序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98AA618-3418-4CA4-8909-3123AEDEBAE6}"/>
              </a:ext>
            </a:extLst>
          </p:cNvPr>
          <p:cNvSpPr/>
          <p:nvPr/>
        </p:nvSpPr>
        <p:spPr>
          <a:xfrm>
            <a:off x="7106781" y="3348201"/>
            <a:ext cx="4304443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计数排序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613C048-BA1B-49BB-81F1-9A8039952E4E}"/>
              </a:ext>
            </a:extLst>
          </p:cNvPr>
          <p:cNvSpPr/>
          <p:nvPr/>
        </p:nvSpPr>
        <p:spPr>
          <a:xfrm>
            <a:off x="7140738" y="4297414"/>
            <a:ext cx="4304443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堆排序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A823789-5AC0-41EB-A32F-961A431A7E6D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7C335B7-2ABC-4FBF-BBFD-F6C9DF2B5026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E4C537E-1720-4D70-B6F3-53B4520E740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Top K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3FBCF20A-60FF-4A31-A7D9-AB18EA538F1E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EDB387A-8285-4A64-815A-C1E745807E7B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EEBB205-E681-42FB-915E-26C2AF600FAB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37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1001654" y="1087224"/>
            <a:ext cx="10100100" cy="11018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排序原理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降序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在冒泡排序的原理上，进行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次降序排序（大的放前）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冒泡排序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30CA87E-4618-4A31-A08B-732D910D50DD}"/>
              </a:ext>
            </a:extLst>
          </p:cNvPr>
          <p:cNvSpPr txBox="1"/>
          <p:nvPr/>
        </p:nvSpPr>
        <p:spPr>
          <a:xfrm>
            <a:off x="1001654" y="2579705"/>
            <a:ext cx="4737704" cy="2677656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冒泡排序伪代码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bubbleTop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	n = </a:t>
            </a:r>
            <a:r>
              <a:rPr lang="en-US" altLang="zh-CN" dirty="0" err="1"/>
              <a:t>a.length</a:t>
            </a:r>
            <a:endParaRPr lang="en-US" altLang="zh-CN" dirty="0"/>
          </a:p>
          <a:p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= 0 to 9</a:t>
            </a:r>
          </a:p>
          <a:p>
            <a:r>
              <a:rPr lang="en-US" altLang="zh-CN" dirty="0"/>
              <a:t>		for j = n-1 to i+1</a:t>
            </a:r>
          </a:p>
          <a:p>
            <a:r>
              <a:rPr lang="en-US" altLang="zh-CN" dirty="0"/>
              <a:t>			if a[j] &gt; a[j+1] then</a:t>
            </a:r>
          </a:p>
          <a:p>
            <a:r>
              <a:rPr lang="en-US" altLang="zh-CN" dirty="0"/>
              <a:t>				exchange a[j] with a[j+1]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7ED60C-78C9-4E7C-80CF-B48B9D6C0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60919"/>
              </p:ext>
            </p:extLst>
          </p:nvPr>
        </p:nvGraphicFramePr>
        <p:xfrm>
          <a:off x="6452644" y="5474305"/>
          <a:ext cx="4540094" cy="750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599">
                  <a:extLst>
                    <a:ext uri="{9D8B030D-6E8A-4147-A177-3AD203B41FA5}">
                      <a16:colId xmlns:a16="http://schemas.microsoft.com/office/drawing/2014/main" val="3221152472"/>
                    </a:ext>
                  </a:extLst>
                </a:gridCol>
                <a:gridCol w="711099">
                  <a:extLst>
                    <a:ext uri="{9D8B030D-6E8A-4147-A177-3AD203B41FA5}">
                      <a16:colId xmlns:a16="http://schemas.microsoft.com/office/drawing/2014/main" val="991116099"/>
                    </a:ext>
                  </a:extLst>
                </a:gridCol>
                <a:gridCol w="711099">
                  <a:extLst>
                    <a:ext uri="{9D8B030D-6E8A-4147-A177-3AD203B41FA5}">
                      <a16:colId xmlns:a16="http://schemas.microsoft.com/office/drawing/2014/main" val="434499176"/>
                    </a:ext>
                  </a:extLst>
                </a:gridCol>
                <a:gridCol w="711099">
                  <a:extLst>
                    <a:ext uri="{9D8B030D-6E8A-4147-A177-3AD203B41FA5}">
                      <a16:colId xmlns:a16="http://schemas.microsoft.com/office/drawing/2014/main" val="4098440519"/>
                    </a:ext>
                  </a:extLst>
                </a:gridCol>
                <a:gridCol w="711099">
                  <a:extLst>
                    <a:ext uri="{9D8B030D-6E8A-4147-A177-3AD203B41FA5}">
                      <a16:colId xmlns:a16="http://schemas.microsoft.com/office/drawing/2014/main" val="672104173"/>
                    </a:ext>
                  </a:extLst>
                </a:gridCol>
                <a:gridCol w="711099">
                  <a:extLst>
                    <a:ext uri="{9D8B030D-6E8A-4147-A177-3AD203B41FA5}">
                      <a16:colId xmlns:a16="http://schemas.microsoft.com/office/drawing/2014/main" val="2465143953"/>
                    </a:ext>
                  </a:extLst>
                </a:gridCol>
              </a:tblGrid>
              <a:tr h="3754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实验规模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22504388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冒泡排序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1195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6868568"/>
                  </a:ext>
                </a:extLst>
              </a:tr>
            </a:tbl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73E72EED-13EF-465D-8283-EE2FF9E56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362887"/>
              </p:ext>
            </p:extLst>
          </p:nvPr>
        </p:nvGraphicFramePr>
        <p:xfrm>
          <a:off x="6263631" y="1899138"/>
          <a:ext cx="4838123" cy="305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24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1001654" y="1022747"/>
            <a:ext cx="10100100" cy="146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排序原理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降序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          通过对每个元素进行计数，根据计数的结果来对元素进行排序。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	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计数排序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30CA87E-4618-4A31-A08B-732D910D50DD}"/>
              </a:ext>
            </a:extLst>
          </p:cNvPr>
          <p:cNvSpPr txBox="1"/>
          <p:nvPr/>
        </p:nvSpPr>
        <p:spPr>
          <a:xfrm>
            <a:off x="1293124" y="1824055"/>
            <a:ext cx="3640017" cy="4955203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计数排序伪代码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1200" dirty="0"/>
          </a:p>
          <a:p>
            <a:r>
              <a:rPr lang="en-US" altLang="zh-CN" sz="1400" dirty="0" err="1"/>
              <a:t>countTop</a:t>
            </a:r>
            <a:r>
              <a:rPr lang="en-US" altLang="zh-CN" sz="1400" dirty="0"/>
              <a:t>(a)</a:t>
            </a:r>
          </a:p>
          <a:p>
            <a:r>
              <a:rPr lang="en-US" altLang="zh-CN" sz="1400" dirty="0"/>
              <a:t>	Max = 0</a:t>
            </a:r>
          </a:p>
          <a:p>
            <a:r>
              <a:rPr lang="en-US" altLang="zh-CN" sz="1400" dirty="0"/>
              <a:t>	Min = 1e9</a:t>
            </a:r>
          </a:p>
          <a:p>
            <a:r>
              <a:rPr lang="en-US" altLang="zh-CN" sz="1400" dirty="0"/>
              <a:t>	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 to n-1</a:t>
            </a:r>
          </a:p>
          <a:p>
            <a:r>
              <a:rPr lang="en-US" altLang="zh-CN" sz="1400" dirty="0"/>
              <a:t>		if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]&gt;Max then</a:t>
            </a:r>
          </a:p>
          <a:p>
            <a:r>
              <a:rPr lang="en-US" altLang="zh-CN" sz="1400" dirty="0"/>
              <a:t>			Max =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</a:p>
          <a:p>
            <a:r>
              <a:rPr lang="en-US" altLang="zh-CN" sz="1400" dirty="0"/>
              <a:t>		if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]&lt;Min then</a:t>
            </a:r>
          </a:p>
          <a:p>
            <a:r>
              <a:rPr lang="en-US" altLang="zh-CN" sz="1400" dirty="0"/>
              <a:t>			Min =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</a:p>
          <a:p>
            <a:r>
              <a:rPr lang="en-US" altLang="zh-CN" sz="1400" dirty="0"/>
              <a:t>	range = Max-Min+1</a:t>
            </a:r>
          </a:p>
          <a:p>
            <a:r>
              <a:rPr lang="en-US" altLang="zh-CN" sz="1400" dirty="0"/>
              <a:t>	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 to n</a:t>
            </a:r>
          </a:p>
          <a:p>
            <a:r>
              <a:rPr lang="en-US" altLang="zh-CN" sz="1400" dirty="0"/>
              <a:t>		p[a[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]-Min]++</a:t>
            </a:r>
          </a:p>
          <a:p>
            <a:r>
              <a:rPr lang="en-US" altLang="zh-CN" sz="1400" dirty="0"/>
              <a:t>	find = 0</a:t>
            </a:r>
          </a:p>
          <a:p>
            <a:r>
              <a:rPr lang="en-US" altLang="zh-CN" sz="1400" dirty="0"/>
              <a:t>	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range-1 to 0</a:t>
            </a:r>
          </a:p>
          <a:p>
            <a:r>
              <a:rPr lang="en-US" altLang="zh-CN" sz="1400" dirty="0"/>
              <a:t>		while p[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]&gt;0</a:t>
            </a:r>
          </a:p>
          <a:p>
            <a:r>
              <a:rPr lang="en-US" altLang="zh-CN" sz="1400" dirty="0"/>
              <a:t>			if find &gt;=10 then</a:t>
            </a:r>
          </a:p>
          <a:p>
            <a:r>
              <a:rPr lang="en-US" altLang="zh-CN" sz="1400" dirty="0"/>
              <a:t>				break</a:t>
            </a:r>
          </a:p>
          <a:p>
            <a:r>
              <a:rPr lang="en-US" altLang="zh-CN" sz="1400" dirty="0"/>
              <a:t>			a[find++] = </a:t>
            </a:r>
            <a:r>
              <a:rPr lang="en-US" altLang="zh-CN" sz="1400" dirty="0" err="1"/>
              <a:t>i+Min</a:t>
            </a:r>
            <a:endParaRPr lang="en-US" altLang="zh-CN" sz="1400" dirty="0"/>
          </a:p>
          <a:p>
            <a:r>
              <a:rPr lang="en-US" altLang="zh-CN" sz="1400" dirty="0"/>
              <a:t>			p[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]--</a:t>
            </a:r>
          </a:p>
          <a:p>
            <a:r>
              <a:rPr lang="en-US" altLang="zh-CN" sz="1400" dirty="0"/>
              <a:t>		if find&gt;=10 then</a:t>
            </a:r>
          </a:p>
          <a:p>
            <a:r>
              <a:rPr lang="en-US" altLang="zh-CN" sz="1400" dirty="0"/>
              <a:t>			break</a:t>
            </a:r>
            <a:endParaRPr lang="zh-CN" altLang="en-US" sz="1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BEC45DD-503E-47F1-83A6-B6A8723D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07744"/>
              </p:ext>
            </p:extLst>
          </p:nvPr>
        </p:nvGraphicFramePr>
        <p:xfrm>
          <a:off x="5489984" y="5762075"/>
          <a:ext cx="5408892" cy="641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012">
                  <a:extLst>
                    <a:ext uri="{9D8B030D-6E8A-4147-A177-3AD203B41FA5}">
                      <a16:colId xmlns:a16="http://schemas.microsoft.com/office/drawing/2014/main" val="3674752923"/>
                    </a:ext>
                  </a:extLst>
                </a:gridCol>
                <a:gridCol w="847176">
                  <a:extLst>
                    <a:ext uri="{9D8B030D-6E8A-4147-A177-3AD203B41FA5}">
                      <a16:colId xmlns:a16="http://schemas.microsoft.com/office/drawing/2014/main" val="1189057137"/>
                    </a:ext>
                  </a:extLst>
                </a:gridCol>
                <a:gridCol w="847176">
                  <a:extLst>
                    <a:ext uri="{9D8B030D-6E8A-4147-A177-3AD203B41FA5}">
                      <a16:colId xmlns:a16="http://schemas.microsoft.com/office/drawing/2014/main" val="1688250049"/>
                    </a:ext>
                  </a:extLst>
                </a:gridCol>
                <a:gridCol w="847176">
                  <a:extLst>
                    <a:ext uri="{9D8B030D-6E8A-4147-A177-3AD203B41FA5}">
                      <a16:colId xmlns:a16="http://schemas.microsoft.com/office/drawing/2014/main" val="1531664965"/>
                    </a:ext>
                  </a:extLst>
                </a:gridCol>
                <a:gridCol w="847176">
                  <a:extLst>
                    <a:ext uri="{9D8B030D-6E8A-4147-A177-3AD203B41FA5}">
                      <a16:colId xmlns:a16="http://schemas.microsoft.com/office/drawing/2014/main" val="2883266604"/>
                    </a:ext>
                  </a:extLst>
                </a:gridCol>
                <a:gridCol w="847176">
                  <a:extLst>
                    <a:ext uri="{9D8B030D-6E8A-4147-A177-3AD203B41FA5}">
                      <a16:colId xmlns:a16="http://schemas.microsoft.com/office/drawing/2014/main" val="3175507025"/>
                    </a:ext>
                  </a:extLst>
                </a:gridCol>
              </a:tblGrid>
              <a:tr h="320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实验规模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</a:rPr>
                        <a:t>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3942304"/>
                  </a:ext>
                </a:extLst>
              </a:tr>
              <a:tr h="3206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计数排序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4942458"/>
                  </a:ext>
                </a:extLst>
              </a:tr>
            </a:tbl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73E72EED-13EF-465D-8283-EE2FF9E56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244065"/>
              </p:ext>
            </p:extLst>
          </p:nvPr>
        </p:nvGraphicFramePr>
        <p:xfrm>
          <a:off x="5673969" y="2004646"/>
          <a:ext cx="5040923" cy="362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47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988592" y="960947"/>
            <a:ext cx="10100100" cy="14691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排序原理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降序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	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搭建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10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个数的小根堆，通过与堆顶比较放入大的数并重新维护堆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	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堆排序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30CA87E-4618-4A31-A08B-732D910D50DD}"/>
              </a:ext>
            </a:extLst>
          </p:cNvPr>
          <p:cNvSpPr txBox="1"/>
          <p:nvPr/>
        </p:nvSpPr>
        <p:spPr>
          <a:xfrm>
            <a:off x="988592" y="1759984"/>
            <a:ext cx="4122937" cy="4985980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堆排序伪代码</a:t>
            </a:r>
            <a:endParaRPr lang="en-US" altLang="zh-CN" sz="1200" dirty="0"/>
          </a:p>
          <a:p>
            <a:r>
              <a:rPr lang="en-US" altLang="zh-CN" sz="1400" dirty="0"/>
              <a:t>adjust(start, end, a)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 = a[start]</a:t>
            </a:r>
          </a:p>
          <a:p>
            <a:r>
              <a:rPr lang="en-US" altLang="zh-CN" sz="1400" dirty="0"/>
              <a:t>   	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2 * start + 1 to end-1 step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* 2 + 1</a:t>
            </a:r>
          </a:p>
          <a:p>
            <a:r>
              <a:rPr lang="en-US" altLang="zh-CN" sz="1400" dirty="0"/>
              <a:t>		if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end - 1 and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&gt;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+ 1]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++</a:t>
            </a:r>
          </a:p>
          <a:p>
            <a:r>
              <a:rPr lang="en-US" altLang="zh-CN" sz="1400" dirty="0"/>
              <a:t>		if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&lt; </a:t>
            </a:r>
            <a:r>
              <a:rPr lang="en-US" altLang="zh-CN" sz="1400" dirty="0" err="1"/>
              <a:t>tmp</a:t>
            </a:r>
            <a:r>
              <a:rPr lang="en-US" altLang="zh-CN" sz="1400" dirty="0"/>
              <a:t> then</a:t>
            </a:r>
          </a:p>
          <a:p>
            <a:r>
              <a:rPr lang="en-US" altLang="zh-CN" sz="1400" dirty="0"/>
              <a:t>			a[start] =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</a:p>
          <a:p>
            <a:r>
              <a:rPr lang="en-US" altLang="zh-CN" sz="1400" dirty="0"/>
              <a:t>			start = </a:t>
            </a:r>
            <a:r>
              <a:rPr lang="en-US" altLang="zh-CN" sz="1400" dirty="0" err="1"/>
              <a:t>i</a:t>
            </a:r>
            <a:endParaRPr lang="en-US" altLang="zh-CN" sz="1400" dirty="0"/>
          </a:p>
          <a:p>
            <a:r>
              <a:rPr lang="en-US" altLang="zh-CN" sz="1400" dirty="0"/>
              <a:t>		else break</a:t>
            </a:r>
          </a:p>
          <a:p>
            <a:r>
              <a:rPr lang="en-US" altLang="zh-CN" sz="1400" dirty="0"/>
              <a:t>	a[start] = </a:t>
            </a:r>
            <a:r>
              <a:rPr lang="en-US" altLang="zh-CN" sz="1400" dirty="0" err="1"/>
              <a:t>tmp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buildheap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len,a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len</a:t>
            </a:r>
            <a:r>
              <a:rPr lang="en-US" altLang="zh-CN" sz="1400" dirty="0"/>
              <a:t>/2-1 to 0</a:t>
            </a:r>
          </a:p>
          <a:p>
            <a:r>
              <a:rPr lang="en-US" altLang="zh-CN" sz="1400" dirty="0"/>
              <a:t>		adjust(</a:t>
            </a:r>
            <a:r>
              <a:rPr lang="en-US" altLang="zh-CN" sz="1400" dirty="0" err="1"/>
              <a:t>i,len,a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heapTop</a:t>
            </a:r>
            <a:r>
              <a:rPr lang="en-US" altLang="zh-CN" sz="1400" dirty="0"/>
              <a:t>(a)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buildheap</a:t>
            </a:r>
            <a:r>
              <a:rPr lang="en-US" altLang="zh-CN" sz="1400" dirty="0"/>
              <a:t>(10,a)</a:t>
            </a:r>
          </a:p>
          <a:p>
            <a:r>
              <a:rPr lang="en-US" altLang="zh-CN" sz="1400" dirty="0"/>
              <a:t>	for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10 to n-1 </a:t>
            </a:r>
          </a:p>
          <a:p>
            <a:r>
              <a:rPr lang="en-US" altLang="zh-CN" sz="1400" dirty="0"/>
              <a:t>		if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]&gt;a[0] then</a:t>
            </a:r>
          </a:p>
          <a:p>
            <a:r>
              <a:rPr lang="en-US" altLang="zh-CN" sz="1400" dirty="0"/>
              <a:t>			a[0] =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</a:p>
          <a:p>
            <a:r>
              <a:rPr lang="en-US" altLang="zh-CN" sz="1400" dirty="0"/>
              <a:t>			adjust(0,10,a)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F5315D8-1093-40E9-8CD3-61051F6C0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56981"/>
              </p:ext>
            </p:extLst>
          </p:nvPr>
        </p:nvGraphicFramePr>
        <p:xfrm>
          <a:off x="5681783" y="5570760"/>
          <a:ext cx="4885233" cy="652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448">
                  <a:extLst>
                    <a:ext uri="{9D8B030D-6E8A-4147-A177-3AD203B41FA5}">
                      <a16:colId xmlns:a16="http://schemas.microsoft.com/office/drawing/2014/main" val="2338649027"/>
                    </a:ext>
                  </a:extLst>
                </a:gridCol>
                <a:gridCol w="765157">
                  <a:extLst>
                    <a:ext uri="{9D8B030D-6E8A-4147-A177-3AD203B41FA5}">
                      <a16:colId xmlns:a16="http://schemas.microsoft.com/office/drawing/2014/main" val="2779873856"/>
                    </a:ext>
                  </a:extLst>
                </a:gridCol>
                <a:gridCol w="765157">
                  <a:extLst>
                    <a:ext uri="{9D8B030D-6E8A-4147-A177-3AD203B41FA5}">
                      <a16:colId xmlns:a16="http://schemas.microsoft.com/office/drawing/2014/main" val="453181601"/>
                    </a:ext>
                  </a:extLst>
                </a:gridCol>
                <a:gridCol w="765157">
                  <a:extLst>
                    <a:ext uri="{9D8B030D-6E8A-4147-A177-3AD203B41FA5}">
                      <a16:colId xmlns:a16="http://schemas.microsoft.com/office/drawing/2014/main" val="2304002846"/>
                    </a:ext>
                  </a:extLst>
                </a:gridCol>
                <a:gridCol w="765157">
                  <a:extLst>
                    <a:ext uri="{9D8B030D-6E8A-4147-A177-3AD203B41FA5}">
                      <a16:colId xmlns:a16="http://schemas.microsoft.com/office/drawing/2014/main" val="3725984539"/>
                    </a:ext>
                  </a:extLst>
                </a:gridCol>
                <a:gridCol w="765157">
                  <a:extLst>
                    <a:ext uri="{9D8B030D-6E8A-4147-A177-3AD203B41FA5}">
                      <a16:colId xmlns:a16="http://schemas.microsoft.com/office/drawing/2014/main" val="1402551645"/>
                    </a:ext>
                  </a:extLst>
                </a:gridCol>
              </a:tblGrid>
              <a:tr h="3262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实验规模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</a:rPr>
                        <a:t>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9535840"/>
                  </a:ext>
                </a:extLst>
              </a:tr>
              <a:tr h="3262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堆排序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87786304"/>
                  </a:ext>
                </a:extLst>
              </a:tr>
            </a:tbl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73E72EED-13EF-465D-8283-EE2FF9E56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790783"/>
              </p:ext>
            </p:extLst>
          </p:nvPr>
        </p:nvGraphicFramePr>
        <p:xfrm>
          <a:off x="5609492" y="1965310"/>
          <a:ext cx="5152292" cy="331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78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918254" y="1049024"/>
            <a:ext cx="10100100" cy="11182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效率分析：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根据数据可以看到，在千万级的数据下，堆排序具有最好的时间效率，效果最好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	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效率比较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879962-36EE-4268-B28C-D6B7B75BD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30987"/>
              </p:ext>
            </p:extLst>
          </p:nvPr>
        </p:nvGraphicFramePr>
        <p:xfrm>
          <a:off x="3465426" y="5193058"/>
          <a:ext cx="5005755" cy="1231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585">
                  <a:extLst>
                    <a:ext uri="{9D8B030D-6E8A-4147-A177-3AD203B41FA5}">
                      <a16:colId xmlns:a16="http://schemas.microsoft.com/office/drawing/2014/main" val="2305941885"/>
                    </a:ext>
                  </a:extLst>
                </a:gridCol>
                <a:gridCol w="784034">
                  <a:extLst>
                    <a:ext uri="{9D8B030D-6E8A-4147-A177-3AD203B41FA5}">
                      <a16:colId xmlns:a16="http://schemas.microsoft.com/office/drawing/2014/main" val="1784824738"/>
                    </a:ext>
                  </a:extLst>
                </a:gridCol>
                <a:gridCol w="784034">
                  <a:extLst>
                    <a:ext uri="{9D8B030D-6E8A-4147-A177-3AD203B41FA5}">
                      <a16:colId xmlns:a16="http://schemas.microsoft.com/office/drawing/2014/main" val="2196421749"/>
                    </a:ext>
                  </a:extLst>
                </a:gridCol>
                <a:gridCol w="784034">
                  <a:extLst>
                    <a:ext uri="{9D8B030D-6E8A-4147-A177-3AD203B41FA5}">
                      <a16:colId xmlns:a16="http://schemas.microsoft.com/office/drawing/2014/main" val="3433230023"/>
                    </a:ext>
                  </a:extLst>
                </a:gridCol>
                <a:gridCol w="784034">
                  <a:extLst>
                    <a:ext uri="{9D8B030D-6E8A-4147-A177-3AD203B41FA5}">
                      <a16:colId xmlns:a16="http://schemas.microsoft.com/office/drawing/2014/main" val="446040869"/>
                    </a:ext>
                  </a:extLst>
                </a:gridCol>
                <a:gridCol w="784034">
                  <a:extLst>
                    <a:ext uri="{9D8B030D-6E8A-4147-A177-3AD203B41FA5}">
                      <a16:colId xmlns:a16="http://schemas.microsoft.com/office/drawing/2014/main" val="689645908"/>
                    </a:ext>
                  </a:extLst>
                </a:gridCol>
              </a:tblGrid>
              <a:tr h="3079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实验规模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783710"/>
                  </a:ext>
                </a:extLst>
              </a:tr>
              <a:tr h="3079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冒泡排序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8744212"/>
                  </a:ext>
                </a:extLst>
              </a:tr>
              <a:tr h="3079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计数排序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934386"/>
                  </a:ext>
                </a:extLst>
              </a:tr>
              <a:tr h="3079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堆排序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6333707"/>
                  </a:ext>
                </a:extLst>
              </a:tr>
            </a:tbl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73E72EED-13EF-465D-8283-EE2FF9E56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887767"/>
              </p:ext>
            </p:extLst>
          </p:nvPr>
        </p:nvGraphicFramePr>
        <p:xfrm>
          <a:off x="3465427" y="1866900"/>
          <a:ext cx="5005754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277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82140" y="3502318"/>
            <a:ext cx="562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实验结论</a:t>
            </a:r>
          </a:p>
        </p:txBody>
      </p: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8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E9BE2C9-B2E0-4174-A4AE-E7CBF156B0DD}"/>
              </a:ext>
            </a:extLst>
          </p:cNvPr>
          <p:cNvGrpSpPr/>
          <p:nvPr/>
        </p:nvGrpSpPr>
        <p:grpSpPr>
          <a:xfrm>
            <a:off x="1679150" y="1716270"/>
            <a:ext cx="789899" cy="912097"/>
            <a:chOff x="2753401" y="2232844"/>
            <a:chExt cx="1171412" cy="1352630"/>
          </a:xfrm>
        </p:grpSpPr>
        <p:sp>
          <p:nvSpPr>
            <p:cNvPr id="13" name="Shape 1593">
              <a:extLst>
                <a:ext uri="{FF2B5EF4-FFF2-40B4-BE49-F238E27FC236}">
                  <a16:creationId xmlns:a16="http://schemas.microsoft.com/office/drawing/2014/main" id="{8A2B07BF-E784-4D78-8D88-C50ECBD5AF56}"/>
                </a:ext>
              </a:extLst>
            </p:cNvPr>
            <p:cNvSpPr/>
            <p:nvPr/>
          </p:nvSpPr>
          <p:spPr>
            <a:xfrm flipH="1">
              <a:off x="2753401" y="2232844"/>
              <a:ext cx="1171412" cy="135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</a:ln>
          </p:spPr>
          <p:txBody>
            <a:bodyPr lIns="35719" tIns="35719" rIns="35719" bIns="35719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9" name="Shape 1603">
              <a:extLst>
                <a:ext uri="{FF2B5EF4-FFF2-40B4-BE49-F238E27FC236}">
                  <a16:creationId xmlns:a16="http://schemas.microsoft.com/office/drawing/2014/main" id="{8EE9D469-2409-422B-BAE5-1AD8406FC14F}"/>
                </a:ext>
              </a:extLst>
            </p:cNvPr>
            <p:cNvSpPr/>
            <p:nvPr/>
          </p:nvSpPr>
          <p:spPr>
            <a:xfrm>
              <a:off x="3121255" y="2719509"/>
              <a:ext cx="435705" cy="37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5" extrusionOk="0">
                  <a:moveTo>
                    <a:pt x="8489" y="0"/>
                  </a:moveTo>
                  <a:cubicBezTo>
                    <a:pt x="7689" y="-4"/>
                    <a:pt x="6958" y="348"/>
                    <a:pt x="6379" y="981"/>
                  </a:cubicBezTo>
                  <a:lnTo>
                    <a:pt x="6379" y="1000"/>
                  </a:lnTo>
                  <a:cubicBezTo>
                    <a:pt x="5894" y="1569"/>
                    <a:pt x="5631" y="2295"/>
                    <a:pt x="5576" y="3077"/>
                  </a:cubicBezTo>
                  <a:lnTo>
                    <a:pt x="4136" y="3135"/>
                  </a:lnTo>
                  <a:cubicBezTo>
                    <a:pt x="4060" y="3137"/>
                    <a:pt x="4061" y="3245"/>
                    <a:pt x="4002" y="3288"/>
                  </a:cubicBezTo>
                  <a:lnTo>
                    <a:pt x="2947" y="3288"/>
                  </a:lnTo>
                  <a:cubicBezTo>
                    <a:pt x="2036" y="3287"/>
                    <a:pt x="1279" y="3540"/>
                    <a:pt x="753" y="4135"/>
                  </a:cubicBezTo>
                  <a:cubicBezTo>
                    <a:pt x="493" y="4430"/>
                    <a:pt x="307" y="4810"/>
                    <a:pt x="184" y="5231"/>
                  </a:cubicBezTo>
                  <a:cubicBezTo>
                    <a:pt x="61" y="5652"/>
                    <a:pt x="0" y="6112"/>
                    <a:pt x="0" y="6634"/>
                  </a:cubicBezTo>
                  <a:lnTo>
                    <a:pt x="0" y="6692"/>
                  </a:lnTo>
                  <a:lnTo>
                    <a:pt x="0" y="18095"/>
                  </a:lnTo>
                  <a:lnTo>
                    <a:pt x="0" y="18153"/>
                  </a:lnTo>
                  <a:cubicBezTo>
                    <a:pt x="0" y="18675"/>
                    <a:pt x="61" y="19135"/>
                    <a:pt x="184" y="19556"/>
                  </a:cubicBezTo>
                  <a:cubicBezTo>
                    <a:pt x="366" y="20188"/>
                    <a:pt x="707" y="20713"/>
                    <a:pt x="1189" y="21037"/>
                  </a:cubicBezTo>
                  <a:cubicBezTo>
                    <a:pt x="1670" y="21363"/>
                    <a:pt x="2261" y="21498"/>
                    <a:pt x="2947" y="21499"/>
                  </a:cubicBezTo>
                  <a:lnTo>
                    <a:pt x="18652" y="21499"/>
                  </a:lnTo>
                  <a:lnTo>
                    <a:pt x="18669" y="21499"/>
                  </a:lnTo>
                  <a:cubicBezTo>
                    <a:pt x="18706" y="21497"/>
                    <a:pt x="18733" y="21482"/>
                    <a:pt x="18769" y="21479"/>
                  </a:cubicBezTo>
                  <a:lnTo>
                    <a:pt x="18769" y="21595"/>
                  </a:lnTo>
                  <a:cubicBezTo>
                    <a:pt x="19667" y="21596"/>
                    <a:pt x="20386" y="21335"/>
                    <a:pt x="20879" y="20768"/>
                  </a:cubicBezTo>
                  <a:cubicBezTo>
                    <a:pt x="21372" y="20201"/>
                    <a:pt x="21600" y="19376"/>
                    <a:pt x="21599" y="18345"/>
                  </a:cubicBezTo>
                  <a:lnTo>
                    <a:pt x="21599" y="6942"/>
                  </a:lnTo>
                  <a:cubicBezTo>
                    <a:pt x="21600" y="6294"/>
                    <a:pt x="21469" y="5762"/>
                    <a:pt x="21281" y="5288"/>
                  </a:cubicBezTo>
                  <a:cubicBezTo>
                    <a:pt x="21165" y="4871"/>
                    <a:pt x="20991" y="4514"/>
                    <a:pt x="20745" y="4211"/>
                  </a:cubicBezTo>
                  <a:cubicBezTo>
                    <a:pt x="20252" y="3605"/>
                    <a:pt x="19516" y="3314"/>
                    <a:pt x="18652" y="3288"/>
                  </a:cubicBezTo>
                  <a:lnTo>
                    <a:pt x="16090" y="3288"/>
                  </a:lnTo>
                  <a:cubicBezTo>
                    <a:pt x="16068" y="2424"/>
                    <a:pt x="15782" y="1625"/>
                    <a:pt x="15220" y="1000"/>
                  </a:cubicBezTo>
                  <a:cubicBezTo>
                    <a:pt x="14665" y="357"/>
                    <a:pt x="13942" y="-4"/>
                    <a:pt x="13144" y="0"/>
                  </a:cubicBezTo>
                  <a:lnTo>
                    <a:pt x="8489" y="0"/>
                  </a:lnTo>
                  <a:close/>
                  <a:moveTo>
                    <a:pt x="8489" y="923"/>
                  </a:moveTo>
                  <a:lnTo>
                    <a:pt x="13144" y="923"/>
                  </a:lnTo>
                  <a:cubicBezTo>
                    <a:pt x="13746" y="927"/>
                    <a:pt x="14222" y="1168"/>
                    <a:pt x="14650" y="1654"/>
                  </a:cubicBezTo>
                  <a:cubicBezTo>
                    <a:pt x="15105" y="2167"/>
                    <a:pt x="15299" y="2710"/>
                    <a:pt x="15303" y="3404"/>
                  </a:cubicBezTo>
                  <a:lnTo>
                    <a:pt x="15303" y="3692"/>
                  </a:lnTo>
                  <a:lnTo>
                    <a:pt x="15303" y="3750"/>
                  </a:lnTo>
                  <a:cubicBezTo>
                    <a:pt x="15303" y="3871"/>
                    <a:pt x="15346" y="3991"/>
                    <a:pt x="15421" y="4077"/>
                  </a:cubicBezTo>
                  <a:cubicBezTo>
                    <a:pt x="15495" y="4163"/>
                    <a:pt x="15600" y="4211"/>
                    <a:pt x="15705" y="4211"/>
                  </a:cubicBezTo>
                  <a:lnTo>
                    <a:pt x="18652" y="4211"/>
                  </a:lnTo>
                  <a:cubicBezTo>
                    <a:pt x="18692" y="4213"/>
                    <a:pt x="18714" y="4228"/>
                    <a:pt x="18753" y="4231"/>
                  </a:cubicBezTo>
                  <a:lnTo>
                    <a:pt x="18753" y="4308"/>
                  </a:lnTo>
                  <a:cubicBezTo>
                    <a:pt x="19129" y="4321"/>
                    <a:pt x="19458" y="4385"/>
                    <a:pt x="19724" y="4500"/>
                  </a:cubicBezTo>
                  <a:cubicBezTo>
                    <a:pt x="19885" y="4596"/>
                    <a:pt x="20046" y="4708"/>
                    <a:pt x="20159" y="4846"/>
                  </a:cubicBezTo>
                  <a:cubicBezTo>
                    <a:pt x="20468" y="5225"/>
                    <a:pt x="20644" y="5812"/>
                    <a:pt x="20645" y="6692"/>
                  </a:cubicBezTo>
                  <a:lnTo>
                    <a:pt x="20645" y="18095"/>
                  </a:lnTo>
                  <a:cubicBezTo>
                    <a:pt x="20644" y="18976"/>
                    <a:pt x="20467" y="19564"/>
                    <a:pt x="20159" y="19941"/>
                  </a:cubicBezTo>
                  <a:cubicBezTo>
                    <a:pt x="19851" y="20318"/>
                    <a:pt x="19369" y="20542"/>
                    <a:pt x="18635" y="20576"/>
                  </a:cubicBezTo>
                  <a:lnTo>
                    <a:pt x="2947" y="20576"/>
                  </a:lnTo>
                  <a:cubicBezTo>
                    <a:pt x="2157" y="20574"/>
                    <a:pt x="1647" y="20348"/>
                    <a:pt x="1323" y="19980"/>
                  </a:cubicBezTo>
                  <a:cubicBezTo>
                    <a:pt x="1158" y="19793"/>
                    <a:pt x="1028" y="19572"/>
                    <a:pt x="938" y="19268"/>
                  </a:cubicBezTo>
                  <a:cubicBezTo>
                    <a:pt x="849" y="18965"/>
                    <a:pt x="804" y="18598"/>
                    <a:pt x="804" y="18153"/>
                  </a:cubicBezTo>
                  <a:lnTo>
                    <a:pt x="804" y="18095"/>
                  </a:lnTo>
                  <a:lnTo>
                    <a:pt x="804" y="6692"/>
                  </a:lnTo>
                  <a:lnTo>
                    <a:pt x="804" y="6634"/>
                  </a:lnTo>
                  <a:cubicBezTo>
                    <a:pt x="804" y="6189"/>
                    <a:pt x="849" y="5822"/>
                    <a:pt x="938" y="5519"/>
                  </a:cubicBezTo>
                  <a:cubicBezTo>
                    <a:pt x="1074" y="5065"/>
                    <a:pt x="1293" y="4775"/>
                    <a:pt x="1607" y="4558"/>
                  </a:cubicBezTo>
                  <a:cubicBezTo>
                    <a:pt x="1923" y="4342"/>
                    <a:pt x="2357" y="4211"/>
                    <a:pt x="2947" y="4211"/>
                  </a:cubicBezTo>
                  <a:lnTo>
                    <a:pt x="4437" y="4211"/>
                  </a:lnTo>
                  <a:cubicBezTo>
                    <a:pt x="4511" y="4211"/>
                    <a:pt x="4511" y="4098"/>
                    <a:pt x="4571" y="4058"/>
                  </a:cubicBezTo>
                  <a:lnTo>
                    <a:pt x="5643" y="4058"/>
                  </a:lnTo>
                  <a:cubicBezTo>
                    <a:pt x="5697" y="4058"/>
                    <a:pt x="5744" y="4024"/>
                    <a:pt x="5793" y="4000"/>
                  </a:cubicBezTo>
                  <a:cubicBezTo>
                    <a:pt x="5853" y="4040"/>
                    <a:pt x="5853" y="4154"/>
                    <a:pt x="5927" y="4154"/>
                  </a:cubicBezTo>
                  <a:cubicBezTo>
                    <a:pt x="6149" y="4154"/>
                    <a:pt x="6329" y="3947"/>
                    <a:pt x="6329" y="3692"/>
                  </a:cubicBezTo>
                  <a:lnTo>
                    <a:pt x="6329" y="3404"/>
                  </a:lnTo>
                  <a:lnTo>
                    <a:pt x="6329" y="3346"/>
                  </a:lnTo>
                  <a:cubicBezTo>
                    <a:pt x="6332" y="2686"/>
                    <a:pt x="6535" y="2129"/>
                    <a:pt x="6948" y="1635"/>
                  </a:cubicBezTo>
                  <a:cubicBezTo>
                    <a:pt x="7407" y="1152"/>
                    <a:pt x="7895" y="927"/>
                    <a:pt x="8489" y="923"/>
                  </a:cubicBezTo>
                  <a:close/>
                  <a:moveTo>
                    <a:pt x="10917" y="6154"/>
                  </a:moveTo>
                  <a:cubicBezTo>
                    <a:pt x="9404" y="6149"/>
                    <a:pt x="8064" y="6792"/>
                    <a:pt x="6999" y="8038"/>
                  </a:cubicBezTo>
                  <a:cubicBezTo>
                    <a:pt x="5913" y="9261"/>
                    <a:pt x="5354" y="10801"/>
                    <a:pt x="5358" y="12538"/>
                  </a:cubicBezTo>
                  <a:cubicBezTo>
                    <a:pt x="5354" y="14274"/>
                    <a:pt x="5915" y="15798"/>
                    <a:pt x="6999" y="17018"/>
                  </a:cubicBezTo>
                  <a:cubicBezTo>
                    <a:pt x="8062" y="18243"/>
                    <a:pt x="9407" y="18888"/>
                    <a:pt x="10917" y="18903"/>
                  </a:cubicBezTo>
                  <a:cubicBezTo>
                    <a:pt x="12427" y="18889"/>
                    <a:pt x="13756" y="18244"/>
                    <a:pt x="14818" y="17018"/>
                  </a:cubicBezTo>
                  <a:cubicBezTo>
                    <a:pt x="15886" y="15798"/>
                    <a:pt x="16447" y="14271"/>
                    <a:pt x="16459" y="12538"/>
                  </a:cubicBezTo>
                  <a:cubicBezTo>
                    <a:pt x="16446" y="10804"/>
                    <a:pt x="15887" y="9261"/>
                    <a:pt x="14818" y="8038"/>
                  </a:cubicBezTo>
                  <a:cubicBezTo>
                    <a:pt x="13758" y="6795"/>
                    <a:pt x="12429" y="6149"/>
                    <a:pt x="10917" y="6154"/>
                  </a:cubicBezTo>
                  <a:close/>
                  <a:moveTo>
                    <a:pt x="10917" y="7077"/>
                  </a:moveTo>
                  <a:cubicBezTo>
                    <a:pt x="12237" y="7081"/>
                    <a:pt x="13314" y="7609"/>
                    <a:pt x="14249" y="8692"/>
                  </a:cubicBezTo>
                  <a:cubicBezTo>
                    <a:pt x="15179" y="9766"/>
                    <a:pt x="15638" y="11019"/>
                    <a:pt x="15655" y="12538"/>
                  </a:cubicBezTo>
                  <a:cubicBezTo>
                    <a:pt x="15638" y="14056"/>
                    <a:pt x="15178" y="15291"/>
                    <a:pt x="14249" y="16364"/>
                  </a:cubicBezTo>
                  <a:cubicBezTo>
                    <a:pt x="13314" y="17432"/>
                    <a:pt x="12239" y="17960"/>
                    <a:pt x="10917" y="17980"/>
                  </a:cubicBezTo>
                  <a:cubicBezTo>
                    <a:pt x="9594" y="17960"/>
                    <a:pt x="8501" y="17430"/>
                    <a:pt x="7568" y="16364"/>
                  </a:cubicBezTo>
                  <a:cubicBezTo>
                    <a:pt x="6623" y="15289"/>
                    <a:pt x="6166" y="14053"/>
                    <a:pt x="6162" y="12538"/>
                  </a:cubicBezTo>
                  <a:cubicBezTo>
                    <a:pt x="6165" y="11021"/>
                    <a:pt x="6626" y="9763"/>
                    <a:pt x="7568" y="8692"/>
                  </a:cubicBezTo>
                  <a:cubicBezTo>
                    <a:pt x="8506" y="7605"/>
                    <a:pt x="9596" y="7081"/>
                    <a:pt x="10917" y="7077"/>
                  </a:cubicBezTo>
                  <a:close/>
                  <a:moveTo>
                    <a:pt x="10866" y="8615"/>
                  </a:moveTo>
                  <a:cubicBezTo>
                    <a:pt x="10017" y="8612"/>
                    <a:pt x="9244" y="8955"/>
                    <a:pt x="8623" y="9615"/>
                  </a:cubicBezTo>
                  <a:lnTo>
                    <a:pt x="8606" y="9615"/>
                  </a:lnTo>
                  <a:lnTo>
                    <a:pt x="8489" y="9750"/>
                  </a:lnTo>
                  <a:cubicBezTo>
                    <a:pt x="7836" y="10495"/>
                    <a:pt x="7497" y="11451"/>
                    <a:pt x="7501" y="12499"/>
                  </a:cubicBezTo>
                  <a:cubicBezTo>
                    <a:pt x="7496" y="13548"/>
                    <a:pt x="7839" y="14491"/>
                    <a:pt x="8489" y="15230"/>
                  </a:cubicBezTo>
                  <a:cubicBezTo>
                    <a:pt x="9136" y="15979"/>
                    <a:pt x="9959" y="16350"/>
                    <a:pt x="10866" y="16364"/>
                  </a:cubicBezTo>
                  <a:lnTo>
                    <a:pt x="10883" y="16364"/>
                  </a:lnTo>
                  <a:cubicBezTo>
                    <a:pt x="11727" y="16348"/>
                    <a:pt x="12506" y="16024"/>
                    <a:pt x="13127" y="15384"/>
                  </a:cubicBezTo>
                  <a:lnTo>
                    <a:pt x="13127" y="15364"/>
                  </a:lnTo>
                  <a:lnTo>
                    <a:pt x="13261" y="15230"/>
                  </a:lnTo>
                  <a:cubicBezTo>
                    <a:pt x="13912" y="14490"/>
                    <a:pt x="14237" y="13547"/>
                    <a:pt x="14232" y="12499"/>
                  </a:cubicBezTo>
                  <a:cubicBezTo>
                    <a:pt x="14236" y="11451"/>
                    <a:pt x="13913" y="10513"/>
                    <a:pt x="13261" y="9769"/>
                  </a:cubicBezTo>
                  <a:cubicBezTo>
                    <a:pt x="12617" y="9024"/>
                    <a:pt x="11785" y="8611"/>
                    <a:pt x="10866" y="8615"/>
                  </a:cubicBezTo>
                  <a:close/>
                  <a:moveTo>
                    <a:pt x="10866" y="9538"/>
                  </a:moveTo>
                  <a:cubicBezTo>
                    <a:pt x="11588" y="9542"/>
                    <a:pt x="12172" y="9815"/>
                    <a:pt x="12691" y="10403"/>
                  </a:cubicBezTo>
                  <a:cubicBezTo>
                    <a:pt x="13201" y="10996"/>
                    <a:pt x="13424" y="11663"/>
                    <a:pt x="13428" y="12499"/>
                  </a:cubicBezTo>
                  <a:cubicBezTo>
                    <a:pt x="13423" y="13335"/>
                    <a:pt x="13204" y="13980"/>
                    <a:pt x="12691" y="14576"/>
                  </a:cubicBezTo>
                  <a:lnTo>
                    <a:pt x="12574" y="14711"/>
                  </a:lnTo>
                  <a:cubicBezTo>
                    <a:pt x="12101" y="15185"/>
                    <a:pt x="11543" y="15420"/>
                    <a:pt x="10883" y="15441"/>
                  </a:cubicBezTo>
                  <a:cubicBezTo>
                    <a:pt x="10151" y="15422"/>
                    <a:pt x="9574" y="15162"/>
                    <a:pt x="9058" y="14576"/>
                  </a:cubicBezTo>
                  <a:cubicBezTo>
                    <a:pt x="8546" y="13980"/>
                    <a:pt x="8309" y="13334"/>
                    <a:pt x="8305" y="12499"/>
                  </a:cubicBezTo>
                  <a:cubicBezTo>
                    <a:pt x="8309" y="11663"/>
                    <a:pt x="8549" y="10996"/>
                    <a:pt x="9058" y="10403"/>
                  </a:cubicBezTo>
                  <a:lnTo>
                    <a:pt x="9175" y="10269"/>
                  </a:lnTo>
                  <a:cubicBezTo>
                    <a:pt x="9654" y="9777"/>
                    <a:pt x="10204" y="9541"/>
                    <a:pt x="10866" y="953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85060E7-F5C1-4561-ACAB-E57076B25B68}"/>
              </a:ext>
            </a:extLst>
          </p:cNvPr>
          <p:cNvGrpSpPr/>
          <p:nvPr/>
        </p:nvGrpSpPr>
        <p:grpSpPr>
          <a:xfrm>
            <a:off x="1671681" y="3252516"/>
            <a:ext cx="789899" cy="912097"/>
            <a:chOff x="3342276" y="3286458"/>
            <a:chExt cx="1171412" cy="1352630"/>
          </a:xfrm>
        </p:grpSpPr>
        <p:sp>
          <p:nvSpPr>
            <p:cNvPr id="14" name="Shape 1594">
              <a:extLst>
                <a:ext uri="{FF2B5EF4-FFF2-40B4-BE49-F238E27FC236}">
                  <a16:creationId xmlns:a16="http://schemas.microsoft.com/office/drawing/2014/main" id="{1D3F8255-DBF8-431E-9E0F-5E4EA57945DF}"/>
                </a:ext>
              </a:extLst>
            </p:cNvPr>
            <p:cNvSpPr/>
            <p:nvPr/>
          </p:nvSpPr>
          <p:spPr>
            <a:xfrm flipH="1">
              <a:off x="3342276" y="3286458"/>
              <a:ext cx="1171412" cy="135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noFill/>
            </a:ln>
          </p:spPr>
          <p:txBody>
            <a:bodyPr lIns="35719" tIns="35719" rIns="35719" bIns="35719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Shape 1604">
              <a:extLst>
                <a:ext uri="{FF2B5EF4-FFF2-40B4-BE49-F238E27FC236}">
                  <a16:creationId xmlns:a16="http://schemas.microsoft.com/office/drawing/2014/main" id="{03A675CD-ACEB-42A1-B757-483033A313FD}"/>
                </a:ext>
              </a:extLst>
            </p:cNvPr>
            <p:cNvSpPr/>
            <p:nvPr/>
          </p:nvSpPr>
          <p:spPr>
            <a:xfrm>
              <a:off x="3734783" y="3777511"/>
              <a:ext cx="386398" cy="37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87" extrusionOk="0">
                  <a:moveTo>
                    <a:pt x="12025" y="0"/>
                  </a:moveTo>
                  <a:cubicBezTo>
                    <a:pt x="11590" y="-5"/>
                    <a:pt x="11171" y="174"/>
                    <a:pt x="10874" y="512"/>
                  </a:cubicBezTo>
                  <a:cubicBezTo>
                    <a:pt x="10568" y="822"/>
                    <a:pt x="10396" y="1239"/>
                    <a:pt x="10402" y="1692"/>
                  </a:cubicBezTo>
                  <a:lnTo>
                    <a:pt x="9835" y="4939"/>
                  </a:lnTo>
                  <a:cubicBezTo>
                    <a:pt x="9372" y="6379"/>
                    <a:pt x="8782" y="7571"/>
                    <a:pt x="8099" y="8501"/>
                  </a:cubicBezTo>
                  <a:cubicBezTo>
                    <a:pt x="7533" y="9272"/>
                    <a:pt x="6883" y="9816"/>
                    <a:pt x="6173" y="10253"/>
                  </a:cubicBezTo>
                  <a:cubicBezTo>
                    <a:pt x="6127" y="10090"/>
                    <a:pt x="6120" y="9911"/>
                    <a:pt x="6003" y="9780"/>
                  </a:cubicBezTo>
                  <a:cubicBezTo>
                    <a:pt x="5894" y="9659"/>
                    <a:pt x="5753" y="9579"/>
                    <a:pt x="5607" y="9524"/>
                  </a:cubicBezTo>
                  <a:cubicBezTo>
                    <a:pt x="5460" y="9470"/>
                    <a:pt x="5309" y="9446"/>
                    <a:pt x="5154" y="9446"/>
                  </a:cubicBezTo>
                  <a:lnTo>
                    <a:pt x="5116" y="9446"/>
                  </a:lnTo>
                  <a:lnTo>
                    <a:pt x="1227" y="9446"/>
                  </a:lnTo>
                  <a:lnTo>
                    <a:pt x="1170" y="9446"/>
                  </a:lnTo>
                  <a:cubicBezTo>
                    <a:pt x="1012" y="9446"/>
                    <a:pt x="846" y="9470"/>
                    <a:pt x="698" y="9524"/>
                  </a:cubicBezTo>
                  <a:cubicBezTo>
                    <a:pt x="476" y="9602"/>
                    <a:pt x="286" y="9761"/>
                    <a:pt x="170" y="9977"/>
                  </a:cubicBezTo>
                  <a:cubicBezTo>
                    <a:pt x="51" y="10194"/>
                    <a:pt x="0" y="10438"/>
                    <a:pt x="0" y="10685"/>
                  </a:cubicBezTo>
                  <a:lnTo>
                    <a:pt x="0" y="20013"/>
                  </a:lnTo>
                  <a:cubicBezTo>
                    <a:pt x="-2" y="20343"/>
                    <a:pt x="82" y="20674"/>
                    <a:pt x="321" y="20918"/>
                  </a:cubicBezTo>
                  <a:cubicBezTo>
                    <a:pt x="559" y="21162"/>
                    <a:pt x="886" y="21254"/>
                    <a:pt x="1208" y="21253"/>
                  </a:cubicBezTo>
                  <a:lnTo>
                    <a:pt x="5116" y="21253"/>
                  </a:lnTo>
                  <a:cubicBezTo>
                    <a:pt x="5433" y="21255"/>
                    <a:pt x="5751" y="21162"/>
                    <a:pt x="5984" y="20918"/>
                  </a:cubicBezTo>
                  <a:cubicBezTo>
                    <a:pt x="6030" y="20871"/>
                    <a:pt x="6006" y="20794"/>
                    <a:pt x="6041" y="20741"/>
                  </a:cubicBezTo>
                  <a:cubicBezTo>
                    <a:pt x="6759" y="21194"/>
                    <a:pt x="7567" y="21495"/>
                    <a:pt x="8514" y="21587"/>
                  </a:cubicBezTo>
                  <a:lnTo>
                    <a:pt x="8571" y="21587"/>
                  </a:lnTo>
                  <a:lnTo>
                    <a:pt x="17972" y="21587"/>
                  </a:lnTo>
                  <a:cubicBezTo>
                    <a:pt x="18465" y="21594"/>
                    <a:pt x="18944" y="21390"/>
                    <a:pt x="19294" y="21017"/>
                  </a:cubicBezTo>
                  <a:lnTo>
                    <a:pt x="19388" y="20898"/>
                  </a:lnTo>
                  <a:lnTo>
                    <a:pt x="19426" y="20859"/>
                  </a:lnTo>
                  <a:cubicBezTo>
                    <a:pt x="19693" y="20512"/>
                    <a:pt x="19822" y="20108"/>
                    <a:pt x="19841" y="19678"/>
                  </a:cubicBezTo>
                  <a:lnTo>
                    <a:pt x="19841" y="19639"/>
                  </a:lnTo>
                  <a:cubicBezTo>
                    <a:pt x="19848" y="19125"/>
                    <a:pt x="19651" y="18646"/>
                    <a:pt x="19294" y="18281"/>
                  </a:cubicBezTo>
                  <a:cubicBezTo>
                    <a:pt x="19270" y="18257"/>
                    <a:pt x="19259" y="18245"/>
                    <a:pt x="19237" y="18222"/>
                  </a:cubicBezTo>
                  <a:cubicBezTo>
                    <a:pt x="19469" y="18131"/>
                    <a:pt x="19736" y="18126"/>
                    <a:pt x="19917" y="17947"/>
                  </a:cubicBezTo>
                  <a:lnTo>
                    <a:pt x="19954" y="17907"/>
                  </a:lnTo>
                  <a:lnTo>
                    <a:pt x="20030" y="17809"/>
                  </a:lnTo>
                  <a:cubicBezTo>
                    <a:pt x="20323" y="17458"/>
                    <a:pt x="20465" y="17017"/>
                    <a:pt x="20483" y="16589"/>
                  </a:cubicBezTo>
                  <a:lnTo>
                    <a:pt x="20483" y="16550"/>
                  </a:lnTo>
                  <a:cubicBezTo>
                    <a:pt x="20470" y="16132"/>
                    <a:pt x="20264" y="15770"/>
                    <a:pt x="20011" y="15448"/>
                  </a:cubicBezTo>
                  <a:cubicBezTo>
                    <a:pt x="20228" y="15352"/>
                    <a:pt x="20486" y="15351"/>
                    <a:pt x="20653" y="15172"/>
                  </a:cubicBezTo>
                  <a:lnTo>
                    <a:pt x="20672" y="15152"/>
                  </a:lnTo>
                  <a:lnTo>
                    <a:pt x="20691" y="15133"/>
                  </a:lnTo>
                  <a:cubicBezTo>
                    <a:pt x="21002" y="14770"/>
                    <a:pt x="21184" y="14305"/>
                    <a:pt x="21181" y="13814"/>
                  </a:cubicBezTo>
                  <a:cubicBezTo>
                    <a:pt x="21187" y="13301"/>
                    <a:pt x="20999" y="12830"/>
                    <a:pt x="20653" y="12476"/>
                  </a:cubicBezTo>
                  <a:cubicBezTo>
                    <a:pt x="20642" y="12465"/>
                    <a:pt x="20626" y="12467"/>
                    <a:pt x="20615" y="12457"/>
                  </a:cubicBezTo>
                  <a:cubicBezTo>
                    <a:pt x="20770" y="12374"/>
                    <a:pt x="20960" y="12394"/>
                    <a:pt x="21087" y="12260"/>
                  </a:cubicBezTo>
                  <a:cubicBezTo>
                    <a:pt x="21416" y="11898"/>
                    <a:pt x="21579" y="11439"/>
                    <a:pt x="21597" y="10981"/>
                  </a:cubicBezTo>
                  <a:lnTo>
                    <a:pt x="21597" y="10863"/>
                  </a:lnTo>
                  <a:cubicBezTo>
                    <a:pt x="21594" y="10840"/>
                    <a:pt x="21598" y="10741"/>
                    <a:pt x="21597" y="10587"/>
                  </a:cubicBezTo>
                  <a:cubicBezTo>
                    <a:pt x="21596" y="10431"/>
                    <a:pt x="21578" y="10219"/>
                    <a:pt x="21578" y="9957"/>
                  </a:cubicBezTo>
                  <a:lnTo>
                    <a:pt x="21578" y="9879"/>
                  </a:lnTo>
                  <a:cubicBezTo>
                    <a:pt x="21517" y="9502"/>
                    <a:pt x="21354" y="9130"/>
                    <a:pt x="21087" y="8855"/>
                  </a:cubicBezTo>
                  <a:cubicBezTo>
                    <a:pt x="20908" y="8669"/>
                    <a:pt x="20675" y="8540"/>
                    <a:pt x="20426" y="8462"/>
                  </a:cubicBezTo>
                  <a:cubicBezTo>
                    <a:pt x="20177" y="8383"/>
                    <a:pt x="19898" y="8364"/>
                    <a:pt x="19596" y="8363"/>
                  </a:cubicBezTo>
                  <a:lnTo>
                    <a:pt x="13743" y="8363"/>
                  </a:lnTo>
                  <a:cubicBezTo>
                    <a:pt x="13966" y="7952"/>
                    <a:pt x="14141" y="7497"/>
                    <a:pt x="14196" y="7006"/>
                  </a:cubicBezTo>
                  <a:cubicBezTo>
                    <a:pt x="14208" y="6878"/>
                    <a:pt x="14209" y="6638"/>
                    <a:pt x="14215" y="6238"/>
                  </a:cubicBezTo>
                  <a:cubicBezTo>
                    <a:pt x="14222" y="5843"/>
                    <a:pt x="14234" y="5299"/>
                    <a:pt x="14234" y="4605"/>
                  </a:cubicBezTo>
                  <a:lnTo>
                    <a:pt x="14215" y="4546"/>
                  </a:lnTo>
                  <a:lnTo>
                    <a:pt x="13781" y="1456"/>
                  </a:lnTo>
                  <a:lnTo>
                    <a:pt x="13781" y="1437"/>
                  </a:lnTo>
                  <a:cubicBezTo>
                    <a:pt x="13715" y="1087"/>
                    <a:pt x="13552" y="765"/>
                    <a:pt x="13309" y="512"/>
                  </a:cubicBezTo>
                  <a:cubicBezTo>
                    <a:pt x="13010" y="193"/>
                    <a:pt x="12594" y="-6"/>
                    <a:pt x="12158" y="0"/>
                  </a:cubicBezTo>
                  <a:lnTo>
                    <a:pt x="12120" y="0"/>
                  </a:lnTo>
                  <a:lnTo>
                    <a:pt x="12025" y="0"/>
                  </a:lnTo>
                  <a:close/>
                  <a:moveTo>
                    <a:pt x="12025" y="945"/>
                  </a:moveTo>
                  <a:lnTo>
                    <a:pt x="12063" y="945"/>
                  </a:lnTo>
                  <a:lnTo>
                    <a:pt x="12120" y="945"/>
                  </a:lnTo>
                  <a:lnTo>
                    <a:pt x="12158" y="945"/>
                  </a:lnTo>
                  <a:cubicBezTo>
                    <a:pt x="12368" y="951"/>
                    <a:pt x="12491" y="1007"/>
                    <a:pt x="12667" y="1181"/>
                  </a:cubicBezTo>
                  <a:cubicBezTo>
                    <a:pt x="12788" y="1308"/>
                    <a:pt x="12857" y="1427"/>
                    <a:pt x="12894" y="1594"/>
                  </a:cubicBezTo>
                  <a:lnTo>
                    <a:pt x="13328" y="4684"/>
                  </a:lnTo>
                  <a:cubicBezTo>
                    <a:pt x="13328" y="5326"/>
                    <a:pt x="13315" y="5849"/>
                    <a:pt x="13309" y="6218"/>
                  </a:cubicBezTo>
                  <a:cubicBezTo>
                    <a:pt x="13303" y="6603"/>
                    <a:pt x="13296" y="6859"/>
                    <a:pt x="13290" y="6907"/>
                  </a:cubicBezTo>
                  <a:cubicBezTo>
                    <a:pt x="13215" y="7542"/>
                    <a:pt x="12955" y="8061"/>
                    <a:pt x="12535" y="8501"/>
                  </a:cubicBezTo>
                  <a:cubicBezTo>
                    <a:pt x="12405" y="8636"/>
                    <a:pt x="12371" y="8836"/>
                    <a:pt x="12441" y="9013"/>
                  </a:cubicBezTo>
                  <a:cubicBezTo>
                    <a:pt x="12510" y="9189"/>
                    <a:pt x="12673" y="9308"/>
                    <a:pt x="12856" y="9308"/>
                  </a:cubicBezTo>
                  <a:lnTo>
                    <a:pt x="19596" y="9308"/>
                  </a:lnTo>
                  <a:cubicBezTo>
                    <a:pt x="19832" y="9307"/>
                    <a:pt x="20025" y="9323"/>
                    <a:pt x="20162" y="9367"/>
                  </a:cubicBezTo>
                  <a:cubicBezTo>
                    <a:pt x="20300" y="9411"/>
                    <a:pt x="20389" y="9466"/>
                    <a:pt x="20445" y="9524"/>
                  </a:cubicBezTo>
                  <a:cubicBezTo>
                    <a:pt x="20572" y="9660"/>
                    <a:pt x="20631" y="9806"/>
                    <a:pt x="20672" y="9997"/>
                  </a:cubicBezTo>
                  <a:cubicBezTo>
                    <a:pt x="20672" y="10271"/>
                    <a:pt x="20688" y="10484"/>
                    <a:pt x="20691" y="10646"/>
                  </a:cubicBezTo>
                  <a:cubicBezTo>
                    <a:pt x="20692" y="10732"/>
                    <a:pt x="20688" y="10802"/>
                    <a:pt x="20691" y="10863"/>
                  </a:cubicBezTo>
                  <a:cubicBezTo>
                    <a:pt x="20692" y="10882"/>
                    <a:pt x="20690" y="10905"/>
                    <a:pt x="20691" y="10922"/>
                  </a:cubicBezTo>
                  <a:cubicBezTo>
                    <a:pt x="20676" y="11190"/>
                    <a:pt x="20607" y="11398"/>
                    <a:pt x="20445" y="11591"/>
                  </a:cubicBezTo>
                  <a:cubicBezTo>
                    <a:pt x="20441" y="11595"/>
                    <a:pt x="20431" y="11586"/>
                    <a:pt x="20426" y="11591"/>
                  </a:cubicBezTo>
                  <a:cubicBezTo>
                    <a:pt x="20422" y="11596"/>
                    <a:pt x="20431" y="11605"/>
                    <a:pt x="20426" y="11610"/>
                  </a:cubicBezTo>
                  <a:cubicBezTo>
                    <a:pt x="20265" y="11767"/>
                    <a:pt x="20086" y="11844"/>
                    <a:pt x="19841" y="11846"/>
                  </a:cubicBezTo>
                  <a:lnTo>
                    <a:pt x="19803" y="11846"/>
                  </a:lnTo>
                  <a:lnTo>
                    <a:pt x="19577" y="11866"/>
                  </a:lnTo>
                  <a:cubicBezTo>
                    <a:pt x="19340" y="11883"/>
                    <a:pt x="19143" y="12091"/>
                    <a:pt x="19143" y="12338"/>
                  </a:cubicBezTo>
                  <a:lnTo>
                    <a:pt x="19143" y="12397"/>
                  </a:lnTo>
                  <a:cubicBezTo>
                    <a:pt x="19143" y="12624"/>
                    <a:pt x="19307" y="12828"/>
                    <a:pt x="19520" y="12870"/>
                  </a:cubicBezTo>
                  <a:cubicBezTo>
                    <a:pt x="19711" y="12910"/>
                    <a:pt x="19848" y="12979"/>
                    <a:pt x="20011" y="13145"/>
                  </a:cubicBezTo>
                  <a:cubicBezTo>
                    <a:pt x="20203" y="13352"/>
                    <a:pt x="20270" y="13522"/>
                    <a:pt x="20275" y="13814"/>
                  </a:cubicBezTo>
                  <a:cubicBezTo>
                    <a:pt x="20273" y="14059"/>
                    <a:pt x="20205" y="14269"/>
                    <a:pt x="20011" y="14503"/>
                  </a:cubicBezTo>
                  <a:cubicBezTo>
                    <a:pt x="19812" y="14703"/>
                    <a:pt x="19632" y="14773"/>
                    <a:pt x="19350" y="14779"/>
                  </a:cubicBezTo>
                  <a:lnTo>
                    <a:pt x="19350" y="14798"/>
                  </a:lnTo>
                  <a:lnTo>
                    <a:pt x="19180" y="14779"/>
                  </a:lnTo>
                  <a:cubicBezTo>
                    <a:pt x="18957" y="14759"/>
                    <a:pt x="18760" y="14905"/>
                    <a:pt x="18708" y="15133"/>
                  </a:cubicBezTo>
                  <a:cubicBezTo>
                    <a:pt x="18657" y="15360"/>
                    <a:pt x="18764" y="15597"/>
                    <a:pt x="18973" y="15684"/>
                  </a:cubicBezTo>
                  <a:cubicBezTo>
                    <a:pt x="19082" y="15730"/>
                    <a:pt x="19167" y="15778"/>
                    <a:pt x="19256" y="15881"/>
                  </a:cubicBezTo>
                  <a:lnTo>
                    <a:pt x="19294" y="15920"/>
                  </a:lnTo>
                  <a:cubicBezTo>
                    <a:pt x="19470" y="16098"/>
                    <a:pt x="19557" y="16275"/>
                    <a:pt x="19577" y="16569"/>
                  </a:cubicBezTo>
                  <a:cubicBezTo>
                    <a:pt x="19560" y="16830"/>
                    <a:pt x="19490" y="17028"/>
                    <a:pt x="19350" y="17199"/>
                  </a:cubicBezTo>
                  <a:lnTo>
                    <a:pt x="19294" y="17258"/>
                  </a:lnTo>
                  <a:cubicBezTo>
                    <a:pt x="19093" y="17449"/>
                    <a:pt x="18910" y="17530"/>
                    <a:pt x="18652" y="17534"/>
                  </a:cubicBezTo>
                  <a:cubicBezTo>
                    <a:pt x="18594" y="17534"/>
                    <a:pt x="18608" y="17631"/>
                    <a:pt x="18557" y="17652"/>
                  </a:cubicBezTo>
                  <a:cubicBezTo>
                    <a:pt x="18544" y="17657"/>
                    <a:pt x="18533" y="17664"/>
                    <a:pt x="18520" y="17671"/>
                  </a:cubicBezTo>
                  <a:cubicBezTo>
                    <a:pt x="18295" y="17621"/>
                    <a:pt x="18044" y="17734"/>
                    <a:pt x="17972" y="17966"/>
                  </a:cubicBezTo>
                  <a:cubicBezTo>
                    <a:pt x="17905" y="18182"/>
                    <a:pt x="18056" y="18369"/>
                    <a:pt x="18236" y="18478"/>
                  </a:cubicBezTo>
                  <a:lnTo>
                    <a:pt x="18199" y="18517"/>
                  </a:lnTo>
                  <a:cubicBezTo>
                    <a:pt x="18205" y="18521"/>
                    <a:pt x="18255" y="18564"/>
                    <a:pt x="18331" y="18635"/>
                  </a:cubicBezTo>
                  <a:cubicBezTo>
                    <a:pt x="18408" y="18707"/>
                    <a:pt x="18526" y="18819"/>
                    <a:pt x="18652" y="18950"/>
                  </a:cubicBezTo>
                  <a:cubicBezTo>
                    <a:pt x="18865" y="19183"/>
                    <a:pt x="18928" y="19346"/>
                    <a:pt x="18935" y="19639"/>
                  </a:cubicBezTo>
                  <a:cubicBezTo>
                    <a:pt x="18918" y="19900"/>
                    <a:pt x="18840" y="20115"/>
                    <a:pt x="18708" y="20288"/>
                  </a:cubicBezTo>
                  <a:lnTo>
                    <a:pt x="18652" y="20348"/>
                  </a:lnTo>
                  <a:cubicBezTo>
                    <a:pt x="18429" y="20569"/>
                    <a:pt x="18252" y="20636"/>
                    <a:pt x="17972" y="20643"/>
                  </a:cubicBezTo>
                  <a:lnTo>
                    <a:pt x="8608" y="20643"/>
                  </a:lnTo>
                  <a:cubicBezTo>
                    <a:pt x="7699" y="20552"/>
                    <a:pt x="6960" y="20265"/>
                    <a:pt x="6343" y="19836"/>
                  </a:cubicBezTo>
                  <a:lnTo>
                    <a:pt x="6343" y="11256"/>
                  </a:lnTo>
                  <a:cubicBezTo>
                    <a:pt x="7280" y="10741"/>
                    <a:pt x="8116" y="10026"/>
                    <a:pt x="8816" y="9072"/>
                  </a:cubicBezTo>
                  <a:cubicBezTo>
                    <a:pt x="9585" y="8023"/>
                    <a:pt x="10212" y="6721"/>
                    <a:pt x="10704" y="5176"/>
                  </a:cubicBezTo>
                  <a:lnTo>
                    <a:pt x="10723" y="5117"/>
                  </a:lnTo>
                  <a:lnTo>
                    <a:pt x="11289" y="1870"/>
                  </a:lnTo>
                  <a:lnTo>
                    <a:pt x="11308" y="1791"/>
                  </a:lnTo>
                  <a:lnTo>
                    <a:pt x="11308" y="1771"/>
                  </a:lnTo>
                  <a:lnTo>
                    <a:pt x="11308" y="1752"/>
                  </a:lnTo>
                  <a:lnTo>
                    <a:pt x="11308" y="1692"/>
                  </a:lnTo>
                  <a:cubicBezTo>
                    <a:pt x="11314" y="1474"/>
                    <a:pt x="11349" y="1363"/>
                    <a:pt x="11516" y="1181"/>
                  </a:cubicBezTo>
                  <a:lnTo>
                    <a:pt x="11535" y="1161"/>
                  </a:lnTo>
                  <a:cubicBezTo>
                    <a:pt x="11679" y="1007"/>
                    <a:pt x="11809" y="950"/>
                    <a:pt x="12025" y="945"/>
                  </a:cubicBezTo>
                  <a:close/>
                  <a:moveTo>
                    <a:pt x="1170" y="10390"/>
                  </a:moveTo>
                  <a:lnTo>
                    <a:pt x="1189" y="10390"/>
                  </a:lnTo>
                  <a:lnTo>
                    <a:pt x="1208" y="10390"/>
                  </a:lnTo>
                  <a:lnTo>
                    <a:pt x="5116" y="10390"/>
                  </a:lnTo>
                  <a:lnTo>
                    <a:pt x="5135" y="10390"/>
                  </a:lnTo>
                  <a:lnTo>
                    <a:pt x="5154" y="10390"/>
                  </a:lnTo>
                  <a:cubicBezTo>
                    <a:pt x="5227" y="10390"/>
                    <a:pt x="5278" y="10400"/>
                    <a:pt x="5305" y="10410"/>
                  </a:cubicBezTo>
                  <a:lnTo>
                    <a:pt x="5361" y="10449"/>
                  </a:lnTo>
                  <a:cubicBezTo>
                    <a:pt x="5377" y="10476"/>
                    <a:pt x="5400" y="10550"/>
                    <a:pt x="5399" y="10685"/>
                  </a:cubicBezTo>
                  <a:cubicBezTo>
                    <a:pt x="5399" y="10794"/>
                    <a:pt x="5529" y="10802"/>
                    <a:pt x="5588" y="10882"/>
                  </a:cubicBezTo>
                  <a:cubicBezTo>
                    <a:pt x="5561" y="10960"/>
                    <a:pt x="5497" y="11015"/>
                    <a:pt x="5512" y="11099"/>
                  </a:cubicBezTo>
                  <a:cubicBezTo>
                    <a:pt x="5502" y="11139"/>
                    <a:pt x="5437" y="11134"/>
                    <a:pt x="5437" y="11177"/>
                  </a:cubicBezTo>
                  <a:lnTo>
                    <a:pt x="5437" y="19678"/>
                  </a:lnTo>
                  <a:cubicBezTo>
                    <a:pt x="5434" y="19699"/>
                    <a:pt x="5399" y="19696"/>
                    <a:pt x="5399" y="19718"/>
                  </a:cubicBezTo>
                  <a:lnTo>
                    <a:pt x="5399" y="20013"/>
                  </a:lnTo>
                  <a:cubicBezTo>
                    <a:pt x="5397" y="20191"/>
                    <a:pt x="5357" y="20234"/>
                    <a:pt x="5342" y="20249"/>
                  </a:cubicBezTo>
                  <a:cubicBezTo>
                    <a:pt x="5328" y="20264"/>
                    <a:pt x="5286" y="20306"/>
                    <a:pt x="5116" y="20308"/>
                  </a:cubicBezTo>
                  <a:lnTo>
                    <a:pt x="1208" y="20308"/>
                  </a:lnTo>
                  <a:cubicBezTo>
                    <a:pt x="1026" y="20307"/>
                    <a:pt x="977" y="20264"/>
                    <a:pt x="963" y="20249"/>
                  </a:cubicBezTo>
                  <a:cubicBezTo>
                    <a:pt x="948" y="20234"/>
                    <a:pt x="908" y="20191"/>
                    <a:pt x="906" y="20013"/>
                  </a:cubicBezTo>
                  <a:lnTo>
                    <a:pt x="906" y="10685"/>
                  </a:lnTo>
                  <a:cubicBezTo>
                    <a:pt x="907" y="10502"/>
                    <a:pt x="952" y="10440"/>
                    <a:pt x="963" y="10430"/>
                  </a:cubicBezTo>
                  <a:lnTo>
                    <a:pt x="1000" y="10410"/>
                  </a:lnTo>
                  <a:cubicBezTo>
                    <a:pt x="1029" y="10400"/>
                    <a:pt x="1092" y="10390"/>
                    <a:pt x="1170" y="103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A912D99-5BF0-46FE-AD2C-3B9BF0726EA0}"/>
              </a:ext>
            </a:extLst>
          </p:cNvPr>
          <p:cNvGrpSpPr/>
          <p:nvPr/>
        </p:nvGrpSpPr>
        <p:grpSpPr>
          <a:xfrm>
            <a:off x="1679150" y="4745071"/>
            <a:ext cx="789899" cy="912097"/>
            <a:chOff x="2753401" y="4342464"/>
            <a:chExt cx="1171412" cy="1352630"/>
          </a:xfrm>
        </p:grpSpPr>
        <p:sp>
          <p:nvSpPr>
            <p:cNvPr id="15" name="Shape 1595">
              <a:extLst>
                <a:ext uri="{FF2B5EF4-FFF2-40B4-BE49-F238E27FC236}">
                  <a16:creationId xmlns:a16="http://schemas.microsoft.com/office/drawing/2014/main" id="{D4A83DF2-E558-449D-B9D9-E0EC6FAA3C6E}"/>
                </a:ext>
              </a:extLst>
            </p:cNvPr>
            <p:cNvSpPr/>
            <p:nvPr/>
          </p:nvSpPr>
          <p:spPr>
            <a:xfrm flipH="1">
              <a:off x="2753401" y="4342464"/>
              <a:ext cx="1171412" cy="135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5"/>
            </a:solidFill>
            <a:ln w="25400">
              <a:noFill/>
            </a:ln>
          </p:spPr>
          <p:txBody>
            <a:bodyPr lIns="35719" tIns="35719" rIns="35719" bIns="35719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Shape 1605">
              <a:extLst>
                <a:ext uri="{FF2B5EF4-FFF2-40B4-BE49-F238E27FC236}">
                  <a16:creationId xmlns:a16="http://schemas.microsoft.com/office/drawing/2014/main" id="{11D59AEE-A3B6-42F4-A3EE-396245763C0A}"/>
                </a:ext>
              </a:extLst>
            </p:cNvPr>
            <p:cNvSpPr/>
            <p:nvPr/>
          </p:nvSpPr>
          <p:spPr>
            <a:xfrm>
              <a:off x="3185908" y="4841262"/>
              <a:ext cx="306398" cy="35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36" extrusionOk="0">
                  <a:moveTo>
                    <a:pt x="10275" y="0"/>
                  </a:moveTo>
                  <a:cubicBezTo>
                    <a:pt x="8517" y="-1"/>
                    <a:pt x="6819" y="413"/>
                    <a:pt x="5197" y="1208"/>
                  </a:cubicBezTo>
                  <a:cubicBezTo>
                    <a:pt x="2728" y="2433"/>
                    <a:pt x="1105" y="4284"/>
                    <a:pt x="380" y="6638"/>
                  </a:cubicBezTo>
                  <a:cubicBezTo>
                    <a:pt x="130" y="7444"/>
                    <a:pt x="0" y="8229"/>
                    <a:pt x="0" y="9014"/>
                  </a:cubicBezTo>
                  <a:cubicBezTo>
                    <a:pt x="-1" y="10521"/>
                    <a:pt x="466" y="11993"/>
                    <a:pt x="1400" y="13378"/>
                  </a:cubicBezTo>
                  <a:cubicBezTo>
                    <a:pt x="2794" y="15509"/>
                    <a:pt x="4934" y="16910"/>
                    <a:pt x="7665" y="17537"/>
                  </a:cubicBezTo>
                  <a:cubicBezTo>
                    <a:pt x="8586" y="17751"/>
                    <a:pt x="9495" y="17865"/>
                    <a:pt x="10393" y="17865"/>
                  </a:cubicBezTo>
                  <a:cubicBezTo>
                    <a:pt x="12155" y="17866"/>
                    <a:pt x="13868" y="17446"/>
                    <a:pt x="15495" y="16636"/>
                  </a:cubicBezTo>
                  <a:cubicBezTo>
                    <a:pt x="15702" y="16527"/>
                    <a:pt x="15893" y="16417"/>
                    <a:pt x="16088" y="16308"/>
                  </a:cubicBezTo>
                  <a:cubicBezTo>
                    <a:pt x="16103" y="16389"/>
                    <a:pt x="16001" y="16465"/>
                    <a:pt x="16064" y="16533"/>
                  </a:cubicBezTo>
                  <a:lnTo>
                    <a:pt x="20502" y="21348"/>
                  </a:lnTo>
                  <a:cubicBezTo>
                    <a:pt x="20697" y="21561"/>
                    <a:pt x="21062" y="21599"/>
                    <a:pt x="21308" y="21430"/>
                  </a:cubicBezTo>
                  <a:cubicBezTo>
                    <a:pt x="21555" y="21261"/>
                    <a:pt x="21599" y="20946"/>
                    <a:pt x="21403" y="20733"/>
                  </a:cubicBezTo>
                  <a:lnTo>
                    <a:pt x="16966" y="15919"/>
                  </a:lnTo>
                  <a:cubicBezTo>
                    <a:pt x="16914" y="15863"/>
                    <a:pt x="16822" y="15929"/>
                    <a:pt x="16753" y="15898"/>
                  </a:cubicBezTo>
                  <a:cubicBezTo>
                    <a:pt x="18510" y="14733"/>
                    <a:pt x="19708" y="13170"/>
                    <a:pt x="20312" y="11247"/>
                  </a:cubicBezTo>
                  <a:cubicBezTo>
                    <a:pt x="20559" y="10450"/>
                    <a:pt x="20691" y="9669"/>
                    <a:pt x="20691" y="8891"/>
                  </a:cubicBezTo>
                  <a:cubicBezTo>
                    <a:pt x="20692" y="7365"/>
                    <a:pt x="20207" y="5871"/>
                    <a:pt x="19268" y="4466"/>
                  </a:cubicBezTo>
                  <a:cubicBezTo>
                    <a:pt x="17875" y="2337"/>
                    <a:pt x="15730" y="954"/>
                    <a:pt x="13003" y="327"/>
                  </a:cubicBezTo>
                  <a:cubicBezTo>
                    <a:pt x="12078" y="113"/>
                    <a:pt x="11176" y="0"/>
                    <a:pt x="10275" y="0"/>
                  </a:cubicBezTo>
                  <a:close/>
                  <a:moveTo>
                    <a:pt x="10275" y="983"/>
                  </a:moveTo>
                  <a:cubicBezTo>
                    <a:pt x="11071" y="983"/>
                    <a:pt x="11882" y="1076"/>
                    <a:pt x="12719" y="1270"/>
                  </a:cubicBezTo>
                  <a:cubicBezTo>
                    <a:pt x="15189" y="1847"/>
                    <a:pt x="17005" y="3041"/>
                    <a:pt x="18271" y="4958"/>
                  </a:cubicBezTo>
                  <a:cubicBezTo>
                    <a:pt x="19124" y="6237"/>
                    <a:pt x="19552" y="7544"/>
                    <a:pt x="19552" y="8891"/>
                  </a:cubicBezTo>
                  <a:cubicBezTo>
                    <a:pt x="19552" y="9578"/>
                    <a:pt x="19443" y="10283"/>
                    <a:pt x="19220" y="11002"/>
                  </a:cubicBezTo>
                  <a:cubicBezTo>
                    <a:pt x="18655" y="12785"/>
                    <a:pt x="17577" y="14172"/>
                    <a:pt x="15946" y="15222"/>
                  </a:cubicBezTo>
                  <a:cubicBezTo>
                    <a:pt x="15625" y="15412"/>
                    <a:pt x="15264" y="15604"/>
                    <a:pt x="14902" y="15796"/>
                  </a:cubicBezTo>
                  <a:cubicBezTo>
                    <a:pt x="13432" y="16521"/>
                    <a:pt x="11937" y="16880"/>
                    <a:pt x="10393" y="16882"/>
                  </a:cubicBezTo>
                  <a:cubicBezTo>
                    <a:pt x="9601" y="16882"/>
                    <a:pt x="8807" y="16788"/>
                    <a:pt x="7973" y="16595"/>
                  </a:cubicBezTo>
                  <a:cubicBezTo>
                    <a:pt x="5505" y="16017"/>
                    <a:pt x="3664" y="14805"/>
                    <a:pt x="2397" y="12887"/>
                  </a:cubicBezTo>
                  <a:cubicBezTo>
                    <a:pt x="1550" y="11628"/>
                    <a:pt x="1140" y="10344"/>
                    <a:pt x="1139" y="9014"/>
                  </a:cubicBezTo>
                  <a:cubicBezTo>
                    <a:pt x="1139" y="8320"/>
                    <a:pt x="1245" y="7615"/>
                    <a:pt x="1472" y="6884"/>
                  </a:cubicBezTo>
                  <a:cubicBezTo>
                    <a:pt x="2140" y="4752"/>
                    <a:pt x="3521" y="3181"/>
                    <a:pt x="5743" y="2069"/>
                  </a:cubicBezTo>
                  <a:cubicBezTo>
                    <a:pt x="7217" y="1348"/>
                    <a:pt x="8724" y="984"/>
                    <a:pt x="10275" y="98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9" name="组合 17">
            <a:extLst>
              <a:ext uri="{FF2B5EF4-FFF2-40B4-BE49-F238E27FC236}">
                <a16:creationId xmlns:a16="http://schemas.microsoft.com/office/drawing/2014/main" id="{D45D8C49-0322-4D07-ACC9-96032AC8F3A7}"/>
              </a:ext>
            </a:extLst>
          </p:cNvPr>
          <p:cNvGrpSpPr>
            <a:grpSpLocks/>
          </p:cNvGrpSpPr>
          <p:nvPr/>
        </p:nvGrpSpPr>
        <p:grpSpPr bwMode="auto">
          <a:xfrm>
            <a:off x="2678535" y="1839332"/>
            <a:ext cx="4402203" cy="1116228"/>
            <a:chOff x="7376008" y="1542823"/>
            <a:chExt cx="3682371" cy="1116620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0FD69C54-B03D-4DE7-B361-C0C372502429}"/>
                </a:ext>
              </a:extLst>
            </p:cNvPr>
            <p:cNvSpPr txBox="1"/>
            <p:nvPr/>
          </p:nvSpPr>
          <p:spPr>
            <a:xfrm>
              <a:off x="7376008" y="1864203"/>
              <a:ext cx="3682371" cy="79524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实验测试了选择、冒泡、插入、归并和快速排序五种，其中选择、冒泡、插入时间复杂度为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n^2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）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,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而归并、快排时间复杂度为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O(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nlogn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，在实验选取的数据范围中，复杂度为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O(</a:t>
              </a:r>
              <a:r>
                <a:rPr lang="en-US" altLang="zh-CN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nlogn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)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下，快排所用时间最短。在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O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（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n^2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）的复杂度下，冒泡用时最长，选择次之，插入较快。</a:t>
              </a: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C79D21A1-C810-4871-9E48-0DD8FBE1AAFB}"/>
                </a:ext>
              </a:extLst>
            </p:cNvPr>
            <p:cNvSpPr txBox="1"/>
            <p:nvPr/>
          </p:nvSpPr>
          <p:spPr>
            <a:xfrm>
              <a:off x="7376008" y="1542823"/>
              <a:ext cx="1750208" cy="338673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排序算法</a:t>
              </a:r>
            </a:p>
          </p:txBody>
        </p:sp>
      </p:grpSp>
      <p:grpSp>
        <p:nvGrpSpPr>
          <p:cNvPr id="32" name="组合 17">
            <a:extLst>
              <a:ext uri="{FF2B5EF4-FFF2-40B4-BE49-F238E27FC236}">
                <a16:creationId xmlns:a16="http://schemas.microsoft.com/office/drawing/2014/main" id="{0850F0D7-3667-4E93-ABC8-8165B86C7AAB}"/>
              </a:ext>
            </a:extLst>
          </p:cNvPr>
          <p:cNvGrpSpPr>
            <a:grpSpLocks/>
          </p:cNvGrpSpPr>
          <p:nvPr/>
        </p:nvGrpSpPr>
        <p:grpSpPr bwMode="auto">
          <a:xfrm>
            <a:off x="2726253" y="3328867"/>
            <a:ext cx="4128642" cy="1296278"/>
            <a:chOff x="7376008" y="1542823"/>
            <a:chExt cx="3682371" cy="1296733"/>
          </a:xfrm>
        </p:grpSpPr>
        <p:sp>
          <p:nvSpPr>
            <p:cNvPr id="33" name="文本框 6">
              <a:extLst>
                <a:ext uri="{FF2B5EF4-FFF2-40B4-BE49-F238E27FC236}">
                  <a16:creationId xmlns:a16="http://schemas.microsoft.com/office/drawing/2014/main" id="{19631340-5314-49FA-873F-DC216108EF47}"/>
                </a:ext>
              </a:extLst>
            </p:cNvPr>
            <p:cNvSpPr txBox="1"/>
            <p:nvPr/>
          </p:nvSpPr>
          <p:spPr>
            <a:xfrm>
              <a:off x="7376008" y="1864203"/>
              <a:ext cx="3682371" cy="97535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实验选取了冒泡、计数、堆排序三种方式。所用时间：堆排序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&lt;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计数</a:t>
              </a:r>
              <a:r>
                <a: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&lt;</a:t>
              </a: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冒泡，冒泡排序需要依次比较相邻的数，操作次数较多，计数排序需要额外开大量空间；堆排序的时间和空间复杂度都较低，为较优解</a:t>
              </a: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432368AE-AF74-4326-9482-272541BB8B65}"/>
                </a:ext>
              </a:extLst>
            </p:cNvPr>
            <p:cNvSpPr txBox="1"/>
            <p:nvPr/>
          </p:nvSpPr>
          <p:spPr>
            <a:xfrm>
              <a:off x="7376008" y="1542823"/>
              <a:ext cx="1750208" cy="338673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>
                <a:defRPr/>
              </a:pPr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Top K</a:t>
              </a: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问题</a:t>
              </a:r>
            </a:p>
          </p:txBody>
        </p:sp>
      </p:grpSp>
      <p:grpSp>
        <p:nvGrpSpPr>
          <p:cNvPr id="35" name="组合 17">
            <a:extLst>
              <a:ext uri="{FF2B5EF4-FFF2-40B4-BE49-F238E27FC236}">
                <a16:creationId xmlns:a16="http://schemas.microsoft.com/office/drawing/2014/main" id="{5B09A71E-A3D4-45B6-8D9A-559DAE472236}"/>
              </a:ext>
            </a:extLst>
          </p:cNvPr>
          <p:cNvGrpSpPr>
            <a:grpSpLocks/>
          </p:cNvGrpSpPr>
          <p:nvPr/>
        </p:nvGrpSpPr>
        <p:grpSpPr bwMode="auto">
          <a:xfrm>
            <a:off x="2741865" y="4823184"/>
            <a:ext cx="5153627" cy="1476327"/>
            <a:chOff x="7376008" y="1542823"/>
            <a:chExt cx="3682371" cy="1476845"/>
          </a:xfrm>
        </p:grpSpPr>
        <p:sp>
          <p:nvSpPr>
            <p:cNvPr id="36" name="文本框 6">
              <a:extLst>
                <a:ext uri="{FF2B5EF4-FFF2-40B4-BE49-F238E27FC236}">
                  <a16:creationId xmlns:a16="http://schemas.microsoft.com/office/drawing/2014/main" id="{9F5CAA80-9D69-40C6-A872-0FBB871B2593}"/>
                </a:ext>
              </a:extLst>
            </p:cNvPr>
            <p:cNvSpPr txBox="1"/>
            <p:nvPr/>
          </p:nvSpPr>
          <p:spPr>
            <a:xfrm>
              <a:off x="7411608" y="1864203"/>
              <a:ext cx="3646771" cy="11554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effectLst/>
                  <a:uLnTx/>
                  <a:uFillTx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实验运用了多种排序，相同时间复杂度的排序之间也存在差异，不仅仅需要关注时间复杂度，还需要依靠操作次数进一步比较。实验数据规模相对较大，注意需要调整编译器栈堆的分配，防止溢出。对于随机数据来说，也要范围较大，避免数据较多的重复，影响排序时间。对于部分需要额外空间的排序，建议在外部提前开辟数组，在函数内开动态数组并赋初值会占用较多时间，影响对实际排序效率的分析</a:t>
              </a: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9140487-3D04-4946-86CF-29B4C7C46750}"/>
                </a:ext>
              </a:extLst>
            </p:cNvPr>
            <p:cNvSpPr txBox="1"/>
            <p:nvPr/>
          </p:nvSpPr>
          <p:spPr>
            <a:xfrm>
              <a:off x="7376008" y="1542823"/>
              <a:ext cx="1750208" cy="338673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77"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总结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835D14-5130-4CD8-A59C-DCDBEF25DF19}"/>
              </a:ext>
            </a:extLst>
          </p:cNvPr>
          <p:cNvGrpSpPr/>
          <p:nvPr/>
        </p:nvGrpSpPr>
        <p:grpSpPr>
          <a:xfrm>
            <a:off x="7985444" y="2754542"/>
            <a:ext cx="2929381" cy="2820141"/>
            <a:chOff x="4204410" y="2237647"/>
            <a:chExt cx="3727081" cy="3588093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8AE3AF-F754-409D-85E4-3D63075108B4}"/>
                </a:ext>
              </a:extLst>
            </p:cNvPr>
            <p:cNvCxnSpPr/>
            <p:nvPr/>
          </p:nvCxnSpPr>
          <p:spPr>
            <a:xfrm flipV="1">
              <a:off x="4259847" y="2237647"/>
              <a:ext cx="406286" cy="812572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1608C6B-9385-4CBE-A158-20FD85A2D867}"/>
                </a:ext>
              </a:extLst>
            </p:cNvPr>
            <p:cNvCxnSpPr/>
            <p:nvPr/>
          </p:nvCxnSpPr>
          <p:spPr>
            <a:xfrm>
              <a:off x="4666133" y="2237647"/>
              <a:ext cx="107236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2BD8519-3B1B-4C83-94BE-D58BD5EA5D93}"/>
                </a:ext>
              </a:extLst>
            </p:cNvPr>
            <p:cNvCxnSpPr>
              <a:cxnSpLocks/>
            </p:cNvCxnSpPr>
            <p:nvPr/>
          </p:nvCxnSpPr>
          <p:spPr>
            <a:xfrm>
              <a:off x="7565045" y="3274062"/>
              <a:ext cx="366446" cy="732891"/>
            </a:xfrm>
            <a:prstGeom prst="line">
              <a:avLst/>
            </a:prstGeom>
            <a:ln w="12700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5D81B2D-9C2B-4C2E-B43F-1DF671E50440}"/>
                </a:ext>
              </a:extLst>
            </p:cNvPr>
            <p:cNvCxnSpPr/>
            <p:nvPr/>
          </p:nvCxnSpPr>
          <p:spPr>
            <a:xfrm>
              <a:off x="6365445" y="4997319"/>
              <a:ext cx="1072365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F832238-17A3-48DC-936E-4E856AEF0647}"/>
                </a:ext>
              </a:extLst>
            </p:cNvPr>
            <p:cNvCxnSpPr/>
            <p:nvPr/>
          </p:nvCxnSpPr>
          <p:spPr>
            <a:xfrm flipH="1">
              <a:off x="5959519" y="5013168"/>
              <a:ext cx="406286" cy="812572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EDD64B52-3BAD-4658-9FC2-B5C08EE95B24}"/>
                </a:ext>
              </a:extLst>
            </p:cNvPr>
            <p:cNvCxnSpPr/>
            <p:nvPr/>
          </p:nvCxnSpPr>
          <p:spPr>
            <a:xfrm>
              <a:off x="4204410" y="4991396"/>
              <a:ext cx="406286" cy="812572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图片占位符 27">
            <a:extLst>
              <a:ext uri="{FF2B5EF4-FFF2-40B4-BE49-F238E27FC236}">
                <a16:creationId xmlns:a16="http://schemas.microsoft.com/office/drawing/2014/main" id="{DB7C548E-9AEE-4B78-9094-4971F5DE4D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11323" y="2135332"/>
            <a:ext cx="5277623" cy="3396314"/>
          </a:xfrm>
          <a:custGeom>
            <a:avLst/>
            <a:gdLst>
              <a:gd name="connsiteX0" fmla="*/ 1607919 w 5277623"/>
              <a:gd name="connsiteY0" fmla="*/ 2118233 h 3396313"/>
              <a:gd name="connsiteX1" fmla="*/ 2449386 w 5277623"/>
              <a:gd name="connsiteY1" fmla="*/ 2118233 h 3396313"/>
              <a:gd name="connsiteX2" fmla="*/ 2768905 w 5277623"/>
              <a:gd name="connsiteY2" fmla="*/ 2757273 h 3396313"/>
              <a:gd name="connsiteX3" fmla="*/ 2449386 w 5277623"/>
              <a:gd name="connsiteY3" fmla="*/ 3396313 h 3396313"/>
              <a:gd name="connsiteX4" fmla="*/ 1607919 w 5277623"/>
              <a:gd name="connsiteY4" fmla="*/ 3396313 h 3396313"/>
              <a:gd name="connsiteX5" fmla="*/ 1288399 w 5277623"/>
              <a:gd name="connsiteY5" fmla="*/ 2757273 h 3396313"/>
              <a:gd name="connsiteX6" fmla="*/ 4116637 w 5277623"/>
              <a:gd name="connsiteY6" fmla="*/ 2102903 h 3396313"/>
              <a:gd name="connsiteX7" fmla="*/ 4958103 w 5277623"/>
              <a:gd name="connsiteY7" fmla="*/ 2102903 h 3396313"/>
              <a:gd name="connsiteX8" fmla="*/ 5277623 w 5277623"/>
              <a:gd name="connsiteY8" fmla="*/ 2741943 h 3396313"/>
              <a:gd name="connsiteX9" fmla="*/ 4958103 w 5277623"/>
              <a:gd name="connsiteY9" fmla="*/ 3380983 h 3396313"/>
              <a:gd name="connsiteX10" fmla="*/ 4116637 w 5277623"/>
              <a:gd name="connsiteY10" fmla="*/ 3380983 h 3396313"/>
              <a:gd name="connsiteX11" fmla="*/ 3797116 w 5277623"/>
              <a:gd name="connsiteY11" fmla="*/ 2741943 h 3396313"/>
              <a:gd name="connsiteX12" fmla="*/ 2864649 w 5277623"/>
              <a:gd name="connsiteY12" fmla="*/ 1414667 h 3396313"/>
              <a:gd name="connsiteX13" fmla="*/ 3706117 w 5277623"/>
              <a:gd name="connsiteY13" fmla="*/ 1414667 h 3396313"/>
              <a:gd name="connsiteX14" fmla="*/ 4025636 w 5277623"/>
              <a:gd name="connsiteY14" fmla="*/ 2053707 h 3396313"/>
              <a:gd name="connsiteX15" fmla="*/ 3706117 w 5277623"/>
              <a:gd name="connsiteY15" fmla="*/ 2692747 h 3396313"/>
              <a:gd name="connsiteX16" fmla="*/ 2864649 w 5277623"/>
              <a:gd name="connsiteY16" fmla="*/ 2692747 h 3396313"/>
              <a:gd name="connsiteX17" fmla="*/ 2545129 w 5277623"/>
              <a:gd name="connsiteY17" fmla="*/ 2053707 h 3396313"/>
              <a:gd name="connsiteX18" fmla="*/ 319521 w 5277623"/>
              <a:gd name="connsiteY18" fmla="*/ 1414667 h 3396313"/>
              <a:gd name="connsiteX19" fmla="*/ 1160987 w 5277623"/>
              <a:gd name="connsiteY19" fmla="*/ 1414667 h 3396313"/>
              <a:gd name="connsiteX20" fmla="*/ 1480507 w 5277623"/>
              <a:gd name="connsiteY20" fmla="*/ 2053707 h 3396313"/>
              <a:gd name="connsiteX21" fmla="*/ 1160987 w 5277623"/>
              <a:gd name="connsiteY21" fmla="*/ 2692747 h 3396313"/>
              <a:gd name="connsiteX22" fmla="*/ 319521 w 5277623"/>
              <a:gd name="connsiteY22" fmla="*/ 2692747 h 3396313"/>
              <a:gd name="connsiteX23" fmla="*/ 0 w 5277623"/>
              <a:gd name="connsiteY23" fmla="*/ 2053707 h 3396313"/>
              <a:gd name="connsiteX24" fmla="*/ 1600096 w 5277623"/>
              <a:gd name="connsiteY24" fmla="*/ 711118 h 3396313"/>
              <a:gd name="connsiteX25" fmla="*/ 2441563 w 5277623"/>
              <a:gd name="connsiteY25" fmla="*/ 711118 h 3396313"/>
              <a:gd name="connsiteX26" fmla="*/ 2761082 w 5277623"/>
              <a:gd name="connsiteY26" fmla="*/ 1350157 h 3396313"/>
              <a:gd name="connsiteX27" fmla="*/ 2441563 w 5277623"/>
              <a:gd name="connsiteY27" fmla="*/ 1989197 h 3396313"/>
              <a:gd name="connsiteX28" fmla="*/ 1600096 w 5277623"/>
              <a:gd name="connsiteY28" fmla="*/ 1989197 h 3396313"/>
              <a:gd name="connsiteX29" fmla="*/ 1280575 w 5277623"/>
              <a:gd name="connsiteY29" fmla="*/ 1350157 h 3396313"/>
              <a:gd name="connsiteX30" fmla="*/ 2861777 w 5277623"/>
              <a:gd name="connsiteY30" fmla="*/ 0 h 3396313"/>
              <a:gd name="connsiteX31" fmla="*/ 3703245 w 5277623"/>
              <a:gd name="connsiteY31" fmla="*/ 0 h 3396313"/>
              <a:gd name="connsiteX32" fmla="*/ 4022764 w 5277623"/>
              <a:gd name="connsiteY32" fmla="*/ 639040 h 3396313"/>
              <a:gd name="connsiteX33" fmla="*/ 3703245 w 5277623"/>
              <a:gd name="connsiteY33" fmla="*/ 1278080 h 3396313"/>
              <a:gd name="connsiteX34" fmla="*/ 2861777 w 5277623"/>
              <a:gd name="connsiteY34" fmla="*/ 1278080 h 3396313"/>
              <a:gd name="connsiteX35" fmla="*/ 2542257 w 5277623"/>
              <a:gd name="connsiteY35" fmla="*/ 639040 h 339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77623" h="3396313">
                <a:moveTo>
                  <a:pt x="1607919" y="2118233"/>
                </a:moveTo>
                <a:lnTo>
                  <a:pt x="2449386" y="2118233"/>
                </a:lnTo>
                <a:lnTo>
                  <a:pt x="2768905" y="2757273"/>
                </a:lnTo>
                <a:lnTo>
                  <a:pt x="2449386" y="3396313"/>
                </a:lnTo>
                <a:lnTo>
                  <a:pt x="1607919" y="3396313"/>
                </a:lnTo>
                <a:lnTo>
                  <a:pt x="1288399" y="2757273"/>
                </a:lnTo>
                <a:close/>
                <a:moveTo>
                  <a:pt x="4116637" y="2102903"/>
                </a:moveTo>
                <a:lnTo>
                  <a:pt x="4958103" y="2102903"/>
                </a:lnTo>
                <a:lnTo>
                  <a:pt x="5277623" y="2741943"/>
                </a:lnTo>
                <a:lnTo>
                  <a:pt x="4958103" y="3380983"/>
                </a:lnTo>
                <a:lnTo>
                  <a:pt x="4116637" y="3380983"/>
                </a:lnTo>
                <a:lnTo>
                  <a:pt x="3797116" y="2741943"/>
                </a:lnTo>
                <a:close/>
                <a:moveTo>
                  <a:pt x="2864649" y="1414667"/>
                </a:moveTo>
                <a:lnTo>
                  <a:pt x="3706117" y="1414667"/>
                </a:lnTo>
                <a:lnTo>
                  <a:pt x="4025636" y="2053707"/>
                </a:lnTo>
                <a:lnTo>
                  <a:pt x="3706117" y="2692747"/>
                </a:lnTo>
                <a:lnTo>
                  <a:pt x="2864649" y="2692747"/>
                </a:lnTo>
                <a:lnTo>
                  <a:pt x="2545129" y="2053707"/>
                </a:lnTo>
                <a:close/>
                <a:moveTo>
                  <a:pt x="319521" y="1414667"/>
                </a:moveTo>
                <a:lnTo>
                  <a:pt x="1160987" y="1414667"/>
                </a:lnTo>
                <a:lnTo>
                  <a:pt x="1480507" y="2053707"/>
                </a:lnTo>
                <a:lnTo>
                  <a:pt x="1160987" y="2692747"/>
                </a:lnTo>
                <a:lnTo>
                  <a:pt x="319521" y="2692747"/>
                </a:lnTo>
                <a:lnTo>
                  <a:pt x="0" y="2053707"/>
                </a:lnTo>
                <a:close/>
                <a:moveTo>
                  <a:pt x="1600096" y="711118"/>
                </a:moveTo>
                <a:lnTo>
                  <a:pt x="2441563" y="711118"/>
                </a:lnTo>
                <a:lnTo>
                  <a:pt x="2761082" y="1350157"/>
                </a:lnTo>
                <a:lnTo>
                  <a:pt x="2441563" y="1989197"/>
                </a:lnTo>
                <a:lnTo>
                  <a:pt x="1600096" y="1989197"/>
                </a:lnTo>
                <a:lnTo>
                  <a:pt x="1280575" y="1350157"/>
                </a:lnTo>
                <a:close/>
                <a:moveTo>
                  <a:pt x="2861777" y="0"/>
                </a:moveTo>
                <a:lnTo>
                  <a:pt x="3703245" y="0"/>
                </a:lnTo>
                <a:lnTo>
                  <a:pt x="4022764" y="639040"/>
                </a:lnTo>
                <a:lnTo>
                  <a:pt x="3703245" y="1278080"/>
                </a:lnTo>
                <a:lnTo>
                  <a:pt x="2861777" y="1278080"/>
                </a:lnTo>
                <a:lnTo>
                  <a:pt x="2542257" y="639040"/>
                </a:lnTo>
                <a:close/>
              </a:path>
            </a:pathLst>
          </a:cu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19E358B7-27AA-4AC9-9886-6A3ED293CF65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6CDCEC1-0E7A-4B33-9F7D-3258D831B424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3A5E5FB-5949-4E92-8F32-8E8262788A1C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实验结论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0FFFB3C-5859-42FB-9D2F-09B85F66FA8A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41E14B1-D771-41A0-8433-EE7EF7DD406A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5A6B093-9E6C-4DD9-81CC-59F0D88C3C57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84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80" y="4532811"/>
            <a:ext cx="557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谢谢观看</a:t>
            </a:r>
          </a:p>
        </p:txBody>
      </p:sp>
      <p:sp>
        <p:nvSpPr>
          <p:cNvPr id="31" name="矩形 30"/>
          <p:cNvSpPr/>
          <p:nvPr/>
        </p:nvSpPr>
        <p:spPr>
          <a:xfrm>
            <a:off x="3016471" y="5334391"/>
            <a:ext cx="652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Performance management and assessment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02" y="1242780"/>
            <a:ext cx="3235424" cy="3257892"/>
          </a:xfrm>
          <a:prstGeom prst="rect">
            <a:avLst/>
          </a:prstGeom>
        </p:spPr>
      </p:pic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551596"/>
            <a:ext cx="5625511" cy="1305155"/>
            <a:chOff x="2838305" y="2932663"/>
            <a:chExt cx="5625511" cy="1305155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五个排序算法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2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>
          <a:xfrm>
            <a:off x="3929595" y="1515770"/>
            <a:ext cx="4461035" cy="4100371"/>
            <a:chOff x="3392215" y="1614026"/>
            <a:chExt cx="5407569" cy="4970110"/>
          </a:xfrm>
        </p:grpSpPr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399045" y="4571163"/>
              <a:ext cx="364143" cy="366587"/>
            </a:xfrm>
            <a:custGeom>
              <a:avLst/>
              <a:gdLst>
                <a:gd name="T0" fmla="*/ 143 w 189"/>
                <a:gd name="T1" fmla="*/ 160 h 190"/>
                <a:gd name="T2" fmla="*/ 160 w 189"/>
                <a:gd name="T3" fmla="*/ 163 h 190"/>
                <a:gd name="T4" fmla="*/ 161 w 189"/>
                <a:gd name="T5" fmla="*/ 153 h 190"/>
                <a:gd name="T6" fmla="*/ 171 w 189"/>
                <a:gd name="T7" fmla="*/ 143 h 190"/>
                <a:gd name="T8" fmla="*/ 177 w 189"/>
                <a:gd name="T9" fmla="*/ 133 h 190"/>
                <a:gd name="T10" fmla="*/ 175 w 189"/>
                <a:gd name="T11" fmla="*/ 118 h 190"/>
                <a:gd name="T12" fmla="*/ 188 w 189"/>
                <a:gd name="T13" fmla="*/ 113 h 190"/>
                <a:gd name="T14" fmla="*/ 175 w 189"/>
                <a:gd name="T15" fmla="*/ 101 h 190"/>
                <a:gd name="T16" fmla="*/ 189 w 189"/>
                <a:gd name="T17" fmla="*/ 90 h 190"/>
                <a:gd name="T18" fmla="*/ 182 w 189"/>
                <a:gd name="T19" fmla="*/ 83 h 190"/>
                <a:gd name="T20" fmla="*/ 181 w 189"/>
                <a:gd name="T21" fmla="*/ 69 h 190"/>
                <a:gd name="T22" fmla="*/ 177 w 189"/>
                <a:gd name="T23" fmla="*/ 58 h 190"/>
                <a:gd name="T24" fmla="*/ 168 w 189"/>
                <a:gd name="T25" fmla="*/ 47 h 190"/>
                <a:gd name="T26" fmla="*/ 169 w 189"/>
                <a:gd name="T27" fmla="*/ 37 h 190"/>
                <a:gd name="T28" fmla="*/ 152 w 189"/>
                <a:gd name="T29" fmla="*/ 38 h 190"/>
                <a:gd name="T30" fmla="*/ 153 w 189"/>
                <a:gd name="T31" fmla="*/ 20 h 190"/>
                <a:gd name="T32" fmla="*/ 142 w 189"/>
                <a:gd name="T33" fmla="*/ 21 h 190"/>
                <a:gd name="T34" fmla="*/ 131 w 189"/>
                <a:gd name="T35" fmla="*/ 13 h 190"/>
                <a:gd name="T36" fmla="*/ 120 w 189"/>
                <a:gd name="T37" fmla="*/ 9 h 190"/>
                <a:gd name="T38" fmla="*/ 106 w 189"/>
                <a:gd name="T39" fmla="*/ 8 h 190"/>
                <a:gd name="T40" fmla="*/ 99 w 189"/>
                <a:gd name="T41" fmla="*/ 1 h 190"/>
                <a:gd name="T42" fmla="*/ 88 w 189"/>
                <a:gd name="T43" fmla="*/ 15 h 190"/>
                <a:gd name="T44" fmla="*/ 76 w 189"/>
                <a:gd name="T45" fmla="*/ 2 h 190"/>
                <a:gd name="T46" fmla="*/ 70 w 189"/>
                <a:gd name="T47" fmla="*/ 11 h 190"/>
                <a:gd name="T48" fmla="*/ 57 w 189"/>
                <a:gd name="T49" fmla="*/ 14 h 190"/>
                <a:gd name="T50" fmla="*/ 47 w 189"/>
                <a:gd name="T51" fmla="*/ 13 h 190"/>
                <a:gd name="T52" fmla="*/ 46 w 189"/>
                <a:gd name="T53" fmla="*/ 31 h 190"/>
                <a:gd name="T54" fmla="*/ 29 w 189"/>
                <a:gd name="T55" fmla="*/ 27 h 190"/>
                <a:gd name="T56" fmla="*/ 28 w 189"/>
                <a:gd name="T57" fmla="*/ 38 h 190"/>
                <a:gd name="T58" fmla="*/ 18 w 189"/>
                <a:gd name="T59" fmla="*/ 47 h 190"/>
                <a:gd name="T60" fmla="*/ 13 w 189"/>
                <a:gd name="T61" fmla="*/ 58 h 190"/>
                <a:gd name="T62" fmla="*/ 14 w 189"/>
                <a:gd name="T63" fmla="*/ 73 h 190"/>
                <a:gd name="T64" fmla="*/ 2 w 189"/>
                <a:gd name="T65" fmla="*/ 77 h 190"/>
                <a:gd name="T66" fmla="*/ 14 w 189"/>
                <a:gd name="T67" fmla="*/ 89 h 190"/>
                <a:gd name="T68" fmla="*/ 0 w 189"/>
                <a:gd name="T69" fmla="*/ 100 h 190"/>
                <a:gd name="T70" fmla="*/ 7 w 189"/>
                <a:gd name="T71" fmla="*/ 108 h 190"/>
                <a:gd name="T72" fmla="*/ 8 w 189"/>
                <a:gd name="T73" fmla="*/ 121 h 190"/>
                <a:gd name="T74" fmla="*/ 13 w 189"/>
                <a:gd name="T75" fmla="*/ 133 h 190"/>
                <a:gd name="T76" fmla="*/ 21 w 189"/>
                <a:gd name="T77" fmla="*/ 144 h 190"/>
                <a:gd name="T78" fmla="*/ 20 w 189"/>
                <a:gd name="T79" fmla="*/ 154 h 190"/>
                <a:gd name="T80" fmla="*/ 37 w 189"/>
                <a:gd name="T81" fmla="*/ 152 h 190"/>
                <a:gd name="T82" fmla="*/ 37 w 189"/>
                <a:gd name="T83" fmla="*/ 170 h 190"/>
                <a:gd name="T84" fmla="*/ 47 w 189"/>
                <a:gd name="T85" fmla="*/ 169 h 190"/>
                <a:gd name="T86" fmla="*/ 58 w 189"/>
                <a:gd name="T87" fmla="*/ 177 h 190"/>
                <a:gd name="T88" fmla="*/ 69 w 189"/>
                <a:gd name="T89" fmla="*/ 182 h 190"/>
                <a:gd name="T90" fmla="*/ 83 w 189"/>
                <a:gd name="T91" fmla="*/ 183 h 190"/>
                <a:gd name="T92" fmla="*/ 90 w 189"/>
                <a:gd name="T93" fmla="*/ 190 h 190"/>
                <a:gd name="T94" fmla="*/ 101 w 189"/>
                <a:gd name="T95" fmla="*/ 176 h 190"/>
                <a:gd name="T96" fmla="*/ 113 w 189"/>
                <a:gd name="T97" fmla="*/ 188 h 190"/>
                <a:gd name="T98" fmla="*/ 119 w 189"/>
                <a:gd name="T99" fmla="*/ 180 h 190"/>
                <a:gd name="T100" fmla="*/ 133 w 189"/>
                <a:gd name="T101" fmla="*/ 177 h 190"/>
                <a:gd name="T102" fmla="*/ 142 w 189"/>
                <a:gd name="T103" fmla="*/ 177 h 190"/>
                <a:gd name="T104" fmla="*/ 80 w 189"/>
                <a:gd name="T105" fmla="*/ 66 h 190"/>
                <a:gd name="T106" fmla="*/ 78 w 189"/>
                <a:gd name="T107" fmla="*/ 74 h 190"/>
                <a:gd name="T108" fmla="*/ 113 w 189"/>
                <a:gd name="T109" fmla="*/ 85 h 190"/>
                <a:gd name="T110" fmla="*/ 66 w 189"/>
                <a:gd name="T111" fmla="*/ 109 h 190"/>
                <a:gd name="T112" fmla="*/ 74 w 189"/>
                <a:gd name="T113" fmla="*/ 112 h 190"/>
                <a:gd name="T114" fmla="*/ 88 w 189"/>
                <a:gd name="T115" fmla="*/ 82 h 190"/>
                <a:gd name="T116" fmla="*/ 81 w 189"/>
                <a:gd name="T117" fmla="*/ 102 h 190"/>
                <a:gd name="T118" fmla="*/ 112 w 189"/>
                <a:gd name="T119" fmla="*/ 1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0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0" y="163"/>
                  </a:cubicBezTo>
                  <a:cubicBezTo>
                    <a:pt x="161" y="162"/>
                    <a:pt x="162" y="162"/>
                    <a:pt x="163" y="161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8" y="151"/>
                    <a:pt x="157" y="147"/>
                    <a:pt x="159" y="144"/>
                  </a:cubicBezTo>
                  <a:cubicBezTo>
                    <a:pt x="161" y="140"/>
                    <a:pt x="166" y="140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4" y="132"/>
                    <a:pt x="174" y="132"/>
                    <a:pt x="174" y="132"/>
                  </a:cubicBezTo>
                  <a:cubicBezTo>
                    <a:pt x="171" y="130"/>
                    <a:pt x="169" y="127"/>
                    <a:pt x="171" y="123"/>
                  </a:cubicBezTo>
                  <a:cubicBezTo>
                    <a:pt x="169" y="120"/>
                    <a:pt x="172" y="116"/>
                    <a:pt x="175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3" y="121"/>
                    <a:pt x="186" y="119"/>
                    <a:pt x="187" y="117"/>
                  </a:cubicBezTo>
                  <a:cubicBezTo>
                    <a:pt x="187" y="116"/>
                    <a:pt x="187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1" y="108"/>
                    <a:pt x="181" y="108"/>
                    <a:pt x="181" y="108"/>
                  </a:cubicBezTo>
                  <a:cubicBezTo>
                    <a:pt x="178" y="108"/>
                    <a:pt x="175" y="104"/>
                    <a:pt x="175" y="101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89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3" y="78"/>
                  </a:cubicBezTo>
                  <a:cubicBezTo>
                    <a:pt x="173" y="74"/>
                    <a:pt x="175" y="70"/>
                    <a:pt x="179" y="70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4"/>
                  </a:cubicBezTo>
                  <a:cubicBezTo>
                    <a:pt x="183" y="62"/>
                    <a:pt x="183" y="61"/>
                    <a:pt x="182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5" y="56"/>
                  </a:cubicBezTo>
                  <a:cubicBezTo>
                    <a:pt x="164" y="53"/>
                    <a:pt x="165" y="49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1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7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2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20"/>
                    <a:pt x="151" y="19"/>
                    <a:pt x="150" y="18"/>
                  </a:cubicBezTo>
                  <a:cubicBezTo>
                    <a:pt x="147" y="17"/>
                    <a:pt x="145" y="17"/>
                    <a:pt x="143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25"/>
                    <a:pt x="136" y="26"/>
                    <a:pt x="133" y="24"/>
                  </a:cubicBezTo>
                  <a:cubicBezTo>
                    <a:pt x="130" y="22"/>
                    <a:pt x="128" y="18"/>
                    <a:pt x="130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7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5" y="12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"/>
                    <a:pt x="105" y="1"/>
                    <a:pt x="103" y="1"/>
                  </a:cubicBezTo>
                  <a:cubicBezTo>
                    <a:pt x="102" y="1"/>
                    <a:pt x="100" y="1"/>
                    <a:pt x="99" y="1"/>
                  </a:cubicBezTo>
                  <a:cubicBezTo>
                    <a:pt x="97" y="0"/>
                    <a:pt x="94" y="3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8" y="15"/>
                  </a:cubicBezTo>
                  <a:cubicBezTo>
                    <a:pt x="85" y="15"/>
                    <a:pt x="81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8" y="2"/>
                    <a:pt x="76" y="2"/>
                  </a:cubicBezTo>
                  <a:cubicBezTo>
                    <a:pt x="75" y="3"/>
                    <a:pt x="73" y="3"/>
                    <a:pt x="72" y="3"/>
                  </a:cubicBezTo>
                  <a:cubicBezTo>
                    <a:pt x="70" y="4"/>
                    <a:pt x="68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69" y="18"/>
                    <a:pt x="66" y="20"/>
                  </a:cubicBezTo>
                  <a:cubicBezTo>
                    <a:pt x="62" y="21"/>
                    <a:pt x="58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8" y="13"/>
                    <a:pt x="47" y="13"/>
                  </a:cubicBezTo>
                  <a:cubicBezTo>
                    <a:pt x="45" y="14"/>
                    <a:pt x="44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9" y="24"/>
                    <a:pt x="49" y="29"/>
                    <a:pt x="46" y="31"/>
                  </a:cubicBezTo>
                  <a:cubicBezTo>
                    <a:pt x="43" y="33"/>
                    <a:pt x="38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6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4" y="35"/>
                    <a:pt x="26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1" y="40"/>
                    <a:pt x="32" y="44"/>
                    <a:pt x="29" y="47"/>
                  </a:cubicBezTo>
                  <a:cubicBezTo>
                    <a:pt x="27" y="50"/>
                    <a:pt x="23" y="51"/>
                    <a:pt x="20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6"/>
                    <a:pt x="13" y="46"/>
                    <a:pt x="12" y="48"/>
                  </a:cubicBezTo>
                  <a:cubicBezTo>
                    <a:pt x="12" y="50"/>
                    <a:pt x="11" y="51"/>
                    <a:pt x="10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1"/>
                    <a:pt x="17" y="74"/>
                    <a:pt x="14" y="73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3" y="71"/>
                    <a:pt x="2" y="74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5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07"/>
                    <a:pt x="3" y="108"/>
                    <a:pt x="5" y="108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11" y="107"/>
                    <a:pt x="14" y="109"/>
                    <a:pt x="15" y="112"/>
                  </a:cubicBezTo>
                  <a:cubicBezTo>
                    <a:pt x="17" y="116"/>
                    <a:pt x="14" y="120"/>
                    <a:pt x="10" y="121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6" y="122"/>
                    <a:pt x="4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0" y="134"/>
                    <a:pt x="13" y="133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4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6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0" y="150"/>
                    <a:pt x="34" y="150"/>
                    <a:pt x="37" y="152"/>
                  </a:cubicBezTo>
                  <a:cubicBezTo>
                    <a:pt x="40" y="155"/>
                    <a:pt x="40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4" y="165"/>
                    <a:pt x="34" y="169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8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80"/>
                    <a:pt x="58" y="182"/>
                    <a:pt x="60" y="183"/>
                  </a:cubicBezTo>
                  <a:cubicBezTo>
                    <a:pt x="61" y="184"/>
                    <a:pt x="62" y="184"/>
                    <a:pt x="64" y="185"/>
                  </a:cubicBezTo>
                  <a:cubicBezTo>
                    <a:pt x="66" y="186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0" y="176"/>
                    <a:pt x="73" y="174"/>
                    <a:pt x="77" y="174"/>
                  </a:cubicBezTo>
                  <a:cubicBezTo>
                    <a:pt x="81" y="174"/>
                    <a:pt x="84" y="179"/>
                    <a:pt x="83" y="183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82" y="187"/>
                    <a:pt x="84" y="189"/>
                    <a:pt x="86" y="190"/>
                  </a:cubicBezTo>
                  <a:cubicBezTo>
                    <a:pt x="87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4" y="185"/>
                  </a:cubicBezTo>
                  <a:cubicBezTo>
                    <a:pt x="94" y="183"/>
                    <a:pt x="94" y="183"/>
                    <a:pt x="94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4" y="188"/>
                    <a:pt x="116" y="188"/>
                    <a:pt x="117" y="187"/>
                  </a:cubicBezTo>
                  <a:cubicBezTo>
                    <a:pt x="119" y="187"/>
                    <a:pt x="121" y="184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18" y="176"/>
                    <a:pt x="120" y="171"/>
                    <a:pt x="124" y="171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3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moveTo>
                    <a:pt x="78" y="74"/>
                  </a:moveTo>
                  <a:cubicBezTo>
                    <a:pt x="76" y="71"/>
                    <a:pt x="77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89" y="72"/>
                    <a:pt x="88" y="75"/>
                    <a:pt x="86" y="77"/>
                  </a:cubicBezTo>
                  <a:cubicBezTo>
                    <a:pt x="83" y="78"/>
                    <a:pt x="79" y="77"/>
                    <a:pt x="78" y="74"/>
                  </a:cubicBezTo>
                  <a:moveTo>
                    <a:pt x="123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8" y="76"/>
                    <a:pt x="122" y="77"/>
                    <a:pt x="123" y="80"/>
                  </a:cubicBezTo>
                  <a:moveTo>
                    <a:pt x="66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1" y="113"/>
                    <a:pt x="68" y="112"/>
                    <a:pt x="66" y="109"/>
                  </a:cubicBezTo>
                  <a:moveTo>
                    <a:pt x="81" y="102"/>
                  </a:moveTo>
                  <a:cubicBezTo>
                    <a:pt x="77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1" y="108"/>
                  </a:cubicBezTo>
                  <a:cubicBezTo>
                    <a:pt x="94" y="112"/>
                    <a:pt x="85" y="110"/>
                    <a:pt x="81" y="102"/>
                  </a:cubicBezTo>
                  <a:moveTo>
                    <a:pt x="102" y="121"/>
                  </a:moveTo>
                  <a:cubicBezTo>
                    <a:pt x="100" y="118"/>
                    <a:pt x="101" y="115"/>
                    <a:pt x="104" y="113"/>
                  </a:cubicBezTo>
                  <a:cubicBezTo>
                    <a:pt x="107" y="112"/>
                    <a:pt x="111" y="113"/>
                    <a:pt x="112" y="115"/>
                  </a:cubicBezTo>
                  <a:cubicBezTo>
                    <a:pt x="113" y="118"/>
                    <a:pt x="112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744012" y="3565900"/>
              <a:ext cx="307933" cy="303860"/>
            </a:xfrm>
            <a:custGeom>
              <a:avLst/>
              <a:gdLst>
                <a:gd name="T0" fmla="*/ 61 w 160"/>
                <a:gd name="T1" fmla="*/ 100 h 158"/>
                <a:gd name="T2" fmla="*/ 79 w 160"/>
                <a:gd name="T3" fmla="*/ 51 h 158"/>
                <a:gd name="T4" fmla="*/ 101 w 160"/>
                <a:gd name="T5" fmla="*/ 98 h 158"/>
                <a:gd name="T6" fmla="*/ 82 w 160"/>
                <a:gd name="T7" fmla="*/ 0 h 158"/>
                <a:gd name="T8" fmla="*/ 67 w 160"/>
                <a:gd name="T9" fmla="*/ 0 h 158"/>
                <a:gd name="T10" fmla="*/ 56 w 160"/>
                <a:gd name="T11" fmla="*/ 19 h 158"/>
                <a:gd name="T12" fmla="*/ 49 w 160"/>
                <a:gd name="T13" fmla="*/ 25 h 158"/>
                <a:gd name="T14" fmla="*/ 38 w 160"/>
                <a:gd name="T15" fmla="*/ 21 h 158"/>
                <a:gd name="T16" fmla="*/ 28 w 160"/>
                <a:gd name="T17" fmla="*/ 18 h 158"/>
                <a:gd name="T18" fmla="*/ 15 w 160"/>
                <a:gd name="T19" fmla="*/ 31 h 158"/>
                <a:gd name="T20" fmla="*/ 22 w 160"/>
                <a:gd name="T21" fmla="*/ 54 h 158"/>
                <a:gd name="T22" fmla="*/ 18 w 160"/>
                <a:gd name="T23" fmla="*/ 63 h 158"/>
                <a:gd name="T24" fmla="*/ 0 w 160"/>
                <a:gd name="T25" fmla="*/ 76 h 158"/>
                <a:gd name="T26" fmla="*/ 5 w 160"/>
                <a:gd name="T27" fmla="*/ 96 h 158"/>
                <a:gd name="T28" fmla="*/ 24 w 160"/>
                <a:gd name="T29" fmla="*/ 103 h 158"/>
                <a:gd name="T30" fmla="*/ 20 w 160"/>
                <a:gd name="T31" fmla="*/ 127 h 158"/>
                <a:gd name="T32" fmla="*/ 33 w 160"/>
                <a:gd name="T33" fmla="*/ 143 h 158"/>
                <a:gd name="T34" fmla="*/ 40 w 160"/>
                <a:gd name="T35" fmla="*/ 144 h 158"/>
                <a:gd name="T36" fmla="*/ 58 w 160"/>
                <a:gd name="T37" fmla="*/ 136 h 158"/>
                <a:gd name="T38" fmla="*/ 64 w 160"/>
                <a:gd name="T39" fmla="*/ 139 h 158"/>
                <a:gd name="T40" fmla="*/ 74 w 160"/>
                <a:gd name="T41" fmla="*/ 157 h 158"/>
                <a:gd name="T42" fmla="*/ 78 w 160"/>
                <a:gd name="T43" fmla="*/ 158 h 158"/>
                <a:gd name="T44" fmla="*/ 98 w 160"/>
                <a:gd name="T45" fmla="*/ 154 h 158"/>
                <a:gd name="T46" fmla="*/ 108 w 160"/>
                <a:gd name="T47" fmla="*/ 133 h 158"/>
                <a:gd name="T48" fmla="*/ 111 w 160"/>
                <a:gd name="T49" fmla="*/ 133 h 158"/>
                <a:gd name="T50" fmla="*/ 130 w 160"/>
                <a:gd name="T51" fmla="*/ 139 h 158"/>
                <a:gd name="T52" fmla="*/ 135 w 160"/>
                <a:gd name="T53" fmla="*/ 138 h 158"/>
                <a:gd name="T54" fmla="*/ 146 w 160"/>
                <a:gd name="T55" fmla="*/ 120 h 158"/>
                <a:gd name="T56" fmla="*/ 138 w 160"/>
                <a:gd name="T57" fmla="*/ 99 h 158"/>
                <a:gd name="T58" fmla="*/ 157 w 160"/>
                <a:gd name="T59" fmla="*/ 88 h 158"/>
                <a:gd name="T60" fmla="*/ 158 w 160"/>
                <a:gd name="T61" fmla="*/ 67 h 158"/>
                <a:gd name="T62" fmla="*/ 138 w 160"/>
                <a:gd name="T63" fmla="*/ 56 h 158"/>
                <a:gd name="T64" fmla="*/ 134 w 160"/>
                <a:gd name="T65" fmla="*/ 46 h 158"/>
                <a:gd name="T66" fmla="*/ 139 w 160"/>
                <a:gd name="T67" fmla="*/ 31 h 158"/>
                <a:gd name="T68" fmla="*/ 127 w 160"/>
                <a:gd name="T69" fmla="*/ 15 h 158"/>
                <a:gd name="T70" fmla="*/ 119 w 160"/>
                <a:gd name="T71" fmla="*/ 14 h 158"/>
                <a:gd name="T72" fmla="*/ 101 w 160"/>
                <a:gd name="T73" fmla="*/ 22 h 158"/>
                <a:gd name="T74" fmla="*/ 95 w 160"/>
                <a:gd name="T75" fmla="*/ 19 h 158"/>
                <a:gd name="T76" fmla="*/ 82 w 160"/>
                <a:gd name="T7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58">
                  <a:moveTo>
                    <a:pt x="80" y="107"/>
                  </a:moveTo>
                  <a:cubicBezTo>
                    <a:pt x="73" y="107"/>
                    <a:pt x="67" y="105"/>
                    <a:pt x="61" y="100"/>
                  </a:cubicBezTo>
                  <a:cubicBezTo>
                    <a:pt x="49" y="89"/>
                    <a:pt x="48" y="71"/>
                    <a:pt x="58" y="60"/>
                  </a:cubicBezTo>
                  <a:cubicBezTo>
                    <a:pt x="64" y="54"/>
                    <a:pt x="71" y="51"/>
                    <a:pt x="79" y="51"/>
                  </a:cubicBezTo>
                  <a:cubicBezTo>
                    <a:pt x="86" y="51"/>
                    <a:pt x="93" y="53"/>
                    <a:pt x="98" y="58"/>
                  </a:cubicBezTo>
                  <a:cubicBezTo>
                    <a:pt x="110" y="68"/>
                    <a:pt x="111" y="87"/>
                    <a:pt x="101" y="98"/>
                  </a:cubicBezTo>
                  <a:cubicBezTo>
                    <a:pt x="96" y="104"/>
                    <a:pt x="88" y="107"/>
                    <a:pt x="80" y="107"/>
                  </a:cubicBezTo>
                  <a:moveTo>
                    <a:pt x="8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6" y="0"/>
                    <a:pt x="72" y="0"/>
                    <a:pt x="67" y="0"/>
                  </a:cubicBezTo>
                  <a:cubicBezTo>
                    <a:pt x="64" y="0"/>
                    <a:pt x="62" y="2"/>
                    <a:pt x="61" y="4"/>
                  </a:cubicBezTo>
                  <a:cubicBezTo>
                    <a:pt x="60" y="9"/>
                    <a:pt x="58" y="14"/>
                    <a:pt x="56" y="19"/>
                  </a:cubicBezTo>
                  <a:cubicBezTo>
                    <a:pt x="56" y="22"/>
                    <a:pt x="54" y="23"/>
                    <a:pt x="51" y="24"/>
                  </a:cubicBezTo>
                  <a:cubicBezTo>
                    <a:pt x="51" y="25"/>
                    <a:pt x="50" y="25"/>
                    <a:pt x="49" y="25"/>
                  </a:cubicBezTo>
                  <a:cubicBezTo>
                    <a:pt x="49" y="25"/>
                    <a:pt x="49" y="25"/>
                    <a:pt x="48" y="25"/>
                  </a:cubicBezTo>
                  <a:cubicBezTo>
                    <a:pt x="45" y="23"/>
                    <a:pt x="41" y="22"/>
                    <a:pt x="38" y="21"/>
                  </a:cubicBezTo>
                  <a:cubicBezTo>
                    <a:pt x="35" y="20"/>
                    <a:pt x="32" y="19"/>
                    <a:pt x="30" y="19"/>
                  </a:cubicBezTo>
                  <a:cubicBezTo>
                    <a:pt x="29" y="18"/>
                    <a:pt x="29" y="18"/>
                    <a:pt x="28" y="18"/>
                  </a:cubicBezTo>
                  <a:cubicBezTo>
                    <a:pt x="27" y="18"/>
                    <a:pt x="26" y="19"/>
                    <a:pt x="25" y="20"/>
                  </a:cubicBezTo>
                  <a:cubicBezTo>
                    <a:pt x="22" y="24"/>
                    <a:pt x="19" y="28"/>
                    <a:pt x="15" y="31"/>
                  </a:cubicBezTo>
                  <a:cubicBezTo>
                    <a:pt x="13" y="33"/>
                    <a:pt x="13" y="36"/>
                    <a:pt x="14" y="39"/>
                  </a:cubicBezTo>
                  <a:cubicBezTo>
                    <a:pt x="17" y="44"/>
                    <a:pt x="19" y="49"/>
                    <a:pt x="22" y="54"/>
                  </a:cubicBezTo>
                  <a:cubicBezTo>
                    <a:pt x="22" y="55"/>
                    <a:pt x="23" y="56"/>
                    <a:pt x="23" y="56"/>
                  </a:cubicBezTo>
                  <a:cubicBezTo>
                    <a:pt x="22" y="58"/>
                    <a:pt x="21" y="61"/>
                    <a:pt x="18" y="63"/>
                  </a:cubicBezTo>
                  <a:cubicBezTo>
                    <a:pt x="13" y="65"/>
                    <a:pt x="8" y="68"/>
                    <a:pt x="3" y="70"/>
                  </a:cubicBezTo>
                  <a:cubicBezTo>
                    <a:pt x="1" y="71"/>
                    <a:pt x="0" y="73"/>
                    <a:pt x="0" y="76"/>
                  </a:cubicBezTo>
                  <a:cubicBezTo>
                    <a:pt x="1" y="81"/>
                    <a:pt x="1" y="86"/>
                    <a:pt x="1" y="90"/>
                  </a:cubicBezTo>
                  <a:cubicBezTo>
                    <a:pt x="1" y="93"/>
                    <a:pt x="2" y="95"/>
                    <a:pt x="5" y="96"/>
                  </a:cubicBezTo>
                  <a:cubicBezTo>
                    <a:pt x="11" y="98"/>
                    <a:pt x="16" y="100"/>
                    <a:pt x="22" y="102"/>
                  </a:cubicBezTo>
                  <a:cubicBezTo>
                    <a:pt x="23" y="102"/>
                    <a:pt x="23" y="102"/>
                    <a:pt x="24" y="103"/>
                  </a:cubicBezTo>
                  <a:cubicBezTo>
                    <a:pt x="25" y="105"/>
                    <a:pt x="27" y="108"/>
                    <a:pt x="25" y="111"/>
                  </a:cubicBezTo>
                  <a:cubicBezTo>
                    <a:pt x="23" y="116"/>
                    <a:pt x="22" y="122"/>
                    <a:pt x="20" y="127"/>
                  </a:cubicBezTo>
                  <a:cubicBezTo>
                    <a:pt x="20" y="129"/>
                    <a:pt x="20" y="131"/>
                    <a:pt x="22" y="133"/>
                  </a:cubicBezTo>
                  <a:cubicBezTo>
                    <a:pt x="26" y="136"/>
                    <a:pt x="30" y="139"/>
                    <a:pt x="33" y="143"/>
                  </a:cubicBezTo>
                  <a:cubicBezTo>
                    <a:pt x="35" y="144"/>
                    <a:pt x="36" y="145"/>
                    <a:pt x="37" y="145"/>
                  </a:cubicBezTo>
                  <a:cubicBezTo>
                    <a:pt x="38" y="145"/>
                    <a:pt x="39" y="144"/>
                    <a:pt x="40" y="144"/>
                  </a:cubicBezTo>
                  <a:cubicBezTo>
                    <a:pt x="45" y="142"/>
                    <a:pt x="49" y="140"/>
                    <a:pt x="53" y="137"/>
                  </a:cubicBezTo>
                  <a:cubicBezTo>
                    <a:pt x="55" y="137"/>
                    <a:pt x="57" y="136"/>
                    <a:pt x="58" y="136"/>
                  </a:cubicBezTo>
                  <a:cubicBezTo>
                    <a:pt x="59" y="136"/>
                    <a:pt x="61" y="136"/>
                    <a:pt x="62" y="137"/>
                  </a:cubicBezTo>
                  <a:cubicBezTo>
                    <a:pt x="63" y="137"/>
                    <a:pt x="64" y="138"/>
                    <a:pt x="64" y="139"/>
                  </a:cubicBezTo>
                  <a:cubicBezTo>
                    <a:pt x="66" y="144"/>
                    <a:pt x="69" y="148"/>
                    <a:pt x="71" y="153"/>
                  </a:cubicBezTo>
                  <a:cubicBezTo>
                    <a:pt x="72" y="154"/>
                    <a:pt x="73" y="156"/>
                    <a:pt x="74" y="157"/>
                  </a:cubicBezTo>
                  <a:cubicBezTo>
                    <a:pt x="75" y="158"/>
                    <a:pt x="77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3" y="158"/>
                    <a:pt x="88" y="158"/>
                    <a:pt x="93" y="158"/>
                  </a:cubicBezTo>
                  <a:cubicBezTo>
                    <a:pt x="96" y="158"/>
                    <a:pt x="97" y="156"/>
                    <a:pt x="98" y="154"/>
                  </a:cubicBezTo>
                  <a:cubicBezTo>
                    <a:pt x="100" y="149"/>
                    <a:pt x="102" y="144"/>
                    <a:pt x="103" y="139"/>
                  </a:cubicBezTo>
                  <a:cubicBezTo>
                    <a:pt x="104" y="136"/>
                    <a:pt x="105" y="134"/>
                    <a:pt x="108" y="133"/>
                  </a:cubicBezTo>
                  <a:cubicBezTo>
                    <a:pt x="109" y="133"/>
                    <a:pt x="110" y="133"/>
                    <a:pt x="110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5" y="135"/>
                    <a:pt x="118" y="136"/>
                    <a:pt x="122" y="137"/>
                  </a:cubicBezTo>
                  <a:cubicBezTo>
                    <a:pt x="125" y="138"/>
                    <a:pt x="127" y="139"/>
                    <a:pt x="130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3" y="140"/>
                    <a:pt x="134" y="139"/>
                    <a:pt x="135" y="138"/>
                  </a:cubicBezTo>
                  <a:cubicBezTo>
                    <a:pt x="138" y="134"/>
                    <a:pt x="141" y="130"/>
                    <a:pt x="144" y="127"/>
                  </a:cubicBezTo>
                  <a:cubicBezTo>
                    <a:pt x="147" y="125"/>
                    <a:pt x="147" y="122"/>
                    <a:pt x="146" y="120"/>
                  </a:cubicBezTo>
                  <a:cubicBezTo>
                    <a:pt x="143" y="115"/>
                    <a:pt x="141" y="110"/>
                    <a:pt x="138" y="105"/>
                  </a:cubicBezTo>
                  <a:cubicBezTo>
                    <a:pt x="137" y="103"/>
                    <a:pt x="137" y="101"/>
                    <a:pt x="138" y="99"/>
                  </a:cubicBezTo>
                  <a:cubicBezTo>
                    <a:pt x="138" y="97"/>
                    <a:pt x="139" y="96"/>
                    <a:pt x="141" y="95"/>
                  </a:cubicBezTo>
                  <a:cubicBezTo>
                    <a:pt x="146" y="93"/>
                    <a:pt x="151" y="90"/>
                    <a:pt x="157" y="88"/>
                  </a:cubicBezTo>
                  <a:cubicBezTo>
                    <a:pt x="159" y="86"/>
                    <a:pt x="160" y="85"/>
                    <a:pt x="159" y="82"/>
                  </a:cubicBezTo>
                  <a:cubicBezTo>
                    <a:pt x="159" y="77"/>
                    <a:pt x="159" y="72"/>
                    <a:pt x="158" y="67"/>
                  </a:cubicBezTo>
                  <a:cubicBezTo>
                    <a:pt x="158" y="65"/>
                    <a:pt x="157" y="63"/>
                    <a:pt x="155" y="62"/>
                  </a:cubicBezTo>
                  <a:cubicBezTo>
                    <a:pt x="149" y="60"/>
                    <a:pt x="144" y="58"/>
                    <a:pt x="138" y="56"/>
                  </a:cubicBezTo>
                  <a:cubicBezTo>
                    <a:pt x="136" y="56"/>
                    <a:pt x="136" y="55"/>
                    <a:pt x="135" y="54"/>
                  </a:cubicBezTo>
                  <a:cubicBezTo>
                    <a:pt x="133" y="51"/>
                    <a:pt x="133" y="49"/>
                    <a:pt x="134" y="46"/>
                  </a:cubicBezTo>
                  <a:cubicBezTo>
                    <a:pt x="135" y="45"/>
                    <a:pt x="135" y="44"/>
                    <a:pt x="136" y="43"/>
                  </a:cubicBezTo>
                  <a:cubicBezTo>
                    <a:pt x="137" y="39"/>
                    <a:pt x="138" y="35"/>
                    <a:pt x="139" y="31"/>
                  </a:cubicBezTo>
                  <a:cubicBezTo>
                    <a:pt x="140" y="29"/>
                    <a:pt x="139" y="27"/>
                    <a:pt x="137" y="25"/>
                  </a:cubicBezTo>
                  <a:cubicBezTo>
                    <a:pt x="133" y="22"/>
                    <a:pt x="130" y="19"/>
                    <a:pt x="127" y="15"/>
                  </a:cubicBezTo>
                  <a:cubicBezTo>
                    <a:pt x="125" y="14"/>
                    <a:pt x="124" y="13"/>
                    <a:pt x="122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5" y="16"/>
                    <a:pt x="110" y="18"/>
                    <a:pt x="106" y="21"/>
                  </a:cubicBezTo>
                  <a:cubicBezTo>
                    <a:pt x="104" y="21"/>
                    <a:pt x="103" y="22"/>
                    <a:pt x="101" y="22"/>
                  </a:cubicBezTo>
                  <a:cubicBezTo>
                    <a:pt x="100" y="22"/>
                    <a:pt x="99" y="22"/>
                    <a:pt x="98" y="21"/>
                  </a:cubicBezTo>
                  <a:cubicBezTo>
                    <a:pt x="97" y="21"/>
                    <a:pt x="96" y="20"/>
                    <a:pt x="95" y="19"/>
                  </a:cubicBezTo>
                  <a:cubicBezTo>
                    <a:pt x="93" y="13"/>
                    <a:pt x="90" y="8"/>
                    <a:pt x="87" y="3"/>
                  </a:cubicBezTo>
                  <a:cubicBezTo>
                    <a:pt x="86" y="0"/>
                    <a:pt x="84" y="0"/>
                    <a:pt x="82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8064166" y="3681579"/>
              <a:ext cx="140117" cy="140117"/>
            </a:xfrm>
            <a:custGeom>
              <a:avLst/>
              <a:gdLst>
                <a:gd name="T0" fmla="*/ 28 w 73"/>
                <a:gd name="T1" fmla="*/ 46 h 73"/>
                <a:gd name="T2" fmla="*/ 37 w 73"/>
                <a:gd name="T3" fmla="*/ 24 h 73"/>
                <a:gd name="T4" fmla="*/ 47 w 73"/>
                <a:gd name="T5" fmla="*/ 45 h 73"/>
                <a:gd name="T6" fmla="*/ 38 w 73"/>
                <a:gd name="T7" fmla="*/ 0 h 73"/>
                <a:gd name="T8" fmla="*/ 31 w 73"/>
                <a:gd name="T9" fmla="*/ 1 h 73"/>
                <a:gd name="T10" fmla="*/ 26 w 73"/>
                <a:gd name="T11" fmla="*/ 9 h 73"/>
                <a:gd name="T12" fmla="*/ 23 w 73"/>
                <a:gd name="T13" fmla="*/ 12 h 73"/>
                <a:gd name="T14" fmla="*/ 18 w 73"/>
                <a:gd name="T15" fmla="*/ 10 h 73"/>
                <a:gd name="T16" fmla="*/ 13 w 73"/>
                <a:gd name="T17" fmla="*/ 9 h 73"/>
                <a:gd name="T18" fmla="*/ 7 w 73"/>
                <a:gd name="T19" fmla="*/ 15 h 73"/>
                <a:gd name="T20" fmla="*/ 10 w 73"/>
                <a:gd name="T21" fmla="*/ 25 h 73"/>
                <a:gd name="T22" fmla="*/ 9 w 73"/>
                <a:gd name="T23" fmla="*/ 29 h 73"/>
                <a:gd name="T24" fmla="*/ 1 w 73"/>
                <a:gd name="T25" fmla="*/ 35 h 73"/>
                <a:gd name="T26" fmla="*/ 3 w 73"/>
                <a:gd name="T27" fmla="*/ 44 h 73"/>
                <a:gd name="T28" fmla="*/ 11 w 73"/>
                <a:gd name="T29" fmla="*/ 48 h 73"/>
                <a:gd name="T30" fmla="*/ 10 w 73"/>
                <a:gd name="T31" fmla="*/ 59 h 73"/>
                <a:gd name="T32" fmla="*/ 16 w 73"/>
                <a:gd name="T33" fmla="*/ 66 h 73"/>
                <a:gd name="T34" fmla="*/ 19 w 73"/>
                <a:gd name="T35" fmla="*/ 66 h 73"/>
                <a:gd name="T36" fmla="*/ 27 w 73"/>
                <a:gd name="T37" fmla="*/ 63 h 73"/>
                <a:gd name="T38" fmla="*/ 30 w 73"/>
                <a:gd name="T39" fmla="*/ 64 h 73"/>
                <a:gd name="T40" fmla="*/ 34 w 73"/>
                <a:gd name="T41" fmla="*/ 73 h 73"/>
                <a:gd name="T42" fmla="*/ 36 w 73"/>
                <a:gd name="T43" fmla="*/ 73 h 73"/>
                <a:gd name="T44" fmla="*/ 45 w 73"/>
                <a:gd name="T45" fmla="*/ 71 h 73"/>
                <a:gd name="T46" fmla="*/ 50 w 73"/>
                <a:gd name="T47" fmla="*/ 62 h 73"/>
                <a:gd name="T48" fmla="*/ 51 w 73"/>
                <a:gd name="T49" fmla="*/ 61 h 73"/>
                <a:gd name="T50" fmla="*/ 60 w 73"/>
                <a:gd name="T51" fmla="*/ 64 h 73"/>
                <a:gd name="T52" fmla="*/ 62 w 73"/>
                <a:gd name="T53" fmla="*/ 64 h 73"/>
                <a:gd name="T54" fmla="*/ 67 w 73"/>
                <a:gd name="T55" fmla="*/ 55 h 73"/>
                <a:gd name="T56" fmla="*/ 63 w 73"/>
                <a:gd name="T57" fmla="*/ 46 h 73"/>
                <a:gd name="T58" fmla="*/ 72 w 73"/>
                <a:gd name="T59" fmla="*/ 41 h 73"/>
                <a:gd name="T60" fmla="*/ 73 w 73"/>
                <a:gd name="T61" fmla="*/ 31 h 73"/>
                <a:gd name="T62" fmla="*/ 63 w 73"/>
                <a:gd name="T63" fmla="*/ 26 h 73"/>
                <a:gd name="T64" fmla="*/ 62 w 73"/>
                <a:gd name="T65" fmla="*/ 22 h 73"/>
                <a:gd name="T66" fmla="*/ 64 w 73"/>
                <a:gd name="T67" fmla="*/ 15 h 73"/>
                <a:gd name="T68" fmla="*/ 58 w 73"/>
                <a:gd name="T69" fmla="*/ 8 h 73"/>
                <a:gd name="T70" fmla="*/ 55 w 73"/>
                <a:gd name="T71" fmla="*/ 7 h 73"/>
                <a:gd name="T72" fmla="*/ 47 w 73"/>
                <a:gd name="T73" fmla="*/ 11 h 73"/>
                <a:gd name="T74" fmla="*/ 44 w 73"/>
                <a:gd name="T75" fmla="*/ 9 h 73"/>
                <a:gd name="T76" fmla="*/ 38 w 73"/>
                <a:gd name="T7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73">
                  <a:moveTo>
                    <a:pt x="37" y="50"/>
                  </a:moveTo>
                  <a:cubicBezTo>
                    <a:pt x="34" y="50"/>
                    <a:pt x="31" y="49"/>
                    <a:pt x="28" y="46"/>
                  </a:cubicBezTo>
                  <a:cubicBezTo>
                    <a:pt x="23" y="41"/>
                    <a:pt x="22" y="33"/>
                    <a:pt x="27" y="28"/>
                  </a:cubicBezTo>
                  <a:cubicBezTo>
                    <a:pt x="30" y="25"/>
                    <a:pt x="33" y="24"/>
                    <a:pt x="37" y="24"/>
                  </a:cubicBezTo>
                  <a:cubicBezTo>
                    <a:pt x="40" y="24"/>
                    <a:pt x="43" y="25"/>
                    <a:pt x="45" y="27"/>
                  </a:cubicBezTo>
                  <a:cubicBezTo>
                    <a:pt x="51" y="32"/>
                    <a:pt x="51" y="40"/>
                    <a:pt x="47" y="45"/>
                  </a:cubicBezTo>
                  <a:cubicBezTo>
                    <a:pt x="44" y="48"/>
                    <a:pt x="41" y="50"/>
                    <a:pt x="37" y="50"/>
                  </a:cubicBezTo>
                  <a:moveTo>
                    <a:pt x="38" y="0"/>
                  </a:moveTo>
                  <a:cubicBezTo>
                    <a:pt x="38" y="0"/>
                    <a:pt x="37" y="0"/>
                    <a:pt x="37" y="0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0" y="1"/>
                    <a:pt x="29" y="1"/>
                    <a:pt x="28" y="3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1" y="11"/>
                    <a:pt x="19" y="11"/>
                    <a:pt x="18" y="10"/>
                  </a:cubicBezTo>
                  <a:cubicBezTo>
                    <a:pt x="16" y="10"/>
                    <a:pt x="15" y="9"/>
                    <a:pt x="14" y="9"/>
                  </a:cubicBezTo>
                  <a:cubicBezTo>
                    <a:pt x="14" y="9"/>
                    <a:pt x="14" y="9"/>
                    <a:pt x="13" y="9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1"/>
                    <a:pt x="9" y="23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7"/>
                    <a:pt x="10" y="29"/>
                    <a:pt x="9" y="29"/>
                  </a:cubicBezTo>
                  <a:cubicBezTo>
                    <a:pt x="6" y="30"/>
                    <a:pt x="4" y="31"/>
                    <a:pt x="2" y="33"/>
                  </a:cubicBezTo>
                  <a:cubicBezTo>
                    <a:pt x="1" y="33"/>
                    <a:pt x="0" y="34"/>
                    <a:pt x="1" y="35"/>
                  </a:cubicBezTo>
                  <a:cubicBezTo>
                    <a:pt x="1" y="38"/>
                    <a:pt x="1" y="40"/>
                    <a:pt x="1" y="42"/>
                  </a:cubicBezTo>
                  <a:cubicBezTo>
                    <a:pt x="1" y="43"/>
                    <a:pt x="2" y="44"/>
                    <a:pt x="3" y="44"/>
                  </a:cubicBezTo>
                  <a:cubicBezTo>
                    <a:pt x="5" y="45"/>
                    <a:pt x="8" y="46"/>
                    <a:pt x="11" y="47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49"/>
                    <a:pt x="13" y="50"/>
                    <a:pt x="12" y="51"/>
                  </a:cubicBezTo>
                  <a:cubicBezTo>
                    <a:pt x="11" y="54"/>
                    <a:pt x="11" y="56"/>
                    <a:pt x="10" y="59"/>
                  </a:cubicBezTo>
                  <a:cubicBezTo>
                    <a:pt x="9" y="60"/>
                    <a:pt x="10" y="61"/>
                    <a:pt x="11" y="61"/>
                  </a:cubicBezTo>
                  <a:cubicBezTo>
                    <a:pt x="12" y="63"/>
                    <a:pt x="14" y="64"/>
                    <a:pt x="16" y="66"/>
                  </a:cubicBezTo>
                  <a:cubicBezTo>
                    <a:pt x="16" y="66"/>
                    <a:pt x="17" y="67"/>
                    <a:pt x="18" y="67"/>
                  </a:cubicBezTo>
                  <a:cubicBezTo>
                    <a:pt x="18" y="67"/>
                    <a:pt x="18" y="67"/>
                    <a:pt x="19" y="66"/>
                  </a:cubicBezTo>
                  <a:cubicBezTo>
                    <a:pt x="21" y="65"/>
                    <a:pt x="23" y="64"/>
                    <a:pt x="25" y="63"/>
                  </a:cubicBezTo>
                  <a:cubicBezTo>
                    <a:pt x="26" y="63"/>
                    <a:pt x="26" y="63"/>
                    <a:pt x="27" y="63"/>
                  </a:cubicBezTo>
                  <a:cubicBezTo>
                    <a:pt x="28" y="63"/>
                    <a:pt x="28" y="63"/>
                    <a:pt x="29" y="63"/>
                  </a:cubicBezTo>
                  <a:cubicBezTo>
                    <a:pt x="29" y="63"/>
                    <a:pt x="29" y="64"/>
                    <a:pt x="30" y="64"/>
                  </a:cubicBezTo>
                  <a:cubicBezTo>
                    <a:pt x="31" y="66"/>
                    <a:pt x="32" y="68"/>
                    <a:pt x="33" y="70"/>
                  </a:cubicBezTo>
                  <a:cubicBezTo>
                    <a:pt x="33" y="71"/>
                    <a:pt x="34" y="72"/>
                    <a:pt x="34" y="73"/>
                  </a:cubicBezTo>
                  <a:cubicBezTo>
                    <a:pt x="35" y="73"/>
                    <a:pt x="35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8" y="73"/>
                    <a:pt x="40" y="73"/>
                    <a:pt x="43" y="73"/>
                  </a:cubicBezTo>
                  <a:cubicBezTo>
                    <a:pt x="44" y="73"/>
                    <a:pt x="45" y="72"/>
                    <a:pt x="45" y="71"/>
                  </a:cubicBezTo>
                  <a:cubicBezTo>
                    <a:pt x="46" y="69"/>
                    <a:pt x="47" y="66"/>
                    <a:pt x="48" y="64"/>
                  </a:cubicBezTo>
                  <a:cubicBezTo>
                    <a:pt x="48" y="63"/>
                    <a:pt x="49" y="62"/>
                    <a:pt x="50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3" y="62"/>
                    <a:pt x="54" y="63"/>
                    <a:pt x="56" y="63"/>
                  </a:cubicBezTo>
                  <a:cubicBezTo>
                    <a:pt x="57" y="64"/>
                    <a:pt x="59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1" y="64"/>
                    <a:pt x="61" y="64"/>
                    <a:pt x="62" y="64"/>
                  </a:cubicBezTo>
                  <a:cubicBezTo>
                    <a:pt x="63" y="62"/>
                    <a:pt x="65" y="60"/>
                    <a:pt x="66" y="58"/>
                  </a:cubicBezTo>
                  <a:cubicBezTo>
                    <a:pt x="67" y="57"/>
                    <a:pt x="68" y="56"/>
                    <a:pt x="67" y="55"/>
                  </a:cubicBezTo>
                  <a:cubicBezTo>
                    <a:pt x="66" y="53"/>
                    <a:pt x="65" y="51"/>
                    <a:pt x="64" y="49"/>
                  </a:cubicBezTo>
                  <a:cubicBezTo>
                    <a:pt x="63" y="48"/>
                    <a:pt x="63" y="47"/>
                    <a:pt x="63" y="46"/>
                  </a:cubicBezTo>
                  <a:cubicBezTo>
                    <a:pt x="64" y="45"/>
                    <a:pt x="64" y="45"/>
                    <a:pt x="65" y="44"/>
                  </a:cubicBezTo>
                  <a:cubicBezTo>
                    <a:pt x="67" y="43"/>
                    <a:pt x="70" y="42"/>
                    <a:pt x="72" y="41"/>
                  </a:cubicBezTo>
                  <a:cubicBezTo>
                    <a:pt x="73" y="40"/>
                    <a:pt x="73" y="39"/>
                    <a:pt x="73" y="38"/>
                  </a:cubicBezTo>
                  <a:cubicBezTo>
                    <a:pt x="73" y="36"/>
                    <a:pt x="73" y="34"/>
                    <a:pt x="73" y="31"/>
                  </a:cubicBezTo>
                  <a:cubicBezTo>
                    <a:pt x="73" y="30"/>
                    <a:pt x="72" y="29"/>
                    <a:pt x="71" y="29"/>
                  </a:cubicBezTo>
                  <a:cubicBezTo>
                    <a:pt x="69" y="28"/>
                    <a:pt x="66" y="27"/>
                    <a:pt x="63" y="26"/>
                  </a:cubicBezTo>
                  <a:cubicBezTo>
                    <a:pt x="63" y="26"/>
                    <a:pt x="62" y="26"/>
                    <a:pt x="62" y="25"/>
                  </a:cubicBezTo>
                  <a:cubicBezTo>
                    <a:pt x="61" y="24"/>
                    <a:pt x="61" y="23"/>
                    <a:pt x="62" y="22"/>
                  </a:cubicBezTo>
                  <a:cubicBezTo>
                    <a:pt x="62" y="21"/>
                    <a:pt x="62" y="21"/>
                    <a:pt x="62" y="20"/>
                  </a:cubicBezTo>
                  <a:cubicBezTo>
                    <a:pt x="63" y="18"/>
                    <a:pt x="63" y="17"/>
                    <a:pt x="64" y="15"/>
                  </a:cubicBezTo>
                  <a:cubicBezTo>
                    <a:pt x="64" y="14"/>
                    <a:pt x="64" y="13"/>
                    <a:pt x="63" y="12"/>
                  </a:cubicBezTo>
                  <a:cubicBezTo>
                    <a:pt x="61" y="11"/>
                    <a:pt x="60" y="9"/>
                    <a:pt x="58" y="8"/>
                  </a:cubicBezTo>
                  <a:cubicBezTo>
                    <a:pt x="58" y="7"/>
                    <a:pt x="57" y="7"/>
                    <a:pt x="56" y="7"/>
                  </a:cubicBezTo>
                  <a:cubicBezTo>
                    <a:pt x="56" y="7"/>
                    <a:pt x="55" y="7"/>
                    <a:pt x="55" y="7"/>
                  </a:cubicBezTo>
                  <a:cubicBezTo>
                    <a:pt x="53" y="8"/>
                    <a:pt x="51" y="9"/>
                    <a:pt x="49" y="10"/>
                  </a:cubicBezTo>
                  <a:cubicBezTo>
                    <a:pt x="48" y="10"/>
                    <a:pt x="47" y="11"/>
                    <a:pt x="47" y="11"/>
                  </a:cubicBezTo>
                  <a:cubicBezTo>
                    <a:pt x="46" y="11"/>
                    <a:pt x="46" y="11"/>
                    <a:pt x="45" y="10"/>
                  </a:cubicBezTo>
                  <a:cubicBezTo>
                    <a:pt x="45" y="10"/>
                    <a:pt x="44" y="10"/>
                    <a:pt x="44" y="9"/>
                  </a:cubicBezTo>
                  <a:cubicBezTo>
                    <a:pt x="43" y="7"/>
                    <a:pt x="41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4630464" y="5049356"/>
              <a:ext cx="310377" cy="303860"/>
            </a:xfrm>
            <a:custGeom>
              <a:avLst/>
              <a:gdLst>
                <a:gd name="T0" fmla="*/ 52 w 161"/>
                <a:gd name="T1" fmla="*/ 80 h 158"/>
                <a:gd name="T2" fmla="*/ 80 w 161"/>
                <a:gd name="T3" fmla="*/ 51 h 158"/>
                <a:gd name="T4" fmla="*/ 82 w 161"/>
                <a:gd name="T5" fmla="*/ 107 h 158"/>
                <a:gd name="T6" fmla="*/ 83 w 161"/>
                <a:gd name="T7" fmla="*/ 0 h 158"/>
                <a:gd name="T8" fmla="*/ 68 w 161"/>
                <a:gd name="T9" fmla="*/ 1 h 158"/>
                <a:gd name="T10" fmla="*/ 58 w 161"/>
                <a:gd name="T11" fmla="*/ 19 h 158"/>
                <a:gd name="T12" fmla="*/ 50 w 161"/>
                <a:gd name="T13" fmla="*/ 25 h 158"/>
                <a:gd name="T14" fmla="*/ 34 w 161"/>
                <a:gd name="T15" fmla="*/ 20 h 158"/>
                <a:gd name="T16" fmla="*/ 25 w 161"/>
                <a:gd name="T17" fmla="*/ 21 h 158"/>
                <a:gd name="T18" fmla="*/ 14 w 161"/>
                <a:gd name="T19" fmla="*/ 39 h 158"/>
                <a:gd name="T20" fmla="*/ 22 w 161"/>
                <a:gd name="T21" fmla="*/ 60 h 158"/>
                <a:gd name="T22" fmla="*/ 9 w 161"/>
                <a:gd name="T23" fmla="*/ 67 h 158"/>
                <a:gd name="T24" fmla="*/ 0 w 161"/>
                <a:gd name="T25" fmla="*/ 76 h 158"/>
                <a:gd name="T26" fmla="*/ 5 w 161"/>
                <a:gd name="T27" fmla="*/ 96 h 158"/>
                <a:gd name="T28" fmla="*/ 25 w 161"/>
                <a:gd name="T29" fmla="*/ 105 h 158"/>
                <a:gd name="T30" fmla="*/ 20 w 161"/>
                <a:gd name="T31" fmla="*/ 127 h 158"/>
                <a:gd name="T32" fmla="*/ 33 w 161"/>
                <a:gd name="T33" fmla="*/ 143 h 158"/>
                <a:gd name="T34" fmla="*/ 39 w 161"/>
                <a:gd name="T35" fmla="*/ 144 h 158"/>
                <a:gd name="T36" fmla="*/ 58 w 161"/>
                <a:gd name="T37" fmla="*/ 135 h 158"/>
                <a:gd name="T38" fmla="*/ 65 w 161"/>
                <a:gd name="T39" fmla="*/ 141 h 158"/>
                <a:gd name="T40" fmla="*/ 72 w 161"/>
                <a:gd name="T41" fmla="*/ 154 h 158"/>
                <a:gd name="T42" fmla="*/ 78 w 161"/>
                <a:gd name="T43" fmla="*/ 157 h 158"/>
                <a:gd name="T44" fmla="*/ 98 w 161"/>
                <a:gd name="T45" fmla="*/ 153 h 158"/>
                <a:gd name="T46" fmla="*/ 108 w 161"/>
                <a:gd name="T47" fmla="*/ 132 h 158"/>
                <a:gd name="T48" fmla="*/ 112 w 161"/>
                <a:gd name="T49" fmla="*/ 132 h 158"/>
                <a:gd name="T50" fmla="*/ 131 w 161"/>
                <a:gd name="T51" fmla="*/ 138 h 158"/>
                <a:gd name="T52" fmla="*/ 145 w 161"/>
                <a:gd name="T53" fmla="*/ 125 h 158"/>
                <a:gd name="T54" fmla="*/ 140 w 161"/>
                <a:gd name="T55" fmla="*/ 105 h 158"/>
                <a:gd name="T56" fmla="*/ 141 w 161"/>
                <a:gd name="T57" fmla="*/ 95 h 158"/>
                <a:gd name="T58" fmla="*/ 158 w 161"/>
                <a:gd name="T59" fmla="*/ 86 h 158"/>
                <a:gd name="T60" fmla="*/ 160 w 161"/>
                <a:gd name="T61" fmla="*/ 67 h 158"/>
                <a:gd name="T62" fmla="*/ 139 w 161"/>
                <a:gd name="T63" fmla="*/ 55 h 158"/>
                <a:gd name="T64" fmla="*/ 135 w 161"/>
                <a:gd name="T65" fmla="*/ 47 h 158"/>
                <a:gd name="T66" fmla="*/ 138 w 161"/>
                <a:gd name="T67" fmla="*/ 24 h 158"/>
                <a:gd name="T68" fmla="*/ 124 w 161"/>
                <a:gd name="T69" fmla="*/ 13 h 158"/>
                <a:gd name="T70" fmla="*/ 105 w 161"/>
                <a:gd name="T71" fmla="*/ 22 h 158"/>
                <a:gd name="T72" fmla="*/ 103 w 161"/>
                <a:gd name="T73" fmla="*/ 22 h 158"/>
                <a:gd name="T74" fmla="*/ 88 w 161"/>
                <a:gd name="T7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158">
                  <a:moveTo>
                    <a:pt x="80" y="107"/>
                  </a:moveTo>
                  <a:cubicBezTo>
                    <a:pt x="65" y="107"/>
                    <a:pt x="53" y="95"/>
                    <a:pt x="52" y="80"/>
                  </a:cubicBezTo>
                  <a:cubicBezTo>
                    <a:pt x="51" y="65"/>
                    <a:pt x="63" y="52"/>
                    <a:pt x="79" y="51"/>
                  </a:cubicBezTo>
                  <a:cubicBezTo>
                    <a:pt x="79" y="51"/>
                    <a:pt x="80" y="51"/>
                    <a:pt x="80" y="51"/>
                  </a:cubicBezTo>
                  <a:cubicBezTo>
                    <a:pt x="95" y="51"/>
                    <a:pt x="108" y="62"/>
                    <a:pt x="109" y="77"/>
                  </a:cubicBezTo>
                  <a:cubicBezTo>
                    <a:pt x="110" y="92"/>
                    <a:pt x="98" y="106"/>
                    <a:pt x="82" y="107"/>
                  </a:cubicBezTo>
                  <a:cubicBezTo>
                    <a:pt x="81" y="107"/>
                    <a:pt x="81" y="107"/>
                    <a:pt x="80" y="107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8" y="0"/>
                    <a:pt x="73" y="1"/>
                    <a:pt x="68" y="1"/>
                  </a:cubicBezTo>
                  <a:cubicBezTo>
                    <a:pt x="65" y="1"/>
                    <a:pt x="63" y="2"/>
                    <a:pt x="62" y="5"/>
                  </a:cubicBezTo>
                  <a:cubicBezTo>
                    <a:pt x="61" y="9"/>
                    <a:pt x="59" y="14"/>
                    <a:pt x="58" y="19"/>
                  </a:cubicBezTo>
                  <a:cubicBezTo>
                    <a:pt x="57" y="22"/>
                    <a:pt x="55" y="24"/>
                    <a:pt x="52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5"/>
                    <a:pt x="49" y="25"/>
                    <a:pt x="49" y="25"/>
                  </a:cubicBezTo>
                  <a:cubicBezTo>
                    <a:pt x="44" y="23"/>
                    <a:pt x="39" y="22"/>
                    <a:pt x="34" y="20"/>
                  </a:cubicBezTo>
                  <a:cubicBezTo>
                    <a:pt x="32" y="20"/>
                    <a:pt x="31" y="20"/>
                    <a:pt x="29" y="19"/>
                  </a:cubicBezTo>
                  <a:cubicBezTo>
                    <a:pt x="28" y="20"/>
                    <a:pt x="26" y="20"/>
                    <a:pt x="25" y="21"/>
                  </a:cubicBezTo>
                  <a:cubicBezTo>
                    <a:pt x="22" y="25"/>
                    <a:pt x="19" y="29"/>
                    <a:pt x="16" y="32"/>
                  </a:cubicBezTo>
                  <a:cubicBezTo>
                    <a:pt x="13" y="34"/>
                    <a:pt x="13" y="36"/>
                    <a:pt x="14" y="39"/>
                  </a:cubicBezTo>
                  <a:cubicBezTo>
                    <a:pt x="16" y="44"/>
                    <a:pt x="19" y="48"/>
                    <a:pt x="21" y="52"/>
                  </a:cubicBezTo>
                  <a:cubicBezTo>
                    <a:pt x="23" y="55"/>
                    <a:pt x="23" y="58"/>
                    <a:pt x="22" y="60"/>
                  </a:cubicBezTo>
                  <a:cubicBezTo>
                    <a:pt x="21" y="61"/>
                    <a:pt x="21" y="62"/>
                    <a:pt x="19" y="63"/>
                  </a:cubicBezTo>
                  <a:cubicBezTo>
                    <a:pt x="16" y="64"/>
                    <a:pt x="13" y="66"/>
                    <a:pt x="9" y="67"/>
                  </a:cubicBezTo>
                  <a:cubicBezTo>
                    <a:pt x="7" y="69"/>
                    <a:pt x="4" y="70"/>
                    <a:pt x="2" y="72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81"/>
                    <a:pt x="1" y="86"/>
                    <a:pt x="1" y="91"/>
                  </a:cubicBezTo>
                  <a:cubicBezTo>
                    <a:pt x="1" y="94"/>
                    <a:pt x="2" y="96"/>
                    <a:pt x="5" y="96"/>
                  </a:cubicBezTo>
                  <a:cubicBezTo>
                    <a:pt x="10" y="98"/>
                    <a:pt x="15" y="100"/>
                    <a:pt x="21" y="102"/>
                  </a:cubicBezTo>
                  <a:cubicBezTo>
                    <a:pt x="23" y="102"/>
                    <a:pt x="24" y="103"/>
                    <a:pt x="25" y="105"/>
                  </a:cubicBezTo>
                  <a:cubicBezTo>
                    <a:pt x="26" y="107"/>
                    <a:pt x="26" y="109"/>
                    <a:pt x="25" y="111"/>
                  </a:cubicBezTo>
                  <a:cubicBezTo>
                    <a:pt x="23" y="116"/>
                    <a:pt x="22" y="121"/>
                    <a:pt x="20" y="127"/>
                  </a:cubicBezTo>
                  <a:cubicBezTo>
                    <a:pt x="19" y="129"/>
                    <a:pt x="20" y="131"/>
                    <a:pt x="22" y="133"/>
                  </a:cubicBezTo>
                  <a:cubicBezTo>
                    <a:pt x="26" y="136"/>
                    <a:pt x="29" y="139"/>
                    <a:pt x="33" y="143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37" y="144"/>
                    <a:pt x="38" y="144"/>
                    <a:pt x="39" y="144"/>
                  </a:cubicBezTo>
                  <a:cubicBezTo>
                    <a:pt x="44" y="141"/>
                    <a:pt x="50" y="139"/>
                    <a:pt x="55" y="136"/>
                  </a:cubicBezTo>
                  <a:cubicBezTo>
                    <a:pt x="56" y="136"/>
                    <a:pt x="57" y="135"/>
                    <a:pt x="58" y="135"/>
                  </a:cubicBezTo>
                  <a:cubicBezTo>
                    <a:pt x="58" y="135"/>
                    <a:pt x="59" y="135"/>
                    <a:pt x="59" y="136"/>
                  </a:cubicBezTo>
                  <a:cubicBezTo>
                    <a:pt x="62" y="136"/>
                    <a:pt x="64" y="138"/>
                    <a:pt x="65" y="141"/>
                  </a:cubicBezTo>
                  <a:cubicBezTo>
                    <a:pt x="65" y="142"/>
                    <a:pt x="66" y="143"/>
                    <a:pt x="66" y="144"/>
                  </a:cubicBezTo>
                  <a:cubicBezTo>
                    <a:pt x="68" y="147"/>
                    <a:pt x="70" y="151"/>
                    <a:pt x="72" y="154"/>
                  </a:cubicBezTo>
                  <a:cubicBezTo>
                    <a:pt x="73" y="156"/>
                    <a:pt x="75" y="158"/>
                    <a:pt x="77" y="158"/>
                  </a:cubicBezTo>
                  <a:cubicBezTo>
                    <a:pt x="78" y="158"/>
                    <a:pt x="78" y="158"/>
                    <a:pt x="78" y="157"/>
                  </a:cubicBezTo>
                  <a:cubicBezTo>
                    <a:pt x="83" y="157"/>
                    <a:pt x="87" y="157"/>
                    <a:pt x="92" y="157"/>
                  </a:cubicBezTo>
                  <a:cubicBezTo>
                    <a:pt x="95" y="157"/>
                    <a:pt x="97" y="155"/>
                    <a:pt x="98" y="153"/>
                  </a:cubicBezTo>
                  <a:cubicBezTo>
                    <a:pt x="100" y="148"/>
                    <a:pt x="102" y="143"/>
                    <a:pt x="103" y="139"/>
                  </a:cubicBezTo>
                  <a:cubicBezTo>
                    <a:pt x="104" y="135"/>
                    <a:pt x="105" y="133"/>
                    <a:pt x="108" y="132"/>
                  </a:cubicBezTo>
                  <a:cubicBezTo>
                    <a:pt x="109" y="132"/>
                    <a:pt x="110" y="132"/>
                    <a:pt x="110" y="132"/>
                  </a:cubicBezTo>
                  <a:cubicBezTo>
                    <a:pt x="111" y="132"/>
                    <a:pt x="111" y="132"/>
                    <a:pt x="112" y="132"/>
                  </a:cubicBezTo>
                  <a:cubicBezTo>
                    <a:pt x="118" y="134"/>
                    <a:pt x="123" y="136"/>
                    <a:pt x="129" y="138"/>
                  </a:cubicBezTo>
                  <a:cubicBezTo>
                    <a:pt x="130" y="138"/>
                    <a:pt x="130" y="138"/>
                    <a:pt x="131" y="138"/>
                  </a:cubicBezTo>
                  <a:cubicBezTo>
                    <a:pt x="133" y="138"/>
                    <a:pt x="134" y="137"/>
                    <a:pt x="136" y="136"/>
                  </a:cubicBezTo>
                  <a:cubicBezTo>
                    <a:pt x="139" y="132"/>
                    <a:pt x="142" y="129"/>
                    <a:pt x="145" y="125"/>
                  </a:cubicBezTo>
                  <a:cubicBezTo>
                    <a:pt x="147" y="123"/>
                    <a:pt x="148" y="121"/>
                    <a:pt x="146" y="118"/>
                  </a:cubicBezTo>
                  <a:cubicBezTo>
                    <a:pt x="144" y="114"/>
                    <a:pt x="142" y="109"/>
                    <a:pt x="140" y="105"/>
                  </a:cubicBezTo>
                  <a:cubicBezTo>
                    <a:pt x="138" y="102"/>
                    <a:pt x="138" y="100"/>
                    <a:pt x="139" y="97"/>
                  </a:cubicBezTo>
                  <a:cubicBezTo>
                    <a:pt x="140" y="96"/>
                    <a:pt x="140" y="95"/>
                    <a:pt x="141" y="95"/>
                  </a:cubicBezTo>
                  <a:cubicBezTo>
                    <a:pt x="144" y="93"/>
                    <a:pt x="148" y="92"/>
                    <a:pt x="151" y="90"/>
                  </a:cubicBezTo>
                  <a:cubicBezTo>
                    <a:pt x="154" y="89"/>
                    <a:pt x="156" y="87"/>
                    <a:pt x="158" y="86"/>
                  </a:cubicBezTo>
                  <a:cubicBezTo>
                    <a:pt x="160" y="85"/>
                    <a:pt x="161" y="83"/>
                    <a:pt x="161" y="81"/>
                  </a:cubicBezTo>
                  <a:cubicBezTo>
                    <a:pt x="160" y="77"/>
                    <a:pt x="160" y="72"/>
                    <a:pt x="160" y="67"/>
                  </a:cubicBezTo>
                  <a:cubicBezTo>
                    <a:pt x="160" y="64"/>
                    <a:pt x="158" y="62"/>
                    <a:pt x="155" y="61"/>
                  </a:cubicBezTo>
                  <a:cubicBezTo>
                    <a:pt x="150" y="59"/>
                    <a:pt x="144" y="57"/>
                    <a:pt x="139" y="55"/>
                  </a:cubicBezTo>
                  <a:cubicBezTo>
                    <a:pt x="138" y="55"/>
                    <a:pt x="137" y="55"/>
                    <a:pt x="137" y="55"/>
                  </a:cubicBezTo>
                  <a:cubicBezTo>
                    <a:pt x="136" y="52"/>
                    <a:pt x="134" y="50"/>
                    <a:pt x="135" y="47"/>
                  </a:cubicBezTo>
                  <a:cubicBezTo>
                    <a:pt x="138" y="42"/>
                    <a:pt x="139" y="36"/>
                    <a:pt x="141" y="31"/>
                  </a:cubicBezTo>
                  <a:cubicBezTo>
                    <a:pt x="142" y="28"/>
                    <a:pt x="141" y="26"/>
                    <a:pt x="138" y="24"/>
                  </a:cubicBezTo>
                  <a:cubicBezTo>
                    <a:pt x="135" y="21"/>
                    <a:pt x="131" y="18"/>
                    <a:pt x="128" y="15"/>
                  </a:cubicBezTo>
                  <a:cubicBezTo>
                    <a:pt x="127" y="14"/>
                    <a:pt x="125" y="13"/>
                    <a:pt x="124" y="13"/>
                  </a:cubicBezTo>
                  <a:cubicBezTo>
                    <a:pt x="123" y="13"/>
                    <a:pt x="122" y="13"/>
                    <a:pt x="121" y="14"/>
                  </a:cubicBezTo>
                  <a:cubicBezTo>
                    <a:pt x="116" y="16"/>
                    <a:pt x="110" y="19"/>
                    <a:pt x="105" y="22"/>
                  </a:cubicBezTo>
                  <a:cubicBezTo>
                    <a:pt x="104" y="22"/>
                    <a:pt x="104" y="22"/>
                    <a:pt x="103" y="22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0" y="21"/>
                    <a:pt x="97" y="21"/>
                    <a:pt x="96" y="18"/>
                  </a:cubicBezTo>
                  <a:cubicBezTo>
                    <a:pt x="94" y="12"/>
                    <a:pt x="91" y="8"/>
                    <a:pt x="88" y="3"/>
                  </a:cubicBezTo>
                  <a:cubicBezTo>
                    <a:pt x="87" y="1"/>
                    <a:pt x="86" y="0"/>
                    <a:pt x="83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4522117" y="5274196"/>
              <a:ext cx="140932" cy="139303"/>
            </a:xfrm>
            <a:custGeom>
              <a:avLst/>
              <a:gdLst>
                <a:gd name="T0" fmla="*/ 24 w 73"/>
                <a:gd name="T1" fmla="*/ 37 h 72"/>
                <a:gd name="T2" fmla="*/ 37 w 73"/>
                <a:gd name="T3" fmla="*/ 23 h 72"/>
                <a:gd name="T4" fmla="*/ 37 w 73"/>
                <a:gd name="T5" fmla="*/ 49 h 72"/>
                <a:gd name="T6" fmla="*/ 38 w 73"/>
                <a:gd name="T7" fmla="*/ 0 h 72"/>
                <a:gd name="T8" fmla="*/ 31 w 73"/>
                <a:gd name="T9" fmla="*/ 1 h 72"/>
                <a:gd name="T10" fmla="*/ 26 w 73"/>
                <a:gd name="T11" fmla="*/ 9 h 72"/>
                <a:gd name="T12" fmla="*/ 23 w 73"/>
                <a:gd name="T13" fmla="*/ 12 h 72"/>
                <a:gd name="T14" fmla="*/ 16 w 73"/>
                <a:gd name="T15" fmla="*/ 10 h 72"/>
                <a:gd name="T16" fmla="*/ 12 w 73"/>
                <a:gd name="T17" fmla="*/ 10 h 72"/>
                <a:gd name="T18" fmla="*/ 7 w 73"/>
                <a:gd name="T19" fmla="*/ 18 h 72"/>
                <a:gd name="T20" fmla="*/ 10 w 73"/>
                <a:gd name="T21" fmla="*/ 28 h 72"/>
                <a:gd name="T22" fmla="*/ 4 w 73"/>
                <a:gd name="T23" fmla="*/ 31 h 72"/>
                <a:gd name="T24" fmla="*/ 0 w 73"/>
                <a:gd name="T25" fmla="*/ 35 h 72"/>
                <a:gd name="T26" fmla="*/ 2 w 73"/>
                <a:gd name="T27" fmla="*/ 44 h 72"/>
                <a:gd name="T28" fmla="*/ 11 w 73"/>
                <a:gd name="T29" fmla="*/ 48 h 72"/>
                <a:gd name="T30" fmla="*/ 9 w 73"/>
                <a:gd name="T31" fmla="*/ 58 h 72"/>
                <a:gd name="T32" fmla="*/ 15 w 73"/>
                <a:gd name="T33" fmla="*/ 65 h 72"/>
                <a:gd name="T34" fmla="*/ 18 w 73"/>
                <a:gd name="T35" fmla="*/ 66 h 72"/>
                <a:gd name="T36" fmla="*/ 26 w 73"/>
                <a:gd name="T37" fmla="*/ 62 h 72"/>
                <a:gd name="T38" fmla="*/ 30 w 73"/>
                <a:gd name="T39" fmla="*/ 64 h 72"/>
                <a:gd name="T40" fmla="*/ 33 w 73"/>
                <a:gd name="T41" fmla="*/ 71 h 72"/>
                <a:gd name="T42" fmla="*/ 36 w 73"/>
                <a:gd name="T43" fmla="*/ 72 h 72"/>
                <a:gd name="T44" fmla="*/ 45 w 73"/>
                <a:gd name="T45" fmla="*/ 70 h 72"/>
                <a:gd name="T46" fmla="*/ 50 w 73"/>
                <a:gd name="T47" fmla="*/ 61 h 72"/>
                <a:gd name="T48" fmla="*/ 51 w 73"/>
                <a:gd name="T49" fmla="*/ 61 h 72"/>
                <a:gd name="T50" fmla="*/ 60 w 73"/>
                <a:gd name="T51" fmla="*/ 63 h 72"/>
                <a:gd name="T52" fmla="*/ 66 w 73"/>
                <a:gd name="T53" fmla="*/ 58 h 72"/>
                <a:gd name="T54" fmla="*/ 64 w 73"/>
                <a:gd name="T55" fmla="*/ 48 h 72"/>
                <a:gd name="T56" fmla="*/ 65 w 73"/>
                <a:gd name="T57" fmla="*/ 44 h 72"/>
                <a:gd name="T58" fmla="*/ 72 w 73"/>
                <a:gd name="T59" fmla="*/ 40 h 72"/>
                <a:gd name="T60" fmla="*/ 73 w 73"/>
                <a:gd name="T61" fmla="*/ 31 h 72"/>
                <a:gd name="T62" fmla="*/ 63 w 73"/>
                <a:gd name="T63" fmla="*/ 25 h 72"/>
                <a:gd name="T64" fmla="*/ 62 w 73"/>
                <a:gd name="T65" fmla="*/ 22 h 72"/>
                <a:gd name="T66" fmla="*/ 63 w 73"/>
                <a:gd name="T67" fmla="*/ 11 h 72"/>
                <a:gd name="T68" fmla="*/ 57 w 73"/>
                <a:gd name="T69" fmla="*/ 6 h 72"/>
                <a:gd name="T70" fmla="*/ 48 w 73"/>
                <a:gd name="T71" fmla="*/ 10 h 72"/>
                <a:gd name="T72" fmla="*/ 44 w 73"/>
                <a:gd name="T73" fmla="*/ 8 h 72"/>
                <a:gd name="T74" fmla="*/ 38 w 73"/>
                <a:gd name="T7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72">
                  <a:moveTo>
                    <a:pt x="37" y="49"/>
                  </a:moveTo>
                  <a:cubicBezTo>
                    <a:pt x="30" y="49"/>
                    <a:pt x="24" y="44"/>
                    <a:pt x="24" y="37"/>
                  </a:cubicBezTo>
                  <a:cubicBezTo>
                    <a:pt x="23" y="30"/>
                    <a:pt x="29" y="24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44" y="23"/>
                    <a:pt x="49" y="29"/>
                    <a:pt x="50" y="35"/>
                  </a:cubicBezTo>
                  <a:cubicBezTo>
                    <a:pt x="50" y="42"/>
                    <a:pt x="45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1" y="1"/>
                  </a:cubicBezTo>
                  <a:cubicBezTo>
                    <a:pt x="30" y="1"/>
                    <a:pt x="29" y="1"/>
                    <a:pt x="29" y="2"/>
                  </a:cubicBezTo>
                  <a:cubicBezTo>
                    <a:pt x="28" y="5"/>
                    <a:pt x="27" y="7"/>
                    <a:pt x="26" y="9"/>
                  </a:cubicBezTo>
                  <a:cubicBezTo>
                    <a:pt x="26" y="10"/>
                    <a:pt x="25" y="11"/>
                    <a:pt x="24" y="12"/>
                  </a:cubicBezTo>
                  <a:cubicBezTo>
                    <a:pt x="24" y="12"/>
                    <a:pt x="23" y="12"/>
                    <a:pt x="23" y="12"/>
                  </a:cubicBezTo>
                  <a:cubicBezTo>
                    <a:pt x="23" y="12"/>
                    <a:pt x="23" y="12"/>
                    <a:pt x="22" y="12"/>
                  </a:cubicBezTo>
                  <a:cubicBezTo>
                    <a:pt x="20" y="11"/>
                    <a:pt x="18" y="10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10" y="12"/>
                    <a:pt x="9" y="13"/>
                    <a:pt x="7" y="15"/>
                  </a:cubicBezTo>
                  <a:cubicBezTo>
                    <a:pt x="6" y="16"/>
                    <a:pt x="6" y="17"/>
                    <a:pt x="7" y="18"/>
                  </a:cubicBezTo>
                  <a:cubicBezTo>
                    <a:pt x="8" y="20"/>
                    <a:pt x="9" y="22"/>
                    <a:pt x="10" y="24"/>
                  </a:cubicBezTo>
                  <a:cubicBezTo>
                    <a:pt x="10" y="25"/>
                    <a:pt x="11" y="27"/>
                    <a:pt x="10" y="28"/>
                  </a:cubicBezTo>
                  <a:cubicBezTo>
                    <a:pt x="10" y="28"/>
                    <a:pt x="9" y="29"/>
                    <a:pt x="9" y="29"/>
                  </a:cubicBezTo>
                  <a:cubicBezTo>
                    <a:pt x="7" y="30"/>
                    <a:pt x="6" y="30"/>
                    <a:pt x="4" y="31"/>
                  </a:cubicBezTo>
                  <a:cubicBezTo>
                    <a:pt x="3" y="32"/>
                    <a:pt x="2" y="32"/>
                    <a:pt x="1" y="33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3"/>
                    <a:pt x="1" y="44"/>
                    <a:pt x="2" y="44"/>
                  </a:cubicBezTo>
                  <a:cubicBezTo>
                    <a:pt x="5" y="45"/>
                    <a:pt x="7" y="46"/>
                    <a:pt x="9" y="47"/>
                  </a:cubicBezTo>
                  <a:cubicBezTo>
                    <a:pt x="10" y="47"/>
                    <a:pt x="11" y="47"/>
                    <a:pt x="11" y="48"/>
                  </a:cubicBezTo>
                  <a:cubicBezTo>
                    <a:pt x="12" y="49"/>
                    <a:pt x="12" y="50"/>
                    <a:pt x="12" y="51"/>
                  </a:cubicBezTo>
                  <a:cubicBezTo>
                    <a:pt x="11" y="53"/>
                    <a:pt x="10" y="56"/>
                    <a:pt x="9" y="58"/>
                  </a:cubicBezTo>
                  <a:cubicBezTo>
                    <a:pt x="9" y="59"/>
                    <a:pt x="9" y="60"/>
                    <a:pt x="10" y="61"/>
                  </a:cubicBezTo>
                  <a:cubicBezTo>
                    <a:pt x="12" y="62"/>
                    <a:pt x="13" y="64"/>
                    <a:pt x="15" y="65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8" y="66"/>
                    <a:pt x="18" y="66"/>
                  </a:cubicBezTo>
                  <a:cubicBezTo>
                    <a:pt x="20" y="65"/>
                    <a:pt x="23" y="64"/>
                    <a:pt x="25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8" y="62"/>
                    <a:pt x="29" y="63"/>
                    <a:pt x="30" y="64"/>
                  </a:cubicBezTo>
                  <a:cubicBezTo>
                    <a:pt x="30" y="65"/>
                    <a:pt x="30" y="65"/>
                    <a:pt x="30" y="66"/>
                  </a:cubicBezTo>
                  <a:cubicBezTo>
                    <a:pt x="31" y="68"/>
                    <a:pt x="32" y="69"/>
                    <a:pt x="33" y="71"/>
                  </a:cubicBezTo>
                  <a:cubicBezTo>
                    <a:pt x="34" y="72"/>
                    <a:pt x="34" y="72"/>
                    <a:pt x="35" y="72"/>
                  </a:cubicBezTo>
                  <a:cubicBezTo>
                    <a:pt x="35" y="72"/>
                    <a:pt x="36" y="72"/>
                    <a:pt x="36" y="72"/>
                  </a:cubicBezTo>
                  <a:cubicBezTo>
                    <a:pt x="38" y="72"/>
                    <a:pt x="40" y="72"/>
                    <a:pt x="42" y="72"/>
                  </a:cubicBezTo>
                  <a:cubicBezTo>
                    <a:pt x="44" y="72"/>
                    <a:pt x="44" y="71"/>
                    <a:pt x="45" y="70"/>
                  </a:cubicBezTo>
                  <a:cubicBezTo>
                    <a:pt x="46" y="68"/>
                    <a:pt x="47" y="66"/>
                    <a:pt x="47" y="64"/>
                  </a:cubicBezTo>
                  <a:cubicBezTo>
                    <a:pt x="48" y="62"/>
                    <a:pt x="48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4" y="62"/>
                    <a:pt x="56" y="62"/>
                    <a:pt x="59" y="63"/>
                  </a:cubicBezTo>
                  <a:cubicBezTo>
                    <a:pt x="59" y="63"/>
                    <a:pt x="60" y="63"/>
                    <a:pt x="60" y="63"/>
                  </a:cubicBezTo>
                  <a:cubicBezTo>
                    <a:pt x="61" y="63"/>
                    <a:pt x="61" y="63"/>
                    <a:pt x="62" y="62"/>
                  </a:cubicBezTo>
                  <a:cubicBezTo>
                    <a:pt x="63" y="61"/>
                    <a:pt x="65" y="59"/>
                    <a:pt x="66" y="58"/>
                  </a:cubicBezTo>
                  <a:cubicBezTo>
                    <a:pt x="67" y="57"/>
                    <a:pt x="67" y="56"/>
                    <a:pt x="67" y="54"/>
                  </a:cubicBezTo>
                  <a:cubicBezTo>
                    <a:pt x="66" y="52"/>
                    <a:pt x="65" y="50"/>
                    <a:pt x="64" y="48"/>
                  </a:cubicBezTo>
                  <a:cubicBezTo>
                    <a:pt x="63" y="47"/>
                    <a:pt x="63" y="46"/>
                    <a:pt x="64" y="45"/>
                  </a:cubicBezTo>
                  <a:cubicBezTo>
                    <a:pt x="64" y="44"/>
                    <a:pt x="64" y="44"/>
                    <a:pt x="65" y="44"/>
                  </a:cubicBezTo>
                  <a:cubicBezTo>
                    <a:pt x="66" y="43"/>
                    <a:pt x="68" y="42"/>
                    <a:pt x="69" y="41"/>
                  </a:cubicBezTo>
                  <a:cubicBezTo>
                    <a:pt x="70" y="41"/>
                    <a:pt x="71" y="40"/>
                    <a:pt x="72" y="40"/>
                  </a:cubicBezTo>
                  <a:cubicBezTo>
                    <a:pt x="73" y="39"/>
                    <a:pt x="73" y="38"/>
                    <a:pt x="73" y="37"/>
                  </a:cubicBezTo>
                  <a:cubicBezTo>
                    <a:pt x="73" y="35"/>
                    <a:pt x="73" y="33"/>
                    <a:pt x="73" y="31"/>
                  </a:cubicBezTo>
                  <a:cubicBezTo>
                    <a:pt x="73" y="29"/>
                    <a:pt x="72" y="28"/>
                    <a:pt x="71" y="28"/>
                  </a:cubicBezTo>
                  <a:cubicBezTo>
                    <a:pt x="68" y="27"/>
                    <a:pt x="66" y="26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2" y="24"/>
                    <a:pt x="61" y="23"/>
                    <a:pt x="62" y="22"/>
                  </a:cubicBezTo>
                  <a:cubicBezTo>
                    <a:pt x="63" y="19"/>
                    <a:pt x="64" y="17"/>
                    <a:pt x="64" y="14"/>
                  </a:cubicBezTo>
                  <a:cubicBezTo>
                    <a:pt x="65" y="13"/>
                    <a:pt x="64" y="12"/>
                    <a:pt x="63" y="11"/>
                  </a:cubicBezTo>
                  <a:cubicBezTo>
                    <a:pt x="62" y="10"/>
                    <a:pt x="60" y="9"/>
                    <a:pt x="58" y="7"/>
                  </a:cubicBezTo>
                  <a:cubicBezTo>
                    <a:pt x="58" y="7"/>
                    <a:pt x="57" y="6"/>
                    <a:pt x="57" y="6"/>
                  </a:cubicBezTo>
                  <a:cubicBezTo>
                    <a:pt x="56" y="6"/>
                    <a:pt x="56" y="6"/>
                    <a:pt x="56" y="7"/>
                  </a:cubicBezTo>
                  <a:cubicBezTo>
                    <a:pt x="53" y="8"/>
                    <a:pt x="50" y="9"/>
                    <a:pt x="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5" y="10"/>
                    <a:pt x="44" y="8"/>
                  </a:cubicBezTo>
                  <a:cubicBezTo>
                    <a:pt x="43" y="6"/>
                    <a:pt x="42" y="4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5172199" y="4253455"/>
              <a:ext cx="207733" cy="396729"/>
            </a:xfrm>
            <a:custGeom>
              <a:avLst/>
              <a:gdLst>
                <a:gd name="T0" fmla="*/ 54 w 108"/>
                <a:gd name="T1" fmla="*/ 199 h 206"/>
                <a:gd name="T2" fmla="*/ 43 w 108"/>
                <a:gd name="T3" fmla="*/ 188 h 206"/>
                <a:gd name="T4" fmla="*/ 54 w 108"/>
                <a:gd name="T5" fmla="*/ 177 h 206"/>
                <a:gd name="T6" fmla="*/ 65 w 108"/>
                <a:gd name="T7" fmla="*/ 188 h 206"/>
                <a:gd name="T8" fmla="*/ 54 w 108"/>
                <a:gd name="T9" fmla="*/ 199 h 206"/>
                <a:gd name="T10" fmla="*/ 12 w 108"/>
                <a:gd name="T11" fmla="*/ 167 h 206"/>
                <a:gd name="T12" fmla="*/ 12 w 108"/>
                <a:gd name="T13" fmla="*/ 40 h 206"/>
                <a:gd name="T14" fmla="*/ 96 w 108"/>
                <a:gd name="T15" fmla="*/ 40 h 206"/>
                <a:gd name="T16" fmla="*/ 96 w 108"/>
                <a:gd name="T17" fmla="*/ 167 h 206"/>
                <a:gd name="T18" fmla="*/ 12 w 108"/>
                <a:gd name="T19" fmla="*/ 167 h 206"/>
                <a:gd name="T20" fmla="*/ 41 w 108"/>
                <a:gd name="T21" fmla="*/ 25 h 206"/>
                <a:gd name="T22" fmla="*/ 37 w 108"/>
                <a:gd name="T23" fmla="*/ 21 h 206"/>
                <a:gd name="T24" fmla="*/ 41 w 108"/>
                <a:gd name="T25" fmla="*/ 17 h 206"/>
                <a:gd name="T26" fmla="*/ 68 w 108"/>
                <a:gd name="T27" fmla="*/ 17 h 206"/>
                <a:gd name="T28" fmla="*/ 72 w 108"/>
                <a:gd name="T29" fmla="*/ 21 h 206"/>
                <a:gd name="T30" fmla="*/ 68 w 108"/>
                <a:gd name="T31" fmla="*/ 25 h 206"/>
                <a:gd name="T32" fmla="*/ 41 w 108"/>
                <a:gd name="T33" fmla="*/ 25 h 206"/>
                <a:gd name="T34" fmla="*/ 94 w 108"/>
                <a:gd name="T35" fmla="*/ 0 h 206"/>
                <a:gd name="T36" fmla="*/ 14 w 108"/>
                <a:gd name="T37" fmla="*/ 0 h 206"/>
                <a:gd name="T38" fmla="*/ 0 w 108"/>
                <a:gd name="T39" fmla="*/ 15 h 206"/>
                <a:gd name="T40" fmla="*/ 0 w 108"/>
                <a:gd name="T41" fmla="*/ 192 h 206"/>
                <a:gd name="T42" fmla="*/ 14 w 108"/>
                <a:gd name="T43" fmla="*/ 206 h 206"/>
                <a:gd name="T44" fmla="*/ 94 w 108"/>
                <a:gd name="T45" fmla="*/ 206 h 206"/>
                <a:gd name="T46" fmla="*/ 108 w 108"/>
                <a:gd name="T47" fmla="*/ 192 h 206"/>
                <a:gd name="T48" fmla="*/ 108 w 108"/>
                <a:gd name="T49" fmla="*/ 15 h 206"/>
                <a:gd name="T50" fmla="*/ 94 w 108"/>
                <a:gd name="T5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206">
                  <a:moveTo>
                    <a:pt x="54" y="199"/>
                  </a:moveTo>
                  <a:cubicBezTo>
                    <a:pt x="48" y="199"/>
                    <a:pt x="43" y="194"/>
                    <a:pt x="43" y="188"/>
                  </a:cubicBezTo>
                  <a:cubicBezTo>
                    <a:pt x="43" y="182"/>
                    <a:pt x="48" y="177"/>
                    <a:pt x="54" y="177"/>
                  </a:cubicBezTo>
                  <a:cubicBezTo>
                    <a:pt x="60" y="177"/>
                    <a:pt x="65" y="182"/>
                    <a:pt x="65" y="188"/>
                  </a:cubicBezTo>
                  <a:cubicBezTo>
                    <a:pt x="65" y="194"/>
                    <a:pt x="60" y="199"/>
                    <a:pt x="54" y="199"/>
                  </a:cubicBezTo>
                  <a:moveTo>
                    <a:pt x="12" y="167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12" y="167"/>
                    <a:pt x="12" y="167"/>
                    <a:pt x="12" y="167"/>
                  </a:cubicBezTo>
                  <a:moveTo>
                    <a:pt x="41" y="25"/>
                  </a:moveTo>
                  <a:cubicBezTo>
                    <a:pt x="39" y="25"/>
                    <a:pt x="37" y="23"/>
                    <a:pt x="37" y="21"/>
                  </a:cubicBezTo>
                  <a:cubicBezTo>
                    <a:pt x="37" y="19"/>
                    <a:pt x="39" y="17"/>
                    <a:pt x="41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0" y="17"/>
                    <a:pt x="72" y="19"/>
                    <a:pt x="72" y="21"/>
                  </a:cubicBezTo>
                  <a:cubicBezTo>
                    <a:pt x="72" y="23"/>
                    <a:pt x="70" y="25"/>
                    <a:pt x="68" y="25"/>
                  </a:cubicBezTo>
                  <a:cubicBezTo>
                    <a:pt x="41" y="25"/>
                    <a:pt x="41" y="25"/>
                    <a:pt x="41" y="25"/>
                  </a:cubicBezTo>
                  <a:moveTo>
                    <a:pt x="9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0"/>
                    <a:pt x="6" y="206"/>
                    <a:pt x="14" y="206"/>
                  </a:cubicBezTo>
                  <a:cubicBezTo>
                    <a:pt x="94" y="206"/>
                    <a:pt x="94" y="206"/>
                    <a:pt x="94" y="206"/>
                  </a:cubicBezTo>
                  <a:cubicBezTo>
                    <a:pt x="102" y="206"/>
                    <a:pt x="108" y="200"/>
                    <a:pt x="108" y="192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7"/>
                    <a:pt x="102" y="0"/>
                    <a:pt x="9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7098819" y="4062829"/>
              <a:ext cx="250094" cy="238689"/>
            </a:xfrm>
            <a:custGeom>
              <a:avLst/>
              <a:gdLst>
                <a:gd name="T0" fmla="*/ 86 w 130"/>
                <a:gd name="T1" fmla="*/ 74 h 124"/>
                <a:gd name="T2" fmla="*/ 55 w 130"/>
                <a:gd name="T3" fmla="*/ 44 h 124"/>
                <a:gd name="T4" fmla="*/ 86 w 130"/>
                <a:gd name="T5" fmla="*/ 13 h 124"/>
                <a:gd name="T6" fmla="*/ 116 w 130"/>
                <a:gd name="T7" fmla="*/ 44 h 124"/>
                <a:gd name="T8" fmla="*/ 86 w 130"/>
                <a:gd name="T9" fmla="*/ 74 h 124"/>
                <a:gd name="T10" fmla="*/ 86 w 130"/>
                <a:gd name="T11" fmla="*/ 0 h 124"/>
                <a:gd name="T12" fmla="*/ 42 w 130"/>
                <a:gd name="T13" fmla="*/ 44 h 124"/>
                <a:gd name="T14" fmla="*/ 46 w 130"/>
                <a:gd name="T15" fmla="*/ 62 h 124"/>
                <a:gd name="T16" fmla="*/ 3 w 130"/>
                <a:gd name="T17" fmla="*/ 104 h 124"/>
                <a:gd name="T18" fmla="*/ 3 w 130"/>
                <a:gd name="T19" fmla="*/ 116 h 124"/>
                <a:gd name="T20" fmla="*/ 8 w 130"/>
                <a:gd name="T21" fmla="*/ 121 h 124"/>
                <a:gd name="T22" fmla="*/ 14 w 130"/>
                <a:gd name="T23" fmla="*/ 124 h 124"/>
                <a:gd name="T24" fmla="*/ 20 w 130"/>
                <a:gd name="T25" fmla="*/ 121 h 124"/>
                <a:gd name="T26" fmla="*/ 61 w 130"/>
                <a:gd name="T27" fmla="*/ 80 h 124"/>
                <a:gd name="T28" fmla="*/ 86 w 130"/>
                <a:gd name="T29" fmla="*/ 88 h 124"/>
                <a:gd name="T30" fmla="*/ 130 w 130"/>
                <a:gd name="T31" fmla="*/ 44 h 124"/>
                <a:gd name="T32" fmla="*/ 86 w 130"/>
                <a:gd name="T3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0" h="124">
                  <a:moveTo>
                    <a:pt x="86" y="74"/>
                  </a:moveTo>
                  <a:cubicBezTo>
                    <a:pt x="69" y="74"/>
                    <a:pt x="55" y="61"/>
                    <a:pt x="55" y="44"/>
                  </a:cubicBezTo>
                  <a:cubicBezTo>
                    <a:pt x="55" y="27"/>
                    <a:pt x="69" y="13"/>
                    <a:pt x="86" y="13"/>
                  </a:cubicBezTo>
                  <a:cubicBezTo>
                    <a:pt x="103" y="13"/>
                    <a:pt x="116" y="27"/>
                    <a:pt x="116" y="44"/>
                  </a:cubicBezTo>
                  <a:cubicBezTo>
                    <a:pt x="116" y="61"/>
                    <a:pt x="103" y="74"/>
                    <a:pt x="86" y="74"/>
                  </a:cubicBezTo>
                  <a:moveTo>
                    <a:pt x="86" y="0"/>
                  </a:moveTo>
                  <a:cubicBezTo>
                    <a:pt x="62" y="0"/>
                    <a:pt x="42" y="19"/>
                    <a:pt x="42" y="44"/>
                  </a:cubicBezTo>
                  <a:cubicBezTo>
                    <a:pt x="42" y="50"/>
                    <a:pt x="43" y="56"/>
                    <a:pt x="46" y="62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8"/>
                    <a:pt x="0" y="113"/>
                    <a:pt x="3" y="116"/>
                  </a:cubicBezTo>
                  <a:cubicBezTo>
                    <a:pt x="8" y="121"/>
                    <a:pt x="8" y="121"/>
                    <a:pt x="8" y="121"/>
                  </a:cubicBezTo>
                  <a:cubicBezTo>
                    <a:pt x="10" y="123"/>
                    <a:pt x="12" y="124"/>
                    <a:pt x="14" y="124"/>
                  </a:cubicBezTo>
                  <a:cubicBezTo>
                    <a:pt x="16" y="124"/>
                    <a:pt x="19" y="123"/>
                    <a:pt x="20" y="121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8" y="85"/>
                    <a:pt x="77" y="88"/>
                    <a:pt x="86" y="88"/>
                  </a:cubicBezTo>
                  <a:cubicBezTo>
                    <a:pt x="110" y="88"/>
                    <a:pt x="130" y="68"/>
                    <a:pt x="130" y="44"/>
                  </a:cubicBezTo>
                  <a:cubicBezTo>
                    <a:pt x="130" y="19"/>
                    <a:pt x="110" y="0"/>
                    <a:pt x="8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272399" y="5561764"/>
              <a:ext cx="53766" cy="59469"/>
            </a:xfrm>
            <a:custGeom>
              <a:avLst/>
              <a:gdLst>
                <a:gd name="T0" fmla="*/ 1 w 28"/>
                <a:gd name="T1" fmla="*/ 0 h 31"/>
                <a:gd name="T2" fmla="*/ 0 w 28"/>
                <a:gd name="T3" fmla="*/ 8 h 31"/>
                <a:gd name="T4" fmla="*/ 21 w 28"/>
                <a:gd name="T5" fmla="*/ 31 h 31"/>
                <a:gd name="T6" fmla="*/ 21 w 28"/>
                <a:gd name="T7" fmla="*/ 31 h 31"/>
                <a:gd name="T8" fmla="*/ 28 w 28"/>
                <a:gd name="T9" fmla="*/ 21 h 31"/>
                <a:gd name="T10" fmla="*/ 9 w 28"/>
                <a:gd name="T11" fmla="*/ 1 h 31"/>
                <a:gd name="T12" fmla="*/ 1 w 28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1">
                  <a:moveTo>
                    <a:pt x="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26"/>
                    <a:pt x="24" y="23"/>
                    <a:pt x="28" y="2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5347346" y="5586203"/>
              <a:ext cx="70874" cy="40732"/>
            </a:xfrm>
            <a:custGeom>
              <a:avLst/>
              <a:gdLst>
                <a:gd name="T0" fmla="*/ 30 w 37"/>
                <a:gd name="T1" fmla="*/ 0 h 21"/>
                <a:gd name="T2" fmla="*/ 0 w 37"/>
                <a:gd name="T3" fmla="*/ 10 h 21"/>
                <a:gd name="T4" fmla="*/ 3 w 37"/>
                <a:gd name="T5" fmla="*/ 18 h 21"/>
                <a:gd name="T6" fmla="*/ 3 w 37"/>
                <a:gd name="T7" fmla="*/ 21 h 21"/>
                <a:gd name="T8" fmla="*/ 34 w 37"/>
                <a:gd name="T9" fmla="*/ 10 h 21"/>
                <a:gd name="T10" fmla="*/ 37 w 37"/>
                <a:gd name="T11" fmla="*/ 3 h 21"/>
                <a:gd name="T12" fmla="*/ 30 w 3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3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2" y="12"/>
                    <a:pt x="3" y="15"/>
                    <a:pt x="3" y="18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5189307" y="5486818"/>
              <a:ext cx="286753" cy="267202"/>
            </a:xfrm>
            <a:custGeom>
              <a:avLst/>
              <a:gdLst>
                <a:gd name="T0" fmla="*/ 70 w 149"/>
                <a:gd name="T1" fmla="*/ 15 h 139"/>
                <a:gd name="T2" fmla="*/ 70 w 149"/>
                <a:gd name="T3" fmla="*/ 6 h 139"/>
                <a:gd name="T4" fmla="*/ 75 w 149"/>
                <a:gd name="T5" fmla="*/ 2 h 139"/>
                <a:gd name="T6" fmla="*/ 79 w 149"/>
                <a:gd name="T7" fmla="*/ 6 h 139"/>
                <a:gd name="T8" fmla="*/ 79 w 149"/>
                <a:gd name="T9" fmla="*/ 15 h 139"/>
                <a:gd name="T10" fmla="*/ 133 w 149"/>
                <a:gd name="T11" fmla="*/ 66 h 139"/>
                <a:gd name="T12" fmla="*/ 142 w 149"/>
                <a:gd name="T13" fmla="*/ 66 h 139"/>
                <a:gd name="T14" fmla="*/ 147 w 149"/>
                <a:gd name="T15" fmla="*/ 70 h 139"/>
                <a:gd name="T16" fmla="*/ 142 w 149"/>
                <a:gd name="T17" fmla="*/ 74 h 139"/>
                <a:gd name="T18" fmla="*/ 133 w 149"/>
                <a:gd name="T19" fmla="*/ 74 h 139"/>
                <a:gd name="T20" fmla="*/ 79 w 149"/>
                <a:gd name="T21" fmla="*/ 124 h 139"/>
                <a:gd name="T22" fmla="*/ 79 w 149"/>
                <a:gd name="T23" fmla="*/ 133 h 139"/>
                <a:gd name="T24" fmla="*/ 75 w 149"/>
                <a:gd name="T25" fmla="*/ 137 h 139"/>
                <a:gd name="T26" fmla="*/ 70 w 149"/>
                <a:gd name="T27" fmla="*/ 133 h 139"/>
                <a:gd name="T28" fmla="*/ 70 w 149"/>
                <a:gd name="T29" fmla="*/ 124 h 139"/>
                <a:gd name="T30" fmla="*/ 16 w 149"/>
                <a:gd name="T31" fmla="*/ 74 h 139"/>
                <a:gd name="T32" fmla="*/ 7 w 149"/>
                <a:gd name="T33" fmla="*/ 74 h 139"/>
                <a:gd name="T34" fmla="*/ 2 w 149"/>
                <a:gd name="T35" fmla="*/ 70 h 139"/>
                <a:gd name="T36" fmla="*/ 7 w 149"/>
                <a:gd name="T37" fmla="*/ 66 h 139"/>
                <a:gd name="T38" fmla="*/ 16 w 149"/>
                <a:gd name="T39" fmla="*/ 66 h 139"/>
                <a:gd name="T40" fmla="*/ 70 w 149"/>
                <a:gd name="T41" fmla="*/ 15 h 139"/>
                <a:gd name="T42" fmla="*/ 75 w 149"/>
                <a:gd name="T43" fmla="*/ 0 h 139"/>
                <a:gd name="T44" fmla="*/ 0 w 149"/>
                <a:gd name="T45" fmla="*/ 70 h 139"/>
                <a:gd name="T46" fmla="*/ 75 w 149"/>
                <a:gd name="T47" fmla="*/ 139 h 139"/>
                <a:gd name="T48" fmla="*/ 149 w 149"/>
                <a:gd name="T49" fmla="*/ 70 h 139"/>
                <a:gd name="T50" fmla="*/ 75 w 149"/>
                <a:gd name="T5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39">
                  <a:moveTo>
                    <a:pt x="70" y="15"/>
                  </a:moveTo>
                  <a:cubicBezTo>
                    <a:pt x="70" y="6"/>
                    <a:pt x="70" y="6"/>
                    <a:pt x="70" y="6"/>
                  </a:cubicBezTo>
                  <a:cubicBezTo>
                    <a:pt x="70" y="4"/>
                    <a:pt x="72" y="2"/>
                    <a:pt x="75" y="2"/>
                  </a:cubicBezTo>
                  <a:cubicBezTo>
                    <a:pt x="77" y="2"/>
                    <a:pt x="79" y="4"/>
                    <a:pt x="79" y="6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108" y="17"/>
                    <a:pt x="131" y="39"/>
                    <a:pt x="133" y="66"/>
                  </a:cubicBezTo>
                  <a:cubicBezTo>
                    <a:pt x="142" y="66"/>
                    <a:pt x="142" y="66"/>
                    <a:pt x="142" y="66"/>
                  </a:cubicBezTo>
                  <a:cubicBezTo>
                    <a:pt x="145" y="66"/>
                    <a:pt x="147" y="67"/>
                    <a:pt x="147" y="70"/>
                  </a:cubicBezTo>
                  <a:cubicBezTo>
                    <a:pt x="147" y="72"/>
                    <a:pt x="145" y="74"/>
                    <a:pt x="142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1" y="101"/>
                    <a:pt x="108" y="122"/>
                    <a:pt x="79" y="12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5"/>
                    <a:pt x="77" y="137"/>
                    <a:pt x="75" y="137"/>
                  </a:cubicBezTo>
                  <a:cubicBezTo>
                    <a:pt x="72" y="137"/>
                    <a:pt x="70" y="135"/>
                    <a:pt x="70" y="133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41" y="122"/>
                    <a:pt x="18" y="101"/>
                    <a:pt x="16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2" y="72"/>
                    <a:pt x="2" y="70"/>
                  </a:cubicBezTo>
                  <a:cubicBezTo>
                    <a:pt x="2" y="67"/>
                    <a:pt x="4" y="66"/>
                    <a:pt x="7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8" y="39"/>
                    <a:pt x="41" y="17"/>
                    <a:pt x="70" y="15"/>
                  </a:cubicBezTo>
                  <a:moveTo>
                    <a:pt x="75" y="0"/>
                  </a:moveTo>
                  <a:cubicBezTo>
                    <a:pt x="34" y="0"/>
                    <a:pt x="0" y="31"/>
                    <a:pt x="0" y="70"/>
                  </a:cubicBezTo>
                  <a:cubicBezTo>
                    <a:pt x="0" y="108"/>
                    <a:pt x="34" y="139"/>
                    <a:pt x="75" y="139"/>
                  </a:cubicBezTo>
                  <a:cubicBezTo>
                    <a:pt x="116" y="139"/>
                    <a:pt x="149" y="108"/>
                    <a:pt x="149" y="70"/>
                  </a:cubicBezTo>
                  <a:cubicBezTo>
                    <a:pt x="149" y="31"/>
                    <a:pt x="116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5312317" y="5601681"/>
              <a:ext cx="40732" cy="39102"/>
            </a:xfrm>
            <a:custGeom>
              <a:avLst/>
              <a:gdLst>
                <a:gd name="T0" fmla="*/ 11 w 21"/>
                <a:gd name="T1" fmla="*/ 0 h 20"/>
                <a:gd name="T2" fmla="*/ 7 w 21"/>
                <a:gd name="T3" fmla="*/ 0 h 20"/>
                <a:gd name="T4" fmla="*/ 0 w 21"/>
                <a:gd name="T5" fmla="*/ 10 h 20"/>
                <a:gd name="T6" fmla="*/ 0 w 21"/>
                <a:gd name="T7" fmla="*/ 10 h 20"/>
                <a:gd name="T8" fmla="*/ 11 w 21"/>
                <a:gd name="T9" fmla="*/ 20 h 20"/>
                <a:gd name="T10" fmla="*/ 21 w 21"/>
                <a:gd name="T11" fmla="*/ 13 h 20"/>
                <a:gd name="T12" fmla="*/ 21 w 21"/>
                <a:gd name="T13" fmla="*/ 10 h 20"/>
                <a:gd name="T14" fmla="*/ 18 w 21"/>
                <a:gd name="T15" fmla="*/ 2 h 20"/>
                <a:gd name="T16" fmla="*/ 11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1" y="20"/>
                  </a:cubicBezTo>
                  <a:cubicBezTo>
                    <a:pt x="15" y="20"/>
                    <a:pt x="19" y="17"/>
                    <a:pt x="21" y="13"/>
                  </a:cubicBezTo>
                  <a:cubicBezTo>
                    <a:pt x="21" y="12"/>
                    <a:pt x="21" y="11"/>
                    <a:pt x="21" y="10"/>
                  </a:cubicBezTo>
                  <a:cubicBezTo>
                    <a:pt x="21" y="7"/>
                    <a:pt x="20" y="4"/>
                    <a:pt x="18" y="2"/>
                  </a:cubicBezTo>
                  <a:cubicBezTo>
                    <a:pt x="16" y="1"/>
                    <a:pt x="13" y="0"/>
                    <a:pt x="1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5323721" y="5698623"/>
              <a:ext cx="17922" cy="51322"/>
            </a:xfrm>
            <a:custGeom>
              <a:avLst/>
              <a:gdLst>
                <a:gd name="T0" fmla="*/ 5 w 9"/>
                <a:gd name="T1" fmla="*/ 0 h 27"/>
                <a:gd name="T2" fmla="*/ 0 w 9"/>
                <a:gd name="T3" fmla="*/ 4 h 27"/>
                <a:gd name="T4" fmla="*/ 0 w 9"/>
                <a:gd name="T5" fmla="*/ 14 h 27"/>
                <a:gd name="T6" fmla="*/ 0 w 9"/>
                <a:gd name="T7" fmla="*/ 23 h 27"/>
                <a:gd name="T8" fmla="*/ 5 w 9"/>
                <a:gd name="T9" fmla="*/ 27 h 27"/>
                <a:gd name="T10" fmla="*/ 9 w 9"/>
                <a:gd name="T11" fmla="*/ 23 h 27"/>
                <a:gd name="T12" fmla="*/ 9 w 9"/>
                <a:gd name="T13" fmla="*/ 14 h 27"/>
                <a:gd name="T14" fmla="*/ 9 w 9"/>
                <a:gd name="T15" fmla="*/ 4 h 27"/>
                <a:gd name="T16" fmla="*/ 5 w 9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5" y="27"/>
                  </a:cubicBezTo>
                  <a:cubicBezTo>
                    <a:pt x="7" y="27"/>
                    <a:pt x="9" y="25"/>
                    <a:pt x="9" y="2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323721" y="5490076"/>
              <a:ext cx="17922" cy="53766"/>
            </a:xfrm>
            <a:custGeom>
              <a:avLst/>
              <a:gdLst>
                <a:gd name="T0" fmla="*/ 5 w 9"/>
                <a:gd name="T1" fmla="*/ 0 h 28"/>
                <a:gd name="T2" fmla="*/ 0 w 9"/>
                <a:gd name="T3" fmla="*/ 4 h 28"/>
                <a:gd name="T4" fmla="*/ 0 w 9"/>
                <a:gd name="T5" fmla="*/ 13 h 28"/>
                <a:gd name="T6" fmla="*/ 0 w 9"/>
                <a:gd name="T7" fmla="*/ 24 h 28"/>
                <a:gd name="T8" fmla="*/ 5 w 9"/>
                <a:gd name="T9" fmla="*/ 28 h 28"/>
                <a:gd name="T10" fmla="*/ 9 w 9"/>
                <a:gd name="T11" fmla="*/ 24 h 28"/>
                <a:gd name="T12" fmla="*/ 9 w 9"/>
                <a:gd name="T13" fmla="*/ 13 h 28"/>
                <a:gd name="T14" fmla="*/ 9 w 9"/>
                <a:gd name="T15" fmla="*/ 4 h 28"/>
                <a:gd name="T16" fmla="*/ 5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2" y="28"/>
                    <a:pt x="5" y="28"/>
                  </a:cubicBezTo>
                  <a:cubicBezTo>
                    <a:pt x="7" y="28"/>
                    <a:pt x="9" y="26"/>
                    <a:pt x="9" y="2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414961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6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6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193379" y="5613901"/>
              <a:ext cx="57025" cy="15479"/>
            </a:xfrm>
            <a:custGeom>
              <a:avLst/>
              <a:gdLst>
                <a:gd name="T0" fmla="*/ 25 w 30"/>
                <a:gd name="T1" fmla="*/ 0 h 8"/>
                <a:gd name="T2" fmla="*/ 14 w 30"/>
                <a:gd name="T3" fmla="*/ 0 h 8"/>
                <a:gd name="T4" fmla="*/ 5 w 30"/>
                <a:gd name="T5" fmla="*/ 0 h 8"/>
                <a:gd name="T6" fmla="*/ 0 w 30"/>
                <a:gd name="T7" fmla="*/ 4 h 8"/>
                <a:gd name="T8" fmla="*/ 5 w 30"/>
                <a:gd name="T9" fmla="*/ 8 h 8"/>
                <a:gd name="T10" fmla="*/ 14 w 30"/>
                <a:gd name="T11" fmla="*/ 8 h 8"/>
                <a:gd name="T12" fmla="*/ 25 w 30"/>
                <a:gd name="T13" fmla="*/ 8 h 8"/>
                <a:gd name="T14" fmla="*/ 30 w 30"/>
                <a:gd name="T15" fmla="*/ 4 h 8"/>
                <a:gd name="T16" fmla="*/ 25 w 3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">
                  <a:moveTo>
                    <a:pt x="2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8" y="8"/>
                    <a:pt x="30" y="6"/>
                    <a:pt x="30" y="4"/>
                  </a:cubicBezTo>
                  <a:cubicBezTo>
                    <a:pt x="30" y="1"/>
                    <a:pt x="28" y="0"/>
                    <a:pt x="25" y="0"/>
                  </a:cubicBezTo>
                </a:path>
              </a:pathLst>
            </a:custGeom>
            <a:solidFill>
              <a:srgbClr val="A3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6782740" y="2134580"/>
              <a:ext cx="269645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4 h 203"/>
                <a:gd name="T4" fmla="*/ 25 w 140"/>
                <a:gd name="T5" fmla="*/ 158 h 203"/>
                <a:gd name="T6" fmla="*/ 25 w 140"/>
                <a:gd name="T7" fmla="*/ 142 h 203"/>
                <a:gd name="T8" fmla="*/ 16 w 140"/>
                <a:gd name="T9" fmla="*/ 112 h 203"/>
                <a:gd name="T10" fmla="*/ 3 w 140"/>
                <a:gd name="T11" fmla="*/ 57 h 203"/>
                <a:gd name="T12" fmla="*/ 64 w 140"/>
                <a:gd name="T13" fmla="*/ 0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1 h 203"/>
                <a:gd name="T20" fmla="*/ 116 w 140"/>
                <a:gd name="T21" fmla="*/ 136 h 203"/>
                <a:gd name="T22" fmla="*/ 116 w 140"/>
                <a:gd name="T23" fmla="*/ 148 h 203"/>
                <a:gd name="T24" fmla="*/ 114 w 140"/>
                <a:gd name="T25" fmla="*/ 161 h 203"/>
                <a:gd name="T26" fmla="*/ 104 w 140"/>
                <a:gd name="T27" fmla="*/ 186 h 203"/>
                <a:gd name="T28" fmla="*/ 83 w 140"/>
                <a:gd name="T29" fmla="*/ 203 h 203"/>
                <a:gd name="T30" fmla="*/ 70 w 140"/>
                <a:gd name="T31" fmla="*/ 140 h 203"/>
                <a:gd name="T32" fmla="*/ 104 w 140"/>
                <a:gd name="T33" fmla="*/ 135 h 203"/>
                <a:gd name="T34" fmla="*/ 108 w 140"/>
                <a:gd name="T35" fmla="*/ 116 h 203"/>
                <a:gd name="T36" fmla="*/ 125 w 140"/>
                <a:gd name="T37" fmla="*/ 59 h 203"/>
                <a:gd name="T38" fmla="*/ 41 w 140"/>
                <a:gd name="T39" fmla="*/ 21 h 203"/>
                <a:gd name="T40" fmla="*/ 24 w 140"/>
                <a:gd name="T41" fmla="*/ 101 h 203"/>
                <a:gd name="T42" fmla="*/ 42 w 140"/>
                <a:gd name="T43" fmla="*/ 140 h 203"/>
                <a:gd name="T44" fmla="*/ 70 w 140"/>
                <a:gd name="T45" fmla="*/ 157 h 203"/>
                <a:gd name="T46" fmla="*/ 103 w 140"/>
                <a:gd name="T47" fmla="*/ 153 h 203"/>
                <a:gd name="T48" fmla="*/ 59 w 140"/>
                <a:gd name="T49" fmla="*/ 146 h 203"/>
                <a:gd name="T50" fmla="*/ 37 w 140"/>
                <a:gd name="T51" fmla="*/ 149 h 203"/>
                <a:gd name="T52" fmla="*/ 61 w 140"/>
                <a:gd name="T53" fmla="*/ 157 h 203"/>
                <a:gd name="T54" fmla="*/ 70 w 140"/>
                <a:gd name="T55" fmla="*/ 162 h 203"/>
                <a:gd name="T56" fmla="*/ 37 w 140"/>
                <a:gd name="T57" fmla="*/ 166 h 203"/>
                <a:gd name="T58" fmla="*/ 82 w 140"/>
                <a:gd name="T59" fmla="*/ 173 h 203"/>
                <a:gd name="T60" fmla="*/ 103 w 140"/>
                <a:gd name="T61" fmla="*/ 170 h 203"/>
                <a:gd name="T62" fmla="*/ 70 w 140"/>
                <a:gd name="T63" fmla="*/ 162 h 203"/>
                <a:gd name="T64" fmla="*/ 48 w 140"/>
                <a:gd name="T65" fmla="*/ 179 h 203"/>
                <a:gd name="T66" fmla="*/ 82 w 140"/>
                <a:gd name="T67" fmla="*/ 19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3" y="202"/>
                    <a:pt x="49" y="201"/>
                    <a:pt x="45" y="199"/>
                  </a:cubicBezTo>
                  <a:cubicBezTo>
                    <a:pt x="41" y="196"/>
                    <a:pt x="38" y="192"/>
                    <a:pt x="37" y="187"/>
                  </a:cubicBezTo>
                  <a:cubicBezTo>
                    <a:pt x="36" y="186"/>
                    <a:pt x="35" y="185"/>
                    <a:pt x="34" y="184"/>
                  </a:cubicBezTo>
                  <a:cubicBezTo>
                    <a:pt x="26" y="180"/>
                    <a:pt x="22" y="170"/>
                    <a:pt x="25" y="161"/>
                  </a:cubicBezTo>
                  <a:cubicBezTo>
                    <a:pt x="26" y="160"/>
                    <a:pt x="25" y="159"/>
                    <a:pt x="25" y="158"/>
                  </a:cubicBezTo>
                  <a:cubicBezTo>
                    <a:pt x="24" y="154"/>
                    <a:pt x="23" y="149"/>
                    <a:pt x="25" y="145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5"/>
                    <a:pt x="23" y="132"/>
                  </a:cubicBezTo>
                  <a:cubicBezTo>
                    <a:pt x="22" y="125"/>
                    <a:pt x="19" y="118"/>
                    <a:pt x="16" y="112"/>
                  </a:cubicBezTo>
                  <a:cubicBezTo>
                    <a:pt x="13" y="106"/>
                    <a:pt x="9" y="100"/>
                    <a:pt x="6" y="93"/>
                  </a:cubicBezTo>
                  <a:cubicBezTo>
                    <a:pt x="1" y="82"/>
                    <a:pt x="0" y="69"/>
                    <a:pt x="3" y="57"/>
                  </a:cubicBezTo>
                  <a:cubicBezTo>
                    <a:pt x="7" y="33"/>
                    <a:pt x="21" y="16"/>
                    <a:pt x="43" y="5"/>
                  </a:cubicBezTo>
                  <a:cubicBezTo>
                    <a:pt x="50" y="2"/>
                    <a:pt x="57" y="1"/>
                    <a:pt x="64" y="0"/>
                  </a:cubicBezTo>
                  <a:cubicBezTo>
                    <a:pt x="65" y="0"/>
                    <a:pt x="65" y="0"/>
                    <a:pt x="66" y="0"/>
                  </a:cubicBezTo>
                  <a:cubicBezTo>
                    <a:pt x="69" y="0"/>
                    <a:pt x="71" y="0"/>
                    <a:pt x="74" y="0"/>
                  </a:cubicBezTo>
                  <a:cubicBezTo>
                    <a:pt x="78" y="1"/>
                    <a:pt x="83" y="1"/>
                    <a:pt x="88" y="2"/>
                  </a:cubicBezTo>
                  <a:cubicBezTo>
                    <a:pt x="99" y="5"/>
                    <a:pt x="110" y="11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69"/>
                    <a:pt x="138" y="86"/>
                    <a:pt x="130" y="101"/>
                  </a:cubicBezTo>
                  <a:cubicBezTo>
                    <a:pt x="127" y="106"/>
                    <a:pt x="125" y="111"/>
                    <a:pt x="122" y="116"/>
                  </a:cubicBezTo>
                  <a:cubicBezTo>
                    <a:pt x="119" y="122"/>
                    <a:pt x="117" y="129"/>
                    <a:pt x="116" y="136"/>
                  </a:cubicBezTo>
                  <a:cubicBezTo>
                    <a:pt x="116" y="137"/>
                    <a:pt x="116" y="138"/>
                    <a:pt x="116" y="139"/>
                  </a:cubicBezTo>
                  <a:cubicBezTo>
                    <a:pt x="115" y="141"/>
                    <a:pt x="115" y="146"/>
                    <a:pt x="116" y="148"/>
                  </a:cubicBezTo>
                  <a:cubicBezTo>
                    <a:pt x="116" y="152"/>
                    <a:pt x="116" y="155"/>
                    <a:pt x="114" y="158"/>
                  </a:cubicBezTo>
                  <a:cubicBezTo>
                    <a:pt x="114" y="159"/>
                    <a:pt x="114" y="160"/>
                    <a:pt x="114" y="161"/>
                  </a:cubicBezTo>
                  <a:cubicBezTo>
                    <a:pt x="118" y="170"/>
                    <a:pt x="114" y="180"/>
                    <a:pt x="105" y="184"/>
                  </a:cubicBezTo>
                  <a:cubicBezTo>
                    <a:pt x="105" y="185"/>
                    <a:pt x="104" y="185"/>
                    <a:pt x="104" y="186"/>
                  </a:cubicBezTo>
                  <a:cubicBezTo>
                    <a:pt x="100" y="196"/>
                    <a:pt x="94" y="201"/>
                    <a:pt x="84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0"/>
                  </a:moveTo>
                  <a:cubicBezTo>
                    <a:pt x="79" y="140"/>
                    <a:pt x="88" y="140"/>
                    <a:pt x="98" y="140"/>
                  </a:cubicBezTo>
                  <a:cubicBezTo>
                    <a:pt x="101" y="140"/>
                    <a:pt x="103" y="138"/>
                    <a:pt x="104" y="135"/>
                  </a:cubicBezTo>
                  <a:cubicBezTo>
                    <a:pt x="104" y="135"/>
                    <a:pt x="104" y="134"/>
                    <a:pt x="104" y="133"/>
                  </a:cubicBezTo>
                  <a:cubicBezTo>
                    <a:pt x="105" y="127"/>
                    <a:pt x="106" y="121"/>
                    <a:pt x="108" y="116"/>
                  </a:cubicBezTo>
                  <a:cubicBezTo>
                    <a:pt x="111" y="109"/>
                    <a:pt x="114" y="103"/>
                    <a:pt x="118" y="97"/>
                  </a:cubicBezTo>
                  <a:cubicBezTo>
                    <a:pt x="124" y="85"/>
                    <a:pt x="127" y="72"/>
                    <a:pt x="125" y="59"/>
                  </a:cubicBezTo>
                  <a:cubicBezTo>
                    <a:pt x="122" y="43"/>
                    <a:pt x="114" y="30"/>
                    <a:pt x="101" y="22"/>
                  </a:cubicBezTo>
                  <a:cubicBezTo>
                    <a:pt x="81" y="9"/>
                    <a:pt x="61" y="9"/>
                    <a:pt x="41" y="21"/>
                  </a:cubicBezTo>
                  <a:cubicBezTo>
                    <a:pt x="21" y="33"/>
                    <a:pt x="11" y="56"/>
                    <a:pt x="15" y="79"/>
                  </a:cubicBezTo>
                  <a:cubicBezTo>
                    <a:pt x="17" y="87"/>
                    <a:pt x="20" y="94"/>
                    <a:pt x="24" y="101"/>
                  </a:cubicBezTo>
                  <a:cubicBezTo>
                    <a:pt x="31" y="112"/>
                    <a:pt x="35" y="122"/>
                    <a:pt x="36" y="135"/>
                  </a:cubicBezTo>
                  <a:cubicBezTo>
                    <a:pt x="36" y="139"/>
                    <a:pt x="38" y="140"/>
                    <a:pt x="42" y="140"/>
                  </a:cubicBezTo>
                  <a:cubicBezTo>
                    <a:pt x="52" y="140"/>
                    <a:pt x="61" y="140"/>
                    <a:pt x="70" y="140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100" y="157"/>
                    <a:pt x="102" y="156"/>
                    <a:pt x="103" y="153"/>
                  </a:cubicBezTo>
                  <a:cubicBezTo>
                    <a:pt x="104" y="150"/>
                    <a:pt x="102" y="146"/>
                    <a:pt x="97" y="146"/>
                  </a:cubicBezTo>
                  <a:cubicBezTo>
                    <a:pt x="84" y="146"/>
                    <a:pt x="71" y="146"/>
                    <a:pt x="59" y="146"/>
                  </a:cubicBezTo>
                  <a:cubicBezTo>
                    <a:pt x="53" y="146"/>
                    <a:pt x="48" y="146"/>
                    <a:pt x="43" y="146"/>
                  </a:cubicBezTo>
                  <a:cubicBezTo>
                    <a:pt x="40" y="146"/>
                    <a:pt x="38" y="147"/>
                    <a:pt x="37" y="149"/>
                  </a:cubicBezTo>
                  <a:cubicBezTo>
                    <a:pt x="35" y="153"/>
                    <a:pt x="38" y="157"/>
                    <a:pt x="43" y="157"/>
                  </a:cubicBezTo>
                  <a:cubicBezTo>
                    <a:pt x="49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2"/>
                  </a:moveTo>
                  <a:cubicBezTo>
                    <a:pt x="61" y="162"/>
                    <a:pt x="52" y="162"/>
                    <a:pt x="43" y="162"/>
                  </a:cubicBezTo>
                  <a:cubicBezTo>
                    <a:pt x="40" y="162"/>
                    <a:pt x="38" y="163"/>
                    <a:pt x="37" y="166"/>
                  </a:cubicBezTo>
                  <a:cubicBezTo>
                    <a:pt x="35" y="170"/>
                    <a:pt x="38" y="173"/>
                    <a:pt x="43" y="173"/>
                  </a:cubicBezTo>
                  <a:cubicBezTo>
                    <a:pt x="56" y="173"/>
                    <a:pt x="69" y="173"/>
                    <a:pt x="82" y="173"/>
                  </a:cubicBezTo>
                  <a:cubicBezTo>
                    <a:pt x="87" y="173"/>
                    <a:pt x="92" y="173"/>
                    <a:pt x="97" y="173"/>
                  </a:cubicBezTo>
                  <a:cubicBezTo>
                    <a:pt x="100" y="173"/>
                    <a:pt x="102" y="172"/>
                    <a:pt x="103" y="170"/>
                  </a:cubicBezTo>
                  <a:cubicBezTo>
                    <a:pt x="104" y="166"/>
                    <a:pt x="102" y="162"/>
                    <a:pt x="97" y="162"/>
                  </a:cubicBezTo>
                  <a:cubicBezTo>
                    <a:pt x="88" y="162"/>
                    <a:pt x="79" y="162"/>
                    <a:pt x="70" y="162"/>
                  </a:cubicBezTo>
                  <a:moveTo>
                    <a:pt x="92" y="179"/>
                  </a:moveTo>
                  <a:cubicBezTo>
                    <a:pt x="77" y="179"/>
                    <a:pt x="62" y="179"/>
                    <a:pt x="48" y="179"/>
                  </a:cubicBezTo>
                  <a:cubicBezTo>
                    <a:pt x="48" y="185"/>
                    <a:pt x="52" y="190"/>
                    <a:pt x="58" y="190"/>
                  </a:cubicBezTo>
                  <a:cubicBezTo>
                    <a:pt x="66" y="190"/>
                    <a:pt x="74" y="190"/>
                    <a:pt x="82" y="190"/>
                  </a:cubicBezTo>
                  <a:cubicBezTo>
                    <a:pt x="88" y="190"/>
                    <a:pt x="92" y="185"/>
                    <a:pt x="92" y="179"/>
                  </a:cubicBezTo>
                </a:path>
              </a:pathLst>
            </a:custGeom>
            <a:solidFill>
              <a:srgbClr val="8E8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392215" y="5775199"/>
              <a:ext cx="270459" cy="391026"/>
            </a:xfrm>
            <a:custGeom>
              <a:avLst/>
              <a:gdLst>
                <a:gd name="T0" fmla="*/ 45 w 140"/>
                <a:gd name="T1" fmla="*/ 199 h 203"/>
                <a:gd name="T2" fmla="*/ 34 w 140"/>
                <a:gd name="T3" fmla="*/ 185 h 203"/>
                <a:gd name="T4" fmla="*/ 25 w 140"/>
                <a:gd name="T5" fmla="*/ 159 h 203"/>
                <a:gd name="T6" fmla="*/ 25 w 140"/>
                <a:gd name="T7" fmla="*/ 142 h 203"/>
                <a:gd name="T8" fmla="*/ 16 w 140"/>
                <a:gd name="T9" fmla="*/ 112 h 203"/>
                <a:gd name="T10" fmla="*/ 2 w 140"/>
                <a:gd name="T11" fmla="*/ 57 h 203"/>
                <a:gd name="T12" fmla="*/ 64 w 140"/>
                <a:gd name="T13" fmla="*/ 1 h 203"/>
                <a:gd name="T14" fmla="*/ 74 w 140"/>
                <a:gd name="T15" fmla="*/ 0 h 203"/>
                <a:gd name="T16" fmla="*/ 118 w 140"/>
                <a:gd name="T17" fmla="*/ 20 h 203"/>
                <a:gd name="T18" fmla="*/ 130 w 140"/>
                <a:gd name="T19" fmla="*/ 102 h 203"/>
                <a:gd name="T20" fmla="*/ 116 w 140"/>
                <a:gd name="T21" fmla="*/ 137 h 203"/>
                <a:gd name="T22" fmla="*/ 115 w 140"/>
                <a:gd name="T23" fmla="*/ 148 h 203"/>
                <a:gd name="T24" fmla="*/ 114 w 140"/>
                <a:gd name="T25" fmla="*/ 161 h 203"/>
                <a:gd name="T26" fmla="*/ 103 w 140"/>
                <a:gd name="T27" fmla="*/ 186 h 203"/>
                <a:gd name="T28" fmla="*/ 83 w 140"/>
                <a:gd name="T29" fmla="*/ 203 h 203"/>
                <a:gd name="T30" fmla="*/ 70 w 140"/>
                <a:gd name="T31" fmla="*/ 141 h 203"/>
                <a:gd name="T32" fmla="*/ 103 w 140"/>
                <a:gd name="T33" fmla="*/ 136 h 203"/>
                <a:gd name="T34" fmla="*/ 108 w 140"/>
                <a:gd name="T35" fmla="*/ 116 h 203"/>
                <a:gd name="T36" fmla="*/ 124 w 140"/>
                <a:gd name="T37" fmla="*/ 60 h 203"/>
                <a:gd name="T38" fmla="*/ 40 w 140"/>
                <a:gd name="T39" fmla="*/ 21 h 203"/>
                <a:gd name="T40" fmla="*/ 24 w 140"/>
                <a:gd name="T41" fmla="*/ 102 h 203"/>
                <a:gd name="T42" fmla="*/ 42 w 140"/>
                <a:gd name="T43" fmla="*/ 141 h 203"/>
                <a:gd name="T44" fmla="*/ 70 w 140"/>
                <a:gd name="T45" fmla="*/ 157 h 203"/>
                <a:gd name="T46" fmla="*/ 102 w 140"/>
                <a:gd name="T47" fmla="*/ 154 h 203"/>
                <a:gd name="T48" fmla="*/ 58 w 140"/>
                <a:gd name="T49" fmla="*/ 146 h 203"/>
                <a:gd name="T50" fmla="*/ 37 w 140"/>
                <a:gd name="T51" fmla="*/ 150 h 203"/>
                <a:gd name="T52" fmla="*/ 61 w 140"/>
                <a:gd name="T53" fmla="*/ 157 h 203"/>
                <a:gd name="T54" fmla="*/ 70 w 140"/>
                <a:gd name="T55" fmla="*/ 163 h 203"/>
                <a:gd name="T56" fmla="*/ 37 w 140"/>
                <a:gd name="T57" fmla="*/ 166 h 203"/>
                <a:gd name="T58" fmla="*/ 82 w 140"/>
                <a:gd name="T59" fmla="*/ 174 h 203"/>
                <a:gd name="T60" fmla="*/ 102 w 140"/>
                <a:gd name="T61" fmla="*/ 171 h 203"/>
                <a:gd name="T62" fmla="*/ 70 w 140"/>
                <a:gd name="T63" fmla="*/ 163 h 203"/>
                <a:gd name="T64" fmla="*/ 47 w 140"/>
                <a:gd name="T65" fmla="*/ 180 h 203"/>
                <a:gd name="T66" fmla="*/ 81 w 140"/>
                <a:gd name="T67" fmla="*/ 19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203">
                  <a:moveTo>
                    <a:pt x="56" y="203"/>
                  </a:moveTo>
                  <a:cubicBezTo>
                    <a:pt x="52" y="202"/>
                    <a:pt x="48" y="201"/>
                    <a:pt x="45" y="199"/>
                  </a:cubicBezTo>
                  <a:cubicBezTo>
                    <a:pt x="41" y="196"/>
                    <a:pt x="38" y="192"/>
                    <a:pt x="36" y="188"/>
                  </a:cubicBezTo>
                  <a:cubicBezTo>
                    <a:pt x="36" y="186"/>
                    <a:pt x="35" y="185"/>
                    <a:pt x="34" y="185"/>
                  </a:cubicBezTo>
                  <a:cubicBezTo>
                    <a:pt x="25" y="181"/>
                    <a:pt x="21" y="170"/>
                    <a:pt x="25" y="162"/>
                  </a:cubicBezTo>
                  <a:cubicBezTo>
                    <a:pt x="25" y="161"/>
                    <a:pt x="25" y="159"/>
                    <a:pt x="25" y="159"/>
                  </a:cubicBezTo>
                  <a:cubicBezTo>
                    <a:pt x="23" y="154"/>
                    <a:pt x="23" y="150"/>
                    <a:pt x="25" y="146"/>
                  </a:cubicBezTo>
                  <a:cubicBezTo>
                    <a:pt x="25" y="144"/>
                    <a:pt x="25" y="143"/>
                    <a:pt x="25" y="142"/>
                  </a:cubicBezTo>
                  <a:cubicBezTo>
                    <a:pt x="24" y="139"/>
                    <a:pt x="23" y="136"/>
                    <a:pt x="23" y="133"/>
                  </a:cubicBezTo>
                  <a:cubicBezTo>
                    <a:pt x="22" y="125"/>
                    <a:pt x="19" y="119"/>
                    <a:pt x="16" y="112"/>
                  </a:cubicBezTo>
                  <a:cubicBezTo>
                    <a:pt x="12" y="106"/>
                    <a:pt x="9" y="100"/>
                    <a:pt x="6" y="94"/>
                  </a:cubicBezTo>
                  <a:cubicBezTo>
                    <a:pt x="1" y="82"/>
                    <a:pt x="0" y="70"/>
                    <a:pt x="2" y="57"/>
                  </a:cubicBezTo>
                  <a:cubicBezTo>
                    <a:pt x="7" y="33"/>
                    <a:pt x="20" y="16"/>
                    <a:pt x="43" y="6"/>
                  </a:cubicBezTo>
                  <a:cubicBezTo>
                    <a:pt x="49" y="3"/>
                    <a:pt x="57" y="1"/>
                    <a:pt x="64" y="1"/>
                  </a:cubicBezTo>
                  <a:cubicBezTo>
                    <a:pt x="64" y="1"/>
                    <a:pt x="65" y="0"/>
                    <a:pt x="66" y="0"/>
                  </a:cubicBezTo>
                  <a:cubicBezTo>
                    <a:pt x="68" y="0"/>
                    <a:pt x="71" y="0"/>
                    <a:pt x="74" y="0"/>
                  </a:cubicBezTo>
                  <a:cubicBezTo>
                    <a:pt x="78" y="1"/>
                    <a:pt x="83" y="2"/>
                    <a:pt x="87" y="3"/>
                  </a:cubicBezTo>
                  <a:cubicBezTo>
                    <a:pt x="99" y="6"/>
                    <a:pt x="109" y="12"/>
                    <a:pt x="118" y="20"/>
                  </a:cubicBezTo>
                  <a:cubicBezTo>
                    <a:pt x="127" y="29"/>
                    <a:pt x="133" y="40"/>
                    <a:pt x="136" y="52"/>
                  </a:cubicBezTo>
                  <a:cubicBezTo>
                    <a:pt x="140" y="70"/>
                    <a:pt x="138" y="86"/>
                    <a:pt x="130" y="102"/>
                  </a:cubicBezTo>
                  <a:cubicBezTo>
                    <a:pt x="127" y="107"/>
                    <a:pt x="124" y="111"/>
                    <a:pt x="122" y="116"/>
                  </a:cubicBezTo>
                  <a:cubicBezTo>
                    <a:pt x="118" y="123"/>
                    <a:pt x="117" y="130"/>
                    <a:pt x="116" y="137"/>
                  </a:cubicBezTo>
                  <a:cubicBezTo>
                    <a:pt x="116" y="138"/>
                    <a:pt x="116" y="139"/>
                    <a:pt x="116" y="140"/>
                  </a:cubicBezTo>
                  <a:cubicBezTo>
                    <a:pt x="115" y="142"/>
                    <a:pt x="115" y="147"/>
                    <a:pt x="115" y="148"/>
                  </a:cubicBezTo>
                  <a:cubicBezTo>
                    <a:pt x="116" y="152"/>
                    <a:pt x="115" y="155"/>
                    <a:pt x="114" y="159"/>
                  </a:cubicBezTo>
                  <a:cubicBezTo>
                    <a:pt x="114" y="160"/>
                    <a:pt x="114" y="161"/>
                    <a:pt x="114" y="161"/>
                  </a:cubicBezTo>
                  <a:cubicBezTo>
                    <a:pt x="118" y="171"/>
                    <a:pt x="114" y="181"/>
                    <a:pt x="105" y="185"/>
                  </a:cubicBezTo>
                  <a:cubicBezTo>
                    <a:pt x="104" y="185"/>
                    <a:pt x="104" y="186"/>
                    <a:pt x="103" y="186"/>
                  </a:cubicBezTo>
                  <a:cubicBezTo>
                    <a:pt x="100" y="196"/>
                    <a:pt x="93" y="202"/>
                    <a:pt x="83" y="20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74" y="203"/>
                    <a:pt x="65" y="203"/>
                    <a:pt x="56" y="203"/>
                  </a:cubicBezTo>
                  <a:moveTo>
                    <a:pt x="70" y="141"/>
                  </a:moveTo>
                  <a:cubicBezTo>
                    <a:pt x="79" y="141"/>
                    <a:pt x="88" y="141"/>
                    <a:pt x="97" y="141"/>
                  </a:cubicBezTo>
                  <a:cubicBezTo>
                    <a:pt x="101" y="141"/>
                    <a:pt x="103" y="139"/>
                    <a:pt x="103" y="136"/>
                  </a:cubicBezTo>
                  <a:cubicBezTo>
                    <a:pt x="104" y="135"/>
                    <a:pt x="104" y="134"/>
                    <a:pt x="104" y="134"/>
                  </a:cubicBezTo>
                  <a:cubicBezTo>
                    <a:pt x="104" y="128"/>
                    <a:pt x="105" y="122"/>
                    <a:pt x="108" y="116"/>
                  </a:cubicBezTo>
                  <a:cubicBezTo>
                    <a:pt x="111" y="110"/>
                    <a:pt x="114" y="103"/>
                    <a:pt x="118" y="97"/>
                  </a:cubicBezTo>
                  <a:cubicBezTo>
                    <a:pt x="124" y="85"/>
                    <a:pt x="126" y="73"/>
                    <a:pt x="124" y="60"/>
                  </a:cubicBezTo>
                  <a:cubicBezTo>
                    <a:pt x="122" y="44"/>
                    <a:pt x="114" y="31"/>
                    <a:pt x="100" y="22"/>
                  </a:cubicBezTo>
                  <a:cubicBezTo>
                    <a:pt x="81" y="10"/>
                    <a:pt x="60" y="9"/>
                    <a:pt x="40" y="21"/>
                  </a:cubicBezTo>
                  <a:cubicBezTo>
                    <a:pt x="20" y="33"/>
                    <a:pt x="11" y="56"/>
                    <a:pt x="15" y="80"/>
                  </a:cubicBezTo>
                  <a:cubicBezTo>
                    <a:pt x="16" y="88"/>
                    <a:pt x="20" y="95"/>
                    <a:pt x="24" y="102"/>
                  </a:cubicBezTo>
                  <a:cubicBezTo>
                    <a:pt x="30" y="112"/>
                    <a:pt x="34" y="123"/>
                    <a:pt x="36" y="135"/>
                  </a:cubicBezTo>
                  <a:cubicBezTo>
                    <a:pt x="36" y="139"/>
                    <a:pt x="38" y="141"/>
                    <a:pt x="42" y="141"/>
                  </a:cubicBezTo>
                  <a:cubicBezTo>
                    <a:pt x="51" y="141"/>
                    <a:pt x="60" y="141"/>
                    <a:pt x="70" y="141"/>
                  </a:cubicBezTo>
                  <a:moveTo>
                    <a:pt x="70" y="157"/>
                  </a:moveTo>
                  <a:cubicBezTo>
                    <a:pt x="79" y="157"/>
                    <a:pt x="88" y="157"/>
                    <a:pt x="97" y="157"/>
                  </a:cubicBezTo>
                  <a:cubicBezTo>
                    <a:pt x="99" y="157"/>
                    <a:pt x="101" y="156"/>
                    <a:pt x="102" y="154"/>
                  </a:cubicBezTo>
                  <a:cubicBezTo>
                    <a:pt x="104" y="150"/>
                    <a:pt x="101" y="146"/>
                    <a:pt x="97" y="146"/>
                  </a:cubicBezTo>
                  <a:cubicBezTo>
                    <a:pt x="84" y="146"/>
                    <a:pt x="71" y="146"/>
                    <a:pt x="58" y="146"/>
                  </a:cubicBezTo>
                  <a:cubicBezTo>
                    <a:pt x="53" y="146"/>
                    <a:pt x="48" y="146"/>
                    <a:pt x="42" y="146"/>
                  </a:cubicBezTo>
                  <a:cubicBezTo>
                    <a:pt x="40" y="146"/>
                    <a:pt x="38" y="147"/>
                    <a:pt x="37" y="150"/>
                  </a:cubicBezTo>
                  <a:cubicBezTo>
                    <a:pt x="35" y="153"/>
                    <a:pt x="38" y="157"/>
                    <a:pt x="42" y="157"/>
                  </a:cubicBezTo>
                  <a:cubicBezTo>
                    <a:pt x="48" y="157"/>
                    <a:pt x="55" y="157"/>
                    <a:pt x="61" y="157"/>
                  </a:cubicBezTo>
                  <a:cubicBezTo>
                    <a:pt x="64" y="157"/>
                    <a:pt x="67" y="157"/>
                    <a:pt x="70" y="157"/>
                  </a:cubicBezTo>
                  <a:moveTo>
                    <a:pt x="70" y="163"/>
                  </a:moveTo>
                  <a:cubicBezTo>
                    <a:pt x="61" y="163"/>
                    <a:pt x="51" y="163"/>
                    <a:pt x="42" y="163"/>
                  </a:cubicBezTo>
                  <a:cubicBezTo>
                    <a:pt x="40" y="163"/>
                    <a:pt x="38" y="164"/>
                    <a:pt x="37" y="166"/>
                  </a:cubicBezTo>
                  <a:cubicBezTo>
                    <a:pt x="35" y="170"/>
                    <a:pt x="38" y="174"/>
                    <a:pt x="42" y="174"/>
                  </a:cubicBezTo>
                  <a:cubicBezTo>
                    <a:pt x="56" y="174"/>
                    <a:pt x="69" y="174"/>
                    <a:pt x="82" y="174"/>
                  </a:cubicBezTo>
                  <a:cubicBezTo>
                    <a:pt x="87" y="174"/>
                    <a:pt x="92" y="174"/>
                    <a:pt x="97" y="174"/>
                  </a:cubicBezTo>
                  <a:cubicBezTo>
                    <a:pt x="100" y="174"/>
                    <a:pt x="101" y="173"/>
                    <a:pt x="102" y="171"/>
                  </a:cubicBezTo>
                  <a:cubicBezTo>
                    <a:pt x="104" y="167"/>
                    <a:pt x="101" y="163"/>
                    <a:pt x="97" y="163"/>
                  </a:cubicBezTo>
                  <a:cubicBezTo>
                    <a:pt x="88" y="163"/>
                    <a:pt x="79" y="163"/>
                    <a:pt x="70" y="163"/>
                  </a:cubicBezTo>
                  <a:moveTo>
                    <a:pt x="92" y="180"/>
                  </a:moveTo>
                  <a:cubicBezTo>
                    <a:pt x="77" y="180"/>
                    <a:pt x="62" y="180"/>
                    <a:pt x="47" y="180"/>
                  </a:cubicBezTo>
                  <a:cubicBezTo>
                    <a:pt x="48" y="186"/>
                    <a:pt x="52" y="190"/>
                    <a:pt x="58" y="191"/>
                  </a:cubicBezTo>
                  <a:cubicBezTo>
                    <a:pt x="66" y="191"/>
                    <a:pt x="74" y="191"/>
                    <a:pt x="81" y="191"/>
                  </a:cubicBezTo>
                  <a:cubicBezTo>
                    <a:pt x="87" y="190"/>
                    <a:pt x="92" y="186"/>
                    <a:pt x="92" y="180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5990911" y="5688847"/>
              <a:ext cx="228913" cy="246836"/>
            </a:xfrm>
            <a:custGeom>
              <a:avLst/>
              <a:gdLst>
                <a:gd name="T0" fmla="*/ 115 w 119"/>
                <a:gd name="T1" fmla="*/ 5 h 128"/>
                <a:gd name="T2" fmla="*/ 117 w 119"/>
                <a:gd name="T3" fmla="*/ 11 h 128"/>
                <a:gd name="T4" fmla="*/ 110 w 119"/>
                <a:gd name="T5" fmla="*/ 64 h 128"/>
                <a:gd name="T6" fmla="*/ 28 w 119"/>
                <a:gd name="T7" fmla="*/ 127 h 128"/>
                <a:gd name="T8" fmla="*/ 11 w 119"/>
                <a:gd name="T9" fmla="*/ 128 h 128"/>
                <a:gd name="T10" fmla="*/ 1 w 119"/>
                <a:gd name="T11" fmla="*/ 118 h 128"/>
                <a:gd name="T12" fmla="*/ 8 w 119"/>
                <a:gd name="T13" fmla="*/ 107 h 128"/>
                <a:gd name="T14" fmla="*/ 14 w 119"/>
                <a:gd name="T15" fmla="*/ 106 h 128"/>
                <a:gd name="T16" fmla="*/ 41 w 119"/>
                <a:gd name="T17" fmla="*/ 102 h 128"/>
                <a:gd name="T18" fmla="*/ 81 w 119"/>
                <a:gd name="T19" fmla="*/ 72 h 128"/>
                <a:gd name="T20" fmla="*/ 94 w 119"/>
                <a:gd name="T21" fmla="*/ 40 h 128"/>
                <a:gd name="T22" fmla="*/ 96 w 119"/>
                <a:gd name="T23" fmla="*/ 20 h 128"/>
                <a:gd name="T24" fmla="*/ 96 w 119"/>
                <a:gd name="T25" fmla="*/ 11 h 128"/>
                <a:gd name="T26" fmla="*/ 102 w 119"/>
                <a:gd name="T27" fmla="*/ 2 h 128"/>
                <a:gd name="T28" fmla="*/ 115 w 119"/>
                <a:gd name="T29" fmla="*/ 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8">
                  <a:moveTo>
                    <a:pt x="115" y="5"/>
                  </a:moveTo>
                  <a:cubicBezTo>
                    <a:pt x="116" y="6"/>
                    <a:pt x="117" y="8"/>
                    <a:pt x="117" y="11"/>
                  </a:cubicBezTo>
                  <a:cubicBezTo>
                    <a:pt x="119" y="30"/>
                    <a:pt x="117" y="48"/>
                    <a:pt x="110" y="64"/>
                  </a:cubicBezTo>
                  <a:cubicBezTo>
                    <a:pt x="94" y="100"/>
                    <a:pt x="66" y="121"/>
                    <a:pt x="28" y="127"/>
                  </a:cubicBezTo>
                  <a:cubicBezTo>
                    <a:pt x="22" y="128"/>
                    <a:pt x="16" y="128"/>
                    <a:pt x="11" y="128"/>
                  </a:cubicBezTo>
                  <a:cubicBezTo>
                    <a:pt x="5" y="128"/>
                    <a:pt x="1" y="124"/>
                    <a:pt x="1" y="118"/>
                  </a:cubicBezTo>
                  <a:cubicBezTo>
                    <a:pt x="0" y="113"/>
                    <a:pt x="3" y="108"/>
                    <a:pt x="8" y="107"/>
                  </a:cubicBezTo>
                  <a:cubicBezTo>
                    <a:pt x="10" y="106"/>
                    <a:pt x="12" y="106"/>
                    <a:pt x="14" y="106"/>
                  </a:cubicBezTo>
                  <a:cubicBezTo>
                    <a:pt x="23" y="106"/>
                    <a:pt x="32" y="105"/>
                    <a:pt x="41" y="102"/>
                  </a:cubicBezTo>
                  <a:cubicBezTo>
                    <a:pt x="57" y="96"/>
                    <a:pt x="71" y="86"/>
                    <a:pt x="81" y="72"/>
                  </a:cubicBezTo>
                  <a:cubicBezTo>
                    <a:pt x="87" y="62"/>
                    <a:pt x="92" y="52"/>
                    <a:pt x="94" y="40"/>
                  </a:cubicBezTo>
                  <a:cubicBezTo>
                    <a:pt x="96" y="34"/>
                    <a:pt x="96" y="27"/>
                    <a:pt x="96" y="20"/>
                  </a:cubicBezTo>
                  <a:cubicBezTo>
                    <a:pt x="96" y="17"/>
                    <a:pt x="95" y="14"/>
                    <a:pt x="96" y="11"/>
                  </a:cubicBezTo>
                  <a:cubicBezTo>
                    <a:pt x="96" y="7"/>
                    <a:pt x="98" y="4"/>
                    <a:pt x="102" y="2"/>
                  </a:cubicBezTo>
                  <a:cubicBezTo>
                    <a:pt x="106" y="0"/>
                    <a:pt x="111" y="1"/>
                    <a:pt x="115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5985208" y="5692921"/>
              <a:ext cx="153967" cy="167001"/>
            </a:xfrm>
            <a:custGeom>
              <a:avLst/>
              <a:gdLst>
                <a:gd name="T0" fmla="*/ 62 w 80"/>
                <a:gd name="T1" fmla="*/ 68 h 87"/>
                <a:gd name="T2" fmla="*/ 18 w 80"/>
                <a:gd name="T3" fmla="*/ 86 h 87"/>
                <a:gd name="T4" fmla="*/ 7 w 80"/>
                <a:gd name="T5" fmla="*/ 85 h 87"/>
                <a:gd name="T6" fmla="*/ 1 w 80"/>
                <a:gd name="T7" fmla="*/ 73 h 87"/>
                <a:gd name="T8" fmla="*/ 11 w 80"/>
                <a:gd name="T9" fmla="*/ 63 h 87"/>
                <a:gd name="T10" fmla="*/ 20 w 80"/>
                <a:gd name="T11" fmla="*/ 62 h 87"/>
                <a:gd name="T12" fmla="*/ 56 w 80"/>
                <a:gd name="T13" fmla="*/ 22 h 87"/>
                <a:gd name="T14" fmla="*/ 56 w 80"/>
                <a:gd name="T15" fmla="*/ 12 h 87"/>
                <a:gd name="T16" fmla="*/ 67 w 80"/>
                <a:gd name="T17" fmla="*/ 1 h 87"/>
                <a:gd name="T18" fmla="*/ 79 w 80"/>
                <a:gd name="T19" fmla="*/ 10 h 87"/>
                <a:gd name="T20" fmla="*/ 80 w 80"/>
                <a:gd name="T21" fmla="*/ 22 h 87"/>
                <a:gd name="T22" fmla="*/ 72 w 80"/>
                <a:gd name="T23" fmla="*/ 55 h 87"/>
                <a:gd name="T24" fmla="*/ 62 w 80"/>
                <a:gd name="T25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7">
                  <a:moveTo>
                    <a:pt x="62" y="68"/>
                  </a:moveTo>
                  <a:cubicBezTo>
                    <a:pt x="50" y="80"/>
                    <a:pt x="35" y="86"/>
                    <a:pt x="18" y="86"/>
                  </a:cubicBezTo>
                  <a:cubicBezTo>
                    <a:pt x="14" y="87"/>
                    <a:pt x="11" y="87"/>
                    <a:pt x="7" y="85"/>
                  </a:cubicBezTo>
                  <a:cubicBezTo>
                    <a:pt x="3" y="83"/>
                    <a:pt x="0" y="78"/>
                    <a:pt x="1" y="73"/>
                  </a:cubicBezTo>
                  <a:cubicBezTo>
                    <a:pt x="2" y="68"/>
                    <a:pt x="6" y="63"/>
                    <a:pt x="11" y="63"/>
                  </a:cubicBezTo>
                  <a:cubicBezTo>
                    <a:pt x="14" y="63"/>
                    <a:pt x="17" y="63"/>
                    <a:pt x="20" y="62"/>
                  </a:cubicBezTo>
                  <a:cubicBezTo>
                    <a:pt x="41" y="61"/>
                    <a:pt x="56" y="44"/>
                    <a:pt x="56" y="22"/>
                  </a:cubicBezTo>
                  <a:cubicBezTo>
                    <a:pt x="56" y="19"/>
                    <a:pt x="56" y="15"/>
                    <a:pt x="56" y="12"/>
                  </a:cubicBezTo>
                  <a:cubicBezTo>
                    <a:pt x="56" y="6"/>
                    <a:pt x="61" y="1"/>
                    <a:pt x="67" y="1"/>
                  </a:cubicBezTo>
                  <a:cubicBezTo>
                    <a:pt x="72" y="0"/>
                    <a:pt x="78" y="4"/>
                    <a:pt x="79" y="10"/>
                  </a:cubicBezTo>
                  <a:cubicBezTo>
                    <a:pt x="80" y="14"/>
                    <a:pt x="80" y="18"/>
                    <a:pt x="80" y="22"/>
                  </a:cubicBezTo>
                  <a:cubicBezTo>
                    <a:pt x="80" y="33"/>
                    <a:pt x="78" y="45"/>
                    <a:pt x="72" y="55"/>
                  </a:cubicBezTo>
                  <a:cubicBezTo>
                    <a:pt x="69" y="59"/>
                    <a:pt x="66" y="64"/>
                    <a:pt x="6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5977062" y="5692921"/>
              <a:ext cx="80650" cy="82279"/>
            </a:xfrm>
            <a:custGeom>
              <a:avLst/>
              <a:gdLst>
                <a:gd name="T0" fmla="*/ 34 w 42"/>
                <a:gd name="T1" fmla="*/ 7 h 43"/>
                <a:gd name="T2" fmla="*/ 35 w 42"/>
                <a:gd name="T3" fmla="*/ 34 h 43"/>
                <a:gd name="T4" fmla="*/ 8 w 42"/>
                <a:gd name="T5" fmla="*/ 35 h 43"/>
                <a:gd name="T6" fmla="*/ 7 w 42"/>
                <a:gd name="T7" fmla="*/ 8 h 43"/>
                <a:gd name="T8" fmla="*/ 34 w 42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34" y="7"/>
                  </a:moveTo>
                  <a:cubicBezTo>
                    <a:pt x="42" y="15"/>
                    <a:pt x="42" y="27"/>
                    <a:pt x="35" y="34"/>
                  </a:cubicBezTo>
                  <a:cubicBezTo>
                    <a:pt x="28" y="42"/>
                    <a:pt x="16" y="43"/>
                    <a:pt x="8" y="35"/>
                  </a:cubicBezTo>
                  <a:cubicBezTo>
                    <a:pt x="0" y="28"/>
                    <a:pt x="0" y="16"/>
                    <a:pt x="7" y="8"/>
                  </a:cubicBezTo>
                  <a:cubicBezTo>
                    <a:pt x="14" y="1"/>
                    <a:pt x="26" y="0"/>
                    <a:pt x="3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7601450" y="1614026"/>
              <a:ext cx="286753" cy="190626"/>
            </a:xfrm>
            <a:custGeom>
              <a:avLst/>
              <a:gdLst>
                <a:gd name="T0" fmla="*/ 1 w 149"/>
                <a:gd name="T1" fmla="*/ 92 h 99"/>
                <a:gd name="T2" fmla="*/ 1 w 149"/>
                <a:gd name="T3" fmla="*/ 85 h 99"/>
                <a:gd name="T4" fmla="*/ 27 w 149"/>
                <a:gd name="T5" fmla="*/ 38 h 99"/>
                <a:gd name="T6" fmla="*/ 125 w 149"/>
                <a:gd name="T7" fmla="*/ 8 h 99"/>
                <a:gd name="T8" fmla="*/ 142 w 149"/>
                <a:gd name="T9" fmla="*/ 13 h 99"/>
                <a:gd name="T10" fmla="*/ 148 w 149"/>
                <a:gd name="T11" fmla="*/ 26 h 99"/>
                <a:gd name="T12" fmla="*/ 136 w 149"/>
                <a:gd name="T13" fmla="*/ 34 h 99"/>
                <a:gd name="T14" fmla="*/ 131 w 149"/>
                <a:gd name="T15" fmla="*/ 32 h 99"/>
                <a:gd name="T16" fmla="*/ 104 w 149"/>
                <a:gd name="T17" fmla="*/ 27 h 99"/>
                <a:gd name="T18" fmla="*/ 56 w 149"/>
                <a:gd name="T19" fmla="*/ 41 h 99"/>
                <a:gd name="T20" fmla="*/ 32 w 149"/>
                <a:gd name="T21" fmla="*/ 66 h 99"/>
                <a:gd name="T22" fmla="*/ 24 w 149"/>
                <a:gd name="T23" fmla="*/ 84 h 99"/>
                <a:gd name="T24" fmla="*/ 21 w 149"/>
                <a:gd name="T25" fmla="*/ 92 h 99"/>
                <a:gd name="T26" fmla="*/ 11 w 149"/>
                <a:gd name="T27" fmla="*/ 99 h 99"/>
                <a:gd name="T28" fmla="*/ 1 w 149"/>
                <a:gd name="T29" fmla="*/ 9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99">
                  <a:moveTo>
                    <a:pt x="1" y="92"/>
                  </a:moveTo>
                  <a:cubicBezTo>
                    <a:pt x="0" y="90"/>
                    <a:pt x="0" y="87"/>
                    <a:pt x="1" y="85"/>
                  </a:cubicBezTo>
                  <a:cubicBezTo>
                    <a:pt x="6" y="67"/>
                    <a:pt x="14" y="51"/>
                    <a:pt x="27" y="38"/>
                  </a:cubicBezTo>
                  <a:cubicBezTo>
                    <a:pt x="54" y="10"/>
                    <a:pt x="87" y="0"/>
                    <a:pt x="125" y="8"/>
                  </a:cubicBezTo>
                  <a:cubicBezTo>
                    <a:pt x="131" y="9"/>
                    <a:pt x="136" y="11"/>
                    <a:pt x="142" y="13"/>
                  </a:cubicBezTo>
                  <a:cubicBezTo>
                    <a:pt x="147" y="15"/>
                    <a:pt x="149" y="20"/>
                    <a:pt x="148" y="26"/>
                  </a:cubicBezTo>
                  <a:cubicBezTo>
                    <a:pt x="146" y="31"/>
                    <a:pt x="141" y="34"/>
                    <a:pt x="136" y="34"/>
                  </a:cubicBezTo>
                  <a:cubicBezTo>
                    <a:pt x="134" y="33"/>
                    <a:pt x="133" y="33"/>
                    <a:pt x="131" y="32"/>
                  </a:cubicBezTo>
                  <a:cubicBezTo>
                    <a:pt x="122" y="29"/>
                    <a:pt x="113" y="27"/>
                    <a:pt x="104" y="27"/>
                  </a:cubicBezTo>
                  <a:cubicBezTo>
                    <a:pt x="86" y="27"/>
                    <a:pt x="71" y="31"/>
                    <a:pt x="56" y="41"/>
                  </a:cubicBezTo>
                  <a:cubicBezTo>
                    <a:pt x="47" y="48"/>
                    <a:pt x="39" y="56"/>
                    <a:pt x="32" y="66"/>
                  </a:cubicBezTo>
                  <a:cubicBezTo>
                    <a:pt x="29" y="71"/>
                    <a:pt x="26" y="78"/>
                    <a:pt x="24" y="84"/>
                  </a:cubicBezTo>
                  <a:cubicBezTo>
                    <a:pt x="23" y="87"/>
                    <a:pt x="22" y="90"/>
                    <a:pt x="21" y="92"/>
                  </a:cubicBezTo>
                  <a:cubicBezTo>
                    <a:pt x="19" y="96"/>
                    <a:pt x="16" y="98"/>
                    <a:pt x="11" y="99"/>
                  </a:cubicBezTo>
                  <a:cubicBezTo>
                    <a:pt x="7" y="99"/>
                    <a:pt x="3" y="96"/>
                    <a:pt x="1" y="9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7674768" y="1697119"/>
              <a:ext cx="190626" cy="134415"/>
            </a:xfrm>
            <a:custGeom>
              <a:avLst/>
              <a:gdLst>
                <a:gd name="T0" fmla="*/ 38 w 99"/>
                <a:gd name="T1" fmla="*/ 7 h 70"/>
                <a:gd name="T2" fmla="*/ 86 w 99"/>
                <a:gd name="T3" fmla="*/ 6 h 70"/>
                <a:gd name="T4" fmla="*/ 95 w 99"/>
                <a:gd name="T5" fmla="*/ 10 h 70"/>
                <a:gd name="T6" fmla="*/ 97 w 99"/>
                <a:gd name="T7" fmla="*/ 24 h 70"/>
                <a:gd name="T8" fmla="*/ 84 w 99"/>
                <a:gd name="T9" fmla="*/ 30 h 70"/>
                <a:gd name="T10" fmla="*/ 76 w 99"/>
                <a:gd name="T11" fmla="*/ 28 h 70"/>
                <a:gd name="T12" fmla="*/ 27 w 99"/>
                <a:gd name="T13" fmla="*/ 52 h 70"/>
                <a:gd name="T14" fmla="*/ 24 w 99"/>
                <a:gd name="T15" fmla="*/ 62 h 70"/>
                <a:gd name="T16" fmla="*/ 10 w 99"/>
                <a:gd name="T17" fmla="*/ 68 h 70"/>
                <a:gd name="T18" fmla="*/ 1 w 99"/>
                <a:gd name="T19" fmla="*/ 56 h 70"/>
                <a:gd name="T20" fmla="*/ 5 w 99"/>
                <a:gd name="T21" fmla="*/ 44 h 70"/>
                <a:gd name="T22" fmla="*/ 24 w 99"/>
                <a:gd name="T23" fmla="*/ 16 h 70"/>
                <a:gd name="T24" fmla="*/ 37 w 99"/>
                <a:gd name="T25" fmla="*/ 7 h 70"/>
                <a:gd name="T26" fmla="*/ 38 w 99"/>
                <a:gd name="T2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8" y="7"/>
                  </a:moveTo>
                  <a:cubicBezTo>
                    <a:pt x="53" y="0"/>
                    <a:pt x="69" y="0"/>
                    <a:pt x="86" y="6"/>
                  </a:cubicBezTo>
                  <a:cubicBezTo>
                    <a:pt x="89" y="7"/>
                    <a:pt x="93" y="8"/>
                    <a:pt x="95" y="10"/>
                  </a:cubicBezTo>
                  <a:cubicBezTo>
                    <a:pt x="99" y="14"/>
                    <a:pt x="99" y="20"/>
                    <a:pt x="97" y="24"/>
                  </a:cubicBezTo>
                  <a:cubicBezTo>
                    <a:pt x="94" y="29"/>
                    <a:pt x="89" y="31"/>
                    <a:pt x="84" y="30"/>
                  </a:cubicBezTo>
                  <a:cubicBezTo>
                    <a:pt x="81" y="29"/>
                    <a:pt x="78" y="28"/>
                    <a:pt x="76" y="28"/>
                  </a:cubicBezTo>
                  <a:cubicBezTo>
                    <a:pt x="55" y="21"/>
                    <a:pt x="34" y="32"/>
                    <a:pt x="27" y="52"/>
                  </a:cubicBezTo>
                  <a:cubicBezTo>
                    <a:pt x="26" y="56"/>
                    <a:pt x="25" y="59"/>
                    <a:pt x="24" y="62"/>
                  </a:cubicBezTo>
                  <a:cubicBezTo>
                    <a:pt x="22" y="67"/>
                    <a:pt x="16" y="70"/>
                    <a:pt x="10" y="68"/>
                  </a:cubicBezTo>
                  <a:cubicBezTo>
                    <a:pt x="4" y="67"/>
                    <a:pt x="0" y="61"/>
                    <a:pt x="1" y="56"/>
                  </a:cubicBezTo>
                  <a:cubicBezTo>
                    <a:pt x="2" y="52"/>
                    <a:pt x="3" y="48"/>
                    <a:pt x="5" y="44"/>
                  </a:cubicBezTo>
                  <a:cubicBezTo>
                    <a:pt x="9" y="33"/>
                    <a:pt x="15" y="24"/>
                    <a:pt x="24" y="16"/>
                  </a:cubicBezTo>
                  <a:cubicBezTo>
                    <a:pt x="28" y="13"/>
                    <a:pt x="33" y="10"/>
                    <a:pt x="37" y="7"/>
                  </a:cubicBezTo>
                  <a:lnTo>
                    <a:pt x="38" y="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6" name="Freeform 31"/>
            <p:cNvSpPr>
              <a:spLocks/>
            </p:cNvSpPr>
            <p:nvPr/>
          </p:nvSpPr>
          <p:spPr bwMode="auto">
            <a:xfrm>
              <a:off x="7755417" y="1783471"/>
              <a:ext cx="83093" cy="83093"/>
            </a:xfrm>
            <a:custGeom>
              <a:avLst/>
              <a:gdLst>
                <a:gd name="T0" fmla="*/ 4 w 43"/>
                <a:gd name="T1" fmla="*/ 30 h 43"/>
                <a:gd name="T2" fmla="*/ 13 w 43"/>
                <a:gd name="T3" fmla="*/ 5 h 43"/>
                <a:gd name="T4" fmla="*/ 39 w 43"/>
                <a:gd name="T5" fmla="*/ 13 h 43"/>
                <a:gd name="T6" fmla="*/ 30 w 43"/>
                <a:gd name="T7" fmla="*/ 39 h 43"/>
                <a:gd name="T8" fmla="*/ 4 w 43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4" y="30"/>
                  </a:moveTo>
                  <a:cubicBezTo>
                    <a:pt x="0" y="21"/>
                    <a:pt x="4" y="9"/>
                    <a:pt x="13" y="5"/>
                  </a:cubicBezTo>
                  <a:cubicBezTo>
                    <a:pt x="22" y="0"/>
                    <a:pt x="34" y="4"/>
                    <a:pt x="39" y="13"/>
                  </a:cubicBezTo>
                  <a:cubicBezTo>
                    <a:pt x="43" y="22"/>
                    <a:pt x="39" y="34"/>
                    <a:pt x="30" y="39"/>
                  </a:cubicBezTo>
                  <a:cubicBezTo>
                    <a:pt x="21" y="43"/>
                    <a:pt x="9" y="40"/>
                    <a:pt x="4" y="3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4321717" y="5978044"/>
              <a:ext cx="281864" cy="175147"/>
            </a:xfrm>
            <a:custGeom>
              <a:avLst/>
              <a:gdLst>
                <a:gd name="T0" fmla="*/ 108 w 146"/>
                <a:gd name="T1" fmla="*/ 0 h 91"/>
                <a:gd name="T2" fmla="*/ 109 w 146"/>
                <a:gd name="T3" fmla="*/ 1 h 91"/>
                <a:gd name="T4" fmla="*/ 145 w 146"/>
                <a:gd name="T5" fmla="*/ 28 h 91"/>
                <a:gd name="T6" fmla="*/ 146 w 146"/>
                <a:gd name="T7" fmla="*/ 29 h 91"/>
                <a:gd name="T8" fmla="*/ 107 w 146"/>
                <a:gd name="T9" fmla="*/ 58 h 91"/>
                <a:gd name="T10" fmla="*/ 107 w 146"/>
                <a:gd name="T11" fmla="*/ 39 h 91"/>
                <a:gd name="T12" fmla="*/ 106 w 146"/>
                <a:gd name="T13" fmla="*/ 39 h 91"/>
                <a:gd name="T14" fmla="*/ 49 w 146"/>
                <a:gd name="T15" fmla="*/ 39 h 91"/>
                <a:gd name="T16" fmla="*/ 20 w 146"/>
                <a:gd name="T17" fmla="*/ 70 h 91"/>
                <a:gd name="T18" fmla="*/ 21 w 146"/>
                <a:gd name="T19" fmla="*/ 77 h 91"/>
                <a:gd name="T20" fmla="*/ 21 w 146"/>
                <a:gd name="T21" fmla="*/ 79 h 91"/>
                <a:gd name="T22" fmla="*/ 6 w 146"/>
                <a:gd name="T23" fmla="*/ 91 h 91"/>
                <a:gd name="T24" fmla="*/ 2 w 146"/>
                <a:gd name="T25" fmla="*/ 82 h 91"/>
                <a:gd name="T26" fmla="*/ 1 w 146"/>
                <a:gd name="T27" fmla="*/ 73 h 91"/>
                <a:gd name="T28" fmla="*/ 0 w 146"/>
                <a:gd name="T29" fmla="*/ 71 h 91"/>
                <a:gd name="T30" fmla="*/ 0 w 146"/>
                <a:gd name="T31" fmla="*/ 65 h 91"/>
                <a:gd name="T32" fmla="*/ 1 w 146"/>
                <a:gd name="T33" fmla="*/ 60 h 91"/>
                <a:gd name="T34" fmla="*/ 18 w 146"/>
                <a:gd name="T35" fmla="*/ 30 h 91"/>
                <a:gd name="T36" fmla="*/ 50 w 146"/>
                <a:gd name="T37" fmla="*/ 19 h 91"/>
                <a:gd name="T38" fmla="*/ 105 w 146"/>
                <a:gd name="T39" fmla="*/ 19 h 91"/>
                <a:gd name="T40" fmla="*/ 107 w 146"/>
                <a:gd name="T41" fmla="*/ 19 h 91"/>
                <a:gd name="T42" fmla="*/ 107 w 146"/>
                <a:gd name="T43" fmla="*/ 0 h 91"/>
                <a:gd name="T44" fmla="*/ 108 w 146"/>
                <a:gd name="T4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108" y="0"/>
                  </a:moveTo>
                  <a:cubicBezTo>
                    <a:pt x="108" y="0"/>
                    <a:pt x="108" y="1"/>
                    <a:pt x="109" y="1"/>
                  </a:cubicBezTo>
                  <a:cubicBezTo>
                    <a:pt x="121" y="10"/>
                    <a:pt x="133" y="19"/>
                    <a:pt x="145" y="28"/>
                  </a:cubicBezTo>
                  <a:cubicBezTo>
                    <a:pt x="145" y="28"/>
                    <a:pt x="145" y="28"/>
                    <a:pt x="146" y="29"/>
                  </a:cubicBezTo>
                  <a:cubicBezTo>
                    <a:pt x="133" y="39"/>
                    <a:pt x="120" y="48"/>
                    <a:pt x="107" y="58"/>
                  </a:cubicBezTo>
                  <a:cubicBezTo>
                    <a:pt x="107" y="52"/>
                    <a:pt x="107" y="45"/>
                    <a:pt x="107" y="39"/>
                  </a:cubicBezTo>
                  <a:cubicBezTo>
                    <a:pt x="107" y="39"/>
                    <a:pt x="106" y="39"/>
                    <a:pt x="106" y="39"/>
                  </a:cubicBezTo>
                  <a:cubicBezTo>
                    <a:pt x="87" y="39"/>
                    <a:pt x="68" y="39"/>
                    <a:pt x="49" y="39"/>
                  </a:cubicBezTo>
                  <a:cubicBezTo>
                    <a:pt x="32" y="39"/>
                    <a:pt x="19" y="53"/>
                    <a:pt x="20" y="70"/>
                  </a:cubicBezTo>
                  <a:cubicBezTo>
                    <a:pt x="20" y="72"/>
                    <a:pt x="21" y="75"/>
                    <a:pt x="21" y="77"/>
                  </a:cubicBezTo>
                  <a:cubicBezTo>
                    <a:pt x="21" y="78"/>
                    <a:pt x="21" y="79"/>
                    <a:pt x="21" y="79"/>
                  </a:cubicBezTo>
                  <a:cubicBezTo>
                    <a:pt x="16" y="83"/>
                    <a:pt x="11" y="87"/>
                    <a:pt x="6" y="91"/>
                  </a:cubicBezTo>
                  <a:cubicBezTo>
                    <a:pt x="5" y="88"/>
                    <a:pt x="3" y="85"/>
                    <a:pt x="2" y="82"/>
                  </a:cubicBezTo>
                  <a:cubicBezTo>
                    <a:pt x="2" y="79"/>
                    <a:pt x="1" y="76"/>
                    <a:pt x="1" y="7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9"/>
                    <a:pt x="0" y="67"/>
                    <a:pt x="0" y="65"/>
                  </a:cubicBezTo>
                  <a:cubicBezTo>
                    <a:pt x="0" y="63"/>
                    <a:pt x="1" y="62"/>
                    <a:pt x="1" y="60"/>
                  </a:cubicBezTo>
                  <a:cubicBezTo>
                    <a:pt x="3" y="48"/>
                    <a:pt x="9" y="38"/>
                    <a:pt x="18" y="30"/>
                  </a:cubicBezTo>
                  <a:cubicBezTo>
                    <a:pt x="28" y="23"/>
                    <a:pt x="38" y="19"/>
                    <a:pt x="50" y="19"/>
                  </a:cubicBezTo>
                  <a:cubicBezTo>
                    <a:pt x="68" y="19"/>
                    <a:pt x="87" y="19"/>
                    <a:pt x="105" y="19"/>
                  </a:cubicBezTo>
                  <a:cubicBezTo>
                    <a:pt x="106" y="19"/>
                    <a:pt x="107" y="19"/>
                    <a:pt x="107" y="19"/>
                  </a:cubicBezTo>
                  <a:cubicBezTo>
                    <a:pt x="107" y="13"/>
                    <a:pt x="107" y="6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8" name="Freeform 33"/>
            <p:cNvSpPr>
              <a:spLocks/>
            </p:cNvSpPr>
            <p:nvPr/>
          </p:nvSpPr>
          <p:spPr bwMode="auto">
            <a:xfrm>
              <a:off x="4341268" y="6064395"/>
              <a:ext cx="281050" cy="175147"/>
            </a:xfrm>
            <a:custGeom>
              <a:avLst/>
              <a:gdLst>
                <a:gd name="T0" fmla="*/ 39 w 146"/>
                <a:gd name="T1" fmla="*/ 91 h 91"/>
                <a:gd name="T2" fmla="*/ 38 w 146"/>
                <a:gd name="T3" fmla="*/ 90 h 91"/>
                <a:gd name="T4" fmla="*/ 1 w 146"/>
                <a:gd name="T5" fmla="*/ 63 h 91"/>
                <a:gd name="T6" fmla="*/ 0 w 146"/>
                <a:gd name="T7" fmla="*/ 62 h 91"/>
                <a:gd name="T8" fmla="*/ 39 w 146"/>
                <a:gd name="T9" fmla="*/ 33 h 91"/>
                <a:gd name="T10" fmla="*/ 39 w 146"/>
                <a:gd name="T11" fmla="*/ 52 h 91"/>
                <a:gd name="T12" fmla="*/ 40 w 146"/>
                <a:gd name="T13" fmla="*/ 52 h 91"/>
                <a:gd name="T14" fmla="*/ 97 w 146"/>
                <a:gd name="T15" fmla="*/ 52 h 91"/>
                <a:gd name="T16" fmla="*/ 126 w 146"/>
                <a:gd name="T17" fmla="*/ 21 h 91"/>
                <a:gd name="T18" fmla="*/ 125 w 146"/>
                <a:gd name="T19" fmla="*/ 13 h 91"/>
                <a:gd name="T20" fmla="*/ 125 w 146"/>
                <a:gd name="T21" fmla="*/ 12 h 91"/>
                <a:gd name="T22" fmla="*/ 140 w 146"/>
                <a:gd name="T23" fmla="*/ 0 h 91"/>
                <a:gd name="T24" fmla="*/ 144 w 146"/>
                <a:gd name="T25" fmla="*/ 9 h 91"/>
                <a:gd name="T26" fmla="*/ 146 w 146"/>
                <a:gd name="T27" fmla="*/ 18 h 91"/>
                <a:gd name="T28" fmla="*/ 146 w 146"/>
                <a:gd name="T29" fmla="*/ 19 h 91"/>
                <a:gd name="T30" fmla="*/ 146 w 146"/>
                <a:gd name="T31" fmla="*/ 26 h 91"/>
                <a:gd name="T32" fmla="*/ 145 w 146"/>
                <a:gd name="T33" fmla="*/ 30 h 91"/>
                <a:gd name="T34" fmla="*/ 128 w 146"/>
                <a:gd name="T35" fmla="*/ 61 h 91"/>
                <a:gd name="T36" fmla="*/ 96 w 146"/>
                <a:gd name="T37" fmla="*/ 71 h 91"/>
                <a:gd name="T38" fmla="*/ 41 w 146"/>
                <a:gd name="T39" fmla="*/ 71 h 91"/>
                <a:gd name="T40" fmla="*/ 39 w 146"/>
                <a:gd name="T41" fmla="*/ 71 h 91"/>
                <a:gd name="T42" fmla="*/ 39 w 146"/>
                <a:gd name="T43" fmla="*/ 91 h 91"/>
                <a:gd name="T44" fmla="*/ 39 w 146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91">
                  <a:moveTo>
                    <a:pt x="39" y="91"/>
                  </a:moveTo>
                  <a:cubicBezTo>
                    <a:pt x="38" y="91"/>
                    <a:pt x="38" y="90"/>
                    <a:pt x="38" y="90"/>
                  </a:cubicBezTo>
                  <a:cubicBezTo>
                    <a:pt x="26" y="81"/>
                    <a:pt x="13" y="72"/>
                    <a:pt x="1" y="63"/>
                  </a:cubicBezTo>
                  <a:cubicBezTo>
                    <a:pt x="1" y="63"/>
                    <a:pt x="1" y="62"/>
                    <a:pt x="0" y="62"/>
                  </a:cubicBezTo>
                  <a:cubicBezTo>
                    <a:pt x="13" y="52"/>
                    <a:pt x="26" y="42"/>
                    <a:pt x="39" y="33"/>
                  </a:cubicBezTo>
                  <a:cubicBezTo>
                    <a:pt x="39" y="39"/>
                    <a:pt x="39" y="45"/>
                    <a:pt x="39" y="52"/>
                  </a:cubicBezTo>
                  <a:cubicBezTo>
                    <a:pt x="39" y="52"/>
                    <a:pt x="40" y="52"/>
                    <a:pt x="40" y="52"/>
                  </a:cubicBezTo>
                  <a:cubicBezTo>
                    <a:pt x="59" y="52"/>
                    <a:pt x="78" y="52"/>
                    <a:pt x="97" y="52"/>
                  </a:cubicBezTo>
                  <a:cubicBezTo>
                    <a:pt x="114" y="52"/>
                    <a:pt x="127" y="38"/>
                    <a:pt x="126" y="21"/>
                  </a:cubicBezTo>
                  <a:cubicBezTo>
                    <a:pt x="126" y="19"/>
                    <a:pt x="125" y="16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30" y="8"/>
                    <a:pt x="135" y="4"/>
                    <a:pt x="140" y="0"/>
                  </a:cubicBezTo>
                  <a:cubicBezTo>
                    <a:pt x="142" y="3"/>
                    <a:pt x="143" y="6"/>
                    <a:pt x="144" y="9"/>
                  </a:cubicBezTo>
                  <a:cubicBezTo>
                    <a:pt x="145" y="12"/>
                    <a:pt x="145" y="15"/>
                    <a:pt x="146" y="18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6" y="21"/>
                    <a:pt x="146" y="24"/>
                    <a:pt x="146" y="26"/>
                  </a:cubicBezTo>
                  <a:cubicBezTo>
                    <a:pt x="146" y="27"/>
                    <a:pt x="145" y="29"/>
                    <a:pt x="145" y="30"/>
                  </a:cubicBezTo>
                  <a:cubicBezTo>
                    <a:pt x="143" y="43"/>
                    <a:pt x="137" y="53"/>
                    <a:pt x="128" y="61"/>
                  </a:cubicBezTo>
                  <a:cubicBezTo>
                    <a:pt x="119" y="68"/>
                    <a:pt x="108" y="72"/>
                    <a:pt x="96" y="71"/>
                  </a:cubicBezTo>
                  <a:cubicBezTo>
                    <a:pt x="78" y="71"/>
                    <a:pt x="59" y="71"/>
                    <a:pt x="41" y="71"/>
                  </a:cubicBezTo>
                  <a:cubicBezTo>
                    <a:pt x="40" y="71"/>
                    <a:pt x="40" y="71"/>
                    <a:pt x="39" y="71"/>
                  </a:cubicBezTo>
                  <a:cubicBezTo>
                    <a:pt x="39" y="78"/>
                    <a:pt x="39" y="84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9" name="Freeform 34"/>
            <p:cNvSpPr>
              <a:spLocks noEditPoints="1"/>
            </p:cNvSpPr>
            <p:nvPr/>
          </p:nvSpPr>
          <p:spPr bwMode="auto">
            <a:xfrm>
              <a:off x="7933009" y="1644983"/>
              <a:ext cx="866775" cy="866775"/>
            </a:xfrm>
            <a:custGeom>
              <a:avLst/>
              <a:gdLst>
                <a:gd name="T0" fmla="*/ 447 w 450"/>
                <a:gd name="T1" fmla="*/ 224 h 450"/>
                <a:gd name="T2" fmla="*/ 446 w 450"/>
                <a:gd name="T3" fmla="*/ 186 h 450"/>
                <a:gd name="T4" fmla="*/ 435 w 450"/>
                <a:gd name="T5" fmla="*/ 164 h 450"/>
                <a:gd name="T6" fmla="*/ 425 w 450"/>
                <a:gd name="T7" fmla="*/ 131 h 450"/>
                <a:gd name="T8" fmla="*/ 407 w 450"/>
                <a:gd name="T9" fmla="*/ 100 h 450"/>
                <a:gd name="T10" fmla="*/ 388 w 450"/>
                <a:gd name="T11" fmla="*/ 70 h 450"/>
                <a:gd name="T12" fmla="*/ 351 w 450"/>
                <a:gd name="T13" fmla="*/ 39 h 450"/>
                <a:gd name="T14" fmla="*/ 331 w 450"/>
                <a:gd name="T15" fmla="*/ 27 h 450"/>
                <a:gd name="T16" fmla="*/ 299 w 450"/>
                <a:gd name="T17" fmla="*/ 13 h 450"/>
                <a:gd name="T18" fmla="*/ 252 w 450"/>
                <a:gd name="T19" fmla="*/ 2 h 450"/>
                <a:gd name="T20" fmla="*/ 228 w 450"/>
                <a:gd name="T21" fmla="*/ 2 h 450"/>
                <a:gd name="T22" fmla="*/ 193 w 450"/>
                <a:gd name="T23" fmla="*/ 6 h 450"/>
                <a:gd name="T24" fmla="*/ 182 w 450"/>
                <a:gd name="T25" fmla="*/ 8 h 450"/>
                <a:gd name="T26" fmla="*/ 148 w 450"/>
                <a:gd name="T27" fmla="*/ 14 h 450"/>
                <a:gd name="T28" fmla="*/ 125 w 450"/>
                <a:gd name="T29" fmla="*/ 24 h 450"/>
                <a:gd name="T30" fmla="*/ 115 w 450"/>
                <a:gd name="T31" fmla="*/ 51 h 450"/>
                <a:gd name="T32" fmla="*/ 88 w 450"/>
                <a:gd name="T33" fmla="*/ 51 h 450"/>
                <a:gd name="T34" fmla="*/ 69 w 450"/>
                <a:gd name="T35" fmla="*/ 65 h 450"/>
                <a:gd name="T36" fmla="*/ 66 w 450"/>
                <a:gd name="T37" fmla="*/ 92 h 450"/>
                <a:gd name="T38" fmla="*/ 40 w 450"/>
                <a:gd name="T39" fmla="*/ 100 h 450"/>
                <a:gd name="T40" fmla="*/ 28 w 450"/>
                <a:gd name="T41" fmla="*/ 120 h 450"/>
                <a:gd name="T42" fmla="*/ 32 w 450"/>
                <a:gd name="T43" fmla="*/ 147 h 450"/>
                <a:gd name="T44" fmla="*/ 12 w 450"/>
                <a:gd name="T45" fmla="*/ 164 h 450"/>
                <a:gd name="T46" fmla="*/ 3 w 450"/>
                <a:gd name="T47" fmla="*/ 185 h 450"/>
                <a:gd name="T48" fmla="*/ 17 w 450"/>
                <a:gd name="T49" fmla="*/ 209 h 450"/>
                <a:gd name="T50" fmla="*/ 2 w 450"/>
                <a:gd name="T51" fmla="*/ 231 h 450"/>
                <a:gd name="T52" fmla="*/ 4 w 450"/>
                <a:gd name="T53" fmla="*/ 254 h 450"/>
                <a:gd name="T54" fmla="*/ 7 w 450"/>
                <a:gd name="T55" fmla="*/ 265 h 450"/>
                <a:gd name="T56" fmla="*/ 15 w 450"/>
                <a:gd name="T57" fmla="*/ 299 h 450"/>
                <a:gd name="T58" fmla="*/ 23 w 450"/>
                <a:gd name="T59" fmla="*/ 320 h 450"/>
                <a:gd name="T60" fmla="*/ 41 w 450"/>
                <a:gd name="T61" fmla="*/ 348 h 450"/>
                <a:gd name="T62" fmla="*/ 48 w 450"/>
                <a:gd name="T63" fmla="*/ 358 h 450"/>
                <a:gd name="T64" fmla="*/ 70 w 450"/>
                <a:gd name="T65" fmla="*/ 384 h 450"/>
                <a:gd name="T66" fmla="*/ 95 w 450"/>
                <a:gd name="T67" fmla="*/ 408 h 450"/>
                <a:gd name="T68" fmla="*/ 116 w 450"/>
                <a:gd name="T69" fmla="*/ 418 h 450"/>
                <a:gd name="T70" fmla="*/ 147 w 450"/>
                <a:gd name="T71" fmla="*/ 433 h 450"/>
                <a:gd name="T72" fmla="*/ 180 w 450"/>
                <a:gd name="T73" fmla="*/ 440 h 450"/>
                <a:gd name="T74" fmla="*/ 191 w 450"/>
                <a:gd name="T75" fmla="*/ 443 h 450"/>
                <a:gd name="T76" fmla="*/ 226 w 450"/>
                <a:gd name="T77" fmla="*/ 449 h 450"/>
                <a:gd name="T78" fmla="*/ 250 w 450"/>
                <a:gd name="T79" fmla="*/ 448 h 450"/>
                <a:gd name="T80" fmla="*/ 295 w 450"/>
                <a:gd name="T81" fmla="*/ 438 h 450"/>
                <a:gd name="T82" fmla="*/ 325 w 450"/>
                <a:gd name="T83" fmla="*/ 421 h 450"/>
                <a:gd name="T84" fmla="*/ 354 w 450"/>
                <a:gd name="T85" fmla="*/ 384 h 450"/>
                <a:gd name="T86" fmla="*/ 381 w 450"/>
                <a:gd name="T87" fmla="*/ 380 h 450"/>
                <a:gd name="T88" fmla="*/ 406 w 450"/>
                <a:gd name="T89" fmla="*/ 355 h 450"/>
                <a:gd name="T90" fmla="*/ 425 w 450"/>
                <a:gd name="T91" fmla="*/ 325 h 450"/>
                <a:gd name="T92" fmla="*/ 431 w 450"/>
                <a:gd name="T93" fmla="*/ 304 h 450"/>
                <a:gd name="T94" fmla="*/ 421 w 450"/>
                <a:gd name="T95" fmla="*/ 276 h 450"/>
                <a:gd name="T96" fmla="*/ 445 w 450"/>
                <a:gd name="T97" fmla="*/ 257 h 450"/>
                <a:gd name="T98" fmla="*/ 447 w 450"/>
                <a:gd name="T99" fmla="*/ 234 h 450"/>
                <a:gd name="T100" fmla="*/ 280 w 450"/>
                <a:gd name="T101" fmla="*/ 313 h 450"/>
                <a:gd name="T102" fmla="*/ 277 w 450"/>
                <a:gd name="T103" fmla="*/ 75 h 450"/>
                <a:gd name="T104" fmla="*/ 120 w 450"/>
                <a:gd name="T105" fmla="*/ 170 h 450"/>
                <a:gd name="T106" fmla="*/ 125 w 450"/>
                <a:gd name="T107" fmla="*/ 287 h 450"/>
                <a:gd name="T108" fmla="*/ 231 w 450"/>
                <a:gd name="T109" fmla="*/ 399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0" h="450">
                  <a:moveTo>
                    <a:pt x="447" y="234"/>
                  </a:moveTo>
                  <a:cubicBezTo>
                    <a:pt x="448" y="234"/>
                    <a:pt x="449" y="234"/>
                    <a:pt x="449" y="234"/>
                  </a:cubicBezTo>
                  <a:cubicBezTo>
                    <a:pt x="450" y="230"/>
                    <a:pt x="449" y="226"/>
                    <a:pt x="449" y="222"/>
                  </a:cubicBezTo>
                  <a:cubicBezTo>
                    <a:pt x="449" y="222"/>
                    <a:pt x="448" y="223"/>
                    <a:pt x="447" y="223"/>
                  </a:cubicBezTo>
                  <a:cubicBezTo>
                    <a:pt x="447" y="223"/>
                    <a:pt x="447" y="224"/>
                    <a:pt x="447" y="224"/>
                  </a:cubicBezTo>
                  <a:cubicBezTo>
                    <a:pt x="447" y="224"/>
                    <a:pt x="447" y="224"/>
                    <a:pt x="447" y="224"/>
                  </a:cubicBezTo>
                  <a:cubicBezTo>
                    <a:pt x="435" y="224"/>
                    <a:pt x="427" y="219"/>
                    <a:pt x="427" y="213"/>
                  </a:cubicBezTo>
                  <a:cubicBezTo>
                    <a:pt x="426" y="206"/>
                    <a:pt x="435" y="200"/>
                    <a:pt x="443" y="199"/>
                  </a:cubicBezTo>
                  <a:cubicBezTo>
                    <a:pt x="443" y="199"/>
                    <a:pt x="443" y="199"/>
                    <a:pt x="443" y="199"/>
                  </a:cubicBezTo>
                  <a:cubicBezTo>
                    <a:pt x="444" y="198"/>
                    <a:pt x="444" y="198"/>
                    <a:pt x="444" y="198"/>
                  </a:cubicBezTo>
                  <a:cubicBezTo>
                    <a:pt x="445" y="198"/>
                    <a:pt x="446" y="198"/>
                    <a:pt x="447" y="198"/>
                  </a:cubicBezTo>
                  <a:cubicBezTo>
                    <a:pt x="447" y="194"/>
                    <a:pt x="446" y="190"/>
                    <a:pt x="446" y="186"/>
                  </a:cubicBezTo>
                  <a:cubicBezTo>
                    <a:pt x="445" y="187"/>
                    <a:pt x="444" y="187"/>
                    <a:pt x="443" y="187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42" y="188"/>
                    <a:pt x="442" y="188"/>
                    <a:pt x="442" y="188"/>
                  </a:cubicBezTo>
                  <a:cubicBezTo>
                    <a:pt x="432" y="188"/>
                    <a:pt x="422" y="187"/>
                    <a:pt x="421" y="180"/>
                  </a:cubicBezTo>
                  <a:cubicBezTo>
                    <a:pt x="419" y="174"/>
                    <a:pt x="427" y="166"/>
                    <a:pt x="435" y="164"/>
                  </a:cubicBezTo>
                  <a:cubicBezTo>
                    <a:pt x="435" y="164"/>
                    <a:pt x="435" y="164"/>
                    <a:pt x="435" y="164"/>
                  </a:cubicBezTo>
                  <a:cubicBezTo>
                    <a:pt x="436" y="164"/>
                    <a:pt x="436" y="164"/>
                    <a:pt x="436" y="164"/>
                  </a:cubicBezTo>
                  <a:cubicBezTo>
                    <a:pt x="438" y="163"/>
                    <a:pt x="439" y="163"/>
                    <a:pt x="440" y="163"/>
                  </a:cubicBezTo>
                  <a:cubicBezTo>
                    <a:pt x="439" y="159"/>
                    <a:pt x="438" y="155"/>
                    <a:pt x="437" y="151"/>
                  </a:cubicBezTo>
                  <a:cubicBezTo>
                    <a:pt x="436" y="152"/>
                    <a:pt x="435" y="152"/>
                    <a:pt x="434" y="153"/>
                  </a:cubicBezTo>
                  <a:cubicBezTo>
                    <a:pt x="424" y="157"/>
                    <a:pt x="414" y="155"/>
                    <a:pt x="412" y="149"/>
                  </a:cubicBezTo>
                  <a:cubicBezTo>
                    <a:pt x="409" y="143"/>
                    <a:pt x="415" y="135"/>
                    <a:pt x="425" y="131"/>
                  </a:cubicBezTo>
                  <a:cubicBezTo>
                    <a:pt x="426" y="130"/>
                    <a:pt x="427" y="130"/>
                    <a:pt x="428" y="130"/>
                  </a:cubicBezTo>
                  <a:cubicBezTo>
                    <a:pt x="426" y="126"/>
                    <a:pt x="424" y="122"/>
                    <a:pt x="423" y="119"/>
                  </a:cubicBezTo>
                  <a:cubicBezTo>
                    <a:pt x="422" y="119"/>
                    <a:pt x="421" y="120"/>
                    <a:pt x="420" y="120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0" y="126"/>
                    <a:pt x="401" y="126"/>
                    <a:pt x="397" y="121"/>
                  </a:cubicBezTo>
                  <a:cubicBezTo>
                    <a:pt x="394" y="115"/>
                    <a:pt x="398" y="106"/>
                    <a:pt x="407" y="100"/>
                  </a:cubicBezTo>
                  <a:cubicBezTo>
                    <a:pt x="408" y="99"/>
                    <a:pt x="409" y="99"/>
                    <a:pt x="410" y="98"/>
                  </a:cubicBezTo>
                  <a:cubicBezTo>
                    <a:pt x="408" y="95"/>
                    <a:pt x="406" y="92"/>
                    <a:pt x="403" y="89"/>
                  </a:cubicBezTo>
                  <a:cubicBezTo>
                    <a:pt x="402" y="89"/>
                    <a:pt x="402" y="90"/>
                    <a:pt x="401" y="91"/>
                  </a:cubicBezTo>
                  <a:cubicBezTo>
                    <a:pt x="393" y="98"/>
                    <a:pt x="383" y="99"/>
                    <a:pt x="379" y="94"/>
                  </a:cubicBezTo>
                  <a:cubicBezTo>
                    <a:pt x="374" y="89"/>
                    <a:pt x="377" y="80"/>
                    <a:pt x="385" y="73"/>
                  </a:cubicBezTo>
                  <a:cubicBezTo>
                    <a:pt x="386" y="72"/>
                    <a:pt x="387" y="71"/>
                    <a:pt x="388" y="70"/>
                  </a:cubicBezTo>
                  <a:cubicBezTo>
                    <a:pt x="385" y="68"/>
                    <a:pt x="382" y="65"/>
                    <a:pt x="379" y="62"/>
                  </a:cubicBezTo>
                  <a:cubicBezTo>
                    <a:pt x="379" y="63"/>
                    <a:pt x="378" y="63"/>
                    <a:pt x="377" y="64"/>
                  </a:cubicBezTo>
                  <a:cubicBezTo>
                    <a:pt x="371" y="72"/>
                    <a:pt x="361" y="76"/>
                    <a:pt x="356" y="71"/>
                  </a:cubicBezTo>
                  <a:cubicBezTo>
                    <a:pt x="351" y="67"/>
                    <a:pt x="352" y="57"/>
                    <a:pt x="359" y="49"/>
                  </a:cubicBezTo>
                  <a:cubicBezTo>
                    <a:pt x="360" y="48"/>
                    <a:pt x="361" y="47"/>
                    <a:pt x="361" y="46"/>
                  </a:cubicBezTo>
                  <a:cubicBezTo>
                    <a:pt x="358" y="44"/>
                    <a:pt x="355" y="42"/>
                    <a:pt x="351" y="39"/>
                  </a:cubicBezTo>
                  <a:cubicBezTo>
                    <a:pt x="351" y="40"/>
                    <a:pt x="351" y="41"/>
                    <a:pt x="350" y="42"/>
                  </a:cubicBezTo>
                  <a:cubicBezTo>
                    <a:pt x="345" y="51"/>
                    <a:pt x="336" y="56"/>
                    <a:pt x="330" y="52"/>
                  </a:cubicBezTo>
                  <a:cubicBezTo>
                    <a:pt x="324" y="49"/>
                    <a:pt x="324" y="39"/>
                    <a:pt x="329" y="30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29"/>
                    <a:pt x="331" y="28"/>
                    <a:pt x="331" y="27"/>
                  </a:cubicBezTo>
                  <a:cubicBezTo>
                    <a:pt x="328" y="25"/>
                    <a:pt x="324" y="23"/>
                    <a:pt x="321" y="22"/>
                  </a:cubicBezTo>
                  <a:cubicBezTo>
                    <a:pt x="320" y="22"/>
                    <a:pt x="320" y="23"/>
                    <a:pt x="320" y="24"/>
                  </a:cubicBezTo>
                  <a:cubicBezTo>
                    <a:pt x="316" y="34"/>
                    <a:pt x="307" y="40"/>
                    <a:pt x="301" y="37"/>
                  </a:cubicBezTo>
                  <a:cubicBezTo>
                    <a:pt x="295" y="35"/>
                    <a:pt x="294" y="26"/>
                    <a:pt x="297" y="16"/>
                  </a:cubicBezTo>
                  <a:cubicBezTo>
                    <a:pt x="297" y="16"/>
                    <a:pt x="297" y="15"/>
                    <a:pt x="297" y="15"/>
                  </a:cubicBezTo>
                  <a:cubicBezTo>
                    <a:pt x="298" y="14"/>
                    <a:pt x="298" y="13"/>
                    <a:pt x="299" y="13"/>
                  </a:cubicBezTo>
                  <a:cubicBezTo>
                    <a:pt x="295" y="11"/>
                    <a:pt x="291" y="10"/>
                    <a:pt x="287" y="9"/>
                  </a:cubicBezTo>
                  <a:cubicBezTo>
                    <a:pt x="287" y="10"/>
                    <a:pt x="287" y="10"/>
                    <a:pt x="287" y="11"/>
                  </a:cubicBezTo>
                  <a:cubicBezTo>
                    <a:pt x="284" y="21"/>
                    <a:pt x="277" y="29"/>
                    <a:pt x="271" y="27"/>
                  </a:cubicBezTo>
                  <a:cubicBezTo>
                    <a:pt x="264" y="26"/>
                    <a:pt x="261" y="16"/>
                    <a:pt x="263" y="6"/>
                  </a:cubicBezTo>
                  <a:cubicBezTo>
                    <a:pt x="264" y="5"/>
                    <a:pt x="264" y="4"/>
                    <a:pt x="264" y="4"/>
                  </a:cubicBezTo>
                  <a:cubicBezTo>
                    <a:pt x="260" y="3"/>
                    <a:pt x="256" y="2"/>
                    <a:pt x="252" y="2"/>
                  </a:cubicBezTo>
                  <a:cubicBezTo>
                    <a:pt x="252" y="2"/>
                    <a:pt x="252" y="3"/>
                    <a:pt x="252" y="4"/>
                  </a:cubicBezTo>
                  <a:cubicBezTo>
                    <a:pt x="252" y="4"/>
                    <a:pt x="252" y="5"/>
                    <a:pt x="252" y="6"/>
                  </a:cubicBezTo>
                  <a:cubicBezTo>
                    <a:pt x="251" y="15"/>
                    <a:pt x="245" y="22"/>
                    <a:pt x="239" y="22"/>
                  </a:cubicBezTo>
                  <a:cubicBezTo>
                    <a:pt x="233" y="21"/>
                    <a:pt x="228" y="13"/>
                    <a:pt x="228" y="4"/>
                  </a:cubicBezTo>
                  <a:cubicBezTo>
                    <a:pt x="228" y="4"/>
                    <a:pt x="228" y="4"/>
                    <a:pt x="228" y="4"/>
                  </a:cubicBezTo>
                  <a:cubicBezTo>
                    <a:pt x="228" y="4"/>
                    <a:pt x="228" y="2"/>
                    <a:pt x="228" y="2"/>
                  </a:cubicBezTo>
                  <a:cubicBezTo>
                    <a:pt x="228" y="1"/>
                    <a:pt x="228" y="1"/>
                    <a:pt x="228" y="0"/>
                  </a:cubicBezTo>
                  <a:cubicBezTo>
                    <a:pt x="225" y="0"/>
                    <a:pt x="221" y="0"/>
                    <a:pt x="217" y="0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7" y="2"/>
                    <a:pt x="217" y="3"/>
                    <a:pt x="217" y="4"/>
                  </a:cubicBezTo>
                  <a:cubicBezTo>
                    <a:pt x="217" y="14"/>
                    <a:pt x="213" y="21"/>
                    <a:pt x="207" y="22"/>
                  </a:cubicBezTo>
                  <a:cubicBezTo>
                    <a:pt x="201" y="22"/>
                    <a:pt x="195" y="16"/>
                    <a:pt x="193" y="6"/>
                  </a:cubicBezTo>
                  <a:cubicBezTo>
                    <a:pt x="193" y="6"/>
                    <a:pt x="193" y="6"/>
                    <a:pt x="193" y="6"/>
                  </a:cubicBezTo>
                  <a:cubicBezTo>
                    <a:pt x="193" y="6"/>
                    <a:pt x="193" y="4"/>
                    <a:pt x="193" y="4"/>
                  </a:cubicBezTo>
                  <a:cubicBezTo>
                    <a:pt x="193" y="3"/>
                    <a:pt x="193" y="3"/>
                    <a:pt x="193" y="2"/>
                  </a:cubicBezTo>
                  <a:cubicBezTo>
                    <a:pt x="189" y="3"/>
                    <a:pt x="185" y="3"/>
                    <a:pt x="182" y="4"/>
                  </a:cubicBezTo>
                  <a:cubicBezTo>
                    <a:pt x="182" y="5"/>
                    <a:pt x="182" y="5"/>
                    <a:pt x="182" y="5"/>
                  </a:cubicBezTo>
                  <a:cubicBezTo>
                    <a:pt x="182" y="6"/>
                    <a:pt x="182" y="7"/>
                    <a:pt x="182" y="8"/>
                  </a:cubicBezTo>
                  <a:cubicBezTo>
                    <a:pt x="184" y="17"/>
                    <a:pt x="181" y="25"/>
                    <a:pt x="175" y="27"/>
                  </a:cubicBezTo>
                  <a:cubicBezTo>
                    <a:pt x="169" y="28"/>
                    <a:pt x="163" y="22"/>
                    <a:pt x="159" y="14"/>
                  </a:cubicBezTo>
                  <a:cubicBezTo>
                    <a:pt x="159" y="13"/>
                    <a:pt x="159" y="12"/>
                    <a:pt x="158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5" y="11"/>
                    <a:pt x="151" y="12"/>
                    <a:pt x="147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14"/>
                    <a:pt x="148" y="15"/>
                    <a:pt x="148" y="16"/>
                  </a:cubicBezTo>
                  <a:cubicBezTo>
                    <a:pt x="148" y="16"/>
                    <a:pt x="149" y="17"/>
                    <a:pt x="149" y="17"/>
                  </a:cubicBezTo>
                  <a:cubicBezTo>
                    <a:pt x="151" y="26"/>
                    <a:pt x="149" y="34"/>
                    <a:pt x="144" y="37"/>
                  </a:cubicBezTo>
                  <a:cubicBezTo>
                    <a:pt x="139" y="39"/>
                    <a:pt x="132" y="35"/>
                    <a:pt x="127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5"/>
                    <a:pt x="126" y="25"/>
                    <a:pt x="125" y="2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2" y="25"/>
                    <a:pt x="119" y="27"/>
                    <a:pt x="115" y="28"/>
                  </a:cubicBezTo>
                  <a:cubicBezTo>
                    <a:pt x="116" y="29"/>
                    <a:pt x="116" y="30"/>
                    <a:pt x="116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7" y="31"/>
                    <a:pt x="117" y="31"/>
                    <a:pt x="117" y="32"/>
                  </a:cubicBezTo>
                  <a:cubicBezTo>
                    <a:pt x="121" y="40"/>
                    <a:pt x="120" y="48"/>
                    <a:pt x="115" y="51"/>
                  </a:cubicBezTo>
                  <a:cubicBezTo>
                    <a:pt x="110" y="54"/>
                    <a:pt x="103" y="51"/>
                    <a:pt x="97" y="44"/>
                  </a:cubicBezTo>
                  <a:cubicBezTo>
                    <a:pt x="97" y="43"/>
                    <a:pt x="96" y="42"/>
                    <a:pt x="95" y="41"/>
                  </a:cubicBezTo>
                  <a:cubicBezTo>
                    <a:pt x="92" y="43"/>
                    <a:pt x="89" y="45"/>
                    <a:pt x="86" y="48"/>
                  </a:cubicBezTo>
                  <a:cubicBezTo>
                    <a:pt x="86" y="48"/>
                    <a:pt x="87" y="49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3" y="58"/>
                    <a:pt x="93" y="66"/>
                    <a:pt x="89" y="70"/>
                  </a:cubicBezTo>
                  <a:cubicBezTo>
                    <a:pt x="85" y="73"/>
                    <a:pt x="77" y="72"/>
                    <a:pt x="71" y="66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6"/>
                    <a:pt x="70" y="65"/>
                    <a:pt x="69" y="65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4"/>
                    <a:pt x="68" y="64"/>
                    <a:pt x="68" y="63"/>
                  </a:cubicBezTo>
                  <a:cubicBezTo>
                    <a:pt x="65" y="66"/>
                    <a:pt x="63" y="69"/>
                    <a:pt x="60" y="71"/>
                  </a:cubicBezTo>
                  <a:cubicBezTo>
                    <a:pt x="61" y="72"/>
                    <a:pt x="61" y="72"/>
                    <a:pt x="61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2" y="73"/>
                    <a:pt x="62" y="74"/>
                    <a:pt x="63" y="74"/>
                  </a:cubicBezTo>
                  <a:cubicBezTo>
                    <a:pt x="68" y="81"/>
                    <a:pt x="70" y="88"/>
                    <a:pt x="66" y="92"/>
                  </a:cubicBezTo>
                  <a:cubicBezTo>
                    <a:pt x="63" y="96"/>
                    <a:pt x="55" y="96"/>
                    <a:pt x="48" y="92"/>
                  </a:cubicBezTo>
                  <a:cubicBezTo>
                    <a:pt x="48" y="92"/>
                    <a:pt x="47" y="91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5" y="90"/>
                    <a:pt x="45" y="90"/>
                  </a:cubicBezTo>
                  <a:cubicBezTo>
                    <a:pt x="42" y="93"/>
                    <a:pt x="40" y="96"/>
                    <a:pt x="38" y="99"/>
                  </a:cubicBezTo>
                  <a:cubicBezTo>
                    <a:pt x="39" y="99"/>
                    <a:pt x="39" y="100"/>
                    <a:pt x="40" y="100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0" y="101"/>
                    <a:pt x="41" y="101"/>
                    <a:pt x="41" y="101"/>
                  </a:cubicBezTo>
                  <a:cubicBezTo>
                    <a:pt x="47" y="107"/>
                    <a:pt x="50" y="114"/>
                    <a:pt x="47" y="118"/>
                  </a:cubicBezTo>
                  <a:cubicBezTo>
                    <a:pt x="44" y="123"/>
                    <a:pt x="37" y="124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29" y="121"/>
                    <a:pt x="28" y="121"/>
                    <a:pt x="28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7" y="120"/>
                    <a:pt x="27" y="120"/>
                    <a:pt x="26" y="119"/>
                  </a:cubicBezTo>
                  <a:cubicBezTo>
                    <a:pt x="24" y="123"/>
                    <a:pt x="22" y="126"/>
                    <a:pt x="21" y="129"/>
                  </a:cubicBezTo>
                  <a:cubicBezTo>
                    <a:pt x="22" y="130"/>
                    <a:pt x="24" y="131"/>
                    <a:pt x="24" y="131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2" y="136"/>
                    <a:pt x="34" y="142"/>
                    <a:pt x="32" y="147"/>
                  </a:cubicBezTo>
                  <a:cubicBezTo>
                    <a:pt x="30" y="152"/>
                    <a:pt x="24" y="154"/>
                    <a:pt x="16" y="152"/>
                  </a:cubicBezTo>
                  <a:cubicBezTo>
                    <a:pt x="15" y="152"/>
                    <a:pt x="15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3" y="152"/>
                    <a:pt x="13" y="152"/>
                    <a:pt x="12" y="151"/>
                  </a:cubicBezTo>
                  <a:cubicBezTo>
                    <a:pt x="11" y="155"/>
                    <a:pt x="10" y="159"/>
                    <a:pt x="9" y="162"/>
                  </a:cubicBezTo>
                  <a:cubicBezTo>
                    <a:pt x="10" y="163"/>
                    <a:pt x="11" y="163"/>
                    <a:pt x="12" y="164"/>
                  </a:cubicBezTo>
                  <a:cubicBezTo>
                    <a:pt x="19" y="167"/>
                    <a:pt x="23" y="172"/>
                    <a:pt x="22" y="177"/>
                  </a:cubicBezTo>
                  <a:cubicBezTo>
                    <a:pt x="21" y="182"/>
                    <a:pt x="15" y="185"/>
                    <a:pt x="7" y="185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7" y="185"/>
                    <a:pt x="6" y="185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5" y="185"/>
                    <a:pt x="4" y="185"/>
                    <a:pt x="3" y="185"/>
                  </a:cubicBezTo>
                  <a:cubicBezTo>
                    <a:pt x="3" y="189"/>
                    <a:pt x="2" y="193"/>
                    <a:pt x="2" y="196"/>
                  </a:cubicBezTo>
                  <a:cubicBezTo>
                    <a:pt x="2" y="196"/>
                    <a:pt x="3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5" y="197"/>
                    <a:pt x="5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12" y="199"/>
                    <a:pt x="17" y="204"/>
                    <a:pt x="17" y="209"/>
                  </a:cubicBezTo>
                  <a:cubicBezTo>
                    <a:pt x="16" y="214"/>
                    <a:pt x="11" y="218"/>
                    <a:pt x="4" y="219"/>
                  </a:cubicBezTo>
                  <a:cubicBezTo>
                    <a:pt x="3" y="219"/>
                    <a:pt x="3" y="220"/>
                    <a:pt x="2" y="220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0" y="220"/>
                    <a:pt x="0" y="220"/>
                  </a:cubicBezTo>
                  <a:cubicBezTo>
                    <a:pt x="0" y="224"/>
                    <a:pt x="0" y="227"/>
                    <a:pt x="0" y="231"/>
                  </a:cubicBezTo>
                  <a:cubicBezTo>
                    <a:pt x="0" y="231"/>
                    <a:pt x="1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3" y="231"/>
                    <a:pt x="3" y="231"/>
                    <a:pt x="4" y="231"/>
                  </a:cubicBezTo>
                  <a:cubicBezTo>
                    <a:pt x="11" y="233"/>
                    <a:pt x="16" y="236"/>
                    <a:pt x="16" y="241"/>
                  </a:cubicBezTo>
                  <a:cubicBezTo>
                    <a:pt x="17" y="246"/>
                    <a:pt x="12" y="251"/>
                    <a:pt x="6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5" y="254"/>
                    <a:pt x="4" y="254"/>
                    <a:pt x="4" y="254"/>
                  </a:cubicBezTo>
                  <a:cubicBezTo>
                    <a:pt x="4" y="254"/>
                    <a:pt x="4" y="254"/>
                    <a:pt x="4" y="254"/>
                  </a:cubicBezTo>
                  <a:cubicBezTo>
                    <a:pt x="3" y="254"/>
                    <a:pt x="2" y="254"/>
                    <a:pt x="2" y="255"/>
                  </a:cubicBezTo>
                  <a:cubicBezTo>
                    <a:pt x="2" y="258"/>
                    <a:pt x="3" y="262"/>
                    <a:pt x="3" y="266"/>
                  </a:cubicBezTo>
                  <a:cubicBezTo>
                    <a:pt x="4" y="266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7" y="265"/>
                    <a:pt x="7" y="265"/>
                  </a:cubicBezTo>
                  <a:cubicBezTo>
                    <a:pt x="14" y="266"/>
                    <a:pt x="20" y="268"/>
                    <a:pt x="21" y="273"/>
                  </a:cubicBezTo>
                  <a:cubicBezTo>
                    <a:pt x="22" y="278"/>
                    <a:pt x="19" y="283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1" y="287"/>
                    <a:pt x="10" y="288"/>
                    <a:pt x="9" y="288"/>
                  </a:cubicBezTo>
                  <a:cubicBezTo>
                    <a:pt x="10" y="292"/>
                    <a:pt x="11" y="296"/>
                    <a:pt x="12" y="299"/>
                  </a:cubicBezTo>
                  <a:cubicBezTo>
                    <a:pt x="13" y="299"/>
                    <a:pt x="14" y="299"/>
                    <a:pt x="15" y="299"/>
                  </a:cubicBezTo>
                  <a:cubicBezTo>
                    <a:pt x="16" y="298"/>
                    <a:pt x="16" y="298"/>
                    <a:pt x="16" y="298"/>
                  </a:cubicBezTo>
                  <a:cubicBezTo>
                    <a:pt x="23" y="297"/>
                    <a:pt x="29" y="299"/>
                    <a:pt x="31" y="304"/>
                  </a:cubicBezTo>
                  <a:cubicBezTo>
                    <a:pt x="33" y="308"/>
                    <a:pt x="30" y="314"/>
                    <a:pt x="25" y="319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4" y="319"/>
                    <a:pt x="24" y="319"/>
                    <a:pt x="23" y="320"/>
                  </a:cubicBezTo>
                  <a:cubicBezTo>
                    <a:pt x="23" y="320"/>
                    <a:pt x="23" y="320"/>
                    <a:pt x="23" y="320"/>
                  </a:cubicBezTo>
                  <a:cubicBezTo>
                    <a:pt x="22" y="320"/>
                    <a:pt x="22" y="321"/>
                    <a:pt x="21" y="321"/>
                  </a:cubicBezTo>
                  <a:cubicBezTo>
                    <a:pt x="23" y="324"/>
                    <a:pt x="25" y="328"/>
                    <a:pt x="26" y="331"/>
                  </a:cubicBezTo>
                  <a:cubicBezTo>
                    <a:pt x="27" y="331"/>
                    <a:pt x="28" y="330"/>
                    <a:pt x="29" y="330"/>
                  </a:cubicBezTo>
                  <a:cubicBezTo>
                    <a:pt x="30" y="330"/>
                    <a:pt x="30" y="330"/>
                    <a:pt x="30" y="330"/>
                  </a:cubicBezTo>
                  <a:cubicBezTo>
                    <a:pt x="37" y="328"/>
                    <a:pt x="43" y="329"/>
                    <a:pt x="45" y="333"/>
                  </a:cubicBezTo>
                  <a:cubicBezTo>
                    <a:pt x="48" y="337"/>
                    <a:pt x="46" y="343"/>
                    <a:pt x="41" y="348"/>
                  </a:cubicBezTo>
                  <a:cubicBezTo>
                    <a:pt x="41" y="349"/>
                    <a:pt x="41" y="349"/>
                    <a:pt x="40" y="350"/>
                  </a:cubicBezTo>
                  <a:cubicBezTo>
                    <a:pt x="40" y="350"/>
                    <a:pt x="40" y="350"/>
                    <a:pt x="40" y="350"/>
                  </a:cubicBezTo>
                  <a:cubicBezTo>
                    <a:pt x="40" y="350"/>
                    <a:pt x="39" y="351"/>
                    <a:pt x="39" y="351"/>
                  </a:cubicBezTo>
                  <a:cubicBezTo>
                    <a:pt x="41" y="354"/>
                    <a:pt x="43" y="357"/>
                    <a:pt x="45" y="360"/>
                  </a:cubicBezTo>
                  <a:cubicBezTo>
                    <a:pt x="46" y="360"/>
                    <a:pt x="47" y="359"/>
                    <a:pt x="47" y="359"/>
                  </a:cubicBezTo>
                  <a:cubicBezTo>
                    <a:pt x="48" y="358"/>
                    <a:pt x="48" y="358"/>
                    <a:pt x="48" y="358"/>
                  </a:cubicBezTo>
                  <a:cubicBezTo>
                    <a:pt x="55" y="355"/>
                    <a:pt x="61" y="355"/>
                    <a:pt x="64" y="359"/>
                  </a:cubicBezTo>
                  <a:cubicBezTo>
                    <a:pt x="68" y="363"/>
                    <a:pt x="67" y="369"/>
                    <a:pt x="62" y="375"/>
                  </a:cubicBezTo>
                  <a:cubicBezTo>
                    <a:pt x="62" y="376"/>
                    <a:pt x="62" y="376"/>
                    <a:pt x="62" y="376"/>
                  </a:cubicBezTo>
                  <a:cubicBezTo>
                    <a:pt x="61" y="377"/>
                    <a:pt x="61" y="377"/>
                    <a:pt x="60" y="378"/>
                  </a:cubicBezTo>
                  <a:cubicBezTo>
                    <a:pt x="63" y="381"/>
                    <a:pt x="65" y="384"/>
                    <a:pt x="68" y="386"/>
                  </a:cubicBezTo>
                  <a:cubicBezTo>
                    <a:pt x="69" y="386"/>
                    <a:pt x="69" y="385"/>
                    <a:pt x="70" y="384"/>
                  </a:cubicBezTo>
                  <a:cubicBezTo>
                    <a:pt x="71" y="384"/>
                    <a:pt x="71" y="384"/>
                    <a:pt x="71" y="384"/>
                  </a:cubicBezTo>
                  <a:cubicBezTo>
                    <a:pt x="77" y="380"/>
                    <a:pt x="83" y="379"/>
                    <a:pt x="87" y="382"/>
                  </a:cubicBezTo>
                  <a:cubicBezTo>
                    <a:pt x="91" y="385"/>
                    <a:pt x="91" y="392"/>
                    <a:pt x="88" y="398"/>
                  </a:cubicBezTo>
                  <a:cubicBezTo>
                    <a:pt x="87" y="399"/>
                    <a:pt x="87" y="399"/>
                    <a:pt x="87" y="399"/>
                  </a:cubicBezTo>
                  <a:cubicBezTo>
                    <a:pt x="87" y="400"/>
                    <a:pt x="86" y="401"/>
                    <a:pt x="86" y="402"/>
                  </a:cubicBezTo>
                  <a:cubicBezTo>
                    <a:pt x="89" y="404"/>
                    <a:pt x="92" y="406"/>
                    <a:pt x="95" y="408"/>
                  </a:cubicBezTo>
                  <a:cubicBezTo>
                    <a:pt x="95" y="408"/>
                    <a:pt x="96" y="407"/>
                    <a:pt x="96" y="407"/>
                  </a:cubicBezTo>
                  <a:cubicBezTo>
                    <a:pt x="96" y="407"/>
                    <a:pt x="96" y="407"/>
                    <a:pt x="96" y="407"/>
                  </a:cubicBezTo>
                  <a:cubicBezTo>
                    <a:pt x="97" y="406"/>
                    <a:pt x="97" y="406"/>
                    <a:pt x="97" y="405"/>
                  </a:cubicBezTo>
                  <a:cubicBezTo>
                    <a:pt x="102" y="400"/>
                    <a:pt x="109" y="399"/>
                    <a:pt x="113" y="401"/>
                  </a:cubicBezTo>
                  <a:cubicBezTo>
                    <a:pt x="117" y="404"/>
                    <a:pt x="118" y="410"/>
                    <a:pt x="116" y="417"/>
                  </a:cubicBezTo>
                  <a:cubicBezTo>
                    <a:pt x="116" y="418"/>
                    <a:pt x="116" y="418"/>
                    <a:pt x="116" y="418"/>
                  </a:cubicBezTo>
                  <a:cubicBezTo>
                    <a:pt x="115" y="419"/>
                    <a:pt x="115" y="420"/>
                    <a:pt x="115" y="421"/>
                  </a:cubicBezTo>
                  <a:cubicBezTo>
                    <a:pt x="118" y="423"/>
                    <a:pt x="121" y="424"/>
                    <a:pt x="125" y="426"/>
                  </a:cubicBezTo>
                  <a:cubicBezTo>
                    <a:pt x="125" y="425"/>
                    <a:pt x="126" y="424"/>
                    <a:pt x="127" y="423"/>
                  </a:cubicBezTo>
                  <a:cubicBezTo>
                    <a:pt x="131" y="417"/>
                    <a:pt x="137" y="414"/>
                    <a:pt x="141" y="416"/>
                  </a:cubicBezTo>
                  <a:cubicBezTo>
                    <a:pt x="146" y="418"/>
                    <a:pt x="148" y="424"/>
                    <a:pt x="147" y="432"/>
                  </a:cubicBezTo>
                  <a:cubicBezTo>
                    <a:pt x="147" y="432"/>
                    <a:pt x="147" y="433"/>
                    <a:pt x="147" y="433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47" y="434"/>
                    <a:pt x="147" y="435"/>
                    <a:pt x="146" y="435"/>
                  </a:cubicBezTo>
                  <a:cubicBezTo>
                    <a:pt x="150" y="437"/>
                    <a:pt x="153" y="438"/>
                    <a:pt x="157" y="439"/>
                  </a:cubicBezTo>
                  <a:cubicBezTo>
                    <a:pt x="157" y="438"/>
                    <a:pt x="158" y="437"/>
                    <a:pt x="158" y="436"/>
                  </a:cubicBezTo>
                  <a:cubicBezTo>
                    <a:pt x="162" y="429"/>
                    <a:pt x="167" y="424"/>
                    <a:pt x="172" y="426"/>
                  </a:cubicBezTo>
                  <a:cubicBezTo>
                    <a:pt x="177" y="427"/>
                    <a:pt x="180" y="433"/>
                    <a:pt x="180" y="440"/>
                  </a:cubicBezTo>
                  <a:cubicBezTo>
                    <a:pt x="180" y="442"/>
                    <a:pt x="180" y="443"/>
                    <a:pt x="180" y="444"/>
                  </a:cubicBezTo>
                  <a:cubicBezTo>
                    <a:pt x="184" y="445"/>
                    <a:pt x="187" y="446"/>
                    <a:pt x="191" y="447"/>
                  </a:cubicBezTo>
                  <a:cubicBezTo>
                    <a:pt x="191" y="446"/>
                    <a:pt x="191" y="446"/>
                    <a:pt x="191" y="445"/>
                  </a:cubicBezTo>
                  <a:cubicBezTo>
                    <a:pt x="191" y="445"/>
                    <a:pt x="191" y="445"/>
                    <a:pt x="191" y="445"/>
                  </a:cubicBezTo>
                  <a:cubicBezTo>
                    <a:pt x="191" y="444"/>
                    <a:pt x="191" y="444"/>
                    <a:pt x="191" y="443"/>
                  </a:cubicBezTo>
                  <a:cubicBezTo>
                    <a:pt x="191" y="443"/>
                    <a:pt x="191" y="443"/>
                    <a:pt x="191" y="443"/>
                  </a:cubicBezTo>
                  <a:cubicBezTo>
                    <a:pt x="191" y="436"/>
                    <a:pt x="198" y="431"/>
                    <a:pt x="203" y="431"/>
                  </a:cubicBezTo>
                  <a:cubicBezTo>
                    <a:pt x="209" y="432"/>
                    <a:pt x="213" y="438"/>
                    <a:pt x="214" y="445"/>
                  </a:cubicBezTo>
                  <a:cubicBezTo>
                    <a:pt x="214" y="446"/>
                    <a:pt x="214" y="447"/>
                    <a:pt x="214" y="447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8"/>
                    <a:pt x="215" y="449"/>
                    <a:pt x="215" y="449"/>
                  </a:cubicBezTo>
                  <a:cubicBezTo>
                    <a:pt x="218" y="449"/>
                    <a:pt x="222" y="450"/>
                    <a:pt x="226" y="449"/>
                  </a:cubicBezTo>
                  <a:cubicBezTo>
                    <a:pt x="226" y="449"/>
                    <a:pt x="226" y="448"/>
                    <a:pt x="226" y="448"/>
                  </a:cubicBezTo>
                  <a:cubicBezTo>
                    <a:pt x="226" y="447"/>
                    <a:pt x="226" y="447"/>
                    <a:pt x="226" y="447"/>
                  </a:cubicBezTo>
                  <a:cubicBezTo>
                    <a:pt x="226" y="447"/>
                    <a:pt x="226" y="446"/>
                    <a:pt x="226" y="446"/>
                  </a:cubicBezTo>
                  <a:cubicBezTo>
                    <a:pt x="227" y="438"/>
                    <a:pt x="231" y="432"/>
                    <a:pt x="236" y="432"/>
                  </a:cubicBezTo>
                  <a:cubicBezTo>
                    <a:pt x="241" y="431"/>
                    <a:pt x="247" y="437"/>
                    <a:pt x="249" y="444"/>
                  </a:cubicBezTo>
                  <a:cubicBezTo>
                    <a:pt x="249" y="446"/>
                    <a:pt x="249" y="447"/>
                    <a:pt x="250" y="448"/>
                  </a:cubicBezTo>
                  <a:cubicBezTo>
                    <a:pt x="253" y="448"/>
                    <a:pt x="257" y="447"/>
                    <a:pt x="261" y="447"/>
                  </a:cubicBezTo>
                  <a:cubicBezTo>
                    <a:pt x="260" y="445"/>
                    <a:pt x="260" y="444"/>
                    <a:pt x="260" y="443"/>
                  </a:cubicBezTo>
                  <a:cubicBezTo>
                    <a:pt x="260" y="435"/>
                    <a:pt x="263" y="428"/>
                    <a:pt x="268" y="427"/>
                  </a:cubicBezTo>
                  <a:cubicBezTo>
                    <a:pt x="273" y="425"/>
                    <a:pt x="279" y="430"/>
                    <a:pt x="283" y="438"/>
                  </a:cubicBezTo>
                  <a:cubicBezTo>
                    <a:pt x="283" y="439"/>
                    <a:pt x="284" y="440"/>
                    <a:pt x="284" y="441"/>
                  </a:cubicBezTo>
                  <a:cubicBezTo>
                    <a:pt x="288" y="441"/>
                    <a:pt x="291" y="439"/>
                    <a:pt x="295" y="438"/>
                  </a:cubicBezTo>
                  <a:cubicBezTo>
                    <a:pt x="294" y="437"/>
                    <a:pt x="294" y="436"/>
                    <a:pt x="294" y="435"/>
                  </a:cubicBezTo>
                  <a:cubicBezTo>
                    <a:pt x="292" y="427"/>
                    <a:pt x="294" y="419"/>
                    <a:pt x="299" y="417"/>
                  </a:cubicBezTo>
                  <a:cubicBezTo>
                    <a:pt x="304" y="415"/>
                    <a:pt x="311" y="419"/>
                    <a:pt x="315" y="426"/>
                  </a:cubicBezTo>
                  <a:cubicBezTo>
                    <a:pt x="316" y="427"/>
                    <a:pt x="316" y="428"/>
                    <a:pt x="317" y="430"/>
                  </a:cubicBezTo>
                  <a:cubicBezTo>
                    <a:pt x="320" y="428"/>
                    <a:pt x="324" y="426"/>
                    <a:pt x="327" y="425"/>
                  </a:cubicBezTo>
                  <a:cubicBezTo>
                    <a:pt x="327" y="423"/>
                    <a:pt x="326" y="422"/>
                    <a:pt x="325" y="421"/>
                  </a:cubicBezTo>
                  <a:cubicBezTo>
                    <a:pt x="322" y="413"/>
                    <a:pt x="323" y="406"/>
                    <a:pt x="327" y="403"/>
                  </a:cubicBezTo>
                  <a:cubicBezTo>
                    <a:pt x="332" y="400"/>
                    <a:pt x="340" y="403"/>
                    <a:pt x="346" y="409"/>
                  </a:cubicBezTo>
                  <a:cubicBezTo>
                    <a:pt x="346" y="410"/>
                    <a:pt x="347" y="411"/>
                    <a:pt x="348" y="413"/>
                  </a:cubicBezTo>
                  <a:cubicBezTo>
                    <a:pt x="351" y="410"/>
                    <a:pt x="354" y="408"/>
                    <a:pt x="357" y="406"/>
                  </a:cubicBezTo>
                  <a:cubicBezTo>
                    <a:pt x="356" y="405"/>
                    <a:pt x="356" y="404"/>
                    <a:pt x="355" y="403"/>
                  </a:cubicBezTo>
                  <a:cubicBezTo>
                    <a:pt x="350" y="396"/>
                    <a:pt x="349" y="388"/>
                    <a:pt x="354" y="384"/>
                  </a:cubicBezTo>
                  <a:cubicBezTo>
                    <a:pt x="358" y="380"/>
                    <a:pt x="366" y="382"/>
                    <a:pt x="373" y="388"/>
                  </a:cubicBezTo>
                  <a:cubicBezTo>
                    <a:pt x="374" y="389"/>
                    <a:pt x="375" y="390"/>
                    <a:pt x="375" y="390"/>
                  </a:cubicBezTo>
                  <a:cubicBezTo>
                    <a:pt x="376" y="391"/>
                    <a:pt x="376" y="391"/>
                    <a:pt x="376" y="391"/>
                  </a:cubicBezTo>
                  <a:cubicBezTo>
                    <a:pt x="379" y="388"/>
                    <a:pt x="381" y="386"/>
                    <a:pt x="384" y="383"/>
                  </a:cubicBezTo>
                  <a:cubicBezTo>
                    <a:pt x="384" y="383"/>
                    <a:pt x="384" y="383"/>
                    <a:pt x="384" y="383"/>
                  </a:cubicBezTo>
                  <a:cubicBezTo>
                    <a:pt x="383" y="382"/>
                    <a:pt x="382" y="381"/>
                    <a:pt x="381" y="380"/>
                  </a:cubicBezTo>
                  <a:cubicBezTo>
                    <a:pt x="375" y="374"/>
                    <a:pt x="373" y="366"/>
                    <a:pt x="377" y="361"/>
                  </a:cubicBezTo>
                  <a:cubicBezTo>
                    <a:pt x="381" y="357"/>
                    <a:pt x="389" y="357"/>
                    <a:pt x="397" y="363"/>
                  </a:cubicBezTo>
                  <a:cubicBezTo>
                    <a:pt x="398" y="363"/>
                    <a:pt x="398" y="364"/>
                    <a:pt x="399" y="364"/>
                  </a:cubicBezTo>
                  <a:cubicBezTo>
                    <a:pt x="400" y="365"/>
                    <a:pt x="400" y="365"/>
                    <a:pt x="400" y="365"/>
                  </a:cubicBezTo>
                  <a:cubicBezTo>
                    <a:pt x="402" y="362"/>
                    <a:pt x="405" y="359"/>
                    <a:pt x="407" y="356"/>
                  </a:cubicBezTo>
                  <a:cubicBezTo>
                    <a:pt x="406" y="355"/>
                    <a:pt x="406" y="355"/>
                    <a:pt x="406" y="355"/>
                  </a:cubicBezTo>
                  <a:cubicBezTo>
                    <a:pt x="405" y="355"/>
                    <a:pt x="405" y="354"/>
                    <a:pt x="404" y="354"/>
                  </a:cubicBezTo>
                  <a:cubicBezTo>
                    <a:pt x="396" y="348"/>
                    <a:pt x="393" y="340"/>
                    <a:pt x="396" y="335"/>
                  </a:cubicBezTo>
                  <a:cubicBezTo>
                    <a:pt x="399" y="330"/>
                    <a:pt x="408" y="329"/>
                    <a:pt x="417" y="334"/>
                  </a:cubicBezTo>
                  <a:cubicBezTo>
                    <a:pt x="417" y="334"/>
                    <a:pt x="418" y="334"/>
                    <a:pt x="419" y="335"/>
                  </a:cubicBezTo>
                  <a:cubicBezTo>
                    <a:pt x="419" y="335"/>
                    <a:pt x="419" y="335"/>
                    <a:pt x="420" y="336"/>
                  </a:cubicBezTo>
                  <a:cubicBezTo>
                    <a:pt x="422" y="332"/>
                    <a:pt x="424" y="329"/>
                    <a:pt x="425" y="325"/>
                  </a:cubicBezTo>
                  <a:cubicBezTo>
                    <a:pt x="425" y="325"/>
                    <a:pt x="425" y="325"/>
                    <a:pt x="425" y="325"/>
                  </a:cubicBezTo>
                  <a:cubicBezTo>
                    <a:pt x="424" y="325"/>
                    <a:pt x="423" y="324"/>
                    <a:pt x="423" y="324"/>
                  </a:cubicBezTo>
                  <a:cubicBezTo>
                    <a:pt x="423" y="324"/>
                    <a:pt x="423" y="324"/>
                    <a:pt x="423" y="324"/>
                  </a:cubicBezTo>
                  <a:cubicBezTo>
                    <a:pt x="413" y="320"/>
                    <a:pt x="409" y="313"/>
                    <a:pt x="411" y="308"/>
                  </a:cubicBezTo>
                  <a:cubicBezTo>
                    <a:pt x="413" y="302"/>
                    <a:pt x="422" y="296"/>
                    <a:pt x="432" y="304"/>
                  </a:cubicBezTo>
                  <a:cubicBezTo>
                    <a:pt x="431" y="304"/>
                    <a:pt x="431" y="304"/>
                    <a:pt x="431" y="304"/>
                  </a:cubicBezTo>
                  <a:cubicBezTo>
                    <a:pt x="432" y="304"/>
                    <a:pt x="433" y="303"/>
                    <a:pt x="433" y="304"/>
                  </a:cubicBezTo>
                  <a:cubicBezTo>
                    <a:pt x="434" y="304"/>
                    <a:pt x="434" y="304"/>
                    <a:pt x="435" y="304"/>
                  </a:cubicBezTo>
                  <a:cubicBezTo>
                    <a:pt x="436" y="300"/>
                    <a:pt x="438" y="296"/>
                    <a:pt x="439" y="293"/>
                  </a:cubicBezTo>
                  <a:cubicBezTo>
                    <a:pt x="438" y="293"/>
                    <a:pt x="438" y="292"/>
                    <a:pt x="437" y="292"/>
                  </a:cubicBezTo>
                  <a:cubicBezTo>
                    <a:pt x="436" y="292"/>
                    <a:pt x="436" y="292"/>
                    <a:pt x="435" y="292"/>
                  </a:cubicBezTo>
                  <a:cubicBezTo>
                    <a:pt x="426" y="289"/>
                    <a:pt x="420" y="282"/>
                    <a:pt x="421" y="276"/>
                  </a:cubicBezTo>
                  <a:cubicBezTo>
                    <a:pt x="423" y="270"/>
                    <a:pt x="432" y="267"/>
                    <a:pt x="442" y="268"/>
                  </a:cubicBezTo>
                  <a:cubicBezTo>
                    <a:pt x="442" y="268"/>
                    <a:pt x="442" y="268"/>
                    <a:pt x="442" y="268"/>
                  </a:cubicBezTo>
                  <a:cubicBezTo>
                    <a:pt x="442" y="268"/>
                    <a:pt x="442" y="269"/>
                    <a:pt x="443" y="269"/>
                  </a:cubicBezTo>
                  <a:cubicBezTo>
                    <a:pt x="444" y="269"/>
                    <a:pt x="444" y="269"/>
                    <a:pt x="445" y="269"/>
                  </a:cubicBezTo>
                  <a:cubicBezTo>
                    <a:pt x="446" y="265"/>
                    <a:pt x="446" y="261"/>
                    <a:pt x="447" y="258"/>
                  </a:cubicBezTo>
                  <a:cubicBezTo>
                    <a:pt x="446" y="258"/>
                    <a:pt x="445" y="257"/>
                    <a:pt x="445" y="257"/>
                  </a:cubicBezTo>
                  <a:cubicBezTo>
                    <a:pt x="444" y="257"/>
                    <a:pt x="443" y="256"/>
                    <a:pt x="443" y="256"/>
                  </a:cubicBezTo>
                  <a:cubicBezTo>
                    <a:pt x="443" y="256"/>
                    <a:pt x="443" y="256"/>
                    <a:pt x="443" y="256"/>
                  </a:cubicBezTo>
                  <a:cubicBezTo>
                    <a:pt x="433" y="256"/>
                    <a:pt x="427" y="250"/>
                    <a:pt x="427" y="244"/>
                  </a:cubicBezTo>
                  <a:cubicBezTo>
                    <a:pt x="427" y="237"/>
                    <a:pt x="435" y="233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cubicBezTo>
                    <a:pt x="447" y="234"/>
                    <a:pt x="447" y="234"/>
                    <a:pt x="447" y="234"/>
                  </a:cubicBezTo>
                  <a:moveTo>
                    <a:pt x="319" y="97"/>
                  </a:moveTo>
                  <a:cubicBezTo>
                    <a:pt x="333" y="88"/>
                    <a:pt x="355" y="106"/>
                    <a:pt x="372" y="132"/>
                  </a:cubicBezTo>
                  <a:cubicBezTo>
                    <a:pt x="388" y="159"/>
                    <a:pt x="395" y="187"/>
                    <a:pt x="381" y="196"/>
                  </a:cubicBezTo>
                  <a:cubicBezTo>
                    <a:pt x="369" y="203"/>
                    <a:pt x="340" y="187"/>
                    <a:pt x="324" y="162"/>
                  </a:cubicBezTo>
                  <a:cubicBezTo>
                    <a:pt x="309" y="138"/>
                    <a:pt x="307" y="104"/>
                    <a:pt x="319" y="97"/>
                  </a:cubicBezTo>
                  <a:moveTo>
                    <a:pt x="280" y="313"/>
                  </a:moveTo>
                  <a:cubicBezTo>
                    <a:pt x="231" y="344"/>
                    <a:pt x="167" y="329"/>
                    <a:pt x="136" y="280"/>
                  </a:cubicBezTo>
                  <a:cubicBezTo>
                    <a:pt x="106" y="231"/>
                    <a:pt x="120" y="167"/>
                    <a:pt x="169" y="137"/>
                  </a:cubicBezTo>
                  <a:cubicBezTo>
                    <a:pt x="218" y="106"/>
                    <a:pt x="282" y="121"/>
                    <a:pt x="313" y="169"/>
                  </a:cubicBezTo>
                  <a:cubicBezTo>
                    <a:pt x="343" y="218"/>
                    <a:pt x="329" y="283"/>
                    <a:pt x="280" y="313"/>
                  </a:cubicBezTo>
                  <a:moveTo>
                    <a:pt x="218" y="51"/>
                  </a:moveTo>
                  <a:cubicBezTo>
                    <a:pt x="249" y="50"/>
                    <a:pt x="277" y="58"/>
                    <a:pt x="277" y="75"/>
                  </a:cubicBezTo>
                  <a:cubicBezTo>
                    <a:pt x="278" y="89"/>
                    <a:pt x="249" y="106"/>
                    <a:pt x="220" y="107"/>
                  </a:cubicBezTo>
                  <a:cubicBezTo>
                    <a:pt x="191" y="108"/>
                    <a:pt x="161" y="93"/>
                    <a:pt x="161" y="79"/>
                  </a:cubicBezTo>
                  <a:cubicBezTo>
                    <a:pt x="160" y="62"/>
                    <a:pt x="187" y="52"/>
                    <a:pt x="218" y="51"/>
                  </a:cubicBezTo>
                  <a:moveTo>
                    <a:pt x="71" y="144"/>
                  </a:moveTo>
                  <a:cubicBezTo>
                    <a:pt x="85" y="116"/>
                    <a:pt x="106" y="96"/>
                    <a:pt x="121" y="104"/>
                  </a:cubicBezTo>
                  <a:cubicBezTo>
                    <a:pt x="133" y="110"/>
                    <a:pt x="134" y="144"/>
                    <a:pt x="120" y="170"/>
                  </a:cubicBezTo>
                  <a:cubicBezTo>
                    <a:pt x="107" y="195"/>
                    <a:pt x="79" y="214"/>
                    <a:pt x="66" y="207"/>
                  </a:cubicBezTo>
                  <a:cubicBezTo>
                    <a:pt x="51" y="199"/>
                    <a:pt x="56" y="171"/>
                    <a:pt x="71" y="144"/>
                  </a:cubicBezTo>
                  <a:moveTo>
                    <a:pt x="130" y="353"/>
                  </a:moveTo>
                  <a:cubicBezTo>
                    <a:pt x="116" y="362"/>
                    <a:pt x="94" y="343"/>
                    <a:pt x="77" y="317"/>
                  </a:cubicBezTo>
                  <a:cubicBezTo>
                    <a:pt x="61" y="291"/>
                    <a:pt x="54" y="263"/>
                    <a:pt x="68" y="254"/>
                  </a:cubicBezTo>
                  <a:cubicBezTo>
                    <a:pt x="80" y="247"/>
                    <a:pt x="109" y="263"/>
                    <a:pt x="125" y="287"/>
                  </a:cubicBezTo>
                  <a:cubicBezTo>
                    <a:pt x="140" y="312"/>
                    <a:pt x="142" y="346"/>
                    <a:pt x="130" y="353"/>
                  </a:cubicBezTo>
                  <a:moveTo>
                    <a:pt x="231" y="399"/>
                  </a:moveTo>
                  <a:cubicBezTo>
                    <a:pt x="200" y="400"/>
                    <a:pt x="172" y="392"/>
                    <a:pt x="172" y="375"/>
                  </a:cubicBezTo>
                  <a:cubicBezTo>
                    <a:pt x="171" y="361"/>
                    <a:pt x="200" y="344"/>
                    <a:pt x="229" y="343"/>
                  </a:cubicBezTo>
                  <a:cubicBezTo>
                    <a:pt x="258" y="342"/>
                    <a:pt x="288" y="357"/>
                    <a:pt x="288" y="371"/>
                  </a:cubicBezTo>
                  <a:cubicBezTo>
                    <a:pt x="289" y="387"/>
                    <a:pt x="262" y="397"/>
                    <a:pt x="231" y="399"/>
                  </a:cubicBezTo>
                  <a:moveTo>
                    <a:pt x="378" y="306"/>
                  </a:moveTo>
                  <a:cubicBezTo>
                    <a:pt x="364" y="334"/>
                    <a:pt x="343" y="354"/>
                    <a:pt x="328" y="346"/>
                  </a:cubicBezTo>
                  <a:cubicBezTo>
                    <a:pt x="316" y="339"/>
                    <a:pt x="315" y="306"/>
                    <a:pt x="329" y="280"/>
                  </a:cubicBezTo>
                  <a:cubicBezTo>
                    <a:pt x="342" y="254"/>
                    <a:pt x="370" y="236"/>
                    <a:pt x="383" y="243"/>
                  </a:cubicBezTo>
                  <a:cubicBezTo>
                    <a:pt x="398" y="250"/>
                    <a:pt x="393" y="279"/>
                    <a:pt x="378" y="3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0" name="Freeform 35"/>
            <p:cNvSpPr>
              <a:spLocks noEditPoints="1"/>
            </p:cNvSpPr>
            <p:nvPr/>
          </p:nvSpPr>
          <p:spPr bwMode="auto">
            <a:xfrm>
              <a:off x="6932633" y="2390376"/>
              <a:ext cx="1191002" cy="1192631"/>
            </a:xfrm>
            <a:custGeom>
              <a:avLst/>
              <a:gdLst>
                <a:gd name="T0" fmla="*/ 207 w 618"/>
                <a:gd name="T1" fmla="*/ 17 h 619"/>
                <a:gd name="T2" fmla="*/ 187 w 618"/>
                <a:gd name="T3" fmla="*/ 58 h 619"/>
                <a:gd name="T4" fmla="*/ 140 w 618"/>
                <a:gd name="T5" fmla="*/ 72 h 619"/>
                <a:gd name="T6" fmla="*/ 105 w 618"/>
                <a:gd name="T7" fmla="*/ 77 h 619"/>
                <a:gd name="T8" fmla="*/ 60 w 618"/>
                <a:gd name="T9" fmla="*/ 126 h 619"/>
                <a:gd name="T10" fmla="*/ 67 w 618"/>
                <a:gd name="T11" fmla="*/ 170 h 619"/>
                <a:gd name="T12" fmla="*/ 13 w 618"/>
                <a:gd name="T13" fmla="*/ 220 h 619"/>
                <a:gd name="T14" fmla="*/ 30 w 618"/>
                <a:gd name="T15" fmla="*/ 291 h 619"/>
                <a:gd name="T16" fmla="*/ 0 w 618"/>
                <a:gd name="T17" fmla="*/ 324 h 619"/>
                <a:gd name="T18" fmla="*/ 10 w 618"/>
                <a:gd name="T19" fmla="*/ 390 h 619"/>
                <a:gd name="T20" fmla="*/ 49 w 618"/>
                <a:gd name="T21" fmla="*/ 413 h 619"/>
                <a:gd name="T22" fmla="*/ 55 w 618"/>
                <a:gd name="T23" fmla="*/ 485 h 619"/>
                <a:gd name="T24" fmla="*/ 121 w 618"/>
                <a:gd name="T25" fmla="*/ 516 h 619"/>
                <a:gd name="T26" fmla="*/ 128 w 618"/>
                <a:gd name="T27" fmla="*/ 561 h 619"/>
                <a:gd name="T28" fmla="*/ 186 w 618"/>
                <a:gd name="T29" fmla="*/ 594 h 619"/>
                <a:gd name="T30" fmla="*/ 228 w 618"/>
                <a:gd name="T31" fmla="*/ 577 h 619"/>
                <a:gd name="T32" fmla="*/ 288 w 618"/>
                <a:gd name="T33" fmla="*/ 618 h 619"/>
                <a:gd name="T34" fmla="*/ 307 w 618"/>
                <a:gd name="T35" fmla="*/ 602 h 619"/>
                <a:gd name="T36" fmla="*/ 368 w 618"/>
                <a:gd name="T37" fmla="*/ 614 h 619"/>
                <a:gd name="T38" fmla="*/ 393 w 618"/>
                <a:gd name="T39" fmla="*/ 577 h 619"/>
                <a:gd name="T40" fmla="*/ 455 w 618"/>
                <a:gd name="T41" fmla="*/ 583 h 619"/>
                <a:gd name="T42" fmla="*/ 468 w 618"/>
                <a:gd name="T43" fmla="*/ 540 h 619"/>
                <a:gd name="T44" fmla="*/ 538 w 618"/>
                <a:gd name="T45" fmla="*/ 519 h 619"/>
                <a:gd name="T46" fmla="*/ 553 w 618"/>
                <a:gd name="T47" fmla="*/ 448 h 619"/>
                <a:gd name="T48" fmla="*/ 595 w 618"/>
                <a:gd name="T49" fmla="*/ 430 h 619"/>
                <a:gd name="T50" fmla="*/ 576 w 618"/>
                <a:gd name="T51" fmla="*/ 395 h 619"/>
                <a:gd name="T52" fmla="*/ 616 w 618"/>
                <a:gd name="T53" fmla="*/ 354 h 619"/>
                <a:gd name="T54" fmla="*/ 589 w 618"/>
                <a:gd name="T55" fmla="*/ 286 h 619"/>
                <a:gd name="T56" fmla="*/ 614 w 618"/>
                <a:gd name="T57" fmla="*/ 249 h 619"/>
                <a:gd name="T58" fmla="*/ 570 w 618"/>
                <a:gd name="T59" fmla="*/ 205 h 619"/>
                <a:gd name="T60" fmla="*/ 582 w 618"/>
                <a:gd name="T61" fmla="*/ 162 h 619"/>
                <a:gd name="T62" fmla="*/ 544 w 618"/>
                <a:gd name="T63" fmla="*/ 107 h 619"/>
                <a:gd name="T64" fmla="*/ 499 w 618"/>
                <a:gd name="T65" fmla="*/ 103 h 619"/>
                <a:gd name="T66" fmla="*/ 466 w 618"/>
                <a:gd name="T67" fmla="*/ 77 h 619"/>
                <a:gd name="T68" fmla="*/ 452 w 618"/>
                <a:gd name="T69" fmla="*/ 34 h 619"/>
                <a:gd name="T70" fmla="*/ 390 w 618"/>
                <a:gd name="T71" fmla="*/ 10 h 619"/>
                <a:gd name="T72" fmla="*/ 350 w 618"/>
                <a:gd name="T73" fmla="*/ 32 h 619"/>
                <a:gd name="T74" fmla="*/ 285 w 618"/>
                <a:gd name="T75" fmla="*/ 1 h 619"/>
                <a:gd name="T76" fmla="*/ 225 w 618"/>
                <a:gd name="T77" fmla="*/ 42 h 619"/>
                <a:gd name="T78" fmla="*/ 188 w 618"/>
                <a:gd name="T79" fmla="*/ 286 h 619"/>
                <a:gd name="T80" fmla="*/ 228 w 618"/>
                <a:gd name="T81" fmla="*/ 335 h 619"/>
                <a:gd name="T82" fmla="*/ 334 w 618"/>
                <a:gd name="T83" fmla="*/ 390 h 619"/>
                <a:gd name="T84" fmla="*/ 223 w 618"/>
                <a:gd name="T85" fmla="*/ 399 h 619"/>
                <a:gd name="T86" fmla="*/ 82 w 618"/>
                <a:gd name="T87" fmla="*/ 398 h 619"/>
                <a:gd name="T88" fmla="*/ 323 w 618"/>
                <a:gd name="T89" fmla="*/ 552 h 619"/>
                <a:gd name="T90" fmla="*/ 534 w 618"/>
                <a:gd name="T91" fmla="*/ 402 h 619"/>
                <a:gd name="T92" fmla="*/ 437 w 618"/>
                <a:gd name="T93" fmla="*/ 291 h 619"/>
                <a:gd name="T94" fmla="*/ 541 w 618"/>
                <a:gd name="T95" fmla="*/ 237 h 619"/>
                <a:gd name="T96" fmla="*/ 295 w 618"/>
                <a:gd name="T97" fmla="*/ 186 h 619"/>
                <a:gd name="T98" fmla="*/ 441 w 618"/>
                <a:gd name="T99" fmla="*/ 10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8" h="619">
                  <a:moveTo>
                    <a:pt x="225" y="42"/>
                  </a:moveTo>
                  <a:cubicBezTo>
                    <a:pt x="225" y="42"/>
                    <a:pt x="225" y="42"/>
                    <a:pt x="225" y="42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7" y="58"/>
                    <a:pt x="187" y="58"/>
                    <a:pt x="187" y="58"/>
                  </a:cubicBezTo>
                  <a:cubicBezTo>
                    <a:pt x="174" y="64"/>
                    <a:pt x="162" y="71"/>
                    <a:pt x="150" y="7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08" y="115"/>
                    <a:pt x="98" y="125"/>
                    <a:pt x="89" y="137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67" y="170"/>
                    <a:pt x="67" y="170"/>
                    <a:pt x="67" y="170"/>
                  </a:cubicBezTo>
                  <a:cubicBezTo>
                    <a:pt x="59" y="183"/>
                    <a:pt x="53" y="196"/>
                    <a:pt x="48" y="209"/>
                  </a:cubicBezTo>
                  <a:cubicBezTo>
                    <a:pt x="17" y="207"/>
                    <a:pt x="17" y="207"/>
                    <a:pt x="17" y="207"/>
                  </a:cubicBezTo>
                  <a:cubicBezTo>
                    <a:pt x="13" y="220"/>
                    <a:pt x="13" y="220"/>
                    <a:pt x="13" y="220"/>
                  </a:cubicBezTo>
                  <a:cubicBezTo>
                    <a:pt x="9" y="232"/>
                    <a:pt x="9" y="232"/>
                    <a:pt x="9" y="232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3" y="262"/>
                    <a:pt x="31" y="276"/>
                    <a:pt x="30" y="291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0" y="331"/>
                    <a:pt x="30" y="331"/>
                    <a:pt x="30" y="331"/>
                  </a:cubicBezTo>
                  <a:cubicBezTo>
                    <a:pt x="31" y="346"/>
                    <a:pt x="34" y="360"/>
                    <a:pt x="37" y="374"/>
                  </a:cubicBezTo>
                  <a:cubicBezTo>
                    <a:pt x="10" y="390"/>
                    <a:pt x="10" y="390"/>
                    <a:pt x="10" y="390"/>
                  </a:cubicBezTo>
                  <a:cubicBezTo>
                    <a:pt x="14" y="403"/>
                    <a:pt x="14" y="403"/>
                    <a:pt x="14" y="403"/>
                  </a:cubicBezTo>
                  <a:cubicBezTo>
                    <a:pt x="18" y="415"/>
                    <a:pt x="18" y="415"/>
                    <a:pt x="18" y="415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55" y="426"/>
                    <a:pt x="61" y="439"/>
                    <a:pt x="68" y="452"/>
                  </a:cubicBezTo>
                  <a:cubicBezTo>
                    <a:pt x="47" y="475"/>
                    <a:pt x="47" y="475"/>
                    <a:pt x="47" y="475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62" y="496"/>
                    <a:pt x="62" y="496"/>
                    <a:pt x="62" y="496"/>
                  </a:cubicBezTo>
                  <a:cubicBezTo>
                    <a:pt x="91" y="485"/>
                    <a:pt x="91" y="485"/>
                    <a:pt x="91" y="485"/>
                  </a:cubicBezTo>
                  <a:cubicBezTo>
                    <a:pt x="100" y="496"/>
                    <a:pt x="110" y="507"/>
                    <a:pt x="121" y="516"/>
                  </a:cubicBezTo>
                  <a:cubicBezTo>
                    <a:pt x="108" y="545"/>
                    <a:pt x="108" y="545"/>
                    <a:pt x="108" y="545"/>
                  </a:cubicBezTo>
                  <a:cubicBezTo>
                    <a:pt x="118" y="553"/>
                    <a:pt x="118" y="553"/>
                    <a:pt x="118" y="553"/>
                  </a:cubicBezTo>
                  <a:cubicBezTo>
                    <a:pt x="128" y="561"/>
                    <a:pt x="128" y="561"/>
                    <a:pt x="128" y="561"/>
                  </a:cubicBezTo>
                  <a:cubicBezTo>
                    <a:pt x="153" y="542"/>
                    <a:pt x="153" y="542"/>
                    <a:pt x="153" y="542"/>
                  </a:cubicBezTo>
                  <a:cubicBezTo>
                    <a:pt x="165" y="550"/>
                    <a:pt x="177" y="557"/>
                    <a:pt x="190" y="563"/>
                  </a:cubicBezTo>
                  <a:cubicBezTo>
                    <a:pt x="186" y="594"/>
                    <a:pt x="186" y="594"/>
                    <a:pt x="186" y="594"/>
                  </a:cubicBezTo>
                  <a:cubicBezTo>
                    <a:pt x="198" y="598"/>
                    <a:pt x="198" y="598"/>
                    <a:pt x="198" y="598"/>
                  </a:cubicBezTo>
                  <a:cubicBezTo>
                    <a:pt x="210" y="603"/>
                    <a:pt x="210" y="603"/>
                    <a:pt x="210" y="603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42" y="582"/>
                    <a:pt x="256" y="585"/>
                    <a:pt x="270" y="587"/>
                  </a:cubicBezTo>
                  <a:cubicBezTo>
                    <a:pt x="275" y="618"/>
                    <a:pt x="275" y="618"/>
                    <a:pt x="275" y="618"/>
                  </a:cubicBezTo>
                  <a:cubicBezTo>
                    <a:pt x="288" y="618"/>
                    <a:pt x="288" y="618"/>
                    <a:pt x="288" y="618"/>
                  </a:cubicBezTo>
                  <a:cubicBezTo>
                    <a:pt x="301" y="619"/>
                    <a:pt x="301" y="619"/>
                    <a:pt x="301" y="619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07" y="602"/>
                    <a:pt x="307" y="602"/>
                    <a:pt x="307" y="602"/>
                  </a:cubicBezTo>
                  <a:cubicBezTo>
                    <a:pt x="311" y="590"/>
                    <a:pt x="311" y="590"/>
                    <a:pt x="311" y="590"/>
                  </a:cubicBezTo>
                  <a:cubicBezTo>
                    <a:pt x="325" y="590"/>
                    <a:pt x="339" y="588"/>
                    <a:pt x="354" y="586"/>
                  </a:cubicBezTo>
                  <a:cubicBezTo>
                    <a:pt x="368" y="614"/>
                    <a:pt x="368" y="614"/>
                    <a:pt x="368" y="614"/>
                  </a:cubicBezTo>
                  <a:cubicBezTo>
                    <a:pt x="380" y="611"/>
                    <a:pt x="380" y="611"/>
                    <a:pt x="380" y="611"/>
                  </a:cubicBezTo>
                  <a:cubicBezTo>
                    <a:pt x="393" y="608"/>
                    <a:pt x="393" y="608"/>
                    <a:pt x="393" y="608"/>
                  </a:cubicBezTo>
                  <a:cubicBezTo>
                    <a:pt x="393" y="577"/>
                    <a:pt x="393" y="577"/>
                    <a:pt x="393" y="577"/>
                  </a:cubicBezTo>
                  <a:cubicBezTo>
                    <a:pt x="394" y="577"/>
                    <a:pt x="394" y="577"/>
                    <a:pt x="394" y="577"/>
                  </a:cubicBezTo>
                  <a:cubicBezTo>
                    <a:pt x="408" y="572"/>
                    <a:pt x="421" y="567"/>
                    <a:pt x="433" y="561"/>
                  </a:cubicBezTo>
                  <a:cubicBezTo>
                    <a:pt x="455" y="583"/>
                    <a:pt x="455" y="583"/>
                    <a:pt x="455" y="583"/>
                  </a:cubicBezTo>
                  <a:cubicBezTo>
                    <a:pt x="466" y="577"/>
                    <a:pt x="466" y="577"/>
                    <a:pt x="466" y="577"/>
                  </a:cubicBezTo>
                  <a:cubicBezTo>
                    <a:pt x="477" y="570"/>
                    <a:pt x="477" y="570"/>
                    <a:pt x="477" y="570"/>
                  </a:cubicBezTo>
                  <a:cubicBezTo>
                    <a:pt x="468" y="540"/>
                    <a:pt x="468" y="540"/>
                    <a:pt x="468" y="540"/>
                  </a:cubicBezTo>
                  <a:cubicBezTo>
                    <a:pt x="480" y="532"/>
                    <a:pt x="491" y="523"/>
                    <a:pt x="502" y="513"/>
                  </a:cubicBezTo>
                  <a:cubicBezTo>
                    <a:pt x="529" y="528"/>
                    <a:pt x="529" y="528"/>
                    <a:pt x="529" y="528"/>
                  </a:cubicBezTo>
                  <a:cubicBezTo>
                    <a:pt x="538" y="519"/>
                    <a:pt x="538" y="519"/>
                    <a:pt x="538" y="519"/>
                  </a:cubicBezTo>
                  <a:cubicBezTo>
                    <a:pt x="547" y="509"/>
                    <a:pt x="547" y="509"/>
                    <a:pt x="547" y="509"/>
                  </a:cubicBezTo>
                  <a:cubicBezTo>
                    <a:pt x="529" y="483"/>
                    <a:pt x="529" y="483"/>
                    <a:pt x="529" y="483"/>
                  </a:cubicBezTo>
                  <a:cubicBezTo>
                    <a:pt x="538" y="472"/>
                    <a:pt x="546" y="460"/>
                    <a:pt x="553" y="448"/>
                  </a:cubicBezTo>
                  <a:cubicBezTo>
                    <a:pt x="584" y="454"/>
                    <a:pt x="584" y="454"/>
                    <a:pt x="584" y="454"/>
                  </a:cubicBezTo>
                  <a:cubicBezTo>
                    <a:pt x="589" y="442"/>
                    <a:pt x="589" y="442"/>
                    <a:pt x="589" y="442"/>
                  </a:cubicBezTo>
                  <a:cubicBezTo>
                    <a:pt x="595" y="430"/>
                    <a:pt x="595" y="430"/>
                    <a:pt x="595" y="430"/>
                  </a:cubicBezTo>
                  <a:cubicBezTo>
                    <a:pt x="571" y="411"/>
                    <a:pt x="571" y="411"/>
                    <a:pt x="571" y="411"/>
                  </a:cubicBezTo>
                  <a:cubicBezTo>
                    <a:pt x="572" y="408"/>
                    <a:pt x="573" y="405"/>
                    <a:pt x="574" y="402"/>
                  </a:cubicBezTo>
                  <a:cubicBezTo>
                    <a:pt x="576" y="395"/>
                    <a:pt x="576" y="395"/>
                    <a:pt x="576" y="395"/>
                  </a:cubicBezTo>
                  <a:cubicBezTo>
                    <a:pt x="579" y="386"/>
                    <a:pt x="581" y="378"/>
                    <a:pt x="583" y="370"/>
                  </a:cubicBezTo>
                  <a:cubicBezTo>
                    <a:pt x="614" y="367"/>
                    <a:pt x="614" y="367"/>
                    <a:pt x="614" y="367"/>
                  </a:cubicBezTo>
                  <a:cubicBezTo>
                    <a:pt x="616" y="354"/>
                    <a:pt x="616" y="354"/>
                    <a:pt x="616" y="354"/>
                  </a:cubicBezTo>
                  <a:cubicBezTo>
                    <a:pt x="618" y="341"/>
                    <a:pt x="618" y="341"/>
                    <a:pt x="618" y="341"/>
                  </a:cubicBezTo>
                  <a:cubicBezTo>
                    <a:pt x="589" y="329"/>
                    <a:pt x="589" y="329"/>
                    <a:pt x="589" y="329"/>
                  </a:cubicBezTo>
                  <a:cubicBezTo>
                    <a:pt x="590" y="315"/>
                    <a:pt x="590" y="301"/>
                    <a:pt x="589" y="286"/>
                  </a:cubicBezTo>
                  <a:cubicBezTo>
                    <a:pt x="618" y="274"/>
                    <a:pt x="618" y="274"/>
                    <a:pt x="618" y="274"/>
                  </a:cubicBezTo>
                  <a:cubicBezTo>
                    <a:pt x="616" y="261"/>
                    <a:pt x="616" y="261"/>
                    <a:pt x="616" y="261"/>
                  </a:cubicBezTo>
                  <a:cubicBezTo>
                    <a:pt x="614" y="249"/>
                    <a:pt x="614" y="249"/>
                    <a:pt x="614" y="249"/>
                  </a:cubicBezTo>
                  <a:cubicBezTo>
                    <a:pt x="582" y="246"/>
                    <a:pt x="582" y="246"/>
                    <a:pt x="582" y="246"/>
                  </a:cubicBezTo>
                  <a:cubicBezTo>
                    <a:pt x="581" y="239"/>
                    <a:pt x="579" y="232"/>
                    <a:pt x="577" y="225"/>
                  </a:cubicBezTo>
                  <a:cubicBezTo>
                    <a:pt x="575" y="218"/>
                    <a:pt x="572" y="212"/>
                    <a:pt x="570" y="205"/>
                  </a:cubicBezTo>
                  <a:cubicBezTo>
                    <a:pt x="594" y="185"/>
                    <a:pt x="594" y="185"/>
                    <a:pt x="594" y="185"/>
                  </a:cubicBezTo>
                  <a:cubicBezTo>
                    <a:pt x="588" y="173"/>
                    <a:pt x="588" y="173"/>
                    <a:pt x="588" y="173"/>
                  </a:cubicBezTo>
                  <a:cubicBezTo>
                    <a:pt x="582" y="162"/>
                    <a:pt x="582" y="162"/>
                    <a:pt x="582" y="162"/>
                  </a:cubicBezTo>
                  <a:cubicBezTo>
                    <a:pt x="552" y="168"/>
                    <a:pt x="552" y="168"/>
                    <a:pt x="552" y="168"/>
                  </a:cubicBezTo>
                  <a:cubicBezTo>
                    <a:pt x="544" y="156"/>
                    <a:pt x="536" y="144"/>
                    <a:pt x="527" y="133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35" y="97"/>
                    <a:pt x="535" y="97"/>
                    <a:pt x="535" y="97"/>
                  </a:cubicBezTo>
                  <a:cubicBezTo>
                    <a:pt x="526" y="88"/>
                    <a:pt x="526" y="88"/>
                    <a:pt x="526" y="88"/>
                  </a:cubicBezTo>
                  <a:cubicBezTo>
                    <a:pt x="499" y="103"/>
                    <a:pt x="499" y="103"/>
                    <a:pt x="499" y="103"/>
                  </a:cubicBezTo>
                  <a:cubicBezTo>
                    <a:pt x="493" y="97"/>
                    <a:pt x="486" y="92"/>
                    <a:pt x="479" y="87"/>
                  </a:cubicBezTo>
                  <a:cubicBezTo>
                    <a:pt x="473" y="82"/>
                    <a:pt x="473" y="82"/>
                    <a:pt x="473" y="82"/>
                  </a:cubicBezTo>
                  <a:cubicBezTo>
                    <a:pt x="471" y="80"/>
                    <a:pt x="468" y="78"/>
                    <a:pt x="466" y="7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63" y="40"/>
                    <a:pt x="463" y="40"/>
                    <a:pt x="463" y="40"/>
                  </a:cubicBezTo>
                  <a:cubicBezTo>
                    <a:pt x="452" y="34"/>
                    <a:pt x="452" y="34"/>
                    <a:pt x="452" y="34"/>
                  </a:cubicBezTo>
                  <a:cubicBezTo>
                    <a:pt x="430" y="57"/>
                    <a:pt x="430" y="57"/>
                    <a:pt x="430" y="57"/>
                  </a:cubicBezTo>
                  <a:cubicBezTo>
                    <a:pt x="417" y="50"/>
                    <a:pt x="404" y="45"/>
                    <a:pt x="390" y="41"/>
                  </a:cubicBezTo>
                  <a:cubicBezTo>
                    <a:pt x="390" y="10"/>
                    <a:pt x="390" y="10"/>
                    <a:pt x="390" y="10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64" y="4"/>
                    <a:pt x="364" y="4"/>
                    <a:pt x="364" y="4"/>
                  </a:cubicBezTo>
                  <a:cubicBezTo>
                    <a:pt x="350" y="32"/>
                    <a:pt x="350" y="32"/>
                    <a:pt x="350" y="32"/>
                  </a:cubicBezTo>
                  <a:cubicBezTo>
                    <a:pt x="336" y="30"/>
                    <a:pt x="322" y="29"/>
                    <a:pt x="307" y="2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72" y="2"/>
                    <a:pt x="272" y="2"/>
                    <a:pt x="272" y="2"/>
                  </a:cubicBezTo>
                  <a:cubicBezTo>
                    <a:pt x="267" y="33"/>
                    <a:pt x="267" y="33"/>
                    <a:pt x="267" y="33"/>
                  </a:cubicBezTo>
                  <a:cubicBezTo>
                    <a:pt x="253" y="35"/>
                    <a:pt x="239" y="38"/>
                    <a:pt x="225" y="42"/>
                  </a:cubicBezTo>
                  <a:moveTo>
                    <a:pt x="156" y="121"/>
                  </a:moveTo>
                  <a:cubicBezTo>
                    <a:pt x="198" y="255"/>
                    <a:pt x="198" y="255"/>
                    <a:pt x="198" y="255"/>
                  </a:cubicBezTo>
                  <a:cubicBezTo>
                    <a:pt x="201" y="266"/>
                    <a:pt x="197" y="279"/>
                    <a:pt x="188" y="286"/>
                  </a:cubicBezTo>
                  <a:cubicBezTo>
                    <a:pt x="73" y="367"/>
                    <a:pt x="73" y="367"/>
                    <a:pt x="73" y="367"/>
                  </a:cubicBezTo>
                  <a:cubicBezTo>
                    <a:pt x="50" y="274"/>
                    <a:pt x="84" y="179"/>
                    <a:pt x="156" y="121"/>
                  </a:cubicBezTo>
                  <a:moveTo>
                    <a:pt x="228" y="335"/>
                  </a:moveTo>
                  <a:cubicBezTo>
                    <a:pt x="214" y="291"/>
                    <a:pt x="239" y="243"/>
                    <a:pt x="284" y="229"/>
                  </a:cubicBezTo>
                  <a:cubicBezTo>
                    <a:pt x="328" y="215"/>
                    <a:pt x="375" y="240"/>
                    <a:pt x="389" y="284"/>
                  </a:cubicBezTo>
                  <a:cubicBezTo>
                    <a:pt x="404" y="329"/>
                    <a:pt x="379" y="376"/>
                    <a:pt x="334" y="390"/>
                  </a:cubicBezTo>
                  <a:cubicBezTo>
                    <a:pt x="290" y="404"/>
                    <a:pt x="242" y="380"/>
                    <a:pt x="228" y="335"/>
                  </a:cubicBezTo>
                  <a:moveTo>
                    <a:pt x="82" y="398"/>
                  </a:moveTo>
                  <a:cubicBezTo>
                    <a:pt x="223" y="399"/>
                    <a:pt x="223" y="399"/>
                    <a:pt x="223" y="399"/>
                  </a:cubicBezTo>
                  <a:cubicBezTo>
                    <a:pt x="235" y="399"/>
                    <a:pt x="246" y="407"/>
                    <a:pt x="249" y="418"/>
                  </a:cubicBezTo>
                  <a:cubicBezTo>
                    <a:pt x="291" y="552"/>
                    <a:pt x="291" y="552"/>
                    <a:pt x="291" y="552"/>
                  </a:cubicBezTo>
                  <a:cubicBezTo>
                    <a:pt x="200" y="546"/>
                    <a:pt x="117" y="487"/>
                    <a:pt x="82" y="398"/>
                  </a:cubicBezTo>
                  <a:moveTo>
                    <a:pt x="534" y="402"/>
                  </a:moveTo>
                  <a:cubicBezTo>
                    <a:pt x="507" y="466"/>
                    <a:pt x="454" y="519"/>
                    <a:pt x="382" y="542"/>
                  </a:cubicBezTo>
                  <a:cubicBezTo>
                    <a:pt x="363" y="548"/>
                    <a:pt x="343" y="551"/>
                    <a:pt x="323" y="552"/>
                  </a:cubicBezTo>
                  <a:cubicBezTo>
                    <a:pt x="368" y="419"/>
                    <a:pt x="368" y="419"/>
                    <a:pt x="368" y="419"/>
                  </a:cubicBezTo>
                  <a:cubicBezTo>
                    <a:pt x="372" y="408"/>
                    <a:pt x="382" y="400"/>
                    <a:pt x="394" y="401"/>
                  </a:cubicBezTo>
                  <a:cubicBezTo>
                    <a:pt x="534" y="402"/>
                    <a:pt x="534" y="402"/>
                    <a:pt x="534" y="402"/>
                  </a:cubicBezTo>
                  <a:moveTo>
                    <a:pt x="541" y="237"/>
                  </a:moveTo>
                  <a:cubicBezTo>
                    <a:pt x="555" y="282"/>
                    <a:pt x="555" y="328"/>
                    <a:pt x="544" y="371"/>
                  </a:cubicBezTo>
                  <a:cubicBezTo>
                    <a:pt x="437" y="291"/>
                    <a:pt x="437" y="291"/>
                    <a:pt x="437" y="291"/>
                  </a:cubicBezTo>
                  <a:cubicBezTo>
                    <a:pt x="424" y="282"/>
                    <a:pt x="419" y="266"/>
                    <a:pt x="424" y="251"/>
                  </a:cubicBezTo>
                  <a:cubicBezTo>
                    <a:pt x="467" y="125"/>
                    <a:pt x="467" y="125"/>
                    <a:pt x="467" y="125"/>
                  </a:cubicBezTo>
                  <a:cubicBezTo>
                    <a:pt x="500" y="153"/>
                    <a:pt x="527" y="191"/>
                    <a:pt x="541" y="237"/>
                  </a:cubicBezTo>
                  <a:moveTo>
                    <a:pt x="441" y="105"/>
                  </a:moveTo>
                  <a:cubicBezTo>
                    <a:pt x="327" y="186"/>
                    <a:pt x="327" y="186"/>
                    <a:pt x="327" y="186"/>
                  </a:cubicBezTo>
                  <a:cubicBezTo>
                    <a:pt x="317" y="193"/>
                    <a:pt x="304" y="193"/>
                    <a:pt x="295" y="186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98" y="92"/>
                    <a:pt x="216" y="84"/>
                    <a:pt x="236" y="78"/>
                  </a:cubicBezTo>
                  <a:cubicBezTo>
                    <a:pt x="308" y="55"/>
                    <a:pt x="382" y="68"/>
                    <a:pt x="441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1" name="Freeform 36"/>
            <p:cNvSpPr>
              <a:spLocks noEditPoints="1"/>
            </p:cNvSpPr>
            <p:nvPr/>
          </p:nvSpPr>
          <p:spPr bwMode="auto">
            <a:xfrm>
              <a:off x="5942847" y="4075863"/>
              <a:ext cx="597130" cy="597945"/>
            </a:xfrm>
            <a:custGeom>
              <a:avLst/>
              <a:gdLst>
                <a:gd name="T0" fmla="*/ 234 w 310"/>
                <a:gd name="T1" fmla="*/ 262 h 310"/>
                <a:gd name="T2" fmla="*/ 263 w 310"/>
                <a:gd name="T3" fmla="*/ 266 h 310"/>
                <a:gd name="T4" fmla="*/ 264 w 310"/>
                <a:gd name="T5" fmla="*/ 250 h 310"/>
                <a:gd name="T6" fmla="*/ 280 w 310"/>
                <a:gd name="T7" fmla="*/ 234 h 310"/>
                <a:gd name="T8" fmla="*/ 289 w 310"/>
                <a:gd name="T9" fmla="*/ 216 h 310"/>
                <a:gd name="T10" fmla="*/ 288 w 310"/>
                <a:gd name="T11" fmla="*/ 192 h 310"/>
                <a:gd name="T12" fmla="*/ 308 w 310"/>
                <a:gd name="T13" fmla="*/ 184 h 310"/>
                <a:gd name="T14" fmla="*/ 287 w 310"/>
                <a:gd name="T15" fmla="*/ 164 h 310"/>
                <a:gd name="T16" fmla="*/ 310 w 310"/>
                <a:gd name="T17" fmla="*/ 146 h 310"/>
                <a:gd name="T18" fmla="*/ 298 w 310"/>
                <a:gd name="T19" fmla="*/ 135 h 310"/>
                <a:gd name="T20" fmla="*/ 296 w 310"/>
                <a:gd name="T21" fmla="*/ 112 h 310"/>
                <a:gd name="T22" fmla="*/ 290 w 310"/>
                <a:gd name="T23" fmla="*/ 94 h 310"/>
                <a:gd name="T24" fmla="*/ 276 w 310"/>
                <a:gd name="T25" fmla="*/ 76 h 310"/>
                <a:gd name="T26" fmla="*/ 277 w 310"/>
                <a:gd name="T27" fmla="*/ 59 h 310"/>
                <a:gd name="T28" fmla="*/ 250 w 310"/>
                <a:gd name="T29" fmla="*/ 62 h 310"/>
                <a:gd name="T30" fmla="*/ 250 w 310"/>
                <a:gd name="T31" fmla="*/ 32 h 310"/>
                <a:gd name="T32" fmla="*/ 233 w 310"/>
                <a:gd name="T33" fmla="*/ 34 h 310"/>
                <a:gd name="T34" fmla="*/ 214 w 310"/>
                <a:gd name="T35" fmla="*/ 23 h 310"/>
                <a:gd name="T36" fmla="*/ 206 w 310"/>
                <a:gd name="T37" fmla="*/ 8 h 310"/>
                <a:gd name="T38" fmla="*/ 183 w 310"/>
                <a:gd name="T39" fmla="*/ 25 h 310"/>
                <a:gd name="T40" fmla="*/ 169 w 310"/>
                <a:gd name="T41" fmla="*/ 0 h 310"/>
                <a:gd name="T42" fmla="*/ 156 w 310"/>
                <a:gd name="T43" fmla="*/ 11 h 310"/>
                <a:gd name="T44" fmla="*/ 133 w 310"/>
                <a:gd name="T45" fmla="*/ 9 h 310"/>
                <a:gd name="T46" fmla="*/ 114 w 310"/>
                <a:gd name="T47" fmla="*/ 13 h 310"/>
                <a:gd name="T48" fmla="*/ 94 w 310"/>
                <a:gd name="T49" fmla="*/ 24 h 310"/>
                <a:gd name="T50" fmla="*/ 83 w 310"/>
                <a:gd name="T51" fmla="*/ 17 h 310"/>
                <a:gd name="T52" fmla="*/ 78 w 310"/>
                <a:gd name="T53" fmla="*/ 34 h 310"/>
                <a:gd name="T54" fmla="*/ 58 w 310"/>
                <a:gd name="T55" fmla="*/ 44 h 310"/>
                <a:gd name="T56" fmla="*/ 44 w 310"/>
                <a:gd name="T57" fmla="*/ 58 h 310"/>
                <a:gd name="T58" fmla="*/ 33 w 310"/>
                <a:gd name="T59" fmla="*/ 78 h 310"/>
                <a:gd name="T60" fmla="*/ 17 w 310"/>
                <a:gd name="T61" fmla="*/ 84 h 310"/>
                <a:gd name="T62" fmla="*/ 31 w 310"/>
                <a:gd name="T63" fmla="*/ 109 h 310"/>
                <a:gd name="T64" fmla="*/ 4 w 310"/>
                <a:gd name="T65" fmla="*/ 119 h 310"/>
                <a:gd name="T66" fmla="*/ 13 w 310"/>
                <a:gd name="T67" fmla="*/ 134 h 310"/>
                <a:gd name="T68" fmla="*/ 8 w 310"/>
                <a:gd name="T69" fmla="*/ 156 h 310"/>
                <a:gd name="T70" fmla="*/ 9 w 310"/>
                <a:gd name="T71" fmla="*/ 176 h 310"/>
                <a:gd name="T72" fmla="*/ 17 w 310"/>
                <a:gd name="T73" fmla="*/ 197 h 310"/>
                <a:gd name="T74" fmla="*/ 11 w 310"/>
                <a:gd name="T75" fmla="*/ 213 h 310"/>
                <a:gd name="T76" fmla="*/ 39 w 310"/>
                <a:gd name="T77" fmla="*/ 219 h 310"/>
                <a:gd name="T78" fmla="*/ 29 w 310"/>
                <a:gd name="T79" fmla="*/ 246 h 310"/>
                <a:gd name="T80" fmla="*/ 46 w 310"/>
                <a:gd name="T81" fmla="*/ 249 h 310"/>
                <a:gd name="T82" fmla="*/ 60 w 310"/>
                <a:gd name="T83" fmla="*/ 267 h 310"/>
                <a:gd name="T84" fmla="*/ 75 w 310"/>
                <a:gd name="T85" fmla="*/ 279 h 310"/>
                <a:gd name="T86" fmla="*/ 97 w 310"/>
                <a:gd name="T87" fmla="*/ 287 h 310"/>
                <a:gd name="T88" fmla="*/ 104 w 310"/>
                <a:gd name="T89" fmla="*/ 302 h 310"/>
                <a:gd name="T90" fmla="*/ 126 w 310"/>
                <a:gd name="T91" fmla="*/ 284 h 310"/>
                <a:gd name="T92" fmla="*/ 142 w 310"/>
                <a:gd name="T93" fmla="*/ 309 h 310"/>
                <a:gd name="T94" fmla="*/ 155 w 310"/>
                <a:gd name="T95" fmla="*/ 299 h 310"/>
                <a:gd name="T96" fmla="*/ 177 w 310"/>
                <a:gd name="T97" fmla="*/ 301 h 310"/>
                <a:gd name="T98" fmla="*/ 197 w 310"/>
                <a:gd name="T99" fmla="*/ 297 h 310"/>
                <a:gd name="T100" fmla="*/ 217 w 310"/>
                <a:gd name="T101" fmla="*/ 286 h 310"/>
                <a:gd name="T102" fmla="*/ 227 w 310"/>
                <a:gd name="T103" fmla="*/ 292 h 310"/>
                <a:gd name="T104" fmla="*/ 128 w 310"/>
                <a:gd name="T105" fmla="*/ 120 h 310"/>
                <a:gd name="T106" fmla="*/ 141 w 310"/>
                <a:gd name="T107" fmla="*/ 124 h 310"/>
                <a:gd name="T108" fmla="*/ 198 w 310"/>
                <a:gd name="T109" fmla="*/ 143 h 310"/>
                <a:gd name="T110" fmla="*/ 202 w 310"/>
                <a:gd name="T111" fmla="*/ 130 h 310"/>
                <a:gd name="T112" fmla="*/ 126 w 310"/>
                <a:gd name="T113" fmla="*/ 169 h 310"/>
                <a:gd name="T114" fmla="*/ 133 w 310"/>
                <a:gd name="T115" fmla="*/ 166 h 310"/>
                <a:gd name="T116" fmla="*/ 166 w 310"/>
                <a:gd name="T117" fmla="*/ 177 h 310"/>
                <a:gd name="T118" fmla="*/ 171 w 310"/>
                <a:gd name="T119" fmla="*/ 184 h 310"/>
                <a:gd name="T120" fmla="*/ 167 w 310"/>
                <a:gd name="T121" fmla="*/ 19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10">
                  <a:moveTo>
                    <a:pt x="235" y="279"/>
                  </a:moveTo>
                  <a:cubicBezTo>
                    <a:pt x="233" y="276"/>
                    <a:pt x="233" y="276"/>
                    <a:pt x="233" y="276"/>
                  </a:cubicBezTo>
                  <a:cubicBezTo>
                    <a:pt x="230" y="272"/>
                    <a:pt x="230" y="266"/>
                    <a:pt x="234" y="262"/>
                  </a:cubicBezTo>
                  <a:cubicBezTo>
                    <a:pt x="239" y="257"/>
                    <a:pt x="247" y="258"/>
                    <a:pt x="251" y="263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5" y="269"/>
                    <a:pt x="260" y="269"/>
                    <a:pt x="263" y="266"/>
                  </a:cubicBezTo>
                  <a:cubicBezTo>
                    <a:pt x="265" y="265"/>
                    <a:pt x="266" y="264"/>
                    <a:pt x="268" y="262"/>
                  </a:cubicBezTo>
                  <a:cubicBezTo>
                    <a:pt x="270" y="259"/>
                    <a:pt x="270" y="254"/>
                    <a:pt x="267" y="252"/>
                  </a:cubicBezTo>
                  <a:cubicBezTo>
                    <a:pt x="264" y="250"/>
                    <a:pt x="264" y="250"/>
                    <a:pt x="264" y="250"/>
                  </a:cubicBezTo>
                  <a:cubicBezTo>
                    <a:pt x="260" y="246"/>
                    <a:pt x="258" y="240"/>
                    <a:pt x="261" y="235"/>
                  </a:cubicBezTo>
                  <a:cubicBezTo>
                    <a:pt x="264" y="229"/>
                    <a:pt x="272" y="228"/>
                    <a:pt x="277" y="232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283" y="236"/>
                    <a:pt x="288" y="235"/>
                    <a:pt x="290" y="232"/>
                  </a:cubicBezTo>
                  <a:cubicBezTo>
                    <a:pt x="291" y="230"/>
                    <a:pt x="292" y="228"/>
                    <a:pt x="293" y="226"/>
                  </a:cubicBezTo>
                  <a:cubicBezTo>
                    <a:pt x="295" y="222"/>
                    <a:pt x="293" y="218"/>
                    <a:pt x="289" y="216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80" y="213"/>
                    <a:pt x="277" y="206"/>
                    <a:pt x="280" y="200"/>
                  </a:cubicBezTo>
                  <a:cubicBezTo>
                    <a:pt x="277" y="195"/>
                    <a:pt x="282" y="189"/>
                    <a:pt x="288" y="192"/>
                  </a:cubicBezTo>
                  <a:cubicBezTo>
                    <a:pt x="297" y="195"/>
                    <a:pt x="297" y="195"/>
                    <a:pt x="297" y="195"/>
                  </a:cubicBezTo>
                  <a:cubicBezTo>
                    <a:pt x="301" y="197"/>
                    <a:pt x="305" y="195"/>
                    <a:pt x="306" y="190"/>
                  </a:cubicBezTo>
                  <a:cubicBezTo>
                    <a:pt x="307" y="188"/>
                    <a:pt x="307" y="186"/>
                    <a:pt x="308" y="184"/>
                  </a:cubicBezTo>
                  <a:cubicBezTo>
                    <a:pt x="308" y="180"/>
                    <a:pt x="305" y="176"/>
                    <a:pt x="301" y="176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1" y="175"/>
                    <a:pt x="287" y="170"/>
                    <a:pt x="287" y="164"/>
                  </a:cubicBezTo>
                  <a:cubicBezTo>
                    <a:pt x="288" y="157"/>
                    <a:pt x="293" y="153"/>
                    <a:pt x="300" y="153"/>
                  </a:cubicBezTo>
                  <a:cubicBezTo>
                    <a:pt x="303" y="154"/>
                    <a:pt x="303" y="154"/>
                    <a:pt x="303" y="154"/>
                  </a:cubicBezTo>
                  <a:cubicBezTo>
                    <a:pt x="307" y="154"/>
                    <a:pt x="310" y="151"/>
                    <a:pt x="310" y="146"/>
                  </a:cubicBezTo>
                  <a:cubicBezTo>
                    <a:pt x="310" y="144"/>
                    <a:pt x="310" y="142"/>
                    <a:pt x="310" y="140"/>
                  </a:cubicBezTo>
                  <a:cubicBezTo>
                    <a:pt x="309" y="136"/>
                    <a:pt x="305" y="133"/>
                    <a:pt x="301" y="134"/>
                  </a:cubicBezTo>
                  <a:cubicBezTo>
                    <a:pt x="298" y="135"/>
                    <a:pt x="298" y="135"/>
                    <a:pt x="298" y="135"/>
                  </a:cubicBezTo>
                  <a:cubicBezTo>
                    <a:pt x="292" y="136"/>
                    <a:pt x="286" y="132"/>
                    <a:pt x="285" y="126"/>
                  </a:cubicBezTo>
                  <a:cubicBezTo>
                    <a:pt x="283" y="120"/>
                    <a:pt x="287" y="114"/>
                    <a:pt x="293" y="113"/>
                  </a:cubicBezTo>
                  <a:cubicBezTo>
                    <a:pt x="296" y="112"/>
                    <a:pt x="296" y="112"/>
                    <a:pt x="296" y="112"/>
                  </a:cubicBezTo>
                  <a:cubicBezTo>
                    <a:pt x="300" y="111"/>
                    <a:pt x="303" y="107"/>
                    <a:pt x="301" y="103"/>
                  </a:cubicBezTo>
                  <a:cubicBezTo>
                    <a:pt x="301" y="101"/>
                    <a:pt x="300" y="99"/>
                    <a:pt x="299" y="97"/>
                  </a:cubicBezTo>
                  <a:cubicBezTo>
                    <a:pt x="298" y="93"/>
                    <a:pt x="293" y="92"/>
                    <a:pt x="290" y="94"/>
                  </a:cubicBezTo>
                  <a:cubicBezTo>
                    <a:pt x="286" y="95"/>
                    <a:pt x="286" y="95"/>
                    <a:pt x="286" y="95"/>
                  </a:cubicBezTo>
                  <a:cubicBezTo>
                    <a:pt x="281" y="98"/>
                    <a:pt x="274" y="96"/>
                    <a:pt x="271" y="91"/>
                  </a:cubicBezTo>
                  <a:cubicBezTo>
                    <a:pt x="268" y="85"/>
                    <a:pt x="270" y="79"/>
                    <a:pt x="276" y="76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82" y="72"/>
                    <a:pt x="283" y="67"/>
                    <a:pt x="281" y="64"/>
                  </a:cubicBezTo>
                  <a:cubicBezTo>
                    <a:pt x="280" y="62"/>
                    <a:pt x="278" y="61"/>
                    <a:pt x="277" y="59"/>
                  </a:cubicBezTo>
                  <a:cubicBezTo>
                    <a:pt x="275" y="56"/>
                    <a:pt x="270" y="55"/>
                    <a:pt x="267" y="58"/>
                  </a:cubicBezTo>
                  <a:cubicBezTo>
                    <a:pt x="264" y="61"/>
                    <a:pt x="264" y="61"/>
                    <a:pt x="264" y="61"/>
                  </a:cubicBezTo>
                  <a:cubicBezTo>
                    <a:pt x="260" y="64"/>
                    <a:pt x="254" y="65"/>
                    <a:pt x="250" y="62"/>
                  </a:cubicBezTo>
                  <a:cubicBezTo>
                    <a:pt x="244" y="58"/>
                    <a:pt x="244" y="50"/>
                    <a:pt x="249" y="45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4" y="40"/>
                    <a:pt x="254" y="35"/>
                    <a:pt x="250" y="32"/>
                  </a:cubicBezTo>
                  <a:cubicBezTo>
                    <a:pt x="249" y="31"/>
                    <a:pt x="247" y="30"/>
                    <a:pt x="245" y="28"/>
                  </a:cubicBezTo>
                  <a:cubicBezTo>
                    <a:pt x="242" y="26"/>
                    <a:pt x="237" y="27"/>
                    <a:pt x="235" y="31"/>
                  </a:cubicBezTo>
                  <a:cubicBezTo>
                    <a:pt x="233" y="34"/>
                    <a:pt x="233" y="34"/>
                    <a:pt x="233" y="34"/>
                  </a:cubicBezTo>
                  <a:cubicBezTo>
                    <a:pt x="230" y="39"/>
                    <a:pt x="223" y="41"/>
                    <a:pt x="218" y="38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13" y="35"/>
                    <a:pt x="211" y="28"/>
                    <a:pt x="214" y="23"/>
                  </a:cubicBezTo>
                  <a:cubicBezTo>
                    <a:pt x="215" y="20"/>
                    <a:pt x="215" y="20"/>
                    <a:pt x="215" y="20"/>
                  </a:cubicBezTo>
                  <a:cubicBezTo>
                    <a:pt x="217" y="17"/>
                    <a:pt x="216" y="12"/>
                    <a:pt x="212" y="10"/>
                  </a:cubicBezTo>
                  <a:cubicBezTo>
                    <a:pt x="210" y="10"/>
                    <a:pt x="208" y="9"/>
                    <a:pt x="206" y="8"/>
                  </a:cubicBezTo>
                  <a:cubicBezTo>
                    <a:pt x="202" y="7"/>
                    <a:pt x="198" y="9"/>
                    <a:pt x="197" y="13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5" y="23"/>
                    <a:pt x="189" y="27"/>
                    <a:pt x="183" y="25"/>
                  </a:cubicBezTo>
                  <a:cubicBezTo>
                    <a:pt x="177" y="24"/>
                    <a:pt x="173" y="18"/>
                    <a:pt x="174" y="12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6" y="5"/>
                    <a:pt x="173" y="1"/>
                    <a:pt x="169" y="0"/>
                  </a:cubicBezTo>
                  <a:cubicBezTo>
                    <a:pt x="167" y="0"/>
                    <a:pt x="165" y="0"/>
                    <a:pt x="163" y="0"/>
                  </a:cubicBezTo>
                  <a:cubicBezTo>
                    <a:pt x="158" y="0"/>
                    <a:pt x="155" y="3"/>
                    <a:pt x="155" y="7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7"/>
                    <a:pt x="151" y="22"/>
                    <a:pt x="145" y="23"/>
                  </a:cubicBezTo>
                  <a:cubicBezTo>
                    <a:pt x="139" y="23"/>
                    <a:pt x="134" y="18"/>
                    <a:pt x="133" y="12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5"/>
                    <a:pt x="129" y="2"/>
                    <a:pt x="125" y="3"/>
                  </a:cubicBezTo>
                  <a:cubicBezTo>
                    <a:pt x="123" y="3"/>
                    <a:pt x="121" y="4"/>
                    <a:pt x="119" y="4"/>
                  </a:cubicBezTo>
                  <a:cubicBezTo>
                    <a:pt x="115" y="5"/>
                    <a:pt x="112" y="9"/>
                    <a:pt x="114" y="13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23"/>
                    <a:pt x="114" y="29"/>
                    <a:pt x="108" y="31"/>
                  </a:cubicBezTo>
                  <a:cubicBezTo>
                    <a:pt x="102" y="33"/>
                    <a:pt x="96" y="30"/>
                    <a:pt x="94" y="24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17"/>
                    <a:pt x="87" y="15"/>
                    <a:pt x="83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1" y="18"/>
                    <a:pt x="79" y="19"/>
                    <a:pt x="78" y="21"/>
                  </a:cubicBezTo>
                  <a:cubicBezTo>
                    <a:pt x="74" y="23"/>
                    <a:pt x="73" y="27"/>
                    <a:pt x="75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9"/>
                    <a:pt x="80" y="46"/>
                    <a:pt x="75" y="49"/>
                  </a:cubicBezTo>
                  <a:cubicBezTo>
                    <a:pt x="70" y="53"/>
                    <a:pt x="63" y="52"/>
                    <a:pt x="60" y="47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5" y="41"/>
                    <a:pt x="50" y="40"/>
                    <a:pt x="47" y="43"/>
                  </a:cubicBezTo>
                  <a:cubicBezTo>
                    <a:pt x="46" y="45"/>
                    <a:pt x="44" y="46"/>
                    <a:pt x="43" y="48"/>
                  </a:cubicBezTo>
                  <a:cubicBezTo>
                    <a:pt x="40" y="51"/>
                    <a:pt x="40" y="56"/>
                    <a:pt x="44" y="58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52" y="64"/>
                    <a:pt x="52" y="71"/>
                    <a:pt x="49" y="76"/>
                  </a:cubicBezTo>
                  <a:cubicBezTo>
                    <a:pt x="45" y="81"/>
                    <a:pt x="38" y="82"/>
                    <a:pt x="33" y="7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27" y="74"/>
                    <a:pt x="22" y="75"/>
                    <a:pt x="20" y="78"/>
                  </a:cubicBezTo>
                  <a:cubicBezTo>
                    <a:pt x="19" y="80"/>
                    <a:pt x="18" y="82"/>
                    <a:pt x="17" y="84"/>
                  </a:cubicBezTo>
                  <a:cubicBezTo>
                    <a:pt x="15" y="87"/>
                    <a:pt x="17" y="92"/>
                    <a:pt x="21" y="93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30" y="97"/>
                    <a:pt x="33" y="104"/>
                    <a:pt x="31" y="109"/>
                  </a:cubicBezTo>
                  <a:cubicBezTo>
                    <a:pt x="34" y="114"/>
                    <a:pt x="28" y="120"/>
                    <a:pt x="23" y="118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10" y="113"/>
                    <a:pt x="5" y="115"/>
                    <a:pt x="4" y="119"/>
                  </a:cubicBezTo>
                  <a:cubicBezTo>
                    <a:pt x="4" y="121"/>
                    <a:pt x="3" y="123"/>
                    <a:pt x="3" y="125"/>
                  </a:cubicBezTo>
                  <a:cubicBezTo>
                    <a:pt x="2" y="130"/>
                    <a:pt x="5" y="133"/>
                    <a:pt x="9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8" y="135"/>
                    <a:pt x="23" y="139"/>
                    <a:pt x="23" y="144"/>
                  </a:cubicBezTo>
                  <a:cubicBezTo>
                    <a:pt x="24" y="151"/>
                    <a:pt x="18" y="157"/>
                    <a:pt x="11" y="156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4" y="156"/>
                    <a:pt x="0" y="159"/>
                    <a:pt x="0" y="163"/>
                  </a:cubicBezTo>
                  <a:cubicBezTo>
                    <a:pt x="0" y="165"/>
                    <a:pt x="1" y="168"/>
                    <a:pt x="1" y="170"/>
                  </a:cubicBezTo>
                  <a:cubicBezTo>
                    <a:pt x="1" y="174"/>
                    <a:pt x="5" y="177"/>
                    <a:pt x="9" y="176"/>
                  </a:cubicBezTo>
                  <a:cubicBezTo>
                    <a:pt x="13" y="175"/>
                    <a:pt x="13" y="175"/>
                    <a:pt x="13" y="175"/>
                  </a:cubicBezTo>
                  <a:cubicBezTo>
                    <a:pt x="18" y="174"/>
                    <a:pt x="23" y="177"/>
                    <a:pt x="25" y="182"/>
                  </a:cubicBezTo>
                  <a:cubicBezTo>
                    <a:pt x="28" y="188"/>
                    <a:pt x="24" y="196"/>
                    <a:pt x="17" y="197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0" y="198"/>
                    <a:pt x="8" y="203"/>
                    <a:pt x="9" y="207"/>
                  </a:cubicBezTo>
                  <a:cubicBezTo>
                    <a:pt x="10" y="209"/>
                    <a:pt x="10" y="211"/>
                    <a:pt x="11" y="213"/>
                  </a:cubicBezTo>
                  <a:cubicBezTo>
                    <a:pt x="13" y="216"/>
                    <a:pt x="17" y="218"/>
                    <a:pt x="21" y="216"/>
                  </a:cubicBezTo>
                  <a:cubicBezTo>
                    <a:pt x="24" y="214"/>
                    <a:pt x="24" y="214"/>
                    <a:pt x="24" y="214"/>
                  </a:cubicBezTo>
                  <a:cubicBezTo>
                    <a:pt x="30" y="212"/>
                    <a:pt x="36" y="214"/>
                    <a:pt x="39" y="219"/>
                  </a:cubicBezTo>
                  <a:cubicBezTo>
                    <a:pt x="42" y="224"/>
                    <a:pt x="40" y="231"/>
                    <a:pt x="35" y="234"/>
                  </a:cubicBezTo>
                  <a:cubicBezTo>
                    <a:pt x="32" y="236"/>
                    <a:pt x="32" y="236"/>
                    <a:pt x="32" y="236"/>
                  </a:cubicBezTo>
                  <a:cubicBezTo>
                    <a:pt x="28" y="238"/>
                    <a:pt x="27" y="242"/>
                    <a:pt x="29" y="246"/>
                  </a:cubicBezTo>
                  <a:cubicBezTo>
                    <a:pt x="31" y="248"/>
                    <a:pt x="32" y="249"/>
                    <a:pt x="33" y="251"/>
                  </a:cubicBezTo>
                  <a:cubicBezTo>
                    <a:pt x="36" y="254"/>
                    <a:pt x="41" y="254"/>
                    <a:pt x="44" y="252"/>
                  </a:cubicBezTo>
                  <a:cubicBezTo>
                    <a:pt x="46" y="249"/>
                    <a:pt x="46" y="249"/>
                    <a:pt x="46" y="249"/>
                  </a:cubicBezTo>
                  <a:cubicBezTo>
                    <a:pt x="50" y="245"/>
                    <a:pt x="56" y="245"/>
                    <a:pt x="61" y="248"/>
                  </a:cubicBezTo>
                  <a:cubicBezTo>
                    <a:pt x="66" y="252"/>
                    <a:pt x="67" y="260"/>
                    <a:pt x="62" y="265"/>
                  </a:cubicBezTo>
                  <a:cubicBezTo>
                    <a:pt x="60" y="267"/>
                    <a:pt x="60" y="267"/>
                    <a:pt x="60" y="267"/>
                  </a:cubicBezTo>
                  <a:cubicBezTo>
                    <a:pt x="57" y="270"/>
                    <a:pt x="57" y="275"/>
                    <a:pt x="60" y="278"/>
                  </a:cubicBezTo>
                  <a:cubicBezTo>
                    <a:pt x="62" y="279"/>
                    <a:pt x="63" y="280"/>
                    <a:pt x="65" y="281"/>
                  </a:cubicBezTo>
                  <a:cubicBezTo>
                    <a:pt x="69" y="284"/>
                    <a:pt x="73" y="283"/>
                    <a:pt x="75" y="279"/>
                  </a:cubicBezTo>
                  <a:cubicBezTo>
                    <a:pt x="77" y="276"/>
                    <a:pt x="77" y="276"/>
                    <a:pt x="77" y="276"/>
                  </a:cubicBezTo>
                  <a:cubicBezTo>
                    <a:pt x="80" y="271"/>
                    <a:pt x="85" y="269"/>
                    <a:pt x="91" y="271"/>
                  </a:cubicBezTo>
                  <a:cubicBezTo>
                    <a:pt x="97" y="273"/>
                    <a:pt x="100" y="281"/>
                    <a:pt x="97" y="287"/>
                  </a:cubicBezTo>
                  <a:cubicBezTo>
                    <a:pt x="95" y="289"/>
                    <a:pt x="95" y="289"/>
                    <a:pt x="95" y="289"/>
                  </a:cubicBezTo>
                  <a:cubicBezTo>
                    <a:pt x="93" y="293"/>
                    <a:pt x="95" y="298"/>
                    <a:pt x="99" y="299"/>
                  </a:cubicBezTo>
                  <a:cubicBezTo>
                    <a:pt x="101" y="300"/>
                    <a:pt x="102" y="301"/>
                    <a:pt x="104" y="302"/>
                  </a:cubicBezTo>
                  <a:cubicBezTo>
                    <a:pt x="108" y="303"/>
                    <a:pt x="113" y="301"/>
                    <a:pt x="114" y="297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16" y="288"/>
                    <a:pt x="120" y="284"/>
                    <a:pt x="126" y="284"/>
                  </a:cubicBezTo>
                  <a:cubicBezTo>
                    <a:pt x="133" y="285"/>
                    <a:pt x="138" y="291"/>
                    <a:pt x="136" y="298"/>
                  </a:cubicBezTo>
                  <a:cubicBezTo>
                    <a:pt x="135" y="301"/>
                    <a:pt x="135" y="301"/>
                    <a:pt x="135" y="301"/>
                  </a:cubicBezTo>
                  <a:cubicBezTo>
                    <a:pt x="134" y="305"/>
                    <a:pt x="137" y="309"/>
                    <a:pt x="142" y="309"/>
                  </a:cubicBezTo>
                  <a:cubicBezTo>
                    <a:pt x="144" y="310"/>
                    <a:pt x="146" y="310"/>
                    <a:pt x="148" y="310"/>
                  </a:cubicBezTo>
                  <a:cubicBezTo>
                    <a:pt x="152" y="310"/>
                    <a:pt x="155" y="307"/>
                    <a:pt x="155" y="303"/>
                  </a:cubicBezTo>
                  <a:cubicBezTo>
                    <a:pt x="155" y="299"/>
                    <a:pt x="155" y="299"/>
                    <a:pt x="155" y="299"/>
                  </a:cubicBezTo>
                  <a:cubicBezTo>
                    <a:pt x="155" y="293"/>
                    <a:pt x="159" y="287"/>
                    <a:pt x="165" y="287"/>
                  </a:cubicBezTo>
                  <a:cubicBezTo>
                    <a:pt x="171" y="284"/>
                    <a:pt x="177" y="288"/>
                    <a:pt x="177" y="294"/>
                  </a:cubicBezTo>
                  <a:cubicBezTo>
                    <a:pt x="177" y="301"/>
                    <a:pt x="177" y="301"/>
                    <a:pt x="177" y="301"/>
                  </a:cubicBezTo>
                  <a:cubicBezTo>
                    <a:pt x="178" y="305"/>
                    <a:pt x="182" y="308"/>
                    <a:pt x="186" y="307"/>
                  </a:cubicBezTo>
                  <a:cubicBezTo>
                    <a:pt x="188" y="307"/>
                    <a:pt x="190" y="306"/>
                    <a:pt x="192" y="306"/>
                  </a:cubicBezTo>
                  <a:cubicBezTo>
                    <a:pt x="196" y="305"/>
                    <a:pt x="198" y="300"/>
                    <a:pt x="197" y="297"/>
                  </a:cubicBezTo>
                  <a:cubicBezTo>
                    <a:pt x="195" y="293"/>
                    <a:pt x="195" y="293"/>
                    <a:pt x="195" y="293"/>
                  </a:cubicBezTo>
                  <a:cubicBezTo>
                    <a:pt x="193" y="287"/>
                    <a:pt x="197" y="279"/>
                    <a:pt x="204" y="278"/>
                  </a:cubicBezTo>
                  <a:cubicBezTo>
                    <a:pt x="210" y="277"/>
                    <a:pt x="215" y="281"/>
                    <a:pt x="217" y="286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9" y="292"/>
                    <a:pt x="224" y="294"/>
                    <a:pt x="227" y="292"/>
                  </a:cubicBezTo>
                  <a:cubicBezTo>
                    <a:pt x="227" y="292"/>
                    <a:pt x="227" y="292"/>
                    <a:pt x="227" y="292"/>
                  </a:cubicBezTo>
                  <a:cubicBezTo>
                    <a:pt x="229" y="291"/>
                    <a:pt x="231" y="290"/>
                    <a:pt x="233" y="289"/>
                  </a:cubicBezTo>
                  <a:cubicBezTo>
                    <a:pt x="236" y="287"/>
                    <a:pt x="237" y="282"/>
                    <a:pt x="235" y="279"/>
                  </a:cubicBezTo>
                  <a:moveTo>
                    <a:pt x="128" y="120"/>
                  </a:moveTo>
                  <a:cubicBezTo>
                    <a:pt x="125" y="116"/>
                    <a:pt x="127" y="110"/>
                    <a:pt x="132" y="108"/>
                  </a:cubicBezTo>
                  <a:cubicBezTo>
                    <a:pt x="136" y="105"/>
                    <a:pt x="142" y="107"/>
                    <a:pt x="145" y="111"/>
                  </a:cubicBezTo>
                  <a:cubicBezTo>
                    <a:pt x="147" y="116"/>
                    <a:pt x="145" y="122"/>
                    <a:pt x="141" y="124"/>
                  </a:cubicBezTo>
                  <a:cubicBezTo>
                    <a:pt x="136" y="127"/>
                    <a:pt x="130" y="125"/>
                    <a:pt x="128" y="120"/>
                  </a:cubicBezTo>
                  <a:moveTo>
                    <a:pt x="202" y="130"/>
                  </a:moveTo>
                  <a:cubicBezTo>
                    <a:pt x="205" y="135"/>
                    <a:pt x="203" y="140"/>
                    <a:pt x="198" y="143"/>
                  </a:cubicBezTo>
                  <a:cubicBezTo>
                    <a:pt x="194" y="145"/>
                    <a:pt x="188" y="144"/>
                    <a:pt x="186" y="139"/>
                  </a:cubicBezTo>
                  <a:cubicBezTo>
                    <a:pt x="183" y="134"/>
                    <a:pt x="185" y="129"/>
                    <a:pt x="190" y="126"/>
                  </a:cubicBezTo>
                  <a:cubicBezTo>
                    <a:pt x="194" y="124"/>
                    <a:pt x="200" y="126"/>
                    <a:pt x="202" y="130"/>
                  </a:cubicBezTo>
                  <a:moveTo>
                    <a:pt x="109" y="178"/>
                  </a:moveTo>
                  <a:cubicBezTo>
                    <a:pt x="107" y="174"/>
                    <a:pt x="108" y="168"/>
                    <a:pt x="113" y="165"/>
                  </a:cubicBezTo>
                  <a:cubicBezTo>
                    <a:pt x="118" y="163"/>
                    <a:pt x="123" y="165"/>
                    <a:pt x="126" y="169"/>
                  </a:cubicBezTo>
                  <a:cubicBezTo>
                    <a:pt x="128" y="174"/>
                    <a:pt x="126" y="180"/>
                    <a:pt x="122" y="182"/>
                  </a:cubicBezTo>
                  <a:cubicBezTo>
                    <a:pt x="117" y="185"/>
                    <a:pt x="112" y="183"/>
                    <a:pt x="109" y="178"/>
                  </a:cubicBezTo>
                  <a:moveTo>
                    <a:pt x="133" y="166"/>
                  </a:moveTo>
                  <a:cubicBezTo>
                    <a:pt x="127" y="154"/>
                    <a:pt x="132" y="140"/>
                    <a:pt x="144" y="133"/>
                  </a:cubicBezTo>
                  <a:cubicBezTo>
                    <a:pt x="156" y="127"/>
                    <a:pt x="170" y="132"/>
                    <a:pt x="177" y="144"/>
                  </a:cubicBezTo>
                  <a:cubicBezTo>
                    <a:pt x="183" y="156"/>
                    <a:pt x="178" y="170"/>
                    <a:pt x="166" y="177"/>
                  </a:cubicBezTo>
                  <a:cubicBezTo>
                    <a:pt x="155" y="183"/>
                    <a:pt x="140" y="178"/>
                    <a:pt x="133" y="166"/>
                  </a:cubicBezTo>
                  <a:moveTo>
                    <a:pt x="167" y="197"/>
                  </a:moveTo>
                  <a:cubicBezTo>
                    <a:pt x="165" y="192"/>
                    <a:pt x="166" y="187"/>
                    <a:pt x="171" y="184"/>
                  </a:cubicBezTo>
                  <a:cubicBezTo>
                    <a:pt x="176" y="182"/>
                    <a:pt x="181" y="183"/>
                    <a:pt x="184" y="188"/>
                  </a:cubicBezTo>
                  <a:cubicBezTo>
                    <a:pt x="186" y="193"/>
                    <a:pt x="184" y="198"/>
                    <a:pt x="180" y="201"/>
                  </a:cubicBezTo>
                  <a:cubicBezTo>
                    <a:pt x="175" y="203"/>
                    <a:pt x="169" y="202"/>
                    <a:pt x="167" y="1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pic>
          <p:nvPicPr>
            <p:cNvPr id="32" name="Picture 3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514" y="2500352"/>
              <a:ext cx="84722" cy="22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862866"/>
              <a:ext cx="53766" cy="7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Freeform 40"/>
            <p:cNvSpPr>
              <a:spLocks noEditPoints="1"/>
            </p:cNvSpPr>
            <p:nvPr/>
          </p:nvSpPr>
          <p:spPr bwMode="auto">
            <a:xfrm>
              <a:off x="8130965" y="2556562"/>
              <a:ext cx="366587" cy="365773"/>
            </a:xfrm>
            <a:custGeom>
              <a:avLst/>
              <a:gdLst>
                <a:gd name="T0" fmla="*/ 143 w 190"/>
                <a:gd name="T1" fmla="*/ 160 h 190"/>
                <a:gd name="T2" fmla="*/ 161 w 190"/>
                <a:gd name="T3" fmla="*/ 163 h 190"/>
                <a:gd name="T4" fmla="*/ 161 w 190"/>
                <a:gd name="T5" fmla="*/ 153 h 190"/>
                <a:gd name="T6" fmla="*/ 171 w 190"/>
                <a:gd name="T7" fmla="*/ 143 h 190"/>
                <a:gd name="T8" fmla="*/ 177 w 190"/>
                <a:gd name="T9" fmla="*/ 133 h 190"/>
                <a:gd name="T10" fmla="*/ 176 w 190"/>
                <a:gd name="T11" fmla="*/ 118 h 190"/>
                <a:gd name="T12" fmla="*/ 188 w 190"/>
                <a:gd name="T13" fmla="*/ 113 h 190"/>
                <a:gd name="T14" fmla="*/ 175 w 190"/>
                <a:gd name="T15" fmla="*/ 100 h 190"/>
                <a:gd name="T16" fmla="*/ 189 w 190"/>
                <a:gd name="T17" fmla="*/ 90 h 190"/>
                <a:gd name="T18" fmla="*/ 182 w 190"/>
                <a:gd name="T19" fmla="*/ 83 h 190"/>
                <a:gd name="T20" fmla="*/ 181 w 190"/>
                <a:gd name="T21" fmla="*/ 69 h 190"/>
                <a:gd name="T22" fmla="*/ 177 w 190"/>
                <a:gd name="T23" fmla="*/ 58 h 190"/>
                <a:gd name="T24" fmla="*/ 168 w 190"/>
                <a:gd name="T25" fmla="*/ 47 h 190"/>
                <a:gd name="T26" fmla="*/ 169 w 190"/>
                <a:gd name="T27" fmla="*/ 37 h 190"/>
                <a:gd name="T28" fmla="*/ 153 w 190"/>
                <a:gd name="T29" fmla="*/ 38 h 190"/>
                <a:gd name="T30" fmla="*/ 153 w 190"/>
                <a:gd name="T31" fmla="*/ 20 h 190"/>
                <a:gd name="T32" fmla="*/ 142 w 190"/>
                <a:gd name="T33" fmla="*/ 21 h 190"/>
                <a:gd name="T34" fmla="*/ 131 w 190"/>
                <a:gd name="T35" fmla="*/ 13 h 190"/>
                <a:gd name="T36" fmla="*/ 120 w 190"/>
                <a:gd name="T37" fmla="*/ 9 h 190"/>
                <a:gd name="T38" fmla="*/ 106 w 190"/>
                <a:gd name="T39" fmla="*/ 8 h 190"/>
                <a:gd name="T40" fmla="*/ 99 w 190"/>
                <a:gd name="T41" fmla="*/ 0 h 190"/>
                <a:gd name="T42" fmla="*/ 89 w 190"/>
                <a:gd name="T43" fmla="*/ 14 h 190"/>
                <a:gd name="T44" fmla="*/ 81 w 190"/>
                <a:gd name="T45" fmla="*/ 6 h 190"/>
                <a:gd name="T46" fmla="*/ 69 w 190"/>
                <a:gd name="T47" fmla="*/ 9 h 190"/>
                <a:gd name="T48" fmla="*/ 57 w 190"/>
                <a:gd name="T49" fmla="*/ 15 h 190"/>
                <a:gd name="T50" fmla="*/ 51 w 190"/>
                <a:gd name="T51" fmla="*/ 11 h 190"/>
                <a:gd name="T52" fmla="*/ 47 w 190"/>
                <a:gd name="T53" fmla="*/ 21 h 190"/>
                <a:gd name="T54" fmla="*/ 35 w 190"/>
                <a:gd name="T55" fmla="*/ 28 h 190"/>
                <a:gd name="T56" fmla="*/ 27 w 190"/>
                <a:gd name="T57" fmla="*/ 36 h 190"/>
                <a:gd name="T58" fmla="*/ 20 w 190"/>
                <a:gd name="T59" fmla="*/ 48 h 190"/>
                <a:gd name="T60" fmla="*/ 11 w 190"/>
                <a:gd name="T61" fmla="*/ 52 h 190"/>
                <a:gd name="T62" fmla="*/ 19 w 190"/>
                <a:gd name="T63" fmla="*/ 67 h 190"/>
                <a:gd name="T64" fmla="*/ 3 w 190"/>
                <a:gd name="T65" fmla="*/ 73 h 190"/>
                <a:gd name="T66" fmla="*/ 8 w 190"/>
                <a:gd name="T67" fmla="*/ 82 h 190"/>
                <a:gd name="T68" fmla="*/ 5 w 190"/>
                <a:gd name="T69" fmla="*/ 96 h 190"/>
                <a:gd name="T70" fmla="*/ 6 w 190"/>
                <a:gd name="T71" fmla="*/ 108 h 190"/>
                <a:gd name="T72" fmla="*/ 10 w 190"/>
                <a:gd name="T73" fmla="*/ 121 h 190"/>
                <a:gd name="T74" fmla="*/ 7 w 190"/>
                <a:gd name="T75" fmla="*/ 130 h 190"/>
                <a:gd name="T76" fmla="*/ 24 w 190"/>
                <a:gd name="T77" fmla="*/ 134 h 190"/>
                <a:gd name="T78" fmla="*/ 18 w 190"/>
                <a:gd name="T79" fmla="*/ 151 h 190"/>
                <a:gd name="T80" fmla="*/ 28 w 190"/>
                <a:gd name="T81" fmla="*/ 153 h 190"/>
                <a:gd name="T82" fmla="*/ 36 w 190"/>
                <a:gd name="T83" fmla="*/ 164 h 190"/>
                <a:gd name="T84" fmla="*/ 46 w 190"/>
                <a:gd name="T85" fmla="*/ 171 h 190"/>
                <a:gd name="T86" fmla="*/ 59 w 190"/>
                <a:gd name="T87" fmla="*/ 176 h 190"/>
                <a:gd name="T88" fmla="*/ 64 w 190"/>
                <a:gd name="T89" fmla="*/ 185 h 190"/>
                <a:gd name="T90" fmla="*/ 77 w 190"/>
                <a:gd name="T91" fmla="*/ 174 h 190"/>
                <a:gd name="T92" fmla="*/ 86 w 190"/>
                <a:gd name="T93" fmla="*/ 189 h 190"/>
                <a:gd name="T94" fmla="*/ 95 w 190"/>
                <a:gd name="T95" fmla="*/ 183 h 190"/>
                <a:gd name="T96" fmla="*/ 108 w 190"/>
                <a:gd name="T97" fmla="*/ 184 h 190"/>
                <a:gd name="T98" fmla="*/ 120 w 190"/>
                <a:gd name="T99" fmla="*/ 182 h 190"/>
                <a:gd name="T100" fmla="*/ 132 w 190"/>
                <a:gd name="T101" fmla="*/ 175 h 190"/>
                <a:gd name="T102" fmla="*/ 139 w 190"/>
                <a:gd name="T103" fmla="*/ 179 h 190"/>
                <a:gd name="T104" fmla="*/ 78 w 190"/>
                <a:gd name="T105" fmla="*/ 74 h 190"/>
                <a:gd name="T106" fmla="*/ 86 w 190"/>
                <a:gd name="T107" fmla="*/ 76 h 190"/>
                <a:gd name="T108" fmla="*/ 121 w 190"/>
                <a:gd name="T109" fmla="*/ 88 h 190"/>
                <a:gd name="T110" fmla="*/ 124 w 190"/>
                <a:gd name="T111" fmla="*/ 80 h 190"/>
                <a:gd name="T112" fmla="*/ 77 w 190"/>
                <a:gd name="T113" fmla="*/ 104 h 190"/>
                <a:gd name="T114" fmla="*/ 81 w 190"/>
                <a:gd name="T115" fmla="*/ 102 h 190"/>
                <a:gd name="T116" fmla="*/ 102 w 190"/>
                <a:gd name="T117" fmla="*/ 108 h 190"/>
                <a:gd name="T118" fmla="*/ 104 w 190"/>
                <a:gd name="T119" fmla="*/ 113 h 190"/>
                <a:gd name="T120" fmla="*/ 102 w 190"/>
                <a:gd name="T121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90">
                  <a:moveTo>
                    <a:pt x="143" y="171"/>
                  </a:moveTo>
                  <a:cubicBezTo>
                    <a:pt x="142" y="169"/>
                    <a:pt x="142" y="169"/>
                    <a:pt x="142" y="169"/>
                  </a:cubicBezTo>
                  <a:cubicBezTo>
                    <a:pt x="140" y="167"/>
                    <a:pt x="140" y="163"/>
                    <a:pt x="143" y="160"/>
                  </a:cubicBezTo>
                  <a:cubicBezTo>
                    <a:pt x="146" y="157"/>
                    <a:pt x="151" y="158"/>
                    <a:pt x="153" y="161"/>
                  </a:cubicBezTo>
                  <a:cubicBezTo>
                    <a:pt x="154" y="163"/>
                    <a:pt x="154" y="163"/>
                    <a:pt x="154" y="163"/>
                  </a:cubicBezTo>
                  <a:cubicBezTo>
                    <a:pt x="156" y="165"/>
                    <a:pt x="159" y="165"/>
                    <a:pt x="161" y="163"/>
                  </a:cubicBezTo>
                  <a:cubicBezTo>
                    <a:pt x="162" y="162"/>
                    <a:pt x="162" y="161"/>
                    <a:pt x="163" y="160"/>
                  </a:cubicBezTo>
                  <a:cubicBezTo>
                    <a:pt x="165" y="159"/>
                    <a:pt x="165" y="156"/>
                    <a:pt x="163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59" y="151"/>
                    <a:pt x="158" y="147"/>
                    <a:pt x="159" y="144"/>
                  </a:cubicBezTo>
                  <a:cubicBezTo>
                    <a:pt x="161" y="140"/>
                    <a:pt x="166" y="139"/>
                    <a:pt x="169" y="142"/>
                  </a:cubicBezTo>
                  <a:cubicBezTo>
                    <a:pt x="171" y="143"/>
                    <a:pt x="171" y="143"/>
                    <a:pt x="171" y="143"/>
                  </a:cubicBezTo>
                  <a:cubicBezTo>
                    <a:pt x="173" y="145"/>
                    <a:pt x="176" y="144"/>
                    <a:pt x="177" y="142"/>
                  </a:cubicBezTo>
                  <a:cubicBezTo>
                    <a:pt x="178" y="141"/>
                    <a:pt x="178" y="140"/>
                    <a:pt x="179" y="139"/>
                  </a:cubicBezTo>
                  <a:cubicBezTo>
                    <a:pt x="180" y="136"/>
                    <a:pt x="179" y="134"/>
                    <a:pt x="177" y="133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1" y="130"/>
                    <a:pt x="169" y="126"/>
                    <a:pt x="171" y="123"/>
                  </a:cubicBezTo>
                  <a:cubicBezTo>
                    <a:pt x="169" y="120"/>
                    <a:pt x="172" y="116"/>
                    <a:pt x="176" y="118"/>
                  </a:cubicBezTo>
                  <a:cubicBezTo>
                    <a:pt x="181" y="120"/>
                    <a:pt x="181" y="120"/>
                    <a:pt x="181" y="120"/>
                  </a:cubicBezTo>
                  <a:cubicBezTo>
                    <a:pt x="184" y="121"/>
                    <a:pt x="186" y="119"/>
                    <a:pt x="187" y="117"/>
                  </a:cubicBezTo>
                  <a:cubicBezTo>
                    <a:pt x="187" y="116"/>
                    <a:pt x="188" y="114"/>
                    <a:pt x="188" y="113"/>
                  </a:cubicBezTo>
                  <a:cubicBezTo>
                    <a:pt x="188" y="111"/>
                    <a:pt x="186" y="108"/>
                    <a:pt x="184" y="108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78" y="107"/>
                    <a:pt x="175" y="104"/>
                    <a:pt x="175" y="100"/>
                  </a:cubicBezTo>
                  <a:cubicBezTo>
                    <a:pt x="176" y="97"/>
                    <a:pt x="179" y="94"/>
                    <a:pt x="183" y="94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7" y="95"/>
                    <a:pt x="190" y="93"/>
                    <a:pt x="189" y="90"/>
                  </a:cubicBezTo>
                  <a:cubicBezTo>
                    <a:pt x="189" y="89"/>
                    <a:pt x="189" y="87"/>
                    <a:pt x="189" y="86"/>
                  </a:cubicBezTo>
                  <a:cubicBezTo>
                    <a:pt x="189" y="84"/>
                    <a:pt x="186" y="82"/>
                    <a:pt x="184" y="82"/>
                  </a:cubicBezTo>
                  <a:cubicBezTo>
                    <a:pt x="182" y="83"/>
                    <a:pt x="182" y="83"/>
                    <a:pt x="182" y="83"/>
                  </a:cubicBezTo>
                  <a:cubicBezTo>
                    <a:pt x="178" y="84"/>
                    <a:pt x="174" y="81"/>
                    <a:pt x="174" y="77"/>
                  </a:cubicBezTo>
                  <a:cubicBezTo>
                    <a:pt x="173" y="74"/>
                    <a:pt x="175" y="70"/>
                    <a:pt x="179" y="69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83" y="69"/>
                    <a:pt x="185" y="66"/>
                    <a:pt x="184" y="63"/>
                  </a:cubicBezTo>
                  <a:cubicBezTo>
                    <a:pt x="184" y="62"/>
                    <a:pt x="183" y="61"/>
                    <a:pt x="183" y="60"/>
                  </a:cubicBezTo>
                  <a:cubicBezTo>
                    <a:pt x="182" y="58"/>
                    <a:pt x="179" y="57"/>
                    <a:pt x="177" y="58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1" y="61"/>
                    <a:pt x="167" y="59"/>
                    <a:pt x="166" y="56"/>
                  </a:cubicBezTo>
                  <a:cubicBezTo>
                    <a:pt x="164" y="53"/>
                    <a:pt x="165" y="48"/>
                    <a:pt x="168" y="47"/>
                  </a:cubicBezTo>
                  <a:cubicBezTo>
                    <a:pt x="170" y="46"/>
                    <a:pt x="170" y="46"/>
                    <a:pt x="170" y="46"/>
                  </a:cubicBezTo>
                  <a:cubicBezTo>
                    <a:pt x="172" y="45"/>
                    <a:pt x="173" y="42"/>
                    <a:pt x="172" y="40"/>
                  </a:cubicBezTo>
                  <a:cubicBezTo>
                    <a:pt x="171" y="39"/>
                    <a:pt x="170" y="38"/>
                    <a:pt x="169" y="37"/>
                  </a:cubicBezTo>
                  <a:cubicBezTo>
                    <a:pt x="168" y="35"/>
                    <a:pt x="165" y="34"/>
                    <a:pt x="163" y="36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9" y="40"/>
                    <a:pt x="155" y="40"/>
                    <a:pt x="153" y="38"/>
                  </a:cubicBezTo>
                  <a:cubicBezTo>
                    <a:pt x="149" y="36"/>
                    <a:pt x="149" y="31"/>
                    <a:pt x="152" y="28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55" y="25"/>
                    <a:pt x="155" y="22"/>
                    <a:pt x="153" y="20"/>
                  </a:cubicBezTo>
                  <a:cubicBezTo>
                    <a:pt x="152" y="19"/>
                    <a:pt x="151" y="19"/>
                    <a:pt x="150" y="18"/>
                  </a:cubicBezTo>
                  <a:cubicBezTo>
                    <a:pt x="148" y="16"/>
                    <a:pt x="145" y="17"/>
                    <a:pt x="144" y="19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1" y="25"/>
                    <a:pt x="136" y="26"/>
                    <a:pt x="133" y="24"/>
                  </a:cubicBezTo>
                  <a:cubicBezTo>
                    <a:pt x="130" y="22"/>
                    <a:pt x="129" y="18"/>
                    <a:pt x="131" y="1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3" y="11"/>
                    <a:pt x="132" y="8"/>
                    <a:pt x="129" y="7"/>
                  </a:cubicBezTo>
                  <a:cubicBezTo>
                    <a:pt x="128" y="6"/>
                    <a:pt x="127" y="6"/>
                    <a:pt x="126" y="6"/>
                  </a:cubicBezTo>
                  <a:cubicBezTo>
                    <a:pt x="123" y="5"/>
                    <a:pt x="121" y="6"/>
                    <a:pt x="120" y="9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5"/>
                    <a:pt x="115" y="17"/>
                    <a:pt x="111" y="16"/>
                  </a:cubicBezTo>
                  <a:cubicBezTo>
                    <a:pt x="108" y="15"/>
                    <a:pt x="106" y="11"/>
                    <a:pt x="106" y="8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3"/>
                    <a:pt x="106" y="1"/>
                    <a:pt x="103" y="1"/>
                  </a:cubicBezTo>
                  <a:cubicBezTo>
                    <a:pt x="102" y="1"/>
                    <a:pt x="101" y="1"/>
                    <a:pt x="99" y="0"/>
                  </a:cubicBezTo>
                  <a:cubicBezTo>
                    <a:pt x="97" y="0"/>
                    <a:pt x="95" y="2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11"/>
                    <a:pt x="92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5" y="15"/>
                    <a:pt x="82" y="12"/>
                    <a:pt x="81" y="8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4"/>
                    <a:pt x="79" y="2"/>
                    <a:pt x="76" y="2"/>
                  </a:cubicBezTo>
                  <a:cubicBezTo>
                    <a:pt x="75" y="2"/>
                    <a:pt x="74" y="3"/>
                    <a:pt x="72" y="3"/>
                  </a:cubicBezTo>
                  <a:cubicBezTo>
                    <a:pt x="70" y="4"/>
                    <a:pt x="69" y="6"/>
                    <a:pt x="69" y="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14"/>
                    <a:pt x="70" y="18"/>
                    <a:pt x="66" y="19"/>
                  </a:cubicBezTo>
                  <a:cubicBezTo>
                    <a:pt x="63" y="21"/>
                    <a:pt x="59" y="19"/>
                    <a:pt x="57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1"/>
                    <a:pt x="53" y="10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2"/>
                    <a:pt x="48" y="12"/>
                    <a:pt x="47" y="13"/>
                  </a:cubicBezTo>
                  <a:cubicBezTo>
                    <a:pt x="45" y="14"/>
                    <a:pt x="45" y="17"/>
                    <a:pt x="46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24"/>
                    <a:pt x="49" y="28"/>
                    <a:pt x="46" y="31"/>
                  </a:cubicBezTo>
                  <a:cubicBezTo>
                    <a:pt x="43" y="33"/>
                    <a:pt x="39" y="32"/>
                    <a:pt x="36" y="2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5"/>
                    <a:pt x="29" y="27"/>
                  </a:cubicBezTo>
                  <a:cubicBezTo>
                    <a:pt x="28" y="28"/>
                    <a:pt x="27" y="29"/>
                    <a:pt x="26" y="30"/>
                  </a:cubicBezTo>
                  <a:cubicBezTo>
                    <a:pt x="24" y="32"/>
                    <a:pt x="25" y="34"/>
                    <a:pt x="27" y="3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1" y="40"/>
                    <a:pt x="32" y="44"/>
                    <a:pt x="30" y="47"/>
                  </a:cubicBezTo>
                  <a:cubicBezTo>
                    <a:pt x="27" y="50"/>
                    <a:pt x="23" y="50"/>
                    <a:pt x="20" y="48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7" y="45"/>
                    <a:pt x="14" y="46"/>
                    <a:pt x="12" y="48"/>
                  </a:cubicBezTo>
                  <a:cubicBezTo>
                    <a:pt x="12" y="49"/>
                    <a:pt x="11" y="51"/>
                    <a:pt x="11" y="52"/>
                  </a:cubicBezTo>
                  <a:cubicBezTo>
                    <a:pt x="9" y="54"/>
                    <a:pt x="10" y="57"/>
                    <a:pt x="1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8" y="60"/>
                    <a:pt x="20" y="64"/>
                    <a:pt x="19" y="67"/>
                  </a:cubicBezTo>
                  <a:cubicBezTo>
                    <a:pt x="20" y="70"/>
                    <a:pt x="17" y="74"/>
                    <a:pt x="14" y="7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9"/>
                    <a:pt x="3" y="71"/>
                    <a:pt x="3" y="73"/>
                  </a:cubicBezTo>
                  <a:cubicBezTo>
                    <a:pt x="2" y="75"/>
                    <a:pt x="2" y="76"/>
                    <a:pt x="2" y="77"/>
                  </a:cubicBezTo>
                  <a:cubicBezTo>
                    <a:pt x="1" y="80"/>
                    <a:pt x="3" y="82"/>
                    <a:pt x="6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11" y="83"/>
                    <a:pt x="14" y="85"/>
                    <a:pt x="14" y="89"/>
                  </a:cubicBezTo>
                  <a:cubicBezTo>
                    <a:pt x="14" y="93"/>
                    <a:pt x="11" y="96"/>
                    <a:pt x="7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6"/>
                    <a:pt x="0" y="98"/>
                    <a:pt x="0" y="100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1" y="107"/>
                    <a:pt x="3" y="108"/>
                    <a:pt x="6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1" y="107"/>
                    <a:pt x="14" y="108"/>
                    <a:pt x="15" y="112"/>
                  </a:cubicBezTo>
                  <a:cubicBezTo>
                    <a:pt x="17" y="116"/>
                    <a:pt x="15" y="120"/>
                    <a:pt x="10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6" y="122"/>
                    <a:pt x="5" y="124"/>
                    <a:pt x="5" y="127"/>
                  </a:cubicBezTo>
                  <a:cubicBezTo>
                    <a:pt x="6" y="128"/>
                    <a:pt x="6" y="129"/>
                    <a:pt x="7" y="130"/>
                  </a:cubicBezTo>
                  <a:cubicBezTo>
                    <a:pt x="8" y="133"/>
                    <a:pt x="11" y="134"/>
                    <a:pt x="13" y="132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18" y="130"/>
                    <a:pt x="22" y="131"/>
                    <a:pt x="24" y="134"/>
                  </a:cubicBezTo>
                  <a:cubicBezTo>
                    <a:pt x="26" y="138"/>
                    <a:pt x="24" y="142"/>
                    <a:pt x="21" y="143"/>
                  </a:cubicBezTo>
                  <a:cubicBezTo>
                    <a:pt x="19" y="144"/>
                    <a:pt x="19" y="144"/>
                    <a:pt x="19" y="144"/>
                  </a:cubicBezTo>
                  <a:cubicBezTo>
                    <a:pt x="17" y="146"/>
                    <a:pt x="16" y="149"/>
                    <a:pt x="18" y="151"/>
                  </a:cubicBezTo>
                  <a:cubicBezTo>
                    <a:pt x="19" y="152"/>
                    <a:pt x="19" y="153"/>
                    <a:pt x="20" y="154"/>
                  </a:cubicBezTo>
                  <a:cubicBezTo>
                    <a:pt x="22" y="156"/>
                    <a:pt x="25" y="156"/>
                    <a:pt x="27" y="154"/>
                  </a:cubicBezTo>
                  <a:cubicBezTo>
                    <a:pt x="28" y="153"/>
                    <a:pt x="28" y="153"/>
                    <a:pt x="28" y="153"/>
                  </a:cubicBezTo>
                  <a:cubicBezTo>
                    <a:pt x="31" y="150"/>
                    <a:pt x="34" y="150"/>
                    <a:pt x="37" y="152"/>
                  </a:cubicBezTo>
                  <a:cubicBezTo>
                    <a:pt x="40" y="154"/>
                    <a:pt x="41" y="159"/>
                    <a:pt x="38" y="16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5" y="165"/>
                    <a:pt x="35" y="168"/>
                    <a:pt x="37" y="170"/>
                  </a:cubicBezTo>
                  <a:cubicBezTo>
                    <a:pt x="38" y="171"/>
                    <a:pt x="39" y="172"/>
                    <a:pt x="40" y="172"/>
                  </a:cubicBezTo>
                  <a:cubicBezTo>
                    <a:pt x="42" y="174"/>
                    <a:pt x="45" y="173"/>
                    <a:pt x="46" y="171"/>
                  </a:cubicBezTo>
                  <a:cubicBezTo>
                    <a:pt x="47" y="169"/>
                    <a:pt x="47" y="169"/>
                    <a:pt x="47" y="169"/>
                  </a:cubicBezTo>
                  <a:cubicBezTo>
                    <a:pt x="49" y="166"/>
                    <a:pt x="52" y="165"/>
                    <a:pt x="55" y="166"/>
                  </a:cubicBezTo>
                  <a:cubicBezTo>
                    <a:pt x="59" y="167"/>
                    <a:pt x="61" y="172"/>
                    <a:pt x="59" y="176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7" y="179"/>
                    <a:pt x="58" y="182"/>
                    <a:pt x="60" y="183"/>
                  </a:cubicBezTo>
                  <a:cubicBezTo>
                    <a:pt x="61" y="184"/>
                    <a:pt x="63" y="184"/>
                    <a:pt x="64" y="185"/>
                  </a:cubicBezTo>
                  <a:cubicBezTo>
                    <a:pt x="66" y="185"/>
                    <a:pt x="69" y="184"/>
                    <a:pt x="69" y="182"/>
                  </a:cubicBezTo>
                  <a:cubicBezTo>
                    <a:pt x="70" y="180"/>
                    <a:pt x="70" y="180"/>
                    <a:pt x="70" y="180"/>
                  </a:cubicBezTo>
                  <a:cubicBezTo>
                    <a:pt x="71" y="176"/>
                    <a:pt x="74" y="174"/>
                    <a:pt x="77" y="174"/>
                  </a:cubicBezTo>
                  <a:cubicBezTo>
                    <a:pt x="81" y="174"/>
                    <a:pt x="84" y="178"/>
                    <a:pt x="83" y="182"/>
                  </a:cubicBezTo>
                  <a:cubicBezTo>
                    <a:pt x="83" y="184"/>
                    <a:pt x="83" y="184"/>
                    <a:pt x="83" y="184"/>
                  </a:cubicBezTo>
                  <a:cubicBezTo>
                    <a:pt x="82" y="187"/>
                    <a:pt x="84" y="189"/>
                    <a:pt x="86" y="189"/>
                  </a:cubicBezTo>
                  <a:cubicBezTo>
                    <a:pt x="88" y="190"/>
                    <a:pt x="89" y="190"/>
                    <a:pt x="90" y="190"/>
                  </a:cubicBezTo>
                  <a:cubicBezTo>
                    <a:pt x="93" y="190"/>
                    <a:pt x="95" y="188"/>
                    <a:pt x="95" y="185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4" y="179"/>
                    <a:pt x="97" y="176"/>
                    <a:pt x="101" y="176"/>
                  </a:cubicBezTo>
                  <a:cubicBezTo>
                    <a:pt x="104" y="174"/>
                    <a:pt x="108" y="176"/>
                    <a:pt x="108" y="180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08" y="187"/>
                    <a:pt x="111" y="189"/>
                    <a:pt x="113" y="188"/>
                  </a:cubicBezTo>
                  <a:cubicBezTo>
                    <a:pt x="115" y="188"/>
                    <a:pt x="116" y="187"/>
                    <a:pt x="117" y="187"/>
                  </a:cubicBezTo>
                  <a:cubicBezTo>
                    <a:pt x="120" y="187"/>
                    <a:pt x="121" y="184"/>
                    <a:pt x="120" y="182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8" y="176"/>
                    <a:pt x="120" y="171"/>
                    <a:pt x="125" y="170"/>
                  </a:cubicBezTo>
                  <a:cubicBezTo>
                    <a:pt x="128" y="170"/>
                    <a:pt x="131" y="172"/>
                    <a:pt x="132" y="175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9"/>
                    <a:pt x="136" y="180"/>
                    <a:pt x="139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40" y="178"/>
                    <a:pt x="141" y="178"/>
                    <a:pt x="142" y="177"/>
                  </a:cubicBezTo>
                  <a:cubicBezTo>
                    <a:pt x="144" y="176"/>
                    <a:pt x="145" y="173"/>
                    <a:pt x="143" y="171"/>
                  </a:cubicBezTo>
                  <a:close/>
                  <a:moveTo>
                    <a:pt x="78" y="74"/>
                  </a:moveTo>
                  <a:cubicBezTo>
                    <a:pt x="77" y="71"/>
                    <a:pt x="78" y="68"/>
                    <a:pt x="80" y="66"/>
                  </a:cubicBezTo>
                  <a:cubicBezTo>
                    <a:pt x="83" y="65"/>
                    <a:pt x="87" y="66"/>
                    <a:pt x="88" y="69"/>
                  </a:cubicBezTo>
                  <a:cubicBezTo>
                    <a:pt x="90" y="71"/>
                    <a:pt x="89" y="75"/>
                    <a:pt x="86" y="76"/>
                  </a:cubicBezTo>
                  <a:cubicBezTo>
                    <a:pt x="83" y="78"/>
                    <a:pt x="79" y="77"/>
                    <a:pt x="78" y="74"/>
                  </a:cubicBezTo>
                  <a:close/>
                  <a:moveTo>
                    <a:pt x="124" y="80"/>
                  </a:moveTo>
                  <a:cubicBezTo>
                    <a:pt x="125" y="83"/>
                    <a:pt x="124" y="86"/>
                    <a:pt x="121" y="88"/>
                  </a:cubicBezTo>
                  <a:cubicBezTo>
                    <a:pt x="118" y="89"/>
                    <a:pt x="115" y="88"/>
                    <a:pt x="113" y="85"/>
                  </a:cubicBezTo>
                  <a:cubicBezTo>
                    <a:pt x="112" y="83"/>
                    <a:pt x="113" y="79"/>
                    <a:pt x="116" y="78"/>
                  </a:cubicBezTo>
                  <a:cubicBezTo>
                    <a:pt x="119" y="76"/>
                    <a:pt x="122" y="77"/>
                    <a:pt x="124" y="80"/>
                  </a:cubicBezTo>
                  <a:close/>
                  <a:moveTo>
                    <a:pt x="67" y="109"/>
                  </a:moveTo>
                  <a:cubicBezTo>
                    <a:pt x="65" y="107"/>
                    <a:pt x="66" y="103"/>
                    <a:pt x="69" y="102"/>
                  </a:cubicBezTo>
                  <a:cubicBezTo>
                    <a:pt x="72" y="100"/>
                    <a:pt x="75" y="101"/>
                    <a:pt x="77" y="104"/>
                  </a:cubicBezTo>
                  <a:cubicBezTo>
                    <a:pt x="78" y="107"/>
                    <a:pt x="77" y="110"/>
                    <a:pt x="74" y="112"/>
                  </a:cubicBezTo>
                  <a:cubicBezTo>
                    <a:pt x="72" y="113"/>
                    <a:pt x="68" y="112"/>
                    <a:pt x="67" y="109"/>
                  </a:cubicBezTo>
                  <a:close/>
                  <a:moveTo>
                    <a:pt x="81" y="102"/>
                  </a:moveTo>
                  <a:cubicBezTo>
                    <a:pt x="78" y="95"/>
                    <a:pt x="80" y="86"/>
                    <a:pt x="88" y="82"/>
                  </a:cubicBezTo>
                  <a:cubicBezTo>
                    <a:pt x="95" y="78"/>
                    <a:pt x="104" y="81"/>
                    <a:pt x="108" y="88"/>
                  </a:cubicBezTo>
                  <a:cubicBezTo>
                    <a:pt x="112" y="96"/>
                    <a:pt x="109" y="105"/>
                    <a:pt x="102" y="108"/>
                  </a:cubicBezTo>
                  <a:cubicBezTo>
                    <a:pt x="94" y="112"/>
                    <a:pt x="85" y="109"/>
                    <a:pt x="81" y="102"/>
                  </a:cubicBezTo>
                  <a:close/>
                  <a:moveTo>
                    <a:pt x="102" y="121"/>
                  </a:moveTo>
                  <a:cubicBezTo>
                    <a:pt x="100" y="118"/>
                    <a:pt x="102" y="114"/>
                    <a:pt x="104" y="113"/>
                  </a:cubicBezTo>
                  <a:cubicBezTo>
                    <a:pt x="107" y="111"/>
                    <a:pt x="111" y="113"/>
                    <a:pt x="112" y="115"/>
                  </a:cubicBezTo>
                  <a:cubicBezTo>
                    <a:pt x="114" y="118"/>
                    <a:pt x="113" y="122"/>
                    <a:pt x="110" y="123"/>
                  </a:cubicBezTo>
                  <a:cubicBezTo>
                    <a:pt x="107" y="125"/>
                    <a:pt x="103" y="124"/>
                    <a:pt x="102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5" name="Freeform 41"/>
            <p:cNvSpPr>
              <a:spLocks noEditPoints="1"/>
            </p:cNvSpPr>
            <p:nvPr/>
          </p:nvSpPr>
          <p:spPr bwMode="auto">
            <a:xfrm>
              <a:off x="6607592" y="3575676"/>
              <a:ext cx="1232549" cy="1236621"/>
            </a:xfrm>
            <a:custGeom>
              <a:avLst/>
              <a:gdLst>
                <a:gd name="T0" fmla="*/ 619 w 640"/>
                <a:gd name="T1" fmla="*/ 436 h 642"/>
                <a:gd name="T2" fmla="*/ 614 w 640"/>
                <a:gd name="T3" fmla="*/ 371 h 642"/>
                <a:gd name="T4" fmla="*/ 625 w 640"/>
                <a:gd name="T5" fmla="*/ 332 h 642"/>
                <a:gd name="T6" fmla="*/ 623 w 640"/>
                <a:gd name="T7" fmla="*/ 286 h 642"/>
                <a:gd name="T8" fmla="*/ 608 w 640"/>
                <a:gd name="T9" fmla="*/ 248 h 642"/>
                <a:gd name="T10" fmla="*/ 609 w 640"/>
                <a:gd name="T11" fmla="*/ 182 h 642"/>
                <a:gd name="T12" fmla="*/ 547 w 640"/>
                <a:gd name="T13" fmla="*/ 167 h 642"/>
                <a:gd name="T14" fmla="*/ 550 w 640"/>
                <a:gd name="T15" fmla="*/ 97 h 642"/>
                <a:gd name="T16" fmla="*/ 488 w 640"/>
                <a:gd name="T17" fmla="*/ 74 h 642"/>
                <a:gd name="T18" fmla="*/ 457 w 640"/>
                <a:gd name="T19" fmla="*/ 48 h 642"/>
                <a:gd name="T20" fmla="*/ 414 w 640"/>
                <a:gd name="T21" fmla="*/ 31 h 642"/>
                <a:gd name="T22" fmla="*/ 374 w 640"/>
                <a:gd name="T23" fmla="*/ 29 h 642"/>
                <a:gd name="T24" fmla="*/ 314 w 640"/>
                <a:gd name="T25" fmla="*/ 0 h 642"/>
                <a:gd name="T26" fmla="*/ 266 w 640"/>
                <a:gd name="T27" fmla="*/ 52 h 642"/>
                <a:gd name="T28" fmla="*/ 224 w 640"/>
                <a:gd name="T29" fmla="*/ 15 h 642"/>
                <a:gd name="T30" fmla="*/ 200 w 640"/>
                <a:gd name="T31" fmla="*/ 75 h 642"/>
                <a:gd name="T32" fmla="*/ 131 w 640"/>
                <a:gd name="T33" fmla="*/ 62 h 642"/>
                <a:gd name="T34" fmla="*/ 100 w 640"/>
                <a:gd name="T35" fmla="*/ 120 h 642"/>
                <a:gd name="T36" fmla="*/ 70 w 640"/>
                <a:gd name="T37" fmla="*/ 147 h 642"/>
                <a:gd name="T38" fmla="*/ 47 w 640"/>
                <a:gd name="T39" fmla="*/ 187 h 642"/>
                <a:gd name="T40" fmla="*/ 39 w 640"/>
                <a:gd name="T41" fmla="*/ 227 h 642"/>
                <a:gd name="T42" fmla="*/ 2 w 640"/>
                <a:gd name="T43" fmla="*/ 281 h 642"/>
                <a:gd name="T44" fmla="*/ 47 w 640"/>
                <a:gd name="T45" fmla="*/ 332 h 642"/>
                <a:gd name="T46" fmla="*/ 6 w 640"/>
                <a:gd name="T47" fmla="*/ 385 h 642"/>
                <a:gd name="T48" fmla="*/ 46 w 640"/>
                <a:gd name="T49" fmla="*/ 438 h 642"/>
                <a:gd name="T50" fmla="*/ 58 w 640"/>
                <a:gd name="T51" fmla="*/ 476 h 642"/>
                <a:gd name="T52" fmla="*/ 85 w 640"/>
                <a:gd name="T53" fmla="*/ 514 h 642"/>
                <a:gd name="T54" fmla="*/ 117 w 640"/>
                <a:gd name="T55" fmla="*/ 538 h 642"/>
                <a:gd name="T56" fmla="*/ 152 w 640"/>
                <a:gd name="T57" fmla="*/ 594 h 642"/>
                <a:gd name="T58" fmla="*/ 217 w 640"/>
                <a:gd name="T59" fmla="*/ 574 h 642"/>
                <a:gd name="T60" fmla="*/ 248 w 640"/>
                <a:gd name="T61" fmla="*/ 633 h 642"/>
                <a:gd name="T62" fmla="*/ 313 w 640"/>
                <a:gd name="T63" fmla="*/ 619 h 642"/>
                <a:gd name="T64" fmla="*/ 353 w 640"/>
                <a:gd name="T65" fmla="*/ 624 h 642"/>
                <a:gd name="T66" fmla="*/ 398 w 640"/>
                <a:gd name="T67" fmla="*/ 615 h 642"/>
                <a:gd name="T68" fmla="*/ 437 w 640"/>
                <a:gd name="T69" fmla="*/ 603 h 642"/>
                <a:gd name="T70" fmla="*/ 478 w 640"/>
                <a:gd name="T71" fmla="*/ 581 h 642"/>
                <a:gd name="T72" fmla="*/ 506 w 640"/>
                <a:gd name="T73" fmla="*/ 553 h 642"/>
                <a:gd name="T74" fmla="*/ 567 w 640"/>
                <a:gd name="T75" fmla="*/ 526 h 642"/>
                <a:gd name="T76" fmla="*/ 557 w 640"/>
                <a:gd name="T77" fmla="*/ 459 h 642"/>
                <a:gd name="T78" fmla="*/ 540 w 640"/>
                <a:gd name="T79" fmla="*/ 327 h 642"/>
                <a:gd name="T80" fmla="*/ 480 w 640"/>
                <a:gd name="T81" fmla="*/ 170 h 642"/>
                <a:gd name="T82" fmla="*/ 346 w 640"/>
                <a:gd name="T83" fmla="*/ 103 h 642"/>
                <a:gd name="T84" fmla="*/ 326 w 640"/>
                <a:gd name="T85" fmla="*/ 111 h 642"/>
                <a:gd name="T86" fmla="*/ 169 w 640"/>
                <a:gd name="T87" fmla="*/ 161 h 642"/>
                <a:gd name="T88" fmla="*/ 102 w 640"/>
                <a:gd name="T89" fmla="*/ 295 h 642"/>
                <a:gd name="T90" fmla="*/ 101 w 640"/>
                <a:gd name="T91" fmla="*/ 315 h 642"/>
                <a:gd name="T92" fmla="*/ 161 w 640"/>
                <a:gd name="T93" fmla="*/ 472 h 642"/>
                <a:gd name="T94" fmla="*/ 295 w 640"/>
                <a:gd name="T95" fmla="*/ 539 h 642"/>
                <a:gd name="T96" fmla="*/ 393 w 640"/>
                <a:gd name="T97" fmla="*/ 164 h 642"/>
                <a:gd name="T98" fmla="*/ 314 w 640"/>
                <a:gd name="T99" fmla="*/ 540 h 642"/>
                <a:gd name="T100" fmla="*/ 386 w 640"/>
                <a:gd name="T101" fmla="*/ 530 h 642"/>
                <a:gd name="T102" fmla="*/ 528 w 640"/>
                <a:gd name="T103" fmla="*/ 346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0" h="642">
                  <a:moveTo>
                    <a:pt x="576" y="444"/>
                  </a:moveTo>
                  <a:cubicBezTo>
                    <a:pt x="594" y="455"/>
                    <a:pt x="594" y="455"/>
                    <a:pt x="594" y="455"/>
                  </a:cubicBezTo>
                  <a:cubicBezTo>
                    <a:pt x="601" y="459"/>
                    <a:pt x="611" y="456"/>
                    <a:pt x="614" y="448"/>
                  </a:cubicBezTo>
                  <a:cubicBezTo>
                    <a:pt x="616" y="444"/>
                    <a:pt x="618" y="440"/>
                    <a:pt x="619" y="436"/>
                  </a:cubicBezTo>
                  <a:cubicBezTo>
                    <a:pt x="622" y="428"/>
                    <a:pt x="618" y="420"/>
                    <a:pt x="610" y="417"/>
                  </a:cubicBezTo>
                  <a:cubicBezTo>
                    <a:pt x="603" y="415"/>
                    <a:pt x="603" y="415"/>
                    <a:pt x="603" y="415"/>
                  </a:cubicBezTo>
                  <a:cubicBezTo>
                    <a:pt x="592" y="412"/>
                    <a:pt x="584" y="402"/>
                    <a:pt x="585" y="391"/>
                  </a:cubicBezTo>
                  <a:cubicBezTo>
                    <a:pt x="587" y="376"/>
                    <a:pt x="601" y="367"/>
                    <a:pt x="614" y="371"/>
                  </a:cubicBezTo>
                  <a:cubicBezTo>
                    <a:pt x="620" y="372"/>
                    <a:pt x="620" y="372"/>
                    <a:pt x="620" y="372"/>
                  </a:cubicBezTo>
                  <a:cubicBezTo>
                    <a:pt x="629" y="375"/>
                    <a:pt x="637" y="369"/>
                    <a:pt x="638" y="360"/>
                  </a:cubicBezTo>
                  <a:cubicBezTo>
                    <a:pt x="639" y="356"/>
                    <a:pt x="639" y="352"/>
                    <a:pt x="640" y="348"/>
                  </a:cubicBezTo>
                  <a:cubicBezTo>
                    <a:pt x="640" y="339"/>
                    <a:pt x="634" y="332"/>
                    <a:pt x="625" y="332"/>
                  </a:cubicBezTo>
                  <a:cubicBezTo>
                    <a:pt x="618" y="332"/>
                    <a:pt x="618" y="332"/>
                    <a:pt x="618" y="332"/>
                  </a:cubicBezTo>
                  <a:cubicBezTo>
                    <a:pt x="607" y="332"/>
                    <a:pt x="596" y="325"/>
                    <a:pt x="594" y="314"/>
                  </a:cubicBezTo>
                  <a:cubicBezTo>
                    <a:pt x="591" y="299"/>
                    <a:pt x="602" y="286"/>
                    <a:pt x="616" y="286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31" y="286"/>
                    <a:pt x="638" y="278"/>
                    <a:pt x="637" y="269"/>
                  </a:cubicBezTo>
                  <a:cubicBezTo>
                    <a:pt x="636" y="265"/>
                    <a:pt x="635" y="261"/>
                    <a:pt x="634" y="256"/>
                  </a:cubicBezTo>
                  <a:cubicBezTo>
                    <a:pt x="633" y="248"/>
                    <a:pt x="624" y="243"/>
                    <a:pt x="616" y="246"/>
                  </a:cubicBezTo>
                  <a:cubicBezTo>
                    <a:pt x="608" y="248"/>
                    <a:pt x="608" y="248"/>
                    <a:pt x="608" y="248"/>
                  </a:cubicBezTo>
                  <a:cubicBezTo>
                    <a:pt x="596" y="252"/>
                    <a:pt x="583" y="245"/>
                    <a:pt x="579" y="233"/>
                  </a:cubicBezTo>
                  <a:cubicBezTo>
                    <a:pt x="576" y="221"/>
                    <a:pt x="582" y="208"/>
                    <a:pt x="595" y="204"/>
                  </a:cubicBezTo>
                  <a:cubicBezTo>
                    <a:pt x="601" y="202"/>
                    <a:pt x="601" y="202"/>
                    <a:pt x="601" y="202"/>
                  </a:cubicBezTo>
                  <a:cubicBezTo>
                    <a:pt x="609" y="199"/>
                    <a:pt x="613" y="190"/>
                    <a:pt x="609" y="182"/>
                  </a:cubicBezTo>
                  <a:cubicBezTo>
                    <a:pt x="607" y="178"/>
                    <a:pt x="605" y="174"/>
                    <a:pt x="603" y="171"/>
                  </a:cubicBezTo>
                  <a:cubicBezTo>
                    <a:pt x="599" y="163"/>
                    <a:pt x="590" y="161"/>
                    <a:pt x="583" y="165"/>
                  </a:cubicBezTo>
                  <a:cubicBezTo>
                    <a:pt x="577" y="169"/>
                    <a:pt x="577" y="169"/>
                    <a:pt x="577" y="169"/>
                  </a:cubicBezTo>
                  <a:cubicBezTo>
                    <a:pt x="567" y="176"/>
                    <a:pt x="554" y="175"/>
                    <a:pt x="547" y="167"/>
                  </a:cubicBezTo>
                  <a:cubicBezTo>
                    <a:pt x="537" y="156"/>
                    <a:pt x="539" y="139"/>
                    <a:pt x="550" y="132"/>
                  </a:cubicBezTo>
                  <a:cubicBezTo>
                    <a:pt x="556" y="128"/>
                    <a:pt x="556" y="128"/>
                    <a:pt x="556" y="128"/>
                  </a:cubicBezTo>
                  <a:cubicBezTo>
                    <a:pt x="563" y="123"/>
                    <a:pt x="564" y="113"/>
                    <a:pt x="558" y="106"/>
                  </a:cubicBezTo>
                  <a:cubicBezTo>
                    <a:pt x="556" y="103"/>
                    <a:pt x="553" y="100"/>
                    <a:pt x="550" y="97"/>
                  </a:cubicBezTo>
                  <a:cubicBezTo>
                    <a:pt x="544" y="91"/>
                    <a:pt x="534" y="91"/>
                    <a:pt x="528" y="98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16" y="112"/>
                    <a:pt x="504" y="115"/>
                    <a:pt x="494" y="109"/>
                  </a:cubicBezTo>
                  <a:cubicBezTo>
                    <a:pt x="481" y="102"/>
                    <a:pt x="479" y="85"/>
                    <a:pt x="488" y="74"/>
                  </a:cubicBezTo>
                  <a:cubicBezTo>
                    <a:pt x="492" y="70"/>
                    <a:pt x="492" y="70"/>
                    <a:pt x="492" y="70"/>
                  </a:cubicBezTo>
                  <a:cubicBezTo>
                    <a:pt x="497" y="63"/>
                    <a:pt x="496" y="53"/>
                    <a:pt x="488" y="48"/>
                  </a:cubicBezTo>
                  <a:cubicBezTo>
                    <a:pt x="485" y="46"/>
                    <a:pt x="481" y="44"/>
                    <a:pt x="477" y="41"/>
                  </a:cubicBezTo>
                  <a:cubicBezTo>
                    <a:pt x="470" y="37"/>
                    <a:pt x="460" y="40"/>
                    <a:pt x="457" y="48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50" y="65"/>
                    <a:pt x="438" y="71"/>
                    <a:pt x="427" y="69"/>
                  </a:cubicBezTo>
                  <a:cubicBezTo>
                    <a:pt x="413" y="65"/>
                    <a:pt x="406" y="50"/>
                    <a:pt x="412" y="37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8" y="23"/>
                    <a:pt x="413" y="14"/>
                    <a:pt x="405" y="12"/>
                  </a:cubicBezTo>
                  <a:cubicBezTo>
                    <a:pt x="401" y="11"/>
                    <a:pt x="396" y="9"/>
                    <a:pt x="392" y="9"/>
                  </a:cubicBezTo>
                  <a:cubicBezTo>
                    <a:pt x="384" y="7"/>
                    <a:pt x="376" y="12"/>
                    <a:pt x="375" y="21"/>
                  </a:cubicBezTo>
                  <a:cubicBezTo>
                    <a:pt x="374" y="29"/>
                    <a:pt x="374" y="29"/>
                    <a:pt x="374" y="29"/>
                  </a:cubicBezTo>
                  <a:cubicBezTo>
                    <a:pt x="372" y="41"/>
                    <a:pt x="360" y="50"/>
                    <a:pt x="348" y="49"/>
                  </a:cubicBezTo>
                  <a:cubicBezTo>
                    <a:pt x="337" y="52"/>
                    <a:pt x="325" y="43"/>
                    <a:pt x="327" y="31"/>
                  </a:cubicBezTo>
                  <a:cubicBezTo>
                    <a:pt x="329" y="17"/>
                    <a:pt x="329" y="17"/>
                    <a:pt x="329" y="17"/>
                  </a:cubicBezTo>
                  <a:cubicBezTo>
                    <a:pt x="330" y="8"/>
                    <a:pt x="323" y="0"/>
                    <a:pt x="314" y="0"/>
                  </a:cubicBezTo>
                  <a:cubicBezTo>
                    <a:pt x="310" y="0"/>
                    <a:pt x="306" y="1"/>
                    <a:pt x="301" y="1"/>
                  </a:cubicBezTo>
                  <a:cubicBezTo>
                    <a:pt x="293" y="1"/>
                    <a:pt x="286" y="9"/>
                    <a:pt x="288" y="18"/>
                  </a:cubicBezTo>
                  <a:cubicBezTo>
                    <a:pt x="289" y="25"/>
                    <a:pt x="289" y="25"/>
                    <a:pt x="289" y="25"/>
                  </a:cubicBezTo>
                  <a:cubicBezTo>
                    <a:pt x="291" y="39"/>
                    <a:pt x="281" y="52"/>
                    <a:pt x="266" y="52"/>
                  </a:cubicBezTo>
                  <a:cubicBezTo>
                    <a:pt x="255" y="52"/>
                    <a:pt x="245" y="43"/>
                    <a:pt x="244" y="32"/>
                  </a:cubicBezTo>
                  <a:cubicBezTo>
                    <a:pt x="243" y="27"/>
                    <a:pt x="243" y="27"/>
                    <a:pt x="243" y="27"/>
                  </a:cubicBezTo>
                  <a:cubicBezTo>
                    <a:pt x="241" y="18"/>
                    <a:pt x="233" y="13"/>
                    <a:pt x="224" y="15"/>
                  </a:cubicBezTo>
                  <a:cubicBezTo>
                    <a:pt x="224" y="15"/>
                    <a:pt x="224" y="15"/>
                    <a:pt x="224" y="15"/>
                  </a:cubicBezTo>
                  <a:cubicBezTo>
                    <a:pt x="220" y="17"/>
                    <a:pt x="216" y="18"/>
                    <a:pt x="212" y="19"/>
                  </a:cubicBezTo>
                  <a:cubicBezTo>
                    <a:pt x="204" y="22"/>
                    <a:pt x="200" y="31"/>
                    <a:pt x="204" y="39"/>
                  </a:cubicBezTo>
                  <a:cubicBezTo>
                    <a:pt x="207" y="46"/>
                    <a:pt x="207" y="46"/>
                    <a:pt x="207" y="46"/>
                  </a:cubicBezTo>
                  <a:cubicBezTo>
                    <a:pt x="212" y="56"/>
                    <a:pt x="209" y="68"/>
                    <a:pt x="200" y="75"/>
                  </a:cubicBezTo>
                  <a:cubicBezTo>
                    <a:pt x="188" y="83"/>
                    <a:pt x="172" y="79"/>
                    <a:pt x="166" y="66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9" y="52"/>
                    <a:pt x="149" y="50"/>
                    <a:pt x="142" y="55"/>
                  </a:cubicBezTo>
                  <a:cubicBezTo>
                    <a:pt x="138" y="57"/>
                    <a:pt x="135" y="59"/>
                    <a:pt x="131" y="62"/>
                  </a:cubicBezTo>
                  <a:cubicBezTo>
                    <a:pt x="124" y="67"/>
                    <a:pt x="123" y="77"/>
                    <a:pt x="129" y="83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41" y="97"/>
                    <a:pt x="142" y="110"/>
                    <a:pt x="135" y="119"/>
                  </a:cubicBezTo>
                  <a:cubicBezTo>
                    <a:pt x="126" y="130"/>
                    <a:pt x="109" y="130"/>
                    <a:pt x="100" y="120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0" y="109"/>
                    <a:pt x="80" y="109"/>
                    <a:pt x="74" y="116"/>
                  </a:cubicBezTo>
                  <a:cubicBezTo>
                    <a:pt x="71" y="119"/>
                    <a:pt x="69" y="122"/>
                    <a:pt x="66" y="126"/>
                  </a:cubicBezTo>
                  <a:cubicBezTo>
                    <a:pt x="61" y="133"/>
                    <a:pt x="63" y="142"/>
                    <a:pt x="70" y="147"/>
                  </a:cubicBezTo>
                  <a:cubicBezTo>
                    <a:pt x="77" y="151"/>
                    <a:pt x="77" y="151"/>
                    <a:pt x="77" y="151"/>
                  </a:cubicBezTo>
                  <a:cubicBezTo>
                    <a:pt x="87" y="158"/>
                    <a:pt x="91" y="172"/>
                    <a:pt x="84" y="183"/>
                  </a:cubicBezTo>
                  <a:cubicBezTo>
                    <a:pt x="88" y="194"/>
                    <a:pt x="75" y="204"/>
                    <a:pt x="65" y="198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40" y="182"/>
                    <a:pt x="30" y="185"/>
                    <a:pt x="26" y="193"/>
                  </a:cubicBezTo>
                  <a:cubicBezTo>
                    <a:pt x="25" y="197"/>
                    <a:pt x="23" y="201"/>
                    <a:pt x="21" y="205"/>
                  </a:cubicBezTo>
                  <a:cubicBezTo>
                    <a:pt x="18" y="213"/>
                    <a:pt x="23" y="222"/>
                    <a:pt x="31" y="225"/>
                  </a:cubicBezTo>
                  <a:cubicBezTo>
                    <a:pt x="39" y="227"/>
                    <a:pt x="39" y="227"/>
                    <a:pt x="39" y="227"/>
                  </a:cubicBezTo>
                  <a:cubicBezTo>
                    <a:pt x="51" y="230"/>
                    <a:pt x="58" y="243"/>
                    <a:pt x="55" y="255"/>
                  </a:cubicBezTo>
                  <a:cubicBezTo>
                    <a:pt x="51" y="267"/>
                    <a:pt x="39" y="274"/>
                    <a:pt x="26" y="271"/>
                  </a:cubicBezTo>
                  <a:cubicBezTo>
                    <a:pt x="20" y="269"/>
                    <a:pt x="20" y="269"/>
                    <a:pt x="20" y="269"/>
                  </a:cubicBezTo>
                  <a:cubicBezTo>
                    <a:pt x="12" y="267"/>
                    <a:pt x="3" y="273"/>
                    <a:pt x="2" y="281"/>
                  </a:cubicBezTo>
                  <a:cubicBezTo>
                    <a:pt x="2" y="286"/>
                    <a:pt x="1" y="290"/>
                    <a:pt x="1" y="294"/>
                  </a:cubicBezTo>
                  <a:cubicBezTo>
                    <a:pt x="0" y="303"/>
                    <a:pt x="7" y="310"/>
                    <a:pt x="16" y="310"/>
                  </a:cubicBezTo>
                  <a:cubicBezTo>
                    <a:pt x="23" y="310"/>
                    <a:pt x="23" y="310"/>
                    <a:pt x="23" y="310"/>
                  </a:cubicBezTo>
                  <a:cubicBezTo>
                    <a:pt x="36" y="310"/>
                    <a:pt x="47" y="320"/>
                    <a:pt x="47" y="332"/>
                  </a:cubicBezTo>
                  <a:cubicBezTo>
                    <a:pt x="47" y="345"/>
                    <a:pt x="37" y="356"/>
                    <a:pt x="24" y="356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9" y="356"/>
                    <a:pt x="3" y="364"/>
                    <a:pt x="4" y="373"/>
                  </a:cubicBezTo>
                  <a:cubicBezTo>
                    <a:pt x="5" y="377"/>
                    <a:pt x="5" y="381"/>
                    <a:pt x="6" y="385"/>
                  </a:cubicBezTo>
                  <a:cubicBezTo>
                    <a:pt x="8" y="394"/>
                    <a:pt x="17" y="399"/>
                    <a:pt x="25" y="396"/>
                  </a:cubicBezTo>
                  <a:cubicBezTo>
                    <a:pt x="32" y="394"/>
                    <a:pt x="32" y="394"/>
                    <a:pt x="32" y="394"/>
                  </a:cubicBezTo>
                  <a:cubicBezTo>
                    <a:pt x="44" y="390"/>
                    <a:pt x="57" y="397"/>
                    <a:pt x="61" y="409"/>
                  </a:cubicBezTo>
                  <a:cubicBezTo>
                    <a:pt x="65" y="421"/>
                    <a:pt x="58" y="434"/>
                    <a:pt x="46" y="438"/>
                  </a:cubicBezTo>
                  <a:cubicBezTo>
                    <a:pt x="40" y="440"/>
                    <a:pt x="40" y="440"/>
                    <a:pt x="40" y="440"/>
                  </a:cubicBezTo>
                  <a:cubicBezTo>
                    <a:pt x="32" y="442"/>
                    <a:pt x="28" y="452"/>
                    <a:pt x="31" y="460"/>
                  </a:cubicBezTo>
                  <a:cubicBezTo>
                    <a:pt x="33" y="464"/>
                    <a:pt x="35" y="467"/>
                    <a:pt x="37" y="471"/>
                  </a:cubicBezTo>
                  <a:cubicBezTo>
                    <a:pt x="41" y="479"/>
                    <a:pt x="51" y="481"/>
                    <a:pt x="58" y="476"/>
                  </a:cubicBezTo>
                  <a:cubicBezTo>
                    <a:pt x="64" y="472"/>
                    <a:pt x="64" y="472"/>
                    <a:pt x="64" y="472"/>
                  </a:cubicBezTo>
                  <a:cubicBezTo>
                    <a:pt x="73" y="466"/>
                    <a:pt x="86" y="467"/>
                    <a:pt x="94" y="475"/>
                  </a:cubicBezTo>
                  <a:cubicBezTo>
                    <a:pt x="104" y="486"/>
                    <a:pt x="102" y="503"/>
                    <a:pt x="90" y="510"/>
                  </a:cubicBezTo>
                  <a:cubicBezTo>
                    <a:pt x="85" y="514"/>
                    <a:pt x="85" y="514"/>
                    <a:pt x="85" y="514"/>
                  </a:cubicBezTo>
                  <a:cubicBezTo>
                    <a:pt x="78" y="519"/>
                    <a:pt x="76" y="529"/>
                    <a:pt x="82" y="535"/>
                  </a:cubicBezTo>
                  <a:cubicBezTo>
                    <a:pt x="85" y="539"/>
                    <a:pt x="88" y="542"/>
                    <a:pt x="91" y="545"/>
                  </a:cubicBezTo>
                  <a:cubicBezTo>
                    <a:pt x="97" y="551"/>
                    <a:pt x="107" y="551"/>
                    <a:pt x="112" y="544"/>
                  </a:cubicBezTo>
                  <a:cubicBezTo>
                    <a:pt x="117" y="538"/>
                    <a:pt x="117" y="538"/>
                    <a:pt x="117" y="538"/>
                  </a:cubicBezTo>
                  <a:cubicBezTo>
                    <a:pt x="126" y="528"/>
                    <a:pt x="140" y="527"/>
                    <a:pt x="150" y="535"/>
                  </a:cubicBezTo>
                  <a:cubicBezTo>
                    <a:pt x="160" y="543"/>
                    <a:pt x="161" y="558"/>
                    <a:pt x="153" y="567"/>
                  </a:cubicBezTo>
                  <a:cubicBezTo>
                    <a:pt x="149" y="572"/>
                    <a:pt x="149" y="572"/>
                    <a:pt x="149" y="572"/>
                  </a:cubicBezTo>
                  <a:cubicBezTo>
                    <a:pt x="143" y="579"/>
                    <a:pt x="145" y="589"/>
                    <a:pt x="152" y="594"/>
                  </a:cubicBezTo>
                  <a:cubicBezTo>
                    <a:pt x="156" y="596"/>
                    <a:pt x="160" y="598"/>
                    <a:pt x="163" y="600"/>
                  </a:cubicBezTo>
                  <a:cubicBezTo>
                    <a:pt x="171" y="605"/>
                    <a:pt x="180" y="601"/>
                    <a:pt x="184" y="594"/>
                  </a:cubicBezTo>
                  <a:cubicBezTo>
                    <a:pt x="187" y="586"/>
                    <a:pt x="187" y="586"/>
                    <a:pt x="187" y="586"/>
                  </a:cubicBezTo>
                  <a:cubicBezTo>
                    <a:pt x="192" y="575"/>
                    <a:pt x="205" y="569"/>
                    <a:pt x="217" y="574"/>
                  </a:cubicBezTo>
                  <a:cubicBezTo>
                    <a:pt x="229" y="579"/>
                    <a:pt x="234" y="593"/>
                    <a:pt x="229" y="605"/>
                  </a:cubicBezTo>
                  <a:cubicBezTo>
                    <a:pt x="227" y="610"/>
                    <a:pt x="227" y="610"/>
                    <a:pt x="227" y="610"/>
                  </a:cubicBezTo>
                  <a:cubicBezTo>
                    <a:pt x="223" y="619"/>
                    <a:pt x="228" y="628"/>
                    <a:pt x="236" y="630"/>
                  </a:cubicBezTo>
                  <a:cubicBezTo>
                    <a:pt x="240" y="631"/>
                    <a:pt x="244" y="632"/>
                    <a:pt x="248" y="633"/>
                  </a:cubicBezTo>
                  <a:cubicBezTo>
                    <a:pt x="257" y="635"/>
                    <a:pt x="265" y="629"/>
                    <a:pt x="266" y="621"/>
                  </a:cubicBezTo>
                  <a:cubicBezTo>
                    <a:pt x="267" y="613"/>
                    <a:pt x="267" y="613"/>
                    <a:pt x="267" y="613"/>
                  </a:cubicBezTo>
                  <a:cubicBezTo>
                    <a:pt x="269" y="601"/>
                    <a:pt x="280" y="592"/>
                    <a:pt x="293" y="593"/>
                  </a:cubicBezTo>
                  <a:cubicBezTo>
                    <a:pt x="305" y="595"/>
                    <a:pt x="314" y="606"/>
                    <a:pt x="313" y="619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11" y="634"/>
                    <a:pt x="318" y="642"/>
                    <a:pt x="327" y="641"/>
                  </a:cubicBezTo>
                  <a:cubicBezTo>
                    <a:pt x="331" y="641"/>
                    <a:pt x="335" y="641"/>
                    <a:pt x="339" y="641"/>
                  </a:cubicBezTo>
                  <a:cubicBezTo>
                    <a:pt x="348" y="640"/>
                    <a:pt x="354" y="633"/>
                    <a:pt x="353" y="624"/>
                  </a:cubicBezTo>
                  <a:cubicBezTo>
                    <a:pt x="352" y="616"/>
                    <a:pt x="352" y="616"/>
                    <a:pt x="352" y="616"/>
                  </a:cubicBezTo>
                  <a:cubicBezTo>
                    <a:pt x="349" y="604"/>
                    <a:pt x="358" y="592"/>
                    <a:pt x="371" y="590"/>
                  </a:cubicBezTo>
                  <a:cubicBezTo>
                    <a:pt x="383" y="588"/>
                    <a:pt x="395" y="596"/>
                    <a:pt x="397" y="609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24"/>
                    <a:pt x="408" y="629"/>
                    <a:pt x="416" y="627"/>
                  </a:cubicBezTo>
                  <a:cubicBezTo>
                    <a:pt x="417" y="627"/>
                    <a:pt x="417" y="627"/>
                    <a:pt x="417" y="627"/>
                  </a:cubicBezTo>
                  <a:cubicBezTo>
                    <a:pt x="421" y="625"/>
                    <a:pt x="425" y="624"/>
                    <a:pt x="429" y="622"/>
                  </a:cubicBezTo>
                  <a:cubicBezTo>
                    <a:pt x="437" y="620"/>
                    <a:pt x="441" y="610"/>
                    <a:pt x="437" y="603"/>
                  </a:cubicBezTo>
                  <a:cubicBezTo>
                    <a:pt x="434" y="596"/>
                    <a:pt x="434" y="596"/>
                    <a:pt x="434" y="596"/>
                  </a:cubicBezTo>
                  <a:cubicBezTo>
                    <a:pt x="428" y="584"/>
                    <a:pt x="433" y="570"/>
                    <a:pt x="444" y="565"/>
                  </a:cubicBezTo>
                  <a:cubicBezTo>
                    <a:pt x="456" y="559"/>
                    <a:pt x="470" y="564"/>
                    <a:pt x="475" y="576"/>
                  </a:cubicBezTo>
                  <a:cubicBezTo>
                    <a:pt x="478" y="581"/>
                    <a:pt x="478" y="581"/>
                    <a:pt x="478" y="581"/>
                  </a:cubicBezTo>
                  <a:cubicBezTo>
                    <a:pt x="482" y="589"/>
                    <a:pt x="492" y="592"/>
                    <a:pt x="499" y="587"/>
                  </a:cubicBezTo>
                  <a:cubicBezTo>
                    <a:pt x="502" y="585"/>
                    <a:pt x="506" y="582"/>
                    <a:pt x="509" y="580"/>
                  </a:cubicBezTo>
                  <a:cubicBezTo>
                    <a:pt x="516" y="575"/>
                    <a:pt x="517" y="565"/>
                    <a:pt x="512" y="558"/>
                  </a:cubicBezTo>
                  <a:cubicBezTo>
                    <a:pt x="506" y="553"/>
                    <a:pt x="506" y="553"/>
                    <a:pt x="506" y="553"/>
                  </a:cubicBezTo>
                  <a:cubicBezTo>
                    <a:pt x="498" y="543"/>
                    <a:pt x="499" y="529"/>
                    <a:pt x="508" y="520"/>
                  </a:cubicBezTo>
                  <a:cubicBezTo>
                    <a:pt x="517" y="512"/>
                    <a:pt x="532" y="512"/>
                    <a:pt x="541" y="522"/>
                  </a:cubicBezTo>
                  <a:cubicBezTo>
                    <a:pt x="545" y="526"/>
                    <a:pt x="545" y="526"/>
                    <a:pt x="545" y="526"/>
                  </a:cubicBezTo>
                  <a:cubicBezTo>
                    <a:pt x="551" y="533"/>
                    <a:pt x="561" y="533"/>
                    <a:pt x="567" y="526"/>
                  </a:cubicBezTo>
                  <a:cubicBezTo>
                    <a:pt x="569" y="523"/>
                    <a:pt x="572" y="519"/>
                    <a:pt x="575" y="516"/>
                  </a:cubicBezTo>
                  <a:cubicBezTo>
                    <a:pt x="580" y="509"/>
                    <a:pt x="578" y="499"/>
                    <a:pt x="571" y="495"/>
                  </a:cubicBezTo>
                  <a:cubicBezTo>
                    <a:pt x="564" y="491"/>
                    <a:pt x="564" y="491"/>
                    <a:pt x="564" y="491"/>
                  </a:cubicBezTo>
                  <a:cubicBezTo>
                    <a:pt x="553" y="484"/>
                    <a:pt x="550" y="470"/>
                    <a:pt x="557" y="459"/>
                  </a:cubicBezTo>
                  <a:cubicBezTo>
                    <a:pt x="553" y="448"/>
                    <a:pt x="566" y="438"/>
                    <a:pt x="576" y="444"/>
                  </a:cubicBezTo>
                  <a:moveTo>
                    <a:pt x="493" y="185"/>
                  </a:moveTo>
                  <a:cubicBezTo>
                    <a:pt x="509" y="205"/>
                    <a:pt x="521" y="229"/>
                    <a:pt x="530" y="255"/>
                  </a:cubicBezTo>
                  <a:cubicBezTo>
                    <a:pt x="537" y="279"/>
                    <a:pt x="540" y="303"/>
                    <a:pt x="540" y="327"/>
                  </a:cubicBezTo>
                  <a:cubicBezTo>
                    <a:pt x="530" y="326"/>
                    <a:pt x="530" y="326"/>
                    <a:pt x="530" y="326"/>
                  </a:cubicBezTo>
                  <a:cubicBezTo>
                    <a:pt x="531" y="278"/>
                    <a:pt x="515" y="230"/>
                    <a:pt x="485" y="191"/>
                  </a:cubicBezTo>
                  <a:cubicBezTo>
                    <a:pt x="493" y="185"/>
                    <a:pt x="493" y="185"/>
                    <a:pt x="493" y="185"/>
                  </a:cubicBezTo>
                  <a:moveTo>
                    <a:pt x="480" y="170"/>
                  </a:moveTo>
                  <a:cubicBezTo>
                    <a:pt x="472" y="177"/>
                    <a:pt x="472" y="177"/>
                    <a:pt x="472" y="177"/>
                  </a:cubicBezTo>
                  <a:cubicBezTo>
                    <a:pt x="455" y="158"/>
                    <a:pt x="433" y="142"/>
                    <a:pt x="409" y="131"/>
                  </a:cubicBezTo>
                  <a:cubicBezTo>
                    <a:pt x="388" y="121"/>
                    <a:pt x="367" y="115"/>
                    <a:pt x="345" y="113"/>
                  </a:cubicBezTo>
                  <a:cubicBezTo>
                    <a:pt x="346" y="103"/>
                    <a:pt x="346" y="103"/>
                    <a:pt x="346" y="103"/>
                  </a:cubicBezTo>
                  <a:cubicBezTo>
                    <a:pt x="397" y="109"/>
                    <a:pt x="445" y="133"/>
                    <a:pt x="480" y="170"/>
                  </a:cubicBezTo>
                  <a:moveTo>
                    <a:pt x="254" y="112"/>
                  </a:moveTo>
                  <a:cubicBezTo>
                    <a:pt x="278" y="104"/>
                    <a:pt x="303" y="101"/>
                    <a:pt x="326" y="101"/>
                  </a:cubicBezTo>
                  <a:cubicBezTo>
                    <a:pt x="326" y="111"/>
                    <a:pt x="326" y="111"/>
                    <a:pt x="326" y="111"/>
                  </a:cubicBezTo>
                  <a:cubicBezTo>
                    <a:pt x="277" y="110"/>
                    <a:pt x="229" y="126"/>
                    <a:pt x="191" y="156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205" y="133"/>
                    <a:pt x="228" y="120"/>
                    <a:pt x="254" y="112"/>
                  </a:cubicBezTo>
                  <a:moveTo>
                    <a:pt x="169" y="161"/>
                  </a:moveTo>
                  <a:cubicBezTo>
                    <a:pt x="176" y="169"/>
                    <a:pt x="176" y="169"/>
                    <a:pt x="176" y="169"/>
                  </a:cubicBezTo>
                  <a:cubicBezTo>
                    <a:pt x="157" y="187"/>
                    <a:pt x="142" y="208"/>
                    <a:pt x="130" y="233"/>
                  </a:cubicBezTo>
                  <a:cubicBezTo>
                    <a:pt x="121" y="253"/>
                    <a:pt x="115" y="275"/>
                    <a:pt x="112" y="296"/>
                  </a:cubicBezTo>
                  <a:cubicBezTo>
                    <a:pt x="102" y="295"/>
                    <a:pt x="102" y="295"/>
                    <a:pt x="102" y="295"/>
                  </a:cubicBezTo>
                  <a:cubicBezTo>
                    <a:pt x="108" y="244"/>
                    <a:pt x="132" y="197"/>
                    <a:pt x="169" y="161"/>
                  </a:cubicBezTo>
                  <a:moveTo>
                    <a:pt x="148" y="457"/>
                  </a:moveTo>
                  <a:cubicBezTo>
                    <a:pt x="132" y="437"/>
                    <a:pt x="119" y="413"/>
                    <a:pt x="111" y="387"/>
                  </a:cubicBezTo>
                  <a:cubicBezTo>
                    <a:pt x="103" y="363"/>
                    <a:pt x="100" y="339"/>
                    <a:pt x="101" y="315"/>
                  </a:cubicBezTo>
                  <a:cubicBezTo>
                    <a:pt x="111" y="315"/>
                    <a:pt x="111" y="315"/>
                    <a:pt x="111" y="315"/>
                  </a:cubicBezTo>
                  <a:cubicBezTo>
                    <a:pt x="110" y="364"/>
                    <a:pt x="126" y="412"/>
                    <a:pt x="156" y="450"/>
                  </a:cubicBezTo>
                  <a:cubicBezTo>
                    <a:pt x="148" y="457"/>
                    <a:pt x="148" y="457"/>
                    <a:pt x="148" y="457"/>
                  </a:cubicBezTo>
                  <a:moveTo>
                    <a:pt x="161" y="472"/>
                  </a:moveTo>
                  <a:cubicBezTo>
                    <a:pt x="168" y="465"/>
                    <a:pt x="168" y="465"/>
                    <a:pt x="168" y="465"/>
                  </a:cubicBezTo>
                  <a:cubicBezTo>
                    <a:pt x="186" y="484"/>
                    <a:pt x="207" y="499"/>
                    <a:pt x="232" y="511"/>
                  </a:cubicBezTo>
                  <a:cubicBezTo>
                    <a:pt x="253" y="521"/>
                    <a:pt x="274" y="526"/>
                    <a:pt x="295" y="529"/>
                  </a:cubicBezTo>
                  <a:cubicBezTo>
                    <a:pt x="295" y="539"/>
                    <a:pt x="295" y="539"/>
                    <a:pt x="295" y="539"/>
                  </a:cubicBezTo>
                  <a:cubicBezTo>
                    <a:pt x="244" y="533"/>
                    <a:pt x="196" y="509"/>
                    <a:pt x="161" y="472"/>
                  </a:cubicBezTo>
                  <a:moveTo>
                    <a:pt x="247" y="478"/>
                  </a:moveTo>
                  <a:cubicBezTo>
                    <a:pt x="161" y="438"/>
                    <a:pt x="123" y="335"/>
                    <a:pt x="163" y="248"/>
                  </a:cubicBezTo>
                  <a:cubicBezTo>
                    <a:pt x="204" y="161"/>
                    <a:pt x="307" y="124"/>
                    <a:pt x="393" y="164"/>
                  </a:cubicBezTo>
                  <a:cubicBezTo>
                    <a:pt x="480" y="204"/>
                    <a:pt x="517" y="307"/>
                    <a:pt x="477" y="394"/>
                  </a:cubicBezTo>
                  <a:cubicBezTo>
                    <a:pt x="437" y="480"/>
                    <a:pt x="334" y="518"/>
                    <a:pt x="247" y="478"/>
                  </a:cubicBezTo>
                  <a:moveTo>
                    <a:pt x="386" y="530"/>
                  </a:moveTo>
                  <a:cubicBezTo>
                    <a:pt x="362" y="538"/>
                    <a:pt x="338" y="541"/>
                    <a:pt x="314" y="540"/>
                  </a:cubicBezTo>
                  <a:cubicBezTo>
                    <a:pt x="315" y="530"/>
                    <a:pt x="315" y="530"/>
                    <a:pt x="315" y="530"/>
                  </a:cubicBezTo>
                  <a:cubicBezTo>
                    <a:pt x="364" y="532"/>
                    <a:pt x="411" y="516"/>
                    <a:pt x="450" y="486"/>
                  </a:cubicBezTo>
                  <a:cubicBezTo>
                    <a:pt x="456" y="493"/>
                    <a:pt x="456" y="493"/>
                    <a:pt x="456" y="493"/>
                  </a:cubicBezTo>
                  <a:cubicBezTo>
                    <a:pt x="436" y="509"/>
                    <a:pt x="412" y="522"/>
                    <a:pt x="386" y="530"/>
                  </a:cubicBezTo>
                  <a:moveTo>
                    <a:pt x="471" y="480"/>
                  </a:moveTo>
                  <a:cubicBezTo>
                    <a:pt x="465" y="473"/>
                    <a:pt x="465" y="473"/>
                    <a:pt x="465" y="473"/>
                  </a:cubicBezTo>
                  <a:cubicBezTo>
                    <a:pt x="483" y="455"/>
                    <a:pt x="499" y="434"/>
                    <a:pt x="510" y="409"/>
                  </a:cubicBezTo>
                  <a:cubicBezTo>
                    <a:pt x="520" y="389"/>
                    <a:pt x="526" y="367"/>
                    <a:pt x="528" y="346"/>
                  </a:cubicBezTo>
                  <a:cubicBezTo>
                    <a:pt x="538" y="347"/>
                    <a:pt x="538" y="347"/>
                    <a:pt x="538" y="347"/>
                  </a:cubicBezTo>
                  <a:cubicBezTo>
                    <a:pt x="532" y="398"/>
                    <a:pt x="508" y="445"/>
                    <a:pt x="471" y="4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6" name="Freeform 42"/>
            <p:cNvSpPr>
              <a:spLocks noEditPoints="1"/>
            </p:cNvSpPr>
            <p:nvPr/>
          </p:nvSpPr>
          <p:spPr bwMode="auto">
            <a:xfrm>
              <a:off x="4624762" y="3802960"/>
              <a:ext cx="1292831" cy="1294460"/>
            </a:xfrm>
            <a:custGeom>
              <a:avLst/>
              <a:gdLst>
                <a:gd name="T0" fmla="*/ 640 w 671"/>
                <a:gd name="T1" fmla="*/ 357 h 672"/>
                <a:gd name="T2" fmla="*/ 626 w 671"/>
                <a:gd name="T3" fmla="*/ 244 h 672"/>
                <a:gd name="T4" fmla="*/ 573 w 671"/>
                <a:gd name="T5" fmla="*/ 144 h 672"/>
                <a:gd name="T6" fmla="*/ 515 w 671"/>
                <a:gd name="T7" fmla="*/ 51 h 672"/>
                <a:gd name="T8" fmla="*/ 409 w 671"/>
                <a:gd name="T9" fmla="*/ 8 h 672"/>
                <a:gd name="T10" fmla="*/ 295 w 671"/>
                <a:gd name="T11" fmla="*/ 2 h 672"/>
                <a:gd name="T12" fmla="*/ 198 w 671"/>
                <a:gd name="T13" fmla="*/ 29 h 672"/>
                <a:gd name="T14" fmla="*/ 129 w 671"/>
                <a:gd name="T15" fmla="*/ 114 h 672"/>
                <a:gd name="T16" fmla="*/ 52 w 671"/>
                <a:gd name="T17" fmla="*/ 227 h 672"/>
                <a:gd name="T18" fmla="*/ 0 w 671"/>
                <a:gd name="T19" fmla="*/ 324 h 672"/>
                <a:gd name="T20" fmla="*/ 16 w 671"/>
                <a:gd name="T21" fmla="*/ 437 h 672"/>
                <a:gd name="T22" fmla="*/ 68 w 671"/>
                <a:gd name="T23" fmla="*/ 539 h 672"/>
                <a:gd name="T24" fmla="*/ 166 w 671"/>
                <a:gd name="T25" fmla="*/ 588 h 672"/>
                <a:gd name="T26" fmla="*/ 293 w 671"/>
                <a:gd name="T27" fmla="*/ 637 h 672"/>
                <a:gd name="T28" fmla="*/ 399 w 671"/>
                <a:gd name="T29" fmla="*/ 666 h 672"/>
                <a:gd name="T30" fmla="*/ 494 w 671"/>
                <a:gd name="T31" fmla="*/ 633 h 672"/>
                <a:gd name="T32" fmla="*/ 584 w 671"/>
                <a:gd name="T33" fmla="*/ 563 h 672"/>
                <a:gd name="T34" fmla="*/ 646 w 671"/>
                <a:gd name="T35" fmla="*/ 467 h 672"/>
                <a:gd name="T36" fmla="*/ 579 w 671"/>
                <a:gd name="T37" fmla="*/ 437 h 672"/>
                <a:gd name="T38" fmla="*/ 598 w 671"/>
                <a:gd name="T39" fmla="*/ 364 h 672"/>
                <a:gd name="T40" fmla="*/ 599 w 671"/>
                <a:gd name="T41" fmla="*/ 327 h 672"/>
                <a:gd name="T42" fmla="*/ 548 w 671"/>
                <a:gd name="T43" fmla="*/ 273 h 672"/>
                <a:gd name="T44" fmla="*/ 575 w 671"/>
                <a:gd name="T45" fmla="*/ 225 h 672"/>
                <a:gd name="T46" fmla="*/ 557 w 671"/>
                <a:gd name="T47" fmla="*/ 192 h 672"/>
                <a:gd name="T48" fmla="*/ 530 w 671"/>
                <a:gd name="T49" fmla="*/ 157 h 672"/>
                <a:gd name="T50" fmla="*/ 502 w 671"/>
                <a:gd name="T51" fmla="*/ 131 h 672"/>
                <a:gd name="T52" fmla="*/ 429 w 671"/>
                <a:gd name="T53" fmla="*/ 136 h 672"/>
                <a:gd name="T54" fmla="*/ 398 w 671"/>
                <a:gd name="T55" fmla="*/ 124 h 672"/>
                <a:gd name="T56" fmla="*/ 373 w 671"/>
                <a:gd name="T57" fmla="*/ 75 h 672"/>
                <a:gd name="T58" fmla="*/ 365 w 671"/>
                <a:gd name="T59" fmla="*/ 74 h 672"/>
                <a:gd name="T60" fmla="*/ 290 w 671"/>
                <a:gd name="T61" fmla="*/ 76 h 672"/>
                <a:gd name="T62" fmla="*/ 267 w 671"/>
                <a:gd name="T63" fmla="*/ 127 h 672"/>
                <a:gd name="T64" fmla="*/ 217 w 671"/>
                <a:gd name="T65" fmla="*/ 151 h 672"/>
                <a:gd name="T66" fmla="*/ 162 w 671"/>
                <a:gd name="T67" fmla="*/ 137 h 672"/>
                <a:gd name="T68" fmla="*/ 157 w 671"/>
                <a:gd name="T69" fmla="*/ 142 h 672"/>
                <a:gd name="T70" fmla="*/ 109 w 671"/>
                <a:gd name="T71" fmla="*/ 200 h 672"/>
                <a:gd name="T72" fmla="*/ 92 w 671"/>
                <a:gd name="T73" fmla="*/ 234 h 672"/>
                <a:gd name="T74" fmla="*/ 123 w 671"/>
                <a:gd name="T75" fmla="*/ 281 h 672"/>
                <a:gd name="T76" fmla="*/ 117 w 671"/>
                <a:gd name="T77" fmla="*/ 312 h 672"/>
                <a:gd name="T78" fmla="*/ 74 w 671"/>
                <a:gd name="T79" fmla="*/ 375 h 672"/>
                <a:gd name="T80" fmla="*/ 76 w 671"/>
                <a:gd name="T81" fmla="*/ 382 h 672"/>
                <a:gd name="T82" fmla="*/ 114 w 671"/>
                <a:gd name="T83" fmla="*/ 480 h 672"/>
                <a:gd name="T84" fmla="*/ 155 w 671"/>
                <a:gd name="T85" fmla="*/ 462 h 672"/>
                <a:gd name="T86" fmla="*/ 193 w 671"/>
                <a:gd name="T87" fmla="*/ 503 h 672"/>
                <a:gd name="T88" fmla="*/ 218 w 671"/>
                <a:gd name="T89" fmla="*/ 522 h 672"/>
                <a:gd name="T90" fmla="*/ 228 w 671"/>
                <a:gd name="T91" fmla="*/ 577 h 672"/>
                <a:gd name="T92" fmla="*/ 251 w 671"/>
                <a:gd name="T93" fmla="*/ 521 h 672"/>
                <a:gd name="T94" fmla="*/ 271 w 671"/>
                <a:gd name="T95" fmla="*/ 592 h 672"/>
                <a:gd name="T96" fmla="*/ 313 w 671"/>
                <a:gd name="T97" fmla="*/ 555 h 672"/>
                <a:gd name="T98" fmla="*/ 369 w 671"/>
                <a:gd name="T99" fmla="*/ 554 h 672"/>
                <a:gd name="T100" fmla="*/ 412 w 671"/>
                <a:gd name="T101" fmla="*/ 589 h 672"/>
                <a:gd name="T102" fmla="*/ 419 w 671"/>
                <a:gd name="T103" fmla="*/ 586 h 672"/>
                <a:gd name="T104" fmla="*/ 487 w 671"/>
                <a:gd name="T105" fmla="*/ 553 h 672"/>
                <a:gd name="T106" fmla="*/ 487 w 671"/>
                <a:gd name="T107" fmla="*/ 497 h 672"/>
                <a:gd name="T108" fmla="*/ 522 w 671"/>
                <a:gd name="T109" fmla="*/ 454 h 672"/>
                <a:gd name="T110" fmla="*/ 537 w 671"/>
                <a:gd name="T111" fmla="*/ 427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71" h="672">
                  <a:moveTo>
                    <a:pt x="620" y="446"/>
                  </a:moveTo>
                  <a:cubicBezTo>
                    <a:pt x="626" y="431"/>
                    <a:pt x="630" y="416"/>
                    <a:pt x="633" y="401"/>
                  </a:cubicBezTo>
                  <a:cubicBezTo>
                    <a:pt x="667" y="398"/>
                    <a:pt x="667" y="398"/>
                    <a:pt x="667" y="398"/>
                  </a:cubicBezTo>
                  <a:cubicBezTo>
                    <a:pt x="669" y="384"/>
                    <a:pt x="669" y="384"/>
                    <a:pt x="669" y="384"/>
                  </a:cubicBezTo>
                  <a:cubicBezTo>
                    <a:pt x="671" y="370"/>
                    <a:pt x="671" y="370"/>
                    <a:pt x="671" y="370"/>
                  </a:cubicBezTo>
                  <a:cubicBezTo>
                    <a:pt x="640" y="357"/>
                    <a:pt x="640" y="357"/>
                    <a:pt x="640" y="357"/>
                  </a:cubicBezTo>
                  <a:cubicBezTo>
                    <a:pt x="641" y="342"/>
                    <a:pt x="641" y="326"/>
                    <a:pt x="639" y="311"/>
                  </a:cubicBezTo>
                  <a:cubicBezTo>
                    <a:pt x="671" y="298"/>
                    <a:pt x="671" y="298"/>
                    <a:pt x="671" y="298"/>
                  </a:cubicBezTo>
                  <a:cubicBezTo>
                    <a:pt x="669" y="284"/>
                    <a:pt x="669" y="284"/>
                    <a:pt x="669" y="284"/>
                  </a:cubicBezTo>
                  <a:cubicBezTo>
                    <a:pt x="666" y="270"/>
                    <a:pt x="666" y="270"/>
                    <a:pt x="666" y="270"/>
                  </a:cubicBezTo>
                  <a:cubicBezTo>
                    <a:pt x="633" y="267"/>
                    <a:pt x="633" y="267"/>
                    <a:pt x="633" y="267"/>
                  </a:cubicBezTo>
                  <a:cubicBezTo>
                    <a:pt x="631" y="259"/>
                    <a:pt x="629" y="252"/>
                    <a:pt x="626" y="244"/>
                  </a:cubicBezTo>
                  <a:cubicBezTo>
                    <a:pt x="624" y="237"/>
                    <a:pt x="621" y="230"/>
                    <a:pt x="619" y="222"/>
                  </a:cubicBezTo>
                  <a:cubicBezTo>
                    <a:pt x="645" y="201"/>
                    <a:pt x="645" y="201"/>
                    <a:pt x="645" y="201"/>
                  </a:cubicBezTo>
                  <a:cubicBezTo>
                    <a:pt x="638" y="188"/>
                    <a:pt x="638" y="188"/>
                    <a:pt x="638" y="188"/>
                  </a:cubicBezTo>
                  <a:cubicBezTo>
                    <a:pt x="632" y="175"/>
                    <a:pt x="632" y="175"/>
                    <a:pt x="632" y="175"/>
                  </a:cubicBezTo>
                  <a:cubicBezTo>
                    <a:pt x="599" y="183"/>
                    <a:pt x="599" y="183"/>
                    <a:pt x="599" y="183"/>
                  </a:cubicBezTo>
                  <a:cubicBezTo>
                    <a:pt x="591" y="169"/>
                    <a:pt x="582" y="156"/>
                    <a:pt x="573" y="144"/>
                  </a:cubicBezTo>
                  <a:cubicBezTo>
                    <a:pt x="591" y="116"/>
                    <a:pt x="591" y="116"/>
                    <a:pt x="591" y="116"/>
                  </a:cubicBezTo>
                  <a:cubicBezTo>
                    <a:pt x="581" y="106"/>
                    <a:pt x="581" y="106"/>
                    <a:pt x="581" y="106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42" y="112"/>
                    <a:pt x="542" y="112"/>
                    <a:pt x="542" y="112"/>
                  </a:cubicBezTo>
                  <a:cubicBezTo>
                    <a:pt x="531" y="101"/>
                    <a:pt x="519" y="92"/>
                    <a:pt x="506" y="8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03" y="44"/>
                    <a:pt x="503" y="44"/>
                    <a:pt x="503" y="44"/>
                  </a:cubicBezTo>
                  <a:cubicBezTo>
                    <a:pt x="490" y="37"/>
                    <a:pt x="490" y="37"/>
                    <a:pt x="490" y="37"/>
                  </a:cubicBezTo>
                  <a:cubicBezTo>
                    <a:pt x="467" y="61"/>
                    <a:pt x="467" y="61"/>
                    <a:pt x="467" y="61"/>
                  </a:cubicBezTo>
                  <a:cubicBezTo>
                    <a:pt x="453" y="55"/>
                    <a:pt x="439" y="49"/>
                    <a:pt x="424" y="44"/>
                  </a:cubicBezTo>
                  <a:cubicBezTo>
                    <a:pt x="423" y="11"/>
                    <a:pt x="423" y="11"/>
                    <a:pt x="423" y="11"/>
                  </a:cubicBezTo>
                  <a:cubicBezTo>
                    <a:pt x="409" y="8"/>
                    <a:pt x="409" y="8"/>
                    <a:pt x="409" y="8"/>
                  </a:cubicBezTo>
                  <a:cubicBezTo>
                    <a:pt x="395" y="4"/>
                    <a:pt x="395" y="4"/>
                    <a:pt x="395" y="4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65" y="33"/>
                    <a:pt x="350" y="32"/>
                    <a:pt x="334" y="32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295" y="2"/>
                    <a:pt x="295" y="2"/>
                    <a:pt x="295" y="2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75" y="38"/>
                    <a:pt x="260" y="41"/>
                    <a:pt x="245" y="46"/>
                  </a:cubicBezTo>
                  <a:cubicBezTo>
                    <a:pt x="244" y="46"/>
                    <a:pt x="244" y="46"/>
                    <a:pt x="244" y="46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12" y="24"/>
                    <a:pt x="212" y="24"/>
                    <a:pt x="212" y="24"/>
                  </a:cubicBezTo>
                  <a:cubicBezTo>
                    <a:pt x="198" y="29"/>
                    <a:pt x="198" y="29"/>
                    <a:pt x="198" y="29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189" y="69"/>
                    <a:pt x="176" y="77"/>
                    <a:pt x="163" y="86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17" y="124"/>
                    <a:pt x="107" y="136"/>
                    <a:pt x="97" y="14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57" y="148"/>
                    <a:pt x="57" y="148"/>
                    <a:pt x="57" y="148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98"/>
                    <a:pt x="58" y="212"/>
                    <a:pt x="52" y="227"/>
                  </a:cubicBezTo>
                  <a:cubicBezTo>
                    <a:pt x="19" y="225"/>
                    <a:pt x="19" y="225"/>
                    <a:pt x="19" y="225"/>
                  </a:cubicBezTo>
                  <a:cubicBezTo>
                    <a:pt x="14" y="239"/>
                    <a:pt x="14" y="239"/>
                    <a:pt x="14" y="239"/>
                  </a:cubicBezTo>
                  <a:cubicBezTo>
                    <a:pt x="10" y="252"/>
                    <a:pt x="10" y="252"/>
                    <a:pt x="10" y="252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36" y="284"/>
                    <a:pt x="34" y="300"/>
                    <a:pt x="33" y="316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33" y="360"/>
                    <a:pt x="33" y="360"/>
                    <a:pt x="33" y="360"/>
                  </a:cubicBezTo>
                  <a:cubicBezTo>
                    <a:pt x="34" y="375"/>
                    <a:pt x="37" y="390"/>
                    <a:pt x="40" y="406"/>
                  </a:cubicBezTo>
                  <a:cubicBezTo>
                    <a:pt x="11" y="423"/>
                    <a:pt x="11" y="423"/>
                    <a:pt x="11" y="423"/>
                  </a:cubicBezTo>
                  <a:cubicBezTo>
                    <a:pt x="16" y="437"/>
                    <a:pt x="16" y="437"/>
                    <a:pt x="16" y="437"/>
                  </a:cubicBezTo>
                  <a:cubicBezTo>
                    <a:pt x="20" y="450"/>
                    <a:pt x="20" y="450"/>
                    <a:pt x="20" y="450"/>
                  </a:cubicBezTo>
                  <a:cubicBezTo>
                    <a:pt x="54" y="448"/>
                    <a:pt x="54" y="448"/>
                    <a:pt x="54" y="448"/>
                  </a:cubicBezTo>
                  <a:cubicBezTo>
                    <a:pt x="60" y="463"/>
                    <a:pt x="66" y="477"/>
                    <a:pt x="74" y="490"/>
                  </a:cubicBezTo>
                  <a:cubicBezTo>
                    <a:pt x="52" y="515"/>
                    <a:pt x="52" y="515"/>
                    <a:pt x="52" y="515"/>
                  </a:cubicBezTo>
                  <a:cubicBezTo>
                    <a:pt x="60" y="527"/>
                    <a:pt x="60" y="527"/>
                    <a:pt x="60" y="527"/>
                  </a:cubicBezTo>
                  <a:cubicBezTo>
                    <a:pt x="68" y="539"/>
                    <a:pt x="68" y="539"/>
                    <a:pt x="68" y="539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09" y="539"/>
                    <a:pt x="120" y="550"/>
                    <a:pt x="131" y="560"/>
                  </a:cubicBezTo>
                  <a:cubicBezTo>
                    <a:pt x="117" y="591"/>
                    <a:pt x="117" y="591"/>
                    <a:pt x="117" y="591"/>
                  </a:cubicBezTo>
                  <a:cubicBezTo>
                    <a:pt x="128" y="600"/>
                    <a:pt x="128" y="600"/>
                    <a:pt x="128" y="600"/>
                  </a:cubicBezTo>
                  <a:cubicBezTo>
                    <a:pt x="139" y="609"/>
                    <a:pt x="139" y="609"/>
                    <a:pt x="139" y="609"/>
                  </a:cubicBezTo>
                  <a:cubicBezTo>
                    <a:pt x="166" y="588"/>
                    <a:pt x="166" y="588"/>
                    <a:pt x="166" y="588"/>
                  </a:cubicBezTo>
                  <a:cubicBezTo>
                    <a:pt x="179" y="596"/>
                    <a:pt x="193" y="604"/>
                    <a:pt x="207" y="611"/>
                  </a:cubicBezTo>
                  <a:cubicBezTo>
                    <a:pt x="202" y="644"/>
                    <a:pt x="202" y="644"/>
                    <a:pt x="202" y="644"/>
                  </a:cubicBezTo>
                  <a:cubicBezTo>
                    <a:pt x="215" y="650"/>
                    <a:pt x="215" y="650"/>
                    <a:pt x="215" y="650"/>
                  </a:cubicBezTo>
                  <a:cubicBezTo>
                    <a:pt x="229" y="655"/>
                    <a:pt x="229" y="655"/>
                    <a:pt x="229" y="655"/>
                  </a:cubicBezTo>
                  <a:cubicBezTo>
                    <a:pt x="248" y="627"/>
                    <a:pt x="248" y="627"/>
                    <a:pt x="248" y="627"/>
                  </a:cubicBezTo>
                  <a:cubicBezTo>
                    <a:pt x="263" y="631"/>
                    <a:pt x="278" y="635"/>
                    <a:pt x="293" y="637"/>
                  </a:cubicBezTo>
                  <a:cubicBezTo>
                    <a:pt x="299" y="670"/>
                    <a:pt x="299" y="670"/>
                    <a:pt x="299" y="670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27" y="672"/>
                    <a:pt x="327" y="672"/>
                    <a:pt x="327" y="672"/>
                  </a:cubicBezTo>
                  <a:cubicBezTo>
                    <a:pt x="338" y="640"/>
                    <a:pt x="338" y="640"/>
                    <a:pt x="338" y="640"/>
                  </a:cubicBezTo>
                  <a:cubicBezTo>
                    <a:pt x="353" y="640"/>
                    <a:pt x="369" y="639"/>
                    <a:pt x="384" y="636"/>
                  </a:cubicBezTo>
                  <a:cubicBezTo>
                    <a:pt x="399" y="666"/>
                    <a:pt x="399" y="666"/>
                    <a:pt x="399" y="666"/>
                  </a:cubicBezTo>
                  <a:cubicBezTo>
                    <a:pt x="413" y="663"/>
                    <a:pt x="413" y="663"/>
                    <a:pt x="413" y="663"/>
                  </a:cubicBezTo>
                  <a:cubicBezTo>
                    <a:pt x="427" y="660"/>
                    <a:pt x="427" y="660"/>
                    <a:pt x="427" y="660"/>
                  </a:cubicBezTo>
                  <a:cubicBezTo>
                    <a:pt x="427" y="626"/>
                    <a:pt x="427" y="626"/>
                    <a:pt x="427" y="626"/>
                  </a:cubicBezTo>
                  <a:cubicBezTo>
                    <a:pt x="428" y="626"/>
                    <a:pt x="428" y="626"/>
                    <a:pt x="428" y="626"/>
                  </a:cubicBezTo>
                  <a:cubicBezTo>
                    <a:pt x="443" y="621"/>
                    <a:pt x="457" y="615"/>
                    <a:pt x="471" y="609"/>
                  </a:cubicBezTo>
                  <a:cubicBezTo>
                    <a:pt x="494" y="633"/>
                    <a:pt x="494" y="633"/>
                    <a:pt x="494" y="633"/>
                  </a:cubicBezTo>
                  <a:cubicBezTo>
                    <a:pt x="506" y="626"/>
                    <a:pt x="506" y="626"/>
                    <a:pt x="506" y="626"/>
                  </a:cubicBezTo>
                  <a:cubicBezTo>
                    <a:pt x="518" y="619"/>
                    <a:pt x="518" y="619"/>
                    <a:pt x="518" y="619"/>
                  </a:cubicBezTo>
                  <a:cubicBezTo>
                    <a:pt x="509" y="586"/>
                    <a:pt x="509" y="586"/>
                    <a:pt x="509" y="586"/>
                  </a:cubicBezTo>
                  <a:cubicBezTo>
                    <a:pt x="522" y="578"/>
                    <a:pt x="534" y="568"/>
                    <a:pt x="545" y="557"/>
                  </a:cubicBezTo>
                  <a:cubicBezTo>
                    <a:pt x="575" y="574"/>
                    <a:pt x="575" y="574"/>
                    <a:pt x="575" y="574"/>
                  </a:cubicBezTo>
                  <a:cubicBezTo>
                    <a:pt x="584" y="563"/>
                    <a:pt x="584" y="563"/>
                    <a:pt x="584" y="563"/>
                  </a:cubicBezTo>
                  <a:cubicBezTo>
                    <a:pt x="594" y="553"/>
                    <a:pt x="594" y="553"/>
                    <a:pt x="594" y="553"/>
                  </a:cubicBezTo>
                  <a:cubicBezTo>
                    <a:pt x="575" y="525"/>
                    <a:pt x="575" y="525"/>
                    <a:pt x="575" y="525"/>
                  </a:cubicBezTo>
                  <a:cubicBezTo>
                    <a:pt x="585" y="512"/>
                    <a:pt x="593" y="499"/>
                    <a:pt x="601" y="486"/>
                  </a:cubicBezTo>
                  <a:cubicBezTo>
                    <a:pt x="634" y="493"/>
                    <a:pt x="634" y="493"/>
                    <a:pt x="634" y="493"/>
                  </a:cubicBezTo>
                  <a:cubicBezTo>
                    <a:pt x="640" y="480"/>
                    <a:pt x="640" y="480"/>
                    <a:pt x="640" y="480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20" y="446"/>
                    <a:pt x="620" y="446"/>
                    <a:pt x="620" y="446"/>
                  </a:cubicBezTo>
                  <a:moveTo>
                    <a:pt x="579" y="437"/>
                  </a:moveTo>
                  <a:cubicBezTo>
                    <a:pt x="540" y="420"/>
                    <a:pt x="540" y="420"/>
                    <a:pt x="540" y="420"/>
                  </a:cubicBezTo>
                  <a:cubicBezTo>
                    <a:pt x="543" y="412"/>
                    <a:pt x="546" y="405"/>
                    <a:pt x="548" y="397"/>
                  </a:cubicBezTo>
                  <a:cubicBezTo>
                    <a:pt x="589" y="408"/>
                    <a:pt x="589" y="408"/>
                    <a:pt x="589" y="408"/>
                  </a:cubicBezTo>
                  <a:cubicBezTo>
                    <a:pt x="587" y="418"/>
                    <a:pt x="583" y="428"/>
                    <a:pt x="579" y="437"/>
                  </a:cubicBezTo>
                  <a:moveTo>
                    <a:pt x="591" y="401"/>
                  </a:moveTo>
                  <a:cubicBezTo>
                    <a:pt x="550" y="390"/>
                    <a:pt x="550" y="390"/>
                    <a:pt x="550" y="390"/>
                  </a:cubicBezTo>
                  <a:cubicBezTo>
                    <a:pt x="552" y="382"/>
                    <a:pt x="554" y="374"/>
                    <a:pt x="555" y="366"/>
                  </a:cubicBezTo>
                  <a:cubicBezTo>
                    <a:pt x="597" y="372"/>
                    <a:pt x="597" y="372"/>
                    <a:pt x="597" y="372"/>
                  </a:cubicBezTo>
                  <a:cubicBezTo>
                    <a:pt x="596" y="382"/>
                    <a:pt x="594" y="392"/>
                    <a:pt x="591" y="401"/>
                  </a:cubicBezTo>
                  <a:moveTo>
                    <a:pt x="598" y="364"/>
                  </a:moveTo>
                  <a:cubicBezTo>
                    <a:pt x="556" y="359"/>
                    <a:pt x="556" y="359"/>
                    <a:pt x="556" y="359"/>
                  </a:cubicBezTo>
                  <a:cubicBezTo>
                    <a:pt x="556" y="351"/>
                    <a:pt x="557" y="343"/>
                    <a:pt x="557" y="335"/>
                  </a:cubicBezTo>
                  <a:cubicBezTo>
                    <a:pt x="600" y="334"/>
                    <a:pt x="600" y="334"/>
                    <a:pt x="600" y="334"/>
                  </a:cubicBezTo>
                  <a:cubicBezTo>
                    <a:pt x="600" y="344"/>
                    <a:pt x="599" y="354"/>
                    <a:pt x="598" y="364"/>
                  </a:cubicBezTo>
                  <a:moveTo>
                    <a:pt x="597" y="297"/>
                  </a:moveTo>
                  <a:cubicBezTo>
                    <a:pt x="598" y="307"/>
                    <a:pt x="599" y="317"/>
                    <a:pt x="599" y="327"/>
                  </a:cubicBezTo>
                  <a:cubicBezTo>
                    <a:pt x="557" y="328"/>
                    <a:pt x="557" y="328"/>
                    <a:pt x="557" y="328"/>
                  </a:cubicBezTo>
                  <a:cubicBezTo>
                    <a:pt x="556" y="320"/>
                    <a:pt x="556" y="312"/>
                    <a:pt x="554" y="304"/>
                  </a:cubicBezTo>
                  <a:cubicBezTo>
                    <a:pt x="597" y="297"/>
                    <a:pt x="597" y="297"/>
                    <a:pt x="597" y="297"/>
                  </a:cubicBezTo>
                  <a:moveTo>
                    <a:pt x="595" y="290"/>
                  </a:moveTo>
                  <a:cubicBezTo>
                    <a:pt x="553" y="297"/>
                    <a:pt x="553" y="297"/>
                    <a:pt x="553" y="297"/>
                  </a:cubicBezTo>
                  <a:cubicBezTo>
                    <a:pt x="552" y="289"/>
                    <a:pt x="550" y="281"/>
                    <a:pt x="548" y="273"/>
                  </a:cubicBezTo>
                  <a:cubicBezTo>
                    <a:pt x="588" y="260"/>
                    <a:pt x="588" y="260"/>
                    <a:pt x="588" y="260"/>
                  </a:cubicBezTo>
                  <a:cubicBezTo>
                    <a:pt x="591" y="270"/>
                    <a:pt x="594" y="280"/>
                    <a:pt x="595" y="290"/>
                  </a:cubicBezTo>
                  <a:moveTo>
                    <a:pt x="586" y="253"/>
                  </a:moveTo>
                  <a:cubicBezTo>
                    <a:pt x="545" y="266"/>
                    <a:pt x="545" y="266"/>
                    <a:pt x="545" y="266"/>
                  </a:cubicBezTo>
                  <a:cubicBezTo>
                    <a:pt x="543" y="259"/>
                    <a:pt x="540" y="251"/>
                    <a:pt x="537" y="244"/>
                  </a:cubicBezTo>
                  <a:cubicBezTo>
                    <a:pt x="575" y="225"/>
                    <a:pt x="575" y="225"/>
                    <a:pt x="575" y="225"/>
                  </a:cubicBezTo>
                  <a:cubicBezTo>
                    <a:pt x="579" y="234"/>
                    <a:pt x="583" y="244"/>
                    <a:pt x="586" y="253"/>
                  </a:cubicBezTo>
                  <a:moveTo>
                    <a:pt x="557" y="192"/>
                  </a:moveTo>
                  <a:cubicBezTo>
                    <a:pt x="562" y="201"/>
                    <a:pt x="567" y="209"/>
                    <a:pt x="572" y="219"/>
                  </a:cubicBezTo>
                  <a:cubicBezTo>
                    <a:pt x="533" y="237"/>
                    <a:pt x="533" y="237"/>
                    <a:pt x="533" y="237"/>
                  </a:cubicBezTo>
                  <a:cubicBezTo>
                    <a:pt x="530" y="230"/>
                    <a:pt x="526" y="223"/>
                    <a:pt x="521" y="216"/>
                  </a:cubicBezTo>
                  <a:cubicBezTo>
                    <a:pt x="557" y="192"/>
                    <a:pt x="557" y="192"/>
                    <a:pt x="557" y="192"/>
                  </a:cubicBezTo>
                  <a:moveTo>
                    <a:pt x="553" y="186"/>
                  </a:moveTo>
                  <a:cubicBezTo>
                    <a:pt x="517" y="210"/>
                    <a:pt x="517" y="210"/>
                    <a:pt x="517" y="210"/>
                  </a:cubicBezTo>
                  <a:cubicBezTo>
                    <a:pt x="513" y="204"/>
                    <a:pt x="508" y="197"/>
                    <a:pt x="503" y="19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41" y="170"/>
                    <a:pt x="547" y="178"/>
                    <a:pt x="553" y="186"/>
                  </a:cubicBezTo>
                  <a:moveTo>
                    <a:pt x="530" y="157"/>
                  </a:moveTo>
                  <a:cubicBezTo>
                    <a:pt x="498" y="186"/>
                    <a:pt x="498" y="186"/>
                    <a:pt x="498" y="186"/>
                  </a:cubicBezTo>
                  <a:cubicBezTo>
                    <a:pt x="492" y="180"/>
                    <a:pt x="486" y="174"/>
                    <a:pt x="480" y="169"/>
                  </a:cubicBezTo>
                  <a:cubicBezTo>
                    <a:pt x="508" y="136"/>
                    <a:pt x="508" y="136"/>
                    <a:pt x="508" y="136"/>
                  </a:cubicBezTo>
                  <a:cubicBezTo>
                    <a:pt x="515" y="142"/>
                    <a:pt x="523" y="149"/>
                    <a:pt x="530" y="157"/>
                  </a:cubicBezTo>
                  <a:moveTo>
                    <a:pt x="478" y="114"/>
                  </a:moveTo>
                  <a:cubicBezTo>
                    <a:pt x="486" y="119"/>
                    <a:pt x="494" y="125"/>
                    <a:pt x="502" y="131"/>
                  </a:cubicBezTo>
                  <a:cubicBezTo>
                    <a:pt x="475" y="164"/>
                    <a:pt x="475" y="164"/>
                    <a:pt x="475" y="164"/>
                  </a:cubicBezTo>
                  <a:cubicBezTo>
                    <a:pt x="468" y="159"/>
                    <a:pt x="462" y="155"/>
                    <a:pt x="455" y="150"/>
                  </a:cubicBezTo>
                  <a:cubicBezTo>
                    <a:pt x="478" y="114"/>
                    <a:pt x="478" y="114"/>
                    <a:pt x="478" y="114"/>
                  </a:cubicBezTo>
                  <a:moveTo>
                    <a:pt x="471" y="110"/>
                  </a:moveTo>
                  <a:cubicBezTo>
                    <a:pt x="449" y="146"/>
                    <a:pt x="449" y="146"/>
                    <a:pt x="449" y="146"/>
                  </a:cubicBezTo>
                  <a:cubicBezTo>
                    <a:pt x="443" y="143"/>
                    <a:pt x="436" y="139"/>
                    <a:pt x="429" y="136"/>
                  </a:cubicBezTo>
                  <a:cubicBezTo>
                    <a:pt x="429" y="136"/>
                    <a:pt x="428" y="136"/>
                    <a:pt x="427" y="135"/>
                  </a:cubicBezTo>
                  <a:cubicBezTo>
                    <a:pt x="445" y="96"/>
                    <a:pt x="445" y="96"/>
                    <a:pt x="445" y="96"/>
                  </a:cubicBezTo>
                  <a:cubicBezTo>
                    <a:pt x="454" y="100"/>
                    <a:pt x="463" y="105"/>
                    <a:pt x="471" y="110"/>
                  </a:cubicBezTo>
                  <a:moveTo>
                    <a:pt x="438" y="93"/>
                  </a:moveTo>
                  <a:cubicBezTo>
                    <a:pt x="421" y="132"/>
                    <a:pt x="421" y="132"/>
                    <a:pt x="421" y="132"/>
                  </a:cubicBezTo>
                  <a:cubicBezTo>
                    <a:pt x="413" y="129"/>
                    <a:pt x="406" y="127"/>
                    <a:pt x="398" y="124"/>
                  </a:cubicBezTo>
                  <a:cubicBezTo>
                    <a:pt x="409" y="83"/>
                    <a:pt x="409" y="83"/>
                    <a:pt x="409" y="83"/>
                  </a:cubicBezTo>
                  <a:cubicBezTo>
                    <a:pt x="419" y="85"/>
                    <a:pt x="429" y="89"/>
                    <a:pt x="438" y="93"/>
                  </a:cubicBezTo>
                  <a:moveTo>
                    <a:pt x="402" y="81"/>
                  </a:moveTo>
                  <a:cubicBezTo>
                    <a:pt x="391" y="122"/>
                    <a:pt x="391" y="122"/>
                    <a:pt x="391" y="122"/>
                  </a:cubicBezTo>
                  <a:cubicBezTo>
                    <a:pt x="383" y="120"/>
                    <a:pt x="375" y="119"/>
                    <a:pt x="367" y="118"/>
                  </a:cubicBezTo>
                  <a:cubicBezTo>
                    <a:pt x="373" y="75"/>
                    <a:pt x="373" y="75"/>
                    <a:pt x="373" y="75"/>
                  </a:cubicBezTo>
                  <a:cubicBezTo>
                    <a:pt x="383" y="76"/>
                    <a:pt x="393" y="78"/>
                    <a:pt x="402" y="81"/>
                  </a:cubicBezTo>
                  <a:moveTo>
                    <a:pt x="365" y="74"/>
                  </a:moveTo>
                  <a:cubicBezTo>
                    <a:pt x="360" y="117"/>
                    <a:pt x="360" y="117"/>
                    <a:pt x="360" y="117"/>
                  </a:cubicBezTo>
                  <a:cubicBezTo>
                    <a:pt x="352" y="116"/>
                    <a:pt x="344" y="115"/>
                    <a:pt x="336" y="116"/>
                  </a:cubicBezTo>
                  <a:cubicBezTo>
                    <a:pt x="335" y="72"/>
                    <a:pt x="335" y="72"/>
                    <a:pt x="335" y="72"/>
                  </a:cubicBezTo>
                  <a:cubicBezTo>
                    <a:pt x="345" y="72"/>
                    <a:pt x="355" y="73"/>
                    <a:pt x="365" y="74"/>
                  </a:cubicBezTo>
                  <a:moveTo>
                    <a:pt x="328" y="72"/>
                  </a:moveTo>
                  <a:cubicBezTo>
                    <a:pt x="329" y="116"/>
                    <a:pt x="329" y="116"/>
                    <a:pt x="329" y="116"/>
                  </a:cubicBezTo>
                  <a:cubicBezTo>
                    <a:pt x="321" y="116"/>
                    <a:pt x="313" y="117"/>
                    <a:pt x="305" y="118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8" y="73"/>
                    <a:pt x="318" y="72"/>
                    <a:pt x="328" y="72"/>
                  </a:cubicBezTo>
                  <a:moveTo>
                    <a:pt x="290" y="76"/>
                  </a:moveTo>
                  <a:cubicBezTo>
                    <a:pt x="297" y="119"/>
                    <a:pt x="297" y="119"/>
                    <a:pt x="297" y="119"/>
                  </a:cubicBezTo>
                  <a:cubicBezTo>
                    <a:pt x="289" y="120"/>
                    <a:pt x="282" y="122"/>
                    <a:pt x="274" y="125"/>
                  </a:cubicBezTo>
                  <a:cubicBezTo>
                    <a:pt x="261" y="83"/>
                    <a:pt x="261" y="83"/>
                    <a:pt x="261" y="83"/>
                  </a:cubicBezTo>
                  <a:cubicBezTo>
                    <a:pt x="271" y="80"/>
                    <a:pt x="280" y="78"/>
                    <a:pt x="290" y="76"/>
                  </a:cubicBezTo>
                  <a:moveTo>
                    <a:pt x="254" y="85"/>
                  </a:moveTo>
                  <a:cubicBezTo>
                    <a:pt x="267" y="127"/>
                    <a:pt x="267" y="127"/>
                    <a:pt x="267" y="127"/>
                  </a:cubicBezTo>
                  <a:cubicBezTo>
                    <a:pt x="259" y="129"/>
                    <a:pt x="252" y="132"/>
                    <a:pt x="244" y="136"/>
                  </a:cubicBezTo>
                  <a:cubicBezTo>
                    <a:pt x="225" y="96"/>
                    <a:pt x="225" y="96"/>
                    <a:pt x="225" y="96"/>
                  </a:cubicBezTo>
                  <a:cubicBezTo>
                    <a:pt x="235" y="92"/>
                    <a:pt x="244" y="88"/>
                    <a:pt x="254" y="85"/>
                  </a:cubicBezTo>
                  <a:moveTo>
                    <a:pt x="219" y="99"/>
                  </a:moveTo>
                  <a:cubicBezTo>
                    <a:pt x="238" y="139"/>
                    <a:pt x="238" y="139"/>
                    <a:pt x="238" y="139"/>
                  </a:cubicBezTo>
                  <a:cubicBezTo>
                    <a:pt x="231" y="142"/>
                    <a:pt x="224" y="146"/>
                    <a:pt x="217" y="151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201" y="109"/>
                    <a:pt x="210" y="104"/>
                    <a:pt x="219" y="99"/>
                  </a:cubicBezTo>
                  <a:moveTo>
                    <a:pt x="186" y="118"/>
                  </a:moveTo>
                  <a:cubicBezTo>
                    <a:pt x="211" y="155"/>
                    <a:pt x="211" y="155"/>
                    <a:pt x="211" y="155"/>
                  </a:cubicBezTo>
                  <a:cubicBezTo>
                    <a:pt x="204" y="159"/>
                    <a:pt x="198" y="164"/>
                    <a:pt x="192" y="170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70" y="130"/>
                    <a:pt x="178" y="124"/>
                    <a:pt x="186" y="118"/>
                  </a:cubicBezTo>
                  <a:moveTo>
                    <a:pt x="157" y="142"/>
                  </a:moveTo>
                  <a:cubicBezTo>
                    <a:pt x="186" y="175"/>
                    <a:pt x="186" y="175"/>
                    <a:pt x="186" y="175"/>
                  </a:cubicBezTo>
                  <a:cubicBezTo>
                    <a:pt x="180" y="180"/>
                    <a:pt x="175" y="186"/>
                    <a:pt x="170" y="192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42" y="156"/>
                    <a:pt x="149" y="149"/>
                    <a:pt x="157" y="142"/>
                  </a:cubicBezTo>
                  <a:moveTo>
                    <a:pt x="131" y="169"/>
                  </a:moveTo>
                  <a:cubicBezTo>
                    <a:pt x="165" y="198"/>
                    <a:pt x="165" y="198"/>
                    <a:pt x="165" y="198"/>
                  </a:cubicBezTo>
                  <a:cubicBezTo>
                    <a:pt x="160" y="204"/>
                    <a:pt x="155" y="210"/>
                    <a:pt x="151" y="217"/>
                  </a:cubicBezTo>
                  <a:cubicBezTo>
                    <a:pt x="113" y="194"/>
                    <a:pt x="113" y="194"/>
                    <a:pt x="113" y="194"/>
                  </a:cubicBezTo>
                  <a:cubicBezTo>
                    <a:pt x="119" y="185"/>
                    <a:pt x="125" y="177"/>
                    <a:pt x="131" y="169"/>
                  </a:cubicBezTo>
                  <a:moveTo>
                    <a:pt x="109" y="200"/>
                  </a:moveTo>
                  <a:cubicBezTo>
                    <a:pt x="147" y="223"/>
                    <a:pt x="147" y="223"/>
                    <a:pt x="147" y="223"/>
                  </a:cubicBezTo>
                  <a:cubicBezTo>
                    <a:pt x="143" y="230"/>
                    <a:pt x="140" y="236"/>
                    <a:pt x="136" y="243"/>
                  </a:cubicBezTo>
                  <a:cubicBezTo>
                    <a:pt x="136" y="244"/>
                    <a:pt x="136" y="244"/>
                    <a:pt x="136" y="245"/>
                  </a:cubicBezTo>
                  <a:cubicBezTo>
                    <a:pt x="95" y="227"/>
                    <a:pt x="95" y="227"/>
                    <a:pt x="95" y="227"/>
                  </a:cubicBezTo>
                  <a:cubicBezTo>
                    <a:pt x="99" y="218"/>
                    <a:pt x="104" y="209"/>
                    <a:pt x="109" y="200"/>
                  </a:cubicBezTo>
                  <a:moveTo>
                    <a:pt x="92" y="234"/>
                  </a:moveTo>
                  <a:cubicBezTo>
                    <a:pt x="133" y="251"/>
                    <a:pt x="133" y="251"/>
                    <a:pt x="133" y="251"/>
                  </a:cubicBezTo>
                  <a:cubicBezTo>
                    <a:pt x="130" y="259"/>
                    <a:pt x="127" y="267"/>
                    <a:pt x="125" y="274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5" y="253"/>
                    <a:pt x="88" y="243"/>
                    <a:pt x="92" y="234"/>
                  </a:cubicBezTo>
                  <a:moveTo>
                    <a:pt x="80" y="270"/>
                  </a:moveTo>
                  <a:cubicBezTo>
                    <a:pt x="123" y="281"/>
                    <a:pt x="123" y="281"/>
                    <a:pt x="123" y="281"/>
                  </a:cubicBezTo>
                  <a:cubicBezTo>
                    <a:pt x="121" y="289"/>
                    <a:pt x="119" y="297"/>
                    <a:pt x="118" y="305"/>
                  </a:cubicBezTo>
                  <a:cubicBezTo>
                    <a:pt x="74" y="300"/>
                    <a:pt x="74" y="300"/>
                    <a:pt x="74" y="300"/>
                  </a:cubicBezTo>
                  <a:cubicBezTo>
                    <a:pt x="75" y="289"/>
                    <a:pt x="78" y="279"/>
                    <a:pt x="80" y="270"/>
                  </a:cubicBezTo>
                  <a:moveTo>
                    <a:pt x="72" y="337"/>
                  </a:moveTo>
                  <a:cubicBezTo>
                    <a:pt x="71" y="327"/>
                    <a:pt x="72" y="317"/>
                    <a:pt x="73" y="307"/>
                  </a:cubicBezTo>
                  <a:cubicBezTo>
                    <a:pt x="117" y="312"/>
                    <a:pt x="117" y="312"/>
                    <a:pt x="117" y="312"/>
                  </a:cubicBezTo>
                  <a:cubicBezTo>
                    <a:pt x="116" y="320"/>
                    <a:pt x="116" y="328"/>
                    <a:pt x="116" y="336"/>
                  </a:cubicBezTo>
                  <a:cubicBezTo>
                    <a:pt x="72" y="337"/>
                    <a:pt x="72" y="337"/>
                    <a:pt x="72" y="337"/>
                  </a:cubicBezTo>
                  <a:moveTo>
                    <a:pt x="72" y="345"/>
                  </a:moveTo>
                  <a:cubicBezTo>
                    <a:pt x="116" y="344"/>
                    <a:pt x="116" y="344"/>
                    <a:pt x="116" y="344"/>
                  </a:cubicBezTo>
                  <a:cubicBezTo>
                    <a:pt x="116" y="352"/>
                    <a:pt x="117" y="360"/>
                    <a:pt x="118" y="368"/>
                  </a:cubicBezTo>
                  <a:cubicBezTo>
                    <a:pt x="74" y="375"/>
                    <a:pt x="74" y="375"/>
                    <a:pt x="74" y="375"/>
                  </a:cubicBezTo>
                  <a:cubicBezTo>
                    <a:pt x="73" y="365"/>
                    <a:pt x="72" y="355"/>
                    <a:pt x="72" y="345"/>
                  </a:cubicBezTo>
                  <a:moveTo>
                    <a:pt x="76" y="382"/>
                  </a:moveTo>
                  <a:cubicBezTo>
                    <a:pt x="120" y="375"/>
                    <a:pt x="120" y="375"/>
                    <a:pt x="120" y="375"/>
                  </a:cubicBezTo>
                  <a:cubicBezTo>
                    <a:pt x="121" y="383"/>
                    <a:pt x="123" y="391"/>
                    <a:pt x="125" y="399"/>
                  </a:cubicBezTo>
                  <a:cubicBezTo>
                    <a:pt x="83" y="412"/>
                    <a:pt x="83" y="412"/>
                    <a:pt x="83" y="412"/>
                  </a:cubicBezTo>
                  <a:cubicBezTo>
                    <a:pt x="80" y="402"/>
                    <a:pt x="77" y="392"/>
                    <a:pt x="76" y="382"/>
                  </a:cubicBezTo>
                  <a:moveTo>
                    <a:pt x="96" y="447"/>
                  </a:moveTo>
                  <a:cubicBezTo>
                    <a:pt x="92" y="438"/>
                    <a:pt x="88" y="429"/>
                    <a:pt x="85" y="419"/>
                  </a:cubicBezTo>
                  <a:cubicBezTo>
                    <a:pt x="127" y="406"/>
                    <a:pt x="127" y="406"/>
                    <a:pt x="127" y="406"/>
                  </a:cubicBezTo>
                  <a:cubicBezTo>
                    <a:pt x="130" y="413"/>
                    <a:pt x="133" y="421"/>
                    <a:pt x="136" y="428"/>
                  </a:cubicBezTo>
                  <a:cubicBezTo>
                    <a:pt x="96" y="447"/>
                    <a:pt x="96" y="447"/>
                    <a:pt x="96" y="447"/>
                  </a:cubicBezTo>
                  <a:moveTo>
                    <a:pt x="114" y="480"/>
                  </a:moveTo>
                  <a:cubicBezTo>
                    <a:pt x="109" y="472"/>
                    <a:pt x="104" y="463"/>
                    <a:pt x="99" y="454"/>
                  </a:cubicBezTo>
                  <a:cubicBezTo>
                    <a:pt x="139" y="435"/>
                    <a:pt x="139" y="435"/>
                    <a:pt x="139" y="435"/>
                  </a:cubicBezTo>
                  <a:cubicBezTo>
                    <a:pt x="143" y="442"/>
                    <a:pt x="147" y="449"/>
                    <a:pt x="151" y="456"/>
                  </a:cubicBezTo>
                  <a:cubicBezTo>
                    <a:pt x="114" y="480"/>
                    <a:pt x="114" y="480"/>
                    <a:pt x="114" y="480"/>
                  </a:cubicBezTo>
                  <a:moveTo>
                    <a:pt x="119" y="486"/>
                  </a:moveTo>
                  <a:cubicBezTo>
                    <a:pt x="155" y="462"/>
                    <a:pt x="155" y="462"/>
                    <a:pt x="155" y="462"/>
                  </a:cubicBezTo>
                  <a:cubicBezTo>
                    <a:pt x="160" y="468"/>
                    <a:pt x="165" y="475"/>
                    <a:pt x="170" y="481"/>
                  </a:cubicBezTo>
                  <a:cubicBezTo>
                    <a:pt x="137" y="510"/>
                    <a:pt x="137" y="510"/>
                    <a:pt x="137" y="510"/>
                  </a:cubicBezTo>
                  <a:cubicBezTo>
                    <a:pt x="131" y="503"/>
                    <a:pt x="124" y="495"/>
                    <a:pt x="119" y="486"/>
                  </a:cubicBezTo>
                  <a:moveTo>
                    <a:pt x="142" y="516"/>
                  </a:moveTo>
                  <a:cubicBezTo>
                    <a:pt x="175" y="486"/>
                    <a:pt x="175" y="486"/>
                    <a:pt x="175" y="486"/>
                  </a:cubicBezTo>
                  <a:cubicBezTo>
                    <a:pt x="181" y="492"/>
                    <a:pt x="186" y="498"/>
                    <a:pt x="193" y="503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57" y="530"/>
                    <a:pt x="149" y="523"/>
                    <a:pt x="142" y="516"/>
                  </a:cubicBezTo>
                  <a:moveTo>
                    <a:pt x="195" y="559"/>
                  </a:moveTo>
                  <a:cubicBezTo>
                    <a:pt x="186" y="554"/>
                    <a:pt x="178" y="548"/>
                    <a:pt x="170" y="542"/>
                  </a:cubicBezTo>
                  <a:cubicBezTo>
                    <a:pt x="198" y="508"/>
                    <a:pt x="198" y="508"/>
                    <a:pt x="198" y="508"/>
                  </a:cubicBezTo>
                  <a:cubicBezTo>
                    <a:pt x="204" y="513"/>
                    <a:pt x="211" y="517"/>
                    <a:pt x="218" y="522"/>
                  </a:cubicBezTo>
                  <a:cubicBezTo>
                    <a:pt x="195" y="559"/>
                    <a:pt x="195" y="559"/>
                    <a:pt x="195" y="559"/>
                  </a:cubicBezTo>
                  <a:moveTo>
                    <a:pt x="201" y="563"/>
                  </a:moveTo>
                  <a:cubicBezTo>
                    <a:pt x="224" y="526"/>
                    <a:pt x="224" y="526"/>
                    <a:pt x="224" y="526"/>
                  </a:cubicBezTo>
                  <a:cubicBezTo>
                    <a:pt x="230" y="529"/>
                    <a:pt x="237" y="533"/>
                    <a:pt x="244" y="536"/>
                  </a:cubicBezTo>
                  <a:cubicBezTo>
                    <a:pt x="244" y="536"/>
                    <a:pt x="245" y="536"/>
                    <a:pt x="245" y="537"/>
                  </a:cubicBezTo>
                  <a:cubicBezTo>
                    <a:pt x="228" y="577"/>
                    <a:pt x="228" y="577"/>
                    <a:pt x="228" y="577"/>
                  </a:cubicBezTo>
                  <a:cubicBezTo>
                    <a:pt x="219" y="573"/>
                    <a:pt x="210" y="568"/>
                    <a:pt x="201" y="563"/>
                  </a:cubicBezTo>
                  <a:moveTo>
                    <a:pt x="251" y="521"/>
                  </a:moveTo>
                  <a:cubicBezTo>
                    <a:pt x="148" y="473"/>
                    <a:pt x="104" y="352"/>
                    <a:pt x="152" y="250"/>
                  </a:cubicBezTo>
                  <a:cubicBezTo>
                    <a:pt x="199" y="148"/>
                    <a:pt x="320" y="104"/>
                    <a:pt x="422" y="151"/>
                  </a:cubicBezTo>
                  <a:cubicBezTo>
                    <a:pt x="524" y="199"/>
                    <a:pt x="569" y="320"/>
                    <a:pt x="521" y="422"/>
                  </a:cubicBezTo>
                  <a:cubicBezTo>
                    <a:pt x="474" y="524"/>
                    <a:pt x="353" y="568"/>
                    <a:pt x="251" y="521"/>
                  </a:cubicBezTo>
                  <a:moveTo>
                    <a:pt x="235" y="580"/>
                  </a:moveTo>
                  <a:cubicBezTo>
                    <a:pt x="252" y="540"/>
                    <a:pt x="252" y="540"/>
                    <a:pt x="252" y="540"/>
                  </a:cubicBezTo>
                  <a:cubicBezTo>
                    <a:pt x="260" y="543"/>
                    <a:pt x="267" y="545"/>
                    <a:pt x="275" y="548"/>
                  </a:cubicBezTo>
                  <a:cubicBezTo>
                    <a:pt x="263" y="590"/>
                    <a:pt x="263" y="590"/>
                    <a:pt x="263" y="590"/>
                  </a:cubicBezTo>
                  <a:cubicBezTo>
                    <a:pt x="254" y="587"/>
                    <a:pt x="244" y="584"/>
                    <a:pt x="235" y="580"/>
                  </a:cubicBezTo>
                  <a:moveTo>
                    <a:pt x="271" y="592"/>
                  </a:moveTo>
                  <a:cubicBezTo>
                    <a:pt x="282" y="550"/>
                    <a:pt x="282" y="550"/>
                    <a:pt x="282" y="550"/>
                  </a:cubicBezTo>
                  <a:cubicBezTo>
                    <a:pt x="290" y="552"/>
                    <a:pt x="298" y="553"/>
                    <a:pt x="306" y="554"/>
                  </a:cubicBezTo>
                  <a:cubicBezTo>
                    <a:pt x="300" y="598"/>
                    <a:pt x="300" y="598"/>
                    <a:pt x="300" y="598"/>
                  </a:cubicBezTo>
                  <a:cubicBezTo>
                    <a:pt x="290" y="596"/>
                    <a:pt x="280" y="594"/>
                    <a:pt x="271" y="592"/>
                  </a:cubicBezTo>
                  <a:moveTo>
                    <a:pt x="308" y="599"/>
                  </a:moveTo>
                  <a:cubicBezTo>
                    <a:pt x="313" y="555"/>
                    <a:pt x="313" y="555"/>
                    <a:pt x="313" y="555"/>
                  </a:cubicBezTo>
                  <a:cubicBezTo>
                    <a:pt x="321" y="556"/>
                    <a:pt x="329" y="556"/>
                    <a:pt x="337" y="556"/>
                  </a:cubicBezTo>
                  <a:cubicBezTo>
                    <a:pt x="338" y="600"/>
                    <a:pt x="338" y="600"/>
                    <a:pt x="338" y="600"/>
                  </a:cubicBezTo>
                  <a:cubicBezTo>
                    <a:pt x="328" y="600"/>
                    <a:pt x="318" y="600"/>
                    <a:pt x="308" y="599"/>
                  </a:cubicBezTo>
                  <a:moveTo>
                    <a:pt x="345" y="600"/>
                  </a:moveTo>
                  <a:cubicBezTo>
                    <a:pt x="345" y="556"/>
                    <a:pt x="345" y="556"/>
                    <a:pt x="345" y="556"/>
                  </a:cubicBezTo>
                  <a:cubicBezTo>
                    <a:pt x="353" y="556"/>
                    <a:pt x="361" y="555"/>
                    <a:pt x="369" y="554"/>
                  </a:cubicBezTo>
                  <a:cubicBezTo>
                    <a:pt x="376" y="597"/>
                    <a:pt x="376" y="597"/>
                    <a:pt x="376" y="597"/>
                  </a:cubicBezTo>
                  <a:cubicBezTo>
                    <a:pt x="366" y="599"/>
                    <a:pt x="355" y="600"/>
                    <a:pt x="345" y="600"/>
                  </a:cubicBezTo>
                  <a:moveTo>
                    <a:pt x="383" y="596"/>
                  </a:moveTo>
                  <a:cubicBezTo>
                    <a:pt x="376" y="553"/>
                    <a:pt x="376" y="553"/>
                    <a:pt x="376" y="553"/>
                  </a:cubicBezTo>
                  <a:cubicBezTo>
                    <a:pt x="384" y="551"/>
                    <a:pt x="392" y="549"/>
                    <a:pt x="399" y="547"/>
                  </a:cubicBezTo>
                  <a:cubicBezTo>
                    <a:pt x="412" y="589"/>
                    <a:pt x="412" y="589"/>
                    <a:pt x="412" y="589"/>
                  </a:cubicBezTo>
                  <a:cubicBezTo>
                    <a:pt x="403" y="592"/>
                    <a:pt x="393" y="594"/>
                    <a:pt x="383" y="596"/>
                  </a:cubicBezTo>
                  <a:moveTo>
                    <a:pt x="419" y="586"/>
                  </a:moveTo>
                  <a:cubicBezTo>
                    <a:pt x="406" y="545"/>
                    <a:pt x="406" y="545"/>
                    <a:pt x="406" y="545"/>
                  </a:cubicBezTo>
                  <a:cubicBezTo>
                    <a:pt x="414" y="542"/>
                    <a:pt x="421" y="539"/>
                    <a:pt x="429" y="536"/>
                  </a:cubicBezTo>
                  <a:cubicBezTo>
                    <a:pt x="448" y="575"/>
                    <a:pt x="448" y="575"/>
                    <a:pt x="448" y="575"/>
                  </a:cubicBezTo>
                  <a:cubicBezTo>
                    <a:pt x="438" y="579"/>
                    <a:pt x="429" y="583"/>
                    <a:pt x="419" y="586"/>
                  </a:cubicBezTo>
                  <a:moveTo>
                    <a:pt x="454" y="572"/>
                  </a:moveTo>
                  <a:cubicBezTo>
                    <a:pt x="435" y="533"/>
                    <a:pt x="435" y="533"/>
                    <a:pt x="435" y="533"/>
                  </a:cubicBezTo>
                  <a:cubicBezTo>
                    <a:pt x="443" y="529"/>
                    <a:pt x="449" y="525"/>
                    <a:pt x="456" y="521"/>
                  </a:cubicBezTo>
                  <a:cubicBezTo>
                    <a:pt x="480" y="557"/>
                    <a:pt x="480" y="557"/>
                    <a:pt x="480" y="557"/>
                  </a:cubicBezTo>
                  <a:cubicBezTo>
                    <a:pt x="472" y="562"/>
                    <a:pt x="463" y="567"/>
                    <a:pt x="454" y="572"/>
                  </a:cubicBezTo>
                  <a:moveTo>
                    <a:pt x="487" y="553"/>
                  </a:moveTo>
                  <a:cubicBezTo>
                    <a:pt x="462" y="517"/>
                    <a:pt x="462" y="517"/>
                    <a:pt x="462" y="517"/>
                  </a:cubicBezTo>
                  <a:cubicBezTo>
                    <a:pt x="469" y="512"/>
                    <a:pt x="475" y="507"/>
                    <a:pt x="481" y="502"/>
                  </a:cubicBezTo>
                  <a:cubicBezTo>
                    <a:pt x="510" y="534"/>
                    <a:pt x="510" y="534"/>
                    <a:pt x="510" y="534"/>
                  </a:cubicBezTo>
                  <a:cubicBezTo>
                    <a:pt x="503" y="541"/>
                    <a:pt x="495" y="547"/>
                    <a:pt x="487" y="553"/>
                  </a:cubicBezTo>
                  <a:moveTo>
                    <a:pt x="516" y="529"/>
                  </a:moveTo>
                  <a:cubicBezTo>
                    <a:pt x="487" y="497"/>
                    <a:pt x="487" y="497"/>
                    <a:pt x="487" y="497"/>
                  </a:cubicBezTo>
                  <a:cubicBezTo>
                    <a:pt x="493" y="492"/>
                    <a:pt x="498" y="486"/>
                    <a:pt x="503" y="480"/>
                  </a:cubicBezTo>
                  <a:cubicBezTo>
                    <a:pt x="537" y="507"/>
                    <a:pt x="537" y="507"/>
                    <a:pt x="537" y="507"/>
                  </a:cubicBezTo>
                  <a:cubicBezTo>
                    <a:pt x="530" y="515"/>
                    <a:pt x="523" y="522"/>
                    <a:pt x="516" y="529"/>
                  </a:cubicBezTo>
                  <a:moveTo>
                    <a:pt x="541" y="501"/>
                  </a:moveTo>
                  <a:cubicBezTo>
                    <a:pt x="508" y="474"/>
                    <a:pt x="508" y="474"/>
                    <a:pt x="508" y="474"/>
                  </a:cubicBezTo>
                  <a:cubicBezTo>
                    <a:pt x="513" y="468"/>
                    <a:pt x="518" y="461"/>
                    <a:pt x="522" y="454"/>
                  </a:cubicBezTo>
                  <a:cubicBezTo>
                    <a:pt x="559" y="477"/>
                    <a:pt x="559" y="477"/>
                    <a:pt x="559" y="477"/>
                  </a:cubicBezTo>
                  <a:cubicBezTo>
                    <a:pt x="553" y="485"/>
                    <a:pt x="548" y="494"/>
                    <a:pt x="541" y="501"/>
                  </a:cubicBezTo>
                  <a:moveTo>
                    <a:pt x="563" y="471"/>
                  </a:moveTo>
                  <a:cubicBezTo>
                    <a:pt x="526" y="448"/>
                    <a:pt x="526" y="448"/>
                    <a:pt x="526" y="448"/>
                  </a:cubicBezTo>
                  <a:cubicBezTo>
                    <a:pt x="530" y="442"/>
                    <a:pt x="533" y="435"/>
                    <a:pt x="536" y="429"/>
                  </a:cubicBezTo>
                  <a:cubicBezTo>
                    <a:pt x="537" y="428"/>
                    <a:pt x="537" y="427"/>
                    <a:pt x="537" y="427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72" y="453"/>
                    <a:pt x="568" y="462"/>
                    <a:pt x="563" y="4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7" name="Freeform 43"/>
            <p:cNvSpPr>
              <a:spLocks noEditPoints="1"/>
            </p:cNvSpPr>
            <p:nvPr/>
          </p:nvSpPr>
          <p:spPr bwMode="auto">
            <a:xfrm>
              <a:off x="5718821" y="4771564"/>
              <a:ext cx="788569" cy="786126"/>
            </a:xfrm>
            <a:custGeom>
              <a:avLst/>
              <a:gdLst>
                <a:gd name="T0" fmla="*/ 140 w 409"/>
                <a:gd name="T1" fmla="*/ 29 h 408"/>
                <a:gd name="T2" fmla="*/ 109 w 409"/>
                <a:gd name="T3" fmla="*/ 44 h 408"/>
                <a:gd name="T4" fmla="*/ 81 w 409"/>
                <a:gd name="T5" fmla="*/ 64 h 408"/>
                <a:gd name="T6" fmla="*/ 58 w 409"/>
                <a:gd name="T7" fmla="*/ 89 h 408"/>
                <a:gd name="T8" fmla="*/ 39 w 409"/>
                <a:gd name="T9" fmla="*/ 118 h 408"/>
                <a:gd name="T10" fmla="*/ 26 w 409"/>
                <a:gd name="T11" fmla="*/ 150 h 408"/>
                <a:gd name="T12" fmla="*/ 19 w 409"/>
                <a:gd name="T13" fmla="*/ 184 h 408"/>
                <a:gd name="T14" fmla="*/ 19 w 409"/>
                <a:gd name="T15" fmla="*/ 218 h 408"/>
                <a:gd name="T16" fmla="*/ 25 w 409"/>
                <a:gd name="T17" fmla="*/ 252 h 408"/>
                <a:gd name="T18" fmla="*/ 36 w 409"/>
                <a:gd name="T19" fmla="*/ 284 h 408"/>
                <a:gd name="T20" fmla="*/ 54 w 409"/>
                <a:gd name="T21" fmla="*/ 314 h 408"/>
                <a:gd name="T22" fmla="*/ 77 w 409"/>
                <a:gd name="T23" fmla="*/ 340 h 408"/>
                <a:gd name="T24" fmla="*/ 104 w 409"/>
                <a:gd name="T25" fmla="*/ 361 h 408"/>
                <a:gd name="T26" fmla="*/ 134 w 409"/>
                <a:gd name="T27" fmla="*/ 377 h 408"/>
                <a:gd name="T28" fmla="*/ 167 w 409"/>
                <a:gd name="T29" fmla="*/ 387 h 408"/>
                <a:gd name="T30" fmla="*/ 201 w 409"/>
                <a:gd name="T31" fmla="*/ 391 h 408"/>
                <a:gd name="T32" fmla="*/ 236 w 409"/>
                <a:gd name="T33" fmla="*/ 388 h 408"/>
                <a:gd name="T34" fmla="*/ 269 w 409"/>
                <a:gd name="T35" fmla="*/ 379 h 408"/>
                <a:gd name="T36" fmla="*/ 300 w 409"/>
                <a:gd name="T37" fmla="*/ 364 h 408"/>
                <a:gd name="T38" fmla="*/ 328 w 409"/>
                <a:gd name="T39" fmla="*/ 344 h 408"/>
                <a:gd name="T40" fmla="*/ 351 w 409"/>
                <a:gd name="T41" fmla="*/ 319 h 408"/>
                <a:gd name="T42" fmla="*/ 370 w 409"/>
                <a:gd name="T43" fmla="*/ 290 h 408"/>
                <a:gd name="T44" fmla="*/ 383 w 409"/>
                <a:gd name="T45" fmla="*/ 258 h 408"/>
                <a:gd name="T46" fmla="*/ 390 w 409"/>
                <a:gd name="T47" fmla="*/ 225 h 408"/>
                <a:gd name="T48" fmla="*/ 390 w 409"/>
                <a:gd name="T49" fmla="*/ 190 h 408"/>
                <a:gd name="T50" fmla="*/ 385 w 409"/>
                <a:gd name="T51" fmla="*/ 156 h 408"/>
                <a:gd name="T52" fmla="*/ 373 w 409"/>
                <a:gd name="T53" fmla="*/ 124 h 408"/>
                <a:gd name="T54" fmla="*/ 355 w 409"/>
                <a:gd name="T55" fmla="*/ 95 h 408"/>
                <a:gd name="T56" fmla="*/ 332 w 409"/>
                <a:gd name="T57" fmla="*/ 69 h 408"/>
                <a:gd name="T58" fmla="*/ 305 w 409"/>
                <a:gd name="T59" fmla="*/ 48 h 408"/>
                <a:gd name="T60" fmla="*/ 275 w 409"/>
                <a:gd name="T61" fmla="*/ 32 h 408"/>
                <a:gd name="T62" fmla="*/ 242 w 409"/>
                <a:gd name="T63" fmla="*/ 22 h 408"/>
                <a:gd name="T64" fmla="*/ 208 w 409"/>
                <a:gd name="T65" fmla="*/ 18 h 408"/>
                <a:gd name="T66" fmla="*/ 174 w 409"/>
                <a:gd name="T67" fmla="*/ 21 h 408"/>
                <a:gd name="T68" fmla="*/ 179 w 409"/>
                <a:gd name="T69" fmla="*/ 124 h 408"/>
                <a:gd name="T70" fmla="*/ 124 w 409"/>
                <a:gd name="T71" fmla="*/ 230 h 408"/>
                <a:gd name="T72" fmla="*/ 316 w 409"/>
                <a:gd name="T73" fmla="*/ 288 h 408"/>
                <a:gd name="T74" fmla="*/ 74 w 409"/>
                <a:gd name="T75" fmla="*/ 288 h 408"/>
                <a:gd name="T76" fmla="*/ 120 w 409"/>
                <a:gd name="T77" fmla="*/ 265 h 408"/>
                <a:gd name="T78" fmla="*/ 309 w 409"/>
                <a:gd name="T79" fmla="*/ 89 h 408"/>
                <a:gd name="T80" fmla="*/ 336 w 409"/>
                <a:gd name="T81" fmla="*/ 252 h 408"/>
                <a:gd name="T82" fmla="*/ 304 w 409"/>
                <a:gd name="T83" fmla="*/ 173 h 408"/>
                <a:gd name="T84" fmla="*/ 289 w 409"/>
                <a:gd name="T85" fmla="*/ 93 h 408"/>
                <a:gd name="T86" fmla="*/ 252 w 409"/>
                <a:gd name="T87" fmla="*/ 73 h 408"/>
                <a:gd name="T88" fmla="*/ 173 w 409"/>
                <a:gd name="T89" fmla="*/ 104 h 408"/>
                <a:gd name="T90" fmla="*/ 67 w 409"/>
                <a:gd name="T91" fmla="*/ 229 h 408"/>
                <a:gd name="T92" fmla="*/ 244 w 409"/>
                <a:gd name="T93" fmla="*/ 5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9" h="408">
                  <a:moveTo>
                    <a:pt x="157" y="24"/>
                  </a:moveTo>
                  <a:cubicBezTo>
                    <a:pt x="143" y="9"/>
                    <a:pt x="143" y="9"/>
                    <a:pt x="143" y="9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37"/>
                    <a:pt x="131" y="40"/>
                    <a:pt x="125" y="36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10" y="52"/>
                    <a:pt x="102" y="57"/>
                    <a:pt x="95" y="53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3" y="72"/>
                    <a:pt x="76" y="78"/>
                    <a:pt x="69" y="76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61" y="96"/>
                    <a:pt x="55" y="104"/>
                    <a:pt x="48" y="103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43" y="125"/>
                    <a:pt x="40" y="133"/>
                    <a:pt x="32" y="134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32" y="155"/>
                    <a:pt x="29" y="164"/>
                    <a:pt x="22" y="167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26" y="188"/>
                    <a:pt x="25" y="197"/>
                    <a:pt x="18" y="20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9" y="218"/>
                    <a:pt x="19" y="218"/>
                    <a:pt x="19" y="218"/>
                  </a:cubicBezTo>
                  <a:cubicBezTo>
                    <a:pt x="26" y="221"/>
                    <a:pt x="27" y="230"/>
                    <a:pt x="21" y="235"/>
                  </a:cubicBezTo>
                  <a:cubicBezTo>
                    <a:pt x="5" y="247"/>
                    <a:pt x="5" y="247"/>
                    <a:pt x="5" y="247"/>
                  </a:cubicBezTo>
                  <a:cubicBezTo>
                    <a:pt x="25" y="252"/>
                    <a:pt x="25" y="252"/>
                    <a:pt x="25" y="252"/>
                  </a:cubicBezTo>
                  <a:cubicBezTo>
                    <a:pt x="32" y="254"/>
                    <a:pt x="35" y="263"/>
                    <a:pt x="30" y="268"/>
                  </a:cubicBezTo>
                  <a:cubicBezTo>
                    <a:pt x="16" y="283"/>
                    <a:pt x="16" y="283"/>
                    <a:pt x="16" y="283"/>
                  </a:cubicBezTo>
                  <a:cubicBezTo>
                    <a:pt x="36" y="284"/>
                    <a:pt x="36" y="284"/>
                    <a:pt x="36" y="284"/>
                  </a:cubicBezTo>
                  <a:cubicBezTo>
                    <a:pt x="44" y="285"/>
                    <a:pt x="48" y="293"/>
                    <a:pt x="44" y="299"/>
                  </a:cubicBezTo>
                  <a:cubicBezTo>
                    <a:pt x="34" y="317"/>
                    <a:pt x="34" y="317"/>
                    <a:pt x="34" y="317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61" y="313"/>
                    <a:pt x="67" y="320"/>
                    <a:pt x="65" y="327"/>
                  </a:cubicBezTo>
                  <a:cubicBezTo>
                    <a:pt x="57" y="346"/>
                    <a:pt x="57" y="346"/>
                    <a:pt x="57" y="346"/>
                  </a:cubicBezTo>
                  <a:cubicBezTo>
                    <a:pt x="77" y="340"/>
                    <a:pt x="77" y="340"/>
                    <a:pt x="77" y="340"/>
                  </a:cubicBezTo>
                  <a:cubicBezTo>
                    <a:pt x="84" y="337"/>
                    <a:pt x="91" y="343"/>
                    <a:pt x="89" y="35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0" y="357"/>
                    <a:pt x="118" y="362"/>
                    <a:pt x="118" y="369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34" y="377"/>
                    <a:pt x="134" y="377"/>
                    <a:pt x="134" y="377"/>
                  </a:cubicBezTo>
                  <a:cubicBezTo>
                    <a:pt x="140" y="372"/>
                    <a:pt x="149" y="375"/>
                    <a:pt x="150" y="382"/>
                  </a:cubicBezTo>
                  <a:cubicBezTo>
                    <a:pt x="154" y="402"/>
                    <a:pt x="154" y="402"/>
                    <a:pt x="154" y="402"/>
                  </a:cubicBezTo>
                  <a:cubicBezTo>
                    <a:pt x="167" y="387"/>
                    <a:pt x="167" y="387"/>
                    <a:pt x="167" y="387"/>
                  </a:cubicBezTo>
                  <a:cubicBezTo>
                    <a:pt x="172" y="381"/>
                    <a:pt x="181" y="383"/>
                    <a:pt x="184" y="389"/>
                  </a:cubicBezTo>
                  <a:cubicBezTo>
                    <a:pt x="191" y="408"/>
                    <a:pt x="191" y="408"/>
                    <a:pt x="191" y="408"/>
                  </a:cubicBezTo>
                  <a:cubicBezTo>
                    <a:pt x="201" y="391"/>
                    <a:pt x="201" y="391"/>
                    <a:pt x="201" y="391"/>
                  </a:cubicBezTo>
                  <a:cubicBezTo>
                    <a:pt x="205" y="384"/>
                    <a:pt x="214" y="384"/>
                    <a:pt x="218" y="390"/>
                  </a:cubicBezTo>
                  <a:cubicBezTo>
                    <a:pt x="229" y="407"/>
                    <a:pt x="229" y="407"/>
                    <a:pt x="229" y="407"/>
                  </a:cubicBezTo>
                  <a:cubicBezTo>
                    <a:pt x="236" y="388"/>
                    <a:pt x="236" y="388"/>
                    <a:pt x="236" y="388"/>
                  </a:cubicBezTo>
                  <a:cubicBezTo>
                    <a:pt x="238" y="381"/>
                    <a:pt x="247" y="379"/>
                    <a:pt x="252" y="384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70" y="372"/>
                    <a:pt x="278" y="368"/>
                    <a:pt x="284" y="373"/>
                  </a:cubicBezTo>
                  <a:cubicBezTo>
                    <a:pt x="301" y="385"/>
                    <a:pt x="301" y="385"/>
                    <a:pt x="301" y="385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00" y="357"/>
                    <a:pt x="307" y="352"/>
                    <a:pt x="314" y="355"/>
                  </a:cubicBezTo>
                  <a:cubicBezTo>
                    <a:pt x="332" y="364"/>
                    <a:pt x="332" y="364"/>
                    <a:pt x="332" y="364"/>
                  </a:cubicBezTo>
                  <a:cubicBezTo>
                    <a:pt x="328" y="344"/>
                    <a:pt x="328" y="344"/>
                    <a:pt x="328" y="344"/>
                  </a:cubicBezTo>
                  <a:cubicBezTo>
                    <a:pt x="326" y="337"/>
                    <a:pt x="333" y="330"/>
                    <a:pt x="340" y="332"/>
                  </a:cubicBezTo>
                  <a:cubicBezTo>
                    <a:pt x="359" y="338"/>
                    <a:pt x="359" y="338"/>
                    <a:pt x="359" y="338"/>
                  </a:cubicBezTo>
                  <a:cubicBezTo>
                    <a:pt x="351" y="319"/>
                    <a:pt x="351" y="319"/>
                    <a:pt x="351" y="319"/>
                  </a:cubicBezTo>
                  <a:cubicBezTo>
                    <a:pt x="348" y="312"/>
                    <a:pt x="354" y="305"/>
                    <a:pt x="361" y="305"/>
                  </a:cubicBezTo>
                  <a:cubicBezTo>
                    <a:pt x="381" y="307"/>
                    <a:pt x="381" y="307"/>
                    <a:pt x="381" y="307"/>
                  </a:cubicBezTo>
                  <a:cubicBezTo>
                    <a:pt x="370" y="290"/>
                    <a:pt x="370" y="290"/>
                    <a:pt x="370" y="290"/>
                  </a:cubicBezTo>
                  <a:cubicBezTo>
                    <a:pt x="366" y="284"/>
                    <a:pt x="370" y="276"/>
                    <a:pt x="377" y="275"/>
                  </a:cubicBezTo>
                  <a:cubicBezTo>
                    <a:pt x="397" y="273"/>
                    <a:pt x="397" y="273"/>
                    <a:pt x="397" y="273"/>
                  </a:cubicBezTo>
                  <a:cubicBezTo>
                    <a:pt x="383" y="258"/>
                    <a:pt x="383" y="258"/>
                    <a:pt x="383" y="258"/>
                  </a:cubicBezTo>
                  <a:cubicBezTo>
                    <a:pt x="378" y="253"/>
                    <a:pt x="380" y="244"/>
                    <a:pt x="387" y="242"/>
                  </a:cubicBezTo>
                  <a:cubicBezTo>
                    <a:pt x="406" y="236"/>
                    <a:pt x="406" y="236"/>
                    <a:pt x="406" y="236"/>
                  </a:cubicBezTo>
                  <a:cubicBezTo>
                    <a:pt x="390" y="225"/>
                    <a:pt x="390" y="225"/>
                    <a:pt x="390" y="225"/>
                  </a:cubicBezTo>
                  <a:cubicBezTo>
                    <a:pt x="384" y="220"/>
                    <a:pt x="384" y="211"/>
                    <a:pt x="391" y="208"/>
                  </a:cubicBezTo>
                  <a:cubicBezTo>
                    <a:pt x="409" y="199"/>
                    <a:pt x="409" y="199"/>
                    <a:pt x="409" y="199"/>
                  </a:cubicBezTo>
                  <a:cubicBezTo>
                    <a:pt x="390" y="190"/>
                    <a:pt x="390" y="190"/>
                    <a:pt x="390" y="190"/>
                  </a:cubicBezTo>
                  <a:cubicBezTo>
                    <a:pt x="384" y="187"/>
                    <a:pt x="382" y="178"/>
                    <a:pt x="388" y="174"/>
                  </a:cubicBezTo>
                  <a:cubicBezTo>
                    <a:pt x="404" y="161"/>
                    <a:pt x="404" y="161"/>
                    <a:pt x="404" y="161"/>
                  </a:cubicBezTo>
                  <a:cubicBezTo>
                    <a:pt x="385" y="156"/>
                    <a:pt x="385" y="156"/>
                    <a:pt x="385" y="156"/>
                  </a:cubicBezTo>
                  <a:cubicBezTo>
                    <a:pt x="377" y="155"/>
                    <a:pt x="375" y="146"/>
                    <a:pt x="380" y="140"/>
                  </a:cubicBezTo>
                  <a:cubicBezTo>
                    <a:pt x="393" y="125"/>
                    <a:pt x="393" y="125"/>
                    <a:pt x="393" y="125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65" y="124"/>
                    <a:pt x="361" y="116"/>
                    <a:pt x="365" y="109"/>
                  </a:cubicBezTo>
                  <a:cubicBezTo>
                    <a:pt x="375" y="92"/>
                    <a:pt x="375" y="92"/>
                    <a:pt x="375" y="92"/>
                  </a:cubicBezTo>
                  <a:cubicBezTo>
                    <a:pt x="355" y="95"/>
                    <a:pt x="355" y="95"/>
                    <a:pt x="355" y="95"/>
                  </a:cubicBezTo>
                  <a:cubicBezTo>
                    <a:pt x="348" y="96"/>
                    <a:pt x="342" y="88"/>
                    <a:pt x="345" y="81"/>
                  </a:cubicBezTo>
                  <a:cubicBezTo>
                    <a:pt x="352" y="62"/>
                    <a:pt x="352" y="62"/>
                    <a:pt x="352" y="62"/>
                  </a:cubicBezTo>
                  <a:cubicBezTo>
                    <a:pt x="332" y="69"/>
                    <a:pt x="332" y="69"/>
                    <a:pt x="332" y="69"/>
                  </a:cubicBezTo>
                  <a:cubicBezTo>
                    <a:pt x="325" y="71"/>
                    <a:pt x="318" y="65"/>
                    <a:pt x="320" y="58"/>
                  </a:cubicBezTo>
                  <a:cubicBezTo>
                    <a:pt x="323" y="38"/>
                    <a:pt x="323" y="38"/>
                    <a:pt x="323" y="3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299" y="51"/>
                    <a:pt x="291" y="47"/>
                    <a:pt x="291" y="39"/>
                  </a:cubicBezTo>
                  <a:cubicBezTo>
                    <a:pt x="291" y="19"/>
                    <a:pt x="291" y="19"/>
                    <a:pt x="291" y="19"/>
                  </a:cubicBezTo>
                  <a:cubicBezTo>
                    <a:pt x="275" y="32"/>
                    <a:pt x="275" y="32"/>
                    <a:pt x="275" y="32"/>
                  </a:cubicBezTo>
                  <a:cubicBezTo>
                    <a:pt x="269" y="36"/>
                    <a:pt x="260" y="33"/>
                    <a:pt x="259" y="2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42" y="22"/>
                    <a:pt x="242" y="22"/>
                    <a:pt x="242" y="22"/>
                  </a:cubicBezTo>
                  <a:cubicBezTo>
                    <a:pt x="237" y="27"/>
                    <a:pt x="228" y="26"/>
                    <a:pt x="225" y="19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04" y="24"/>
                    <a:pt x="195" y="25"/>
                    <a:pt x="191" y="18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74" y="21"/>
                    <a:pt x="174" y="21"/>
                    <a:pt x="174" y="21"/>
                  </a:cubicBezTo>
                  <a:cubicBezTo>
                    <a:pt x="171" y="28"/>
                    <a:pt x="162" y="30"/>
                    <a:pt x="157" y="24"/>
                  </a:cubicBezTo>
                  <a:close/>
                  <a:moveTo>
                    <a:pt x="124" y="230"/>
                  </a:moveTo>
                  <a:cubicBezTo>
                    <a:pt x="110" y="185"/>
                    <a:pt x="135" y="138"/>
                    <a:pt x="179" y="124"/>
                  </a:cubicBezTo>
                  <a:cubicBezTo>
                    <a:pt x="224" y="110"/>
                    <a:pt x="271" y="134"/>
                    <a:pt x="285" y="179"/>
                  </a:cubicBezTo>
                  <a:cubicBezTo>
                    <a:pt x="299" y="223"/>
                    <a:pt x="274" y="271"/>
                    <a:pt x="230" y="285"/>
                  </a:cubicBezTo>
                  <a:cubicBezTo>
                    <a:pt x="185" y="299"/>
                    <a:pt x="138" y="274"/>
                    <a:pt x="124" y="230"/>
                  </a:cubicBezTo>
                  <a:close/>
                  <a:moveTo>
                    <a:pt x="278" y="279"/>
                  </a:moveTo>
                  <a:cubicBezTo>
                    <a:pt x="282" y="275"/>
                    <a:pt x="288" y="274"/>
                    <a:pt x="293" y="276"/>
                  </a:cubicBezTo>
                  <a:cubicBezTo>
                    <a:pt x="316" y="288"/>
                    <a:pt x="316" y="288"/>
                    <a:pt x="316" y="288"/>
                  </a:cubicBezTo>
                  <a:cubicBezTo>
                    <a:pt x="324" y="292"/>
                    <a:pt x="326" y="302"/>
                    <a:pt x="320" y="308"/>
                  </a:cubicBezTo>
                  <a:cubicBezTo>
                    <a:pt x="302" y="328"/>
                    <a:pt x="279" y="344"/>
                    <a:pt x="251" y="352"/>
                  </a:cubicBezTo>
                  <a:cubicBezTo>
                    <a:pt x="183" y="374"/>
                    <a:pt x="110" y="346"/>
                    <a:pt x="74" y="288"/>
                  </a:cubicBezTo>
                  <a:cubicBezTo>
                    <a:pt x="69" y="281"/>
                    <a:pt x="72" y="271"/>
                    <a:pt x="81" y="268"/>
                  </a:cubicBezTo>
                  <a:cubicBezTo>
                    <a:pt x="105" y="261"/>
                    <a:pt x="105" y="261"/>
                    <a:pt x="105" y="261"/>
                  </a:cubicBezTo>
                  <a:cubicBezTo>
                    <a:pt x="110" y="259"/>
                    <a:pt x="116" y="261"/>
                    <a:pt x="120" y="265"/>
                  </a:cubicBezTo>
                  <a:cubicBezTo>
                    <a:pt x="145" y="301"/>
                    <a:pt x="192" y="318"/>
                    <a:pt x="236" y="304"/>
                  </a:cubicBezTo>
                  <a:cubicBezTo>
                    <a:pt x="252" y="299"/>
                    <a:pt x="267" y="290"/>
                    <a:pt x="278" y="279"/>
                  </a:cubicBezTo>
                  <a:close/>
                  <a:moveTo>
                    <a:pt x="309" y="89"/>
                  </a:moveTo>
                  <a:cubicBezTo>
                    <a:pt x="329" y="107"/>
                    <a:pt x="344" y="130"/>
                    <a:pt x="353" y="158"/>
                  </a:cubicBezTo>
                  <a:cubicBezTo>
                    <a:pt x="362" y="187"/>
                    <a:pt x="362" y="216"/>
                    <a:pt x="355" y="244"/>
                  </a:cubicBezTo>
                  <a:cubicBezTo>
                    <a:pt x="353" y="252"/>
                    <a:pt x="344" y="256"/>
                    <a:pt x="336" y="252"/>
                  </a:cubicBezTo>
                  <a:cubicBezTo>
                    <a:pt x="314" y="240"/>
                    <a:pt x="314" y="240"/>
                    <a:pt x="314" y="240"/>
                  </a:cubicBezTo>
                  <a:cubicBezTo>
                    <a:pt x="309" y="238"/>
                    <a:pt x="306" y="232"/>
                    <a:pt x="307" y="226"/>
                  </a:cubicBezTo>
                  <a:cubicBezTo>
                    <a:pt x="311" y="209"/>
                    <a:pt x="310" y="191"/>
                    <a:pt x="304" y="173"/>
                  </a:cubicBezTo>
                  <a:cubicBezTo>
                    <a:pt x="299" y="156"/>
                    <a:pt x="290" y="142"/>
                    <a:pt x="279" y="131"/>
                  </a:cubicBezTo>
                  <a:cubicBezTo>
                    <a:pt x="275" y="127"/>
                    <a:pt x="274" y="121"/>
                    <a:pt x="277" y="116"/>
                  </a:cubicBezTo>
                  <a:cubicBezTo>
                    <a:pt x="289" y="93"/>
                    <a:pt x="289" y="93"/>
                    <a:pt x="289" y="93"/>
                  </a:cubicBezTo>
                  <a:cubicBezTo>
                    <a:pt x="293" y="85"/>
                    <a:pt x="302" y="83"/>
                    <a:pt x="309" y="89"/>
                  </a:cubicBezTo>
                  <a:close/>
                  <a:moveTo>
                    <a:pt x="244" y="54"/>
                  </a:moveTo>
                  <a:cubicBezTo>
                    <a:pt x="252" y="56"/>
                    <a:pt x="256" y="65"/>
                    <a:pt x="252" y="73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100"/>
                    <a:pt x="232" y="103"/>
                    <a:pt x="227" y="102"/>
                  </a:cubicBezTo>
                  <a:cubicBezTo>
                    <a:pt x="209" y="98"/>
                    <a:pt x="191" y="99"/>
                    <a:pt x="173" y="104"/>
                  </a:cubicBezTo>
                  <a:cubicBezTo>
                    <a:pt x="127" y="119"/>
                    <a:pt x="98" y="163"/>
                    <a:pt x="100" y="209"/>
                  </a:cubicBezTo>
                  <a:cubicBezTo>
                    <a:pt x="100" y="215"/>
                    <a:pt x="96" y="220"/>
                    <a:pt x="91" y="222"/>
                  </a:cubicBezTo>
                  <a:cubicBezTo>
                    <a:pt x="67" y="229"/>
                    <a:pt x="67" y="229"/>
                    <a:pt x="67" y="229"/>
                  </a:cubicBezTo>
                  <a:cubicBezTo>
                    <a:pt x="59" y="232"/>
                    <a:pt x="51" y="226"/>
                    <a:pt x="50" y="218"/>
                  </a:cubicBezTo>
                  <a:cubicBezTo>
                    <a:pt x="43" y="147"/>
                    <a:pt x="87" y="78"/>
                    <a:pt x="158" y="56"/>
                  </a:cubicBezTo>
                  <a:cubicBezTo>
                    <a:pt x="187" y="47"/>
                    <a:pt x="217" y="47"/>
                    <a:pt x="244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6562789" y="4812296"/>
              <a:ext cx="873292" cy="870848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6688242" y="4945082"/>
              <a:ext cx="612608" cy="612607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pic>
          <p:nvPicPr>
            <p:cNvPr id="45" name="Picture 6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913" y="4064458"/>
              <a:ext cx="131157" cy="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Freeform 63"/>
            <p:cNvSpPr>
              <a:spLocks noEditPoints="1"/>
            </p:cNvSpPr>
            <p:nvPr/>
          </p:nvSpPr>
          <p:spPr bwMode="auto">
            <a:xfrm>
              <a:off x="5306616" y="2411557"/>
              <a:ext cx="1628463" cy="1627648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47" name="Freeform 65"/>
            <p:cNvSpPr>
              <a:spLocks noEditPoints="1"/>
            </p:cNvSpPr>
            <p:nvPr/>
          </p:nvSpPr>
          <p:spPr bwMode="auto">
            <a:xfrm>
              <a:off x="5458953" y="2550046"/>
              <a:ext cx="1333564" cy="1335193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48" name="Freeform 68"/>
            <p:cNvSpPr>
              <a:spLocks noEditPoints="1"/>
            </p:cNvSpPr>
            <p:nvPr/>
          </p:nvSpPr>
          <p:spPr bwMode="auto">
            <a:xfrm>
              <a:off x="5511089" y="2604627"/>
              <a:ext cx="1226846" cy="1226845"/>
            </a:xfrm>
            <a:custGeom>
              <a:avLst/>
              <a:gdLst>
                <a:gd name="T0" fmla="*/ 546 w 637"/>
                <a:gd name="T1" fmla="*/ 152 h 637"/>
                <a:gd name="T2" fmla="*/ 153 w 637"/>
                <a:gd name="T3" fmla="*/ 92 h 637"/>
                <a:gd name="T4" fmla="*/ 92 w 637"/>
                <a:gd name="T5" fmla="*/ 485 h 637"/>
                <a:gd name="T6" fmla="*/ 485 w 637"/>
                <a:gd name="T7" fmla="*/ 545 h 637"/>
                <a:gd name="T8" fmla="*/ 546 w 637"/>
                <a:gd name="T9" fmla="*/ 152 h 637"/>
                <a:gd name="T10" fmla="*/ 450 w 637"/>
                <a:gd name="T11" fmla="*/ 497 h 637"/>
                <a:gd name="T12" fmla="*/ 141 w 637"/>
                <a:gd name="T13" fmla="*/ 449 h 637"/>
                <a:gd name="T14" fmla="*/ 188 w 637"/>
                <a:gd name="T15" fmla="*/ 140 h 637"/>
                <a:gd name="T16" fmla="*/ 497 w 637"/>
                <a:gd name="T17" fmla="*/ 188 h 637"/>
                <a:gd name="T18" fmla="*/ 450 w 637"/>
                <a:gd name="T19" fmla="*/ 497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7" h="637">
                  <a:moveTo>
                    <a:pt x="546" y="152"/>
                  </a:moveTo>
                  <a:cubicBezTo>
                    <a:pt x="454" y="27"/>
                    <a:pt x="278" y="0"/>
                    <a:pt x="153" y="92"/>
                  </a:cubicBezTo>
                  <a:cubicBezTo>
                    <a:pt x="27" y="184"/>
                    <a:pt x="0" y="360"/>
                    <a:pt x="92" y="485"/>
                  </a:cubicBezTo>
                  <a:cubicBezTo>
                    <a:pt x="184" y="610"/>
                    <a:pt x="360" y="637"/>
                    <a:pt x="485" y="545"/>
                  </a:cubicBezTo>
                  <a:cubicBezTo>
                    <a:pt x="610" y="453"/>
                    <a:pt x="637" y="277"/>
                    <a:pt x="546" y="152"/>
                  </a:cubicBezTo>
                  <a:close/>
                  <a:moveTo>
                    <a:pt x="450" y="497"/>
                  </a:moveTo>
                  <a:cubicBezTo>
                    <a:pt x="351" y="569"/>
                    <a:pt x="213" y="548"/>
                    <a:pt x="141" y="449"/>
                  </a:cubicBezTo>
                  <a:cubicBezTo>
                    <a:pt x="69" y="351"/>
                    <a:pt x="90" y="213"/>
                    <a:pt x="188" y="140"/>
                  </a:cubicBezTo>
                  <a:cubicBezTo>
                    <a:pt x="287" y="68"/>
                    <a:pt x="425" y="90"/>
                    <a:pt x="497" y="188"/>
                  </a:cubicBezTo>
                  <a:cubicBezTo>
                    <a:pt x="569" y="286"/>
                    <a:pt x="548" y="424"/>
                    <a:pt x="450" y="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49" name="Freeform 74"/>
            <p:cNvSpPr>
              <a:spLocks noEditPoints="1"/>
            </p:cNvSpPr>
            <p:nvPr/>
          </p:nvSpPr>
          <p:spPr bwMode="auto">
            <a:xfrm>
              <a:off x="4000750" y="5640785"/>
              <a:ext cx="943351" cy="943351"/>
            </a:xfrm>
            <a:custGeom>
              <a:avLst/>
              <a:gdLst>
                <a:gd name="T0" fmla="*/ 472 w 490"/>
                <a:gd name="T1" fmla="*/ 309 h 490"/>
                <a:gd name="T2" fmla="*/ 438 w 490"/>
                <a:gd name="T3" fmla="*/ 283 h 490"/>
                <a:gd name="T4" fmla="*/ 450 w 490"/>
                <a:gd name="T5" fmla="*/ 249 h 490"/>
                <a:gd name="T6" fmla="*/ 489 w 490"/>
                <a:gd name="T7" fmla="*/ 232 h 490"/>
                <a:gd name="T8" fmla="*/ 471 w 490"/>
                <a:gd name="T9" fmla="*/ 179 h 490"/>
                <a:gd name="T10" fmla="*/ 430 w 490"/>
                <a:gd name="T11" fmla="*/ 175 h 490"/>
                <a:gd name="T12" fmla="*/ 429 w 490"/>
                <a:gd name="T13" fmla="*/ 152 h 490"/>
                <a:gd name="T14" fmla="*/ 455 w 490"/>
                <a:gd name="T15" fmla="*/ 119 h 490"/>
                <a:gd name="T16" fmla="*/ 415 w 490"/>
                <a:gd name="T17" fmla="*/ 80 h 490"/>
                <a:gd name="T18" fmla="*/ 377 w 490"/>
                <a:gd name="T19" fmla="*/ 96 h 490"/>
                <a:gd name="T20" fmla="*/ 358 w 490"/>
                <a:gd name="T21" fmla="*/ 71 h 490"/>
                <a:gd name="T22" fmla="*/ 363 w 490"/>
                <a:gd name="T23" fmla="*/ 31 h 490"/>
                <a:gd name="T24" fmla="*/ 308 w 490"/>
                <a:gd name="T25" fmla="*/ 18 h 490"/>
                <a:gd name="T26" fmla="*/ 285 w 490"/>
                <a:gd name="T27" fmla="*/ 48 h 490"/>
                <a:gd name="T28" fmla="*/ 248 w 490"/>
                <a:gd name="T29" fmla="*/ 36 h 490"/>
                <a:gd name="T30" fmla="*/ 232 w 490"/>
                <a:gd name="T31" fmla="*/ 1 h 490"/>
                <a:gd name="T32" fmla="*/ 178 w 490"/>
                <a:gd name="T33" fmla="*/ 19 h 490"/>
                <a:gd name="T34" fmla="*/ 175 w 490"/>
                <a:gd name="T35" fmla="*/ 56 h 490"/>
                <a:gd name="T36" fmla="*/ 150 w 490"/>
                <a:gd name="T37" fmla="*/ 58 h 490"/>
                <a:gd name="T38" fmla="*/ 119 w 490"/>
                <a:gd name="T39" fmla="*/ 36 h 490"/>
                <a:gd name="T40" fmla="*/ 80 w 490"/>
                <a:gd name="T41" fmla="*/ 76 h 490"/>
                <a:gd name="T42" fmla="*/ 94 w 490"/>
                <a:gd name="T43" fmla="*/ 111 h 490"/>
                <a:gd name="T44" fmla="*/ 69 w 490"/>
                <a:gd name="T45" fmla="*/ 131 h 490"/>
                <a:gd name="T46" fmla="*/ 31 w 490"/>
                <a:gd name="T47" fmla="*/ 127 h 490"/>
                <a:gd name="T48" fmla="*/ 18 w 490"/>
                <a:gd name="T49" fmla="*/ 182 h 490"/>
                <a:gd name="T50" fmla="*/ 48 w 490"/>
                <a:gd name="T51" fmla="*/ 205 h 490"/>
                <a:gd name="T52" fmla="*/ 36 w 490"/>
                <a:gd name="T53" fmla="*/ 242 h 490"/>
                <a:gd name="T54" fmla="*/ 1 w 490"/>
                <a:gd name="T55" fmla="*/ 259 h 490"/>
                <a:gd name="T56" fmla="*/ 19 w 490"/>
                <a:gd name="T57" fmla="*/ 312 h 490"/>
                <a:gd name="T58" fmla="*/ 58 w 490"/>
                <a:gd name="T59" fmla="*/ 315 h 490"/>
                <a:gd name="T60" fmla="*/ 60 w 490"/>
                <a:gd name="T61" fmla="*/ 339 h 490"/>
                <a:gd name="T62" fmla="*/ 36 w 490"/>
                <a:gd name="T63" fmla="*/ 371 h 490"/>
                <a:gd name="T64" fmla="*/ 76 w 490"/>
                <a:gd name="T65" fmla="*/ 410 h 490"/>
                <a:gd name="T66" fmla="*/ 114 w 490"/>
                <a:gd name="T67" fmla="*/ 394 h 490"/>
                <a:gd name="T68" fmla="*/ 133 w 490"/>
                <a:gd name="T69" fmla="*/ 418 h 490"/>
                <a:gd name="T70" fmla="*/ 127 w 490"/>
                <a:gd name="T71" fmla="*/ 459 h 490"/>
                <a:gd name="T72" fmla="*/ 182 w 490"/>
                <a:gd name="T73" fmla="*/ 472 h 490"/>
                <a:gd name="T74" fmla="*/ 207 w 490"/>
                <a:gd name="T75" fmla="*/ 438 h 490"/>
                <a:gd name="T76" fmla="*/ 241 w 490"/>
                <a:gd name="T77" fmla="*/ 449 h 490"/>
                <a:gd name="T78" fmla="*/ 259 w 490"/>
                <a:gd name="T79" fmla="*/ 489 h 490"/>
                <a:gd name="T80" fmla="*/ 312 w 490"/>
                <a:gd name="T81" fmla="*/ 472 h 490"/>
                <a:gd name="T82" fmla="*/ 315 w 490"/>
                <a:gd name="T83" fmla="*/ 428 h 490"/>
                <a:gd name="T84" fmla="*/ 336 w 490"/>
                <a:gd name="T85" fmla="*/ 427 h 490"/>
                <a:gd name="T86" fmla="*/ 371 w 490"/>
                <a:gd name="T87" fmla="*/ 455 h 490"/>
                <a:gd name="T88" fmla="*/ 410 w 490"/>
                <a:gd name="T89" fmla="*/ 415 h 490"/>
                <a:gd name="T90" fmla="*/ 392 w 490"/>
                <a:gd name="T91" fmla="*/ 375 h 490"/>
                <a:gd name="T92" fmla="*/ 416 w 490"/>
                <a:gd name="T93" fmla="*/ 357 h 490"/>
                <a:gd name="T94" fmla="*/ 459 w 490"/>
                <a:gd name="T95" fmla="*/ 363 h 490"/>
                <a:gd name="T96" fmla="*/ 352 w 490"/>
                <a:gd name="T97" fmla="*/ 386 h 490"/>
                <a:gd name="T98" fmla="*/ 142 w 490"/>
                <a:gd name="T99" fmla="*/ 100 h 490"/>
                <a:gd name="T100" fmla="*/ 352 w 490"/>
                <a:gd name="T101" fmla="*/ 386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0" h="490">
                  <a:moveTo>
                    <a:pt x="477" y="322"/>
                  </a:moveTo>
                  <a:cubicBezTo>
                    <a:pt x="479" y="317"/>
                    <a:pt x="477" y="311"/>
                    <a:pt x="472" y="309"/>
                  </a:cubicBezTo>
                  <a:cubicBezTo>
                    <a:pt x="443" y="295"/>
                    <a:pt x="443" y="295"/>
                    <a:pt x="443" y="295"/>
                  </a:cubicBezTo>
                  <a:cubicBezTo>
                    <a:pt x="439" y="293"/>
                    <a:pt x="437" y="288"/>
                    <a:pt x="438" y="283"/>
                  </a:cubicBezTo>
                  <a:cubicBezTo>
                    <a:pt x="439" y="275"/>
                    <a:pt x="441" y="267"/>
                    <a:pt x="441" y="259"/>
                  </a:cubicBezTo>
                  <a:cubicBezTo>
                    <a:pt x="442" y="254"/>
                    <a:pt x="445" y="250"/>
                    <a:pt x="450" y="249"/>
                  </a:cubicBezTo>
                  <a:cubicBezTo>
                    <a:pt x="481" y="243"/>
                    <a:pt x="481" y="243"/>
                    <a:pt x="481" y="243"/>
                  </a:cubicBezTo>
                  <a:cubicBezTo>
                    <a:pt x="486" y="242"/>
                    <a:pt x="490" y="237"/>
                    <a:pt x="489" y="232"/>
                  </a:cubicBezTo>
                  <a:cubicBezTo>
                    <a:pt x="483" y="187"/>
                    <a:pt x="483" y="187"/>
                    <a:pt x="483" y="187"/>
                  </a:cubicBezTo>
                  <a:cubicBezTo>
                    <a:pt x="482" y="182"/>
                    <a:pt x="477" y="178"/>
                    <a:pt x="471" y="179"/>
                  </a:cubicBezTo>
                  <a:cubicBezTo>
                    <a:pt x="441" y="182"/>
                    <a:pt x="441" y="182"/>
                    <a:pt x="441" y="182"/>
                  </a:cubicBezTo>
                  <a:cubicBezTo>
                    <a:pt x="436" y="182"/>
                    <a:pt x="432" y="179"/>
                    <a:pt x="430" y="175"/>
                  </a:cubicBezTo>
                  <a:cubicBezTo>
                    <a:pt x="429" y="171"/>
                    <a:pt x="428" y="168"/>
                    <a:pt x="426" y="164"/>
                  </a:cubicBezTo>
                  <a:cubicBezTo>
                    <a:pt x="424" y="160"/>
                    <a:pt x="426" y="155"/>
                    <a:pt x="429" y="152"/>
                  </a:cubicBezTo>
                  <a:cubicBezTo>
                    <a:pt x="453" y="133"/>
                    <a:pt x="453" y="133"/>
                    <a:pt x="453" y="133"/>
                  </a:cubicBezTo>
                  <a:cubicBezTo>
                    <a:pt x="458" y="130"/>
                    <a:pt x="458" y="123"/>
                    <a:pt x="455" y="119"/>
                  </a:cubicBezTo>
                  <a:cubicBezTo>
                    <a:pt x="429" y="83"/>
                    <a:pt x="429" y="83"/>
                    <a:pt x="429" y="83"/>
                  </a:cubicBezTo>
                  <a:cubicBezTo>
                    <a:pt x="425" y="78"/>
                    <a:pt x="419" y="77"/>
                    <a:pt x="415" y="80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86" y="99"/>
                    <a:pt x="381" y="99"/>
                    <a:pt x="377" y="96"/>
                  </a:cubicBezTo>
                  <a:cubicBezTo>
                    <a:pt x="372" y="91"/>
                    <a:pt x="367" y="87"/>
                    <a:pt x="362" y="83"/>
                  </a:cubicBezTo>
                  <a:cubicBezTo>
                    <a:pt x="358" y="80"/>
                    <a:pt x="357" y="75"/>
                    <a:pt x="358" y="71"/>
                  </a:cubicBezTo>
                  <a:cubicBezTo>
                    <a:pt x="369" y="44"/>
                    <a:pt x="369" y="44"/>
                    <a:pt x="369" y="44"/>
                  </a:cubicBezTo>
                  <a:cubicBezTo>
                    <a:pt x="371" y="39"/>
                    <a:pt x="368" y="33"/>
                    <a:pt x="363" y="31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7" y="11"/>
                    <a:pt x="311" y="13"/>
                    <a:pt x="308" y="18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4" y="47"/>
                    <a:pt x="290" y="49"/>
                    <a:pt x="285" y="48"/>
                  </a:cubicBezTo>
                  <a:cubicBezTo>
                    <a:pt x="276" y="46"/>
                    <a:pt x="267" y="45"/>
                    <a:pt x="258" y="45"/>
                  </a:cubicBezTo>
                  <a:cubicBezTo>
                    <a:pt x="253" y="44"/>
                    <a:pt x="249" y="41"/>
                    <a:pt x="248" y="36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2" y="4"/>
                    <a:pt x="237" y="0"/>
                    <a:pt x="232" y="1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2" y="9"/>
                    <a:pt x="178" y="14"/>
                    <a:pt x="178" y="19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2" y="50"/>
                    <a:pt x="179" y="55"/>
                    <a:pt x="175" y="56"/>
                  </a:cubicBezTo>
                  <a:cubicBezTo>
                    <a:pt x="170" y="58"/>
                    <a:pt x="166" y="59"/>
                    <a:pt x="162" y="61"/>
                  </a:cubicBezTo>
                  <a:cubicBezTo>
                    <a:pt x="158" y="63"/>
                    <a:pt x="153" y="62"/>
                    <a:pt x="150" y="5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0" y="33"/>
                    <a:pt x="124" y="32"/>
                    <a:pt x="119" y="36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78" y="66"/>
                    <a:pt x="77" y="72"/>
                    <a:pt x="80" y="76"/>
                  </a:cubicBezTo>
                  <a:cubicBezTo>
                    <a:pt x="95" y="98"/>
                    <a:pt x="95" y="98"/>
                    <a:pt x="95" y="98"/>
                  </a:cubicBezTo>
                  <a:cubicBezTo>
                    <a:pt x="98" y="102"/>
                    <a:pt x="98" y="107"/>
                    <a:pt x="94" y="111"/>
                  </a:cubicBezTo>
                  <a:cubicBezTo>
                    <a:pt x="90" y="116"/>
                    <a:pt x="85" y="122"/>
                    <a:pt x="81" y="128"/>
                  </a:cubicBezTo>
                  <a:cubicBezTo>
                    <a:pt x="78" y="132"/>
                    <a:pt x="73" y="133"/>
                    <a:pt x="69" y="131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39" y="120"/>
                    <a:pt x="33" y="122"/>
                    <a:pt x="31" y="127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1" y="174"/>
                    <a:pt x="13" y="179"/>
                    <a:pt x="18" y="182"/>
                  </a:cubicBezTo>
                  <a:cubicBezTo>
                    <a:pt x="42" y="194"/>
                    <a:pt x="42" y="194"/>
                    <a:pt x="42" y="194"/>
                  </a:cubicBezTo>
                  <a:cubicBezTo>
                    <a:pt x="47" y="196"/>
                    <a:pt x="49" y="201"/>
                    <a:pt x="48" y="205"/>
                  </a:cubicBezTo>
                  <a:cubicBezTo>
                    <a:pt x="46" y="214"/>
                    <a:pt x="45" y="223"/>
                    <a:pt x="45" y="232"/>
                  </a:cubicBezTo>
                  <a:cubicBezTo>
                    <a:pt x="44" y="237"/>
                    <a:pt x="41" y="241"/>
                    <a:pt x="36" y="242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4" y="248"/>
                    <a:pt x="0" y="253"/>
                    <a:pt x="1" y="259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8" y="309"/>
                    <a:pt x="13" y="313"/>
                    <a:pt x="19" y="312"/>
                  </a:cubicBezTo>
                  <a:cubicBezTo>
                    <a:pt x="47" y="309"/>
                    <a:pt x="47" y="309"/>
                    <a:pt x="47" y="309"/>
                  </a:cubicBezTo>
                  <a:cubicBezTo>
                    <a:pt x="52" y="308"/>
                    <a:pt x="56" y="311"/>
                    <a:pt x="58" y="315"/>
                  </a:cubicBezTo>
                  <a:cubicBezTo>
                    <a:pt x="60" y="319"/>
                    <a:pt x="61" y="323"/>
                    <a:pt x="63" y="326"/>
                  </a:cubicBezTo>
                  <a:cubicBezTo>
                    <a:pt x="65" y="331"/>
                    <a:pt x="64" y="336"/>
                    <a:pt x="60" y="339"/>
                  </a:cubicBezTo>
                  <a:cubicBezTo>
                    <a:pt x="37" y="357"/>
                    <a:pt x="37" y="357"/>
                    <a:pt x="37" y="357"/>
                  </a:cubicBezTo>
                  <a:cubicBezTo>
                    <a:pt x="33" y="360"/>
                    <a:pt x="32" y="367"/>
                    <a:pt x="36" y="371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65" y="412"/>
                    <a:pt x="72" y="413"/>
                    <a:pt x="76" y="410"/>
                  </a:cubicBezTo>
                  <a:cubicBezTo>
                    <a:pt x="101" y="393"/>
                    <a:pt x="101" y="393"/>
                    <a:pt x="101" y="393"/>
                  </a:cubicBezTo>
                  <a:cubicBezTo>
                    <a:pt x="105" y="390"/>
                    <a:pt x="110" y="391"/>
                    <a:pt x="114" y="394"/>
                  </a:cubicBezTo>
                  <a:cubicBezTo>
                    <a:pt x="119" y="398"/>
                    <a:pt x="124" y="402"/>
                    <a:pt x="129" y="405"/>
                  </a:cubicBezTo>
                  <a:cubicBezTo>
                    <a:pt x="133" y="408"/>
                    <a:pt x="135" y="413"/>
                    <a:pt x="133" y="418"/>
                  </a:cubicBezTo>
                  <a:cubicBezTo>
                    <a:pt x="122" y="446"/>
                    <a:pt x="122" y="446"/>
                    <a:pt x="122" y="446"/>
                  </a:cubicBezTo>
                  <a:cubicBezTo>
                    <a:pt x="120" y="451"/>
                    <a:pt x="122" y="457"/>
                    <a:pt x="127" y="459"/>
                  </a:cubicBezTo>
                  <a:cubicBezTo>
                    <a:pt x="168" y="477"/>
                    <a:pt x="168" y="477"/>
                    <a:pt x="168" y="477"/>
                  </a:cubicBezTo>
                  <a:cubicBezTo>
                    <a:pt x="173" y="480"/>
                    <a:pt x="179" y="477"/>
                    <a:pt x="182" y="472"/>
                  </a:cubicBezTo>
                  <a:cubicBezTo>
                    <a:pt x="196" y="444"/>
                    <a:pt x="196" y="444"/>
                    <a:pt x="196" y="444"/>
                  </a:cubicBezTo>
                  <a:cubicBezTo>
                    <a:pt x="198" y="440"/>
                    <a:pt x="202" y="437"/>
                    <a:pt x="207" y="438"/>
                  </a:cubicBezTo>
                  <a:cubicBezTo>
                    <a:pt x="215" y="440"/>
                    <a:pt x="223" y="441"/>
                    <a:pt x="231" y="441"/>
                  </a:cubicBezTo>
                  <a:cubicBezTo>
                    <a:pt x="236" y="441"/>
                    <a:pt x="240" y="445"/>
                    <a:pt x="241" y="449"/>
                  </a:cubicBezTo>
                  <a:cubicBezTo>
                    <a:pt x="247" y="481"/>
                    <a:pt x="247" y="481"/>
                    <a:pt x="247" y="481"/>
                  </a:cubicBezTo>
                  <a:cubicBezTo>
                    <a:pt x="248" y="487"/>
                    <a:pt x="253" y="490"/>
                    <a:pt x="259" y="489"/>
                  </a:cubicBezTo>
                  <a:cubicBezTo>
                    <a:pt x="303" y="483"/>
                    <a:pt x="303" y="483"/>
                    <a:pt x="303" y="483"/>
                  </a:cubicBezTo>
                  <a:cubicBezTo>
                    <a:pt x="308" y="482"/>
                    <a:pt x="312" y="477"/>
                    <a:pt x="312" y="472"/>
                  </a:cubicBezTo>
                  <a:cubicBezTo>
                    <a:pt x="308" y="439"/>
                    <a:pt x="308" y="439"/>
                    <a:pt x="308" y="439"/>
                  </a:cubicBezTo>
                  <a:cubicBezTo>
                    <a:pt x="308" y="434"/>
                    <a:pt x="311" y="430"/>
                    <a:pt x="315" y="428"/>
                  </a:cubicBezTo>
                  <a:cubicBezTo>
                    <a:pt x="318" y="427"/>
                    <a:pt x="321" y="426"/>
                    <a:pt x="324" y="424"/>
                  </a:cubicBezTo>
                  <a:cubicBezTo>
                    <a:pt x="329" y="423"/>
                    <a:pt x="334" y="424"/>
                    <a:pt x="336" y="427"/>
                  </a:cubicBezTo>
                  <a:cubicBezTo>
                    <a:pt x="357" y="453"/>
                    <a:pt x="357" y="453"/>
                    <a:pt x="357" y="453"/>
                  </a:cubicBezTo>
                  <a:cubicBezTo>
                    <a:pt x="361" y="458"/>
                    <a:pt x="367" y="459"/>
                    <a:pt x="371" y="455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2" y="426"/>
                    <a:pt x="413" y="419"/>
                    <a:pt x="410" y="415"/>
                  </a:cubicBezTo>
                  <a:cubicBezTo>
                    <a:pt x="391" y="387"/>
                    <a:pt x="391" y="387"/>
                    <a:pt x="391" y="387"/>
                  </a:cubicBezTo>
                  <a:cubicBezTo>
                    <a:pt x="389" y="383"/>
                    <a:pt x="389" y="378"/>
                    <a:pt x="392" y="375"/>
                  </a:cubicBezTo>
                  <a:cubicBezTo>
                    <a:pt x="396" y="370"/>
                    <a:pt x="400" y="365"/>
                    <a:pt x="404" y="361"/>
                  </a:cubicBezTo>
                  <a:cubicBezTo>
                    <a:pt x="406" y="357"/>
                    <a:pt x="411" y="355"/>
                    <a:pt x="416" y="357"/>
                  </a:cubicBezTo>
                  <a:cubicBezTo>
                    <a:pt x="446" y="369"/>
                    <a:pt x="446" y="369"/>
                    <a:pt x="446" y="369"/>
                  </a:cubicBezTo>
                  <a:cubicBezTo>
                    <a:pt x="451" y="371"/>
                    <a:pt x="457" y="368"/>
                    <a:pt x="459" y="363"/>
                  </a:cubicBezTo>
                  <a:lnTo>
                    <a:pt x="477" y="322"/>
                  </a:lnTo>
                  <a:close/>
                  <a:moveTo>
                    <a:pt x="352" y="386"/>
                  </a:moveTo>
                  <a:cubicBezTo>
                    <a:pt x="273" y="444"/>
                    <a:pt x="162" y="427"/>
                    <a:pt x="104" y="348"/>
                  </a:cubicBezTo>
                  <a:cubicBezTo>
                    <a:pt x="46" y="269"/>
                    <a:pt x="63" y="158"/>
                    <a:pt x="142" y="100"/>
                  </a:cubicBezTo>
                  <a:cubicBezTo>
                    <a:pt x="221" y="42"/>
                    <a:pt x="332" y="59"/>
                    <a:pt x="390" y="138"/>
                  </a:cubicBezTo>
                  <a:cubicBezTo>
                    <a:pt x="447" y="217"/>
                    <a:pt x="430" y="328"/>
                    <a:pt x="352" y="3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50" name="Freeform 76"/>
            <p:cNvSpPr>
              <a:spLocks noEditPoints="1"/>
            </p:cNvSpPr>
            <p:nvPr/>
          </p:nvSpPr>
          <p:spPr bwMode="auto">
            <a:xfrm>
              <a:off x="4088730" y="5721433"/>
              <a:ext cx="773092" cy="774721"/>
            </a:xfrm>
            <a:custGeom>
              <a:avLst/>
              <a:gdLst>
                <a:gd name="T0" fmla="*/ 344 w 401"/>
                <a:gd name="T1" fmla="*/ 96 h 402"/>
                <a:gd name="T2" fmla="*/ 96 w 401"/>
                <a:gd name="T3" fmla="*/ 58 h 402"/>
                <a:gd name="T4" fmla="*/ 58 w 401"/>
                <a:gd name="T5" fmla="*/ 306 h 402"/>
                <a:gd name="T6" fmla="*/ 306 w 401"/>
                <a:gd name="T7" fmla="*/ 344 h 402"/>
                <a:gd name="T8" fmla="*/ 344 w 401"/>
                <a:gd name="T9" fmla="*/ 96 h 402"/>
                <a:gd name="T10" fmla="*/ 297 w 401"/>
                <a:gd name="T11" fmla="*/ 332 h 402"/>
                <a:gd name="T12" fmla="*/ 69 w 401"/>
                <a:gd name="T13" fmla="*/ 297 h 402"/>
                <a:gd name="T14" fmla="*/ 104 w 401"/>
                <a:gd name="T15" fmla="*/ 69 h 402"/>
                <a:gd name="T16" fmla="*/ 332 w 401"/>
                <a:gd name="T17" fmla="*/ 104 h 402"/>
                <a:gd name="T18" fmla="*/ 297 w 401"/>
                <a:gd name="T19" fmla="*/ 3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402">
                  <a:moveTo>
                    <a:pt x="344" y="96"/>
                  </a:moveTo>
                  <a:cubicBezTo>
                    <a:pt x="286" y="17"/>
                    <a:pt x="175" y="0"/>
                    <a:pt x="96" y="58"/>
                  </a:cubicBezTo>
                  <a:cubicBezTo>
                    <a:pt x="17" y="116"/>
                    <a:pt x="0" y="227"/>
                    <a:pt x="58" y="306"/>
                  </a:cubicBezTo>
                  <a:cubicBezTo>
                    <a:pt x="116" y="385"/>
                    <a:pt x="227" y="402"/>
                    <a:pt x="306" y="344"/>
                  </a:cubicBezTo>
                  <a:cubicBezTo>
                    <a:pt x="384" y="286"/>
                    <a:pt x="401" y="175"/>
                    <a:pt x="344" y="96"/>
                  </a:cubicBezTo>
                  <a:close/>
                  <a:moveTo>
                    <a:pt x="297" y="332"/>
                  </a:moveTo>
                  <a:cubicBezTo>
                    <a:pt x="224" y="386"/>
                    <a:pt x="122" y="370"/>
                    <a:pt x="69" y="297"/>
                  </a:cubicBezTo>
                  <a:cubicBezTo>
                    <a:pt x="16" y="225"/>
                    <a:pt x="32" y="123"/>
                    <a:pt x="104" y="69"/>
                  </a:cubicBezTo>
                  <a:cubicBezTo>
                    <a:pt x="177" y="16"/>
                    <a:pt x="279" y="32"/>
                    <a:pt x="332" y="104"/>
                  </a:cubicBezTo>
                  <a:cubicBezTo>
                    <a:pt x="385" y="177"/>
                    <a:pt x="370" y="279"/>
                    <a:pt x="297" y="3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51" name="Freeform 79"/>
            <p:cNvSpPr>
              <a:spLocks noEditPoints="1"/>
            </p:cNvSpPr>
            <p:nvPr/>
          </p:nvSpPr>
          <p:spPr bwMode="auto">
            <a:xfrm>
              <a:off x="4119686" y="5752391"/>
              <a:ext cx="711179" cy="712808"/>
            </a:xfrm>
            <a:custGeom>
              <a:avLst/>
              <a:gdLst>
                <a:gd name="T0" fmla="*/ 316 w 369"/>
                <a:gd name="T1" fmla="*/ 88 h 370"/>
                <a:gd name="T2" fmla="*/ 88 w 369"/>
                <a:gd name="T3" fmla="*/ 53 h 370"/>
                <a:gd name="T4" fmla="*/ 53 w 369"/>
                <a:gd name="T5" fmla="*/ 281 h 370"/>
                <a:gd name="T6" fmla="*/ 281 w 369"/>
                <a:gd name="T7" fmla="*/ 316 h 370"/>
                <a:gd name="T8" fmla="*/ 316 w 369"/>
                <a:gd name="T9" fmla="*/ 88 h 370"/>
                <a:gd name="T10" fmla="*/ 264 w 369"/>
                <a:gd name="T11" fmla="*/ 293 h 370"/>
                <a:gd name="T12" fmla="*/ 76 w 369"/>
                <a:gd name="T13" fmla="*/ 264 h 370"/>
                <a:gd name="T14" fmla="*/ 105 w 369"/>
                <a:gd name="T15" fmla="*/ 76 h 370"/>
                <a:gd name="T16" fmla="*/ 293 w 369"/>
                <a:gd name="T17" fmla="*/ 105 h 370"/>
                <a:gd name="T18" fmla="*/ 264 w 369"/>
                <a:gd name="T19" fmla="*/ 29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70">
                  <a:moveTo>
                    <a:pt x="316" y="88"/>
                  </a:moveTo>
                  <a:cubicBezTo>
                    <a:pt x="263" y="16"/>
                    <a:pt x="161" y="0"/>
                    <a:pt x="88" y="53"/>
                  </a:cubicBezTo>
                  <a:cubicBezTo>
                    <a:pt x="16" y="107"/>
                    <a:pt x="0" y="209"/>
                    <a:pt x="53" y="281"/>
                  </a:cubicBezTo>
                  <a:cubicBezTo>
                    <a:pt x="106" y="354"/>
                    <a:pt x="208" y="370"/>
                    <a:pt x="281" y="316"/>
                  </a:cubicBezTo>
                  <a:cubicBezTo>
                    <a:pt x="354" y="263"/>
                    <a:pt x="369" y="161"/>
                    <a:pt x="316" y="88"/>
                  </a:cubicBezTo>
                  <a:close/>
                  <a:moveTo>
                    <a:pt x="264" y="293"/>
                  </a:moveTo>
                  <a:cubicBezTo>
                    <a:pt x="204" y="337"/>
                    <a:pt x="120" y="324"/>
                    <a:pt x="76" y="264"/>
                  </a:cubicBezTo>
                  <a:cubicBezTo>
                    <a:pt x="32" y="205"/>
                    <a:pt x="45" y="120"/>
                    <a:pt x="105" y="76"/>
                  </a:cubicBezTo>
                  <a:cubicBezTo>
                    <a:pt x="165" y="32"/>
                    <a:pt x="249" y="45"/>
                    <a:pt x="293" y="105"/>
                  </a:cubicBezTo>
                  <a:cubicBezTo>
                    <a:pt x="337" y="165"/>
                    <a:pt x="324" y="249"/>
                    <a:pt x="264" y="2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52" name="Freeform 80"/>
            <p:cNvSpPr>
              <a:spLocks noEditPoints="1"/>
            </p:cNvSpPr>
            <p:nvPr/>
          </p:nvSpPr>
          <p:spPr bwMode="auto">
            <a:xfrm>
              <a:off x="4840641" y="5128376"/>
              <a:ext cx="988156" cy="985712"/>
            </a:xfrm>
            <a:custGeom>
              <a:avLst/>
              <a:gdLst>
                <a:gd name="T0" fmla="*/ 136 w 513"/>
                <a:gd name="T1" fmla="*/ 29 h 512"/>
                <a:gd name="T2" fmla="*/ 119 w 513"/>
                <a:gd name="T3" fmla="*/ 66 h 512"/>
                <a:gd name="T4" fmla="*/ 102 w 513"/>
                <a:gd name="T5" fmla="*/ 80 h 512"/>
                <a:gd name="T6" fmla="*/ 62 w 513"/>
                <a:gd name="T7" fmla="*/ 88 h 512"/>
                <a:gd name="T8" fmla="*/ 60 w 513"/>
                <a:gd name="T9" fmla="*/ 129 h 512"/>
                <a:gd name="T10" fmla="*/ 49 w 513"/>
                <a:gd name="T11" fmla="*/ 148 h 512"/>
                <a:gd name="T12" fmla="*/ 15 w 513"/>
                <a:gd name="T13" fmla="*/ 170 h 512"/>
                <a:gd name="T14" fmla="*/ 27 w 513"/>
                <a:gd name="T15" fmla="*/ 208 h 512"/>
                <a:gd name="T16" fmla="*/ 24 w 513"/>
                <a:gd name="T17" fmla="*/ 230 h 512"/>
                <a:gd name="T18" fmla="*/ 0 w 513"/>
                <a:gd name="T19" fmla="*/ 263 h 512"/>
                <a:gd name="T20" fmla="*/ 26 w 513"/>
                <a:gd name="T21" fmla="*/ 294 h 512"/>
                <a:gd name="T22" fmla="*/ 30 w 513"/>
                <a:gd name="T23" fmla="*/ 316 h 512"/>
                <a:gd name="T24" fmla="*/ 20 w 513"/>
                <a:gd name="T25" fmla="*/ 355 h 512"/>
                <a:gd name="T26" fmla="*/ 55 w 513"/>
                <a:gd name="T27" fmla="*/ 375 h 512"/>
                <a:gd name="T28" fmla="*/ 67 w 513"/>
                <a:gd name="T29" fmla="*/ 393 h 512"/>
                <a:gd name="T30" fmla="*/ 72 w 513"/>
                <a:gd name="T31" fmla="*/ 434 h 512"/>
                <a:gd name="T32" fmla="*/ 112 w 513"/>
                <a:gd name="T33" fmla="*/ 440 h 512"/>
                <a:gd name="T34" fmla="*/ 130 w 513"/>
                <a:gd name="T35" fmla="*/ 452 h 512"/>
                <a:gd name="T36" fmla="*/ 148 w 513"/>
                <a:gd name="T37" fmla="*/ 488 h 512"/>
                <a:gd name="T38" fmla="*/ 188 w 513"/>
                <a:gd name="T39" fmla="*/ 479 h 512"/>
                <a:gd name="T40" fmla="*/ 209 w 513"/>
                <a:gd name="T41" fmla="*/ 485 h 512"/>
                <a:gd name="T42" fmla="*/ 240 w 513"/>
                <a:gd name="T43" fmla="*/ 512 h 512"/>
                <a:gd name="T44" fmla="*/ 273 w 513"/>
                <a:gd name="T45" fmla="*/ 489 h 512"/>
                <a:gd name="T46" fmla="*/ 295 w 513"/>
                <a:gd name="T47" fmla="*/ 486 h 512"/>
                <a:gd name="T48" fmla="*/ 333 w 513"/>
                <a:gd name="T49" fmla="*/ 500 h 512"/>
                <a:gd name="T50" fmla="*/ 357 w 513"/>
                <a:gd name="T51" fmla="*/ 467 h 512"/>
                <a:gd name="T52" fmla="*/ 376 w 513"/>
                <a:gd name="T53" fmla="*/ 457 h 512"/>
                <a:gd name="T54" fmla="*/ 417 w 513"/>
                <a:gd name="T55" fmla="*/ 456 h 512"/>
                <a:gd name="T56" fmla="*/ 426 w 513"/>
                <a:gd name="T57" fmla="*/ 417 h 512"/>
                <a:gd name="T58" fmla="*/ 441 w 513"/>
                <a:gd name="T59" fmla="*/ 400 h 512"/>
                <a:gd name="T60" fmla="*/ 478 w 513"/>
                <a:gd name="T61" fmla="*/ 385 h 512"/>
                <a:gd name="T62" fmla="*/ 473 w 513"/>
                <a:gd name="T63" fmla="*/ 344 h 512"/>
                <a:gd name="T64" fmla="*/ 480 w 513"/>
                <a:gd name="T65" fmla="*/ 324 h 512"/>
                <a:gd name="T66" fmla="*/ 510 w 513"/>
                <a:gd name="T67" fmla="*/ 296 h 512"/>
                <a:gd name="T68" fmla="*/ 490 w 513"/>
                <a:gd name="T69" fmla="*/ 260 h 512"/>
                <a:gd name="T70" fmla="*/ 490 w 513"/>
                <a:gd name="T71" fmla="*/ 238 h 512"/>
                <a:gd name="T72" fmla="*/ 507 w 513"/>
                <a:gd name="T73" fmla="*/ 202 h 512"/>
                <a:gd name="T74" fmla="*/ 476 w 513"/>
                <a:gd name="T75" fmla="*/ 175 h 512"/>
                <a:gd name="T76" fmla="*/ 468 w 513"/>
                <a:gd name="T77" fmla="*/ 155 h 512"/>
                <a:gd name="T78" fmla="*/ 471 w 513"/>
                <a:gd name="T79" fmla="*/ 115 h 512"/>
                <a:gd name="T80" fmla="*/ 432 w 513"/>
                <a:gd name="T81" fmla="*/ 101 h 512"/>
                <a:gd name="T82" fmla="*/ 417 w 513"/>
                <a:gd name="T83" fmla="*/ 86 h 512"/>
                <a:gd name="T84" fmla="*/ 405 w 513"/>
                <a:gd name="T85" fmla="*/ 47 h 512"/>
                <a:gd name="T86" fmla="*/ 365 w 513"/>
                <a:gd name="T87" fmla="*/ 48 h 512"/>
                <a:gd name="T88" fmla="*/ 345 w 513"/>
                <a:gd name="T89" fmla="*/ 39 h 512"/>
                <a:gd name="T90" fmla="*/ 320 w 513"/>
                <a:gd name="T91" fmla="*/ 7 h 512"/>
                <a:gd name="T92" fmla="*/ 282 w 513"/>
                <a:gd name="T93" fmla="*/ 23 h 512"/>
                <a:gd name="T94" fmla="*/ 260 w 513"/>
                <a:gd name="T95" fmla="*/ 22 h 512"/>
                <a:gd name="T96" fmla="*/ 226 w 513"/>
                <a:gd name="T97" fmla="*/ 1 h 512"/>
                <a:gd name="T98" fmla="*/ 197 w 513"/>
                <a:gd name="T99" fmla="*/ 30 h 512"/>
                <a:gd name="T100" fmla="*/ 176 w 513"/>
                <a:gd name="T101" fmla="*/ 36 h 512"/>
                <a:gd name="T102" fmla="*/ 407 w 513"/>
                <a:gd name="T103" fmla="*/ 207 h 512"/>
                <a:gd name="T104" fmla="*/ 106 w 513"/>
                <a:gd name="T105" fmla="*/ 304 h 512"/>
                <a:gd name="T106" fmla="*/ 407 w 513"/>
                <a:gd name="T107" fmla="*/ 20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3" h="512">
                  <a:moveTo>
                    <a:pt x="156" y="44"/>
                  </a:moveTo>
                  <a:cubicBezTo>
                    <a:pt x="136" y="29"/>
                    <a:pt x="136" y="29"/>
                    <a:pt x="136" y="29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7" y="64"/>
                    <a:pt x="127" y="70"/>
                    <a:pt x="119" y="66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4" y="89"/>
                    <a:pt x="96" y="97"/>
                    <a:pt x="87" y="95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6" y="120"/>
                    <a:pt x="69" y="129"/>
                    <a:pt x="60" y="129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54" y="156"/>
                    <a:pt x="49" y="166"/>
                    <a:pt x="40" y="167"/>
                  </a:cubicBezTo>
                  <a:cubicBezTo>
                    <a:pt x="15" y="170"/>
                    <a:pt x="15" y="170"/>
                    <a:pt x="15" y="17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9" y="194"/>
                    <a:pt x="36" y="206"/>
                    <a:pt x="27" y="208"/>
                  </a:cubicBezTo>
                  <a:cubicBezTo>
                    <a:pt x="3" y="216"/>
                    <a:pt x="3" y="216"/>
                    <a:pt x="3" y="216"/>
                  </a:cubicBezTo>
                  <a:cubicBezTo>
                    <a:pt x="24" y="230"/>
                    <a:pt x="24" y="230"/>
                    <a:pt x="24" y="230"/>
                  </a:cubicBezTo>
                  <a:cubicBezTo>
                    <a:pt x="32" y="235"/>
                    <a:pt x="31" y="247"/>
                    <a:pt x="22" y="251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32" y="277"/>
                    <a:pt x="33" y="289"/>
                    <a:pt x="26" y="294"/>
                  </a:cubicBezTo>
                  <a:cubicBezTo>
                    <a:pt x="6" y="310"/>
                    <a:pt x="6" y="310"/>
                    <a:pt x="6" y="310"/>
                  </a:cubicBezTo>
                  <a:cubicBezTo>
                    <a:pt x="30" y="316"/>
                    <a:pt x="30" y="316"/>
                    <a:pt x="30" y="316"/>
                  </a:cubicBezTo>
                  <a:cubicBezTo>
                    <a:pt x="39" y="318"/>
                    <a:pt x="43" y="329"/>
                    <a:pt x="37" y="336"/>
                  </a:cubicBezTo>
                  <a:cubicBezTo>
                    <a:pt x="20" y="355"/>
                    <a:pt x="20" y="355"/>
                    <a:pt x="20" y="355"/>
                  </a:cubicBezTo>
                  <a:cubicBezTo>
                    <a:pt x="45" y="356"/>
                    <a:pt x="45" y="356"/>
                    <a:pt x="45" y="356"/>
                  </a:cubicBezTo>
                  <a:cubicBezTo>
                    <a:pt x="54" y="357"/>
                    <a:pt x="60" y="367"/>
                    <a:pt x="55" y="375"/>
                  </a:cubicBezTo>
                  <a:cubicBezTo>
                    <a:pt x="42" y="397"/>
                    <a:pt x="42" y="397"/>
                    <a:pt x="42" y="397"/>
                  </a:cubicBezTo>
                  <a:cubicBezTo>
                    <a:pt x="67" y="393"/>
                    <a:pt x="67" y="393"/>
                    <a:pt x="67" y="393"/>
                  </a:cubicBezTo>
                  <a:cubicBezTo>
                    <a:pt x="76" y="392"/>
                    <a:pt x="84" y="401"/>
                    <a:pt x="80" y="410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96" y="426"/>
                    <a:pt x="96" y="426"/>
                    <a:pt x="96" y="426"/>
                  </a:cubicBezTo>
                  <a:cubicBezTo>
                    <a:pt x="105" y="423"/>
                    <a:pt x="113" y="430"/>
                    <a:pt x="112" y="440"/>
                  </a:cubicBezTo>
                  <a:cubicBezTo>
                    <a:pt x="108" y="465"/>
                    <a:pt x="108" y="465"/>
                    <a:pt x="108" y="465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8" y="448"/>
                    <a:pt x="148" y="454"/>
                    <a:pt x="148" y="463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75" y="466"/>
                    <a:pt x="186" y="470"/>
                    <a:pt x="188" y="479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209" y="485"/>
                    <a:pt x="209" y="485"/>
                    <a:pt x="209" y="485"/>
                  </a:cubicBezTo>
                  <a:cubicBezTo>
                    <a:pt x="215" y="478"/>
                    <a:pt x="227" y="479"/>
                    <a:pt x="230" y="488"/>
                  </a:cubicBezTo>
                  <a:cubicBezTo>
                    <a:pt x="240" y="512"/>
                    <a:pt x="240" y="512"/>
                    <a:pt x="240" y="512"/>
                  </a:cubicBezTo>
                  <a:cubicBezTo>
                    <a:pt x="252" y="490"/>
                    <a:pt x="252" y="490"/>
                    <a:pt x="252" y="490"/>
                  </a:cubicBezTo>
                  <a:cubicBezTo>
                    <a:pt x="257" y="481"/>
                    <a:pt x="268" y="481"/>
                    <a:pt x="273" y="489"/>
                  </a:cubicBezTo>
                  <a:cubicBezTo>
                    <a:pt x="287" y="510"/>
                    <a:pt x="287" y="510"/>
                    <a:pt x="287" y="510"/>
                  </a:cubicBezTo>
                  <a:cubicBezTo>
                    <a:pt x="295" y="486"/>
                    <a:pt x="295" y="486"/>
                    <a:pt x="295" y="486"/>
                  </a:cubicBezTo>
                  <a:cubicBezTo>
                    <a:pt x="298" y="477"/>
                    <a:pt x="310" y="475"/>
                    <a:pt x="316" y="482"/>
                  </a:cubicBezTo>
                  <a:cubicBezTo>
                    <a:pt x="333" y="500"/>
                    <a:pt x="333" y="500"/>
                    <a:pt x="333" y="500"/>
                  </a:cubicBezTo>
                  <a:cubicBezTo>
                    <a:pt x="337" y="475"/>
                    <a:pt x="337" y="475"/>
                    <a:pt x="337" y="475"/>
                  </a:cubicBezTo>
                  <a:cubicBezTo>
                    <a:pt x="338" y="466"/>
                    <a:pt x="349" y="462"/>
                    <a:pt x="357" y="467"/>
                  </a:cubicBezTo>
                  <a:cubicBezTo>
                    <a:pt x="377" y="482"/>
                    <a:pt x="377" y="482"/>
                    <a:pt x="377" y="482"/>
                  </a:cubicBezTo>
                  <a:cubicBezTo>
                    <a:pt x="376" y="457"/>
                    <a:pt x="376" y="457"/>
                    <a:pt x="376" y="457"/>
                  </a:cubicBezTo>
                  <a:cubicBezTo>
                    <a:pt x="376" y="447"/>
                    <a:pt x="385" y="441"/>
                    <a:pt x="394" y="445"/>
                  </a:cubicBezTo>
                  <a:cubicBezTo>
                    <a:pt x="417" y="456"/>
                    <a:pt x="417" y="456"/>
                    <a:pt x="417" y="456"/>
                  </a:cubicBezTo>
                  <a:cubicBezTo>
                    <a:pt x="411" y="431"/>
                    <a:pt x="411" y="431"/>
                    <a:pt x="411" y="431"/>
                  </a:cubicBezTo>
                  <a:cubicBezTo>
                    <a:pt x="409" y="422"/>
                    <a:pt x="417" y="414"/>
                    <a:pt x="426" y="417"/>
                  </a:cubicBezTo>
                  <a:cubicBezTo>
                    <a:pt x="451" y="423"/>
                    <a:pt x="451" y="423"/>
                    <a:pt x="451" y="423"/>
                  </a:cubicBezTo>
                  <a:cubicBezTo>
                    <a:pt x="441" y="400"/>
                    <a:pt x="441" y="400"/>
                    <a:pt x="441" y="400"/>
                  </a:cubicBezTo>
                  <a:cubicBezTo>
                    <a:pt x="437" y="391"/>
                    <a:pt x="444" y="382"/>
                    <a:pt x="453" y="383"/>
                  </a:cubicBezTo>
                  <a:cubicBezTo>
                    <a:pt x="478" y="385"/>
                    <a:pt x="478" y="385"/>
                    <a:pt x="478" y="385"/>
                  </a:cubicBezTo>
                  <a:cubicBezTo>
                    <a:pt x="464" y="364"/>
                    <a:pt x="464" y="364"/>
                    <a:pt x="464" y="364"/>
                  </a:cubicBezTo>
                  <a:cubicBezTo>
                    <a:pt x="459" y="356"/>
                    <a:pt x="464" y="345"/>
                    <a:pt x="473" y="344"/>
                  </a:cubicBezTo>
                  <a:cubicBezTo>
                    <a:pt x="498" y="342"/>
                    <a:pt x="498" y="342"/>
                    <a:pt x="498" y="342"/>
                  </a:cubicBezTo>
                  <a:cubicBezTo>
                    <a:pt x="480" y="324"/>
                    <a:pt x="480" y="324"/>
                    <a:pt x="480" y="324"/>
                  </a:cubicBezTo>
                  <a:cubicBezTo>
                    <a:pt x="474" y="317"/>
                    <a:pt x="476" y="306"/>
                    <a:pt x="485" y="303"/>
                  </a:cubicBezTo>
                  <a:cubicBezTo>
                    <a:pt x="510" y="296"/>
                    <a:pt x="510" y="296"/>
                    <a:pt x="510" y="296"/>
                  </a:cubicBezTo>
                  <a:cubicBezTo>
                    <a:pt x="489" y="281"/>
                    <a:pt x="489" y="281"/>
                    <a:pt x="489" y="281"/>
                  </a:cubicBezTo>
                  <a:cubicBezTo>
                    <a:pt x="481" y="276"/>
                    <a:pt x="482" y="264"/>
                    <a:pt x="490" y="260"/>
                  </a:cubicBezTo>
                  <a:cubicBezTo>
                    <a:pt x="513" y="249"/>
                    <a:pt x="513" y="249"/>
                    <a:pt x="513" y="249"/>
                  </a:cubicBezTo>
                  <a:cubicBezTo>
                    <a:pt x="490" y="238"/>
                    <a:pt x="490" y="238"/>
                    <a:pt x="490" y="238"/>
                  </a:cubicBezTo>
                  <a:cubicBezTo>
                    <a:pt x="481" y="234"/>
                    <a:pt x="480" y="223"/>
                    <a:pt x="487" y="217"/>
                  </a:cubicBezTo>
                  <a:cubicBezTo>
                    <a:pt x="507" y="202"/>
                    <a:pt x="507" y="202"/>
                    <a:pt x="507" y="202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73" y="193"/>
                    <a:pt x="470" y="182"/>
                    <a:pt x="476" y="175"/>
                  </a:cubicBezTo>
                  <a:cubicBezTo>
                    <a:pt x="493" y="156"/>
                    <a:pt x="493" y="156"/>
                    <a:pt x="493" y="156"/>
                  </a:cubicBezTo>
                  <a:cubicBezTo>
                    <a:pt x="468" y="155"/>
                    <a:pt x="468" y="155"/>
                    <a:pt x="468" y="155"/>
                  </a:cubicBezTo>
                  <a:cubicBezTo>
                    <a:pt x="458" y="155"/>
                    <a:pt x="453" y="144"/>
                    <a:pt x="458" y="136"/>
                  </a:cubicBezTo>
                  <a:cubicBezTo>
                    <a:pt x="471" y="115"/>
                    <a:pt x="471" y="115"/>
                    <a:pt x="471" y="115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436" y="119"/>
                    <a:pt x="429" y="110"/>
                    <a:pt x="432" y="101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17" y="86"/>
                    <a:pt x="417" y="86"/>
                    <a:pt x="417" y="86"/>
                  </a:cubicBezTo>
                  <a:cubicBezTo>
                    <a:pt x="408" y="89"/>
                    <a:pt x="399" y="81"/>
                    <a:pt x="401" y="72"/>
                  </a:cubicBezTo>
                  <a:cubicBezTo>
                    <a:pt x="405" y="47"/>
                    <a:pt x="405" y="47"/>
                    <a:pt x="405" y="47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75" y="63"/>
                    <a:pt x="365" y="58"/>
                    <a:pt x="365" y="48"/>
                  </a:cubicBezTo>
                  <a:cubicBezTo>
                    <a:pt x="364" y="23"/>
                    <a:pt x="364" y="23"/>
                    <a:pt x="364" y="23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37" y="45"/>
                    <a:pt x="326" y="41"/>
                    <a:pt x="325" y="32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03" y="27"/>
                    <a:pt x="303" y="27"/>
                    <a:pt x="303" y="27"/>
                  </a:cubicBezTo>
                  <a:cubicBezTo>
                    <a:pt x="297" y="34"/>
                    <a:pt x="286" y="32"/>
                    <a:pt x="282" y="23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60" y="22"/>
                    <a:pt x="260" y="22"/>
                    <a:pt x="260" y="22"/>
                  </a:cubicBezTo>
                  <a:cubicBezTo>
                    <a:pt x="256" y="30"/>
                    <a:pt x="244" y="30"/>
                    <a:pt x="239" y="22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4" y="34"/>
                    <a:pt x="203" y="36"/>
                    <a:pt x="197" y="30"/>
                  </a:cubicBezTo>
                  <a:cubicBezTo>
                    <a:pt x="179" y="11"/>
                    <a:pt x="179" y="11"/>
                    <a:pt x="179" y="11"/>
                  </a:cubicBezTo>
                  <a:cubicBezTo>
                    <a:pt x="176" y="36"/>
                    <a:pt x="176" y="36"/>
                    <a:pt x="176" y="36"/>
                  </a:cubicBezTo>
                  <a:cubicBezTo>
                    <a:pt x="174" y="45"/>
                    <a:pt x="164" y="50"/>
                    <a:pt x="156" y="44"/>
                  </a:cubicBezTo>
                  <a:close/>
                  <a:moveTo>
                    <a:pt x="407" y="207"/>
                  </a:moveTo>
                  <a:cubicBezTo>
                    <a:pt x="434" y="290"/>
                    <a:pt x="388" y="379"/>
                    <a:pt x="305" y="406"/>
                  </a:cubicBezTo>
                  <a:cubicBezTo>
                    <a:pt x="222" y="433"/>
                    <a:pt x="133" y="387"/>
                    <a:pt x="106" y="304"/>
                  </a:cubicBezTo>
                  <a:cubicBezTo>
                    <a:pt x="79" y="221"/>
                    <a:pt x="125" y="132"/>
                    <a:pt x="208" y="105"/>
                  </a:cubicBezTo>
                  <a:cubicBezTo>
                    <a:pt x="291" y="78"/>
                    <a:pt x="380" y="124"/>
                    <a:pt x="407" y="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5932150" y="2976348"/>
              <a:ext cx="426710" cy="482589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33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85" name="TextBox 153"/>
          <p:cNvSpPr txBox="1"/>
          <p:nvPr/>
        </p:nvSpPr>
        <p:spPr>
          <a:xfrm>
            <a:off x="2304478" y="2393217"/>
            <a:ext cx="1415772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选择排序</a:t>
            </a:r>
            <a:endParaRPr lang="en-GB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0" name="Group 155"/>
          <p:cNvGrpSpPr/>
          <p:nvPr/>
        </p:nvGrpSpPr>
        <p:grpSpPr>
          <a:xfrm>
            <a:off x="2873556" y="1882309"/>
            <a:ext cx="277617" cy="276804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88" name="Oval 15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89" name="Freeform 15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2" name="Group 160"/>
          <p:cNvGrpSpPr/>
          <p:nvPr/>
        </p:nvGrpSpPr>
        <p:grpSpPr>
          <a:xfrm>
            <a:off x="2873556" y="3426262"/>
            <a:ext cx="277617" cy="276804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94" name="Oval 1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95" name="Freeform 1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4" name="Group 165"/>
          <p:cNvGrpSpPr/>
          <p:nvPr/>
        </p:nvGrpSpPr>
        <p:grpSpPr>
          <a:xfrm>
            <a:off x="2873556" y="4968771"/>
            <a:ext cx="277617" cy="276804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00" name="Oval 16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01" name="Freeform 16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id-ID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5" name="Group 288"/>
          <p:cNvGrpSpPr/>
          <p:nvPr/>
        </p:nvGrpSpPr>
        <p:grpSpPr>
          <a:xfrm>
            <a:off x="9189606" y="1916328"/>
            <a:ext cx="277617" cy="276804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06" name="Oval 289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07" name="Freeform 290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7" name="Group 293"/>
          <p:cNvGrpSpPr/>
          <p:nvPr/>
        </p:nvGrpSpPr>
        <p:grpSpPr>
          <a:xfrm>
            <a:off x="8455792" y="4323820"/>
            <a:ext cx="277617" cy="276804"/>
            <a:chOff x="2138511" y="2464802"/>
            <a:chExt cx="354012" cy="352956"/>
          </a:xfrm>
          <a:solidFill>
            <a:schemeClr val="tx2"/>
          </a:solidFill>
        </p:grpSpPr>
        <p:sp>
          <p:nvSpPr>
            <p:cNvPr id="112" name="Oval 29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13" name="Freeform 29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73" tIns="64288" rIns="128573" bIns="6428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933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84" name="TextBox 153">
            <a:extLst>
              <a:ext uri="{FF2B5EF4-FFF2-40B4-BE49-F238E27FC236}">
                <a16:creationId xmlns:a16="http://schemas.microsoft.com/office/drawing/2014/main" id="{6E7E045A-8E56-44FF-9614-97BDADD6B501}"/>
              </a:ext>
            </a:extLst>
          </p:cNvPr>
          <p:cNvSpPr txBox="1"/>
          <p:nvPr/>
        </p:nvSpPr>
        <p:spPr>
          <a:xfrm>
            <a:off x="2283924" y="3851610"/>
            <a:ext cx="1415772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冒泡排序</a:t>
            </a:r>
            <a:endParaRPr lang="en-GB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7" name="TextBox 153">
            <a:extLst>
              <a:ext uri="{FF2B5EF4-FFF2-40B4-BE49-F238E27FC236}">
                <a16:creationId xmlns:a16="http://schemas.microsoft.com/office/drawing/2014/main" id="{A83BADB0-F294-4308-A244-BD2809D25A70}"/>
              </a:ext>
            </a:extLst>
          </p:cNvPr>
          <p:cNvSpPr txBox="1"/>
          <p:nvPr/>
        </p:nvSpPr>
        <p:spPr>
          <a:xfrm>
            <a:off x="2265783" y="5346516"/>
            <a:ext cx="1415772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插入排序</a:t>
            </a:r>
            <a:endParaRPr lang="en-GB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0" name="TextBox 153">
            <a:extLst>
              <a:ext uri="{FF2B5EF4-FFF2-40B4-BE49-F238E27FC236}">
                <a16:creationId xmlns:a16="http://schemas.microsoft.com/office/drawing/2014/main" id="{C4D229FC-B6D1-461D-A107-D02041B6D144}"/>
              </a:ext>
            </a:extLst>
          </p:cNvPr>
          <p:cNvSpPr txBox="1"/>
          <p:nvPr/>
        </p:nvSpPr>
        <p:spPr>
          <a:xfrm>
            <a:off x="8687726" y="2281865"/>
            <a:ext cx="1415772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归并排序</a:t>
            </a:r>
            <a:endParaRPr lang="en-GB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3" name="TextBox 153">
            <a:extLst>
              <a:ext uri="{FF2B5EF4-FFF2-40B4-BE49-F238E27FC236}">
                <a16:creationId xmlns:a16="http://schemas.microsoft.com/office/drawing/2014/main" id="{3E07C92A-F45C-4FDF-B592-76FEBBC9026F}"/>
              </a:ext>
            </a:extLst>
          </p:cNvPr>
          <p:cNvSpPr txBox="1"/>
          <p:nvPr/>
        </p:nvSpPr>
        <p:spPr>
          <a:xfrm>
            <a:off x="7886714" y="4761643"/>
            <a:ext cx="1415772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快速排序</a:t>
            </a:r>
            <a:endParaRPr lang="en-GB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8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931317" y="1116677"/>
            <a:ext cx="9751787" cy="1475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排序原理：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zh-CN" altLang="en-US" sz="1400" dirty="0">
                <a:sym typeface="FZHei-B01S" panose="02010601030101010101" pitchFamily="2" charset="-122"/>
              </a:rPr>
              <a:t>①</a:t>
            </a:r>
            <a:r>
              <a:rPr lang="zh-CN" altLang="en-US" sz="1400" dirty="0"/>
              <a:t>遍历数组：从未排序的部分中找到最小的元素。</a:t>
            </a:r>
          </a:p>
          <a:p>
            <a:r>
              <a:rPr lang="zh-CN" altLang="en-US" sz="1400" dirty="0"/>
              <a:t>②交换位置：将找到的最小元素与未排序部分的第一个元素交换位置。</a:t>
            </a:r>
          </a:p>
          <a:p>
            <a:r>
              <a:rPr lang="zh-CN" altLang="en-US" sz="1400" dirty="0"/>
              <a:t>③重复操作：重复以上步骤，直到所有元素都被排序完成</a:t>
            </a:r>
            <a:r>
              <a:rPr lang="zh-CN" altLang="en-US" dirty="0"/>
              <a:t>。</a:t>
            </a:r>
          </a:p>
          <a:p>
            <a:pPr>
              <a:lnSpc>
                <a:spcPct val="114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选择排序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30CA87E-4618-4A31-A08B-732D910D50DD}"/>
              </a:ext>
            </a:extLst>
          </p:cNvPr>
          <p:cNvSpPr txBox="1"/>
          <p:nvPr/>
        </p:nvSpPr>
        <p:spPr>
          <a:xfrm>
            <a:off x="1001654" y="2495495"/>
            <a:ext cx="4737704" cy="3785652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选择排序伪代码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Selectsort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	n = </a:t>
            </a:r>
            <a:r>
              <a:rPr lang="en-US" altLang="zh-CN" dirty="0" err="1"/>
              <a:t>a.length</a:t>
            </a:r>
            <a:endParaRPr lang="en-US" altLang="zh-CN" dirty="0"/>
          </a:p>
          <a:p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= 0 to n-2 </a:t>
            </a:r>
          </a:p>
          <a:p>
            <a:r>
              <a:rPr lang="en-US" altLang="zh-CN" dirty="0"/>
              <a:t>		Min = 1e9</a:t>
            </a:r>
          </a:p>
          <a:p>
            <a:r>
              <a:rPr lang="en-US" altLang="zh-CN" dirty="0"/>
              <a:t>		for j = i+1 to n-1</a:t>
            </a:r>
          </a:p>
          <a:p>
            <a:r>
              <a:rPr lang="en-US" altLang="zh-CN" dirty="0"/>
              <a:t>			if Min &gt; a[j] then</a:t>
            </a:r>
          </a:p>
          <a:p>
            <a:r>
              <a:rPr lang="en-US" altLang="zh-CN" dirty="0"/>
              <a:t>				Min = a[j]</a:t>
            </a:r>
          </a:p>
          <a:p>
            <a:r>
              <a:rPr lang="en-US" altLang="zh-CN" dirty="0"/>
              <a:t>				r = j</a:t>
            </a:r>
          </a:p>
          <a:p>
            <a:r>
              <a:rPr lang="en-US" altLang="zh-CN" dirty="0"/>
              <a:t>		if a[</a:t>
            </a:r>
            <a:r>
              <a:rPr lang="en-US" altLang="zh-CN" dirty="0" err="1"/>
              <a:t>i</a:t>
            </a:r>
            <a:r>
              <a:rPr lang="en-US" altLang="zh-CN" dirty="0"/>
              <a:t>] &gt; Min then</a:t>
            </a:r>
          </a:p>
          <a:p>
            <a:r>
              <a:rPr lang="en-US" altLang="zh-CN" dirty="0"/>
              <a:t>			exchange a[</a:t>
            </a:r>
            <a:r>
              <a:rPr lang="en-US" altLang="zh-CN" dirty="0" err="1"/>
              <a:t>i</a:t>
            </a:r>
            <a:r>
              <a:rPr lang="en-US" altLang="zh-CN" dirty="0"/>
              <a:t>] with a[r]</a:t>
            </a:r>
            <a:endParaRPr lang="zh-CN" altLang="en-US" dirty="0"/>
          </a:p>
        </p:txBody>
      </p:sp>
      <p:graphicFrame>
        <p:nvGraphicFramePr>
          <p:cNvPr id="35" name="图表 34">
            <a:extLst>
              <a:ext uri="{FF2B5EF4-FFF2-40B4-BE49-F238E27FC236}">
                <a16:creationId xmlns:a16="http://schemas.microsoft.com/office/drawing/2014/main" id="{71433BDE-13AE-438A-9FDE-50B83AC4B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884846"/>
              </p:ext>
            </p:extLst>
          </p:nvPr>
        </p:nvGraphicFramePr>
        <p:xfrm>
          <a:off x="6613823" y="2586886"/>
          <a:ext cx="4840551" cy="305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4B7C3A7-6B2C-432F-9D9C-D19EF919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120"/>
              </p:ext>
            </p:extLst>
          </p:nvPr>
        </p:nvGraphicFramePr>
        <p:xfrm>
          <a:off x="6668427" y="5673268"/>
          <a:ext cx="4914900" cy="35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335015361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3470989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68431885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62943646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6869229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70849273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9198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选择排序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2.6962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10.7675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24.0755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42.1607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68.6676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2580209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94DFFF03-AA06-4719-B8FE-83679E31A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97" y="547291"/>
            <a:ext cx="3900760" cy="17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1010896" y="1098083"/>
            <a:ext cx="9751787" cy="7673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理论效率：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  <a:r>
              <a:rPr lang="zh-CN" altLang="en-US" sz="1400" dirty="0">
                <a:sym typeface="FZHei-B01S" panose="02010601030101010101" pitchFamily="2" charset="-122"/>
              </a:rPr>
              <a:t>基本操作次数：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选择排序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034B4B2-A211-4CE2-A652-F99D2A9C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79374"/>
              </p:ext>
            </p:extLst>
          </p:nvPr>
        </p:nvGraphicFramePr>
        <p:xfrm>
          <a:off x="6506976" y="5656296"/>
          <a:ext cx="4914900" cy="885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183132663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73694349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8779038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3679774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70697162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515488236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075281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实际效率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2.6962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10.7675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24.0755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42.1607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68.6676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78228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实际效率（归一）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1.0000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3.9936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8.9294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15.6371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25.4683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0442545"/>
                  </a:ext>
                </a:extLst>
              </a:tr>
              <a:tr h="1665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万次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53631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理论效率（归一）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0665472"/>
                  </a:ext>
                </a:extLst>
              </a:tr>
            </a:tbl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8F26D105-29E3-43E2-91DE-C30D96F6B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592569"/>
              </p:ext>
            </p:extLst>
          </p:nvPr>
        </p:nvGraphicFramePr>
        <p:xfrm>
          <a:off x="6506976" y="2294256"/>
          <a:ext cx="4674128" cy="332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0805D78A-438B-49CE-8106-3CB5AB5392B5}"/>
              </a:ext>
            </a:extLst>
          </p:cNvPr>
          <p:cNvSpPr txBox="1"/>
          <p:nvPr/>
        </p:nvSpPr>
        <p:spPr>
          <a:xfrm>
            <a:off x="1010896" y="2755834"/>
            <a:ext cx="4737704" cy="3785652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选择排序伪代码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Selectsort</a:t>
            </a:r>
            <a:r>
              <a:rPr lang="en-US" altLang="zh-CN" dirty="0"/>
              <a:t>(a)             </a:t>
            </a:r>
          </a:p>
          <a:p>
            <a:r>
              <a:rPr lang="en-US" altLang="zh-CN" dirty="0"/>
              <a:t>	n = </a:t>
            </a:r>
            <a:r>
              <a:rPr lang="en-US" altLang="zh-CN" dirty="0" err="1"/>
              <a:t>a.length</a:t>
            </a:r>
            <a:endParaRPr lang="en-US" altLang="zh-CN" dirty="0"/>
          </a:p>
          <a:p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= 0 to n-2                                           (n)</a:t>
            </a:r>
          </a:p>
          <a:p>
            <a:r>
              <a:rPr lang="en-US" altLang="zh-CN" dirty="0"/>
              <a:t>		Min = 1e9                                        (n-1)</a:t>
            </a:r>
          </a:p>
          <a:p>
            <a:r>
              <a:rPr lang="en-US" altLang="zh-CN" dirty="0"/>
              <a:t>		for j = i+1 to n-1                              </a:t>
            </a:r>
          </a:p>
          <a:p>
            <a:r>
              <a:rPr lang="en-US" altLang="zh-CN" dirty="0"/>
              <a:t>			if Min &gt; a[j] then               </a:t>
            </a:r>
          </a:p>
          <a:p>
            <a:r>
              <a:rPr lang="en-US" altLang="zh-CN" dirty="0"/>
              <a:t>				Min = a[j]                          t1</a:t>
            </a:r>
          </a:p>
          <a:p>
            <a:r>
              <a:rPr lang="en-US" altLang="zh-CN" dirty="0"/>
              <a:t>				r = j                                    t1</a:t>
            </a:r>
          </a:p>
          <a:p>
            <a:r>
              <a:rPr lang="en-US" altLang="zh-CN" dirty="0"/>
              <a:t>		if a[</a:t>
            </a:r>
            <a:r>
              <a:rPr lang="en-US" altLang="zh-CN" dirty="0" err="1"/>
              <a:t>i</a:t>
            </a:r>
            <a:r>
              <a:rPr lang="en-US" altLang="zh-CN" dirty="0"/>
              <a:t>] &gt; Min then                            (n-1)</a:t>
            </a:r>
          </a:p>
          <a:p>
            <a:r>
              <a:rPr lang="en-US" altLang="zh-CN" dirty="0"/>
              <a:t>			exchange a[</a:t>
            </a:r>
            <a:r>
              <a:rPr lang="en-US" altLang="zh-CN" dirty="0" err="1"/>
              <a:t>i</a:t>
            </a:r>
            <a:r>
              <a:rPr lang="en-US" altLang="zh-CN" dirty="0"/>
              <a:t>] with a[r]            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0CF978-CE5B-4063-8E65-73C8357C3792}"/>
                  </a:ext>
                </a:extLst>
              </p:cNvPr>
              <p:cNvSpPr txBox="1"/>
              <p:nvPr/>
            </p:nvSpPr>
            <p:spPr>
              <a:xfrm>
                <a:off x="4568501" y="4793165"/>
                <a:ext cx="1240279" cy="303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A0CF978-CE5B-4063-8E65-73C8357C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501" y="4793165"/>
                <a:ext cx="1240279" cy="303032"/>
              </a:xfrm>
              <a:prstGeom prst="rect">
                <a:avLst/>
              </a:prstGeom>
              <a:blipFill>
                <a:blip r:embed="rId4"/>
                <a:stretch>
                  <a:fillRect t="-120000" b="-18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75F088-1E38-4412-83D6-B6FE35A61050}"/>
                  </a:ext>
                </a:extLst>
              </p:cNvPr>
              <p:cNvSpPr/>
              <p:nvPr/>
            </p:nvSpPr>
            <p:spPr>
              <a:xfrm>
                <a:off x="4809243" y="5048141"/>
                <a:ext cx="758797" cy="39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75F088-1E38-4412-83D6-B6FE35A61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243" y="5048141"/>
                <a:ext cx="758797" cy="395365"/>
              </a:xfrm>
              <a:prstGeom prst="rect">
                <a:avLst/>
              </a:prstGeom>
              <a:blipFill>
                <a:blip r:embed="rId5"/>
                <a:stretch>
                  <a:fillRect l="-33871" t="-81538" r="-21774" b="-13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8F0FD9-1087-4948-A691-AD2D17C958B6}"/>
                  </a:ext>
                </a:extLst>
              </p:cNvPr>
              <p:cNvSpPr txBox="1"/>
              <p:nvPr/>
            </p:nvSpPr>
            <p:spPr>
              <a:xfrm>
                <a:off x="2751429" y="1542267"/>
                <a:ext cx="29141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−3+2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8F0FD9-1087-4948-A691-AD2D17C9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429" y="1542267"/>
                <a:ext cx="2914131" cy="246221"/>
              </a:xfrm>
              <a:prstGeom prst="rect">
                <a:avLst/>
              </a:prstGeom>
              <a:blipFill>
                <a:blip r:embed="rId6"/>
                <a:stretch>
                  <a:fillRect l="-837" r="-251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5A90129-8310-4E85-A786-14DB3717BBF0}"/>
                  </a:ext>
                </a:extLst>
              </p:cNvPr>
              <p:cNvSpPr txBox="1"/>
              <p:nvPr/>
            </p:nvSpPr>
            <p:spPr>
              <a:xfrm>
                <a:off x="1733174" y="1874180"/>
                <a:ext cx="2344168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5A90129-8310-4E85-A786-14DB3717B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74" y="1874180"/>
                <a:ext cx="2344168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8D381A4-021A-45E8-9778-84429B6CEA88}"/>
                  </a:ext>
                </a:extLst>
              </p:cNvPr>
              <p:cNvSpPr/>
              <p:nvPr/>
            </p:nvSpPr>
            <p:spPr>
              <a:xfrm>
                <a:off x="4155250" y="2109590"/>
                <a:ext cx="1653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8D381A4-021A-45E8-9778-84429B6CE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250" y="2109590"/>
                <a:ext cx="165353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7FE249E-F207-4364-A21D-F1F30C05663C}"/>
                  </a:ext>
                </a:extLst>
              </p:cNvPr>
              <p:cNvSpPr txBox="1"/>
              <p:nvPr/>
            </p:nvSpPr>
            <p:spPr>
              <a:xfrm>
                <a:off x="6096000" y="1433534"/>
                <a:ext cx="5035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最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坏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时间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复杂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度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：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−6∈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7FE249E-F207-4364-A21D-F1F30C056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33534"/>
                <a:ext cx="503506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0B3354-3E82-408D-BC50-956E2BEAA1EF}"/>
                  </a:ext>
                </a:extLst>
              </p:cNvPr>
              <p:cNvSpPr txBox="1"/>
              <p:nvPr/>
            </p:nvSpPr>
            <p:spPr>
              <a:xfrm>
                <a:off x="6096000" y="1984736"/>
                <a:ext cx="4914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最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好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时间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复杂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度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−3∈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0B3354-3E82-408D-BC50-956E2BEAA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84736"/>
                <a:ext cx="49149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82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532732" y="1199403"/>
            <a:ext cx="10100100" cy="750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排序原理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升序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遍历数组，依次比较相邻的数，将大的排在后面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冒泡排序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30CA87E-4618-4A31-A08B-732D910D50DD}"/>
              </a:ext>
            </a:extLst>
          </p:cNvPr>
          <p:cNvSpPr txBox="1"/>
          <p:nvPr/>
        </p:nvSpPr>
        <p:spPr>
          <a:xfrm>
            <a:off x="916830" y="2706237"/>
            <a:ext cx="4737704" cy="3231654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冒泡排序伪代码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Bubblesort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	n = </a:t>
            </a:r>
            <a:r>
              <a:rPr lang="en-US" altLang="zh-CN" dirty="0" err="1"/>
              <a:t>a.length</a:t>
            </a:r>
            <a:endParaRPr lang="en-US" altLang="zh-CN" dirty="0"/>
          </a:p>
          <a:p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= 0 to n-2</a:t>
            </a:r>
          </a:p>
          <a:p>
            <a:r>
              <a:rPr lang="en-US" altLang="zh-CN" dirty="0"/>
              <a:t>		for j = 0 to n-i-2</a:t>
            </a:r>
          </a:p>
          <a:p>
            <a:r>
              <a:rPr lang="en-US" altLang="zh-CN" dirty="0"/>
              <a:t>			if a[j] &gt; a[j+1] then</a:t>
            </a:r>
          </a:p>
          <a:p>
            <a:r>
              <a:rPr lang="en-US" altLang="zh-CN" dirty="0"/>
              <a:t>				exchange a[j] with a[j+1]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71433BDE-13AE-438A-9FDE-50B83AC4B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228243"/>
              </p:ext>
            </p:extLst>
          </p:nvPr>
        </p:nvGraphicFramePr>
        <p:xfrm>
          <a:off x="6459137" y="2811145"/>
          <a:ext cx="5118103" cy="292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1838A42-1F22-405D-BD78-45436079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85964"/>
              </p:ext>
            </p:extLst>
          </p:nvPr>
        </p:nvGraphicFramePr>
        <p:xfrm>
          <a:off x="6639068" y="5760091"/>
          <a:ext cx="4914900" cy="35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1847007896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59593535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5176855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92161147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58272565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12138705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944903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冒泡排序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16.6150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68.7474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155.3050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273.4191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430.6500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7505672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046F5CBF-645C-4A04-A027-A5617970A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61" y="600731"/>
            <a:ext cx="4472248" cy="19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8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1001654" y="1219988"/>
            <a:ext cx="9751787" cy="7673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理论效率：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  <a:r>
              <a:rPr lang="zh-CN" altLang="en-US" sz="1400" dirty="0">
                <a:sym typeface="FZHei-B01S" panose="02010601030101010101" pitchFamily="2" charset="-122"/>
              </a:rPr>
              <a:t>基本操作次数：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冒泡排序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034B4B2-A211-4CE2-A652-F99D2A9C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14885"/>
              </p:ext>
            </p:extLst>
          </p:nvPr>
        </p:nvGraphicFramePr>
        <p:xfrm>
          <a:off x="6527327" y="5489634"/>
          <a:ext cx="4914900" cy="88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183132663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73694349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8779038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3679774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70697162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515488236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输入规模</a:t>
                      </a:r>
                      <a:r>
                        <a:rPr lang="en-US" altLang="zh-CN" sz="1100" u="none" strike="noStrike" dirty="0">
                          <a:effectLst/>
                        </a:rPr>
                        <a:t>/</a:t>
                      </a:r>
                      <a:r>
                        <a:rPr lang="en-US" sz="1100" u="none" strike="noStrike" dirty="0">
                          <a:effectLst/>
                        </a:rPr>
                        <a:t>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075281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实际效率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2.6962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10.7675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24.0755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42.1607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68.6676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478228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实际效率（归一）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3.9936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8.9294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15.6371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25.4683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044254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理论效率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万次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100000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2500000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53631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理论效率（归一）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06654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7D7ECED-C597-4532-AE0D-4B0484CD433E}"/>
              </a:ext>
            </a:extLst>
          </p:cNvPr>
          <p:cNvSpPr txBox="1"/>
          <p:nvPr/>
        </p:nvSpPr>
        <p:spPr>
          <a:xfrm>
            <a:off x="630033" y="2766374"/>
            <a:ext cx="5624230" cy="2954655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冒泡排序伪代码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 err="1"/>
              <a:t>Bubblesort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	n = </a:t>
            </a:r>
            <a:r>
              <a:rPr lang="en-US" altLang="zh-CN" dirty="0" err="1"/>
              <a:t>a.length</a:t>
            </a:r>
            <a:endParaRPr lang="en-US" altLang="zh-CN" dirty="0"/>
          </a:p>
          <a:p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= 0 to n-2                                                     (n)</a:t>
            </a:r>
          </a:p>
          <a:p>
            <a:r>
              <a:rPr lang="en-US" altLang="zh-CN" dirty="0"/>
              <a:t>		for j = 0 to n-i-2                                         </a:t>
            </a:r>
          </a:p>
          <a:p>
            <a:r>
              <a:rPr lang="en-US" altLang="zh-CN" dirty="0"/>
              <a:t>			if a[j] &gt; a[j+1] then</a:t>
            </a:r>
          </a:p>
          <a:p>
            <a:r>
              <a:rPr lang="en-US" altLang="zh-CN" dirty="0"/>
              <a:t>				exchange a[j] with a[j+1]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CEDF239-29C0-4339-AAC4-2276CD7714A8}"/>
                  </a:ext>
                </a:extLst>
              </p:cNvPr>
              <p:cNvSpPr/>
              <p:nvPr/>
            </p:nvSpPr>
            <p:spPr>
              <a:xfrm>
                <a:off x="5039048" y="4434738"/>
                <a:ext cx="659796" cy="438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CEDF239-29C0-4339-AAC4-2276CD771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048" y="4434738"/>
                <a:ext cx="659796" cy="438646"/>
              </a:xfrm>
              <a:prstGeom prst="rect">
                <a:avLst/>
              </a:prstGeom>
              <a:blipFill>
                <a:blip r:embed="rId3"/>
                <a:stretch>
                  <a:fillRect l="-44444" t="-81944" r="-47222" b="-1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02C071-BF71-45E4-AEE9-437B1856588B}"/>
                  </a:ext>
                </a:extLst>
              </p:cNvPr>
              <p:cNvSpPr/>
              <p:nvPr/>
            </p:nvSpPr>
            <p:spPr>
              <a:xfrm>
                <a:off x="4962873" y="4781381"/>
                <a:ext cx="838499" cy="438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02C071-BF71-45E4-AEE9-437B18565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873" y="4781381"/>
                <a:ext cx="838499" cy="438646"/>
              </a:xfrm>
              <a:prstGeom prst="rect">
                <a:avLst/>
              </a:prstGeom>
              <a:blipFill>
                <a:blip r:embed="rId4"/>
                <a:stretch>
                  <a:fillRect l="-34058" t="-81944" r="-20290" b="-1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5C0E97-1811-4729-961D-E69BB0EE949C}"/>
                  </a:ext>
                </a:extLst>
              </p:cNvPr>
              <p:cNvSpPr txBox="1"/>
              <p:nvPr/>
            </p:nvSpPr>
            <p:spPr>
              <a:xfrm>
                <a:off x="2961192" y="1669111"/>
                <a:ext cx="253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−1+3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5C0E97-1811-4729-961D-E69BB0EE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192" y="1669111"/>
                <a:ext cx="2536592" cy="276999"/>
              </a:xfrm>
              <a:prstGeom prst="rect">
                <a:avLst/>
              </a:prstGeom>
              <a:blipFill>
                <a:blip r:embed="rId5"/>
                <a:stretch>
                  <a:fillRect l="-962" t="-4444" r="-312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F0A33E29-E91C-4901-9326-081FF6440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821397"/>
              </p:ext>
            </p:extLst>
          </p:nvPr>
        </p:nvGraphicFramePr>
        <p:xfrm>
          <a:off x="6436432" y="2173039"/>
          <a:ext cx="5096690" cy="3231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D22F3FDA-23EA-4999-BBFF-8488B5D4DCC9}"/>
              </a:ext>
            </a:extLst>
          </p:cNvPr>
          <p:cNvSpPr/>
          <p:nvPr/>
        </p:nvSpPr>
        <p:spPr>
          <a:xfrm>
            <a:off x="5251317" y="5035361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E4C16C-E841-4FBE-9643-435D607D721D}"/>
                  </a:ext>
                </a:extLst>
              </p:cNvPr>
              <p:cNvSpPr txBox="1"/>
              <p:nvPr/>
            </p:nvSpPr>
            <p:spPr>
              <a:xfrm>
                <a:off x="2883669" y="1987378"/>
                <a:ext cx="2251194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E4C16C-E841-4FBE-9643-435D607D7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669" y="1987378"/>
                <a:ext cx="2251194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E16CFCE-41D9-4423-B6ED-026DBC2630D0}"/>
                  </a:ext>
                </a:extLst>
              </p:cNvPr>
              <p:cNvSpPr txBox="1"/>
              <p:nvPr/>
            </p:nvSpPr>
            <p:spPr>
              <a:xfrm>
                <a:off x="6527327" y="965353"/>
                <a:ext cx="5035061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最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坏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时间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复杂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度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：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E16CFCE-41D9-4423-B6ED-026DBC263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327" y="965353"/>
                <a:ext cx="5035061" cy="487954"/>
              </a:xfrm>
              <a:prstGeom prst="rect">
                <a:avLst/>
              </a:prstGeom>
              <a:blipFill>
                <a:blip r:embed="rId8"/>
                <a:stretch>
                  <a:fillRect l="-242"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21C180-E910-41EA-BD9B-4BDD6AB4D57E}"/>
                  </a:ext>
                </a:extLst>
              </p:cNvPr>
              <p:cNvSpPr txBox="1"/>
              <p:nvPr/>
            </p:nvSpPr>
            <p:spPr>
              <a:xfrm>
                <a:off x="6096000" y="1647064"/>
                <a:ext cx="4914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最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好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时间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复杂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度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21C180-E910-41EA-BD9B-4BDD6AB4D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47064"/>
                <a:ext cx="491490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5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0E83144-66D8-4E30-9C5F-9A1AC3DE1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39" y="339575"/>
            <a:ext cx="3272804" cy="222179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2202CAD-2AA5-4599-A1C0-ECB75C6B8F20}"/>
              </a:ext>
            </a:extLst>
          </p:cNvPr>
          <p:cNvSpPr txBox="1"/>
          <p:nvPr/>
        </p:nvSpPr>
        <p:spPr>
          <a:xfrm>
            <a:off x="1001654" y="1087224"/>
            <a:ext cx="10100100" cy="9787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排序原理（升序）：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对于未排序数据，在已排序序列中从后向前比较，找到相应位置并插入。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	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插入排序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30CA87E-4618-4A31-A08B-732D910D50DD}"/>
              </a:ext>
            </a:extLst>
          </p:cNvPr>
          <p:cNvSpPr txBox="1"/>
          <p:nvPr/>
        </p:nvSpPr>
        <p:spPr>
          <a:xfrm>
            <a:off x="1571907" y="2511423"/>
            <a:ext cx="3967247" cy="4154984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</a:rPr>
              <a:t>插入排序伪代码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err="1"/>
              <a:t>Insertsort</a:t>
            </a:r>
            <a:r>
              <a:rPr lang="en-US" altLang="zh-CN" dirty="0"/>
              <a:t>(a)</a:t>
            </a:r>
          </a:p>
          <a:p>
            <a:r>
              <a:rPr lang="en-US" altLang="zh-CN" dirty="0"/>
              <a:t>	n = </a:t>
            </a:r>
            <a:r>
              <a:rPr lang="en-US" altLang="zh-CN" dirty="0" err="1"/>
              <a:t>a.length</a:t>
            </a:r>
            <a:endParaRPr lang="en-US" altLang="zh-CN" dirty="0"/>
          </a:p>
          <a:p>
            <a:r>
              <a:rPr lang="en-US" altLang="zh-CN" dirty="0"/>
              <a:t>	for j = 1 to n-1</a:t>
            </a:r>
          </a:p>
          <a:p>
            <a:r>
              <a:rPr lang="en-US" altLang="zh-CN" dirty="0"/>
              <a:t>		key =  a[j]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j-1</a:t>
            </a:r>
          </a:p>
          <a:p>
            <a:r>
              <a:rPr lang="en-US" altLang="zh-CN" dirty="0"/>
              <a:t>		while </a:t>
            </a:r>
            <a:r>
              <a:rPr lang="en-US" altLang="zh-CN" dirty="0" err="1"/>
              <a:t>i</a:t>
            </a:r>
            <a:r>
              <a:rPr lang="en-US" altLang="zh-CN" dirty="0"/>
              <a:t>&gt;0 and a[</a:t>
            </a:r>
            <a:r>
              <a:rPr lang="en-US" altLang="zh-CN" dirty="0" err="1"/>
              <a:t>i</a:t>
            </a:r>
            <a:r>
              <a:rPr lang="en-US" altLang="zh-CN" dirty="0"/>
              <a:t>]&gt;key</a:t>
            </a:r>
          </a:p>
          <a:p>
            <a:r>
              <a:rPr lang="en-US" altLang="zh-CN" dirty="0"/>
              <a:t>			a[i+1] = 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 = i-1</a:t>
            </a:r>
          </a:p>
          <a:p>
            <a:r>
              <a:rPr lang="en-US" altLang="zh-CN" dirty="0"/>
              <a:t>		a[i+1] = key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6739CE-C643-4953-AA41-8E5949344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230101"/>
              </p:ext>
            </p:extLst>
          </p:nvPr>
        </p:nvGraphicFramePr>
        <p:xfrm>
          <a:off x="6096000" y="5993242"/>
          <a:ext cx="4914900" cy="35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409488944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44081922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29205726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51646151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62833084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89698168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输入规模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98684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插入排序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2.2914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9.2012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20.6347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35.9862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58.0700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3049854"/>
                  </a:ext>
                </a:extLst>
              </a:tr>
            </a:tbl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71433BDE-13AE-438A-9FDE-50B83AC4B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73675"/>
              </p:ext>
            </p:extLst>
          </p:nvPr>
        </p:nvGraphicFramePr>
        <p:xfrm>
          <a:off x="5776885" y="2573887"/>
          <a:ext cx="5524164" cy="3292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2D5CD58-4934-43EF-AD33-FDD7A4D6C638}"/>
              </a:ext>
            </a:extLst>
          </p:cNvPr>
          <p:cNvSpPr txBox="1"/>
          <p:nvPr/>
        </p:nvSpPr>
        <p:spPr>
          <a:xfrm>
            <a:off x="7976214" y="1481513"/>
            <a:ext cx="3562566" cy="10923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40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</TotalTime>
  <Words>2793</Words>
  <Application>Microsoft Office PowerPoint</Application>
  <PresentationFormat>宽屏</PresentationFormat>
  <Paragraphs>666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FZHei-B01S</vt:lpstr>
      <vt:lpstr>Helvetica Light</vt:lpstr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Tony</cp:lastModifiedBy>
  <cp:revision>111</cp:revision>
  <dcterms:created xsi:type="dcterms:W3CDTF">2017-08-18T03:02:00Z</dcterms:created>
  <dcterms:modified xsi:type="dcterms:W3CDTF">2024-03-27T02:31:07Z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