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2"/>
    <p:sldId id="263" r:id="rId3"/>
    <p:sldId id="262" r:id="rId4"/>
    <p:sldId id="268" r:id="rId5"/>
    <p:sldId id="11501" r:id="rId6"/>
    <p:sldId id="11493" r:id="rId7"/>
    <p:sldId id="11502" r:id="rId8"/>
    <p:sldId id="11473" r:id="rId9"/>
    <p:sldId id="11453" r:id="rId10"/>
    <p:sldId id="11464" r:id="rId11"/>
    <p:sldId id="11488" r:id="rId12"/>
    <p:sldId id="11494" r:id="rId13"/>
    <p:sldId id="11484" r:id="rId14"/>
    <p:sldId id="11485" r:id="rId15"/>
    <p:sldId id="11503" r:id="rId16"/>
    <p:sldId id="11495" r:id="rId17"/>
    <p:sldId id="11491" r:id="rId18"/>
    <p:sldId id="11504" r:id="rId19"/>
    <p:sldId id="11496" r:id="rId20"/>
    <p:sldId id="11497" r:id="rId21"/>
    <p:sldId id="11498" r:id="rId22"/>
    <p:sldId id="11499" r:id="rId23"/>
    <p:sldId id="1150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31"/>
    <a:srgbClr val="A6D7E2"/>
    <a:srgbClr val="40A8C0"/>
    <a:srgbClr val="3894AA"/>
    <a:srgbClr val="235D6B"/>
    <a:srgbClr val="256371"/>
    <a:srgbClr val="34899D"/>
    <a:srgbClr val="CAE7EE"/>
    <a:srgbClr val="69BACD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0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6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1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0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3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6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9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7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39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37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2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34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6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3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5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3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3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365" y="2931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748" y="4534171"/>
            <a:ext cx="669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动态规划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鸡蛋掉落问题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589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67119" y="5771631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何泽锋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02B4F5-E131-42C4-88F4-C0614C0FFAF7}"/>
              </a:ext>
            </a:extLst>
          </p:cNvPr>
          <p:cNvSpPr txBox="1"/>
          <p:nvPr/>
        </p:nvSpPr>
        <p:spPr>
          <a:xfrm>
            <a:off x="3950084" y="786478"/>
            <a:ext cx="42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算法设计与分析</a:t>
            </a:r>
          </a:p>
        </p:txBody>
      </p: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79225" y="2967335"/>
            <a:ext cx="5625511" cy="1307439"/>
            <a:chOff x="3126721" y="2348402"/>
            <a:chExt cx="5625511" cy="1307439"/>
          </a:xfrm>
        </p:grpSpPr>
        <p:sp>
          <p:nvSpPr>
            <p:cNvPr id="12" name="文本框 11"/>
            <p:cNvSpPr txBox="1"/>
            <p:nvPr/>
          </p:nvSpPr>
          <p:spPr>
            <a:xfrm>
              <a:off x="3126721" y="2348402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复杂度分析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57949" y="3317287"/>
              <a:ext cx="556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分析时间复杂度和空间复杂度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6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复杂度分析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EDAC1F-CA9E-47DF-9950-B0F8B4E2C183}"/>
                  </a:ext>
                </a:extLst>
              </p:cNvPr>
              <p:cNvSpPr txBox="1"/>
              <p:nvPr/>
            </p:nvSpPr>
            <p:spPr>
              <a:xfrm>
                <a:off x="988592" y="1104639"/>
                <a:ext cx="1009943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</a:t>
                </a:r>
                <a:r>
                  <a:rPr lang="en-US" altLang="zh-CN" sz="20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dirty="0"/>
                  <a:t>：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根据代码可以计算得到其时间复杂度为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EDAC1F-CA9E-47DF-9950-B0F8B4E2C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92" y="1104639"/>
                <a:ext cx="10099431" cy="677108"/>
              </a:xfrm>
              <a:prstGeom prst="rect">
                <a:avLst/>
              </a:prstGeom>
              <a:blipFill>
                <a:blip r:embed="rId3"/>
                <a:stretch>
                  <a:fillRect l="-604" t="-4505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772CFF-FFCC-418C-83DC-64D0E2BB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55554"/>
              </p:ext>
            </p:extLst>
          </p:nvPr>
        </p:nvGraphicFramePr>
        <p:xfrm>
          <a:off x="93209" y="5421644"/>
          <a:ext cx="5880100" cy="10668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4304122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710080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363025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8729758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702337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2098902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26642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0609675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dp(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固定鸡蛋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4062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057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608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4.416667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9.666667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17.08333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35.91667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746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864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877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6E89881-3AF7-46D1-BD6C-642A8F45E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64" y="2413115"/>
            <a:ext cx="4584589" cy="275563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02D867-7E09-4B24-9E34-E6D19C7BD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51432"/>
              </p:ext>
            </p:extLst>
          </p:nvPr>
        </p:nvGraphicFramePr>
        <p:xfrm>
          <a:off x="6096000" y="5425042"/>
          <a:ext cx="5880100" cy="10668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7271065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4124825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057102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1990301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7282912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8322322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4302247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6258928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dp(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固定楼层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148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535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7368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1.904762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3.047619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4.238095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5.095238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6.142857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6.952381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83179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084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60065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7FD24C8-440B-4B60-AD89-34D54AD38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55" y="2413116"/>
            <a:ext cx="4584589" cy="2755631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F72DFE8-92C0-43DE-B70A-A2E4B510D94A}"/>
              </a:ext>
            </a:extLst>
          </p:cNvPr>
          <p:cNvCxnSpPr>
            <a:cxnSpLocks/>
          </p:cNvCxnSpPr>
          <p:nvPr/>
        </p:nvCxnSpPr>
        <p:spPr>
          <a:xfrm>
            <a:off x="6031632" y="2090057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8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复杂度分析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AEDAC1F-CA9E-47DF-9950-B0F8B4E2C183}"/>
              </a:ext>
            </a:extLst>
          </p:cNvPr>
          <p:cNvSpPr txBox="1"/>
          <p:nvPr/>
        </p:nvSpPr>
        <p:spPr>
          <a:xfrm>
            <a:off x="988592" y="1104639"/>
            <a:ext cx="10099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dirty="0"/>
              <a:t>：</a:t>
            </a: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随机生成鸡蛋数量和楼层数量，测试算法能处理的最大规模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D6A147-6796-41B8-953B-00EF5C73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12" y="4980924"/>
            <a:ext cx="9304633" cy="5896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4482CD-1E48-49C6-A16D-B7A4D0BE95CF}"/>
              </a:ext>
            </a:extLst>
          </p:cNvPr>
          <p:cNvSpPr txBox="1"/>
          <p:nvPr/>
        </p:nvSpPr>
        <p:spPr>
          <a:xfrm>
            <a:off x="1046283" y="5823970"/>
            <a:ext cx="1009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根据测试数据，当随机数范围达到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以上后运行时间非常长，因此数据大概范围为（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0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1500)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4817107-6320-4FB2-A223-57BBF202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05" y="2130439"/>
            <a:ext cx="4584589" cy="25971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1EC900-788C-40D5-95ED-873580DB9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0" y="6289610"/>
            <a:ext cx="5921564" cy="3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68090" y="3320506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效率优化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EE2914C-BF2C-4342-9264-76A54E67DBC2}"/>
              </a:ext>
            </a:extLst>
          </p:cNvPr>
          <p:cNvSpPr/>
          <p:nvPr/>
        </p:nvSpPr>
        <p:spPr>
          <a:xfrm>
            <a:off x="7631362" y="4251446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优化时间和空间复杂度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2577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/>
              <p:nvPr/>
            </p:nvSpPr>
            <p:spPr>
              <a:xfrm>
                <a:off x="789510" y="1248709"/>
                <a:ext cx="1081256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</a:t>
                </a:r>
                <a:r>
                  <a:rPr lang="en-US" altLang="zh-CN" sz="20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的空间优化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原始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的时间复杂度和空间复杂度分别为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𝑛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通过使用两个数组来替代二维数组储存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值</a:t>
                </a:r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两个数组分别为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和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dpPrev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，分别存储当前楼层操作次数和前一楼层操作次数，因此空间复杂度为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0" y="1248709"/>
                <a:ext cx="10812561" cy="954107"/>
              </a:xfrm>
              <a:prstGeom prst="rect">
                <a:avLst/>
              </a:prstGeom>
              <a:blipFill>
                <a:blip r:embed="rId3"/>
                <a:stretch>
                  <a:fillRect l="-620" t="-384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6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2AA6B2-C351-4628-911A-17973069B2EC}"/>
              </a:ext>
            </a:extLst>
          </p:cNvPr>
          <p:cNvSpPr txBox="1"/>
          <p:nvPr/>
        </p:nvSpPr>
        <p:spPr>
          <a:xfrm>
            <a:off x="752254" y="1254550"/>
            <a:ext cx="1088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使用二分寻找最小测试次数：</a:t>
            </a:r>
            <a:endParaRPr lang="zh-CN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62C4C3B-45FB-4AFC-AC81-B9476CC903C8}"/>
                  </a:ext>
                </a:extLst>
              </p:cNvPr>
              <p:cNvSpPr txBox="1"/>
              <p:nvPr/>
            </p:nvSpPr>
            <p:spPr>
              <a:xfrm>
                <a:off x="752254" y="1869153"/>
                <a:ext cx="75306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/>
                        <m:t>dp</m:t>
                      </m:r>
                      <m:r>
                        <m:rPr>
                          <m:nor/>
                        </m:rPr>
                        <a:rPr lang="en-US" altLang="zh-CN" i="1" dirty="0"/>
                        <m:t>[</m:t>
                      </m:r>
                      <m:r>
                        <m:rPr>
                          <m:nor/>
                        </m:rPr>
                        <a:rPr lang="en-US" altLang="zh-CN" i="1" dirty="0"/>
                        <m:t>eggs</m:t>
                      </m:r>
                      <m:r>
                        <m:rPr>
                          <m:nor/>
                        </m:rPr>
                        <a:rPr lang="en-US" altLang="zh-CN" i="1" dirty="0"/>
                        <m:t>][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CN" i="1" dirty="0"/>
                        <m:t>]=1+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zh-CN" i="1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−1],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floors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])}</m:t>
                          </m:r>
                        </m:e>
                      </m:func>
                    </m:oMath>
                  </m:oMathPara>
                </a14:m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62C4C3B-45FB-4AFC-AC81-B9476CC9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4" y="1869153"/>
                <a:ext cx="7530663" cy="553998"/>
              </a:xfrm>
              <a:prstGeom prst="rect">
                <a:avLst/>
              </a:prstGeom>
              <a:blipFill>
                <a:blip r:embed="rId3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127F68-FC7B-4862-A17E-AB45A4A5A128}"/>
                  </a:ext>
                </a:extLst>
              </p:cNvPr>
              <p:cNvSpPr/>
              <p:nvPr/>
            </p:nvSpPr>
            <p:spPr>
              <a:xfrm>
                <a:off x="846732" y="2372947"/>
                <a:ext cx="69268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FangSong" panose="02010609060101010101" pitchFamily="49" charset="-122"/>
                  </a:rPr>
                  <a:t>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k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当鸡蛋数量确定时，随着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k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增加楼层数增加，</a:t>
                </a:r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可以得知需要操作的次数逐渐增加，因此单调递增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127F68-FC7B-4862-A17E-AB45A4A5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2" y="2372947"/>
                <a:ext cx="6926896" cy="646331"/>
              </a:xfrm>
              <a:prstGeom prst="rect">
                <a:avLst/>
              </a:prstGeom>
              <a:blipFill>
                <a:blip r:embed="rId4"/>
                <a:stretch>
                  <a:fillRect l="-792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BC67959-71B0-4097-999A-5C4289187AFA}"/>
                  </a:ext>
                </a:extLst>
              </p:cNvPr>
              <p:cNvSpPr/>
              <p:nvPr/>
            </p:nvSpPr>
            <p:spPr>
              <a:xfrm>
                <a:off x="846732" y="3037754"/>
                <a:ext cx="70310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a typeface="FangSong" panose="02010609060101010101" pitchFamily="49" charset="-122"/>
                  </a:rPr>
                  <a:t>②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][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floors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k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当鸡蛋数量确定时，随着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k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增加楼层数减少，</a:t>
                </a:r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可以得知需要操作的次数逐渐减少增加，因此单调递增</a:t>
                </a:r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BC67959-71B0-4097-999A-5C4289187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2" y="3037754"/>
                <a:ext cx="7031092" cy="646331"/>
              </a:xfrm>
              <a:prstGeom prst="rect">
                <a:avLst/>
              </a:prstGeom>
              <a:blipFill>
                <a:blip r:embed="rId5"/>
                <a:stretch>
                  <a:fillRect l="-781" t="-6604" r="-8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28600DFE-ECCE-4AE7-AFC0-F83D3A6597B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28084" y="4073615"/>
            <a:ext cx="5098685" cy="23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2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/>
              <p:nvPr/>
            </p:nvSpPr>
            <p:spPr>
              <a:xfrm>
                <a:off x="789510" y="1248709"/>
                <a:ext cx="10812561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二分</a:t>
                </a:r>
                <a:r>
                  <a:rPr lang="en-US" altLang="zh-CN" sz="20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的效率分析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时间复杂度：通过使用二分的方式寻找最小值，使得寻找的时间从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𝑘𝑛</m:t>
                        </m:r>
                      </m:e>
                    </m:d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优化到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因此完整时间复杂度为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𝑙𝑜𝑔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)</m:t>
                    </m:r>
                  </m:oMath>
                </a14:m>
                <a:endParaRPr lang="en-US" altLang="zh-CN" i="1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空间复杂度：</a:t>
                </a:r>
                <a:r>
                  <a:rPr lang="en-US" altLang="zh-CN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𝑘𝑛</m:t>
                        </m:r>
                      </m:e>
                    </m:d>
                  </m:oMath>
                </a14:m>
                <a:endParaRPr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0" y="1248709"/>
                <a:ext cx="10812561" cy="1231106"/>
              </a:xfrm>
              <a:prstGeom prst="rect">
                <a:avLst/>
              </a:prstGeom>
              <a:blipFill>
                <a:blip r:embed="rId3"/>
                <a:stretch>
                  <a:fillRect l="-620" t="-2970" r="-282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34F57F-D40A-4C67-BF21-7F3C004C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12071"/>
              </p:ext>
            </p:extLst>
          </p:nvPr>
        </p:nvGraphicFramePr>
        <p:xfrm>
          <a:off x="166165" y="5657601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1408405563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1258407373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43141074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370592816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749402551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335306728"/>
                    </a:ext>
                  </a:extLst>
                </a:gridCol>
                <a:gridCol w="663840">
                  <a:extLst>
                    <a:ext uri="{9D8B030D-6E8A-4147-A177-3AD203B41FA5}">
                      <a16:colId xmlns:a16="http://schemas.microsoft.com/office/drawing/2014/main" val="2772015293"/>
                    </a:ext>
                  </a:extLst>
                </a:gridCol>
                <a:gridCol w="818658">
                  <a:extLst>
                    <a:ext uri="{9D8B030D-6E8A-4147-A177-3AD203B41FA5}">
                      <a16:colId xmlns:a16="http://schemas.microsoft.com/office/drawing/2014/main" val="1054020604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（固定鸡蛋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6936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986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751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2.082353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3.376471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4.647059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6.070588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7.776471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9.223529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563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1043.136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1440.824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1849.485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2266.891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2691.569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039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2.200667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3.47712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4.802747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6.16495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7.556303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8.971897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3698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DAF6A67-9A6C-4213-BF6A-83A0259E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66" y="2726462"/>
            <a:ext cx="4584589" cy="275563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9C2D80E-2FF4-4453-82CE-31BE13634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68133"/>
              </p:ext>
            </p:extLst>
          </p:nvPr>
        </p:nvGraphicFramePr>
        <p:xfrm>
          <a:off x="6195790" y="5657601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1680545255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2127059924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820138833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706632337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759633831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789359291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594623414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467958588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（固定楼层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3834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2878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1748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2.047619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3.154762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4.071429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5.059524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6.119048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7.178571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7151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586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9584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646CD83-CA70-457D-BE99-AF39AC140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47" y="2690892"/>
            <a:ext cx="4584589" cy="275563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7BA9D1-3D70-4C0A-ADDE-DD5D93E6F372}"/>
              </a:ext>
            </a:extLst>
          </p:cNvPr>
          <p:cNvCxnSpPr/>
          <p:nvPr/>
        </p:nvCxnSpPr>
        <p:spPr>
          <a:xfrm>
            <a:off x="6096000" y="2690892"/>
            <a:ext cx="0" cy="28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85782A7-9D39-4A9D-A3B6-4079F62B7BDC}"/>
              </a:ext>
            </a:extLst>
          </p:cNvPr>
          <p:cNvSpPr/>
          <p:nvPr/>
        </p:nvSpPr>
        <p:spPr>
          <a:xfrm>
            <a:off x="3547962" y="506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最大规模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120000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98C5F1-4266-418A-A419-A48EE3FBF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066" y="435172"/>
            <a:ext cx="5540070" cy="8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2AA6B2-C351-4628-911A-17973069B2EC}"/>
              </a:ext>
            </a:extLst>
          </p:cNvPr>
          <p:cNvSpPr txBox="1"/>
          <p:nvPr/>
        </p:nvSpPr>
        <p:spPr>
          <a:xfrm>
            <a:off x="752254" y="1254550"/>
            <a:ext cx="1088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决策单调性寻找最小测试次数：</a:t>
            </a:r>
            <a:endParaRPr lang="zh-CN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62C4C3B-45FB-4AFC-AC81-B9476CC903C8}"/>
                  </a:ext>
                </a:extLst>
              </p:cNvPr>
              <p:cNvSpPr txBox="1"/>
              <p:nvPr/>
            </p:nvSpPr>
            <p:spPr>
              <a:xfrm>
                <a:off x="752254" y="1869153"/>
                <a:ext cx="75306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/>
                        <m:t>dp</m:t>
                      </m:r>
                      <m:r>
                        <m:rPr>
                          <m:nor/>
                        </m:rPr>
                        <a:rPr lang="en-US" altLang="zh-CN" i="1" dirty="0"/>
                        <m:t>[</m:t>
                      </m:r>
                      <m:r>
                        <m:rPr>
                          <m:nor/>
                        </m:rPr>
                        <a:rPr lang="en-US" altLang="zh-CN" i="1" dirty="0"/>
                        <m:t>eggs</m:t>
                      </m:r>
                      <m:r>
                        <m:rPr>
                          <m:nor/>
                        </m:rPr>
                        <a:rPr lang="en-US" altLang="zh-CN" i="1" dirty="0"/>
                        <m:t>][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CN" i="1" dirty="0"/>
                        <m:t>]=1+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zh-CN" i="1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−1],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floors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])}</m:t>
                          </m:r>
                        </m:e>
                      </m:func>
                    </m:oMath>
                  </m:oMathPara>
                </a14:m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62C4C3B-45FB-4AFC-AC81-B9476CC9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4" y="1869153"/>
                <a:ext cx="7530663" cy="553998"/>
              </a:xfrm>
              <a:prstGeom prst="rect">
                <a:avLst/>
              </a:prstGeom>
              <a:blipFill>
                <a:blip r:embed="rId3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8AB823-0DD0-46A6-82A6-A98BFEA4C9BA}"/>
              </a:ext>
            </a:extLst>
          </p:cNvPr>
          <p:cNvCxnSpPr/>
          <p:nvPr/>
        </p:nvCxnSpPr>
        <p:spPr>
          <a:xfrm>
            <a:off x="3795623" y="6469811"/>
            <a:ext cx="3726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DE31EDE-B4F9-4D2D-8FA3-68C3010487B6}"/>
              </a:ext>
            </a:extLst>
          </p:cNvPr>
          <p:cNvCxnSpPr/>
          <p:nvPr/>
        </p:nvCxnSpPr>
        <p:spPr>
          <a:xfrm>
            <a:off x="4399882" y="4991530"/>
            <a:ext cx="2610929" cy="12652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8B785F-2E1E-47CF-A396-154EF3DFD473}"/>
              </a:ext>
            </a:extLst>
          </p:cNvPr>
          <p:cNvCxnSpPr/>
          <p:nvPr/>
        </p:nvCxnSpPr>
        <p:spPr>
          <a:xfrm flipV="1">
            <a:off x="4359215" y="4917057"/>
            <a:ext cx="2564921" cy="1357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C3703C9-66AC-4A0E-8C44-82939C58064D}"/>
              </a:ext>
            </a:extLst>
          </p:cNvPr>
          <p:cNvSpPr/>
          <p:nvPr/>
        </p:nvSpPr>
        <p:spPr>
          <a:xfrm>
            <a:off x="5630173" y="55784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B5500D-BDFC-4A2E-B977-37C1C0DEF478}"/>
              </a:ext>
            </a:extLst>
          </p:cNvPr>
          <p:cNvSpPr txBox="1"/>
          <p:nvPr/>
        </p:nvSpPr>
        <p:spPr>
          <a:xfrm>
            <a:off x="7626649" y="62851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867295-99A0-494D-B29D-51D3E0A0DBBE}"/>
                  </a:ext>
                </a:extLst>
              </p:cNvPr>
              <p:cNvSpPr/>
              <p:nvPr/>
            </p:nvSpPr>
            <p:spPr>
              <a:xfrm>
                <a:off x="7028064" y="4732391"/>
                <a:ext cx="2081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−1][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k</m:t>
                    </m:r>
                    <m:r>
                      <m:rPr>
                        <m:nor/>
                      </m:rPr>
                      <a:rPr lang="en-US" altLang="zh-CN" i="1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867295-99A0-494D-B29D-51D3E0A0D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64" y="4732391"/>
                <a:ext cx="2081019" cy="369332"/>
              </a:xfrm>
              <a:prstGeom prst="rect">
                <a:avLst/>
              </a:prstGeom>
              <a:blipFill>
                <a:blip r:embed="rId6"/>
                <a:stretch>
                  <a:fillRect l="-1173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BAC9E7-E8FA-4443-89FA-05503240C67F}"/>
                  </a:ext>
                </a:extLst>
              </p:cNvPr>
              <p:cNvSpPr/>
              <p:nvPr/>
            </p:nvSpPr>
            <p:spPr>
              <a:xfrm>
                <a:off x="6958642" y="6026353"/>
                <a:ext cx="2371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dp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eggs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][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floors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BAC9E7-E8FA-4443-89FA-05503240C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42" y="6026353"/>
                <a:ext cx="237116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0119A91-2AE4-418A-AFF4-9EB40D989D27}"/>
              </a:ext>
            </a:extLst>
          </p:cNvPr>
          <p:cNvCxnSpPr/>
          <p:nvPr/>
        </p:nvCxnSpPr>
        <p:spPr>
          <a:xfrm>
            <a:off x="4587451" y="4842931"/>
            <a:ext cx="2610929" cy="12652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F6A1440-265B-4C25-96E1-8AA98ADB665F}"/>
              </a:ext>
            </a:extLst>
          </p:cNvPr>
          <p:cNvCxnSpPr/>
          <p:nvPr/>
        </p:nvCxnSpPr>
        <p:spPr>
          <a:xfrm>
            <a:off x="4775020" y="4694332"/>
            <a:ext cx="2610929" cy="12652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58A7DEC-CF9B-4F6E-B567-8FB8F0472455}"/>
              </a:ext>
            </a:extLst>
          </p:cNvPr>
          <p:cNvCxnSpPr/>
          <p:nvPr/>
        </p:nvCxnSpPr>
        <p:spPr>
          <a:xfrm>
            <a:off x="4962589" y="4545733"/>
            <a:ext cx="2610929" cy="126520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37E9493C-6925-4C18-BD7F-4D956F893E36}"/>
              </a:ext>
            </a:extLst>
          </p:cNvPr>
          <p:cNvSpPr/>
          <p:nvPr/>
        </p:nvSpPr>
        <p:spPr>
          <a:xfrm>
            <a:off x="5870055" y="54526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2C94E07-B733-4520-9207-7A59FFFC1C3A}"/>
              </a:ext>
            </a:extLst>
          </p:cNvPr>
          <p:cNvSpPr/>
          <p:nvPr/>
        </p:nvSpPr>
        <p:spPr>
          <a:xfrm>
            <a:off x="6109937" y="5326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18D3355-9622-414A-9D10-15309AADC9DC}"/>
              </a:ext>
            </a:extLst>
          </p:cNvPr>
          <p:cNvSpPr/>
          <p:nvPr/>
        </p:nvSpPr>
        <p:spPr>
          <a:xfrm>
            <a:off x="6349819" y="5201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781760D-2FD9-44EB-BC67-45C04FDC7159}"/>
              </a:ext>
            </a:extLst>
          </p:cNvPr>
          <p:cNvCxnSpPr>
            <a:cxnSpLocks/>
          </p:cNvCxnSpPr>
          <p:nvPr/>
        </p:nvCxnSpPr>
        <p:spPr>
          <a:xfrm flipV="1">
            <a:off x="4164315" y="4408097"/>
            <a:ext cx="789647" cy="618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709D3F7-3137-4C3C-B3BD-F5785C55511C}"/>
              </a:ext>
            </a:extLst>
          </p:cNvPr>
          <p:cNvSpPr/>
          <p:nvPr/>
        </p:nvSpPr>
        <p:spPr>
          <a:xfrm>
            <a:off x="764897" y="2713399"/>
            <a:ext cx="10256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该方法是基于二分法继续优化得到的，首先令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Xa</a:t>
            </a:r>
            <a:r>
              <a:rPr lang="zh-CN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是能够找最小移动次数的最小的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X</a:t>
            </a:r>
            <a:r>
              <a:rPr lang="zh-CN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，根据上一个方法中我们分析单调性的方法，我们可以再次分析，并可以最终得出是随着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floors</a:t>
            </a:r>
            <a:r>
              <a:rPr lang="zh-CN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的增加而增加的</a:t>
            </a:r>
            <a:endParaRPr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69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/>
              <p:nvPr/>
            </p:nvSpPr>
            <p:spPr>
              <a:xfrm>
                <a:off x="789510" y="1248709"/>
                <a:ext cx="10812561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决策单调性</a:t>
                </a:r>
                <a:r>
                  <a:rPr lang="en-US" altLang="zh-CN" sz="20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的效率分析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时间复杂度：需要计算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O(</a:t>
                </a:r>
                <a:r>
                  <a:rPr lang="en-US" altLang="zh-CN" i="1" dirty="0" err="1">
                    <a:latin typeface="Cambria Math" panose="02040503050406030204" pitchFamily="18" charset="0"/>
                    <a:ea typeface="FangSong" panose="02010609060101010101" pitchFamily="49" charset="-122"/>
                  </a:rPr>
                  <a:t>kn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)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个状态，同时对于每个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k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，最优解指针只会遍历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0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到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n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，复杂度也是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O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(</a:t>
                </a:r>
                <a:r>
                  <a:rPr lang="en-US" altLang="zh-CN" i="1" dirty="0" err="1">
                    <a:latin typeface="Cambria Math" panose="02040503050406030204" pitchFamily="18" charset="0"/>
                    <a:ea typeface="FangSong" panose="02010609060101010101" pitchFamily="49" charset="-122"/>
                  </a:rPr>
                  <a:t>kn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)</a:t>
                </a:r>
                <a:r>
                  <a:rPr lang="zh-CN" altLang="en-US" i="1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因此总体时间复杂度为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O(</a:t>
                </a:r>
                <a:r>
                  <a:rPr lang="en-US" altLang="zh-CN" i="1" dirty="0" err="1">
                    <a:latin typeface="Cambria Math" panose="02040503050406030204" pitchFamily="18" charset="0"/>
                    <a:ea typeface="FangSong" panose="02010609060101010101" pitchFamily="49" charset="-122"/>
                  </a:rPr>
                  <a:t>kn</a:t>
                </a:r>
                <a:r>
                  <a:rPr lang="en-US" altLang="zh-CN" i="1" dirty="0">
                    <a:latin typeface="Cambria Math" panose="02040503050406030204" pitchFamily="18" charset="0"/>
                    <a:ea typeface="FangSong" panose="02010609060101010101" pitchFamily="49" charset="-122"/>
                  </a:rPr>
                  <a:t>)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空间复杂度：</a:t>
                </a:r>
                <a:r>
                  <a:rPr lang="en-US" altLang="zh-CN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𝑘𝑛</m:t>
                        </m:r>
                      </m:e>
                    </m:d>
                  </m:oMath>
                </a14:m>
                <a:endParaRPr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0" y="1248709"/>
                <a:ext cx="10812561" cy="1231106"/>
              </a:xfrm>
              <a:prstGeom prst="rect">
                <a:avLst/>
              </a:prstGeom>
              <a:blipFill>
                <a:blip r:embed="rId3"/>
                <a:stretch>
                  <a:fillRect l="-620" t="-2970" r="-451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C7BA9D1-3D70-4C0A-ADDE-DD5D93E6F372}"/>
              </a:ext>
            </a:extLst>
          </p:cNvPr>
          <p:cNvCxnSpPr/>
          <p:nvPr/>
        </p:nvCxnSpPr>
        <p:spPr>
          <a:xfrm>
            <a:off x="6096000" y="2690892"/>
            <a:ext cx="0" cy="28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85782A7-9D39-4A9D-A3B6-4079F62B7BDC}"/>
              </a:ext>
            </a:extLst>
          </p:cNvPr>
          <p:cNvSpPr/>
          <p:nvPr/>
        </p:nvSpPr>
        <p:spPr>
          <a:xfrm>
            <a:off x="3547962" y="50669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最大规模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40000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4C9C7FC-AF53-418F-9A65-AE112A9C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00660"/>
              </p:ext>
            </p:extLst>
          </p:nvPr>
        </p:nvGraphicFramePr>
        <p:xfrm>
          <a:off x="109844" y="5644460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1547258896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3154598355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118480087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73013156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70392640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87659810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006186475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447445009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（固定鸡蛋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6175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6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326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2.115385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3.192308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4.115385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5.192308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6.076923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7.153846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800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173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9103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DE11CEC0-C1DD-4AAB-9BFD-714FD041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2" y="2665904"/>
            <a:ext cx="4584589" cy="27495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63DD09-B162-4339-A02C-45A3A68FD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105" y="2659807"/>
            <a:ext cx="4584589" cy="2755631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4D81D65-6008-424A-899E-D88755739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35653"/>
              </p:ext>
            </p:extLst>
          </p:nvPr>
        </p:nvGraphicFramePr>
        <p:xfrm>
          <a:off x="6202056" y="5644460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2440764050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3266453666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538130975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586234003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969912030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386535987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359678240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60218628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（固定楼层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415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467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482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2.041667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3.291667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4.333333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5.041667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5.916667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7.041667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80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578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0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789510" y="1248709"/>
            <a:ext cx="108125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另一种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808116-D788-40A4-9A6D-27DB220AE9F2}"/>
              </a:ext>
            </a:extLst>
          </p:cNvPr>
          <p:cNvSpPr/>
          <p:nvPr/>
        </p:nvSpPr>
        <p:spPr>
          <a:xfrm>
            <a:off x="789510" y="1808977"/>
            <a:ext cx="10369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eggs,m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代表有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eggs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个鸡蛋，操作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m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次能确定的最大楼层，只需找出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m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大于等于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floor</a:t>
            </a: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找出最高的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x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，不必考虑在哪里扔这个鸡蛋，我只需要扔出一个鸡蛋，看看到底发生了什么：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①鸡蛋没碎，对应的是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(eggs, m-1)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，也就是说在这一层的上方可以有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(eggs, m-1)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②鸡蛋碎了，对应的是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(eggs-1,m−1)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，也就是说在这一层的下方可以有</a:t>
            </a:r>
            <a:r>
              <a:rPr lang="en-US" altLang="zh-CN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(eggs-1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m−1)</a:t>
            </a:r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39036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0260" y="2251045"/>
            <a:ext cx="3944711" cy="931734"/>
            <a:chOff x="1382032" y="2251045"/>
            <a:chExt cx="3944711" cy="931734"/>
          </a:xfrm>
        </p:grpSpPr>
        <p:sp>
          <p:nvSpPr>
            <p:cNvPr id="10" name="文本框 9"/>
            <p:cNvSpPr txBox="1"/>
            <p:nvPr/>
          </p:nvSpPr>
          <p:spPr>
            <a:xfrm>
              <a:off x="1998173" y="2251045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动态规划方程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0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287310" y="4141569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效率优化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868432" y="2286332"/>
            <a:ext cx="3944711" cy="896447"/>
            <a:chOff x="6868432" y="2286332"/>
            <a:chExt cx="3944711" cy="896447"/>
          </a:xfrm>
        </p:grpSpPr>
        <p:sp>
          <p:nvSpPr>
            <p:cNvPr id="22" name="文本框 21"/>
            <p:cNvSpPr txBox="1"/>
            <p:nvPr/>
          </p:nvSpPr>
          <p:spPr>
            <a:xfrm>
              <a:off x="72501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蛮力法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684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验证动态规划方程正确性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DA0BAB-E972-4CA5-A68C-B0D6DFF19425}"/>
              </a:ext>
            </a:extLst>
          </p:cNvPr>
          <p:cNvSpPr txBox="1"/>
          <p:nvPr/>
        </p:nvSpPr>
        <p:spPr>
          <a:xfrm>
            <a:off x="6887031" y="4612326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优化时间和空间复杂度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2B65696-5F9A-465B-9F71-21C764AF22C7}"/>
              </a:ext>
            </a:extLst>
          </p:cNvPr>
          <p:cNvSpPr txBox="1"/>
          <p:nvPr/>
        </p:nvSpPr>
        <p:spPr>
          <a:xfrm>
            <a:off x="1976400" y="4140360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复杂度分析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F54F8-060E-4C13-AE25-540B350C6A17}"/>
              </a:ext>
            </a:extLst>
          </p:cNvPr>
          <p:cNvSpPr txBox="1"/>
          <p:nvPr/>
        </p:nvSpPr>
        <p:spPr>
          <a:xfrm>
            <a:off x="1594719" y="4594325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分析时间复杂度和空间复杂度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/>
              <p:nvPr/>
            </p:nvSpPr>
            <p:spPr>
              <a:xfrm>
                <a:off x="789510" y="1248709"/>
                <a:ext cx="10812561" cy="989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效率分析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时间复杂度：</a:t>
                </a:r>
                <a:r>
                  <a:rPr lang="en-US" altLang="zh-CN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  <m:rad>
                          <m:ra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</m:ctrlPr>
                          </m:radPr>
                          <m:deg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k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FangSong" panose="02010609060101010101" pitchFamily="49" charset="-122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i="1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空间复杂度：</a:t>
                </a:r>
                <a:r>
                  <a:rPr lang="en-US" altLang="zh-CN" dirty="0">
                    <a:ea typeface="FangSong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𝑘𝑛</m:t>
                        </m:r>
                      </m:e>
                    </m:d>
                  </m:oMath>
                </a14:m>
                <a:endParaRPr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0" y="1248709"/>
                <a:ext cx="10812561" cy="989758"/>
              </a:xfrm>
              <a:prstGeom prst="rect">
                <a:avLst/>
              </a:prstGeom>
              <a:blipFill>
                <a:blip r:embed="rId3"/>
                <a:stretch>
                  <a:fillRect l="-620" t="-370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F880D8-798E-4A7A-956A-B66D70D9353F}"/>
                  </a:ext>
                </a:extLst>
              </p:cNvPr>
              <p:cNvSpPr txBox="1"/>
              <p:nvPr/>
            </p:nvSpPr>
            <p:spPr>
              <a:xfrm>
                <a:off x="846732" y="2395002"/>
                <a:ext cx="9626758" cy="245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时间复杂度证明：</a:t>
                </a:r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][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m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]=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m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−1]+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dp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eggs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][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m</m:t>
                    </m:r>
                    <m:r>
                      <m:rPr>
                        <m:nor/>
                      </m:rPr>
                      <a:rPr lang="en-US" altLang="zh-CN" dirty="0">
                        <a:latin typeface="FangSong" panose="02010609060101010101" pitchFamily="49" charset="-122"/>
                        <a:ea typeface="FangSong" panose="02010609060101010101" pitchFamily="49" charset="-122"/>
                      </a:rPr>
                      <m:t>−1]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1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可以将其简化为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f(k)=f(k-1)+f(k-2)+1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已知斐波那契数列</a:t>
                </a:r>
                <a:r>
                  <a:rPr lang="en-US" altLang="zh-CN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F(x)=F(x-1)+F(x-2)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，其通项公式为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所以可以推断出此处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i="1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所以时间复杂度为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zh-CN" altLang="en-US" i="1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F880D8-798E-4A7A-956A-B66D70D9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2" y="2395002"/>
                <a:ext cx="9626758" cy="2454005"/>
              </a:xfrm>
              <a:prstGeom prst="rect">
                <a:avLst/>
              </a:prstGeom>
              <a:blipFill>
                <a:blip r:embed="rId4"/>
                <a:stretch>
                  <a:fillRect l="-570" t="-995" b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C80224-F449-4102-A213-5D5494AEC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96916"/>
              </p:ext>
            </p:extLst>
          </p:nvPr>
        </p:nvGraphicFramePr>
        <p:xfrm>
          <a:off x="6459415" y="4170240"/>
          <a:ext cx="4515555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5254457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26354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617098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841412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4701396"/>
                    </a:ext>
                  </a:extLst>
                </a:gridCol>
              </a:tblGrid>
              <a:tr h="357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13465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96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0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2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789510" y="1248709"/>
            <a:ext cx="10812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效率分析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受到空间复杂度的影响，算法能处理的最大规模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150000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90903D7-CADA-4653-9692-60C3575CC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27599"/>
              </p:ext>
            </p:extLst>
          </p:nvPr>
        </p:nvGraphicFramePr>
        <p:xfrm>
          <a:off x="215900" y="5557418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4191798835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2553395539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41036343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49032926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216226427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807986333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1814162656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556150423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（固定鸡蛋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1314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5691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8976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4769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1008.3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1008.6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1008.7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1008.9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6910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1.000596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1.000993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1.001291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1.001589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1.001688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1.001887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03712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282CC3B-3D1F-43B3-921D-AF981A7C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23" y="2335159"/>
            <a:ext cx="4584589" cy="2755631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51840C3-9071-4365-9E9C-E44CD9E6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03242"/>
              </p:ext>
            </p:extLst>
          </p:nvPr>
        </p:nvGraphicFramePr>
        <p:xfrm>
          <a:off x="6195790" y="5557418"/>
          <a:ext cx="5880100" cy="1066800"/>
        </p:xfrm>
        <a:graphic>
          <a:graphicData uri="http://schemas.openxmlformats.org/drawingml/2006/table">
            <a:tbl>
              <a:tblPr/>
              <a:tblGrid>
                <a:gridCol w="940816">
                  <a:extLst>
                    <a:ext uri="{9D8B030D-6E8A-4147-A177-3AD203B41FA5}">
                      <a16:colId xmlns:a16="http://schemas.microsoft.com/office/drawing/2014/main" val="2353755280"/>
                    </a:ext>
                  </a:extLst>
                </a:gridCol>
                <a:gridCol w="491790">
                  <a:extLst>
                    <a:ext uri="{9D8B030D-6E8A-4147-A177-3AD203B41FA5}">
                      <a16:colId xmlns:a16="http://schemas.microsoft.com/office/drawing/2014/main" val="1596053715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063318682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555968591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019816008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3302421775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936822887"/>
                    </a:ext>
                  </a:extLst>
                </a:gridCol>
                <a:gridCol w="741249">
                  <a:extLst>
                    <a:ext uri="{9D8B030D-6E8A-4147-A177-3AD203B41FA5}">
                      <a16:colId xmlns:a16="http://schemas.microsoft.com/office/drawing/2014/main" val="2810168618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（固定楼层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0232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8334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89106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851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8893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3959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C66AB30-086E-4CA8-9352-106FFDA7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545" y="2335158"/>
            <a:ext cx="4584589" cy="2755631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3105E9-C1FC-4CF9-8FB9-8D926E8622C1}"/>
              </a:ext>
            </a:extLst>
          </p:cNvPr>
          <p:cNvCxnSpPr/>
          <p:nvPr/>
        </p:nvCxnSpPr>
        <p:spPr>
          <a:xfrm>
            <a:off x="6195790" y="2244587"/>
            <a:ext cx="0" cy="28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9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效率优化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/>
              <p:nvPr/>
            </p:nvSpPr>
            <p:spPr>
              <a:xfrm>
                <a:off x="732715" y="1222586"/>
                <a:ext cx="1122831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另一种</a:t>
                </a:r>
                <a:r>
                  <a:rPr lang="en-US" altLang="zh-CN" sz="20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的空间复杂度优化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与第一种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优化相似，每轮的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只与上一轮的</a:t>
                </a:r>
                <a:r>
                  <a:rPr lang="en-US" altLang="zh-CN" dirty="0" err="1">
                    <a:latin typeface="FangSong" panose="02010609060101010101" pitchFamily="49" charset="-122"/>
                    <a:ea typeface="FangSong" panose="02010609060101010101" pitchFamily="49" charset="-122"/>
                  </a:rPr>
                  <a:t>dp</a:t>
                </a:r>
                <a:r>
                  <a:rPr lang="zh-CN" altLang="en-US" dirty="0">
                    <a:latin typeface="FangSong" panose="02010609060101010101" pitchFamily="49" charset="-122"/>
                    <a:ea typeface="FangSong" panose="02010609060101010101" pitchFamily="49" charset="-122"/>
                  </a:rPr>
                  <a:t>有关，因此可以优化使用一个数组，因此其空间复杂度为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FangSong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FangSong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>
                  <a:latin typeface="FangSong" panose="02010609060101010101" pitchFamily="49" charset="-122"/>
                  <a:ea typeface="FangSong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6B89A5E-8D2A-46B1-A36C-27B72B253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5" y="1222586"/>
                <a:ext cx="11228319" cy="677108"/>
              </a:xfrm>
              <a:prstGeom prst="rect">
                <a:avLst/>
              </a:prstGeom>
              <a:blipFill>
                <a:blip r:embed="rId3"/>
                <a:stretch>
                  <a:fillRect l="-543" t="-5405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1A1520-09A5-4C9B-B0C6-553DD96EC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86859"/>
              </p:ext>
            </p:extLst>
          </p:nvPr>
        </p:nvGraphicFramePr>
        <p:xfrm>
          <a:off x="215901" y="5635414"/>
          <a:ext cx="5880099" cy="1066800"/>
        </p:xfrm>
        <a:graphic>
          <a:graphicData uri="http://schemas.openxmlformats.org/drawingml/2006/table">
            <a:tbl>
              <a:tblPr/>
              <a:tblGrid>
                <a:gridCol w="982498">
                  <a:extLst>
                    <a:ext uri="{9D8B030D-6E8A-4147-A177-3AD203B41FA5}">
                      <a16:colId xmlns:a16="http://schemas.microsoft.com/office/drawing/2014/main" val="3538564485"/>
                    </a:ext>
                  </a:extLst>
                </a:gridCol>
                <a:gridCol w="513578">
                  <a:extLst>
                    <a:ext uri="{9D8B030D-6E8A-4147-A177-3AD203B41FA5}">
                      <a16:colId xmlns:a16="http://schemas.microsoft.com/office/drawing/2014/main" val="4234597060"/>
                    </a:ext>
                  </a:extLst>
                </a:gridCol>
                <a:gridCol w="513578">
                  <a:extLst>
                    <a:ext uri="{9D8B030D-6E8A-4147-A177-3AD203B41FA5}">
                      <a16:colId xmlns:a16="http://schemas.microsoft.com/office/drawing/2014/main" val="2838258188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3171053335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2404964282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771652745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1870843775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2848882442"/>
                    </a:ext>
                  </a:extLst>
                </a:gridCol>
              </a:tblGrid>
              <a:tr h="1778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（固定鸡蛋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0449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311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027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971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581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1773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60E5B39-79E1-4FEF-A51E-E41EEBAE5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30489"/>
              </p:ext>
            </p:extLst>
          </p:nvPr>
        </p:nvGraphicFramePr>
        <p:xfrm>
          <a:off x="6171767" y="5635414"/>
          <a:ext cx="5880099" cy="1066800"/>
        </p:xfrm>
        <a:graphic>
          <a:graphicData uri="http://schemas.openxmlformats.org/drawingml/2006/table">
            <a:tbl>
              <a:tblPr/>
              <a:tblGrid>
                <a:gridCol w="982498">
                  <a:extLst>
                    <a:ext uri="{9D8B030D-6E8A-4147-A177-3AD203B41FA5}">
                      <a16:colId xmlns:a16="http://schemas.microsoft.com/office/drawing/2014/main" val="3532937129"/>
                    </a:ext>
                  </a:extLst>
                </a:gridCol>
                <a:gridCol w="513578">
                  <a:extLst>
                    <a:ext uri="{9D8B030D-6E8A-4147-A177-3AD203B41FA5}">
                      <a16:colId xmlns:a16="http://schemas.microsoft.com/office/drawing/2014/main" val="1391584623"/>
                    </a:ext>
                  </a:extLst>
                </a:gridCol>
                <a:gridCol w="513578">
                  <a:extLst>
                    <a:ext uri="{9D8B030D-6E8A-4147-A177-3AD203B41FA5}">
                      <a16:colId xmlns:a16="http://schemas.microsoft.com/office/drawing/2014/main" val="3028668828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3477011719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2109796274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2065742965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2805057975"/>
                    </a:ext>
                  </a:extLst>
                </a:gridCol>
                <a:gridCol w="774089">
                  <a:extLst>
                    <a:ext uri="{9D8B030D-6E8A-4147-A177-3AD203B41FA5}">
                      <a16:colId xmlns:a16="http://schemas.microsoft.com/office/drawing/2014/main" val="73871415"/>
                    </a:ext>
                  </a:extLst>
                </a:gridCol>
              </a:tblGrid>
              <a:tr h="1778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（固定楼层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3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鸡蛋数据规模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5597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204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1.9167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3.8333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5.0000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6.0833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6.9167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0966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700000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992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理论效率归一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94116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C9348EBC-CDE2-4319-8C75-0900B137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55" y="2389738"/>
            <a:ext cx="4584589" cy="27556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E90AA1-C8D2-40E7-B803-04441BC1B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521" y="2356896"/>
            <a:ext cx="4584589" cy="2755631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D3BCE0-873F-463D-8B8A-B2EECEFFB1ED}"/>
              </a:ext>
            </a:extLst>
          </p:cNvPr>
          <p:cNvCxnSpPr/>
          <p:nvPr/>
        </p:nvCxnSpPr>
        <p:spPr>
          <a:xfrm>
            <a:off x="6171219" y="2266325"/>
            <a:ext cx="0" cy="284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769917F-8B0E-437D-84A0-E37CA6D0B759}"/>
              </a:ext>
            </a:extLst>
          </p:cNvPr>
          <p:cNvSpPr/>
          <p:nvPr/>
        </p:nvSpPr>
        <p:spPr>
          <a:xfrm>
            <a:off x="3273073" y="47007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最大规模</a:t>
            </a:r>
            <a:r>
              <a:rPr lang="en-US" altLang="zh-CN" dirty="0">
                <a:latin typeface="FangSong" panose="02010609060101010101" pitchFamily="49" charset="-122"/>
                <a:ea typeface="FangSong" panose="02010609060101010101" pitchFamily="49" charset="-122"/>
              </a:rPr>
              <a:t>5000000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3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365" y="-5862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95748" y="4534171"/>
            <a:ext cx="6696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谢谢观看</a:t>
            </a:r>
          </a:p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0028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DC6EC4A-6295-46E1-AF98-3C42E06F0EAD}"/>
              </a:ext>
            </a:extLst>
          </p:cNvPr>
          <p:cNvSpPr/>
          <p:nvPr/>
        </p:nvSpPr>
        <p:spPr>
          <a:xfrm>
            <a:off x="3081677" y="5317379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5928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337688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动态规划方程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23876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动态规划方程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AC2212-1CC8-4A49-8704-09FB1F164C0A}"/>
              </a:ext>
            </a:extLst>
          </p:cNvPr>
          <p:cNvSpPr txBox="1"/>
          <p:nvPr/>
        </p:nvSpPr>
        <p:spPr>
          <a:xfrm>
            <a:off x="1046282" y="1040003"/>
            <a:ext cx="100994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在某层楼丢鸡蛋存在两种状态： 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①鸡蛋碎了，此时手上鸡蛋数量减一，需要继续验证该层楼之下的楼层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②鸡蛋没碎，此时手上鸡蛋数量不变，需要验证该层楼之上的楼层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/>
              <p:nvPr/>
            </p:nvSpPr>
            <p:spPr>
              <a:xfrm>
                <a:off x="1136281" y="2443507"/>
                <a:ext cx="6155767" cy="668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dp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[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eggs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][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floors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]=1+</m:t>
                      </m:r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𝑓𝑙𝑜𝑜𝑟𝑠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i="1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−1][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floors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−1],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floors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])}</m:t>
                          </m:r>
                        </m:e>
                      </m:func>
                    </m:oMath>
                  </m:oMathPara>
                </a14:m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1" y="2443507"/>
                <a:ext cx="6155767" cy="668901"/>
              </a:xfrm>
              <a:prstGeom prst="rect">
                <a:avLst/>
              </a:prstGeom>
              <a:blipFill>
                <a:blip r:embed="rId3"/>
                <a:stretch>
                  <a:fillRect l="-1683" r="-19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15C793-D289-42D3-A734-265C23320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87701"/>
              </p:ext>
            </p:extLst>
          </p:nvPr>
        </p:nvGraphicFramePr>
        <p:xfrm>
          <a:off x="1855820" y="4431323"/>
          <a:ext cx="1133565" cy="187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9664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97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0972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966853-3DA9-4B0D-B38A-FE12AB63DC58}"/>
              </a:ext>
            </a:extLst>
          </p:cNvPr>
          <p:cNvSpPr txBox="1"/>
          <p:nvPr/>
        </p:nvSpPr>
        <p:spPr>
          <a:xfrm>
            <a:off x="1711569" y="3804138"/>
            <a:ext cx="35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假设有</a:t>
            </a:r>
            <a:r>
              <a:rPr lang="en-US" altLang="zh-CN" dirty="0"/>
              <a:t>2</a:t>
            </a:r>
            <a:r>
              <a:rPr lang="zh-CN" altLang="en-US" dirty="0"/>
              <a:t>个鸡蛋，</a:t>
            </a:r>
            <a:r>
              <a:rPr lang="en-US" altLang="zh-CN" dirty="0"/>
              <a:t>4</a:t>
            </a:r>
            <a:r>
              <a:rPr lang="zh-CN" altLang="en-US" dirty="0"/>
              <a:t>层楼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3F89E1-5A35-45F5-80D1-CD50A55BF02B}"/>
              </a:ext>
            </a:extLst>
          </p:cNvPr>
          <p:cNvSpPr/>
          <p:nvPr/>
        </p:nvSpPr>
        <p:spPr>
          <a:xfrm>
            <a:off x="3606785" y="5002821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673E619A-5D3B-4E30-9FD4-9DAA4A63AC83}"/>
              </a:ext>
            </a:extLst>
          </p:cNvPr>
          <p:cNvSpPr/>
          <p:nvPr/>
        </p:nvSpPr>
        <p:spPr>
          <a:xfrm>
            <a:off x="4136603" y="4692161"/>
            <a:ext cx="228600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670A79-1D75-44C5-ABDD-40B99718FE6D}"/>
              </a:ext>
            </a:extLst>
          </p:cNvPr>
          <p:cNvSpPr txBox="1"/>
          <p:nvPr/>
        </p:nvSpPr>
        <p:spPr>
          <a:xfrm>
            <a:off x="4630613" y="4482647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鸡蛋碎了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824FCE-83E5-4929-8709-81EE19CE9C16}"/>
              </a:ext>
            </a:extLst>
          </p:cNvPr>
          <p:cNvSpPr txBox="1"/>
          <p:nvPr/>
        </p:nvSpPr>
        <p:spPr>
          <a:xfrm>
            <a:off x="4603201" y="5439065"/>
            <a:ext cx="14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鸡蛋没碎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1701682-2AB4-44DF-8E7E-1A52EE202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26666"/>
              </p:ext>
            </p:extLst>
          </p:nvPr>
        </p:nvGraphicFramePr>
        <p:xfrm>
          <a:off x="6095998" y="2944677"/>
          <a:ext cx="1133565" cy="187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9664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97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0972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05D2392-B83E-49F3-B03B-93F92BF0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0203"/>
              </p:ext>
            </p:extLst>
          </p:nvPr>
        </p:nvGraphicFramePr>
        <p:xfrm>
          <a:off x="6095998" y="4921038"/>
          <a:ext cx="1133565" cy="187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9664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97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0972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45890B-639F-49BA-AE74-311BDCCDB326}"/>
              </a:ext>
            </a:extLst>
          </p:cNvPr>
          <p:cNvSpPr/>
          <p:nvPr/>
        </p:nvSpPr>
        <p:spPr>
          <a:xfrm>
            <a:off x="6020794" y="3895674"/>
            <a:ext cx="1283971" cy="9246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B655817-7751-4435-B79D-17A79C0CD29A}"/>
              </a:ext>
            </a:extLst>
          </p:cNvPr>
          <p:cNvSpPr/>
          <p:nvPr/>
        </p:nvSpPr>
        <p:spPr>
          <a:xfrm>
            <a:off x="6021787" y="4934858"/>
            <a:ext cx="1283971" cy="4277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AB09DB-B2FF-4CA9-A744-B421A92B985C}"/>
              </a:ext>
            </a:extLst>
          </p:cNvPr>
          <p:cNvCxnSpPr/>
          <p:nvPr/>
        </p:nvCxnSpPr>
        <p:spPr>
          <a:xfrm>
            <a:off x="7737231" y="5858884"/>
            <a:ext cx="779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F0BFDF8-4305-4D88-AA0F-79C78C6E3D63}"/>
              </a:ext>
            </a:extLst>
          </p:cNvPr>
          <p:cNvSpPr txBox="1"/>
          <p:nvPr/>
        </p:nvSpPr>
        <p:spPr>
          <a:xfrm>
            <a:off x="7792914" y="5454345"/>
            <a:ext cx="7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599FE24-4367-4E60-A85B-AE4403A6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26893"/>
              </p:ext>
            </p:extLst>
          </p:nvPr>
        </p:nvGraphicFramePr>
        <p:xfrm>
          <a:off x="8712529" y="5738472"/>
          <a:ext cx="1133565" cy="468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38" name="椭圆 37">
            <a:extLst>
              <a:ext uri="{FF2B5EF4-FFF2-40B4-BE49-F238E27FC236}">
                <a16:creationId xmlns:a16="http://schemas.microsoft.com/office/drawing/2014/main" id="{726BEC4A-6983-4326-A5F1-3D2D20BD043D}"/>
              </a:ext>
            </a:extLst>
          </p:cNvPr>
          <p:cNvSpPr/>
          <p:nvPr/>
        </p:nvSpPr>
        <p:spPr>
          <a:xfrm>
            <a:off x="2711934" y="5002821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B51AFAA-BAF8-4B8A-B030-0965B80327CC}"/>
              </a:ext>
            </a:extLst>
          </p:cNvPr>
          <p:cNvGrpSpPr/>
          <p:nvPr/>
        </p:nvGrpSpPr>
        <p:grpSpPr>
          <a:xfrm>
            <a:off x="7594736" y="4622552"/>
            <a:ext cx="284990" cy="153877"/>
            <a:chOff x="3714055" y="6346708"/>
            <a:chExt cx="284990" cy="153877"/>
          </a:xfrm>
        </p:grpSpPr>
        <p:sp>
          <p:nvSpPr>
            <p:cNvPr id="27" name="不完整圆 26">
              <a:extLst>
                <a:ext uri="{FF2B5EF4-FFF2-40B4-BE49-F238E27FC236}">
                  <a16:creationId xmlns:a16="http://schemas.microsoft.com/office/drawing/2014/main" id="{E3B7D8C8-5B5B-4FDC-B4F6-29DD392FEB28}"/>
                </a:ext>
              </a:extLst>
            </p:cNvPr>
            <p:cNvSpPr/>
            <p:nvPr/>
          </p:nvSpPr>
          <p:spPr>
            <a:xfrm rot="3862410">
              <a:off x="3749224" y="6311539"/>
              <a:ext cx="146539" cy="216877"/>
            </a:xfrm>
            <a:prstGeom prst="pie">
              <a:avLst>
                <a:gd name="adj1" fmla="val 1224594"/>
                <a:gd name="adj2" fmla="val 1095014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D11FB36E-8807-4F17-96D7-F146DE393E2A}"/>
                </a:ext>
              </a:extLst>
            </p:cNvPr>
            <p:cNvSpPr/>
            <p:nvPr/>
          </p:nvSpPr>
          <p:spPr>
            <a:xfrm rot="17258579" flipH="1">
              <a:off x="3817309" y="6318849"/>
              <a:ext cx="146539" cy="216933"/>
            </a:xfrm>
            <a:prstGeom prst="pie">
              <a:avLst>
                <a:gd name="adj1" fmla="val 19351478"/>
                <a:gd name="adj2" fmla="val 1178356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7E647DFB-3C91-4DBB-932D-B3D36F366845}"/>
              </a:ext>
            </a:extLst>
          </p:cNvPr>
          <p:cNvSpPr/>
          <p:nvPr/>
        </p:nvSpPr>
        <p:spPr>
          <a:xfrm>
            <a:off x="6892154" y="3988804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5B5DE71-CD34-4B15-ADB2-CBDBA925B18A}"/>
              </a:ext>
            </a:extLst>
          </p:cNvPr>
          <p:cNvSpPr/>
          <p:nvPr/>
        </p:nvSpPr>
        <p:spPr>
          <a:xfrm>
            <a:off x="6912028" y="5013629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A06AC73-5AD1-4702-B125-002FD29DA8D5}"/>
              </a:ext>
            </a:extLst>
          </p:cNvPr>
          <p:cNvSpPr/>
          <p:nvPr/>
        </p:nvSpPr>
        <p:spPr>
          <a:xfrm>
            <a:off x="7646375" y="5013629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6DAF284-64DE-4C8E-8F62-D14BF9F5F1C0}"/>
              </a:ext>
            </a:extLst>
          </p:cNvPr>
          <p:cNvSpPr/>
          <p:nvPr/>
        </p:nvSpPr>
        <p:spPr>
          <a:xfrm>
            <a:off x="9475175" y="5864494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DF6B4E0-1991-4B92-AD9A-9E01149067F8}"/>
              </a:ext>
            </a:extLst>
          </p:cNvPr>
          <p:cNvSpPr/>
          <p:nvPr/>
        </p:nvSpPr>
        <p:spPr>
          <a:xfrm>
            <a:off x="10483360" y="5864494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7464E2-BE42-4494-9CCB-5D6466C8B88D}"/>
              </a:ext>
            </a:extLst>
          </p:cNvPr>
          <p:cNvCxnSpPr/>
          <p:nvPr/>
        </p:nvCxnSpPr>
        <p:spPr>
          <a:xfrm>
            <a:off x="7716716" y="4393367"/>
            <a:ext cx="779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F7145C7-1761-4360-A0A8-10CB168F0186}"/>
              </a:ext>
            </a:extLst>
          </p:cNvPr>
          <p:cNvSpPr txBox="1"/>
          <p:nvPr/>
        </p:nvSpPr>
        <p:spPr>
          <a:xfrm>
            <a:off x="7772399" y="3988828"/>
            <a:ext cx="7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8EA2E0F-3ABF-4C84-B94B-ED1006DE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45071"/>
              </p:ext>
            </p:extLst>
          </p:nvPr>
        </p:nvGraphicFramePr>
        <p:xfrm>
          <a:off x="8707164" y="3868012"/>
          <a:ext cx="1133565" cy="93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0972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53" name="椭圆 52">
            <a:extLst>
              <a:ext uri="{FF2B5EF4-FFF2-40B4-BE49-F238E27FC236}">
                <a16:creationId xmlns:a16="http://schemas.microsoft.com/office/drawing/2014/main" id="{5393C99B-23DB-49B9-B812-6D7D858E12CC}"/>
              </a:ext>
            </a:extLst>
          </p:cNvPr>
          <p:cNvSpPr/>
          <p:nvPr/>
        </p:nvSpPr>
        <p:spPr>
          <a:xfrm>
            <a:off x="10465774" y="3956593"/>
            <a:ext cx="146539" cy="216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D77EE43-D920-491E-A0F5-9F52895D135A}"/>
              </a:ext>
            </a:extLst>
          </p:cNvPr>
          <p:cNvSpPr txBox="1"/>
          <p:nvPr/>
        </p:nvSpPr>
        <p:spPr>
          <a:xfrm>
            <a:off x="959834" y="4460629"/>
            <a:ext cx="108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(2,3)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13DAB6E-BFD8-49B3-8242-9B5366D91EFD}"/>
              </a:ext>
            </a:extLst>
          </p:cNvPr>
          <p:cNvSpPr/>
          <p:nvPr/>
        </p:nvSpPr>
        <p:spPr>
          <a:xfrm>
            <a:off x="8843379" y="3415477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(1,2)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6A029A-999F-4AB8-9B6E-1BC80E45B03F}"/>
              </a:ext>
            </a:extLst>
          </p:cNvPr>
          <p:cNvSpPr/>
          <p:nvPr/>
        </p:nvSpPr>
        <p:spPr>
          <a:xfrm>
            <a:off x="8843379" y="5306129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(2,1)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23876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动态规划方程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/>
              <p:nvPr/>
            </p:nvSpPr>
            <p:spPr>
              <a:xfrm>
                <a:off x="2548636" y="1553989"/>
                <a:ext cx="6155767" cy="668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dp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[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eggs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][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floors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]=1+</m:t>
                      </m:r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𝑓𝑙𝑜𝑜𝑟𝑠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CN" i="1" dirty="0"/>
                            <m:t>{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eggs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−1][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−1],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dp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[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][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floors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b="0" i="1" dirty="0" smtClean="0"/>
                            <m:t>])}</m:t>
                          </m:r>
                        </m:e>
                      </m:func>
                    </m:oMath>
                  </m:oMathPara>
                </a14:m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6" y="1553989"/>
                <a:ext cx="6155767" cy="668901"/>
              </a:xfrm>
              <a:prstGeom prst="rect">
                <a:avLst/>
              </a:prstGeom>
              <a:blipFill>
                <a:blip r:embed="rId3"/>
                <a:stretch>
                  <a:fillRect l="-1683" r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FAA749-6191-4AC4-86E4-2C5A18552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02711"/>
              </p:ext>
            </p:extLst>
          </p:nvPr>
        </p:nvGraphicFramePr>
        <p:xfrm>
          <a:off x="2032000" y="3422348"/>
          <a:ext cx="812799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769675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42918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63478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289085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92539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68547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958151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55069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75251936"/>
                    </a:ext>
                  </a:extLst>
                </a:gridCol>
              </a:tblGrid>
              <a:tr h="357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480598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7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0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40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5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62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52669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11BC95-DA99-4AA4-911F-9326728367FC}"/>
              </a:ext>
            </a:extLst>
          </p:cNvPr>
          <p:cNvCxnSpPr/>
          <p:nvPr/>
        </p:nvCxnSpPr>
        <p:spPr>
          <a:xfrm>
            <a:off x="1136281" y="3985846"/>
            <a:ext cx="67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1CF21D7-0781-4997-BC73-80780C6B627D}"/>
              </a:ext>
            </a:extLst>
          </p:cNvPr>
          <p:cNvCxnSpPr>
            <a:cxnSpLocks/>
          </p:cNvCxnSpPr>
          <p:nvPr/>
        </p:nvCxnSpPr>
        <p:spPr>
          <a:xfrm>
            <a:off x="3376246" y="2713892"/>
            <a:ext cx="0" cy="6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C1E50-744D-4DE6-9F41-91F5F6D30289}"/>
              </a:ext>
            </a:extLst>
          </p:cNvPr>
          <p:cNvSpPr txBox="1"/>
          <p:nvPr/>
        </p:nvSpPr>
        <p:spPr>
          <a:xfrm>
            <a:off x="787894" y="38011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i</a:t>
            </a:r>
            <a:endParaRPr lang="zh-CN" altLang="en-US" i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4AA741-14AB-44AD-8CFF-767C44FBF937}"/>
              </a:ext>
            </a:extLst>
          </p:cNvPr>
          <p:cNvSpPr txBox="1"/>
          <p:nvPr/>
        </p:nvSpPr>
        <p:spPr>
          <a:xfrm>
            <a:off x="3256662" y="225156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j</a:t>
            </a:r>
            <a:endParaRPr lang="zh-CN" altLang="en-US" i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23101A6-F701-4600-935B-4BCD9B1562DA}"/>
              </a:ext>
            </a:extLst>
          </p:cNvPr>
          <p:cNvCxnSpPr/>
          <p:nvPr/>
        </p:nvCxnSpPr>
        <p:spPr>
          <a:xfrm>
            <a:off x="6324600" y="3745523"/>
            <a:ext cx="0" cy="60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B49051-5311-4B61-8DA9-EA17600CFE87}"/>
              </a:ext>
            </a:extLst>
          </p:cNvPr>
          <p:cNvCxnSpPr/>
          <p:nvPr/>
        </p:nvCxnSpPr>
        <p:spPr>
          <a:xfrm flipV="1">
            <a:off x="7326923" y="3669322"/>
            <a:ext cx="0" cy="66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83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23876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动态规划方程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/>
              <p:nvPr/>
            </p:nvSpPr>
            <p:spPr>
              <a:xfrm>
                <a:off x="3759065" y="3015679"/>
                <a:ext cx="615576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 smtClean="0"/>
                      <m:t>dp</m:t>
                    </m:r>
                    <m:r>
                      <m:rPr>
                        <m:nor/>
                      </m:rPr>
                      <a:rPr lang="en-US" altLang="zh-CN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i="1" dirty="0" smtClean="0"/>
                      <m:t>][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 i="1" dirty="0" smtClean="0"/>
                      <m:t>]=</m:t>
                    </m:r>
                    <m:r>
                      <m:rPr>
                        <m:nor/>
                      </m:rPr>
                      <a:rPr lang="en-US" altLang="zh-CN" b="0" i="1" dirty="0" smtClean="0"/>
                      <m:t>dp</m:t>
                    </m:r>
                    <m:r>
                      <m:rPr>
                        <m:nor/>
                      </m:rPr>
                      <a:rPr lang="en-US" altLang="zh-CN" b="0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−1][</m:t>
                    </m:r>
                    <m:r>
                      <m:rPr>
                        <m:nor/>
                      </m:rPr>
                      <a:rPr lang="en-US" altLang="zh-CN" b="0" i="1" dirty="0" smtClean="0"/>
                      <m:t>m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−1]+</m:t>
                    </m:r>
                    <m:r>
                      <m:rPr>
                        <m:nor/>
                      </m:rPr>
                      <a:rPr lang="en-US" altLang="zh-CN" b="0" i="1" dirty="0" smtClean="0"/>
                      <m:t>dp</m:t>
                    </m:r>
                    <m:r>
                      <m:rPr>
                        <m:nor/>
                      </m:rPr>
                      <a:rPr lang="en-US" altLang="zh-CN" b="0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b="0" i="1" dirty="0" smtClean="0"/>
                      <m:t>][</m:t>
                    </m:r>
                    <m:r>
                      <m:rPr>
                        <m:nor/>
                      </m:rPr>
                      <a:rPr lang="en-US" altLang="zh-CN" b="0" i="1" dirty="0" smtClean="0"/>
                      <m:t>m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i="1" dirty="0"/>
                  <a:t>1</a:t>
                </a:r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F6FCBD-B351-44CF-A161-B0EB91EF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65" y="3015679"/>
                <a:ext cx="6155767" cy="553998"/>
              </a:xfrm>
              <a:prstGeom prst="rect">
                <a:avLst/>
              </a:prstGeom>
              <a:blipFill>
                <a:blip r:embed="rId3"/>
                <a:stretch>
                  <a:fillRect l="-1685" t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8E3162B-E1A3-4403-92FC-C516F7B18DB6}"/>
              </a:ext>
            </a:extLst>
          </p:cNvPr>
          <p:cNvSpPr txBox="1"/>
          <p:nvPr/>
        </p:nvSpPr>
        <p:spPr>
          <a:xfrm>
            <a:off x="988592" y="1104639"/>
            <a:ext cx="100994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已知有鸡蛋个数和操作次数，求最多能测多少层楼的临界点： 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①鸡蛋碎了，此时手上鸡蛋数量减一，还可进行丢鸡蛋的操作次数减一，向下确定的范围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②鸡蛋没碎，此时手上鸡蛋数量不变，还可进行丢鸡蛋的操作次数减一，也就是说向上确定的范围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加上当前层的总共，可以通过鸡蛋数量和丢鸡蛋的次数确定查找的层数范围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10EF51-37B6-4476-A82D-678EA10C7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95308"/>
              </p:ext>
            </p:extLst>
          </p:nvPr>
        </p:nvGraphicFramePr>
        <p:xfrm>
          <a:off x="1474099" y="4892887"/>
          <a:ext cx="1133565" cy="187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9664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97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097238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F968242-3F5E-4728-B68A-D8C6A6268580}"/>
              </a:ext>
            </a:extLst>
          </p:cNvPr>
          <p:cNvSpPr txBox="1"/>
          <p:nvPr/>
        </p:nvSpPr>
        <p:spPr>
          <a:xfrm>
            <a:off x="1232144" y="3569677"/>
            <a:ext cx="359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假设有</a:t>
            </a:r>
            <a:r>
              <a:rPr lang="en-US" altLang="zh-CN" dirty="0"/>
              <a:t>2</a:t>
            </a:r>
            <a:r>
              <a:rPr lang="zh-CN" altLang="en-US" dirty="0"/>
              <a:t>个鸡蛋，有</a:t>
            </a:r>
            <a:r>
              <a:rPr lang="en-US" altLang="zh-CN" dirty="0"/>
              <a:t>3</a:t>
            </a:r>
            <a:r>
              <a:rPr lang="zh-CN" altLang="en-US" dirty="0"/>
              <a:t>次操作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13AC6A4-2A78-479B-8A4F-15AEC215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50101"/>
              </p:ext>
            </p:extLst>
          </p:nvPr>
        </p:nvGraphicFramePr>
        <p:xfrm>
          <a:off x="1474098" y="3996072"/>
          <a:ext cx="1133565" cy="468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65">
                  <a:extLst>
                    <a:ext uri="{9D8B030D-6E8A-4147-A177-3AD203B41FA5}">
                      <a16:colId xmlns:a16="http://schemas.microsoft.com/office/drawing/2014/main" val="632159269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061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4E98F73-6590-4D0D-A64A-B846886676B7}"/>
              </a:ext>
            </a:extLst>
          </p:cNvPr>
          <p:cNvSpPr txBox="1"/>
          <p:nvPr/>
        </p:nvSpPr>
        <p:spPr>
          <a:xfrm rot="5400000">
            <a:off x="1362051" y="5102323"/>
            <a:ext cx="1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874756-37FD-4584-9F37-01A08222B516}"/>
              </a:ext>
            </a:extLst>
          </p:cNvPr>
          <p:cNvSpPr txBox="1"/>
          <p:nvPr/>
        </p:nvSpPr>
        <p:spPr>
          <a:xfrm>
            <a:off x="3529011" y="4722121"/>
            <a:ext cx="541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(2,3)=</a:t>
            </a:r>
            <a:r>
              <a:rPr lang="en-US" altLang="zh-CN" dirty="0" err="1"/>
              <a:t>dp</a:t>
            </a:r>
            <a:r>
              <a:rPr lang="en-US" altLang="zh-CN" dirty="0"/>
              <a:t>(2,2) -&gt; </a:t>
            </a:r>
            <a:r>
              <a:rPr lang="en-US" altLang="zh-CN" dirty="0" err="1"/>
              <a:t>dp</a:t>
            </a:r>
            <a:r>
              <a:rPr lang="en-US" altLang="zh-CN" dirty="0"/>
              <a:t>(1,1)+</a:t>
            </a:r>
            <a:r>
              <a:rPr lang="en-US" altLang="zh-CN" dirty="0" err="1"/>
              <a:t>dp</a:t>
            </a:r>
            <a:r>
              <a:rPr lang="en-US" altLang="zh-CN" dirty="0"/>
              <a:t>(1,2)+1  = 6</a:t>
            </a:r>
          </a:p>
          <a:p>
            <a:r>
              <a:rPr lang="en-US" altLang="zh-CN" dirty="0"/>
              <a:t>	    +</a:t>
            </a:r>
            <a:r>
              <a:rPr lang="en-US" altLang="zh-CN" dirty="0" err="1"/>
              <a:t>dp</a:t>
            </a:r>
            <a:r>
              <a:rPr lang="en-US" altLang="zh-CN" dirty="0"/>
              <a:t>(1,2) -&gt; </a:t>
            </a:r>
            <a:r>
              <a:rPr lang="en-US" altLang="zh-CN" dirty="0" err="1"/>
              <a:t>dp</a:t>
            </a:r>
            <a:r>
              <a:rPr lang="en-US" altLang="zh-CN" dirty="0"/>
              <a:t>(0,1)+</a:t>
            </a:r>
            <a:r>
              <a:rPr lang="en-US" altLang="zh-CN" dirty="0" err="1"/>
              <a:t>dp</a:t>
            </a:r>
            <a:r>
              <a:rPr lang="en-US" altLang="zh-CN" dirty="0"/>
              <a:t>(0,2)+1</a:t>
            </a:r>
          </a:p>
          <a:p>
            <a:r>
              <a:rPr lang="en-US" altLang="zh-CN" dirty="0"/>
              <a:t>	    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6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23876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动态规划方程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7FAA749-6191-4AC4-86E4-2C5A18552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67139"/>
              </p:ext>
            </p:extLst>
          </p:nvPr>
        </p:nvGraphicFramePr>
        <p:xfrm>
          <a:off x="3838222" y="3480964"/>
          <a:ext cx="4515555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769675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42918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63478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2890859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9253936"/>
                    </a:ext>
                  </a:extLst>
                </a:gridCol>
              </a:tblGrid>
              <a:tr h="357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480598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7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0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40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5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62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52669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11BC95-DA99-4AA4-911F-9326728367FC}"/>
              </a:ext>
            </a:extLst>
          </p:cNvPr>
          <p:cNvCxnSpPr/>
          <p:nvPr/>
        </p:nvCxnSpPr>
        <p:spPr>
          <a:xfrm>
            <a:off x="3008439" y="4021015"/>
            <a:ext cx="67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1CF21D7-0781-4997-BC73-80780C6B627D}"/>
              </a:ext>
            </a:extLst>
          </p:cNvPr>
          <p:cNvCxnSpPr>
            <a:cxnSpLocks/>
          </p:cNvCxnSpPr>
          <p:nvPr/>
        </p:nvCxnSpPr>
        <p:spPr>
          <a:xfrm>
            <a:off x="5193323" y="2760784"/>
            <a:ext cx="0" cy="6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C1E50-744D-4DE6-9F41-91F5F6D30289}"/>
              </a:ext>
            </a:extLst>
          </p:cNvPr>
          <p:cNvSpPr txBox="1"/>
          <p:nvPr/>
        </p:nvSpPr>
        <p:spPr>
          <a:xfrm>
            <a:off x="2693020" y="38363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i</a:t>
            </a:r>
            <a:endParaRPr lang="zh-CN" altLang="en-US" i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4AA741-14AB-44AD-8CFF-767C44FBF937}"/>
              </a:ext>
            </a:extLst>
          </p:cNvPr>
          <p:cNvSpPr txBox="1"/>
          <p:nvPr/>
        </p:nvSpPr>
        <p:spPr>
          <a:xfrm>
            <a:off x="5073739" y="228673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j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9DBA2E-8867-41F0-8214-52F38FCB5028}"/>
                  </a:ext>
                </a:extLst>
              </p:cNvPr>
              <p:cNvSpPr txBox="1"/>
              <p:nvPr/>
            </p:nvSpPr>
            <p:spPr>
              <a:xfrm>
                <a:off x="3495830" y="1450114"/>
                <a:ext cx="615576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 smtClean="0"/>
                      <m:t>dp</m:t>
                    </m:r>
                    <m:r>
                      <m:rPr>
                        <m:nor/>
                      </m:rPr>
                      <a:rPr lang="en-US" altLang="zh-CN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i="1" dirty="0" smtClean="0"/>
                      <m:t>][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 i="1" dirty="0" smtClean="0"/>
                      <m:t>]=</m:t>
                    </m:r>
                    <m:r>
                      <m:rPr>
                        <m:nor/>
                      </m:rPr>
                      <a:rPr lang="en-US" altLang="zh-CN" b="0" i="1" dirty="0" smtClean="0"/>
                      <m:t>dp</m:t>
                    </m:r>
                    <m:r>
                      <m:rPr>
                        <m:nor/>
                      </m:rPr>
                      <a:rPr lang="en-US" altLang="zh-CN" b="0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−1][</m:t>
                    </m:r>
                    <m:r>
                      <m:rPr>
                        <m:nor/>
                      </m:rPr>
                      <a:rPr lang="en-US" altLang="zh-CN" b="0" i="1" dirty="0" smtClean="0"/>
                      <m:t>m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−1]+</m:t>
                    </m:r>
                    <m:r>
                      <m:rPr>
                        <m:nor/>
                      </m:rPr>
                      <a:rPr lang="en-US" altLang="zh-CN" b="0" i="1" dirty="0" smtClean="0"/>
                      <m:t>dp</m:t>
                    </m:r>
                    <m:r>
                      <m:rPr>
                        <m:nor/>
                      </m:rPr>
                      <a:rPr lang="en-US" altLang="zh-CN" b="0" i="1" dirty="0" smtClean="0"/>
                      <m:t>[</m:t>
                    </m:r>
                    <m:r>
                      <m:rPr>
                        <m:nor/>
                      </m:rPr>
                      <a:rPr lang="en-US" altLang="zh-CN" b="0" i="1" dirty="0" smtClean="0"/>
                      <m:t>eggs</m:t>
                    </m:r>
                    <m:r>
                      <m:rPr>
                        <m:nor/>
                      </m:rPr>
                      <a:rPr lang="en-US" altLang="zh-CN" b="0" i="1" dirty="0" smtClean="0"/>
                      <m:t>][</m:t>
                    </m:r>
                    <m:r>
                      <m:rPr>
                        <m:nor/>
                      </m:rPr>
                      <a:rPr lang="en-US" altLang="zh-CN" b="0" i="1" dirty="0" smtClean="0"/>
                      <m:t>m</m:t>
                    </m:r>
                    <m:r>
                      <m:rPr>
                        <m:nor/>
                      </m:rPr>
                      <a:rPr lang="en-US" altLang="zh-CN" b="0" i="1" dirty="0" smtClean="0"/>
                      <m:t>−1]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i="1" dirty="0"/>
                  <a:t>1</a:t>
                </a:r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9DBA2E-8867-41F0-8214-52F38FCB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30" y="1450114"/>
                <a:ext cx="6155767" cy="553998"/>
              </a:xfrm>
              <a:prstGeom prst="rect">
                <a:avLst/>
              </a:prstGeom>
              <a:blipFill>
                <a:blip r:embed="rId3"/>
                <a:stretch>
                  <a:fillRect l="-1683" t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73770" y="3328709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蛮力法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A4C7A8-72D5-4A2C-B6EC-4C562EA6B7F9}"/>
              </a:ext>
            </a:extLst>
          </p:cNvPr>
          <p:cNvSpPr txBox="1"/>
          <p:nvPr/>
        </p:nvSpPr>
        <p:spPr>
          <a:xfrm>
            <a:off x="6753838" y="4259649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验证动态规划方程正确性</a:t>
            </a:r>
          </a:p>
        </p:txBody>
      </p:sp>
    </p:spTree>
    <p:extLst>
      <p:ext uri="{BB962C8B-B14F-4D97-AF65-F5344CB8AC3E}">
        <p14:creationId xmlns:p14="http://schemas.microsoft.com/office/powerpoint/2010/main" val="423577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蛮力法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99962F6-5DBD-4487-80AB-B562951EE3CD}"/>
              </a:ext>
            </a:extLst>
          </p:cNvPr>
          <p:cNvSpPr/>
          <p:nvPr/>
        </p:nvSpPr>
        <p:spPr>
          <a:xfrm>
            <a:off x="1001654" y="1412946"/>
            <a:ext cx="9046804" cy="70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zh-CN" altLang="en-US" kern="100" dirty="0">
                <a:latin typeface="FangSong" panose="02010609060101010101" pitchFamily="49" charset="-122"/>
                <a:ea typeface="FangSong" panose="02010609060101010101" pitchFamily="49" charset="-122"/>
              </a:rPr>
              <a:t>随机生成</a:t>
            </a:r>
            <a:r>
              <a:rPr lang="en-US" altLang="zh-CN" kern="100" dirty="0">
                <a:latin typeface="FangSong" panose="02010609060101010101" pitchFamily="49" charset="-122"/>
                <a:ea typeface="FangSong" panose="02010609060101010101" pitchFamily="49" charset="-122"/>
              </a:rPr>
              <a:t>(1,20)</a:t>
            </a:r>
            <a:r>
              <a:rPr lang="zh-CN" altLang="en-US" kern="100" dirty="0">
                <a:latin typeface="FangSong" panose="02010609060101010101" pitchFamily="49" charset="-122"/>
                <a:ea typeface="FangSong" panose="02010609060101010101" pitchFamily="49" charset="-122"/>
              </a:rPr>
              <a:t>的鸡蛋数、楼层数，使用暴力递归方式计算其最坏情况下的最少操作次数，并将同样的数据放入动态规划方程，观察结果是否相同</a:t>
            </a:r>
            <a:endParaRPr lang="zh-CN" altLang="zh-CN" kern="1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36901E8-A38C-49D1-B6DA-00D08D533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190"/>
              </p:ext>
            </p:extLst>
          </p:nvPr>
        </p:nvGraphicFramePr>
        <p:xfrm>
          <a:off x="1093094" y="2564958"/>
          <a:ext cx="9046808" cy="1728084"/>
        </p:xfrm>
        <a:graphic>
          <a:graphicData uri="http://schemas.openxmlformats.org/drawingml/2006/table">
            <a:tbl>
              <a:tblPr/>
              <a:tblGrid>
                <a:gridCol w="1531888">
                  <a:extLst>
                    <a:ext uri="{9D8B030D-6E8A-4147-A177-3AD203B41FA5}">
                      <a16:colId xmlns:a16="http://schemas.microsoft.com/office/drawing/2014/main" val="2928798359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3029188447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3749521524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2885278115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3864168464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1808623793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390083103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2087959502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51473637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3158311439"/>
                    </a:ext>
                  </a:extLst>
                </a:gridCol>
                <a:gridCol w="751492">
                  <a:extLst>
                    <a:ext uri="{9D8B030D-6E8A-4147-A177-3AD203B41FA5}">
                      <a16:colId xmlns:a16="http://schemas.microsoft.com/office/drawing/2014/main" val="1782804535"/>
                    </a:ext>
                  </a:extLst>
                </a:gridCol>
              </a:tblGrid>
              <a:tr h="576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鸡蛋数量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楼层数量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(20,3)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(2,12)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(10,5)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(7,20)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(7,14)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(4,17)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(2,9)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(2,18)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(9,9)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(5,15)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119391"/>
                  </a:ext>
                </a:extLst>
              </a:tr>
              <a:tr h="576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递归最少操作次数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09519"/>
                  </a:ext>
                </a:extLst>
              </a:tr>
              <a:tr h="5760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dp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最少操作次数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8384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BB2DDDE-FF4C-498C-A9F5-47D5BC319C7A}"/>
              </a:ext>
            </a:extLst>
          </p:cNvPr>
          <p:cNvSpPr txBox="1"/>
          <p:nvPr/>
        </p:nvSpPr>
        <p:spPr>
          <a:xfrm>
            <a:off x="913829" y="4807788"/>
            <a:ext cx="10639816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zh-CN" altLang="en-US" kern="100" dirty="0">
                <a:latin typeface="FangSong" panose="02010609060101010101" pitchFamily="49" charset="-122"/>
                <a:ea typeface="FangSong" panose="02010609060101010101" pitchFamily="49" charset="-122"/>
              </a:rPr>
              <a:t>可以看到，在随机数据下，递归操作次数与</a:t>
            </a:r>
            <a:r>
              <a:rPr lang="en-US" altLang="zh-CN" kern="1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dp</a:t>
            </a:r>
            <a:r>
              <a:rPr lang="zh-CN" altLang="en-US" kern="100" dirty="0">
                <a:latin typeface="FangSong" panose="02010609060101010101" pitchFamily="49" charset="-122"/>
                <a:ea typeface="FangSong" panose="02010609060101010101" pitchFamily="49" charset="-122"/>
              </a:rPr>
              <a:t>的操作次数是相同的，可以验证动态规划方程的正确性</a:t>
            </a:r>
          </a:p>
        </p:txBody>
      </p:sp>
    </p:spTree>
    <p:extLst>
      <p:ext uri="{BB962C8B-B14F-4D97-AF65-F5344CB8AC3E}">
        <p14:creationId xmlns:p14="http://schemas.microsoft.com/office/powerpoint/2010/main" val="222182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5168</TotalTime>
  <Words>2054</Words>
  <Application>Microsoft Office PowerPoint</Application>
  <PresentationFormat>宽屏</PresentationFormat>
  <Paragraphs>738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FangSong</vt:lpstr>
      <vt:lpstr>FZHei-B01S</vt:lpstr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Tony</cp:lastModifiedBy>
  <cp:revision>233</cp:revision>
  <dcterms:created xsi:type="dcterms:W3CDTF">2017-08-18T03:02:00Z</dcterms:created>
  <dcterms:modified xsi:type="dcterms:W3CDTF">2024-05-18T05:08:07Z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