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9" r:id="rId2"/>
    <p:sldId id="263" r:id="rId3"/>
    <p:sldId id="262" r:id="rId4"/>
    <p:sldId id="268" r:id="rId5"/>
    <p:sldId id="11501" r:id="rId6"/>
    <p:sldId id="11507" r:id="rId7"/>
    <p:sldId id="11506" r:id="rId8"/>
    <p:sldId id="11505" r:id="rId9"/>
    <p:sldId id="11512" r:id="rId10"/>
    <p:sldId id="11508" r:id="rId11"/>
    <p:sldId id="11509" r:id="rId12"/>
    <p:sldId id="11510" r:id="rId13"/>
    <p:sldId id="11502" r:id="rId14"/>
    <p:sldId id="11473" r:id="rId15"/>
    <p:sldId id="11488" r:id="rId16"/>
    <p:sldId id="11511" r:id="rId17"/>
    <p:sldId id="11484" r:id="rId18"/>
    <p:sldId id="11470" r:id="rId19"/>
    <p:sldId id="11500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31"/>
    <a:srgbClr val="A6D7E2"/>
    <a:srgbClr val="40A8C0"/>
    <a:srgbClr val="3894AA"/>
    <a:srgbClr val="235D6B"/>
    <a:srgbClr val="256371"/>
    <a:srgbClr val="34899D"/>
    <a:srgbClr val="CAE7EE"/>
    <a:srgbClr val="69BACD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6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8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2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5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3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3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0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8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1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67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3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2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0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5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365" y="2931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748" y="4534171"/>
            <a:ext cx="669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实验五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——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桥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589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67119" y="5771631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何泽锋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02B4F5-E131-42C4-88F4-C0614C0FFAF7}"/>
              </a:ext>
            </a:extLst>
          </p:cNvPr>
          <p:cNvSpPr txBox="1"/>
          <p:nvPr/>
        </p:nvSpPr>
        <p:spPr>
          <a:xfrm>
            <a:off x="3950084" y="786478"/>
            <a:ext cx="42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算法设计与分析</a:t>
            </a:r>
          </a:p>
        </p:txBody>
      </p: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/>
              <p:nvPr/>
            </p:nvSpPr>
            <p:spPr>
              <a:xfrm>
                <a:off x="893882" y="981110"/>
                <a:ext cx="10099431" cy="102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时间复杂度验证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根据数据可以看到，①在稀疏图（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e=n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		    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②在稠密图（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2" y="981110"/>
                <a:ext cx="10099431" cy="1025409"/>
              </a:xfrm>
              <a:prstGeom prst="rect">
                <a:avLst/>
              </a:prstGeom>
              <a:blipFill>
                <a:blip r:embed="rId3"/>
                <a:stretch>
                  <a:fillRect l="-664" t="-357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27ED9-C5E4-4078-A8F1-88C998B22A0E}"/>
              </a:ext>
            </a:extLst>
          </p:cNvPr>
          <p:cNvCxnSpPr>
            <a:cxnSpLocks/>
          </p:cNvCxnSpPr>
          <p:nvPr/>
        </p:nvCxnSpPr>
        <p:spPr>
          <a:xfrm>
            <a:off x="6096000" y="2942492"/>
            <a:ext cx="0" cy="301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9F10AC-C815-47E6-90F8-159B33C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81587"/>
              </p:ext>
            </p:extLst>
          </p:nvPr>
        </p:nvGraphicFramePr>
        <p:xfrm>
          <a:off x="988592" y="5457631"/>
          <a:ext cx="4711700" cy="1244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9405735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367109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636311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7131525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7976772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8917797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并查集法时间复杂度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960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542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499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07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965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471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6749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9AC98D6-CC5B-46BF-B0E2-28450386C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85956"/>
              </p:ext>
            </p:extLst>
          </p:nvPr>
        </p:nvGraphicFramePr>
        <p:xfrm>
          <a:off x="6694365" y="5457631"/>
          <a:ext cx="4521200" cy="1244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8971962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366159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8810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508767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98486665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67963706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并查集法时间复杂度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稠密图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81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440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0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59102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185257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451582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421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16.79138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82.20028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257.6592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628.0695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421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864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03655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36A52580-3DFE-48D4-AD4C-F4693A0F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58" y="2193486"/>
            <a:ext cx="4797968" cy="31275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0237DB-D011-42F7-BCB1-E69978A4A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135" y="2199582"/>
            <a:ext cx="5084505" cy="312142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3152BE-38C9-46A5-81EE-9F1360F04116}"/>
              </a:ext>
            </a:extLst>
          </p:cNvPr>
          <p:cNvGrpSpPr/>
          <p:nvPr/>
        </p:nvGrpSpPr>
        <p:grpSpPr>
          <a:xfrm>
            <a:off x="988592" y="299097"/>
            <a:ext cx="1520146" cy="644434"/>
            <a:chOff x="10123715" y="139337"/>
            <a:chExt cx="1689462" cy="6444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0DCCB-D354-4796-B692-992CB080ACD1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E1F1504-04FE-42FC-B0AC-24A6F8965265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并查集法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99E696E-9F85-40AA-940D-E9A884801655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8A0CCD-4078-444D-A934-5416F2027540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7373F0-8062-421D-B16F-1E20B8D8F969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44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1" y="299097"/>
            <a:ext cx="1490839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简单对比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27ED9-C5E4-4078-A8F1-88C998B22A0E}"/>
              </a:ext>
            </a:extLst>
          </p:cNvPr>
          <p:cNvCxnSpPr>
            <a:cxnSpLocks/>
          </p:cNvCxnSpPr>
          <p:nvPr/>
        </p:nvCxnSpPr>
        <p:spPr>
          <a:xfrm>
            <a:off x="6166339" y="3079794"/>
            <a:ext cx="0" cy="301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99F10AC-C815-47E6-90F8-159B33C14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64848"/>
              </p:ext>
            </p:extLst>
          </p:nvPr>
        </p:nvGraphicFramePr>
        <p:xfrm>
          <a:off x="914371" y="4586211"/>
          <a:ext cx="4883186" cy="1369109"/>
        </p:xfrm>
        <a:graphic>
          <a:graphicData uri="http://schemas.openxmlformats.org/drawingml/2006/table">
            <a:tbl>
              <a:tblPr/>
              <a:tblGrid>
                <a:gridCol w="1382034">
                  <a:extLst>
                    <a:ext uri="{9D8B030D-6E8A-4147-A177-3AD203B41FA5}">
                      <a16:colId xmlns:a16="http://schemas.microsoft.com/office/drawing/2014/main" val="2940573572"/>
                    </a:ext>
                  </a:extLst>
                </a:gridCol>
                <a:gridCol w="684436">
                  <a:extLst>
                    <a:ext uri="{9D8B030D-6E8A-4147-A177-3AD203B41FA5}">
                      <a16:colId xmlns:a16="http://schemas.microsoft.com/office/drawing/2014/main" val="383671092"/>
                    </a:ext>
                  </a:extLst>
                </a:gridCol>
                <a:gridCol w="684436">
                  <a:extLst>
                    <a:ext uri="{9D8B030D-6E8A-4147-A177-3AD203B41FA5}">
                      <a16:colId xmlns:a16="http://schemas.microsoft.com/office/drawing/2014/main" val="1063631105"/>
                    </a:ext>
                  </a:extLst>
                </a:gridCol>
                <a:gridCol w="684436">
                  <a:extLst>
                    <a:ext uri="{9D8B030D-6E8A-4147-A177-3AD203B41FA5}">
                      <a16:colId xmlns:a16="http://schemas.microsoft.com/office/drawing/2014/main" val="1471315259"/>
                    </a:ext>
                  </a:extLst>
                </a:gridCol>
                <a:gridCol w="723922">
                  <a:extLst>
                    <a:ext uri="{9D8B030D-6E8A-4147-A177-3AD203B41FA5}">
                      <a16:colId xmlns:a16="http://schemas.microsoft.com/office/drawing/2014/main" val="879767721"/>
                    </a:ext>
                  </a:extLst>
                </a:gridCol>
                <a:gridCol w="723922">
                  <a:extLst>
                    <a:ext uri="{9D8B030D-6E8A-4147-A177-3AD203B41FA5}">
                      <a16:colId xmlns:a16="http://schemas.microsoft.com/office/drawing/2014/main" val="889177973"/>
                    </a:ext>
                  </a:extLst>
                </a:gridCol>
              </a:tblGrid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并查集法时间复杂度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96085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54219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49919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0725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96595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847129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6749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9AC98D6-CC5B-46BF-B0E2-28450386C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7314"/>
              </p:ext>
            </p:extLst>
          </p:nvPr>
        </p:nvGraphicFramePr>
        <p:xfrm>
          <a:off x="6518031" y="4576972"/>
          <a:ext cx="5186882" cy="1369109"/>
        </p:xfrm>
        <a:graphic>
          <a:graphicData uri="http://schemas.openxmlformats.org/drawingml/2006/table">
            <a:tbl>
              <a:tblPr/>
              <a:tblGrid>
                <a:gridCol w="1467986">
                  <a:extLst>
                    <a:ext uri="{9D8B030D-6E8A-4147-A177-3AD203B41FA5}">
                      <a16:colId xmlns:a16="http://schemas.microsoft.com/office/drawing/2014/main" val="3897196293"/>
                    </a:ext>
                  </a:extLst>
                </a:gridCol>
                <a:gridCol w="727002">
                  <a:extLst>
                    <a:ext uri="{9D8B030D-6E8A-4147-A177-3AD203B41FA5}">
                      <a16:colId xmlns:a16="http://schemas.microsoft.com/office/drawing/2014/main" val="3736615918"/>
                    </a:ext>
                  </a:extLst>
                </a:gridCol>
                <a:gridCol w="727002">
                  <a:extLst>
                    <a:ext uri="{9D8B030D-6E8A-4147-A177-3AD203B41FA5}">
                      <a16:colId xmlns:a16="http://schemas.microsoft.com/office/drawing/2014/main" val="4208810303"/>
                    </a:ext>
                  </a:extLst>
                </a:gridCol>
                <a:gridCol w="727002">
                  <a:extLst>
                    <a:ext uri="{9D8B030D-6E8A-4147-A177-3AD203B41FA5}">
                      <a16:colId xmlns:a16="http://schemas.microsoft.com/office/drawing/2014/main" val="2350876700"/>
                    </a:ext>
                  </a:extLst>
                </a:gridCol>
                <a:gridCol w="768945">
                  <a:extLst>
                    <a:ext uri="{9D8B030D-6E8A-4147-A177-3AD203B41FA5}">
                      <a16:colId xmlns:a16="http://schemas.microsoft.com/office/drawing/2014/main" val="3984866658"/>
                    </a:ext>
                  </a:extLst>
                </a:gridCol>
                <a:gridCol w="768945">
                  <a:extLst>
                    <a:ext uri="{9D8B030D-6E8A-4147-A177-3AD203B41FA5}">
                      <a16:colId xmlns:a16="http://schemas.microsoft.com/office/drawing/2014/main" val="2679637063"/>
                    </a:ext>
                  </a:extLst>
                </a:gridCol>
              </a:tblGrid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并查集法时间复杂度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稠密图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8165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440732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057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59102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185257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451582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42120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16.79138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82.20028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257.6592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628.0695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42143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86462"/>
                  </a:ext>
                </a:extLst>
              </a:tr>
              <a:tr h="195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03655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4EFE529-8B28-4786-90C8-F9F4787E4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67032"/>
              </p:ext>
            </p:extLst>
          </p:nvPr>
        </p:nvGraphicFramePr>
        <p:xfrm>
          <a:off x="914372" y="2871349"/>
          <a:ext cx="4883189" cy="1283681"/>
        </p:xfrm>
        <a:graphic>
          <a:graphicData uri="http://schemas.openxmlformats.org/drawingml/2006/table">
            <a:tbl>
              <a:tblPr/>
              <a:tblGrid>
                <a:gridCol w="1314705">
                  <a:extLst>
                    <a:ext uri="{9D8B030D-6E8A-4147-A177-3AD203B41FA5}">
                      <a16:colId xmlns:a16="http://schemas.microsoft.com/office/drawing/2014/main" val="1027617606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2208641256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4167498682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3016073747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94401563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145753274"/>
                    </a:ext>
                  </a:extLst>
                </a:gridCol>
              </a:tblGrid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06960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194337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33213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492216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4.285714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9.571429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16.85714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25.57143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99415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86181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75764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DA0D7CC-6ACE-43FA-BE7F-7E8BC410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83979"/>
              </p:ext>
            </p:extLst>
          </p:nvPr>
        </p:nvGraphicFramePr>
        <p:xfrm>
          <a:off x="6518031" y="2853283"/>
          <a:ext cx="5176225" cy="1266258"/>
        </p:xfrm>
        <a:graphic>
          <a:graphicData uri="http://schemas.openxmlformats.org/drawingml/2006/table">
            <a:tbl>
              <a:tblPr/>
              <a:tblGrid>
                <a:gridCol w="1393956">
                  <a:extLst>
                    <a:ext uri="{9D8B030D-6E8A-4147-A177-3AD203B41FA5}">
                      <a16:colId xmlns:a16="http://schemas.microsoft.com/office/drawing/2014/main" val="2466927457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3907736145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1575727065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765949467"/>
                    </a:ext>
                  </a:extLst>
                </a:gridCol>
                <a:gridCol w="782048">
                  <a:extLst>
                    <a:ext uri="{9D8B030D-6E8A-4147-A177-3AD203B41FA5}">
                      <a16:colId xmlns:a16="http://schemas.microsoft.com/office/drawing/2014/main" val="2032003502"/>
                    </a:ext>
                  </a:extLst>
                </a:gridCol>
                <a:gridCol w="782048">
                  <a:extLst>
                    <a:ext uri="{9D8B030D-6E8A-4147-A177-3AD203B41FA5}">
                      <a16:colId xmlns:a16="http://schemas.microsoft.com/office/drawing/2014/main" val="3140053101"/>
                    </a:ext>
                  </a:extLst>
                </a:gridCol>
              </a:tblGrid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稠密图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92266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965070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56548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83337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203741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38128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16.3858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83.3858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257.213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628.8302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63254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78536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7815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9BB200-D782-4366-89F9-B2F2E9D5B08F}"/>
                  </a:ext>
                </a:extLst>
              </p:cNvPr>
              <p:cNvSpPr txBox="1"/>
              <p:nvPr/>
            </p:nvSpPr>
            <p:spPr>
              <a:xfrm>
                <a:off x="914371" y="1177190"/>
                <a:ext cx="10099431" cy="9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分析数据：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①在稀疏图（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e=n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）情况下，虽然时间复杂度都为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，但并查集法耗时比基准法少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②在稠密图（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）情况下，时间复杂度都为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，但并查集法耗时比基准法高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9BB200-D782-4366-89F9-B2F2E9D5B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71" y="1177190"/>
                <a:ext cx="10099431" cy="994631"/>
              </a:xfrm>
              <a:prstGeom prst="rect">
                <a:avLst/>
              </a:prstGeom>
              <a:blipFill>
                <a:blip r:embed="rId3"/>
                <a:stretch>
                  <a:fillRect l="-543" t="-2454" b="-8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37C717A-31C9-4BFA-874B-0DF6CB08D115}"/>
              </a:ext>
            </a:extLst>
          </p:cNvPr>
          <p:cNvSpPr txBox="1"/>
          <p:nvPr/>
        </p:nvSpPr>
        <p:spPr>
          <a:xfrm>
            <a:off x="6465277" y="24086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稠密图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40E2D-E7D3-47EE-9D0A-CBFF72249A27}"/>
              </a:ext>
            </a:extLst>
          </p:cNvPr>
          <p:cNvSpPr txBox="1"/>
          <p:nvPr/>
        </p:nvSpPr>
        <p:spPr>
          <a:xfrm>
            <a:off x="875624" y="24053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稀疏图</a:t>
            </a:r>
          </a:p>
        </p:txBody>
      </p:sp>
    </p:spTree>
    <p:extLst>
      <p:ext uri="{BB962C8B-B14F-4D97-AF65-F5344CB8AC3E}">
        <p14:creationId xmlns:p14="http://schemas.microsoft.com/office/powerpoint/2010/main" val="8532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1" y="299097"/>
            <a:ext cx="1951757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优化并查集法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5FC1EA-9E52-44D1-AA2D-207CF49C3312}"/>
              </a:ext>
            </a:extLst>
          </p:cNvPr>
          <p:cNvSpPr txBox="1"/>
          <p:nvPr/>
        </p:nvSpPr>
        <p:spPr>
          <a:xfrm>
            <a:off x="1046282" y="1040003"/>
            <a:ext cx="10099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优化并查集法是基于并查集的原理，生成树，然后通过添加环边，利用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将环压缩为点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9549768-756B-4852-A893-A158187FB158}"/>
              </a:ext>
            </a:extLst>
          </p:cNvPr>
          <p:cNvGrpSpPr/>
          <p:nvPr/>
        </p:nvGrpSpPr>
        <p:grpSpPr>
          <a:xfrm>
            <a:off x="1375244" y="3700137"/>
            <a:ext cx="8274122" cy="2089647"/>
            <a:chOff x="1263458" y="3012830"/>
            <a:chExt cx="8274122" cy="2089647"/>
          </a:xfrm>
        </p:grpSpPr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5ABAE864-5D04-4E23-ACE4-4D3125782D73}"/>
                </a:ext>
              </a:extLst>
            </p:cNvPr>
            <p:cNvSpPr/>
            <p:nvPr/>
          </p:nvSpPr>
          <p:spPr>
            <a:xfrm>
              <a:off x="1794733" y="301283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E45A576-173D-4A77-8239-6944EDE005A9}"/>
                </a:ext>
              </a:extLst>
            </p:cNvPr>
            <p:cNvGrpSpPr/>
            <p:nvPr/>
          </p:nvGrpSpPr>
          <p:grpSpPr>
            <a:xfrm>
              <a:off x="1263458" y="3015762"/>
              <a:ext cx="8274122" cy="2086715"/>
              <a:chOff x="1263458" y="3015762"/>
              <a:chExt cx="8274122" cy="2086715"/>
            </a:xfrm>
          </p:grpSpPr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6B6577CA-8A40-4AAA-8E6A-387603F0513B}"/>
                  </a:ext>
                </a:extLst>
              </p:cNvPr>
              <p:cNvSpPr/>
              <p:nvPr/>
            </p:nvSpPr>
            <p:spPr>
              <a:xfrm>
                <a:off x="1277818" y="301869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流程图: 接点 75">
                <a:extLst>
                  <a:ext uri="{FF2B5EF4-FFF2-40B4-BE49-F238E27FC236}">
                    <a16:creationId xmlns:a16="http://schemas.microsoft.com/office/drawing/2014/main" id="{30575E24-95AF-4D52-A526-F8488C9CBFA5}"/>
                  </a:ext>
                </a:extLst>
              </p:cNvPr>
              <p:cNvSpPr/>
              <p:nvPr/>
            </p:nvSpPr>
            <p:spPr>
              <a:xfrm>
                <a:off x="2311648" y="301576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流程图: 接点 76">
                <a:extLst>
                  <a:ext uri="{FF2B5EF4-FFF2-40B4-BE49-F238E27FC236}">
                    <a16:creationId xmlns:a16="http://schemas.microsoft.com/office/drawing/2014/main" id="{EBAC8B86-8A4C-40A7-A630-62CFD6A6B58F}"/>
                  </a:ext>
                </a:extLst>
              </p:cNvPr>
              <p:cNvSpPr/>
              <p:nvPr/>
            </p:nvSpPr>
            <p:spPr>
              <a:xfrm>
                <a:off x="2828563" y="301869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流程图: 接点 77">
                <a:extLst>
                  <a:ext uri="{FF2B5EF4-FFF2-40B4-BE49-F238E27FC236}">
                    <a16:creationId xmlns:a16="http://schemas.microsoft.com/office/drawing/2014/main" id="{60D9E3FF-91E0-4A87-BDA1-1886E259FF96}"/>
                  </a:ext>
                </a:extLst>
              </p:cNvPr>
              <p:cNvSpPr/>
              <p:nvPr/>
            </p:nvSpPr>
            <p:spPr>
              <a:xfrm>
                <a:off x="1274889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流程图: 接点 78">
                <a:extLst>
                  <a:ext uri="{FF2B5EF4-FFF2-40B4-BE49-F238E27FC236}">
                    <a16:creationId xmlns:a16="http://schemas.microsoft.com/office/drawing/2014/main" id="{CEAEAF06-A153-4FC5-95A1-4072333F456E}"/>
                  </a:ext>
                </a:extLst>
              </p:cNvPr>
              <p:cNvSpPr/>
              <p:nvPr/>
            </p:nvSpPr>
            <p:spPr>
              <a:xfrm>
                <a:off x="1788838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接点 79">
                <a:extLst>
                  <a:ext uri="{FF2B5EF4-FFF2-40B4-BE49-F238E27FC236}">
                    <a16:creationId xmlns:a16="http://schemas.microsoft.com/office/drawing/2014/main" id="{FD1C9289-93B9-48EF-8DEB-878A26FC4EB9}"/>
                  </a:ext>
                </a:extLst>
              </p:cNvPr>
              <p:cNvSpPr/>
              <p:nvPr/>
            </p:nvSpPr>
            <p:spPr>
              <a:xfrm>
                <a:off x="2302787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412185F2-8E95-4D4D-B705-2AF8EAF6D0FA}"/>
                  </a:ext>
                </a:extLst>
              </p:cNvPr>
              <p:cNvSpPr/>
              <p:nvPr/>
            </p:nvSpPr>
            <p:spPr>
              <a:xfrm>
                <a:off x="1274889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接点 81">
                <a:extLst>
                  <a:ext uri="{FF2B5EF4-FFF2-40B4-BE49-F238E27FC236}">
                    <a16:creationId xmlns:a16="http://schemas.microsoft.com/office/drawing/2014/main" id="{A9B8BCA6-A075-468A-95A9-A919E61D55E6}"/>
                  </a:ext>
                </a:extLst>
              </p:cNvPr>
              <p:cNvSpPr/>
              <p:nvPr/>
            </p:nvSpPr>
            <p:spPr>
              <a:xfrm>
                <a:off x="2828563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>
                <a:extLst>
                  <a:ext uri="{FF2B5EF4-FFF2-40B4-BE49-F238E27FC236}">
                    <a16:creationId xmlns:a16="http://schemas.microsoft.com/office/drawing/2014/main" id="{39634A4F-A994-4B50-983F-1A9C236EFBB8}"/>
                  </a:ext>
                </a:extLst>
              </p:cNvPr>
              <p:cNvSpPr/>
              <p:nvPr/>
            </p:nvSpPr>
            <p:spPr>
              <a:xfrm>
                <a:off x="1788838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>
                <a:extLst>
                  <a:ext uri="{FF2B5EF4-FFF2-40B4-BE49-F238E27FC236}">
                    <a16:creationId xmlns:a16="http://schemas.microsoft.com/office/drawing/2014/main" id="{BF0275DE-7893-4B7D-89FC-C82AEC0ED471}"/>
                  </a:ext>
                </a:extLst>
              </p:cNvPr>
              <p:cNvSpPr/>
              <p:nvPr/>
            </p:nvSpPr>
            <p:spPr>
              <a:xfrm>
                <a:off x="2302787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>
                <a:extLst>
                  <a:ext uri="{FF2B5EF4-FFF2-40B4-BE49-F238E27FC236}">
                    <a16:creationId xmlns:a16="http://schemas.microsoft.com/office/drawing/2014/main" id="{D460C41E-2A61-42D6-A902-40F70679EDC9}"/>
                  </a:ext>
                </a:extLst>
              </p:cNvPr>
              <p:cNvSpPr/>
              <p:nvPr/>
            </p:nvSpPr>
            <p:spPr>
              <a:xfrm>
                <a:off x="2816736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>
                <a:extLst>
                  <a:ext uri="{FF2B5EF4-FFF2-40B4-BE49-F238E27FC236}">
                    <a16:creationId xmlns:a16="http://schemas.microsoft.com/office/drawing/2014/main" id="{9A0B35DC-97C6-4517-B9EA-A9B29AB67C15}"/>
                  </a:ext>
                </a:extLst>
              </p:cNvPr>
              <p:cNvSpPr/>
              <p:nvPr/>
            </p:nvSpPr>
            <p:spPr>
              <a:xfrm>
                <a:off x="126345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接点 86">
                <a:extLst>
                  <a:ext uri="{FF2B5EF4-FFF2-40B4-BE49-F238E27FC236}">
                    <a16:creationId xmlns:a16="http://schemas.microsoft.com/office/drawing/2014/main" id="{01F5A52F-6234-469E-A2BD-F95B167687CF}"/>
                  </a:ext>
                </a:extLst>
              </p:cNvPr>
              <p:cNvSpPr/>
              <p:nvPr/>
            </p:nvSpPr>
            <p:spPr>
              <a:xfrm>
                <a:off x="178883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id="{ABA293EF-86F0-4DD9-BA69-C595635153FA}"/>
                  </a:ext>
                </a:extLst>
              </p:cNvPr>
              <p:cNvSpPr/>
              <p:nvPr/>
            </p:nvSpPr>
            <p:spPr>
              <a:xfrm>
                <a:off x="231421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>
                <a:extLst>
                  <a:ext uri="{FF2B5EF4-FFF2-40B4-BE49-F238E27FC236}">
                    <a16:creationId xmlns:a16="http://schemas.microsoft.com/office/drawing/2014/main" id="{03E14908-0EFA-40B9-8837-5CC1A24A97CF}"/>
                  </a:ext>
                </a:extLst>
              </p:cNvPr>
              <p:cNvSpPr/>
              <p:nvPr/>
            </p:nvSpPr>
            <p:spPr>
              <a:xfrm>
                <a:off x="283959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F12E7C60-C8CF-4D3A-ADCC-B9443D8F001A}"/>
                  </a:ext>
                </a:extLst>
              </p:cNvPr>
              <p:cNvSpPr/>
              <p:nvPr/>
            </p:nvSpPr>
            <p:spPr>
              <a:xfrm>
                <a:off x="5621218" y="339973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F154CC3E-BACC-4B5D-93FF-7705B9E141EB}"/>
                  </a:ext>
                </a:extLst>
              </p:cNvPr>
              <p:cNvSpPr/>
              <p:nvPr/>
            </p:nvSpPr>
            <p:spPr>
              <a:xfrm>
                <a:off x="6836756" y="3273709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C9F3DA3C-15A1-43B7-ABBF-9C67E1C03642}"/>
                  </a:ext>
                </a:extLst>
              </p:cNvPr>
              <p:cNvSpPr/>
              <p:nvPr/>
            </p:nvSpPr>
            <p:spPr>
              <a:xfrm>
                <a:off x="6506385" y="365177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9850BCBE-DD34-4B72-9287-EE45476A242B}"/>
                  </a:ext>
                </a:extLst>
              </p:cNvPr>
              <p:cNvSpPr/>
              <p:nvPr/>
            </p:nvSpPr>
            <p:spPr>
              <a:xfrm>
                <a:off x="7176419" y="365177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43958936-9473-41C6-A22D-9F023F863D09}"/>
                  </a:ext>
                </a:extLst>
              </p:cNvPr>
              <p:cNvSpPr/>
              <p:nvPr/>
            </p:nvSpPr>
            <p:spPr>
              <a:xfrm>
                <a:off x="6844641" y="3997897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接点 91">
                <a:extLst>
                  <a:ext uri="{FF2B5EF4-FFF2-40B4-BE49-F238E27FC236}">
                    <a16:creationId xmlns:a16="http://schemas.microsoft.com/office/drawing/2014/main" id="{562B19E9-8F7F-4209-807A-51B968474E30}"/>
                  </a:ext>
                </a:extLst>
              </p:cNvPr>
              <p:cNvSpPr/>
              <p:nvPr/>
            </p:nvSpPr>
            <p:spPr>
              <a:xfrm>
                <a:off x="8519751" y="301644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流程图: 接点 93">
                <a:extLst>
                  <a:ext uri="{FF2B5EF4-FFF2-40B4-BE49-F238E27FC236}">
                    <a16:creationId xmlns:a16="http://schemas.microsoft.com/office/drawing/2014/main" id="{1E3CD55B-0DBE-44AA-A650-7D3D0A322D52}"/>
                  </a:ext>
                </a:extLst>
              </p:cNvPr>
              <p:cNvSpPr/>
              <p:nvPr/>
            </p:nvSpPr>
            <p:spPr>
              <a:xfrm>
                <a:off x="8188750" y="4138344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流程图: 接点 94">
                <a:extLst>
                  <a:ext uri="{FF2B5EF4-FFF2-40B4-BE49-F238E27FC236}">
                    <a16:creationId xmlns:a16="http://schemas.microsoft.com/office/drawing/2014/main" id="{5C8722FB-5BDF-48C2-AD7A-49604F0479A0}"/>
                  </a:ext>
                </a:extLst>
              </p:cNvPr>
              <p:cNvSpPr/>
              <p:nvPr/>
            </p:nvSpPr>
            <p:spPr>
              <a:xfrm>
                <a:off x="9285536" y="4472367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流程图: 接点 95">
                <a:extLst>
                  <a:ext uri="{FF2B5EF4-FFF2-40B4-BE49-F238E27FC236}">
                    <a16:creationId xmlns:a16="http://schemas.microsoft.com/office/drawing/2014/main" id="{5E894FB0-58C6-4620-97C1-86358C5BC0D8}"/>
                  </a:ext>
                </a:extLst>
              </p:cNvPr>
              <p:cNvSpPr/>
              <p:nvPr/>
            </p:nvSpPr>
            <p:spPr>
              <a:xfrm>
                <a:off x="8896183" y="412804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流程图: 接点 96">
                <a:extLst>
                  <a:ext uri="{FF2B5EF4-FFF2-40B4-BE49-F238E27FC236}">
                    <a16:creationId xmlns:a16="http://schemas.microsoft.com/office/drawing/2014/main" id="{FF68941E-C8AF-4D60-8AA7-EFD92ECCF4C2}"/>
                  </a:ext>
                </a:extLst>
              </p:cNvPr>
              <p:cNvSpPr/>
              <p:nvPr/>
            </p:nvSpPr>
            <p:spPr>
              <a:xfrm>
                <a:off x="8519751" y="377344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流程图: 接点 97">
                <a:extLst>
                  <a:ext uri="{FF2B5EF4-FFF2-40B4-BE49-F238E27FC236}">
                    <a16:creationId xmlns:a16="http://schemas.microsoft.com/office/drawing/2014/main" id="{1B241F9A-C592-4240-8BCA-DA9875C0291A}"/>
                  </a:ext>
                </a:extLst>
              </p:cNvPr>
              <p:cNvSpPr/>
              <p:nvPr/>
            </p:nvSpPr>
            <p:spPr>
              <a:xfrm>
                <a:off x="8188750" y="343664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流程图: 接点 98">
                <a:extLst>
                  <a:ext uri="{FF2B5EF4-FFF2-40B4-BE49-F238E27FC236}">
                    <a16:creationId xmlns:a16="http://schemas.microsoft.com/office/drawing/2014/main" id="{CE49FBB1-95DF-47CF-ADA9-E5DEE2ECA613}"/>
                  </a:ext>
                </a:extLst>
              </p:cNvPr>
              <p:cNvSpPr/>
              <p:nvPr/>
            </p:nvSpPr>
            <p:spPr>
              <a:xfrm>
                <a:off x="7814491" y="4472367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8E6980C0-9AB6-4732-9B56-C8A2E2694E98}"/>
                  </a:ext>
                </a:extLst>
              </p:cNvPr>
              <p:cNvSpPr/>
              <p:nvPr/>
            </p:nvSpPr>
            <p:spPr>
              <a:xfrm>
                <a:off x="8550013" y="4472367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98183EDB-4A3E-4AB6-8C1B-E2C2EBAE9E22}"/>
                  </a:ext>
                </a:extLst>
              </p:cNvPr>
              <p:cNvSpPr/>
              <p:nvPr/>
            </p:nvSpPr>
            <p:spPr>
              <a:xfrm>
                <a:off x="8911362" y="4850433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0074F54-FEAA-45EC-99E1-D1EE45F7AA7F}"/>
                </a:ext>
              </a:extLst>
            </p:cNvPr>
            <p:cNvCxnSpPr>
              <a:cxnSpLocks/>
              <a:stCxn id="75" idx="6"/>
              <a:endCxn id="58" idx="2"/>
            </p:cNvCxnSpPr>
            <p:nvPr/>
          </p:nvCxnSpPr>
          <p:spPr>
            <a:xfrm flipV="1">
              <a:off x="152986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05CA102-E4C5-4865-BBEB-6548AE47C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69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44A2E57-30B8-45F2-A7C4-8DC05B967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1" y="371329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CA65F0A-B98B-4229-AF2D-48A834C84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0" y="428186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B27E9D3-FEC7-4C4C-BF3D-3337BB136A92}"/>
                </a:ext>
              </a:extLst>
            </p:cNvPr>
            <p:cNvCxnSpPr>
              <a:cxnSpLocks/>
              <a:stCxn id="76" idx="4"/>
              <a:endCxn id="80" idx="0"/>
            </p:cNvCxnSpPr>
            <p:nvPr/>
          </p:nvCxnSpPr>
          <p:spPr>
            <a:xfrm flipH="1">
              <a:off x="2428809" y="3267806"/>
              <a:ext cx="8861" cy="31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ED56AD4-1FB4-4D19-A23A-4A0099F74F21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1400911" y="3839309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EF919B9-57DA-4F48-B624-7E152CDA4771}"/>
                </a:ext>
              </a:extLst>
            </p:cNvPr>
            <p:cNvCxnSpPr>
              <a:cxnSpLocks/>
            </p:cNvCxnSpPr>
            <p:nvPr/>
          </p:nvCxnSpPr>
          <p:spPr>
            <a:xfrm>
              <a:off x="1914860" y="4407882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CB53FF9-F429-44E5-93BD-C536FE08A31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09" y="4396166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CD1D2FE-11A1-46EE-8E70-1D0845A35E5A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58" y="4384450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6A5C07B-72BA-4F12-AC52-7A5F69C78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479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C7F95BF-A1A4-4C45-9166-03805E155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948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8E5C864-B130-4872-9595-D1F1BB01AA5E}"/>
                </a:ext>
              </a:extLst>
            </p:cNvPr>
            <p:cNvCxnSpPr>
              <a:cxnSpLocks/>
              <a:stCxn id="78" idx="5"/>
              <a:endCxn id="83" idx="1"/>
            </p:cNvCxnSpPr>
            <p:nvPr/>
          </p:nvCxnSpPr>
          <p:spPr>
            <a:xfrm>
              <a:off x="1490022" y="3802398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75729FE-A6B9-403F-9255-A343DA4E537A}"/>
                </a:ext>
              </a:extLst>
            </p:cNvPr>
            <p:cNvCxnSpPr>
              <a:cxnSpLocks/>
              <a:stCxn id="81" idx="6"/>
              <a:endCxn id="83" idx="2"/>
            </p:cNvCxnSpPr>
            <p:nvPr/>
          </p:nvCxnSpPr>
          <p:spPr>
            <a:xfrm>
              <a:off x="1526933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D3DD249-67F8-4BD5-90A9-F19FC0C7086B}"/>
                </a:ext>
              </a:extLst>
            </p:cNvPr>
            <p:cNvCxnSpPr>
              <a:cxnSpLocks/>
              <a:stCxn id="81" idx="5"/>
              <a:endCxn id="87" idx="1"/>
            </p:cNvCxnSpPr>
            <p:nvPr/>
          </p:nvCxnSpPr>
          <p:spPr>
            <a:xfrm>
              <a:off x="1490022" y="4370971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10098B9-4068-4234-A36F-36F5B1653B91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2040882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293EAD70-ACE4-462F-9CC0-92BBF6284FC7}"/>
                </a:ext>
              </a:extLst>
            </p:cNvPr>
            <p:cNvSpPr/>
            <p:nvPr/>
          </p:nvSpPr>
          <p:spPr>
            <a:xfrm>
              <a:off x="5621218" y="3942209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6FE9BA1-D2D9-46D0-B73A-1CCEBC020851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5747240" y="3651775"/>
              <a:ext cx="0" cy="290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E02163-E215-445D-A667-6F12743B9B63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6721518" y="3488842"/>
              <a:ext cx="152149" cy="19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E114A9BA-98B3-4704-A545-8612362B355C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7051889" y="3488842"/>
              <a:ext cx="161441" cy="19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3F2CAA2-035D-48B2-9B6C-229C29C4098F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6721518" y="3866908"/>
              <a:ext cx="160034" cy="167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D30CADB-633E-4C07-8109-02E83E753630}"/>
                </a:ext>
              </a:extLst>
            </p:cNvPr>
            <p:cNvCxnSpPr>
              <a:cxnSpLocks/>
              <a:stCxn id="92" idx="3"/>
              <a:endCxn id="98" idx="7"/>
            </p:cNvCxnSpPr>
            <p:nvPr/>
          </p:nvCxnSpPr>
          <p:spPr>
            <a:xfrm flipH="1">
              <a:off x="8403883" y="3231574"/>
              <a:ext cx="152779" cy="241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A4BB0A9-9670-4AA9-90D2-553A8CF5FBFF}"/>
                </a:ext>
              </a:extLst>
            </p:cNvPr>
            <p:cNvCxnSpPr>
              <a:cxnSpLocks/>
              <a:stCxn id="98" idx="5"/>
              <a:endCxn id="97" idx="1"/>
            </p:cNvCxnSpPr>
            <p:nvPr/>
          </p:nvCxnSpPr>
          <p:spPr>
            <a:xfrm>
              <a:off x="8403883" y="3651775"/>
              <a:ext cx="152779" cy="15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91AA4E8-5F2B-4DD7-8301-1C2A58031034}"/>
                </a:ext>
              </a:extLst>
            </p:cNvPr>
            <p:cNvCxnSpPr>
              <a:cxnSpLocks/>
              <a:stCxn id="97" idx="5"/>
              <a:endCxn id="96" idx="1"/>
            </p:cNvCxnSpPr>
            <p:nvPr/>
          </p:nvCxnSpPr>
          <p:spPr>
            <a:xfrm>
              <a:off x="8734884" y="3988581"/>
              <a:ext cx="198210" cy="1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4E69F84-4D04-4E4B-AF7F-DC6A27D33D80}"/>
                </a:ext>
              </a:extLst>
            </p:cNvPr>
            <p:cNvCxnSpPr>
              <a:cxnSpLocks/>
              <a:stCxn id="96" idx="5"/>
              <a:endCxn id="95" idx="1"/>
            </p:cNvCxnSpPr>
            <p:nvPr/>
          </p:nvCxnSpPr>
          <p:spPr>
            <a:xfrm>
              <a:off x="9111316" y="4343178"/>
              <a:ext cx="211131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D98DA4-CB10-408E-984D-0B6102186EDA}"/>
                </a:ext>
              </a:extLst>
            </p:cNvPr>
            <p:cNvCxnSpPr>
              <a:cxnSpLocks/>
              <a:stCxn id="96" idx="3"/>
              <a:endCxn id="100" idx="7"/>
            </p:cNvCxnSpPr>
            <p:nvPr/>
          </p:nvCxnSpPr>
          <p:spPr>
            <a:xfrm flipH="1">
              <a:off x="8765146" y="4343178"/>
              <a:ext cx="167948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97AF620-E7CC-4765-8327-80FE1DBF9E43}"/>
                </a:ext>
              </a:extLst>
            </p:cNvPr>
            <p:cNvCxnSpPr>
              <a:cxnSpLocks/>
              <a:stCxn id="95" idx="3"/>
              <a:endCxn id="101" idx="7"/>
            </p:cNvCxnSpPr>
            <p:nvPr/>
          </p:nvCxnSpPr>
          <p:spPr>
            <a:xfrm flipH="1">
              <a:off x="9126495" y="4687500"/>
              <a:ext cx="195952" cy="19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972BF682-1D98-486C-B7D3-A0AAFAB70F37}"/>
                </a:ext>
              </a:extLst>
            </p:cNvPr>
            <p:cNvCxnSpPr>
              <a:cxnSpLocks/>
              <a:stCxn id="97" idx="3"/>
              <a:endCxn id="94" idx="7"/>
            </p:cNvCxnSpPr>
            <p:nvPr/>
          </p:nvCxnSpPr>
          <p:spPr>
            <a:xfrm flipH="1">
              <a:off x="8403883" y="3988581"/>
              <a:ext cx="152779" cy="18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DB98F1B-E40B-4A21-A0B9-0154FFA37EF6}"/>
                </a:ext>
              </a:extLst>
            </p:cNvPr>
            <p:cNvCxnSpPr>
              <a:cxnSpLocks/>
              <a:stCxn id="94" idx="3"/>
              <a:endCxn id="99" idx="7"/>
            </p:cNvCxnSpPr>
            <p:nvPr/>
          </p:nvCxnSpPr>
          <p:spPr>
            <a:xfrm flipH="1">
              <a:off x="8029624" y="4353477"/>
              <a:ext cx="196037" cy="155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305962-A3A5-4827-8E56-BBA02A5AE4FE}"/>
              </a:ext>
            </a:extLst>
          </p:cNvPr>
          <p:cNvSpPr txBox="1"/>
          <p:nvPr/>
        </p:nvSpPr>
        <p:spPr>
          <a:xfrm>
            <a:off x="1330446" y="2845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①生成树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DB5942-0329-47AA-A0EF-4BEA8B86C14F}"/>
              </a:ext>
            </a:extLst>
          </p:cNvPr>
          <p:cNvCxnSpPr/>
          <p:nvPr/>
        </p:nvCxnSpPr>
        <p:spPr>
          <a:xfrm>
            <a:off x="3950677" y="465992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C1AB8F-C3FB-47BE-B410-5550CB9014C1}"/>
              </a:ext>
            </a:extLst>
          </p:cNvPr>
          <p:cNvCxnSpPr>
            <a:stCxn id="92" idx="4"/>
            <a:endCxn id="97" idx="0"/>
          </p:cNvCxnSpPr>
          <p:nvPr/>
        </p:nvCxnSpPr>
        <p:spPr>
          <a:xfrm>
            <a:off x="8757559" y="3955792"/>
            <a:ext cx="0" cy="50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AB87FE-2112-46B5-99BF-A8345E3AD584}"/>
              </a:ext>
            </a:extLst>
          </p:cNvPr>
          <p:cNvCxnSpPr>
            <a:cxnSpLocks/>
            <a:stCxn id="98" idx="4"/>
            <a:endCxn id="94" idx="0"/>
          </p:cNvCxnSpPr>
          <p:nvPr/>
        </p:nvCxnSpPr>
        <p:spPr>
          <a:xfrm>
            <a:off x="8426558" y="4375993"/>
            <a:ext cx="0" cy="449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C4764CCB-9DFD-4000-94B2-15D985963B6E}"/>
              </a:ext>
            </a:extLst>
          </p:cNvPr>
          <p:cNvCxnSpPr>
            <a:cxnSpLocks/>
            <a:stCxn id="100" idx="5"/>
            <a:endCxn id="101" idx="1"/>
          </p:cNvCxnSpPr>
          <p:nvPr/>
        </p:nvCxnSpPr>
        <p:spPr>
          <a:xfrm>
            <a:off x="8876932" y="5374807"/>
            <a:ext cx="183127" cy="199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3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C076B9-7D2B-4967-A156-7329F5548C38}"/>
              </a:ext>
            </a:extLst>
          </p:cNvPr>
          <p:cNvGrpSpPr/>
          <p:nvPr/>
        </p:nvGrpSpPr>
        <p:grpSpPr>
          <a:xfrm>
            <a:off x="988591" y="299097"/>
            <a:ext cx="1951757" cy="644434"/>
            <a:chOff x="10123715" y="139337"/>
            <a:chExt cx="1689462" cy="6444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6CC930-91F0-4456-B649-35665E191C25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7BE5C0-54C4-418B-A3D4-8E210D0B6CBC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优化并查集法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ABAA6DE-7A8C-4F0D-A68E-8C56E431EF11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0649A3-A73D-483E-B8D8-0186559EF1A6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00D3D62-9A65-4517-BFF6-B7D4DC2EEC21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73867B3-55D0-493F-99CA-1A7629DCC977}"/>
              </a:ext>
            </a:extLst>
          </p:cNvPr>
          <p:cNvSpPr txBox="1"/>
          <p:nvPr/>
        </p:nvSpPr>
        <p:spPr>
          <a:xfrm>
            <a:off x="1003681" y="1087224"/>
            <a:ext cx="10099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优化并查集法是基于并查集的原理，生成最小生成树，然后通过添加环边，利用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将环压缩为点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A4A7A7-7B78-4920-8A52-11F4CFE4C584}"/>
              </a:ext>
            </a:extLst>
          </p:cNvPr>
          <p:cNvGrpSpPr/>
          <p:nvPr/>
        </p:nvGrpSpPr>
        <p:grpSpPr>
          <a:xfrm>
            <a:off x="1548923" y="3429000"/>
            <a:ext cx="5391166" cy="2879088"/>
            <a:chOff x="7926277" y="3703748"/>
            <a:chExt cx="5391166" cy="2879088"/>
          </a:xfrm>
        </p:grpSpPr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0C3B786F-C6B0-4019-BCE3-9C3153788344}"/>
                </a:ext>
              </a:extLst>
            </p:cNvPr>
            <p:cNvSpPr/>
            <p:nvPr/>
          </p:nvSpPr>
          <p:spPr>
            <a:xfrm>
              <a:off x="8631537" y="3703748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A86C56EE-AE07-486A-A472-2B1E81E609B9}"/>
                </a:ext>
              </a:extLst>
            </p:cNvPr>
            <p:cNvSpPr/>
            <p:nvPr/>
          </p:nvSpPr>
          <p:spPr>
            <a:xfrm>
              <a:off x="8300536" y="4825651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6C00AD73-F9F4-4D55-BFAD-7D3A5CA8A83D}"/>
                </a:ext>
              </a:extLst>
            </p:cNvPr>
            <p:cNvSpPr/>
            <p:nvPr/>
          </p:nvSpPr>
          <p:spPr>
            <a:xfrm>
              <a:off x="9397322" y="5159674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5FF861F-A9B2-46AC-8424-6543C0CAEE63}"/>
                </a:ext>
              </a:extLst>
            </p:cNvPr>
            <p:cNvSpPr/>
            <p:nvPr/>
          </p:nvSpPr>
          <p:spPr>
            <a:xfrm>
              <a:off x="9007969" y="4815352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4A540C8F-D99C-468A-AD81-8E0F3A7998B4}"/>
                </a:ext>
              </a:extLst>
            </p:cNvPr>
            <p:cNvSpPr/>
            <p:nvPr/>
          </p:nvSpPr>
          <p:spPr>
            <a:xfrm>
              <a:off x="8631537" y="4460755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F43BEAC7-6FFD-4E07-8718-CB5FB1964342}"/>
                </a:ext>
              </a:extLst>
            </p:cNvPr>
            <p:cNvSpPr/>
            <p:nvPr/>
          </p:nvSpPr>
          <p:spPr>
            <a:xfrm>
              <a:off x="8300536" y="4123949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B3D8DD66-D0D9-4824-A661-13E9D680E635}"/>
                </a:ext>
              </a:extLst>
            </p:cNvPr>
            <p:cNvSpPr/>
            <p:nvPr/>
          </p:nvSpPr>
          <p:spPr>
            <a:xfrm>
              <a:off x="7926277" y="5159674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FBCC1CC0-747A-41F3-9380-DE2634ACE57D}"/>
                </a:ext>
              </a:extLst>
            </p:cNvPr>
            <p:cNvSpPr/>
            <p:nvPr/>
          </p:nvSpPr>
          <p:spPr>
            <a:xfrm>
              <a:off x="8661799" y="5159674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CD3B0E1B-166F-4D77-ABA7-51346BC2E7E4}"/>
                </a:ext>
              </a:extLst>
            </p:cNvPr>
            <p:cNvSpPr/>
            <p:nvPr/>
          </p:nvSpPr>
          <p:spPr>
            <a:xfrm>
              <a:off x="9023148" y="553774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37EB2FC-7A4E-4CCE-8C7C-C86B839D85E2}"/>
                </a:ext>
              </a:extLst>
            </p:cNvPr>
            <p:cNvCxnSpPr>
              <a:cxnSpLocks/>
              <a:stCxn id="23" idx="3"/>
              <a:endCxn id="34" idx="7"/>
            </p:cNvCxnSpPr>
            <p:nvPr/>
          </p:nvCxnSpPr>
          <p:spPr>
            <a:xfrm flipH="1">
              <a:off x="8515669" y="3918881"/>
              <a:ext cx="152779" cy="241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9134FE2-20C0-4AEE-8CCF-6D9C3B84DC9F}"/>
                </a:ext>
              </a:extLst>
            </p:cNvPr>
            <p:cNvCxnSpPr>
              <a:cxnSpLocks/>
              <a:stCxn id="34" idx="5"/>
              <a:endCxn id="27" idx="1"/>
            </p:cNvCxnSpPr>
            <p:nvPr/>
          </p:nvCxnSpPr>
          <p:spPr>
            <a:xfrm>
              <a:off x="8515669" y="4339082"/>
              <a:ext cx="152779" cy="15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784C9FD-5932-4141-989C-D7B821B09588}"/>
                </a:ext>
              </a:extLst>
            </p:cNvPr>
            <p:cNvCxnSpPr>
              <a:cxnSpLocks/>
              <a:stCxn id="27" idx="5"/>
              <a:endCxn id="26" idx="1"/>
            </p:cNvCxnSpPr>
            <p:nvPr/>
          </p:nvCxnSpPr>
          <p:spPr>
            <a:xfrm>
              <a:off x="8846670" y="4675888"/>
              <a:ext cx="198210" cy="17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5CBE2A6-F40F-445E-9A27-0540189C2805}"/>
                </a:ext>
              </a:extLst>
            </p:cNvPr>
            <p:cNvCxnSpPr>
              <a:cxnSpLocks/>
              <a:stCxn id="26" idx="5"/>
              <a:endCxn id="25" idx="1"/>
            </p:cNvCxnSpPr>
            <p:nvPr/>
          </p:nvCxnSpPr>
          <p:spPr>
            <a:xfrm>
              <a:off x="9223102" y="5030485"/>
              <a:ext cx="211131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6E5B20B-5763-4268-8721-40A9E9C23D8F}"/>
                </a:ext>
              </a:extLst>
            </p:cNvPr>
            <p:cNvCxnSpPr>
              <a:cxnSpLocks/>
              <a:stCxn id="26" idx="3"/>
              <a:endCxn id="36" idx="7"/>
            </p:cNvCxnSpPr>
            <p:nvPr/>
          </p:nvCxnSpPr>
          <p:spPr>
            <a:xfrm flipH="1">
              <a:off x="8876932" y="5030485"/>
              <a:ext cx="167948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B376C50-6504-4340-BA5B-143CDB6E0CC9}"/>
                </a:ext>
              </a:extLst>
            </p:cNvPr>
            <p:cNvCxnSpPr>
              <a:cxnSpLocks/>
              <a:stCxn id="25" idx="3"/>
              <a:endCxn id="37" idx="7"/>
            </p:cNvCxnSpPr>
            <p:nvPr/>
          </p:nvCxnSpPr>
          <p:spPr>
            <a:xfrm flipH="1">
              <a:off x="9238281" y="5374807"/>
              <a:ext cx="195952" cy="19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30955E4-749F-41D1-8748-161149A077EA}"/>
                </a:ext>
              </a:extLst>
            </p:cNvPr>
            <p:cNvCxnSpPr>
              <a:cxnSpLocks/>
              <a:stCxn id="27" idx="3"/>
              <a:endCxn id="24" idx="7"/>
            </p:cNvCxnSpPr>
            <p:nvPr/>
          </p:nvCxnSpPr>
          <p:spPr>
            <a:xfrm flipH="1">
              <a:off x="8515669" y="4675888"/>
              <a:ext cx="152779" cy="18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98D203E-A30C-416E-ACA4-AFB77B30540A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8141410" y="5040784"/>
              <a:ext cx="196037" cy="155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0EECD9-2C71-4FBF-9D6E-9EF679EA97AE}"/>
                </a:ext>
              </a:extLst>
            </p:cNvPr>
            <p:cNvCxnSpPr>
              <a:cxnSpLocks/>
              <a:stCxn id="115" idx="5"/>
              <a:endCxn id="114" idx="1"/>
            </p:cNvCxnSpPr>
            <p:nvPr/>
          </p:nvCxnSpPr>
          <p:spPr>
            <a:xfrm>
              <a:off x="10377825" y="6038670"/>
              <a:ext cx="211131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2D31C71-221A-4ACC-B0D5-3BF0DBADAA66}"/>
                </a:ext>
              </a:extLst>
            </p:cNvPr>
            <p:cNvCxnSpPr>
              <a:cxnSpLocks/>
              <a:stCxn id="115" idx="3"/>
              <a:endCxn id="116" idx="7"/>
            </p:cNvCxnSpPr>
            <p:nvPr/>
          </p:nvCxnSpPr>
          <p:spPr>
            <a:xfrm flipH="1">
              <a:off x="10031655" y="6038670"/>
              <a:ext cx="167948" cy="16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BFF6486-0B4E-4BB0-B143-E4AEB6A768D3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>
            <a:xfrm flipH="1">
              <a:off x="10393004" y="6382992"/>
              <a:ext cx="195952" cy="199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15CEB1DD-8B82-4E8D-9023-BC96D8FC77F6}"/>
                </a:ext>
              </a:extLst>
            </p:cNvPr>
            <p:cNvCxnSpPr>
              <a:cxnSpLocks/>
              <a:stCxn id="134" idx="2"/>
              <a:endCxn id="135" idx="7"/>
            </p:cNvCxnSpPr>
            <p:nvPr/>
          </p:nvCxnSpPr>
          <p:spPr>
            <a:xfrm flipH="1">
              <a:off x="12300213" y="6050717"/>
              <a:ext cx="382528" cy="374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414869AC-9A2A-4CF3-B6BF-5117BB8B6A16}"/>
                </a:ext>
              </a:extLst>
            </p:cNvPr>
            <p:cNvCxnSpPr>
              <a:cxnSpLocks/>
              <a:stCxn id="134" idx="3"/>
              <a:endCxn id="136" idx="0"/>
            </p:cNvCxnSpPr>
            <p:nvPr/>
          </p:nvCxnSpPr>
          <p:spPr>
            <a:xfrm flipH="1">
              <a:off x="12609586" y="6139828"/>
              <a:ext cx="110066" cy="243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896C05A-308B-4BE4-A1A4-3FE45D348251}"/>
                </a:ext>
              </a:extLst>
            </p:cNvPr>
            <p:cNvCxnSpPr>
              <a:cxnSpLocks/>
              <a:stCxn id="134" idx="5"/>
              <a:endCxn id="137" idx="0"/>
            </p:cNvCxnSpPr>
            <p:nvPr/>
          </p:nvCxnSpPr>
          <p:spPr>
            <a:xfrm>
              <a:off x="12897874" y="6139828"/>
              <a:ext cx="110196" cy="243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9B3DB18-26DD-4F20-9CF4-1ACAA2832585}"/>
                </a:ext>
              </a:extLst>
            </p:cNvPr>
            <p:cNvCxnSpPr>
              <a:cxnSpLocks/>
              <a:stCxn id="134" idx="6"/>
              <a:endCxn id="138" idx="1"/>
            </p:cNvCxnSpPr>
            <p:nvPr/>
          </p:nvCxnSpPr>
          <p:spPr>
            <a:xfrm>
              <a:off x="12934785" y="6050717"/>
              <a:ext cx="382658" cy="369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553DE07-2486-4531-A865-170FC9DB08F8}"/>
              </a:ext>
            </a:extLst>
          </p:cNvPr>
          <p:cNvSpPr txBox="1"/>
          <p:nvPr/>
        </p:nvSpPr>
        <p:spPr>
          <a:xfrm>
            <a:off x="1285399" y="2698604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②添加环边，利用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LCA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压缩环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187D15-4D21-4780-98B2-344E795EB709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2499578" y="5100059"/>
            <a:ext cx="183127" cy="199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8F1E42-FC52-4E24-B6A5-D8F45F58E2E2}"/>
              </a:ext>
            </a:extLst>
          </p:cNvPr>
          <p:cNvCxnSpPr/>
          <p:nvPr/>
        </p:nvCxnSpPr>
        <p:spPr>
          <a:xfrm>
            <a:off x="3272012" y="4438051"/>
            <a:ext cx="10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E9D87F2-188C-4A24-AE75-4187DC2872A0}"/>
              </a:ext>
            </a:extLst>
          </p:cNvPr>
          <p:cNvGrpSpPr/>
          <p:nvPr/>
        </p:nvGrpSpPr>
        <p:grpSpPr>
          <a:xfrm>
            <a:off x="4479693" y="3446309"/>
            <a:ext cx="1517810" cy="1707970"/>
            <a:chOff x="7926277" y="3703748"/>
            <a:chExt cx="1517810" cy="1707970"/>
          </a:xfrm>
        </p:grpSpPr>
        <p:sp>
          <p:nvSpPr>
            <p:cNvPr id="71" name="流程图: 接点 70">
              <a:extLst>
                <a:ext uri="{FF2B5EF4-FFF2-40B4-BE49-F238E27FC236}">
                  <a16:creationId xmlns:a16="http://schemas.microsoft.com/office/drawing/2014/main" id="{FA915106-633F-493A-93B1-56F280532D2A}"/>
                </a:ext>
              </a:extLst>
            </p:cNvPr>
            <p:cNvSpPr/>
            <p:nvPr/>
          </p:nvSpPr>
          <p:spPr>
            <a:xfrm>
              <a:off x="8631537" y="3703748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263C1DE0-BD92-4208-AF5F-4482C77F5AED}"/>
                </a:ext>
              </a:extLst>
            </p:cNvPr>
            <p:cNvSpPr/>
            <p:nvPr/>
          </p:nvSpPr>
          <p:spPr>
            <a:xfrm>
              <a:off x="8300536" y="4825651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C0FBBED2-C2AF-4A45-B1AA-DA982E5EE8A1}"/>
                </a:ext>
              </a:extLst>
            </p:cNvPr>
            <p:cNvSpPr/>
            <p:nvPr/>
          </p:nvSpPr>
          <p:spPr>
            <a:xfrm>
              <a:off x="9007969" y="4815352"/>
              <a:ext cx="436118" cy="436118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F97AA093-7BC9-48BC-8EBB-2316D714A393}"/>
                </a:ext>
              </a:extLst>
            </p:cNvPr>
            <p:cNvSpPr/>
            <p:nvPr/>
          </p:nvSpPr>
          <p:spPr>
            <a:xfrm>
              <a:off x="8631537" y="4460755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2F16953B-D7F7-4104-8A8C-0FC5FE955DE2}"/>
                </a:ext>
              </a:extLst>
            </p:cNvPr>
            <p:cNvSpPr/>
            <p:nvPr/>
          </p:nvSpPr>
          <p:spPr>
            <a:xfrm>
              <a:off x="8300536" y="4123949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84346BC4-B408-4A6C-B356-ACCD29B925E0}"/>
                </a:ext>
              </a:extLst>
            </p:cNvPr>
            <p:cNvSpPr/>
            <p:nvPr/>
          </p:nvSpPr>
          <p:spPr>
            <a:xfrm>
              <a:off x="7926277" y="5159674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EDF724A-C970-42D5-A4B7-75CC0F94B8B3}"/>
                </a:ext>
              </a:extLst>
            </p:cNvPr>
            <p:cNvCxnSpPr>
              <a:cxnSpLocks/>
              <a:stCxn id="71" idx="3"/>
              <a:endCxn id="76" idx="7"/>
            </p:cNvCxnSpPr>
            <p:nvPr/>
          </p:nvCxnSpPr>
          <p:spPr>
            <a:xfrm flipH="1">
              <a:off x="8515669" y="3918881"/>
              <a:ext cx="152779" cy="241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837BA3D-C646-460B-87EB-9BABE71A379F}"/>
                </a:ext>
              </a:extLst>
            </p:cNvPr>
            <p:cNvCxnSpPr>
              <a:cxnSpLocks/>
              <a:stCxn id="76" idx="5"/>
              <a:endCxn id="75" idx="1"/>
            </p:cNvCxnSpPr>
            <p:nvPr/>
          </p:nvCxnSpPr>
          <p:spPr>
            <a:xfrm>
              <a:off x="8515669" y="4339082"/>
              <a:ext cx="152779" cy="158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F3A9DF0-C02A-4BC4-860C-4C884E8AFB00}"/>
                </a:ext>
              </a:extLst>
            </p:cNvPr>
            <p:cNvCxnSpPr>
              <a:cxnSpLocks/>
              <a:stCxn id="75" idx="5"/>
              <a:endCxn id="74" idx="1"/>
            </p:cNvCxnSpPr>
            <p:nvPr/>
          </p:nvCxnSpPr>
          <p:spPr>
            <a:xfrm>
              <a:off x="8846670" y="4675888"/>
              <a:ext cx="225167" cy="203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6BED46C-7D88-48F6-87EF-4C4CEEDD09B5}"/>
                </a:ext>
              </a:extLst>
            </p:cNvPr>
            <p:cNvCxnSpPr>
              <a:cxnSpLocks/>
              <a:stCxn id="75" idx="3"/>
              <a:endCxn id="72" idx="7"/>
            </p:cNvCxnSpPr>
            <p:nvPr/>
          </p:nvCxnSpPr>
          <p:spPr>
            <a:xfrm flipH="1">
              <a:off x="8515669" y="4675888"/>
              <a:ext cx="152779" cy="186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9B7A336-DED3-44D3-AC61-403003D9CDF2}"/>
                </a:ext>
              </a:extLst>
            </p:cNvPr>
            <p:cNvCxnSpPr>
              <a:cxnSpLocks/>
              <a:stCxn id="72" idx="3"/>
              <a:endCxn id="77" idx="7"/>
            </p:cNvCxnSpPr>
            <p:nvPr/>
          </p:nvCxnSpPr>
          <p:spPr>
            <a:xfrm flipH="1">
              <a:off x="8141410" y="5040784"/>
              <a:ext cx="196037" cy="155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8A0A3B-B0B5-4FBD-8793-DD6E5E8E381D}"/>
              </a:ext>
            </a:extLst>
          </p:cNvPr>
          <p:cNvCxnSpPr/>
          <p:nvPr/>
        </p:nvCxnSpPr>
        <p:spPr>
          <a:xfrm>
            <a:off x="6296566" y="4418449"/>
            <a:ext cx="10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67829B0-0609-460A-A295-E9BADF28FDFE}"/>
              </a:ext>
            </a:extLst>
          </p:cNvPr>
          <p:cNvCxnSpPr>
            <a:cxnSpLocks/>
            <a:stCxn id="71" idx="4"/>
            <a:endCxn id="75" idx="0"/>
          </p:cNvCxnSpPr>
          <p:nvPr/>
        </p:nvCxnSpPr>
        <p:spPr>
          <a:xfrm>
            <a:off x="5310975" y="3698353"/>
            <a:ext cx="0" cy="50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0ED322B-FD5E-46B5-83F9-4B24B17D57B1}"/>
              </a:ext>
            </a:extLst>
          </p:cNvPr>
          <p:cNvCxnSpPr>
            <a:cxnSpLocks/>
            <a:stCxn id="76" idx="4"/>
            <a:endCxn id="72" idx="0"/>
          </p:cNvCxnSpPr>
          <p:nvPr/>
        </p:nvCxnSpPr>
        <p:spPr>
          <a:xfrm>
            <a:off x="4979974" y="4118554"/>
            <a:ext cx="0" cy="449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31B5613-ABD9-4E80-9D13-BC712A82DD1E}"/>
              </a:ext>
            </a:extLst>
          </p:cNvPr>
          <p:cNvGrpSpPr/>
          <p:nvPr/>
        </p:nvGrpSpPr>
        <p:grpSpPr>
          <a:xfrm>
            <a:off x="7961432" y="4068065"/>
            <a:ext cx="1272081" cy="1026566"/>
            <a:chOff x="8300536" y="4207836"/>
            <a:chExt cx="1272081" cy="1026566"/>
          </a:xfrm>
        </p:grpSpPr>
        <p:sp>
          <p:nvSpPr>
            <p:cNvPr id="100" name="流程图: 接点 99">
              <a:extLst>
                <a:ext uri="{FF2B5EF4-FFF2-40B4-BE49-F238E27FC236}">
                  <a16:creationId xmlns:a16="http://schemas.microsoft.com/office/drawing/2014/main" id="{88088065-56CF-4B18-8E9C-3D4402438B95}"/>
                </a:ext>
              </a:extLst>
            </p:cNvPr>
            <p:cNvSpPr/>
            <p:nvPr/>
          </p:nvSpPr>
          <p:spPr>
            <a:xfrm>
              <a:off x="8300536" y="4825651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流程图: 接点 100">
              <a:extLst>
                <a:ext uri="{FF2B5EF4-FFF2-40B4-BE49-F238E27FC236}">
                  <a16:creationId xmlns:a16="http://schemas.microsoft.com/office/drawing/2014/main" id="{459CB38B-9E7D-46DD-8F26-D750C6C2B998}"/>
                </a:ext>
              </a:extLst>
            </p:cNvPr>
            <p:cNvSpPr/>
            <p:nvPr/>
          </p:nvSpPr>
          <p:spPr>
            <a:xfrm>
              <a:off x="9136499" y="4798284"/>
              <a:ext cx="436118" cy="436118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7EA446CB-55ED-4706-A977-D0BCF8AD8B2E}"/>
                </a:ext>
              </a:extLst>
            </p:cNvPr>
            <p:cNvSpPr/>
            <p:nvPr/>
          </p:nvSpPr>
          <p:spPr>
            <a:xfrm>
              <a:off x="8631536" y="4207836"/>
              <a:ext cx="504963" cy="504963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DF0820E-7CDE-47BF-A369-3D62B6847416}"/>
                </a:ext>
              </a:extLst>
            </p:cNvPr>
            <p:cNvCxnSpPr>
              <a:cxnSpLocks/>
              <a:stCxn id="102" idx="5"/>
              <a:endCxn id="101" idx="1"/>
            </p:cNvCxnSpPr>
            <p:nvPr/>
          </p:nvCxnSpPr>
          <p:spPr>
            <a:xfrm>
              <a:off x="9062549" y="4638849"/>
              <a:ext cx="137818" cy="223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E062AD6-AB82-4CC6-A1AF-8AE06599B3AE}"/>
                </a:ext>
              </a:extLst>
            </p:cNvPr>
            <p:cNvCxnSpPr>
              <a:cxnSpLocks/>
              <a:stCxn id="102" idx="3"/>
              <a:endCxn id="100" idx="7"/>
            </p:cNvCxnSpPr>
            <p:nvPr/>
          </p:nvCxnSpPr>
          <p:spPr>
            <a:xfrm flipH="1">
              <a:off x="8515669" y="4638849"/>
              <a:ext cx="189817" cy="223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E5FBF9A-11C3-4097-B63B-3EEFDAC4BD3F}"/>
              </a:ext>
            </a:extLst>
          </p:cNvPr>
          <p:cNvSpPr/>
          <p:nvPr/>
        </p:nvSpPr>
        <p:spPr>
          <a:xfrm>
            <a:off x="2210951" y="4449613"/>
            <a:ext cx="1088968" cy="1157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8FBB317D-5DB5-4B19-8FCC-313D62B0A3A3}"/>
              </a:ext>
            </a:extLst>
          </p:cNvPr>
          <p:cNvSpPr/>
          <p:nvPr/>
        </p:nvSpPr>
        <p:spPr>
          <a:xfrm>
            <a:off x="4174691" y="5893111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61A9E8DE-A43F-4729-B81F-C2529B4816CD}"/>
              </a:ext>
            </a:extLst>
          </p:cNvPr>
          <p:cNvSpPr/>
          <p:nvPr/>
        </p:nvSpPr>
        <p:spPr>
          <a:xfrm>
            <a:off x="3785338" y="5548789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B25FA6DC-E9DD-4AF6-9B29-B619A1DB0C2B}"/>
              </a:ext>
            </a:extLst>
          </p:cNvPr>
          <p:cNvSpPr/>
          <p:nvPr/>
        </p:nvSpPr>
        <p:spPr>
          <a:xfrm>
            <a:off x="3439168" y="5893111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E5A63098-5E3D-4ABF-BCE6-43E7CB391384}"/>
              </a:ext>
            </a:extLst>
          </p:cNvPr>
          <p:cNvSpPr/>
          <p:nvPr/>
        </p:nvSpPr>
        <p:spPr>
          <a:xfrm>
            <a:off x="3800517" y="6271177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DC043C5-BD43-401A-9AB2-C841132F2245}"/>
              </a:ext>
            </a:extLst>
          </p:cNvPr>
          <p:cNvCxnSpPr>
            <a:cxnSpLocks/>
            <a:stCxn id="116" idx="5"/>
            <a:endCxn id="117" idx="1"/>
          </p:cNvCxnSpPr>
          <p:nvPr/>
        </p:nvCxnSpPr>
        <p:spPr>
          <a:xfrm>
            <a:off x="3654301" y="6108244"/>
            <a:ext cx="183127" cy="1998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09F14DF-2023-4000-94D9-5BF3F723F3B3}"/>
              </a:ext>
            </a:extLst>
          </p:cNvPr>
          <p:cNvCxnSpPr>
            <a:cxnSpLocks/>
          </p:cNvCxnSpPr>
          <p:nvPr/>
        </p:nvCxnSpPr>
        <p:spPr>
          <a:xfrm>
            <a:off x="4640466" y="6056357"/>
            <a:ext cx="106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id="{FDDB4D84-7279-4B64-990F-3DA10C769516}"/>
              </a:ext>
            </a:extLst>
          </p:cNvPr>
          <p:cNvSpPr/>
          <p:nvPr/>
        </p:nvSpPr>
        <p:spPr>
          <a:xfrm>
            <a:off x="6305387" y="5649947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6EC6D977-83C6-46A3-AB26-37BA6AA871B1}"/>
              </a:ext>
            </a:extLst>
          </p:cNvPr>
          <p:cNvSpPr/>
          <p:nvPr/>
        </p:nvSpPr>
        <p:spPr>
          <a:xfrm>
            <a:off x="5707726" y="6113436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DC82EF2D-368B-4CB4-969E-8445CFDF4D84}"/>
              </a:ext>
            </a:extLst>
          </p:cNvPr>
          <p:cNvSpPr/>
          <p:nvPr/>
        </p:nvSpPr>
        <p:spPr>
          <a:xfrm>
            <a:off x="6106210" y="6108244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915E04D5-E286-4AF8-888E-61F244396291}"/>
              </a:ext>
            </a:extLst>
          </p:cNvPr>
          <p:cNvSpPr/>
          <p:nvPr/>
        </p:nvSpPr>
        <p:spPr>
          <a:xfrm>
            <a:off x="6504694" y="6108244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7555AEAC-5DA2-49E1-8BD5-887258B6A6F9}"/>
              </a:ext>
            </a:extLst>
          </p:cNvPr>
          <p:cNvSpPr/>
          <p:nvPr/>
        </p:nvSpPr>
        <p:spPr>
          <a:xfrm>
            <a:off x="6903178" y="6108244"/>
            <a:ext cx="252044" cy="252044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CB1239E-48F5-406B-925B-D2EB5185E58B}"/>
              </a:ext>
            </a:extLst>
          </p:cNvPr>
          <p:cNvSpPr txBox="1"/>
          <p:nvPr/>
        </p:nvSpPr>
        <p:spPr>
          <a:xfrm>
            <a:off x="4595303" y="5706139"/>
            <a:ext cx="13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路径压缩</a:t>
            </a: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B1EEBE8-9719-43F1-B222-0EA512E1EFB7}"/>
              </a:ext>
            </a:extLst>
          </p:cNvPr>
          <p:cNvSpPr/>
          <p:nvPr/>
        </p:nvSpPr>
        <p:spPr>
          <a:xfrm>
            <a:off x="3342532" y="5490249"/>
            <a:ext cx="3864309" cy="1102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73770" y="3328709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复杂度验证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A4C7A8-72D5-4A2C-B6EC-4C562EA6B7F9}"/>
              </a:ext>
            </a:extLst>
          </p:cNvPr>
          <p:cNvSpPr txBox="1"/>
          <p:nvPr/>
        </p:nvSpPr>
        <p:spPr>
          <a:xfrm>
            <a:off x="6901112" y="4232219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分析时间复杂度和空间复杂度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423577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901146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优化并查集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EDAC1F-CA9E-47DF-9950-B0F8B4E2C183}"/>
              </a:ext>
            </a:extLst>
          </p:cNvPr>
          <p:cNvSpPr txBox="1"/>
          <p:nvPr/>
        </p:nvSpPr>
        <p:spPr>
          <a:xfrm>
            <a:off x="1003291" y="1104639"/>
            <a:ext cx="10099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mediumG.txt 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largeG.txt 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中的无向图测试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优化并查集法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的性能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，此处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Medium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图找到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个桥，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Large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找到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CFA299-60E9-44DD-B675-75AB82A58619}"/>
                  </a:ext>
                </a:extLst>
              </p:cNvPr>
              <p:cNvSpPr txBox="1"/>
              <p:nvPr/>
            </p:nvSpPr>
            <p:spPr>
              <a:xfrm>
                <a:off x="988592" y="3768203"/>
                <a:ext cx="1009943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①通过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DFS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构建最小生成树，复杂度为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LCA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查找公共祖先，最差情况下遍历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次，即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③压缩路径复杂度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0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④添加环边的次数最差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次，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CFA299-60E9-44DD-B675-75AB82A58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92" y="3768203"/>
                <a:ext cx="10099431" cy="2062103"/>
              </a:xfrm>
              <a:prstGeom prst="rect">
                <a:avLst/>
              </a:prstGeom>
              <a:blipFill>
                <a:blip r:embed="rId3"/>
                <a:stretch>
                  <a:fillRect l="-604" t="-1479" b="-4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20E70B7-4BCC-4BE3-859F-116F29375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49" y="2474893"/>
            <a:ext cx="5802302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/>
              <p:nvPr/>
            </p:nvSpPr>
            <p:spPr>
              <a:xfrm>
                <a:off x="893882" y="981110"/>
                <a:ext cx="10099431" cy="96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时间复杂度验证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根据数据可以看到，①在稀疏图（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e=n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		    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②在稠密图（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0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2" y="981110"/>
                <a:ext cx="10099431" cy="960328"/>
              </a:xfrm>
              <a:prstGeom prst="rect">
                <a:avLst/>
              </a:prstGeom>
              <a:blipFill>
                <a:blip r:embed="rId3"/>
                <a:stretch>
                  <a:fillRect l="-664" t="-3822" b="-10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27ED9-C5E4-4078-A8F1-88C998B22A0E}"/>
              </a:ext>
            </a:extLst>
          </p:cNvPr>
          <p:cNvCxnSpPr>
            <a:cxnSpLocks/>
          </p:cNvCxnSpPr>
          <p:nvPr/>
        </p:nvCxnSpPr>
        <p:spPr>
          <a:xfrm>
            <a:off x="6096000" y="2942492"/>
            <a:ext cx="0" cy="301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3152BE-38C9-46A5-81EE-9F1360F04116}"/>
              </a:ext>
            </a:extLst>
          </p:cNvPr>
          <p:cNvGrpSpPr/>
          <p:nvPr/>
        </p:nvGrpSpPr>
        <p:grpSpPr>
          <a:xfrm>
            <a:off x="988592" y="299097"/>
            <a:ext cx="1520146" cy="644434"/>
            <a:chOff x="10123715" y="139337"/>
            <a:chExt cx="1689462" cy="6444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0DCCB-D354-4796-B692-992CB080ACD1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E1F1504-04FE-42FC-B0AC-24A6F8965265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并查集法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99E696E-9F85-40AA-940D-E9A884801655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68A0CCD-4078-444D-A934-5416F2027540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7373F0-8062-421D-B16F-1E20B8D8F969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AC42567-EB84-4540-AD2E-C4E1FBB7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21" y="2160932"/>
            <a:ext cx="4584589" cy="27556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043C2A-992B-41B6-89D3-8CC7367BC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91" y="2160931"/>
            <a:ext cx="4584589" cy="275563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6999CF-058F-421C-8C10-F5D8A847E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30036"/>
              </p:ext>
            </p:extLst>
          </p:nvPr>
        </p:nvGraphicFramePr>
        <p:xfrm>
          <a:off x="998034" y="5076790"/>
          <a:ext cx="4711701" cy="1600200"/>
        </p:xfrm>
        <a:graphic>
          <a:graphicData uri="http://schemas.openxmlformats.org/drawingml/2006/table">
            <a:tbl>
              <a:tblPr/>
              <a:tblGrid>
                <a:gridCol w="1029758">
                  <a:extLst>
                    <a:ext uri="{9D8B030D-6E8A-4147-A177-3AD203B41FA5}">
                      <a16:colId xmlns:a16="http://schemas.microsoft.com/office/drawing/2014/main" val="121232663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117021433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509858496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33455548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4089386492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3986670626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优化并查集时间复杂度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083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481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499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9764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054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9860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2.933333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579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318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7754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27D0FB-F784-4B7D-A2BB-D7D36399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12686"/>
              </p:ext>
            </p:extLst>
          </p:nvPr>
        </p:nvGraphicFramePr>
        <p:xfrm>
          <a:off x="6524791" y="5108095"/>
          <a:ext cx="4711701" cy="1600200"/>
        </p:xfrm>
        <a:graphic>
          <a:graphicData uri="http://schemas.openxmlformats.org/drawingml/2006/table">
            <a:tbl>
              <a:tblPr/>
              <a:tblGrid>
                <a:gridCol w="1029758">
                  <a:extLst>
                    <a:ext uri="{9D8B030D-6E8A-4147-A177-3AD203B41FA5}">
                      <a16:colId xmlns:a16="http://schemas.microsoft.com/office/drawing/2014/main" val="88375721"/>
                    </a:ext>
                  </a:extLst>
                </a:gridCol>
                <a:gridCol w="597357">
                  <a:extLst>
                    <a:ext uri="{9D8B030D-6E8A-4147-A177-3AD203B41FA5}">
                      <a16:colId xmlns:a16="http://schemas.microsoft.com/office/drawing/2014/main" val="1342083924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15249811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349973973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16372783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3649187133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优化并查集时间复杂度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稠密图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939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781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4767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25005000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646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3.998002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8.994006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15.98801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24.98002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315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714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3.829268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8.914634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16.53659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24.37805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815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5484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9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68090" y="3320506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其他优化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EE2914C-BF2C-4342-9264-76A54E67DBC2}"/>
              </a:ext>
            </a:extLst>
          </p:cNvPr>
          <p:cNvSpPr/>
          <p:nvPr/>
        </p:nvSpPr>
        <p:spPr>
          <a:xfrm>
            <a:off x="8225150" y="430296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非算法优化点</a:t>
            </a:r>
          </a:p>
        </p:txBody>
      </p:sp>
    </p:spTree>
    <p:extLst>
      <p:ext uri="{BB962C8B-B14F-4D97-AF65-F5344CB8AC3E}">
        <p14:creationId xmlns:p14="http://schemas.microsoft.com/office/powerpoint/2010/main" val="32577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9BE2C9-B2E0-4174-A4AE-E7CBF156B0DD}"/>
              </a:ext>
            </a:extLst>
          </p:cNvPr>
          <p:cNvGrpSpPr/>
          <p:nvPr/>
        </p:nvGrpSpPr>
        <p:grpSpPr>
          <a:xfrm>
            <a:off x="1679150" y="1716270"/>
            <a:ext cx="789899" cy="912097"/>
            <a:chOff x="2753401" y="2232844"/>
            <a:chExt cx="1171412" cy="1352630"/>
          </a:xfrm>
        </p:grpSpPr>
        <p:sp>
          <p:nvSpPr>
            <p:cNvPr id="13" name="Shape 1593">
              <a:extLst>
                <a:ext uri="{FF2B5EF4-FFF2-40B4-BE49-F238E27FC236}">
                  <a16:creationId xmlns:a16="http://schemas.microsoft.com/office/drawing/2014/main" id="{8A2B07BF-E784-4D78-8D88-C50ECBD5AF56}"/>
                </a:ext>
              </a:extLst>
            </p:cNvPr>
            <p:cNvSpPr/>
            <p:nvPr/>
          </p:nvSpPr>
          <p:spPr>
            <a:xfrm flipH="1">
              <a:off x="2753401" y="223284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Shape 1603">
              <a:extLst>
                <a:ext uri="{FF2B5EF4-FFF2-40B4-BE49-F238E27FC236}">
                  <a16:creationId xmlns:a16="http://schemas.microsoft.com/office/drawing/2014/main" id="{8EE9D469-2409-422B-BAE5-1AD8406FC14F}"/>
                </a:ext>
              </a:extLst>
            </p:cNvPr>
            <p:cNvSpPr/>
            <p:nvPr/>
          </p:nvSpPr>
          <p:spPr>
            <a:xfrm>
              <a:off x="3121255" y="2719509"/>
              <a:ext cx="435705" cy="3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5" extrusionOk="0">
                  <a:moveTo>
                    <a:pt x="8489" y="0"/>
                  </a:moveTo>
                  <a:cubicBezTo>
                    <a:pt x="7689" y="-4"/>
                    <a:pt x="6958" y="348"/>
                    <a:pt x="6379" y="981"/>
                  </a:cubicBezTo>
                  <a:lnTo>
                    <a:pt x="6379" y="1000"/>
                  </a:lnTo>
                  <a:cubicBezTo>
                    <a:pt x="5894" y="1569"/>
                    <a:pt x="5631" y="2295"/>
                    <a:pt x="5576" y="3077"/>
                  </a:cubicBezTo>
                  <a:lnTo>
                    <a:pt x="4136" y="3135"/>
                  </a:lnTo>
                  <a:cubicBezTo>
                    <a:pt x="4060" y="3137"/>
                    <a:pt x="4061" y="3245"/>
                    <a:pt x="4002" y="3288"/>
                  </a:cubicBezTo>
                  <a:lnTo>
                    <a:pt x="2947" y="3288"/>
                  </a:lnTo>
                  <a:cubicBezTo>
                    <a:pt x="2036" y="3287"/>
                    <a:pt x="1279" y="3540"/>
                    <a:pt x="753" y="4135"/>
                  </a:cubicBezTo>
                  <a:cubicBezTo>
                    <a:pt x="493" y="4430"/>
                    <a:pt x="307" y="4810"/>
                    <a:pt x="184" y="5231"/>
                  </a:cubicBezTo>
                  <a:cubicBezTo>
                    <a:pt x="61" y="5652"/>
                    <a:pt x="0" y="6112"/>
                    <a:pt x="0" y="6634"/>
                  </a:cubicBezTo>
                  <a:lnTo>
                    <a:pt x="0" y="6692"/>
                  </a:lnTo>
                  <a:lnTo>
                    <a:pt x="0" y="18095"/>
                  </a:lnTo>
                  <a:lnTo>
                    <a:pt x="0" y="18153"/>
                  </a:lnTo>
                  <a:cubicBezTo>
                    <a:pt x="0" y="18675"/>
                    <a:pt x="61" y="19135"/>
                    <a:pt x="184" y="19556"/>
                  </a:cubicBezTo>
                  <a:cubicBezTo>
                    <a:pt x="366" y="20188"/>
                    <a:pt x="707" y="20713"/>
                    <a:pt x="1189" y="21037"/>
                  </a:cubicBezTo>
                  <a:cubicBezTo>
                    <a:pt x="1670" y="21363"/>
                    <a:pt x="2261" y="21498"/>
                    <a:pt x="2947" y="21499"/>
                  </a:cubicBezTo>
                  <a:lnTo>
                    <a:pt x="18652" y="21499"/>
                  </a:lnTo>
                  <a:lnTo>
                    <a:pt x="18669" y="21499"/>
                  </a:lnTo>
                  <a:cubicBezTo>
                    <a:pt x="18706" y="21497"/>
                    <a:pt x="18733" y="21482"/>
                    <a:pt x="18769" y="21479"/>
                  </a:cubicBezTo>
                  <a:lnTo>
                    <a:pt x="18769" y="21595"/>
                  </a:lnTo>
                  <a:cubicBezTo>
                    <a:pt x="19667" y="21596"/>
                    <a:pt x="20386" y="21335"/>
                    <a:pt x="20879" y="20768"/>
                  </a:cubicBezTo>
                  <a:cubicBezTo>
                    <a:pt x="21372" y="20201"/>
                    <a:pt x="21600" y="19376"/>
                    <a:pt x="21599" y="18345"/>
                  </a:cubicBezTo>
                  <a:lnTo>
                    <a:pt x="21599" y="6942"/>
                  </a:lnTo>
                  <a:cubicBezTo>
                    <a:pt x="21600" y="6294"/>
                    <a:pt x="21469" y="5762"/>
                    <a:pt x="21281" y="5288"/>
                  </a:cubicBezTo>
                  <a:cubicBezTo>
                    <a:pt x="21165" y="4871"/>
                    <a:pt x="20991" y="4514"/>
                    <a:pt x="20745" y="4211"/>
                  </a:cubicBezTo>
                  <a:cubicBezTo>
                    <a:pt x="20252" y="3605"/>
                    <a:pt x="19516" y="3314"/>
                    <a:pt x="18652" y="3288"/>
                  </a:cubicBezTo>
                  <a:lnTo>
                    <a:pt x="16090" y="3288"/>
                  </a:lnTo>
                  <a:cubicBezTo>
                    <a:pt x="16068" y="2424"/>
                    <a:pt x="15782" y="1625"/>
                    <a:pt x="15220" y="1000"/>
                  </a:cubicBezTo>
                  <a:cubicBezTo>
                    <a:pt x="14665" y="357"/>
                    <a:pt x="13942" y="-4"/>
                    <a:pt x="13144" y="0"/>
                  </a:cubicBezTo>
                  <a:lnTo>
                    <a:pt x="8489" y="0"/>
                  </a:lnTo>
                  <a:close/>
                  <a:moveTo>
                    <a:pt x="8489" y="923"/>
                  </a:moveTo>
                  <a:lnTo>
                    <a:pt x="13144" y="923"/>
                  </a:lnTo>
                  <a:cubicBezTo>
                    <a:pt x="13746" y="927"/>
                    <a:pt x="14222" y="1168"/>
                    <a:pt x="14650" y="1654"/>
                  </a:cubicBezTo>
                  <a:cubicBezTo>
                    <a:pt x="15105" y="2167"/>
                    <a:pt x="15299" y="2710"/>
                    <a:pt x="15303" y="3404"/>
                  </a:cubicBezTo>
                  <a:lnTo>
                    <a:pt x="15303" y="3692"/>
                  </a:lnTo>
                  <a:lnTo>
                    <a:pt x="15303" y="3750"/>
                  </a:lnTo>
                  <a:cubicBezTo>
                    <a:pt x="15303" y="3871"/>
                    <a:pt x="15346" y="3991"/>
                    <a:pt x="15421" y="4077"/>
                  </a:cubicBezTo>
                  <a:cubicBezTo>
                    <a:pt x="15495" y="4163"/>
                    <a:pt x="15600" y="4211"/>
                    <a:pt x="15705" y="4211"/>
                  </a:cubicBezTo>
                  <a:lnTo>
                    <a:pt x="18652" y="4211"/>
                  </a:lnTo>
                  <a:cubicBezTo>
                    <a:pt x="18692" y="4213"/>
                    <a:pt x="18714" y="4228"/>
                    <a:pt x="18753" y="4231"/>
                  </a:cubicBezTo>
                  <a:lnTo>
                    <a:pt x="18753" y="4308"/>
                  </a:lnTo>
                  <a:cubicBezTo>
                    <a:pt x="19129" y="4321"/>
                    <a:pt x="19458" y="4385"/>
                    <a:pt x="19724" y="4500"/>
                  </a:cubicBezTo>
                  <a:cubicBezTo>
                    <a:pt x="19885" y="4596"/>
                    <a:pt x="20046" y="4708"/>
                    <a:pt x="20159" y="4846"/>
                  </a:cubicBezTo>
                  <a:cubicBezTo>
                    <a:pt x="20468" y="5225"/>
                    <a:pt x="20644" y="5812"/>
                    <a:pt x="20645" y="6692"/>
                  </a:cubicBezTo>
                  <a:lnTo>
                    <a:pt x="20645" y="18095"/>
                  </a:lnTo>
                  <a:cubicBezTo>
                    <a:pt x="20644" y="18976"/>
                    <a:pt x="20467" y="19564"/>
                    <a:pt x="20159" y="19941"/>
                  </a:cubicBezTo>
                  <a:cubicBezTo>
                    <a:pt x="19851" y="20318"/>
                    <a:pt x="19369" y="20542"/>
                    <a:pt x="18635" y="20576"/>
                  </a:cubicBezTo>
                  <a:lnTo>
                    <a:pt x="2947" y="20576"/>
                  </a:lnTo>
                  <a:cubicBezTo>
                    <a:pt x="2157" y="20574"/>
                    <a:pt x="1647" y="20348"/>
                    <a:pt x="1323" y="19980"/>
                  </a:cubicBezTo>
                  <a:cubicBezTo>
                    <a:pt x="1158" y="19793"/>
                    <a:pt x="1028" y="19572"/>
                    <a:pt x="938" y="19268"/>
                  </a:cubicBezTo>
                  <a:cubicBezTo>
                    <a:pt x="849" y="18965"/>
                    <a:pt x="804" y="18598"/>
                    <a:pt x="804" y="18153"/>
                  </a:cubicBezTo>
                  <a:lnTo>
                    <a:pt x="804" y="18095"/>
                  </a:lnTo>
                  <a:lnTo>
                    <a:pt x="804" y="6692"/>
                  </a:lnTo>
                  <a:lnTo>
                    <a:pt x="804" y="6634"/>
                  </a:lnTo>
                  <a:cubicBezTo>
                    <a:pt x="804" y="6189"/>
                    <a:pt x="849" y="5822"/>
                    <a:pt x="938" y="5519"/>
                  </a:cubicBezTo>
                  <a:cubicBezTo>
                    <a:pt x="1074" y="5065"/>
                    <a:pt x="1293" y="4775"/>
                    <a:pt x="1607" y="4558"/>
                  </a:cubicBezTo>
                  <a:cubicBezTo>
                    <a:pt x="1923" y="4342"/>
                    <a:pt x="2357" y="4211"/>
                    <a:pt x="2947" y="4211"/>
                  </a:cubicBezTo>
                  <a:lnTo>
                    <a:pt x="4437" y="4211"/>
                  </a:lnTo>
                  <a:cubicBezTo>
                    <a:pt x="4511" y="4211"/>
                    <a:pt x="4511" y="4098"/>
                    <a:pt x="4571" y="4058"/>
                  </a:cubicBezTo>
                  <a:lnTo>
                    <a:pt x="5643" y="4058"/>
                  </a:lnTo>
                  <a:cubicBezTo>
                    <a:pt x="5697" y="4058"/>
                    <a:pt x="5744" y="4024"/>
                    <a:pt x="5793" y="4000"/>
                  </a:cubicBezTo>
                  <a:cubicBezTo>
                    <a:pt x="5853" y="4040"/>
                    <a:pt x="5853" y="4154"/>
                    <a:pt x="5927" y="4154"/>
                  </a:cubicBezTo>
                  <a:cubicBezTo>
                    <a:pt x="6149" y="4154"/>
                    <a:pt x="6329" y="3947"/>
                    <a:pt x="6329" y="3692"/>
                  </a:cubicBezTo>
                  <a:lnTo>
                    <a:pt x="6329" y="3404"/>
                  </a:lnTo>
                  <a:lnTo>
                    <a:pt x="6329" y="3346"/>
                  </a:lnTo>
                  <a:cubicBezTo>
                    <a:pt x="6332" y="2686"/>
                    <a:pt x="6535" y="2129"/>
                    <a:pt x="6948" y="1635"/>
                  </a:cubicBezTo>
                  <a:cubicBezTo>
                    <a:pt x="7407" y="1152"/>
                    <a:pt x="7895" y="927"/>
                    <a:pt x="8489" y="923"/>
                  </a:cubicBezTo>
                  <a:close/>
                  <a:moveTo>
                    <a:pt x="10917" y="6154"/>
                  </a:moveTo>
                  <a:cubicBezTo>
                    <a:pt x="9404" y="6149"/>
                    <a:pt x="8064" y="6792"/>
                    <a:pt x="6999" y="8038"/>
                  </a:cubicBezTo>
                  <a:cubicBezTo>
                    <a:pt x="5913" y="9261"/>
                    <a:pt x="5354" y="10801"/>
                    <a:pt x="5358" y="12538"/>
                  </a:cubicBezTo>
                  <a:cubicBezTo>
                    <a:pt x="5354" y="14274"/>
                    <a:pt x="5915" y="15798"/>
                    <a:pt x="6999" y="17018"/>
                  </a:cubicBezTo>
                  <a:cubicBezTo>
                    <a:pt x="8062" y="18243"/>
                    <a:pt x="9407" y="18888"/>
                    <a:pt x="10917" y="18903"/>
                  </a:cubicBezTo>
                  <a:cubicBezTo>
                    <a:pt x="12427" y="18889"/>
                    <a:pt x="13756" y="18244"/>
                    <a:pt x="14818" y="17018"/>
                  </a:cubicBezTo>
                  <a:cubicBezTo>
                    <a:pt x="15886" y="15798"/>
                    <a:pt x="16447" y="14271"/>
                    <a:pt x="16459" y="12538"/>
                  </a:cubicBezTo>
                  <a:cubicBezTo>
                    <a:pt x="16446" y="10804"/>
                    <a:pt x="15887" y="9261"/>
                    <a:pt x="14818" y="8038"/>
                  </a:cubicBezTo>
                  <a:cubicBezTo>
                    <a:pt x="13758" y="6795"/>
                    <a:pt x="12429" y="6149"/>
                    <a:pt x="10917" y="6154"/>
                  </a:cubicBezTo>
                  <a:close/>
                  <a:moveTo>
                    <a:pt x="10917" y="7077"/>
                  </a:moveTo>
                  <a:cubicBezTo>
                    <a:pt x="12237" y="7081"/>
                    <a:pt x="13314" y="7609"/>
                    <a:pt x="14249" y="8692"/>
                  </a:cubicBezTo>
                  <a:cubicBezTo>
                    <a:pt x="15179" y="9766"/>
                    <a:pt x="15638" y="11019"/>
                    <a:pt x="15655" y="12538"/>
                  </a:cubicBezTo>
                  <a:cubicBezTo>
                    <a:pt x="15638" y="14056"/>
                    <a:pt x="15178" y="15291"/>
                    <a:pt x="14249" y="16364"/>
                  </a:cubicBezTo>
                  <a:cubicBezTo>
                    <a:pt x="13314" y="17432"/>
                    <a:pt x="12239" y="17960"/>
                    <a:pt x="10917" y="17980"/>
                  </a:cubicBezTo>
                  <a:cubicBezTo>
                    <a:pt x="9594" y="17960"/>
                    <a:pt x="8501" y="17430"/>
                    <a:pt x="7568" y="16364"/>
                  </a:cubicBezTo>
                  <a:cubicBezTo>
                    <a:pt x="6623" y="15289"/>
                    <a:pt x="6166" y="14053"/>
                    <a:pt x="6162" y="12538"/>
                  </a:cubicBezTo>
                  <a:cubicBezTo>
                    <a:pt x="6165" y="11021"/>
                    <a:pt x="6626" y="9763"/>
                    <a:pt x="7568" y="8692"/>
                  </a:cubicBezTo>
                  <a:cubicBezTo>
                    <a:pt x="8506" y="7605"/>
                    <a:pt x="9596" y="7081"/>
                    <a:pt x="10917" y="7077"/>
                  </a:cubicBezTo>
                  <a:close/>
                  <a:moveTo>
                    <a:pt x="10866" y="8615"/>
                  </a:moveTo>
                  <a:cubicBezTo>
                    <a:pt x="10017" y="8612"/>
                    <a:pt x="9244" y="8955"/>
                    <a:pt x="8623" y="9615"/>
                  </a:cubicBezTo>
                  <a:lnTo>
                    <a:pt x="8606" y="9615"/>
                  </a:lnTo>
                  <a:lnTo>
                    <a:pt x="8489" y="9750"/>
                  </a:lnTo>
                  <a:cubicBezTo>
                    <a:pt x="7836" y="10495"/>
                    <a:pt x="7497" y="11451"/>
                    <a:pt x="7501" y="12499"/>
                  </a:cubicBezTo>
                  <a:cubicBezTo>
                    <a:pt x="7496" y="13548"/>
                    <a:pt x="7839" y="14491"/>
                    <a:pt x="8489" y="15230"/>
                  </a:cubicBezTo>
                  <a:cubicBezTo>
                    <a:pt x="9136" y="15979"/>
                    <a:pt x="9959" y="16350"/>
                    <a:pt x="10866" y="16364"/>
                  </a:cubicBezTo>
                  <a:lnTo>
                    <a:pt x="10883" y="16364"/>
                  </a:lnTo>
                  <a:cubicBezTo>
                    <a:pt x="11727" y="16348"/>
                    <a:pt x="12506" y="16024"/>
                    <a:pt x="13127" y="15384"/>
                  </a:cubicBezTo>
                  <a:lnTo>
                    <a:pt x="13127" y="15364"/>
                  </a:lnTo>
                  <a:lnTo>
                    <a:pt x="13261" y="15230"/>
                  </a:lnTo>
                  <a:cubicBezTo>
                    <a:pt x="13912" y="14490"/>
                    <a:pt x="14237" y="13547"/>
                    <a:pt x="14232" y="12499"/>
                  </a:cubicBezTo>
                  <a:cubicBezTo>
                    <a:pt x="14236" y="11451"/>
                    <a:pt x="13913" y="10513"/>
                    <a:pt x="13261" y="9769"/>
                  </a:cubicBezTo>
                  <a:cubicBezTo>
                    <a:pt x="12617" y="9024"/>
                    <a:pt x="11785" y="8611"/>
                    <a:pt x="10866" y="8615"/>
                  </a:cubicBezTo>
                  <a:close/>
                  <a:moveTo>
                    <a:pt x="10866" y="9538"/>
                  </a:moveTo>
                  <a:cubicBezTo>
                    <a:pt x="11588" y="9542"/>
                    <a:pt x="12172" y="9815"/>
                    <a:pt x="12691" y="10403"/>
                  </a:cubicBezTo>
                  <a:cubicBezTo>
                    <a:pt x="13201" y="10996"/>
                    <a:pt x="13424" y="11663"/>
                    <a:pt x="13428" y="12499"/>
                  </a:cubicBezTo>
                  <a:cubicBezTo>
                    <a:pt x="13423" y="13335"/>
                    <a:pt x="13204" y="13980"/>
                    <a:pt x="12691" y="14576"/>
                  </a:cubicBezTo>
                  <a:lnTo>
                    <a:pt x="12574" y="14711"/>
                  </a:lnTo>
                  <a:cubicBezTo>
                    <a:pt x="12101" y="15185"/>
                    <a:pt x="11543" y="15420"/>
                    <a:pt x="10883" y="15441"/>
                  </a:cubicBezTo>
                  <a:cubicBezTo>
                    <a:pt x="10151" y="15422"/>
                    <a:pt x="9574" y="15162"/>
                    <a:pt x="9058" y="14576"/>
                  </a:cubicBezTo>
                  <a:cubicBezTo>
                    <a:pt x="8546" y="13980"/>
                    <a:pt x="8309" y="13334"/>
                    <a:pt x="8305" y="12499"/>
                  </a:cubicBezTo>
                  <a:cubicBezTo>
                    <a:pt x="8309" y="11663"/>
                    <a:pt x="8549" y="10996"/>
                    <a:pt x="9058" y="10403"/>
                  </a:cubicBezTo>
                  <a:lnTo>
                    <a:pt x="9175" y="10269"/>
                  </a:lnTo>
                  <a:cubicBezTo>
                    <a:pt x="9654" y="9777"/>
                    <a:pt x="10204" y="9541"/>
                    <a:pt x="10866" y="95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85060E7-F5C1-4561-ACAB-E57076B25B68}"/>
              </a:ext>
            </a:extLst>
          </p:cNvPr>
          <p:cNvGrpSpPr/>
          <p:nvPr/>
        </p:nvGrpSpPr>
        <p:grpSpPr>
          <a:xfrm>
            <a:off x="1671681" y="3252516"/>
            <a:ext cx="789899" cy="912097"/>
            <a:chOff x="3342276" y="3286458"/>
            <a:chExt cx="1171412" cy="1352630"/>
          </a:xfrm>
        </p:grpSpPr>
        <p:sp>
          <p:nvSpPr>
            <p:cNvPr id="14" name="Shape 1594">
              <a:extLst>
                <a:ext uri="{FF2B5EF4-FFF2-40B4-BE49-F238E27FC236}">
                  <a16:creationId xmlns:a16="http://schemas.microsoft.com/office/drawing/2014/main" id="{1D3F8255-DBF8-431E-9E0F-5E4EA57945DF}"/>
                </a:ext>
              </a:extLst>
            </p:cNvPr>
            <p:cNvSpPr/>
            <p:nvPr/>
          </p:nvSpPr>
          <p:spPr>
            <a:xfrm flipH="1">
              <a:off x="3342276" y="3286458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Shape 1604">
              <a:extLst>
                <a:ext uri="{FF2B5EF4-FFF2-40B4-BE49-F238E27FC236}">
                  <a16:creationId xmlns:a16="http://schemas.microsoft.com/office/drawing/2014/main" id="{03A675CD-ACEB-42A1-B757-483033A313FD}"/>
                </a:ext>
              </a:extLst>
            </p:cNvPr>
            <p:cNvSpPr/>
            <p:nvPr/>
          </p:nvSpPr>
          <p:spPr>
            <a:xfrm>
              <a:off x="3734783" y="3777511"/>
              <a:ext cx="386398" cy="37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87" extrusionOk="0">
                  <a:moveTo>
                    <a:pt x="12025" y="0"/>
                  </a:moveTo>
                  <a:cubicBezTo>
                    <a:pt x="11590" y="-5"/>
                    <a:pt x="11171" y="174"/>
                    <a:pt x="10874" y="512"/>
                  </a:cubicBezTo>
                  <a:cubicBezTo>
                    <a:pt x="10568" y="822"/>
                    <a:pt x="10396" y="1239"/>
                    <a:pt x="10402" y="1692"/>
                  </a:cubicBezTo>
                  <a:lnTo>
                    <a:pt x="9835" y="4939"/>
                  </a:lnTo>
                  <a:cubicBezTo>
                    <a:pt x="9372" y="6379"/>
                    <a:pt x="8782" y="7571"/>
                    <a:pt x="8099" y="8501"/>
                  </a:cubicBezTo>
                  <a:cubicBezTo>
                    <a:pt x="7533" y="9272"/>
                    <a:pt x="6883" y="9816"/>
                    <a:pt x="6173" y="10253"/>
                  </a:cubicBezTo>
                  <a:cubicBezTo>
                    <a:pt x="6127" y="10090"/>
                    <a:pt x="6120" y="9911"/>
                    <a:pt x="6003" y="9780"/>
                  </a:cubicBezTo>
                  <a:cubicBezTo>
                    <a:pt x="5894" y="9659"/>
                    <a:pt x="5753" y="9579"/>
                    <a:pt x="5607" y="9524"/>
                  </a:cubicBezTo>
                  <a:cubicBezTo>
                    <a:pt x="5460" y="9470"/>
                    <a:pt x="5309" y="9446"/>
                    <a:pt x="5154" y="9446"/>
                  </a:cubicBezTo>
                  <a:lnTo>
                    <a:pt x="5116" y="9446"/>
                  </a:lnTo>
                  <a:lnTo>
                    <a:pt x="1227" y="9446"/>
                  </a:lnTo>
                  <a:lnTo>
                    <a:pt x="1170" y="9446"/>
                  </a:lnTo>
                  <a:cubicBezTo>
                    <a:pt x="1012" y="9446"/>
                    <a:pt x="846" y="9470"/>
                    <a:pt x="698" y="9524"/>
                  </a:cubicBezTo>
                  <a:cubicBezTo>
                    <a:pt x="476" y="9602"/>
                    <a:pt x="286" y="9761"/>
                    <a:pt x="170" y="9977"/>
                  </a:cubicBezTo>
                  <a:cubicBezTo>
                    <a:pt x="51" y="10194"/>
                    <a:pt x="0" y="10438"/>
                    <a:pt x="0" y="10685"/>
                  </a:cubicBezTo>
                  <a:lnTo>
                    <a:pt x="0" y="20013"/>
                  </a:lnTo>
                  <a:cubicBezTo>
                    <a:pt x="-2" y="20343"/>
                    <a:pt x="82" y="20674"/>
                    <a:pt x="321" y="20918"/>
                  </a:cubicBezTo>
                  <a:cubicBezTo>
                    <a:pt x="559" y="21162"/>
                    <a:pt x="886" y="21254"/>
                    <a:pt x="1208" y="21253"/>
                  </a:cubicBezTo>
                  <a:lnTo>
                    <a:pt x="5116" y="21253"/>
                  </a:lnTo>
                  <a:cubicBezTo>
                    <a:pt x="5433" y="21255"/>
                    <a:pt x="5751" y="21162"/>
                    <a:pt x="5984" y="20918"/>
                  </a:cubicBezTo>
                  <a:cubicBezTo>
                    <a:pt x="6030" y="20871"/>
                    <a:pt x="6006" y="20794"/>
                    <a:pt x="6041" y="20741"/>
                  </a:cubicBezTo>
                  <a:cubicBezTo>
                    <a:pt x="6759" y="21194"/>
                    <a:pt x="7567" y="21495"/>
                    <a:pt x="8514" y="21587"/>
                  </a:cubicBezTo>
                  <a:lnTo>
                    <a:pt x="8571" y="21587"/>
                  </a:lnTo>
                  <a:lnTo>
                    <a:pt x="17972" y="21587"/>
                  </a:lnTo>
                  <a:cubicBezTo>
                    <a:pt x="18465" y="21594"/>
                    <a:pt x="18944" y="21390"/>
                    <a:pt x="19294" y="21017"/>
                  </a:cubicBezTo>
                  <a:lnTo>
                    <a:pt x="19388" y="20898"/>
                  </a:lnTo>
                  <a:lnTo>
                    <a:pt x="19426" y="20859"/>
                  </a:lnTo>
                  <a:cubicBezTo>
                    <a:pt x="19693" y="20512"/>
                    <a:pt x="19822" y="20108"/>
                    <a:pt x="19841" y="19678"/>
                  </a:cubicBezTo>
                  <a:lnTo>
                    <a:pt x="19841" y="19639"/>
                  </a:lnTo>
                  <a:cubicBezTo>
                    <a:pt x="19848" y="19125"/>
                    <a:pt x="19651" y="18646"/>
                    <a:pt x="19294" y="18281"/>
                  </a:cubicBezTo>
                  <a:cubicBezTo>
                    <a:pt x="19270" y="18257"/>
                    <a:pt x="19259" y="18245"/>
                    <a:pt x="19237" y="18222"/>
                  </a:cubicBezTo>
                  <a:cubicBezTo>
                    <a:pt x="19469" y="18131"/>
                    <a:pt x="19736" y="18126"/>
                    <a:pt x="19917" y="17947"/>
                  </a:cubicBezTo>
                  <a:lnTo>
                    <a:pt x="19954" y="17907"/>
                  </a:lnTo>
                  <a:lnTo>
                    <a:pt x="20030" y="17809"/>
                  </a:lnTo>
                  <a:cubicBezTo>
                    <a:pt x="20323" y="17458"/>
                    <a:pt x="20465" y="17017"/>
                    <a:pt x="20483" y="16589"/>
                  </a:cubicBezTo>
                  <a:lnTo>
                    <a:pt x="20483" y="16550"/>
                  </a:lnTo>
                  <a:cubicBezTo>
                    <a:pt x="20470" y="16132"/>
                    <a:pt x="20264" y="15770"/>
                    <a:pt x="20011" y="15448"/>
                  </a:cubicBezTo>
                  <a:cubicBezTo>
                    <a:pt x="20228" y="15352"/>
                    <a:pt x="20486" y="15351"/>
                    <a:pt x="20653" y="15172"/>
                  </a:cubicBezTo>
                  <a:lnTo>
                    <a:pt x="20672" y="15152"/>
                  </a:lnTo>
                  <a:lnTo>
                    <a:pt x="20691" y="15133"/>
                  </a:lnTo>
                  <a:cubicBezTo>
                    <a:pt x="21002" y="14770"/>
                    <a:pt x="21184" y="14305"/>
                    <a:pt x="21181" y="13814"/>
                  </a:cubicBezTo>
                  <a:cubicBezTo>
                    <a:pt x="21187" y="13301"/>
                    <a:pt x="20999" y="12830"/>
                    <a:pt x="20653" y="12476"/>
                  </a:cubicBezTo>
                  <a:cubicBezTo>
                    <a:pt x="20642" y="12465"/>
                    <a:pt x="20626" y="12467"/>
                    <a:pt x="20615" y="12457"/>
                  </a:cubicBezTo>
                  <a:cubicBezTo>
                    <a:pt x="20770" y="12374"/>
                    <a:pt x="20960" y="12394"/>
                    <a:pt x="21087" y="12260"/>
                  </a:cubicBezTo>
                  <a:cubicBezTo>
                    <a:pt x="21416" y="11898"/>
                    <a:pt x="21579" y="11439"/>
                    <a:pt x="21597" y="10981"/>
                  </a:cubicBezTo>
                  <a:lnTo>
                    <a:pt x="21597" y="10863"/>
                  </a:lnTo>
                  <a:cubicBezTo>
                    <a:pt x="21594" y="10840"/>
                    <a:pt x="21598" y="10741"/>
                    <a:pt x="21597" y="10587"/>
                  </a:cubicBezTo>
                  <a:cubicBezTo>
                    <a:pt x="21596" y="10431"/>
                    <a:pt x="21578" y="10219"/>
                    <a:pt x="21578" y="9957"/>
                  </a:cubicBezTo>
                  <a:lnTo>
                    <a:pt x="21578" y="9879"/>
                  </a:lnTo>
                  <a:cubicBezTo>
                    <a:pt x="21517" y="9502"/>
                    <a:pt x="21354" y="9130"/>
                    <a:pt x="21087" y="8855"/>
                  </a:cubicBezTo>
                  <a:cubicBezTo>
                    <a:pt x="20908" y="8669"/>
                    <a:pt x="20675" y="8540"/>
                    <a:pt x="20426" y="8462"/>
                  </a:cubicBezTo>
                  <a:cubicBezTo>
                    <a:pt x="20177" y="8383"/>
                    <a:pt x="19898" y="8364"/>
                    <a:pt x="19596" y="8363"/>
                  </a:cubicBezTo>
                  <a:lnTo>
                    <a:pt x="13743" y="8363"/>
                  </a:lnTo>
                  <a:cubicBezTo>
                    <a:pt x="13966" y="7952"/>
                    <a:pt x="14141" y="7497"/>
                    <a:pt x="14196" y="7006"/>
                  </a:cubicBezTo>
                  <a:cubicBezTo>
                    <a:pt x="14208" y="6878"/>
                    <a:pt x="14209" y="6638"/>
                    <a:pt x="14215" y="6238"/>
                  </a:cubicBezTo>
                  <a:cubicBezTo>
                    <a:pt x="14222" y="5843"/>
                    <a:pt x="14234" y="5299"/>
                    <a:pt x="14234" y="4605"/>
                  </a:cubicBezTo>
                  <a:lnTo>
                    <a:pt x="14215" y="4546"/>
                  </a:lnTo>
                  <a:lnTo>
                    <a:pt x="13781" y="1456"/>
                  </a:lnTo>
                  <a:lnTo>
                    <a:pt x="13781" y="1437"/>
                  </a:lnTo>
                  <a:cubicBezTo>
                    <a:pt x="13715" y="1087"/>
                    <a:pt x="13552" y="765"/>
                    <a:pt x="13309" y="512"/>
                  </a:cubicBezTo>
                  <a:cubicBezTo>
                    <a:pt x="13010" y="193"/>
                    <a:pt x="12594" y="-6"/>
                    <a:pt x="12158" y="0"/>
                  </a:cubicBezTo>
                  <a:lnTo>
                    <a:pt x="12120" y="0"/>
                  </a:lnTo>
                  <a:lnTo>
                    <a:pt x="12025" y="0"/>
                  </a:lnTo>
                  <a:close/>
                  <a:moveTo>
                    <a:pt x="12025" y="945"/>
                  </a:moveTo>
                  <a:lnTo>
                    <a:pt x="12063" y="945"/>
                  </a:lnTo>
                  <a:lnTo>
                    <a:pt x="12120" y="945"/>
                  </a:lnTo>
                  <a:lnTo>
                    <a:pt x="12158" y="945"/>
                  </a:lnTo>
                  <a:cubicBezTo>
                    <a:pt x="12368" y="951"/>
                    <a:pt x="12491" y="1007"/>
                    <a:pt x="12667" y="1181"/>
                  </a:cubicBezTo>
                  <a:cubicBezTo>
                    <a:pt x="12788" y="1308"/>
                    <a:pt x="12857" y="1427"/>
                    <a:pt x="12894" y="1594"/>
                  </a:cubicBezTo>
                  <a:lnTo>
                    <a:pt x="13328" y="4684"/>
                  </a:lnTo>
                  <a:cubicBezTo>
                    <a:pt x="13328" y="5326"/>
                    <a:pt x="13315" y="5849"/>
                    <a:pt x="13309" y="6218"/>
                  </a:cubicBezTo>
                  <a:cubicBezTo>
                    <a:pt x="13303" y="6603"/>
                    <a:pt x="13296" y="6859"/>
                    <a:pt x="13290" y="6907"/>
                  </a:cubicBezTo>
                  <a:cubicBezTo>
                    <a:pt x="13215" y="7542"/>
                    <a:pt x="12955" y="8061"/>
                    <a:pt x="12535" y="8501"/>
                  </a:cubicBezTo>
                  <a:cubicBezTo>
                    <a:pt x="12405" y="8636"/>
                    <a:pt x="12371" y="8836"/>
                    <a:pt x="12441" y="9013"/>
                  </a:cubicBezTo>
                  <a:cubicBezTo>
                    <a:pt x="12510" y="9189"/>
                    <a:pt x="12673" y="9308"/>
                    <a:pt x="12856" y="9308"/>
                  </a:cubicBezTo>
                  <a:lnTo>
                    <a:pt x="19596" y="9308"/>
                  </a:lnTo>
                  <a:cubicBezTo>
                    <a:pt x="19832" y="9307"/>
                    <a:pt x="20025" y="9323"/>
                    <a:pt x="20162" y="9367"/>
                  </a:cubicBezTo>
                  <a:cubicBezTo>
                    <a:pt x="20300" y="9411"/>
                    <a:pt x="20389" y="9466"/>
                    <a:pt x="20445" y="9524"/>
                  </a:cubicBezTo>
                  <a:cubicBezTo>
                    <a:pt x="20572" y="9660"/>
                    <a:pt x="20631" y="9806"/>
                    <a:pt x="20672" y="9997"/>
                  </a:cubicBezTo>
                  <a:cubicBezTo>
                    <a:pt x="20672" y="10271"/>
                    <a:pt x="20688" y="10484"/>
                    <a:pt x="20691" y="10646"/>
                  </a:cubicBezTo>
                  <a:cubicBezTo>
                    <a:pt x="20692" y="10732"/>
                    <a:pt x="20688" y="10802"/>
                    <a:pt x="20691" y="10863"/>
                  </a:cubicBezTo>
                  <a:cubicBezTo>
                    <a:pt x="20692" y="10882"/>
                    <a:pt x="20690" y="10905"/>
                    <a:pt x="20691" y="10922"/>
                  </a:cubicBezTo>
                  <a:cubicBezTo>
                    <a:pt x="20676" y="11190"/>
                    <a:pt x="20607" y="11398"/>
                    <a:pt x="20445" y="11591"/>
                  </a:cubicBezTo>
                  <a:cubicBezTo>
                    <a:pt x="20441" y="11595"/>
                    <a:pt x="20431" y="11586"/>
                    <a:pt x="20426" y="11591"/>
                  </a:cubicBezTo>
                  <a:cubicBezTo>
                    <a:pt x="20422" y="11596"/>
                    <a:pt x="20431" y="11605"/>
                    <a:pt x="20426" y="11610"/>
                  </a:cubicBezTo>
                  <a:cubicBezTo>
                    <a:pt x="20265" y="11767"/>
                    <a:pt x="20086" y="11844"/>
                    <a:pt x="19841" y="11846"/>
                  </a:cubicBezTo>
                  <a:lnTo>
                    <a:pt x="19803" y="11846"/>
                  </a:lnTo>
                  <a:lnTo>
                    <a:pt x="19577" y="11866"/>
                  </a:lnTo>
                  <a:cubicBezTo>
                    <a:pt x="19340" y="11883"/>
                    <a:pt x="19143" y="12091"/>
                    <a:pt x="19143" y="12338"/>
                  </a:cubicBezTo>
                  <a:lnTo>
                    <a:pt x="19143" y="12397"/>
                  </a:lnTo>
                  <a:cubicBezTo>
                    <a:pt x="19143" y="12624"/>
                    <a:pt x="19307" y="12828"/>
                    <a:pt x="19520" y="12870"/>
                  </a:cubicBezTo>
                  <a:cubicBezTo>
                    <a:pt x="19711" y="12910"/>
                    <a:pt x="19848" y="12979"/>
                    <a:pt x="20011" y="13145"/>
                  </a:cubicBezTo>
                  <a:cubicBezTo>
                    <a:pt x="20203" y="13352"/>
                    <a:pt x="20270" y="13522"/>
                    <a:pt x="20275" y="13814"/>
                  </a:cubicBezTo>
                  <a:cubicBezTo>
                    <a:pt x="20273" y="14059"/>
                    <a:pt x="20205" y="14269"/>
                    <a:pt x="20011" y="14503"/>
                  </a:cubicBezTo>
                  <a:cubicBezTo>
                    <a:pt x="19812" y="14703"/>
                    <a:pt x="19632" y="14773"/>
                    <a:pt x="19350" y="14779"/>
                  </a:cubicBezTo>
                  <a:lnTo>
                    <a:pt x="19350" y="14798"/>
                  </a:lnTo>
                  <a:lnTo>
                    <a:pt x="19180" y="14779"/>
                  </a:lnTo>
                  <a:cubicBezTo>
                    <a:pt x="18957" y="14759"/>
                    <a:pt x="18760" y="14905"/>
                    <a:pt x="18708" y="15133"/>
                  </a:cubicBezTo>
                  <a:cubicBezTo>
                    <a:pt x="18657" y="15360"/>
                    <a:pt x="18764" y="15597"/>
                    <a:pt x="18973" y="15684"/>
                  </a:cubicBezTo>
                  <a:cubicBezTo>
                    <a:pt x="19082" y="15730"/>
                    <a:pt x="19167" y="15778"/>
                    <a:pt x="19256" y="15881"/>
                  </a:cubicBezTo>
                  <a:lnTo>
                    <a:pt x="19294" y="15920"/>
                  </a:lnTo>
                  <a:cubicBezTo>
                    <a:pt x="19470" y="16098"/>
                    <a:pt x="19557" y="16275"/>
                    <a:pt x="19577" y="16569"/>
                  </a:cubicBezTo>
                  <a:cubicBezTo>
                    <a:pt x="19560" y="16830"/>
                    <a:pt x="19490" y="17028"/>
                    <a:pt x="19350" y="17199"/>
                  </a:cubicBezTo>
                  <a:lnTo>
                    <a:pt x="19294" y="17258"/>
                  </a:lnTo>
                  <a:cubicBezTo>
                    <a:pt x="19093" y="17449"/>
                    <a:pt x="18910" y="17530"/>
                    <a:pt x="18652" y="17534"/>
                  </a:cubicBezTo>
                  <a:cubicBezTo>
                    <a:pt x="18594" y="17534"/>
                    <a:pt x="18608" y="17631"/>
                    <a:pt x="18557" y="17652"/>
                  </a:cubicBezTo>
                  <a:cubicBezTo>
                    <a:pt x="18544" y="17657"/>
                    <a:pt x="18533" y="17664"/>
                    <a:pt x="18520" y="17671"/>
                  </a:cubicBezTo>
                  <a:cubicBezTo>
                    <a:pt x="18295" y="17621"/>
                    <a:pt x="18044" y="17734"/>
                    <a:pt x="17972" y="17966"/>
                  </a:cubicBezTo>
                  <a:cubicBezTo>
                    <a:pt x="17905" y="18182"/>
                    <a:pt x="18056" y="18369"/>
                    <a:pt x="18236" y="18478"/>
                  </a:cubicBezTo>
                  <a:lnTo>
                    <a:pt x="18199" y="18517"/>
                  </a:lnTo>
                  <a:cubicBezTo>
                    <a:pt x="18205" y="18521"/>
                    <a:pt x="18255" y="18564"/>
                    <a:pt x="18331" y="18635"/>
                  </a:cubicBezTo>
                  <a:cubicBezTo>
                    <a:pt x="18408" y="18707"/>
                    <a:pt x="18526" y="18819"/>
                    <a:pt x="18652" y="18950"/>
                  </a:cubicBezTo>
                  <a:cubicBezTo>
                    <a:pt x="18865" y="19183"/>
                    <a:pt x="18928" y="19346"/>
                    <a:pt x="18935" y="19639"/>
                  </a:cubicBezTo>
                  <a:cubicBezTo>
                    <a:pt x="18918" y="19900"/>
                    <a:pt x="18840" y="20115"/>
                    <a:pt x="18708" y="20288"/>
                  </a:cubicBezTo>
                  <a:lnTo>
                    <a:pt x="18652" y="20348"/>
                  </a:lnTo>
                  <a:cubicBezTo>
                    <a:pt x="18429" y="20569"/>
                    <a:pt x="18252" y="20636"/>
                    <a:pt x="17972" y="20643"/>
                  </a:cubicBezTo>
                  <a:lnTo>
                    <a:pt x="8608" y="20643"/>
                  </a:lnTo>
                  <a:cubicBezTo>
                    <a:pt x="7699" y="20552"/>
                    <a:pt x="6960" y="20265"/>
                    <a:pt x="6343" y="19836"/>
                  </a:cubicBezTo>
                  <a:lnTo>
                    <a:pt x="6343" y="11256"/>
                  </a:lnTo>
                  <a:cubicBezTo>
                    <a:pt x="7280" y="10741"/>
                    <a:pt x="8116" y="10026"/>
                    <a:pt x="8816" y="9072"/>
                  </a:cubicBezTo>
                  <a:cubicBezTo>
                    <a:pt x="9585" y="8023"/>
                    <a:pt x="10212" y="6721"/>
                    <a:pt x="10704" y="5176"/>
                  </a:cubicBezTo>
                  <a:lnTo>
                    <a:pt x="10723" y="5117"/>
                  </a:lnTo>
                  <a:lnTo>
                    <a:pt x="11289" y="1870"/>
                  </a:lnTo>
                  <a:lnTo>
                    <a:pt x="11308" y="1791"/>
                  </a:lnTo>
                  <a:lnTo>
                    <a:pt x="11308" y="1771"/>
                  </a:lnTo>
                  <a:lnTo>
                    <a:pt x="11308" y="1752"/>
                  </a:lnTo>
                  <a:lnTo>
                    <a:pt x="11308" y="1692"/>
                  </a:lnTo>
                  <a:cubicBezTo>
                    <a:pt x="11314" y="1474"/>
                    <a:pt x="11349" y="1363"/>
                    <a:pt x="11516" y="1181"/>
                  </a:cubicBezTo>
                  <a:lnTo>
                    <a:pt x="11535" y="1161"/>
                  </a:lnTo>
                  <a:cubicBezTo>
                    <a:pt x="11679" y="1007"/>
                    <a:pt x="11809" y="950"/>
                    <a:pt x="12025" y="945"/>
                  </a:cubicBezTo>
                  <a:close/>
                  <a:moveTo>
                    <a:pt x="1170" y="10390"/>
                  </a:moveTo>
                  <a:lnTo>
                    <a:pt x="1189" y="10390"/>
                  </a:lnTo>
                  <a:lnTo>
                    <a:pt x="1208" y="10390"/>
                  </a:lnTo>
                  <a:lnTo>
                    <a:pt x="5116" y="10390"/>
                  </a:lnTo>
                  <a:lnTo>
                    <a:pt x="5135" y="10390"/>
                  </a:lnTo>
                  <a:lnTo>
                    <a:pt x="5154" y="10390"/>
                  </a:lnTo>
                  <a:cubicBezTo>
                    <a:pt x="5227" y="10390"/>
                    <a:pt x="5278" y="10400"/>
                    <a:pt x="5305" y="10410"/>
                  </a:cubicBezTo>
                  <a:lnTo>
                    <a:pt x="5361" y="10449"/>
                  </a:lnTo>
                  <a:cubicBezTo>
                    <a:pt x="5377" y="10476"/>
                    <a:pt x="5400" y="10550"/>
                    <a:pt x="5399" y="10685"/>
                  </a:cubicBezTo>
                  <a:cubicBezTo>
                    <a:pt x="5399" y="10794"/>
                    <a:pt x="5529" y="10802"/>
                    <a:pt x="5588" y="10882"/>
                  </a:cubicBezTo>
                  <a:cubicBezTo>
                    <a:pt x="5561" y="10960"/>
                    <a:pt x="5497" y="11015"/>
                    <a:pt x="5512" y="11099"/>
                  </a:cubicBezTo>
                  <a:cubicBezTo>
                    <a:pt x="5502" y="11139"/>
                    <a:pt x="5437" y="11134"/>
                    <a:pt x="5437" y="11177"/>
                  </a:cubicBezTo>
                  <a:lnTo>
                    <a:pt x="5437" y="19678"/>
                  </a:lnTo>
                  <a:cubicBezTo>
                    <a:pt x="5434" y="19699"/>
                    <a:pt x="5399" y="19696"/>
                    <a:pt x="5399" y="19718"/>
                  </a:cubicBezTo>
                  <a:lnTo>
                    <a:pt x="5399" y="20013"/>
                  </a:lnTo>
                  <a:cubicBezTo>
                    <a:pt x="5397" y="20191"/>
                    <a:pt x="5357" y="20234"/>
                    <a:pt x="5342" y="20249"/>
                  </a:cubicBezTo>
                  <a:cubicBezTo>
                    <a:pt x="5328" y="20264"/>
                    <a:pt x="5286" y="20306"/>
                    <a:pt x="5116" y="20308"/>
                  </a:cubicBezTo>
                  <a:lnTo>
                    <a:pt x="1208" y="20308"/>
                  </a:lnTo>
                  <a:cubicBezTo>
                    <a:pt x="1026" y="20307"/>
                    <a:pt x="977" y="20264"/>
                    <a:pt x="963" y="20249"/>
                  </a:cubicBezTo>
                  <a:cubicBezTo>
                    <a:pt x="948" y="20234"/>
                    <a:pt x="908" y="20191"/>
                    <a:pt x="906" y="20013"/>
                  </a:cubicBezTo>
                  <a:lnTo>
                    <a:pt x="906" y="10685"/>
                  </a:lnTo>
                  <a:cubicBezTo>
                    <a:pt x="907" y="10502"/>
                    <a:pt x="952" y="10440"/>
                    <a:pt x="963" y="10430"/>
                  </a:cubicBezTo>
                  <a:lnTo>
                    <a:pt x="1000" y="10410"/>
                  </a:lnTo>
                  <a:cubicBezTo>
                    <a:pt x="1029" y="10400"/>
                    <a:pt x="1092" y="10390"/>
                    <a:pt x="1170" y="103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912D99-5BF0-46FE-AD2C-3B9BF0726EA0}"/>
              </a:ext>
            </a:extLst>
          </p:cNvPr>
          <p:cNvGrpSpPr/>
          <p:nvPr/>
        </p:nvGrpSpPr>
        <p:grpSpPr>
          <a:xfrm>
            <a:off x="1661921" y="4702371"/>
            <a:ext cx="789899" cy="912097"/>
            <a:chOff x="2753401" y="4342464"/>
            <a:chExt cx="1171412" cy="1352630"/>
          </a:xfrm>
        </p:grpSpPr>
        <p:sp>
          <p:nvSpPr>
            <p:cNvPr id="15" name="Shape 1595">
              <a:extLst>
                <a:ext uri="{FF2B5EF4-FFF2-40B4-BE49-F238E27FC236}">
                  <a16:creationId xmlns:a16="http://schemas.microsoft.com/office/drawing/2014/main" id="{D4A83DF2-E558-449D-B9D9-E0EC6FAA3C6E}"/>
                </a:ext>
              </a:extLst>
            </p:cNvPr>
            <p:cNvSpPr/>
            <p:nvPr/>
          </p:nvSpPr>
          <p:spPr>
            <a:xfrm flipH="1">
              <a:off x="2753401" y="434246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Shape 1605">
              <a:extLst>
                <a:ext uri="{FF2B5EF4-FFF2-40B4-BE49-F238E27FC236}">
                  <a16:creationId xmlns:a16="http://schemas.microsoft.com/office/drawing/2014/main" id="{11D59AEE-A3B6-42F4-A3EE-396245763C0A}"/>
                </a:ext>
              </a:extLst>
            </p:cNvPr>
            <p:cNvSpPr/>
            <p:nvPr/>
          </p:nvSpPr>
          <p:spPr>
            <a:xfrm>
              <a:off x="3185908" y="4841262"/>
              <a:ext cx="306398" cy="35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6" extrusionOk="0">
                  <a:moveTo>
                    <a:pt x="10275" y="0"/>
                  </a:moveTo>
                  <a:cubicBezTo>
                    <a:pt x="8517" y="-1"/>
                    <a:pt x="6819" y="413"/>
                    <a:pt x="5197" y="1208"/>
                  </a:cubicBezTo>
                  <a:cubicBezTo>
                    <a:pt x="2728" y="2433"/>
                    <a:pt x="1105" y="4284"/>
                    <a:pt x="380" y="6638"/>
                  </a:cubicBezTo>
                  <a:cubicBezTo>
                    <a:pt x="130" y="7444"/>
                    <a:pt x="0" y="8229"/>
                    <a:pt x="0" y="9014"/>
                  </a:cubicBezTo>
                  <a:cubicBezTo>
                    <a:pt x="-1" y="10521"/>
                    <a:pt x="466" y="11993"/>
                    <a:pt x="1400" y="13378"/>
                  </a:cubicBezTo>
                  <a:cubicBezTo>
                    <a:pt x="2794" y="15509"/>
                    <a:pt x="4934" y="16910"/>
                    <a:pt x="7665" y="17537"/>
                  </a:cubicBezTo>
                  <a:cubicBezTo>
                    <a:pt x="8586" y="17751"/>
                    <a:pt x="9495" y="17865"/>
                    <a:pt x="10393" y="17865"/>
                  </a:cubicBezTo>
                  <a:cubicBezTo>
                    <a:pt x="12155" y="17866"/>
                    <a:pt x="13868" y="17446"/>
                    <a:pt x="15495" y="16636"/>
                  </a:cubicBezTo>
                  <a:cubicBezTo>
                    <a:pt x="15702" y="16527"/>
                    <a:pt x="15893" y="16417"/>
                    <a:pt x="16088" y="16308"/>
                  </a:cubicBezTo>
                  <a:cubicBezTo>
                    <a:pt x="16103" y="16389"/>
                    <a:pt x="16001" y="16465"/>
                    <a:pt x="16064" y="16533"/>
                  </a:cubicBezTo>
                  <a:lnTo>
                    <a:pt x="20502" y="21348"/>
                  </a:lnTo>
                  <a:cubicBezTo>
                    <a:pt x="20697" y="21561"/>
                    <a:pt x="21062" y="21599"/>
                    <a:pt x="21308" y="21430"/>
                  </a:cubicBezTo>
                  <a:cubicBezTo>
                    <a:pt x="21555" y="21261"/>
                    <a:pt x="21599" y="20946"/>
                    <a:pt x="21403" y="20733"/>
                  </a:cubicBezTo>
                  <a:lnTo>
                    <a:pt x="16966" y="15919"/>
                  </a:lnTo>
                  <a:cubicBezTo>
                    <a:pt x="16914" y="15863"/>
                    <a:pt x="16822" y="15929"/>
                    <a:pt x="16753" y="15898"/>
                  </a:cubicBezTo>
                  <a:cubicBezTo>
                    <a:pt x="18510" y="14733"/>
                    <a:pt x="19708" y="13170"/>
                    <a:pt x="20312" y="11247"/>
                  </a:cubicBezTo>
                  <a:cubicBezTo>
                    <a:pt x="20559" y="10450"/>
                    <a:pt x="20691" y="9669"/>
                    <a:pt x="20691" y="8891"/>
                  </a:cubicBezTo>
                  <a:cubicBezTo>
                    <a:pt x="20692" y="7365"/>
                    <a:pt x="20207" y="5871"/>
                    <a:pt x="19268" y="4466"/>
                  </a:cubicBezTo>
                  <a:cubicBezTo>
                    <a:pt x="17875" y="2337"/>
                    <a:pt x="15730" y="954"/>
                    <a:pt x="13003" y="327"/>
                  </a:cubicBezTo>
                  <a:cubicBezTo>
                    <a:pt x="12078" y="113"/>
                    <a:pt x="11176" y="0"/>
                    <a:pt x="10275" y="0"/>
                  </a:cubicBezTo>
                  <a:close/>
                  <a:moveTo>
                    <a:pt x="10275" y="983"/>
                  </a:moveTo>
                  <a:cubicBezTo>
                    <a:pt x="11071" y="983"/>
                    <a:pt x="11882" y="1076"/>
                    <a:pt x="12719" y="1270"/>
                  </a:cubicBezTo>
                  <a:cubicBezTo>
                    <a:pt x="15189" y="1847"/>
                    <a:pt x="17005" y="3041"/>
                    <a:pt x="18271" y="4958"/>
                  </a:cubicBezTo>
                  <a:cubicBezTo>
                    <a:pt x="19124" y="6237"/>
                    <a:pt x="19552" y="7544"/>
                    <a:pt x="19552" y="8891"/>
                  </a:cubicBezTo>
                  <a:cubicBezTo>
                    <a:pt x="19552" y="9578"/>
                    <a:pt x="19443" y="10283"/>
                    <a:pt x="19220" y="11002"/>
                  </a:cubicBezTo>
                  <a:cubicBezTo>
                    <a:pt x="18655" y="12785"/>
                    <a:pt x="17577" y="14172"/>
                    <a:pt x="15946" y="15222"/>
                  </a:cubicBezTo>
                  <a:cubicBezTo>
                    <a:pt x="15625" y="15412"/>
                    <a:pt x="15264" y="15604"/>
                    <a:pt x="14902" y="15796"/>
                  </a:cubicBezTo>
                  <a:cubicBezTo>
                    <a:pt x="13432" y="16521"/>
                    <a:pt x="11937" y="16880"/>
                    <a:pt x="10393" y="16882"/>
                  </a:cubicBezTo>
                  <a:cubicBezTo>
                    <a:pt x="9601" y="16882"/>
                    <a:pt x="8807" y="16788"/>
                    <a:pt x="7973" y="16595"/>
                  </a:cubicBezTo>
                  <a:cubicBezTo>
                    <a:pt x="5505" y="16017"/>
                    <a:pt x="3664" y="14805"/>
                    <a:pt x="2397" y="12887"/>
                  </a:cubicBezTo>
                  <a:cubicBezTo>
                    <a:pt x="1550" y="11628"/>
                    <a:pt x="1140" y="10344"/>
                    <a:pt x="1139" y="9014"/>
                  </a:cubicBezTo>
                  <a:cubicBezTo>
                    <a:pt x="1139" y="8320"/>
                    <a:pt x="1245" y="7615"/>
                    <a:pt x="1472" y="6884"/>
                  </a:cubicBezTo>
                  <a:cubicBezTo>
                    <a:pt x="2140" y="4752"/>
                    <a:pt x="3521" y="3181"/>
                    <a:pt x="5743" y="2069"/>
                  </a:cubicBezTo>
                  <a:cubicBezTo>
                    <a:pt x="7217" y="1348"/>
                    <a:pt x="8724" y="984"/>
                    <a:pt x="10275" y="98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组合 17">
            <a:extLst>
              <a:ext uri="{FF2B5EF4-FFF2-40B4-BE49-F238E27FC236}">
                <a16:creationId xmlns:a16="http://schemas.microsoft.com/office/drawing/2014/main" id="{D45D8C49-0322-4D07-ACC9-96032AC8F3A7}"/>
              </a:ext>
            </a:extLst>
          </p:cNvPr>
          <p:cNvGrpSpPr>
            <a:grpSpLocks/>
          </p:cNvGrpSpPr>
          <p:nvPr/>
        </p:nvGrpSpPr>
        <p:grpSpPr bwMode="auto">
          <a:xfrm>
            <a:off x="2678535" y="1839333"/>
            <a:ext cx="4402203" cy="756130"/>
            <a:chOff x="7376008" y="1542823"/>
            <a:chExt cx="3682371" cy="756395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0FD69C54-B03D-4DE7-B361-C0C372502429}"/>
                </a:ext>
              </a:extLst>
            </p:cNvPr>
            <p:cNvSpPr txBox="1"/>
            <p:nvPr/>
          </p:nvSpPr>
          <p:spPr>
            <a:xfrm>
              <a:off x="7376008" y="1864203"/>
              <a:ext cx="3682371" cy="4350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实验刚开始使用了邻接矩阵存储，当数据量大的时候无法开辟太大的空间，导致存储失败，因此修改为邻接表存储图，大大节省空间。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C79D21A1-C810-4871-9E48-0DD8FBE1AAFB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图存储优化</a:t>
              </a:r>
            </a:p>
          </p:txBody>
        </p:sp>
      </p:grpSp>
      <p:grpSp>
        <p:nvGrpSpPr>
          <p:cNvPr id="32" name="组合 17">
            <a:extLst>
              <a:ext uri="{FF2B5EF4-FFF2-40B4-BE49-F238E27FC236}">
                <a16:creationId xmlns:a16="http://schemas.microsoft.com/office/drawing/2014/main" id="{0850F0D7-3667-4E93-ABC8-8165B86C7AAB}"/>
              </a:ext>
            </a:extLst>
          </p:cNvPr>
          <p:cNvGrpSpPr>
            <a:grpSpLocks/>
          </p:cNvGrpSpPr>
          <p:nvPr/>
        </p:nvGrpSpPr>
        <p:grpSpPr bwMode="auto">
          <a:xfrm>
            <a:off x="2726253" y="3328866"/>
            <a:ext cx="4128642" cy="936179"/>
            <a:chOff x="7376008" y="1542823"/>
            <a:chExt cx="3682371" cy="936508"/>
          </a:xfrm>
        </p:grpSpPr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19631340-5314-49FA-873F-DC216108EF47}"/>
                </a:ext>
              </a:extLst>
            </p:cNvPr>
            <p:cNvSpPr txBox="1"/>
            <p:nvPr/>
          </p:nvSpPr>
          <p:spPr>
            <a:xfrm>
              <a:off x="7376008" y="1864203"/>
              <a:ext cx="3682371" cy="61512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其余的数据如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visit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判断点是否遍历，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father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记录父节点等，刚开始使用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vector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存储，但发现建树时耗费大量时间，因此改为直接用数组存，建树时间从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5s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降为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200ms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432368AE-AF74-4326-9482-272541BB8B65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数据存储优化</a:t>
              </a:r>
            </a:p>
          </p:txBody>
        </p:sp>
      </p:grpSp>
      <p:grpSp>
        <p:nvGrpSpPr>
          <p:cNvPr id="35" name="组合 17">
            <a:extLst>
              <a:ext uri="{FF2B5EF4-FFF2-40B4-BE49-F238E27FC236}">
                <a16:creationId xmlns:a16="http://schemas.microsoft.com/office/drawing/2014/main" id="{5B09A71E-A3D4-45B6-8D9A-559DAE472236}"/>
              </a:ext>
            </a:extLst>
          </p:cNvPr>
          <p:cNvGrpSpPr>
            <a:grpSpLocks/>
          </p:cNvGrpSpPr>
          <p:nvPr/>
        </p:nvGrpSpPr>
        <p:grpSpPr bwMode="auto">
          <a:xfrm>
            <a:off x="2726252" y="4823184"/>
            <a:ext cx="5103803" cy="770099"/>
            <a:chOff x="7364853" y="1542823"/>
            <a:chExt cx="3646771" cy="770369"/>
          </a:xfrm>
        </p:grpSpPr>
        <p:sp>
          <p:nvSpPr>
            <p:cNvPr id="36" name="文本框 6">
              <a:extLst>
                <a:ext uri="{FF2B5EF4-FFF2-40B4-BE49-F238E27FC236}">
                  <a16:creationId xmlns:a16="http://schemas.microsoft.com/office/drawing/2014/main" id="{9F5CAA80-9D69-40C6-A872-0FBB871B2593}"/>
                </a:ext>
              </a:extLst>
            </p:cNvPr>
            <p:cNvSpPr txBox="1"/>
            <p:nvPr/>
          </p:nvSpPr>
          <p:spPr>
            <a:xfrm>
              <a:off x="7364853" y="1878177"/>
              <a:ext cx="3646771" cy="4350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代码编译时采用了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O2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优化，即速度优先，虽然会增加代码的编译时间，但优化了数据结构，加快了数据查询等，最终使得寻找桥的时间减少</a:t>
              </a: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9140487-3D04-4946-86CF-29B4C7C46750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编译优化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835D14-5130-4CD8-A59C-DCDBEF25DF19}"/>
              </a:ext>
            </a:extLst>
          </p:cNvPr>
          <p:cNvGrpSpPr/>
          <p:nvPr/>
        </p:nvGrpSpPr>
        <p:grpSpPr>
          <a:xfrm>
            <a:off x="7985444" y="2754542"/>
            <a:ext cx="2929381" cy="2820141"/>
            <a:chOff x="4204410" y="2237647"/>
            <a:chExt cx="3727081" cy="358809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8AE3AF-F754-409D-85E4-3D63075108B4}"/>
                </a:ext>
              </a:extLst>
            </p:cNvPr>
            <p:cNvCxnSpPr/>
            <p:nvPr/>
          </p:nvCxnSpPr>
          <p:spPr>
            <a:xfrm flipV="1">
              <a:off x="4259847" y="2237647"/>
              <a:ext cx="406286" cy="812572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1608C6B-9385-4CBE-A158-20FD85A2D867}"/>
                </a:ext>
              </a:extLst>
            </p:cNvPr>
            <p:cNvCxnSpPr/>
            <p:nvPr/>
          </p:nvCxnSpPr>
          <p:spPr>
            <a:xfrm>
              <a:off x="4666133" y="2237647"/>
              <a:ext cx="107236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2BD8519-3B1B-4C83-94BE-D58BD5EA5D93}"/>
                </a:ext>
              </a:extLst>
            </p:cNvPr>
            <p:cNvCxnSpPr>
              <a:cxnSpLocks/>
            </p:cNvCxnSpPr>
            <p:nvPr/>
          </p:nvCxnSpPr>
          <p:spPr>
            <a:xfrm>
              <a:off x="7565045" y="3274062"/>
              <a:ext cx="366446" cy="732891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5D81B2D-9C2B-4C2E-B43F-1DF671E50440}"/>
                </a:ext>
              </a:extLst>
            </p:cNvPr>
            <p:cNvCxnSpPr/>
            <p:nvPr/>
          </p:nvCxnSpPr>
          <p:spPr>
            <a:xfrm>
              <a:off x="6365445" y="4997319"/>
              <a:ext cx="1072365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F832238-17A3-48DC-936E-4E856AEF0647}"/>
                </a:ext>
              </a:extLst>
            </p:cNvPr>
            <p:cNvCxnSpPr/>
            <p:nvPr/>
          </p:nvCxnSpPr>
          <p:spPr>
            <a:xfrm flipH="1">
              <a:off x="5959519" y="5013168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DD64B52-3BAD-4658-9FC2-B5C08EE95B24}"/>
                </a:ext>
              </a:extLst>
            </p:cNvPr>
            <p:cNvCxnSpPr/>
            <p:nvPr/>
          </p:nvCxnSpPr>
          <p:spPr>
            <a:xfrm>
              <a:off x="4204410" y="4991396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占位符 27">
            <a:extLst>
              <a:ext uri="{FF2B5EF4-FFF2-40B4-BE49-F238E27FC236}">
                <a16:creationId xmlns:a16="http://schemas.microsoft.com/office/drawing/2014/main" id="{DB7C548E-9AEE-4B78-9094-4971F5DE4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11323" y="2135332"/>
            <a:ext cx="5277623" cy="3396314"/>
          </a:xfrm>
          <a:custGeom>
            <a:avLst/>
            <a:gdLst>
              <a:gd name="connsiteX0" fmla="*/ 1607919 w 5277623"/>
              <a:gd name="connsiteY0" fmla="*/ 2118233 h 3396313"/>
              <a:gd name="connsiteX1" fmla="*/ 2449386 w 5277623"/>
              <a:gd name="connsiteY1" fmla="*/ 2118233 h 3396313"/>
              <a:gd name="connsiteX2" fmla="*/ 2768905 w 5277623"/>
              <a:gd name="connsiteY2" fmla="*/ 2757273 h 3396313"/>
              <a:gd name="connsiteX3" fmla="*/ 2449386 w 5277623"/>
              <a:gd name="connsiteY3" fmla="*/ 3396313 h 3396313"/>
              <a:gd name="connsiteX4" fmla="*/ 1607919 w 5277623"/>
              <a:gd name="connsiteY4" fmla="*/ 3396313 h 3396313"/>
              <a:gd name="connsiteX5" fmla="*/ 1288399 w 5277623"/>
              <a:gd name="connsiteY5" fmla="*/ 2757273 h 3396313"/>
              <a:gd name="connsiteX6" fmla="*/ 4116637 w 5277623"/>
              <a:gd name="connsiteY6" fmla="*/ 2102903 h 3396313"/>
              <a:gd name="connsiteX7" fmla="*/ 4958103 w 5277623"/>
              <a:gd name="connsiteY7" fmla="*/ 2102903 h 3396313"/>
              <a:gd name="connsiteX8" fmla="*/ 5277623 w 5277623"/>
              <a:gd name="connsiteY8" fmla="*/ 2741943 h 3396313"/>
              <a:gd name="connsiteX9" fmla="*/ 4958103 w 5277623"/>
              <a:gd name="connsiteY9" fmla="*/ 3380983 h 3396313"/>
              <a:gd name="connsiteX10" fmla="*/ 4116637 w 5277623"/>
              <a:gd name="connsiteY10" fmla="*/ 3380983 h 3396313"/>
              <a:gd name="connsiteX11" fmla="*/ 3797116 w 5277623"/>
              <a:gd name="connsiteY11" fmla="*/ 2741943 h 3396313"/>
              <a:gd name="connsiteX12" fmla="*/ 2864649 w 5277623"/>
              <a:gd name="connsiteY12" fmla="*/ 1414667 h 3396313"/>
              <a:gd name="connsiteX13" fmla="*/ 3706117 w 5277623"/>
              <a:gd name="connsiteY13" fmla="*/ 1414667 h 3396313"/>
              <a:gd name="connsiteX14" fmla="*/ 4025636 w 5277623"/>
              <a:gd name="connsiteY14" fmla="*/ 2053707 h 3396313"/>
              <a:gd name="connsiteX15" fmla="*/ 3706117 w 5277623"/>
              <a:gd name="connsiteY15" fmla="*/ 2692747 h 3396313"/>
              <a:gd name="connsiteX16" fmla="*/ 2864649 w 5277623"/>
              <a:gd name="connsiteY16" fmla="*/ 2692747 h 3396313"/>
              <a:gd name="connsiteX17" fmla="*/ 2545129 w 5277623"/>
              <a:gd name="connsiteY17" fmla="*/ 2053707 h 3396313"/>
              <a:gd name="connsiteX18" fmla="*/ 319521 w 5277623"/>
              <a:gd name="connsiteY18" fmla="*/ 1414667 h 3396313"/>
              <a:gd name="connsiteX19" fmla="*/ 1160987 w 5277623"/>
              <a:gd name="connsiteY19" fmla="*/ 1414667 h 3396313"/>
              <a:gd name="connsiteX20" fmla="*/ 1480507 w 5277623"/>
              <a:gd name="connsiteY20" fmla="*/ 2053707 h 3396313"/>
              <a:gd name="connsiteX21" fmla="*/ 1160987 w 5277623"/>
              <a:gd name="connsiteY21" fmla="*/ 2692747 h 3396313"/>
              <a:gd name="connsiteX22" fmla="*/ 319521 w 5277623"/>
              <a:gd name="connsiteY22" fmla="*/ 2692747 h 3396313"/>
              <a:gd name="connsiteX23" fmla="*/ 0 w 5277623"/>
              <a:gd name="connsiteY23" fmla="*/ 2053707 h 3396313"/>
              <a:gd name="connsiteX24" fmla="*/ 1600096 w 5277623"/>
              <a:gd name="connsiteY24" fmla="*/ 711118 h 3396313"/>
              <a:gd name="connsiteX25" fmla="*/ 2441563 w 5277623"/>
              <a:gd name="connsiteY25" fmla="*/ 711118 h 3396313"/>
              <a:gd name="connsiteX26" fmla="*/ 2761082 w 5277623"/>
              <a:gd name="connsiteY26" fmla="*/ 1350157 h 3396313"/>
              <a:gd name="connsiteX27" fmla="*/ 2441563 w 5277623"/>
              <a:gd name="connsiteY27" fmla="*/ 1989197 h 3396313"/>
              <a:gd name="connsiteX28" fmla="*/ 1600096 w 5277623"/>
              <a:gd name="connsiteY28" fmla="*/ 1989197 h 3396313"/>
              <a:gd name="connsiteX29" fmla="*/ 1280575 w 5277623"/>
              <a:gd name="connsiteY29" fmla="*/ 1350157 h 3396313"/>
              <a:gd name="connsiteX30" fmla="*/ 2861777 w 5277623"/>
              <a:gd name="connsiteY30" fmla="*/ 0 h 3396313"/>
              <a:gd name="connsiteX31" fmla="*/ 3703245 w 5277623"/>
              <a:gd name="connsiteY31" fmla="*/ 0 h 3396313"/>
              <a:gd name="connsiteX32" fmla="*/ 4022764 w 5277623"/>
              <a:gd name="connsiteY32" fmla="*/ 639040 h 3396313"/>
              <a:gd name="connsiteX33" fmla="*/ 3703245 w 5277623"/>
              <a:gd name="connsiteY33" fmla="*/ 1278080 h 3396313"/>
              <a:gd name="connsiteX34" fmla="*/ 2861777 w 5277623"/>
              <a:gd name="connsiteY34" fmla="*/ 1278080 h 3396313"/>
              <a:gd name="connsiteX35" fmla="*/ 2542257 w 5277623"/>
              <a:gd name="connsiteY35" fmla="*/ 639040 h 3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77623" h="3396313">
                <a:moveTo>
                  <a:pt x="1607919" y="2118233"/>
                </a:moveTo>
                <a:lnTo>
                  <a:pt x="2449386" y="2118233"/>
                </a:lnTo>
                <a:lnTo>
                  <a:pt x="2768905" y="2757273"/>
                </a:lnTo>
                <a:lnTo>
                  <a:pt x="2449386" y="3396313"/>
                </a:lnTo>
                <a:lnTo>
                  <a:pt x="1607919" y="3396313"/>
                </a:lnTo>
                <a:lnTo>
                  <a:pt x="1288399" y="2757273"/>
                </a:lnTo>
                <a:close/>
                <a:moveTo>
                  <a:pt x="4116637" y="2102903"/>
                </a:moveTo>
                <a:lnTo>
                  <a:pt x="4958103" y="2102903"/>
                </a:lnTo>
                <a:lnTo>
                  <a:pt x="5277623" y="2741943"/>
                </a:lnTo>
                <a:lnTo>
                  <a:pt x="4958103" y="3380983"/>
                </a:lnTo>
                <a:lnTo>
                  <a:pt x="4116637" y="3380983"/>
                </a:lnTo>
                <a:lnTo>
                  <a:pt x="3797116" y="2741943"/>
                </a:lnTo>
                <a:close/>
                <a:moveTo>
                  <a:pt x="2864649" y="1414667"/>
                </a:moveTo>
                <a:lnTo>
                  <a:pt x="3706117" y="1414667"/>
                </a:lnTo>
                <a:lnTo>
                  <a:pt x="4025636" y="2053707"/>
                </a:lnTo>
                <a:lnTo>
                  <a:pt x="3706117" y="2692747"/>
                </a:lnTo>
                <a:lnTo>
                  <a:pt x="2864649" y="2692747"/>
                </a:lnTo>
                <a:lnTo>
                  <a:pt x="2545129" y="2053707"/>
                </a:lnTo>
                <a:close/>
                <a:moveTo>
                  <a:pt x="319521" y="1414667"/>
                </a:moveTo>
                <a:lnTo>
                  <a:pt x="1160987" y="1414667"/>
                </a:lnTo>
                <a:lnTo>
                  <a:pt x="1480507" y="2053707"/>
                </a:lnTo>
                <a:lnTo>
                  <a:pt x="1160987" y="2692747"/>
                </a:lnTo>
                <a:lnTo>
                  <a:pt x="319521" y="2692747"/>
                </a:lnTo>
                <a:lnTo>
                  <a:pt x="0" y="2053707"/>
                </a:lnTo>
                <a:close/>
                <a:moveTo>
                  <a:pt x="1600096" y="711118"/>
                </a:moveTo>
                <a:lnTo>
                  <a:pt x="2441563" y="711118"/>
                </a:lnTo>
                <a:lnTo>
                  <a:pt x="2761082" y="1350157"/>
                </a:lnTo>
                <a:lnTo>
                  <a:pt x="2441563" y="1989197"/>
                </a:lnTo>
                <a:lnTo>
                  <a:pt x="1600096" y="1989197"/>
                </a:lnTo>
                <a:lnTo>
                  <a:pt x="1280575" y="1350157"/>
                </a:lnTo>
                <a:close/>
                <a:moveTo>
                  <a:pt x="2861777" y="0"/>
                </a:moveTo>
                <a:lnTo>
                  <a:pt x="3703245" y="0"/>
                </a:lnTo>
                <a:lnTo>
                  <a:pt x="4022764" y="639040"/>
                </a:lnTo>
                <a:lnTo>
                  <a:pt x="3703245" y="1278080"/>
                </a:lnTo>
                <a:lnTo>
                  <a:pt x="2861777" y="1278080"/>
                </a:lnTo>
                <a:lnTo>
                  <a:pt x="2542257" y="639040"/>
                </a:lnTo>
                <a:close/>
              </a:path>
            </a:pathLst>
          </a:cu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19E358B7-27AA-4AC9-9886-6A3ED293CF65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6CDCEC1-0E7A-4B33-9F7D-3258D831B424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A5E5FB-5949-4E92-8F32-8E8262788A1C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其他优化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0FFFB3C-5859-42FB-9D2F-09B85F66FA8A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41E14B1-D771-41A0-8433-EE7EF7DD406A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5A6B093-9E6C-4DD9-81CC-59F0D88C3C57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365" y="-5862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748" y="4534171"/>
            <a:ext cx="6696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谢谢观看</a:t>
            </a:r>
          </a:p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0028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DC6EC4A-6295-46E1-AF98-3C42E06F0EAD}"/>
              </a:ext>
            </a:extLst>
          </p:cNvPr>
          <p:cNvSpPr/>
          <p:nvPr/>
        </p:nvSpPr>
        <p:spPr>
          <a:xfrm>
            <a:off x="3081677" y="5317379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5928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94718" y="2251045"/>
            <a:ext cx="3944711" cy="827147"/>
            <a:chOff x="1616490" y="2251045"/>
            <a:chExt cx="3944711" cy="827147"/>
          </a:xfrm>
        </p:grpSpPr>
        <p:sp>
          <p:nvSpPr>
            <p:cNvPr id="10" name="文本框 9"/>
            <p:cNvSpPr txBox="1"/>
            <p:nvPr/>
          </p:nvSpPr>
          <p:spPr>
            <a:xfrm>
              <a:off x="1998173" y="2251045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实验原理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16490" y="2739638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基准法求解桥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287310" y="4141569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其他优化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887029" y="2286332"/>
            <a:ext cx="3944711" cy="954107"/>
            <a:chOff x="6887029" y="2286332"/>
            <a:chExt cx="3944711" cy="954107"/>
          </a:xfrm>
        </p:grpSpPr>
        <p:sp>
          <p:nvSpPr>
            <p:cNvPr id="22" name="文本框 21"/>
            <p:cNvSpPr txBox="1"/>
            <p:nvPr/>
          </p:nvSpPr>
          <p:spPr>
            <a:xfrm>
              <a:off x="7250112" y="2286332"/>
              <a:ext cx="3181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高效算法</a:t>
              </a:r>
            </a:p>
            <a:p>
              <a:pPr algn="ctr"/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87029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利用并查集优化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DA0BAB-E972-4CA5-A68C-B0D6DFF19425}"/>
              </a:ext>
            </a:extLst>
          </p:cNvPr>
          <p:cNvSpPr txBox="1"/>
          <p:nvPr/>
        </p:nvSpPr>
        <p:spPr>
          <a:xfrm>
            <a:off x="6887031" y="4612326"/>
            <a:ext cx="394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非算法优化点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B65696-5F9A-465B-9F71-21C764AF22C7}"/>
              </a:ext>
            </a:extLst>
          </p:cNvPr>
          <p:cNvSpPr txBox="1"/>
          <p:nvPr/>
        </p:nvSpPr>
        <p:spPr>
          <a:xfrm>
            <a:off x="1976400" y="4140360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复杂度验证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F54F8-060E-4C13-AE25-540B350C6A17}"/>
              </a:ext>
            </a:extLst>
          </p:cNvPr>
          <p:cNvSpPr txBox="1"/>
          <p:nvPr/>
        </p:nvSpPr>
        <p:spPr>
          <a:xfrm>
            <a:off x="1594719" y="4594325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分析时间复杂度和空间复杂度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337688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实验原理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AA8B511-5A28-4409-B781-4E60A03F1060}"/>
              </a:ext>
            </a:extLst>
          </p:cNvPr>
          <p:cNvSpPr/>
          <p:nvPr/>
        </p:nvSpPr>
        <p:spPr>
          <a:xfrm>
            <a:off x="7987506" y="42563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基准法求解桥</a:t>
            </a:r>
          </a:p>
        </p:txBody>
      </p: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3970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AC2212-1CC8-4A49-8704-09FB1F164C0A}"/>
              </a:ext>
            </a:extLst>
          </p:cNvPr>
          <p:cNvSpPr txBox="1"/>
          <p:nvPr/>
        </p:nvSpPr>
        <p:spPr>
          <a:xfrm>
            <a:off x="1046282" y="1040003"/>
            <a:ext cx="10099431" cy="107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266700" algn="just">
              <a:lnSpc>
                <a:spcPct val="125000"/>
              </a:lnSpc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首先计算无向图的连通块数量，然后将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无向图的每条边从图中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依次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移除，判断图的连通性是否改变，若发生改变则此条边为桥；接着将移除的边恢复，对下一条边进行判断，直到遍历完所有边。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C2C0618-E6A6-444A-9370-14AA6B863BC4}"/>
              </a:ext>
            </a:extLst>
          </p:cNvPr>
          <p:cNvGrpSpPr/>
          <p:nvPr/>
        </p:nvGrpSpPr>
        <p:grpSpPr>
          <a:xfrm>
            <a:off x="1273133" y="3012830"/>
            <a:ext cx="1828184" cy="1963625"/>
            <a:chOff x="1263458" y="3012830"/>
            <a:chExt cx="1828184" cy="1963625"/>
          </a:xfrm>
        </p:grpSpPr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AF16F142-9623-4787-BE45-69A7C1E414EA}"/>
                </a:ext>
              </a:extLst>
            </p:cNvPr>
            <p:cNvSpPr/>
            <p:nvPr/>
          </p:nvSpPr>
          <p:spPr>
            <a:xfrm>
              <a:off x="1794733" y="301283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5EF8EC-BE64-4DCF-A570-2AF3709F80ED}"/>
                </a:ext>
              </a:extLst>
            </p:cNvPr>
            <p:cNvGrpSpPr/>
            <p:nvPr/>
          </p:nvGrpSpPr>
          <p:grpSpPr>
            <a:xfrm>
              <a:off x="1263458" y="3015762"/>
              <a:ext cx="1828184" cy="1960693"/>
              <a:chOff x="1263458" y="3015762"/>
              <a:chExt cx="1828184" cy="1960693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84A3ED5F-6C63-440E-9DBB-B1916CDF1C8E}"/>
                  </a:ext>
                </a:extLst>
              </p:cNvPr>
              <p:cNvSpPr/>
              <p:nvPr/>
            </p:nvSpPr>
            <p:spPr>
              <a:xfrm>
                <a:off x="1277818" y="301869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F6A3F21-697F-449B-ABD9-6FA66E76822F}"/>
                  </a:ext>
                </a:extLst>
              </p:cNvPr>
              <p:cNvSpPr/>
              <p:nvPr/>
            </p:nvSpPr>
            <p:spPr>
              <a:xfrm>
                <a:off x="2311648" y="301576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17C7B0F5-CF9E-4195-A050-8522DF37CB4F}"/>
                  </a:ext>
                </a:extLst>
              </p:cNvPr>
              <p:cNvSpPr/>
              <p:nvPr/>
            </p:nvSpPr>
            <p:spPr>
              <a:xfrm>
                <a:off x="2828563" y="301869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9FBFCE49-D63C-4218-8135-0BF5A0806141}"/>
                  </a:ext>
                </a:extLst>
              </p:cNvPr>
              <p:cNvSpPr/>
              <p:nvPr/>
            </p:nvSpPr>
            <p:spPr>
              <a:xfrm>
                <a:off x="1274889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F131F202-DC57-4F7F-8EAE-D89C408706D6}"/>
                  </a:ext>
                </a:extLst>
              </p:cNvPr>
              <p:cNvSpPr/>
              <p:nvPr/>
            </p:nvSpPr>
            <p:spPr>
              <a:xfrm>
                <a:off x="1788838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接点 58">
                <a:extLst>
                  <a:ext uri="{FF2B5EF4-FFF2-40B4-BE49-F238E27FC236}">
                    <a16:creationId xmlns:a16="http://schemas.microsoft.com/office/drawing/2014/main" id="{B087BFF2-6DA3-402D-986B-06E4A0613D90}"/>
                  </a:ext>
                </a:extLst>
              </p:cNvPr>
              <p:cNvSpPr/>
              <p:nvPr/>
            </p:nvSpPr>
            <p:spPr>
              <a:xfrm>
                <a:off x="2302787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接点 59">
                <a:extLst>
                  <a:ext uri="{FF2B5EF4-FFF2-40B4-BE49-F238E27FC236}">
                    <a16:creationId xmlns:a16="http://schemas.microsoft.com/office/drawing/2014/main" id="{5080D64E-A392-4A78-B9AD-3913FFFF43EA}"/>
                  </a:ext>
                </a:extLst>
              </p:cNvPr>
              <p:cNvSpPr/>
              <p:nvPr/>
            </p:nvSpPr>
            <p:spPr>
              <a:xfrm>
                <a:off x="1274889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流程图: 接点 60">
                <a:extLst>
                  <a:ext uri="{FF2B5EF4-FFF2-40B4-BE49-F238E27FC236}">
                    <a16:creationId xmlns:a16="http://schemas.microsoft.com/office/drawing/2014/main" id="{32CFADE7-D4C8-4778-97E8-08EC0D94F697}"/>
                  </a:ext>
                </a:extLst>
              </p:cNvPr>
              <p:cNvSpPr/>
              <p:nvPr/>
            </p:nvSpPr>
            <p:spPr>
              <a:xfrm>
                <a:off x="2828563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流程图: 接点 61">
                <a:extLst>
                  <a:ext uri="{FF2B5EF4-FFF2-40B4-BE49-F238E27FC236}">
                    <a16:creationId xmlns:a16="http://schemas.microsoft.com/office/drawing/2014/main" id="{15A8E4FA-A825-49B9-A384-AACFBA976A1F}"/>
                  </a:ext>
                </a:extLst>
              </p:cNvPr>
              <p:cNvSpPr/>
              <p:nvPr/>
            </p:nvSpPr>
            <p:spPr>
              <a:xfrm>
                <a:off x="1788838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流程图: 接点 62">
                <a:extLst>
                  <a:ext uri="{FF2B5EF4-FFF2-40B4-BE49-F238E27FC236}">
                    <a16:creationId xmlns:a16="http://schemas.microsoft.com/office/drawing/2014/main" id="{93C6C9B9-F9B9-4FA8-8100-59DC12DEAA7A}"/>
                  </a:ext>
                </a:extLst>
              </p:cNvPr>
              <p:cNvSpPr/>
              <p:nvPr/>
            </p:nvSpPr>
            <p:spPr>
              <a:xfrm>
                <a:off x="2302787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29DFCDE4-919C-41DB-8FE8-F15ED7707011}"/>
                  </a:ext>
                </a:extLst>
              </p:cNvPr>
              <p:cNvSpPr/>
              <p:nvPr/>
            </p:nvSpPr>
            <p:spPr>
              <a:xfrm>
                <a:off x="2816736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流程图: 接点 64">
                <a:extLst>
                  <a:ext uri="{FF2B5EF4-FFF2-40B4-BE49-F238E27FC236}">
                    <a16:creationId xmlns:a16="http://schemas.microsoft.com/office/drawing/2014/main" id="{03501FD6-196E-42A1-B252-95259D7E2144}"/>
                  </a:ext>
                </a:extLst>
              </p:cNvPr>
              <p:cNvSpPr/>
              <p:nvPr/>
            </p:nvSpPr>
            <p:spPr>
              <a:xfrm>
                <a:off x="126345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流程图: 接点 65">
                <a:extLst>
                  <a:ext uri="{FF2B5EF4-FFF2-40B4-BE49-F238E27FC236}">
                    <a16:creationId xmlns:a16="http://schemas.microsoft.com/office/drawing/2014/main" id="{76E7957F-663A-4BB2-9CF7-C8FBCD355737}"/>
                  </a:ext>
                </a:extLst>
              </p:cNvPr>
              <p:cNvSpPr/>
              <p:nvPr/>
            </p:nvSpPr>
            <p:spPr>
              <a:xfrm>
                <a:off x="178883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接点 66">
                <a:extLst>
                  <a:ext uri="{FF2B5EF4-FFF2-40B4-BE49-F238E27FC236}">
                    <a16:creationId xmlns:a16="http://schemas.microsoft.com/office/drawing/2014/main" id="{C9D8214F-D758-4062-805C-6464BE1F4531}"/>
                  </a:ext>
                </a:extLst>
              </p:cNvPr>
              <p:cNvSpPr/>
              <p:nvPr/>
            </p:nvSpPr>
            <p:spPr>
              <a:xfrm>
                <a:off x="231421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接点 67">
                <a:extLst>
                  <a:ext uri="{FF2B5EF4-FFF2-40B4-BE49-F238E27FC236}">
                    <a16:creationId xmlns:a16="http://schemas.microsoft.com/office/drawing/2014/main" id="{F762932A-6169-420D-90AB-BE60CD5D0ED6}"/>
                  </a:ext>
                </a:extLst>
              </p:cNvPr>
              <p:cNvSpPr/>
              <p:nvPr/>
            </p:nvSpPr>
            <p:spPr>
              <a:xfrm>
                <a:off x="283959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3B4BD73-B9EB-4AB3-B769-44390A7A035F}"/>
                </a:ext>
              </a:extLst>
            </p:cNvPr>
            <p:cNvCxnSpPr>
              <a:cxnSpLocks/>
              <a:stCxn id="3" idx="6"/>
              <a:endCxn id="40" idx="2"/>
            </p:cNvCxnSpPr>
            <p:nvPr/>
          </p:nvCxnSpPr>
          <p:spPr>
            <a:xfrm flipV="1">
              <a:off x="152986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46404F9-9C84-48C1-9159-93C6181C0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69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2F3E6C7-2EDD-4A39-B977-C07E44A14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1" y="371329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CBB40A1-A49A-4380-98C0-D12135C08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0" y="428186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C15ED24-09DF-424F-889A-1B91EC05C2E4}"/>
                </a:ext>
              </a:extLst>
            </p:cNvPr>
            <p:cNvCxnSpPr>
              <a:cxnSpLocks/>
              <a:stCxn id="41" idx="4"/>
              <a:endCxn id="59" idx="0"/>
            </p:cNvCxnSpPr>
            <p:nvPr/>
          </p:nvCxnSpPr>
          <p:spPr>
            <a:xfrm flipH="1">
              <a:off x="2428809" y="3267806"/>
              <a:ext cx="8861" cy="31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B2E54D5-C9E0-49ED-8CB9-50432EF613B5}"/>
                </a:ext>
              </a:extLst>
            </p:cNvPr>
            <p:cNvCxnSpPr>
              <a:cxnSpLocks/>
              <a:stCxn id="57" idx="4"/>
              <a:endCxn id="60" idx="0"/>
            </p:cNvCxnSpPr>
            <p:nvPr/>
          </p:nvCxnSpPr>
          <p:spPr>
            <a:xfrm>
              <a:off x="1400911" y="3839309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9A07D408-5F57-4339-A13C-90F8FBDA5D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4860" y="4407882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5974BC1-6C40-4B47-B0BA-015AB772095C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09" y="4396166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4B19D76-F024-4B8E-8701-9179821F7363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58" y="4384450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385EDD4-305A-48BD-9609-A59C01718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479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5BECD4C8-F034-4CB4-A878-71C8500CA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948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E4873AE-8E21-44B7-AAC7-27A599AE089B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1490022" y="3802398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AD2AA43-5A08-413A-A157-D032038D597A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>
              <a:off x="1526933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A055188-205A-487F-BCDD-5ED605658639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0022" y="4370971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53DE742C-DE64-4373-9213-DA55DC976CBB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2040882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99A4BF9-ACC8-4B04-B2FE-053CE749F506}"/>
              </a:ext>
            </a:extLst>
          </p:cNvPr>
          <p:cNvCxnSpPr/>
          <p:nvPr/>
        </p:nvCxnSpPr>
        <p:spPr>
          <a:xfrm flipV="1">
            <a:off x="3519640" y="3217445"/>
            <a:ext cx="1395046" cy="4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CAB05C2-99E1-4993-ACC5-F81A2FB4D396}"/>
              </a:ext>
            </a:extLst>
          </p:cNvPr>
          <p:cNvGrpSpPr/>
          <p:nvPr/>
        </p:nvGrpSpPr>
        <p:grpSpPr>
          <a:xfrm>
            <a:off x="5294148" y="2318235"/>
            <a:ext cx="1828184" cy="1963625"/>
            <a:chOff x="1263458" y="3012830"/>
            <a:chExt cx="1828184" cy="1963625"/>
          </a:xfrm>
        </p:grpSpPr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DAD225F3-DC53-41AE-B57E-1004A452CA52}"/>
                </a:ext>
              </a:extLst>
            </p:cNvPr>
            <p:cNvSpPr/>
            <p:nvPr/>
          </p:nvSpPr>
          <p:spPr>
            <a:xfrm>
              <a:off x="1794733" y="301283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57F1962-2524-491B-95CB-DEE1C30FA5D8}"/>
                </a:ext>
              </a:extLst>
            </p:cNvPr>
            <p:cNvGrpSpPr/>
            <p:nvPr/>
          </p:nvGrpSpPr>
          <p:grpSpPr>
            <a:xfrm>
              <a:off x="1263458" y="3015762"/>
              <a:ext cx="1828184" cy="1960693"/>
              <a:chOff x="1263458" y="3015762"/>
              <a:chExt cx="1828184" cy="1960693"/>
            </a:xfrm>
          </p:grpSpPr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465ED324-EC60-4683-B157-B9B740970651}"/>
                  </a:ext>
                </a:extLst>
              </p:cNvPr>
              <p:cNvSpPr/>
              <p:nvPr/>
            </p:nvSpPr>
            <p:spPr>
              <a:xfrm>
                <a:off x="1277818" y="301869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98DE0403-929A-4E39-BD98-460634B72D8C}"/>
                  </a:ext>
                </a:extLst>
              </p:cNvPr>
              <p:cNvSpPr/>
              <p:nvPr/>
            </p:nvSpPr>
            <p:spPr>
              <a:xfrm>
                <a:off x="2311648" y="301576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流程图: 接点 106">
                <a:extLst>
                  <a:ext uri="{FF2B5EF4-FFF2-40B4-BE49-F238E27FC236}">
                    <a16:creationId xmlns:a16="http://schemas.microsoft.com/office/drawing/2014/main" id="{7E0A8235-2D46-49EA-81EE-47210A01948F}"/>
                  </a:ext>
                </a:extLst>
              </p:cNvPr>
              <p:cNvSpPr/>
              <p:nvPr/>
            </p:nvSpPr>
            <p:spPr>
              <a:xfrm>
                <a:off x="2828563" y="301869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FA25E36E-8398-4BEB-BEEB-60E64B0D73BE}"/>
                  </a:ext>
                </a:extLst>
              </p:cNvPr>
              <p:cNvSpPr/>
              <p:nvPr/>
            </p:nvSpPr>
            <p:spPr>
              <a:xfrm>
                <a:off x="1274889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C40C98CE-6801-4306-8119-D0E861AA171B}"/>
                  </a:ext>
                </a:extLst>
              </p:cNvPr>
              <p:cNvSpPr/>
              <p:nvPr/>
            </p:nvSpPr>
            <p:spPr>
              <a:xfrm>
                <a:off x="1788838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流程图: 接点 109">
                <a:extLst>
                  <a:ext uri="{FF2B5EF4-FFF2-40B4-BE49-F238E27FC236}">
                    <a16:creationId xmlns:a16="http://schemas.microsoft.com/office/drawing/2014/main" id="{F87DF8BC-4AFB-4E2C-AAB0-FA7743D5BA98}"/>
                  </a:ext>
                </a:extLst>
              </p:cNvPr>
              <p:cNvSpPr/>
              <p:nvPr/>
            </p:nvSpPr>
            <p:spPr>
              <a:xfrm>
                <a:off x="2302787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流程图: 接点 110">
                <a:extLst>
                  <a:ext uri="{FF2B5EF4-FFF2-40B4-BE49-F238E27FC236}">
                    <a16:creationId xmlns:a16="http://schemas.microsoft.com/office/drawing/2014/main" id="{3B7F5917-1A33-45F3-AF3F-1005E6719C2A}"/>
                  </a:ext>
                </a:extLst>
              </p:cNvPr>
              <p:cNvSpPr/>
              <p:nvPr/>
            </p:nvSpPr>
            <p:spPr>
              <a:xfrm>
                <a:off x="1274889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流程图: 接点 111">
                <a:extLst>
                  <a:ext uri="{FF2B5EF4-FFF2-40B4-BE49-F238E27FC236}">
                    <a16:creationId xmlns:a16="http://schemas.microsoft.com/office/drawing/2014/main" id="{F9EE9C20-45BB-4EA4-B269-14C90755534B}"/>
                  </a:ext>
                </a:extLst>
              </p:cNvPr>
              <p:cNvSpPr/>
              <p:nvPr/>
            </p:nvSpPr>
            <p:spPr>
              <a:xfrm>
                <a:off x="2828563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流程图: 接点 112">
                <a:extLst>
                  <a:ext uri="{FF2B5EF4-FFF2-40B4-BE49-F238E27FC236}">
                    <a16:creationId xmlns:a16="http://schemas.microsoft.com/office/drawing/2014/main" id="{53C6757D-8A45-4EC0-9803-03C77FF4D2BB}"/>
                  </a:ext>
                </a:extLst>
              </p:cNvPr>
              <p:cNvSpPr/>
              <p:nvPr/>
            </p:nvSpPr>
            <p:spPr>
              <a:xfrm>
                <a:off x="1788838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流程图: 接点 113">
                <a:extLst>
                  <a:ext uri="{FF2B5EF4-FFF2-40B4-BE49-F238E27FC236}">
                    <a16:creationId xmlns:a16="http://schemas.microsoft.com/office/drawing/2014/main" id="{3FDFD79A-C990-4548-9AF3-433A403DFFFB}"/>
                  </a:ext>
                </a:extLst>
              </p:cNvPr>
              <p:cNvSpPr/>
              <p:nvPr/>
            </p:nvSpPr>
            <p:spPr>
              <a:xfrm>
                <a:off x="2302787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流程图: 接点 114">
                <a:extLst>
                  <a:ext uri="{FF2B5EF4-FFF2-40B4-BE49-F238E27FC236}">
                    <a16:creationId xmlns:a16="http://schemas.microsoft.com/office/drawing/2014/main" id="{DA715C2E-8FDD-4B8B-B1AC-D8351DA80C60}"/>
                  </a:ext>
                </a:extLst>
              </p:cNvPr>
              <p:cNvSpPr/>
              <p:nvPr/>
            </p:nvSpPr>
            <p:spPr>
              <a:xfrm>
                <a:off x="2816736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流程图: 接点 115">
                <a:extLst>
                  <a:ext uri="{FF2B5EF4-FFF2-40B4-BE49-F238E27FC236}">
                    <a16:creationId xmlns:a16="http://schemas.microsoft.com/office/drawing/2014/main" id="{B1B215EA-D943-4171-976A-60E3E093FEC3}"/>
                  </a:ext>
                </a:extLst>
              </p:cNvPr>
              <p:cNvSpPr/>
              <p:nvPr/>
            </p:nvSpPr>
            <p:spPr>
              <a:xfrm>
                <a:off x="126345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89EB7C5C-97C1-4DF2-B292-29EB9A057153}"/>
                  </a:ext>
                </a:extLst>
              </p:cNvPr>
              <p:cNvSpPr/>
              <p:nvPr/>
            </p:nvSpPr>
            <p:spPr>
              <a:xfrm>
                <a:off x="178883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流程图: 接点 117">
                <a:extLst>
                  <a:ext uri="{FF2B5EF4-FFF2-40B4-BE49-F238E27FC236}">
                    <a16:creationId xmlns:a16="http://schemas.microsoft.com/office/drawing/2014/main" id="{F203F375-567F-44C5-AC60-FF6F90779DD8}"/>
                  </a:ext>
                </a:extLst>
              </p:cNvPr>
              <p:cNvSpPr/>
              <p:nvPr/>
            </p:nvSpPr>
            <p:spPr>
              <a:xfrm>
                <a:off x="231421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流程图: 接点 118">
                <a:extLst>
                  <a:ext uri="{FF2B5EF4-FFF2-40B4-BE49-F238E27FC236}">
                    <a16:creationId xmlns:a16="http://schemas.microsoft.com/office/drawing/2014/main" id="{FADC6D74-AD44-40AB-91E3-9FB8DB63C7AA}"/>
                  </a:ext>
                </a:extLst>
              </p:cNvPr>
              <p:cNvSpPr/>
              <p:nvPr/>
            </p:nvSpPr>
            <p:spPr>
              <a:xfrm>
                <a:off x="283959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32EF3A5-8F21-44FF-BD7D-FB24C997C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69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79F98C7-80DA-4C08-B338-B0E96CA22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1" y="371329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A703725-BCE3-44E6-BB4C-6F665FDD7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0" y="428186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16C5B54-0E07-43AB-B0DB-B464627EC8CF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 flipH="1">
              <a:off x="2428809" y="3267806"/>
              <a:ext cx="8861" cy="31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6C039AE-4E91-4AF4-BD08-8365E230E4A9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1400911" y="3839309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ACAC23C-5933-41D4-A7C6-64E08EF4CDF5}"/>
                </a:ext>
              </a:extLst>
            </p:cNvPr>
            <p:cNvCxnSpPr>
              <a:cxnSpLocks/>
            </p:cNvCxnSpPr>
            <p:nvPr/>
          </p:nvCxnSpPr>
          <p:spPr>
            <a:xfrm>
              <a:off x="1914860" y="4407882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76DDCA5-66A7-4046-B311-70297B2E905D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09" y="4396166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8F1897AC-0781-4C9C-9178-CE1E05C8DE7B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58" y="4384450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D112E86-5AB0-46BD-8BBA-3B72314CF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479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0B3BB9BA-65A6-48C5-B1AA-A38C3366C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948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53566F5-982F-4AF4-A228-F8C4456B46CE}"/>
                </a:ext>
              </a:extLst>
            </p:cNvPr>
            <p:cNvCxnSpPr>
              <a:cxnSpLocks/>
              <a:stCxn id="108" idx="5"/>
              <a:endCxn id="113" idx="1"/>
            </p:cNvCxnSpPr>
            <p:nvPr/>
          </p:nvCxnSpPr>
          <p:spPr>
            <a:xfrm>
              <a:off x="1490022" y="3802398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031FC8B-0BF5-4867-B53B-DAAC33A22F41}"/>
                </a:ext>
              </a:extLst>
            </p:cNvPr>
            <p:cNvCxnSpPr>
              <a:cxnSpLocks/>
              <a:stCxn id="111" idx="6"/>
              <a:endCxn id="113" idx="2"/>
            </p:cNvCxnSpPr>
            <p:nvPr/>
          </p:nvCxnSpPr>
          <p:spPr>
            <a:xfrm>
              <a:off x="1526933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58025EF-A781-4829-83F9-AA051C394F88}"/>
                </a:ext>
              </a:extLst>
            </p:cNvPr>
            <p:cNvCxnSpPr>
              <a:cxnSpLocks/>
              <a:stCxn id="111" idx="5"/>
              <a:endCxn id="117" idx="1"/>
            </p:cNvCxnSpPr>
            <p:nvPr/>
          </p:nvCxnSpPr>
          <p:spPr>
            <a:xfrm>
              <a:off x="1490022" y="4370971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FEE1B921-2954-4FBA-A559-41999CE522AC}"/>
              </a:ext>
            </a:extLst>
          </p:cNvPr>
          <p:cNvSpPr/>
          <p:nvPr/>
        </p:nvSpPr>
        <p:spPr>
          <a:xfrm>
            <a:off x="5263863" y="2121973"/>
            <a:ext cx="842419" cy="669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F4C9F8A-F4A3-4423-8AB9-9392B1C09EB7}"/>
              </a:ext>
            </a:extLst>
          </p:cNvPr>
          <p:cNvCxnSpPr>
            <a:cxnSpLocks/>
          </p:cNvCxnSpPr>
          <p:nvPr/>
        </p:nvCxnSpPr>
        <p:spPr>
          <a:xfrm>
            <a:off x="3519640" y="4724411"/>
            <a:ext cx="1304406" cy="60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F68E132-1F77-4146-BD31-15EB45367415}"/>
              </a:ext>
            </a:extLst>
          </p:cNvPr>
          <p:cNvGrpSpPr/>
          <p:nvPr/>
        </p:nvGrpSpPr>
        <p:grpSpPr>
          <a:xfrm>
            <a:off x="5271102" y="4614234"/>
            <a:ext cx="1828184" cy="1963625"/>
            <a:chOff x="1263458" y="3012830"/>
            <a:chExt cx="1828184" cy="1963625"/>
          </a:xfrm>
        </p:grpSpPr>
        <p:sp>
          <p:nvSpPr>
            <p:cNvPr id="125" name="流程图: 接点 124">
              <a:extLst>
                <a:ext uri="{FF2B5EF4-FFF2-40B4-BE49-F238E27FC236}">
                  <a16:creationId xmlns:a16="http://schemas.microsoft.com/office/drawing/2014/main" id="{833BF41F-F9D9-49CE-89B9-BFDCC09B0A68}"/>
                </a:ext>
              </a:extLst>
            </p:cNvPr>
            <p:cNvSpPr/>
            <p:nvPr/>
          </p:nvSpPr>
          <p:spPr>
            <a:xfrm>
              <a:off x="1794733" y="301283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37A0AD88-4CA0-4D55-BB3C-47E6706EF735}"/>
                </a:ext>
              </a:extLst>
            </p:cNvPr>
            <p:cNvGrpSpPr/>
            <p:nvPr/>
          </p:nvGrpSpPr>
          <p:grpSpPr>
            <a:xfrm>
              <a:off x="1263458" y="3015762"/>
              <a:ext cx="1828184" cy="1960693"/>
              <a:chOff x="1263458" y="3015762"/>
              <a:chExt cx="1828184" cy="1960693"/>
            </a:xfrm>
          </p:grpSpPr>
          <p:sp>
            <p:nvSpPr>
              <p:cNvPr id="141" name="流程图: 接点 140">
                <a:extLst>
                  <a:ext uri="{FF2B5EF4-FFF2-40B4-BE49-F238E27FC236}">
                    <a16:creationId xmlns:a16="http://schemas.microsoft.com/office/drawing/2014/main" id="{44A3BE25-2F4B-4088-BCCC-A5746A631CF6}"/>
                  </a:ext>
                </a:extLst>
              </p:cNvPr>
              <p:cNvSpPr/>
              <p:nvPr/>
            </p:nvSpPr>
            <p:spPr>
              <a:xfrm>
                <a:off x="1277818" y="301869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流程图: 接点 141">
                <a:extLst>
                  <a:ext uri="{FF2B5EF4-FFF2-40B4-BE49-F238E27FC236}">
                    <a16:creationId xmlns:a16="http://schemas.microsoft.com/office/drawing/2014/main" id="{B72E3700-F213-4BAB-9F73-36EDBE1934F2}"/>
                  </a:ext>
                </a:extLst>
              </p:cNvPr>
              <p:cNvSpPr/>
              <p:nvPr/>
            </p:nvSpPr>
            <p:spPr>
              <a:xfrm>
                <a:off x="2311648" y="301576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流程图: 接点 142">
                <a:extLst>
                  <a:ext uri="{FF2B5EF4-FFF2-40B4-BE49-F238E27FC236}">
                    <a16:creationId xmlns:a16="http://schemas.microsoft.com/office/drawing/2014/main" id="{D98E66CF-D76B-4373-B700-A7B1710F3E82}"/>
                  </a:ext>
                </a:extLst>
              </p:cNvPr>
              <p:cNvSpPr/>
              <p:nvPr/>
            </p:nvSpPr>
            <p:spPr>
              <a:xfrm>
                <a:off x="2828563" y="301869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流程图: 接点 143">
                <a:extLst>
                  <a:ext uri="{FF2B5EF4-FFF2-40B4-BE49-F238E27FC236}">
                    <a16:creationId xmlns:a16="http://schemas.microsoft.com/office/drawing/2014/main" id="{1115AA9A-2FEF-4281-A467-76EA4F1AD72F}"/>
                  </a:ext>
                </a:extLst>
              </p:cNvPr>
              <p:cNvSpPr/>
              <p:nvPr/>
            </p:nvSpPr>
            <p:spPr>
              <a:xfrm>
                <a:off x="1274889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流程图: 接点 144">
                <a:extLst>
                  <a:ext uri="{FF2B5EF4-FFF2-40B4-BE49-F238E27FC236}">
                    <a16:creationId xmlns:a16="http://schemas.microsoft.com/office/drawing/2014/main" id="{61A886C6-9B15-42D8-9AA0-7A518DE7ABCB}"/>
                  </a:ext>
                </a:extLst>
              </p:cNvPr>
              <p:cNvSpPr/>
              <p:nvPr/>
            </p:nvSpPr>
            <p:spPr>
              <a:xfrm>
                <a:off x="1788838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流程图: 接点 145">
                <a:extLst>
                  <a:ext uri="{FF2B5EF4-FFF2-40B4-BE49-F238E27FC236}">
                    <a16:creationId xmlns:a16="http://schemas.microsoft.com/office/drawing/2014/main" id="{EEE63B18-0342-448A-BF46-36261227237A}"/>
                  </a:ext>
                </a:extLst>
              </p:cNvPr>
              <p:cNvSpPr/>
              <p:nvPr/>
            </p:nvSpPr>
            <p:spPr>
              <a:xfrm>
                <a:off x="2302787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流程图: 接点 146">
                <a:extLst>
                  <a:ext uri="{FF2B5EF4-FFF2-40B4-BE49-F238E27FC236}">
                    <a16:creationId xmlns:a16="http://schemas.microsoft.com/office/drawing/2014/main" id="{10029BA9-AB73-4DC5-9DD1-5FD4B6C9A4EE}"/>
                  </a:ext>
                </a:extLst>
              </p:cNvPr>
              <p:cNvSpPr/>
              <p:nvPr/>
            </p:nvSpPr>
            <p:spPr>
              <a:xfrm>
                <a:off x="1274889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流程图: 接点 147">
                <a:extLst>
                  <a:ext uri="{FF2B5EF4-FFF2-40B4-BE49-F238E27FC236}">
                    <a16:creationId xmlns:a16="http://schemas.microsoft.com/office/drawing/2014/main" id="{F93C0937-2F62-4A6B-82AE-F75BD8B5CA0A}"/>
                  </a:ext>
                </a:extLst>
              </p:cNvPr>
              <p:cNvSpPr/>
              <p:nvPr/>
            </p:nvSpPr>
            <p:spPr>
              <a:xfrm>
                <a:off x="2828563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流程图: 接点 148">
                <a:extLst>
                  <a:ext uri="{FF2B5EF4-FFF2-40B4-BE49-F238E27FC236}">
                    <a16:creationId xmlns:a16="http://schemas.microsoft.com/office/drawing/2014/main" id="{5DA07CFA-8AB7-4402-94D9-EEA3CBF26C53}"/>
                  </a:ext>
                </a:extLst>
              </p:cNvPr>
              <p:cNvSpPr/>
              <p:nvPr/>
            </p:nvSpPr>
            <p:spPr>
              <a:xfrm>
                <a:off x="1788838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流程图: 接点 149">
                <a:extLst>
                  <a:ext uri="{FF2B5EF4-FFF2-40B4-BE49-F238E27FC236}">
                    <a16:creationId xmlns:a16="http://schemas.microsoft.com/office/drawing/2014/main" id="{8CB670F2-304E-4523-8C29-5879A3E0FF83}"/>
                  </a:ext>
                </a:extLst>
              </p:cNvPr>
              <p:cNvSpPr/>
              <p:nvPr/>
            </p:nvSpPr>
            <p:spPr>
              <a:xfrm>
                <a:off x="2302787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流程图: 接点 150">
                <a:extLst>
                  <a:ext uri="{FF2B5EF4-FFF2-40B4-BE49-F238E27FC236}">
                    <a16:creationId xmlns:a16="http://schemas.microsoft.com/office/drawing/2014/main" id="{A2FC6B76-4B27-4C7A-84C9-98CFA626DA2E}"/>
                  </a:ext>
                </a:extLst>
              </p:cNvPr>
              <p:cNvSpPr/>
              <p:nvPr/>
            </p:nvSpPr>
            <p:spPr>
              <a:xfrm>
                <a:off x="2816736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流程图: 接点 151">
                <a:extLst>
                  <a:ext uri="{FF2B5EF4-FFF2-40B4-BE49-F238E27FC236}">
                    <a16:creationId xmlns:a16="http://schemas.microsoft.com/office/drawing/2014/main" id="{4FAA1AC7-DA75-4528-8B51-BFE2EE3DD5ED}"/>
                  </a:ext>
                </a:extLst>
              </p:cNvPr>
              <p:cNvSpPr/>
              <p:nvPr/>
            </p:nvSpPr>
            <p:spPr>
              <a:xfrm>
                <a:off x="126345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流程图: 接点 152">
                <a:extLst>
                  <a:ext uri="{FF2B5EF4-FFF2-40B4-BE49-F238E27FC236}">
                    <a16:creationId xmlns:a16="http://schemas.microsoft.com/office/drawing/2014/main" id="{FE3CB092-8ACA-4646-B516-BB389CE5A95F}"/>
                  </a:ext>
                </a:extLst>
              </p:cNvPr>
              <p:cNvSpPr/>
              <p:nvPr/>
            </p:nvSpPr>
            <p:spPr>
              <a:xfrm>
                <a:off x="178883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流程图: 接点 153">
                <a:extLst>
                  <a:ext uri="{FF2B5EF4-FFF2-40B4-BE49-F238E27FC236}">
                    <a16:creationId xmlns:a16="http://schemas.microsoft.com/office/drawing/2014/main" id="{63F3BD86-FCB1-4F29-858E-F6333502BD82}"/>
                  </a:ext>
                </a:extLst>
              </p:cNvPr>
              <p:cNvSpPr/>
              <p:nvPr/>
            </p:nvSpPr>
            <p:spPr>
              <a:xfrm>
                <a:off x="231421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流程图: 接点 154">
                <a:extLst>
                  <a:ext uri="{FF2B5EF4-FFF2-40B4-BE49-F238E27FC236}">
                    <a16:creationId xmlns:a16="http://schemas.microsoft.com/office/drawing/2014/main" id="{0CD6283D-E875-43BD-9558-E161A7D33E2D}"/>
                  </a:ext>
                </a:extLst>
              </p:cNvPr>
              <p:cNvSpPr/>
              <p:nvPr/>
            </p:nvSpPr>
            <p:spPr>
              <a:xfrm>
                <a:off x="283959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66FF1E95-C9ED-4482-85FF-86AF92740946}"/>
                </a:ext>
              </a:extLst>
            </p:cNvPr>
            <p:cNvCxnSpPr>
              <a:cxnSpLocks/>
              <a:stCxn id="141" idx="6"/>
              <a:endCxn id="125" idx="2"/>
            </p:cNvCxnSpPr>
            <p:nvPr/>
          </p:nvCxnSpPr>
          <p:spPr>
            <a:xfrm flipV="1">
              <a:off x="152986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EC995B89-5C12-4757-8EE6-917C8AC0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692" y="3138852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42E695E7-DA5F-4809-8983-19B19719C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1" y="371329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8E587F7-A1F5-44D2-9E8B-9B45E3C09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0" y="428186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0CD06C5-11DB-4DBE-8BB2-BB717116E46A}"/>
                </a:ext>
              </a:extLst>
            </p:cNvPr>
            <p:cNvCxnSpPr>
              <a:cxnSpLocks/>
              <a:stCxn id="142" idx="4"/>
              <a:endCxn id="146" idx="0"/>
            </p:cNvCxnSpPr>
            <p:nvPr/>
          </p:nvCxnSpPr>
          <p:spPr>
            <a:xfrm flipH="1">
              <a:off x="2428809" y="3267806"/>
              <a:ext cx="8861" cy="319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5D36179-EFDB-4EFA-9A82-0D4A3D010EDD}"/>
                </a:ext>
              </a:extLst>
            </p:cNvPr>
            <p:cNvCxnSpPr>
              <a:cxnSpLocks/>
              <a:stCxn id="144" idx="4"/>
              <a:endCxn id="147" idx="0"/>
            </p:cNvCxnSpPr>
            <p:nvPr/>
          </p:nvCxnSpPr>
          <p:spPr>
            <a:xfrm>
              <a:off x="1400911" y="3839309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8375CE3-FE29-4A03-958A-CB610F83B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4860" y="4407882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88F1D2C-4DF4-4598-B38B-FE769B2A9A13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09" y="4396166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8E76763-09A4-4B0A-BE51-2C0737968C63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58" y="4384450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41D5259-23EC-41A2-AF1B-EBDAA4A66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479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F3E97C6-72F5-4051-BA03-4E69A8DA6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948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26320D6C-2F0D-4A50-855B-9A72310F287C}"/>
                </a:ext>
              </a:extLst>
            </p:cNvPr>
            <p:cNvCxnSpPr>
              <a:cxnSpLocks/>
              <a:stCxn id="144" idx="5"/>
              <a:endCxn id="149" idx="1"/>
            </p:cNvCxnSpPr>
            <p:nvPr/>
          </p:nvCxnSpPr>
          <p:spPr>
            <a:xfrm>
              <a:off x="1490022" y="3802398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7AD9411-546C-4BDE-B986-6E9A363AE196}"/>
                </a:ext>
              </a:extLst>
            </p:cNvPr>
            <p:cNvCxnSpPr>
              <a:cxnSpLocks/>
              <a:stCxn id="147" idx="5"/>
              <a:endCxn id="153" idx="1"/>
            </p:cNvCxnSpPr>
            <p:nvPr/>
          </p:nvCxnSpPr>
          <p:spPr>
            <a:xfrm>
              <a:off x="1490022" y="4370971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AAB6744C-D5DF-4A05-A8ED-66B718CE3DAA}"/>
              </a:ext>
            </a:extLst>
          </p:cNvPr>
          <p:cNvSpPr/>
          <p:nvPr/>
        </p:nvSpPr>
        <p:spPr>
          <a:xfrm>
            <a:off x="5222631" y="5117123"/>
            <a:ext cx="883623" cy="1577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77EAE36-FC29-4906-A564-43B314FE87B8}"/>
              </a:ext>
            </a:extLst>
          </p:cNvPr>
          <p:cNvSpPr txBox="1"/>
          <p:nvPr/>
        </p:nvSpPr>
        <p:spPr>
          <a:xfrm>
            <a:off x="7646898" y="3117744"/>
            <a:ext cx="37080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连通块数量增加，因此（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0,1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）是桥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B52ACDA-6684-4A9A-A01C-38BE7D3B783A}"/>
              </a:ext>
            </a:extLst>
          </p:cNvPr>
          <p:cNvSpPr txBox="1"/>
          <p:nvPr/>
        </p:nvSpPr>
        <p:spPr>
          <a:xfrm>
            <a:off x="7595953" y="5623568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连通块数量没有增加，因此（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8,9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）不是桥</a:t>
            </a: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96F98AFE-5929-4F30-A34F-057096227BFF}"/>
              </a:ext>
            </a:extLst>
          </p:cNvPr>
          <p:cNvCxnSpPr>
            <a:cxnSpLocks/>
          </p:cNvCxnSpPr>
          <p:nvPr/>
        </p:nvCxnSpPr>
        <p:spPr>
          <a:xfrm>
            <a:off x="5048864" y="4407882"/>
            <a:ext cx="2254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1807075-A36C-46F5-93CE-CB942E9B11B6}"/>
              </a:ext>
            </a:extLst>
          </p:cNvPr>
          <p:cNvSpPr txBox="1"/>
          <p:nvPr/>
        </p:nvSpPr>
        <p:spPr>
          <a:xfrm>
            <a:off x="3596554" y="4018100"/>
            <a:ext cx="15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删除某条边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FD52CDA-4D4A-4D85-9229-DC5C2131C9E1}"/>
              </a:ext>
            </a:extLst>
          </p:cNvPr>
          <p:cNvSpPr txBox="1"/>
          <p:nvPr/>
        </p:nvSpPr>
        <p:spPr>
          <a:xfrm>
            <a:off x="1736020" y="2524774"/>
            <a:ext cx="12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初始图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11BF182-243F-4417-B745-E0EFCE6C2ADB}"/>
              </a:ext>
            </a:extLst>
          </p:cNvPr>
          <p:cNvCxnSpPr>
            <a:cxnSpLocks/>
          </p:cNvCxnSpPr>
          <p:nvPr/>
        </p:nvCxnSpPr>
        <p:spPr>
          <a:xfrm>
            <a:off x="6080433" y="3587265"/>
            <a:ext cx="261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95B8815-125B-465F-88D8-ED146912103C}"/>
              </a:ext>
            </a:extLst>
          </p:cNvPr>
          <p:cNvCxnSpPr>
            <a:cxnSpLocks/>
          </p:cNvCxnSpPr>
          <p:nvPr/>
        </p:nvCxnSpPr>
        <p:spPr>
          <a:xfrm>
            <a:off x="6048526" y="5883264"/>
            <a:ext cx="261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3501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CAA62A-B1B0-4C79-82AC-C4EFA7C80C88}"/>
              </a:ext>
            </a:extLst>
          </p:cNvPr>
          <p:cNvGrpSpPr/>
          <p:nvPr/>
        </p:nvGrpSpPr>
        <p:grpSpPr>
          <a:xfrm>
            <a:off x="1531041" y="3182815"/>
            <a:ext cx="1828184" cy="1963625"/>
            <a:chOff x="1263458" y="3012830"/>
            <a:chExt cx="1828184" cy="1963625"/>
          </a:xfrm>
        </p:grpSpPr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4D2093CE-BBC5-4A61-BA0E-805EECBC378A}"/>
                </a:ext>
              </a:extLst>
            </p:cNvPr>
            <p:cNvSpPr/>
            <p:nvPr/>
          </p:nvSpPr>
          <p:spPr>
            <a:xfrm>
              <a:off x="1794733" y="3012830"/>
              <a:ext cx="252044" cy="252044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61A3B7-B349-444E-AC55-66D4E7F91519}"/>
                </a:ext>
              </a:extLst>
            </p:cNvPr>
            <p:cNvGrpSpPr/>
            <p:nvPr/>
          </p:nvGrpSpPr>
          <p:grpSpPr>
            <a:xfrm>
              <a:off x="1263458" y="3015762"/>
              <a:ext cx="1828184" cy="1960693"/>
              <a:chOff x="1263458" y="3015762"/>
              <a:chExt cx="1828184" cy="1960693"/>
            </a:xfrm>
          </p:grpSpPr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424FE41C-B17F-4BF1-8EB8-1ACADFCE0E8B}"/>
                  </a:ext>
                </a:extLst>
              </p:cNvPr>
              <p:cNvSpPr/>
              <p:nvPr/>
            </p:nvSpPr>
            <p:spPr>
              <a:xfrm>
                <a:off x="1277818" y="301869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流程图: 接点 39">
                <a:extLst>
                  <a:ext uri="{FF2B5EF4-FFF2-40B4-BE49-F238E27FC236}">
                    <a16:creationId xmlns:a16="http://schemas.microsoft.com/office/drawing/2014/main" id="{C9903606-64FD-4C5E-A0F5-97D8395A3E6B}"/>
                  </a:ext>
                </a:extLst>
              </p:cNvPr>
              <p:cNvSpPr/>
              <p:nvPr/>
            </p:nvSpPr>
            <p:spPr>
              <a:xfrm>
                <a:off x="2311648" y="3015762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AE8EA07B-1176-4538-B6D4-7FDA5F8B69E6}"/>
                  </a:ext>
                </a:extLst>
              </p:cNvPr>
              <p:cNvSpPr/>
              <p:nvPr/>
            </p:nvSpPr>
            <p:spPr>
              <a:xfrm>
                <a:off x="2828563" y="301869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接点 42">
                <a:extLst>
                  <a:ext uri="{FF2B5EF4-FFF2-40B4-BE49-F238E27FC236}">
                    <a16:creationId xmlns:a16="http://schemas.microsoft.com/office/drawing/2014/main" id="{4CAD0296-7001-4F47-BBD3-ADEC3EBA0235}"/>
                  </a:ext>
                </a:extLst>
              </p:cNvPr>
              <p:cNvSpPr/>
              <p:nvPr/>
            </p:nvSpPr>
            <p:spPr>
              <a:xfrm>
                <a:off x="1274889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>
                <a:extLst>
                  <a:ext uri="{FF2B5EF4-FFF2-40B4-BE49-F238E27FC236}">
                    <a16:creationId xmlns:a16="http://schemas.microsoft.com/office/drawing/2014/main" id="{307E3DE3-D5AD-4621-8083-800F61705749}"/>
                  </a:ext>
                </a:extLst>
              </p:cNvPr>
              <p:cNvSpPr/>
              <p:nvPr/>
            </p:nvSpPr>
            <p:spPr>
              <a:xfrm>
                <a:off x="1788838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EA74B724-337E-4F52-A2F4-4BF7E00F08A8}"/>
                  </a:ext>
                </a:extLst>
              </p:cNvPr>
              <p:cNvSpPr/>
              <p:nvPr/>
            </p:nvSpPr>
            <p:spPr>
              <a:xfrm>
                <a:off x="2302787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AD895DE5-6F9F-4B30-B896-DC79DB2C389A}"/>
                  </a:ext>
                </a:extLst>
              </p:cNvPr>
              <p:cNvSpPr/>
              <p:nvPr/>
            </p:nvSpPr>
            <p:spPr>
              <a:xfrm>
                <a:off x="1274889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2A0316B0-C2D8-4C93-8344-FE89024ADC49}"/>
                  </a:ext>
                </a:extLst>
              </p:cNvPr>
              <p:cNvSpPr/>
              <p:nvPr/>
            </p:nvSpPr>
            <p:spPr>
              <a:xfrm>
                <a:off x="2828563" y="3587265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2D24A89A-D439-4677-8C8F-C12A2428D4BB}"/>
                  </a:ext>
                </a:extLst>
              </p:cNvPr>
              <p:cNvSpPr/>
              <p:nvPr/>
            </p:nvSpPr>
            <p:spPr>
              <a:xfrm>
                <a:off x="1788838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81AF9001-4715-4606-AD35-AF25037E407D}"/>
                  </a:ext>
                </a:extLst>
              </p:cNvPr>
              <p:cNvSpPr/>
              <p:nvPr/>
            </p:nvSpPr>
            <p:spPr>
              <a:xfrm>
                <a:off x="2302787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2A74ABB9-5449-4370-9EBA-D411897B5DC7}"/>
                  </a:ext>
                </a:extLst>
              </p:cNvPr>
              <p:cNvSpPr/>
              <p:nvPr/>
            </p:nvSpPr>
            <p:spPr>
              <a:xfrm>
                <a:off x="2816736" y="4155838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77D3A871-CADE-4AAE-B7A6-B3B8A69E557B}"/>
                  </a:ext>
                </a:extLst>
              </p:cNvPr>
              <p:cNvSpPr/>
              <p:nvPr/>
            </p:nvSpPr>
            <p:spPr>
              <a:xfrm>
                <a:off x="126345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30A7AB57-3E06-43C0-BC57-CF41EEA2C813}"/>
                  </a:ext>
                </a:extLst>
              </p:cNvPr>
              <p:cNvSpPr/>
              <p:nvPr/>
            </p:nvSpPr>
            <p:spPr>
              <a:xfrm>
                <a:off x="178883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7E408A31-8FE4-4CC4-8761-E91B29252ACF}"/>
                  </a:ext>
                </a:extLst>
              </p:cNvPr>
              <p:cNvSpPr/>
              <p:nvPr/>
            </p:nvSpPr>
            <p:spPr>
              <a:xfrm>
                <a:off x="231421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2FFA6272-F69E-4B4E-94EB-594A8B6CA3EA}"/>
                  </a:ext>
                </a:extLst>
              </p:cNvPr>
              <p:cNvSpPr/>
              <p:nvPr/>
            </p:nvSpPr>
            <p:spPr>
              <a:xfrm>
                <a:off x="2839598" y="4724411"/>
                <a:ext cx="252044" cy="252044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5BC18A4-8E33-48BF-B241-B3CB084F9021}"/>
                </a:ext>
              </a:extLst>
            </p:cNvPr>
            <p:cNvCxnSpPr>
              <a:cxnSpLocks/>
              <a:stCxn id="39" idx="6"/>
              <a:endCxn id="17" idx="2"/>
            </p:cNvCxnSpPr>
            <p:nvPr/>
          </p:nvCxnSpPr>
          <p:spPr>
            <a:xfrm flipV="1">
              <a:off x="1529862" y="3138852"/>
              <a:ext cx="264871" cy="58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5716844-37A4-46E1-B3D6-108DAD2D6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692" y="3138852"/>
              <a:ext cx="264871" cy="58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CC0C15-BE38-43FD-A18A-EDF9BFE60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1" y="3713290"/>
              <a:ext cx="264871" cy="58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E2A853C-99D9-49E2-8B4F-E0235C8E8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830" y="4281860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A8E31A9-DAE8-4114-804A-1588D2C78DF2}"/>
                </a:ext>
              </a:extLst>
            </p:cNvPr>
            <p:cNvCxnSpPr>
              <a:cxnSpLocks/>
              <a:stCxn id="40" idx="4"/>
              <a:endCxn id="45" idx="0"/>
            </p:cNvCxnSpPr>
            <p:nvPr/>
          </p:nvCxnSpPr>
          <p:spPr>
            <a:xfrm flipH="1">
              <a:off x="2428809" y="3267806"/>
              <a:ext cx="8861" cy="31945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62CBE93-464F-4EAC-A513-41BD7399A923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400911" y="3839309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1314558-D5AD-4F58-B6F5-D429AB3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1914860" y="4407882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3A05837-9FB9-4F31-8B01-E6F0C8E00BE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09" y="4396166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102BC9-91B1-4F3B-BD19-FB02C3D420C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58" y="4384450"/>
              <a:ext cx="0" cy="316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BA4CDB8-8354-47F0-B482-EE9AB16AB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479" y="4844568"/>
              <a:ext cx="264871" cy="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AE34AD3-43F6-4683-9917-7E4BAAABF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948" y="4844568"/>
              <a:ext cx="264871" cy="586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4988918-64CD-4940-8B5A-2D64C2B64AE3}"/>
                </a:ext>
              </a:extLst>
            </p:cNvPr>
            <p:cNvCxnSpPr>
              <a:cxnSpLocks/>
              <a:stCxn id="43" idx="5"/>
              <a:endCxn id="48" idx="1"/>
            </p:cNvCxnSpPr>
            <p:nvPr/>
          </p:nvCxnSpPr>
          <p:spPr>
            <a:xfrm>
              <a:off x="1490022" y="3802398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2221814-2F02-4721-A499-A6816E5CBF88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1526933" y="4281860"/>
              <a:ext cx="26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82D537-2A02-458C-895C-5C4CF17A143D}"/>
                </a:ext>
              </a:extLst>
            </p:cNvPr>
            <p:cNvCxnSpPr>
              <a:cxnSpLocks/>
              <a:stCxn id="46" idx="5"/>
              <a:endCxn id="52" idx="1"/>
            </p:cNvCxnSpPr>
            <p:nvPr/>
          </p:nvCxnSpPr>
          <p:spPr>
            <a:xfrm>
              <a:off x="1490022" y="4370971"/>
              <a:ext cx="335727" cy="390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801232B-20B2-4227-B9F9-FA913A50E7B4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2040882" y="4281860"/>
              <a:ext cx="26190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5FC1EA-9E52-44D1-AA2D-207CF49C3312}"/>
              </a:ext>
            </a:extLst>
          </p:cNvPr>
          <p:cNvSpPr txBox="1"/>
          <p:nvPr/>
        </p:nvSpPr>
        <p:spPr>
          <a:xfrm>
            <a:off x="1046282" y="1040003"/>
            <a:ext cx="10099431" cy="106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266700" algn="just">
              <a:lnSpc>
                <a:spcPct val="125000"/>
              </a:lnSpc>
            </a:pP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利用该图验证基准法正确性，最终找到如图所示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条桥，继续使用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mediumG.txt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largeG.txt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图进行验证，时间如表所示，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8C153-6E18-42F9-B8FC-4FEB19AB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1" y="3429823"/>
            <a:ext cx="6596130" cy="10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3501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基准法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/>
              <p:nvPr/>
            </p:nvSpPr>
            <p:spPr>
              <a:xfrm>
                <a:off x="893882" y="981110"/>
                <a:ext cx="10099431" cy="102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时间复杂度验证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根据数据可以看到，①在稀疏图（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e=n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		    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②在稠密图（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）情况下，时间复杂度为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672C8C-B3EE-44DB-B4FD-7FBCC65B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2" y="981110"/>
                <a:ext cx="10099431" cy="1025409"/>
              </a:xfrm>
              <a:prstGeom prst="rect">
                <a:avLst/>
              </a:prstGeom>
              <a:blipFill>
                <a:blip r:embed="rId3"/>
                <a:stretch>
                  <a:fillRect l="-664" t="-357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C0969A-5A3D-4309-BE65-962CFA16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744"/>
              </p:ext>
            </p:extLst>
          </p:nvPr>
        </p:nvGraphicFramePr>
        <p:xfrm>
          <a:off x="900669" y="5275222"/>
          <a:ext cx="4883189" cy="1283681"/>
        </p:xfrm>
        <a:graphic>
          <a:graphicData uri="http://schemas.openxmlformats.org/drawingml/2006/table">
            <a:tbl>
              <a:tblPr/>
              <a:tblGrid>
                <a:gridCol w="1314705">
                  <a:extLst>
                    <a:ext uri="{9D8B030D-6E8A-4147-A177-3AD203B41FA5}">
                      <a16:colId xmlns:a16="http://schemas.microsoft.com/office/drawing/2014/main" val="1027617606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2208641256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4167498682"/>
                    </a:ext>
                  </a:extLst>
                </a:gridCol>
                <a:gridCol w="697598">
                  <a:extLst>
                    <a:ext uri="{9D8B030D-6E8A-4147-A177-3AD203B41FA5}">
                      <a16:colId xmlns:a16="http://schemas.microsoft.com/office/drawing/2014/main" val="3016073747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94401563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3145753274"/>
                    </a:ext>
                  </a:extLst>
                </a:gridCol>
              </a:tblGrid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06960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194337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33213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492216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4.285714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9.571429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16.85714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25.57143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99415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86181"/>
                  </a:ext>
                </a:extLst>
              </a:tr>
              <a:tr h="18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757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100A23-F074-4E50-8868-F70D1E7B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54823"/>
              </p:ext>
            </p:extLst>
          </p:nvPr>
        </p:nvGraphicFramePr>
        <p:xfrm>
          <a:off x="6377356" y="5275222"/>
          <a:ext cx="5175736" cy="1266258"/>
        </p:xfrm>
        <a:graphic>
          <a:graphicData uri="http://schemas.openxmlformats.org/drawingml/2006/table">
            <a:tbl>
              <a:tblPr/>
              <a:tblGrid>
                <a:gridCol w="1393467">
                  <a:extLst>
                    <a:ext uri="{9D8B030D-6E8A-4147-A177-3AD203B41FA5}">
                      <a16:colId xmlns:a16="http://schemas.microsoft.com/office/drawing/2014/main" val="2466927457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3907736145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1575727065"/>
                    </a:ext>
                  </a:extLst>
                </a:gridCol>
                <a:gridCol w="739391">
                  <a:extLst>
                    <a:ext uri="{9D8B030D-6E8A-4147-A177-3AD203B41FA5}">
                      <a16:colId xmlns:a16="http://schemas.microsoft.com/office/drawing/2014/main" val="765949467"/>
                    </a:ext>
                  </a:extLst>
                </a:gridCol>
                <a:gridCol w="782048">
                  <a:extLst>
                    <a:ext uri="{9D8B030D-6E8A-4147-A177-3AD203B41FA5}">
                      <a16:colId xmlns:a16="http://schemas.microsoft.com/office/drawing/2014/main" val="2032003502"/>
                    </a:ext>
                  </a:extLst>
                </a:gridCol>
                <a:gridCol w="782048">
                  <a:extLst>
                    <a:ext uri="{9D8B030D-6E8A-4147-A177-3AD203B41FA5}">
                      <a16:colId xmlns:a16="http://schemas.microsoft.com/office/drawing/2014/main" val="3140053101"/>
                    </a:ext>
                  </a:extLst>
                </a:gridCol>
              </a:tblGrid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基准法时间复杂度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稠密图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92266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965070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边数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56548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83337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203741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38128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16.3858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83.3858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257.213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628.8302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63254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78536"/>
                  </a:ext>
                </a:extLst>
              </a:tr>
              <a:tr h="18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理论效率（归一）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78159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2BD80AB-C756-4DF4-AC46-34449DB86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56" y="2111274"/>
            <a:ext cx="5175736" cy="3020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EC5A7E-ADB3-4A09-8B1C-DCEE62E6B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49" y="2133904"/>
            <a:ext cx="4982779" cy="306775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27ED9-C5E4-4078-A8F1-88C998B22A0E}"/>
              </a:ext>
            </a:extLst>
          </p:cNvPr>
          <p:cNvCxnSpPr>
            <a:cxnSpLocks/>
          </p:cNvCxnSpPr>
          <p:nvPr/>
        </p:nvCxnSpPr>
        <p:spPr>
          <a:xfrm>
            <a:off x="6096000" y="2942492"/>
            <a:ext cx="0" cy="301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6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337688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高效算法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EB03650-871C-4EEA-ACFC-FE31D51EC385}"/>
              </a:ext>
            </a:extLst>
          </p:cNvPr>
          <p:cNvSpPr/>
          <p:nvPr/>
        </p:nvSpPr>
        <p:spPr>
          <a:xfrm>
            <a:off x="7929992" y="42104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利用并查集优化</a:t>
            </a:r>
          </a:p>
        </p:txBody>
      </p:sp>
    </p:spTree>
    <p:extLst>
      <p:ext uri="{BB962C8B-B14F-4D97-AF65-F5344CB8AC3E}">
        <p14:creationId xmlns:p14="http://schemas.microsoft.com/office/powerpoint/2010/main" val="391806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520146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并查集法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5FC1EA-9E52-44D1-AA2D-207CF49C3312}"/>
              </a:ext>
            </a:extLst>
          </p:cNvPr>
          <p:cNvSpPr txBox="1"/>
          <p:nvPr/>
        </p:nvSpPr>
        <p:spPr>
          <a:xfrm>
            <a:off x="1000345" y="1538234"/>
            <a:ext cx="100994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与基准法思路相同，通过删除边并计算连通块数目来查找桥，计算连通分支时使用并查集。并查集计算连通分支数目的步骤为：枚举边，对每个边上的两点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，查询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所属的集合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f1,f2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不在同一个集合则合并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所属的两个集合，最后统计集合的个数，即为连通分支数目。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91CD2B-C8E4-48EC-9858-431B7C9B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30" y="3965417"/>
            <a:ext cx="6788339" cy="11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520146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并查集法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7A881C-9BC8-4A0C-8EF2-57F7A0AD6031}"/>
                  </a:ext>
                </a:extLst>
              </p:cNvPr>
              <p:cNvSpPr txBox="1"/>
              <p:nvPr/>
            </p:nvSpPr>
            <p:spPr>
              <a:xfrm>
                <a:off x="894807" y="1266998"/>
                <a:ext cx="10157121" cy="4939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稀疏图时间复杂度为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，稠密图时间复杂度为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稀疏图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①需要检查的边数：边的数量大约是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 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是顶点的数量。</a:t>
                </a: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②检查一条边是否为桥的过程：在稀疏图中，每个顶点的度数相对较小，因此搜索的时间复杂度可以认为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，但由于 </a:t>
                </a:r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≈ V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，这可以简化为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稠密图</a:t>
                </a:r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①边的数量大约为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每次检查都需要进行一次深度优先搜索，其时间复杂度为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fontAlgn="base"/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②但是，这个时间复杂度分析没有考虑到在深度优先搜索中寻找桥的过程中，还需要对每个顶点的邻接表进行遍历，这将增加一个额外的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的时间复杂度。因此，总的时间复杂度会变为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endParaRPr lang="en-US" altLang="zh-CN" kern="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7A881C-9BC8-4A0C-8EF2-57F7A0AD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07" y="1266998"/>
                <a:ext cx="10157121" cy="4939044"/>
              </a:xfrm>
              <a:prstGeom prst="rect">
                <a:avLst/>
              </a:prstGeom>
              <a:blipFill>
                <a:blip r:embed="rId3"/>
                <a:stretch>
                  <a:fillRect l="-660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78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5778</TotalTime>
  <Words>1741</Words>
  <Application>Microsoft Office PowerPoint</Application>
  <PresentationFormat>宽屏</PresentationFormat>
  <Paragraphs>517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FZHei-B01S</vt:lpstr>
      <vt:lpstr>Helvetica Light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Tony</cp:lastModifiedBy>
  <cp:revision>261</cp:revision>
  <dcterms:created xsi:type="dcterms:W3CDTF">2017-08-18T03:02:00Z</dcterms:created>
  <dcterms:modified xsi:type="dcterms:W3CDTF">2024-06-17T11:53:48Z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