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9" r:id="rId2"/>
    <p:sldId id="263" r:id="rId3"/>
    <p:sldId id="262" r:id="rId4"/>
    <p:sldId id="268" r:id="rId5"/>
    <p:sldId id="11506" r:id="rId6"/>
    <p:sldId id="11505" r:id="rId7"/>
    <p:sldId id="11534" r:id="rId8"/>
    <p:sldId id="11535" r:id="rId9"/>
    <p:sldId id="11513" r:id="rId10"/>
    <p:sldId id="11515" r:id="rId11"/>
    <p:sldId id="11512" r:id="rId12"/>
    <p:sldId id="11514" r:id="rId13"/>
    <p:sldId id="11516" r:id="rId14"/>
    <p:sldId id="11517" r:id="rId15"/>
    <p:sldId id="11518" r:id="rId16"/>
    <p:sldId id="11508" r:id="rId17"/>
    <p:sldId id="11520" r:id="rId18"/>
    <p:sldId id="11519" r:id="rId19"/>
    <p:sldId id="11521" r:id="rId20"/>
    <p:sldId id="11522" r:id="rId21"/>
    <p:sldId id="11523" r:id="rId22"/>
    <p:sldId id="11524" r:id="rId23"/>
    <p:sldId id="11525" r:id="rId24"/>
    <p:sldId id="11527" r:id="rId25"/>
    <p:sldId id="11528" r:id="rId26"/>
    <p:sldId id="11529" r:id="rId27"/>
    <p:sldId id="11530" r:id="rId28"/>
    <p:sldId id="11531" r:id="rId29"/>
    <p:sldId id="11532" r:id="rId30"/>
    <p:sldId id="11533" r:id="rId31"/>
    <p:sldId id="11500" r:id="rId32"/>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131"/>
    <a:srgbClr val="A6D7E2"/>
    <a:srgbClr val="40A8C0"/>
    <a:srgbClr val="3894AA"/>
    <a:srgbClr val="235D6B"/>
    <a:srgbClr val="256371"/>
    <a:srgbClr val="34899D"/>
    <a:srgbClr val="CAE7EE"/>
    <a:srgbClr val="69BACD"/>
    <a:srgbClr val="F6CC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80" autoAdjust="0"/>
    <p:restoredTop sz="94660"/>
  </p:normalViewPr>
  <p:slideViewPr>
    <p:cSldViewPr snapToGrid="0">
      <p:cViewPr varScale="1">
        <p:scale>
          <a:sx n="109" d="100"/>
          <a:sy n="109" d="100"/>
        </p:scale>
        <p:origin x="104" y="180"/>
      </p:cViewPr>
      <p:guideLst>
        <p:guide orient="horz" pos="2160"/>
        <p:guide pos="3840"/>
      </p:guideLst>
    </p:cSldViewPr>
  </p:slideViewPr>
  <p:notesTextViewPr>
    <p:cViewPr>
      <p:scale>
        <a:sx n="1" d="1"/>
        <a:sy n="1" d="1"/>
      </p:scale>
      <p:origin x="0" y="0"/>
    </p:cViewPr>
  </p:notesTextViewPr>
  <p:sorterViewPr>
    <p:cViewPr>
      <p:scale>
        <a:sx n="74" d="100"/>
        <a:sy n="7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AC3A5-6DF8-4816-83D8-4AEE8089E692}" type="datetimeFigureOut">
              <a:rPr lang="zh-CN" altLang="en-US" smtClean="0"/>
              <a:t>2024/6/21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8BB25-3984-4E5D-8DF7-C33CEBA9527D}" type="slidenum">
              <a:rPr lang="zh-CN" altLang="en-US" smtClean="0"/>
              <a:t>‹#›</a:t>
            </a:fld>
            <a:endParaRPr lang="zh-CN" altLang="en-US"/>
          </a:p>
        </p:txBody>
      </p:sp>
    </p:spTree>
    <p:extLst>
      <p:ext uri="{BB962C8B-B14F-4D97-AF65-F5344CB8AC3E}">
        <p14:creationId xmlns:p14="http://schemas.microsoft.com/office/powerpoint/2010/main" val="2974001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1</a:t>
            </a:fld>
            <a:endParaRPr lang="zh-CN" altLang="en-US"/>
          </a:p>
        </p:txBody>
      </p:sp>
    </p:spTree>
    <p:extLst>
      <p:ext uri="{BB962C8B-B14F-4D97-AF65-F5344CB8AC3E}">
        <p14:creationId xmlns:p14="http://schemas.microsoft.com/office/powerpoint/2010/main" val="80642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extLst>
      <p:ext uri="{BB962C8B-B14F-4D97-AF65-F5344CB8AC3E}">
        <p14:creationId xmlns:p14="http://schemas.microsoft.com/office/powerpoint/2010/main" val="4185908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extLst>
      <p:ext uri="{BB962C8B-B14F-4D97-AF65-F5344CB8AC3E}">
        <p14:creationId xmlns:p14="http://schemas.microsoft.com/office/powerpoint/2010/main" val="3833295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39333938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extLst>
      <p:ext uri="{BB962C8B-B14F-4D97-AF65-F5344CB8AC3E}">
        <p14:creationId xmlns:p14="http://schemas.microsoft.com/office/powerpoint/2010/main" val="1132626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extLst>
      <p:ext uri="{BB962C8B-B14F-4D97-AF65-F5344CB8AC3E}">
        <p14:creationId xmlns:p14="http://schemas.microsoft.com/office/powerpoint/2010/main" val="4270591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15</a:t>
            </a:fld>
            <a:endParaRPr lang="zh-CN" altLang="en-US"/>
          </a:p>
        </p:txBody>
      </p:sp>
    </p:spTree>
    <p:extLst>
      <p:ext uri="{BB962C8B-B14F-4D97-AF65-F5344CB8AC3E}">
        <p14:creationId xmlns:p14="http://schemas.microsoft.com/office/powerpoint/2010/main" val="103183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extLst>
      <p:ext uri="{BB962C8B-B14F-4D97-AF65-F5344CB8AC3E}">
        <p14:creationId xmlns:p14="http://schemas.microsoft.com/office/powerpoint/2010/main" val="36828874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extLst>
      <p:ext uri="{BB962C8B-B14F-4D97-AF65-F5344CB8AC3E}">
        <p14:creationId xmlns:p14="http://schemas.microsoft.com/office/powerpoint/2010/main" val="1599039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extLst>
      <p:ext uri="{BB962C8B-B14F-4D97-AF65-F5344CB8AC3E}">
        <p14:creationId xmlns:p14="http://schemas.microsoft.com/office/powerpoint/2010/main" val="58529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338086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2</a:t>
            </a:fld>
            <a:endParaRPr lang="zh-CN" altLang="en-US"/>
          </a:p>
        </p:txBody>
      </p:sp>
    </p:spTree>
    <p:extLst>
      <p:ext uri="{BB962C8B-B14F-4D97-AF65-F5344CB8AC3E}">
        <p14:creationId xmlns:p14="http://schemas.microsoft.com/office/powerpoint/2010/main" val="3679745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extLst>
      <p:ext uri="{BB962C8B-B14F-4D97-AF65-F5344CB8AC3E}">
        <p14:creationId xmlns:p14="http://schemas.microsoft.com/office/powerpoint/2010/main" val="1327927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extLst>
      <p:ext uri="{BB962C8B-B14F-4D97-AF65-F5344CB8AC3E}">
        <p14:creationId xmlns:p14="http://schemas.microsoft.com/office/powerpoint/2010/main" val="2155852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3298849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extLst>
      <p:ext uri="{BB962C8B-B14F-4D97-AF65-F5344CB8AC3E}">
        <p14:creationId xmlns:p14="http://schemas.microsoft.com/office/powerpoint/2010/main" val="3287208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extLst>
      <p:ext uri="{BB962C8B-B14F-4D97-AF65-F5344CB8AC3E}">
        <p14:creationId xmlns:p14="http://schemas.microsoft.com/office/powerpoint/2010/main" val="21452765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25</a:t>
            </a:fld>
            <a:endParaRPr lang="zh-CN" altLang="en-US"/>
          </a:p>
        </p:txBody>
      </p:sp>
    </p:spTree>
    <p:extLst>
      <p:ext uri="{BB962C8B-B14F-4D97-AF65-F5344CB8AC3E}">
        <p14:creationId xmlns:p14="http://schemas.microsoft.com/office/powerpoint/2010/main" val="944589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26</a:t>
            </a:fld>
            <a:endParaRPr lang="zh-CN" altLang="en-US"/>
          </a:p>
        </p:txBody>
      </p:sp>
    </p:spTree>
    <p:extLst>
      <p:ext uri="{BB962C8B-B14F-4D97-AF65-F5344CB8AC3E}">
        <p14:creationId xmlns:p14="http://schemas.microsoft.com/office/powerpoint/2010/main" val="3485999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27</a:t>
            </a:fld>
            <a:endParaRPr lang="zh-CN" altLang="en-US"/>
          </a:p>
        </p:txBody>
      </p:sp>
    </p:spTree>
    <p:extLst>
      <p:ext uri="{BB962C8B-B14F-4D97-AF65-F5344CB8AC3E}">
        <p14:creationId xmlns:p14="http://schemas.microsoft.com/office/powerpoint/2010/main" val="9459957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28</a:t>
            </a:fld>
            <a:endParaRPr lang="zh-CN" altLang="en-US"/>
          </a:p>
        </p:txBody>
      </p:sp>
    </p:spTree>
    <p:extLst>
      <p:ext uri="{BB962C8B-B14F-4D97-AF65-F5344CB8AC3E}">
        <p14:creationId xmlns:p14="http://schemas.microsoft.com/office/powerpoint/2010/main" val="24842637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29</a:t>
            </a:fld>
            <a:endParaRPr lang="zh-CN" altLang="en-US"/>
          </a:p>
        </p:txBody>
      </p:sp>
    </p:spTree>
    <p:extLst>
      <p:ext uri="{BB962C8B-B14F-4D97-AF65-F5344CB8AC3E}">
        <p14:creationId xmlns:p14="http://schemas.microsoft.com/office/powerpoint/2010/main" val="3512479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3</a:t>
            </a:fld>
            <a:endParaRPr lang="zh-CN" altLang="en-US"/>
          </a:p>
        </p:txBody>
      </p:sp>
    </p:spTree>
    <p:extLst>
      <p:ext uri="{BB962C8B-B14F-4D97-AF65-F5344CB8AC3E}">
        <p14:creationId xmlns:p14="http://schemas.microsoft.com/office/powerpoint/2010/main" val="14534449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30</a:t>
            </a:fld>
            <a:endParaRPr lang="zh-CN" altLang="en-US"/>
          </a:p>
        </p:txBody>
      </p:sp>
    </p:spTree>
    <p:extLst>
      <p:ext uri="{BB962C8B-B14F-4D97-AF65-F5344CB8AC3E}">
        <p14:creationId xmlns:p14="http://schemas.microsoft.com/office/powerpoint/2010/main" val="2190505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31</a:t>
            </a:fld>
            <a:endParaRPr lang="zh-CN" altLang="en-US"/>
          </a:p>
        </p:txBody>
      </p:sp>
    </p:spTree>
    <p:extLst>
      <p:ext uri="{BB962C8B-B14F-4D97-AF65-F5344CB8AC3E}">
        <p14:creationId xmlns:p14="http://schemas.microsoft.com/office/powerpoint/2010/main" val="1524760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extLst>
      <p:ext uri="{BB962C8B-B14F-4D97-AF65-F5344CB8AC3E}">
        <p14:creationId xmlns:p14="http://schemas.microsoft.com/office/powerpoint/2010/main" val="1081990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5</a:t>
            </a:fld>
            <a:endParaRPr lang="zh-CN" altLang="en-US"/>
          </a:p>
        </p:txBody>
      </p:sp>
    </p:spTree>
    <p:extLst>
      <p:ext uri="{BB962C8B-B14F-4D97-AF65-F5344CB8AC3E}">
        <p14:creationId xmlns:p14="http://schemas.microsoft.com/office/powerpoint/2010/main" val="3983900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extLst>
      <p:ext uri="{BB962C8B-B14F-4D97-AF65-F5344CB8AC3E}">
        <p14:creationId xmlns:p14="http://schemas.microsoft.com/office/powerpoint/2010/main" val="156615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extLst>
      <p:ext uri="{BB962C8B-B14F-4D97-AF65-F5344CB8AC3E}">
        <p14:creationId xmlns:p14="http://schemas.microsoft.com/office/powerpoint/2010/main" val="3461363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extLst>
      <p:ext uri="{BB962C8B-B14F-4D97-AF65-F5344CB8AC3E}">
        <p14:creationId xmlns:p14="http://schemas.microsoft.com/office/powerpoint/2010/main" val="3603457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38BB25-3984-4E5D-8DF7-C33CEBA9527D}" type="slidenum">
              <a:rPr lang="zh-CN" altLang="en-US" smtClean="0"/>
              <a:t>9</a:t>
            </a:fld>
            <a:endParaRPr lang="zh-CN" altLang="en-US"/>
          </a:p>
        </p:txBody>
      </p:sp>
    </p:spTree>
    <p:extLst>
      <p:ext uri="{BB962C8B-B14F-4D97-AF65-F5344CB8AC3E}">
        <p14:creationId xmlns:p14="http://schemas.microsoft.com/office/powerpoint/2010/main" val="3069643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211868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82A4E8-E49F-4FE4-8AA0-E05B91831C19}" type="datetimeFigureOut">
              <a:rPr lang="zh-CN" altLang="en-US" smtClean="0"/>
              <a:t>2024/6/21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2F5E78D-7E2F-4D93-A138-CDA2183A4EA6}" type="slidenum">
              <a:rPr lang="zh-CN" altLang="en-US" smtClean="0"/>
              <a:t>‹#›</a:t>
            </a:fld>
            <a:endParaRPr lang="zh-CN" altLang="en-US"/>
          </a:p>
        </p:txBody>
      </p:sp>
    </p:spTree>
    <p:extLst>
      <p:ext uri="{BB962C8B-B14F-4D97-AF65-F5344CB8AC3E}">
        <p14:creationId xmlns:p14="http://schemas.microsoft.com/office/powerpoint/2010/main" val="154982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文本框 6"/>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solidFill>
                <a:latin typeface="微软雅黑" panose="020B0503020204020204" pitchFamily="34" charset="-122"/>
                <a:ea typeface="微软雅黑" panose="020B0503020204020204" pitchFamily="34" charset="-122"/>
                <a:sym typeface="+mn-ea"/>
              </a:rPr>
              <a:t>PPT</a:t>
            </a:r>
            <a:r>
              <a:rPr lang="zh-CN" altLang="en-US" sz="300" dirty="0">
                <a:solidFill>
                  <a:schemeClr val="bg1"/>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solidFill>
                <a:latin typeface="微软雅黑" panose="020B0503020204020204" pitchFamily="34" charset="-122"/>
                <a:ea typeface="微软雅黑" panose="020B0503020204020204" pitchFamily="34" charset="-122"/>
                <a:sym typeface="+mn-ea"/>
              </a:rPr>
              <a:t>ibaotu.com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365" y="2931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文本框 29"/>
          <p:cNvSpPr txBox="1"/>
          <p:nvPr/>
        </p:nvSpPr>
        <p:spPr>
          <a:xfrm>
            <a:off x="2747895" y="4583461"/>
            <a:ext cx="6696209" cy="769441"/>
          </a:xfrm>
          <a:prstGeom prst="rect">
            <a:avLst/>
          </a:prstGeom>
          <a:noFill/>
        </p:spPr>
        <p:txBody>
          <a:bodyPr wrap="square" rtlCol="0">
            <a:spAutoFit/>
          </a:bodyPr>
          <a:lstStyle/>
          <a:p>
            <a:pPr algn="dist"/>
            <a:r>
              <a:rPr lang="zh-CN" altLang="en-US" sz="44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最大流</a:t>
            </a:r>
            <a:r>
              <a:rPr lang="zh-CN" altLang="en-US" sz="4400" b="1" dirty="0">
                <a:latin typeface="微软雅黑" panose="020B0503020204020204" pitchFamily="34" charset="-122"/>
                <a:ea typeface="微软雅黑" panose="020B0503020204020204" pitchFamily="34" charset="-122"/>
                <a:sym typeface="FZHei-B01S" panose="02010601030101010101" pitchFamily="2" charset="-122"/>
              </a:rPr>
              <a:t>应用问题</a:t>
            </a:r>
          </a:p>
        </p:txBody>
      </p:sp>
      <p:pic>
        <p:nvPicPr>
          <p:cNvPr id="32" name="图片 31"/>
          <p:cNvPicPr>
            <a:picLocks noChangeAspect="1"/>
          </p:cNvPicPr>
          <p:nvPr/>
        </p:nvPicPr>
        <p:blipFill>
          <a:blip r:embed="rId3"/>
          <a:stretch>
            <a:fillRect/>
          </a:stretch>
        </p:blipFill>
        <p:spPr>
          <a:xfrm>
            <a:off x="4478288" y="1245890"/>
            <a:ext cx="3235424" cy="3257892"/>
          </a:xfrm>
          <a:prstGeom prst="rect">
            <a:avLst/>
          </a:prstGeom>
        </p:spPr>
      </p:pic>
      <p:grpSp>
        <p:nvGrpSpPr>
          <p:cNvPr id="3" name="组合 2"/>
          <p:cNvGrpSpPr/>
          <p:nvPr/>
        </p:nvGrpSpPr>
        <p:grpSpPr>
          <a:xfrm>
            <a:off x="8067119" y="5771631"/>
            <a:ext cx="1689462" cy="644434"/>
            <a:chOff x="10123715" y="139337"/>
            <a:chExt cx="1689462" cy="644434"/>
          </a:xfrm>
        </p:grpSpPr>
        <p:sp>
          <p:nvSpPr>
            <p:cNvPr id="34" name="矩形 33"/>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3" name="矩形 32"/>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何泽锋</a:t>
              </a:r>
            </a:p>
          </p:txBody>
        </p:sp>
        <p:cxnSp>
          <p:nvCxnSpPr>
            <p:cNvPr id="36" name="直接连接符 35"/>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5" name="直接连接符 44"/>
          <p:cNvCxnSpPr/>
          <p:nvPr/>
        </p:nvCxnSpPr>
        <p:spPr>
          <a:xfrm>
            <a:off x="3435531" y="1188719"/>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995748" y="68797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95748" y="13759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95748" y="206393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5633" y="258209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432560" y="5194662"/>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1718" y="4280262"/>
            <a:ext cx="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1718" y="46321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61718" y="534413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61718" y="5876065"/>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61718" y="6588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9643292" y="1171300"/>
            <a:ext cx="360000" cy="360000"/>
            <a:chOff x="10528663" y="2230843"/>
            <a:chExt cx="360000" cy="360000"/>
          </a:xfrm>
        </p:grpSpPr>
        <p:cxnSp>
          <p:nvCxnSpPr>
            <p:cNvPr id="57" name="直接连接符 56"/>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159692" y="656043"/>
            <a:ext cx="360000" cy="360000"/>
            <a:chOff x="10528663" y="2230843"/>
            <a:chExt cx="360000" cy="360000"/>
          </a:xfrm>
        </p:grpSpPr>
        <p:cxnSp>
          <p:nvCxnSpPr>
            <p:cNvPr id="61" name="直接连接符 60"/>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10884262" y="4503782"/>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884262" y="5191759"/>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268890" y="5782491"/>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rot="759971">
            <a:off x="1378857" y="2021113"/>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7" name="立方体 66"/>
          <p:cNvSpPr/>
          <p:nvPr/>
        </p:nvSpPr>
        <p:spPr>
          <a:xfrm rot="20629588">
            <a:off x="9662465" y="3977376"/>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8" name="弧形 67"/>
          <p:cNvSpPr/>
          <p:nvPr/>
        </p:nvSpPr>
        <p:spPr>
          <a:xfrm>
            <a:off x="1422401" y="4702628"/>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弧形 68"/>
          <p:cNvSpPr/>
          <p:nvPr/>
        </p:nvSpPr>
        <p:spPr>
          <a:xfrm rot="16200000">
            <a:off x="8396515" y="3751943"/>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70" name="直接连接符 69"/>
          <p:cNvCxnSpPr/>
          <p:nvPr/>
        </p:nvCxnSpPr>
        <p:spPr>
          <a:xfrm>
            <a:off x="8540205" y="-270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540205" y="417977"/>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924833" y="1008709"/>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2948" y="1330959"/>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924834" y="15283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A902B4F5-E131-42C4-88F4-C0614C0FFAF7}"/>
              </a:ext>
            </a:extLst>
          </p:cNvPr>
          <p:cNvSpPr txBox="1"/>
          <p:nvPr/>
        </p:nvSpPr>
        <p:spPr>
          <a:xfrm>
            <a:off x="3950084" y="786478"/>
            <a:ext cx="4291832" cy="461665"/>
          </a:xfrm>
          <a:prstGeom prst="rect">
            <a:avLst/>
          </a:prstGeom>
          <a:noFill/>
        </p:spPr>
        <p:txBody>
          <a:bodyPr wrap="square" rtlCol="0">
            <a:spAutoFit/>
          </a:bodyPr>
          <a:lstStyle/>
          <a:p>
            <a:pPr algn="dist"/>
            <a:r>
              <a:rPr lang="zh-CN" altLang="en-US" sz="2400" dirty="0">
                <a:latin typeface="微软雅黑" panose="020B0503020204020204" pitchFamily="34" charset="-122"/>
                <a:ea typeface="微软雅黑" panose="020B0503020204020204" pitchFamily="34" charset="-122"/>
                <a:sym typeface="FZHei-B01S" panose="02010601030101010101" pitchFamily="2" charset="-122"/>
              </a:rPr>
              <a:t>算法设计与分析</a:t>
            </a:r>
          </a:p>
        </p:txBody>
      </p:sp>
    </p:spTree>
    <p:extLst>
      <p:ext uri="{BB962C8B-B14F-4D97-AF65-F5344CB8AC3E}">
        <p14:creationId xmlns:p14="http://schemas.microsoft.com/office/powerpoint/2010/main" val="1889195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1414639"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淘汰判断</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a16="http://schemas.microsoft.com/office/drawing/2014/main" id="{155FC1EA-9E52-44D1-AA2D-207CF49C3312}"/>
              </a:ext>
            </a:extLst>
          </p:cNvPr>
          <p:cNvSpPr txBox="1"/>
          <p:nvPr/>
        </p:nvSpPr>
        <p:spPr>
          <a:xfrm>
            <a:off x="988592" y="1265748"/>
            <a:ext cx="10099431" cy="954107"/>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淘汰分析</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淘汰有两种判断方式：</a:t>
            </a:r>
            <a:r>
              <a:rPr lang="zh-CN" altLang="en-US" b="1" kern="100" dirty="0">
                <a:latin typeface="华文楷体" panose="02010600040101010101" pitchFamily="2" charset="-122"/>
                <a:ea typeface="华文楷体" panose="02010600040101010101" pitchFamily="2" charset="-122"/>
                <a:cs typeface="Times New Roman" panose="02020603050405020304" pitchFamily="18" charset="0"/>
              </a:rPr>
              <a:t>平凡淘汰</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和</a:t>
            </a:r>
            <a:r>
              <a:rPr lang="zh-CN" altLang="en-US" b="1" kern="100" dirty="0">
                <a:latin typeface="华文楷体" panose="02010600040101010101" pitchFamily="2" charset="-122"/>
                <a:ea typeface="华文楷体" panose="02010600040101010101" pitchFamily="2" charset="-122"/>
                <a:cs typeface="Times New Roman" panose="02020603050405020304" pitchFamily="18" charset="0"/>
              </a:rPr>
              <a:t>非平凡淘汰</a:t>
            </a:r>
            <a:endParaRPr lang="en-US" altLang="zh-CN" b="1"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2" name="矩形 1">
            <a:extLst>
              <a:ext uri="{FF2B5EF4-FFF2-40B4-BE49-F238E27FC236}">
                <a16:creationId xmlns:a16="http://schemas.microsoft.com/office/drawing/2014/main" id="{6DB72FD3-62FB-4F2D-AC1E-67864155C0FD}"/>
              </a:ext>
            </a:extLst>
          </p:cNvPr>
          <p:cNvSpPr/>
          <p:nvPr/>
        </p:nvSpPr>
        <p:spPr>
          <a:xfrm>
            <a:off x="988592" y="2358406"/>
            <a:ext cx="10435546" cy="1200329"/>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）平凡淘汰</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平凡淘汰采用直接判断的方式。如果一支队伍的已获胜次数加上剩余比赛的次数（最大获胜次数）小于其他队伍</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的已获胜次数，则该队伍</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x</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必定会被淘汰。</a:t>
            </a:r>
            <a:b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b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用数学表达，即是对于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x</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队伍和其余队伍</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，若</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w[x]+r[x]&lt;w[</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i</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，则</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x</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必会被淘汰。</a:t>
            </a:r>
          </a:p>
        </p:txBody>
      </p:sp>
      <p:sp>
        <p:nvSpPr>
          <p:cNvPr id="4" name="矩形 3">
            <a:extLst>
              <a:ext uri="{FF2B5EF4-FFF2-40B4-BE49-F238E27FC236}">
                <a16:creationId xmlns:a16="http://schemas.microsoft.com/office/drawing/2014/main" id="{7CDEECA5-340D-42D3-99A5-3DF654ADB74B}"/>
              </a:ext>
            </a:extLst>
          </p:cNvPr>
          <p:cNvSpPr/>
          <p:nvPr/>
        </p:nvSpPr>
        <p:spPr>
          <a:xfrm>
            <a:off x="999529" y="3713526"/>
            <a:ext cx="10289794" cy="923330"/>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）非平凡淘汰</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非平凡淘汰（</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Untrivial elimination</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）采用最大流进行判断，若最终最大流不等于还需要进行的比赛数量则被淘汰</a:t>
            </a:r>
            <a:r>
              <a:rPr lang="zh-CN" altLang="en-US" dirty="0">
                <a:solidFill>
                  <a:srgbClr val="4D4D4D"/>
                </a:solidFill>
                <a:latin typeface="-apple-system"/>
              </a:rPr>
              <a:t>。</a:t>
            </a:r>
            <a:endParaRPr lang="zh-CN" altLang="en-US" b="0" i="0" dirty="0">
              <a:solidFill>
                <a:srgbClr val="4D4D4D"/>
              </a:solidFill>
              <a:effectLst/>
              <a:latin typeface="-apple-system"/>
            </a:endParaRPr>
          </a:p>
        </p:txBody>
      </p:sp>
    </p:spTree>
    <p:extLst>
      <p:ext uri="{BB962C8B-B14F-4D97-AF65-F5344CB8AC3E}">
        <p14:creationId xmlns:p14="http://schemas.microsoft.com/office/powerpoint/2010/main" val="8738568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152014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结果验证</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文本框 89">
            <a:extLst>
              <a:ext uri="{FF2B5EF4-FFF2-40B4-BE49-F238E27FC236}">
                <a16:creationId xmlns:a16="http://schemas.microsoft.com/office/drawing/2014/main" id="{CE7A881C-9BC8-4A0C-8EF2-57F7A0AD6031}"/>
              </a:ext>
            </a:extLst>
          </p:cNvPr>
          <p:cNvSpPr txBox="1"/>
          <p:nvPr/>
        </p:nvSpPr>
        <p:spPr>
          <a:xfrm>
            <a:off x="988592" y="2581884"/>
            <a:ext cx="10157121" cy="923330"/>
          </a:xfrm>
          <a:prstGeom prst="rect">
            <a:avLst/>
          </a:prstGeom>
          <a:noFill/>
        </p:spPr>
        <p:txBody>
          <a:bodyPr wrap="square" rtlCol="0">
            <a:spAutoFit/>
          </a:bodyPr>
          <a:lstStyle/>
          <a:p>
            <a:endParaRPr lang="en-US" altLang="zh-CN" dirty="0"/>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按照网络流的逻辑将该表格抽象为图，依次判断各个队伍的胜利情况</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dirty="0"/>
          </a:p>
        </p:txBody>
      </p:sp>
      <p:pic>
        <p:nvPicPr>
          <p:cNvPr id="9" name="图片 8" descr="C:\Users\Yang\Documents\WeChat Files\wxid_fteq6jzfq3dv12\FileStorage\Temp\1709442553761.png">
            <a:extLst>
              <a:ext uri="{FF2B5EF4-FFF2-40B4-BE49-F238E27FC236}">
                <a16:creationId xmlns:a16="http://schemas.microsoft.com/office/drawing/2014/main" id="{BC5B56FC-394F-4E3D-A450-1D88B27B3D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345" y="1205746"/>
            <a:ext cx="5233035" cy="1543050"/>
          </a:xfrm>
          <a:prstGeom prst="rect">
            <a:avLst/>
          </a:prstGeom>
          <a:noFill/>
          <a:ln>
            <a:noFill/>
          </a:ln>
        </p:spPr>
      </p:pic>
      <p:sp>
        <p:nvSpPr>
          <p:cNvPr id="4" name="矩形 3">
            <a:extLst>
              <a:ext uri="{FF2B5EF4-FFF2-40B4-BE49-F238E27FC236}">
                <a16:creationId xmlns:a16="http://schemas.microsoft.com/office/drawing/2014/main" id="{30645C73-2171-4063-B406-5FE11E2E6675}"/>
              </a:ext>
            </a:extLst>
          </p:cNvPr>
          <p:cNvSpPr/>
          <p:nvPr/>
        </p:nvSpPr>
        <p:spPr>
          <a:xfrm>
            <a:off x="816153" y="3287618"/>
            <a:ext cx="7152920" cy="369332"/>
          </a:xfrm>
          <a:prstGeom prst="rect">
            <a:avLst/>
          </a:prstGeom>
        </p:spPr>
        <p:txBody>
          <a:bodyPr wrap="none">
            <a:spAutoFit/>
          </a:bodyPr>
          <a:lstStyle/>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Atlanta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全胜情况下最多</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91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胜，因此其他队伍最终胜场都不能超过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91</a:t>
            </a:r>
            <a:endParaRPr lang="zh-CN" altLang="en-US" dirty="0"/>
          </a:p>
        </p:txBody>
      </p:sp>
      <p:sp>
        <p:nvSpPr>
          <p:cNvPr id="53" name="文本框 52">
            <a:extLst>
              <a:ext uri="{FF2B5EF4-FFF2-40B4-BE49-F238E27FC236}">
                <a16:creationId xmlns:a16="http://schemas.microsoft.com/office/drawing/2014/main" id="{D4FBC4C0-150C-4479-8958-B00635C13684}"/>
              </a:ext>
            </a:extLst>
          </p:cNvPr>
          <p:cNvSpPr txBox="1"/>
          <p:nvPr/>
        </p:nvSpPr>
        <p:spPr>
          <a:xfrm>
            <a:off x="4174240" y="3739979"/>
            <a:ext cx="301686" cy="369332"/>
          </a:xfrm>
          <a:prstGeom prst="rect">
            <a:avLst/>
          </a:prstGeom>
          <a:noFill/>
        </p:spPr>
        <p:txBody>
          <a:bodyPr wrap="none" rtlCol="0">
            <a:spAutoFit/>
          </a:bodyPr>
          <a:lstStyle/>
          <a:p>
            <a:r>
              <a:rPr lang="en-US" altLang="zh-CN" dirty="0"/>
              <a:t>0</a:t>
            </a:r>
            <a:endParaRPr lang="zh-CN" altLang="en-US" dirty="0"/>
          </a:p>
        </p:txBody>
      </p:sp>
      <p:sp>
        <p:nvSpPr>
          <p:cNvPr id="63" name="文本框 62">
            <a:extLst>
              <a:ext uri="{FF2B5EF4-FFF2-40B4-BE49-F238E27FC236}">
                <a16:creationId xmlns:a16="http://schemas.microsoft.com/office/drawing/2014/main" id="{58D60D63-5160-4548-95C0-E73D8C6DE77A}"/>
              </a:ext>
            </a:extLst>
          </p:cNvPr>
          <p:cNvSpPr txBox="1"/>
          <p:nvPr/>
        </p:nvSpPr>
        <p:spPr>
          <a:xfrm>
            <a:off x="4119888" y="6240778"/>
            <a:ext cx="301686" cy="369332"/>
          </a:xfrm>
          <a:prstGeom prst="rect">
            <a:avLst/>
          </a:prstGeom>
          <a:noFill/>
        </p:spPr>
        <p:txBody>
          <a:bodyPr wrap="none" rtlCol="0">
            <a:spAutoFit/>
          </a:bodyPr>
          <a:lstStyle/>
          <a:p>
            <a:r>
              <a:rPr lang="en-US" altLang="zh-CN" dirty="0"/>
              <a:t>0</a:t>
            </a:r>
            <a:endParaRPr lang="zh-CN" altLang="en-US" dirty="0"/>
          </a:p>
        </p:txBody>
      </p:sp>
      <p:sp>
        <p:nvSpPr>
          <p:cNvPr id="70" name="文本框 69">
            <a:extLst>
              <a:ext uri="{FF2B5EF4-FFF2-40B4-BE49-F238E27FC236}">
                <a16:creationId xmlns:a16="http://schemas.microsoft.com/office/drawing/2014/main" id="{FE7FFE12-B17E-46F7-8DE9-C3AC6421E0A1}"/>
              </a:ext>
            </a:extLst>
          </p:cNvPr>
          <p:cNvSpPr txBox="1"/>
          <p:nvPr/>
        </p:nvSpPr>
        <p:spPr>
          <a:xfrm>
            <a:off x="6889487" y="3854791"/>
            <a:ext cx="5404892" cy="923330"/>
          </a:xfrm>
          <a:prstGeom prst="rect">
            <a:avLst/>
          </a:prstGeom>
          <a:noFill/>
        </p:spPr>
        <p:txBody>
          <a:bodyPr wrap="squar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可以发现从源点到汇点有多条路径（多种情况），</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但都没有超过流量限制，并且最终的源点流出量等于流入汇点的量，因此说明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Atlanta</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队可以获胜</a:t>
            </a:r>
          </a:p>
        </p:txBody>
      </p:sp>
      <p:sp>
        <p:nvSpPr>
          <p:cNvPr id="72" name="文本框 71">
            <a:extLst>
              <a:ext uri="{FF2B5EF4-FFF2-40B4-BE49-F238E27FC236}">
                <a16:creationId xmlns:a16="http://schemas.microsoft.com/office/drawing/2014/main" id="{71C717AE-A587-417F-9872-C9F4C91C0849}"/>
              </a:ext>
            </a:extLst>
          </p:cNvPr>
          <p:cNvSpPr txBox="1"/>
          <p:nvPr/>
        </p:nvSpPr>
        <p:spPr>
          <a:xfrm>
            <a:off x="545961" y="6275985"/>
            <a:ext cx="1685077"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实际流量</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容量</a:t>
            </a:r>
          </a:p>
        </p:txBody>
      </p:sp>
      <p:grpSp>
        <p:nvGrpSpPr>
          <p:cNvPr id="12" name="组合 11">
            <a:extLst>
              <a:ext uri="{FF2B5EF4-FFF2-40B4-BE49-F238E27FC236}">
                <a16:creationId xmlns:a16="http://schemas.microsoft.com/office/drawing/2014/main" id="{2E5E3F7D-16AE-4113-8559-9D59186028ED}"/>
              </a:ext>
            </a:extLst>
          </p:cNvPr>
          <p:cNvGrpSpPr/>
          <p:nvPr/>
        </p:nvGrpSpPr>
        <p:grpSpPr>
          <a:xfrm>
            <a:off x="972988" y="3874477"/>
            <a:ext cx="6048441" cy="2626102"/>
            <a:chOff x="972988" y="3874477"/>
            <a:chExt cx="6048441" cy="2626102"/>
          </a:xfrm>
        </p:grpSpPr>
        <p:sp>
          <p:nvSpPr>
            <p:cNvPr id="34" name="椭圆 33">
              <a:extLst>
                <a:ext uri="{FF2B5EF4-FFF2-40B4-BE49-F238E27FC236}">
                  <a16:creationId xmlns:a16="http://schemas.microsoft.com/office/drawing/2014/main" id="{667FE290-0C64-4980-BF4D-A3A2F94D4DBC}"/>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a:extLst>
                <a:ext uri="{FF2B5EF4-FFF2-40B4-BE49-F238E27FC236}">
                  <a16:creationId xmlns:a16="http://schemas.microsoft.com/office/drawing/2014/main" id="{294DA374-EE5B-4464-B0B1-1C8468D6AA8F}"/>
                </a:ext>
              </a:extLst>
            </p:cNvPr>
            <p:cNvGrpSpPr/>
            <p:nvPr/>
          </p:nvGrpSpPr>
          <p:grpSpPr>
            <a:xfrm>
              <a:off x="972988" y="3874477"/>
              <a:ext cx="6048441" cy="2538179"/>
              <a:chOff x="972988" y="3874477"/>
              <a:chExt cx="6048441" cy="2538179"/>
            </a:xfrm>
          </p:grpSpPr>
          <p:sp>
            <p:nvSpPr>
              <p:cNvPr id="8" name="矩形: 圆角 7">
                <a:extLst>
                  <a:ext uri="{FF2B5EF4-FFF2-40B4-BE49-F238E27FC236}">
                    <a16:creationId xmlns:a16="http://schemas.microsoft.com/office/drawing/2014/main" id="{8B0930F8-7437-4FF6-9DB4-D9188B13DEC6}"/>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8CF63A-BAC9-44FC-B116-DF94674F385A}"/>
                  </a:ext>
                </a:extLst>
              </p:cNvPr>
              <p:cNvSpPr txBox="1"/>
              <p:nvPr/>
            </p:nvSpPr>
            <p:spPr>
              <a:xfrm>
                <a:off x="3171091" y="3940268"/>
                <a:ext cx="522900" cy="369332"/>
              </a:xfrm>
              <a:prstGeom prst="rect">
                <a:avLst/>
              </a:prstGeom>
              <a:noFill/>
            </p:spPr>
            <p:txBody>
              <a:bodyPr wrap="none" rtlCol="0">
                <a:spAutoFit/>
              </a:bodyPr>
              <a:lstStyle/>
              <a:p>
                <a:r>
                  <a:rPr lang="en-US" altLang="zh-CN" dirty="0"/>
                  <a:t>P-N</a:t>
                </a:r>
                <a:endParaRPr lang="zh-CN" altLang="en-US" dirty="0"/>
              </a:p>
            </p:txBody>
          </p:sp>
          <p:sp>
            <p:nvSpPr>
              <p:cNvPr id="26" name="椭圆 25">
                <a:extLst>
                  <a:ext uri="{FF2B5EF4-FFF2-40B4-BE49-F238E27FC236}">
                    <a16:creationId xmlns:a16="http://schemas.microsoft.com/office/drawing/2014/main" id="{1040C106-8164-45C8-8D89-0F88F4E28791}"/>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4F8D36AD-0915-40EA-AB96-478A19EA3474}"/>
                  </a:ext>
                </a:extLst>
              </p:cNvPr>
              <p:cNvSpPr txBox="1"/>
              <p:nvPr/>
            </p:nvSpPr>
            <p:spPr>
              <a:xfrm>
                <a:off x="4878860" y="4053170"/>
                <a:ext cx="303288" cy="369332"/>
              </a:xfrm>
              <a:prstGeom prst="rect">
                <a:avLst/>
              </a:prstGeom>
              <a:noFill/>
            </p:spPr>
            <p:txBody>
              <a:bodyPr wrap="none" rtlCol="0">
                <a:spAutoFit/>
              </a:bodyPr>
              <a:lstStyle/>
              <a:p>
                <a:r>
                  <a:rPr lang="en-US" altLang="zh-CN" dirty="0"/>
                  <a:t>P</a:t>
                </a:r>
                <a:endParaRPr lang="zh-CN" altLang="en-US" dirty="0"/>
              </a:p>
            </p:txBody>
          </p:sp>
          <p:grpSp>
            <p:nvGrpSpPr>
              <p:cNvPr id="5" name="组合 4">
                <a:extLst>
                  <a:ext uri="{FF2B5EF4-FFF2-40B4-BE49-F238E27FC236}">
                    <a16:creationId xmlns:a16="http://schemas.microsoft.com/office/drawing/2014/main" id="{620F4B3E-A8D7-43EC-B53C-79FD48DD3E62}"/>
                  </a:ext>
                </a:extLst>
              </p:cNvPr>
              <p:cNvGrpSpPr/>
              <p:nvPr/>
            </p:nvGrpSpPr>
            <p:grpSpPr>
              <a:xfrm>
                <a:off x="972988" y="4124934"/>
                <a:ext cx="6048441" cy="2287722"/>
                <a:chOff x="972988" y="4124934"/>
                <a:chExt cx="6048441" cy="2287722"/>
              </a:xfrm>
            </p:grpSpPr>
            <p:sp>
              <p:nvSpPr>
                <p:cNvPr id="2" name="椭圆 1">
                  <a:extLst>
                    <a:ext uri="{FF2B5EF4-FFF2-40B4-BE49-F238E27FC236}">
                      <a16:creationId xmlns:a16="http://schemas.microsoft.com/office/drawing/2014/main" id="{1F5ABCDF-B846-4810-B768-A822FE198C65}"/>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301CDA7-80AE-406E-A42A-F0F575062C52}"/>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6" name="直接箭头连接符 5">
                  <a:extLst>
                    <a:ext uri="{FF2B5EF4-FFF2-40B4-BE49-F238E27FC236}">
                      <a16:creationId xmlns:a16="http://schemas.microsoft.com/office/drawing/2014/main" id="{9CDD1CD0-643C-4AB1-BBD1-68E44705CE76}"/>
                    </a:ext>
                  </a:extLst>
                </p:cNvPr>
                <p:cNvCxnSpPr/>
                <p:nvPr/>
              </p:nvCxnSpPr>
              <p:spPr>
                <a:xfrm flipV="1">
                  <a:off x="1699846" y="4126523"/>
                  <a:ext cx="1143000" cy="73862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F2D5A44-B441-4BBC-A2F9-8DF406485139}"/>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矩形: 圆角 18">
                  <a:extLst>
                    <a:ext uri="{FF2B5EF4-FFF2-40B4-BE49-F238E27FC236}">
                      <a16:creationId xmlns:a16="http://schemas.microsoft.com/office/drawing/2014/main" id="{56E1F4A0-CEFB-45B8-ACA3-CF061824EBD4}"/>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8723D25-26EB-47E0-B957-8013D803A8B8}"/>
                    </a:ext>
                  </a:extLst>
                </p:cNvPr>
                <p:cNvSpPr txBox="1"/>
                <p:nvPr/>
              </p:nvSpPr>
              <p:spPr>
                <a:xfrm>
                  <a:off x="3147046" y="4958901"/>
                  <a:ext cx="570990" cy="369332"/>
                </a:xfrm>
                <a:prstGeom prst="rect">
                  <a:avLst/>
                </a:prstGeom>
                <a:noFill/>
              </p:spPr>
              <p:txBody>
                <a:bodyPr wrap="none" rtlCol="0">
                  <a:spAutoFit/>
                </a:bodyPr>
                <a:lstStyle/>
                <a:p>
                  <a:r>
                    <a:rPr lang="en-US" altLang="zh-CN" dirty="0"/>
                    <a:t>P-M</a:t>
                  </a:r>
                  <a:endParaRPr lang="zh-CN" altLang="en-US" dirty="0"/>
                </a:p>
              </p:txBody>
            </p:sp>
            <p:sp>
              <p:nvSpPr>
                <p:cNvPr id="21" name="矩形: 圆角 20">
                  <a:extLst>
                    <a:ext uri="{FF2B5EF4-FFF2-40B4-BE49-F238E27FC236}">
                      <a16:creationId xmlns:a16="http://schemas.microsoft.com/office/drawing/2014/main" id="{DEACE15A-1545-4723-9660-D95A7D7DC15C}"/>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3B66542-7B71-4BF1-B4B4-E5057F28D490}"/>
                    </a:ext>
                  </a:extLst>
                </p:cNvPr>
                <p:cNvSpPr txBox="1"/>
                <p:nvPr/>
              </p:nvSpPr>
              <p:spPr>
                <a:xfrm>
                  <a:off x="3123001" y="5993528"/>
                  <a:ext cx="601447" cy="369332"/>
                </a:xfrm>
                <a:prstGeom prst="rect">
                  <a:avLst/>
                </a:prstGeom>
                <a:noFill/>
              </p:spPr>
              <p:txBody>
                <a:bodyPr wrap="none" rtlCol="0">
                  <a:spAutoFit/>
                </a:bodyPr>
                <a:lstStyle/>
                <a:p>
                  <a:r>
                    <a:rPr lang="en-US" altLang="zh-CN" dirty="0"/>
                    <a:t>N-M</a:t>
                  </a:r>
                  <a:endParaRPr lang="zh-CN" altLang="en-US" dirty="0"/>
                </a:p>
              </p:txBody>
            </p:sp>
            <p:cxnSp>
              <p:nvCxnSpPr>
                <p:cNvPr id="24" name="直接箭头连接符 23">
                  <a:extLst>
                    <a:ext uri="{FF2B5EF4-FFF2-40B4-BE49-F238E27FC236}">
                      <a16:creationId xmlns:a16="http://schemas.microsoft.com/office/drawing/2014/main" id="{88ABCC13-3A35-4FB4-A001-5EE272C429FE}"/>
                    </a:ext>
                  </a:extLst>
                </p:cNvPr>
                <p:cNvCxnSpPr>
                  <a:cxnSpLocks/>
                </p:cNvCxnSpPr>
                <p:nvPr/>
              </p:nvCxnSpPr>
              <p:spPr>
                <a:xfrm>
                  <a:off x="1699846" y="5559735"/>
                  <a:ext cx="1143000" cy="618459"/>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F9000501-81DC-4FB0-A1EF-AD9145629425}"/>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E212AEFC-FF73-4795-B7C7-5E456938D02A}"/>
                    </a:ext>
                  </a:extLst>
                </p:cNvPr>
                <p:cNvCxnSpPr>
                  <a:cxnSpLocks/>
                </p:cNvCxnSpPr>
                <p:nvPr/>
              </p:nvCxnSpPr>
              <p:spPr>
                <a:xfrm>
                  <a:off x="3866606" y="4124934"/>
                  <a:ext cx="828486"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40D2C03-261A-4FAE-9179-C268006822F3}"/>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31BD4DA-EA33-4AA7-8DD5-56EA13DBBB78}"/>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0339C3B-FE2B-499E-987C-707D36CB8227}"/>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0CB612C-BC2B-4A73-A51B-8902AA9A8AB9}"/>
                    </a:ext>
                  </a:extLst>
                </p:cNvPr>
                <p:cNvCxnSpPr>
                  <a:cxnSpLocks/>
                </p:cNvCxnSpPr>
                <p:nvPr/>
              </p:nvCxnSpPr>
              <p:spPr>
                <a:xfrm flipV="1">
                  <a:off x="3935036" y="5515747"/>
                  <a:ext cx="760056" cy="46306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70F3127F-0E0B-4C29-B3E0-5A5600893EAB}"/>
                    </a:ext>
                  </a:extLst>
                </p:cNvPr>
                <p:cNvSpPr txBox="1"/>
                <p:nvPr/>
              </p:nvSpPr>
              <p:spPr>
                <a:xfrm>
                  <a:off x="4872448" y="5049718"/>
                  <a:ext cx="333746" cy="369332"/>
                </a:xfrm>
                <a:prstGeom prst="rect">
                  <a:avLst/>
                </a:prstGeom>
                <a:noFill/>
              </p:spPr>
              <p:txBody>
                <a:bodyPr wrap="none" rtlCol="0">
                  <a:spAutoFit/>
                </a:bodyPr>
                <a:lstStyle/>
                <a:p>
                  <a:r>
                    <a:rPr lang="en-US" altLang="zh-CN" dirty="0"/>
                    <a:t>N</a:t>
                  </a:r>
                  <a:endParaRPr lang="zh-CN" altLang="en-US" dirty="0"/>
                </a:p>
              </p:txBody>
            </p:sp>
            <p:sp>
              <p:nvSpPr>
                <p:cNvPr id="42" name="文本框 41">
                  <a:extLst>
                    <a:ext uri="{FF2B5EF4-FFF2-40B4-BE49-F238E27FC236}">
                      <a16:creationId xmlns:a16="http://schemas.microsoft.com/office/drawing/2014/main" id="{26A600A5-D57D-4F24-AA72-5BCD9A3C2632}"/>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43" name="椭圆 42">
                  <a:extLst>
                    <a:ext uri="{FF2B5EF4-FFF2-40B4-BE49-F238E27FC236}">
                      <a16:creationId xmlns:a16="http://schemas.microsoft.com/office/drawing/2014/main" id="{34F590E0-3767-448D-B153-8390C4D14609}"/>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994480A9-8EC1-4B92-B3E4-CBB838D7D1B1}"/>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914B01E-4D33-44EA-B598-D1179E5B74DF}"/>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3A814F2-F2D2-4624-924D-D1B3633BCE54}"/>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9611096-9438-4B13-BE32-50BEA5C2258D}"/>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48" name="文本框 47">
                  <a:extLst>
                    <a:ext uri="{FF2B5EF4-FFF2-40B4-BE49-F238E27FC236}">
                      <a16:creationId xmlns:a16="http://schemas.microsoft.com/office/drawing/2014/main" id="{EE61FD6A-039F-4967-AA8E-8ED003EDEAAF}"/>
                    </a:ext>
                  </a:extLst>
                </p:cNvPr>
                <p:cNvSpPr txBox="1"/>
                <p:nvPr/>
              </p:nvSpPr>
              <p:spPr>
                <a:xfrm>
                  <a:off x="2097546" y="4180784"/>
                  <a:ext cx="301686" cy="369332"/>
                </a:xfrm>
                <a:prstGeom prst="rect">
                  <a:avLst/>
                </a:prstGeom>
                <a:noFill/>
              </p:spPr>
              <p:txBody>
                <a:bodyPr wrap="none" rtlCol="0">
                  <a:spAutoFit/>
                </a:bodyPr>
                <a:lstStyle/>
                <a:p>
                  <a:r>
                    <a:rPr lang="en-US" altLang="zh-CN" dirty="0"/>
                    <a:t>0</a:t>
                  </a:r>
                  <a:endParaRPr lang="zh-CN" altLang="en-US" dirty="0"/>
                </a:p>
              </p:txBody>
            </p:sp>
            <p:sp>
              <p:nvSpPr>
                <p:cNvPr id="50" name="文本框 49">
                  <a:extLst>
                    <a:ext uri="{FF2B5EF4-FFF2-40B4-BE49-F238E27FC236}">
                      <a16:creationId xmlns:a16="http://schemas.microsoft.com/office/drawing/2014/main" id="{C2DB267A-086B-425C-B068-19F396D2FED1}"/>
                    </a:ext>
                  </a:extLst>
                </p:cNvPr>
                <p:cNvSpPr txBox="1"/>
                <p:nvPr/>
              </p:nvSpPr>
              <p:spPr>
                <a:xfrm>
                  <a:off x="2108846" y="4837992"/>
                  <a:ext cx="508473" cy="369332"/>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sp>
              <p:nvSpPr>
                <p:cNvPr id="51" name="文本框 50">
                  <a:extLst>
                    <a:ext uri="{FF2B5EF4-FFF2-40B4-BE49-F238E27FC236}">
                      <a16:creationId xmlns:a16="http://schemas.microsoft.com/office/drawing/2014/main" id="{D366B8A0-FB3B-4BF6-8F86-60852FF21D3C}"/>
                    </a:ext>
                  </a:extLst>
                </p:cNvPr>
                <p:cNvSpPr txBox="1"/>
                <p:nvPr/>
              </p:nvSpPr>
              <p:spPr>
                <a:xfrm>
                  <a:off x="2232391" y="5537321"/>
                  <a:ext cx="301686" cy="369332"/>
                </a:xfrm>
                <a:prstGeom prst="rect">
                  <a:avLst/>
                </a:prstGeom>
                <a:noFill/>
              </p:spPr>
              <p:txBody>
                <a:bodyPr wrap="none" rtlCol="0">
                  <a:spAutoFit/>
                </a:bodyPr>
                <a:lstStyle/>
                <a:p>
                  <a:r>
                    <a:rPr lang="en-US" altLang="zh-CN" dirty="0"/>
                    <a:t>0</a:t>
                  </a:r>
                  <a:endParaRPr lang="zh-CN" altLang="en-US" dirty="0"/>
                </a:p>
              </p:txBody>
            </p:sp>
            <p:sp>
              <p:nvSpPr>
                <p:cNvPr id="52" name="文本框 51">
                  <a:extLst>
                    <a:ext uri="{FF2B5EF4-FFF2-40B4-BE49-F238E27FC236}">
                      <a16:creationId xmlns:a16="http://schemas.microsoft.com/office/drawing/2014/main" id="{D12DBFBD-508D-4B52-8E7D-26277CB26AC5}"/>
                    </a:ext>
                  </a:extLst>
                </p:cNvPr>
                <p:cNvSpPr txBox="1"/>
                <p:nvPr/>
              </p:nvSpPr>
              <p:spPr>
                <a:xfrm>
                  <a:off x="5692423" y="4198619"/>
                  <a:ext cx="625492" cy="369332"/>
                </a:xfrm>
                <a:prstGeom prst="rect">
                  <a:avLst/>
                </a:prstGeom>
                <a:noFill/>
              </p:spPr>
              <p:txBody>
                <a:bodyPr wrap="none" rtlCol="0">
                  <a:spAutoFit/>
                </a:bodyPr>
                <a:lstStyle/>
                <a:p>
                  <a:r>
                    <a:rPr lang="en-US" altLang="zh-CN" dirty="0">
                      <a:highlight>
                        <a:srgbClr val="FFFF00"/>
                      </a:highlight>
                    </a:rPr>
                    <a:t>2/11</a:t>
                  </a:r>
                  <a:endParaRPr lang="zh-CN" altLang="en-US" dirty="0">
                    <a:highlight>
                      <a:srgbClr val="FFFF00"/>
                    </a:highlight>
                  </a:endParaRPr>
                </a:p>
              </p:txBody>
            </p:sp>
            <p:sp>
              <p:nvSpPr>
                <p:cNvPr id="54" name="文本框 53">
                  <a:extLst>
                    <a:ext uri="{FF2B5EF4-FFF2-40B4-BE49-F238E27FC236}">
                      <a16:creationId xmlns:a16="http://schemas.microsoft.com/office/drawing/2014/main" id="{DCE5241A-896E-46B0-A734-C75A667A657C}"/>
                    </a:ext>
                  </a:extLst>
                </p:cNvPr>
                <p:cNvSpPr txBox="1"/>
                <p:nvPr/>
              </p:nvSpPr>
              <p:spPr>
                <a:xfrm>
                  <a:off x="5672407" y="4893108"/>
                  <a:ext cx="418704" cy="369332"/>
                </a:xfrm>
                <a:prstGeom prst="rect">
                  <a:avLst/>
                </a:prstGeom>
                <a:noFill/>
              </p:spPr>
              <p:txBody>
                <a:bodyPr wrap="none" rtlCol="0">
                  <a:spAutoFit/>
                </a:bodyPr>
                <a:lstStyle/>
                <a:p>
                  <a:r>
                    <a:rPr lang="en-US" altLang="zh-CN" dirty="0"/>
                    <a:t>13</a:t>
                  </a:r>
                  <a:endParaRPr lang="zh-CN" altLang="en-US" dirty="0"/>
                </a:p>
              </p:txBody>
            </p:sp>
            <p:sp>
              <p:nvSpPr>
                <p:cNvPr id="55" name="文本框 54">
                  <a:extLst>
                    <a:ext uri="{FF2B5EF4-FFF2-40B4-BE49-F238E27FC236}">
                      <a16:creationId xmlns:a16="http://schemas.microsoft.com/office/drawing/2014/main" id="{0717ECFD-CF33-4DB8-9433-E7B18186E578}"/>
                    </a:ext>
                  </a:extLst>
                </p:cNvPr>
                <p:cNvSpPr txBox="1"/>
                <p:nvPr/>
              </p:nvSpPr>
              <p:spPr>
                <a:xfrm>
                  <a:off x="5599505" y="5515747"/>
                  <a:ext cx="418704" cy="369332"/>
                </a:xfrm>
                <a:prstGeom prst="rect">
                  <a:avLst/>
                </a:prstGeom>
                <a:noFill/>
              </p:spPr>
              <p:txBody>
                <a:bodyPr wrap="none" rtlCol="0">
                  <a:spAutoFit/>
                </a:bodyPr>
                <a:lstStyle/>
                <a:p>
                  <a:r>
                    <a:rPr lang="en-US" altLang="zh-CN" dirty="0"/>
                    <a:t>14</a:t>
                  </a:r>
                  <a:endParaRPr lang="zh-CN" altLang="en-US" dirty="0"/>
                </a:p>
              </p:txBody>
            </p:sp>
            <p:sp>
              <p:nvSpPr>
                <p:cNvPr id="57" name="文本框 56">
                  <a:extLst>
                    <a:ext uri="{FF2B5EF4-FFF2-40B4-BE49-F238E27FC236}">
                      <a16:creationId xmlns:a16="http://schemas.microsoft.com/office/drawing/2014/main" id="{4A277A24-4280-461E-8AF2-894E49286C04}"/>
                    </a:ext>
                  </a:extLst>
                </p:cNvPr>
                <p:cNvSpPr txBox="1"/>
                <p:nvPr/>
              </p:nvSpPr>
              <p:spPr>
                <a:xfrm>
                  <a:off x="3868922" y="4863096"/>
                  <a:ext cx="508473" cy="369332"/>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sp>
              <p:nvSpPr>
                <p:cNvPr id="58" name="文本框 57">
                  <a:extLst>
                    <a:ext uri="{FF2B5EF4-FFF2-40B4-BE49-F238E27FC236}">
                      <a16:creationId xmlns:a16="http://schemas.microsoft.com/office/drawing/2014/main" id="{D153E543-EA73-424E-9881-5582B5CE8DD6}"/>
                    </a:ext>
                  </a:extLst>
                </p:cNvPr>
                <p:cNvSpPr txBox="1"/>
                <p:nvPr/>
              </p:nvSpPr>
              <p:spPr>
                <a:xfrm>
                  <a:off x="3935036" y="4187334"/>
                  <a:ext cx="301686" cy="369332"/>
                </a:xfrm>
                <a:prstGeom prst="rect">
                  <a:avLst/>
                </a:prstGeom>
                <a:noFill/>
              </p:spPr>
              <p:txBody>
                <a:bodyPr wrap="none" rtlCol="0">
                  <a:spAutoFit/>
                </a:bodyPr>
                <a:lstStyle/>
                <a:p>
                  <a:r>
                    <a:rPr lang="en-US" altLang="zh-CN" dirty="0"/>
                    <a:t>0</a:t>
                  </a:r>
                  <a:endParaRPr lang="zh-CN" altLang="en-US" dirty="0"/>
                </a:p>
              </p:txBody>
            </p:sp>
            <p:sp>
              <p:nvSpPr>
                <p:cNvPr id="59" name="文本框 58">
                  <a:extLst>
                    <a:ext uri="{FF2B5EF4-FFF2-40B4-BE49-F238E27FC236}">
                      <a16:creationId xmlns:a16="http://schemas.microsoft.com/office/drawing/2014/main" id="{2CCAE5C8-282B-441D-9CD0-FF56D3E7FD48}"/>
                    </a:ext>
                  </a:extLst>
                </p:cNvPr>
                <p:cNvSpPr txBox="1"/>
                <p:nvPr/>
              </p:nvSpPr>
              <p:spPr>
                <a:xfrm>
                  <a:off x="3857415" y="5159754"/>
                  <a:ext cx="301686" cy="369332"/>
                </a:xfrm>
                <a:prstGeom prst="rect">
                  <a:avLst/>
                </a:prstGeom>
                <a:noFill/>
              </p:spPr>
              <p:txBody>
                <a:bodyPr wrap="none" rtlCol="0">
                  <a:spAutoFit/>
                </a:bodyPr>
                <a:lstStyle/>
                <a:p>
                  <a:r>
                    <a:rPr lang="en-US" altLang="zh-CN" dirty="0"/>
                    <a:t>2</a:t>
                  </a:r>
                  <a:endParaRPr lang="zh-CN" altLang="en-US" dirty="0"/>
                </a:p>
              </p:txBody>
            </p:sp>
            <p:sp>
              <p:nvSpPr>
                <p:cNvPr id="60" name="文本框 59">
                  <a:extLst>
                    <a:ext uri="{FF2B5EF4-FFF2-40B4-BE49-F238E27FC236}">
                      <a16:creationId xmlns:a16="http://schemas.microsoft.com/office/drawing/2014/main" id="{8AB153F8-EA81-4687-9A6E-E300CE344E9E}"/>
                    </a:ext>
                  </a:extLst>
                </p:cNvPr>
                <p:cNvSpPr txBox="1"/>
                <p:nvPr/>
              </p:nvSpPr>
              <p:spPr>
                <a:xfrm>
                  <a:off x="3839970" y="5906653"/>
                  <a:ext cx="301686" cy="369332"/>
                </a:xfrm>
                <a:prstGeom prst="rect">
                  <a:avLst/>
                </a:prstGeom>
                <a:noFill/>
              </p:spPr>
              <p:txBody>
                <a:bodyPr wrap="none" rtlCol="0">
                  <a:spAutoFit/>
                </a:bodyPr>
                <a:lstStyle/>
                <a:p>
                  <a:r>
                    <a:rPr lang="en-US" altLang="zh-CN" dirty="0"/>
                    <a:t>0</a:t>
                  </a:r>
                  <a:endParaRPr lang="zh-CN" altLang="en-US" dirty="0"/>
                </a:p>
              </p:txBody>
            </p:sp>
            <p:cxnSp>
              <p:nvCxnSpPr>
                <p:cNvPr id="61" name="直接箭头连接符 60">
                  <a:extLst>
                    <a:ext uri="{FF2B5EF4-FFF2-40B4-BE49-F238E27FC236}">
                      <a16:creationId xmlns:a16="http://schemas.microsoft.com/office/drawing/2014/main" id="{1C2D60E1-69F0-437D-8126-072878CCA455}"/>
                    </a:ext>
                  </a:extLst>
                </p:cNvPr>
                <p:cNvCxnSpPr>
                  <a:cxnSpLocks/>
                </p:cNvCxnSpPr>
                <p:nvPr/>
              </p:nvCxnSpPr>
              <p:spPr>
                <a:xfrm>
                  <a:off x="3969010" y="6275985"/>
                  <a:ext cx="623677"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A32C43B9-87EA-4FF5-8ECA-66C9737942F4}"/>
                    </a:ext>
                  </a:extLst>
                </p:cNvPr>
                <p:cNvCxnSpPr>
                  <a:cxnSpLocks/>
                </p:cNvCxnSpPr>
                <p:nvPr/>
              </p:nvCxnSpPr>
              <p:spPr>
                <a:xfrm>
                  <a:off x="1740110" y="5328233"/>
                  <a:ext cx="1109946"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6" name="直接箭头连接符 65">
                  <a:extLst>
                    <a:ext uri="{FF2B5EF4-FFF2-40B4-BE49-F238E27FC236}">
                      <a16:creationId xmlns:a16="http://schemas.microsoft.com/office/drawing/2014/main" id="{3EB1C12E-2A1D-4931-94B8-667F213C5FE1}"/>
                    </a:ext>
                  </a:extLst>
                </p:cNvPr>
                <p:cNvCxnSpPr>
                  <a:cxnSpLocks/>
                </p:cNvCxnSpPr>
                <p:nvPr/>
              </p:nvCxnSpPr>
              <p:spPr>
                <a:xfrm flipV="1">
                  <a:off x="3833362" y="4458368"/>
                  <a:ext cx="707289" cy="424184"/>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9" name="直接箭头连接符 68">
                  <a:extLst>
                    <a:ext uri="{FF2B5EF4-FFF2-40B4-BE49-F238E27FC236}">
                      <a16:creationId xmlns:a16="http://schemas.microsoft.com/office/drawing/2014/main" id="{95900AE1-08B9-4F51-9AEF-E2D8F6462C01}"/>
                    </a:ext>
                  </a:extLst>
                </p:cNvPr>
                <p:cNvCxnSpPr>
                  <a:cxnSpLocks/>
                </p:cNvCxnSpPr>
                <p:nvPr/>
              </p:nvCxnSpPr>
              <p:spPr>
                <a:xfrm>
                  <a:off x="5516163" y="4434282"/>
                  <a:ext cx="610576" cy="423826"/>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73" name="文本框 72">
                  <a:extLst>
                    <a:ext uri="{FF2B5EF4-FFF2-40B4-BE49-F238E27FC236}">
                      <a16:creationId xmlns:a16="http://schemas.microsoft.com/office/drawing/2014/main" id="{DCD401F1-2693-4FF3-94D0-83A2FCF2D41D}"/>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75" name="文本框 74">
                  <a:extLst>
                    <a:ext uri="{FF2B5EF4-FFF2-40B4-BE49-F238E27FC236}">
                      <a16:creationId xmlns:a16="http://schemas.microsoft.com/office/drawing/2014/main" id="{44B74C3F-4F00-457E-B4CF-B700462F88DD}"/>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grpSp>
    </p:spTree>
    <p:extLst>
      <p:ext uri="{BB962C8B-B14F-4D97-AF65-F5344CB8AC3E}">
        <p14:creationId xmlns:p14="http://schemas.microsoft.com/office/powerpoint/2010/main" val="3889782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152014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结果验证</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文本框 89">
            <a:extLst>
              <a:ext uri="{FF2B5EF4-FFF2-40B4-BE49-F238E27FC236}">
                <a16:creationId xmlns:a16="http://schemas.microsoft.com/office/drawing/2014/main" id="{CE7A881C-9BC8-4A0C-8EF2-57F7A0AD6031}"/>
              </a:ext>
            </a:extLst>
          </p:cNvPr>
          <p:cNvSpPr txBox="1"/>
          <p:nvPr/>
        </p:nvSpPr>
        <p:spPr>
          <a:xfrm>
            <a:off x="988592" y="2581884"/>
            <a:ext cx="10157121" cy="923330"/>
          </a:xfrm>
          <a:prstGeom prst="rect">
            <a:avLst/>
          </a:prstGeom>
          <a:noFill/>
        </p:spPr>
        <p:txBody>
          <a:bodyPr wrap="square" rtlCol="0">
            <a:spAutoFit/>
          </a:bodyPr>
          <a:lstStyle/>
          <a:p>
            <a:endParaRPr lang="en-US" altLang="zh-CN" dirty="0"/>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按照网络流的逻辑将该表格抽象为图，依次判断各个队伍的胜利情况</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dirty="0"/>
          </a:p>
        </p:txBody>
      </p:sp>
      <p:pic>
        <p:nvPicPr>
          <p:cNvPr id="9" name="图片 8" descr="C:\Users\Yang\Documents\WeChat Files\wxid_fteq6jzfq3dv12\FileStorage\Temp\1709442553761.png">
            <a:extLst>
              <a:ext uri="{FF2B5EF4-FFF2-40B4-BE49-F238E27FC236}">
                <a16:creationId xmlns:a16="http://schemas.microsoft.com/office/drawing/2014/main" id="{BC5B56FC-394F-4E3D-A450-1D88B27B3D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345" y="1205746"/>
            <a:ext cx="5233035" cy="1543050"/>
          </a:xfrm>
          <a:prstGeom prst="rect">
            <a:avLst/>
          </a:prstGeom>
          <a:noFill/>
          <a:ln>
            <a:noFill/>
          </a:ln>
        </p:spPr>
      </p:pic>
      <p:sp>
        <p:nvSpPr>
          <p:cNvPr id="2" name="椭圆 1">
            <a:extLst>
              <a:ext uri="{FF2B5EF4-FFF2-40B4-BE49-F238E27FC236}">
                <a16:creationId xmlns:a16="http://schemas.microsoft.com/office/drawing/2014/main" id="{1F5ABCDF-B846-4810-B768-A822FE198C65}"/>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301CDA7-80AE-406E-A42A-F0F575062C52}"/>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sp>
        <p:nvSpPr>
          <p:cNvPr id="4" name="矩形 3">
            <a:extLst>
              <a:ext uri="{FF2B5EF4-FFF2-40B4-BE49-F238E27FC236}">
                <a16:creationId xmlns:a16="http://schemas.microsoft.com/office/drawing/2014/main" id="{30645C73-2171-4063-B406-5FE11E2E6675}"/>
              </a:ext>
            </a:extLst>
          </p:cNvPr>
          <p:cNvSpPr/>
          <p:nvPr/>
        </p:nvSpPr>
        <p:spPr>
          <a:xfrm>
            <a:off x="816153" y="3287618"/>
            <a:ext cx="7008650" cy="369332"/>
          </a:xfrm>
          <a:prstGeom prst="rect">
            <a:avLst/>
          </a:prstGeom>
        </p:spPr>
        <p:txBody>
          <a:bodyPr wrap="none">
            <a:spAutoFit/>
          </a:bodyPr>
          <a:lstStyle/>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Philly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全胜情况下最多</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83</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胜，因此其他队伍最终胜场都不能超过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83</a:t>
            </a:r>
            <a:endParaRPr lang="zh-CN" altLang="en-US" dirty="0"/>
          </a:p>
        </p:txBody>
      </p:sp>
      <p:cxnSp>
        <p:nvCxnSpPr>
          <p:cNvPr id="6" name="直接箭头连接符 5">
            <a:extLst>
              <a:ext uri="{FF2B5EF4-FFF2-40B4-BE49-F238E27FC236}">
                <a16:creationId xmlns:a16="http://schemas.microsoft.com/office/drawing/2014/main" id="{9CDD1CD0-643C-4AB1-BBD1-68E44705CE76}"/>
              </a:ext>
            </a:extLst>
          </p:cNvPr>
          <p:cNvCxnSpPr/>
          <p:nvPr/>
        </p:nvCxnSpPr>
        <p:spPr>
          <a:xfrm flipV="1">
            <a:off x="1699846" y="4126523"/>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F2D5A44-B441-4BBC-A2F9-8DF406485139}"/>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8B0930F8-7437-4FF6-9DB4-D9188B13DEC6}"/>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8CF63A-BAC9-44FC-B116-DF94674F385A}"/>
              </a:ext>
            </a:extLst>
          </p:cNvPr>
          <p:cNvSpPr txBox="1"/>
          <p:nvPr/>
        </p:nvSpPr>
        <p:spPr>
          <a:xfrm>
            <a:off x="3171091" y="3940268"/>
            <a:ext cx="537327" cy="369332"/>
          </a:xfrm>
          <a:prstGeom prst="rect">
            <a:avLst/>
          </a:prstGeom>
          <a:noFill/>
        </p:spPr>
        <p:txBody>
          <a:bodyPr wrap="none" rtlCol="0">
            <a:spAutoFit/>
          </a:bodyPr>
          <a:lstStyle/>
          <a:p>
            <a:r>
              <a:rPr lang="en-US" altLang="zh-CN" dirty="0"/>
              <a:t>A-N</a:t>
            </a:r>
            <a:endParaRPr lang="zh-CN" altLang="en-US" dirty="0"/>
          </a:p>
        </p:txBody>
      </p:sp>
      <p:sp>
        <p:nvSpPr>
          <p:cNvPr id="19" name="矩形: 圆角 18">
            <a:extLst>
              <a:ext uri="{FF2B5EF4-FFF2-40B4-BE49-F238E27FC236}">
                <a16:creationId xmlns:a16="http://schemas.microsoft.com/office/drawing/2014/main" id="{56E1F4A0-CEFB-45B8-ACA3-CF061824EBD4}"/>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8723D25-26EB-47E0-B957-8013D803A8B8}"/>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26" name="椭圆 25">
            <a:extLst>
              <a:ext uri="{FF2B5EF4-FFF2-40B4-BE49-F238E27FC236}">
                <a16:creationId xmlns:a16="http://schemas.microsoft.com/office/drawing/2014/main" id="{1040C106-8164-45C8-8D89-0F88F4E28791}"/>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F9000501-81DC-4FB0-A1EF-AD9145629425}"/>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67FE290-0C64-4980-BF4D-A3A2F94D4DBC}"/>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E212AEFC-FF73-4795-B7C7-5E456938D02A}"/>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40D2C03-261A-4FAE-9179-C268006822F3}"/>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31BD4DA-EA33-4AA7-8DD5-56EA13DBBB78}"/>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0339C3B-FE2B-499E-987C-707D36CB8227}"/>
              </a:ext>
            </a:extLst>
          </p:cNvPr>
          <p:cNvCxnSpPr>
            <a:cxnSpLocks/>
          </p:cNvCxnSpPr>
          <p:nvPr/>
        </p:nvCxnSpPr>
        <p:spPr>
          <a:xfrm flipV="1">
            <a:off x="3889625" y="4495833"/>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4F8D36AD-0915-40EA-AB96-478A19EA3474}"/>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41" name="文本框 40">
            <a:extLst>
              <a:ext uri="{FF2B5EF4-FFF2-40B4-BE49-F238E27FC236}">
                <a16:creationId xmlns:a16="http://schemas.microsoft.com/office/drawing/2014/main" id="{70F3127F-0E0B-4C29-B3E0-5A5600893EAB}"/>
              </a:ext>
            </a:extLst>
          </p:cNvPr>
          <p:cNvSpPr txBox="1"/>
          <p:nvPr/>
        </p:nvSpPr>
        <p:spPr>
          <a:xfrm>
            <a:off x="4872448" y="5049718"/>
            <a:ext cx="333746" cy="369332"/>
          </a:xfrm>
          <a:prstGeom prst="rect">
            <a:avLst/>
          </a:prstGeom>
          <a:noFill/>
        </p:spPr>
        <p:txBody>
          <a:bodyPr wrap="none" rtlCol="0">
            <a:spAutoFit/>
          </a:bodyPr>
          <a:lstStyle/>
          <a:p>
            <a:r>
              <a:rPr lang="en-US" altLang="zh-CN" dirty="0"/>
              <a:t>N</a:t>
            </a:r>
            <a:endParaRPr lang="zh-CN" altLang="en-US" dirty="0"/>
          </a:p>
        </p:txBody>
      </p:sp>
      <p:sp>
        <p:nvSpPr>
          <p:cNvPr id="42" name="文本框 41">
            <a:extLst>
              <a:ext uri="{FF2B5EF4-FFF2-40B4-BE49-F238E27FC236}">
                <a16:creationId xmlns:a16="http://schemas.microsoft.com/office/drawing/2014/main" id="{26A600A5-D57D-4F24-AA72-5BCD9A3C2632}"/>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43" name="椭圆 42">
            <a:extLst>
              <a:ext uri="{FF2B5EF4-FFF2-40B4-BE49-F238E27FC236}">
                <a16:creationId xmlns:a16="http://schemas.microsoft.com/office/drawing/2014/main" id="{34F590E0-3767-448D-B153-8390C4D14609}"/>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994480A9-8EC1-4B92-B3E4-CBB838D7D1B1}"/>
              </a:ext>
            </a:extLst>
          </p:cNvPr>
          <p:cNvCxnSpPr>
            <a:cxnSpLocks/>
          </p:cNvCxnSpPr>
          <p:nvPr/>
        </p:nvCxnSpPr>
        <p:spPr>
          <a:xfrm>
            <a:off x="5551295" y="4391568"/>
            <a:ext cx="746710" cy="51753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914B01E-4D33-44EA-B598-D1179E5B74DF}"/>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3A814F2-F2D2-4624-924D-D1B3633BCE54}"/>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9611096-9438-4B13-BE32-50BEA5C2258D}"/>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48" name="文本框 47">
            <a:extLst>
              <a:ext uri="{FF2B5EF4-FFF2-40B4-BE49-F238E27FC236}">
                <a16:creationId xmlns:a16="http://schemas.microsoft.com/office/drawing/2014/main" id="{EE61FD6A-039F-4967-AA8E-8ED003EDEAAF}"/>
              </a:ext>
            </a:extLst>
          </p:cNvPr>
          <p:cNvSpPr txBox="1"/>
          <p:nvPr/>
        </p:nvSpPr>
        <p:spPr>
          <a:xfrm>
            <a:off x="1922656" y="4125993"/>
            <a:ext cx="508473" cy="369332"/>
          </a:xfrm>
          <a:prstGeom prst="rect">
            <a:avLst/>
          </a:prstGeom>
          <a:noFill/>
        </p:spPr>
        <p:txBody>
          <a:bodyPr wrap="none" rtlCol="0">
            <a:spAutoFit/>
          </a:bodyPr>
          <a:lstStyle/>
          <a:p>
            <a:r>
              <a:rPr lang="en-US" altLang="zh-CN" dirty="0">
                <a:highlight>
                  <a:srgbClr val="FFFF00"/>
                </a:highlight>
              </a:rPr>
              <a:t>5/6</a:t>
            </a:r>
            <a:endParaRPr lang="zh-CN" altLang="en-US" dirty="0">
              <a:highlight>
                <a:srgbClr val="FFFF00"/>
              </a:highlight>
            </a:endParaRPr>
          </a:p>
        </p:txBody>
      </p:sp>
      <p:sp>
        <p:nvSpPr>
          <p:cNvPr id="50" name="文本框 49">
            <a:extLst>
              <a:ext uri="{FF2B5EF4-FFF2-40B4-BE49-F238E27FC236}">
                <a16:creationId xmlns:a16="http://schemas.microsoft.com/office/drawing/2014/main" id="{C2DB267A-086B-425C-B068-19F396D2FED1}"/>
              </a:ext>
            </a:extLst>
          </p:cNvPr>
          <p:cNvSpPr txBox="1"/>
          <p:nvPr/>
        </p:nvSpPr>
        <p:spPr>
          <a:xfrm>
            <a:off x="2070836" y="4851928"/>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52" name="文本框 51">
            <a:extLst>
              <a:ext uri="{FF2B5EF4-FFF2-40B4-BE49-F238E27FC236}">
                <a16:creationId xmlns:a16="http://schemas.microsoft.com/office/drawing/2014/main" id="{D12DBFBD-508D-4B52-8E7D-26277CB26AC5}"/>
              </a:ext>
            </a:extLst>
          </p:cNvPr>
          <p:cNvSpPr txBox="1"/>
          <p:nvPr/>
        </p:nvSpPr>
        <p:spPr>
          <a:xfrm>
            <a:off x="5730867" y="4245397"/>
            <a:ext cx="301686" cy="369332"/>
          </a:xfrm>
          <a:prstGeom prst="rect">
            <a:avLst/>
          </a:prstGeom>
          <a:noFill/>
        </p:spPr>
        <p:txBody>
          <a:bodyPr wrap="none" rtlCol="0">
            <a:spAutoFit/>
          </a:bodyPr>
          <a:lstStyle/>
          <a:p>
            <a:r>
              <a:rPr lang="en-US" altLang="zh-CN" dirty="0"/>
              <a:t>0</a:t>
            </a:r>
            <a:endParaRPr lang="zh-CN" altLang="en-US" dirty="0"/>
          </a:p>
        </p:txBody>
      </p:sp>
      <p:sp>
        <p:nvSpPr>
          <p:cNvPr id="54" name="文本框 53">
            <a:extLst>
              <a:ext uri="{FF2B5EF4-FFF2-40B4-BE49-F238E27FC236}">
                <a16:creationId xmlns:a16="http://schemas.microsoft.com/office/drawing/2014/main" id="{DCE5241A-896E-46B0-A734-C75A667A657C}"/>
              </a:ext>
            </a:extLst>
          </p:cNvPr>
          <p:cNvSpPr txBox="1"/>
          <p:nvPr/>
        </p:nvSpPr>
        <p:spPr>
          <a:xfrm>
            <a:off x="5574056" y="4818163"/>
            <a:ext cx="508473" cy="369332"/>
          </a:xfrm>
          <a:prstGeom prst="rect">
            <a:avLst/>
          </a:prstGeom>
          <a:noFill/>
        </p:spPr>
        <p:txBody>
          <a:bodyPr wrap="none" rtlCol="0">
            <a:spAutoFit/>
          </a:bodyPr>
          <a:lstStyle/>
          <a:p>
            <a:r>
              <a:rPr lang="en-US" altLang="zh-CN" dirty="0">
                <a:highlight>
                  <a:srgbClr val="FFFF00"/>
                </a:highlight>
              </a:rPr>
              <a:t>5/5</a:t>
            </a:r>
            <a:endParaRPr lang="zh-CN" altLang="en-US" dirty="0">
              <a:highlight>
                <a:srgbClr val="FFFF00"/>
              </a:highlight>
            </a:endParaRPr>
          </a:p>
        </p:txBody>
      </p:sp>
      <p:sp>
        <p:nvSpPr>
          <p:cNvPr id="55" name="文本框 54">
            <a:extLst>
              <a:ext uri="{FF2B5EF4-FFF2-40B4-BE49-F238E27FC236}">
                <a16:creationId xmlns:a16="http://schemas.microsoft.com/office/drawing/2014/main" id="{0717ECFD-CF33-4DB8-9433-E7B18186E578}"/>
              </a:ext>
            </a:extLst>
          </p:cNvPr>
          <p:cNvSpPr txBox="1"/>
          <p:nvPr/>
        </p:nvSpPr>
        <p:spPr>
          <a:xfrm>
            <a:off x="5476630" y="5488180"/>
            <a:ext cx="508473" cy="369332"/>
          </a:xfrm>
          <a:prstGeom prst="rect">
            <a:avLst/>
          </a:prstGeom>
          <a:noFill/>
        </p:spPr>
        <p:txBody>
          <a:bodyPr wrap="none" rtlCol="0">
            <a:spAutoFit/>
          </a:bodyPr>
          <a:lstStyle/>
          <a:p>
            <a:r>
              <a:rPr lang="en-US" altLang="zh-CN" dirty="0">
                <a:highlight>
                  <a:srgbClr val="FFFF00"/>
                </a:highlight>
              </a:rPr>
              <a:t>1/6</a:t>
            </a:r>
            <a:endParaRPr lang="zh-CN" altLang="en-US" dirty="0">
              <a:highlight>
                <a:srgbClr val="FFFF00"/>
              </a:highlight>
            </a:endParaRPr>
          </a:p>
        </p:txBody>
      </p:sp>
      <p:sp>
        <p:nvSpPr>
          <p:cNvPr id="53" name="文本框 52">
            <a:extLst>
              <a:ext uri="{FF2B5EF4-FFF2-40B4-BE49-F238E27FC236}">
                <a16:creationId xmlns:a16="http://schemas.microsoft.com/office/drawing/2014/main" id="{D4FBC4C0-150C-4479-8958-B00635C13684}"/>
              </a:ext>
            </a:extLst>
          </p:cNvPr>
          <p:cNvSpPr txBox="1"/>
          <p:nvPr/>
        </p:nvSpPr>
        <p:spPr>
          <a:xfrm>
            <a:off x="4174240" y="3739979"/>
            <a:ext cx="301686" cy="369332"/>
          </a:xfrm>
          <a:prstGeom prst="rect">
            <a:avLst/>
          </a:prstGeom>
          <a:noFill/>
        </p:spPr>
        <p:txBody>
          <a:bodyPr wrap="none" rtlCol="0">
            <a:spAutoFit/>
          </a:bodyPr>
          <a:lstStyle/>
          <a:p>
            <a:r>
              <a:rPr lang="en-US" altLang="zh-CN" dirty="0"/>
              <a:t>6</a:t>
            </a:r>
            <a:endParaRPr lang="zh-CN" altLang="en-US" dirty="0"/>
          </a:p>
        </p:txBody>
      </p:sp>
      <p:sp>
        <p:nvSpPr>
          <p:cNvPr id="57" name="文本框 56">
            <a:extLst>
              <a:ext uri="{FF2B5EF4-FFF2-40B4-BE49-F238E27FC236}">
                <a16:creationId xmlns:a16="http://schemas.microsoft.com/office/drawing/2014/main" id="{4A277A24-4280-461E-8AF2-894E49286C04}"/>
              </a:ext>
            </a:extLst>
          </p:cNvPr>
          <p:cNvSpPr txBox="1"/>
          <p:nvPr/>
        </p:nvSpPr>
        <p:spPr>
          <a:xfrm>
            <a:off x="3868360" y="4881352"/>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a:extLst>
              <a:ext uri="{FF2B5EF4-FFF2-40B4-BE49-F238E27FC236}">
                <a16:creationId xmlns:a16="http://schemas.microsoft.com/office/drawing/2014/main" id="{D153E543-EA73-424E-9881-5582B5CE8DD6}"/>
              </a:ext>
            </a:extLst>
          </p:cNvPr>
          <p:cNvSpPr txBox="1"/>
          <p:nvPr/>
        </p:nvSpPr>
        <p:spPr>
          <a:xfrm>
            <a:off x="3935036" y="4187334"/>
            <a:ext cx="508473" cy="369332"/>
          </a:xfrm>
          <a:prstGeom prst="rect">
            <a:avLst/>
          </a:prstGeom>
          <a:noFill/>
        </p:spPr>
        <p:txBody>
          <a:bodyPr wrap="none" rtlCol="0">
            <a:spAutoFit/>
          </a:bodyPr>
          <a:lstStyle/>
          <a:p>
            <a:r>
              <a:rPr lang="en-US" altLang="zh-CN" dirty="0">
                <a:highlight>
                  <a:srgbClr val="FFFF00"/>
                </a:highlight>
              </a:rPr>
              <a:t>5/6</a:t>
            </a:r>
            <a:endParaRPr lang="zh-CN" altLang="en-US" dirty="0">
              <a:highlight>
                <a:srgbClr val="FFFF00"/>
              </a:highlight>
            </a:endParaRPr>
          </a:p>
        </p:txBody>
      </p:sp>
      <p:sp>
        <p:nvSpPr>
          <p:cNvPr id="59" name="文本框 58">
            <a:extLst>
              <a:ext uri="{FF2B5EF4-FFF2-40B4-BE49-F238E27FC236}">
                <a16:creationId xmlns:a16="http://schemas.microsoft.com/office/drawing/2014/main" id="{2CCAE5C8-282B-441D-9CD0-FF56D3E7FD48}"/>
              </a:ext>
            </a:extLst>
          </p:cNvPr>
          <p:cNvSpPr txBox="1"/>
          <p:nvPr/>
        </p:nvSpPr>
        <p:spPr>
          <a:xfrm>
            <a:off x="3974085" y="5204215"/>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cxnSp>
        <p:nvCxnSpPr>
          <p:cNvPr id="64" name="直接箭头连接符 63">
            <a:extLst>
              <a:ext uri="{FF2B5EF4-FFF2-40B4-BE49-F238E27FC236}">
                <a16:creationId xmlns:a16="http://schemas.microsoft.com/office/drawing/2014/main" id="{A32C43B9-87EA-4FF5-8ECA-66C9737942F4}"/>
              </a:ext>
            </a:extLst>
          </p:cNvPr>
          <p:cNvCxnSpPr>
            <a:cxnSpLocks/>
          </p:cNvCxnSpPr>
          <p:nvPr/>
        </p:nvCxnSpPr>
        <p:spPr>
          <a:xfrm>
            <a:off x="1712685" y="5328233"/>
            <a:ext cx="1130161"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6" name="直接箭头连接符 65">
            <a:extLst>
              <a:ext uri="{FF2B5EF4-FFF2-40B4-BE49-F238E27FC236}">
                <a16:creationId xmlns:a16="http://schemas.microsoft.com/office/drawing/2014/main" id="{3EB1C12E-2A1D-4931-94B8-667F213C5FE1}"/>
              </a:ext>
            </a:extLst>
          </p:cNvPr>
          <p:cNvCxnSpPr>
            <a:cxnSpLocks/>
          </p:cNvCxnSpPr>
          <p:nvPr/>
        </p:nvCxnSpPr>
        <p:spPr>
          <a:xfrm>
            <a:off x="3878725" y="5529086"/>
            <a:ext cx="713312" cy="653542"/>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9" name="直接箭头连接符 68">
            <a:extLst>
              <a:ext uri="{FF2B5EF4-FFF2-40B4-BE49-F238E27FC236}">
                <a16:creationId xmlns:a16="http://schemas.microsoft.com/office/drawing/2014/main" id="{95900AE1-08B9-4F51-9AEF-E2D8F6462C01}"/>
              </a:ext>
            </a:extLst>
          </p:cNvPr>
          <p:cNvCxnSpPr>
            <a:cxnSpLocks/>
          </p:cNvCxnSpPr>
          <p:nvPr/>
        </p:nvCxnSpPr>
        <p:spPr>
          <a:xfrm flipV="1">
            <a:off x="5551295" y="5633212"/>
            <a:ext cx="797037" cy="58296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70" name="文本框 69">
            <a:extLst>
              <a:ext uri="{FF2B5EF4-FFF2-40B4-BE49-F238E27FC236}">
                <a16:creationId xmlns:a16="http://schemas.microsoft.com/office/drawing/2014/main" id="{FE7FFE12-B17E-46F7-8DE9-C3AC6421E0A1}"/>
              </a:ext>
            </a:extLst>
          </p:cNvPr>
          <p:cNvSpPr txBox="1"/>
          <p:nvPr/>
        </p:nvSpPr>
        <p:spPr>
          <a:xfrm>
            <a:off x="6889487" y="3854791"/>
            <a:ext cx="5404892" cy="923330"/>
          </a:xfrm>
          <a:prstGeom prst="rect">
            <a:avLst/>
          </a:prstGeom>
          <a:noFill/>
        </p:spPr>
        <p:txBody>
          <a:bodyPr wrap="squar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可以看到汇点的总流量为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，即最大流为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6</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，但需要进行的比赛总数是</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7</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，因此无法在全部比赛打完的情况下获胜，</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Philly</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被非平凡淘汰</a:t>
            </a:r>
          </a:p>
        </p:txBody>
      </p:sp>
      <p:cxnSp>
        <p:nvCxnSpPr>
          <p:cNvPr id="62" name="直接箭头连接符 61">
            <a:extLst>
              <a:ext uri="{FF2B5EF4-FFF2-40B4-BE49-F238E27FC236}">
                <a16:creationId xmlns:a16="http://schemas.microsoft.com/office/drawing/2014/main" id="{78A2546D-1FE4-478E-8067-535B69FC4062}"/>
              </a:ext>
            </a:extLst>
          </p:cNvPr>
          <p:cNvCxnSpPr>
            <a:cxnSpLocks/>
          </p:cNvCxnSpPr>
          <p:nvPr/>
        </p:nvCxnSpPr>
        <p:spPr>
          <a:xfrm>
            <a:off x="5539465" y="5328233"/>
            <a:ext cx="714224"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5" name="直接箭头连接符 64">
            <a:extLst>
              <a:ext uri="{FF2B5EF4-FFF2-40B4-BE49-F238E27FC236}">
                <a16:creationId xmlns:a16="http://schemas.microsoft.com/office/drawing/2014/main" id="{E71A5406-CC22-4D83-AB2A-865BBD31A5F5}"/>
              </a:ext>
            </a:extLst>
          </p:cNvPr>
          <p:cNvCxnSpPr>
            <a:cxnSpLocks/>
          </p:cNvCxnSpPr>
          <p:nvPr/>
        </p:nvCxnSpPr>
        <p:spPr>
          <a:xfrm>
            <a:off x="3860899" y="4495325"/>
            <a:ext cx="653133" cy="59355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7" name="直接箭头连接符 66">
            <a:extLst>
              <a:ext uri="{FF2B5EF4-FFF2-40B4-BE49-F238E27FC236}">
                <a16:creationId xmlns:a16="http://schemas.microsoft.com/office/drawing/2014/main" id="{E5075D22-A0A5-4CE6-BAFD-DE2BD7BE07DB}"/>
              </a:ext>
            </a:extLst>
          </p:cNvPr>
          <p:cNvCxnSpPr>
            <a:cxnSpLocks/>
          </p:cNvCxnSpPr>
          <p:nvPr/>
        </p:nvCxnSpPr>
        <p:spPr>
          <a:xfrm flipV="1">
            <a:off x="1783873" y="4245397"/>
            <a:ext cx="1068282" cy="711792"/>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024037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152014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结果验证</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文本框 89">
            <a:extLst>
              <a:ext uri="{FF2B5EF4-FFF2-40B4-BE49-F238E27FC236}">
                <a16:creationId xmlns:a16="http://schemas.microsoft.com/office/drawing/2014/main" id="{CE7A881C-9BC8-4A0C-8EF2-57F7A0AD6031}"/>
              </a:ext>
            </a:extLst>
          </p:cNvPr>
          <p:cNvSpPr txBox="1"/>
          <p:nvPr/>
        </p:nvSpPr>
        <p:spPr>
          <a:xfrm>
            <a:off x="988592" y="2581884"/>
            <a:ext cx="10157121" cy="923330"/>
          </a:xfrm>
          <a:prstGeom prst="rect">
            <a:avLst/>
          </a:prstGeom>
          <a:noFill/>
        </p:spPr>
        <p:txBody>
          <a:bodyPr wrap="square" rtlCol="0">
            <a:spAutoFit/>
          </a:bodyPr>
          <a:lstStyle/>
          <a:p>
            <a:endParaRPr lang="en-US" altLang="zh-CN" dirty="0"/>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按照网络流的逻辑将该表格抽象为图，依次判断各个队伍的胜利情况</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dirty="0"/>
          </a:p>
        </p:txBody>
      </p:sp>
      <p:pic>
        <p:nvPicPr>
          <p:cNvPr id="9" name="图片 8" descr="C:\Users\Yang\Documents\WeChat Files\wxid_fteq6jzfq3dv12\FileStorage\Temp\1709442553761.png">
            <a:extLst>
              <a:ext uri="{FF2B5EF4-FFF2-40B4-BE49-F238E27FC236}">
                <a16:creationId xmlns:a16="http://schemas.microsoft.com/office/drawing/2014/main" id="{BC5B56FC-394F-4E3D-A450-1D88B27B3D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345" y="1205746"/>
            <a:ext cx="5233035" cy="1543050"/>
          </a:xfrm>
          <a:prstGeom prst="rect">
            <a:avLst/>
          </a:prstGeom>
          <a:noFill/>
          <a:ln>
            <a:noFill/>
          </a:ln>
        </p:spPr>
      </p:pic>
      <p:sp>
        <p:nvSpPr>
          <p:cNvPr id="4" name="矩形 3">
            <a:extLst>
              <a:ext uri="{FF2B5EF4-FFF2-40B4-BE49-F238E27FC236}">
                <a16:creationId xmlns:a16="http://schemas.microsoft.com/office/drawing/2014/main" id="{30645C73-2171-4063-B406-5FE11E2E6675}"/>
              </a:ext>
            </a:extLst>
          </p:cNvPr>
          <p:cNvSpPr/>
          <p:nvPr/>
        </p:nvSpPr>
        <p:spPr>
          <a:xfrm>
            <a:off x="816153" y="3287618"/>
            <a:ext cx="7446269" cy="369332"/>
          </a:xfrm>
          <a:prstGeom prst="rect">
            <a:avLst/>
          </a:prstGeom>
        </p:spPr>
        <p:txBody>
          <a:bodyPr wrap="none">
            <a:spAutoFit/>
          </a:bodyPr>
          <a:lstStyle/>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New York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全胜情况下最多</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84</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胜，因此其他队伍最终胜场都不能超过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84</a:t>
            </a:r>
            <a:endParaRPr lang="zh-CN" altLang="en-US" dirty="0"/>
          </a:p>
        </p:txBody>
      </p:sp>
      <p:sp>
        <p:nvSpPr>
          <p:cNvPr id="63" name="文本框 62">
            <a:extLst>
              <a:ext uri="{FF2B5EF4-FFF2-40B4-BE49-F238E27FC236}">
                <a16:creationId xmlns:a16="http://schemas.microsoft.com/office/drawing/2014/main" id="{58D60D63-5160-4548-95C0-E73D8C6DE77A}"/>
              </a:ext>
            </a:extLst>
          </p:cNvPr>
          <p:cNvSpPr txBox="1"/>
          <p:nvPr/>
        </p:nvSpPr>
        <p:spPr>
          <a:xfrm>
            <a:off x="4119888" y="6240778"/>
            <a:ext cx="301686" cy="369332"/>
          </a:xfrm>
          <a:prstGeom prst="rect">
            <a:avLst/>
          </a:prstGeom>
          <a:noFill/>
        </p:spPr>
        <p:txBody>
          <a:bodyPr wrap="none" rtlCol="0">
            <a:spAutoFit/>
          </a:bodyPr>
          <a:lstStyle/>
          <a:p>
            <a:r>
              <a:rPr lang="en-US" altLang="zh-CN" dirty="0"/>
              <a:t>2</a:t>
            </a:r>
            <a:endParaRPr lang="zh-CN" altLang="en-US" dirty="0"/>
          </a:p>
        </p:txBody>
      </p:sp>
      <p:sp>
        <p:nvSpPr>
          <p:cNvPr id="70" name="文本框 69">
            <a:extLst>
              <a:ext uri="{FF2B5EF4-FFF2-40B4-BE49-F238E27FC236}">
                <a16:creationId xmlns:a16="http://schemas.microsoft.com/office/drawing/2014/main" id="{FE7FFE12-B17E-46F7-8DE9-C3AC6421E0A1}"/>
              </a:ext>
            </a:extLst>
          </p:cNvPr>
          <p:cNvSpPr txBox="1"/>
          <p:nvPr/>
        </p:nvSpPr>
        <p:spPr>
          <a:xfrm>
            <a:off x="6889487" y="3854791"/>
            <a:ext cx="5404892" cy="646331"/>
          </a:xfrm>
          <a:prstGeom prst="rect">
            <a:avLst/>
          </a:prstGeom>
          <a:noFill/>
        </p:spPr>
        <p:txBody>
          <a:bodyPr wrap="squar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在没有超过流量限制的情况下，最终的源点流出量等于流入汇点的量，因此说明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New York</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队可以获胜</a:t>
            </a:r>
          </a:p>
        </p:txBody>
      </p:sp>
      <p:sp>
        <p:nvSpPr>
          <p:cNvPr id="72" name="文本框 71">
            <a:extLst>
              <a:ext uri="{FF2B5EF4-FFF2-40B4-BE49-F238E27FC236}">
                <a16:creationId xmlns:a16="http://schemas.microsoft.com/office/drawing/2014/main" id="{71C717AE-A587-417F-9872-C9F4C91C0849}"/>
              </a:ext>
            </a:extLst>
          </p:cNvPr>
          <p:cNvSpPr txBox="1"/>
          <p:nvPr/>
        </p:nvSpPr>
        <p:spPr>
          <a:xfrm>
            <a:off x="545961" y="6275985"/>
            <a:ext cx="1685077"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实际流量</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容量</a:t>
            </a:r>
          </a:p>
        </p:txBody>
      </p:sp>
      <p:grpSp>
        <p:nvGrpSpPr>
          <p:cNvPr id="5" name="组合 4">
            <a:extLst>
              <a:ext uri="{FF2B5EF4-FFF2-40B4-BE49-F238E27FC236}">
                <a16:creationId xmlns:a16="http://schemas.microsoft.com/office/drawing/2014/main" id="{1B25A70E-A225-4EC1-9F19-E7C4B6475B43}"/>
              </a:ext>
            </a:extLst>
          </p:cNvPr>
          <p:cNvGrpSpPr/>
          <p:nvPr/>
        </p:nvGrpSpPr>
        <p:grpSpPr>
          <a:xfrm>
            <a:off x="972988" y="3774304"/>
            <a:ext cx="6048441" cy="2726275"/>
            <a:chOff x="972988" y="3774304"/>
            <a:chExt cx="6048441" cy="2726275"/>
          </a:xfrm>
        </p:grpSpPr>
        <p:sp>
          <p:nvSpPr>
            <p:cNvPr id="2" name="椭圆 1">
              <a:extLst>
                <a:ext uri="{FF2B5EF4-FFF2-40B4-BE49-F238E27FC236}">
                  <a16:creationId xmlns:a16="http://schemas.microsoft.com/office/drawing/2014/main" id="{1F5ABCDF-B846-4810-B768-A822FE198C65}"/>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301CDA7-80AE-406E-A42A-F0F575062C52}"/>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6" name="直接箭头连接符 5">
              <a:extLst>
                <a:ext uri="{FF2B5EF4-FFF2-40B4-BE49-F238E27FC236}">
                  <a16:creationId xmlns:a16="http://schemas.microsoft.com/office/drawing/2014/main" id="{9CDD1CD0-643C-4AB1-BBD1-68E44705CE76}"/>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F2D5A44-B441-4BBC-A2F9-8DF406485139}"/>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8B0930F8-7437-4FF6-9DB4-D9188B13DEC6}"/>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08CF63A-BAC9-44FC-B116-DF94674F385A}"/>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 name="矩形: 圆角 18">
              <a:extLst>
                <a:ext uri="{FF2B5EF4-FFF2-40B4-BE49-F238E27FC236}">
                  <a16:creationId xmlns:a16="http://schemas.microsoft.com/office/drawing/2014/main" id="{56E1F4A0-CEFB-45B8-ACA3-CF061824EBD4}"/>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8723D25-26EB-47E0-B957-8013D803A8B8}"/>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21" name="矩形: 圆角 20">
              <a:extLst>
                <a:ext uri="{FF2B5EF4-FFF2-40B4-BE49-F238E27FC236}">
                  <a16:creationId xmlns:a16="http://schemas.microsoft.com/office/drawing/2014/main" id="{DEACE15A-1545-4723-9660-D95A7D7DC15C}"/>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C3B66542-7B71-4BF1-B4B4-E5057F28D490}"/>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24" name="直接箭头连接符 23">
              <a:extLst>
                <a:ext uri="{FF2B5EF4-FFF2-40B4-BE49-F238E27FC236}">
                  <a16:creationId xmlns:a16="http://schemas.microsoft.com/office/drawing/2014/main" id="{88ABCC13-3A35-4FB4-A001-5EE272C429FE}"/>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1040C106-8164-45C8-8D89-0F88F4E28791}"/>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F9000501-81DC-4FB0-A1EF-AD9145629425}"/>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a:extLst>
                <a:ext uri="{FF2B5EF4-FFF2-40B4-BE49-F238E27FC236}">
                  <a16:creationId xmlns:a16="http://schemas.microsoft.com/office/drawing/2014/main" id="{667FE290-0C64-4980-BF4D-A3A2F94D4DBC}"/>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E212AEFC-FF73-4795-B7C7-5E456938D02A}"/>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B40D2C03-261A-4FAE-9179-C268006822F3}"/>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31BD4DA-EA33-4AA7-8DD5-56EA13DBBB78}"/>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30339C3B-FE2B-499E-987C-707D36CB8227}"/>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80CB612C-BC2B-4A73-A51B-8902AA9A8AB9}"/>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4F8D36AD-0915-40EA-AB96-478A19EA3474}"/>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41" name="文本框 40">
              <a:extLst>
                <a:ext uri="{FF2B5EF4-FFF2-40B4-BE49-F238E27FC236}">
                  <a16:creationId xmlns:a16="http://schemas.microsoft.com/office/drawing/2014/main" id="{70F3127F-0E0B-4C29-B3E0-5A5600893EAB}"/>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42" name="文本框 41">
              <a:extLst>
                <a:ext uri="{FF2B5EF4-FFF2-40B4-BE49-F238E27FC236}">
                  <a16:creationId xmlns:a16="http://schemas.microsoft.com/office/drawing/2014/main" id="{26A600A5-D57D-4F24-AA72-5BCD9A3C2632}"/>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43" name="椭圆 42">
              <a:extLst>
                <a:ext uri="{FF2B5EF4-FFF2-40B4-BE49-F238E27FC236}">
                  <a16:creationId xmlns:a16="http://schemas.microsoft.com/office/drawing/2014/main" id="{34F590E0-3767-448D-B153-8390C4D14609}"/>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994480A9-8EC1-4B92-B3E4-CBB838D7D1B1}"/>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1914B01E-4D33-44EA-B598-D1179E5B74DF}"/>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63A814F2-F2D2-4624-924D-D1B3633BCE54}"/>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C9611096-9438-4B13-BE32-50BEA5C2258D}"/>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48" name="文本框 47">
              <a:extLst>
                <a:ext uri="{FF2B5EF4-FFF2-40B4-BE49-F238E27FC236}">
                  <a16:creationId xmlns:a16="http://schemas.microsoft.com/office/drawing/2014/main" id="{EE61FD6A-039F-4967-AA8E-8ED003EDEAAF}"/>
                </a:ext>
              </a:extLst>
            </p:cNvPr>
            <p:cNvSpPr txBox="1"/>
            <p:nvPr/>
          </p:nvSpPr>
          <p:spPr>
            <a:xfrm>
              <a:off x="1894128" y="4124864"/>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50" name="文本框 49">
              <a:extLst>
                <a:ext uri="{FF2B5EF4-FFF2-40B4-BE49-F238E27FC236}">
                  <a16:creationId xmlns:a16="http://schemas.microsoft.com/office/drawing/2014/main" id="{C2DB267A-086B-425C-B068-19F396D2FED1}"/>
                </a:ext>
              </a:extLst>
            </p:cNvPr>
            <p:cNvSpPr txBox="1"/>
            <p:nvPr/>
          </p:nvSpPr>
          <p:spPr>
            <a:xfrm>
              <a:off x="2108846" y="4837992"/>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51" name="文本框 50">
              <a:extLst>
                <a:ext uri="{FF2B5EF4-FFF2-40B4-BE49-F238E27FC236}">
                  <a16:creationId xmlns:a16="http://schemas.microsoft.com/office/drawing/2014/main" id="{D366B8A0-FB3B-4BF6-8F86-60852FF21D3C}"/>
                </a:ext>
              </a:extLst>
            </p:cNvPr>
            <p:cNvSpPr txBox="1"/>
            <p:nvPr/>
          </p:nvSpPr>
          <p:spPr>
            <a:xfrm>
              <a:off x="2232391" y="5537321"/>
              <a:ext cx="508473" cy="369332"/>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sp>
          <p:nvSpPr>
            <p:cNvPr id="52" name="文本框 51">
              <a:extLst>
                <a:ext uri="{FF2B5EF4-FFF2-40B4-BE49-F238E27FC236}">
                  <a16:creationId xmlns:a16="http://schemas.microsoft.com/office/drawing/2014/main" id="{D12DBFBD-508D-4B52-8E7D-26277CB26AC5}"/>
                </a:ext>
              </a:extLst>
            </p:cNvPr>
            <p:cNvSpPr txBox="1"/>
            <p:nvPr/>
          </p:nvSpPr>
          <p:spPr>
            <a:xfrm>
              <a:off x="5692423" y="4198619"/>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54" name="文本框 53">
              <a:extLst>
                <a:ext uri="{FF2B5EF4-FFF2-40B4-BE49-F238E27FC236}">
                  <a16:creationId xmlns:a16="http://schemas.microsoft.com/office/drawing/2014/main" id="{DCE5241A-896E-46B0-A734-C75A667A657C}"/>
                </a:ext>
              </a:extLst>
            </p:cNvPr>
            <p:cNvSpPr txBox="1"/>
            <p:nvPr/>
          </p:nvSpPr>
          <p:spPr>
            <a:xfrm>
              <a:off x="5672407" y="4893108"/>
              <a:ext cx="508473" cy="369332"/>
            </a:xfrm>
            <a:prstGeom prst="rect">
              <a:avLst/>
            </a:prstGeom>
            <a:noFill/>
          </p:spPr>
          <p:txBody>
            <a:bodyPr wrap="none" rtlCol="0">
              <a:spAutoFit/>
            </a:bodyPr>
            <a:lstStyle/>
            <a:p>
              <a:r>
                <a:rPr lang="en-US" altLang="zh-CN" dirty="0">
                  <a:highlight>
                    <a:srgbClr val="FFFF00"/>
                  </a:highlight>
                </a:rPr>
                <a:t>2/4</a:t>
              </a:r>
              <a:endParaRPr lang="zh-CN" altLang="en-US" dirty="0">
                <a:highlight>
                  <a:srgbClr val="FFFF00"/>
                </a:highlight>
              </a:endParaRPr>
            </a:p>
          </p:txBody>
        </p:sp>
        <p:sp>
          <p:nvSpPr>
            <p:cNvPr id="55" name="文本框 54">
              <a:extLst>
                <a:ext uri="{FF2B5EF4-FFF2-40B4-BE49-F238E27FC236}">
                  <a16:creationId xmlns:a16="http://schemas.microsoft.com/office/drawing/2014/main" id="{0717ECFD-CF33-4DB8-9433-E7B18186E578}"/>
                </a:ext>
              </a:extLst>
            </p:cNvPr>
            <p:cNvSpPr txBox="1"/>
            <p:nvPr/>
          </p:nvSpPr>
          <p:spPr>
            <a:xfrm>
              <a:off x="5460955" y="5476905"/>
              <a:ext cx="508473" cy="369332"/>
            </a:xfrm>
            <a:prstGeom prst="rect">
              <a:avLst/>
            </a:prstGeom>
            <a:noFill/>
          </p:spPr>
          <p:txBody>
            <a:bodyPr wrap="none" rtlCol="0">
              <a:spAutoFit/>
            </a:bodyPr>
            <a:lstStyle/>
            <a:p>
              <a:r>
                <a:rPr lang="en-US" altLang="zh-CN" dirty="0">
                  <a:highlight>
                    <a:srgbClr val="FFFF00"/>
                  </a:highlight>
                </a:rPr>
                <a:t>1/7</a:t>
              </a:r>
              <a:endParaRPr lang="zh-CN" altLang="en-US" dirty="0">
                <a:highlight>
                  <a:srgbClr val="FFFF00"/>
                </a:highlight>
              </a:endParaRPr>
            </a:p>
          </p:txBody>
        </p:sp>
        <p:sp>
          <p:nvSpPr>
            <p:cNvPr id="53" name="文本框 52">
              <a:extLst>
                <a:ext uri="{FF2B5EF4-FFF2-40B4-BE49-F238E27FC236}">
                  <a16:creationId xmlns:a16="http://schemas.microsoft.com/office/drawing/2014/main" id="{D4FBC4C0-150C-4479-8958-B00635C13684}"/>
                </a:ext>
              </a:extLst>
            </p:cNvPr>
            <p:cNvSpPr txBox="1"/>
            <p:nvPr/>
          </p:nvSpPr>
          <p:spPr>
            <a:xfrm>
              <a:off x="4021069" y="3774304"/>
              <a:ext cx="508473" cy="369332"/>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57" name="文本框 56">
              <a:extLst>
                <a:ext uri="{FF2B5EF4-FFF2-40B4-BE49-F238E27FC236}">
                  <a16:creationId xmlns:a16="http://schemas.microsoft.com/office/drawing/2014/main" id="{4A277A24-4280-461E-8AF2-894E49286C04}"/>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58" name="文本框 57">
              <a:extLst>
                <a:ext uri="{FF2B5EF4-FFF2-40B4-BE49-F238E27FC236}">
                  <a16:creationId xmlns:a16="http://schemas.microsoft.com/office/drawing/2014/main" id="{D153E543-EA73-424E-9881-5582B5CE8DD6}"/>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59" name="文本框 58">
              <a:extLst>
                <a:ext uri="{FF2B5EF4-FFF2-40B4-BE49-F238E27FC236}">
                  <a16:creationId xmlns:a16="http://schemas.microsoft.com/office/drawing/2014/main" id="{2CCAE5C8-282B-441D-9CD0-FF56D3E7FD48}"/>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60" name="文本框 59">
              <a:extLst>
                <a:ext uri="{FF2B5EF4-FFF2-40B4-BE49-F238E27FC236}">
                  <a16:creationId xmlns:a16="http://schemas.microsoft.com/office/drawing/2014/main" id="{8AB153F8-EA81-4687-9A6E-E300CE344E9E}"/>
                </a:ext>
              </a:extLst>
            </p:cNvPr>
            <p:cNvSpPr txBox="1"/>
            <p:nvPr/>
          </p:nvSpPr>
          <p:spPr>
            <a:xfrm>
              <a:off x="3951259" y="5918759"/>
              <a:ext cx="508473" cy="369332"/>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cxnSp>
          <p:nvCxnSpPr>
            <p:cNvPr id="61" name="直接箭头连接符 60">
              <a:extLst>
                <a:ext uri="{FF2B5EF4-FFF2-40B4-BE49-F238E27FC236}">
                  <a16:creationId xmlns:a16="http://schemas.microsoft.com/office/drawing/2014/main" id="{1C2D60E1-69F0-437D-8126-072878CCA455}"/>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A32C43B9-87EA-4FF5-8ECA-66C9737942F4}"/>
                </a:ext>
              </a:extLst>
            </p:cNvPr>
            <p:cNvCxnSpPr>
              <a:cxnSpLocks/>
            </p:cNvCxnSpPr>
            <p:nvPr/>
          </p:nvCxnSpPr>
          <p:spPr>
            <a:xfrm>
              <a:off x="1740110" y="5285981"/>
              <a:ext cx="1109946"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6" name="直接箭头连接符 65">
              <a:extLst>
                <a:ext uri="{FF2B5EF4-FFF2-40B4-BE49-F238E27FC236}">
                  <a16:creationId xmlns:a16="http://schemas.microsoft.com/office/drawing/2014/main" id="{3EB1C12E-2A1D-4931-94B8-667F213C5FE1}"/>
                </a:ext>
              </a:extLst>
            </p:cNvPr>
            <p:cNvCxnSpPr>
              <a:cxnSpLocks/>
            </p:cNvCxnSpPr>
            <p:nvPr/>
          </p:nvCxnSpPr>
          <p:spPr>
            <a:xfrm>
              <a:off x="3885588" y="4210948"/>
              <a:ext cx="744405"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9" name="直接箭头连接符 68">
              <a:extLst>
                <a:ext uri="{FF2B5EF4-FFF2-40B4-BE49-F238E27FC236}">
                  <a16:creationId xmlns:a16="http://schemas.microsoft.com/office/drawing/2014/main" id="{95900AE1-08B9-4F51-9AEF-E2D8F6462C01}"/>
                </a:ext>
              </a:extLst>
            </p:cNvPr>
            <p:cNvCxnSpPr>
              <a:cxnSpLocks/>
            </p:cNvCxnSpPr>
            <p:nvPr/>
          </p:nvCxnSpPr>
          <p:spPr>
            <a:xfrm>
              <a:off x="5516163" y="4434282"/>
              <a:ext cx="610576" cy="423826"/>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sp>
          <p:nvSpPr>
            <p:cNvPr id="73" name="文本框 72">
              <a:extLst>
                <a:ext uri="{FF2B5EF4-FFF2-40B4-BE49-F238E27FC236}">
                  <a16:creationId xmlns:a16="http://schemas.microsoft.com/office/drawing/2014/main" id="{DCD401F1-2693-4FF3-94D0-83A2FCF2D41D}"/>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75" name="文本框 74">
              <a:extLst>
                <a:ext uri="{FF2B5EF4-FFF2-40B4-BE49-F238E27FC236}">
                  <a16:creationId xmlns:a16="http://schemas.microsoft.com/office/drawing/2014/main" id="{44B74C3F-4F00-457E-B4CF-B700462F88DD}"/>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cxnSp>
          <p:nvCxnSpPr>
            <p:cNvPr id="62" name="直接箭头连接符 61">
              <a:extLst>
                <a:ext uri="{FF2B5EF4-FFF2-40B4-BE49-F238E27FC236}">
                  <a16:creationId xmlns:a16="http://schemas.microsoft.com/office/drawing/2014/main" id="{995CE555-7DD1-4C56-8116-1C7E6ABB10B0}"/>
                </a:ext>
              </a:extLst>
            </p:cNvPr>
            <p:cNvCxnSpPr>
              <a:cxnSpLocks/>
            </p:cNvCxnSpPr>
            <p:nvPr/>
          </p:nvCxnSpPr>
          <p:spPr>
            <a:xfrm flipV="1">
              <a:off x="1733211" y="4268893"/>
              <a:ext cx="1054928" cy="673292"/>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65" name="直接箭头连接符 64">
              <a:extLst>
                <a:ext uri="{FF2B5EF4-FFF2-40B4-BE49-F238E27FC236}">
                  <a16:creationId xmlns:a16="http://schemas.microsoft.com/office/drawing/2014/main" id="{C1CD391B-2439-4AB3-B800-243C57EF8E81}"/>
                </a:ext>
              </a:extLst>
            </p:cNvPr>
            <p:cNvCxnSpPr>
              <a:cxnSpLocks/>
            </p:cNvCxnSpPr>
            <p:nvPr/>
          </p:nvCxnSpPr>
          <p:spPr>
            <a:xfrm>
              <a:off x="3842700" y="5448308"/>
              <a:ext cx="691116" cy="617357"/>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71" name="直接箭头连接符 70">
              <a:extLst>
                <a:ext uri="{FF2B5EF4-FFF2-40B4-BE49-F238E27FC236}">
                  <a16:creationId xmlns:a16="http://schemas.microsoft.com/office/drawing/2014/main" id="{FB5C5D62-C29A-4BE8-96B5-25C0386598BC}"/>
                </a:ext>
              </a:extLst>
            </p:cNvPr>
            <p:cNvCxnSpPr>
              <a:cxnSpLocks/>
            </p:cNvCxnSpPr>
            <p:nvPr/>
          </p:nvCxnSpPr>
          <p:spPr>
            <a:xfrm flipV="1">
              <a:off x="5588242" y="5678502"/>
              <a:ext cx="726943" cy="491601"/>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74" name="直接箭头连接符 73">
              <a:extLst>
                <a:ext uri="{FF2B5EF4-FFF2-40B4-BE49-F238E27FC236}">
                  <a16:creationId xmlns:a16="http://schemas.microsoft.com/office/drawing/2014/main" id="{6724F8E8-CEB1-4980-A4E4-638ADB988FDF}"/>
                </a:ext>
              </a:extLst>
            </p:cNvPr>
            <p:cNvCxnSpPr>
              <a:cxnSpLocks/>
            </p:cNvCxnSpPr>
            <p:nvPr/>
          </p:nvCxnSpPr>
          <p:spPr>
            <a:xfrm>
              <a:off x="1661482" y="5659195"/>
              <a:ext cx="1088341" cy="581583"/>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76" name="直接箭头连接符 75">
              <a:extLst>
                <a:ext uri="{FF2B5EF4-FFF2-40B4-BE49-F238E27FC236}">
                  <a16:creationId xmlns:a16="http://schemas.microsoft.com/office/drawing/2014/main" id="{068721D6-CFD1-4945-B57C-7EE3B99B3E7F}"/>
                </a:ext>
              </a:extLst>
            </p:cNvPr>
            <p:cNvCxnSpPr>
              <a:cxnSpLocks/>
            </p:cNvCxnSpPr>
            <p:nvPr/>
          </p:nvCxnSpPr>
          <p:spPr>
            <a:xfrm flipV="1">
              <a:off x="4020151" y="5622536"/>
              <a:ext cx="651318" cy="403307"/>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cxnSp>
          <p:nvCxnSpPr>
            <p:cNvPr id="80" name="直接箭头连接符 79">
              <a:extLst>
                <a:ext uri="{FF2B5EF4-FFF2-40B4-BE49-F238E27FC236}">
                  <a16:creationId xmlns:a16="http://schemas.microsoft.com/office/drawing/2014/main" id="{3D5B7B1A-53E8-4108-935A-0D4869C87EC7}"/>
                </a:ext>
              </a:extLst>
            </p:cNvPr>
            <p:cNvCxnSpPr>
              <a:cxnSpLocks/>
            </p:cNvCxnSpPr>
            <p:nvPr/>
          </p:nvCxnSpPr>
          <p:spPr>
            <a:xfrm>
              <a:off x="5528988" y="5285981"/>
              <a:ext cx="744405" cy="0"/>
            </a:xfrm>
            <a:prstGeom prst="straightConnector1">
              <a:avLst/>
            </a:prstGeom>
            <a:ln w="38100">
              <a:solidFill>
                <a:srgbClr val="00B0F0"/>
              </a:solidFill>
              <a:tailEnd type="triangle"/>
            </a:ln>
          </p:spPr>
          <p:style>
            <a:lnRef idx="1">
              <a:schemeClr val="accent5"/>
            </a:lnRef>
            <a:fillRef idx="0">
              <a:schemeClr val="accent5"/>
            </a:fillRef>
            <a:effectRef idx="0">
              <a:schemeClr val="accent5"/>
            </a:effectRef>
            <a:fontRef idx="minor">
              <a:schemeClr val="tx1"/>
            </a:fontRef>
          </p:style>
        </p:cxnSp>
      </p:grpSp>
    </p:spTree>
    <p:extLst>
      <p:ext uri="{BB962C8B-B14F-4D97-AF65-F5344CB8AC3E}">
        <p14:creationId xmlns:p14="http://schemas.microsoft.com/office/powerpoint/2010/main" val="4123054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152014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结果验证</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9" name="图片 8" descr="C:\Users\Yang\Documents\WeChat Files\wxid_fteq6jzfq3dv12\FileStorage\Temp\1709442553761.png">
            <a:extLst>
              <a:ext uri="{FF2B5EF4-FFF2-40B4-BE49-F238E27FC236}">
                <a16:creationId xmlns:a16="http://schemas.microsoft.com/office/drawing/2014/main" id="{BC5B56FC-394F-4E3D-A450-1D88B27B3DD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345" y="1205746"/>
            <a:ext cx="5233035" cy="1543050"/>
          </a:xfrm>
          <a:prstGeom prst="rect">
            <a:avLst/>
          </a:prstGeom>
          <a:noFill/>
          <a:ln>
            <a:noFill/>
          </a:ln>
        </p:spPr>
      </p:pic>
      <p:sp>
        <p:nvSpPr>
          <p:cNvPr id="4" name="矩形 3">
            <a:extLst>
              <a:ext uri="{FF2B5EF4-FFF2-40B4-BE49-F238E27FC236}">
                <a16:creationId xmlns:a16="http://schemas.microsoft.com/office/drawing/2014/main" id="{30645C73-2171-4063-B406-5FE11E2E6675}"/>
              </a:ext>
            </a:extLst>
          </p:cNvPr>
          <p:cNvSpPr/>
          <p:nvPr/>
        </p:nvSpPr>
        <p:spPr>
          <a:xfrm>
            <a:off x="660878" y="3059668"/>
            <a:ext cx="11795217" cy="369332"/>
          </a:xfrm>
          <a:prstGeom prst="rect">
            <a:avLst/>
          </a:prstGeom>
        </p:spPr>
        <p:txBody>
          <a:bodyPr wrap="none">
            <a:spAutoFit/>
          </a:bodyPr>
          <a:lstStyle/>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Montreal</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全胜情况下最多</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80</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胜，但此时</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Atlanta</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队伍已经获得了</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83</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胜，因此</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Montreal</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队是不可能获胜的，被平凡淘汰</a:t>
            </a:r>
            <a:endParaRPr lang="zh-CN" altLang="en-US" dirty="0"/>
          </a:p>
        </p:txBody>
      </p:sp>
    </p:spTree>
    <p:extLst>
      <p:ext uri="{BB962C8B-B14F-4D97-AF65-F5344CB8AC3E}">
        <p14:creationId xmlns:p14="http://schemas.microsoft.com/office/powerpoint/2010/main" val="2079941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990809" y="3295177"/>
            <a:ext cx="5945156" cy="1561574"/>
            <a:chOff x="2838305" y="2676244"/>
            <a:chExt cx="5945156" cy="1561574"/>
          </a:xfrm>
        </p:grpSpPr>
        <p:sp>
          <p:nvSpPr>
            <p:cNvPr id="12" name="文本框 11"/>
            <p:cNvSpPr txBox="1"/>
            <p:nvPr/>
          </p:nvSpPr>
          <p:spPr>
            <a:xfrm>
              <a:off x="3157950" y="2676244"/>
              <a:ext cx="5625511" cy="923330"/>
            </a:xfrm>
            <a:prstGeom prst="rect">
              <a:avLst/>
            </a:prstGeom>
            <a:noFill/>
          </p:spPr>
          <p:txBody>
            <a:bodyPr wrap="square" rtlCol="0">
              <a:spAutoFit/>
            </a:bodyPr>
            <a:lstStyle/>
            <a:p>
              <a:pPr algn="ctr"/>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算法分析</a:t>
              </a:r>
            </a:p>
          </p:txBody>
        </p:sp>
        <p:sp>
          <p:nvSpPr>
            <p:cNvPr id="13" name="文本框 12"/>
            <p:cNvSpPr txBox="1"/>
            <p:nvPr/>
          </p:nvSpPr>
          <p:spPr>
            <a:xfrm>
              <a:off x="2838305" y="3960819"/>
              <a:ext cx="5563054" cy="276999"/>
            </a:xfrm>
            <a:prstGeom prst="rect">
              <a:avLst/>
            </a:prstGeom>
            <a:noFill/>
          </p:spPr>
          <p:txBody>
            <a:bodyPr wrap="square" rtlCol="0">
              <a:spAutoFit/>
            </a:bodyPr>
            <a:lstStyle/>
            <a:p>
              <a:endParaRPr lang="zh-CN" altLang="en-US" sz="1200"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08823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75672C8C-B3EE-44DB-B4FD-7FBCC65B68A1}"/>
              </a:ext>
            </a:extLst>
          </p:cNvPr>
          <p:cNvSpPr txBox="1"/>
          <p:nvPr/>
        </p:nvSpPr>
        <p:spPr>
          <a:xfrm>
            <a:off x="452502" y="1778613"/>
            <a:ext cx="10099431" cy="400110"/>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基本思路</a:t>
            </a:r>
            <a:r>
              <a:rPr lang="zh-CN" altLang="en-US" dirty="0"/>
              <a:t>：</a:t>
            </a:r>
            <a:endParaRPr lang="en-US" altLang="zh-CN" dirty="0"/>
          </a:p>
        </p:txBody>
      </p:sp>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228214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Ford–Fulkerson</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98DC58CE-7950-43B5-B388-82A54860A22B}"/>
              </a:ext>
            </a:extLst>
          </p:cNvPr>
          <p:cNvGrpSpPr/>
          <p:nvPr/>
        </p:nvGrpSpPr>
        <p:grpSpPr>
          <a:xfrm>
            <a:off x="1788115" y="1720282"/>
            <a:ext cx="2061442" cy="568570"/>
            <a:chOff x="4044462" y="1381220"/>
            <a:chExt cx="2061442" cy="568570"/>
          </a:xfrm>
        </p:grpSpPr>
        <p:sp>
          <p:nvSpPr>
            <p:cNvPr id="2" name="矩形: 圆角 1">
              <a:extLst>
                <a:ext uri="{FF2B5EF4-FFF2-40B4-BE49-F238E27FC236}">
                  <a16:creationId xmlns:a16="http://schemas.microsoft.com/office/drawing/2014/main" id="{D1AD4AB0-8F43-4175-BDB7-3B63139ABFEC}"/>
                </a:ext>
              </a:extLst>
            </p:cNvPr>
            <p:cNvSpPr/>
            <p:nvPr/>
          </p:nvSpPr>
          <p:spPr>
            <a:xfrm>
              <a:off x="4044462" y="1381220"/>
              <a:ext cx="205153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481B077-68AD-4336-8B32-27F3E6C51A84}"/>
                </a:ext>
              </a:extLst>
            </p:cNvPr>
            <p:cNvSpPr txBox="1"/>
            <p:nvPr/>
          </p:nvSpPr>
          <p:spPr>
            <a:xfrm>
              <a:off x="4167553" y="1480839"/>
              <a:ext cx="1938351" cy="369332"/>
            </a:xfrm>
            <a:prstGeom prst="rect">
              <a:avLst/>
            </a:prstGeom>
            <a:noFill/>
          </p:spPr>
          <p:txBody>
            <a:bodyPr wrap="none" rtlCol="0">
              <a:spAutoFit/>
            </a:bodyPr>
            <a:lstStyle/>
            <a:p>
              <a:r>
                <a:rPr lang="en-US" altLang="zh-CN" b="1" dirty="0">
                  <a:latin typeface="仿宋" panose="02010609060101010101" pitchFamily="49" charset="-122"/>
                  <a:ea typeface="仿宋" panose="02010609060101010101" pitchFamily="49" charset="-122"/>
                </a:rPr>
                <a:t>Ford–Fulkerson</a:t>
              </a:r>
              <a:endParaRPr lang="zh-CN" altLang="en-US" b="1" dirty="0">
                <a:latin typeface="仿宋" panose="02010609060101010101" pitchFamily="49" charset="-122"/>
                <a:ea typeface="仿宋" panose="02010609060101010101" pitchFamily="49" charset="-122"/>
              </a:endParaRPr>
            </a:p>
          </p:txBody>
        </p:sp>
      </p:grpSp>
      <p:grpSp>
        <p:nvGrpSpPr>
          <p:cNvPr id="12" name="组合 11">
            <a:extLst>
              <a:ext uri="{FF2B5EF4-FFF2-40B4-BE49-F238E27FC236}">
                <a16:creationId xmlns:a16="http://schemas.microsoft.com/office/drawing/2014/main" id="{979436C6-137C-4584-A577-F5210438C804}"/>
              </a:ext>
            </a:extLst>
          </p:cNvPr>
          <p:cNvGrpSpPr/>
          <p:nvPr/>
        </p:nvGrpSpPr>
        <p:grpSpPr>
          <a:xfrm>
            <a:off x="2259217" y="2622946"/>
            <a:ext cx="1181629" cy="568570"/>
            <a:chOff x="4044462" y="1381220"/>
            <a:chExt cx="2163714" cy="568570"/>
          </a:xfrm>
        </p:grpSpPr>
        <p:sp>
          <p:nvSpPr>
            <p:cNvPr id="13" name="矩形: 圆角 12">
              <a:extLst>
                <a:ext uri="{FF2B5EF4-FFF2-40B4-BE49-F238E27FC236}">
                  <a16:creationId xmlns:a16="http://schemas.microsoft.com/office/drawing/2014/main" id="{5A81D361-B1D6-45AC-92F6-2533AC0BDA53}"/>
                </a:ext>
              </a:extLst>
            </p:cNvPr>
            <p:cNvSpPr/>
            <p:nvPr/>
          </p:nvSpPr>
          <p:spPr>
            <a:xfrm>
              <a:off x="4044462" y="1381220"/>
              <a:ext cx="205153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D240C6C-D057-4974-A7FB-C2B7F96FD02B}"/>
                </a:ext>
              </a:extLst>
            </p:cNvPr>
            <p:cNvSpPr txBox="1"/>
            <p:nvPr/>
          </p:nvSpPr>
          <p:spPr>
            <a:xfrm>
              <a:off x="4167552" y="1480839"/>
              <a:ext cx="2040624"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残存网络</a:t>
              </a:r>
            </a:p>
          </p:txBody>
        </p:sp>
      </p:grpSp>
      <p:grpSp>
        <p:nvGrpSpPr>
          <p:cNvPr id="15" name="组合 14">
            <a:extLst>
              <a:ext uri="{FF2B5EF4-FFF2-40B4-BE49-F238E27FC236}">
                <a16:creationId xmlns:a16="http://schemas.microsoft.com/office/drawing/2014/main" id="{3B666C60-3617-4BDF-A26E-D085187E4484}"/>
              </a:ext>
            </a:extLst>
          </p:cNvPr>
          <p:cNvGrpSpPr/>
          <p:nvPr/>
        </p:nvGrpSpPr>
        <p:grpSpPr>
          <a:xfrm>
            <a:off x="418945" y="3832525"/>
            <a:ext cx="1427524" cy="568570"/>
            <a:chOff x="4044462" y="1381220"/>
            <a:chExt cx="2613975" cy="568570"/>
          </a:xfrm>
        </p:grpSpPr>
        <p:sp>
          <p:nvSpPr>
            <p:cNvPr id="16" name="矩形: 圆角 15">
              <a:extLst>
                <a:ext uri="{FF2B5EF4-FFF2-40B4-BE49-F238E27FC236}">
                  <a16:creationId xmlns:a16="http://schemas.microsoft.com/office/drawing/2014/main" id="{BFC2C387-FB4F-4536-B57F-CA482A860A3B}"/>
                </a:ext>
              </a:extLst>
            </p:cNvPr>
            <p:cNvSpPr/>
            <p:nvPr/>
          </p:nvSpPr>
          <p:spPr>
            <a:xfrm>
              <a:off x="4044462" y="1381220"/>
              <a:ext cx="2613975"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39003AD-A034-445D-8BF8-1A132DEE655B}"/>
                </a:ext>
              </a:extLst>
            </p:cNvPr>
            <p:cNvSpPr txBox="1"/>
            <p:nvPr/>
          </p:nvSpPr>
          <p:spPr>
            <a:xfrm>
              <a:off x="4167552" y="1480839"/>
              <a:ext cx="2466240"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寻找增广路</a:t>
              </a:r>
            </a:p>
          </p:txBody>
        </p:sp>
      </p:grpSp>
      <p:grpSp>
        <p:nvGrpSpPr>
          <p:cNvPr id="18" name="组合 17">
            <a:extLst>
              <a:ext uri="{FF2B5EF4-FFF2-40B4-BE49-F238E27FC236}">
                <a16:creationId xmlns:a16="http://schemas.microsoft.com/office/drawing/2014/main" id="{672BB490-92BB-4BDD-A052-BCE3DFBABFE2}"/>
              </a:ext>
            </a:extLst>
          </p:cNvPr>
          <p:cNvGrpSpPr/>
          <p:nvPr/>
        </p:nvGrpSpPr>
        <p:grpSpPr>
          <a:xfrm>
            <a:off x="3868153" y="3837220"/>
            <a:ext cx="1470047" cy="568570"/>
            <a:chOff x="4044462" y="1381220"/>
            <a:chExt cx="6296796" cy="568570"/>
          </a:xfrm>
        </p:grpSpPr>
        <p:sp>
          <p:nvSpPr>
            <p:cNvPr id="19" name="矩形: 圆角 18">
              <a:extLst>
                <a:ext uri="{FF2B5EF4-FFF2-40B4-BE49-F238E27FC236}">
                  <a16:creationId xmlns:a16="http://schemas.microsoft.com/office/drawing/2014/main" id="{87F20ECD-94DC-4DFF-977B-93A16A11A9A0}"/>
                </a:ext>
              </a:extLst>
            </p:cNvPr>
            <p:cNvSpPr/>
            <p:nvPr/>
          </p:nvSpPr>
          <p:spPr>
            <a:xfrm>
              <a:off x="4044462" y="1381220"/>
              <a:ext cx="6296796"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29C0BC5-2B87-4457-98EA-72205D1D3222}"/>
                </a:ext>
              </a:extLst>
            </p:cNvPr>
            <p:cNvSpPr txBox="1"/>
            <p:nvPr/>
          </p:nvSpPr>
          <p:spPr>
            <a:xfrm>
              <a:off x="4167554" y="1480839"/>
              <a:ext cx="4591164"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累加最大流</a:t>
              </a:r>
            </a:p>
          </p:txBody>
        </p:sp>
      </p:grpSp>
      <p:grpSp>
        <p:nvGrpSpPr>
          <p:cNvPr id="21" name="组合 20">
            <a:extLst>
              <a:ext uri="{FF2B5EF4-FFF2-40B4-BE49-F238E27FC236}">
                <a16:creationId xmlns:a16="http://schemas.microsoft.com/office/drawing/2014/main" id="{2304FB9C-3C10-4B1D-8B43-AC842477850F}"/>
              </a:ext>
            </a:extLst>
          </p:cNvPr>
          <p:cNvGrpSpPr/>
          <p:nvPr/>
        </p:nvGrpSpPr>
        <p:grpSpPr>
          <a:xfrm>
            <a:off x="2105637" y="5307976"/>
            <a:ext cx="2111370" cy="568570"/>
            <a:chOff x="4044462" y="1381220"/>
            <a:chExt cx="3866181" cy="568570"/>
          </a:xfrm>
        </p:grpSpPr>
        <p:sp>
          <p:nvSpPr>
            <p:cNvPr id="22" name="矩形: 圆角 21">
              <a:extLst>
                <a:ext uri="{FF2B5EF4-FFF2-40B4-BE49-F238E27FC236}">
                  <a16:creationId xmlns:a16="http://schemas.microsoft.com/office/drawing/2014/main" id="{C915BA05-E755-428C-8E64-5F3A24023254}"/>
                </a:ext>
              </a:extLst>
            </p:cNvPr>
            <p:cNvSpPr/>
            <p:nvPr/>
          </p:nvSpPr>
          <p:spPr>
            <a:xfrm>
              <a:off x="4044462" y="1381220"/>
              <a:ext cx="3730480"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4237647-BB15-4D4D-B9A6-3F55A0773CAB}"/>
                </a:ext>
              </a:extLst>
            </p:cNvPr>
            <p:cNvSpPr txBox="1"/>
            <p:nvPr/>
          </p:nvSpPr>
          <p:spPr>
            <a:xfrm>
              <a:off x="4167552" y="1480839"/>
              <a:ext cx="3743091"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流量无增加，返回</a:t>
              </a:r>
            </a:p>
          </p:txBody>
        </p:sp>
      </p:grpSp>
      <p:cxnSp>
        <p:nvCxnSpPr>
          <p:cNvPr id="6" name="直接箭头连接符 5">
            <a:extLst>
              <a:ext uri="{FF2B5EF4-FFF2-40B4-BE49-F238E27FC236}">
                <a16:creationId xmlns:a16="http://schemas.microsoft.com/office/drawing/2014/main" id="{622B1F85-7A8E-4285-810F-479B33877250}"/>
              </a:ext>
            </a:extLst>
          </p:cNvPr>
          <p:cNvCxnSpPr/>
          <p:nvPr/>
        </p:nvCxnSpPr>
        <p:spPr>
          <a:xfrm flipH="1">
            <a:off x="1159588" y="3047079"/>
            <a:ext cx="946049" cy="713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365B9B0-E548-4C55-A716-AC41C8927727}"/>
              </a:ext>
            </a:extLst>
          </p:cNvPr>
          <p:cNvCxnSpPr/>
          <p:nvPr/>
        </p:nvCxnSpPr>
        <p:spPr>
          <a:xfrm flipH="1" flipV="1">
            <a:off x="3446805" y="3035356"/>
            <a:ext cx="1230702" cy="697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DF1C331-D3F5-4AAC-B0DC-C1114D1B1217}"/>
              </a:ext>
            </a:extLst>
          </p:cNvPr>
          <p:cNvCxnSpPr/>
          <p:nvPr/>
        </p:nvCxnSpPr>
        <p:spPr>
          <a:xfrm>
            <a:off x="2004646" y="4116810"/>
            <a:ext cx="16881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A4D5924-850B-49A6-A597-AF08870BC68E}"/>
              </a:ext>
            </a:extLst>
          </p:cNvPr>
          <p:cNvCxnSpPr/>
          <p:nvPr/>
        </p:nvCxnSpPr>
        <p:spPr>
          <a:xfrm>
            <a:off x="1336431" y="4547633"/>
            <a:ext cx="668215" cy="7603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0017ABF-E198-447F-81BB-7A92E537DFE4}"/>
              </a:ext>
            </a:extLst>
          </p:cNvPr>
          <p:cNvSpPr/>
          <p:nvPr/>
        </p:nvSpPr>
        <p:spPr>
          <a:xfrm>
            <a:off x="1217054" y="3014799"/>
            <a:ext cx="453970" cy="307777"/>
          </a:xfrm>
          <a:prstGeom prst="rect">
            <a:avLst/>
          </a:prstGeom>
        </p:spPr>
        <p:txBody>
          <a:bodyPr wrap="none">
            <a:spAutoFit/>
          </a:bodyPr>
          <a:lstStyle/>
          <a:p>
            <a:r>
              <a:rPr lang="en-US" altLang="zh-CN" sz="1400" b="1" dirty="0">
                <a:latin typeface="仿宋" panose="02010609060101010101" pitchFamily="49" charset="-122"/>
                <a:ea typeface="仿宋" panose="02010609060101010101" pitchFamily="49" charset="-122"/>
              </a:rPr>
              <a:t>DFS</a:t>
            </a:r>
            <a:endParaRPr lang="zh-CN" altLang="en-US" sz="1400" b="1" dirty="0">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7D323D33-B7EC-48F8-B346-AE1F22F6B4F7}"/>
              </a:ext>
            </a:extLst>
          </p:cNvPr>
          <p:cNvSpPr/>
          <p:nvPr/>
        </p:nvSpPr>
        <p:spPr>
          <a:xfrm>
            <a:off x="2105637" y="3762216"/>
            <a:ext cx="1261884" cy="307777"/>
          </a:xfrm>
          <a:prstGeom prst="rect">
            <a:avLst/>
          </a:prstGeom>
        </p:spPr>
        <p:txBody>
          <a:bodyPr wrap="none">
            <a:spAutoFit/>
          </a:bodyPr>
          <a:lstStyle/>
          <a:p>
            <a:r>
              <a:rPr lang="zh-CN" altLang="en-US" sz="1400" b="1" dirty="0">
                <a:latin typeface="仿宋" panose="02010609060101010101" pitchFamily="49" charset="-122"/>
                <a:ea typeface="仿宋" panose="02010609060101010101" pitchFamily="49" charset="-122"/>
              </a:rPr>
              <a:t>存在增广路径</a:t>
            </a:r>
          </a:p>
        </p:txBody>
      </p:sp>
      <p:sp>
        <p:nvSpPr>
          <p:cNvPr id="31" name="矩形 30">
            <a:extLst>
              <a:ext uri="{FF2B5EF4-FFF2-40B4-BE49-F238E27FC236}">
                <a16:creationId xmlns:a16="http://schemas.microsoft.com/office/drawing/2014/main" id="{C85AFD26-960D-4AE0-B170-6FF44D0E87EB}"/>
              </a:ext>
            </a:extLst>
          </p:cNvPr>
          <p:cNvSpPr/>
          <p:nvPr/>
        </p:nvSpPr>
        <p:spPr>
          <a:xfrm>
            <a:off x="3855073" y="3047079"/>
            <a:ext cx="1261884" cy="307777"/>
          </a:xfrm>
          <a:prstGeom prst="rect">
            <a:avLst/>
          </a:prstGeom>
        </p:spPr>
        <p:txBody>
          <a:bodyPr wrap="none">
            <a:spAutoFit/>
          </a:bodyPr>
          <a:lstStyle/>
          <a:p>
            <a:r>
              <a:rPr lang="zh-CN" altLang="en-US" sz="1400" b="1" dirty="0">
                <a:latin typeface="仿宋" panose="02010609060101010101" pitchFamily="49" charset="-122"/>
                <a:ea typeface="仿宋" panose="02010609060101010101" pitchFamily="49" charset="-122"/>
              </a:rPr>
              <a:t>更新残存网络</a:t>
            </a:r>
            <a:endParaRPr lang="zh-CN" altLang="en-US" sz="1400" dirty="0"/>
          </a:p>
        </p:txBody>
      </p:sp>
      <p:sp>
        <p:nvSpPr>
          <p:cNvPr id="32" name="文本框 31">
            <a:extLst>
              <a:ext uri="{FF2B5EF4-FFF2-40B4-BE49-F238E27FC236}">
                <a16:creationId xmlns:a16="http://schemas.microsoft.com/office/drawing/2014/main" id="{BA885788-D6FC-449B-9CF6-8AD146F32345}"/>
              </a:ext>
            </a:extLst>
          </p:cNvPr>
          <p:cNvSpPr txBox="1"/>
          <p:nvPr/>
        </p:nvSpPr>
        <p:spPr>
          <a:xfrm>
            <a:off x="1579092" y="4682476"/>
            <a:ext cx="1441420" cy="307777"/>
          </a:xfrm>
          <a:prstGeom prst="rect">
            <a:avLst/>
          </a:prstGeom>
          <a:noFill/>
        </p:spPr>
        <p:txBody>
          <a:bodyPr wrap="none" rtlCol="0">
            <a:spAutoFit/>
          </a:bodyPr>
          <a:lstStyle/>
          <a:p>
            <a:r>
              <a:rPr lang="zh-CN" altLang="en-US" sz="1400" b="1" dirty="0">
                <a:latin typeface="仿宋" panose="02010609060101010101" pitchFamily="49" charset="-122"/>
                <a:ea typeface="仿宋" panose="02010609060101010101" pitchFamily="49" charset="-122"/>
              </a:rPr>
              <a:t>不存在增广路径</a:t>
            </a:r>
          </a:p>
        </p:txBody>
      </p:sp>
      <p:grpSp>
        <p:nvGrpSpPr>
          <p:cNvPr id="63" name="组合 62">
            <a:extLst>
              <a:ext uri="{FF2B5EF4-FFF2-40B4-BE49-F238E27FC236}">
                <a16:creationId xmlns:a16="http://schemas.microsoft.com/office/drawing/2014/main" id="{955DF425-6440-46D3-B834-E4A64E11DE23}"/>
              </a:ext>
            </a:extLst>
          </p:cNvPr>
          <p:cNvGrpSpPr/>
          <p:nvPr/>
        </p:nvGrpSpPr>
        <p:grpSpPr>
          <a:xfrm>
            <a:off x="6228865" y="522848"/>
            <a:ext cx="2615549" cy="1853346"/>
            <a:chOff x="6242538" y="677241"/>
            <a:chExt cx="2615549" cy="1853346"/>
          </a:xfrm>
        </p:grpSpPr>
        <p:sp>
          <p:nvSpPr>
            <p:cNvPr id="33" name="椭圆 32">
              <a:extLst>
                <a:ext uri="{FF2B5EF4-FFF2-40B4-BE49-F238E27FC236}">
                  <a16:creationId xmlns:a16="http://schemas.microsoft.com/office/drawing/2014/main" id="{52AA3F30-8802-4A77-90BA-947FB37F615C}"/>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C1B6AB45-0B11-4316-BC08-01AD61726341}"/>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EEC1A9B-044A-4A21-BDA8-679765339978}"/>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249E339-24CB-4F9F-BA04-D96A7AE01EE1}"/>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AF72EC3A-C112-4B60-8CBF-C0147EFD2AED}"/>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A26A8D3-67DD-4F99-BE83-E0B7A4FAEE6A}"/>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3110709-61E1-40A0-B845-3FD9BF742E92}"/>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AF12BC6-F48F-4E41-8EDA-577DD2B021A6}"/>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8CEB5F5-6F0B-4A2A-AD0E-1781810C9048}"/>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9ADF756-97B6-433A-B08B-AF4C06C1B361}"/>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id="{5A30E171-0A1F-4839-B4A3-DB5E989FAAEF}"/>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56" name="文本框 55">
              <a:extLst>
                <a:ext uri="{FF2B5EF4-FFF2-40B4-BE49-F238E27FC236}">
                  <a16:creationId xmlns:a16="http://schemas.microsoft.com/office/drawing/2014/main" id="{97492B61-D475-4C4F-A893-2FC48D030C81}"/>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96B8CFC0-CF17-4259-AF17-02E37B0EDC96}"/>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54" name="文本框 53">
              <a:extLst>
                <a:ext uri="{FF2B5EF4-FFF2-40B4-BE49-F238E27FC236}">
                  <a16:creationId xmlns:a16="http://schemas.microsoft.com/office/drawing/2014/main" id="{974A237F-8639-4C6E-930D-9316ED22BA21}"/>
                </a:ext>
              </a:extLst>
            </p:cNvPr>
            <p:cNvSpPr txBox="1"/>
            <p:nvPr/>
          </p:nvSpPr>
          <p:spPr>
            <a:xfrm>
              <a:off x="6531984" y="931177"/>
              <a:ext cx="886648" cy="369332"/>
            </a:xfrm>
            <a:prstGeom prst="rect">
              <a:avLst/>
            </a:prstGeom>
            <a:noFill/>
          </p:spPr>
          <p:txBody>
            <a:bodyPr wrap="square" rtlCol="0">
              <a:spAutoFit/>
            </a:bodyPr>
            <a:lstStyle/>
            <a:p>
              <a:r>
                <a:rPr lang="en-US" altLang="zh-CN" dirty="0"/>
                <a:t>100</a:t>
              </a:r>
              <a:endParaRPr lang="zh-CN" altLang="en-US" dirty="0"/>
            </a:p>
          </p:txBody>
        </p:sp>
        <p:sp>
          <p:nvSpPr>
            <p:cNvPr id="59" name="文本框 58">
              <a:extLst>
                <a:ext uri="{FF2B5EF4-FFF2-40B4-BE49-F238E27FC236}">
                  <a16:creationId xmlns:a16="http://schemas.microsoft.com/office/drawing/2014/main" id="{78BF4750-72A4-446E-99D4-4A1ED9507CEC}"/>
                </a:ext>
              </a:extLst>
            </p:cNvPr>
            <p:cNvSpPr txBox="1"/>
            <p:nvPr/>
          </p:nvSpPr>
          <p:spPr>
            <a:xfrm>
              <a:off x="7885037" y="866664"/>
              <a:ext cx="886648" cy="369332"/>
            </a:xfrm>
            <a:prstGeom prst="rect">
              <a:avLst/>
            </a:prstGeom>
            <a:noFill/>
          </p:spPr>
          <p:txBody>
            <a:bodyPr wrap="square" rtlCol="0">
              <a:spAutoFit/>
            </a:bodyPr>
            <a:lstStyle/>
            <a:p>
              <a:r>
                <a:rPr lang="en-US" altLang="zh-CN" dirty="0"/>
                <a:t>100</a:t>
              </a:r>
              <a:endParaRPr lang="zh-CN" altLang="en-US" dirty="0"/>
            </a:p>
          </p:txBody>
        </p:sp>
        <p:sp>
          <p:nvSpPr>
            <p:cNvPr id="60" name="文本框 59">
              <a:extLst>
                <a:ext uri="{FF2B5EF4-FFF2-40B4-BE49-F238E27FC236}">
                  <a16:creationId xmlns:a16="http://schemas.microsoft.com/office/drawing/2014/main" id="{9E3D80AC-7728-4C8E-B449-A038CE8D1D70}"/>
                </a:ext>
              </a:extLst>
            </p:cNvPr>
            <p:cNvSpPr txBox="1"/>
            <p:nvPr/>
          </p:nvSpPr>
          <p:spPr>
            <a:xfrm>
              <a:off x="6504538" y="2078050"/>
              <a:ext cx="886648" cy="369332"/>
            </a:xfrm>
            <a:prstGeom prst="rect">
              <a:avLst/>
            </a:prstGeom>
            <a:noFill/>
          </p:spPr>
          <p:txBody>
            <a:bodyPr wrap="square" rtlCol="0">
              <a:spAutoFit/>
            </a:bodyPr>
            <a:lstStyle/>
            <a:p>
              <a:r>
                <a:rPr lang="en-US" altLang="zh-CN" dirty="0"/>
                <a:t>100</a:t>
              </a:r>
              <a:endParaRPr lang="zh-CN" altLang="en-US" dirty="0"/>
            </a:p>
          </p:txBody>
        </p:sp>
        <p:sp>
          <p:nvSpPr>
            <p:cNvPr id="61" name="文本框 60">
              <a:extLst>
                <a:ext uri="{FF2B5EF4-FFF2-40B4-BE49-F238E27FC236}">
                  <a16:creationId xmlns:a16="http://schemas.microsoft.com/office/drawing/2014/main" id="{4E08EA72-E8FE-4B33-9FE4-25FC03099374}"/>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62" name="文本框 61">
              <a:extLst>
                <a:ext uri="{FF2B5EF4-FFF2-40B4-BE49-F238E27FC236}">
                  <a16:creationId xmlns:a16="http://schemas.microsoft.com/office/drawing/2014/main" id="{F0126376-00FB-4DE3-9D96-7534ECB30A24}"/>
                </a:ext>
              </a:extLst>
            </p:cNvPr>
            <p:cNvSpPr txBox="1"/>
            <p:nvPr/>
          </p:nvSpPr>
          <p:spPr>
            <a:xfrm>
              <a:off x="7473309" y="1405611"/>
              <a:ext cx="411724" cy="369332"/>
            </a:xfrm>
            <a:prstGeom prst="rect">
              <a:avLst/>
            </a:prstGeom>
            <a:noFill/>
          </p:spPr>
          <p:txBody>
            <a:bodyPr wrap="square" rtlCol="0">
              <a:spAutoFit/>
            </a:bodyPr>
            <a:lstStyle/>
            <a:p>
              <a:r>
                <a:rPr lang="en-US" altLang="zh-CN" dirty="0"/>
                <a:t>1</a:t>
              </a:r>
              <a:endParaRPr lang="zh-CN" altLang="en-US" dirty="0"/>
            </a:p>
          </p:txBody>
        </p:sp>
      </p:grpSp>
      <p:grpSp>
        <p:nvGrpSpPr>
          <p:cNvPr id="64" name="组合 63">
            <a:extLst>
              <a:ext uri="{FF2B5EF4-FFF2-40B4-BE49-F238E27FC236}">
                <a16:creationId xmlns:a16="http://schemas.microsoft.com/office/drawing/2014/main" id="{74623371-D5B0-42C8-9551-D390AFB3ECA9}"/>
              </a:ext>
            </a:extLst>
          </p:cNvPr>
          <p:cNvGrpSpPr/>
          <p:nvPr/>
        </p:nvGrpSpPr>
        <p:grpSpPr>
          <a:xfrm>
            <a:off x="9127861" y="522848"/>
            <a:ext cx="2615549" cy="1853346"/>
            <a:chOff x="6242538" y="677241"/>
            <a:chExt cx="2615549" cy="1853346"/>
          </a:xfrm>
        </p:grpSpPr>
        <p:sp>
          <p:nvSpPr>
            <p:cNvPr id="65" name="椭圆 64">
              <a:extLst>
                <a:ext uri="{FF2B5EF4-FFF2-40B4-BE49-F238E27FC236}">
                  <a16:creationId xmlns:a16="http://schemas.microsoft.com/office/drawing/2014/main" id="{6E1F385F-E375-4B63-B2A0-F60C02439548}"/>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7CA0D006-C13D-4A80-BDF2-47B0990AA0E4}"/>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98568F4D-D696-481B-8A40-698B1D8A5446}"/>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2B402C8D-2D48-4AF7-8CC8-CADFCC877B06}"/>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EB6D66CB-DC68-4BAC-896D-7B862AEB9250}"/>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BEF2F741-6D68-471C-A36E-B0F89BF57F46}"/>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9CB80DA-D97C-4F3D-9850-C946983C297E}"/>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639E28C-5A3D-4FF8-9849-1641DA556AAA}"/>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6618ED7-DD51-4DFF-9FEE-3E2528A59C01}"/>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8E8284BA-C5FB-417F-8961-8BA302E46B69}"/>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75" name="文本框 74">
              <a:extLst>
                <a:ext uri="{FF2B5EF4-FFF2-40B4-BE49-F238E27FC236}">
                  <a16:creationId xmlns:a16="http://schemas.microsoft.com/office/drawing/2014/main" id="{DD3709E5-8204-4458-80E2-EAFCA1D552FE}"/>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76" name="文本框 75">
              <a:extLst>
                <a:ext uri="{FF2B5EF4-FFF2-40B4-BE49-F238E27FC236}">
                  <a16:creationId xmlns:a16="http://schemas.microsoft.com/office/drawing/2014/main" id="{C0F28107-03ED-4562-9B61-237DFC83F22C}"/>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77" name="文本框 76">
              <a:extLst>
                <a:ext uri="{FF2B5EF4-FFF2-40B4-BE49-F238E27FC236}">
                  <a16:creationId xmlns:a16="http://schemas.microsoft.com/office/drawing/2014/main" id="{64CD61BA-9938-4F7D-A156-B5866097F467}"/>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78" name="文本框 77">
              <a:extLst>
                <a:ext uri="{FF2B5EF4-FFF2-40B4-BE49-F238E27FC236}">
                  <a16:creationId xmlns:a16="http://schemas.microsoft.com/office/drawing/2014/main" id="{2BAC4F13-DC64-47D5-B944-07AC545901D1}"/>
                </a:ext>
              </a:extLst>
            </p:cNvPr>
            <p:cNvSpPr txBox="1"/>
            <p:nvPr/>
          </p:nvSpPr>
          <p:spPr>
            <a:xfrm>
              <a:off x="6316663" y="890427"/>
              <a:ext cx="886648" cy="369332"/>
            </a:xfrm>
            <a:prstGeom prst="rect">
              <a:avLst/>
            </a:prstGeom>
            <a:noFill/>
          </p:spPr>
          <p:txBody>
            <a:bodyPr wrap="square" rtlCol="0">
              <a:spAutoFit/>
            </a:bodyPr>
            <a:lstStyle/>
            <a:p>
              <a:r>
                <a:rPr lang="en-US" altLang="zh-CN" dirty="0">
                  <a:highlight>
                    <a:srgbClr val="FFFF00"/>
                  </a:highlight>
                </a:rPr>
                <a:t>1/100</a:t>
              </a:r>
              <a:endParaRPr lang="zh-CN" altLang="en-US" dirty="0">
                <a:highlight>
                  <a:srgbClr val="FFFF00"/>
                </a:highlight>
              </a:endParaRPr>
            </a:p>
          </p:txBody>
        </p:sp>
        <p:sp>
          <p:nvSpPr>
            <p:cNvPr id="79" name="文本框 78">
              <a:extLst>
                <a:ext uri="{FF2B5EF4-FFF2-40B4-BE49-F238E27FC236}">
                  <a16:creationId xmlns:a16="http://schemas.microsoft.com/office/drawing/2014/main" id="{0AC98B00-8EA7-4EF0-85D2-84CBF5EB2AC1}"/>
                </a:ext>
              </a:extLst>
            </p:cNvPr>
            <p:cNvSpPr txBox="1"/>
            <p:nvPr/>
          </p:nvSpPr>
          <p:spPr>
            <a:xfrm>
              <a:off x="7885037" y="866664"/>
              <a:ext cx="886648" cy="369332"/>
            </a:xfrm>
            <a:prstGeom prst="rect">
              <a:avLst/>
            </a:prstGeom>
            <a:noFill/>
          </p:spPr>
          <p:txBody>
            <a:bodyPr wrap="square" rtlCol="0">
              <a:spAutoFit/>
            </a:bodyPr>
            <a:lstStyle/>
            <a:p>
              <a:r>
                <a:rPr lang="en-US" altLang="zh-CN" dirty="0"/>
                <a:t>100</a:t>
              </a:r>
              <a:endParaRPr lang="zh-CN" altLang="en-US" dirty="0"/>
            </a:p>
          </p:txBody>
        </p:sp>
        <p:sp>
          <p:nvSpPr>
            <p:cNvPr id="80" name="文本框 79">
              <a:extLst>
                <a:ext uri="{FF2B5EF4-FFF2-40B4-BE49-F238E27FC236}">
                  <a16:creationId xmlns:a16="http://schemas.microsoft.com/office/drawing/2014/main" id="{CC5B3BA1-F0DA-4CD2-AEA6-04ED48263D66}"/>
                </a:ext>
              </a:extLst>
            </p:cNvPr>
            <p:cNvSpPr txBox="1"/>
            <p:nvPr/>
          </p:nvSpPr>
          <p:spPr>
            <a:xfrm>
              <a:off x="6504538" y="2078050"/>
              <a:ext cx="886648" cy="369332"/>
            </a:xfrm>
            <a:prstGeom prst="rect">
              <a:avLst/>
            </a:prstGeom>
            <a:noFill/>
          </p:spPr>
          <p:txBody>
            <a:bodyPr wrap="square" rtlCol="0">
              <a:spAutoFit/>
            </a:bodyPr>
            <a:lstStyle/>
            <a:p>
              <a:r>
                <a:rPr lang="en-US" altLang="zh-CN" dirty="0"/>
                <a:t>100</a:t>
              </a:r>
              <a:endParaRPr lang="zh-CN" altLang="en-US" dirty="0"/>
            </a:p>
          </p:txBody>
        </p:sp>
        <p:sp>
          <p:nvSpPr>
            <p:cNvPr id="81" name="文本框 80">
              <a:extLst>
                <a:ext uri="{FF2B5EF4-FFF2-40B4-BE49-F238E27FC236}">
                  <a16:creationId xmlns:a16="http://schemas.microsoft.com/office/drawing/2014/main" id="{8809ABC4-0E65-4FCB-A3FA-5A331ECBE773}"/>
                </a:ext>
              </a:extLst>
            </p:cNvPr>
            <p:cNvSpPr txBox="1"/>
            <p:nvPr/>
          </p:nvSpPr>
          <p:spPr>
            <a:xfrm>
              <a:off x="7971439" y="2075404"/>
              <a:ext cx="886648" cy="369332"/>
            </a:xfrm>
            <a:prstGeom prst="rect">
              <a:avLst/>
            </a:prstGeom>
            <a:noFill/>
          </p:spPr>
          <p:txBody>
            <a:bodyPr wrap="square" rtlCol="0">
              <a:spAutoFit/>
            </a:bodyPr>
            <a:lstStyle/>
            <a:p>
              <a:r>
                <a:rPr lang="en-US" altLang="zh-CN" dirty="0">
                  <a:highlight>
                    <a:srgbClr val="FFFF00"/>
                  </a:highlight>
                </a:rPr>
                <a:t>1/100</a:t>
              </a:r>
              <a:endParaRPr lang="zh-CN" altLang="en-US" dirty="0">
                <a:highlight>
                  <a:srgbClr val="FFFF00"/>
                </a:highlight>
              </a:endParaRPr>
            </a:p>
          </p:txBody>
        </p:sp>
        <p:sp>
          <p:nvSpPr>
            <p:cNvPr id="82" name="文本框 81">
              <a:extLst>
                <a:ext uri="{FF2B5EF4-FFF2-40B4-BE49-F238E27FC236}">
                  <a16:creationId xmlns:a16="http://schemas.microsoft.com/office/drawing/2014/main" id="{F17F45FD-C952-41E4-8B59-05CC5CD223C3}"/>
                </a:ext>
              </a:extLst>
            </p:cNvPr>
            <p:cNvSpPr txBox="1"/>
            <p:nvPr/>
          </p:nvSpPr>
          <p:spPr>
            <a:xfrm>
              <a:off x="7473308" y="1405611"/>
              <a:ext cx="638591" cy="369332"/>
            </a:xfrm>
            <a:prstGeom prst="rect">
              <a:avLst/>
            </a:prstGeom>
            <a:noFill/>
          </p:spPr>
          <p:txBody>
            <a:bodyPr wrap="square" rtlCol="0">
              <a:spAutoFit/>
            </a:bodyPr>
            <a:lstStyle/>
            <a:p>
              <a:r>
                <a:rPr lang="en-US" altLang="zh-CN" dirty="0">
                  <a:highlight>
                    <a:srgbClr val="FFFF00"/>
                  </a:highlight>
                </a:rPr>
                <a:t>1/1</a:t>
              </a:r>
              <a:endParaRPr lang="zh-CN" altLang="en-US" dirty="0">
                <a:highlight>
                  <a:srgbClr val="FFFF00"/>
                </a:highlight>
              </a:endParaRPr>
            </a:p>
          </p:txBody>
        </p:sp>
      </p:grpSp>
      <p:grpSp>
        <p:nvGrpSpPr>
          <p:cNvPr id="83" name="组合 82">
            <a:extLst>
              <a:ext uri="{FF2B5EF4-FFF2-40B4-BE49-F238E27FC236}">
                <a16:creationId xmlns:a16="http://schemas.microsoft.com/office/drawing/2014/main" id="{6DA44974-6ADE-48F9-BC6C-9529D76E1ED5}"/>
              </a:ext>
            </a:extLst>
          </p:cNvPr>
          <p:cNvGrpSpPr/>
          <p:nvPr/>
        </p:nvGrpSpPr>
        <p:grpSpPr>
          <a:xfrm>
            <a:off x="6228865" y="2856083"/>
            <a:ext cx="4211422" cy="1853346"/>
            <a:chOff x="6242538" y="677241"/>
            <a:chExt cx="4211422" cy="1853346"/>
          </a:xfrm>
        </p:grpSpPr>
        <p:sp>
          <p:nvSpPr>
            <p:cNvPr id="84" name="椭圆 83">
              <a:extLst>
                <a:ext uri="{FF2B5EF4-FFF2-40B4-BE49-F238E27FC236}">
                  <a16:creationId xmlns:a16="http://schemas.microsoft.com/office/drawing/2014/main" id="{1D84EA12-53B3-4011-8075-1D33E442FB0C}"/>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椭圆 84">
              <a:extLst>
                <a:ext uri="{FF2B5EF4-FFF2-40B4-BE49-F238E27FC236}">
                  <a16:creationId xmlns:a16="http://schemas.microsoft.com/office/drawing/2014/main" id="{ED58FD6A-A662-4913-81E6-68C0E82F1F4F}"/>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263BF683-BC35-49C0-96F3-9C3FBE95FB95}"/>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E53C4A34-3036-468A-817B-C6B593791312}"/>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8" name="直接箭头连接符 87">
              <a:extLst>
                <a:ext uri="{FF2B5EF4-FFF2-40B4-BE49-F238E27FC236}">
                  <a16:creationId xmlns:a16="http://schemas.microsoft.com/office/drawing/2014/main" id="{9B2C1F2B-F2F9-47AC-9FFD-40B4587E7548}"/>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DFFDEE14-A8B8-49D2-81B4-27370B7E1340}"/>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id="{7CCD168C-DCDB-4344-B52C-0639C726F3B9}"/>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1845B1FB-B8F0-45DE-BF7B-333BBC4CB1FE}"/>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364D9E72-0C7B-4EBB-944A-DAD77848A2BC}"/>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0867E745-B358-4BF4-8D83-3933004973A8}"/>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94" name="文本框 93">
              <a:extLst>
                <a:ext uri="{FF2B5EF4-FFF2-40B4-BE49-F238E27FC236}">
                  <a16:creationId xmlns:a16="http://schemas.microsoft.com/office/drawing/2014/main" id="{EAE4D507-AE55-4D54-8781-BE7026504B0F}"/>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95" name="文本框 94">
              <a:extLst>
                <a:ext uri="{FF2B5EF4-FFF2-40B4-BE49-F238E27FC236}">
                  <a16:creationId xmlns:a16="http://schemas.microsoft.com/office/drawing/2014/main" id="{BEE42949-CB25-4B3F-AE1B-A6388EEA41B8}"/>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96" name="文本框 95">
              <a:extLst>
                <a:ext uri="{FF2B5EF4-FFF2-40B4-BE49-F238E27FC236}">
                  <a16:creationId xmlns:a16="http://schemas.microsoft.com/office/drawing/2014/main" id="{1BFD384E-C6D6-451B-9FDD-6306314EE63C}"/>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97" name="文本框 96">
              <a:extLst>
                <a:ext uri="{FF2B5EF4-FFF2-40B4-BE49-F238E27FC236}">
                  <a16:creationId xmlns:a16="http://schemas.microsoft.com/office/drawing/2014/main" id="{1C485554-A75F-4056-858A-6EC04D39FC1A}"/>
                </a:ext>
              </a:extLst>
            </p:cNvPr>
            <p:cNvSpPr txBox="1"/>
            <p:nvPr/>
          </p:nvSpPr>
          <p:spPr>
            <a:xfrm>
              <a:off x="6310096" y="820434"/>
              <a:ext cx="886648" cy="369332"/>
            </a:xfrm>
            <a:prstGeom prst="rect">
              <a:avLst/>
            </a:prstGeom>
            <a:noFill/>
          </p:spPr>
          <p:txBody>
            <a:bodyPr wrap="square" rtlCol="0">
              <a:spAutoFit/>
            </a:bodyPr>
            <a:lstStyle/>
            <a:p>
              <a:r>
                <a:rPr lang="en-US" altLang="zh-CN" dirty="0"/>
                <a:t>1/100</a:t>
              </a:r>
              <a:endParaRPr lang="zh-CN" altLang="en-US" dirty="0"/>
            </a:p>
          </p:txBody>
        </p:sp>
        <p:sp>
          <p:nvSpPr>
            <p:cNvPr id="98" name="文本框 97">
              <a:extLst>
                <a:ext uri="{FF2B5EF4-FFF2-40B4-BE49-F238E27FC236}">
                  <a16:creationId xmlns:a16="http://schemas.microsoft.com/office/drawing/2014/main" id="{20241159-AD72-4C62-8659-54D8232A72D5}"/>
                </a:ext>
              </a:extLst>
            </p:cNvPr>
            <p:cNvSpPr txBox="1"/>
            <p:nvPr/>
          </p:nvSpPr>
          <p:spPr>
            <a:xfrm>
              <a:off x="7885037" y="866664"/>
              <a:ext cx="886648" cy="369332"/>
            </a:xfrm>
            <a:prstGeom prst="rect">
              <a:avLst/>
            </a:prstGeom>
            <a:noFill/>
          </p:spPr>
          <p:txBody>
            <a:bodyPr wrap="square" rtlCol="0">
              <a:spAutoFit/>
            </a:bodyPr>
            <a:lstStyle/>
            <a:p>
              <a:r>
                <a:rPr lang="en-US" altLang="zh-CN" dirty="0"/>
                <a:t>100</a:t>
              </a:r>
              <a:endParaRPr lang="zh-CN" altLang="en-US" dirty="0"/>
            </a:p>
          </p:txBody>
        </p:sp>
        <p:sp>
          <p:nvSpPr>
            <p:cNvPr id="99" name="文本框 98">
              <a:extLst>
                <a:ext uri="{FF2B5EF4-FFF2-40B4-BE49-F238E27FC236}">
                  <a16:creationId xmlns:a16="http://schemas.microsoft.com/office/drawing/2014/main" id="{C1E6DD4E-280A-40C7-B4D1-81620A889616}"/>
                </a:ext>
              </a:extLst>
            </p:cNvPr>
            <p:cNvSpPr txBox="1"/>
            <p:nvPr/>
          </p:nvSpPr>
          <p:spPr>
            <a:xfrm>
              <a:off x="6504538" y="2078050"/>
              <a:ext cx="886648" cy="369332"/>
            </a:xfrm>
            <a:prstGeom prst="rect">
              <a:avLst/>
            </a:prstGeom>
            <a:noFill/>
          </p:spPr>
          <p:txBody>
            <a:bodyPr wrap="square" rtlCol="0">
              <a:spAutoFit/>
            </a:bodyPr>
            <a:lstStyle/>
            <a:p>
              <a:r>
                <a:rPr lang="en-US" altLang="zh-CN" dirty="0"/>
                <a:t>100</a:t>
              </a:r>
              <a:endParaRPr lang="zh-CN" altLang="en-US" dirty="0"/>
            </a:p>
          </p:txBody>
        </p:sp>
        <p:sp>
          <p:nvSpPr>
            <p:cNvPr id="100" name="文本框 99">
              <a:extLst>
                <a:ext uri="{FF2B5EF4-FFF2-40B4-BE49-F238E27FC236}">
                  <a16:creationId xmlns:a16="http://schemas.microsoft.com/office/drawing/2014/main" id="{9DC0CC7F-9EF1-4C07-A0F8-EC79A95E5BE0}"/>
                </a:ext>
              </a:extLst>
            </p:cNvPr>
            <p:cNvSpPr txBox="1"/>
            <p:nvPr/>
          </p:nvSpPr>
          <p:spPr>
            <a:xfrm>
              <a:off x="7971439" y="2075404"/>
              <a:ext cx="886648" cy="369332"/>
            </a:xfrm>
            <a:prstGeom prst="rect">
              <a:avLst/>
            </a:prstGeom>
            <a:noFill/>
          </p:spPr>
          <p:txBody>
            <a:bodyPr wrap="square" rtlCol="0">
              <a:spAutoFit/>
            </a:bodyPr>
            <a:lstStyle/>
            <a:p>
              <a:r>
                <a:rPr lang="en-US" altLang="zh-CN" dirty="0"/>
                <a:t>1/100</a:t>
              </a:r>
              <a:endParaRPr lang="zh-CN" altLang="en-US" dirty="0"/>
            </a:p>
          </p:txBody>
        </p:sp>
        <p:sp>
          <p:nvSpPr>
            <p:cNvPr id="101" name="文本框 100">
              <a:extLst>
                <a:ext uri="{FF2B5EF4-FFF2-40B4-BE49-F238E27FC236}">
                  <a16:creationId xmlns:a16="http://schemas.microsoft.com/office/drawing/2014/main" id="{DA9F7CF1-8656-420E-86A1-1248E75CFCA7}"/>
                </a:ext>
              </a:extLst>
            </p:cNvPr>
            <p:cNvSpPr txBox="1"/>
            <p:nvPr/>
          </p:nvSpPr>
          <p:spPr>
            <a:xfrm>
              <a:off x="7473308" y="1405611"/>
              <a:ext cx="638591" cy="369332"/>
            </a:xfrm>
            <a:prstGeom prst="rect">
              <a:avLst/>
            </a:prstGeom>
            <a:noFill/>
          </p:spPr>
          <p:txBody>
            <a:bodyPr wrap="square" rtlCol="0">
              <a:spAutoFit/>
            </a:bodyPr>
            <a:lstStyle/>
            <a:p>
              <a:r>
                <a:rPr lang="en-US" altLang="zh-CN" dirty="0"/>
                <a:t>1/1</a:t>
              </a:r>
              <a:endParaRPr lang="zh-CN" altLang="en-US" dirty="0"/>
            </a:p>
          </p:txBody>
        </p:sp>
        <p:sp>
          <p:nvSpPr>
            <p:cNvPr id="140" name="文本框 139">
              <a:extLst>
                <a:ext uri="{FF2B5EF4-FFF2-40B4-BE49-F238E27FC236}">
                  <a16:creationId xmlns:a16="http://schemas.microsoft.com/office/drawing/2014/main" id="{07393FDE-AE3C-4446-9614-D34F242DC54E}"/>
                </a:ext>
              </a:extLst>
            </p:cNvPr>
            <p:cNvSpPr txBox="1"/>
            <p:nvPr/>
          </p:nvSpPr>
          <p:spPr>
            <a:xfrm>
              <a:off x="9815369" y="1408579"/>
              <a:ext cx="638591" cy="369332"/>
            </a:xfrm>
            <a:prstGeom prst="rect">
              <a:avLst/>
            </a:prstGeom>
            <a:noFill/>
          </p:spPr>
          <p:txBody>
            <a:bodyPr wrap="square" rtlCol="0">
              <a:spAutoFit/>
            </a:bodyPr>
            <a:lstStyle/>
            <a:p>
              <a:r>
                <a:rPr lang="en-US" altLang="zh-CN" dirty="0">
                  <a:highlight>
                    <a:srgbClr val="FFFF00"/>
                  </a:highlight>
                </a:rPr>
                <a:t>1/1</a:t>
              </a:r>
              <a:endParaRPr lang="zh-CN" altLang="en-US" dirty="0">
                <a:highlight>
                  <a:srgbClr val="FFFF00"/>
                </a:highlight>
              </a:endParaRPr>
            </a:p>
          </p:txBody>
        </p:sp>
        <p:sp>
          <p:nvSpPr>
            <p:cNvPr id="141" name="文本框 140">
              <a:extLst>
                <a:ext uri="{FF2B5EF4-FFF2-40B4-BE49-F238E27FC236}">
                  <a16:creationId xmlns:a16="http://schemas.microsoft.com/office/drawing/2014/main" id="{F74BB1D9-D429-40AD-89D9-34F51F8BC9B7}"/>
                </a:ext>
              </a:extLst>
            </p:cNvPr>
            <p:cNvSpPr txBox="1"/>
            <p:nvPr/>
          </p:nvSpPr>
          <p:spPr>
            <a:xfrm>
              <a:off x="7180491" y="1425235"/>
              <a:ext cx="638591" cy="369332"/>
            </a:xfrm>
            <a:prstGeom prst="rect">
              <a:avLst/>
            </a:prstGeom>
            <a:noFill/>
          </p:spPr>
          <p:txBody>
            <a:bodyPr wrap="square" rtlCol="0">
              <a:spAutoFit/>
            </a:bodyPr>
            <a:lstStyle/>
            <a:p>
              <a:r>
                <a:rPr lang="en-US" altLang="zh-CN" dirty="0"/>
                <a:t>1</a:t>
              </a:r>
              <a:endParaRPr lang="zh-CN" altLang="en-US" dirty="0"/>
            </a:p>
          </p:txBody>
        </p:sp>
      </p:grpSp>
      <p:cxnSp>
        <p:nvCxnSpPr>
          <p:cNvPr id="103" name="直接箭头连接符 102">
            <a:extLst>
              <a:ext uri="{FF2B5EF4-FFF2-40B4-BE49-F238E27FC236}">
                <a16:creationId xmlns:a16="http://schemas.microsoft.com/office/drawing/2014/main" id="{C1B17E8D-0F96-461E-A53D-1701F3030101}"/>
              </a:ext>
            </a:extLst>
          </p:cNvPr>
          <p:cNvCxnSpPr/>
          <p:nvPr/>
        </p:nvCxnSpPr>
        <p:spPr>
          <a:xfrm flipV="1">
            <a:off x="9687421" y="1061317"/>
            <a:ext cx="384148" cy="29246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103">
            <a:extLst>
              <a:ext uri="{FF2B5EF4-FFF2-40B4-BE49-F238E27FC236}">
                <a16:creationId xmlns:a16="http://schemas.microsoft.com/office/drawing/2014/main" id="{469D10FA-7FD5-4121-8928-CE5B6F573C32}"/>
              </a:ext>
            </a:extLst>
          </p:cNvPr>
          <p:cNvCxnSpPr>
            <a:cxnSpLocks/>
          </p:cNvCxnSpPr>
          <p:nvPr/>
        </p:nvCxnSpPr>
        <p:spPr>
          <a:xfrm>
            <a:off x="10279827" y="1106899"/>
            <a:ext cx="3129" cy="68595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3D3EA15D-27F9-41F8-B305-F7267BA631F8}"/>
              </a:ext>
            </a:extLst>
          </p:cNvPr>
          <p:cNvCxnSpPr>
            <a:cxnSpLocks/>
          </p:cNvCxnSpPr>
          <p:nvPr/>
        </p:nvCxnSpPr>
        <p:spPr>
          <a:xfrm flipV="1">
            <a:off x="10686598" y="1734668"/>
            <a:ext cx="432729" cy="3159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470A3E76-F1A4-49D6-B761-783006350AED}"/>
              </a:ext>
            </a:extLst>
          </p:cNvPr>
          <p:cNvCxnSpPr/>
          <p:nvPr/>
        </p:nvCxnSpPr>
        <p:spPr>
          <a:xfrm flipH="1">
            <a:off x="6722302" y="3327557"/>
            <a:ext cx="443324" cy="33971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2D934B78-49FD-490F-9DBF-654B2234CCB0}"/>
              </a:ext>
            </a:extLst>
          </p:cNvPr>
          <p:cNvCxnSpPr>
            <a:cxnSpLocks/>
          </p:cNvCxnSpPr>
          <p:nvPr/>
        </p:nvCxnSpPr>
        <p:spPr>
          <a:xfrm flipV="1">
            <a:off x="7405827" y="3412902"/>
            <a:ext cx="0" cy="704333"/>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5" name="直接箭头连接符 114">
            <a:extLst>
              <a:ext uri="{FF2B5EF4-FFF2-40B4-BE49-F238E27FC236}">
                <a16:creationId xmlns:a16="http://schemas.microsoft.com/office/drawing/2014/main" id="{FDF3A4F3-CB09-4B54-B7E7-8D8253097929}"/>
              </a:ext>
            </a:extLst>
          </p:cNvPr>
          <p:cNvCxnSpPr>
            <a:cxnSpLocks/>
          </p:cNvCxnSpPr>
          <p:nvPr/>
        </p:nvCxnSpPr>
        <p:spPr>
          <a:xfrm flipH="1">
            <a:off x="7777319" y="4084564"/>
            <a:ext cx="441627" cy="33026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8" name="组合 117">
            <a:extLst>
              <a:ext uri="{FF2B5EF4-FFF2-40B4-BE49-F238E27FC236}">
                <a16:creationId xmlns:a16="http://schemas.microsoft.com/office/drawing/2014/main" id="{F657A991-8C5E-4C91-84D3-5E8B01217F6B}"/>
              </a:ext>
            </a:extLst>
          </p:cNvPr>
          <p:cNvGrpSpPr/>
          <p:nvPr/>
        </p:nvGrpSpPr>
        <p:grpSpPr>
          <a:xfrm>
            <a:off x="9124357" y="2847226"/>
            <a:ext cx="2615549" cy="1853346"/>
            <a:chOff x="6242538" y="677241"/>
            <a:chExt cx="2615549" cy="1853346"/>
          </a:xfrm>
        </p:grpSpPr>
        <p:sp>
          <p:nvSpPr>
            <p:cNvPr id="119" name="椭圆 118">
              <a:extLst>
                <a:ext uri="{FF2B5EF4-FFF2-40B4-BE49-F238E27FC236}">
                  <a16:creationId xmlns:a16="http://schemas.microsoft.com/office/drawing/2014/main" id="{D280898D-3F55-41E4-835E-48B202A5D129}"/>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8136616E-EF19-4175-AB68-6A7F38894368}"/>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63692074-1660-4C07-B668-EF800B32C240}"/>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71F82646-AB3B-4972-A208-8E68A8FC5FB6}"/>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箭头连接符 122">
              <a:extLst>
                <a:ext uri="{FF2B5EF4-FFF2-40B4-BE49-F238E27FC236}">
                  <a16:creationId xmlns:a16="http://schemas.microsoft.com/office/drawing/2014/main" id="{446970A9-BBBD-4E3C-B6E5-9315BC79878F}"/>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992224C3-EF49-4C79-BC59-BF6C11E1A6AE}"/>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06A90110-1E31-4F70-9C0E-1DD77EAF3310}"/>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02A55F8-E6D9-4646-A875-B6089B409B38}"/>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A8A8167-076B-450D-AD24-B0990C4A9060}"/>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148FC719-C016-4E39-A78C-C0950CEF504F}"/>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129" name="文本框 128">
              <a:extLst>
                <a:ext uri="{FF2B5EF4-FFF2-40B4-BE49-F238E27FC236}">
                  <a16:creationId xmlns:a16="http://schemas.microsoft.com/office/drawing/2014/main" id="{080C9A27-7C0E-42CF-9388-63A2C570D909}"/>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130" name="文本框 129">
              <a:extLst>
                <a:ext uri="{FF2B5EF4-FFF2-40B4-BE49-F238E27FC236}">
                  <a16:creationId xmlns:a16="http://schemas.microsoft.com/office/drawing/2014/main" id="{600A8154-6CA3-41DF-8B05-6304454957F9}"/>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131" name="文本框 130">
              <a:extLst>
                <a:ext uri="{FF2B5EF4-FFF2-40B4-BE49-F238E27FC236}">
                  <a16:creationId xmlns:a16="http://schemas.microsoft.com/office/drawing/2014/main" id="{2A9F98B2-FAB0-478D-9253-7385B8F0E6D5}"/>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132" name="文本框 131">
              <a:extLst>
                <a:ext uri="{FF2B5EF4-FFF2-40B4-BE49-F238E27FC236}">
                  <a16:creationId xmlns:a16="http://schemas.microsoft.com/office/drawing/2014/main" id="{ED749B5C-6039-48E8-A9EF-C3F3B5844E06}"/>
                </a:ext>
              </a:extLst>
            </p:cNvPr>
            <p:cNvSpPr txBox="1"/>
            <p:nvPr/>
          </p:nvSpPr>
          <p:spPr>
            <a:xfrm>
              <a:off x="6310096" y="820434"/>
              <a:ext cx="886648" cy="369332"/>
            </a:xfrm>
            <a:prstGeom prst="rect">
              <a:avLst/>
            </a:prstGeom>
            <a:noFill/>
          </p:spPr>
          <p:txBody>
            <a:bodyPr wrap="square" rtlCol="0">
              <a:spAutoFit/>
            </a:bodyPr>
            <a:lstStyle/>
            <a:p>
              <a:r>
                <a:rPr lang="en-US" altLang="zh-CN" dirty="0"/>
                <a:t>1/100</a:t>
              </a:r>
              <a:endParaRPr lang="zh-CN" altLang="en-US" dirty="0"/>
            </a:p>
          </p:txBody>
        </p:sp>
        <p:sp>
          <p:nvSpPr>
            <p:cNvPr id="133" name="文本框 132">
              <a:extLst>
                <a:ext uri="{FF2B5EF4-FFF2-40B4-BE49-F238E27FC236}">
                  <a16:creationId xmlns:a16="http://schemas.microsoft.com/office/drawing/2014/main" id="{9416E18F-1842-4A71-8B8F-F58759A3FA02}"/>
                </a:ext>
              </a:extLst>
            </p:cNvPr>
            <p:cNvSpPr txBox="1"/>
            <p:nvPr/>
          </p:nvSpPr>
          <p:spPr>
            <a:xfrm>
              <a:off x="7885037" y="853582"/>
              <a:ext cx="886648" cy="369332"/>
            </a:xfrm>
            <a:prstGeom prst="rect">
              <a:avLst/>
            </a:prstGeom>
            <a:noFill/>
          </p:spPr>
          <p:txBody>
            <a:bodyPr wrap="square" rtlCol="0">
              <a:spAutoFit/>
            </a:bodyPr>
            <a:lstStyle/>
            <a:p>
              <a:r>
                <a:rPr lang="en-US" altLang="zh-CN" dirty="0">
                  <a:highlight>
                    <a:srgbClr val="FFFF00"/>
                  </a:highlight>
                </a:rPr>
                <a:t>1/100</a:t>
              </a:r>
              <a:endParaRPr lang="zh-CN" altLang="en-US" dirty="0">
                <a:highlight>
                  <a:srgbClr val="FFFF00"/>
                </a:highlight>
              </a:endParaRPr>
            </a:p>
          </p:txBody>
        </p:sp>
        <p:sp>
          <p:nvSpPr>
            <p:cNvPr id="134" name="文本框 133">
              <a:extLst>
                <a:ext uri="{FF2B5EF4-FFF2-40B4-BE49-F238E27FC236}">
                  <a16:creationId xmlns:a16="http://schemas.microsoft.com/office/drawing/2014/main" id="{6D6FC4D2-AF4C-46DE-953F-C62A2D5F800B}"/>
                </a:ext>
              </a:extLst>
            </p:cNvPr>
            <p:cNvSpPr txBox="1"/>
            <p:nvPr/>
          </p:nvSpPr>
          <p:spPr>
            <a:xfrm>
              <a:off x="6377988" y="2073467"/>
              <a:ext cx="886648" cy="369332"/>
            </a:xfrm>
            <a:prstGeom prst="rect">
              <a:avLst/>
            </a:prstGeom>
            <a:noFill/>
          </p:spPr>
          <p:txBody>
            <a:bodyPr wrap="square" rtlCol="0">
              <a:spAutoFit/>
            </a:bodyPr>
            <a:lstStyle/>
            <a:p>
              <a:r>
                <a:rPr lang="en-US" altLang="zh-CN" dirty="0">
                  <a:highlight>
                    <a:srgbClr val="FFFF00"/>
                  </a:highlight>
                </a:rPr>
                <a:t>1/100</a:t>
              </a:r>
              <a:endParaRPr lang="zh-CN" altLang="en-US" dirty="0">
                <a:highlight>
                  <a:srgbClr val="FFFF00"/>
                </a:highlight>
              </a:endParaRPr>
            </a:p>
          </p:txBody>
        </p:sp>
        <p:sp>
          <p:nvSpPr>
            <p:cNvPr id="135" name="文本框 134">
              <a:extLst>
                <a:ext uri="{FF2B5EF4-FFF2-40B4-BE49-F238E27FC236}">
                  <a16:creationId xmlns:a16="http://schemas.microsoft.com/office/drawing/2014/main" id="{03A124F5-751E-4A50-82B8-79825CDA7699}"/>
                </a:ext>
              </a:extLst>
            </p:cNvPr>
            <p:cNvSpPr txBox="1"/>
            <p:nvPr/>
          </p:nvSpPr>
          <p:spPr>
            <a:xfrm>
              <a:off x="7971439" y="2075404"/>
              <a:ext cx="886648" cy="369332"/>
            </a:xfrm>
            <a:prstGeom prst="rect">
              <a:avLst/>
            </a:prstGeom>
            <a:noFill/>
          </p:spPr>
          <p:txBody>
            <a:bodyPr wrap="square" rtlCol="0">
              <a:spAutoFit/>
            </a:bodyPr>
            <a:lstStyle/>
            <a:p>
              <a:r>
                <a:rPr lang="en-US" altLang="zh-CN" dirty="0"/>
                <a:t>1/100</a:t>
              </a:r>
              <a:endParaRPr lang="zh-CN" altLang="en-US" dirty="0"/>
            </a:p>
          </p:txBody>
        </p:sp>
        <p:sp>
          <p:nvSpPr>
            <p:cNvPr id="136" name="文本框 135">
              <a:extLst>
                <a:ext uri="{FF2B5EF4-FFF2-40B4-BE49-F238E27FC236}">
                  <a16:creationId xmlns:a16="http://schemas.microsoft.com/office/drawing/2014/main" id="{EC2325E9-94BD-40DE-8F7E-26597244BA23}"/>
                </a:ext>
              </a:extLst>
            </p:cNvPr>
            <p:cNvSpPr txBox="1"/>
            <p:nvPr/>
          </p:nvSpPr>
          <p:spPr>
            <a:xfrm>
              <a:off x="7473308" y="1405611"/>
              <a:ext cx="638591" cy="369332"/>
            </a:xfrm>
            <a:prstGeom prst="rect">
              <a:avLst/>
            </a:prstGeom>
            <a:noFill/>
          </p:spPr>
          <p:txBody>
            <a:bodyPr wrap="square" rtlCol="0">
              <a:spAutoFit/>
            </a:bodyPr>
            <a:lstStyle/>
            <a:p>
              <a:r>
                <a:rPr lang="en-US" altLang="zh-CN" dirty="0"/>
                <a:t>1/1</a:t>
              </a:r>
              <a:endParaRPr lang="zh-CN" altLang="en-US" dirty="0"/>
            </a:p>
          </p:txBody>
        </p:sp>
      </p:grpSp>
      <p:cxnSp>
        <p:nvCxnSpPr>
          <p:cNvPr id="137" name="直接箭头连接符 136">
            <a:extLst>
              <a:ext uri="{FF2B5EF4-FFF2-40B4-BE49-F238E27FC236}">
                <a16:creationId xmlns:a16="http://schemas.microsoft.com/office/drawing/2014/main" id="{778F7F5F-999F-4417-8483-DFDB95417A43}"/>
              </a:ext>
            </a:extLst>
          </p:cNvPr>
          <p:cNvCxnSpPr/>
          <p:nvPr/>
        </p:nvCxnSpPr>
        <p:spPr>
          <a:xfrm flipH="1">
            <a:off x="9617794" y="3318700"/>
            <a:ext cx="443324" cy="339712"/>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直接箭头连接符 137">
            <a:extLst>
              <a:ext uri="{FF2B5EF4-FFF2-40B4-BE49-F238E27FC236}">
                <a16:creationId xmlns:a16="http://schemas.microsoft.com/office/drawing/2014/main" id="{FF628E50-BB0B-40F2-92FA-8B915BB9B57A}"/>
              </a:ext>
            </a:extLst>
          </p:cNvPr>
          <p:cNvCxnSpPr>
            <a:cxnSpLocks/>
          </p:cNvCxnSpPr>
          <p:nvPr/>
        </p:nvCxnSpPr>
        <p:spPr>
          <a:xfrm flipV="1">
            <a:off x="10301319" y="3404045"/>
            <a:ext cx="0" cy="6980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a:extLst>
              <a:ext uri="{FF2B5EF4-FFF2-40B4-BE49-F238E27FC236}">
                <a16:creationId xmlns:a16="http://schemas.microsoft.com/office/drawing/2014/main" id="{6E255B13-1E3C-4B31-9B94-E5A7E13BB702}"/>
              </a:ext>
            </a:extLst>
          </p:cNvPr>
          <p:cNvCxnSpPr>
            <a:cxnSpLocks/>
          </p:cNvCxnSpPr>
          <p:nvPr/>
        </p:nvCxnSpPr>
        <p:spPr>
          <a:xfrm flipH="1">
            <a:off x="10672811" y="4075707"/>
            <a:ext cx="441627" cy="33026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1B0A2E4D-8D46-43C3-A251-790689E426FA}"/>
              </a:ext>
            </a:extLst>
          </p:cNvPr>
          <p:cNvCxnSpPr>
            <a:cxnSpLocks/>
          </p:cNvCxnSpPr>
          <p:nvPr/>
        </p:nvCxnSpPr>
        <p:spPr>
          <a:xfrm>
            <a:off x="9614476" y="3989234"/>
            <a:ext cx="510796" cy="36603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FA820BC8-6560-43FF-B78F-8C9AC18F12B8}"/>
              </a:ext>
            </a:extLst>
          </p:cNvPr>
          <p:cNvCxnSpPr>
            <a:cxnSpLocks/>
          </p:cNvCxnSpPr>
          <p:nvPr/>
        </p:nvCxnSpPr>
        <p:spPr>
          <a:xfrm flipV="1">
            <a:off x="10239901" y="3430135"/>
            <a:ext cx="0" cy="64587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接箭头连接符 150">
            <a:extLst>
              <a:ext uri="{FF2B5EF4-FFF2-40B4-BE49-F238E27FC236}">
                <a16:creationId xmlns:a16="http://schemas.microsoft.com/office/drawing/2014/main" id="{E50AA89C-B935-423C-8340-527E4F725336}"/>
              </a:ext>
            </a:extLst>
          </p:cNvPr>
          <p:cNvCxnSpPr>
            <a:cxnSpLocks/>
          </p:cNvCxnSpPr>
          <p:nvPr/>
        </p:nvCxnSpPr>
        <p:spPr>
          <a:xfrm>
            <a:off x="10621808" y="3264825"/>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组合 153">
            <a:extLst>
              <a:ext uri="{FF2B5EF4-FFF2-40B4-BE49-F238E27FC236}">
                <a16:creationId xmlns:a16="http://schemas.microsoft.com/office/drawing/2014/main" id="{4F08D493-0637-46C8-BBFA-571C47E5CBCE}"/>
              </a:ext>
            </a:extLst>
          </p:cNvPr>
          <p:cNvGrpSpPr/>
          <p:nvPr/>
        </p:nvGrpSpPr>
        <p:grpSpPr>
          <a:xfrm>
            <a:off x="7572483" y="4869764"/>
            <a:ext cx="3061847" cy="1853346"/>
            <a:chOff x="6030810" y="677241"/>
            <a:chExt cx="3061847" cy="1853346"/>
          </a:xfrm>
        </p:grpSpPr>
        <p:sp>
          <p:nvSpPr>
            <p:cNvPr id="155" name="椭圆 154">
              <a:extLst>
                <a:ext uri="{FF2B5EF4-FFF2-40B4-BE49-F238E27FC236}">
                  <a16:creationId xmlns:a16="http://schemas.microsoft.com/office/drawing/2014/main" id="{47CEEF5B-7859-4C43-A993-37FD5FD22421}"/>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35E7EEE3-8D3B-4FAA-A869-3F3C1F9AF671}"/>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D8AE2EBD-A12E-4B0C-B11E-2776E1451533}"/>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6C0DCED7-3560-44D0-8B83-B5EB7F9CE533}"/>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箭头连接符 158">
              <a:extLst>
                <a:ext uri="{FF2B5EF4-FFF2-40B4-BE49-F238E27FC236}">
                  <a16:creationId xmlns:a16="http://schemas.microsoft.com/office/drawing/2014/main" id="{D2063FCF-FC04-4960-8F98-5263F58F0C6E}"/>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78659129-EEAB-4D98-AC0D-71142CD28EC6}"/>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8A9ACBFA-8B71-467E-9CEC-237C115135D4}"/>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E97884B0-EA34-410C-9AFD-38F26D6B1D61}"/>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098DB3F7-8EAC-46D7-B212-1AC649C75395}"/>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7C0C66AF-179B-441D-AB3F-6CB88D7B079C}"/>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165" name="文本框 164">
              <a:extLst>
                <a:ext uri="{FF2B5EF4-FFF2-40B4-BE49-F238E27FC236}">
                  <a16:creationId xmlns:a16="http://schemas.microsoft.com/office/drawing/2014/main" id="{F08CC8E8-D8E1-4D5C-85E0-8C24FA361815}"/>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166" name="文本框 165">
              <a:extLst>
                <a:ext uri="{FF2B5EF4-FFF2-40B4-BE49-F238E27FC236}">
                  <a16:creationId xmlns:a16="http://schemas.microsoft.com/office/drawing/2014/main" id="{3ED7F4DA-62CC-4C61-B9CA-F85C7468B90A}"/>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167" name="文本框 166">
              <a:extLst>
                <a:ext uri="{FF2B5EF4-FFF2-40B4-BE49-F238E27FC236}">
                  <a16:creationId xmlns:a16="http://schemas.microsoft.com/office/drawing/2014/main" id="{523344F7-CCAC-487E-A929-6F15D78F5309}"/>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168" name="文本框 167">
              <a:extLst>
                <a:ext uri="{FF2B5EF4-FFF2-40B4-BE49-F238E27FC236}">
                  <a16:creationId xmlns:a16="http://schemas.microsoft.com/office/drawing/2014/main" id="{5D278BD4-E6C9-4157-8473-B2BE8E1F2C42}"/>
                </a:ext>
              </a:extLst>
            </p:cNvPr>
            <p:cNvSpPr txBox="1"/>
            <p:nvPr/>
          </p:nvSpPr>
          <p:spPr>
            <a:xfrm>
              <a:off x="6030810" y="855753"/>
              <a:ext cx="1049914"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69" name="文本框 168">
              <a:extLst>
                <a:ext uri="{FF2B5EF4-FFF2-40B4-BE49-F238E27FC236}">
                  <a16:creationId xmlns:a16="http://schemas.microsoft.com/office/drawing/2014/main" id="{23B195D3-7108-4D56-AA96-6A924BE1004C}"/>
                </a:ext>
              </a:extLst>
            </p:cNvPr>
            <p:cNvSpPr txBox="1"/>
            <p:nvPr/>
          </p:nvSpPr>
          <p:spPr>
            <a:xfrm>
              <a:off x="8014792" y="825189"/>
              <a:ext cx="1042623"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0" name="文本框 169">
              <a:extLst>
                <a:ext uri="{FF2B5EF4-FFF2-40B4-BE49-F238E27FC236}">
                  <a16:creationId xmlns:a16="http://schemas.microsoft.com/office/drawing/2014/main" id="{815E4F5E-295A-48F8-BA61-9F7E3D4EE852}"/>
                </a:ext>
              </a:extLst>
            </p:cNvPr>
            <p:cNvSpPr txBox="1"/>
            <p:nvPr/>
          </p:nvSpPr>
          <p:spPr>
            <a:xfrm>
              <a:off x="6061090" y="2091977"/>
              <a:ext cx="1213125"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1" name="文本框 170">
              <a:extLst>
                <a:ext uri="{FF2B5EF4-FFF2-40B4-BE49-F238E27FC236}">
                  <a16:creationId xmlns:a16="http://schemas.microsoft.com/office/drawing/2014/main" id="{CAAC570D-4E37-472A-B605-BF578F8E4450}"/>
                </a:ext>
              </a:extLst>
            </p:cNvPr>
            <p:cNvSpPr txBox="1"/>
            <p:nvPr/>
          </p:nvSpPr>
          <p:spPr>
            <a:xfrm>
              <a:off x="8081435" y="2120609"/>
              <a:ext cx="101122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2" name="文本框 171">
              <a:extLst>
                <a:ext uri="{FF2B5EF4-FFF2-40B4-BE49-F238E27FC236}">
                  <a16:creationId xmlns:a16="http://schemas.microsoft.com/office/drawing/2014/main" id="{AF31B6A9-8DCF-4B33-B8FA-C62AF7F7FCF3}"/>
                </a:ext>
              </a:extLst>
            </p:cNvPr>
            <p:cNvSpPr txBox="1"/>
            <p:nvPr/>
          </p:nvSpPr>
          <p:spPr>
            <a:xfrm>
              <a:off x="7473309" y="1405611"/>
              <a:ext cx="411724" cy="369332"/>
            </a:xfrm>
            <a:prstGeom prst="rect">
              <a:avLst/>
            </a:prstGeom>
            <a:noFill/>
          </p:spPr>
          <p:txBody>
            <a:bodyPr wrap="square" rtlCol="0">
              <a:spAutoFit/>
            </a:bodyPr>
            <a:lstStyle/>
            <a:p>
              <a:r>
                <a:rPr lang="en-US" altLang="zh-CN" dirty="0"/>
                <a:t>1</a:t>
              </a:r>
              <a:endParaRPr lang="zh-CN" altLang="en-US" dirty="0"/>
            </a:p>
          </p:txBody>
        </p:sp>
      </p:grpSp>
      <p:cxnSp>
        <p:nvCxnSpPr>
          <p:cNvPr id="173" name="直接箭头连接符 172">
            <a:extLst>
              <a:ext uri="{FF2B5EF4-FFF2-40B4-BE49-F238E27FC236}">
                <a16:creationId xmlns:a16="http://schemas.microsoft.com/office/drawing/2014/main" id="{8C16A343-FBDD-481E-B4B1-F083D416C6CD}"/>
              </a:ext>
            </a:extLst>
          </p:cNvPr>
          <p:cNvCxnSpPr/>
          <p:nvPr/>
        </p:nvCxnSpPr>
        <p:spPr>
          <a:xfrm flipV="1">
            <a:off x="8343771" y="5368513"/>
            <a:ext cx="384148" cy="29246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C2782FC8-6640-4169-8A6F-C24C4BF9FEC2}"/>
              </a:ext>
            </a:extLst>
          </p:cNvPr>
          <p:cNvCxnSpPr>
            <a:cxnSpLocks/>
          </p:cNvCxnSpPr>
          <p:nvPr/>
        </p:nvCxnSpPr>
        <p:spPr>
          <a:xfrm>
            <a:off x="9273507" y="5325960"/>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D87651-D929-46B5-9CE2-33BB91735AA4}"/>
              </a:ext>
            </a:extLst>
          </p:cNvPr>
          <p:cNvCxnSpPr>
            <a:cxnSpLocks/>
          </p:cNvCxnSpPr>
          <p:nvPr/>
        </p:nvCxnSpPr>
        <p:spPr>
          <a:xfrm>
            <a:off x="8278396" y="6010524"/>
            <a:ext cx="510796" cy="36603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6D73D34-AFDC-4DC5-A63E-5232523CE58F}"/>
              </a:ext>
            </a:extLst>
          </p:cNvPr>
          <p:cNvCxnSpPr>
            <a:cxnSpLocks/>
          </p:cNvCxnSpPr>
          <p:nvPr/>
        </p:nvCxnSpPr>
        <p:spPr>
          <a:xfrm flipV="1">
            <a:off x="9341113" y="6081668"/>
            <a:ext cx="432729" cy="3159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7" name="矩形 176">
            <a:extLst>
              <a:ext uri="{FF2B5EF4-FFF2-40B4-BE49-F238E27FC236}">
                <a16:creationId xmlns:a16="http://schemas.microsoft.com/office/drawing/2014/main" id="{65042924-ADEF-46F0-99D8-C2FACE4AC7EA}"/>
              </a:ext>
            </a:extLst>
          </p:cNvPr>
          <p:cNvSpPr/>
          <p:nvPr/>
        </p:nvSpPr>
        <p:spPr>
          <a:xfrm>
            <a:off x="6222370" y="5628960"/>
            <a:ext cx="1204176" cy="369332"/>
          </a:xfrm>
          <a:prstGeom prst="rect">
            <a:avLst/>
          </a:prstGeom>
        </p:spPr>
        <p:txBody>
          <a:bodyPr wrap="non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循环</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200</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次</a:t>
            </a:r>
            <a:endParaRPr lang="en-US" altLang="zh-CN" b="1"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78" name="矩形: 圆角 177">
            <a:extLst>
              <a:ext uri="{FF2B5EF4-FFF2-40B4-BE49-F238E27FC236}">
                <a16:creationId xmlns:a16="http://schemas.microsoft.com/office/drawing/2014/main" id="{F304DAB7-F496-4456-B9B4-A1DC21DCF48C}"/>
              </a:ext>
            </a:extLst>
          </p:cNvPr>
          <p:cNvSpPr/>
          <p:nvPr/>
        </p:nvSpPr>
        <p:spPr>
          <a:xfrm>
            <a:off x="5871241" y="413868"/>
            <a:ext cx="5943600" cy="214648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1E4618DD-7B05-478A-8B7F-EBE3B98E554F}"/>
              </a:ext>
            </a:extLst>
          </p:cNvPr>
          <p:cNvSpPr/>
          <p:nvPr/>
        </p:nvSpPr>
        <p:spPr>
          <a:xfrm>
            <a:off x="5872614" y="2642540"/>
            <a:ext cx="5943600" cy="209428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AF2DA8D0-4894-40BD-8316-A31F93E7618D}"/>
              </a:ext>
            </a:extLst>
          </p:cNvPr>
          <p:cNvSpPr/>
          <p:nvPr/>
        </p:nvSpPr>
        <p:spPr>
          <a:xfrm>
            <a:off x="5871241" y="4825899"/>
            <a:ext cx="5943600" cy="196236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 name="箭头: 左弧形 180">
            <a:extLst>
              <a:ext uri="{FF2B5EF4-FFF2-40B4-BE49-F238E27FC236}">
                <a16:creationId xmlns:a16="http://schemas.microsoft.com/office/drawing/2014/main" id="{C33CB45F-2F18-4D65-A39D-EC397BF2DA0A}"/>
              </a:ext>
            </a:extLst>
          </p:cNvPr>
          <p:cNvSpPr/>
          <p:nvPr/>
        </p:nvSpPr>
        <p:spPr>
          <a:xfrm>
            <a:off x="5128400" y="2068533"/>
            <a:ext cx="525890" cy="1106552"/>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2" name="箭头: 左弧形 181">
            <a:extLst>
              <a:ext uri="{FF2B5EF4-FFF2-40B4-BE49-F238E27FC236}">
                <a16:creationId xmlns:a16="http://schemas.microsoft.com/office/drawing/2014/main" id="{4B11168F-748A-4224-ADD6-07BDE572FA06}"/>
              </a:ext>
            </a:extLst>
          </p:cNvPr>
          <p:cNvSpPr/>
          <p:nvPr/>
        </p:nvSpPr>
        <p:spPr>
          <a:xfrm>
            <a:off x="5158765" y="4355273"/>
            <a:ext cx="525890" cy="1106552"/>
          </a:xfrm>
          <a:prstGeom prst="curv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5444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2340762"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Ford–Fulkerson</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65DD941-C8D1-423F-AC50-7170F52F41C5}"/>
                  </a:ext>
                </a:extLst>
              </p:cNvPr>
              <p:cNvSpPr txBox="1"/>
              <p:nvPr/>
            </p:nvSpPr>
            <p:spPr>
              <a:xfrm>
                <a:off x="988592" y="1538394"/>
                <a:ext cx="10099431" cy="2616101"/>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复杂度分析</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①图中有</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条边，最坏情况下找到一条增广路径需要搜索</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m</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次，即</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𝐸</m:t>
                    </m:r>
                    <m:r>
                      <a:rPr lang="en-US" altLang="zh-CN" i="1">
                        <a:latin typeface="Cambria Math" panose="02040503050406030204" pitchFamily="18" charset="0"/>
                      </a:rPr>
                      <m:t>)</m:t>
                    </m:r>
                  </m:oMath>
                </a14:m>
                <a:endParaRPr lang="en-US" altLang="zh-CN" i="1"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b="1"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②假设最大流为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，最坏情况下每次都只增加</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的流量，因此需要寻找</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次，结合搜索的时间复杂度可知，最坏的时间复杂度为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𝐸</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𝑓</m:t>
                    </m:r>
                    <m:r>
                      <a:rPr lang="en-US" altLang="zh-CN" i="1">
                        <a:latin typeface="Cambria Math" panose="02040503050406030204" pitchFamily="18" charset="0"/>
                      </a:rPr>
                      <m:t>)</m:t>
                    </m:r>
                  </m:oMath>
                </a14:m>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因此</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算法的时间复杂度依赖于最大流的大小，实际情况下可能会很慢，但在本次实验中，因为每个队伍剩余场数和队伍数都比较小，因此最大流不会很大，实际时间复杂度并不会很高，这也是为什么最终数据测得</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算法比</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EK</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算法要快的原因之一</a:t>
                </a: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65DD941-C8D1-423F-AC50-7170F52F41C5}"/>
                  </a:ext>
                </a:extLst>
              </p:cNvPr>
              <p:cNvSpPr txBox="1">
                <a:spLocks noRot="1" noChangeAspect="1" noMove="1" noResize="1" noEditPoints="1" noAdjustHandles="1" noChangeArrowheads="1" noChangeShapeType="1" noTextEdit="1"/>
              </p:cNvSpPr>
              <p:nvPr/>
            </p:nvSpPr>
            <p:spPr>
              <a:xfrm>
                <a:off x="988592" y="1538394"/>
                <a:ext cx="10099431" cy="2616101"/>
              </a:xfrm>
              <a:prstGeom prst="rect">
                <a:avLst/>
              </a:prstGeom>
              <a:blipFill>
                <a:blip r:embed="rId3"/>
                <a:stretch>
                  <a:fillRect l="-604" t="-1163" r="-1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7518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75672C8C-B3EE-44DB-B4FD-7FBCC65B68A1}"/>
              </a:ext>
            </a:extLst>
          </p:cNvPr>
          <p:cNvSpPr txBox="1"/>
          <p:nvPr/>
        </p:nvSpPr>
        <p:spPr>
          <a:xfrm>
            <a:off x="374033" y="1221523"/>
            <a:ext cx="10099431" cy="400110"/>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基本思路</a:t>
            </a:r>
            <a:r>
              <a:rPr lang="zh-CN" altLang="en-US" dirty="0"/>
              <a:t>：</a:t>
            </a:r>
            <a:endParaRPr lang="en-US" altLang="zh-CN" dirty="0"/>
          </a:p>
        </p:txBody>
      </p:sp>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228214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Edmons</a:t>
              </a: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-Karp</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98DC58CE-7950-43B5-B388-82A54860A22B}"/>
              </a:ext>
            </a:extLst>
          </p:cNvPr>
          <p:cNvGrpSpPr/>
          <p:nvPr/>
        </p:nvGrpSpPr>
        <p:grpSpPr>
          <a:xfrm>
            <a:off x="1833010" y="1139980"/>
            <a:ext cx="1688120" cy="568570"/>
            <a:chOff x="4044462" y="1381220"/>
            <a:chExt cx="2051538" cy="568570"/>
          </a:xfrm>
        </p:grpSpPr>
        <p:sp>
          <p:nvSpPr>
            <p:cNvPr id="2" name="矩形: 圆角 1">
              <a:extLst>
                <a:ext uri="{FF2B5EF4-FFF2-40B4-BE49-F238E27FC236}">
                  <a16:creationId xmlns:a16="http://schemas.microsoft.com/office/drawing/2014/main" id="{D1AD4AB0-8F43-4175-BDB7-3B63139ABFEC}"/>
                </a:ext>
              </a:extLst>
            </p:cNvPr>
            <p:cNvSpPr/>
            <p:nvPr/>
          </p:nvSpPr>
          <p:spPr>
            <a:xfrm>
              <a:off x="4044462" y="1381220"/>
              <a:ext cx="205153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481B077-68AD-4336-8B32-27F3E6C51A84}"/>
                </a:ext>
              </a:extLst>
            </p:cNvPr>
            <p:cNvSpPr txBox="1"/>
            <p:nvPr/>
          </p:nvSpPr>
          <p:spPr>
            <a:xfrm>
              <a:off x="4167553" y="1480839"/>
              <a:ext cx="1471878" cy="369332"/>
            </a:xfrm>
            <a:prstGeom prst="rect">
              <a:avLst/>
            </a:prstGeom>
            <a:noFill/>
          </p:spPr>
          <p:txBody>
            <a:bodyPr wrap="none" rtlCol="0">
              <a:spAutoFit/>
            </a:bodyPr>
            <a:lstStyle/>
            <a:p>
              <a:r>
                <a:rPr lang="en-US" altLang="zh-CN" b="1" dirty="0" err="1">
                  <a:latin typeface="仿宋" panose="02010609060101010101" pitchFamily="49" charset="-122"/>
                  <a:ea typeface="仿宋" panose="02010609060101010101" pitchFamily="49" charset="-122"/>
                </a:rPr>
                <a:t>Edmons</a:t>
              </a:r>
              <a:r>
                <a:rPr lang="en-US" altLang="zh-CN" b="1" dirty="0">
                  <a:latin typeface="仿宋" panose="02010609060101010101" pitchFamily="49" charset="-122"/>
                  <a:ea typeface="仿宋" panose="02010609060101010101" pitchFamily="49" charset="-122"/>
                </a:rPr>
                <a:t>-Karp</a:t>
              </a:r>
              <a:endParaRPr lang="zh-CN" altLang="en-US" b="1" dirty="0">
                <a:latin typeface="仿宋" panose="02010609060101010101" pitchFamily="49" charset="-122"/>
                <a:ea typeface="仿宋" panose="02010609060101010101" pitchFamily="49" charset="-122"/>
              </a:endParaRPr>
            </a:p>
          </p:txBody>
        </p:sp>
      </p:grpSp>
      <p:grpSp>
        <p:nvGrpSpPr>
          <p:cNvPr id="12" name="组合 11">
            <a:extLst>
              <a:ext uri="{FF2B5EF4-FFF2-40B4-BE49-F238E27FC236}">
                <a16:creationId xmlns:a16="http://schemas.microsoft.com/office/drawing/2014/main" id="{979436C6-137C-4584-A577-F5210438C804}"/>
              </a:ext>
            </a:extLst>
          </p:cNvPr>
          <p:cNvGrpSpPr/>
          <p:nvPr/>
        </p:nvGrpSpPr>
        <p:grpSpPr>
          <a:xfrm>
            <a:off x="2186077" y="2016115"/>
            <a:ext cx="1181629" cy="568570"/>
            <a:chOff x="4044462" y="1381220"/>
            <a:chExt cx="2163714" cy="568570"/>
          </a:xfrm>
        </p:grpSpPr>
        <p:sp>
          <p:nvSpPr>
            <p:cNvPr id="13" name="矩形: 圆角 12">
              <a:extLst>
                <a:ext uri="{FF2B5EF4-FFF2-40B4-BE49-F238E27FC236}">
                  <a16:creationId xmlns:a16="http://schemas.microsoft.com/office/drawing/2014/main" id="{5A81D361-B1D6-45AC-92F6-2533AC0BDA53}"/>
                </a:ext>
              </a:extLst>
            </p:cNvPr>
            <p:cNvSpPr/>
            <p:nvPr/>
          </p:nvSpPr>
          <p:spPr>
            <a:xfrm>
              <a:off x="4044462" y="1381220"/>
              <a:ext cx="205153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D240C6C-D057-4974-A7FB-C2B7F96FD02B}"/>
                </a:ext>
              </a:extLst>
            </p:cNvPr>
            <p:cNvSpPr txBox="1"/>
            <p:nvPr/>
          </p:nvSpPr>
          <p:spPr>
            <a:xfrm>
              <a:off x="4167552" y="1480839"/>
              <a:ext cx="2040624"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残存网络</a:t>
              </a:r>
            </a:p>
          </p:txBody>
        </p:sp>
      </p:grpSp>
      <p:grpSp>
        <p:nvGrpSpPr>
          <p:cNvPr id="15" name="组合 14">
            <a:extLst>
              <a:ext uri="{FF2B5EF4-FFF2-40B4-BE49-F238E27FC236}">
                <a16:creationId xmlns:a16="http://schemas.microsoft.com/office/drawing/2014/main" id="{3B666C60-3617-4BDF-A26E-D085187E4484}"/>
              </a:ext>
            </a:extLst>
          </p:cNvPr>
          <p:cNvGrpSpPr/>
          <p:nvPr/>
        </p:nvGrpSpPr>
        <p:grpSpPr>
          <a:xfrm>
            <a:off x="1997952" y="3318627"/>
            <a:ext cx="1427524" cy="568570"/>
            <a:chOff x="4044462" y="1381220"/>
            <a:chExt cx="2613975" cy="568570"/>
          </a:xfrm>
        </p:grpSpPr>
        <p:sp>
          <p:nvSpPr>
            <p:cNvPr id="16" name="矩形: 圆角 15">
              <a:extLst>
                <a:ext uri="{FF2B5EF4-FFF2-40B4-BE49-F238E27FC236}">
                  <a16:creationId xmlns:a16="http://schemas.microsoft.com/office/drawing/2014/main" id="{BFC2C387-FB4F-4536-B57F-CA482A860A3B}"/>
                </a:ext>
              </a:extLst>
            </p:cNvPr>
            <p:cNvSpPr/>
            <p:nvPr/>
          </p:nvSpPr>
          <p:spPr>
            <a:xfrm>
              <a:off x="4044462" y="1381220"/>
              <a:ext cx="2613975"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39003AD-A034-445D-8BF8-1A132DEE655B}"/>
                </a:ext>
              </a:extLst>
            </p:cNvPr>
            <p:cNvSpPr txBox="1"/>
            <p:nvPr/>
          </p:nvSpPr>
          <p:spPr>
            <a:xfrm>
              <a:off x="4167552" y="1480839"/>
              <a:ext cx="2466240"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寻找增广路</a:t>
              </a:r>
            </a:p>
          </p:txBody>
        </p:sp>
      </p:grpSp>
      <p:grpSp>
        <p:nvGrpSpPr>
          <p:cNvPr id="18" name="组合 17">
            <a:extLst>
              <a:ext uri="{FF2B5EF4-FFF2-40B4-BE49-F238E27FC236}">
                <a16:creationId xmlns:a16="http://schemas.microsoft.com/office/drawing/2014/main" id="{672BB490-92BB-4BDD-A052-BCE3DFBABFE2}"/>
              </a:ext>
            </a:extLst>
          </p:cNvPr>
          <p:cNvGrpSpPr/>
          <p:nvPr/>
        </p:nvGrpSpPr>
        <p:grpSpPr>
          <a:xfrm>
            <a:off x="3336906" y="4139953"/>
            <a:ext cx="2312694" cy="568570"/>
            <a:chOff x="4044462" y="1381220"/>
            <a:chExt cx="7883593" cy="568570"/>
          </a:xfrm>
        </p:grpSpPr>
        <p:sp>
          <p:nvSpPr>
            <p:cNvPr id="19" name="矩形: 圆角 18">
              <a:extLst>
                <a:ext uri="{FF2B5EF4-FFF2-40B4-BE49-F238E27FC236}">
                  <a16:creationId xmlns:a16="http://schemas.microsoft.com/office/drawing/2014/main" id="{87F20ECD-94DC-4DFF-977B-93A16A11A9A0}"/>
                </a:ext>
              </a:extLst>
            </p:cNvPr>
            <p:cNvSpPr/>
            <p:nvPr/>
          </p:nvSpPr>
          <p:spPr>
            <a:xfrm>
              <a:off x="4044462" y="1381220"/>
              <a:ext cx="7585572"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29C0BC5-2B87-4457-98EA-72205D1D3222}"/>
                </a:ext>
              </a:extLst>
            </p:cNvPr>
            <p:cNvSpPr txBox="1"/>
            <p:nvPr/>
          </p:nvSpPr>
          <p:spPr>
            <a:xfrm>
              <a:off x="4167552" y="1480839"/>
              <a:ext cx="7760503"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寻找增广路的最小值</a:t>
              </a:r>
            </a:p>
          </p:txBody>
        </p:sp>
      </p:grpSp>
      <p:grpSp>
        <p:nvGrpSpPr>
          <p:cNvPr id="21" name="组合 20">
            <a:extLst>
              <a:ext uri="{FF2B5EF4-FFF2-40B4-BE49-F238E27FC236}">
                <a16:creationId xmlns:a16="http://schemas.microsoft.com/office/drawing/2014/main" id="{2304FB9C-3C10-4B1D-8B43-AC842477850F}"/>
              </a:ext>
            </a:extLst>
          </p:cNvPr>
          <p:cNvGrpSpPr/>
          <p:nvPr/>
        </p:nvGrpSpPr>
        <p:grpSpPr>
          <a:xfrm>
            <a:off x="274830" y="4239572"/>
            <a:ext cx="1427524" cy="568570"/>
            <a:chOff x="4044462" y="1381220"/>
            <a:chExt cx="2613975" cy="568570"/>
          </a:xfrm>
        </p:grpSpPr>
        <p:sp>
          <p:nvSpPr>
            <p:cNvPr id="22" name="矩形: 圆角 21">
              <a:extLst>
                <a:ext uri="{FF2B5EF4-FFF2-40B4-BE49-F238E27FC236}">
                  <a16:creationId xmlns:a16="http://schemas.microsoft.com/office/drawing/2014/main" id="{C915BA05-E755-428C-8E64-5F3A24023254}"/>
                </a:ext>
              </a:extLst>
            </p:cNvPr>
            <p:cNvSpPr/>
            <p:nvPr/>
          </p:nvSpPr>
          <p:spPr>
            <a:xfrm>
              <a:off x="4044462" y="1381220"/>
              <a:ext cx="2613975"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4237647-BB15-4D4D-B9A6-3F55A0773CAB}"/>
                </a:ext>
              </a:extLst>
            </p:cNvPr>
            <p:cNvSpPr txBox="1"/>
            <p:nvPr/>
          </p:nvSpPr>
          <p:spPr>
            <a:xfrm>
              <a:off x="4167552" y="1480839"/>
              <a:ext cx="2466240"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返回最大流</a:t>
              </a:r>
            </a:p>
          </p:txBody>
        </p:sp>
      </p:grpSp>
      <p:cxnSp>
        <p:nvCxnSpPr>
          <p:cNvPr id="6" name="直接箭头连接符 5">
            <a:extLst>
              <a:ext uri="{FF2B5EF4-FFF2-40B4-BE49-F238E27FC236}">
                <a16:creationId xmlns:a16="http://schemas.microsoft.com/office/drawing/2014/main" id="{622B1F85-7A8E-4285-810F-479B33877250}"/>
              </a:ext>
            </a:extLst>
          </p:cNvPr>
          <p:cNvCxnSpPr>
            <a:cxnSpLocks/>
          </p:cNvCxnSpPr>
          <p:nvPr/>
        </p:nvCxnSpPr>
        <p:spPr>
          <a:xfrm flipH="1">
            <a:off x="2746261" y="2615964"/>
            <a:ext cx="1" cy="643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365B9B0-E548-4C55-A716-AC41C8927727}"/>
              </a:ext>
            </a:extLst>
          </p:cNvPr>
          <p:cNvCxnSpPr>
            <a:cxnSpLocks/>
          </p:cNvCxnSpPr>
          <p:nvPr/>
        </p:nvCxnSpPr>
        <p:spPr>
          <a:xfrm flipV="1">
            <a:off x="2700902" y="3993260"/>
            <a:ext cx="7859" cy="13895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DF1C331-D3F5-4AAC-B0DC-C1114D1B1217}"/>
              </a:ext>
            </a:extLst>
          </p:cNvPr>
          <p:cNvCxnSpPr>
            <a:cxnSpLocks/>
          </p:cNvCxnSpPr>
          <p:nvPr/>
        </p:nvCxnSpPr>
        <p:spPr>
          <a:xfrm>
            <a:off x="3581718" y="3645430"/>
            <a:ext cx="800953" cy="3949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8A4D5924-850B-49A6-A597-AF08870BC68E}"/>
              </a:ext>
            </a:extLst>
          </p:cNvPr>
          <p:cNvCxnSpPr>
            <a:cxnSpLocks/>
          </p:cNvCxnSpPr>
          <p:nvPr/>
        </p:nvCxnSpPr>
        <p:spPr>
          <a:xfrm flipH="1">
            <a:off x="994577" y="3702531"/>
            <a:ext cx="907886" cy="47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0017ABF-E198-447F-81BB-7A92E537DFE4}"/>
              </a:ext>
            </a:extLst>
          </p:cNvPr>
          <p:cNvSpPr/>
          <p:nvPr/>
        </p:nvSpPr>
        <p:spPr>
          <a:xfrm>
            <a:off x="2368255" y="2751129"/>
            <a:ext cx="453970" cy="307777"/>
          </a:xfrm>
          <a:prstGeom prst="rect">
            <a:avLst/>
          </a:prstGeom>
        </p:spPr>
        <p:txBody>
          <a:bodyPr wrap="none">
            <a:spAutoFit/>
          </a:bodyPr>
          <a:lstStyle/>
          <a:p>
            <a:r>
              <a:rPr lang="en-US" altLang="zh-CN" sz="1400" b="1" dirty="0">
                <a:latin typeface="仿宋" panose="02010609060101010101" pitchFamily="49" charset="-122"/>
                <a:ea typeface="仿宋" panose="02010609060101010101" pitchFamily="49" charset="-122"/>
              </a:rPr>
              <a:t>BFS</a:t>
            </a:r>
            <a:endParaRPr lang="zh-CN" altLang="en-US" sz="1400" b="1" dirty="0">
              <a:latin typeface="仿宋" panose="02010609060101010101" pitchFamily="49" charset="-122"/>
              <a:ea typeface="仿宋" panose="02010609060101010101" pitchFamily="49" charset="-122"/>
            </a:endParaRPr>
          </a:p>
        </p:txBody>
      </p:sp>
      <p:sp>
        <p:nvSpPr>
          <p:cNvPr id="36" name="矩形 35">
            <a:extLst>
              <a:ext uri="{FF2B5EF4-FFF2-40B4-BE49-F238E27FC236}">
                <a16:creationId xmlns:a16="http://schemas.microsoft.com/office/drawing/2014/main" id="{7D323D33-B7EC-48F8-B346-AE1F22F6B4F7}"/>
              </a:ext>
            </a:extLst>
          </p:cNvPr>
          <p:cNvSpPr/>
          <p:nvPr/>
        </p:nvSpPr>
        <p:spPr>
          <a:xfrm>
            <a:off x="3826330" y="3548642"/>
            <a:ext cx="1261884" cy="307777"/>
          </a:xfrm>
          <a:prstGeom prst="rect">
            <a:avLst/>
          </a:prstGeom>
        </p:spPr>
        <p:txBody>
          <a:bodyPr wrap="none">
            <a:spAutoFit/>
          </a:bodyPr>
          <a:lstStyle/>
          <a:p>
            <a:r>
              <a:rPr lang="zh-CN" altLang="en-US" sz="1400" b="1" dirty="0">
                <a:latin typeface="仿宋" panose="02010609060101010101" pitchFamily="49" charset="-122"/>
                <a:ea typeface="仿宋" panose="02010609060101010101" pitchFamily="49" charset="-122"/>
              </a:rPr>
              <a:t>存在增广路径</a:t>
            </a:r>
          </a:p>
        </p:txBody>
      </p:sp>
      <p:sp>
        <p:nvSpPr>
          <p:cNvPr id="31" name="矩形 30">
            <a:extLst>
              <a:ext uri="{FF2B5EF4-FFF2-40B4-BE49-F238E27FC236}">
                <a16:creationId xmlns:a16="http://schemas.microsoft.com/office/drawing/2014/main" id="{C85AFD26-960D-4AE0-B170-6FF44D0E87EB}"/>
              </a:ext>
            </a:extLst>
          </p:cNvPr>
          <p:cNvSpPr/>
          <p:nvPr/>
        </p:nvSpPr>
        <p:spPr>
          <a:xfrm>
            <a:off x="1560341" y="4914205"/>
            <a:ext cx="1261884" cy="307777"/>
          </a:xfrm>
          <a:prstGeom prst="rect">
            <a:avLst/>
          </a:prstGeom>
        </p:spPr>
        <p:txBody>
          <a:bodyPr wrap="none">
            <a:spAutoFit/>
          </a:bodyPr>
          <a:lstStyle/>
          <a:p>
            <a:r>
              <a:rPr lang="zh-CN" altLang="en-US" sz="1400" b="1" dirty="0">
                <a:latin typeface="仿宋" panose="02010609060101010101" pitchFamily="49" charset="-122"/>
                <a:ea typeface="仿宋" panose="02010609060101010101" pitchFamily="49" charset="-122"/>
              </a:rPr>
              <a:t>更新残存网络</a:t>
            </a:r>
            <a:endParaRPr lang="zh-CN" altLang="en-US" sz="1400" dirty="0"/>
          </a:p>
        </p:txBody>
      </p:sp>
      <p:sp>
        <p:nvSpPr>
          <p:cNvPr id="32" name="文本框 31">
            <a:extLst>
              <a:ext uri="{FF2B5EF4-FFF2-40B4-BE49-F238E27FC236}">
                <a16:creationId xmlns:a16="http://schemas.microsoft.com/office/drawing/2014/main" id="{BA885788-D6FC-449B-9CF6-8AD146F32345}"/>
              </a:ext>
            </a:extLst>
          </p:cNvPr>
          <p:cNvSpPr txBox="1"/>
          <p:nvPr/>
        </p:nvSpPr>
        <p:spPr>
          <a:xfrm>
            <a:off x="294763" y="3566703"/>
            <a:ext cx="1441420" cy="307777"/>
          </a:xfrm>
          <a:prstGeom prst="rect">
            <a:avLst/>
          </a:prstGeom>
          <a:noFill/>
        </p:spPr>
        <p:txBody>
          <a:bodyPr wrap="none" rtlCol="0">
            <a:spAutoFit/>
          </a:bodyPr>
          <a:lstStyle/>
          <a:p>
            <a:r>
              <a:rPr lang="zh-CN" altLang="en-US" sz="1400" b="1" dirty="0">
                <a:latin typeface="仿宋" panose="02010609060101010101" pitchFamily="49" charset="-122"/>
                <a:ea typeface="仿宋" panose="02010609060101010101" pitchFamily="49" charset="-122"/>
              </a:rPr>
              <a:t>不存在增广路径</a:t>
            </a:r>
          </a:p>
        </p:txBody>
      </p:sp>
      <p:grpSp>
        <p:nvGrpSpPr>
          <p:cNvPr id="63" name="组合 62">
            <a:extLst>
              <a:ext uri="{FF2B5EF4-FFF2-40B4-BE49-F238E27FC236}">
                <a16:creationId xmlns:a16="http://schemas.microsoft.com/office/drawing/2014/main" id="{955DF425-6440-46D3-B834-E4A64E11DE23}"/>
              </a:ext>
            </a:extLst>
          </p:cNvPr>
          <p:cNvGrpSpPr/>
          <p:nvPr/>
        </p:nvGrpSpPr>
        <p:grpSpPr>
          <a:xfrm>
            <a:off x="6230618" y="377253"/>
            <a:ext cx="2615549" cy="1853346"/>
            <a:chOff x="6242538" y="677241"/>
            <a:chExt cx="2615549" cy="1853346"/>
          </a:xfrm>
        </p:grpSpPr>
        <p:sp>
          <p:nvSpPr>
            <p:cNvPr id="33" name="椭圆 32">
              <a:extLst>
                <a:ext uri="{FF2B5EF4-FFF2-40B4-BE49-F238E27FC236}">
                  <a16:creationId xmlns:a16="http://schemas.microsoft.com/office/drawing/2014/main" id="{52AA3F30-8802-4A77-90BA-947FB37F615C}"/>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a:extLst>
                <a:ext uri="{FF2B5EF4-FFF2-40B4-BE49-F238E27FC236}">
                  <a16:creationId xmlns:a16="http://schemas.microsoft.com/office/drawing/2014/main" id="{C1B6AB45-0B11-4316-BC08-01AD61726341}"/>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a:extLst>
                <a:ext uri="{FF2B5EF4-FFF2-40B4-BE49-F238E27FC236}">
                  <a16:creationId xmlns:a16="http://schemas.microsoft.com/office/drawing/2014/main" id="{1EEC1A9B-044A-4A21-BDA8-679765339978}"/>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3249E339-24CB-4F9F-BA04-D96A7AE01EE1}"/>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AF72EC3A-C112-4B60-8CBF-C0147EFD2AED}"/>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0A26A8D3-67DD-4F99-BE83-E0B7A4FAEE6A}"/>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3110709-61E1-40A0-B845-3FD9BF742E92}"/>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6AF12BC6-F48F-4E41-8EDA-577DD2B021A6}"/>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18CEB5F5-6F0B-4A2A-AD0E-1781810C9048}"/>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A9ADF756-97B6-433A-B08B-AF4C06C1B361}"/>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55" name="文本框 54">
              <a:extLst>
                <a:ext uri="{FF2B5EF4-FFF2-40B4-BE49-F238E27FC236}">
                  <a16:creationId xmlns:a16="http://schemas.microsoft.com/office/drawing/2014/main" id="{5A30E171-0A1F-4839-B4A3-DB5E989FAAEF}"/>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56" name="文本框 55">
              <a:extLst>
                <a:ext uri="{FF2B5EF4-FFF2-40B4-BE49-F238E27FC236}">
                  <a16:creationId xmlns:a16="http://schemas.microsoft.com/office/drawing/2014/main" id="{97492B61-D475-4C4F-A893-2FC48D030C81}"/>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58" name="文本框 57">
              <a:extLst>
                <a:ext uri="{FF2B5EF4-FFF2-40B4-BE49-F238E27FC236}">
                  <a16:creationId xmlns:a16="http://schemas.microsoft.com/office/drawing/2014/main" id="{96B8CFC0-CF17-4259-AF17-02E37B0EDC96}"/>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54" name="文本框 53">
              <a:extLst>
                <a:ext uri="{FF2B5EF4-FFF2-40B4-BE49-F238E27FC236}">
                  <a16:creationId xmlns:a16="http://schemas.microsoft.com/office/drawing/2014/main" id="{974A237F-8639-4C6E-930D-9316ED22BA21}"/>
                </a:ext>
              </a:extLst>
            </p:cNvPr>
            <p:cNvSpPr txBox="1"/>
            <p:nvPr/>
          </p:nvSpPr>
          <p:spPr>
            <a:xfrm>
              <a:off x="6531984" y="931177"/>
              <a:ext cx="886648" cy="369332"/>
            </a:xfrm>
            <a:prstGeom prst="rect">
              <a:avLst/>
            </a:prstGeom>
            <a:noFill/>
          </p:spPr>
          <p:txBody>
            <a:bodyPr wrap="square" rtlCol="0">
              <a:spAutoFit/>
            </a:bodyPr>
            <a:lstStyle/>
            <a:p>
              <a:r>
                <a:rPr lang="en-US" altLang="zh-CN" dirty="0"/>
                <a:t>100</a:t>
              </a:r>
              <a:endParaRPr lang="zh-CN" altLang="en-US" dirty="0"/>
            </a:p>
          </p:txBody>
        </p:sp>
        <p:sp>
          <p:nvSpPr>
            <p:cNvPr id="59" name="文本框 58">
              <a:extLst>
                <a:ext uri="{FF2B5EF4-FFF2-40B4-BE49-F238E27FC236}">
                  <a16:creationId xmlns:a16="http://schemas.microsoft.com/office/drawing/2014/main" id="{78BF4750-72A4-446E-99D4-4A1ED9507CEC}"/>
                </a:ext>
              </a:extLst>
            </p:cNvPr>
            <p:cNvSpPr txBox="1"/>
            <p:nvPr/>
          </p:nvSpPr>
          <p:spPr>
            <a:xfrm>
              <a:off x="7885037" y="866664"/>
              <a:ext cx="886648" cy="369332"/>
            </a:xfrm>
            <a:prstGeom prst="rect">
              <a:avLst/>
            </a:prstGeom>
            <a:noFill/>
          </p:spPr>
          <p:txBody>
            <a:bodyPr wrap="square" rtlCol="0">
              <a:spAutoFit/>
            </a:bodyPr>
            <a:lstStyle/>
            <a:p>
              <a:r>
                <a:rPr lang="en-US" altLang="zh-CN" dirty="0"/>
                <a:t>100</a:t>
              </a:r>
              <a:endParaRPr lang="zh-CN" altLang="en-US" dirty="0"/>
            </a:p>
          </p:txBody>
        </p:sp>
        <p:sp>
          <p:nvSpPr>
            <p:cNvPr id="60" name="文本框 59">
              <a:extLst>
                <a:ext uri="{FF2B5EF4-FFF2-40B4-BE49-F238E27FC236}">
                  <a16:creationId xmlns:a16="http://schemas.microsoft.com/office/drawing/2014/main" id="{9E3D80AC-7728-4C8E-B449-A038CE8D1D70}"/>
                </a:ext>
              </a:extLst>
            </p:cNvPr>
            <p:cNvSpPr txBox="1"/>
            <p:nvPr/>
          </p:nvSpPr>
          <p:spPr>
            <a:xfrm>
              <a:off x="6504538" y="2078050"/>
              <a:ext cx="886648" cy="369332"/>
            </a:xfrm>
            <a:prstGeom prst="rect">
              <a:avLst/>
            </a:prstGeom>
            <a:noFill/>
          </p:spPr>
          <p:txBody>
            <a:bodyPr wrap="square" rtlCol="0">
              <a:spAutoFit/>
            </a:bodyPr>
            <a:lstStyle/>
            <a:p>
              <a:r>
                <a:rPr lang="en-US" altLang="zh-CN" dirty="0"/>
                <a:t>100</a:t>
              </a:r>
              <a:endParaRPr lang="zh-CN" altLang="en-US" dirty="0"/>
            </a:p>
          </p:txBody>
        </p:sp>
        <p:sp>
          <p:nvSpPr>
            <p:cNvPr id="61" name="文本框 60">
              <a:extLst>
                <a:ext uri="{FF2B5EF4-FFF2-40B4-BE49-F238E27FC236}">
                  <a16:creationId xmlns:a16="http://schemas.microsoft.com/office/drawing/2014/main" id="{4E08EA72-E8FE-4B33-9FE4-25FC03099374}"/>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62" name="文本框 61">
              <a:extLst>
                <a:ext uri="{FF2B5EF4-FFF2-40B4-BE49-F238E27FC236}">
                  <a16:creationId xmlns:a16="http://schemas.microsoft.com/office/drawing/2014/main" id="{F0126376-00FB-4DE3-9D96-7534ECB30A24}"/>
                </a:ext>
              </a:extLst>
            </p:cNvPr>
            <p:cNvSpPr txBox="1"/>
            <p:nvPr/>
          </p:nvSpPr>
          <p:spPr>
            <a:xfrm>
              <a:off x="7473309" y="1405611"/>
              <a:ext cx="411724" cy="369332"/>
            </a:xfrm>
            <a:prstGeom prst="rect">
              <a:avLst/>
            </a:prstGeom>
            <a:noFill/>
          </p:spPr>
          <p:txBody>
            <a:bodyPr wrap="square" rtlCol="0">
              <a:spAutoFit/>
            </a:bodyPr>
            <a:lstStyle/>
            <a:p>
              <a:r>
                <a:rPr lang="en-US" altLang="zh-CN" dirty="0"/>
                <a:t>1</a:t>
              </a:r>
              <a:endParaRPr lang="zh-CN" altLang="en-US" dirty="0"/>
            </a:p>
          </p:txBody>
        </p:sp>
      </p:grpSp>
      <p:grpSp>
        <p:nvGrpSpPr>
          <p:cNvPr id="64" name="组合 63">
            <a:extLst>
              <a:ext uri="{FF2B5EF4-FFF2-40B4-BE49-F238E27FC236}">
                <a16:creationId xmlns:a16="http://schemas.microsoft.com/office/drawing/2014/main" id="{74623371-D5B0-42C8-9551-D390AFB3ECA9}"/>
              </a:ext>
            </a:extLst>
          </p:cNvPr>
          <p:cNvGrpSpPr/>
          <p:nvPr/>
        </p:nvGrpSpPr>
        <p:grpSpPr>
          <a:xfrm>
            <a:off x="9024190" y="377253"/>
            <a:ext cx="2720973" cy="1853346"/>
            <a:chOff x="6137114" y="677241"/>
            <a:chExt cx="2720973" cy="1853346"/>
          </a:xfrm>
        </p:grpSpPr>
        <p:sp>
          <p:nvSpPr>
            <p:cNvPr id="65" name="椭圆 64">
              <a:extLst>
                <a:ext uri="{FF2B5EF4-FFF2-40B4-BE49-F238E27FC236}">
                  <a16:creationId xmlns:a16="http://schemas.microsoft.com/office/drawing/2014/main" id="{6E1F385F-E375-4B63-B2A0-F60C02439548}"/>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a:extLst>
                <a:ext uri="{FF2B5EF4-FFF2-40B4-BE49-F238E27FC236}">
                  <a16:creationId xmlns:a16="http://schemas.microsoft.com/office/drawing/2014/main" id="{7CA0D006-C13D-4A80-BDF2-47B0990AA0E4}"/>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a:extLst>
                <a:ext uri="{FF2B5EF4-FFF2-40B4-BE49-F238E27FC236}">
                  <a16:creationId xmlns:a16="http://schemas.microsoft.com/office/drawing/2014/main" id="{98568F4D-D696-481B-8A40-698B1D8A5446}"/>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a:extLst>
                <a:ext uri="{FF2B5EF4-FFF2-40B4-BE49-F238E27FC236}">
                  <a16:creationId xmlns:a16="http://schemas.microsoft.com/office/drawing/2014/main" id="{2B402C8D-2D48-4AF7-8CC8-CADFCC877B06}"/>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9" name="直接箭头连接符 68">
              <a:extLst>
                <a:ext uri="{FF2B5EF4-FFF2-40B4-BE49-F238E27FC236}">
                  <a16:creationId xmlns:a16="http://schemas.microsoft.com/office/drawing/2014/main" id="{EB6D66CB-DC68-4BAC-896D-7B862AEB9250}"/>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BEF2F741-6D68-471C-A36E-B0F89BF57F46}"/>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D9CB80DA-D97C-4F3D-9850-C946983C297E}"/>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B639E28C-5A3D-4FF8-9849-1641DA556AAA}"/>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86618ED7-DD51-4DFF-9FEE-3E2528A59C01}"/>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8E8284BA-C5FB-417F-8961-8BA302E46B69}"/>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75" name="文本框 74">
              <a:extLst>
                <a:ext uri="{FF2B5EF4-FFF2-40B4-BE49-F238E27FC236}">
                  <a16:creationId xmlns:a16="http://schemas.microsoft.com/office/drawing/2014/main" id="{DD3709E5-8204-4458-80E2-EAFCA1D552FE}"/>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76" name="文本框 75">
              <a:extLst>
                <a:ext uri="{FF2B5EF4-FFF2-40B4-BE49-F238E27FC236}">
                  <a16:creationId xmlns:a16="http://schemas.microsoft.com/office/drawing/2014/main" id="{C0F28107-03ED-4562-9B61-237DFC83F22C}"/>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77" name="文本框 76">
              <a:extLst>
                <a:ext uri="{FF2B5EF4-FFF2-40B4-BE49-F238E27FC236}">
                  <a16:creationId xmlns:a16="http://schemas.microsoft.com/office/drawing/2014/main" id="{64CD61BA-9938-4F7D-A156-B5866097F467}"/>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78" name="文本框 77">
              <a:extLst>
                <a:ext uri="{FF2B5EF4-FFF2-40B4-BE49-F238E27FC236}">
                  <a16:creationId xmlns:a16="http://schemas.microsoft.com/office/drawing/2014/main" id="{2BAC4F13-DC64-47D5-B944-07AC545901D1}"/>
                </a:ext>
              </a:extLst>
            </p:cNvPr>
            <p:cNvSpPr txBox="1"/>
            <p:nvPr/>
          </p:nvSpPr>
          <p:spPr>
            <a:xfrm>
              <a:off x="6137114" y="831713"/>
              <a:ext cx="111117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79" name="文本框 78">
              <a:extLst>
                <a:ext uri="{FF2B5EF4-FFF2-40B4-BE49-F238E27FC236}">
                  <a16:creationId xmlns:a16="http://schemas.microsoft.com/office/drawing/2014/main" id="{0AC98B00-8EA7-4EF0-85D2-84CBF5EB2AC1}"/>
                </a:ext>
              </a:extLst>
            </p:cNvPr>
            <p:cNvSpPr txBox="1"/>
            <p:nvPr/>
          </p:nvSpPr>
          <p:spPr>
            <a:xfrm>
              <a:off x="7885037" y="866664"/>
              <a:ext cx="886648" cy="369332"/>
            </a:xfrm>
            <a:prstGeom prst="rect">
              <a:avLst/>
            </a:prstGeom>
            <a:noFill/>
          </p:spPr>
          <p:txBody>
            <a:bodyPr wrap="square" rtlCol="0">
              <a:spAutoFit/>
            </a:bodyPr>
            <a:lstStyle/>
            <a:p>
              <a:r>
                <a:rPr lang="en-US" altLang="zh-CN" dirty="0"/>
                <a:t>100</a:t>
              </a:r>
              <a:endParaRPr lang="zh-CN" altLang="en-US" dirty="0"/>
            </a:p>
          </p:txBody>
        </p:sp>
        <p:sp>
          <p:nvSpPr>
            <p:cNvPr id="81" name="文本框 80">
              <a:extLst>
                <a:ext uri="{FF2B5EF4-FFF2-40B4-BE49-F238E27FC236}">
                  <a16:creationId xmlns:a16="http://schemas.microsoft.com/office/drawing/2014/main" id="{8809ABC4-0E65-4FCB-A3FA-5A331ECBE773}"/>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82" name="文本框 81">
              <a:extLst>
                <a:ext uri="{FF2B5EF4-FFF2-40B4-BE49-F238E27FC236}">
                  <a16:creationId xmlns:a16="http://schemas.microsoft.com/office/drawing/2014/main" id="{F17F45FD-C952-41E4-8B59-05CC5CD223C3}"/>
                </a:ext>
              </a:extLst>
            </p:cNvPr>
            <p:cNvSpPr txBox="1"/>
            <p:nvPr/>
          </p:nvSpPr>
          <p:spPr>
            <a:xfrm>
              <a:off x="7473308" y="1405611"/>
              <a:ext cx="638591" cy="369332"/>
            </a:xfrm>
            <a:prstGeom prst="rect">
              <a:avLst/>
            </a:prstGeom>
            <a:noFill/>
          </p:spPr>
          <p:txBody>
            <a:bodyPr wrap="square" rtlCol="0">
              <a:spAutoFit/>
            </a:bodyPr>
            <a:lstStyle/>
            <a:p>
              <a:r>
                <a:rPr lang="en-US" altLang="zh-CN" dirty="0"/>
                <a:t>1</a:t>
              </a:r>
              <a:endParaRPr lang="zh-CN" altLang="en-US" dirty="0"/>
            </a:p>
          </p:txBody>
        </p:sp>
      </p:grpSp>
      <p:grpSp>
        <p:nvGrpSpPr>
          <p:cNvPr id="118" name="组合 117">
            <a:extLst>
              <a:ext uri="{FF2B5EF4-FFF2-40B4-BE49-F238E27FC236}">
                <a16:creationId xmlns:a16="http://schemas.microsoft.com/office/drawing/2014/main" id="{F657A991-8C5E-4C91-84D3-5E8B01217F6B}"/>
              </a:ext>
            </a:extLst>
          </p:cNvPr>
          <p:cNvGrpSpPr/>
          <p:nvPr/>
        </p:nvGrpSpPr>
        <p:grpSpPr>
          <a:xfrm>
            <a:off x="9126110" y="2701631"/>
            <a:ext cx="2730953" cy="1853346"/>
            <a:chOff x="6242538" y="677241"/>
            <a:chExt cx="2730953" cy="1853346"/>
          </a:xfrm>
        </p:grpSpPr>
        <p:sp>
          <p:nvSpPr>
            <p:cNvPr id="119" name="椭圆 118">
              <a:extLst>
                <a:ext uri="{FF2B5EF4-FFF2-40B4-BE49-F238E27FC236}">
                  <a16:creationId xmlns:a16="http://schemas.microsoft.com/office/drawing/2014/main" id="{D280898D-3F55-41E4-835E-48B202A5D129}"/>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椭圆 119">
              <a:extLst>
                <a:ext uri="{FF2B5EF4-FFF2-40B4-BE49-F238E27FC236}">
                  <a16:creationId xmlns:a16="http://schemas.microsoft.com/office/drawing/2014/main" id="{8136616E-EF19-4175-AB68-6A7F38894368}"/>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椭圆 120">
              <a:extLst>
                <a:ext uri="{FF2B5EF4-FFF2-40B4-BE49-F238E27FC236}">
                  <a16:creationId xmlns:a16="http://schemas.microsoft.com/office/drawing/2014/main" id="{63692074-1660-4C07-B668-EF800B32C240}"/>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a:extLst>
                <a:ext uri="{FF2B5EF4-FFF2-40B4-BE49-F238E27FC236}">
                  <a16:creationId xmlns:a16="http://schemas.microsoft.com/office/drawing/2014/main" id="{71F82646-AB3B-4972-A208-8E68A8FC5FB6}"/>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3" name="直接箭头连接符 122">
              <a:extLst>
                <a:ext uri="{FF2B5EF4-FFF2-40B4-BE49-F238E27FC236}">
                  <a16:creationId xmlns:a16="http://schemas.microsoft.com/office/drawing/2014/main" id="{446970A9-BBBD-4E3C-B6E5-9315BC79878F}"/>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a:extLst>
                <a:ext uri="{FF2B5EF4-FFF2-40B4-BE49-F238E27FC236}">
                  <a16:creationId xmlns:a16="http://schemas.microsoft.com/office/drawing/2014/main" id="{992224C3-EF49-4C79-BC59-BF6C11E1A6AE}"/>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直接箭头连接符 124">
              <a:extLst>
                <a:ext uri="{FF2B5EF4-FFF2-40B4-BE49-F238E27FC236}">
                  <a16:creationId xmlns:a16="http://schemas.microsoft.com/office/drawing/2014/main" id="{06A90110-1E31-4F70-9C0E-1DD77EAF3310}"/>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902A55F8-E6D9-4646-A875-B6089B409B38}"/>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BA8A8167-076B-450D-AD24-B0990C4A9060}"/>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148FC719-C016-4E39-A78C-C0950CEF504F}"/>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129" name="文本框 128">
              <a:extLst>
                <a:ext uri="{FF2B5EF4-FFF2-40B4-BE49-F238E27FC236}">
                  <a16:creationId xmlns:a16="http://schemas.microsoft.com/office/drawing/2014/main" id="{080C9A27-7C0E-42CF-9388-63A2C570D909}"/>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130" name="文本框 129">
              <a:extLst>
                <a:ext uri="{FF2B5EF4-FFF2-40B4-BE49-F238E27FC236}">
                  <a16:creationId xmlns:a16="http://schemas.microsoft.com/office/drawing/2014/main" id="{600A8154-6CA3-41DF-8B05-6304454957F9}"/>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131" name="文本框 130">
              <a:extLst>
                <a:ext uri="{FF2B5EF4-FFF2-40B4-BE49-F238E27FC236}">
                  <a16:creationId xmlns:a16="http://schemas.microsoft.com/office/drawing/2014/main" id="{2A9F98B2-FAB0-478D-9253-7385B8F0E6D5}"/>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133" name="文本框 132">
              <a:extLst>
                <a:ext uri="{FF2B5EF4-FFF2-40B4-BE49-F238E27FC236}">
                  <a16:creationId xmlns:a16="http://schemas.microsoft.com/office/drawing/2014/main" id="{9416E18F-1842-4A71-8B8F-F58759A3FA02}"/>
                </a:ext>
              </a:extLst>
            </p:cNvPr>
            <p:cNvSpPr txBox="1"/>
            <p:nvPr/>
          </p:nvSpPr>
          <p:spPr>
            <a:xfrm>
              <a:off x="7837768" y="781534"/>
              <a:ext cx="1135723"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35" name="文本框 134">
              <a:extLst>
                <a:ext uri="{FF2B5EF4-FFF2-40B4-BE49-F238E27FC236}">
                  <a16:creationId xmlns:a16="http://schemas.microsoft.com/office/drawing/2014/main" id="{03A124F5-751E-4A50-82B8-79825CDA7699}"/>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136" name="文本框 135">
              <a:extLst>
                <a:ext uri="{FF2B5EF4-FFF2-40B4-BE49-F238E27FC236}">
                  <a16:creationId xmlns:a16="http://schemas.microsoft.com/office/drawing/2014/main" id="{EC2325E9-94BD-40DE-8F7E-26597244BA23}"/>
                </a:ext>
              </a:extLst>
            </p:cNvPr>
            <p:cNvSpPr txBox="1"/>
            <p:nvPr/>
          </p:nvSpPr>
          <p:spPr>
            <a:xfrm>
              <a:off x="7473308" y="1405611"/>
              <a:ext cx="638591" cy="369332"/>
            </a:xfrm>
            <a:prstGeom prst="rect">
              <a:avLst/>
            </a:prstGeom>
            <a:noFill/>
          </p:spPr>
          <p:txBody>
            <a:bodyPr wrap="square" rtlCol="0">
              <a:spAutoFit/>
            </a:bodyPr>
            <a:lstStyle/>
            <a:p>
              <a:r>
                <a:rPr lang="en-US" altLang="zh-CN" dirty="0"/>
                <a:t>1</a:t>
              </a:r>
              <a:endParaRPr lang="zh-CN" altLang="en-US" dirty="0"/>
            </a:p>
          </p:txBody>
        </p:sp>
      </p:grpSp>
      <p:cxnSp>
        <p:nvCxnSpPr>
          <p:cNvPr id="151" name="直接箭头连接符 150">
            <a:extLst>
              <a:ext uri="{FF2B5EF4-FFF2-40B4-BE49-F238E27FC236}">
                <a16:creationId xmlns:a16="http://schemas.microsoft.com/office/drawing/2014/main" id="{E50AA89C-B935-423C-8340-527E4F725336}"/>
              </a:ext>
            </a:extLst>
          </p:cNvPr>
          <p:cNvCxnSpPr>
            <a:cxnSpLocks/>
          </p:cNvCxnSpPr>
          <p:nvPr/>
        </p:nvCxnSpPr>
        <p:spPr>
          <a:xfrm>
            <a:off x="10623561" y="3119230"/>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54" name="组合 153">
            <a:extLst>
              <a:ext uri="{FF2B5EF4-FFF2-40B4-BE49-F238E27FC236}">
                <a16:creationId xmlns:a16="http://schemas.microsoft.com/office/drawing/2014/main" id="{4F08D493-0637-46C8-BBFA-571C47E5CBCE}"/>
              </a:ext>
            </a:extLst>
          </p:cNvPr>
          <p:cNvGrpSpPr/>
          <p:nvPr/>
        </p:nvGrpSpPr>
        <p:grpSpPr>
          <a:xfrm>
            <a:off x="8855323" y="4736381"/>
            <a:ext cx="3061847" cy="1853346"/>
            <a:chOff x="6030810" y="677241"/>
            <a:chExt cx="3061847" cy="1853346"/>
          </a:xfrm>
        </p:grpSpPr>
        <p:sp>
          <p:nvSpPr>
            <p:cNvPr id="155" name="椭圆 154">
              <a:extLst>
                <a:ext uri="{FF2B5EF4-FFF2-40B4-BE49-F238E27FC236}">
                  <a16:creationId xmlns:a16="http://schemas.microsoft.com/office/drawing/2014/main" id="{47CEEF5B-7859-4C43-A993-37FD5FD22421}"/>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椭圆 155">
              <a:extLst>
                <a:ext uri="{FF2B5EF4-FFF2-40B4-BE49-F238E27FC236}">
                  <a16:creationId xmlns:a16="http://schemas.microsoft.com/office/drawing/2014/main" id="{35E7EEE3-8D3B-4FAA-A869-3F3C1F9AF671}"/>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椭圆 156">
              <a:extLst>
                <a:ext uri="{FF2B5EF4-FFF2-40B4-BE49-F238E27FC236}">
                  <a16:creationId xmlns:a16="http://schemas.microsoft.com/office/drawing/2014/main" id="{D8AE2EBD-A12E-4B0C-B11E-2776E1451533}"/>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椭圆 157">
              <a:extLst>
                <a:ext uri="{FF2B5EF4-FFF2-40B4-BE49-F238E27FC236}">
                  <a16:creationId xmlns:a16="http://schemas.microsoft.com/office/drawing/2014/main" id="{6C0DCED7-3560-44D0-8B83-B5EB7F9CE533}"/>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9" name="直接箭头连接符 158">
              <a:extLst>
                <a:ext uri="{FF2B5EF4-FFF2-40B4-BE49-F238E27FC236}">
                  <a16:creationId xmlns:a16="http://schemas.microsoft.com/office/drawing/2014/main" id="{D2063FCF-FC04-4960-8F98-5263F58F0C6E}"/>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78659129-EEAB-4D98-AC0D-71142CD28EC6}"/>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8A9ACBFA-8B71-467E-9CEC-237C115135D4}"/>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E97884B0-EA34-410C-9AFD-38F26D6B1D61}"/>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098DB3F7-8EAC-46D7-B212-1AC649C75395}"/>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文本框 163">
              <a:extLst>
                <a:ext uri="{FF2B5EF4-FFF2-40B4-BE49-F238E27FC236}">
                  <a16:creationId xmlns:a16="http://schemas.microsoft.com/office/drawing/2014/main" id="{7C0C66AF-179B-441D-AB3F-6CB88D7B079C}"/>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165" name="文本框 164">
              <a:extLst>
                <a:ext uri="{FF2B5EF4-FFF2-40B4-BE49-F238E27FC236}">
                  <a16:creationId xmlns:a16="http://schemas.microsoft.com/office/drawing/2014/main" id="{F08CC8E8-D8E1-4D5C-85E0-8C24FA361815}"/>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166" name="文本框 165">
              <a:extLst>
                <a:ext uri="{FF2B5EF4-FFF2-40B4-BE49-F238E27FC236}">
                  <a16:creationId xmlns:a16="http://schemas.microsoft.com/office/drawing/2014/main" id="{3ED7F4DA-62CC-4C61-B9CA-F85C7468B90A}"/>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167" name="文本框 166">
              <a:extLst>
                <a:ext uri="{FF2B5EF4-FFF2-40B4-BE49-F238E27FC236}">
                  <a16:creationId xmlns:a16="http://schemas.microsoft.com/office/drawing/2014/main" id="{523344F7-CCAC-487E-A929-6F15D78F5309}"/>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168" name="文本框 167">
              <a:extLst>
                <a:ext uri="{FF2B5EF4-FFF2-40B4-BE49-F238E27FC236}">
                  <a16:creationId xmlns:a16="http://schemas.microsoft.com/office/drawing/2014/main" id="{5D278BD4-E6C9-4157-8473-B2BE8E1F2C42}"/>
                </a:ext>
              </a:extLst>
            </p:cNvPr>
            <p:cNvSpPr txBox="1"/>
            <p:nvPr/>
          </p:nvSpPr>
          <p:spPr>
            <a:xfrm>
              <a:off x="6030810" y="855753"/>
              <a:ext cx="1049914"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69" name="文本框 168">
              <a:extLst>
                <a:ext uri="{FF2B5EF4-FFF2-40B4-BE49-F238E27FC236}">
                  <a16:creationId xmlns:a16="http://schemas.microsoft.com/office/drawing/2014/main" id="{23B195D3-7108-4D56-AA96-6A924BE1004C}"/>
                </a:ext>
              </a:extLst>
            </p:cNvPr>
            <p:cNvSpPr txBox="1"/>
            <p:nvPr/>
          </p:nvSpPr>
          <p:spPr>
            <a:xfrm>
              <a:off x="8014792" y="825189"/>
              <a:ext cx="1042623"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0" name="文本框 169">
              <a:extLst>
                <a:ext uri="{FF2B5EF4-FFF2-40B4-BE49-F238E27FC236}">
                  <a16:creationId xmlns:a16="http://schemas.microsoft.com/office/drawing/2014/main" id="{815E4F5E-295A-48F8-BA61-9F7E3D4EE852}"/>
                </a:ext>
              </a:extLst>
            </p:cNvPr>
            <p:cNvSpPr txBox="1"/>
            <p:nvPr/>
          </p:nvSpPr>
          <p:spPr>
            <a:xfrm>
              <a:off x="6061090" y="2091977"/>
              <a:ext cx="1213125"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1" name="文本框 170">
              <a:extLst>
                <a:ext uri="{FF2B5EF4-FFF2-40B4-BE49-F238E27FC236}">
                  <a16:creationId xmlns:a16="http://schemas.microsoft.com/office/drawing/2014/main" id="{CAAC570D-4E37-472A-B605-BF578F8E4450}"/>
                </a:ext>
              </a:extLst>
            </p:cNvPr>
            <p:cNvSpPr txBox="1"/>
            <p:nvPr/>
          </p:nvSpPr>
          <p:spPr>
            <a:xfrm>
              <a:off x="8081435" y="2120609"/>
              <a:ext cx="101122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172" name="文本框 171">
              <a:extLst>
                <a:ext uri="{FF2B5EF4-FFF2-40B4-BE49-F238E27FC236}">
                  <a16:creationId xmlns:a16="http://schemas.microsoft.com/office/drawing/2014/main" id="{AF31B6A9-8DCF-4B33-B8FA-C62AF7F7FCF3}"/>
                </a:ext>
              </a:extLst>
            </p:cNvPr>
            <p:cNvSpPr txBox="1"/>
            <p:nvPr/>
          </p:nvSpPr>
          <p:spPr>
            <a:xfrm>
              <a:off x="7473309" y="1405611"/>
              <a:ext cx="411724" cy="369332"/>
            </a:xfrm>
            <a:prstGeom prst="rect">
              <a:avLst/>
            </a:prstGeom>
            <a:noFill/>
          </p:spPr>
          <p:txBody>
            <a:bodyPr wrap="square" rtlCol="0">
              <a:spAutoFit/>
            </a:bodyPr>
            <a:lstStyle/>
            <a:p>
              <a:r>
                <a:rPr lang="en-US" altLang="zh-CN" dirty="0"/>
                <a:t>1</a:t>
              </a:r>
              <a:endParaRPr lang="zh-CN" altLang="en-US" dirty="0"/>
            </a:p>
          </p:txBody>
        </p:sp>
      </p:grpSp>
      <p:cxnSp>
        <p:nvCxnSpPr>
          <p:cNvPr id="173" name="直接箭头连接符 172">
            <a:extLst>
              <a:ext uri="{FF2B5EF4-FFF2-40B4-BE49-F238E27FC236}">
                <a16:creationId xmlns:a16="http://schemas.microsoft.com/office/drawing/2014/main" id="{8C16A343-FBDD-481E-B4B1-F083D416C6CD}"/>
              </a:ext>
            </a:extLst>
          </p:cNvPr>
          <p:cNvCxnSpPr/>
          <p:nvPr/>
        </p:nvCxnSpPr>
        <p:spPr>
          <a:xfrm flipV="1">
            <a:off x="9626611" y="5235130"/>
            <a:ext cx="384148" cy="29246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C2782FC8-6640-4169-8A6F-C24C4BF9FEC2}"/>
              </a:ext>
            </a:extLst>
          </p:cNvPr>
          <p:cNvCxnSpPr>
            <a:cxnSpLocks/>
          </p:cNvCxnSpPr>
          <p:nvPr/>
        </p:nvCxnSpPr>
        <p:spPr>
          <a:xfrm>
            <a:off x="10556347" y="5192577"/>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0D87651-D929-46B5-9CE2-33BB91735AA4}"/>
              </a:ext>
            </a:extLst>
          </p:cNvPr>
          <p:cNvCxnSpPr>
            <a:cxnSpLocks/>
          </p:cNvCxnSpPr>
          <p:nvPr/>
        </p:nvCxnSpPr>
        <p:spPr>
          <a:xfrm>
            <a:off x="9561236" y="5877141"/>
            <a:ext cx="510796" cy="36603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接箭头连接符 175">
            <a:extLst>
              <a:ext uri="{FF2B5EF4-FFF2-40B4-BE49-F238E27FC236}">
                <a16:creationId xmlns:a16="http://schemas.microsoft.com/office/drawing/2014/main" id="{66D73D34-AFDC-4DC5-A63E-5232523CE58F}"/>
              </a:ext>
            </a:extLst>
          </p:cNvPr>
          <p:cNvCxnSpPr>
            <a:cxnSpLocks/>
          </p:cNvCxnSpPr>
          <p:nvPr/>
        </p:nvCxnSpPr>
        <p:spPr>
          <a:xfrm flipV="1">
            <a:off x="10623953" y="5948285"/>
            <a:ext cx="432729" cy="3159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78" name="矩形: 圆角 177">
            <a:extLst>
              <a:ext uri="{FF2B5EF4-FFF2-40B4-BE49-F238E27FC236}">
                <a16:creationId xmlns:a16="http://schemas.microsoft.com/office/drawing/2014/main" id="{F304DAB7-F496-4456-B9B4-A1DC21DCF48C}"/>
              </a:ext>
            </a:extLst>
          </p:cNvPr>
          <p:cNvSpPr/>
          <p:nvPr/>
        </p:nvSpPr>
        <p:spPr>
          <a:xfrm>
            <a:off x="5872994" y="268273"/>
            <a:ext cx="5943600" cy="2146483"/>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圆角 178">
            <a:extLst>
              <a:ext uri="{FF2B5EF4-FFF2-40B4-BE49-F238E27FC236}">
                <a16:creationId xmlns:a16="http://schemas.microsoft.com/office/drawing/2014/main" id="{1E4618DD-7B05-478A-8B7F-EBE3B98E554F}"/>
              </a:ext>
            </a:extLst>
          </p:cNvPr>
          <p:cNvSpPr/>
          <p:nvPr/>
        </p:nvSpPr>
        <p:spPr>
          <a:xfrm>
            <a:off x="5874367" y="2496945"/>
            <a:ext cx="5943600" cy="2094285"/>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矩形: 圆角 179">
            <a:extLst>
              <a:ext uri="{FF2B5EF4-FFF2-40B4-BE49-F238E27FC236}">
                <a16:creationId xmlns:a16="http://schemas.microsoft.com/office/drawing/2014/main" id="{AF2DA8D0-4894-40BD-8316-A31F93E7618D}"/>
              </a:ext>
            </a:extLst>
          </p:cNvPr>
          <p:cNvSpPr/>
          <p:nvPr/>
        </p:nvSpPr>
        <p:spPr>
          <a:xfrm>
            <a:off x="5872994" y="4664579"/>
            <a:ext cx="5943600" cy="197635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3" name="组合 182">
            <a:extLst>
              <a:ext uri="{FF2B5EF4-FFF2-40B4-BE49-F238E27FC236}">
                <a16:creationId xmlns:a16="http://schemas.microsoft.com/office/drawing/2014/main" id="{CCD03E11-8A7C-41C0-84B8-09EE3E452370}"/>
              </a:ext>
            </a:extLst>
          </p:cNvPr>
          <p:cNvGrpSpPr/>
          <p:nvPr/>
        </p:nvGrpSpPr>
        <p:grpSpPr>
          <a:xfrm>
            <a:off x="2016958" y="5462783"/>
            <a:ext cx="1383605" cy="568570"/>
            <a:chOff x="4044462" y="1381220"/>
            <a:chExt cx="7585572" cy="568570"/>
          </a:xfrm>
        </p:grpSpPr>
        <p:sp>
          <p:nvSpPr>
            <p:cNvPr id="184" name="矩形: 圆角 183">
              <a:extLst>
                <a:ext uri="{FF2B5EF4-FFF2-40B4-BE49-F238E27FC236}">
                  <a16:creationId xmlns:a16="http://schemas.microsoft.com/office/drawing/2014/main" id="{907DF418-5484-478A-BD95-045ED8665F84}"/>
                </a:ext>
              </a:extLst>
            </p:cNvPr>
            <p:cNvSpPr/>
            <p:nvPr/>
          </p:nvSpPr>
          <p:spPr>
            <a:xfrm>
              <a:off x="4044462" y="1381220"/>
              <a:ext cx="7585572"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文本框 184">
              <a:extLst>
                <a:ext uri="{FF2B5EF4-FFF2-40B4-BE49-F238E27FC236}">
                  <a16:creationId xmlns:a16="http://schemas.microsoft.com/office/drawing/2014/main" id="{F999AFCB-DE5B-4242-B578-BC1B33AA6988}"/>
                </a:ext>
              </a:extLst>
            </p:cNvPr>
            <p:cNvSpPr txBox="1"/>
            <p:nvPr/>
          </p:nvSpPr>
          <p:spPr>
            <a:xfrm>
              <a:off x="4167552" y="1480839"/>
              <a:ext cx="4591169"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累加最大流</a:t>
              </a:r>
            </a:p>
          </p:txBody>
        </p:sp>
      </p:grpSp>
      <p:cxnSp>
        <p:nvCxnSpPr>
          <p:cNvPr id="186" name="直接箭头连接符 185">
            <a:extLst>
              <a:ext uri="{FF2B5EF4-FFF2-40B4-BE49-F238E27FC236}">
                <a16:creationId xmlns:a16="http://schemas.microsoft.com/office/drawing/2014/main" id="{3F98CE28-A7D9-4DD1-998D-1B90FF22497C}"/>
              </a:ext>
            </a:extLst>
          </p:cNvPr>
          <p:cNvCxnSpPr>
            <a:cxnSpLocks/>
          </p:cNvCxnSpPr>
          <p:nvPr/>
        </p:nvCxnSpPr>
        <p:spPr>
          <a:xfrm flipH="1">
            <a:off x="3409367" y="4896252"/>
            <a:ext cx="907886" cy="472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标注: 线形 36">
            <a:extLst>
              <a:ext uri="{FF2B5EF4-FFF2-40B4-BE49-F238E27FC236}">
                <a16:creationId xmlns:a16="http://schemas.microsoft.com/office/drawing/2014/main" id="{04DA9A1C-FAC9-4BC9-B32F-5BD5B5493789}"/>
              </a:ext>
            </a:extLst>
          </p:cNvPr>
          <p:cNvSpPr/>
          <p:nvPr/>
        </p:nvSpPr>
        <p:spPr>
          <a:xfrm>
            <a:off x="3712519" y="2700817"/>
            <a:ext cx="2129193" cy="543101"/>
          </a:xfrm>
          <a:prstGeom prst="borderCallout1">
            <a:avLst>
              <a:gd name="adj1" fmla="val 50049"/>
              <a:gd name="adj2" fmla="val -5029"/>
              <a:gd name="adj3" fmla="val 98470"/>
              <a:gd name="adj4" fmla="val -32552"/>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F8D36F46-337C-4983-B52B-E72E037EACDE}"/>
              </a:ext>
            </a:extLst>
          </p:cNvPr>
          <p:cNvSpPr txBox="1"/>
          <p:nvPr/>
        </p:nvSpPr>
        <p:spPr>
          <a:xfrm>
            <a:off x="3682468" y="2710159"/>
            <a:ext cx="2349223" cy="523220"/>
          </a:xfrm>
          <a:prstGeom prst="rect">
            <a:avLst/>
          </a:prstGeom>
          <a:noFill/>
        </p:spPr>
        <p:txBody>
          <a:bodyPr wrap="square" rtlCol="0">
            <a:spAutoFit/>
          </a:bodyPr>
          <a:lstStyle/>
          <a:p>
            <a:r>
              <a:rPr lang="en-US" altLang="zh-CN" sz="1400" b="1" dirty="0">
                <a:latin typeface="仿宋" panose="02010609060101010101" pitchFamily="49" charset="-122"/>
                <a:ea typeface="仿宋" panose="02010609060101010101" pitchFamily="49" charset="-122"/>
              </a:rPr>
              <a:t>BFS</a:t>
            </a:r>
            <a:r>
              <a:rPr lang="zh-CN" altLang="en-US" sz="1400" b="1" dirty="0">
                <a:latin typeface="仿宋" panose="02010609060101010101" pitchFamily="49" charset="-122"/>
                <a:ea typeface="仿宋" panose="02010609060101010101" pitchFamily="49" charset="-122"/>
              </a:rPr>
              <a:t>过程需要记录每个节点的父节点</a:t>
            </a:r>
          </a:p>
        </p:txBody>
      </p:sp>
      <p:sp>
        <p:nvSpPr>
          <p:cNvPr id="187" name="标注: 线形 186">
            <a:extLst>
              <a:ext uri="{FF2B5EF4-FFF2-40B4-BE49-F238E27FC236}">
                <a16:creationId xmlns:a16="http://schemas.microsoft.com/office/drawing/2014/main" id="{716C8C62-5D13-4486-A976-CAE6485CA2FA}"/>
              </a:ext>
            </a:extLst>
          </p:cNvPr>
          <p:cNvSpPr/>
          <p:nvPr/>
        </p:nvSpPr>
        <p:spPr>
          <a:xfrm>
            <a:off x="3696454" y="5511578"/>
            <a:ext cx="2129193" cy="543101"/>
          </a:xfrm>
          <a:prstGeom prst="borderCallout1">
            <a:avLst>
              <a:gd name="adj1" fmla="val -21183"/>
              <a:gd name="adj2" fmla="val 71777"/>
              <a:gd name="adj3" fmla="val -118463"/>
              <a:gd name="adj4" fmla="val 7150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文本框 187">
            <a:extLst>
              <a:ext uri="{FF2B5EF4-FFF2-40B4-BE49-F238E27FC236}">
                <a16:creationId xmlns:a16="http://schemas.microsoft.com/office/drawing/2014/main" id="{2C2692A5-AAC4-4A72-B5DB-B80434EB9F6E}"/>
              </a:ext>
            </a:extLst>
          </p:cNvPr>
          <p:cNvSpPr txBox="1"/>
          <p:nvPr/>
        </p:nvSpPr>
        <p:spPr>
          <a:xfrm>
            <a:off x="3672991" y="5513117"/>
            <a:ext cx="2349223" cy="523220"/>
          </a:xfrm>
          <a:prstGeom prst="rect">
            <a:avLst/>
          </a:prstGeom>
          <a:noFill/>
        </p:spPr>
        <p:txBody>
          <a:bodyPr wrap="square" rtlCol="0">
            <a:spAutoFit/>
          </a:bodyPr>
          <a:lstStyle/>
          <a:p>
            <a:r>
              <a:rPr lang="zh-CN" altLang="en-US" sz="1400" b="1" dirty="0">
                <a:latin typeface="仿宋" panose="02010609060101010101" pitchFamily="49" charset="-122"/>
                <a:ea typeface="仿宋" panose="02010609060101010101" pitchFamily="49" charset="-122"/>
              </a:rPr>
              <a:t>从汇点</a:t>
            </a:r>
            <a:r>
              <a:rPr lang="en-US" altLang="zh-CN" sz="1400" b="1" dirty="0">
                <a:latin typeface="仿宋" panose="02010609060101010101" pitchFamily="49" charset="-122"/>
                <a:ea typeface="仿宋" panose="02010609060101010101" pitchFamily="49" charset="-122"/>
              </a:rPr>
              <a:t>t</a:t>
            </a:r>
            <a:r>
              <a:rPr lang="zh-CN" altLang="en-US" sz="1400" b="1" dirty="0">
                <a:latin typeface="仿宋" panose="02010609060101010101" pitchFamily="49" charset="-122"/>
                <a:ea typeface="仿宋" panose="02010609060101010101" pitchFamily="49" charset="-122"/>
              </a:rPr>
              <a:t>方向寻找父节点直到源点</a:t>
            </a:r>
            <a:r>
              <a:rPr lang="en-US" altLang="zh-CN" sz="1400" b="1" dirty="0">
                <a:latin typeface="仿宋" panose="02010609060101010101" pitchFamily="49" charset="-122"/>
                <a:ea typeface="仿宋" panose="02010609060101010101" pitchFamily="49" charset="-122"/>
              </a:rPr>
              <a:t>s</a:t>
            </a:r>
            <a:r>
              <a:rPr lang="zh-CN" altLang="en-US" sz="1400" b="1" dirty="0">
                <a:latin typeface="仿宋" panose="02010609060101010101" pitchFamily="49" charset="-122"/>
                <a:ea typeface="仿宋" panose="02010609060101010101" pitchFamily="49" charset="-122"/>
              </a:rPr>
              <a:t>，即为增广路径</a:t>
            </a:r>
          </a:p>
        </p:txBody>
      </p:sp>
      <p:cxnSp>
        <p:nvCxnSpPr>
          <p:cNvPr id="189" name="直接箭头连接符 188">
            <a:extLst>
              <a:ext uri="{FF2B5EF4-FFF2-40B4-BE49-F238E27FC236}">
                <a16:creationId xmlns:a16="http://schemas.microsoft.com/office/drawing/2014/main" id="{65C6B26E-7864-424D-A20E-1A6D3A6D6914}"/>
              </a:ext>
            </a:extLst>
          </p:cNvPr>
          <p:cNvCxnSpPr>
            <a:cxnSpLocks/>
          </p:cNvCxnSpPr>
          <p:nvPr/>
        </p:nvCxnSpPr>
        <p:spPr>
          <a:xfrm flipV="1">
            <a:off x="9666031" y="831719"/>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191" name="组合 190">
            <a:extLst>
              <a:ext uri="{FF2B5EF4-FFF2-40B4-BE49-F238E27FC236}">
                <a16:creationId xmlns:a16="http://schemas.microsoft.com/office/drawing/2014/main" id="{02F1D54C-9358-4C79-959D-9C13BEA84976}"/>
              </a:ext>
            </a:extLst>
          </p:cNvPr>
          <p:cNvGrpSpPr/>
          <p:nvPr/>
        </p:nvGrpSpPr>
        <p:grpSpPr>
          <a:xfrm>
            <a:off x="6072615" y="2632631"/>
            <a:ext cx="4047179" cy="3878214"/>
            <a:chOff x="6102616" y="677241"/>
            <a:chExt cx="4047179" cy="3878214"/>
          </a:xfrm>
        </p:grpSpPr>
        <p:sp>
          <p:nvSpPr>
            <p:cNvPr id="192" name="椭圆 191">
              <a:extLst>
                <a:ext uri="{FF2B5EF4-FFF2-40B4-BE49-F238E27FC236}">
                  <a16:creationId xmlns:a16="http://schemas.microsoft.com/office/drawing/2014/main" id="{AF5FD60E-581E-49C4-8A6A-838ED8B534AE}"/>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椭圆 192">
              <a:extLst>
                <a:ext uri="{FF2B5EF4-FFF2-40B4-BE49-F238E27FC236}">
                  <a16:creationId xmlns:a16="http://schemas.microsoft.com/office/drawing/2014/main" id="{958BCF4C-147D-46EA-BF80-4D47CA539AE0}"/>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椭圆 193">
              <a:extLst>
                <a:ext uri="{FF2B5EF4-FFF2-40B4-BE49-F238E27FC236}">
                  <a16:creationId xmlns:a16="http://schemas.microsoft.com/office/drawing/2014/main" id="{A105B947-0696-4FCB-98CF-26385C33F61D}"/>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椭圆 194">
              <a:extLst>
                <a:ext uri="{FF2B5EF4-FFF2-40B4-BE49-F238E27FC236}">
                  <a16:creationId xmlns:a16="http://schemas.microsoft.com/office/drawing/2014/main" id="{D3DCEC71-7347-48D4-A888-A2FF64B9FB2A}"/>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6" name="直接箭头连接符 195">
              <a:extLst>
                <a:ext uri="{FF2B5EF4-FFF2-40B4-BE49-F238E27FC236}">
                  <a16:creationId xmlns:a16="http://schemas.microsoft.com/office/drawing/2014/main" id="{7BF10269-69A5-4123-BB1D-E28E40B78700}"/>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直接箭头连接符 196">
              <a:extLst>
                <a:ext uri="{FF2B5EF4-FFF2-40B4-BE49-F238E27FC236}">
                  <a16:creationId xmlns:a16="http://schemas.microsoft.com/office/drawing/2014/main" id="{0492B156-9D1F-4186-A0F4-6DC6F9522352}"/>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8" name="直接箭头连接符 197">
              <a:extLst>
                <a:ext uri="{FF2B5EF4-FFF2-40B4-BE49-F238E27FC236}">
                  <a16:creationId xmlns:a16="http://schemas.microsoft.com/office/drawing/2014/main" id="{312F660C-5DA0-48AA-8C8E-2EF6BB15BBE7}"/>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直接箭头连接符 198">
              <a:extLst>
                <a:ext uri="{FF2B5EF4-FFF2-40B4-BE49-F238E27FC236}">
                  <a16:creationId xmlns:a16="http://schemas.microsoft.com/office/drawing/2014/main" id="{39A2B95B-A5A4-4D92-818F-1EEC2BF1B664}"/>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9DC18DFE-DA99-4AE6-8644-910F576A006E}"/>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文本框 200">
              <a:extLst>
                <a:ext uri="{FF2B5EF4-FFF2-40B4-BE49-F238E27FC236}">
                  <a16:creationId xmlns:a16="http://schemas.microsoft.com/office/drawing/2014/main" id="{8E4D3A28-A723-407E-BF88-7ABFAED08C09}"/>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202" name="文本框 201">
              <a:extLst>
                <a:ext uri="{FF2B5EF4-FFF2-40B4-BE49-F238E27FC236}">
                  <a16:creationId xmlns:a16="http://schemas.microsoft.com/office/drawing/2014/main" id="{91CBA407-C87A-4D75-9BE3-861C776F722C}"/>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203" name="文本框 202">
              <a:extLst>
                <a:ext uri="{FF2B5EF4-FFF2-40B4-BE49-F238E27FC236}">
                  <a16:creationId xmlns:a16="http://schemas.microsoft.com/office/drawing/2014/main" id="{6496282F-C350-4143-9E3F-A09114D5691B}"/>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204" name="文本框 203">
              <a:extLst>
                <a:ext uri="{FF2B5EF4-FFF2-40B4-BE49-F238E27FC236}">
                  <a16:creationId xmlns:a16="http://schemas.microsoft.com/office/drawing/2014/main" id="{0EE80D65-8A9D-4941-963F-F2735DF6BCDC}"/>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205" name="文本框 204">
              <a:extLst>
                <a:ext uri="{FF2B5EF4-FFF2-40B4-BE49-F238E27FC236}">
                  <a16:creationId xmlns:a16="http://schemas.microsoft.com/office/drawing/2014/main" id="{EBA6995B-AD6B-4E6E-B3B3-A5798450E3BB}"/>
                </a:ext>
              </a:extLst>
            </p:cNvPr>
            <p:cNvSpPr txBox="1"/>
            <p:nvPr/>
          </p:nvSpPr>
          <p:spPr>
            <a:xfrm>
              <a:off x="6137114" y="831713"/>
              <a:ext cx="111117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06" name="文本框 205">
              <a:extLst>
                <a:ext uri="{FF2B5EF4-FFF2-40B4-BE49-F238E27FC236}">
                  <a16:creationId xmlns:a16="http://schemas.microsoft.com/office/drawing/2014/main" id="{48C72494-43C7-4D84-825A-E10A5E3657CA}"/>
                </a:ext>
              </a:extLst>
            </p:cNvPr>
            <p:cNvSpPr txBox="1"/>
            <p:nvPr/>
          </p:nvSpPr>
          <p:spPr>
            <a:xfrm>
              <a:off x="7885037" y="838063"/>
              <a:ext cx="886648" cy="369332"/>
            </a:xfrm>
            <a:prstGeom prst="rect">
              <a:avLst/>
            </a:prstGeom>
            <a:noFill/>
          </p:spPr>
          <p:txBody>
            <a:bodyPr wrap="square" rtlCol="0">
              <a:spAutoFit/>
            </a:bodyPr>
            <a:lstStyle/>
            <a:p>
              <a:r>
                <a:rPr lang="en-US" altLang="zh-CN" dirty="0"/>
                <a:t>100</a:t>
              </a:r>
              <a:endParaRPr lang="zh-CN" altLang="en-US" dirty="0"/>
            </a:p>
          </p:txBody>
        </p:sp>
        <p:sp>
          <p:nvSpPr>
            <p:cNvPr id="207" name="文本框 206">
              <a:extLst>
                <a:ext uri="{FF2B5EF4-FFF2-40B4-BE49-F238E27FC236}">
                  <a16:creationId xmlns:a16="http://schemas.microsoft.com/office/drawing/2014/main" id="{4782BCE6-DB32-4388-93B7-70086A1AD222}"/>
                </a:ext>
              </a:extLst>
            </p:cNvPr>
            <p:cNvSpPr txBox="1"/>
            <p:nvPr/>
          </p:nvSpPr>
          <p:spPr>
            <a:xfrm>
              <a:off x="6175165" y="2116117"/>
              <a:ext cx="1050426"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08" name="文本框 207">
              <a:extLst>
                <a:ext uri="{FF2B5EF4-FFF2-40B4-BE49-F238E27FC236}">
                  <a16:creationId xmlns:a16="http://schemas.microsoft.com/office/drawing/2014/main" id="{2B8E6E36-15D0-4264-B3C8-A045AD8A3751}"/>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209" name="文本框 208">
              <a:extLst>
                <a:ext uri="{FF2B5EF4-FFF2-40B4-BE49-F238E27FC236}">
                  <a16:creationId xmlns:a16="http://schemas.microsoft.com/office/drawing/2014/main" id="{C3DDA5F3-7645-4A06-8661-270DA80C6082}"/>
                </a:ext>
              </a:extLst>
            </p:cNvPr>
            <p:cNvSpPr txBox="1"/>
            <p:nvPr/>
          </p:nvSpPr>
          <p:spPr>
            <a:xfrm>
              <a:off x="7473308" y="1405611"/>
              <a:ext cx="638591" cy="369332"/>
            </a:xfrm>
            <a:prstGeom prst="rect">
              <a:avLst/>
            </a:prstGeom>
            <a:noFill/>
          </p:spPr>
          <p:txBody>
            <a:bodyPr wrap="squar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AEA8D725-EEA6-43B5-B76C-2DC081DEBA26}"/>
                </a:ext>
              </a:extLst>
            </p:cNvPr>
            <p:cNvSpPr txBox="1"/>
            <p:nvPr/>
          </p:nvSpPr>
          <p:spPr>
            <a:xfrm>
              <a:off x="9038623" y="866664"/>
              <a:ext cx="111117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35" name="文本框 234">
              <a:extLst>
                <a:ext uri="{FF2B5EF4-FFF2-40B4-BE49-F238E27FC236}">
                  <a16:creationId xmlns:a16="http://schemas.microsoft.com/office/drawing/2014/main" id="{DC9A0700-EABF-44AB-B63A-FC39FBBBEA99}"/>
                </a:ext>
              </a:extLst>
            </p:cNvPr>
            <p:cNvSpPr txBox="1"/>
            <p:nvPr/>
          </p:nvSpPr>
          <p:spPr>
            <a:xfrm>
              <a:off x="6102616" y="2872399"/>
              <a:ext cx="1111172"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41" name="文本框 240">
              <a:extLst>
                <a:ext uri="{FF2B5EF4-FFF2-40B4-BE49-F238E27FC236}">
                  <a16:creationId xmlns:a16="http://schemas.microsoft.com/office/drawing/2014/main" id="{9FB575C1-4C7F-429E-BC50-4ACB69FE6BE1}"/>
                </a:ext>
              </a:extLst>
            </p:cNvPr>
            <p:cNvSpPr txBox="1"/>
            <p:nvPr/>
          </p:nvSpPr>
          <p:spPr>
            <a:xfrm>
              <a:off x="8957774" y="2157023"/>
              <a:ext cx="1050426"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42" name="文本框 241">
              <a:extLst>
                <a:ext uri="{FF2B5EF4-FFF2-40B4-BE49-F238E27FC236}">
                  <a16:creationId xmlns:a16="http://schemas.microsoft.com/office/drawing/2014/main" id="{67837193-C11D-47B9-9CAB-4062169A3079}"/>
                </a:ext>
              </a:extLst>
            </p:cNvPr>
            <p:cNvSpPr txBox="1"/>
            <p:nvPr/>
          </p:nvSpPr>
          <p:spPr>
            <a:xfrm>
              <a:off x="6142862" y="4186123"/>
              <a:ext cx="1050426"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grpSp>
      <p:cxnSp>
        <p:nvCxnSpPr>
          <p:cNvPr id="210" name="直接箭头连接符 209">
            <a:extLst>
              <a:ext uri="{FF2B5EF4-FFF2-40B4-BE49-F238E27FC236}">
                <a16:creationId xmlns:a16="http://schemas.microsoft.com/office/drawing/2014/main" id="{F8D0ACE1-9B67-4F5C-AA75-0E0C146C2CEC}"/>
              </a:ext>
            </a:extLst>
          </p:cNvPr>
          <p:cNvCxnSpPr>
            <a:cxnSpLocks/>
          </p:cNvCxnSpPr>
          <p:nvPr/>
        </p:nvCxnSpPr>
        <p:spPr>
          <a:xfrm flipV="1">
            <a:off x="6748954" y="3087097"/>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057E8AC9-EED0-49EB-82ED-C4451B4F52C0}"/>
              </a:ext>
            </a:extLst>
          </p:cNvPr>
          <p:cNvSpPr txBox="1"/>
          <p:nvPr/>
        </p:nvSpPr>
        <p:spPr>
          <a:xfrm>
            <a:off x="9275260" y="1749875"/>
            <a:ext cx="1050426" cy="369332"/>
          </a:xfrm>
          <a:prstGeom prst="rect">
            <a:avLst/>
          </a:prstGeom>
          <a:noFill/>
        </p:spPr>
        <p:txBody>
          <a:bodyPr wrap="square" rtlCol="0">
            <a:spAutoFit/>
          </a:bodyPr>
          <a:lstStyle/>
          <a:p>
            <a:r>
              <a:rPr lang="en-US" altLang="zh-CN" dirty="0"/>
              <a:t>100</a:t>
            </a:r>
            <a:endParaRPr lang="zh-CN" altLang="en-US" dirty="0"/>
          </a:p>
        </p:txBody>
      </p:sp>
      <p:cxnSp>
        <p:nvCxnSpPr>
          <p:cNvPr id="214" name="直接箭头连接符 213">
            <a:extLst>
              <a:ext uri="{FF2B5EF4-FFF2-40B4-BE49-F238E27FC236}">
                <a16:creationId xmlns:a16="http://schemas.microsoft.com/office/drawing/2014/main" id="{6F8ED932-D3E8-4F02-863A-B48D9C8083CF}"/>
              </a:ext>
            </a:extLst>
          </p:cNvPr>
          <p:cNvCxnSpPr>
            <a:cxnSpLocks/>
          </p:cNvCxnSpPr>
          <p:nvPr/>
        </p:nvCxnSpPr>
        <p:spPr>
          <a:xfrm flipV="1">
            <a:off x="9638582" y="3168367"/>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215" name="组合 214">
            <a:extLst>
              <a:ext uri="{FF2B5EF4-FFF2-40B4-BE49-F238E27FC236}">
                <a16:creationId xmlns:a16="http://schemas.microsoft.com/office/drawing/2014/main" id="{DFC34F25-86BE-45E8-BAED-1601D9DD2331}"/>
              </a:ext>
            </a:extLst>
          </p:cNvPr>
          <p:cNvGrpSpPr/>
          <p:nvPr/>
        </p:nvGrpSpPr>
        <p:grpSpPr>
          <a:xfrm>
            <a:off x="6229764" y="4688065"/>
            <a:ext cx="2760116" cy="1853346"/>
            <a:chOff x="6242538" y="677241"/>
            <a:chExt cx="2760116" cy="1853346"/>
          </a:xfrm>
        </p:grpSpPr>
        <p:sp>
          <p:nvSpPr>
            <p:cNvPr id="216" name="椭圆 215">
              <a:extLst>
                <a:ext uri="{FF2B5EF4-FFF2-40B4-BE49-F238E27FC236}">
                  <a16:creationId xmlns:a16="http://schemas.microsoft.com/office/drawing/2014/main" id="{63B51178-4F56-460C-B4E0-8033D60E1EB4}"/>
                </a:ext>
              </a:extLst>
            </p:cNvPr>
            <p:cNvSpPr/>
            <p:nvPr/>
          </p:nvSpPr>
          <p:spPr>
            <a:xfrm>
              <a:off x="6242538" y="1427506"/>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椭圆 216">
              <a:extLst>
                <a:ext uri="{FF2B5EF4-FFF2-40B4-BE49-F238E27FC236}">
                  <a16:creationId xmlns:a16="http://schemas.microsoft.com/office/drawing/2014/main" id="{2AE6929A-C057-45E9-BF36-19498B360D58}"/>
                </a:ext>
              </a:extLst>
            </p:cNvPr>
            <p:cNvSpPr/>
            <p:nvPr/>
          </p:nvSpPr>
          <p:spPr>
            <a:xfrm>
              <a:off x="7250723" y="2047117"/>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椭圆 217">
              <a:extLst>
                <a:ext uri="{FF2B5EF4-FFF2-40B4-BE49-F238E27FC236}">
                  <a16:creationId xmlns:a16="http://schemas.microsoft.com/office/drawing/2014/main" id="{514BB90D-6F0F-4811-9E59-9E8F7E6901DA}"/>
                </a:ext>
              </a:extLst>
            </p:cNvPr>
            <p:cNvSpPr/>
            <p:nvPr/>
          </p:nvSpPr>
          <p:spPr>
            <a:xfrm>
              <a:off x="7250723" y="677241"/>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椭圆 218">
              <a:extLst>
                <a:ext uri="{FF2B5EF4-FFF2-40B4-BE49-F238E27FC236}">
                  <a16:creationId xmlns:a16="http://schemas.microsoft.com/office/drawing/2014/main" id="{F026C78B-9011-4DDF-A6AD-0C99F57D2E9C}"/>
                </a:ext>
              </a:extLst>
            </p:cNvPr>
            <p:cNvSpPr/>
            <p:nvPr/>
          </p:nvSpPr>
          <p:spPr>
            <a:xfrm>
              <a:off x="8288215" y="1423672"/>
              <a:ext cx="483470" cy="4834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0" name="直接箭头连接符 219">
              <a:extLst>
                <a:ext uri="{FF2B5EF4-FFF2-40B4-BE49-F238E27FC236}">
                  <a16:creationId xmlns:a16="http://schemas.microsoft.com/office/drawing/2014/main" id="{8A157999-2737-45F2-B1B1-0B272FA2CFC9}"/>
                </a:ext>
              </a:extLst>
            </p:cNvPr>
            <p:cNvCxnSpPr>
              <a:cxnSpLocks/>
            </p:cNvCxnSpPr>
            <p:nvPr/>
          </p:nvCxnSpPr>
          <p:spPr>
            <a:xfrm flipV="1">
              <a:off x="6664569" y="1049215"/>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1" name="直接箭头连接符 220">
              <a:extLst>
                <a:ext uri="{FF2B5EF4-FFF2-40B4-BE49-F238E27FC236}">
                  <a16:creationId xmlns:a16="http://schemas.microsoft.com/office/drawing/2014/main" id="{C71C1974-E6E2-4C88-9C36-82B0FE6FCE29}"/>
                </a:ext>
              </a:extLst>
            </p:cNvPr>
            <p:cNvCxnSpPr>
              <a:cxnSpLocks/>
            </p:cNvCxnSpPr>
            <p:nvPr/>
          </p:nvCxnSpPr>
          <p:spPr>
            <a:xfrm>
              <a:off x="6696204" y="188906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2" name="直接箭头连接符 221">
              <a:extLst>
                <a:ext uri="{FF2B5EF4-FFF2-40B4-BE49-F238E27FC236}">
                  <a16:creationId xmlns:a16="http://schemas.microsoft.com/office/drawing/2014/main" id="{B574D35D-18D4-422A-846D-670466589631}"/>
                </a:ext>
              </a:extLst>
            </p:cNvPr>
            <p:cNvCxnSpPr>
              <a:cxnSpLocks/>
            </p:cNvCxnSpPr>
            <p:nvPr/>
          </p:nvCxnSpPr>
          <p:spPr>
            <a:xfrm>
              <a:off x="7798670" y="1040821"/>
              <a:ext cx="519846" cy="377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3" name="直接箭头连接符 222">
              <a:extLst>
                <a:ext uri="{FF2B5EF4-FFF2-40B4-BE49-F238E27FC236}">
                  <a16:creationId xmlns:a16="http://schemas.microsoft.com/office/drawing/2014/main" id="{2792E232-DF03-405C-B73D-803718B34B9E}"/>
                </a:ext>
              </a:extLst>
            </p:cNvPr>
            <p:cNvCxnSpPr>
              <a:cxnSpLocks/>
            </p:cNvCxnSpPr>
            <p:nvPr/>
          </p:nvCxnSpPr>
          <p:spPr>
            <a:xfrm flipV="1">
              <a:off x="7820597" y="1910868"/>
              <a:ext cx="521677" cy="378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a:extLst>
                <a:ext uri="{FF2B5EF4-FFF2-40B4-BE49-F238E27FC236}">
                  <a16:creationId xmlns:a16="http://schemas.microsoft.com/office/drawing/2014/main" id="{5D782240-D539-4586-9A3B-A98CA9B6AF28}"/>
                </a:ext>
              </a:extLst>
            </p:cNvPr>
            <p:cNvCxnSpPr>
              <a:cxnSpLocks/>
            </p:cNvCxnSpPr>
            <p:nvPr/>
          </p:nvCxnSpPr>
          <p:spPr>
            <a:xfrm>
              <a:off x="7492458" y="1238360"/>
              <a:ext cx="0" cy="7088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5" name="文本框 224">
              <a:extLst>
                <a:ext uri="{FF2B5EF4-FFF2-40B4-BE49-F238E27FC236}">
                  <a16:creationId xmlns:a16="http://schemas.microsoft.com/office/drawing/2014/main" id="{65C6BCED-4337-4642-99E8-BEC25849ABEA}"/>
                </a:ext>
              </a:extLst>
            </p:cNvPr>
            <p:cNvSpPr txBox="1"/>
            <p:nvPr/>
          </p:nvSpPr>
          <p:spPr>
            <a:xfrm>
              <a:off x="6333430" y="1500423"/>
              <a:ext cx="301686" cy="369332"/>
            </a:xfrm>
            <a:prstGeom prst="rect">
              <a:avLst/>
            </a:prstGeom>
            <a:noFill/>
          </p:spPr>
          <p:txBody>
            <a:bodyPr wrap="none" rtlCol="0">
              <a:spAutoFit/>
            </a:bodyPr>
            <a:lstStyle/>
            <a:p>
              <a:r>
                <a:rPr lang="en-US" altLang="zh-CN" dirty="0"/>
                <a:t>0</a:t>
              </a:r>
              <a:endParaRPr lang="zh-CN" altLang="en-US" dirty="0"/>
            </a:p>
          </p:txBody>
        </p:sp>
        <p:sp>
          <p:nvSpPr>
            <p:cNvPr id="226" name="文本框 225">
              <a:extLst>
                <a:ext uri="{FF2B5EF4-FFF2-40B4-BE49-F238E27FC236}">
                  <a16:creationId xmlns:a16="http://schemas.microsoft.com/office/drawing/2014/main" id="{A4B3BE64-DBF1-42F0-94F9-F10EB45858AB}"/>
                </a:ext>
              </a:extLst>
            </p:cNvPr>
            <p:cNvSpPr txBox="1"/>
            <p:nvPr/>
          </p:nvSpPr>
          <p:spPr>
            <a:xfrm>
              <a:off x="7358681" y="746511"/>
              <a:ext cx="301686" cy="369332"/>
            </a:xfrm>
            <a:prstGeom prst="rect">
              <a:avLst/>
            </a:prstGeom>
            <a:noFill/>
          </p:spPr>
          <p:txBody>
            <a:bodyPr wrap="none" rtlCol="0">
              <a:spAutoFit/>
            </a:bodyPr>
            <a:lstStyle/>
            <a:p>
              <a:r>
                <a:rPr lang="en-US" altLang="zh-CN" dirty="0"/>
                <a:t>1</a:t>
              </a:r>
              <a:endParaRPr lang="zh-CN" altLang="en-US" dirty="0"/>
            </a:p>
          </p:txBody>
        </p:sp>
        <p:sp>
          <p:nvSpPr>
            <p:cNvPr id="227" name="文本框 226">
              <a:extLst>
                <a:ext uri="{FF2B5EF4-FFF2-40B4-BE49-F238E27FC236}">
                  <a16:creationId xmlns:a16="http://schemas.microsoft.com/office/drawing/2014/main" id="{A9E0B56F-AB8E-491E-853F-A1EEB9B4C656}"/>
                </a:ext>
              </a:extLst>
            </p:cNvPr>
            <p:cNvSpPr txBox="1"/>
            <p:nvPr/>
          </p:nvSpPr>
          <p:spPr>
            <a:xfrm>
              <a:off x="7341615" y="2120609"/>
              <a:ext cx="301686" cy="369332"/>
            </a:xfrm>
            <a:prstGeom prst="rect">
              <a:avLst/>
            </a:prstGeom>
            <a:noFill/>
          </p:spPr>
          <p:txBody>
            <a:bodyPr wrap="none" rtlCol="0">
              <a:spAutoFit/>
            </a:bodyPr>
            <a:lstStyle/>
            <a:p>
              <a:r>
                <a:rPr lang="en-US" altLang="zh-CN" dirty="0"/>
                <a:t>2</a:t>
              </a:r>
              <a:endParaRPr lang="zh-CN" altLang="en-US" dirty="0"/>
            </a:p>
          </p:txBody>
        </p:sp>
        <p:sp>
          <p:nvSpPr>
            <p:cNvPr id="228" name="文本框 227">
              <a:extLst>
                <a:ext uri="{FF2B5EF4-FFF2-40B4-BE49-F238E27FC236}">
                  <a16:creationId xmlns:a16="http://schemas.microsoft.com/office/drawing/2014/main" id="{37398538-05FB-49B1-8A66-F79F1DB9FCF8}"/>
                </a:ext>
              </a:extLst>
            </p:cNvPr>
            <p:cNvSpPr txBox="1"/>
            <p:nvPr/>
          </p:nvSpPr>
          <p:spPr>
            <a:xfrm>
              <a:off x="8379107" y="1479569"/>
              <a:ext cx="301686" cy="369332"/>
            </a:xfrm>
            <a:prstGeom prst="rect">
              <a:avLst/>
            </a:prstGeom>
            <a:noFill/>
          </p:spPr>
          <p:txBody>
            <a:bodyPr wrap="none" rtlCol="0">
              <a:spAutoFit/>
            </a:bodyPr>
            <a:lstStyle/>
            <a:p>
              <a:r>
                <a:rPr lang="en-US" altLang="zh-CN" dirty="0"/>
                <a:t>3</a:t>
              </a:r>
              <a:endParaRPr lang="zh-CN" altLang="en-US" dirty="0"/>
            </a:p>
          </p:txBody>
        </p:sp>
        <p:sp>
          <p:nvSpPr>
            <p:cNvPr id="229" name="文本框 228">
              <a:extLst>
                <a:ext uri="{FF2B5EF4-FFF2-40B4-BE49-F238E27FC236}">
                  <a16:creationId xmlns:a16="http://schemas.microsoft.com/office/drawing/2014/main" id="{CC6AF476-B2A3-4422-9FE5-D42EFF1356F7}"/>
                </a:ext>
              </a:extLst>
            </p:cNvPr>
            <p:cNvSpPr txBox="1"/>
            <p:nvPr/>
          </p:nvSpPr>
          <p:spPr>
            <a:xfrm>
              <a:off x="7866931" y="820131"/>
              <a:ext cx="1135723" cy="369332"/>
            </a:xfrm>
            <a:prstGeom prst="rect">
              <a:avLst/>
            </a:prstGeom>
            <a:noFill/>
          </p:spPr>
          <p:txBody>
            <a:bodyPr wrap="square" rtlCol="0">
              <a:spAutoFit/>
            </a:bodyPr>
            <a:lstStyle/>
            <a:p>
              <a:r>
                <a:rPr lang="en-US" altLang="zh-CN" dirty="0">
                  <a:highlight>
                    <a:srgbClr val="FFFF00"/>
                  </a:highlight>
                </a:rPr>
                <a:t>100/100</a:t>
              </a:r>
              <a:endParaRPr lang="zh-CN" altLang="en-US" dirty="0">
                <a:highlight>
                  <a:srgbClr val="FFFF00"/>
                </a:highlight>
              </a:endParaRPr>
            </a:p>
          </p:txBody>
        </p:sp>
        <p:sp>
          <p:nvSpPr>
            <p:cNvPr id="231" name="文本框 230">
              <a:extLst>
                <a:ext uri="{FF2B5EF4-FFF2-40B4-BE49-F238E27FC236}">
                  <a16:creationId xmlns:a16="http://schemas.microsoft.com/office/drawing/2014/main" id="{D9EB1A5B-B160-4BB1-8315-0F6355F952C6}"/>
                </a:ext>
              </a:extLst>
            </p:cNvPr>
            <p:cNvSpPr txBox="1"/>
            <p:nvPr/>
          </p:nvSpPr>
          <p:spPr>
            <a:xfrm>
              <a:off x="7971439" y="2075404"/>
              <a:ext cx="886648" cy="369332"/>
            </a:xfrm>
            <a:prstGeom prst="rect">
              <a:avLst/>
            </a:prstGeom>
            <a:noFill/>
          </p:spPr>
          <p:txBody>
            <a:bodyPr wrap="square" rtlCol="0">
              <a:spAutoFit/>
            </a:bodyPr>
            <a:lstStyle/>
            <a:p>
              <a:r>
                <a:rPr lang="en-US" altLang="zh-CN" dirty="0"/>
                <a:t>100</a:t>
              </a:r>
              <a:endParaRPr lang="zh-CN" altLang="en-US" dirty="0"/>
            </a:p>
          </p:txBody>
        </p:sp>
        <p:sp>
          <p:nvSpPr>
            <p:cNvPr id="232" name="文本框 231">
              <a:extLst>
                <a:ext uri="{FF2B5EF4-FFF2-40B4-BE49-F238E27FC236}">
                  <a16:creationId xmlns:a16="http://schemas.microsoft.com/office/drawing/2014/main" id="{D31A1BA0-7F04-450D-86F2-768A1F43BCDF}"/>
                </a:ext>
              </a:extLst>
            </p:cNvPr>
            <p:cNvSpPr txBox="1"/>
            <p:nvPr/>
          </p:nvSpPr>
          <p:spPr>
            <a:xfrm>
              <a:off x="7473308" y="1405611"/>
              <a:ext cx="638591" cy="369332"/>
            </a:xfrm>
            <a:prstGeom prst="rect">
              <a:avLst/>
            </a:prstGeom>
            <a:noFill/>
          </p:spPr>
          <p:txBody>
            <a:bodyPr wrap="square" rtlCol="0">
              <a:spAutoFit/>
            </a:bodyPr>
            <a:lstStyle/>
            <a:p>
              <a:r>
                <a:rPr lang="en-US" altLang="zh-CN" dirty="0"/>
                <a:t>1</a:t>
              </a:r>
              <a:endParaRPr lang="zh-CN" altLang="en-US" dirty="0"/>
            </a:p>
          </p:txBody>
        </p:sp>
      </p:grpSp>
      <p:cxnSp>
        <p:nvCxnSpPr>
          <p:cNvPr id="233" name="直接箭头连接符 232">
            <a:extLst>
              <a:ext uri="{FF2B5EF4-FFF2-40B4-BE49-F238E27FC236}">
                <a16:creationId xmlns:a16="http://schemas.microsoft.com/office/drawing/2014/main" id="{632390D7-D627-45CD-BB59-4AAC410D4B47}"/>
              </a:ext>
            </a:extLst>
          </p:cNvPr>
          <p:cNvCxnSpPr>
            <a:cxnSpLocks/>
          </p:cNvCxnSpPr>
          <p:nvPr/>
        </p:nvCxnSpPr>
        <p:spPr>
          <a:xfrm flipV="1">
            <a:off x="6761920" y="5155208"/>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直接箭头连接符 233">
            <a:extLst>
              <a:ext uri="{FF2B5EF4-FFF2-40B4-BE49-F238E27FC236}">
                <a16:creationId xmlns:a16="http://schemas.microsoft.com/office/drawing/2014/main" id="{7A67A5D0-F935-49AF-927F-B92F900B2375}"/>
              </a:ext>
            </a:extLst>
          </p:cNvPr>
          <p:cNvCxnSpPr>
            <a:cxnSpLocks/>
          </p:cNvCxnSpPr>
          <p:nvPr/>
        </p:nvCxnSpPr>
        <p:spPr>
          <a:xfrm>
            <a:off x="7739735" y="5135683"/>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接箭头连接符 235">
            <a:extLst>
              <a:ext uri="{FF2B5EF4-FFF2-40B4-BE49-F238E27FC236}">
                <a16:creationId xmlns:a16="http://schemas.microsoft.com/office/drawing/2014/main" id="{500B4CD5-9088-4D99-BEAD-9089CAE3F6BF}"/>
              </a:ext>
            </a:extLst>
          </p:cNvPr>
          <p:cNvCxnSpPr>
            <a:cxnSpLocks/>
          </p:cNvCxnSpPr>
          <p:nvPr/>
        </p:nvCxnSpPr>
        <p:spPr>
          <a:xfrm>
            <a:off x="6719493" y="3758818"/>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直接箭头连接符 236">
            <a:extLst>
              <a:ext uri="{FF2B5EF4-FFF2-40B4-BE49-F238E27FC236}">
                <a16:creationId xmlns:a16="http://schemas.microsoft.com/office/drawing/2014/main" id="{93BB1AA5-D666-43BF-9809-D3B0C1583DF0}"/>
              </a:ext>
            </a:extLst>
          </p:cNvPr>
          <p:cNvCxnSpPr>
            <a:cxnSpLocks/>
          </p:cNvCxnSpPr>
          <p:nvPr/>
        </p:nvCxnSpPr>
        <p:spPr>
          <a:xfrm>
            <a:off x="9625543" y="3812278"/>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直接箭头连接符 237">
            <a:extLst>
              <a:ext uri="{FF2B5EF4-FFF2-40B4-BE49-F238E27FC236}">
                <a16:creationId xmlns:a16="http://schemas.microsoft.com/office/drawing/2014/main" id="{CF058F6C-B566-4C02-B5E3-ABD0685D6FFB}"/>
              </a:ext>
            </a:extLst>
          </p:cNvPr>
          <p:cNvCxnSpPr>
            <a:cxnSpLocks/>
          </p:cNvCxnSpPr>
          <p:nvPr/>
        </p:nvCxnSpPr>
        <p:spPr>
          <a:xfrm>
            <a:off x="-1088643" y="5037994"/>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接箭头连接符 238">
            <a:extLst>
              <a:ext uri="{FF2B5EF4-FFF2-40B4-BE49-F238E27FC236}">
                <a16:creationId xmlns:a16="http://schemas.microsoft.com/office/drawing/2014/main" id="{D53AFAF3-B3C2-4DE9-B8DC-ECB47157E61A}"/>
              </a:ext>
            </a:extLst>
          </p:cNvPr>
          <p:cNvCxnSpPr>
            <a:cxnSpLocks/>
          </p:cNvCxnSpPr>
          <p:nvPr/>
        </p:nvCxnSpPr>
        <p:spPr>
          <a:xfrm>
            <a:off x="6717950" y="5828302"/>
            <a:ext cx="500335" cy="3599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直接箭头连接符 239">
            <a:extLst>
              <a:ext uri="{FF2B5EF4-FFF2-40B4-BE49-F238E27FC236}">
                <a16:creationId xmlns:a16="http://schemas.microsoft.com/office/drawing/2014/main" id="{71C1ED78-5950-4A22-B532-B035B17EA20E}"/>
              </a:ext>
            </a:extLst>
          </p:cNvPr>
          <p:cNvCxnSpPr>
            <a:cxnSpLocks/>
          </p:cNvCxnSpPr>
          <p:nvPr/>
        </p:nvCxnSpPr>
        <p:spPr>
          <a:xfrm flipV="1">
            <a:off x="7780826" y="5877781"/>
            <a:ext cx="432729" cy="31594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0285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2340762"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Edmons</a:t>
              </a: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-Karp</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65DD941-C8D1-423F-AC50-7170F52F41C5}"/>
                  </a:ext>
                </a:extLst>
              </p:cNvPr>
              <p:cNvSpPr txBox="1"/>
              <p:nvPr/>
            </p:nvSpPr>
            <p:spPr>
              <a:xfrm>
                <a:off x="988592" y="1070913"/>
                <a:ext cx="10099431" cy="1785104"/>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复杂度分析</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①图中有</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条边，那么逆流图中最多含有</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2E</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条边，因此通过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BFS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找到每次最短的增广路径时间复杂度为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𝐸</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b="1"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②图中有</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个节点，增广总轮数的上界是</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b="0" i="1" smtClean="0">
                        <a:latin typeface="Cambria Math" panose="02040503050406030204" pitchFamily="18" charset="0"/>
                      </a:rPr>
                      <m:t>𝐸</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③因此时间复杂度为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i="1">
                            <a:latin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𝑉</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p:txBody>
          </p:sp>
        </mc:Choice>
        <mc:Fallback xmlns="">
          <p:sp>
            <p:nvSpPr>
              <p:cNvPr id="10" name="文本框 9">
                <a:extLst>
                  <a:ext uri="{FF2B5EF4-FFF2-40B4-BE49-F238E27FC236}">
                    <a16:creationId xmlns:a16="http://schemas.microsoft.com/office/drawing/2014/main" id="{365DD941-C8D1-423F-AC50-7170F52F41C5}"/>
                  </a:ext>
                </a:extLst>
              </p:cNvPr>
              <p:cNvSpPr txBox="1">
                <a:spLocks noRot="1" noChangeAspect="1" noMove="1" noResize="1" noEditPoints="1" noAdjustHandles="1" noChangeArrowheads="1" noChangeShapeType="1" noTextEdit="1"/>
              </p:cNvSpPr>
              <p:nvPr/>
            </p:nvSpPr>
            <p:spPr>
              <a:xfrm>
                <a:off x="988592" y="1070913"/>
                <a:ext cx="10099431" cy="1785104"/>
              </a:xfrm>
              <a:prstGeom prst="rect">
                <a:avLst/>
              </a:prstGeom>
              <a:blipFill>
                <a:blip r:embed="rId3"/>
                <a:stretch>
                  <a:fillRect l="-604" t="-2048"/>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38D2E1B7-FDEA-4B9C-A6EA-5A35D915B606}"/>
              </a:ext>
            </a:extLst>
          </p:cNvPr>
          <p:cNvSpPr txBox="1"/>
          <p:nvPr/>
        </p:nvSpPr>
        <p:spPr>
          <a:xfrm>
            <a:off x="988592" y="3326054"/>
            <a:ext cx="10926389" cy="1200329"/>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增广总轮数的上界证明：</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首先引入</a:t>
            </a:r>
            <a:r>
              <a:rPr lang="zh-CN" altLang="en-US" b="1" kern="100" dirty="0">
                <a:latin typeface="华文楷体" panose="02010600040101010101" pitchFamily="2" charset="-122"/>
                <a:ea typeface="华文楷体" panose="02010600040101010101" pitchFamily="2" charset="-122"/>
                <a:cs typeface="Times New Roman" panose="02020603050405020304" pitchFamily="18" charset="0"/>
              </a:rPr>
              <a:t>最短路非递减引理</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，通过该引理可以确保每次增广操作都不会使得源点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到任一节点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的最</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短路径长度变短，即</a:t>
            </a:r>
            <a:r>
              <a:rPr lang="en-US" altLang="zh-CN" dirty="0">
                <a:latin typeface="Cambria Math" panose="02040503050406030204" pitchFamily="18" charset="0"/>
              </a:rPr>
              <a:t>d’[v]&gt;d[v]</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kern="1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68540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2"/>
        </a:solidFill>
        <a:effectLst/>
      </p:bgPr>
    </p:bg>
    <p:spTree>
      <p:nvGrpSpPr>
        <p:cNvPr id="1" name=""/>
        <p:cNvGrpSpPr/>
        <p:nvPr/>
      </p:nvGrpSpPr>
      <p:grpSpPr>
        <a:xfrm>
          <a:off x="0" y="0"/>
          <a:ext cx="0" cy="0"/>
          <a:chOff x="0" y="0"/>
          <a:chExt cx="0" cy="0"/>
        </a:xfrm>
      </p:grpSpPr>
      <p:grpSp>
        <p:nvGrpSpPr>
          <p:cNvPr id="2" name="组合 1"/>
          <p:cNvGrpSpPr/>
          <p:nvPr/>
        </p:nvGrpSpPr>
        <p:grpSpPr>
          <a:xfrm>
            <a:off x="1480457" y="609600"/>
            <a:ext cx="9108171" cy="899104"/>
            <a:chOff x="1480457" y="609600"/>
            <a:chExt cx="9108171" cy="899104"/>
          </a:xfrm>
        </p:grpSpPr>
        <p:cxnSp>
          <p:nvCxnSpPr>
            <p:cNvPr id="4" name="直接连接符 3"/>
            <p:cNvCxnSpPr/>
            <p:nvPr/>
          </p:nvCxnSpPr>
          <p:spPr>
            <a:xfrm>
              <a:off x="1480457" y="954314"/>
              <a:ext cx="360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988628" y="954314"/>
              <a:ext cx="3600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5392057" y="609600"/>
              <a:ext cx="1407885" cy="584775"/>
            </a:xfrm>
            <a:prstGeom prst="rect">
              <a:avLst/>
            </a:prstGeom>
            <a:solidFill>
              <a:schemeClr val="accent2"/>
            </a:solidFill>
          </p:spPr>
          <p:txBody>
            <a:bodyPr wrap="square" rtlCol="0">
              <a:spAutoFit/>
            </a:bodyPr>
            <a:lstStyle/>
            <a:p>
              <a:pPr algn="dist"/>
              <a:r>
                <a:rPr lang="zh-CN" altLang="en-US" sz="32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目录</a:t>
              </a:r>
            </a:p>
          </p:txBody>
        </p:sp>
        <p:sp>
          <p:nvSpPr>
            <p:cNvPr id="7" name="文本框 6"/>
            <p:cNvSpPr txBox="1"/>
            <p:nvPr/>
          </p:nvSpPr>
          <p:spPr>
            <a:xfrm>
              <a:off x="5252357" y="1139372"/>
              <a:ext cx="1687286" cy="369332"/>
            </a:xfrm>
            <a:prstGeom prst="rect">
              <a:avLst/>
            </a:prstGeom>
            <a:solidFill>
              <a:schemeClr val="accent2"/>
            </a:solidFill>
          </p:spPr>
          <p:txBody>
            <a:bodyPr wrap="square" rtlCol="0">
              <a:spAutoFit/>
            </a:bodyPr>
            <a:lstStyle/>
            <a:p>
              <a:pPr algn="dist"/>
              <a:r>
                <a:rPr lang="en-US" altLang="zh-CN"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CONTENTS</a:t>
              </a:r>
              <a:endParaRPr lang="zh-CN" altLang="en-US"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0" name="文本框 9"/>
          <p:cNvSpPr txBox="1"/>
          <p:nvPr/>
        </p:nvSpPr>
        <p:spPr>
          <a:xfrm>
            <a:off x="2148301" y="2073910"/>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流网络的构造原理</a:t>
            </a:r>
          </a:p>
        </p:txBody>
      </p:sp>
      <p:sp>
        <p:nvSpPr>
          <p:cNvPr id="16" name="文本框 15"/>
          <p:cNvSpPr txBox="1"/>
          <p:nvPr/>
        </p:nvSpPr>
        <p:spPr>
          <a:xfrm>
            <a:off x="7034250" y="3908259"/>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算法分析</a:t>
            </a:r>
          </a:p>
        </p:txBody>
      </p:sp>
      <p:sp>
        <p:nvSpPr>
          <p:cNvPr id="22" name="文本框 21"/>
          <p:cNvSpPr txBox="1"/>
          <p:nvPr/>
        </p:nvSpPr>
        <p:spPr>
          <a:xfrm>
            <a:off x="7699753" y="2043112"/>
            <a:ext cx="3529257" cy="954107"/>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为什么最大流能解决这个问题</a:t>
            </a:r>
          </a:p>
        </p:txBody>
      </p:sp>
      <p:pic>
        <p:nvPicPr>
          <p:cNvPr id="19" name="图片 18">
            <a:extLst>
              <a:ext uri="{FF2B5EF4-FFF2-40B4-BE49-F238E27FC236}">
                <a16:creationId xmlns:a16="http://schemas.microsoft.com/office/drawing/2014/main" id="{B1A0DCD6-67D7-4771-8007-FA313DB2904A}"/>
              </a:ext>
            </a:extLst>
          </p:cNvPr>
          <p:cNvPicPr>
            <a:picLocks noChangeAspect="1"/>
          </p:cNvPicPr>
          <p:nvPr/>
        </p:nvPicPr>
        <p:blipFill>
          <a:blip r:embed="rId3"/>
          <a:stretch>
            <a:fillRect/>
          </a:stretch>
        </p:blipFill>
        <p:spPr>
          <a:xfrm>
            <a:off x="1335579" y="3775959"/>
            <a:ext cx="812722" cy="818366"/>
          </a:xfrm>
          <a:prstGeom prst="rect">
            <a:avLst/>
          </a:prstGeom>
        </p:spPr>
      </p:pic>
      <p:pic>
        <p:nvPicPr>
          <p:cNvPr id="20" name="图片 19">
            <a:extLst>
              <a:ext uri="{FF2B5EF4-FFF2-40B4-BE49-F238E27FC236}">
                <a16:creationId xmlns:a16="http://schemas.microsoft.com/office/drawing/2014/main" id="{FC31E241-1E72-4E6B-9F93-D73A5DF4A1B2}"/>
              </a:ext>
            </a:extLst>
          </p:cNvPr>
          <p:cNvPicPr>
            <a:picLocks noChangeAspect="1"/>
          </p:cNvPicPr>
          <p:nvPr/>
        </p:nvPicPr>
        <p:blipFill>
          <a:blip r:embed="rId3"/>
          <a:stretch>
            <a:fillRect/>
          </a:stretch>
        </p:blipFill>
        <p:spPr>
          <a:xfrm>
            <a:off x="1335579" y="1926337"/>
            <a:ext cx="812722" cy="818366"/>
          </a:xfrm>
          <a:prstGeom prst="rect">
            <a:avLst/>
          </a:prstGeom>
        </p:spPr>
      </p:pic>
      <p:pic>
        <p:nvPicPr>
          <p:cNvPr id="21" name="图片 20">
            <a:extLst>
              <a:ext uri="{FF2B5EF4-FFF2-40B4-BE49-F238E27FC236}">
                <a16:creationId xmlns:a16="http://schemas.microsoft.com/office/drawing/2014/main" id="{000AEAA2-43CB-44CB-8E68-BC5E5FDB2056}"/>
              </a:ext>
            </a:extLst>
          </p:cNvPr>
          <p:cNvPicPr>
            <a:picLocks noChangeAspect="1"/>
          </p:cNvPicPr>
          <p:nvPr/>
        </p:nvPicPr>
        <p:blipFill>
          <a:blip r:embed="rId3"/>
          <a:stretch>
            <a:fillRect/>
          </a:stretch>
        </p:blipFill>
        <p:spPr>
          <a:xfrm>
            <a:off x="6887031" y="3775959"/>
            <a:ext cx="812722" cy="818366"/>
          </a:xfrm>
          <a:prstGeom prst="rect">
            <a:avLst/>
          </a:prstGeom>
        </p:spPr>
      </p:pic>
      <p:pic>
        <p:nvPicPr>
          <p:cNvPr id="24" name="图片 23">
            <a:extLst>
              <a:ext uri="{FF2B5EF4-FFF2-40B4-BE49-F238E27FC236}">
                <a16:creationId xmlns:a16="http://schemas.microsoft.com/office/drawing/2014/main" id="{894CD0D9-B0FE-4CAB-95CA-2879E7215F96}"/>
              </a:ext>
            </a:extLst>
          </p:cNvPr>
          <p:cNvPicPr>
            <a:picLocks noChangeAspect="1"/>
          </p:cNvPicPr>
          <p:nvPr/>
        </p:nvPicPr>
        <p:blipFill>
          <a:blip r:embed="rId3"/>
          <a:stretch>
            <a:fillRect/>
          </a:stretch>
        </p:blipFill>
        <p:spPr>
          <a:xfrm>
            <a:off x="6887031" y="1926337"/>
            <a:ext cx="812722" cy="818366"/>
          </a:xfrm>
          <a:prstGeom prst="rect">
            <a:avLst/>
          </a:prstGeom>
        </p:spPr>
      </p:pic>
      <p:sp>
        <p:nvSpPr>
          <p:cNvPr id="26" name="文本框 25">
            <a:extLst>
              <a:ext uri="{FF2B5EF4-FFF2-40B4-BE49-F238E27FC236}">
                <a16:creationId xmlns:a16="http://schemas.microsoft.com/office/drawing/2014/main" id="{A2B65696-5F9A-465B-9F71-21C764AF22C7}"/>
              </a:ext>
            </a:extLst>
          </p:cNvPr>
          <p:cNvSpPr txBox="1"/>
          <p:nvPr/>
        </p:nvSpPr>
        <p:spPr>
          <a:xfrm>
            <a:off x="1530923" y="3908259"/>
            <a:ext cx="3181350" cy="523220"/>
          </a:xfrm>
          <a:prstGeom prst="rect">
            <a:avLst/>
          </a:prstGeom>
          <a:noFill/>
        </p:spPr>
        <p:txBody>
          <a:bodyPr wrap="square" rtlCol="0">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结果验证</a:t>
            </a:r>
          </a:p>
        </p:txBody>
      </p:sp>
    </p:spTree>
    <p:extLst>
      <p:ext uri="{BB962C8B-B14F-4D97-AF65-F5344CB8AC3E}">
        <p14:creationId xmlns:p14="http://schemas.microsoft.com/office/powerpoint/2010/main" val="42372063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2340762"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Edmons</a:t>
              </a: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-Karp</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 name="矩形 2">
            <a:extLst>
              <a:ext uri="{FF2B5EF4-FFF2-40B4-BE49-F238E27FC236}">
                <a16:creationId xmlns:a16="http://schemas.microsoft.com/office/drawing/2014/main" id="{31470A5E-7FCF-4F06-9EE7-1E6381293183}"/>
              </a:ext>
            </a:extLst>
          </p:cNvPr>
          <p:cNvSpPr/>
          <p:nvPr/>
        </p:nvSpPr>
        <p:spPr>
          <a:xfrm>
            <a:off x="879364" y="1216969"/>
            <a:ext cx="2723823" cy="369332"/>
          </a:xfrm>
          <a:prstGeom prst="rect">
            <a:avLst/>
          </a:prstGeom>
        </p:spPr>
        <p:txBody>
          <a:bodyPr wrap="non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最短路非递减引理证明：</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5" name="组合 24">
            <a:extLst>
              <a:ext uri="{FF2B5EF4-FFF2-40B4-BE49-F238E27FC236}">
                <a16:creationId xmlns:a16="http://schemas.microsoft.com/office/drawing/2014/main" id="{B0641729-2787-4A3A-A0A6-32BEAB77713E}"/>
              </a:ext>
            </a:extLst>
          </p:cNvPr>
          <p:cNvGrpSpPr/>
          <p:nvPr/>
        </p:nvGrpSpPr>
        <p:grpSpPr>
          <a:xfrm>
            <a:off x="1006689" y="1979487"/>
            <a:ext cx="3374453" cy="427892"/>
            <a:chOff x="2362200" y="4501662"/>
            <a:chExt cx="3374453" cy="427892"/>
          </a:xfrm>
        </p:grpSpPr>
        <p:sp>
          <p:nvSpPr>
            <p:cNvPr id="4" name="椭圆 3">
              <a:extLst>
                <a:ext uri="{FF2B5EF4-FFF2-40B4-BE49-F238E27FC236}">
                  <a16:creationId xmlns:a16="http://schemas.microsoft.com/office/drawing/2014/main" id="{CA86FD3E-DB5E-4ED6-B62E-9265090F9C57}"/>
                </a:ext>
              </a:extLst>
            </p:cNvPr>
            <p:cNvSpPr/>
            <p:nvPr/>
          </p:nvSpPr>
          <p:spPr>
            <a:xfrm>
              <a:off x="2362200" y="4501662"/>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F325FFCC-3C36-48E9-9FAE-519E7F6576E0}"/>
                </a:ext>
              </a:extLst>
            </p:cNvPr>
            <p:cNvSpPr/>
            <p:nvPr/>
          </p:nvSpPr>
          <p:spPr>
            <a:xfrm>
              <a:off x="4157865" y="4501662"/>
              <a:ext cx="427892" cy="4278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2705C59-DD27-42D0-9207-F8E6EC0C7773}"/>
                </a:ext>
              </a:extLst>
            </p:cNvPr>
            <p:cNvSpPr/>
            <p:nvPr/>
          </p:nvSpPr>
          <p:spPr>
            <a:xfrm>
              <a:off x="5308761" y="4501662"/>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a:extLst>
                <a:ext uri="{FF2B5EF4-FFF2-40B4-BE49-F238E27FC236}">
                  <a16:creationId xmlns:a16="http://schemas.microsoft.com/office/drawing/2014/main" id="{9DB980A1-9B99-4642-8247-AAFD6C9F8C64}"/>
                </a:ext>
              </a:extLst>
            </p:cNvPr>
            <p:cNvCxnSpPr/>
            <p:nvPr/>
          </p:nvCxnSpPr>
          <p:spPr>
            <a:xfrm>
              <a:off x="4730262" y="4715608"/>
              <a:ext cx="4865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A4C18DD-92B7-4781-A84C-D51A32D2BE13}"/>
                </a:ext>
              </a:extLst>
            </p:cNvPr>
            <p:cNvCxnSpPr/>
            <p:nvPr/>
          </p:nvCxnSpPr>
          <p:spPr>
            <a:xfrm>
              <a:off x="2991513" y="4715608"/>
              <a:ext cx="10001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0B7AC2D7-39E2-4D23-88D0-4E852D3696A6}"/>
                </a:ext>
              </a:extLst>
            </p:cNvPr>
            <p:cNvSpPr txBox="1"/>
            <p:nvPr/>
          </p:nvSpPr>
          <p:spPr>
            <a:xfrm>
              <a:off x="2430914" y="4548451"/>
              <a:ext cx="290464" cy="369332"/>
            </a:xfrm>
            <a:prstGeom prst="rect">
              <a:avLst/>
            </a:prstGeom>
            <a:noFill/>
          </p:spPr>
          <p:txBody>
            <a:bodyPr wrap="none" rtlCol="0">
              <a:spAutoFit/>
            </a:bodyPr>
            <a:lstStyle/>
            <a:p>
              <a:r>
                <a:rPr lang="en-US" altLang="zh-CN" dirty="0"/>
                <a:t>S</a:t>
              </a:r>
              <a:endParaRPr lang="zh-CN" altLang="en-US" dirty="0"/>
            </a:p>
          </p:txBody>
        </p:sp>
        <p:sp>
          <p:nvSpPr>
            <p:cNvPr id="34" name="文本框 33">
              <a:extLst>
                <a:ext uri="{FF2B5EF4-FFF2-40B4-BE49-F238E27FC236}">
                  <a16:creationId xmlns:a16="http://schemas.microsoft.com/office/drawing/2014/main" id="{724E4129-A834-47F0-A417-538064C2F03C}"/>
                </a:ext>
              </a:extLst>
            </p:cNvPr>
            <p:cNvSpPr txBox="1"/>
            <p:nvPr/>
          </p:nvSpPr>
          <p:spPr>
            <a:xfrm>
              <a:off x="4223528" y="4530942"/>
              <a:ext cx="306494" cy="369332"/>
            </a:xfrm>
            <a:prstGeom prst="rect">
              <a:avLst/>
            </a:prstGeom>
            <a:noFill/>
          </p:spPr>
          <p:txBody>
            <a:bodyPr wrap="none" rtlCol="0">
              <a:spAutoFit/>
            </a:bodyPr>
            <a:lstStyle/>
            <a:p>
              <a:r>
                <a:rPr lang="en-US" altLang="zh-CN" dirty="0"/>
                <a:t>u</a:t>
              </a:r>
              <a:endParaRPr lang="zh-CN" altLang="en-US" dirty="0"/>
            </a:p>
          </p:txBody>
        </p:sp>
        <p:sp>
          <p:nvSpPr>
            <p:cNvPr id="35" name="文本框 34">
              <a:extLst>
                <a:ext uri="{FF2B5EF4-FFF2-40B4-BE49-F238E27FC236}">
                  <a16:creationId xmlns:a16="http://schemas.microsoft.com/office/drawing/2014/main" id="{42B92A06-67C0-4BF2-B0BC-9015335D0E61}"/>
                </a:ext>
              </a:extLst>
            </p:cNvPr>
            <p:cNvSpPr txBox="1"/>
            <p:nvPr/>
          </p:nvSpPr>
          <p:spPr>
            <a:xfrm>
              <a:off x="5369460" y="4524964"/>
              <a:ext cx="288862" cy="369332"/>
            </a:xfrm>
            <a:prstGeom prst="rect">
              <a:avLst/>
            </a:prstGeom>
            <a:noFill/>
          </p:spPr>
          <p:txBody>
            <a:bodyPr wrap="none" rtlCol="0">
              <a:spAutoFit/>
            </a:bodyPr>
            <a:lstStyle/>
            <a:p>
              <a:r>
                <a:rPr lang="en-US" altLang="zh-CN" dirty="0"/>
                <a:t>v</a:t>
              </a:r>
              <a:endParaRPr lang="zh-CN" altLang="en-US" dirty="0"/>
            </a:p>
          </p:txBody>
        </p:sp>
      </p:grpSp>
      <p:sp>
        <p:nvSpPr>
          <p:cNvPr id="24" name="矩形 23">
            <a:extLst>
              <a:ext uri="{FF2B5EF4-FFF2-40B4-BE49-F238E27FC236}">
                <a16:creationId xmlns:a16="http://schemas.microsoft.com/office/drawing/2014/main" id="{7C061C43-20C6-40AA-ADBA-A5C6EEE48A99}"/>
              </a:ext>
            </a:extLst>
          </p:cNvPr>
          <p:cNvSpPr/>
          <p:nvPr/>
        </p:nvSpPr>
        <p:spPr>
          <a:xfrm>
            <a:off x="4924614" y="1910456"/>
            <a:ext cx="6096000" cy="923330"/>
          </a:xfrm>
          <a:prstGeom prst="rect">
            <a:avLst/>
          </a:prstGeom>
        </p:spPr>
        <p:txBody>
          <a:bodyPr>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假设有一条路径</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s--&gt;v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，其中</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的上一节点为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u</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，记</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d[v]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为节点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到</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的距离，根据图可以知道</a:t>
            </a:r>
            <a:r>
              <a:rPr lang="en-US" altLang="zh-CN" dirty="0">
                <a:latin typeface="Cambria Math" panose="02040503050406030204" pitchFamily="18" charset="0"/>
              </a:rPr>
              <a:t>d[u]+1=d[v]</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kern="100" dirty="0">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36" name="矩形 35">
            <a:extLst>
              <a:ext uri="{FF2B5EF4-FFF2-40B4-BE49-F238E27FC236}">
                <a16:creationId xmlns:a16="http://schemas.microsoft.com/office/drawing/2014/main" id="{265F1CE3-988E-4F34-8E69-6D6C0B8A0724}"/>
              </a:ext>
            </a:extLst>
          </p:cNvPr>
          <p:cNvSpPr/>
          <p:nvPr/>
        </p:nvSpPr>
        <p:spPr>
          <a:xfrm>
            <a:off x="879364" y="2696296"/>
            <a:ext cx="10739453" cy="3693319"/>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经过一次增广，通过</a:t>
            </a:r>
            <a:r>
              <a:rPr lang="zh-CN" altLang="en-US" b="1" kern="100" dirty="0">
                <a:latin typeface="华文楷体" panose="02010600040101010101" pitchFamily="2" charset="-122"/>
                <a:ea typeface="华文楷体" panose="02010600040101010101" pitchFamily="2" charset="-122"/>
                <a:cs typeface="Times New Roman" panose="02020603050405020304" pitchFamily="18" charset="0"/>
              </a:rPr>
              <a:t>反证法</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假设此时</a:t>
            </a:r>
            <a:r>
              <a:rPr lang="en-US" altLang="zh-CN" dirty="0">
                <a:latin typeface="Cambria Math" panose="02040503050406030204" pitchFamily="18" charset="0"/>
              </a:rPr>
              <a:t>d’[v]&lt;d[v]</a:t>
            </a:r>
            <a:r>
              <a:rPr lang="zh-CN" altLang="en-US" dirty="0">
                <a:latin typeface="Cambria Math" panose="020405030504060302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为第一个使最短距离减小的点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因此可以得到：</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pl-PL" altLang="zh-CN" dirty="0">
                <a:latin typeface="Cambria Math" panose="02040503050406030204" pitchFamily="18" charset="0"/>
              </a:rPr>
              <a:t>d[u]=d[v]−1,d</a:t>
            </a:r>
            <a:r>
              <a:rPr lang="en-US" altLang="zh-CN" dirty="0">
                <a:latin typeface="Cambria Math" panose="02040503050406030204" pitchFamily="18" charset="0"/>
              </a:rPr>
              <a:t>’</a:t>
            </a:r>
            <a:r>
              <a:rPr lang="pl-PL" altLang="zh-CN" dirty="0">
                <a:latin typeface="Cambria Math" panose="02040503050406030204" pitchFamily="18" charset="0"/>
              </a:rPr>
              <a:t>[u]≥d[u]</a:t>
            </a:r>
            <a:endParaRPr lang="en-US" altLang="zh-CN" dirty="0">
              <a:latin typeface="Cambria Math" panose="02040503050406030204" pitchFamily="18" charset="0"/>
            </a:endParaRP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那么显然边 </a:t>
            </a:r>
            <a:r>
              <a:rPr lang="en-US" altLang="zh-CN" dirty="0">
                <a:latin typeface="Cambria Math" panose="02040503050406030204" pitchFamily="18" charset="0"/>
              </a:rPr>
              <a:t>(</a:t>
            </a:r>
            <a:r>
              <a:rPr lang="en-US" altLang="zh-CN" dirty="0" err="1">
                <a:latin typeface="Cambria Math" panose="02040503050406030204" pitchFamily="18" charset="0"/>
              </a:rPr>
              <a:t>u,v</a:t>
            </a:r>
            <a:r>
              <a:rPr lang="en-US" altLang="zh-CN" dirty="0">
                <a:latin typeface="Cambria Math" panose="02040503050406030204" pitchFamily="18" charset="0"/>
              </a:rPr>
              <a:t>)∉E </a:t>
            </a:r>
            <a:r>
              <a:rPr lang="en-US" altLang="zh-CN" dirty="0"/>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因为若 </a:t>
            </a:r>
            <a:r>
              <a:rPr lang="en-US" altLang="zh-CN" dirty="0">
                <a:latin typeface="Cambria Math" panose="02040503050406030204" pitchFamily="18" charset="0"/>
              </a:rPr>
              <a:t>(</a:t>
            </a:r>
            <a:r>
              <a:rPr lang="en-US" altLang="zh-CN" dirty="0" err="1">
                <a:latin typeface="Cambria Math" panose="02040503050406030204" pitchFamily="18" charset="0"/>
              </a:rPr>
              <a:t>u,v</a:t>
            </a:r>
            <a:r>
              <a:rPr lang="en-US" altLang="zh-CN" dirty="0">
                <a:latin typeface="Cambria Math" panose="02040503050406030204" pitchFamily="18" charset="0"/>
              </a:rPr>
              <a:t>)∈E </a:t>
            </a:r>
            <a:r>
              <a:rPr lang="en-US" altLang="zh-CN" dirty="0"/>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则有 </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dirty="0"/>
              <a:t> </a:t>
            </a:r>
            <a:r>
              <a:rPr lang="en-US" altLang="zh-CN" dirty="0">
                <a:latin typeface="Cambria Math" panose="02040503050406030204" pitchFamily="18" charset="0"/>
              </a:rPr>
              <a:t>d[v]≤d[u]+1≤d’[u]+1=d’[v]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即</a:t>
            </a:r>
            <a:r>
              <a:rPr lang="en-US" altLang="zh-CN" dirty="0">
                <a:latin typeface="Cambria Math" panose="02040503050406030204" pitchFamily="18" charset="0"/>
              </a:rPr>
              <a:t>d[v] ≤ d’[v]</a:t>
            </a: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与假设条件矛盾</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故</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EK</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算法一定是增加了流</a:t>
            </a:r>
            <a:r>
              <a:rPr lang="zh-CN" altLang="en-US" dirty="0">
                <a:latin typeface="Cambria Math" panose="02040503050406030204" pitchFamily="18" charset="0"/>
              </a:rPr>
              <a:t>𝑓</a:t>
            </a:r>
            <a:r>
              <a:rPr lang="en-US" altLang="zh-CN" dirty="0">
                <a:latin typeface="Cambria Math" panose="02040503050406030204" pitchFamily="18" charset="0"/>
              </a:rPr>
              <a:t>(</a:t>
            </a:r>
            <a:r>
              <a:rPr lang="zh-CN" altLang="en-US" dirty="0">
                <a:latin typeface="Cambria Math" panose="02040503050406030204" pitchFamily="18" charset="0"/>
              </a:rPr>
              <a:t>𝑣</a:t>
            </a:r>
            <a:r>
              <a:rPr lang="en-US" altLang="zh-CN" dirty="0">
                <a:latin typeface="Cambria Math" panose="02040503050406030204" pitchFamily="18" charset="0"/>
              </a:rPr>
              <a:t>,</a:t>
            </a:r>
            <a:r>
              <a:rPr lang="zh-CN" altLang="en-US" dirty="0">
                <a:latin typeface="Cambria Math" panose="02040503050406030204" pitchFamily="18" charset="0"/>
              </a:rPr>
              <a:t>𝑢</a:t>
            </a:r>
            <a:r>
              <a:rPr lang="en-US" altLang="zh-CN" dirty="0">
                <a:latin typeface="Cambria Math" panose="020405030504060302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即边</a:t>
            </a:r>
            <a:r>
              <a:rPr lang="en-US" altLang="zh-CN" dirty="0">
                <a:latin typeface="Cambria Math" panose="02040503050406030204" pitchFamily="18" charset="0"/>
              </a:rPr>
              <a:t>(</a:t>
            </a:r>
            <a:r>
              <a:rPr lang="zh-CN" altLang="en-US" dirty="0">
                <a:latin typeface="Cambria Math" panose="02040503050406030204" pitchFamily="18" charset="0"/>
              </a:rPr>
              <a:t>𝑣</a:t>
            </a:r>
            <a:r>
              <a:rPr lang="en-US" altLang="zh-CN" dirty="0">
                <a:latin typeface="Cambria Math" panose="02040503050406030204" pitchFamily="18" charset="0"/>
              </a:rPr>
              <a:t>,</a:t>
            </a:r>
            <a:r>
              <a:rPr lang="zh-CN" altLang="en-US" dirty="0">
                <a:latin typeface="Cambria Math" panose="02040503050406030204" pitchFamily="18" charset="0"/>
              </a:rPr>
              <a:t>𝑢</a:t>
            </a:r>
            <a:r>
              <a:rPr lang="en-US" altLang="zh-CN" dirty="0">
                <a:latin typeface="Cambria Math" panose="020405030504060302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在𝐺的最短路上</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固有</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dirty="0">
                <a:latin typeface="Cambria Math" panose="02040503050406030204" pitchFamily="18" charset="0"/>
              </a:rPr>
              <a:t>					d[v]=d[u]−1≤d’[u]−1=d’[v]−2</a:t>
            </a: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与假设矛盾</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故引理成立</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p>
          <a:p>
            <a:endParaRPr lang="zh-CN" altLang="en-US" dirty="0">
              <a:latin typeface="Cambria Math" panose="02040503050406030204" pitchFamily="18" charset="0"/>
            </a:endParaRPr>
          </a:p>
        </p:txBody>
      </p:sp>
    </p:spTree>
    <p:extLst>
      <p:ext uri="{BB962C8B-B14F-4D97-AF65-F5344CB8AC3E}">
        <p14:creationId xmlns:p14="http://schemas.microsoft.com/office/powerpoint/2010/main" val="2785320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2340762"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Edmons</a:t>
              </a:r>
              <a:r>
                <a:rPr lang="en-US" altLang="zh-CN"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-Karp</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38D2E1B7-FDEA-4B9C-A6EA-5A35D915B606}"/>
              </a:ext>
            </a:extLst>
          </p:cNvPr>
          <p:cNvSpPr txBox="1"/>
          <p:nvPr/>
        </p:nvSpPr>
        <p:spPr>
          <a:xfrm>
            <a:off x="929977" y="1239625"/>
            <a:ext cx="6115592" cy="1200329"/>
          </a:xfrm>
          <a:prstGeom prst="rect">
            <a:avLst/>
          </a:prstGeom>
          <a:noFill/>
        </p:spPr>
        <p:txBody>
          <a:bodyPr wrap="squar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增广总轮数的上界证明：</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b="1"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已知最短路非递减引理：</a:t>
            </a:r>
            <a:r>
              <a:rPr lang="en-US" altLang="zh-CN" dirty="0">
                <a:latin typeface="Cambria Math" panose="02040503050406030204" pitchFamily="18" charset="0"/>
              </a:rPr>
              <a:t>d’[v]&gt;d[v]</a:t>
            </a: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endParaRPr lang="zh-CN" altLang="en-US"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3" name="组合 2">
            <a:extLst>
              <a:ext uri="{FF2B5EF4-FFF2-40B4-BE49-F238E27FC236}">
                <a16:creationId xmlns:a16="http://schemas.microsoft.com/office/drawing/2014/main" id="{5EF5021C-5806-4BFD-93CB-4A7A91248F9C}"/>
              </a:ext>
            </a:extLst>
          </p:cNvPr>
          <p:cNvGrpSpPr/>
          <p:nvPr/>
        </p:nvGrpSpPr>
        <p:grpSpPr>
          <a:xfrm>
            <a:off x="988592" y="2223019"/>
            <a:ext cx="4933622" cy="433870"/>
            <a:chOff x="1497338" y="2131771"/>
            <a:chExt cx="4933622" cy="433870"/>
          </a:xfrm>
        </p:grpSpPr>
        <p:sp>
          <p:nvSpPr>
            <p:cNvPr id="12" name="椭圆 11">
              <a:extLst>
                <a:ext uri="{FF2B5EF4-FFF2-40B4-BE49-F238E27FC236}">
                  <a16:creationId xmlns:a16="http://schemas.microsoft.com/office/drawing/2014/main" id="{0DFF7622-C0D9-4736-9EF5-25B6F22A4093}"/>
                </a:ext>
              </a:extLst>
            </p:cNvPr>
            <p:cNvSpPr/>
            <p:nvPr/>
          </p:nvSpPr>
          <p:spPr>
            <a:xfrm>
              <a:off x="1497338" y="2137749"/>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9D2F8193-A489-4047-BE9E-7DCD90DD83EF}"/>
                </a:ext>
              </a:extLst>
            </p:cNvPr>
            <p:cNvSpPr/>
            <p:nvPr/>
          </p:nvSpPr>
          <p:spPr>
            <a:xfrm>
              <a:off x="3293003" y="2137749"/>
              <a:ext cx="427892" cy="4278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B142A09-34F7-4965-9D81-D0C5E2F97F5A}"/>
                </a:ext>
              </a:extLst>
            </p:cNvPr>
            <p:cNvSpPr/>
            <p:nvPr/>
          </p:nvSpPr>
          <p:spPr>
            <a:xfrm>
              <a:off x="4443899" y="2137749"/>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16050A0B-FBC0-480C-A739-C1E115CFD144}"/>
                </a:ext>
              </a:extLst>
            </p:cNvPr>
            <p:cNvCxnSpPr/>
            <p:nvPr/>
          </p:nvCxnSpPr>
          <p:spPr>
            <a:xfrm>
              <a:off x="3865400" y="2351695"/>
              <a:ext cx="486507"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5F6EAC0-2C06-4232-905D-45EB6E957C6A}"/>
                </a:ext>
              </a:extLst>
            </p:cNvPr>
            <p:cNvCxnSpPr/>
            <p:nvPr/>
          </p:nvCxnSpPr>
          <p:spPr>
            <a:xfrm>
              <a:off x="2126651" y="2351695"/>
              <a:ext cx="10001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109FFF9-9674-4611-BC8C-6B483B188703}"/>
                </a:ext>
              </a:extLst>
            </p:cNvPr>
            <p:cNvSpPr txBox="1"/>
            <p:nvPr/>
          </p:nvSpPr>
          <p:spPr>
            <a:xfrm>
              <a:off x="1566052" y="2184538"/>
              <a:ext cx="290464" cy="369332"/>
            </a:xfrm>
            <a:prstGeom prst="rect">
              <a:avLst/>
            </a:prstGeom>
            <a:noFill/>
          </p:spPr>
          <p:txBody>
            <a:bodyPr wrap="none" rtlCol="0">
              <a:spAutoFit/>
            </a:bodyPr>
            <a:lstStyle/>
            <a:p>
              <a:r>
                <a:rPr lang="en-US" altLang="zh-CN" dirty="0"/>
                <a:t>S</a:t>
              </a:r>
              <a:endParaRPr lang="zh-CN" altLang="en-US" dirty="0"/>
            </a:p>
          </p:txBody>
        </p:sp>
        <p:sp>
          <p:nvSpPr>
            <p:cNvPr id="18" name="文本框 17">
              <a:extLst>
                <a:ext uri="{FF2B5EF4-FFF2-40B4-BE49-F238E27FC236}">
                  <a16:creationId xmlns:a16="http://schemas.microsoft.com/office/drawing/2014/main" id="{B0AA2984-8E38-4E46-89E8-E24E36704E15}"/>
                </a:ext>
              </a:extLst>
            </p:cNvPr>
            <p:cNvSpPr txBox="1"/>
            <p:nvPr/>
          </p:nvSpPr>
          <p:spPr>
            <a:xfrm>
              <a:off x="3358666" y="2167029"/>
              <a:ext cx="306494" cy="369332"/>
            </a:xfrm>
            <a:prstGeom prst="rect">
              <a:avLst/>
            </a:prstGeom>
            <a:noFill/>
          </p:spPr>
          <p:txBody>
            <a:bodyPr wrap="none" rtlCol="0">
              <a:spAutoFit/>
            </a:bodyPr>
            <a:lstStyle/>
            <a:p>
              <a:r>
                <a:rPr lang="en-US" altLang="zh-CN" dirty="0"/>
                <a:t>u</a:t>
              </a:r>
              <a:endParaRPr lang="zh-CN" altLang="en-US" dirty="0"/>
            </a:p>
          </p:txBody>
        </p:sp>
        <p:sp>
          <p:nvSpPr>
            <p:cNvPr id="19" name="文本框 18">
              <a:extLst>
                <a:ext uri="{FF2B5EF4-FFF2-40B4-BE49-F238E27FC236}">
                  <a16:creationId xmlns:a16="http://schemas.microsoft.com/office/drawing/2014/main" id="{A5FD1452-75B4-4860-9209-D1133C5BB2CB}"/>
                </a:ext>
              </a:extLst>
            </p:cNvPr>
            <p:cNvSpPr txBox="1"/>
            <p:nvPr/>
          </p:nvSpPr>
          <p:spPr>
            <a:xfrm>
              <a:off x="4504598" y="2161051"/>
              <a:ext cx="288862" cy="369332"/>
            </a:xfrm>
            <a:prstGeom prst="rect">
              <a:avLst/>
            </a:prstGeom>
            <a:noFill/>
          </p:spPr>
          <p:txBody>
            <a:bodyPr wrap="none" rtlCol="0">
              <a:spAutoFit/>
            </a:bodyPr>
            <a:lstStyle/>
            <a:p>
              <a:r>
                <a:rPr lang="en-US" altLang="zh-CN" dirty="0"/>
                <a:t>v</a:t>
              </a:r>
              <a:endParaRPr lang="zh-CN" altLang="en-US" dirty="0"/>
            </a:p>
          </p:txBody>
        </p:sp>
        <p:sp>
          <p:nvSpPr>
            <p:cNvPr id="20" name="椭圆 19">
              <a:extLst>
                <a:ext uri="{FF2B5EF4-FFF2-40B4-BE49-F238E27FC236}">
                  <a16:creationId xmlns:a16="http://schemas.microsoft.com/office/drawing/2014/main" id="{241F5830-92FC-4D15-968B-919BEC4949FA}"/>
                </a:ext>
              </a:extLst>
            </p:cNvPr>
            <p:cNvSpPr/>
            <p:nvPr/>
          </p:nvSpPr>
          <p:spPr>
            <a:xfrm>
              <a:off x="6003068" y="2131771"/>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7" name="直接箭头连接符 36">
              <a:extLst>
                <a:ext uri="{FF2B5EF4-FFF2-40B4-BE49-F238E27FC236}">
                  <a16:creationId xmlns:a16="http://schemas.microsoft.com/office/drawing/2014/main" id="{3E22C945-99F5-45CF-98AA-AC3069E1C629}"/>
                </a:ext>
              </a:extLst>
            </p:cNvPr>
            <p:cNvCxnSpPr/>
            <p:nvPr/>
          </p:nvCxnSpPr>
          <p:spPr>
            <a:xfrm>
              <a:off x="4946051" y="2346976"/>
              <a:ext cx="10001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文本框 37">
              <a:extLst>
                <a:ext uri="{FF2B5EF4-FFF2-40B4-BE49-F238E27FC236}">
                  <a16:creationId xmlns:a16="http://schemas.microsoft.com/office/drawing/2014/main" id="{A6F122F5-00F6-427D-9E8C-E31B2EF03DCF}"/>
                </a:ext>
              </a:extLst>
            </p:cNvPr>
            <p:cNvSpPr txBox="1"/>
            <p:nvPr/>
          </p:nvSpPr>
          <p:spPr>
            <a:xfrm>
              <a:off x="6086209" y="2162605"/>
              <a:ext cx="261610" cy="369332"/>
            </a:xfrm>
            <a:prstGeom prst="rect">
              <a:avLst/>
            </a:prstGeom>
            <a:noFill/>
          </p:spPr>
          <p:txBody>
            <a:bodyPr wrap="none" rtlCol="0">
              <a:spAutoFit/>
            </a:bodyPr>
            <a:lstStyle/>
            <a:p>
              <a:r>
                <a:rPr lang="en-US" altLang="zh-CN" dirty="0"/>
                <a:t>t</a:t>
              </a:r>
              <a:endParaRPr lang="zh-CN" altLang="en-US" dirty="0"/>
            </a:p>
          </p:txBody>
        </p:sp>
      </p:grpSp>
      <p:sp>
        <p:nvSpPr>
          <p:cNvPr id="4" name="矩形 3">
            <a:extLst>
              <a:ext uri="{FF2B5EF4-FFF2-40B4-BE49-F238E27FC236}">
                <a16:creationId xmlns:a16="http://schemas.microsoft.com/office/drawing/2014/main" id="{FC6F295F-049B-4CC7-8136-60E73B876929}"/>
              </a:ext>
            </a:extLst>
          </p:cNvPr>
          <p:cNvSpPr/>
          <p:nvPr/>
        </p:nvSpPr>
        <p:spPr>
          <a:xfrm>
            <a:off x="6269788" y="2223019"/>
            <a:ext cx="5410455" cy="369332"/>
          </a:xfrm>
          <a:prstGeom prst="rect">
            <a:avLst/>
          </a:prstGeom>
        </p:spPr>
        <p:txBody>
          <a:bodyPr wrap="non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假设有一条路径</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s</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-&gt;t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sym typeface="Wingdings" panose="05000000000000000000" pitchFamily="2" charset="2"/>
              </a:rPr>
              <a:t>，虚线表示节点间还有其他节点</a:t>
            </a:r>
            <a:endParaRPr lang="zh-CN" altLang="en-US" dirty="0"/>
          </a:p>
        </p:txBody>
      </p:sp>
      <p:sp>
        <p:nvSpPr>
          <p:cNvPr id="5" name="矩形 4">
            <a:extLst>
              <a:ext uri="{FF2B5EF4-FFF2-40B4-BE49-F238E27FC236}">
                <a16:creationId xmlns:a16="http://schemas.microsoft.com/office/drawing/2014/main" id="{25052CCA-EACD-456E-B54C-39C3F0BA6D20}"/>
              </a:ext>
            </a:extLst>
          </p:cNvPr>
          <p:cNvSpPr/>
          <p:nvPr/>
        </p:nvSpPr>
        <p:spPr>
          <a:xfrm>
            <a:off x="868019" y="2971020"/>
            <a:ext cx="9252606" cy="369332"/>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定义关键边：增广路的残留容量等于边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𝑢</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𝑣</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的残留容量</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则称边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𝑢</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𝑣</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是增广路的关键边</a:t>
            </a:r>
          </a:p>
        </p:txBody>
      </p:sp>
      <p:sp>
        <p:nvSpPr>
          <p:cNvPr id="6" name="矩形 5">
            <a:extLst>
              <a:ext uri="{FF2B5EF4-FFF2-40B4-BE49-F238E27FC236}">
                <a16:creationId xmlns:a16="http://schemas.microsoft.com/office/drawing/2014/main" id="{589E38EF-C8EB-4846-A9FB-5282284B24CB}"/>
              </a:ext>
            </a:extLst>
          </p:cNvPr>
          <p:cNvSpPr/>
          <p:nvPr/>
        </p:nvSpPr>
        <p:spPr>
          <a:xfrm>
            <a:off x="887153" y="3439929"/>
            <a:ext cx="6096000" cy="646331"/>
          </a:xfrm>
          <a:prstGeom prst="rect">
            <a:avLst/>
          </a:prstGeom>
        </p:spPr>
        <p:txBody>
          <a:bodyPr>
            <a:spAutoFit/>
          </a:bodyPr>
          <a:lstStyle/>
          <a:p>
            <a:r>
              <a:rPr lang="zh-CN" altLang="pl-PL" kern="100" dirty="0">
                <a:latin typeface="华文楷体" panose="02010600040101010101" pitchFamily="2" charset="-122"/>
                <a:ea typeface="华文楷体" panose="02010600040101010101" pitchFamily="2" charset="-122"/>
                <a:cs typeface="Times New Roman" panose="02020603050405020304" pitchFamily="18" charset="0"/>
              </a:rPr>
              <a:t>由于</a:t>
            </a:r>
            <a:r>
              <a:rPr lang="pl-PL"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pl-PL" kern="100" dirty="0">
                <a:latin typeface="华文楷体" panose="02010600040101010101" pitchFamily="2" charset="-122"/>
                <a:ea typeface="华文楷体" panose="02010600040101010101" pitchFamily="2" charset="-122"/>
                <a:cs typeface="Times New Roman" panose="02020603050405020304" pitchFamily="18" charset="0"/>
              </a:rPr>
              <a:t>𝑢</a:t>
            </a:r>
            <a:r>
              <a:rPr lang="pl-PL"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pl-PL" kern="100" dirty="0">
                <a:latin typeface="华文楷体" panose="02010600040101010101" pitchFamily="2" charset="-122"/>
                <a:ea typeface="华文楷体" panose="02010600040101010101" pitchFamily="2" charset="-122"/>
                <a:cs typeface="Times New Roman" panose="02020603050405020304" pitchFamily="18" charset="0"/>
              </a:rPr>
              <a:t>𝑣</a:t>
            </a:r>
            <a:r>
              <a:rPr lang="pl-PL"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pl-PL" kern="100" dirty="0">
                <a:latin typeface="华文楷体" panose="02010600040101010101" pitchFamily="2" charset="-122"/>
                <a:ea typeface="华文楷体" panose="02010600040101010101" pitchFamily="2" charset="-122"/>
                <a:cs typeface="Times New Roman" panose="02020603050405020304" pitchFamily="18" charset="0"/>
              </a:rPr>
              <a:t>在最短路上</a:t>
            </a:r>
            <a:r>
              <a:rPr lang="pl-PL"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pl-PL" kern="100" dirty="0">
                <a:latin typeface="华文楷体" panose="02010600040101010101" pitchFamily="2" charset="-122"/>
                <a:ea typeface="华文楷体" panose="02010600040101010101" pitchFamily="2" charset="-122"/>
                <a:cs typeface="Times New Roman" panose="02020603050405020304" pitchFamily="18" charset="0"/>
              </a:rPr>
              <a:t>有</a:t>
            </a:r>
            <a:r>
              <a:rPr lang="pl-PL" altLang="zh-CN" dirty="0">
                <a:highlight>
                  <a:srgbClr val="FFFF00"/>
                </a:highlight>
                <a:latin typeface="Cambria Math" panose="02040503050406030204" pitchFamily="18" charset="0"/>
              </a:rPr>
              <a:t>d[v]=d[u]+1</a:t>
            </a:r>
            <a:r>
              <a:rPr lang="en-US" altLang="zh-CN" dirty="0">
                <a:highlight>
                  <a:srgbClr val="FFFF00"/>
                </a:highlight>
                <a:latin typeface="Cambria Math" panose="02040503050406030204" pitchFamily="18" charset="0"/>
              </a:rPr>
              <a:t>  -----  </a:t>
            </a:r>
            <a:r>
              <a:rPr lang="zh-CN" altLang="en-US" dirty="0">
                <a:highlight>
                  <a:srgbClr val="FFFF00"/>
                </a:highlight>
                <a:latin typeface="Cambria Math" panose="02040503050406030204" pitchFamily="18" charset="0"/>
              </a:rPr>
              <a:t>①</a:t>
            </a:r>
            <a:endParaRPr lang="en-US" altLang="zh-CN" dirty="0">
              <a:highlight>
                <a:srgbClr val="FFFF00"/>
              </a:highlight>
              <a:latin typeface="Cambria Math" panose="02040503050406030204" pitchFamily="18" charset="0"/>
            </a:endParaRPr>
          </a:p>
          <a:p>
            <a:endParaRPr lang="pl-PL" altLang="zh-CN" dirty="0">
              <a:latin typeface="Cambria Math" panose="02040503050406030204" pitchFamily="18" charset="0"/>
            </a:endParaRPr>
          </a:p>
        </p:txBody>
      </p:sp>
      <p:sp>
        <p:nvSpPr>
          <p:cNvPr id="8" name="矩形 7">
            <a:extLst>
              <a:ext uri="{FF2B5EF4-FFF2-40B4-BE49-F238E27FC236}">
                <a16:creationId xmlns:a16="http://schemas.microsoft.com/office/drawing/2014/main" id="{5D1B1F04-C24C-48BF-BED0-B9571BEF3AD1}"/>
              </a:ext>
            </a:extLst>
          </p:cNvPr>
          <p:cNvSpPr/>
          <p:nvPr/>
        </p:nvSpPr>
        <p:spPr>
          <a:xfrm>
            <a:off x="887153" y="4868651"/>
            <a:ext cx="10538535" cy="646331"/>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而增广后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𝑢</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𝑣</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将从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G</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中消失</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重新出现的条件是</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𝑣</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𝑢</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出现在增广路上，则有</a:t>
            </a:r>
            <a:r>
              <a:rPr lang="en-US" altLang="zh-CN" dirty="0">
                <a:highlight>
                  <a:srgbClr val="FFFF00"/>
                </a:highlight>
                <a:latin typeface="Cambria Math" panose="02040503050406030204" pitchFamily="18" charset="0"/>
              </a:rPr>
              <a:t>d’ [u]=d’ [v]+1  -----  </a:t>
            </a:r>
            <a:r>
              <a:rPr lang="zh-CN" altLang="en-US" dirty="0">
                <a:highlight>
                  <a:srgbClr val="FFFF00"/>
                </a:highlight>
                <a:latin typeface="Cambria Math" panose="02040503050406030204" pitchFamily="18" charset="0"/>
              </a:rPr>
              <a:t>②</a:t>
            </a:r>
            <a:endParaRPr lang="en-US" altLang="zh-CN" dirty="0">
              <a:highlight>
                <a:srgbClr val="FFFF00"/>
              </a:highlight>
              <a:latin typeface="Cambria Math" panose="020405030504060302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由最短路非递减引理可知：</a:t>
            </a:r>
            <a:r>
              <a:rPr lang="en-US" altLang="zh-CN" dirty="0"/>
              <a:t> </a:t>
            </a:r>
            <a:r>
              <a:rPr lang="en-US" altLang="zh-CN" dirty="0">
                <a:highlight>
                  <a:srgbClr val="FFFF00"/>
                </a:highlight>
                <a:latin typeface="Cambria Math" panose="02040503050406030204" pitchFamily="18" charset="0"/>
              </a:rPr>
              <a:t>d′[v]≥d[v]  -----  </a:t>
            </a:r>
            <a:r>
              <a:rPr lang="zh-CN" altLang="en-US" dirty="0">
                <a:highlight>
                  <a:srgbClr val="FFFF00"/>
                </a:highlight>
                <a:latin typeface="Cambria Math" panose="02040503050406030204" pitchFamily="18" charset="0"/>
              </a:rPr>
              <a:t>③</a:t>
            </a:r>
            <a:endParaRPr lang="en-US" altLang="zh-CN" dirty="0">
              <a:highlight>
                <a:srgbClr val="FFFF00"/>
              </a:highlight>
              <a:latin typeface="Cambria Math" panose="02040503050406030204" pitchFamily="18" charset="0"/>
            </a:endParaRPr>
          </a:p>
        </p:txBody>
      </p:sp>
      <p:grpSp>
        <p:nvGrpSpPr>
          <p:cNvPr id="39" name="组合 38">
            <a:extLst>
              <a:ext uri="{FF2B5EF4-FFF2-40B4-BE49-F238E27FC236}">
                <a16:creationId xmlns:a16="http://schemas.microsoft.com/office/drawing/2014/main" id="{A654D240-054F-4075-A827-60F0E075A77D}"/>
              </a:ext>
            </a:extLst>
          </p:cNvPr>
          <p:cNvGrpSpPr/>
          <p:nvPr/>
        </p:nvGrpSpPr>
        <p:grpSpPr>
          <a:xfrm>
            <a:off x="973069" y="4151329"/>
            <a:ext cx="4933622" cy="433870"/>
            <a:chOff x="1497338" y="2131771"/>
            <a:chExt cx="4933622" cy="433870"/>
          </a:xfrm>
        </p:grpSpPr>
        <p:sp>
          <p:nvSpPr>
            <p:cNvPr id="40" name="椭圆 39">
              <a:extLst>
                <a:ext uri="{FF2B5EF4-FFF2-40B4-BE49-F238E27FC236}">
                  <a16:creationId xmlns:a16="http://schemas.microsoft.com/office/drawing/2014/main" id="{3D56213E-90A4-4BD9-9144-6E077036B7DB}"/>
                </a:ext>
              </a:extLst>
            </p:cNvPr>
            <p:cNvSpPr/>
            <p:nvPr/>
          </p:nvSpPr>
          <p:spPr>
            <a:xfrm>
              <a:off x="1497338" y="2137749"/>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CABDD0B8-D400-4972-845C-29C078EC5D47}"/>
                </a:ext>
              </a:extLst>
            </p:cNvPr>
            <p:cNvSpPr/>
            <p:nvPr/>
          </p:nvSpPr>
          <p:spPr>
            <a:xfrm>
              <a:off x="3293003" y="2137749"/>
              <a:ext cx="427892" cy="4278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8DF66E93-7511-496F-8D43-3B1E72DC57C2}"/>
                </a:ext>
              </a:extLst>
            </p:cNvPr>
            <p:cNvSpPr/>
            <p:nvPr/>
          </p:nvSpPr>
          <p:spPr>
            <a:xfrm>
              <a:off x="4443899" y="2137749"/>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箭头连接符 42">
              <a:extLst>
                <a:ext uri="{FF2B5EF4-FFF2-40B4-BE49-F238E27FC236}">
                  <a16:creationId xmlns:a16="http://schemas.microsoft.com/office/drawing/2014/main" id="{AE6C5131-85BE-4B63-911D-99F9B8ABAAF7}"/>
                </a:ext>
              </a:extLst>
            </p:cNvPr>
            <p:cNvCxnSpPr>
              <a:cxnSpLocks/>
            </p:cNvCxnSpPr>
            <p:nvPr/>
          </p:nvCxnSpPr>
          <p:spPr>
            <a:xfrm flipH="1">
              <a:off x="3853623" y="2345718"/>
              <a:ext cx="478382" cy="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C7E5207A-217E-4F0F-B7B3-48E04F1023D4}"/>
                </a:ext>
              </a:extLst>
            </p:cNvPr>
            <p:cNvCxnSpPr/>
            <p:nvPr/>
          </p:nvCxnSpPr>
          <p:spPr>
            <a:xfrm>
              <a:off x="2126651" y="2351695"/>
              <a:ext cx="10001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14E97F10-CE68-4215-9F4B-056B1530CFB9}"/>
                </a:ext>
              </a:extLst>
            </p:cNvPr>
            <p:cNvSpPr txBox="1"/>
            <p:nvPr/>
          </p:nvSpPr>
          <p:spPr>
            <a:xfrm>
              <a:off x="1566052" y="2184538"/>
              <a:ext cx="290464" cy="369332"/>
            </a:xfrm>
            <a:prstGeom prst="rect">
              <a:avLst/>
            </a:prstGeom>
            <a:noFill/>
          </p:spPr>
          <p:txBody>
            <a:bodyPr wrap="none" rtlCol="0">
              <a:spAutoFit/>
            </a:bodyPr>
            <a:lstStyle/>
            <a:p>
              <a:r>
                <a:rPr lang="en-US" altLang="zh-CN" dirty="0"/>
                <a:t>S</a:t>
              </a:r>
              <a:endParaRPr lang="zh-CN" altLang="en-US" dirty="0"/>
            </a:p>
          </p:txBody>
        </p:sp>
        <p:sp>
          <p:nvSpPr>
            <p:cNvPr id="46" name="文本框 45">
              <a:extLst>
                <a:ext uri="{FF2B5EF4-FFF2-40B4-BE49-F238E27FC236}">
                  <a16:creationId xmlns:a16="http://schemas.microsoft.com/office/drawing/2014/main" id="{00F5C23B-E927-40F2-8A2B-3F864248674E}"/>
                </a:ext>
              </a:extLst>
            </p:cNvPr>
            <p:cNvSpPr txBox="1"/>
            <p:nvPr/>
          </p:nvSpPr>
          <p:spPr>
            <a:xfrm>
              <a:off x="3358666" y="2167029"/>
              <a:ext cx="306494" cy="369332"/>
            </a:xfrm>
            <a:prstGeom prst="rect">
              <a:avLst/>
            </a:prstGeom>
            <a:noFill/>
          </p:spPr>
          <p:txBody>
            <a:bodyPr wrap="none" rtlCol="0">
              <a:spAutoFit/>
            </a:bodyPr>
            <a:lstStyle/>
            <a:p>
              <a:r>
                <a:rPr lang="en-US" altLang="zh-CN" dirty="0"/>
                <a:t>u</a:t>
              </a:r>
              <a:endParaRPr lang="zh-CN" altLang="en-US" dirty="0"/>
            </a:p>
          </p:txBody>
        </p:sp>
        <p:sp>
          <p:nvSpPr>
            <p:cNvPr id="47" name="文本框 46">
              <a:extLst>
                <a:ext uri="{FF2B5EF4-FFF2-40B4-BE49-F238E27FC236}">
                  <a16:creationId xmlns:a16="http://schemas.microsoft.com/office/drawing/2014/main" id="{E1F179EC-561C-4C9D-9750-C18CECE17371}"/>
                </a:ext>
              </a:extLst>
            </p:cNvPr>
            <p:cNvSpPr txBox="1"/>
            <p:nvPr/>
          </p:nvSpPr>
          <p:spPr>
            <a:xfrm>
              <a:off x="4504598" y="2161051"/>
              <a:ext cx="288862" cy="369332"/>
            </a:xfrm>
            <a:prstGeom prst="rect">
              <a:avLst/>
            </a:prstGeom>
            <a:noFill/>
          </p:spPr>
          <p:txBody>
            <a:bodyPr wrap="none" rtlCol="0">
              <a:spAutoFit/>
            </a:bodyPr>
            <a:lstStyle/>
            <a:p>
              <a:r>
                <a:rPr lang="en-US" altLang="zh-CN" dirty="0"/>
                <a:t>v</a:t>
              </a:r>
              <a:endParaRPr lang="zh-CN" altLang="en-US" dirty="0"/>
            </a:p>
          </p:txBody>
        </p:sp>
        <p:sp>
          <p:nvSpPr>
            <p:cNvPr id="48" name="椭圆 47">
              <a:extLst>
                <a:ext uri="{FF2B5EF4-FFF2-40B4-BE49-F238E27FC236}">
                  <a16:creationId xmlns:a16="http://schemas.microsoft.com/office/drawing/2014/main" id="{B361493A-5086-4A8F-806E-AD54C58D1E81}"/>
                </a:ext>
              </a:extLst>
            </p:cNvPr>
            <p:cNvSpPr/>
            <p:nvPr/>
          </p:nvSpPr>
          <p:spPr>
            <a:xfrm>
              <a:off x="6003068" y="2131771"/>
              <a:ext cx="427892" cy="4278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9" name="直接箭头连接符 48">
              <a:extLst>
                <a:ext uri="{FF2B5EF4-FFF2-40B4-BE49-F238E27FC236}">
                  <a16:creationId xmlns:a16="http://schemas.microsoft.com/office/drawing/2014/main" id="{82AA3A5B-303E-4B50-A86A-DDF4C009F29F}"/>
                </a:ext>
              </a:extLst>
            </p:cNvPr>
            <p:cNvCxnSpPr/>
            <p:nvPr/>
          </p:nvCxnSpPr>
          <p:spPr>
            <a:xfrm>
              <a:off x="4946051" y="2346976"/>
              <a:ext cx="1000195"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50" name="文本框 49">
              <a:extLst>
                <a:ext uri="{FF2B5EF4-FFF2-40B4-BE49-F238E27FC236}">
                  <a16:creationId xmlns:a16="http://schemas.microsoft.com/office/drawing/2014/main" id="{BE46E874-0B25-4F7D-BDB2-4427B27C280D}"/>
                </a:ext>
              </a:extLst>
            </p:cNvPr>
            <p:cNvSpPr txBox="1"/>
            <p:nvPr/>
          </p:nvSpPr>
          <p:spPr>
            <a:xfrm>
              <a:off x="6086209" y="2162605"/>
              <a:ext cx="261610" cy="369332"/>
            </a:xfrm>
            <a:prstGeom prst="rect">
              <a:avLst/>
            </a:prstGeom>
            <a:noFill/>
          </p:spPr>
          <p:txBody>
            <a:bodyPr wrap="none" rtlCol="0">
              <a:spAutoFit/>
            </a:bodyPr>
            <a:lstStyle/>
            <a:p>
              <a:r>
                <a:rPr lang="en-US" altLang="zh-CN" dirty="0"/>
                <a:t>t</a:t>
              </a:r>
              <a:endParaRPr lang="zh-CN" altLang="en-US" dirty="0"/>
            </a:p>
          </p:txBody>
        </p:sp>
      </p:grpSp>
      <p:sp>
        <p:nvSpPr>
          <p:cNvPr id="55" name="矩形 54">
            <a:extLst>
              <a:ext uri="{FF2B5EF4-FFF2-40B4-BE49-F238E27FC236}">
                <a16:creationId xmlns:a16="http://schemas.microsoft.com/office/drawing/2014/main" id="{003D6105-A5C8-43A8-B712-BF39B07E2735}"/>
              </a:ext>
            </a:extLst>
          </p:cNvPr>
          <p:cNvSpPr/>
          <p:nvPr/>
        </p:nvSpPr>
        <p:spPr>
          <a:xfrm>
            <a:off x="887153" y="5609331"/>
            <a:ext cx="6096000" cy="369332"/>
          </a:xfrm>
          <a:prstGeom prst="rect">
            <a:avLst/>
          </a:prstGeom>
        </p:spPr>
        <p:txBody>
          <a:bodyPr>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由①②③推出   </a:t>
            </a:r>
            <a:r>
              <a:rPr lang="pl-PL" altLang="zh-CN" dirty="0">
                <a:highlight>
                  <a:srgbClr val="FFFF00"/>
                </a:highlight>
                <a:latin typeface="Cambria Math" panose="02040503050406030204" pitchFamily="18" charset="0"/>
              </a:rPr>
              <a:t>d′[u]≥d[v]+1=d[u]+2</a:t>
            </a:r>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175CEB40-7249-494F-A52F-9B2533FB58AD}"/>
                  </a:ext>
                </a:extLst>
              </p:cNvPr>
              <p:cNvSpPr/>
              <p:nvPr/>
            </p:nvSpPr>
            <p:spPr>
              <a:xfrm>
                <a:off x="893815" y="6031479"/>
                <a:ext cx="9628906" cy="785536"/>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所以每次出现至少会使最短距离</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+2,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而其距离最大为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路径包含全部节点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所以每条边最多做关键边</a:t>
                </a:r>
                <a14:m>
                  <m:oMath xmlns:m="http://schemas.openxmlformats.org/officeDocument/2006/math">
                    <m:f>
                      <m:fPr>
                        <m:ctrlPr>
                          <a:rPr lang="en-US" altLang="zh-CN" i="1" kern="100">
                            <a:latin typeface="Cambria Math" panose="02040503050406030204" pitchFamily="18" charset="0"/>
                            <a:ea typeface="华文楷体" panose="02010600040101010101" pitchFamily="2" charset="-122"/>
                            <a:cs typeface="Times New Roman" panose="02020603050405020304" pitchFamily="18" charset="0"/>
                          </a:rPr>
                        </m:ctrlPr>
                      </m:fPr>
                      <m:num>
                        <m:r>
                          <a:rPr lang="en-US" altLang="zh-CN" kern="100">
                            <a:latin typeface="Cambria Math" panose="02040503050406030204" pitchFamily="18" charset="0"/>
                            <a:ea typeface="华文楷体" panose="02010600040101010101" pitchFamily="2" charset="-122"/>
                            <a:cs typeface="Times New Roman" panose="02020603050405020304" pitchFamily="18" charset="0"/>
                          </a:rPr>
                          <m:t>|</m:t>
                        </m:r>
                        <m:r>
                          <m:rPr>
                            <m:sty m:val="p"/>
                          </m:rPr>
                          <a:rPr lang="en-US" altLang="zh-CN" kern="100">
                            <a:latin typeface="Cambria Math" panose="02040503050406030204" pitchFamily="18" charset="0"/>
                            <a:ea typeface="华文楷体" panose="02010600040101010101" pitchFamily="2" charset="-122"/>
                            <a:cs typeface="Times New Roman" panose="02020603050405020304" pitchFamily="18" charset="0"/>
                          </a:rPr>
                          <m:t>V</m:t>
                        </m:r>
                        <m:r>
                          <a:rPr lang="en-US" altLang="zh-CN" kern="100">
                            <a:latin typeface="Cambria Math" panose="02040503050406030204" pitchFamily="18" charset="0"/>
                            <a:ea typeface="华文楷体" panose="02010600040101010101" pitchFamily="2" charset="-122"/>
                            <a:cs typeface="Times New Roman" panose="02020603050405020304" pitchFamily="18" charset="0"/>
                          </a:rPr>
                          <m:t>|</m:t>
                        </m:r>
                      </m:num>
                      <m:den>
                        <m:r>
                          <a:rPr lang="en-US" altLang="zh-CN" kern="100">
                            <a:latin typeface="Cambria Math" panose="02040503050406030204" pitchFamily="18" charset="0"/>
                            <a:ea typeface="华文楷体" panose="02010600040101010101" pitchFamily="2" charset="-122"/>
                            <a:cs typeface="Times New Roman" panose="02020603050405020304" pitchFamily="18" charset="0"/>
                          </a:rPr>
                          <m:t>2</m:t>
                        </m:r>
                      </m:den>
                    </m:f>
                    <m:r>
                      <a:rPr lang="en-US" altLang="zh-CN" kern="100">
                        <a:latin typeface="Cambria Math" panose="02040503050406030204" pitchFamily="18" charset="0"/>
                        <a:ea typeface="华文楷体" panose="02010600040101010101" pitchFamily="2" charset="-122"/>
                        <a:cs typeface="Times New Roman" panose="02020603050405020304" pitchFamily="18" charset="0"/>
                      </a:rPr>
                      <m:t>−1</m:t>
                    </m:r>
                  </m:oMath>
                </a14:m>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次</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总的增广次数就为𝑂</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𝑉𝐸</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endParaRPr lang="zh-CN" altLang="en-US" kern="100"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56" name="矩形 55">
                <a:extLst>
                  <a:ext uri="{FF2B5EF4-FFF2-40B4-BE49-F238E27FC236}">
                    <a16:creationId xmlns:a16="http://schemas.microsoft.com/office/drawing/2014/main" id="{175CEB40-7249-494F-A52F-9B2533FB58AD}"/>
                  </a:ext>
                </a:extLst>
              </p:cNvPr>
              <p:cNvSpPr>
                <a:spLocks noRot="1" noChangeAspect="1" noMove="1" noResize="1" noEditPoints="1" noAdjustHandles="1" noChangeArrowheads="1" noChangeShapeType="1" noTextEdit="1"/>
              </p:cNvSpPr>
              <p:nvPr/>
            </p:nvSpPr>
            <p:spPr>
              <a:xfrm>
                <a:off x="893815" y="6031479"/>
                <a:ext cx="9628906" cy="785536"/>
              </a:xfrm>
              <a:prstGeom prst="rect">
                <a:avLst/>
              </a:prstGeom>
              <a:blipFill>
                <a:blip r:embed="rId3"/>
                <a:stretch>
                  <a:fillRect l="-570" t="-3101" b="-38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413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75672C8C-B3EE-44DB-B4FD-7FBCC65B68A1}"/>
              </a:ext>
            </a:extLst>
          </p:cNvPr>
          <p:cNvSpPr txBox="1"/>
          <p:nvPr/>
        </p:nvSpPr>
        <p:spPr>
          <a:xfrm>
            <a:off x="546286" y="1344153"/>
            <a:ext cx="10099431" cy="400110"/>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基本思路</a:t>
            </a:r>
            <a:r>
              <a:rPr lang="zh-CN" altLang="en-US" dirty="0"/>
              <a:t>：</a:t>
            </a:r>
            <a:endParaRPr lang="en-US" altLang="zh-CN" dirty="0"/>
          </a:p>
        </p:txBody>
      </p:sp>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98DC58CE-7950-43B5-B388-82A54860A22B}"/>
              </a:ext>
            </a:extLst>
          </p:cNvPr>
          <p:cNvGrpSpPr/>
          <p:nvPr/>
        </p:nvGrpSpPr>
        <p:grpSpPr>
          <a:xfrm>
            <a:off x="2474328" y="1295371"/>
            <a:ext cx="818627" cy="568570"/>
            <a:chOff x="4044462" y="1381220"/>
            <a:chExt cx="2062166" cy="568570"/>
          </a:xfrm>
        </p:grpSpPr>
        <p:sp>
          <p:nvSpPr>
            <p:cNvPr id="2" name="矩形: 圆角 1">
              <a:extLst>
                <a:ext uri="{FF2B5EF4-FFF2-40B4-BE49-F238E27FC236}">
                  <a16:creationId xmlns:a16="http://schemas.microsoft.com/office/drawing/2014/main" id="{D1AD4AB0-8F43-4175-BDB7-3B63139ABFEC}"/>
                </a:ext>
              </a:extLst>
            </p:cNvPr>
            <p:cNvSpPr/>
            <p:nvPr/>
          </p:nvSpPr>
          <p:spPr>
            <a:xfrm>
              <a:off x="4044462" y="1381220"/>
              <a:ext cx="205153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481B077-68AD-4336-8B32-27F3E6C51A84}"/>
                </a:ext>
              </a:extLst>
            </p:cNvPr>
            <p:cNvSpPr txBox="1"/>
            <p:nvPr/>
          </p:nvSpPr>
          <p:spPr>
            <a:xfrm>
              <a:off x="4167553" y="1480839"/>
              <a:ext cx="1939075" cy="369332"/>
            </a:xfrm>
            <a:prstGeom prst="rect">
              <a:avLst/>
            </a:prstGeom>
            <a:noFill/>
          </p:spPr>
          <p:txBody>
            <a:bodyPr wrap="none" rtlCol="0">
              <a:spAutoFit/>
            </a:bodyPr>
            <a:lstStyle/>
            <a:p>
              <a:r>
                <a:rPr lang="en-US" altLang="zh-CN" b="1" dirty="0" err="1">
                  <a:latin typeface="仿宋" panose="02010609060101010101" pitchFamily="49" charset="-122"/>
                  <a:ea typeface="仿宋" panose="02010609060101010101" pitchFamily="49" charset="-122"/>
                </a:rPr>
                <a:t>Dinic</a:t>
              </a:r>
              <a:endParaRPr lang="zh-CN" altLang="en-US" b="1" dirty="0">
                <a:latin typeface="仿宋" panose="02010609060101010101" pitchFamily="49" charset="-122"/>
                <a:ea typeface="仿宋" panose="02010609060101010101" pitchFamily="49" charset="-122"/>
              </a:endParaRPr>
            </a:p>
          </p:txBody>
        </p:sp>
      </p:grpSp>
      <p:sp>
        <p:nvSpPr>
          <p:cNvPr id="153" name="矩形 152">
            <a:extLst>
              <a:ext uri="{FF2B5EF4-FFF2-40B4-BE49-F238E27FC236}">
                <a16:creationId xmlns:a16="http://schemas.microsoft.com/office/drawing/2014/main" id="{DA77F409-50F5-4A84-AE09-F0E17FC68F01}"/>
              </a:ext>
            </a:extLst>
          </p:cNvPr>
          <p:cNvSpPr/>
          <p:nvPr/>
        </p:nvSpPr>
        <p:spPr>
          <a:xfrm>
            <a:off x="4435347" y="2973917"/>
            <a:ext cx="1800493" cy="307777"/>
          </a:xfrm>
          <a:prstGeom prst="rect">
            <a:avLst/>
          </a:prstGeom>
        </p:spPr>
        <p:txBody>
          <a:bodyPr wrap="none">
            <a:spAutoFit/>
          </a:bodyPr>
          <a:lstStyle/>
          <a:p>
            <a:pPr algn="ctr"/>
            <a:r>
              <a:rPr lang="zh-CN" altLang="en-US" sz="1400" b="1" dirty="0">
                <a:latin typeface="仿宋" panose="02010609060101010101" pitchFamily="49" charset="-122"/>
                <a:ea typeface="仿宋" panose="02010609060101010101" pitchFamily="49" charset="-122"/>
              </a:rPr>
              <a:t>若汇点的深度不为</a:t>
            </a:r>
            <a:r>
              <a:rPr lang="en-US" altLang="zh-CN" sz="1400" b="1" dirty="0">
                <a:latin typeface="仿宋" panose="02010609060101010101" pitchFamily="49" charset="-122"/>
                <a:ea typeface="仿宋" panose="02010609060101010101" pitchFamily="49" charset="-122"/>
              </a:rPr>
              <a:t>-1</a:t>
            </a:r>
          </a:p>
        </p:txBody>
      </p:sp>
      <p:grpSp>
        <p:nvGrpSpPr>
          <p:cNvPr id="49" name="组合 48">
            <a:extLst>
              <a:ext uri="{FF2B5EF4-FFF2-40B4-BE49-F238E27FC236}">
                <a16:creationId xmlns:a16="http://schemas.microsoft.com/office/drawing/2014/main" id="{C46B12D6-DF16-467C-8D62-1DB792DE4B1D}"/>
              </a:ext>
            </a:extLst>
          </p:cNvPr>
          <p:cNvGrpSpPr/>
          <p:nvPr/>
        </p:nvGrpSpPr>
        <p:grpSpPr>
          <a:xfrm>
            <a:off x="0" y="2207721"/>
            <a:ext cx="5841000" cy="3911352"/>
            <a:chOff x="885942" y="2286766"/>
            <a:chExt cx="5841000" cy="3911352"/>
          </a:xfrm>
        </p:grpSpPr>
        <p:grpSp>
          <p:nvGrpSpPr>
            <p:cNvPr id="12" name="组合 11">
              <a:extLst>
                <a:ext uri="{FF2B5EF4-FFF2-40B4-BE49-F238E27FC236}">
                  <a16:creationId xmlns:a16="http://schemas.microsoft.com/office/drawing/2014/main" id="{979436C6-137C-4584-A577-F5210438C804}"/>
                </a:ext>
              </a:extLst>
            </p:cNvPr>
            <p:cNvGrpSpPr/>
            <p:nvPr/>
          </p:nvGrpSpPr>
          <p:grpSpPr>
            <a:xfrm>
              <a:off x="2299803" y="2286766"/>
              <a:ext cx="3393773" cy="568570"/>
              <a:chOff x="4044462" y="1381220"/>
              <a:chExt cx="6214418" cy="568570"/>
            </a:xfrm>
          </p:grpSpPr>
          <p:sp>
            <p:nvSpPr>
              <p:cNvPr id="13" name="矩形: 圆角 12">
                <a:extLst>
                  <a:ext uri="{FF2B5EF4-FFF2-40B4-BE49-F238E27FC236}">
                    <a16:creationId xmlns:a16="http://schemas.microsoft.com/office/drawing/2014/main" id="{5A81D361-B1D6-45AC-92F6-2533AC0BDA53}"/>
                  </a:ext>
                </a:extLst>
              </p:cNvPr>
              <p:cNvSpPr/>
              <p:nvPr/>
            </p:nvSpPr>
            <p:spPr>
              <a:xfrm>
                <a:off x="4044462" y="1381220"/>
                <a:ext cx="6091328"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D240C6C-D057-4974-A7FB-C2B7F96FD02B}"/>
                  </a:ext>
                </a:extLst>
              </p:cNvPr>
              <p:cNvSpPr txBox="1"/>
              <p:nvPr/>
            </p:nvSpPr>
            <p:spPr>
              <a:xfrm>
                <a:off x="4167552" y="1480839"/>
                <a:ext cx="6091328"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对残存网络进行</a:t>
                </a:r>
                <a:r>
                  <a:rPr lang="en-US" altLang="zh-CN" b="1" dirty="0">
                    <a:latin typeface="仿宋" panose="02010609060101010101" pitchFamily="49" charset="-122"/>
                    <a:ea typeface="仿宋" panose="02010609060101010101" pitchFamily="49" charset="-122"/>
                  </a:rPr>
                  <a:t>BFS</a:t>
                </a:r>
                <a:r>
                  <a:rPr lang="zh-CN" altLang="en-US" b="1" dirty="0">
                    <a:latin typeface="仿宋" panose="02010609060101010101" pitchFamily="49" charset="-122"/>
                    <a:ea typeface="仿宋" panose="02010609060101010101" pitchFamily="49" charset="-122"/>
                  </a:rPr>
                  <a:t>得到深度图</a:t>
                </a:r>
              </a:p>
            </p:txBody>
          </p:sp>
        </p:grpSp>
        <p:grpSp>
          <p:nvGrpSpPr>
            <p:cNvPr id="5" name="组合 4">
              <a:extLst>
                <a:ext uri="{FF2B5EF4-FFF2-40B4-BE49-F238E27FC236}">
                  <a16:creationId xmlns:a16="http://schemas.microsoft.com/office/drawing/2014/main" id="{379E3387-2FEA-4965-B41F-3125491B702C}"/>
                </a:ext>
              </a:extLst>
            </p:cNvPr>
            <p:cNvGrpSpPr/>
            <p:nvPr/>
          </p:nvGrpSpPr>
          <p:grpSpPr>
            <a:xfrm>
              <a:off x="4448000" y="3860712"/>
              <a:ext cx="1997559" cy="568570"/>
              <a:chOff x="3719726" y="4422763"/>
              <a:chExt cx="1997559" cy="568570"/>
            </a:xfrm>
          </p:grpSpPr>
          <p:sp>
            <p:nvSpPr>
              <p:cNvPr id="16" name="矩形: 圆角 15">
                <a:extLst>
                  <a:ext uri="{FF2B5EF4-FFF2-40B4-BE49-F238E27FC236}">
                    <a16:creationId xmlns:a16="http://schemas.microsoft.com/office/drawing/2014/main" id="{BFC2C387-FB4F-4536-B57F-CA482A860A3B}"/>
                  </a:ext>
                </a:extLst>
              </p:cNvPr>
              <p:cNvSpPr/>
              <p:nvPr/>
            </p:nvSpPr>
            <p:spPr>
              <a:xfrm>
                <a:off x="3719726" y="4422763"/>
                <a:ext cx="1973849"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139003AD-A034-445D-8BF8-1A132DEE655B}"/>
                  </a:ext>
                </a:extLst>
              </p:cNvPr>
              <p:cNvSpPr txBox="1"/>
              <p:nvPr/>
            </p:nvSpPr>
            <p:spPr>
              <a:xfrm>
                <a:off x="3786948" y="4522382"/>
                <a:ext cx="1930337" cy="369332"/>
              </a:xfrm>
              <a:prstGeom prst="rect">
                <a:avLst/>
              </a:prstGeom>
              <a:noFill/>
            </p:spPr>
            <p:txBody>
              <a:bodyPr wrap="none" rtlCol="0">
                <a:spAutoFit/>
              </a:bodyPr>
              <a:lstStyle/>
              <a:p>
                <a:r>
                  <a:rPr lang="en-US" altLang="zh-CN" b="1" dirty="0">
                    <a:latin typeface="仿宋" panose="02010609060101010101" pitchFamily="49" charset="-122"/>
                    <a:ea typeface="仿宋" panose="02010609060101010101" pitchFamily="49" charset="-122"/>
                  </a:rPr>
                  <a:t>DFS</a:t>
                </a:r>
                <a:r>
                  <a:rPr lang="zh-CN" altLang="en-US" b="1" dirty="0">
                    <a:latin typeface="仿宋" panose="02010609060101010101" pitchFamily="49" charset="-122"/>
                    <a:ea typeface="仿宋" panose="02010609060101010101" pitchFamily="49" charset="-122"/>
                  </a:rPr>
                  <a:t>寻找增广路径</a:t>
                </a:r>
              </a:p>
            </p:txBody>
          </p:sp>
        </p:grpSp>
        <p:grpSp>
          <p:nvGrpSpPr>
            <p:cNvPr id="18" name="组合 17">
              <a:extLst>
                <a:ext uri="{FF2B5EF4-FFF2-40B4-BE49-F238E27FC236}">
                  <a16:creationId xmlns:a16="http://schemas.microsoft.com/office/drawing/2014/main" id="{672BB490-92BB-4BDD-A052-BCE3DFBABFE2}"/>
                </a:ext>
              </a:extLst>
            </p:cNvPr>
            <p:cNvGrpSpPr/>
            <p:nvPr/>
          </p:nvGrpSpPr>
          <p:grpSpPr>
            <a:xfrm>
              <a:off x="4324475" y="5629548"/>
              <a:ext cx="1470047" cy="568570"/>
              <a:chOff x="4044462" y="1381220"/>
              <a:chExt cx="6296796" cy="568570"/>
            </a:xfrm>
          </p:grpSpPr>
          <p:sp>
            <p:nvSpPr>
              <p:cNvPr id="19" name="矩形: 圆角 18">
                <a:extLst>
                  <a:ext uri="{FF2B5EF4-FFF2-40B4-BE49-F238E27FC236}">
                    <a16:creationId xmlns:a16="http://schemas.microsoft.com/office/drawing/2014/main" id="{87F20ECD-94DC-4DFF-977B-93A16A11A9A0}"/>
                  </a:ext>
                </a:extLst>
              </p:cNvPr>
              <p:cNvSpPr/>
              <p:nvPr/>
            </p:nvSpPr>
            <p:spPr>
              <a:xfrm>
                <a:off x="4044462" y="1381220"/>
                <a:ext cx="6296796"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029C0BC5-2B87-4457-98EA-72205D1D3222}"/>
                  </a:ext>
                </a:extLst>
              </p:cNvPr>
              <p:cNvSpPr txBox="1"/>
              <p:nvPr/>
            </p:nvSpPr>
            <p:spPr>
              <a:xfrm>
                <a:off x="4167554" y="1480839"/>
                <a:ext cx="4591164"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累加最大流</a:t>
                </a:r>
              </a:p>
            </p:txBody>
          </p:sp>
        </p:grpSp>
        <p:grpSp>
          <p:nvGrpSpPr>
            <p:cNvPr id="21" name="组合 20">
              <a:extLst>
                <a:ext uri="{FF2B5EF4-FFF2-40B4-BE49-F238E27FC236}">
                  <a16:creationId xmlns:a16="http://schemas.microsoft.com/office/drawing/2014/main" id="{2304FB9C-3C10-4B1D-8B43-AC842477850F}"/>
                </a:ext>
              </a:extLst>
            </p:cNvPr>
            <p:cNvGrpSpPr/>
            <p:nvPr/>
          </p:nvGrpSpPr>
          <p:grpSpPr>
            <a:xfrm>
              <a:off x="1644822" y="3857049"/>
              <a:ext cx="1427524" cy="568570"/>
              <a:chOff x="4044462" y="1381220"/>
              <a:chExt cx="2613975" cy="568570"/>
            </a:xfrm>
          </p:grpSpPr>
          <p:sp>
            <p:nvSpPr>
              <p:cNvPr id="22" name="矩形: 圆角 21">
                <a:extLst>
                  <a:ext uri="{FF2B5EF4-FFF2-40B4-BE49-F238E27FC236}">
                    <a16:creationId xmlns:a16="http://schemas.microsoft.com/office/drawing/2014/main" id="{C915BA05-E755-428C-8E64-5F3A24023254}"/>
                  </a:ext>
                </a:extLst>
              </p:cNvPr>
              <p:cNvSpPr/>
              <p:nvPr/>
            </p:nvSpPr>
            <p:spPr>
              <a:xfrm>
                <a:off x="4044462" y="1381220"/>
                <a:ext cx="2613975" cy="56857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4237647-BB15-4D4D-B9A6-3F55A0773CAB}"/>
                  </a:ext>
                </a:extLst>
              </p:cNvPr>
              <p:cNvSpPr txBox="1"/>
              <p:nvPr/>
            </p:nvSpPr>
            <p:spPr>
              <a:xfrm>
                <a:off x="4167552" y="1480839"/>
                <a:ext cx="2466240" cy="369332"/>
              </a:xfrm>
              <a:prstGeom prst="rect">
                <a:avLst/>
              </a:prstGeom>
              <a:noFill/>
            </p:spPr>
            <p:txBody>
              <a:bodyPr wrap="none" rtlCol="0">
                <a:spAutoFit/>
              </a:bodyPr>
              <a:lstStyle/>
              <a:p>
                <a:r>
                  <a:rPr lang="zh-CN" altLang="en-US" b="1" dirty="0">
                    <a:latin typeface="仿宋" panose="02010609060101010101" pitchFamily="49" charset="-122"/>
                    <a:ea typeface="仿宋" panose="02010609060101010101" pitchFamily="49" charset="-122"/>
                  </a:rPr>
                  <a:t>返回最大流</a:t>
                </a:r>
              </a:p>
            </p:txBody>
          </p:sp>
        </p:grpSp>
        <p:cxnSp>
          <p:nvCxnSpPr>
            <p:cNvPr id="6" name="直接箭头连接符 5">
              <a:extLst>
                <a:ext uri="{FF2B5EF4-FFF2-40B4-BE49-F238E27FC236}">
                  <a16:creationId xmlns:a16="http://schemas.microsoft.com/office/drawing/2014/main" id="{622B1F85-7A8E-4285-810F-479B33877250}"/>
                </a:ext>
              </a:extLst>
            </p:cNvPr>
            <p:cNvCxnSpPr>
              <a:cxnSpLocks/>
            </p:cNvCxnSpPr>
            <p:nvPr/>
          </p:nvCxnSpPr>
          <p:spPr>
            <a:xfrm flipH="1">
              <a:off x="2646801" y="3014799"/>
              <a:ext cx="193248" cy="732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F365B9B0-E548-4C55-A716-AC41C8927727}"/>
                </a:ext>
              </a:extLst>
            </p:cNvPr>
            <p:cNvCxnSpPr>
              <a:cxnSpLocks/>
            </p:cNvCxnSpPr>
            <p:nvPr/>
          </p:nvCxnSpPr>
          <p:spPr>
            <a:xfrm flipH="1">
              <a:off x="5247052" y="4535070"/>
              <a:ext cx="191397" cy="926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DF1C331-D3F5-4AAC-B0DC-C1114D1B1217}"/>
                </a:ext>
              </a:extLst>
            </p:cNvPr>
            <p:cNvCxnSpPr>
              <a:cxnSpLocks/>
            </p:cNvCxnSpPr>
            <p:nvPr/>
          </p:nvCxnSpPr>
          <p:spPr>
            <a:xfrm>
              <a:off x="5155114" y="2960050"/>
              <a:ext cx="583333" cy="801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D0017ABF-E198-447F-81BB-7A92E537DFE4}"/>
                </a:ext>
              </a:extLst>
            </p:cNvPr>
            <p:cNvSpPr/>
            <p:nvPr/>
          </p:nvSpPr>
          <p:spPr>
            <a:xfrm>
              <a:off x="885942" y="3151310"/>
              <a:ext cx="1800493" cy="523220"/>
            </a:xfrm>
            <a:prstGeom prst="rect">
              <a:avLst/>
            </a:prstGeom>
          </p:spPr>
          <p:txBody>
            <a:bodyPr wrap="none">
              <a:spAutoFit/>
            </a:bodyPr>
            <a:lstStyle/>
            <a:p>
              <a:pPr algn="ctr"/>
              <a:r>
                <a:rPr lang="zh-CN" altLang="en-US" sz="1400" b="1" dirty="0">
                  <a:latin typeface="仿宋" panose="02010609060101010101" pitchFamily="49" charset="-122"/>
                  <a:ea typeface="仿宋" panose="02010609060101010101" pitchFamily="49" charset="-122"/>
                </a:rPr>
                <a:t>若汇点的深度为</a:t>
              </a:r>
              <a:r>
                <a:rPr lang="en-US" altLang="zh-CN" sz="1400" b="1" dirty="0">
                  <a:latin typeface="仿宋" panose="02010609060101010101" pitchFamily="49" charset="-122"/>
                  <a:ea typeface="仿宋" panose="02010609060101010101" pitchFamily="49" charset="-122"/>
                </a:rPr>
                <a:t>-1</a:t>
              </a:r>
            </a:p>
            <a:p>
              <a:pPr algn="ctr"/>
              <a:r>
                <a:rPr lang="zh-CN" altLang="en-US" sz="1400" b="1" dirty="0">
                  <a:latin typeface="仿宋" panose="02010609060101010101" pitchFamily="49" charset="-122"/>
                  <a:ea typeface="仿宋" panose="02010609060101010101" pitchFamily="49" charset="-122"/>
                </a:rPr>
                <a:t>无法得到新的增广路</a:t>
              </a:r>
            </a:p>
          </p:txBody>
        </p:sp>
        <p:sp>
          <p:nvSpPr>
            <p:cNvPr id="36" name="矩形 35">
              <a:extLst>
                <a:ext uri="{FF2B5EF4-FFF2-40B4-BE49-F238E27FC236}">
                  <a16:creationId xmlns:a16="http://schemas.microsoft.com/office/drawing/2014/main" id="{7D323D33-B7EC-48F8-B346-AE1F22F6B4F7}"/>
                </a:ext>
              </a:extLst>
            </p:cNvPr>
            <p:cNvSpPr/>
            <p:nvPr/>
          </p:nvSpPr>
          <p:spPr>
            <a:xfrm>
              <a:off x="3879869" y="3168773"/>
              <a:ext cx="1441420" cy="738664"/>
            </a:xfrm>
            <a:prstGeom prst="rect">
              <a:avLst/>
            </a:prstGeom>
          </p:spPr>
          <p:txBody>
            <a:bodyPr wrap="none">
              <a:spAutoFit/>
            </a:bodyPr>
            <a:lstStyle/>
            <a:p>
              <a:r>
                <a:rPr lang="zh-CN" altLang="en-US" sz="1400" b="1" dirty="0">
                  <a:latin typeface="仿宋" panose="02010609060101010101" pitchFamily="49" charset="-122"/>
                  <a:ea typeface="仿宋" panose="02010609060101010101" pitchFamily="49" charset="-122"/>
                </a:rPr>
                <a:t>不存在增广路径</a:t>
              </a:r>
              <a:endParaRPr lang="en-US" altLang="zh-CN" sz="1400" b="1" dirty="0">
                <a:latin typeface="仿宋" panose="02010609060101010101" pitchFamily="49" charset="-122"/>
                <a:ea typeface="仿宋" panose="02010609060101010101" pitchFamily="49" charset="-122"/>
              </a:endParaRPr>
            </a:p>
            <a:p>
              <a:pPr algn="ctr"/>
              <a:r>
                <a:rPr lang="zh-CN" altLang="en-US" sz="1400" b="1" dirty="0">
                  <a:latin typeface="仿宋" panose="02010609060101010101" pitchFamily="49" charset="-122"/>
                  <a:ea typeface="仿宋" panose="02010609060101010101" pitchFamily="49" charset="-122"/>
                </a:rPr>
                <a:t>更新残存网络</a:t>
              </a:r>
              <a:endParaRPr lang="zh-CN" altLang="en-US" sz="1400" dirty="0"/>
            </a:p>
            <a:p>
              <a:endParaRPr lang="zh-CN" altLang="en-US" sz="1400" b="1" dirty="0">
                <a:latin typeface="仿宋" panose="02010609060101010101" pitchFamily="49" charset="-122"/>
                <a:ea typeface="仿宋" panose="02010609060101010101" pitchFamily="49" charset="-122"/>
              </a:endParaRPr>
            </a:p>
          </p:txBody>
        </p:sp>
        <p:sp>
          <p:nvSpPr>
            <p:cNvPr id="32" name="文本框 31">
              <a:extLst>
                <a:ext uri="{FF2B5EF4-FFF2-40B4-BE49-F238E27FC236}">
                  <a16:creationId xmlns:a16="http://schemas.microsoft.com/office/drawing/2014/main" id="{BA885788-D6FC-449B-9CF6-8AD146F32345}"/>
                </a:ext>
              </a:extLst>
            </p:cNvPr>
            <p:cNvSpPr txBox="1"/>
            <p:nvPr/>
          </p:nvSpPr>
          <p:spPr>
            <a:xfrm>
              <a:off x="5465058" y="4766469"/>
              <a:ext cx="1261884" cy="523220"/>
            </a:xfrm>
            <a:prstGeom prst="rect">
              <a:avLst/>
            </a:prstGeom>
            <a:noFill/>
          </p:spPr>
          <p:txBody>
            <a:bodyPr wrap="none" rtlCol="0">
              <a:spAutoFit/>
            </a:bodyPr>
            <a:lstStyle/>
            <a:p>
              <a:pPr algn="ctr"/>
              <a:r>
                <a:rPr lang="zh-CN" altLang="en-US" sz="1400" b="1" dirty="0">
                  <a:latin typeface="仿宋" panose="02010609060101010101" pitchFamily="49" charset="-122"/>
                  <a:ea typeface="仿宋" panose="02010609060101010101" pitchFamily="49" charset="-122"/>
                </a:rPr>
                <a:t>流量增加</a:t>
              </a:r>
              <a:endParaRPr lang="en-US" altLang="zh-CN" sz="1400" b="1" dirty="0">
                <a:latin typeface="仿宋" panose="02010609060101010101" pitchFamily="49" charset="-122"/>
                <a:ea typeface="仿宋" panose="02010609060101010101" pitchFamily="49" charset="-122"/>
              </a:endParaRPr>
            </a:p>
            <a:p>
              <a:pPr algn="ctr"/>
              <a:r>
                <a:rPr lang="zh-CN" altLang="en-US" sz="1400" b="1" dirty="0">
                  <a:latin typeface="仿宋" panose="02010609060101010101" pitchFamily="49" charset="-122"/>
                  <a:ea typeface="仿宋" panose="02010609060101010101" pitchFamily="49" charset="-122"/>
                </a:rPr>
                <a:t>存在增广路径</a:t>
              </a:r>
            </a:p>
          </p:txBody>
        </p:sp>
        <p:cxnSp>
          <p:nvCxnSpPr>
            <p:cNvPr id="183" name="直接箭头连接符 182">
              <a:extLst>
                <a:ext uri="{FF2B5EF4-FFF2-40B4-BE49-F238E27FC236}">
                  <a16:creationId xmlns:a16="http://schemas.microsoft.com/office/drawing/2014/main" id="{27130B34-8A15-42BE-9DCF-2CA15817E5D2}"/>
                </a:ext>
              </a:extLst>
            </p:cNvPr>
            <p:cNvCxnSpPr>
              <a:cxnSpLocks/>
            </p:cNvCxnSpPr>
            <p:nvPr/>
          </p:nvCxnSpPr>
          <p:spPr>
            <a:xfrm flipH="1" flipV="1">
              <a:off x="3768969" y="3014799"/>
              <a:ext cx="555506" cy="11836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B8FDEEFB-55C7-4CBA-9044-377E6130DED3}"/>
              </a:ext>
            </a:extLst>
          </p:cNvPr>
          <p:cNvGrpSpPr/>
          <p:nvPr/>
        </p:nvGrpSpPr>
        <p:grpSpPr>
          <a:xfrm>
            <a:off x="6096000" y="2409059"/>
            <a:ext cx="6048441" cy="2737889"/>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87" name="直接箭头连接符 186">
              <a:extLst>
                <a:ext uri="{FF2B5EF4-FFF2-40B4-BE49-F238E27FC236}">
                  <a16:creationId xmlns:a16="http://schemas.microsoft.com/office/drawing/2014/main" id="{F5B12F31-AF1B-4858-9A48-74BCFB193664}"/>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4757297-1B5B-4050-AC4C-B9027F930CA3}"/>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DCF25D1A-A7DD-4BBD-9A64-15DF618B7306}"/>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EEAE31B1-9E23-4F93-9DB6-49EF980C578F}"/>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a:extLst>
                <a:ext uri="{FF2B5EF4-FFF2-40B4-BE49-F238E27FC236}">
                  <a16:creationId xmlns:a16="http://schemas.microsoft.com/office/drawing/2014/main" id="{695CFC16-85D6-47C2-A29D-079776D002C0}"/>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223" name="直接箭头连接符 222">
              <a:extLst>
                <a:ext uri="{FF2B5EF4-FFF2-40B4-BE49-F238E27FC236}">
                  <a16:creationId xmlns:a16="http://schemas.microsoft.com/office/drawing/2014/main" id="{CD839A80-9DC1-4C26-B7AE-CBB09F2B2E7F}"/>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Tree>
    <p:extLst>
      <p:ext uri="{BB962C8B-B14F-4D97-AF65-F5344CB8AC3E}">
        <p14:creationId xmlns:p14="http://schemas.microsoft.com/office/powerpoint/2010/main" val="677114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B8FDEEFB-55C7-4CBA-9044-377E6130DED3}"/>
              </a:ext>
            </a:extLst>
          </p:cNvPr>
          <p:cNvGrpSpPr/>
          <p:nvPr/>
        </p:nvGrpSpPr>
        <p:grpSpPr>
          <a:xfrm>
            <a:off x="814831" y="2292120"/>
            <a:ext cx="4942170" cy="2254614"/>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87" name="直接箭头连接符 186">
              <a:extLst>
                <a:ext uri="{FF2B5EF4-FFF2-40B4-BE49-F238E27FC236}">
                  <a16:creationId xmlns:a16="http://schemas.microsoft.com/office/drawing/2014/main" id="{F5B12F31-AF1B-4858-9A48-74BCFB193664}"/>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4757297-1B5B-4050-AC4C-B9027F930CA3}"/>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DCF25D1A-A7DD-4BBD-9A64-15DF618B7306}"/>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EEAE31B1-9E23-4F93-9DB6-49EF980C578F}"/>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a:extLst>
                <a:ext uri="{FF2B5EF4-FFF2-40B4-BE49-F238E27FC236}">
                  <a16:creationId xmlns:a16="http://schemas.microsoft.com/office/drawing/2014/main" id="{695CFC16-85D6-47C2-A29D-079776D002C0}"/>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223" name="直接箭头连接符 222">
              <a:extLst>
                <a:ext uri="{FF2B5EF4-FFF2-40B4-BE49-F238E27FC236}">
                  <a16:creationId xmlns:a16="http://schemas.microsoft.com/office/drawing/2014/main" id="{CD839A80-9DC1-4C26-B7AE-CBB09F2B2E7F}"/>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nvGrpSpPr>
          <p:cNvPr id="75" name="组合 74">
            <a:extLst>
              <a:ext uri="{FF2B5EF4-FFF2-40B4-BE49-F238E27FC236}">
                <a16:creationId xmlns:a16="http://schemas.microsoft.com/office/drawing/2014/main" id="{25103B21-3A88-4324-B1DD-2F27347C0C67}"/>
              </a:ext>
            </a:extLst>
          </p:cNvPr>
          <p:cNvGrpSpPr/>
          <p:nvPr/>
        </p:nvGrpSpPr>
        <p:grpSpPr>
          <a:xfrm>
            <a:off x="6398440" y="2315276"/>
            <a:ext cx="4942170" cy="2254614"/>
            <a:chOff x="972988" y="3762690"/>
            <a:chExt cx="6048441" cy="2737889"/>
          </a:xfrm>
        </p:grpSpPr>
        <p:sp>
          <p:nvSpPr>
            <p:cNvPr id="76" name="椭圆 75">
              <a:extLst>
                <a:ext uri="{FF2B5EF4-FFF2-40B4-BE49-F238E27FC236}">
                  <a16:creationId xmlns:a16="http://schemas.microsoft.com/office/drawing/2014/main" id="{A875A803-2BD3-4043-9FB0-1396137E9E2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8685F4C5-44B8-4AC3-AD9E-D54E585EE9CB}"/>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78" name="直接箭头连接符 77">
              <a:extLst>
                <a:ext uri="{FF2B5EF4-FFF2-40B4-BE49-F238E27FC236}">
                  <a16:creationId xmlns:a16="http://schemas.microsoft.com/office/drawing/2014/main" id="{1B9172B1-37FC-4051-B5C7-99DC0E58A550}"/>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7EBE9C1-762C-4E83-B773-DCE9AEA8A241}"/>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6AE0AFBC-56C5-4A86-AE7A-E2DAD1FCCC2E}"/>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E8488009-30BA-4C90-909F-43CF41F7CC8B}"/>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82" name="矩形: 圆角 81">
              <a:extLst>
                <a:ext uri="{FF2B5EF4-FFF2-40B4-BE49-F238E27FC236}">
                  <a16:creationId xmlns:a16="http://schemas.microsoft.com/office/drawing/2014/main" id="{6298B914-EBDA-4C54-915F-F863014A7FB6}"/>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C98AB832-8712-41A3-BDCB-266D708DB03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84" name="矩形: 圆角 83">
              <a:extLst>
                <a:ext uri="{FF2B5EF4-FFF2-40B4-BE49-F238E27FC236}">
                  <a16:creationId xmlns:a16="http://schemas.microsoft.com/office/drawing/2014/main" id="{C232D5A3-DFAE-46FE-8492-35D41CC18656}"/>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24C76D8B-57D7-4489-BC10-100FE8C7ADD6}"/>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86" name="直接箭头连接符 85">
              <a:extLst>
                <a:ext uri="{FF2B5EF4-FFF2-40B4-BE49-F238E27FC236}">
                  <a16:creationId xmlns:a16="http://schemas.microsoft.com/office/drawing/2014/main" id="{DBA58DF1-AC05-44F1-A440-0808903B20D5}"/>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6B3A1E1B-0820-40CB-BD42-64B489915D8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BD4F17C8-E92F-47FF-9343-D082AC6FC76B}"/>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719481D-FAF7-4B64-B0E3-4A142CEA248B}"/>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箭头连接符 89">
              <a:extLst>
                <a:ext uri="{FF2B5EF4-FFF2-40B4-BE49-F238E27FC236}">
                  <a16:creationId xmlns:a16="http://schemas.microsoft.com/office/drawing/2014/main" id="{FD70907E-692C-4A5F-B136-8AF99867E270}"/>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748537B-F3D2-4836-92D8-77CC025B84C1}"/>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3B37BD2-4CF6-4EBE-86F6-6734F33F3CA2}"/>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4B635C1-9684-4599-8FDC-D5D0E0B61855}"/>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49F45D09-4866-49BA-AEE1-6EABD6C259F3}"/>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94B154FF-7A2F-4FD9-8AD0-64B2D0BEA2C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96" name="文本框 95">
              <a:extLst>
                <a:ext uri="{FF2B5EF4-FFF2-40B4-BE49-F238E27FC236}">
                  <a16:creationId xmlns:a16="http://schemas.microsoft.com/office/drawing/2014/main" id="{132AF029-D56D-4508-8955-8B659F2463BC}"/>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97" name="文本框 96">
              <a:extLst>
                <a:ext uri="{FF2B5EF4-FFF2-40B4-BE49-F238E27FC236}">
                  <a16:creationId xmlns:a16="http://schemas.microsoft.com/office/drawing/2014/main" id="{56D1B559-7B29-4094-80F5-E6D690810075}"/>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98" name="椭圆 97">
              <a:extLst>
                <a:ext uri="{FF2B5EF4-FFF2-40B4-BE49-F238E27FC236}">
                  <a16:creationId xmlns:a16="http://schemas.microsoft.com/office/drawing/2014/main" id="{F2A28E3B-F0F5-425A-8DAE-44BF375DC07F}"/>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箭头连接符 98">
              <a:extLst>
                <a:ext uri="{FF2B5EF4-FFF2-40B4-BE49-F238E27FC236}">
                  <a16:creationId xmlns:a16="http://schemas.microsoft.com/office/drawing/2014/main" id="{B3857833-1C15-4C28-958C-4D88B7BFEF81}"/>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BF58BAE-1EC9-4C1E-9DED-2AA7755C5F4A}"/>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10DF482-FB57-44AE-AB9F-4883AE539AE6}"/>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19D3031-7236-4F63-9EEC-322055934823}"/>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103" name="文本框 102">
              <a:extLst>
                <a:ext uri="{FF2B5EF4-FFF2-40B4-BE49-F238E27FC236}">
                  <a16:creationId xmlns:a16="http://schemas.microsoft.com/office/drawing/2014/main" id="{1F96D858-FB36-4F10-AF33-1BA965FF20B2}"/>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104" name="文本框 103">
              <a:extLst>
                <a:ext uri="{FF2B5EF4-FFF2-40B4-BE49-F238E27FC236}">
                  <a16:creationId xmlns:a16="http://schemas.microsoft.com/office/drawing/2014/main" id="{8CB4E5A3-744A-432A-98F0-A2792CD00191}"/>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105" name="文本框 104">
              <a:extLst>
                <a:ext uri="{FF2B5EF4-FFF2-40B4-BE49-F238E27FC236}">
                  <a16:creationId xmlns:a16="http://schemas.microsoft.com/office/drawing/2014/main" id="{D2775EBD-D78B-4D62-8603-1CCB22BA79D8}"/>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106" name="文本框 105">
              <a:extLst>
                <a:ext uri="{FF2B5EF4-FFF2-40B4-BE49-F238E27FC236}">
                  <a16:creationId xmlns:a16="http://schemas.microsoft.com/office/drawing/2014/main" id="{8B6E1C8B-4888-4351-BA0C-14BDB3EAC05B}"/>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107" name="文本框 106">
              <a:extLst>
                <a:ext uri="{FF2B5EF4-FFF2-40B4-BE49-F238E27FC236}">
                  <a16:creationId xmlns:a16="http://schemas.microsoft.com/office/drawing/2014/main" id="{BA9E0778-A0FA-4657-AED1-AF7870C47D68}"/>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108" name="文本框 107">
              <a:extLst>
                <a:ext uri="{FF2B5EF4-FFF2-40B4-BE49-F238E27FC236}">
                  <a16:creationId xmlns:a16="http://schemas.microsoft.com/office/drawing/2014/main" id="{D9289F36-A487-446A-B56D-563D3636683B}"/>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109" name="文本框 108">
              <a:extLst>
                <a:ext uri="{FF2B5EF4-FFF2-40B4-BE49-F238E27FC236}">
                  <a16:creationId xmlns:a16="http://schemas.microsoft.com/office/drawing/2014/main" id="{E2BB6117-3E22-41D7-9F6F-79F15CA8EB95}"/>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110" name="文本框 109">
              <a:extLst>
                <a:ext uri="{FF2B5EF4-FFF2-40B4-BE49-F238E27FC236}">
                  <a16:creationId xmlns:a16="http://schemas.microsoft.com/office/drawing/2014/main" id="{B777AA58-F88D-4EA5-A121-7679AE56E26A}"/>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111" name="文本框 110">
              <a:extLst>
                <a:ext uri="{FF2B5EF4-FFF2-40B4-BE49-F238E27FC236}">
                  <a16:creationId xmlns:a16="http://schemas.microsoft.com/office/drawing/2014/main" id="{EF3397EB-D673-4391-97FF-945E8030ACB9}"/>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id="{EEA7E40D-269F-4F9F-A23E-A9E8BE2E68DA}"/>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113" name="文本框 112">
              <a:extLst>
                <a:ext uri="{FF2B5EF4-FFF2-40B4-BE49-F238E27FC236}">
                  <a16:creationId xmlns:a16="http://schemas.microsoft.com/office/drawing/2014/main" id="{4A2215FA-C23F-4261-9310-427E7E8F3070}"/>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114" name="直接箭头连接符 113">
              <a:extLst>
                <a:ext uri="{FF2B5EF4-FFF2-40B4-BE49-F238E27FC236}">
                  <a16:creationId xmlns:a16="http://schemas.microsoft.com/office/drawing/2014/main" id="{5DAECCE1-9D28-4BF8-9C2E-6029A91EA90D}"/>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E6D793AE-1C69-46D8-99BC-ED87C1CF44AC}"/>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16" name="文本框 115">
              <a:extLst>
                <a:ext uri="{FF2B5EF4-FFF2-40B4-BE49-F238E27FC236}">
                  <a16:creationId xmlns:a16="http://schemas.microsoft.com/office/drawing/2014/main" id="{331D2D1D-3FB3-4E36-8753-504ADA784AD4}"/>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
        <p:nvSpPr>
          <p:cNvPr id="7" name="文本框 6">
            <a:extLst>
              <a:ext uri="{FF2B5EF4-FFF2-40B4-BE49-F238E27FC236}">
                <a16:creationId xmlns:a16="http://schemas.microsoft.com/office/drawing/2014/main" id="{7A192E45-04CA-489A-916A-9C5FAE2FE664}"/>
              </a:ext>
            </a:extLst>
          </p:cNvPr>
          <p:cNvSpPr txBox="1"/>
          <p:nvPr/>
        </p:nvSpPr>
        <p:spPr>
          <a:xfrm>
            <a:off x="3038158" y="4787603"/>
            <a:ext cx="646331" cy="369332"/>
          </a:xfrm>
          <a:prstGeom prst="rect">
            <a:avLst/>
          </a:prstGeom>
          <a:noFill/>
        </p:spPr>
        <p:txBody>
          <a:bodyPr wrap="none" rtlCol="0">
            <a:spAutoFit/>
          </a:bodyPr>
          <a:lstStyle/>
          <a:p>
            <a:r>
              <a:rPr lang="zh-CN" altLang="en-US" dirty="0"/>
              <a:t>原图</a:t>
            </a:r>
          </a:p>
        </p:txBody>
      </p:sp>
      <p:sp>
        <p:nvSpPr>
          <p:cNvPr id="118" name="文本框 117">
            <a:extLst>
              <a:ext uri="{FF2B5EF4-FFF2-40B4-BE49-F238E27FC236}">
                <a16:creationId xmlns:a16="http://schemas.microsoft.com/office/drawing/2014/main" id="{23FB5757-D296-4138-8186-04B3AA8B9AD7}"/>
              </a:ext>
            </a:extLst>
          </p:cNvPr>
          <p:cNvSpPr txBox="1"/>
          <p:nvPr/>
        </p:nvSpPr>
        <p:spPr>
          <a:xfrm>
            <a:off x="8645151" y="4787603"/>
            <a:ext cx="893872" cy="369332"/>
          </a:xfrm>
          <a:prstGeom prst="rect">
            <a:avLst/>
          </a:prstGeom>
          <a:noFill/>
        </p:spPr>
        <p:txBody>
          <a:bodyPr wrap="square" rtlCol="0">
            <a:spAutoFit/>
          </a:bodyPr>
          <a:lstStyle/>
          <a:p>
            <a:r>
              <a:rPr lang="zh-CN" altLang="en-US" dirty="0"/>
              <a:t>残留图</a:t>
            </a:r>
          </a:p>
        </p:txBody>
      </p:sp>
      <p:sp>
        <p:nvSpPr>
          <p:cNvPr id="11" name="文本框 10">
            <a:extLst>
              <a:ext uri="{FF2B5EF4-FFF2-40B4-BE49-F238E27FC236}">
                <a16:creationId xmlns:a16="http://schemas.microsoft.com/office/drawing/2014/main" id="{637E7D5C-7443-4202-9F50-179D95A491B9}"/>
              </a:ext>
            </a:extLst>
          </p:cNvPr>
          <p:cNvSpPr txBox="1"/>
          <p:nvPr/>
        </p:nvSpPr>
        <p:spPr>
          <a:xfrm>
            <a:off x="968383" y="1489042"/>
            <a:ext cx="4108817"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根据原图获得残留图（初始状态一样）</a:t>
            </a:r>
          </a:p>
        </p:txBody>
      </p:sp>
    </p:spTree>
    <p:extLst>
      <p:ext uri="{BB962C8B-B14F-4D97-AF65-F5344CB8AC3E}">
        <p14:creationId xmlns:p14="http://schemas.microsoft.com/office/powerpoint/2010/main" val="2935996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B8FDEEFB-55C7-4CBA-9044-377E6130DED3}"/>
              </a:ext>
            </a:extLst>
          </p:cNvPr>
          <p:cNvGrpSpPr/>
          <p:nvPr/>
        </p:nvGrpSpPr>
        <p:grpSpPr>
          <a:xfrm>
            <a:off x="814831" y="2292120"/>
            <a:ext cx="4942170" cy="2254614"/>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87" name="直接箭头连接符 186">
              <a:extLst>
                <a:ext uri="{FF2B5EF4-FFF2-40B4-BE49-F238E27FC236}">
                  <a16:creationId xmlns:a16="http://schemas.microsoft.com/office/drawing/2014/main" id="{F5B12F31-AF1B-4858-9A48-74BCFB193664}"/>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4757297-1B5B-4050-AC4C-B9027F930CA3}"/>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DCF25D1A-A7DD-4BBD-9A64-15DF618B7306}"/>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EEAE31B1-9E23-4F93-9DB6-49EF980C578F}"/>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a:extLst>
                <a:ext uri="{FF2B5EF4-FFF2-40B4-BE49-F238E27FC236}">
                  <a16:creationId xmlns:a16="http://schemas.microsoft.com/office/drawing/2014/main" id="{695CFC16-85D6-47C2-A29D-079776D002C0}"/>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223" name="直接箭头连接符 222">
              <a:extLst>
                <a:ext uri="{FF2B5EF4-FFF2-40B4-BE49-F238E27FC236}">
                  <a16:creationId xmlns:a16="http://schemas.microsoft.com/office/drawing/2014/main" id="{CD839A80-9DC1-4C26-B7AE-CBB09F2B2E7F}"/>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nvGrpSpPr>
          <p:cNvPr id="75" name="组合 74">
            <a:extLst>
              <a:ext uri="{FF2B5EF4-FFF2-40B4-BE49-F238E27FC236}">
                <a16:creationId xmlns:a16="http://schemas.microsoft.com/office/drawing/2014/main" id="{25103B21-3A88-4324-B1DD-2F27347C0C67}"/>
              </a:ext>
            </a:extLst>
          </p:cNvPr>
          <p:cNvGrpSpPr/>
          <p:nvPr/>
        </p:nvGrpSpPr>
        <p:grpSpPr>
          <a:xfrm>
            <a:off x="6398440" y="2315276"/>
            <a:ext cx="4942170" cy="2254614"/>
            <a:chOff x="972988" y="3762690"/>
            <a:chExt cx="6048441" cy="2737889"/>
          </a:xfrm>
        </p:grpSpPr>
        <p:sp>
          <p:nvSpPr>
            <p:cNvPr id="76" name="椭圆 75">
              <a:extLst>
                <a:ext uri="{FF2B5EF4-FFF2-40B4-BE49-F238E27FC236}">
                  <a16:creationId xmlns:a16="http://schemas.microsoft.com/office/drawing/2014/main" id="{A875A803-2BD3-4043-9FB0-1396137E9E2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8685F4C5-44B8-4AC3-AD9E-D54E585EE9CB}"/>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78" name="直接箭头连接符 77">
              <a:extLst>
                <a:ext uri="{FF2B5EF4-FFF2-40B4-BE49-F238E27FC236}">
                  <a16:creationId xmlns:a16="http://schemas.microsoft.com/office/drawing/2014/main" id="{1B9172B1-37FC-4051-B5C7-99DC0E58A550}"/>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7EBE9C1-762C-4E83-B773-DCE9AEA8A241}"/>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6AE0AFBC-56C5-4A86-AE7A-E2DAD1FCCC2E}"/>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E8488009-30BA-4C90-909F-43CF41F7CC8B}"/>
                </a:ext>
              </a:extLst>
            </p:cNvPr>
            <p:cNvSpPr txBox="1"/>
            <p:nvPr/>
          </p:nvSpPr>
          <p:spPr>
            <a:xfrm>
              <a:off x="3233221" y="3934378"/>
              <a:ext cx="369216" cy="448498"/>
            </a:xfrm>
            <a:prstGeom prst="rect">
              <a:avLst/>
            </a:prstGeom>
            <a:noFill/>
          </p:spPr>
          <p:txBody>
            <a:bodyPr wrap="square" rtlCol="0">
              <a:spAutoFit/>
            </a:bodyPr>
            <a:lstStyle/>
            <a:p>
              <a:r>
                <a:rPr lang="en-US" altLang="zh-CN" dirty="0"/>
                <a:t>1</a:t>
              </a:r>
              <a:endParaRPr lang="zh-CN" altLang="en-US" dirty="0"/>
            </a:p>
          </p:txBody>
        </p:sp>
        <p:sp>
          <p:nvSpPr>
            <p:cNvPr id="82" name="矩形: 圆角 81">
              <a:extLst>
                <a:ext uri="{FF2B5EF4-FFF2-40B4-BE49-F238E27FC236}">
                  <a16:creationId xmlns:a16="http://schemas.microsoft.com/office/drawing/2014/main" id="{6298B914-EBDA-4C54-915F-F863014A7FB6}"/>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C98AB832-8712-41A3-BDCB-266D708DB039}"/>
                </a:ext>
              </a:extLst>
            </p:cNvPr>
            <p:cNvSpPr txBox="1"/>
            <p:nvPr/>
          </p:nvSpPr>
          <p:spPr>
            <a:xfrm>
              <a:off x="3233064" y="4949930"/>
              <a:ext cx="369216" cy="448498"/>
            </a:xfrm>
            <a:prstGeom prst="rect">
              <a:avLst/>
            </a:prstGeom>
            <a:noFill/>
          </p:spPr>
          <p:txBody>
            <a:bodyPr wrap="none" rtlCol="0">
              <a:spAutoFit/>
            </a:bodyPr>
            <a:lstStyle/>
            <a:p>
              <a:r>
                <a:rPr lang="en-US" altLang="zh-CN" dirty="0"/>
                <a:t>1</a:t>
              </a:r>
              <a:endParaRPr lang="zh-CN" altLang="en-US" dirty="0"/>
            </a:p>
          </p:txBody>
        </p:sp>
        <p:sp>
          <p:nvSpPr>
            <p:cNvPr id="84" name="矩形: 圆角 83">
              <a:extLst>
                <a:ext uri="{FF2B5EF4-FFF2-40B4-BE49-F238E27FC236}">
                  <a16:creationId xmlns:a16="http://schemas.microsoft.com/office/drawing/2014/main" id="{C232D5A3-DFAE-46FE-8492-35D41CC18656}"/>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24C76D8B-57D7-4489-BC10-100FE8C7ADD6}"/>
                </a:ext>
              </a:extLst>
            </p:cNvPr>
            <p:cNvSpPr txBox="1"/>
            <p:nvPr/>
          </p:nvSpPr>
          <p:spPr>
            <a:xfrm>
              <a:off x="3242302" y="5967391"/>
              <a:ext cx="369216" cy="448498"/>
            </a:xfrm>
            <a:prstGeom prst="rect">
              <a:avLst/>
            </a:prstGeom>
            <a:noFill/>
          </p:spPr>
          <p:txBody>
            <a:bodyPr wrap="none" rtlCol="0">
              <a:spAutoFit/>
            </a:bodyPr>
            <a:lstStyle/>
            <a:p>
              <a:r>
                <a:rPr lang="en-US" altLang="zh-CN" dirty="0"/>
                <a:t>1</a:t>
              </a:r>
              <a:endParaRPr lang="zh-CN" altLang="en-US" dirty="0"/>
            </a:p>
          </p:txBody>
        </p:sp>
        <p:cxnSp>
          <p:nvCxnSpPr>
            <p:cNvPr id="86" name="直接箭头连接符 85">
              <a:extLst>
                <a:ext uri="{FF2B5EF4-FFF2-40B4-BE49-F238E27FC236}">
                  <a16:creationId xmlns:a16="http://schemas.microsoft.com/office/drawing/2014/main" id="{DBA58DF1-AC05-44F1-A440-0808903B20D5}"/>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6B3A1E1B-0820-40CB-BD42-64B489915D8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BD4F17C8-E92F-47FF-9343-D082AC6FC76B}"/>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719481D-FAF7-4B64-B0E3-4A142CEA248B}"/>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箭头连接符 89">
              <a:extLst>
                <a:ext uri="{FF2B5EF4-FFF2-40B4-BE49-F238E27FC236}">
                  <a16:creationId xmlns:a16="http://schemas.microsoft.com/office/drawing/2014/main" id="{FD70907E-692C-4A5F-B136-8AF99867E270}"/>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748537B-F3D2-4836-92D8-77CC025B84C1}"/>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3B37BD2-4CF6-4EBE-86F6-6734F33F3CA2}"/>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4B635C1-9684-4599-8FDC-D5D0E0B61855}"/>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49F45D09-4866-49BA-AEE1-6EABD6C259F3}"/>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94B154FF-7A2F-4FD9-8AD0-64B2D0BEA2CC}"/>
                </a:ext>
              </a:extLst>
            </p:cNvPr>
            <p:cNvSpPr txBox="1"/>
            <p:nvPr/>
          </p:nvSpPr>
          <p:spPr>
            <a:xfrm>
              <a:off x="4843082" y="3963086"/>
              <a:ext cx="369216" cy="448498"/>
            </a:xfrm>
            <a:prstGeom prst="rect">
              <a:avLst/>
            </a:prstGeom>
            <a:noFill/>
          </p:spPr>
          <p:txBody>
            <a:bodyPr wrap="none" rtlCol="0">
              <a:spAutoFit/>
            </a:bodyPr>
            <a:lstStyle/>
            <a:p>
              <a:r>
                <a:rPr lang="en-US" altLang="zh-CN" dirty="0"/>
                <a:t>2</a:t>
              </a:r>
              <a:endParaRPr lang="zh-CN" altLang="en-US" dirty="0"/>
            </a:p>
          </p:txBody>
        </p:sp>
        <p:sp>
          <p:nvSpPr>
            <p:cNvPr id="96" name="文本框 95">
              <a:extLst>
                <a:ext uri="{FF2B5EF4-FFF2-40B4-BE49-F238E27FC236}">
                  <a16:creationId xmlns:a16="http://schemas.microsoft.com/office/drawing/2014/main" id="{132AF029-D56D-4508-8955-8B659F2463BC}"/>
                </a:ext>
              </a:extLst>
            </p:cNvPr>
            <p:cNvSpPr txBox="1"/>
            <p:nvPr/>
          </p:nvSpPr>
          <p:spPr>
            <a:xfrm>
              <a:off x="4836665" y="5019642"/>
              <a:ext cx="369216" cy="448498"/>
            </a:xfrm>
            <a:prstGeom prst="rect">
              <a:avLst/>
            </a:prstGeom>
            <a:noFill/>
          </p:spPr>
          <p:txBody>
            <a:bodyPr wrap="none" rtlCol="0">
              <a:spAutoFit/>
            </a:bodyPr>
            <a:lstStyle/>
            <a:p>
              <a:r>
                <a:rPr lang="en-US" altLang="zh-CN" dirty="0"/>
                <a:t>2</a:t>
              </a:r>
              <a:endParaRPr lang="zh-CN" altLang="en-US" dirty="0"/>
            </a:p>
          </p:txBody>
        </p:sp>
        <p:sp>
          <p:nvSpPr>
            <p:cNvPr id="97" name="文本框 96">
              <a:extLst>
                <a:ext uri="{FF2B5EF4-FFF2-40B4-BE49-F238E27FC236}">
                  <a16:creationId xmlns:a16="http://schemas.microsoft.com/office/drawing/2014/main" id="{56D1B559-7B29-4094-80F5-E6D690810075}"/>
                </a:ext>
              </a:extLst>
            </p:cNvPr>
            <p:cNvSpPr txBox="1"/>
            <p:nvPr/>
          </p:nvSpPr>
          <p:spPr>
            <a:xfrm>
              <a:off x="4846650" y="6005750"/>
              <a:ext cx="369216" cy="448498"/>
            </a:xfrm>
            <a:prstGeom prst="rect">
              <a:avLst/>
            </a:prstGeom>
            <a:noFill/>
          </p:spPr>
          <p:txBody>
            <a:bodyPr wrap="none" rtlCol="0">
              <a:spAutoFit/>
            </a:bodyPr>
            <a:lstStyle/>
            <a:p>
              <a:r>
                <a:rPr lang="en-US" altLang="zh-CN" dirty="0"/>
                <a:t>2</a:t>
              </a:r>
              <a:endParaRPr lang="zh-CN" altLang="en-US" dirty="0"/>
            </a:p>
          </p:txBody>
        </p:sp>
        <p:sp>
          <p:nvSpPr>
            <p:cNvPr id="98" name="椭圆 97">
              <a:extLst>
                <a:ext uri="{FF2B5EF4-FFF2-40B4-BE49-F238E27FC236}">
                  <a16:creationId xmlns:a16="http://schemas.microsoft.com/office/drawing/2014/main" id="{F2A28E3B-F0F5-425A-8DAE-44BF375DC07F}"/>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箭头连接符 98">
              <a:extLst>
                <a:ext uri="{FF2B5EF4-FFF2-40B4-BE49-F238E27FC236}">
                  <a16:creationId xmlns:a16="http://schemas.microsoft.com/office/drawing/2014/main" id="{B3857833-1C15-4C28-958C-4D88B7BFEF81}"/>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BF58BAE-1EC9-4C1E-9DED-2AA7755C5F4A}"/>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10DF482-FB57-44AE-AB9F-4883AE539AE6}"/>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19D3031-7236-4F63-9EEC-322055934823}"/>
                </a:ext>
              </a:extLst>
            </p:cNvPr>
            <p:cNvSpPr txBox="1"/>
            <p:nvPr/>
          </p:nvSpPr>
          <p:spPr>
            <a:xfrm>
              <a:off x="6513655" y="4942134"/>
              <a:ext cx="369216" cy="448498"/>
            </a:xfrm>
            <a:prstGeom prst="rect">
              <a:avLst/>
            </a:prstGeom>
            <a:noFill/>
          </p:spPr>
          <p:txBody>
            <a:bodyPr wrap="none" rtlCol="0">
              <a:spAutoFit/>
            </a:bodyPr>
            <a:lstStyle/>
            <a:p>
              <a:r>
                <a:rPr lang="en-US" altLang="zh-CN" dirty="0"/>
                <a:t>3</a:t>
              </a:r>
              <a:endParaRPr lang="zh-CN" altLang="en-US" dirty="0"/>
            </a:p>
          </p:txBody>
        </p:sp>
        <p:sp>
          <p:nvSpPr>
            <p:cNvPr id="103" name="文本框 102">
              <a:extLst>
                <a:ext uri="{FF2B5EF4-FFF2-40B4-BE49-F238E27FC236}">
                  <a16:creationId xmlns:a16="http://schemas.microsoft.com/office/drawing/2014/main" id="{1F96D858-FB36-4F10-AF33-1BA965FF20B2}"/>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104" name="文本框 103">
              <a:extLst>
                <a:ext uri="{FF2B5EF4-FFF2-40B4-BE49-F238E27FC236}">
                  <a16:creationId xmlns:a16="http://schemas.microsoft.com/office/drawing/2014/main" id="{8CB4E5A3-744A-432A-98F0-A2792CD00191}"/>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105" name="文本框 104">
              <a:extLst>
                <a:ext uri="{FF2B5EF4-FFF2-40B4-BE49-F238E27FC236}">
                  <a16:creationId xmlns:a16="http://schemas.microsoft.com/office/drawing/2014/main" id="{D2775EBD-D78B-4D62-8603-1CCB22BA79D8}"/>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106" name="文本框 105">
              <a:extLst>
                <a:ext uri="{FF2B5EF4-FFF2-40B4-BE49-F238E27FC236}">
                  <a16:creationId xmlns:a16="http://schemas.microsoft.com/office/drawing/2014/main" id="{8B6E1C8B-4888-4351-BA0C-14BDB3EAC05B}"/>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107" name="文本框 106">
              <a:extLst>
                <a:ext uri="{FF2B5EF4-FFF2-40B4-BE49-F238E27FC236}">
                  <a16:creationId xmlns:a16="http://schemas.microsoft.com/office/drawing/2014/main" id="{BA9E0778-A0FA-4657-AED1-AF7870C47D68}"/>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108" name="文本框 107">
              <a:extLst>
                <a:ext uri="{FF2B5EF4-FFF2-40B4-BE49-F238E27FC236}">
                  <a16:creationId xmlns:a16="http://schemas.microsoft.com/office/drawing/2014/main" id="{D9289F36-A487-446A-B56D-563D3636683B}"/>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109" name="文本框 108">
              <a:extLst>
                <a:ext uri="{FF2B5EF4-FFF2-40B4-BE49-F238E27FC236}">
                  <a16:creationId xmlns:a16="http://schemas.microsoft.com/office/drawing/2014/main" id="{E2BB6117-3E22-41D7-9F6F-79F15CA8EB95}"/>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110" name="文本框 109">
              <a:extLst>
                <a:ext uri="{FF2B5EF4-FFF2-40B4-BE49-F238E27FC236}">
                  <a16:creationId xmlns:a16="http://schemas.microsoft.com/office/drawing/2014/main" id="{B777AA58-F88D-4EA5-A121-7679AE56E26A}"/>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111" name="文本框 110">
              <a:extLst>
                <a:ext uri="{FF2B5EF4-FFF2-40B4-BE49-F238E27FC236}">
                  <a16:creationId xmlns:a16="http://schemas.microsoft.com/office/drawing/2014/main" id="{EF3397EB-D673-4391-97FF-945E8030ACB9}"/>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id="{EEA7E40D-269F-4F9F-A23E-A9E8BE2E68DA}"/>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113" name="文本框 112">
              <a:extLst>
                <a:ext uri="{FF2B5EF4-FFF2-40B4-BE49-F238E27FC236}">
                  <a16:creationId xmlns:a16="http://schemas.microsoft.com/office/drawing/2014/main" id="{4A2215FA-C23F-4261-9310-427E7E8F3070}"/>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114" name="直接箭头连接符 113">
              <a:extLst>
                <a:ext uri="{FF2B5EF4-FFF2-40B4-BE49-F238E27FC236}">
                  <a16:creationId xmlns:a16="http://schemas.microsoft.com/office/drawing/2014/main" id="{5DAECCE1-9D28-4BF8-9C2E-6029A91EA90D}"/>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E6D793AE-1C69-46D8-99BC-ED87C1CF44AC}"/>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16" name="文本框 115">
              <a:extLst>
                <a:ext uri="{FF2B5EF4-FFF2-40B4-BE49-F238E27FC236}">
                  <a16:creationId xmlns:a16="http://schemas.microsoft.com/office/drawing/2014/main" id="{331D2D1D-3FB3-4E36-8753-504ADA784AD4}"/>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
        <p:nvSpPr>
          <p:cNvPr id="7" name="文本框 6">
            <a:extLst>
              <a:ext uri="{FF2B5EF4-FFF2-40B4-BE49-F238E27FC236}">
                <a16:creationId xmlns:a16="http://schemas.microsoft.com/office/drawing/2014/main" id="{7A192E45-04CA-489A-916A-9C5FAE2FE664}"/>
              </a:ext>
            </a:extLst>
          </p:cNvPr>
          <p:cNvSpPr txBox="1"/>
          <p:nvPr/>
        </p:nvSpPr>
        <p:spPr>
          <a:xfrm>
            <a:off x="3038158" y="4787603"/>
            <a:ext cx="877163" cy="369332"/>
          </a:xfrm>
          <a:prstGeom prst="rect">
            <a:avLst/>
          </a:prstGeom>
          <a:noFill/>
        </p:spPr>
        <p:txBody>
          <a:bodyPr wrap="none" rtlCol="0">
            <a:spAutoFit/>
          </a:bodyPr>
          <a:lstStyle/>
          <a:p>
            <a:r>
              <a:rPr lang="zh-CN" altLang="en-US" dirty="0"/>
              <a:t>残留图</a:t>
            </a:r>
          </a:p>
        </p:txBody>
      </p:sp>
      <p:sp>
        <p:nvSpPr>
          <p:cNvPr id="118" name="文本框 117">
            <a:extLst>
              <a:ext uri="{FF2B5EF4-FFF2-40B4-BE49-F238E27FC236}">
                <a16:creationId xmlns:a16="http://schemas.microsoft.com/office/drawing/2014/main" id="{23FB5757-D296-4138-8186-04B3AA8B9AD7}"/>
              </a:ext>
            </a:extLst>
          </p:cNvPr>
          <p:cNvSpPr txBox="1"/>
          <p:nvPr/>
        </p:nvSpPr>
        <p:spPr>
          <a:xfrm>
            <a:off x="8645151" y="4787603"/>
            <a:ext cx="893872" cy="369332"/>
          </a:xfrm>
          <a:prstGeom prst="rect">
            <a:avLst/>
          </a:prstGeom>
          <a:noFill/>
        </p:spPr>
        <p:txBody>
          <a:bodyPr wrap="square" rtlCol="0">
            <a:spAutoFit/>
          </a:bodyPr>
          <a:lstStyle/>
          <a:p>
            <a:r>
              <a:rPr lang="zh-CN" altLang="en-US" dirty="0"/>
              <a:t>深度图</a:t>
            </a:r>
          </a:p>
        </p:txBody>
      </p:sp>
      <p:sp>
        <p:nvSpPr>
          <p:cNvPr id="117" name="文本框 116">
            <a:extLst>
              <a:ext uri="{FF2B5EF4-FFF2-40B4-BE49-F238E27FC236}">
                <a16:creationId xmlns:a16="http://schemas.microsoft.com/office/drawing/2014/main" id="{CD62236F-3B27-4C23-9A1E-3F7CE9A40E3D}"/>
              </a:ext>
            </a:extLst>
          </p:cNvPr>
          <p:cNvSpPr txBox="1"/>
          <p:nvPr/>
        </p:nvSpPr>
        <p:spPr>
          <a:xfrm>
            <a:off x="968383" y="1489042"/>
            <a:ext cx="7872668"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根据残留图</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BFS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获得深度图，从源点开始每次增加一层，若能直达则保留边</a:t>
            </a:r>
          </a:p>
        </p:txBody>
      </p:sp>
    </p:spTree>
    <p:extLst>
      <p:ext uri="{BB962C8B-B14F-4D97-AF65-F5344CB8AC3E}">
        <p14:creationId xmlns:p14="http://schemas.microsoft.com/office/powerpoint/2010/main" val="1256401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B8FDEEFB-55C7-4CBA-9044-377E6130DED3}"/>
              </a:ext>
            </a:extLst>
          </p:cNvPr>
          <p:cNvGrpSpPr/>
          <p:nvPr/>
        </p:nvGrpSpPr>
        <p:grpSpPr>
          <a:xfrm>
            <a:off x="937133" y="663047"/>
            <a:ext cx="4942170" cy="2254614"/>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87" name="直接箭头连接符 186">
              <a:extLst>
                <a:ext uri="{FF2B5EF4-FFF2-40B4-BE49-F238E27FC236}">
                  <a16:creationId xmlns:a16="http://schemas.microsoft.com/office/drawing/2014/main" id="{F5B12F31-AF1B-4858-9A48-74BCFB193664}"/>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8" name="直接箭头连接符 187">
              <a:extLst>
                <a:ext uri="{FF2B5EF4-FFF2-40B4-BE49-F238E27FC236}">
                  <a16:creationId xmlns:a16="http://schemas.microsoft.com/office/drawing/2014/main" id="{54757297-1B5B-4050-AC4C-B9027F930CA3}"/>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9" name="直接箭头连接符 198">
              <a:extLst>
                <a:ext uri="{FF2B5EF4-FFF2-40B4-BE49-F238E27FC236}">
                  <a16:creationId xmlns:a16="http://schemas.microsoft.com/office/drawing/2014/main" id="{DCF25D1A-A7DD-4BBD-9A64-15DF618B7306}"/>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1" name="直接箭头连接符 200">
              <a:extLst>
                <a:ext uri="{FF2B5EF4-FFF2-40B4-BE49-F238E27FC236}">
                  <a16:creationId xmlns:a16="http://schemas.microsoft.com/office/drawing/2014/main" id="{EEAE31B1-9E23-4F93-9DB6-49EF980C578F}"/>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8" name="直接箭头连接符 207">
              <a:extLst>
                <a:ext uri="{FF2B5EF4-FFF2-40B4-BE49-F238E27FC236}">
                  <a16:creationId xmlns:a16="http://schemas.microsoft.com/office/drawing/2014/main" id="{695CFC16-85D6-47C2-A29D-079776D002C0}"/>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223" name="直接箭头连接符 222">
              <a:extLst>
                <a:ext uri="{FF2B5EF4-FFF2-40B4-BE49-F238E27FC236}">
                  <a16:creationId xmlns:a16="http://schemas.microsoft.com/office/drawing/2014/main" id="{CD839A80-9DC1-4C26-B7AE-CBB09F2B2E7F}"/>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nvGrpSpPr>
          <p:cNvPr id="75" name="组合 74">
            <a:extLst>
              <a:ext uri="{FF2B5EF4-FFF2-40B4-BE49-F238E27FC236}">
                <a16:creationId xmlns:a16="http://schemas.microsoft.com/office/drawing/2014/main" id="{25103B21-3A88-4324-B1DD-2F27347C0C67}"/>
              </a:ext>
            </a:extLst>
          </p:cNvPr>
          <p:cNvGrpSpPr/>
          <p:nvPr/>
        </p:nvGrpSpPr>
        <p:grpSpPr>
          <a:xfrm>
            <a:off x="878628" y="3717568"/>
            <a:ext cx="4942170" cy="2254614"/>
            <a:chOff x="972988" y="3762690"/>
            <a:chExt cx="6048441" cy="2737889"/>
          </a:xfrm>
        </p:grpSpPr>
        <p:sp>
          <p:nvSpPr>
            <p:cNvPr id="76" name="椭圆 75">
              <a:extLst>
                <a:ext uri="{FF2B5EF4-FFF2-40B4-BE49-F238E27FC236}">
                  <a16:creationId xmlns:a16="http://schemas.microsoft.com/office/drawing/2014/main" id="{A875A803-2BD3-4043-9FB0-1396137E9E2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8685F4C5-44B8-4AC3-AD9E-D54E585EE9CB}"/>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78" name="直接箭头连接符 77">
              <a:extLst>
                <a:ext uri="{FF2B5EF4-FFF2-40B4-BE49-F238E27FC236}">
                  <a16:creationId xmlns:a16="http://schemas.microsoft.com/office/drawing/2014/main" id="{1B9172B1-37FC-4051-B5C7-99DC0E58A550}"/>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78">
              <a:extLst>
                <a:ext uri="{FF2B5EF4-FFF2-40B4-BE49-F238E27FC236}">
                  <a16:creationId xmlns:a16="http://schemas.microsoft.com/office/drawing/2014/main" id="{F7EBE9C1-762C-4E83-B773-DCE9AEA8A241}"/>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矩形: 圆角 79">
              <a:extLst>
                <a:ext uri="{FF2B5EF4-FFF2-40B4-BE49-F238E27FC236}">
                  <a16:creationId xmlns:a16="http://schemas.microsoft.com/office/drawing/2014/main" id="{6AE0AFBC-56C5-4A86-AE7A-E2DAD1FCCC2E}"/>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a:extLst>
                <a:ext uri="{FF2B5EF4-FFF2-40B4-BE49-F238E27FC236}">
                  <a16:creationId xmlns:a16="http://schemas.microsoft.com/office/drawing/2014/main" id="{E8488009-30BA-4C90-909F-43CF41F7CC8B}"/>
                </a:ext>
              </a:extLst>
            </p:cNvPr>
            <p:cNvSpPr txBox="1"/>
            <p:nvPr/>
          </p:nvSpPr>
          <p:spPr>
            <a:xfrm>
              <a:off x="3233221" y="3934378"/>
              <a:ext cx="369216" cy="448498"/>
            </a:xfrm>
            <a:prstGeom prst="rect">
              <a:avLst/>
            </a:prstGeom>
            <a:noFill/>
          </p:spPr>
          <p:txBody>
            <a:bodyPr wrap="square" rtlCol="0">
              <a:spAutoFit/>
            </a:bodyPr>
            <a:lstStyle/>
            <a:p>
              <a:r>
                <a:rPr lang="en-US" altLang="zh-CN" dirty="0"/>
                <a:t>1</a:t>
              </a:r>
              <a:endParaRPr lang="zh-CN" altLang="en-US" dirty="0"/>
            </a:p>
          </p:txBody>
        </p:sp>
        <p:sp>
          <p:nvSpPr>
            <p:cNvPr id="82" name="矩形: 圆角 81">
              <a:extLst>
                <a:ext uri="{FF2B5EF4-FFF2-40B4-BE49-F238E27FC236}">
                  <a16:creationId xmlns:a16="http://schemas.microsoft.com/office/drawing/2014/main" id="{6298B914-EBDA-4C54-915F-F863014A7FB6}"/>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C98AB832-8712-41A3-BDCB-266D708DB039}"/>
                </a:ext>
              </a:extLst>
            </p:cNvPr>
            <p:cNvSpPr txBox="1"/>
            <p:nvPr/>
          </p:nvSpPr>
          <p:spPr>
            <a:xfrm>
              <a:off x="3233064" y="4949930"/>
              <a:ext cx="369216" cy="448498"/>
            </a:xfrm>
            <a:prstGeom prst="rect">
              <a:avLst/>
            </a:prstGeom>
            <a:noFill/>
          </p:spPr>
          <p:txBody>
            <a:bodyPr wrap="none" rtlCol="0">
              <a:spAutoFit/>
            </a:bodyPr>
            <a:lstStyle/>
            <a:p>
              <a:r>
                <a:rPr lang="en-US" altLang="zh-CN" dirty="0"/>
                <a:t>1</a:t>
              </a:r>
              <a:endParaRPr lang="zh-CN" altLang="en-US" dirty="0"/>
            </a:p>
          </p:txBody>
        </p:sp>
        <p:sp>
          <p:nvSpPr>
            <p:cNvPr id="84" name="矩形: 圆角 83">
              <a:extLst>
                <a:ext uri="{FF2B5EF4-FFF2-40B4-BE49-F238E27FC236}">
                  <a16:creationId xmlns:a16="http://schemas.microsoft.com/office/drawing/2014/main" id="{C232D5A3-DFAE-46FE-8492-35D41CC18656}"/>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24C76D8B-57D7-4489-BC10-100FE8C7ADD6}"/>
                </a:ext>
              </a:extLst>
            </p:cNvPr>
            <p:cNvSpPr txBox="1"/>
            <p:nvPr/>
          </p:nvSpPr>
          <p:spPr>
            <a:xfrm>
              <a:off x="3242302" y="5967391"/>
              <a:ext cx="369216" cy="448498"/>
            </a:xfrm>
            <a:prstGeom prst="rect">
              <a:avLst/>
            </a:prstGeom>
            <a:noFill/>
          </p:spPr>
          <p:txBody>
            <a:bodyPr wrap="none" rtlCol="0">
              <a:spAutoFit/>
            </a:bodyPr>
            <a:lstStyle/>
            <a:p>
              <a:r>
                <a:rPr lang="en-US" altLang="zh-CN" dirty="0"/>
                <a:t>1</a:t>
              </a:r>
              <a:endParaRPr lang="zh-CN" altLang="en-US" dirty="0"/>
            </a:p>
          </p:txBody>
        </p:sp>
        <p:cxnSp>
          <p:nvCxnSpPr>
            <p:cNvPr id="86" name="直接箭头连接符 85">
              <a:extLst>
                <a:ext uri="{FF2B5EF4-FFF2-40B4-BE49-F238E27FC236}">
                  <a16:creationId xmlns:a16="http://schemas.microsoft.com/office/drawing/2014/main" id="{DBA58DF1-AC05-44F1-A440-0808903B20D5}"/>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椭圆 86">
              <a:extLst>
                <a:ext uri="{FF2B5EF4-FFF2-40B4-BE49-F238E27FC236}">
                  <a16:creationId xmlns:a16="http://schemas.microsoft.com/office/drawing/2014/main" id="{6B3A1E1B-0820-40CB-BD42-64B489915D8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椭圆 87">
              <a:extLst>
                <a:ext uri="{FF2B5EF4-FFF2-40B4-BE49-F238E27FC236}">
                  <a16:creationId xmlns:a16="http://schemas.microsoft.com/office/drawing/2014/main" id="{BD4F17C8-E92F-47FF-9343-D082AC6FC76B}"/>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a:extLst>
                <a:ext uri="{FF2B5EF4-FFF2-40B4-BE49-F238E27FC236}">
                  <a16:creationId xmlns:a16="http://schemas.microsoft.com/office/drawing/2014/main" id="{9719481D-FAF7-4B64-B0E3-4A142CEA248B}"/>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箭头连接符 89">
              <a:extLst>
                <a:ext uri="{FF2B5EF4-FFF2-40B4-BE49-F238E27FC236}">
                  <a16:creationId xmlns:a16="http://schemas.microsoft.com/office/drawing/2014/main" id="{FD70907E-692C-4A5F-B136-8AF99867E270}"/>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2748537B-F3D2-4836-92D8-77CC025B84C1}"/>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3B37BD2-4CF6-4EBE-86F6-6734F33F3CA2}"/>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4B635C1-9684-4599-8FDC-D5D0E0B61855}"/>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a:extLst>
                <a:ext uri="{FF2B5EF4-FFF2-40B4-BE49-F238E27FC236}">
                  <a16:creationId xmlns:a16="http://schemas.microsoft.com/office/drawing/2014/main" id="{49F45D09-4866-49BA-AEE1-6EABD6C259F3}"/>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94B154FF-7A2F-4FD9-8AD0-64B2D0BEA2CC}"/>
                </a:ext>
              </a:extLst>
            </p:cNvPr>
            <p:cNvSpPr txBox="1"/>
            <p:nvPr/>
          </p:nvSpPr>
          <p:spPr>
            <a:xfrm>
              <a:off x="4843082" y="3963086"/>
              <a:ext cx="369216" cy="448498"/>
            </a:xfrm>
            <a:prstGeom prst="rect">
              <a:avLst/>
            </a:prstGeom>
            <a:noFill/>
          </p:spPr>
          <p:txBody>
            <a:bodyPr wrap="none" rtlCol="0">
              <a:spAutoFit/>
            </a:bodyPr>
            <a:lstStyle/>
            <a:p>
              <a:r>
                <a:rPr lang="en-US" altLang="zh-CN" dirty="0"/>
                <a:t>2</a:t>
              </a:r>
              <a:endParaRPr lang="zh-CN" altLang="en-US" dirty="0"/>
            </a:p>
          </p:txBody>
        </p:sp>
        <p:sp>
          <p:nvSpPr>
            <p:cNvPr id="96" name="文本框 95">
              <a:extLst>
                <a:ext uri="{FF2B5EF4-FFF2-40B4-BE49-F238E27FC236}">
                  <a16:creationId xmlns:a16="http://schemas.microsoft.com/office/drawing/2014/main" id="{132AF029-D56D-4508-8955-8B659F2463BC}"/>
                </a:ext>
              </a:extLst>
            </p:cNvPr>
            <p:cNvSpPr txBox="1"/>
            <p:nvPr/>
          </p:nvSpPr>
          <p:spPr>
            <a:xfrm>
              <a:off x="4836665" y="5019642"/>
              <a:ext cx="369216" cy="448498"/>
            </a:xfrm>
            <a:prstGeom prst="rect">
              <a:avLst/>
            </a:prstGeom>
            <a:noFill/>
          </p:spPr>
          <p:txBody>
            <a:bodyPr wrap="none" rtlCol="0">
              <a:spAutoFit/>
            </a:bodyPr>
            <a:lstStyle/>
            <a:p>
              <a:r>
                <a:rPr lang="en-US" altLang="zh-CN" dirty="0"/>
                <a:t>2</a:t>
              </a:r>
              <a:endParaRPr lang="zh-CN" altLang="en-US" dirty="0"/>
            </a:p>
          </p:txBody>
        </p:sp>
        <p:sp>
          <p:nvSpPr>
            <p:cNvPr id="97" name="文本框 96">
              <a:extLst>
                <a:ext uri="{FF2B5EF4-FFF2-40B4-BE49-F238E27FC236}">
                  <a16:creationId xmlns:a16="http://schemas.microsoft.com/office/drawing/2014/main" id="{56D1B559-7B29-4094-80F5-E6D690810075}"/>
                </a:ext>
              </a:extLst>
            </p:cNvPr>
            <p:cNvSpPr txBox="1"/>
            <p:nvPr/>
          </p:nvSpPr>
          <p:spPr>
            <a:xfrm>
              <a:off x="4846650" y="6005750"/>
              <a:ext cx="369216" cy="448498"/>
            </a:xfrm>
            <a:prstGeom prst="rect">
              <a:avLst/>
            </a:prstGeom>
            <a:noFill/>
          </p:spPr>
          <p:txBody>
            <a:bodyPr wrap="none" rtlCol="0">
              <a:spAutoFit/>
            </a:bodyPr>
            <a:lstStyle/>
            <a:p>
              <a:r>
                <a:rPr lang="en-US" altLang="zh-CN" dirty="0"/>
                <a:t>2</a:t>
              </a:r>
              <a:endParaRPr lang="zh-CN" altLang="en-US" dirty="0"/>
            </a:p>
          </p:txBody>
        </p:sp>
        <p:sp>
          <p:nvSpPr>
            <p:cNvPr id="98" name="椭圆 97">
              <a:extLst>
                <a:ext uri="{FF2B5EF4-FFF2-40B4-BE49-F238E27FC236}">
                  <a16:creationId xmlns:a16="http://schemas.microsoft.com/office/drawing/2014/main" id="{F2A28E3B-F0F5-425A-8DAE-44BF375DC07F}"/>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箭头连接符 98">
              <a:extLst>
                <a:ext uri="{FF2B5EF4-FFF2-40B4-BE49-F238E27FC236}">
                  <a16:creationId xmlns:a16="http://schemas.microsoft.com/office/drawing/2014/main" id="{B3857833-1C15-4C28-958C-4D88B7BFEF81}"/>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a:extLst>
                <a:ext uri="{FF2B5EF4-FFF2-40B4-BE49-F238E27FC236}">
                  <a16:creationId xmlns:a16="http://schemas.microsoft.com/office/drawing/2014/main" id="{1BF58BAE-1EC9-4C1E-9DED-2AA7755C5F4A}"/>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010DF482-FB57-44AE-AB9F-4883AE539AE6}"/>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文本框 101">
              <a:extLst>
                <a:ext uri="{FF2B5EF4-FFF2-40B4-BE49-F238E27FC236}">
                  <a16:creationId xmlns:a16="http://schemas.microsoft.com/office/drawing/2014/main" id="{919D3031-7236-4F63-9EEC-322055934823}"/>
                </a:ext>
              </a:extLst>
            </p:cNvPr>
            <p:cNvSpPr txBox="1"/>
            <p:nvPr/>
          </p:nvSpPr>
          <p:spPr>
            <a:xfrm>
              <a:off x="6513655" y="4942134"/>
              <a:ext cx="369216" cy="448498"/>
            </a:xfrm>
            <a:prstGeom prst="rect">
              <a:avLst/>
            </a:prstGeom>
            <a:noFill/>
          </p:spPr>
          <p:txBody>
            <a:bodyPr wrap="none" rtlCol="0">
              <a:spAutoFit/>
            </a:bodyPr>
            <a:lstStyle/>
            <a:p>
              <a:r>
                <a:rPr lang="en-US" altLang="zh-CN" dirty="0"/>
                <a:t>3</a:t>
              </a:r>
              <a:endParaRPr lang="zh-CN" altLang="en-US" dirty="0"/>
            </a:p>
          </p:txBody>
        </p:sp>
        <p:sp>
          <p:nvSpPr>
            <p:cNvPr id="103" name="文本框 102">
              <a:extLst>
                <a:ext uri="{FF2B5EF4-FFF2-40B4-BE49-F238E27FC236}">
                  <a16:creationId xmlns:a16="http://schemas.microsoft.com/office/drawing/2014/main" id="{1F96D858-FB36-4F10-AF33-1BA965FF20B2}"/>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104" name="文本框 103">
              <a:extLst>
                <a:ext uri="{FF2B5EF4-FFF2-40B4-BE49-F238E27FC236}">
                  <a16:creationId xmlns:a16="http://schemas.microsoft.com/office/drawing/2014/main" id="{8CB4E5A3-744A-432A-98F0-A2792CD00191}"/>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105" name="文本框 104">
              <a:extLst>
                <a:ext uri="{FF2B5EF4-FFF2-40B4-BE49-F238E27FC236}">
                  <a16:creationId xmlns:a16="http://schemas.microsoft.com/office/drawing/2014/main" id="{D2775EBD-D78B-4D62-8603-1CCB22BA79D8}"/>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106" name="文本框 105">
              <a:extLst>
                <a:ext uri="{FF2B5EF4-FFF2-40B4-BE49-F238E27FC236}">
                  <a16:creationId xmlns:a16="http://schemas.microsoft.com/office/drawing/2014/main" id="{8B6E1C8B-4888-4351-BA0C-14BDB3EAC05B}"/>
                </a:ext>
              </a:extLst>
            </p:cNvPr>
            <p:cNvSpPr txBox="1"/>
            <p:nvPr/>
          </p:nvSpPr>
          <p:spPr>
            <a:xfrm>
              <a:off x="5692423" y="4198619"/>
              <a:ext cx="301686" cy="369332"/>
            </a:xfrm>
            <a:prstGeom prst="rect">
              <a:avLst/>
            </a:prstGeom>
            <a:noFill/>
          </p:spPr>
          <p:txBody>
            <a:bodyPr wrap="none" rtlCol="0">
              <a:spAutoFit/>
            </a:bodyPr>
            <a:lstStyle/>
            <a:p>
              <a:r>
                <a:rPr lang="en-US" altLang="zh-CN" dirty="0"/>
                <a:t>1</a:t>
              </a:r>
              <a:endParaRPr lang="zh-CN" altLang="en-US" dirty="0"/>
            </a:p>
          </p:txBody>
        </p:sp>
        <p:sp>
          <p:nvSpPr>
            <p:cNvPr id="107" name="文本框 106">
              <a:extLst>
                <a:ext uri="{FF2B5EF4-FFF2-40B4-BE49-F238E27FC236}">
                  <a16:creationId xmlns:a16="http://schemas.microsoft.com/office/drawing/2014/main" id="{BA9E0778-A0FA-4657-AED1-AF7870C47D68}"/>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108" name="文本框 107">
              <a:extLst>
                <a:ext uri="{FF2B5EF4-FFF2-40B4-BE49-F238E27FC236}">
                  <a16:creationId xmlns:a16="http://schemas.microsoft.com/office/drawing/2014/main" id="{D9289F36-A487-446A-B56D-563D3636683B}"/>
                </a:ext>
              </a:extLst>
            </p:cNvPr>
            <p:cNvSpPr txBox="1"/>
            <p:nvPr/>
          </p:nvSpPr>
          <p:spPr>
            <a:xfrm>
              <a:off x="5617049" y="5496782"/>
              <a:ext cx="301686" cy="369332"/>
            </a:xfrm>
            <a:prstGeom prst="rect">
              <a:avLst/>
            </a:prstGeom>
            <a:noFill/>
          </p:spPr>
          <p:txBody>
            <a:bodyPr wrap="none" rtlCol="0">
              <a:spAutoFit/>
            </a:bodyPr>
            <a:lstStyle/>
            <a:p>
              <a:r>
                <a:rPr lang="en-US" altLang="zh-CN" dirty="0"/>
                <a:t>7</a:t>
              </a:r>
              <a:endParaRPr lang="zh-CN" altLang="en-US" dirty="0"/>
            </a:p>
          </p:txBody>
        </p:sp>
        <p:sp>
          <p:nvSpPr>
            <p:cNvPr id="109" name="文本框 108">
              <a:extLst>
                <a:ext uri="{FF2B5EF4-FFF2-40B4-BE49-F238E27FC236}">
                  <a16:creationId xmlns:a16="http://schemas.microsoft.com/office/drawing/2014/main" id="{E2BB6117-3E22-41D7-9F6F-79F15CA8EB95}"/>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110" name="文本框 109">
              <a:extLst>
                <a:ext uri="{FF2B5EF4-FFF2-40B4-BE49-F238E27FC236}">
                  <a16:creationId xmlns:a16="http://schemas.microsoft.com/office/drawing/2014/main" id="{B777AA58-F88D-4EA5-A121-7679AE56E26A}"/>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111" name="文本框 110">
              <a:extLst>
                <a:ext uri="{FF2B5EF4-FFF2-40B4-BE49-F238E27FC236}">
                  <a16:creationId xmlns:a16="http://schemas.microsoft.com/office/drawing/2014/main" id="{EF3397EB-D673-4391-97FF-945E8030ACB9}"/>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112" name="文本框 111">
              <a:extLst>
                <a:ext uri="{FF2B5EF4-FFF2-40B4-BE49-F238E27FC236}">
                  <a16:creationId xmlns:a16="http://schemas.microsoft.com/office/drawing/2014/main" id="{EEA7E40D-269F-4F9F-A23E-A9E8BE2E68DA}"/>
                </a:ext>
              </a:extLst>
            </p:cNvPr>
            <p:cNvSpPr txBox="1"/>
            <p:nvPr/>
          </p:nvSpPr>
          <p:spPr>
            <a:xfrm>
              <a:off x="3857415" y="5159754"/>
              <a:ext cx="301686" cy="369332"/>
            </a:xfrm>
            <a:prstGeom prst="rect">
              <a:avLst/>
            </a:prstGeom>
            <a:noFill/>
          </p:spPr>
          <p:txBody>
            <a:bodyPr wrap="none" rtlCol="0">
              <a:spAutoFit/>
            </a:bodyPr>
            <a:lstStyle/>
            <a:p>
              <a:r>
                <a:rPr lang="en-US" altLang="zh-CN" dirty="0"/>
                <a:t>1</a:t>
              </a:r>
              <a:endParaRPr lang="zh-CN" altLang="en-US" dirty="0"/>
            </a:p>
          </p:txBody>
        </p:sp>
        <p:sp>
          <p:nvSpPr>
            <p:cNvPr id="113" name="文本框 112">
              <a:extLst>
                <a:ext uri="{FF2B5EF4-FFF2-40B4-BE49-F238E27FC236}">
                  <a16:creationId xmlns:a16="http://schemas.microsoft.com/office/drawing/2014/main" id="{4A2215FA-C23F-4261-9310-427E7E8F3070}"/>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cxnSp>
          <p:nvCxnSpPr>
            <p:cNvPr id="114" name="直接箭头连接符 113">
              <a:extLst>
                <a:ext uri="{FF2B5EF4-FFF2-40B4-BE49-F238E27FC236}">
                  <a16:creationId xmlns:a16="http://schemas.microsoft.com/office/drawing/2014/main" id="{5DAECCE1-9D28-4BF8-9C2E-6029A91EA90D}"/>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E6D793AE-1C69-46D8-99BC-ED87C1CF44AC}"/>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16" name="文本框 115">
              <a:extLst>
                <a:ext uri="{FF2B5EF4-FFF2-40B4-BE49-F238E27FC236}">
                  <a16:creationId xmlns:a16="http://schemas.microsoft.com/office/drawing/2014/main" id="{331D2D1D-3FB3-4E36-8753-504ADA784AD4}"/>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
        <p:nvSpPr>
          <p:cNvPr id="7" name="文本框 6">
            <a:extLst>
              <a:ext uri="{FF2B5EF4-FFF2-40B4-BE49-F238E27FC236}">
                <a16:creationId xmlns:a16="http://schemas.microsoft.com/office/drawing/2014/main" id="{7A192E45-04CA-489A-916A-9C5FAE2FE664}"/>
              </a:ext>
            </a:extLst>
          </p:cNvPr>
          <p:cNvSpPr txBox="1"/>
          <p:nvPr/>
        </p:nvSpPr>
        <p:spPr>
          <a:xfrm>
            <a:off x="3099133" y="3017962"/>
            <a:ext cx="877163" cy="369332"/>
          </a:xfrm>
          <a:prstGeom prst="rect">
            <a:avLst/>
          </a:prstGeom>
          <a:noFill/>
        </p:spPr>
        <p:txBody>
          <a:bodyPr wrap="none" rtlCol="0">
            <a:spAutoFit/>
          </a:bodyPr>
          <a:lstStyle/>
          <a:p>
            <a:r>
              <a:rPr lang="zh-CN" altLang="en-US" dirty="0"/>
              <a:t>残留图</a:t>
            </a:r>
          </a:p>
        </p:txBody>
      </p:sp>
      <p:sp>
        <p:nvSpPr>
          <p:cNvPr id="118" name="文本框 117">
            <a:extLst>
              <a:ext uri="{FF2B5EF4-FFF2-40B4-BE49-F238E27FC236}">
                <a16:creationId xmlns:a16="http://schemas.microsoft.com/office/drawing/2014/main" id="{23FB5757-D296-4138-8186-04B3AA8B9AD7}"/>
              </a:ext>
            </a:extLst>
          </p:cNvPr>
          <p:cNvSpPr txBox="1"/>
          <p:nvPr/>
        </p:nvSpPr>
        <p:spPr>
          <a:xfrm>
            <a:off x="2936614" y="6159182"/>
            <a:ext cx="893872" cy="369332"/>
          </a:xfrm>
          <a:prstGeom prst="rect">
            <a:avLst/>
          </a:prstGeom>
          <a:noFill/>
        </p:spPr>
        <p:txBody>
          <a:bodyPr wrap="square" rtlCol="0">
            <a:spAutoFit/>
          </a:bodyPr>
          <a:lstStyle/>
          <a:p>
            <a:r>
              <a:rPr lang="zh-CN" altLang="en-US" dirty="0"/>
              <a:t>深度图</a:t>
            </a:r>
          </a:p>
        </p:txBody>
      </p:sp>
      <p:grpSp>
        <p:nvGrpSpPr>
          <p:cNvPr id="117" name="组合 116">
            <a:extLst>
              <a:ext uri="{FF2B5EF4-FFF2-40B4-BE49-F238E27FC236}">
                <a16:creationId xmlns:a16="http://schemas.microsoft.com/office/drawing/2014/main" id="{738E98C8-9FF3-4150-A157-353EF1012C82}"/>
              </a:ext>
            </a:extLst>
          </p:cNvPr>
          <p:cNvGrpSpPr/>
          <p:nvPr/>
        </p:nvGrpSpPr>
        <p:grpSpPr>
          <a:xfrm>
            <a:off x="6277105" y="3681865"/>
            <a:ext cx="4942170" cy="2290316"/>
            <a:chOff x="972988" y="3719335"/>
            <a:chExt cx="6048441" cy="2781244"/>
          </a:xfrm>
        </p:grpSpPr>
        <p:sp>
          <p:nvSpPr>
            <p:cNvPr id="119" name="椭圆 118">
              <a:extLst>
                <a:ext uri="{FF2B5EF4-FFF2-40B4-BE49-F238E27FC236}">
                  <a16:creationId xmlns:a16="http://schemas.microsoft.com/office/drawing/2014/main" id="{6C72D72A-CE0B-4B46-81CD-7C95EE4429DB}"/>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80442093-40BD-4A4C-8361-88E71D8BFCA8}"/>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21" name="直接箭头连接符 120">
              <a:extLst>
                <a:ext uri="{FF2B5EF4-FFF2-40B4-BE49-F238E27FC236}">
                  <a16:creationId xmlns:a16="http://schemas.microsoft.com/office/drawing/2014/main" id="{7B827DD2-C802-4DA8-9C69-1AC9C9553E87}"/>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9B23012C-0B8D-41EB-95E7-5F75E04525FD}"/>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圆角 122">
              <a:extLst>
                <a:ext uri="{FF2B5EF4-FFF2-40B4-BE49-F238E27FC236}">
                  <a16:creationId xmlns:a16="http://schemas.microsoft.com/office/drawing/2014/main" id="{FE7F2666-DE44-443E-A523-81978D85AD1A}"/>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082BD470-8112-4015-A644-F50233807D78}"/>
                </a:ext>
              </a:extLst>
            </p:cNvPr>
            <p:cNvSpPr txBox="1"/>
            <p:nvPr/>
          </p:nvSpPr>
          <p:spPr>
            <a:xfrm>
              <a:off x="3233221" y="3934378"/>
              <a:ext cx="369216" cy="448498"/>
            </a:xfrm>
            <a:prstGeom prst="rect">
              <a:avLst/>
            </a:prstGeom>
            <a:noFill/>
          </p:spPr>
          <p:txBody>
            <a:bodyPr wrap="square" rtlCol="0">
              <a:spAutoFit/>
            </a:bodyPr>
            <a:lstStyle/>
            <a:p>
              <a:r>
                <a:rPr lang="en-US" altLang="zh-CN" dirty="0"/>
                <a:t>1</a:t>
              </a:r>
              <a:endParaRPr lang="zh-CN" altLang="en-US" dirty="0"/>
            </a:p>
          </p:txBody>
        </p:sp>
        <p:sp>
          <p:nvSpPr>
            <p:cNvPr id="125" name="矩形: 圆角 124">
              <a:extLst>
                <a:ext uri="{FF2B5EF4-FFF2-40B4-BE49-F238E27FC236}">
                  <a16:creationId xmlns:a16="http://schemas.microsoft.com/office/drawing/2014/main" id="{AF9B2A9D-6D90-4102-9D32-A9DC1770BDE3}"/>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125">
              <a:extLst>
                <a:ext uri="{FF2B5EF4-FFF2-40B4-BE49-F238E27FC236}">
                  <a16:creationId xmlns:a16="http://schemas.microsoft.com/office/drawing/2014/main" id="{4951CBF8-A37C-4014-BE1A-9A18C853A7A0}"/>
                </a:ext>
              </a:extLst>
            </p:cNvPr>
            <p:cNvSpPr txBox="1"/>
            <p:nvPr/>
          </p:nvSpPr>
          <p:spPr>
            <a:xfrm>
              <a:off x="3233064" y="4949930"/>
              <a:ext cx="369216" cy="448498"/>
            </a:xfrm>
            <a:prstGeom prst="rect">
              <a:avLst/>
            </a:prstGeom>
            <a:noFill/>
          </p:spPr>
          <p:txBody>
            <a:bodyPr wrap="none" rtlCol="0">
              <a:spAutoFit/>
            </a:bodyPr>
            <a:lstStyle/>
            <a:p>
              <a:r>
                <a:rPr lang="en-US" altLang="zh-CN" dirty="0"/>
                <a:t>1</a:t>
              </a:r>
              <a:endParaRPr lang="zh-CN" altLang="en-US" dirty="0"/>
            </a:p>
          </p:txBody>
        </p:sp>
        <p:sp>
          <p:nvSpPr>
            <p:cNvPr id="127" name="矩形: 圆角 126">
              <a:extLst>
                <a:ext uri="{FF2B5EF4-FFF2-40B4-BE49-F238E27FC236}">
                  <a16:creationId xmlns:a16="http://schemas.microsoft.com/office/drawing/2014/main" id="{61E540CB-96C9-4EB8-A40B-1A6F29AB2CD6}"/>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a:extLst>
                <a:ext uri="{FF2B5EF4-FFF2-40B4-BE49-F238E27FC236}">
                  <a16:creationId xmlns:a16="http://schemas.microsoft.com/office/drawing/2014/main" id="{AF46D3DB-0857-452F-8D93-4E87E7558541}"/>
                </a:ext>
              </a:extLst>
            </p:cNvPr>
            <p:cNvSpPr txBox="1"/>
            <p:nvPr/>
          </p:nvSpPr>
          <p:spPr>
            <a:xfrm>
              <a:off x="3242302" y="5967391"/>
              <a:ext cx="369216" cy="448498"/>
            </a:xfrm>
            <a:prstGeom prst="rect">
              <a:avLst/>
            </a:prstGeom>
            <a:noFill/>
          </p:spPr>
          <p:txBody>
            <a:bodyPr wrap="none" rtlCol="0">
              <a:spAutoFit/>
            </a:bodyPr>
            <a:lstStyle/>
            <a:p>
              <a:r>
                <a:rPr lang="en-US" altLang="zh-CN" dirty="0"/>
                <a:t>1</a:t>
              </a:r>
              <a:endParaRPr lang="zh-CN" altLang="en-US" dirty="0"/>
            </a:p>
          </p:txBody>
        </p:sp>
        <p:cxnSp>
          <p:nvCxnSpPr>
            <p:cNvPr id="129" name="直接箭头连接符 128">
              <a:extLst>
                <a:ext uri="{FF2B5EF4-FFF2-40B4-BE49-F238E27FC236}">
                  <a16:creationId xmlns:a16="http://schemas.microsoft.com/office/drawing/2014/main" id="{14B9C0E6-5CFA-42D3-AECA-65F947456955}"/>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3DEC8D52-F6F8-40EA-BAED-9C643F1BF94C}"/>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CE2C19DF-5E77-4E63-823F-5BA11727199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C6FDEECE-1835-410A-8710-F30132FB2053}"/>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a:extLst>
                <a:ext uri="{FF2B5EF4-FFF2-40B4-BE49-F238E27FC236}">
                  <a16:creationId xmlns:a16="http://schemas.microsoft.com/office/drawing/2014/main" id="{E658112E-CB73-4219-B15E-A129FB17923A}"/>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77C7B7A-509E-4B74-A120-D25C2986A560}"/>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CD729754-8385-4136-8031-062652DA3A96}"/>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DDD3B596-F618-4A5F-A865-3455742025E6}"/>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7150158-4EDC-4A3F-A838-32D72DCFA4CA}"/>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C90A71B5-2700-4B20-8C2F-3F5FA2DD8AF9}"/>
                </a:ext>
              </a:extLst>
            </p:cNvPr>
            <p:cNvSpPr txBox="1"/>
            <p:nvPr/>
          </p:nvSpPr>
          <p:spPr>
            <a:xfrm>
              <a:off x="4843082" y="3963086"/>
              <a:ext cx="369216" cy="448498"/>
            </a:xfrm>
            <a:prstGeom prst="rect">
              <a:avLst/>
            </a:prstGeom>
            <a:noFill/>
          </p:spPr>
          <p:txBody>
            <a:bodyPr wrap="none" rtlCol="0">
              <a:spAutoFit/>
            </a:bodyPr>
            <a:lstStyle/>
            <a:p>
              <a:r>
                <a:rPr lang="en-US" altLang="zh-CN" dirty="0"/>
                <a:t>2</a:t>
              </a:r>
              <a:endParaRPr lang="zh-CN" altLang="en-US" dirty="0"/>
            </a:p>
          </p:txBody>
        </p:sp>
        <p:sp>
          <p:nvSpPr>
            <p:cNvPr id="139" name="文本框 138">
              <a:extLst>
                <a:ext uri="{FF2B5EF4-FFF2-40B4-BE49-F238E27FC236}">
                  <a16:creationId xmlns:a16="http://schemas.microsoft.com/office/drawing/2014/main" id="{ED74D9B5-FEEC-4A16-9385-6C00CAF11987}"/>
                </a:ext>
              </a:extLst>
            </p:cNvPr>
            <p:cNvSpPr txBox="1"/>
            <p:nvPr/>
          </p:nvSpPr>
          <p:spPr>
            <a:xfrm>
              <a:off x="4836665" y="5019642"/>
              <a:ext cx="369216" cy="448498"/>
            </a:xfrm>
            <a:prstGeom prst="rect">
              <a:avLst/>
            </a:prstGeom>
            <a:noFill/>
          </p:spPr>
          <p:txBody>
            <a:bodyPr wrap="none" rtlCol="0">
              <a:spAutoFit/>
            </a:bodyPr>
            <a:lstStyle/>
            <a:p>
              <a:r>
                <a:rPr lang="en-US" altLang="zh-CN" dirty="0"/>
                <a:t>2</a:t>
              </a:r>
              <a:endParaRPr lang="zh-CN" altLang="en-US" dirty="0"/>
            </a:p>
          </p:txBody>
        </p:sp>
        <p:sp>
          <p:nvSpPr>
            <p:cNvPr id="140" name="文本框 139">
              <a:extLst>
                <a:ext uri="{FF2B5EF4-FFF2-40B4-BE49-F238E27FC236}">
                  <a16:creationId xmlns:a16="http://schemas.microsoft.com/office/drawing/2014/main" id="{B89C3FF0-D67E-4B7F-B3E5-2A7509796B25}"/>
                </a:ext>
              </a:extLst>
            </p:cNvPr>
            <p:cNvSpPr txBox="1"/>
            <p:nvPr/>
          </p:nvSpPr>
          <p:spPr>
            <a:xfrm>
              <a:off x="4846650" y="6005750"/>
              <a:ext cx="369216" cy="448498"/>
            </a:xfrm>
            <a:prstGeom prst="rect">
              <a:avLst/>
            </a:prstGeom>
            <a:noFill/>
          </p:spPr>
          <p:txBody>
            <a:bodyPr wrap="none" rtlCol="0">
              <a:spAutoFit/>
            </a:bodyPr>
            <a:lstStyle/>
            <a:p>
              <a:r>
                <a:rPr lang="en-US" altLang="zh-CN" dirty="0"/>
                <a:t>2</a:t>
              </a:r>
              <a:endParaRPr lang="zh-CN" altLang="en-US" dirty="0"/>
            </a:p>
          </p:txBody>
        </p:sp>
        <p:sp>
          <p:nvSpPr>
            <p:cNvPr id="141" name="椭圆 140">
              <a:extLst>
                <a:ext uri="{FF2B5EF4-FFF2-40B4-BE49-F238E27FC236}">
                  <a16:creationId xmlns:a16="http://schemas.microsoft.com/office/drawing/2014/main" id="{73FDBCD5-0FBC-400C-B5E8-E5AAD1E90E41}"/>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2" name="直接箭头连接符 141">
              <a:extLst>
                <a:ext uri="{FF2B5EF4-FFF2-40B4-BE49-F238E27FC236}">
                  <a16:creationId xmlns:a16="http://schemas.microsoft.com/office/drawing/2014/main" id="{C117CEEB-B096-41C3-B7AC-B6217E12D18B}"/>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A5C57210-930A-4487-9233-550C5E7F2ACA}"/>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1A7259FC-6ECE-4BA4-8A83-CE9166C9290C}"/>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095D8F0-11BE-4383-8718-702E85E09F75}"/>
                </a:ext>
              </a:extLst>
            </p:cNvPr>
            <p:cNvSpPr txBox="1"/>
            <p:nvPr/>
          </p:nvSpPr>
          <p:spPr>
            <a:xfrm>
              <a:off x="6513655" y="4942134"/>
              <a:ext cx="369216" cy="448498"/>
            </a:xfrm>
            <a:prstGeom prst="rect">
              <a:avLst/>
            </a:prstGeom>
            <a:noFill/>
          </p:spPr>
          <p:txBody>
            <a:bodyPr wrap="none" rtlCol="0">
              <a:spAutoFit/>
            </a:bodyPr>
            <a:lstStyle/>
            <a:p>
              <a:r>
                <a:rPr lang="en-US" altLang="zh-CN" dirty="0"/>
                <a:t>3</a:t>
              </a:r>
              <a:endParaRPr lang="zh-CN" altLang="en-US" dirty="0"/>
            </a:p>
          </p:txBody>
        </p:sp>
        <p:sp>
          <p:nvSpPr>
            <p:cNvPr id="146" name="文本框 145">
              <a:extLst>
                <a:ext uri="{FF2B5EF4-FFF2-40B4-BE49-F238E27FC236}">
                  <a16:creationId xmlns:a16="http://schemas.microsoft.com/office/drawing/2014/main" id="{B1F593F2-AAA8-4723-9160-8DEA5EA564D0}"/>
                </a:ext>
              </a:extLst>
            </p:cNvPr>
            <p:cNvSpPr txBox="1"/>
            <p:nvPr/>
          </p:nvSpPr>
          <p:spPr>
            <a:xfrm>
              <a:off x="1715629" y="4081471"/>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47" name="文本框 146">
              <a:extLst>
                <a:ext uri="{FF2B5EF4-FFF2-40B4-BE49-F238E27FC236}">
                  <a16:creationId xmlns:a16="http://schemas.microsoft.com/office/drawing/2014/main" id="{91887C73-111B-4B14-8945-175C6709BCB8}"/>
                </a:ext>
              </a:extLst>
            </p:cNvPr>
            <p:cNvSpPr txBox="1"/>
            <p:nvPr/>
          </p:nvSpPr>
          <p:spPr>
            <a:xfrm>
              <a:off x="2030346" y="4813943"/>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48" name="文本框 147">
              <a:extLst>
                <a:ext uri="{FF2B5EF4-FFF2-40B4-BE49-F238E27FC236}">
                  <a16:creationId xmlns:a16="http://schemas.microsoft.com/office/drawing/2014/main" id="{5F3389AB-9750-4B85-8ED1-4AFC0CBADF1A}"/>
                </a:ext>
              </a:extLst>
            </p:cNvPr>
            <p:cNvSpPr txBox="1"/>
            <p:nvPr/>
          </p:nvSpPr>
          <p:spPr>
            <a:xfrm>
              <a:off x="2177171" y="5445721"/>
              <a:ext cx="622291" cy="448498"/>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sp>
          <p:nvSpPr>
            <p:cNvPr id="149" name="文本框 148">
              <a:extLst>
                <a:ext uri="{FF2B5EF4-FFF2-40B4-BE49-F238E27FC236}">
                  <a16:creationId xmlns:a16="http://schemas.microsoft.com/office/drawing/2014/main" id="{2BC9873B-65D2-43C8-9FB4-5854A67594CD}"/>
                </a:ext>
              </a:extLst>
            </p:cNvPr>
            <p:cNvSpPr txBox="1"/>
            <p:nvPr/>
          </p:nvSpPr>
          <p:spPr>
            <a:xfrm>
              <a:off x="5741960" y="4162445"/>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0" name="文本框 149">
              <a:extLst>
                <a:ext uri="{FF2B5EF4-FFF2-40B4-BE49-F238E27FC236}">
                  <a16:creationId xmlns:a16="http://schemas.microsoft.com/office/drawing/2014/main" id="{C9F4606A-49EA-441D-AE30-EE6DDA885EC9}"/>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151" name="文本框 150">
              <a:extLst>
                <a:ext uri="{FF2B5EF4-FFF2-40B4-BE49-F238E27FC236}">
                  <a16:creationId xmlns:a16="http://schemas.microsoft.com/office/drawing/2014/main" id="{D5A57877-FD3D-412A-AA9A-F3DE5B54FAE1}"/>
                </a:ext>
              </a:extLst>
            </p:cNvPr>
            <p:cNvSpPr txBox="1"/>
            <p:nvPr/>
          </p:nvSpPr>
          <p:spPr>
            <a:xfrm>
              <a:off x="5327035" y="5495235"/>
              <a:ext cx="622291" cy="448498"/>
            </a:xfrm>
            <a:prstGeom prst="rect">
              <a:avLst/>
            </a:prstGeom>
            <a:noFill/>
          </p:spPr>
          <p:txBody>
            <a:bodyPr wrap="none" rtlCol="0">
              <a:spAutoFit/>
            </a:bodyPr>
            <a:lstStyle/>
            <a:p>
              <a:r>
                <a:rPr lang="en-US" altLang="zh-CN" dirty="0">
                  <a:highlight>
                    <a:srgbClr val="FFFF00"/>
                  </a:highlight>
                </a:rPr>
                <a:t>3/7</a:t>
              </a:r>
              <a:endParaRPr lang="zh-CN" altLang="en-US" dirty="0">
                <a:highlight>
                  <a:srgbClr val="FFFF00"/>
                </a:highlight>
              </a:endParaRPr>
            </a:p>
          </p:txBody>
        </p:sp>
        <p:sp>
          <p:nvSpPr>
            <p:cNvPr id="152" name="文本框 151">
              <a:extLst>
                <a:ext uri="{FF2B5EF4-FFF2-40B4-BE49-F238E27FC236}">
                  <a16:creationId xmlns:a16="http://schemas.microsoft.com/office/drawing/2014/main" id="{A18FCC3B-F3D8-4D68-B2C4-E742BC3DEC95}"/>
                </a:ext>
              </a:extLst>
            </p:cNvPr>
            <p:cNvSpPr txBox="1"/>
            <p:nvPr/>
          </p:nvSpPr>
          <p:spPr>
            <a:xfrm>
              <a:off x="3925576" y="3719335"/>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3" name="文本框 152">
              <a:extLst>
                <a:ext uri="{FF2B5EF4-FFF2-40B4-BE49-F238E27FC236}">
                  <a16:creationId xmlns:a16="http://schemas.microsoft.com/office/drawing/2014/main" id="{8210795D-DD8B-4A56-86BB-C7198941FF04}"/>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id="{6883A06D-9C08-482E-97A0-3515E2057655}"/>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155" name="文本框 154">
              <a:extLst>
                <a:ext uri="{FF2B5EF4-FFF2-40B4-BE49-F238E27FC236}">
                  <a16:creationId xmlns:a16="http://schemas.microsoft.com/office/drawing/2014/main" id="{77B01DD8-DA0B-430A-A0DB-F0A5A0A03A44}"/>
                </a:ext>
              </a:extLst>
            </p:cNvPr>
            <p:cNvSpPr txBox="1"/>
            <p:nvPr/>
          </p:nvSpPr>
          <p:spPr>
            <a:xfrm>
              <a:off x="3952257" y="5140128"/>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6" name="文本框 155">
              <a:extLst>
                <a:ext uri="{FF2B5EF4-FFF2-40B4-BE49-F238E27FC236}">
                  <a16:creationId xmlns:a16="http://schemas.microsoft.com/office/drawing/2014/main" id="{DF506067-504F-432D-B2DF-53811F58E9AB}"/>
                </a:ext>
              </a:extLst>
            </p:cNvPr>
            <p:cNvSpPr txBox="1"/>
            <p:nvPr/>
          </p:nvSpPr>
          <p:spPr>
            <a:xfrm>
              <a:off x="3943308" y="5863168"/>
              <a:ext cx="622291" cy="448498"/>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cxnSp>
          <p:nvCxnSpPr>
            <p:cNvPr id="157" name="直接箭头连接符 156">
              <a:extLst>
                <a:ext uri="{FF2B5EF4-FFF2-40B4-BE49-F238E27FC236}">
                  <a16:creationId xmlns:a16="http://schemas.microsoft.com/office/drawing/2014/main" id="{E15D8707-12BB-4D50-A394-914ED43CD710}"/>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文本框 157">
              <a:extLst>
                <a:ext uri="{FF2B5EF4-FFF2-40B4-BE49-F238E27FC236}">
                  <a16:creationId xmlns:a16="http://schemas.microsoft.com/office/drawing/2014/main" id="{BAAB603F-2F33-4736-8B86-17FC2BBF66A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59" name="文本框 158">
              <a:extLst>
                <a:ext uri="{FF2B5EF4-FFF2-40B4-BE49-F238E27FC236}">
                  <a16:creationId xmlns:a16="http://schemas.microsoft.com/office/drawing/2014/main" id="{57CC13EF-A83E-4D58-80BE-A4420A64575A}"/>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cxnSp>
        <p:nvCxnSpPr>
          <p:cNvPr id="160" name="直接箭头连接符 159">
            <a:extLst>
              <a:ext uri="{FF2B5EF4-FFF2-40B4-BE49-F238E27FC236}">
                <a16:creationId xmlns:a16="http://schemas.microsoft.com/office/drawing/2014/main" id="{C2EC36F6-578E-4037-9F8A-2898BE1F979E}"/>
              </a:ext>
            </a:extLst>
          </p:cNvPr>
          <p:cNvCxnSpPr>
            <a:cxnSpLocks/>
          </p:cNvCxnSpPr>
          <p:nvPr/>
        </p:nvCxnSpPr>
        <p:spPr>
          <a:xfrm flipV="1">
            <a:off x="6991468" y="4164745"/>
            <a:ext cx="690159" cy="46900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31A642BB-24E4-4580-9B94-187CFA567BBA}"/>
              </a:ext>
            </a:extLst>
          </p:cNvPr>
          <p:cNvCxnSpPr>
            <a:cxnSpLocks/>
          </p:cNvCxnSpPr>
          <p:nvPr/>
        </p:nvCxnSpPr>
        <p:spPr>
          <a:xfrm flipV="1">
            <a:off x="7051752" y="4974254"/>
            <a:ext cx="702411" cy="147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C59C358F-DC91-4914-9738-D8456C2E3DFA}"/>
              </a:ext>
            </a:extLst>
          </p:cNvPr>
          <p:cNvCxnSpPr>
            <a:cxnSpLocks/>
          </p:cNvCxnSpPr>
          <p:nvPr/>
        </p:nvCxnSpPr>
        <p:spPr>
          <a:xfrm>
            <a:off x="6897309" y="5283534"/>
            <a:ext cx="800289" cy="4485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9C36F37A-340B-42BD-B6DC-0110F1390A1E}"/>
              </a:ext>
            </a:extLst>
          </p:cNvPr>
          <p:cNvCxnSpPr>
            <a:cxnSpLocks/>
          </p:cNvCxnSpPr>
          <p:nvPr/>
        </p:nvCxnSpPr>
        <p:spPr>
          <a:xfrm flipV="1">
            <a:off x="8664587" y="4074255"/>
            <a:ext cx="587593"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6266CF29-BBE9-4F3C-8DD6-62C22BF9D417}"/>
              </a:ext>
            </a:extLst>
          </p:cNvPr>
          <p:cNvCxnSpPr>
            <a:cxnSpLocks/>
          </p:cNvCxnSpPr>
          <p:nvPr/>
        </p:nvCxnSpPr>
        <p:spPr>
          <a:xfrm>
            <a:off x="9984201" y="4332178"/>
            <a:ext cx="512087" cy="3634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97E8C90E-2CD3-40C0-8D9D-95F03F256E7A}"/>
              </a:ext>
            </a:extLst>
          </p:cNvPr>
          <p:cNvCxnSpPr>
            <a:cxnSpLocks/>
          </p:cNvCxnSpPr>
          <p:nvPr/>
        </p:nvCxnSpPr>
        <p:spPr>
          <a:xfrm>
            <a:off x="8637339" y="5133326"/>
            <a:ext cx="512087" cy="45780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5757F9F0-6DEF-4D88-BF8A-0617B4987685}"/>
              </a:ext>
            </a:extLst>
          </p:cNvPr>
          <p:cNvCxnSpPr>
            <a:cxnSpLocks/>
          </p:cNvCxnSpPr>
          <p:nvPr/>
        </p:nvCxnSpPr>
        <p:spPr>
          <a:xfrm flipV="1">
            <a:off x="8672850" y="5853389"/>
            <a:ext cx="565111"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D6470228-9FD5-49BD-9180-2A3957B7755A}"/>
              </a:ext>
            </a:extLst>
          </p:cNvPr>
          <p:cNvCxnSpPr>
            <a:cxnSpLocks/>
          </p:cNvCxnSpPr>
          <p:nvPr/>
        </p:nvCxnSpPr>
        <p:spPr>
          <a:xfrm flipV="1">
            <a:off x="10107378" y="5310191"/>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8" name="文本框 167">
            <a:extLst>
              <a:ext uri="{FF2B5EF4-FFF2-40B4-BE49-F238E27FC236}">
                <a16:creationId xmlns:a16="http://schemas.microsoft.com/office/drawing/2014/main" id="{5364E904-29BD-4B12-A1F8-D2CA6E671C87}"/>
              </a:ext>
            </a:extLst>
          </p:cNvPr>
          <p:cNvSpPr txBox="1"/>
          <p:nvPr/>
        </p:nvSpPr>
        <p:spPr>
          <a:xfrm>
            <a:off x="8581852" y="6153989"/>
            <a:ext cx="893872" cy="369332"/>
          </a:xfrm>
          <a:prstGeom prst="rect">
            <a:avLst/>
          </a:prstGeom>
          <a:noFill/>
        </p:spPr>
        <p:txBody>
          <a:bodyPr wrap="square" rtlCol="0">
            <a:spAutoFit/>
          </a:bodyPr>
          <a:lstStyle/>
          <a:p>
            <a:r>
              <a:rPr lang="zh-CN" altLang="en-US" dirty="0"/>
              <a:t>流量图</a:t>
            </a:r>
          </a:p>
        </p:txBody>
      </p:sp>
      <p:sp>
        <p:nvSpPr>
          <p:cNvPr id="169" name="文本框 168">
            <a:extLst>
              <a:ext uri="{FF2B5EF4-FFF2-40B4-BE49-F238E27FC236}">
                <a16:creationId xmlns:a16="http://schemas.microsoft.com/office/drawing/2014/main" id="{1627421C-4380-4721-86A7-3A466322CA4E}"/>
              </a:ext>
            </a:extLst>
          </p:cNvPr>
          <p:cNvSpPr txBox="1"/>
          <p:nvPr/>
        </p:nvSpPr>
        <p:spPr>
          <a:xfrm>
            <a:off x="5406091" y="2849076"/>
            <a:ext cx="5450531" cy="646331"/>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在深度图中通过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DFS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寻找增广路径，可能找到多条，</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直到流量不再增大（无增广路径）</a:t>
            </a:r>
          </a:p>
        </p:txBody>
      </p:sp>
    </p:spTree>
    <p:extLst>
      <p:ext uri="{BB962C8B-B14F-4D97-AF65-F5344CB8AC3E}">
        <p14:creationId xmlns:p14="http://schemas.microsoft.com/office/powerpoint/2010/main" val="325734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4" name="组合 183">
            <a:extLst>
              <a:ext uri="{FF2B5EF4-FFF2-40B4-BE49-F238E27FC236}">
                <a16:creationId xmlns:a16="http://schemas.microsoft.com/office/drawing/2014/main" id="{B8FDEEFB-55C7-4CBA-9044-377E6130DED3}"/>
              </a:ext>
            </a:extLst>
          </p:cNvPr>
          <p:cNvGrpSpPr/>
          <p:nvPr/>
        </p:nvGrpSpPr>
        <p:grpSpPr>
          <a:xfrm>
            <a:off x="6463482" y="2428938"/>
            <a:ext cx="4942170" cy="2254614"/>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flipH="1" flipV="1">
              <a:off x="1772302" y="5575395"/>
              <a:ext cx="1061820" cy="61832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20"/>
              <a:ext cx="301686" cy="448498"/>
            </a:xfrm>
            <a:prstGeom prst="rect">
              <a:avLst/>
            </a:prstGeom>
            <a:noFill/>
          </p:spPr>
          <p:txBody>
            <a:bodyPr wrap="squar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462302" y="5449985"/>
              <a:ext cx="622291" cy="448498"/>
            </a:xfrm>
            <a:prstGeom prst="rect">
              <a:avLst/>
            </a:prstGeom>
            <a:noFill/>
          </p:spPr>
          <p:txBody>
            <a:bodyPr wrap="none" rtlCol="0">
              <a:spAutoFit/>
            </a:bodyPr>
            <a:lstStyle/>
            <a:p>
              <a:r>
                <a:rPr lang="en-US" altLang="zh-CN" dirty="0"/>
                <a:t>3/7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4025845" y="5308972"/>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
        <p:nvSpPr>
          <p:cNvPr id="7" name="文本框 6">
            <a:extLst>
              <a:ext uri="{FF2B5EF4-FFF2-40B4-BE49-F238E27FC236}">
                <a16:creationId xmlns:a16="http://schemas.microsoft.com/office/drawing/2014/main" id="{7A192E45-04CA-489A-916A-9C5FAE2FE664}"/>
              </a:ext>
            </a:extLst>
          </p:cNvPr>
          <p:cNvSpPr txBox="1"/>
          <p:nvPr/>
        </p:nvSpPr>
        <p:spPr>
          <a:xfrm>
            <a:off x="8727746" y="4910659"/>
            <a:ext cx="877163" cy="369332"/>
          </a:xfrm>
          <a:prstGeom prst="rect">
            <a:avLst/>
          </a:prstGeom>
          <a:noFill/>
        </p:spPr>
        <p:txBody>
          <a:bodyPr wrap="none" rtlCol="0">
            <a:spAutoFit/>
          </a:bodyPr>
          <a:lstStyle/>
          <a:p>
            <a:r>
              <a:rPr lang="zh-CN" altLang="en-US" dirty="0"/>
              <a:t>残留图</a:t>
            </a:r>
          </a:p>
        </p:txBody>
      </p:sp>
      <p:grpSp>
        <p:nvGrpSpPr>
          <p:cNvPr id="2" name="组合 1">
            <a:extLst>
              <a:ext uri="{FF2B5EF4-FFF2-40B4-BE49-F238E27FC236}">
                <a16:creationId xmlns:a16="http://schemas.microsoft.com/office/drawing/2014/main" id="{3007F6B7-97F1-424C-9C28-87078B1F8702}"/>
              </a:ext>
            </a:extLst>
          </p:cNvPr>
          <p:cNvGrpSpPr/>
          <p:nvPr/>
        </p:nvGrpSpPr>
        <p:grpSpPr>
          <a:xfrm>
            <a:off x="935047" y="2386508"/>
            <a:ext cx="4942170" cy="2290316"/>
            <a:chOff x="6277105" y="3681865"/>
            <a:chExt cx="4942170" cy="2290316"/>
          </a:xfrm>
        </p:grpSpPr>
        <p:grpSp>
          <p:nvGrpSpPr>
            <p:cNvPr id="117" name="组合 116">
              <a:extLst>
                <a:ext uri="{FF2B5EF4-FFF2-40B4-BE49-F238E27FC236}">
                  <a16:creationId xmlns:a16="http://schemas.microsoft.com/office/drawing/2014/main" id="{738E98C8-9FF3-4150-A157-353EF1012C82}"/>
                </a:ext>
              </a:extLst>
            </p:cNvPr>
            <p:cNvGrpSpPr/>
            <p:nvPr/>
          </p:nvGrpSpPr>
          <p:grpSpPr>
            <a:xfrm>
              <a:off x="6277105" y="3681865"/>
              <a:ext cx="4942170" cy="2290316"/>
              <a:chOff x="972988" y="3719335"/>
              <a:chExt cx="6048441" cy="2781244"/>
            </a:xfrm>
          </p:grpSpPr>
          <p:sp>
            <p:nvSpPr>
              <p:cNvPr id="119" name="椭圆 118">
                <a:extLst>
                  <a:ext uri="{FF2B5EF4-FFF2-40B4-BE49-F238E27FC236}">
                    <a16:creationId xmlns:a16="http://schemas.microsoft.com/office/drawing/2014/main" id="{6C72D72A-CE0B-4B46-81CD-7C95EE4429DB}"/>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文本框 119">
                <a:extLst>
                  <a:ext uri="{FF2B5EF4-FFF2-40B4-BE49-F238E27FC236}">
                    <a16:creationId xmlns:a16="http://schemas.microsoft.com/office/drawing/2014/main" id="{80442093-40BD-4A4C-8361-88E71D8BFCA8}"/>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21" name="直接箭头连接符 120">
                <a:extLst>
                  <a:ext uri="{FF2B5EF4-FFF2-40B4-BE49-F238E27FC236}">
                    <a16:creationId xmlns:a16="http://schemas.microsoft.com/office/drawing/2014/main" id="{7B827DD2-C802-4DA8-9C69-1AC9C9553E87}"/>
                  </a:ext>
                </a:extLst>
              </p:cNvPr>
              <p:cNvCxnSpPr/>
              <p:nvPr/>
            </p:nvCxnSpPr>
            <p:spPr>
              <a:xfrm flipV="1">
                <a:off x="1670565" y="4131001"/>
                <a:ext cx="1143000" cy="73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接箭头连接符 121">
                <a:extLst>
                  <a:ext uri="{FF2B5EF4-FFF2-40B4-BE49-F238E27FC236}">
                    <a16:creationId xmlns:a16="http://schemas.microsoft.com/office/drawing/2014/main" id="{9B23012C-0B8D-41EB-95E7-5F75E04525FD}"/>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矩形: 圆角 122">
                <a:extLst>
                  <a:ext uri="{FF2B5EF4-FFF2-40B4-BE49-F238E27FC236}">
                    <a16:creationId xmlns:a16="http://schemas.microsoft.com/office/drawing/2014/main" id="{FE7F2666-DE44-443E-A523-81978D85AD1A}"/>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082BD470-8112-4015-A644-F50233807D78}"/>
                  </a:ext>
                </a:extLst>
              </p:cNvPr>
              <p:cNvSpPr txBox="1"/>
              <p:nvPr/>
            </p:nvSpPr>
            <p:spPr>
              <a:xfrm>
                <a:off x="3233221" y="3934378"/>
                <a:ext cx="369216" cy="448498"/>
              </a:xfrm>
              <a:prstGeom prst="rect">
                <a:avLst/>
              </a:prstGeom>
              <a:noFill/>
            </p:spPr>
            <p:txBody>
              <a:bodyPr wrap="square" rtlCol="0">
                <a:spAutoFit/>
              </a:bodyPr>
              <a:lstStyle/>
              <a:p>
                <a:r>
                  <a:rPr lang="en-US" altLang="zh-CN" dirty="0"/>
                  <a:t>1</a:t>
                </a:r>
                <a:endParaRPr lang="zh-CN" altLang="en-US" dirty="0"/>
              </a:p>
            </p:txBody>
          </p:sp>
          <p:sp>
            <p:nvSpPr>
              <p:cNvPr id="125" name="矩形: 圆角 124">
                <a:extLst>
                  <a:ext uri="{FF2B5EF4-FFF2-40B4-BE49-F238E27FC236}">
                    <a16:creationId xmlns:a16="http://schemas.microsoft.com/office/drawing/2014/main" id="{AF9B2A9D-6D90-4102-9D32-A9DC1770BDE3}"/>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文本框 125">
                <a:extLst>
                  <a:ext uri="{FF2B5EF4-FFF2-40B4-BE49-F238E27FC236}">
                    <a16:creationId xmlns:a16="http://schemas.microsoft.com/office/drawing/2014/main" id="{4951CBF8-A37C-4014-BE1A-9A18C853A7A0}"/>
                  </a:ext>
                </a:extLst>
              </p:cNvPr>
              <p:cNvSpPr txBox="1"/>
              <p:nvPr/>
            </p:nvSpPr>
            <p:spPr>
              <a:xfrm>
                <a:off x="3233064" y="4949930"/>
                <a:ext cx="369216" cy="448498"/>
              </a:xfrm>
              <a:prstGeom prst="rect">
                <a:avLst/>
              </a:prstGeom>
              <a:noFill/>
            </p:spPr>
            <p:txBody>
              <a:bodyPr wrap="none" rtlCol="0">
                <a:spAutoFit/>
              </a:bodyPr>
              <a:lstStyle/>
              <a:p>
                <a:r>
                  <a:rPr lang="en-US" altLang="zh-CN" dirty="0"/>
                  <a:t>1</a:t>
                </a:r>
                <a:endParaRPr lang="zh-CN" altLang="en-US" dirty="0"/>
              </a:p>
            </p:txBody>
          </p:sp>
          <p:sp>
            <p:nvSpPr>
              <p:cNvPr id="127" name="矩形: 圆角 126">
                <a:extLst>
                  <a:ext uri="{FF2B5EF4-FFF2-40B4-BE49-F238E27FC236}">
                    <a16:creationId xmlns:a16="http://schemas.microsoft.com/office/drawing/2014/main" id="{61E540CB-96C9-4EB8-A40B-1A6F29AB2CD6}"/>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a:extLst>
                  <a:ext uri="{FF2B5EF4-FFF2-40B4-BE49-F238E27FC236}">
                    <a16:creationId xmlns:a16="http://schemas.microsoft.com/office/drawing/2014/main" id="{AF46D3DB-0857-452F-8D93-4E87E7558541}"/>
                  </a:ext>
                </a:extLst>
              </p:cNvPr>
              <p:cNvSpPr txBox="1"/>
              <p:nvPr/>
            </p:nvSpPr>
            <p:spPr>
              <a:xfrm>
                <a:off x="3242302" y="5967391"/>
                <a:ext cx="369216" cy="448498"/>
              </a:xfrm>
              <a:prstGeom prst="rect">
                <a:avLst/>
              </a:prstGeom>
              <a:noFill/>
            </p:spPr>
            <p:txBody>
              <a:bodyPr wrap="none" rtlCol="0">
                <a:spAutoFit/>
              </a:bodyPr>
              <a:lstStyle/>
              <a:p>
                <a:r>
                  <a:rPr lang="en-US" altLang="zh-CN" dirty="0"/>
                  <a:t>1</a:t>
                </a:r>
                <a:endParaRPr lang="zh-CN" altLang="en-US" dirty="0"/>
              </a:p>
            </p:txBody>
          </p:sp>
          <p:cxnSp>
            <p:nvCxnSpPr>
              <p:cNvPr id="129" name="直接箭头连接符 128">
                <a:extLst>
                  <a:ext uri="{FF2B5EF4-FFF2-40B4-BE49-F238E27FC236}">
                    <a16:creationId xmlns:a16="http://schemas.microsoft.com/office/drawing/2014/main" id="{14B9C0E6-5CFA-42D3-AECA-65F947456955}"/>
                  </a:ext>
                </a:extLst>
              </p:cNvPr>
              <p:cNvCxnSpPr>
                <a:cxnSpLocks/>
              </p:cNvCxnSpPr>
              <p:nvPr/>
            </p:nvCxnSpPr>
            <p:spPr>
              <a:xfrm>
                <a:off x="1699846" y="5559735"/>
                <a:ext cx="1143000" cy="6184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椭圆 129">
                <a:extLst>
                  <a:ext uri="{FF2B5EF4-FFF2-40B4-BE49-F238E27FC236}">
                    <a16:creationId xmlns:a16="http://schemas.microsoft.com/office/drawing/2014/main" id="{3DEC8D52-F6F8-40EA-BAED-9C643F1BF94C}"/>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椭圆 130">
                <a:extLst>
                  <a:ext uri="{FF2B5EF4-FFF2-40B4-BE49-F238E27FC236}">
                    <a16:creationId xmlns:a16="http://schemas.microsoft.com/office/drawing/2014/main" id="{CE2C19DF-5E77-4E63-823F-5BA11727199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椭圆 131">
                <a:extLst>
                  <a:ext uri="{FF2B5EF4-FFF2-40B4-BE49-F238E27FC236}">
                    <a16:creationId xmlns:a16="http://schemas.microsoft.com/office/drawing/2014/main" id="{C6FDEECE-1835-410A-8710-F30132FB2053}"/>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3" name="直接箭头连接符 132">
                <a:extLst>
                  <a:ext uri="{FF2B5EF4-FFF2-40B4-BE49-F238E27FC236}">
                    <a16:creationId xmlns:a16="http://schemas.microsoft.com/office/drawing/2014/main" id="{E658112E-CB73-4219-B15E-A129FB17923A}"/>
                  </a:ext>
                </a:extLst>
              </p:cNvPr>
              <p:cNvCxnSpPr>
                <a:cxnSpLocks/>
              </p:cNvCxnSpPr>
              <p:nvPr/>
            </p:nvCxnSpPr>
            <p:spPr>
              <a:xfrm>
                <a:off x="3866606" y="4124934"/>
                <a:ext cx="8284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a:extLst>
                  <a:ext uri="{FF2B5EF4-FFF2-40B4-BE49-F238E27FC236}">
                    <a16:creationId xmlns:a16="http://schemas.microsoft.com/office/drawing/2014/main" id="{A77C7B7A-509E-4B74-A120-D25C2986A560}"/>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直接箭头连接符 134">
                <a:extLst>
                  <a:ext uri="{FF2B5EF4-FFF2-40B4-BE49-F238E27FC236}">
                    <a16:creationId xmlns:a16="http://schemas.microsoft.com/office/drawing/2014/main" id="{CD729754-8385-4136-8031-062652DA3A96}"/>
                  </a:ext>
                </a:extLst>
              </p:cNvPr>
              <p:cNvCxnSpPr>
                <a:cxnSpLocks/>
              </p:cNvCxnSpPr>
              <p:nvPr/>
            </p:nvCxnSpPr>
            <p:spPr>
              <a:xfrm>
                <a:off x="3889625" y="5390632"/>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直接箭头连接符 135">
                <a:extLst>
                  <a:ext uri="{FF2B5EF4-FFF2-40B4-BE49-F238E27FC236}">
                    <a16:creationId xmlns:a16="http://schemas.microsoft.com/office/drawing/2014/main" id="{DDD3B596-F618-4A5F-A865-3455742025E6}"/>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a:extLst>
                  <a:ext uri="{FF2B5EF4-FFF2-40B4-BE49-F238E27FC236}">
                    <a16:creationId xmlns:a16="http://schemas.microsoft.com/office/drawing/2014/main" id="{27150158-4EDC-4A3F-A838-32D72DCFA4CA}"/>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 name="文本框 137">
                <a:extLst>
                  <a:ext uri="{FF2B5EF4-FFF2-40B4-BE49-F238E27FC236}">
                    <a16:creationId xmlns:a16="http://schemas.microsoft.com/office/drawing/2014/main" id="{C90A71B5-2700-4B20-8C2F-3F5FA2DD8AF9}"/>
                  </a:ext>
                </a:extLst>
              </p:cNvPr>
              <p:cNvSpPr txBox="1"/>
              <p:nvPr/>
            </p:nvSpPr>
            <p:spPr>
              <a:xfrm>
                <a:off x="4843082" y="3963086"/>
                <a:ext cx="369216" cy="448498"/>
              </a:xfrm>
              <a:prstGeom prst="rect">
                <a:avLst/>
              </a:prstGeom>
              <a:noFill/>
            </p:spPr>
            <p:txBody>
              <a:bodyPr wrap="none" rtlCol="0">
                <a:spAutoFit/>
              </a:bodyPr>
              <a:lstStyle/>
              <a:p>
                <a:r>
                  <a:rPr lang="en-US" altLang="zh-CN" dirty="0"/>
                  <a:t>2</a:t>
                </a:r>
                <a:endParaRPr lang="zh-CN" altLang="en-US" dirty="0"/>
              </a:p>
            </p:txBody>
          </p:sp>
          <p:sp>
            <p:nvSpPr>
              <p:cNvPr id="139" name="文本框 138">
                <a:extLst>
                  <a:ext uri="{FF2B5EF4-FFF2-40B4-BE49-F238E27FC236}">
                    <a16:creationId xmlns:a16="http://schemas.microsoft.com/office/drawing/2014/main" id="{ED74D9B5-FEEC-4A16-9385-6C00CAF11987}"/>
                  </a:ext>
                </a:extLst>
              </p:cNvPr>
              <p:cNvSpPr txBox="1"/>
              <p:nvPr/>
            </p:nvSpPr>
            <p:spPr>
              <a:xfrm>
                <a:off x="4836665" y="5019642"/>
                <a:ext cx="369216" cy="448498"/>
              </a:xfrm>
              <a:prstGeom prst="rect">
                <a:avLst/>
              </a:prstGeom>
              <a:noFill/>
            </p:spPr>
            <p:txBody>
              <a:bodyPr wrap="none" rtlCol="0">
                <a:spAutoFit/>
              </a:bodyPr>
              <a:lstStyle/>
              <a:p>
                <a:r>
                  <a:rPr lang="en-US" altLang="zh-CN" dirty="0"/>
                  <a:t>2</a:t>
                </a:r>
                <a:endParaRPr lang="zh-CN" altLang="en-US" dirty="0"/>
              </a:p>
            </p:txBody>
          </p:sp>
          <p:sp>
            <p:nvSpPr>
              <p:cNvPr id="140" name="文本框 139">
                <a:extLst>
                  <a:ext uri="{FF2B5EF4-FFF2-40B4-BE49-F238E27FC236}">
                    <a16:creationId xmlns:a16="http://schemas.microsoft.com/office/drawing/2014/main" id="{B89C3FF0-D67E-4B7F-B3E5-2A7509796B25}"/>
                  </a:ext>
                </a:extLst>
              </p:cNvPr>
              <p:cNvSpPr txBox="1"/>
              <p:nvPr/>
            </p:nvSpPr>
            <p:spPr>
              <a:xfrm>
                <a:off x="4846650" y="6005750"/>
                <a:ext cx="369216" cy="448498"/>
              </a:xfrm>
              <a:prstGeom prst="rect">
                <a:avLst/>
              </a:prstGeom>
              <a:noFill/>
            </p:spPr>
            <p:txBody>
              <a:bodyPr wrap="none" rtlCol="0">
                <a:spAutoFit/>
              </a:bodyPr>
              <a:lstStyle/>
              <a:p>
                <a:r>
                  <a:rPr lang="en-US" altLang="zh-CN" dirty="0"/>
                  <a:t>2</a:t>
                </a:r>
                <a:endParaRPr lang="zh-CN" altLang="en-US" dirty="0"/>
              </a:p>
            </p:txBody>
          </p:sp>
          <p:sp>
            <p:nvSpPr>
              <p:cNvPr id="141" name="椭圆 140">
                <a:extLst>
                  <a:ext uri="{FF2B5EF4-FFF2-40B4-BE49-F238E27FC236}">
                    <a16:creationId xmlns:a16="http://schemas.microsoft.com/office/drawing/2014/main" id="{73FDBCD5-0FBC-400C-B5E8-E5AAD1E90E41}"/>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2" name="直接箭头连接符 141">
                <a:extLst>
                  <a:ext uri="{FF2B5EF4-FFF2-40B4-BE49-F238E27FC236}">
                    <a16:creationId xmlns:a16="http://schemas.microsoft.com/office/drawing/2014/main" id="{C117CEEB-B096-41C3-B7AC-B6217E12D18B}"/>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A5C57210-930A-4487-9233-550C5E7F2ACA}"/>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直接箭头连接符 143">
                <a:extLst>
                  <a:ext uri="{FF2B5EF4-FFF2-40B4-BE49-F238E27FC236}">
                    <a16:creationId xmlns:a16="http://schemas.microsoft.com/office/drawing/2014/main" id="{1A7259FC-6ECE-4BA4-8A83-CE9166C9290C}"/>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文本框 144">
                <a:extLst>
                  <a:ext uri="{FF2B5EF4-FFF2-40B4-BE49-F238E27FC236}">
                    <a16:creationId xmlns:a16="http://schemas.microsoft.com/office/drawing/2014/main" id="{0095D8F0-11BE-4383-8718-702E85E09F75}"/>
                  </a:ext>
                </a:extLst>
              </p:cNvPr>
              <p:cNvSpPr txBox="1"/>
              <p:nvPr/>
            </p:nvSpPr>
            <p:spPr>
              <a:xfrm>
                <a:off x="6513655" y="4942134"/>
                <a:ext cx="369216" cy="448498"/>
              </a:xfrm>
              <a:prstGeom prst="rect">
                <a:avLst/>
              </a:prstGeom>
              <a:noFill/>
            </p:spPr>
            <p:txBody>
              <a:bodyPr wrap="none" rtlCol="0">
                <a:spAutoFit/>
              </a:bodyPr>
              <a:lstStyle/>
              <a:p>
                <a:r>
                  <a:rPr lang="en-US" altLang="zh-CN" dirty="0"/>
                  <a:t>3</a:t>
                </a:r>
                <a:endParaRPr lang="zh-CN" altLang="en-US" dirty="0"/>
              </a:p>
            </p:txBody>
          </p:sp>
          <p:sp>
            <p:nvSpPr>
              <p:cNvPr id="146" name="文本框 145">
                <a:extLst>
                  <a:ext uri="{FF2B5EF4-FFF2-40B4-BE49-F238E27FC236}">
                    <a16:creationId xmlns:a16="http://schemas.microsoft.com/office/drawing/2014/main" id="{B1F593F2-AAA8-4723-9160-8DEA5EA564D0}"/>
                  </a:ext>
                </a:extLst>
              </p:cNvPr>
              <p:cNvSpPr txBox="1"/>
              <p:nvPr/>
            </p:nvSpPr>
            <p:spPr>
              <a:xfrm>
                <a:off x="1715629" y="4081471"/>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47" name="文本框 146">
                <a:extLst>
                  <a:ext uri="{FF2B5EF4-FFF2-40B4-BE49-F238E27FC236}">
                    <a16:creationId xmlns:a16="http://schemas.microsoft.com/office/drawing/2014/main" id="{91887C73-111B-4B14-8945-175C6709BCB8}"/>
                  </a:ext>
                </a:extLst>
              </p:cNvPr>
              <p:cNvSpPr txBox="1"/>
              <p:nvPr/>
            </p:nvSpPr>
            <p:spPr>
              <a:xfrm>
                <a:off x="2030346" y="4813943"/>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48" name="文本框 147">
                <a:extLst>
                  <a:ext uri="{FF2B5EF4-FFF2-40B4-BE49-F238E27FC236}">
                    <a16:creationId xmlns:a16="http://schemas.microsoft.com/office/drawing/2014/main" id="{5F3389AB-9750-4B85-8ED1-4AFC0CBADF1A}"/>
                  </a:ext>
                </a:extLst>
              </p:cNvPr>
              <p:cNvSpPr txBox="1"/>
              <p:nvPr/>
            </p:nvSpPr>
            <p:spPr>
              <a:xfrm>
                <a:off x="2177171" y="5445721"/>
                <a:ext cx="622291" cy="448498"/>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sp>
            <p:nvSpPr>
              <p:cNvPr id="149" name="文本框 148">
                <a:extLst>
                  <a:ext uri="{FF2B5EF4-FFF2-40B4-BE49-F238E27FC236}">
                    <a16:creationId xmlns:a16="http://schemas.microsoft.com/office/drawing/2014/main" id="{2BC9873B-65D2-43C8-9FB4-5854A67594CD}"/>
                  </a:ext>
                </a:extLst>
              </p:cNvPr>
              <p:cNvSpPr txBox="1"/>
              <p:nvPr/>
            </p:nvSpPr>
            <p:spPr>
              <a:xfrm>
                <a:off x="5741960" y="4162445"/>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0" name="文本框 149">
                <a:extLst>
                  <a:ext uri="{FF2B5EF4-FFF2-40B4-BE49-F238E27FC236}">
                    <a16:creationId xmlns:a16="http://schemas.microsoft.com/office/drawing/2014/main" id="{C9F4606A-49EA-441D-AE30-EE6DDA885EC9}"/>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151" name="文本框 150">
                <a:extLst>
                  <a:ext uri="{FF2B5EF4-FFF2-40B4-BE49-F238E27FC236}">
                    <a16:creationId xmlns:a16="http://schemas.microsoft.com/office/drawing/2014/main" id="{D5A57877-FD3D-412A-AA9A-F3DE5B54FAE1}"/>
                  </a:ext>
                </a:extLst>
              </p:cNvPr>
              <p:cNvSpPr txBox="1"/>
              <p:nvPr/>
            </p:nvSpPr>
            <p:spPr>
              <a:xfrm>
                <a:off x="5327035" y="5495235"/>
                <a:ext cx="622291" cy="448498"/>
              </a:xfrm>
              <a:prstGeom prst="rect">
                <a:avLst/>
              </a:prstGeom>
              <a:noFill/>
            </p:spPr>
            <p:txBody>
              <a:bodyPr wrap="none" rtlCol="0">
                <a:spAutoFit/>
              </a:bodyPr>
              <a:lstStyle/>
              <a:p>
                <a:r>
                  <a:rPr lang="en-US" altLang="zh-CN" dirty="0">
                    <a:highlight>
                      <a:srgbClr val="FFFF00"/>
                    </a:highlight>
                  </a:rPr>
                  <a:t>3/7</a:t>
                </a:r>
                <a:endParaRPr lang="zh-CN" altLang="en-US" dirty="0">
                  <a:highlight>
                    <a:srgbClr val="FFFF00"/>
                  </a:highlight>
                </a:endParaRPr>
              </a:p>
            </p:txBody>
          </p:sp>
          <p:sp>
            <p:nvSpPr>
              <p:cNvPr id="152" name="文本框 151">
                <a:extLst>
                  <a:ext uri="{FF2B5EF4-FFF2-40B4-BE49-F238E27FC236}">
                    <a16:creationId xmlns:a16="http://schemas.microsoft.com/office/drawing/2014/main" id="{A18FCC3B-F3D8-4D68-B2C4-E742BC3DEC95}"/>
                  </a:ext>
                </a:extLst>
              </p:cNvPr>
              <p:cNvSpPr txBox="1"/>
              <p:nvPr/>
            </p:nvSpPr>
            <p:spPr>
              <a:xfrm>
                <a:off x="3925576" y="3719335"/>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3" name="文本框 152">
                <a:extLst>
                  <a:ext uri="{FF2B5EF4-FFF2-40B4-BE49-F238E27FC236}">
                    <a16:creationId xmlns:a16="http://schemas.microsoft.com/office/drawing/2014/main" id="{8210795D-DD8B-4A56-86BB-C7198941FF04}"/>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154" name="文本框 153">
                <a:extLst>
                  <a:ext uri="{FF2B5EF4-FFF2-40B4-BE49-F238E27FC236}">
                    <a16:creationId xmlns:a16="http://schemas.microsoft.com/office/drawing/2014/main" id="{6883A06D-9C08-482E-97A0-3515E2057655}"/>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155" name="文本框 154">
                <a:extLst>
                  <a:ext uri="{FF2B5EF4-FFF2-40B4-BE49-F238E27FC236}">
                    <a16:creationId xmlns:a16="http://schemas.microsoft.com/office/drawing/2014/main" id="{77B01DD8-DA0B-430A-A0DB-F0A5A0A03A44}"/>
                  </a:ext>
                </a:extLst>
              </p:cNvPr>
              <p:cNvSpPr txBox="1"/>
              <p:nvPr/>
            </p:nvSpPr>
            <p:spPr>
              <a:xfrm>
                <a:off x="3952257" y="5140128"/>
                <a:ext cx="622291" cy="448498"/>
              </a:xfrm>
              <a:prstGeom prst="rect">
                <a:avLst/>
              </a:prstGeom>
              <a:noFill/>
            </p:spPr>
            <p:txBody>
              <a:bodyPr wrap="none" rtlCol="0">
                <a:spAutoFit/>
              </a:bodyPr>
              <a:lstStyle/>
              <a:p>
                <a:r>
                  <a:rPr lang="en-US" altLang="zh-CN" dirty="0">
                    <a:highlight>
                      <a:srgbClr val="FFFF00"/>
                    </a:highlight>
                  </a:rPr>
                  <a:t>1/1</a:t>
                </a:r>
                <a:endParaRPr lang="zh-CN" altLang="en-US" dirty="0">
                  <a:highlight>
                    <a:srgbClr val="FFFF00"/>
                  </a:highlight>
                </a:endParaRPr>
              </a:p>
            </p:txBody>
          </p:sp>
          <p:sp>
            <p:nvSpPr>
              <p:cNvPr id="156" name="文本框 155">
                <a:extLst>
                  <a:ext uri="{FF2B5EF4-FFF2-40B4-BE49-F238E27FC236}">
                    <a16:creationId xmlns:a16="http://schemas.microsoft.com/office/drawing/2014/main" id="{DF506067-504F-432D-B2DF-53811F58E9AB}"/>
                  </a:ext>
                </a:extLst>
              </p:cNvPr>
              <p:cNvSpPr txBox="1"/>
              <p:nvPr/>
            </p:nvSpPr>
            <p:spPr>
              <a:xfrm>
                <a:off x="3943308" y="5863168"/>
                <a:ext cx="622291" cy="448498"/>
              </a:xfrm>
              <a:prstGeom prst="rect">
                <a:avLst/>
              </a:prstGeom>
              <a:noFill/>
            </p:spPr>
            <p:txBody>
              <a:bodyPr wrap="none" rtlCol="0">
                <a:spAutoFit/>
              </a:bodyPr>
              <a:lstStyle/>
              <a:p>
                <a:r>
                  <a:rPr lang="en-US" altLang="zh-CN" dirty="0">
                    <a:highlight>
                      <a:srgbClr val="FFFF00"/>
                    </a:highlight>
                  </a:rPr>
                  <a:t>2/2</a:t>
                </a:r>
                <a:endParaRPr lang="zh-CN" altLang="en-US" dirty="0">
                  <a:highlight>
                    <a:srgbClr val="FFFF00"/>
                  </a:highlight>
                </a:endParaRPr>
              </a:p>
            </p:txBody>
          </p:sp>
          <p:cxnSp>
            <p:nvCxnSpPr>
              <p:cNvPr id="157" name="直接箭头连接符 156">
                <a:extLst>
                  <a:ext uri="{FF2B5EF4-FFF2-40B4-BE49-F238E27FC236}">
                    <a16:creationId xmlns:a16="http://schemas.microsoft.com/office/drawing/2014/main" id="{E15D8707-12BB-4D50-A394-914ED43CD710}"/>
                  </a:ext>
                </a:extLst>
              </p:cNvPr>
              <p:cNvCxnSpPr>
                <a:cxnSpLocks/>
              </p:cNvCxnSpPr>
              <p:nvPr/>
            </p:nvCxnSpPr>
            <p:spPr>
              <a:xfrm>
                <a:off x="3969010" y="6275985"/>
                <a:ext cx="6236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文本框 157">
                <a:extLst>
                  <a:ext uri="{FF2B5EF4-FFF2-40B4-BE49-F238E27FC236}">
                    <a16:creationId xmlns:a16="http://schemas.microsoft.com/office/drawing/2014/main" id="{BAAB603F-2F33-4736-8B86-17FC2BBF66A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59" name="文本框 158">
                <a:extLst>
                  <a:ext uri="{FF2B5EF4-FFF2-40B4-BE49-F238E27FC236}">
                    <a16:creationId xmlns:a16="http://schemas.microsoft.com/office/drawing/2014/main" id="{57CC13EF-A83E-4D58-80BE-A4420A64575A}"/>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cxnSp>
          <p:nvCxnSpPr>
            <p:cNvPr id="160" name="直接箭头连接符 159">
              <a:extLst>
                <a:ext uri="{FF2B5EF4-FFF2-40B4-BE49-F238E27FC236}">
                  <a16:creationId xmlns:a16="http://schemas.microsoft.com/office/drawing/2014/main" id="{C2EC36F6-578E-4037-9F8A-2898BE1F979E}"/>
                </a:ext>
              </a:extLst>
            </p:cNvPr>
            <p:cNvCxnSpPr>
              <a:cxnSpLocks/>
            </p:cNvCxnSpPr>
            <p:nvPr/>
          </p:nvCxnSpPr>
          <p:spPr>
            <a:xfrm flipV="1">
              <a:off x="6991468" y="4164745"/>
              <a:ext cx="690159" cy="46900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31A642BB-24E4-4580-9B94-187CFA567BBA}"/>
                </a:ext>
              </a:extLst>
            </p:cNvPr>
            <p:cNvCxnSpPr>
              <a:cxnSpLocks/>
            </p:cNvCxnSpPr>
            <p:nvPr/>
          </p:nvCxnSpPr>
          <p:spPr>
            <a:xfrm flipV="1">
              <a:off x="7051752" y="4974254"/>
              <a:ext cx="702411" cy="147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接箭头连接符 161">
              <a:extLst>
                <a:ext uri="{FF2B5EF4-FFF2-40B4-BE49-F238E27FC236}">
                  <a16:creationId xmlns:a16="http://schemas.microsoft.com/office/drawing/2014/main" id="{C59C358F-DC91-4914-9738-D8456C2E3DFA}"/>
                </a:ext>
              </a:extLst>
            </p:cNvPr>
            <p:cNvCxnSpPr>
              <a:cxnSpLocks/>
            </p:cNvCxnSpPr>
            <p:nvPr/>
          </p:nvCxnSpPr>
          <p:spPr>
            <a:xfrm>
              <a:off x="6897309" y="5283534"/>
              <a:ext cx="800289" cy="4485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接箭头连接符 162">
              <a:extLst>
                <a:ext uri="{FF2B5EF4-FFF2-40B4-BE49-F238E27FC236}">
                  <a16:creationId xmlns:a16="http://schemas.microsoft.com/office/drawing/2014/main" id="{9C36F37A-340B-42BD-B6DC-0110F1390A1E}"/>
                </a:ext>
              </a:extLst>
            </p:cNvPr>
            <p:cNvCxnSpPr>
              <a:cxnSpLocks/>
            </p:cNvCxnSpPr>
            <p:nvPr/>
          </p:nvCxnSpPr>
          <p:spPr>
            <a:xfrm flipV="1">
              <a:off x="8664587" y="4074255"/>
              <a:ext cx="587593"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直接箭头连接符 163">
              <a:extLst>
                <a:ext uri="{FF2B5EF4-FFF2-40B4-BE49-F238E27FC236}">
                  <a16:creationId xmlns:a16="http://schemas.microsoft.com/office/drawing/2014/main" id="{6266CF29-BBE9-4F3C-8DD6-62C22BF9D417}"/>
                </a:ext>
              </a:extLst>
            </p:cNvPr>
            <p:cNvCxnSpPr>
              <a:cxnSpLocks/>
            </p:cNvCxnSpPr>
            <p:nvPr/>
          </p:nvCxnSpPr>
          <p:spPr>
            <a:xfrm>
              <a:off x="9984201" y="4332178"/>
              <a:ext cx="512087" cy="36344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直接箭头连接符 164">
              <a:extLst>
                <a:ext uri="{FF2B5EF4-FFF2-40B4-BE49-F238E27FC236}">
                  <a16:creationId xmlns:a16="http://schemas.microsoft.com/office/drawing/2014/main" id="{97E8C90E-2CD3-40C0-8D9D-95F03F256E7A}"/>
                </a:ext>
              </a:extLst>
            </p:cNvPr>
            <p:cNvCxnSpPr>
              <a:cxnSpLocks/>
            </p:cNvCxnSpPr>
            <p:nvPr/>
          </p:nvCxnSpPr>
          <p:spPr>
            <a:xfrm>
              <a:off x="8637339" y="5133326"/>
              <a:ext cx="512087" cy="45780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直接箭头连接符 165">
              <a:extLst>
                <a:ext uri="{FF2B5EF4-FFF2-40B4-BE49-F238E27FC236}">
                  <a16:creationId xmlns:a16="http://schemas.microsoft.com/office/drawing/2014/main" id="{5757F9F0-6DEF-4D88-BF8A-0617B4987685}"/>
                </a:ext>
              </a:extLst>
            </p:cNvPr>
            <p:cNvCxnSpPr>
              <a:cxnSpLocks/>
            </p:cNvCxnSpPr>
            <p:nvPr/>
          </p:nvCxnSpPr>
          <p:spPr>
            <a:xfrm flipV="1">
              <a:off x="8672850" y="5853389"/>
              <a:ext cx="565111" cy="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D6470228-9FD5-49BD-9180-2A3957B7755A}"/>
                </a:ext>
              </a:extLst>
            </p:cNvPr>
            <p:cNvCxnSpPr>
              <a:cxnSpLocks/>
            </p:cNvCxnSpPr>
            <p:nvPr/>
          </p:nvCxnSpPr>
          <p:spPr>
            <a:xfrm flipV="1">
              <a:off x="10107378" y="5310191"/>
              <a:ext cx="471768" cy="3458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68" name="文本框 167">
            <a:extLst>
              <a:ext uri="{FF2B5EF4-FFF2-40B4-BE49-F238E27FC236}">
                <a16:creationId xmlns:a16="http://schemas.microsoft.com/office/drawing/2014/main" id="{5364E904-29BD-4B12-A1F8-D2CA6E671C87}"/>
              </a:ext>
            </a:extLst>
          </p:cNvPr>
          <p:cNvSpPr txBox="1"/>
          <p:nvPr/>
        </p:nvSpPr>
        <p:spPr>
          <a:xfrm>
            <a:off x="3124201" y="4885605"/>
            <a:ext cx="893872" cy="369332"/>
          </a:xfrm>
          <a:prstGeom prst="rect">
            <a:avLst/>
          </a:prstGeom>
          <a:noFill/>
        </p:spPr>
        <p:txBody>
          <a:bodyPr wrap="square" rtlCol="0">
            <a:spAutoFit/>
          </a:bodyPr>
          <a:lstStyle/>
          <a:p>
            <a:r>
              <a:rPr lang="zh-CN" altLang="en-US" dirty="0"/>
              <a:t>流量图</a:t>
            </a:r>
          </a:p>
        </p:txBody>
      </p:sp>
      <p:sp>
        <p:nvSpPr>
          <p:cNvPr id="169" name="文本框 168">
            <a:extLst>
              <a:ext uri="{FF2B5EF4-FFF2-40B4-BE49-F238E27FC236}">
                <a16:creationId xmlns:a16="http://schemas.microsoft.com/office/drawing/2014/main" id="{8F1B2AFE-67BD-402A-AD48-D3F098D856F8}"/>
              </a:ext>
            </a:extLst>
          </p:cNvPr>
          <p:cNvSpPr txBox="1"/>
          <p:nvPr/>
        </p:nvSpPr>
        <p:spPr>
          <a:xfrm>
            <a:off x="968383" y="1489042"/>
            <a:ext cx="2492990"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根据流量图更新残留图</a:t>
            </a:r>
          </a:p>
        </p:txBody>
      </p:sp>
      <p:cxnSp>
        <p:nvCxnSpPr>
          <p:cNvPr id="170" name="直接箭头连接符 169">
            <a:extLst>
              <a:ext uri="{FF2B5EF4-FFF2-40B4-BE49-F238E27FC236}">
                <a16:creationId xmlns:a16="http://schemas.microsoft.com/office/drawing/2014/main" id="{2A7E7695-1083-4DC6-A725-7C892B10C59B}"/>
              </a:ext>
            </a:extLst>
          </p:cNvPr>
          <p:cNvCxnSpPr>
            <a:cxnSpLocks/>
          </p:cNvCxnSpPr>
          <p:nvPr/>
        </p:nvCxnSpPr>
        <p:spPr>
          <a:xfrm flipH="1">
            <a:off x="7105119" y="3623706"/>
            <a:ext cx="790343" cy="108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F8C2C337-596A-4101-B8C1-BF018E083072}"/>
              </a:ext>
            </a:extLst>
          </p:cNvPr>
          <p:cNvCxnSpPr>
            <a:cxnSpLocks/>
          </p:cNvCxnSpPr>
          <p:nvPr/>
        </p:nvCxnSpPr>
        <p:spPr>
          <a:xfrm flipH="1">
            <a:off x="7158608" y="2820214"/>
            <a:ext cx="763512" cy="45913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E4536BF0-7462-4865-A2B4-8E849D1226EB}"/>
              </a:ext>
            </a:extLst>
          </p:cNvPr>
          <p:cNvCxnSpPr>
            <a:cxnSpLocks/>
          </p:cNvCxnSpPr>
          <p:nvPr/>
        </p:nvCxnSpPr>
        <p:spPr>
          <a:xfrm flipH="1">
            <a:off x="8809631" y="2737404"/>
            <a:ext cx="658070" cy="108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822BC2EB-12A2-4445-8B07-1DBA39B22608}"/>
              </a:ext>
            </a:extLst>
          </p:cNvPr>
          <p:cNvCxnSpPr>
            <a:cxnSpLocks/>
          </p:cNvCxnSpPr>
          <p:nvPr/>
        </p:nvCxnSpPr>
        <p:spPr>
          <a:xfrm flipH="1" flipV="1">
            <a:off x="10109961" y="2940432"/>
            <a:ext cx="736576" cy="42583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E3956BD4-3A31-4095-8F52-247420FB7575}"/>
              </a:ext>
            </a:extLst>
          </p:cNvPr>
          <p:cNvCxnSpPr>
            <a:cxnSpLocks/>
          </p:cNvCxnSpPr>
          <p:nvPr/>
        </p:nvCxnSpPr>
        <p:spPr>
          <a:xfrm flipH="1">
            <a:off x="8843362" y="4508571"/>
            <a:ext cx="62244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31E6340-04D6-4EFB-8C99-AF898D59A4C0}"/>
              </a:ext>
            </a:extLst>
          </p:cNvPr>
          <p:cNvCxnSpPr>
            <a:cxnSpLocks/>
          </p:cNvCxnSpPr>
          <p:nvPr/>
        </p:nvCxnSpPr>
        <p:spPr>
          <a:xfrm flipH="1">
            <a:off x="10205968" y="4020376"/>
            <a:ext cx="573067" cy="40924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9F0E5F0B-0C46-4654-8C69-5B42E91DDBDE}"/>
              </a:ext>
            </a:extLst>
          </p:cNvPr>
          <p:cNvSpPr txBox="1"/>
          <p:nvPr/>
        </p:nvSpPr>
        <p:spPr>
          <a:xfrm>
            <a:off x="10463093" y="4176268"/>
            <a:ext cx="301686" cy="369332"/>
          </a:xfrm>
          <a:prstGeom prst="rect">
            <a:avLst/>
          </a:prstGeom>
          <a:noFill/>
        </p:spPr>
        <p:txBody>
          <a:bodyPr wrap="none" rtlCol="0">
            <a:spAutoFit/>
          </a:bodyPr>
          <a:lstStyle/>
          <a:p>
            <a:r>
              <a:rPr lang="en-US" altLang="zh-CN" dirty="0"/>
              <a:t>3</a:t>
            </a:r>
            <a:endParaRPr lang="zh-CN" altLang="en-US" dirty="0"/>
          </a:p>
        </p:txBody>
      </p:sp>
      <p:cxnSp>
        <p:nvCxnSpPr>
          <p:cNvPr id="177" name="直接箭头连接符 176">
            <a:extLst>
              <a:ext uri="{FF2B5EF4-FFF2-40B4-BE49-F238E27FC236}">
                <a16:creationId xmlns:a16="http://schemas.microsoft.com/office/drawing/2014/main" id="{70E79E31-C483-4EC8-8448-0B908534CC10}"/>
              </a:ext>
            </a:extLst>
          </p:cNvPr>
          <p:cNvCxnSpPr>
            <a:cxnSpLocks/>
          </p:cNvCxnSpPr>
          <p:nvPr/>
        </p:nvCxnSpPr>
        <p:spPr>
          <a:xfrm flipH="1" flipV="1">
            <a:off x="8871944" y="3842835"/>
            <a:ext cx="491556" cy="4744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132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id="{413152BE-38C9-46A5-81EE-9F1360F04116}"/>
              </a:ext>
            </a:extLst>
          </p:cNvPr>
          <p:cNvGrpSpPr/>
          <p:nvPr/>
        </p:nvGrpSpPr>
        <p:grpSpPr>
          <a:xfrm>
            <a:off x="988592" y="299097"/>
            <a:ext cx="1184266" cy="644434"/>
            <a:chOff x="10123715" y="139337"/>
            <a:chExt cx="1689462" cy="644434"/>
          </a:xfrm>
        </p:grpSpPr>
        <p:sp>
          <p:nvSpPr>
            <p:cNvPr id="25" name="矩形 24">
              <a:extLst>
                <a:ext uri="{FF2B5EF4-FFF2-40B4-BE49-F238E27FC236}">
                  <a16:creationId xmlns:a16="http://schemas.microsoft.com/office/drawing/2014/main" id="{C2A0DCCB-D354-4796-B692-992CB080ACD1}"/>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26" name="矩形 25">
              <a:extLst>
                <a:ext uri="{FF2B5EF4-FFF2-40B4-BE49-F238E27FC236}">
                  <a16:creationId xmlns:a16="http://schemas.microsoft.com/office/drawing/2014/main" id="{3E1F1504-04FE-42FC-B0AC-24A6F8965265}"/>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27" name="直接连接符 26">
              <a:extLst>
                <a:ext uri="{FF2B5EF4-FFF2-40B4-BE49-F238E27FC236}">
                  <a16:creationId xmlns:a16="http://schemas.microsoft.com/office/drawing/2014/main" id="{C99E696E-9F85-40AA-940D-E9A884801655}"/>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id="{968A0CCD-4078-444D-A934-5416F2027540}"/>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257373F0-8062-421D-B16F-1E20B8D8F969}"/>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文本框 6">
            <a:extLst>
              <a:ext uri="{FF2B5EF4-FFF2-40B4-BE49-F238E27FC236}">
                <a16:creationId xmlns:a16="http://schemas.microsoft.com/office/drawing/2014/main" id="{7A192E45-04CA-489A-916A-9C5FAE2FE664}"/>
              </a:ext>
            </a:extLst>
          </p:cNvPr>
          <p:cNvSpPr txBox="1"/>
          <p:nvPr/>
        </p:nvSpPr>
        <p:spPr>
          <a:xfrm>
            <a:off x="8727746" y="4910659"/>
            <a:ext cx="877163" cy="369332"/>
          </a:xfrm>
          <a:prstGeom prst="rect">
            <a:avLst/>
          </a:prstGeom>
          <a:noFill/>
        </p:spPr>
        <p:txBody>
          <a:bodyPr wrap="none" rtlCol="0">
            <a:spAutoFit/>
          </a:bodyPr>
          <a:lstStyle/>
          <a:p>
            <a:r>
              <a:rPr lang="zh-CN" altLang="en-US" dirty="0"/>
              <a:t>深度图</a:t>
            </a:r>
          </a:p>
        </p:txBody>
      </p:sp>
      <p:sp>
        <p:nvSpPr>
          <p:cNvPr id="168" name="文本框 167">
            <a:extLst>
              <a:ext uri="{FF2B5EF4-FFF2-40B4-BE49-F238E27FC236}">
                <a16:creationId xmlns:a16="http://schemas.microsoft.com/office/drawing/2014/main" id="{5364E904-29BD-4B12-A1F8-D2CA6E671C87}"/>
              </a:ext>
            </a:extLst>
          </p:cNvPr>
          <p:cNvSpPr txBox="1"/>
          <p:nvPr/>
        </p:nvSpPr>
        <p:spPr>
          <a:xfrm>
            <a:off x="3124201" y="4885605"/>
            <a:ext cx="893872" cy="369332"/>
          </a:xfrm>
          <a:prstGeom prst="rect">
            <a:avLst/>
          </a:prstGeom>
          <a:noFill/>
        </p:spPr>
        <p:txBody>
          <a:bodyPr wrap="square" rtlCol="0">
            <a:spAutoFit/>
          </a:bodyPr>
          <a:lstStyle/>
          <a:p>
            <a:r>
              <a:rPr lang="zh-CN" altLang="en-US" dirty="0"/>
              <a:t>残留图</a:t>
            </a:r>
          </a:p>
        </p:txBody>
      </p:sp>
      <p:sp>
        <p:nvSpPr>
          <p:cNvPr id="169" name="文本框 168">
            <a:extLst>
              <a:ext uri="{FF2B5EF4-FFF2-40B4-BE49-F238E27FC236}">
                <a16:creationId xmlns:a16="http://schemas.microsoft.com/office/drawing/2014/main" id="{8F1B2AFE-67BD-402A-AD48-D3F098D856F8}"/>
              </a:ext>
            </a:extLst>
          </p:cNvPr>
          <p:cNvSpPr txBox="1"/>
          <p:nvPr/>
        </p:nvSpPr>
        <p:spPr>
          <a:xfrm>
            <a:off x="810258" y="1470401"/>
            <a:ext cx="11490646"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根据流量图更新残留图，发现没有容量使得从源点流向各节点，因此都默认深度为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，汇点深度为</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时直接返回</a:t>
            </a:r>
          </a:p>
        </p:txBody>
      </p:sp>
      <p:grpSp>
        <p:nvGrpSpPr>
          <p:cNvPr id="3" name="组合 2">
            <a:extLst>
              <a:ext uri="{FF2B5EF4-FFF2-40B4-BE49-F238E27FC236}">
                <a16:creationId xmlns:a16="http://schemas.microsoft.com/office/drawing/2014/main" id="{ECFC84DC-4536-493D-837D-00248CC42C52}"/>
              </a:ext>
            </a:extLst>
          </p:cNvPr>
          <p:cNvGrpSpPr/>
          <p:nvPr/>
        </p:nvGrpSpPr>
        <p:grpSpPr>
          <a:xfrm>
            <a:off x="968383" y="2481691"/>
            <a:ext cx="4942170" cy="2254614"/>
            <a:chOff x="6463482" y="2428938"/>
            <a:chExt cx="4942170" cy="2254614"/>
          </a:xfrm>
        </p:grpSpPr>
        <p:grpSp>
          <p:nvGrpSpPr>
            <p:cNvPr id="184" name="组合 183">
              <a:extLst>
                <a:ext uri="{FF2B5EF4-FFF2-40B4-BE49-F238E27FC236}">
                  <a16:creationId xmlns:a16="http://schemas.microsoft.com/office/drawing/2014/main" id="{B8FDEEFB-55C7-4CBA-9044-377E6130DED3}"/>
                </a:ext>
              </a:extLst>
            </p:cNvPr>
            <p:cNvGrpSpPr/>
            <p:nvPr/>
          </p:nvGrpSpPr>
          <p:grpSpPr>
            <a:xfrm>
              <a:off x="6463482" y="2428938"/>
              <a:ext cx="4942170" cy="2254614"/>
              <a:chOff x="972988" y="3762690"/>
              <a:chExt cx="6048441" cy="2737889"/>
            </a:xfrm>
          </p:grpSpPr>
          <p:sp>
            <p:nvSpPr>
              <p:cNvPr id="185" name="椭圆 184">
                <a:extLst>
                  <a:ext uri="{FF2B5EF4-FFF2-40B4-BE49-F238E27FC236}">
                    <a16:creationId xmlns:a16="http://schemas.microsoft.com/office/drawing/2014/main" id="{EFEC2780-7247-4489-AFD6-96A429ABB97E}"/>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文本框 185">
                <a:extLst>
                  <a:ext uri="{FF2B5EF4-FFF2-40B4-BE49-F238E27FC236}">
                    <a16:creationId xmlns:a16="http://schemas.microsoft.com/office/drawing/2014/main" id="{736322ED-DB30-4267-8C94-45CBE028D6E6}"/>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sp>
            <p:nvSpPr>
              <p:cNvPr id="189" name="矩形: 圆角 188">
                <a:extLst>
                  <a:ext uri="{FF2B5EF4-FFF2-40B4-BE49-F238E27FC236}">
                    <a16:creationId xmlns:a16="http://schemas.microsoft.com/office/drawing/2014/main" id="{8EB6DA01-B613-4065-B73A-61B214CAB8A5}"/>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文本框 189">
                <a:extLst>
                  <a:ext uri="{FF2B5EF4-FFF2-40B4-BE49-F238E27FC236}">
                    <a16:creationId xmlns:a16="http://schemas.microsoft.com/office/drawing/2014/main" id="{4EA91456-45F9-47F9-B153-C903C956B5C9}"/>
                  </a:ext>
                </a:extLst>
              </p:cNvPr>
              <p:cNvSpPr txBox="1"/>
              <p:nvPr/>
            </p:nvSpPr>
            <p:spPr>
              <a:xfrm>
                <a:off x="3171091" y="3940268"/>
                <a:ext cx="506870" cy="369332"/>
              </a:xfrm>
              <a:prstGeom prst="rect">
                <a:avLst/>
              </a:prstGeom>
              <a:noFill/>
            </p:spPr>
            <p:txBody>
              <a:bodyPr wrap="none" rtlCol="0">
                <a:spAutoFit/>
              </a:bodyPr>
              <a:lstStyle/>
              <a:p>
                <a:r>
                  <a:rPr lang="en-US" altLang="zh-CN" dirty="0"/>
                  <a:t>A-P</a:t>
                </a:r>
                <a:endParaRPr lang="zh-CN" altLang="en-US" dirty="0"/>
              </a:p>
            </p:txBody>
          </p:sp>
          <p:sp>
            <p:nvSpPr>
              <p:cNvPr id="191" name="矩形: 圆角 190">
                <a:extLst>
                  <a:ext uri="{FF2B5EF4-FFF2-40B4-BE49-F238E27FC236}">
                    <a16:creationId xmlns:a16="http://schemas.microsoft.com/office/drawing/2014/main" id="{9F1F02DF-4FBC-4B63-8525-6974EC9895F0}"/>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文本框 191">
                <a:extLst>
                  <a:ext uri="{FF2B5EF4-FFF2-40B4-BE49-F238E27FC236}">
                    <a16:creationId xmlns:a16="http://schemas.microsoft.com/office/drawing/2014/main" id="{9F7B2E52-C257-43EE-9EF2-EF7CF3486559}"/>
                  </a:ext>
                </a:extLst>
              </p:cNvPr>
              <p:cNvSpPr txBox="1"/>
              <p:nvPr/>
            </p:nvSpPr>
            <p:spPr>
              <a:xfrm>
                <a:off x="3147046" y="4958901"/>
                <a:ext cx="585417" cy="369332"/>
              </a:xfrm>
              <a:prstGeom prst="rect">
                <a:avLst/>
              </a:prstGeom>
              <a:noFill/>
            </p:spPr>
            <p:txBody>
              <a:bodyPr wrap="none" rtlCol="0">
                <a:spAutoFit/>
              </a:bodyPr>
              <a:lstStyle/>
              <a:p>
                <a:r>
                  <a:rPr lang="en-US" altLang="zh-CN" dirty="0"/>
                  <a:t>A-M</a:t>
                </a:r>
                <a:endParaRPr lang="zh-CN" altLang="en-US" dirty="0"/>
              </a:p>
            </p:txBody>
          </p:sp>
          <p:sp>
            <p:nvSpPr>
              <p:cNvPr id="193" name="矩形: 圆角 192">
                <a:extLst>
                  <a:ext uri="{FF2B5EF4-FFF2-40B4-BE49-F238E27FC236}">
                    <a16:creationId xmlns:a16="http://schemas.microsoft.com/office/drawing/2014/main" id="{0EE3CE8B-9964-4D84-A09C-79FE218DEBD0}"/>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a:extLst>
                  <a:ext uri="{FF2B5EF4-FFF2-40B4-BE49-F238E27FC236}">
                    <a16:creationId xmlns:a16="http://schemas.microsoft.com/office/drawing/2014/main" id="{0E7D30D7-B63A-4C65-9EC1-0FF64E927E7C}"/>
                  </a:ext>
                </a:extLst>
              </p:cNvPr>
              <p:cNvSpPr txBox="1"/>
              <p:nvPr/>
            </p:nvSpPr>
            <p:spPr>
              <a:xfrm>
                <a:off x="3123001" y="5993528"/>
                <a:ext cx="570990" cy="369332"/>
              </a:xfrm>
              <a:prstGeom prst="rect">
                <a:avLst/>
              </a:prstGeom>
              <a:noFill/>
            </p:spPr>
            <p:txBody>
              <a:bodyPr wrap="none" rtlCol="0">
                <a:spAutoFit/>
              </a:bodyPr>
              <a:lstStyle/>
              <a:p>
                <a:r>
                  <a:rPr lang="en-US" altLang="zh-CN" dirty="0"/>
                  <a:t>P-M</a:t>
                </a:r>
                <a:endParaRPr lang="zh-CN" altLang="en-US" dirty="0"/>
              </a:p>
            </p:txBody>
          </p:sp>
          <p:cxnSp>
            <p:nvCxnSpPr>
              <p:cNvPr id="195" name="直接箭头连接符 194">
                <a:extLst>
                  <a:ext uri="{FF2B5EF4-FFF2-40B4-BE49-F238E27FC236}">
                    <a16:creationId xmlns:a16="http://schemas.microsoft.com/office/drawing/2014/main" id="{60564ADF-E568-4B4F-9141-43F4D3830D64}"/>
                  </a:ext>
                </a:extLst>
              </p:cNvPr>
              <p:cNvCxnSpPr>
                <a:cxnSpLocks/>
              </p:cNvCxnSpPr>
              <p:nvPr/>
            </p:nvCxnSpPr>
            <p:spPr>
              <a:xfrm flipH="1" flipV="1">
                <a:off x="1772302" y="5575395"/>
                <a:ext cx="1061820" cy="61832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96" name="椭圆 195">
                <a:extLst>
                  <a:ext uri="{FF2B5EF4-FFF2-40B4-BE49-F238E27FC236}">
                    <a16:creationId xmlns:a16="http://schemas.microsoft.com/office/drawing/2014/main" id="{208AC6B6-7A05-469F-A3E7-B6CB78F7FFA7}"/>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7" name="椭圆 196">
                <a:extLst>
                  <a:ext uri="{FF2B5EF4-FFF2-40B4-BE49-F238E27FC236}">
                    <a16:creationId xmlns:a16="http://schemas.microsoft.com/office/drawing/2014/main" id="{4284084C-5EE0-4858-9376-F8321B0D43E3}"/>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椭圆 197">
                <a:extLst>
                  <a:ext uri="{FF2B5EF4-FFF2-40B4-BE49-F238E27FC236}">
                    <a16:creationId xmlns:a16="http://schemas.microsoft.com/office/drawing/2014/main" id="{330C148E-2661-44B3-BF03-327C5E1F7F0F}"/>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0" name="直接箭头连接符 199">
                <a:extLst>
                  <a:ext uri="{FF2B5EF4-FFF2-40B4-BE49-F238E27FC236}">
                    <a16:creationId xmlns:a16="http://schemas.microsoft.com/office/drawing/2014/main" id="{09EDC776-78FD-49DA-878F-07289831F6C5}"/>
                  </a:ext>
                </a:extLst>
              </p:cNvPr>
              <p:cNvCxnSpPr>
                <a:cxnSpLocks/>
              </p:cNvCxnSpPr>
              <p:nvPr/>
            </p:nvCxnSpPr>
            <p:spPr>
              <a:xfrm>
                <a:off x="3885588" y="4398684"/>
                <a:ext cx="764093" cy="6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2" name="直接箭头连接符 201">
                <a:extLst>
                  <a:ext uri="{FF2B5EF4-FFF2-40B4-BE49-F238E27FC236}">
                    <a16:creationId xmlns:a16="http://schemas.microsoft.com/office/drawing/2014/main" id="{59E94676-0538-464E-B35C-B152B796C2D8}"/>
                  </a:ext>
                </a:extLst>
              </p:cNvPr>
              <p:cNvCxnSpPr>
                <a:cxnSpLocks/>
              </p:cNvCxnSpPr>
              <p:nvPr/>
            </p:nvCxnSpPr>
            <p:spPr>
              <a:xfrm flipV="1">
                <a:off x="3887419" y="4478340"/>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直接箭头连接符 202">
                <a:extLst>
                  <a:ext uri="{FF2B5EF4-FFF2-40B4-BE49-F238E27FC236}">
                    <a16:creationId xmlns:a16="http://schemas.microsoft.com/office/drawing/2014/main" id="{F4542E75-1823-4676-AE7B-716E9630F6BF}"/>
                  </a:ext>
                </a:extLst>
              </p:cNvPr>
              <p:cNvCxnSpPr>
                <a:cxnSpLocks/>
              </p:cNvCxnSpPr>
              <p:nvPr/>
            </p:nvCxnSpPr>
            <p:spPr>
              <a:xfrm flipV="1">
                <a:off x="3935036" y="5515747"/>
                <a:ext cx="760056" cy="463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4" name="文本框 203">
                <a:extLst>
                  <a:ext uri="{FF2B5EF4-FFF2-40B4-BE49-F238E27FC236}">
                    <a16:creationId xmlns:a16="http://schemas.microsoft.com/office/drawing/2014/main" id="{95972CAC-8854-4F18-9F89-BD9ED0F0F1FC}"/>
                  </a:ext>
                </a:extLst>
              </p:cNvPr>
              <p:cNvSpPr txBox="1"/>
              <p:nvPr/>
            </p:nvSpPr>
            <p:spPr>
              <a:xfrm>
                <a:off x="4878860" y="4053170"/>
                <a:ext cx="317716" cy="369332"/>
              </a:xfrm>
              <a:prstGeom prst="rect">
                <a:avLst/>
              </a:prstGeom>
              <a:noFill/>
            </p:spPr>
            <p:txBody>
              <a:bodyPr wrap="none" rtlCol="0">
                <a:spAutoFit/>
              </a:bodyPr>
              <a:lstStyle/>
              <a:p>
                <a:r>
                  <a:rPr lang="en-US" altLang="zh-CN" dirty="0"/>
                  <a:t>A</a:t>
                </a:r>
                <a:endParaRPr lang="zh-CN" altLang="en-US" dirty="0"/>
              </a:p>
            </p:txBody>
          </p:sp>
          <p:sp>
            <p:nvSpPr>
              <p:cNvPr id="205" name="文本框 204">
                <a:extLst>
                  <a:ext uri="{FF2B5EF4-FFF2-40B4-BE49-F238E27FC236}">
                    <a16:creationId xmlns:a16="http://schemas.microsoft.com/office/drawing/2014/main" id="{415FDC0F-4269-4EC5-941B-62343DC5A8B2}"/>
                  </a:ext>
                </a:extLst>
              </p:cNvPr>
              <p:cNvSpPr txBox="1"/>
              <p:nvPr/>
            </p:nvSpPr>
            <p:spPr>
              <a:xfrm>
                <a:off x="4872448" y="5049718"/>
                <a:ext cx="303288" cy="369332"/>
              </a:xfrm>
              <a:prstGeom prst="rect">
                <a:avLst/>
              </a:prstGeom>
              <a:noFill/>
            </p:spPr>
            <p:txBody>
              <a:bodyPr wrap="none" rtlCol="0">
                <a:spAutoFit/>
              </a:bodyPr>
              <a:lstStyle/>
              <a:p>
                <a:r>
                  <a:rPr lang="en-US" altLang="zh-CN" dirty="0"/>
                  <a:t>P</a:t>
                </a:r>
                <a:endParaRPr lang="zh-CN" altLang="en-US" dirty="0"/>
              </a:p>
            </p:txBody>
          </p:sp>
          <p:sp>
            <p:nvSpPr>
              <p:cNvPr id="206" name="文本框 205">
                <a:extLst>
                  <a:ext uri="{FF2B5EF4-FFF2-40B4-BE49-F238E27FC236}">
                    <a16:creationId xmlns:a16="http://schemas.microsoft.com/office/drawing/2014/main" id="{791DA8DC-FDBC-4DF7-8640-09915E993B07}"/>
                  </a:ext>
                </a:extLst>
              </p:cNvPr>
              <p:cNvSpPr txBox="1"/>
              <p:nvPr/>
            </p:nvSpPr>
            <p:spPr>
              <a:xfrm>
                <a:off x="4844519" y="6006974"/>
                <a:ext cx="381836" cy="369332"/>
              </a:xfrm>
              <a:prstGeom prst="rect">
                <a:avLst/>
              </a:prstGeom>
              <a:noFill/>
            </p:spPr>
            <p:txBody>
              <a:bodyPr wrap="none" rtlCol="0">
                <a:spAutoFit/>
              </a:bodyPr>
              <a:lstStyle/>
              <a:p>
                <a:r>
                  <a:rPr lang="en-US" altLang="zh-CN" dirty="0"/>
                  <a:t>M</a:t>
                </a:r>
                <a:endParaRPr lang="zh-CN" altLang="en-US" dirty="0"/>
              </a:p>
            </p:txBody>
          </p:sp>
          <p:sp>
            <p:nvSpPr>
              <p:cNvPr id="207" name="椭圆 206">
                <a:extLst>
                  <a:ext uri="{FF2B5EF4-FFF2-40B4-BE49-F238E27FC236}">
                    <a16:creationId xmlns:a16="http://schemas.microsoft.com/office/drawing/2014/main" id="{46768381-6193-4DE5-AF78-70D946F6B903}"/>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9" name="直接箭头连接符 208">
                <a:extLst>
                  <a:ext uri="{FF2B5EF4-FFF2-40B4-BE49-F238E27FC236}">
                    <a16:creationId xmlns:a16="http://schemas.microsoft.com/office/drawing/2014/main" id="{C35601FE-F3D4-4187-8052-EFB1FBCC539C}"/>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7D470FC9-AE20-4C4F-901D-B0FA7C52EE21}"/>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1" name="文本框 210">
                <a:extLst>
                  <a:ext uri="{FF2B5EF4-FFF2-40B4-BE49-F238E27FC236}">
                    <a16:creationId xmlns:a16="http://schemas.microsoft.com/office/drawing/2014/main" id="{9847D03C-5ACF-40AB-8A1D-08F8ABA84BD4}"/>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212" name="文本框 211">
                <a:extLst>
                  <a:ext uri="{FF2B5EF4-FFF2-40B4-BE49-F238E27FC236}">
                    <a16:creationId xmlns:a16="http://schemas.microsoft.com/office/drawing/2014/main" id="{3518E3C3-E754-4657-AA8A-695FD62E6580}"/>
                  </a:ext>
                </a:extLst>
              </p:cNvPr>
              <p:cNvSpPr txBox="1"/>
              <p:nvPr/>
            </p:nvSpPr>
            <p:spPr>
              <a:xfrm>
                <a:off x="1894128" y="4124864"/>
                <a:ext cx="301686" cy="369332"/>
              </a:xfrm>
              <a:prstGeom prst="rect">
                <a:avLst/>
              </a:prstGeom>
              <a:noFill/>
            </p:spPr>
            <p:txBody>
              <a:bodyPr wrap="none" rtlCol="0">
                <a:spAutoFit/>
              </a:bodyPr>
              <a:lstStyle/>
              <a:p>
                <a:r>
                  <a:rPr lang="en-US" altLang="zh-CN" dirty="0"/>
                  <a:t>1</a:t>
                </a:r>
                <a:endParaRPr lang="zh-CN" altLang="en-US" dirty="0"/>
              </a:p>
            </p:txBody>
          </p:sp>
          <p:sp>
            <p:nvSpPr>
              <p:cNvPr id="213" name="文本框 212">
                <a:extLst>
                  <a:ext uri="{FF2B5EF4-FFF2-40B4-BE49-F238E27FC236}">
                    <a16:creationId xmlns:a16="http://schemas.microsoft.com/office/drawing/2014/main" id="{E410F35C-9A92-4B7B-95EC-F02D220AFA04}"/>
                  </a:ext>
                </a:extLst>
              </p:cNvPr>
              <p:cNvSpPr txBox="1"/>
              <p:nvPr/>
            </p:nvSpPr>
            <p:spPr>
              <a:xfrm>
                <a:off x="2108846" y="4837992"/>
                <a:ext cx="301686" cy="369332"/>
              </a:xfrm>
              <a:prstGeom prst="rect">
                <a:avLst/>
              </a:prstGeom>
              <a:noFill/>
            </p:spPr>
            <p:txBody>
              <a:bodyPr wrap="none" rtlCol="0">
                <a:spAutoFit/>
              </a:bodyPr>
              <a:lstStyle/>
              <a:p>
                <a:r>
                  <a:rPr lang="en-US" altLang="zh-CN" dirty="0"/>
                  <a:t>1</a:t>
                </a:r>
                <a:endParaRPr lang="zh-CN" altLang="en-US" dirty="0"/>
              </a:p>
            </p:txBody>
          </p:sp>
          <p:sp>
            <p:nvSpPr>
              <p:cNvPr id="214" name="文本框 213">
                <a:extLst>
                  <a:ext uri="{FF2B5EF4-FFF2-40B4-BE49-F238E27FC236}">
                    <a16:creationId xmlns:a16="http://schemas.microsoft.com/office/drawing/2014/main" id="{19A86373-2EE7-4609-B1AD-8FD92B1B379B}"/>
                  </a:ext>
                </a:extLst>
              </p:cNvPr>
              <p:cNvSpPr txBox="1"/>
              <p:nvPr/>
            </p:nvSpPr>
            <p:spPr>
              <a:xfrm>
                <a:off x="2232391" y="5537321"/>
                <a:ext cx="301686" cy="369332"/>
              </a:xfrm>
              <a:prstGeom prst="rect">
                <a:avLst/>
              </a:prstGeom>
              <a:noFill/>
            </p:spPr>
            <p:txBody>
              <a:bodyPr wrap="none" rtlCol="0">
                <a:spAutoFit/>
              </a:bodyPr>
              <a:lstStyle/>
              <a:p>
                <a:r>
                  <a:rPr lang="en-US" altLang="zh-CN" dirty="0"/>
                  <a:t>2</a:t>
                </a:r>
                <a:endParaRPr lang="zh-CN" altLang="en-US" dirty="0"/>
              </a:p>
            </p:txBody>
          </p:sp>
          <p:sp>
            <p:nvSpPr>
              <p:cNvPr id="215" name="文本框 214">
                <a:extLst>
                  <a:ext uri="{FF2B5EF4-FFF2-40B4-BE49-F238E27FC236}">
                    <a16:creationId xmlns:a16="http://schemas.microsoft.com/office/drawing/2014/main" id="{77860265-42D1-4A0D-BF47-880D81E9AB15}"/>
                  </a:ext>
                </a:extLst>
              </p:cNvPr>
              <p:cNvSpPr txBox="1"/>
              <p:nvPr/>
            </p:nvSpPr>
            <p:spPr>
              <a:xfrm>
                <a:off x="5692423" y="4198620"/>
                <a:ext cx="301686" cy="448498"/>
              </a:xfrm>
              <a:prstGeom prst="rect">
                <a:avLst/>
              </a:prstGeom>
              <a:noFill/>
            </p:spPr>
            <p:txBody>
              <a:bodyPr wrap="square" rtlCol="0">
                <a:spAutoFit/>
              </a:bodyPr>
              <a:lstStyle/>
              <a:p>
                <a:r>
                  <a:rPr lang="en-US" altLang="zh-CN" dirty="0"/>
                  <a:t>1</a:t>
                </a:r>
                <a:endParaRPr lang="zh-CN" altLang="en-US" dirty="0"/>
              </a:p>
            </p:txBody>
          </p:sp>
          <p:sp>
            <p:nvSpPr>
              <p:cNvPr id="216" name="文本框 215">
                <a:extLst>
                  <a:ext uri="{FF2B5EF4-FFF2-40B4-BE49-F238E27FC236}">
                    <a16:creationId xmlns:a16="http://schemas.microsoft.com/office/drawing/2014/main" id="{D54A3908-746D-4EEC-92FB-8E783A201655}"/>
                  </a:ext>
                </a:extLst>
              </p:cNvPr>
              <p:cNvSpPr txBox="1"/>
              <p:nvPr/>
            </p:nvSpPr>
            <p:spPr>
              <a:xfrm>
                <a:off x="5672407" y="4893108"/>
                <a:ext cx="301686" cy="369332"/>
              </a:xfrm>
              <a:prstGeom prst="rect">
                <a:avLst/>
              </a:prstGeom>
              <a:noFill/>
            </p:spPr>
            <p:txBody>
              <a:bodyPr wrap="none" rtlCol="0">
                <a:spAutoFit/>
              </a:bodyPr>
              <a:lstStyle/>
              <a:p>
                <a:r>
                  <a:rPr lang="en-US" altLang="zh-CN" dirty="0"/>
                  <a:t>4</a:t>
                </a:r>
                <a:endParaRPr lang="zh-CN" altLang="en-US" dirty="0"/>
              </a:p>
            </p:txBody>
          </p:sp>
          <p:sp>
            <p:nvSpPr>
              <p:cNvPr id="217" name="文本框 216">
                <a:extLst>
                  <a:ext uri="{FF2B5EF4-FFF2-40B4-BE49-F238E27FC236}">
                    <a16:creationId xmlns:a16="http://schemas.microsoft.com/office/drawing/2014/main" id="{B5C185C2-B748-4800-870E-4CC27E3811A6}"/>
                  </a:ext>
                </a:extLst>
              </p:cNvPr>
              <p:cNvSpPr txBox="1"/>
              <p:nvPr/>
            </p:nvSpPr>
            <p:spPr>
              <a:xfrm>
                <a:off x="5462302" y="5449985"/>
                <a:ext cx="622291" cy="448498"/>
              </a:xfrm>
              <a:prstGeom prst="rect">
                <a:avLst/>
              </a:prstGeom>
              <a:noFill/>
            </p:spPr>
            <p:txBody>
              <a:bodyPr wrap="none" rtlCol="0">
                <a:spAutoFit/>
              </a:bodyPr>
              <a:lstStyle/>
              <a:p>
                <a:r>
                  <a:rPr lang="en-US" altLang="zh-CN" dirty="0"/>
                  <a:t>3/7</a:t>
                </a:r>
                <a:endParaRPr lang="zh-CN" altLang="en-US" dirty="0"/>
              </a:p>
            </p:txBody>
          </p:sp>
          <p:sp>
            <p:nvSpPr>
              <p:cNvPr id="218" name="文本框 217">
                <a:extLst>
                  <a:ext uri="{FF2B5EF4-FFF2-40B4-BE49-F238E27FC236}">
                    <a16:creationId xmlns:a16="http://schemas.microsoft.com/office/drawing/2014/main" id="{03169321-781D-49A6-8A27-262C78B2CB80}"/>
                  </a:ext>
                </a:extLst>
              </p:cNvPr>
              <p:cNvSpPr txBox="1"/>
              <p:nvPr/>
            </p:nvSpPr>
            <p:spPr>
              <a:xfrm>
                <a:off x="3925608" y="3762690"/>
                <a:ext cx="301686" cy="369332"/>
              </a:xfrm>
              <a:prstGeom prst="rect">
                <a:avLst/>
              </a:prstGeom>
              <a:noFill/>
            </p:spPr>
            <p:txBody>
              <a:bodyPr wrap="none" rtlCol="0">
                <a:spAutoFit/>
              </a:bodyPr>
              <a:lstStyle/>
              <a:p>
                <a:r>
                  <a:rPr lang="en-US" altLang="zh-CN" dirty="0"/>
                  <a:t>1</a:t>
                </a:r>
                <a:endParaRPr lang="zh-CN" altLang="en-US" dirty="0"/>
              </a:p>
            </p:txBody>
          </p:sp>
          <p:sp>
            <p:nvSpPr>
              <p:cNvPr id="219" name="文本框 218">
                <a:extLst>
                  <a:ext uri="{FF2B5EF4-FFF2-40B4-BE49-F238E27FC236}">
                    <a16:creationId xmlns:a16="http://schemas.microsoft.com/office/drawing/2014/main" id="{498B68A5-89B3-423F-B0B9-AC5FF756F228}"/>
                  </a:ext>
                </a:extLst>
              </p:cNvPr>
              <p:cNvSpPr txBox="1"/>
              <p:nvPr/>
            </p:nvSpPr>
            <p:spPr>
              <a:xfrm>
                <a:off x="3868922" y="4863096"/>
                <a:ext cx="301686" cy="369332"/>
              </a:xfrm>
              <a:prstGeom prst="rect">
                <a:avLst/>
              </a:prstGeom>
              <a:noFill/>
            </p:spPr>
            <p:txBody>
              <a:bodyPr wrap="none" rtlCol="0">
                <a:spAutoFit/>
              </a:bodyPr>
              <a:lstStyle/>
              <a:p>
                <a:r>
                  <a:rPr lang="en-US" altLang="zh-CN" dirty="0"/>
                  <a:t>1</a:t>
                </a:r>
                <a:endParaRPr lang="zh-CN" altLang="en-US" dirty="0"/>
              </a:p>
            </p:txBody>
          </p:sp>
          <p:sp>
            <p:nvSpPr>
              <p:cNvPr id="220" name="文本框 219">
                <a:extLst>
                  <a:ext uri="{FF2B5EF4-FFF2-40B4-BE49-F238E27FC236}">
                    <a16:creationId xmlns:a16="http://schemas.microsoft.com/office/drawing/2014/main" id="{B27D589E-5926-4251-98AE-753B26A1B180}"/>
                  </a:ext>
                </a:extLst>
              </p:cNvPr>
              <p:cNvSpPr txBox="1"/>
              <p:nvPr/>
            </p:nvSpPr>
            <p:spPr>
              <a:xfrm>
                <a:off x="3935036" y="4187334"/>
                <a:ext cx="301686" cy="369332"/>
              </a:xfrm>
              <a:prstGeom prst="rect">
                <a:avLst/>
              </a:prstGeom>
              <a:noFill/>
            </p:spPr>
            <p:txBody>
              <a:bodyPr wrap="none" rtlCol="0">
                <a:spAutoFit/>
              </a:bodyPr>
              <a:lstStyle/>
              <a:p>
                <a:r>
                  <a:rPr lang="en-US" altLang="zh-CN" dirty="0"/>
                  <a:t>1</a:t>
                </a:r>
                <a:endParaRPr lang="zh-CN" altLang="en-US" dirty="0"/>
              </a:p>
            </p:txBody>
          </p:sp>
          <p:sp>
            <p:nvSpPr>
              <p:cNvPr id="221" name="文本框 220">
                <a:extLst>
                  <a:ext uri="{FF2B5EF4-FFF2-40B4-BE49-F238E27FC236}">
                    <a16:creationId xmlns:a16="http://schemas.microsoft.com/office/drawing/2014/main" id="{DDF8BB43-7424-426C-B0B0-7E6F3FE1A5EB}"/>
                  </a:ext>
                </a:extLst>
              </p:cNvPr>
              <p:cNvSpPr txBox="1"/>
              <p:nvPr/>
            </p:nvSpPr>
            <p:spPr>
              <a:xfrm>
                <a:off x="4025845" y="5308972"/>
                <a:ext cx="301686" cy="369332"/>
              </a:xfrm>
              <a:prstGeom prst="rect">
                <a:avLst/>
              </a:prstGeom>
              <a:noFill/>
            </p:spPr>
            <p:txBody>
              <a:bodyPr wrap="none" rtlCol="0">
                <a:spAutoFit/>
              </a:bodyPr>
              <a:lstStyle/>
              <a:p>
                <a:r>
                  <a:rPr lang="en-US" altLang="zh-CN" dirty="0"/>
                  <a:t>1</a:t>
                </a:r>
                <a:endParaRPr lang="zh-CN" altLang="en-US" dirty="0"/>
              </a:p>
            </p:txBody>
          </p:sp>
          <p:sp>
            <p:nvSpPr>
              <p:cNvPr id="222" name="文本框 221">
                <a:extLst>
                  <a:ext uri="{FF2B5EF4-FFF2-40B4-BE49-F238E27FC236}">
                    <a16:creationId xmlns:a16="http://schemas.microsoft.com/office/drawing/2014/main" id="{CD1FC654-377B-4D3D-B647-67F3F7DC9019}"/>
                  </a:ext>
                </a:extLst>
              </p:cNvPr>
              <p:cNvSpPr txBox="1"/>
              <p:nvPr/>
            </p:nvSpPr>
            <p:spPr>
              <a:xfrm>
                <a:off x="3951259" y="5918759"/>
                <a:ext cx="301686" cy="369332"/>
              </a:xfrm>
              <a:prstGeom prst="rect">
                <a:avLst/>
              </a:prstGeom>
              <a:noFill/>
            </p:spPr>
            <p:txBody>
              <a:bodyPr wrap="none" rtlCol="0">
                <a:spAutoFit/>
              </a:bodyPr>
              <a:lstStyle/>
              <a:p>
                <a:r>
                  <a:rPr lang="en-US" altLang="zh-CN" dirty="0"/>
                  <a:t>2</a:t>
                </a:r>
                <a:endParaRPr lang="zh-CN" altLang="en-US" dirty="0"/>
              </a:p>
            </p:txBody>
          </p:sp>
          <p:sp>
            <p:nvSpPr>
              <p:cNvPr id="227" name="文本框 226">
                <a:extLst>
                  <a:ext uri="{FF2B5EF4-FFF2-40B4-BE49-F238E27FC236}">
                    <a16:creationId xmlns:a16="http://schemas.microsoft.com/office/drawing/2014/main" id="{757A24D9-13C3-4F1E-962D-25890C984C56}"/>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28" name="文本框 227">
                <a:extLst>
                  <a:ext uri="{FF2B5EF4-FFF2-40B4-BE49-F238E27FC236}">
                    <a16:creationId xmlns:a16="http://schemas.microsoft.com/office/drawing/2014/main" id="{F86D5309-7DD4-4465-9093-2DD51A8EBC5F}"/>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cxnSp>
          <p:nvCxnSpPr>
            <p:cNvPr id="170" name="直接箭头连接符 169">
              <a:extLst>
                <a:ext uri="{FF2B5EF4-FFF2-40B4-BE49-F238E27FC236}">
                  <a16:creationId xmlns:a16="http://schemas.microsoft.com/office/drawing/2014/main" id="{2A7E7695-1083-4DC6-A725-7C892B10C59B}"/>
                </a:ext>
              </a:extLst>
            </p:cNvPr>
            <p:cNvCxnSpPr>
              <a:cxnSpLocks/>
            </p:cNvCxnSpPr>
            <p:nvPr/>
          </p:nvCxnSpPr>
          <p:spPr>
            <a:xfrm flipH="1">
              <a:off x="7105119" y="3623706"/>
              <a:ext cx="790343" cy="108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F8C2C337-596A-4101-B8C1-BF018E083072}"/>
                </a:ext>
              </a:extLst>
            </p:cNvPr>
            <p:cNvCxnSpPr>
              <a:cxnSpLocks/>
            </p:cNvCxnSpPr>
            <p:nvPr/>
          </p:nvCxnSpPr>
          <p:spPr>
            <a:xfrm flipH="1">
              <a:off x="7158608" y="2820214"/>
              <a:ext cx="763512" cy="45913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2" name="直接箭头连接符 171">
              <a:extLst>
                <a:ext uri="{FF2B5EF4-FFF2-40B4-BE49-F238E27FC236}">
                  <a16:creationId xmlns:a16="http://schemas.microsoft.com/office/drawing/2014/main" id="{E4536BF0-7462-4865-A2B4-8E849D1226EB}"/>
                </a:ext>
              </a:extLst>
            </p:cNvPr>
            <p:cNvCxnSpPr>
              <a:cxnSpLocks/>
            </p:cNvCxnSpPr>
            <p:nvPr/>
          </p:nvCxnSpPr>
          <p:spPr>
            <a:xfrm flipH="1">
              <a:off x="8809631" y="2737404"/>
              <a:ext cx="658070" cy="1085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3" name="直接箭头连接符 172">
              <a:extLst>
                <a:ext uri="{FF2B5EF4-FFF2-40B4-BE49-F238E27FC236}">
                  <a16:creationId xmlns:a16="http://schemas.microsoft.com/office/drawing/2014/main" id="{822BC2EB-12A2-4445-8B07-1DBA39B22608}"/>
                </a:ext>
              </a:extLst>
            </p:cNvPr>
            <p:cNvCxnSpPr>
              <a:cxnSpLocks/>
            </p:cNvCxnSpPr>
            <p:nvPr/>
          </p:nvCxnSpPr>
          <p:spPr>
            <a:xfrm flipH="1" flipV="1">
              <a:off x="10109961" y="2940432"/>
              <a:ext cx="736576" cy="42583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4" name="直接箭头连接符 173">
              <a:extLst>
                <a:ext uri="{FF2B5EF4-FFF2-40B4-BE49-F238E27FC236}">
                  <a16:creationId xmlns:a16="http://schemas.microsoft.com/office/drawing/2014/main" id="{E3956BD4-3A31-4095-8F52-247420FB7575}"/>
                </a:ext>
              </a:extLst>
            </p:cNvPr>
            <p:cNvCxnSpPr>
              <a:cxnSpLocks/>
            </p:cNvCxnSpPr>
            <p:nvPr/>
          </p:nvCxnSpPr>
          <p:spPr>
            <a:xfrm flipH="1">
              <a:off x="8843362" y="4508571"/>
              <a:ext cx="622444"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5" name="直接箭头连接符 174">
              <a:extLst>
                <a:ext uri="{FF2B5EF4-FFF2-40B4-BE49-F238E27FC236}">
                  <a16:creationId xmlns:a16="http://schemas.microsoft.com/office/drawing/2014/main" id="{931E6340-04D6-4EFB-8C99-AF898D59A4C0}"/>
                </a:ext>
              </a:extLst>
            </p:cNvPr>
            <p:cNvCxnSpPr>
              <a:cxnSpLocks/>
            </p:cNvCxnSpPr>
            <p:nvPr/>
          </p:nvCxnSpPr>
          <p:spPr>
            <a:xfrm flipH="1">
              <a:off x="10205968" y="4020376"/>
              <a:ext cx="573067" cy="409241"/>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76" name="文本框 175">
              <a:extLst>
                <a:ext uri="{FF2B5EF4-FFF2-40B4-BE49-F238E27FC236}">
                  <a16:creationId xmlns:a16="http://schemas.microsoft.com/office/drawing/2014/main" id="{9F0E5F0B-0C46-4654-8C69-5B42E91DDBDE}"/>
                </a:ext>
              </a:extLst>
            </p:cNvPr>
            <p:cNvSpPr txBox="1"/>
            <p:nvPr/>
          </p:nvSpPr>
          <p:spPr>
            <a:xfrm>
              <a:off x="10463093" y="4176268"/>
              <a:ext cx="301686" cy="369332"/>
            </a:xfrm>
            <a:prstGeom prst="rect">
              <a:avLst/>
            </a:prstGeom>
            <a:noFill/>
          </p:spPr>
          <p:txBody>
            <a:bodyPr wrap="none" rtlCol="0">
              <a:spAutoFit/>
            </a:bodyPr>
            <a:lstStyle/>
            <a:p>
              <a:r>
                <a:rPr lang="en-US" altLang="zh-CN" dirty="0"/>
                <a:t>3</a:t>
              </a:r>
              <a:endParaRPr lang="zh-CN" altLang="en-US" dirty="0"/>
            </a:p>
          </p:txBody>
        </p:sp>
        <p:cxnSp>
          <p:nvCxnSpPr>
            <p:cNvPr id="177" name="直接箭头连接符 176">
              <a:extLst>
                <a:ext uri="{FF2B5EF4-FFF2-40B4-BE49-F238E27FC236}">
                  <a16:creationId xmlns:a16="http://schemas.microsoft.com/office/drawing/2014/main" id="{70E79E31-C483-4EC8-8448-0B908534CC10}"/>
                </a:ext>
              </a:extLst>
            </p:cNvPr>
            <p:cNvCxnSpPr>
              <a:cxnSpLocks/>
            </p:cNvCxnSpPr>
            <p:nvPr/>
          </p:nvCxnSpPr>
          <p:spPr>
            <a:xfrm flipH="1" flipV="1">
              <a:off x="8871944" y="3842835"/>
              <a:ext cx="491556" cy="474478"/>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108" name="组合 107">
            <a:extLst>
              <a:ext uri="{FF2B5EF4-FFF2-40B4-BE49-F238E27FC236}">
                <a16:creationId xmlns:a16="http://schemas.microsoft.com/office/drawing/2014/main" id="{B9C7F2D9-32C6-46DF-A5BA-E81EDB23C1E5}"/>
              </a:ext>
            </a:extLst>
          </p:cNvPr>
          <p:cNvGrpSpPr/>
          <p:nvPr/>
        </p:nvGrpSpPr>
        <p:grpSpPr>
          <a:xfrm>
            <a:off x="6402029" y="2624578"/>
            <a:ext cx="4942170" cy="2162559"/>
            <a:chOff x="972988" y="3874477"/>
            <a:chExt cx="6048441" cy="2626102"/>
          </a:xfrm>
        </p:grpSpPr>
        <p:sp>
          <p:nvSpPr>
            <p:cNvPr id="118" name="椭圆 117">
              <a:extLst>
                <a:ext uri="{FF2B5EF4-FFF2-40B4-BE49-F238E27FC236}">
                  <a16:creationId xmlns:a16="http://schemas.microsoft.com/office/drawing/2014/main" id="{46C9519C-61DF-4E4C-8DF6-ACFB570470DC}"/>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文本框 177">
              <a:extLst>
                <a:ext uri="{FF2B5EF4-FFF2-40B4-BE49-F238E27FC236}">
                  <a16:creationId xmlns:a16="http://schemas.microsoft.com/office/drawing/2014/main" id="{FEC038FF-DD0A-4263-8F2C-89D4C257AB57}"/>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sp>
          <p:nvSpPr>
            <p:cNvPr id="179" name="矩形: 圆角 178">
              <a:extLst>
                <a:ext uri="{FF2B5EF4-FFF2-40B4-BE49-F238E27FC236}">
                  <a16:creationId xmlns:a16="http://schemas.microsoft.com/office/drawing/2014/main" id="{9EE33540-0C27-4AF8-85E7-A888F11ACCAD}"/>
                </a:ext>
              </a:extLst>
            </p:cNvPr>
            <p:cNvSpPr/>
            <p:nvPr/>
          </p:nvSpPr>
          <p:spPr>
            <a:xfrm>
              <a:off x="3071446" y="3874477"/>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3013DFFB-3622-4F93-9423-EDB292574167}"/>
                </a:ext>
              </a:extLst>
            </p:cNvPr>
            <p:cNvSpPr txBox="1"/>
            <p:nvPr/>
          </p:nvSpPr>
          <p:spPr>
            <a:xfrm>
              <a:off x="3171091" y="3940268"/>
              <a:ext cx="455536" cy="448498"/>
            </a:xfrm>
            <a:prstGeom prst="rect">
              <a:avLst/>
            </a:prstGeom>
            <a:noFill/>
          </p:spPr>
          <p:txBody>
            <a:bodyPr wrap="none" rtlCol="0">
              <a:spAutoFit/>
            </a:bodyPr>
            <a:lstStyle/>
            <a:p>
              <a:r>
                <a:rPr lang="en-US" altLang="zh-CN" dirty="0"/>
                <a:t>-1</a:t>
              </a:r>
              <a:endParaRPr lang="zh-CN" altLang="en-US" dirty="0"/>
            </a:p>
          </p:txBody>
        </p:sp>
        <p:sp>
          <p:nvSpPr>
            <p:cNvPr id="181" name="矩形: 圆角 180">
              <a:extLst>
                <a:ext uri="{FF2B5EF4-FFF2-40B4-BE49-F238E27FC236}">
                  <a16:creationId xmlns:a16="http://schemas.microsoft.com/office/drawing/2014/main" id="{55C5F45F-3EDA-4F9C-A046-7AAF9B8C37D2}"/>
                </a:ext>
              </a:extLst>
            </p:cNvPr>
            <p:cNvSpPr/>
            <p:nvPr/>
          </p:nvSpPr>
          <p:spPr>
            <a:xfrm>
              <a:off x="3058944" y="4909105"/>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a:extLst>
                <a:ext uri="{FF2B5EF4-FFF2-40B4-BE49-F238E27FC236}">
                  <a16:creationId xmlns:a16="http://schemas.microsoft.com/office/drawing/2014/main" id="{CABF60CF-BF6B-4F44-BF73-36DB8FEC5AE2}"/>
                </a:ext>
              </a:extLst>
            </p:cNvPr>
            <p:cNvSpPr txBox="1"/>
            <p:nvPr/>
          </p:nvSpPr>
          <p:spPr>
            <a:xfrm>
              <a:off x="3147046" y="4958901"/>
              <a:ext cx="455536" cy="448498"/>
            </a:xfrm>
            <a:prstGeom prst="rect">
              <a:avLst/>
            </a:prstGeom>
            <a:noFill/>
          </p:spPr>
          <p:txBody>
            <a:bodyPr wrap="none" rtlCol="0">
              <a:spAutoFit/>
            </a:bodyPr>
            <a:lstStyle/>
            <a:p>
              <a:r>
                <a:rPr lang="en-US" altLang="zh-CN" dirty="0"/>
                <a:t>-1</a:t>
              </a:r>
              <a:endParaRPr lang="zh-CN" altLang="en-US" dirty="0"/>
            </a:p>
          </p:txBody>
        </p:sp>
        <p:sp>
          <p:nvSpPr>
            <p:cNvPr id="183" name="矩形: 圆角 182">
              <a:extLst>
                <a:ext uri="{FF2B5EF4-FFF2-40B4-BE49-F238E27FC236}">
                  <a16:creationId xmlns:a16="http://schemas.microsoft.com/office/drawing/2014/main" id="{7C62EF98-505C-4EA4-84B7-CFD89B117ADA}"/>
                </a:ext>
              </a:extLst>
            </p:cNvPr>
            <p:cNvSpPr/>
            <p:nvPr/>
          </p:nvSpPr>
          <p:spPr>
            <a:xfrm>
              <a:off x="3071446" y="5943733"/>
              <a:ext cx="722191" cy="4689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文本框 186">
              <a:extLst>
                <a:ext uri="{FF2B5EF4-FFF2-40B4-BE49-F238E27FC236}">
                  <a16:creationId xmlns:a16="http://schemas.microsoft.com/office/drawing/2014/main" id="{DD4BD396-50F2-4797-9BB8-699C79B228DA}"/>
                </a:ext>
              </a:extLst>
            </p:cNvPr>
            <p:cNvSpPr txBox="1"/>
            <p:nvPr/>
          </p:nvSpPr>
          <p:spPr>
            <a:xfrm>
              <a:off x="3123001" y="5993527"/>
              <a:ext cx="455536" cy="448498"/>
            </a:xfrm>
            <a:prstGeom prst="rect">
              <a:avLst/>
            </a:prstGeom>
            <a:noFill/>
          </p:spPr>
          <p:txBody>
            <a:bodyPr wrap="none" rtlCol="0">
              <a:spAutoFit/>
            </a:bodyPr>
            <a:lstStyle/>
            <a:p>
              <a:r>
                <a:rPr lang="en-US" altLang="zh-CN" dirty="0"/>
                <a:t>-1</a:t>
              </a:r>
              <a:endParaRPr lang="zh-CN" altLang="en-US" dirty="0"/>
            </a:p>
          </p:txBody>
        </p:sp>
        <p:sp>
          <p:nvSpPr>
            <p:cNvPr id="199" name="椭圆 198">
              <a:extLst>
                <a:ext uri="{FF2B5EF4-FFF2-40B4-BE49-F238E27FC236}">
                  <a16:creationId xmlns:a16="http://schemas.microsoft.com/office/drawing/2014/main" id="{52EA1B9A-0E30-4B14-8D9D-D438647E5883}"/>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1" name="椭圆 200">
              <a:extLst>
                <a:ext uri="{FF2B5EF4-FFF2-40B4-BE49-F238E27FC236}">
                  <a16:creationId xmlns:a16="http://schemas.microsoft.com/office/drawing/2014/main" id="{2C70513C-0D07-4511-9DEF-EFF5AB554A54}"/>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椭圆 207">
              <a:extLst>
                <a:ext uri="{FF2B5EF4-FFF2-40B4-BE49-F238E27FC236}">
                  <a16:creationId xmlns:a16="http://schemas.microsoft.com/office/drawing/2014/main" id="{02E6A3D5-BD5A-4F65-BAB4-709D0E1730DE}"/>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6" name="文本框 225">
              <a:extLst>
                <a:ext uri="{FF2B5EF4-FFF2-40B4-BE49-F238E27FC236}">
                  <a16:creationId xmlns:a16="http://schemas.microsoft.com/office/drawing/2014/main" id="{DE0D5238-A5E7-464D-9644-5B5020CDD80B}"/>
                </a:ext>
              </a:extLst>
            </p:cNvPr>
            <p:cNvSpPr txBox="1"/>
            <p:nvPr/>
          </p:nvSpPr>
          <p:spPr>
            <a:xfrm>
              <a:off x="4803531" y="4020859"/>
              <a:ext cx="455536" cy="448498"/>
            </a:xfrm>
            <a:prstGeom prst="rect">
              <a:avLst/>
            </a:prstGeom>
            <a:noFill/>
          </p:spPr>
          <p:txBody>
            <a:bodyPr wrap="none" rtlCol="0">
              <a:spAutoFit/>
            </a:bodyPr>
            <a:lstStyle/>
            <a:p>
              <a:r>
                <a:rPr lang="en-US" altLang="zh-CN" dirty="0"/>
                <a:t>-1</a:t>
              </a:r>
              <a:endParaRPr lang="zh-CN" altLang="en-US" dirty="0"/>
            </a:p>
          </p:txBody>
        </p:sp>
        <p:sp>
          <p:nvSpPr>
            <p:cNvPr id="229" name="文本框 228">
              <a:extLst>
                <a:ext uri="{FF2B5EF4-FFF2-40B4-BE49-F238E27FC236}">
                  <a16:creationId xmlns:a16="http://schemas.microsoft.com/office/drawing/2014/main" id="{27515BA8-A3A6-4E05-B49B-3D5415198DD0}"/>
                </a:ext>
              </a:extLst>
            </p:cNvPr>
            <p:cNvSpPr txBox="1"/>
            <p:nvPr/>
          </p:nvSpPr>
          <p:spPr>
            <a:xfrm>
              <a:off x="4794595" y="5028898"/>
              <a:ext cx="455536" cy="448498"/>
            </a:xfrm>
            <a:prstGeom prst="rect">
              <a:avLst/>
            </a:prstGeom>
            <a:noFill/>
          </p:spPr>
          <p:txBody>
            <a:bodyPr wrap="none" rtlCol="0">
              <a:spAutoFit/>
            </a:bodyPr>
            <a:lstStyle/>
            <a:p>
              <a:r>
                <a:rPr lang="en-US" altLang="zh-CN" dirty="0"/>
                <a:t>-1</a:t>
              </a:r>
              <a:endParaRPr lang="zh-CN" altLang="en-US" dirty="0"/>
            </a:p>
          </p:txBody>
        </p:sp>
        <p:sp>
          <p:nvSpPr>
            <p:cNvPr id="230" name="文本框 229">
              <a:extLst>
                <a:ext uri="{FF2B5EF4-FFF2-40B4-BE49-F238E27FC236}">
                  <a16:creationId xmlns:a16="http://schemas.microsoft.com/office/drawing/2014/main" id="{C72E150B-77C1-4DED-AB19-C6E29AACC12C}"/>
                </a:ext>
              </a:extLst>
            </p:cNvPr>
            <p:cNvSpPr txBox="1"/>
            <p:nvPr/>
          </p:nvSpPr>
          <p:spPr>
            <a:xfrm>
              <a:off x="4801873" y="6020847"/>
              <a:ext cx="455536" cy="448498"/>
            </a:xfrm>
            <a:prstGeom prst="rect">
              <a:avLst/>
            </a:prstGeom>
            <a:noFill/>
          </p:spPr>
          <p:txBody>
            <a:bodyPr wrap="none" rtlCol="0">
              <a:spAutoFit/>
            </a:bodyPr>
            <a:lstStyle/>
            <a:p>
              <a:r>
                <a:rPr lang="en-US" altLang="zh-CN" dirty="0"/>
                <a:t>-1</a:t>
              </a:r>
              <a:endParaRPr lang="zh-CN" altLang="en-US" dirty="0"/>
            </a:p>
          </p:txBody>
        </p:sp>
        <p:sp>
          <p:nvSpPr>
            <p:cNvPr id="231" name="椭圆 230">
              <a:extLst>
                <a:ext uri="{FF2B5EF4-FFF2-40B4-BE49-F238E27FC236}">
                  <a16:creationId xmlns:a16="http://schemas.microsoft.com/office/drawing/2014/main" id="{9EF035E0-B9FE-4AC1-BB1A-7DC2F43D7B95}"/>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文本框 233">
              <a:extLst>
                <a:ext uri="{FF2B5EF4-FFF2-40B4-BE49-F238E27FC236}">
                  <a16:creationId xmlns:a16="http://schemas.microsoft.com/office/drawing/2014/main" id="{236D5960-E6AA-42EB-84DE-5470A691542C}"/>
                </a:ext>
              </a:extLst>
            </p:cNvPr>
            <p:cNvSpPr txBox="1"/>
            <p:nvPr/>
          </p:nvSpPr>
          <p:spPr>
            <a:xfrm>
              <a:off x="6458164" y="4941408"/>
              <a:ext cx="455536" cy="448498"/>
            </a:xfrm>
            <a:prstGeom prst="rect">
              <a:avLst/>
            </a:prstGeom>
            <a:noFill/>
          </p:spPr>
          <p:txBody>
            <a:bodyPr wrap="none" rtlCol="0">
              <a:spAutoFit/>
            </a:bodyPr>
            <a:lstStyle/>
            <a:p>
              <a:r>
                <a:rPr lang="en-US" altLang="zh-CN" dirty="0"/>
                <a:t>-1</a:t>
              </a:r>
              <a:endParaRPr lang="zh-CN" altLang="en-US" dirty="0"/>
            </a:p>
          </p:txBody>
        </p:sp>
        <p:sp>
          <p:nvSpPr>
            <p:cNvPr id="246" name="文本框 245">
              <a:extLst>
                <a:ext uri="{FF2B5EF4-FFF2-40B4-BE49-F238E27FC236}">
                  <a16:creationId xmlns:a16="http://schemas.microsoft.com/office/drawing/2014/main" id="{F7899DB8-F73C-4F98-9BFD-E6DA25D1AE77}"/>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247" name="文本框 246">
              <a:extLst>
                <a:ext uri="{FF2B5EF4-FFF2-40B4-BE49-F238E27FC236}">
                  <a16:creationId xmlns:a16="http://schemas.microsoft.com/office/drawing/2014/main" id="{66FB7D18-2890-452E-91F9-6D4515AF5572}"/>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spTree>
    <p:extLst>
      <p:ext uri="{BB962C8B-B14F-4D97-AF65-F5344CB8AC3E}">
        <p14:creationId xmlns:p14="http://schemas.microsoft.com/office/powerpoint/2010/main" val="1933041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1" y="299097"/>
            <a:ext cx="1162593"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65DD941-C8D1-423F-AC50-7170F52F41C5}"/>
                  </a:ext>
                </a:extLst>
              </p:cNvPr>
              <p:cNvSpPr txBox="1"/>
              <p:nvPr/>
            </p:nvSpPr>
            <p:spPr>
              <a:xfrm>
                <a:off x="988592" y="1070913"/>
                <a:ext cx="10099431" cy="4278094"/>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复杂度分析</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时间复杂度的组成主要有两部分，分别是单轮增广的时间复杂度和增广轮数</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①单轮增广的时间复杂度：</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Dinic</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算法采用</a:t>
                </a:r>
                <a:r>
                  <a:rPr lang="zh-CN" altLang="en-US" b="1" kern="100" dirty="0">
                    <a:latin typeface="华文楷体" panose="02010600040101010101" pitchFamily="2" charset="-122"/>
                    <a:ea typeface="华文楷体" panose="02010600040101010101" pitchFamily="2" charset="-122"/>
                    <a:cs typeface="Times New Roman" panose="02020603050405020304" pitchFamily="18" charset="0"/>
                  </a:rPr>
                  <a:t>了当前弧优化</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，即记录一个点上一次</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DFS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所到之处，避免了重复访问之前走过的边。</a:t>
                </a: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考虑阻塞流</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中的每条增广路，它们都是在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G</a:t>
                </a: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上每次沿当前弧跳转而得到的结果，其中每条增广路经历的跳转次数</a:t>
                </a:r>
                <a:r>
                  <a:rPr lang="zh-CN" altLang="zh-CN" b="1" kern="100" dirty="0">
                    <a:latin typeface="华文楷体" panose="02010600040101010101" pitchFamily="2" charset="-122"/>
                    <a:ea typeface="华文楷体" panose="02010600040101010101" pitchFamily="2" charset="-122"/>
                    <a:cs typeface="Times New Roman" panose="02020603050405020304" pitchFamily="18" charset="0"/>
                  </a:rPr>
                  <a:t>不可能多于</a:t>
                </a:r>
                <a:r>
                  <a:rPr lang="en-US" altLang="zh-CN" b="1"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每找到一条增广路就有一条饱和边消失（剩余容量清零）。考虑阻塞流</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中的每条增广路，我们将被它们清零的饱和边形成的边集记作</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。考虑到</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G</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分层的性质，饱和边消失后其反向边不可能在同一轮增广内被其他增广路经过，因此，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是</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的子集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此外，对于沿当前弧跳转但由于某个位置阻塞所以没有成功得到增广路的情形，我们将这些不完整的路径上的最后一条边形成的边集记作</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的成员不饱和，所以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E1</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与</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不交，且</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E1∪E2</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仍是 </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E</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的子集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由于每条边都不会花费超</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次跳转，因此单轮增广的时间复杂度为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smtClean="0">
                        <a:latin typeface="Cambria Math" panose="02040503050406030204" pitchFamily="18" charset="0"/>
                      </a:rPr>
                      <m:t>𝑉</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65DD941-C8D1-423F-AC50-7170F52F41C5}"/>
                  </a:ext>
                </a:extLst>
              </p:cNvPr>
              <p:cNvSpPr txBox="1">
                <a:spLocks noRot="1" noChangeAspect="1" noMove="1" noResize="1" noEditPoints="1" noAdjustHandles="1" noChangeArrowheads="1" noChangeShapeType="1" noTextEdit="1"/>
              </p:cNvSpPr>
              <p:nvPr/>
            </p:nvSpPr>
            <p:spPr>
              <a:xfrm>
                <a:off x="988592" y="1070913"/>
                <a:ext cx="10099431" cy="4278094"/>
              </a:xfrm>
              <a:prstGeom prst="rect">
                <a:avLst/>
              </a:prstGeom>
              <a:blipFill>
                <a:blip r:embed="rId3"/>
                <a:stretch>
                  <a:fillRect l="-604" t="-856" r="-543"/>
                </a:stretch>
              </a:blipFill>
            </p:spPr>
            <p:txBody>
              <a:bodyPr/>
              <a:lstStyle/>
              <a:p>
                <a:r>
                  <a:rPr lang="zh-CN" altLang="en-US">
                    <a:noFill/>
                  </a:rPr>
                  <a:t> </a:t>
                </a:r>
              </a:p>
            </p:txBody>
          </p:sp>
        </mc:Fallback>
      </mc:AlternateContent>
      <p:pic>
        <p:nvPicPr>
          <p:cNvPr id="1042" name="Picture 18">
            <a:extLst>
              <a:ext uri="{FF2B5EF4-FFF2-40B4-BE49-F238E27FC236}">
                <a16:creationId xmlns:a16="http://schemas.microsoft.com/office/drawing/2014/main" id="{1BED5C72-AABB-4BB8-8508-B1FB320C2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74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15C4397A-005B-453A-BF80-C202CF5E49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673"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DD92400-77BF-45A6-8AF9-E6FE8DFF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19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178B9AAD-C845-4524-B8A6-406E9A1CE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7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47EC7B53-C1EA-4991-A7D2-6E382C9AC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779095F6-2B11-4A15-A320-8456E6ADC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4E6A7BE9-740E-43BD-8385-95E37EADB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74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25DA4395-EC24-4796-A227-52BD18F6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4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91DFA3E3-39CB-4135-B88B-D777162A5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a:extLst>
              <a:ext uri="{FF2B5EF4-FFF2-40B4-BE49-F238E27FC236}">
                <a16:creationId xmlns:a16="http://schemas.microsoft.com/office/drawing/2014/main" id="{537C0685-90A0-4A04-9844-704645261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73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951782C-D844-476D-82AD-EBB229770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a:extLst>
              <a:ext uri="{FF2B5EF4-FFF2-40B4-BE49-F238E27FC236}">
                <a16:creationId xmlns:a16="http://schemas.microsoft.com/office/drawing/2014/main" id="{C93C616D-D2D9-443F-BB92-822D7F3A8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7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E2D8BDE9-0F8A-499D-AE50-9B4078E12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30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a:extLst>
              <a:ext uri="{FF2B5EF4-FFF2-40B4-BE49-F238E27FC236}">
                <a16:creationId xmlns:a16="http://schemas.microsoft.com/office/drawing/2014/main" id="{D21B2F82-3055-429B-B4AE-A0BC3BD27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4638" y="-6826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7773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1" y="299097"/>
            <a:ext cx="1162593"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err="1">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Dinic</a:t>
              </a:r>
              <a:endPar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endParaRP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365DD941-C8D1-423F-AC50-7170F52F41C5}"/>
                  </a:ext>
                </a:extLst>
              </p:cNvPr>
              <p:cNvSpPr txBox="1"/>
              <p:nvPr/>
            </p:nvSpPr>
            <p:spPr>
              <a:xfrm>
                <a:off x="988592" y="1070913"/>
                <a:ext cx="10099431" cy="2405915"/>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复杂度分析</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时间复杂度的组成主要有两部分，分别是单轮增广的时间复杂度和增广轮数</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②增广轮数：采用</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BFS</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生成了深度图，其深度显然不可能超过</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|V|</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，我们可以证明知道在每次增广过程中深度图的深度都是严格递增的，因此可以知道增广的轮数是</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r>
                      <a:rPr lang="en-US" altLang="zh-CN" i="1" smtClean="0">
                        <a:latin typeface="Cambria Math" panose="02040503050406030204" pitchFamily="18" charset="0"/>
                      </a:rPr>
                      <m:t>𝑉</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因此总的时间复杂度为</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𝑉</m:t>
                        </m:r>
                      </m:e>
                      <m:sup>
                        <m:r>
                          <a:rPr lang="en-US" altLang="zh-CN" b="0" i="1" smtClean="0">
                            <a:latin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𝐸</m:t>
                    </m:r>
                    <m:r>
                      <a:rPr lang="en-US" altLang="zh-CN" i="1">
                        <a:latin typeface="Cambria Math" panose="02040503050406030204" pitchFamily="18" charset="0"/>
                      </a:rPr>
                      <m:t>)</m:t>
                    </m:r>
                  </m:oMath>
                </a14:m>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365DD941-C8D1-423F-AC50-7170F52F41C5}"/>
                  </a:ext>
                </a:extLst>
              </p:cNvPr>
              <p:cNvSpPr txBox="1">
                <a:spLocks noRot="1" noChangeAspect="1" noMove="1" noResize="1" noEditPoints="1" noAdjustHandles="1" noChangeArrowheads="1" noChangeShapeType="1" noTextEdit="1"/>
              </p:cNvSpPr>
              <p:nvPr/>
            </p:nvSpPr>
            <p:spPr>
              <a:xfrm>
                <a:off x="988592" y="1070913"/>
                <a:ext cx="10099431" cy="2405915"/>
              </a:xfrm>
              <a:prstGeom prst="rect">
                <a:avLst/>
              </a:prstGeom>
              <a:blipFill>
                <a:blip r:embed="rId3"/>
                <a:stretch>
                  <a:fillRect l="-604" t="-1523" r="-543"/>
                </a:stretch>
              </a:blipFill>
            </p:spPr>
            <p:txBody>
              <a:bodyPr/>
              <a:lstStyle/>
              <a:p>
                <a:r>
                  <a:rPr lang="zh-CN" altLang="en-US">
                    <a:noFill/>
                  </a:rPr>
                  <a:t> </a:t>
                </a:r>
              </a:p>
            </p:txBody>
          </p:sp>
        </mc:Fallback>
      </mc:AlternateContent>
      <p:pic>
        <p:nvPicPr>
          <p:cNvPr id="1042" name="Picture 18">
            <a:extLst>
              <a:ext uri="{FF2B5EF4-FFF2-40B4-BE49-F238E27FC236}">
                <a16:creationId xmlns:a16="http://schemas.microsoft.com/office/drawing/2014/main" id="{1BED5C72-AABB-4BB8-8508-B1FB320C20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74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15C4397A-005B-453A-BF80-C202CF5E49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0673"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DD92400-77BF-45A6-8AF9-E6FE8DFFE8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19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178B9AAD-C845-4524-B8A6-406E9A1CE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77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47EC7B53-C1EA-4991-A7D2-6E382C9AC4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68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779095F6-2B11-4A15-A320-8456E6ADCE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2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4E6A7BE9-740E-43BD-8385-95E37EADB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474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25DA4395-EC24-4796-A227-52BD18F66A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34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91DFA3E3-39CB-4135-B88B-D777162A5B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2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a:extLst>
              <a:ext uri="{FF2B5EF4-FFF2-40B4-BE49-F238E27FC236}">
                <a16:creationId xmlns:a16="http://schemas.microsoft.com/office/drawing/2014/main" id="{537C0685-90A0-4A04-9844-704645261C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373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951782C-D844-476D-82AD-EBB2297703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5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a:extLst>
              <a:ext uri="{FF2B5EF4-FFF2-40B4-BE49-F238E27FC236}">
                <a16:creationId xmlns:a16="http://schemas.microsoft.com/office/drawing/2014/main" id="{C93C616D-D2D9-443F-BB92-822D7F3A8B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27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E2D8BDE9-0F8A-499D-AE50-9B4078E121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30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a:extLst>
              <a:ext uri="{FF2B5EF4-FFF2-40B4-BE49-F238E27FC236}">
                <a16:creationId xmlns:a16="http://schemas.microsoft.com/office/drawing/2014/main" id="{D21B2F82-3055-429B-B4AE-A0BC3BD276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64638" y="-68263"/>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7240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990809" y="3337688"/>
            <a:ext cx="5826050" cy="1519063"/>
            <a:chOff x="2838305" y="2718755"/>
            <a:chExt cx="5826050" cy="1519063"/>
          </a:xfrm>
        </p:grpSpPr>
        <p:sp>
          <p:nvSpPr>
            <p:cNvPr id="12" name="文本框 11"/>
            <p:cNvSpPr txBox="1"/>
            <p:nvPr/>
          </p:nvSpPr>
          <p:spPr>
            <a:xfrm>
              <a:off x="2864980" y="2718755"/>
              <a:ext cx="5799375" cy="923330"/>
            </a:xfrm>
            <a:prstGeom prst="rect">
              <a:avLst/>
            </a:prstGeom>
            <a:noFill/>
          </p:spPr>
          <p:txBody>
            <a:bodyPr wrap="square" rtlCol="0">
              <a:spAutoFit/>
            </a:bodyPr>
            <a:lstStyle/>
            <a:p>
              <a:pPr algn="ctr"/>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流网络的构造原理</a:t>
              </a:r>
            </a:p>
          </p:txBody>
        </p:sp>
        <p:sp>
          <p:nvSpPr>
            <p:cNvPr id="13" name="文本框 12"/>
            <p:cNvSpPr txBox="1"/>
            <p:nvPr/>
          </p:nvSpPr>
          <p:spPr>
            <a:xfrm>
              <a:off x="2838305" y="3960819"/>
              <a:ext cx="5563054" cy="276999"/>
            </a:xfrm>
            <a:prstGeom prst="rect">
              <a:avLst/>
            </a:prstGeom>
            <a:noFill/>
          </p:spPr>
          <p:txBody>
            <a:bodyPr wrap="square" rtlCol="0">
              <a:spAutoFit/>
            </a:bodyPr>
            <a:lstStyle/>
            <a:p>
              <a:endParaRPr lang="zh-CN" altLang="en-US" sz="1200"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20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1" y="299097"/>
            <a:ext cx="1602209"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数据展示</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365DD941-C8D1-423F-AC50-7170F52F41C5}"/>
              </a:ext>
            </a:extLst>
          </p:cNvPr>
          <p:cNvSpPr txBox="1"/>
          <p:nvPr/>
        </p:nvSpPr>
        <p:spPr>
          <a:xfrm>
            <a:off x="988592" y="1070913"/>
            <a:ext cx="10099431" cy="677108"/>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验证</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运行论文中的部分样例，输出非平凡淘汰的队伍名称，记录三种方法的运行时间，</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pic>
        <p:nvPicPr>
          <p:cNvPr id="1042" name="Picture 18">
            <a:extLst>
              <a:ext uri="{FF2B5EF4-FFF2-40B4-BE49-F238E27FC236}">
                <a16:creationId xmlns:a16="http://schemas.microsoft.com/office/drawing/2014/main" id="{1BED5C72-AABB-4BB8-8508-B1FB320C2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74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a:extLst>
              <a:ext uri="{FF2B5EF4-FFF2-40B4-BE49-F238E27FC236}">
                <a16:creationId xmlns:a16="http://schemas.microsoft.com/office/drawing/2014/main" id="{15C4397A-005B-453A-BF80-C202CF5E49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73"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FDD92400-77BF-45A6-8AF9-E6FE8DFFE8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4198" y="3946891"/>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178B9AAD-C845-4524-B8A6-406E9A1CE0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77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3">
            <a:extLst>
              <a:ext uri="{FF2B5EF4-FFF2-40B4-BE49-F238E27FC236}">
                <a16:creationId xmlns:a16="http://schemas.microsoft.com/office/drawing/2014/main" id="{47EC7B53-C1EA-4991-A7D2-6E382C9AC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68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779095F6-2B11-4A15-A320-8456E6ADC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2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5">
            <a:extLst>
              <a:ext uri="{FF2B5EF4-FFF2-40B4-BE49-F238E27FC236}">
                <a16:creationId xmlns:a16="http://schemas.microsoft.com/office/drawing/2014/main" id="{4E6A7BE9-740E-43BD-8385-95E37EADBF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74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25DA4395-EC24-4796-A227-52BD18F66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48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91DFA3E3-39CB-4135-B88B-D777162A5B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2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a:extLst>
              <a:ext uri="{FF2B5EF4-FFF2-40B4-BE49-F238E27FC236}">
                <a16:creationId xmlns:a16="http://schemas.microsoft.com/office/drawing/2014/main" id="{537C0685-90A0-4A04-9844-704645261C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373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2951782C-D844-476D-82AD-EBB2297703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546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31">
            <a:extLst>
              <a:ext uri="{FF2B5EF4-FFF2-40B4-BE49-F238E27FC236}">
                <a16:creationId xmlns:a16="http://schemas.microsoft.com/office/drawing/2014/main" id="{C93C616D-D2D9-443F-BB92-822D7F3A8B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788"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a:extLst>
              <a:ext uri="{FF2B5EF4-FFF2-40B4-BE49-F238E27FC236}">
                <a16:creationId xmlns:a16="http://schemas.microsoft.com/office/drawing/2014/main" id="{E2D8BDE9-0F8A-499D-AE50-9B4078E12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3013" y="-68263"/>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33">
            <a:extLst>
              <a:ext uri="{FF2B5EF4-FFF2-40B4-BE49-F238E27FC236}">
                <a16:creationId xmlns:a16="http://schemas.microsoft.com/office/drawing/2014/main" id="{D21B2F82-3055-429B-B4AE-A0BC3BD276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4638" y="-68263"/>
            <a:ext cx="9525" cy="95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a:extLst>
              <a:ext uri="{FF2B5EF4-FFF2-40B4-BE49-F238E27FC236}">
                <a16:creationId xmlns:a16="http://schemas.microsoft.com/office/drawing/2014/main" id="{F710675E-6841-431B-9DE8-8F8EE030E5BA}"/>
              </a:ext>
            </a:extLst>
          </p:cNvPr>
          <p:cNvGraphicFramePr>
            <a:graphicFrameLocks noGrp="1"/>
          </p:cNvGraphicFramePr>
          <p:nvPr>
            <p:extLst>
              <p:ext uri="{D42A27DB-BD31-4B8C-83A1-F6EECF244321}">
                <p14:modId xmlns:p14="http://schemas.microsoft.com/office/powerpoint/2010/main" val="4053792028"/>
              </p:ext>
            </p:extLst>
          </p:nvPr>
        </p:nvGraphicFramePr>
        <p:xfrm>
          <a:off x="2458659" y="1884110"/>
          <a:ext cx="6604000" cy="889000"/>
        </p:xfrm>
        <a:graphic>
          <a:graphicData uri="http://schemas.openxmlformats.org/drawingml/2006/table">
            <a:tbl>
              <a:tblPr/>
              <a:tblGrid>
                <a:gridCol w="660400">
                  <a:extLst>
                    <a:ext uri="{9D8B030D-6E8A-4147-A177-3AD203B41FA5}">
                      <a16:colId xmlns:a16="http://schemas.microsoft.com/office/drawing/2014/main" val="3758271406"/>
                    </a:ext>
                  </a:extLst>
                </a:gridCol>
                <a:gridCol w="660400">
                  <a:extLst>
                    <a:ext uri="{9D8B030D-6E8A-4147-A177-3AD203B41FA5}">
                      <a16:colId xmlns:a16="http://schemas.microsoft.com/office/drawing/2014/main" val="2805123240"/>
                    </a:ext>
                  </a:extLst>
                </a:gridCol>
                <a:gridCol w="660400">
                  <a:extLst>
                    <a:ext uri="{9D8B030D-6E8A-4147-A177-3AD203B41FA5}">
                      <a16:colId xmlns:a16="http://schemas.microsoft.com/office/drawing/2014/main" val="1628221250"/>
                    </a:ext>
                  </a:extLst>
                </a:gridCol>
                <a:gridCol w="660400">
                  <a:extLst>
                    <a:ext uri="{9D8B030D-6E8A-4147-A177-3AD203B41FA5}">
                      <a16:colId xmlns:a16="http://schemas.microsoft.com/office/drawing/2014/main" val="1421269440"/>
                    </a:ext>
                  </a:extLst>
                </a:gridCol>
                <a:gridCol w="660400">
                  <a:extLst>
                    <a:ext uri="{9D8B030D-6E8A-4147-A177-3AD203B41FA5}">
                      <a16:colId xmlns:a16="http://schemas.microsoft.com/office/drawing/2014/main" val="1506668459"/>
                    </a:ext>
                  </a:extLst>
                </a:gridCol>
                <a:gridCol w="660400">
                  <a:extLst>
                    <a:ext uri="{9D8B030D-6E8A-4147-A177-3AD203B41FA5}">
                      <a16:colId xmlns:a16="http://schemas.microsoft.com/office/drawing/2014/main" val="2935280422"/>
                    </a:ext>
                  </a:extLst>
                </a:gridCol>
                <a:gridCol w="660400">
                  <a:extLst>
                    <a:ext uri="{9D8B030D-6E8A-4147-A177-3AD203B41FA5}">
                      <a16:colId xmlns:a16="http://schemas.microsoft.com/office/drawing/2014/main" val="2821782061"/>
                    </a:ext>
                  </a:extLst>
                </a:gridCol>
                <a:gridCol w="660400">
                  <a:extLst>
                    <a:ext uri="{9D8B030D-6E8A-4147-A177-3AD203B41FA5}">
                      <a16:colId xmlns:a16="http://schemas.microsoft.com/office/drawing/2014/main" val="2795972159"/>
                    </a:ext>
                  </a:extLst>
                </a:gridCol>
                <a:gridCol w="660400">
                  <a:extLst>
                    <a:ext uri="{9D8B030D-6E8A-4147-A177-3AD203B41FA5}">
                      <a16:colId xmlns:a16="http://schemas.microsoft.com/office/drawing/2014/main" val="2079161095"/>
                    </a:ext>
                  </a:extLst>
                </a:gridCol>
                <a:gridCol w="660400">
                  <a:extLst>
                    <a:ext uri="{9D8B030D-6E8A-4147-A177-3AD203B41FA5}">
                      <a16:colId xmlns:a16="http://schemas.microsoft.com/office/drawing/2014/main" val="693169804"/>
                    </a:ext>
                  </a:extLst>
                </a:gridCol>
              </a:tblGrid>
              <a:tr h="177800">
                <a:tc>
                  <a:txBody>
                    <a:bodyPr/>
                    <a:lstStyle/>
                    <a:p>
                      <a:pPr algn="ctr" fontAlgn="ctr"/>
                      <a:r>
                        <a:rPr lang="zh-CN" altLang="en-US" sz="1100" b="0" i="0" u="none" strike="noStrike">
                          <a:solidFill>
                            <a:srgbClr val="000000"/>
                          </a:solidFill>
                          <a:effectLst/>
                          <a:latin typeface="等线" panose="02010600030101010101" pitchFamily="2" charset="-122"/>
                          <a:ea typeface="等线" panose="02010600030101010101" pitchFamily="2" charset="-122"/>
                        </a:rPr>
                        <a:t>方法</a:t>
                      </a:r>
                      <a:r>
                        <a:rPr lang="en-US" altLang="zh-CN" sz="1100" b="0" i="0" u="none" strike="noStrike">
                          <a:solidFill>
                            <a:srgbClr val="000000"/>
                          </a:solidFill>
                          <a:effectLst/>
                          <a:latin typeface="等线" panose="02010600030101010101" pitchFamily="2" charset="-122"/>
                          <a:ea typeface="等线" panose="02010600030101010101" pitchFamily="2" charset="-122"/>
                        </a:rPr>
                        <a:t>\</a:t>
                      </a:r>
                      <a:r>
                        <a:rPr lang="zh-CN" altLang="en-US" sz="1100" b="0" i="0" u="none" strike="noStrike">
                          <a:solidFill>
                            <a:srgbClr val="000000"/>
                          </a:solidFill>
                          <a:effectLst/>
                          <a:latin typeface="等线" panose="02010600030101010101" pitchFamily="2" charset="-122"/>
                          <a:ea typeface="等线" panose="02010600030101010101" pitchFamily="2" charset="-122"/>
                        </a:rPr>
                        <a:t>图</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teams4a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teams32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teams42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teams48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teams54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5062599"/>
                  </a:ext>
                </a:extLst>
              </a:tr>
              <a:tr h="177800">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dinic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191528"/>
                  </a:ext>
                </a:extLst>
              </a:tr>
              <a:tr h="177800">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FF</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61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6737844"/>
                  </a:ext>
                </a:extLst>
              </a:tr>
              <a:tr h="177800">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EK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241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491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895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6507324"/>
                  </a:ext>
                </a:extLst>
              </a:tr>
              <a:tr h="177800">
                <a:tc>
                  <a:txBody>
                    <a:bodyPr/>
                    <a:lstStyle/>
                    <a:p>
                      <a:pPr algn="ctr" fontAlgn="ctr"/>
                      <a:r>
                        <a:rPr lang="en-US" sz="1100" b="0" i="0" u="none" strike="noStrike">
                          <a:solidFill>
                            <a:srgbClr val="000000"/>
                          </a:solidFill>
                          <a:effectLst/>
                          <a:latin typeface="等线" panose="02010600030101010101" pitchFamily="2" charset="-122"/>
                          <a:ea typeface="等线" panose="02010600030101010101" pitchFamily="2" charset="-122"/>
                        </a:rPr>
                        <a:t>EK-vector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198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265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a:solidFill>
                            <a:srgbClr val="000000"/>
                          </a:solidFill>
                          <a:effectLst/>
                          <a:latin typeface="等线" panose="02010600030101010101" pitchFamily="2" charset="-122"/>
                          <a:ea typeface="等线" panose="02010600030101010101" pitchFamily="2" charset="-122"/>
                        </a:rPr>
                        <a:t>358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100" b="0" i="0" u="none" strike="noStrike" dirty="0">
                          <a:solidFill>
                            <a:srgbClr val="000000"/>
                          </a:solidFill>
                          <a:effectLst/>
                          <a:latin typeface="等线" panose="02010600030101010101" pitchFamily="2" charset="-122"/>
                          <a:ea typeface="等线" panose="02010600030101010101" pitchFamily="2" charset="-122"/>
                        </a:rPr>
                        <a:t>679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1619988"/>
                  </a:ext>
                </a:extLst>
              </a:tr>
            </a:tbl>
          </a:graphicData>
        </a:graphic>
      </p:graphicFrame>
      <p:pic>
        <p:nvPicPr>
          <p:cNvPr id="6" name="图片 5">
            <a:extLst>
              <a:ext uri="{FF2B5EF4-FFF2-40B4-BE49-F238E27FC236}">
                <a16:creationId xmlns:a16="http://schemas.microsoft.com/office/drawing/2014/main" id="{2C8EF3EF-C0BA-48AC-B221-B0AD743B60FB}"/>
              </a:ext>
            </a:extLst>
          </p:cNvPr>
          <p:cNvPicPr>
            <a:picLocks noChangeAspect="1"/>
          </p:cNvPicPr>
          <p:nvPr/>
        </p:nvPicPr>
        <p:blipFill>
          <a:blip r:embed="rId4"/>
          <a:stretch>
            <a:fillRect/>
          </a:stretch>
        </p:blipFill>
        <p:spPr>
          <a:xfrm>
            <a:off x="2851027" y="3101078"/>
            <a:ext cx="5962405" cy="3328704"/>
          </a:xfrm>
          <a:prstGeom prst="rect">
            <a:avLst/>
          </a:prstGeom>
        </p:spPr>
      </p:pic>
    </p:spTree>
    <p:extLst>
      <p:ext uri="{BB962C8B-B14F-4D97-AF65-F5344CB8AC3E}">
        <p14:creationId xmlns:p14="http://schemas.microsoft.com/office/powerpoint/2010/main" val="3309059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11365" y="-5862"/>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文本框 29"/>
          <p:cNvSpPr txBox="1"/>
          <p:nvPr/>
        </p:nvSpPr>
        <p:spPr>
          <a:xfrm>
            <a:off x="2995748" y="4534171"/>
            <a:ext cx="6696209" cy="1446550"/>
          </a:xfrm>
          <a:prstGeom prst="rect">
            <a:avLst/>
          </a:prstGeom>
          <a:noFill/>
        </p:spPr>
        <p:txBody>
          <a:bodyPr wrap="square" rtlCol="0">
            <a:spAutoFit/>
          </a:bodyPr>
          <a:lstStyle/>
          <a:p>
            <a:pPr algn="dist"/>
            <a:r>
              <a:rPr lang="zh-CN" altLang="en-US" sz="4400" b="1" dirty="0">
                <a:latin typeface="微软雅黑" panose="020B0503020204020204" pitchFamily="34" charset="-122"/>
                <a:ea typeface="微软雅黑" panose="020B0503020204020204" pitchFamily="34" charset="-122"/>
                <a:sym typeface="FZHei-B01S" panose="02010601030101010101" pitchFamily="2" charset="-122"/>
              </a:rPr>
              <a:t>谢谢观看</a:t>
            </a:r>
          </a:p>
          <a:p>
            <a:pPr algn="dist"/>
            <a:r>
              <a:rPr lang="zh-CN" altLang="en-US" sz="4400" b="1" dirty="0">
                <a:solidFill>
                  <a:schemeClr val="bg1"/>
                </a:solidFill>
                <a:latin typeface="微软雅黑" panose="020B0503020204020204" pitchFamily="34" charset="-122"/>
                <a:ea typeface="微软雅黑" panose="020B0503020204020204" pitchFamily="34" charset="-122"/>
                <a:sym typeface="FZHei-B01S" panose="02010601030101010101" pitchFamily="2" charset="-122"/>
              </a:rPr>
              <a:t>谢</a:t>
            </a:r>
            <a:endParaRPr lang="zh-CN" altLang="en-US" sz="4400" b="1" dirty="0">
              <a:latin typeface="微软雅黑" panose="020B0503020204020204" pitchFamily="34" charset="-122"/>
              <a:ea typeface="微软雅黑" panose="020B0503020204020204" pitchFamily="34" charset="-122"/>
              <a:sym typeface="FZHei-B01S" panose="02010601030101010101" pitchFamily="2" charset="-122"/>
            </a:endParaRPr>
          </a:p>
        </p:txBody>
      </p:sp>
      <p:pic>
        <p:nvPicPr>
          <p:cNvPr id="32" name="图片 31"/>
          <p:cNvPicPr>
            <a:picLocks noChangeAspect="1"/>
          </p:cNvPicPr>
          <p:nvPr/>
        </p:nvPicPr>
        <p:blipFill>
          <a:blip r:embed="rId3"/>
          <a:stretch>
            <a:fillRect/>
          </a:stretch>
        </p:blipFill>
        <p:spPr>
          <a:xfrm>
            <a:off x="4478288" y="1240028"/>
            <a:ext cx="3235424" cy="3257892"/>
          </a:xfrm>
          <a:prstGeom prst="rect">
            <a:avLst/>
          </a:prstGeom>
        </p:spPr>
      </p:pic>
      <p:cxnSp>
        <p:nvCxnSpPr>
          <p:cNvPr id="45" name="直接连接符 44"/>
          <p:cNvCxnSpPr/>
          <p:nvPr/>
        </p:nvCxnSpPr>
        <p:spPr>
          <a:xfrm>
            <a:off x="3435531" y="1188719"/>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2995748" y="68797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2995748" y="13759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2995748" y="206393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625633" y="258209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1432560" y="5194662"/>
            <a:ext cx="0" cy="128016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061718" y="4280262"/>
            <a:ext cx="0" cy="18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061718" y="46321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061718" y="534413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061718" y="5876065"/>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061718" y="6588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9" name="组合 58"/>
          <p:cNvGrpSpPr/>
          <p:nvPr/>
        </p:nvGrpSpPr>
        <p:grpSpPr>
          <a:xfrm>
            <a:off x="9643292" y="1171300"/>
            <a:ext cx="360000" cy="360000"/>
            <a:chOff x="10528663" y="2230843"/>
            <a:chExt cx="360000" cy="360000"/>
          </a:xfrm>
        </p:grpSpPr>
        <p:cxnSp>
          <p:nvCxnSpPr>
            <p:cNvPr id="57" name="直接连接符 56"/>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1159692" y="656043"/>
            <a:ext cx="360000" cy="360000"/>
            <a:chOff x="10528663" y="2230843"/>
            <a:chExt cx="360000" cy="360000"/>
          </a:xfrm>
        </p:grpSpPr>
        <p:cxnSp>
          <p:nvCxnSpPr>
            <p:cNvPr id="61" name="直接连接符 60"/>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直接连接符 62"/>
          <p:cNvCxnSpPr/>
          <p:nvPr/>
        </p:nvCxnSpPr>
        <p:spPr>
          <a:xfrm>
            <a:off x="10884262" y="4503782"/>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10884262" y="5191759"/>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11268890" y="5782491"/>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立方体 65"/>
          <p:cNvSpPr/>
          <p:nvPr/>
        </p:nvSpPr>
        <p:spPr>
          <a:xfrm rot="759971">
            <a:off x="1378857" y="2021113"/>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7" name="立方体 66"/>
          <p:cNvSpPr/>
          <p:nvPr/>
        </p:nvSpPr>
        <p:spPr>
          <a:xfrm rot="20629588">
            <a:off x="9662465" y="3977376"/>
            <a:ext cx="377371" cy="360000"/>
          </a:xfrm>
          <a:prstGeom prst="cube">
            <a:avLst>
              <a:gd name="adj" fmla="val 29032"/>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8" name="弧形 67"/>
          <p:cNvSpPr/>
          <p:nvPr/>
        </p:nvSpPr>
        <p:spPr>
          <a:xfrm>
            <a:off x="1422401" y="4702628"/>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69" name="弧形 68"/>
          <p:cNvSpPr/>
          <p:nvPr/>
        </p:nvSpPr>
        <p:spPr>
          <a:xfrm rot="16200000">
            <a:off x="8396515" y="3751943"/>
            <a:ext cx="360000" cy="360000"/>
          </a:xfrm>
          <a:prstGeom prst="arc">
            <a:avLst>
              <a:gd name="adj1" fmla="val 16200000"/>
              <a:gd name="adj2" fmla="val 578626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70" name="直接连接符 69"/>
          <p:cNvCxnSpPr/>
          <p:nvPr/>
        </p:nvCxnSpPr>
        <p:spPr>
          <a:xfrm>
            <a:off x="8540205" y="-270000"/>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8540205" y="417977"/>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8924833" y="1008709"/>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8532948" y="1330959"/>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8924834" y="152835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0DC6EC4A-6295-46E1-AF98-3C42E06F0EAD}"/>
              </a:ext>
            </a:extLst>
          </p:cNvPr>
          <p:cNvSpPr/>
          <p:nvPr/>
        </p:nvSpPr>
        <p:spPr>
          <a:xfrm>
            <a:off x="3081677" y="5317379"/>
            <a:ext cx="6524350"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Performance management and assessment</a:t>
            </a:r>
          </a:p>
        </p:txBody>
      </p:sp>
    </p:spTree>
    <p:extLst>
      <p:ext uri="{BB962C8B-B14F-4D97-AF65-F5344CB8AC3E}">
        <p14:creationId xmlns:p14="http://schemas.microsoft.com/office/powerpoint/2010/main" val="592801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2569362"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流网络的构造原理</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14AC2212-1CC8-4A49-8704-09FB1F164C0A}"/>
              </a:ext>
            </a:extLst>
          </p:cNvPr>
          <p:cNvSpPr txBox="1"/>
          <p:nvPr/>
        </p:nvSpPr>
        <p:spPr>
          <a:xfrm>
            <a:off x="1008457" y="1309634"/>
            <a:ext cx="10618180" cy="2062103"/>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基本原理</a:t>
            </a:r>
            <a:r>
              <a:rPr lang="zh-CN" altLang="en-US" dirty="0"/>
              <a:t>：</a:t>
            </a:r>
            <a:endParaRPr lang="en-US" altLang="zh-CN" dirty="0"/>
          </a:p>
          <a:p>
            <a:pPr fontAlgn="base"/>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流网络的构造原理是将实际问题抽象为一个图论问题，其中每条边代表实体之间的关系，并赋予一个非负的容量值。</a:t>
            </a:r>
            <a:endParaRPr lang="en-US" altLang="zh-CN" dirty="0">
              <a:latin typeface="仿宋" panose="02010609060101010101" pitchFamily="49" charset="-122"/>
              <a:ea typeface="仿宋" panose="02010609060101010101" pitchFamily="49" charset="-122"/>
            </a:endParaRPr>
          </a:p>
          <a:p>
            <a:pPr fontAlgn="base"/>
            <a:r>
              <a:rPr lang="zh-CN" altLang="en-US" b="1" dirty="0">
                <a:latin typeface="仿宋" panose="02010609060101010101" pitchFamily="49" charset="-122"/>
                <a:ea typeface="仿宋" panose="02010609060101010101" pitchFamily="49" charset="-122"/>
              </a:rPr>
              <a:t>①节点和边</a:t>
            </a:r>
            <a:r>
              <a:rPr lang="zh-CN" altLang="en-US" dirty="0">
                <a:latin typeface="仿宋" panose="02010609060101010101" pitchFamily="49" charset="-122"/>
                <a:ea typeface="仿宋" panose="02010609060101010101" pitchFamily="49" charset="-122"/>
              </a:rPr>
              <a:t>：在流网络中，这些实体被抽象为图的顶点，而实体之间的关系被抽象为图的边。</a:t>
            </a:r>
          </a:p>
          <a:p>
            <a:pPr fontAlgn="base"/>
            <a:r>
              <a:rPr lang="zh-CN" altLang="en-US" b="1" dirty="0">
                <a:latin typeface="仿宋" panose="02010609060101010101" pitchFamily="49" charset="-122"/>
                <a:ea typeface="仿宋" panose="02010609060101010101" pitchFamily="49" charset="-122"/>
              </a:rPr>
              <a:t>②容量</a:t>
            </a:r>
            <a:r>
              <a:rPr lang="zh-CN" altLang="en-US" dirty="0">
                <a:latin typeface="仿宋" panose="02010609060101010101" pitchFamily="49" charset="-122"/>
                <a:ea typeface="仿宋" panose="02010609060101010101" pitchFamily="49" charset="-122"/>
              </a:rPr>
              <a:t>：对于每条边，根据问题的具体情况分配一个非负的容量值。容量表示实体之间的某种限制</a:t>
            </a:r>
            <a:endParaRPr lang="en-US" altLang="zh-CN" dirty="0">
              <a:latin typeface="仿宋" panose="02010609060101010101" pitchFamily="49" charset="-122"/>
              <a:ea typeface="仿宋" panose="02010609060101010101" pitchFamily="49" charset="-122"/>
            </a:endParaRPr>
          </a:p>
          <a:p>
            <a:pPr fontAlgn="base"/>
            <a:r>
              <a:rPr lang="zh-CN" altLang="en-US" b="1" dirty="0">
                <a:latin typeface="仿宋" panose="02010609060101010101" pitchFamily="49" charset="-122"/>
                <a:ea typeface="仿宋" panose="02010609060101010101" pitchFamily="49" charset="-122"/>
              </a:rPr>
              <a:t>③源点和汇点</a:t>
            </a:r>
            <a:r>
              <a:rPr lang="zh-CN" altLang="en-US" dirty="0">
                <a:latin typeface="仿宋" panose="02010609060101010101" pitchFamily="49" charset="-122"/>
                <a:ea typeface="仿宋" panose="02010609060101010101" pitchFamily="49" charset="-122"/>
              </a:rPr>
              <a:t>：源点是流量的起点，而汇点是流量的终点。所有的流量都必须从源点流向汇点。</a:t>
            </a:r>
          </a:p>
          <a:p>
            <a:pPr fontAlgn="base"/>
            <a:r>
              <a:rPr lang="zh-CN" altLang="en-US" b="1" dirty="0">
                <a:latin typeface="仿宋" panose="02010609060101010101" pitchFamily="49" charset="-122"/>
                <a:ea typeface="仿宋" panose="02010609060101010101" pitchFamily="49" charset="-122"/>
              </a:rPr>
              <a:t>④构建网络</a:t>
            </a:r>
            <a:r>
              <a:rPr lang="zh-CN" altLang="en-US" dirty="0">
                <a:latin typeface="仿宋" panose="02010609060101010101" pitchFamily="49" charset="-122"/>
                <a:ea typeface="仿宋" panose="02010609060101010101" pitchFamily="49" charset="-122"/>
              </a:rPr>
              <a:t>：使用节点和边构建一个有向图，其中边的方向表示流量的流向，边的容量表示流量的限制。</a:t>
            </a:r>
          </a:p>
        </p:txBody>
      </p:sp>
    </p:spTree>
    <p:extLst>
      <p:ext uri="{BB962C8B-B14F-4D97-AF65-F5344CB8AC3E}">
        <p14:creationId xmlns:p14="http://schemas.microsoft.com/office/powerpoint/2010/main" val="2733617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990809" y="3295177"/>
            <a:ext cx="5945156" cy="1561574"/>
            <a:chOff x="2838305" y="2676244"/>
            <a:chExt cx="5945156" cy="1561574"/>
          </a:xfrm>
        </p:grpSpPr>
        <p:sp>
          <p:nvSpPr>
            <p:cNvPr id="12" name="文本框 11"/>
            <p:cNvSpPr txBox="1"/>
            <p:nvPr/>
          </p:nvSpPr>
          <p:spPr>
            <a:xfrm>
              <a:off x="3157950" y="2676244"/>
              <a:ext cx="5625511" cy="646331"/>
            </a:xfrm>
            <a:prstGeom prst="rect">
              <a:avLst/>
            </a:prstGeom>
            <a:noFill/>
          </p:spPr>
          <p:txBody>
            <a:bodyPr wrap="square" rtlCol="0">
              <a:spAutoFit/>
            </a:bodyPr>
            <a:lstStyle/>
            <a:p>
              <a:pPr algn="ctr"/>
              <a:r>
                <a:rPr lang="zh-CN" altLang="en-US" sz="3200" dirty="0">
                  <a:latin typeface="微软雅黑" panose="020B0503020204020204" pitchFamily="34" charset="-122"/>
                  <a:ea typeface="微软雅黑" panose="020B0503020204020204" pitchFamily="34" charset="-122"/>
                  <a:sym typeface="FZHei-B01S" panose="02010601030101010101" pitchFamily="2" charset="-122"/>
                </a:rPr>
                <a:t>为什么</a:t>
              </a:r>
              <a:r>
                <a:rPr lang="zh-CN" altLang="en-US" sz="3600" dirty="0">
                  <a:latin typeface="微软雅黑" panose="020B0503020204020204" pitchFamily="34" charset="-122"/>
                  <a:ea typeface="微软雅黑" panose="020B0503020204020204" pitchFamily="34" charset="-122"/>
                  <a:sym typeface="FZHei-B01S" panose="02010601030101010101" pitchFamily="2" charset="-122"/>
                </a:rPr>
                <a:t>最大流</a:t>
              </a:r>
              <a:r>
                <a:rPr lang="zh-CN" altLang="en-US" sz="3200" dirty="0">
                  <a:latin typeface="微软雅黑" panose="020B0503020204020204" pitchFamily="34" charset="-122"/>
                  <a:ea typeface="微软雅黑" panose="020B0503020204020204" pitchFamily="34" charset="-122"/>
                  <a:sym typeface="FZHei-B01S" panose="02010601030101010101" pitchFamily="2" charset="-122"/>
                </a:rPr>
                <a:t>能解决这个问题？</a:t>
              </a:r>
            </a:p>
          </p:txBody>
        </p:sp>
        <p:sp>
          <p:nvSpPr>
            <p:cNvPr id="13" name="文本框 12"/>
            <p:cNvSpPr txBox="1"/>
            <p:nvPr/>
          </p:nvSpPr>
          <p:spPr>
            <a:xfrm>
              <a:off x="2838305" y="3960819"/>
              <a:ext cx="5563054" cy="276999"/>
            </a:xfrm>
            <a:prstGeom prst="rect">
              <a:avLst/>
            </a:prstGeom>
            <a:noFill/>
          </p:spPr>
          <p:txBody>
            <a:bodyPr wrap="square" rtlCol="0">
              <a:spAutoFit/>
            </a:bodyPr>
            <a:lstStyle/>
            <a:p>
              <a:endParaRPr lang="zh-CN" altLang="en-US" sz="1200"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80614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384131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为什么最大流能解决这个问题？</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a16="http://schemas.microsoft.com/office/drawing/2014/main" id="{155FC1EA-9E52-44D1-AA2D-207CF49C3312}"/>
              </a:ext>
            </a:extLst>
          </p:cNvPr>
          <p:cNvSpPr txBox="1"/>
          <p:nvPr/>
        </p:nvSpPr>
        <p:spPr>
          <a:xfrm>
            <a:off x="988592" y="1192404"/>
            <a:ext cx="10099431" cy="3447098"/>
          </a:xfrm>
          <a:prstGeom prst="rect">
            <a:avLst/>
          </a:prstGeom>
          <a:noFill/>
        </p:spPr>
        <p:txBody>
          <a:bodyPr wrap="square" rtlCol="0">
            <a:spAutoFit/>
          </a:bodyPr>
          <a:lstStyle/>
          <a:p>
            <a:r>
              <a:rPr lang="zh-CN" altLang="en-US" sz="2000" dirty="0">
                <a:solidFill>
                  <a:schemeClr val="bg1">
                    <a:lumMod val="50000"/>
                  </a:schemeClr>
                </a:solidFill>
                <a:latin typeface="微软雅黑" panose="020B0503020204020204" pitchFamily="34" charset="-122"/>
                <a:ea typeface="微软雅黑" panose="020B0503020204020204" pitchFamily="34" charset="-122"/>
              </a:rPr>
              <a:t>分析题目</a:t>
            </a:r>
            <a:r>
              <a:rPr lang="zh-CN" altLang="en-US" dirty="0"/>
              <a:t>：</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棒球赛求解目标：依次判断哪个队伍可以获胜（并列最高也视为胜利），比赛从开始到全部结束是单向的，因此可以视作为网络流</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抽象为图，依次判断每个队伍：</a:t>
            </a:r>
            <a:b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b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一、源点和汇点：剩余比赛数量总数是要流出的量，因此可以将比赛的总场数视为源点，</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比赛进行的最终数量可以视为流入汇点的量</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二、流量：每个队伍都有需要进行的比赛，因此可以将两个队伍的比赛视作一个节点，源</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点流向该节点，流量即为这两队还需比赛的场数。从比赛节点再指向队伍节点，流量为比赛中</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胜利的场数。队伍节点指向汇点，流量是队伍从剩下比赛中胜利的场数</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三、最大流的意义：最终队伍流向会汇点的量即为满足条件情况下可以进行的比赛数量，</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若最大流等于所有还需进行的比赛数量，说明在进行完所有比赛后判断的队伍仍能获胜</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266627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384131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为什么最大流能解决这个问题？</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a16="http://schemas.microsoft.com/office/drawing/2014/main" id="{155FC1EA-9E52-44D1-AA2D-207CF49C3312}"/>
              </a:ext>
            </a:extLst>
          </p:cNvPr>
          <p:cNvSpPr txBox="1"/>
          <p:nvPr/>
        </p:nvSpPr>
        <p:spPr>
          <a:xfrm>
            <a:off x="988592" y="1192404"/>
            <a:ext cx="10099431" cy="923330"/>
          </a:xfrm>
          <a:prstGeom prst="rect">
            <a:avLst/>
          </a:prstGeom>
          <a:noFill/>
        </p:spPr>
        <p:txBody>
          <a:bodyPr wrap="square" rtlCol="0">
            <a:spAutoFit/>
          </a:bodyPr>
          <a:lstStyle/>
          <a:p>
            <a:r>
              <a:rPr lang="zh-CN" altLang="en-US" dirty="0"/>
              <a:t>增广与最大流最小割的关系：</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结论当找不到增广路时，图中的流量即为最大流</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首先证明最大流和最小割等价</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62F5BE45-65FE-4160-9DA7-17D335C90EE6}"/>
              </a:ext>
            </a:extLst>
          </p:cNvPr>
          <p:cNvGrpSpPr/>
          <p:nvPr/>
        </p:nvGrpSpPr>
        <p:grpSpPr>
          <a:xfrm>
            <a:off x="269603" y="3174254"/>
            <a:ext cx="6048441" cy="2743388"/>
            <a:chOff x="779557" y="2922208"/>
            <a:chExt cx="6048441" cy="2743388"/>
          </a:xfrm>
        </p:grpSpPr>
        <p:grpSp>
          <p:nvGrpSpPr>
            <p:cNvPr id="4" name="组合 3">
              <a:extLst>
                <a:ext uri="{FF2B5EF4-FFF2-40B4-BE49-F238E27FC236}">
                  <a16:creationId xmlns:a16="http://schemas.microsoft.com/office/drawing/2014/main" id="{461AC0E2-4904-444E-B76C-7CF50C926CEF}"/>
                </a:ext>
              </a:extLst>
            </p:cNvPr>
            <p:cNvGrpSpPr/>
            <p:nvPr/>
          </p:nvGrpSpPr>
          <p:grpSpPr>
            <a:xfrm>
              <a:off x="779557" y="3005734"/>
              <a:ext cx="6048441" cy="2659862"/>
              <a:chOff x="838173" y="2902871"/>
              <a:chExt cx="6048441" cy="2659862"/>
            </a:xfrm>
          </p:grpSpPr>
          <p:grpSp>
            <p:nvGrpSpPr>
              <p:cNvPr id="99" name="组合 98">
                <a:extLst>
                  <a:ext uri="{FF2B5EF4-FFF2-40B4-BE49-F238E27FC236}">
                    <a16:creationId xmlns:a16="http://schemas.microsoft.com/office/drawing/2014/main" id="{9E0F29E4-39B9-4D88-9E3F-A83AEC853DB5}"/>
                  </a:ext>
                </a:extLst>
              </p:cNvPr>
              <p:cNvGrpSpPr/>
              <p:nvPr/>
            </p:nvGrpSpPr>
            <p:grpSpPr>
              <a:xfrm>
                <a:off x="838173" y="3002422"/>
                <a:ext cx="6048441" cy="2560311"/>
                <a:chOff x="972988" y="3940268"/>
                <a:chExt cx="6048441" cy="2560311"/>
              </a:xfrm>
            </p:grpSpPr>
            <p:sp>
              <p:nvSpPr>
                <p:cNvPr id="100" name="椭圆 99">
                  <a:extLst>
                    <a:ext uri="{FF2B5EF4-FFF2-40B4-BE49-F238E27FC236}">
                      <a16:creationId xmlns:a16="http://schemas.microsoft.com/office/drawing/2014/main" id="{FAC352B2-59CB-43C3-83A3-CE15FB8CB4AE}"/>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a:extLst>
                    <a:ext uri="{FF2B5EF4-FFF2-40B4-BE49-F238E27FC236}">
                      <a16:creationId xmlns:a16="http://schemas.microsoft.com/office/drawing/2014/main" id="{3EC4C885-34AC-4B68-A4F5-6AD8E7E8BD7D}"/>
                    </a:ext>
                  </a:extLst>
                </p:cNvPr>
                <p:cNvGrpSpPr/>
                <p:nvPr/>
              </p:nvGrpSpPr>
              <p:grpSpPr>
                <a:xfrm>
                  <a:off x="972988" y="3940268"/>
                  <a:ext cx="6048441" cy="2492331"/>
                  <a:chOff x="972988" y="3940268"/>
                  <a:chExt cx="6048441" cy="2492331"/>
                </a:xfrm>
              </p:grpSpPr>
              <p:sp>
                <p:nvSpPr>
                  <p:cNvPr id="103" name="文本框 102">
                    <a:extLst>
                      <a:ext uri="{FF2B5EF4-FFF2-40B4-BE49-F238E27FC236}">
                        <a16:creationId xmlns:a16="http://schemas.microsoft.com/office/drawing/2014/main" id="{65E9891F-16E6-4601-A130-0922911DE718}"/>
                      </a:ext>
                    </a:extLst>
                  </p:cNvPr>
                  <p:cNvSpPr txBox="1"/>
                  <p:nvPr/>
                </p:nvSpPr>
                <p:spPr>
                  <a:xfrm>
                    <a:off x="3171091" y="3940268"/>
                    <a:ext cx="301686" cy="369332"/>
                  </a:xfrm>
                  <a:prstGeom prst="rect">
                    <a:avLst/>
                  </a:prstGeom>
                  <a:noFill/>
                </p:spPr>
                <p:txBody>
                  <a:bodyPr wrap="none" rtlCol="0">
                    <a:spAutoFit/>
                  </a:bodyPr>
                  <a:lstStyle/>
                  <a:p>
                    <a:r>
                      <a:rPr lang="en-US" altLang="zh-CN" dirty="0"/>
                      <a:t>1</a:t>
                    </a:r>
                    <a:endParaRPr lang="zh-CN" altLang="en-US" dirty="0"/>
                  </a:p>
                </p:txBody>
              </p:sp>
              <p:sp>
                <p:nvSpPr>
                  <p:cNvPr id="104" name="椭圆 103">
                    <a:extLst>
                      <a:ext uri="{FF2B5EF4-FFF2-40B4-BE49-F238E27FC236}">
                        <a16:creationId xmlns:a16="http://schemas.microsoft.com/office/drawing/2014/main" id="{966E447D-9D52-4141-A2CE-175D8C3B0968}"/>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6DAC6BBF-CBDF-468C-B54E-138BD145ED00}"/>
                      </a:ext>
                    </a:extLst>
                  </p:cNvPr>
                  <p:cNvSpPr txBox="1"/>
                  <p:nvPr/>
                </p:nvSpPr>
                <p:spPr>
                  <a:xfrm>
                    <a:off x="4878860" y="4053170"/>
                    <a:ext cx="303288" cy="369332"/>
                  </a:xfrm>
                  <a:prstGeom prst="rect">
                    <a:avLst/>
                  </a:prstGeom>
                  <a:noFill/>
                </p:spPr>
                <p:txBody>
                  <a:bodyPr wrap="none" rtlCol="0">
                    <a:spAutoFit/>
                  </a:bodyPr>
                  <a:lstStyle/>
                  <a:p>
                    <a:r>
                      <a:rPr lang="en-US" altLang="zh-CN" dirty="0"/>
                      <a:t>4</a:t>
                    </a:r>
                    <a:endParaRPr lang="zh-CN" altLang="en-US" dirty="0"/>
                  </a:p>
                </p:txBody>
              </p:sp>
              <p:grpSp>
                <p:nvGrpSpPr>
                  <p:cNvPr id="106" name="组合 105">
                    <a:extLst>
                      <a:ext uri="{FF2B5EF4-FFF2-40B4-BE49-F238E27FC236}">
                        <a16:creationId xmlns:a16="http://schemas.microsoft.com/office/drawing/2014/main" id="{490C9B76-CF8D-4A6D-B9DE-D1166F89852C}"/>
                      </a:ext>
                    </a:extLst>
                  </p:cNvPr>
                  <p:cNvGrpSpPr/>
                  <p:nvPr/>
                </p:nvGrpSpPr>
                <p:grpSpPr>
                  <a:xfrm>
                    <a:off x="972988" y="4124934"/>
                    <a:ext cx="6048441" cy="2307665"/>
                    <a:chOff x="972988" y="4124934"/>
                    <a:chExt cx="6048441" cy="2307665"/>
                  </a:xfrm>
                </p:grpSpPr>
                <p:sp>
                  <p:nvSpPr>
                    <p:cNvPr id="107" name="椭圆 106">
                      <a:extLst>
                        <a:ext uri="{FF2B5EF4-FFF2-40B4-BE49-F238E27FC236}">
                          <a16:creationId xmlns:a16="http://schemas.microsoft.com/office/drawing/2014/main" id="{26513047-89AB-466B-B299-A89D2E7FA0A0}"/>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F5133698-FA3F-496A-ACCD-E7DD80EEFB77}"/>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09" name="直接箭头连接符 108">
                      <a:extLst>
                        <a:ext uri="{FF2B5EF4-FFF2-40B4-BE49-F238E27FC236}">
                          <a16:creationId xmlns:a16="http://schemas.microsoft.com/office/drawing/2014/main" id="{3D692764-0C11-4A47-8FED-9E1EB90BE57E}"/>
                        </a:ext>
                      </a:extLst>
                    </p:cNvPr>
                    <p:cNvCxnSpPr/>
                    <p:nvPr/>
                  </p:nvCxnSpPr>
                  <p:spPr>
                    <a:xfrm flipV="1">
                      <a:off x="1699846" y="4126523"/>
                      <a:ext cx="1143000" cy="738621"/>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18318AF-8550-4F40-BCCC-EF1E0C3A0757}"/>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7BA4EFF6-146D-452B-9646-BECD0F315B9A}"/>
                        </a:ext>
                      </a:extLst>
                    </p:cNvPr>
                    <p:cNvSpPr txBox="1"/>
                    <p:nvPr/>
                  </p:nvSpPr>
                  <p:spPr>
                    <a:xfrm>
                      <a:off x="3212774" y="4999971"/>
                      <a:ext cx="301686" cy="369332"/>
                    </a:xfrm>
                    <a:prstGeom prst="rect">
                      <a:avLst/>
                    </a:prstGeom>
                    <a:noFill/>
                  </p:spPr>
                  <p:txBody>
                    <a:bodyPr wrap="none" rtlCol="0">
                      <a:spAutoFit/>
                    </a:bodyPr>
                    <a:lstStyle/>
                    <a:p>
                      <a:r>
                        <a:rPr lang="en-US" altLang="zh-CN" dirty="0"/>
                        <a:t>2</a:t>
                      </a:r>
                      <a:endParaRPr lang="zh-CN" altLang="en-US" dirty="0"/>
                    </a:p>
                  </p:txBody>
                </p:sp>
                <p:sp>
                  <p:nvSpPr>
                    <p:cNvPr id="114" name="文本框 113">
                      <a:extLst>
                        <a:ext uri="{FF2B5EF4-FFF2-40B4-BE49-F238E27FC236}">
                          <a16:creationId xmlns:a16="http://schemas.microsoft.com/office/drawing/2014/main" id="{13778C07-7174-4289-8345-B5E08C057F1D}"/>
                        </a:ext>
                      </a:extLst>
                    </p:cNvPr>
                    <p:cNvSpPr txBox="1"/>
                    <p:nvPr/>
                  </p:nvSpPr>
                  <p:spPr>
                    <a:xfrm>
                      <a:off x="3123001" y="5993528"/>
                      <a:ext cx="301686" cy="369332"/>
                    </a:xfrm>
                    <a:prstGeom prst="rect">
                      <a:avLst/>
                    </a:prstGeom>
                    <a:noFill/>
                  </p:spPr>
                  <p:txBody>
                    <a:bodyPr wrap="none" rtlCol="0">
                      <a:spAutoFit/>
                    </a:bodyPr>
                    <a:lstStyle/>
                    <a:p>
                      <a:r>
                        <a:rPr lang="en-US" altLang="zh-CN" dirty="0"/>
                        <a:t>3</a:t>
                      </a:r>
                      <a:endParaRPr lang="zh-CN" altLang="en-US" dirty="0"/>
                    </a:p>
                  </p:txBody>
                </p:sp>
                <p:cxnSp>
                  <p:nvCxnSpPr>
                    <p:cNvPr id="115" name="直接箭头连接符 114">
                      <a:extLst>
                        <a:ext uri="{FF2B5EF4-FFF2-40B4-BE49-F238E27FC236}">
                          <a16:creationId xmlns:a16="http://schemas.microsoft.com/office/drawing/2014/main" id="{6E9594A2-2F8F-49BF-BC24-51FF65211BC0}"/>
                        </a:ext>
                      </a:extLst>
                    </p:cNvPr>
                    <p:cNvCxnSpPr>
                      <a:cxnSpLocks/>
                    </p:cNvCxnSpPr>
                    <p:nvPr/>
                  </p:nvCxnSpPr>
                  <p:spPr>
                    <a:xfrm>
                      <a:off x="1699846" y="5559735"/>
                      <a:ext cx="1143000" cy="618459"/>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6EEEFDEF-92F3-433C-A6A9-1821DFFF8BFC}"/>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116">
                      <a:extLst>
                        <a:ext uri="{FF2B5EF4-FFF2-40B4-BE49-F238E27FC236}">
                          <a16:creationId xmlns:a16="http://schemas.microsoft.com/office/drawing/2014/main" id="{B596620F-9206-4C34-9B29-039F82489664}"/>
                        </a:ext>
                      </a:extLst>
                    </p:cNvPr>
                    <p:cNvCxnSpPr>
                      <a:cxnSpLocks/>
                    </p:cNvCxnSpPr>
                    <p:nvPr/>
                  </p:nvCxnSpPr>
                  <p:spPr>
                    <a:xfrm>
                      <a:off x="3866606" y="4124934"/>
                      <a:ext cx="828486"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A32285D6-419E-47BE-99BF-04ED05D70AE4}"/>
                        </a:ext>
                      </a:extLst>
                    </p:cNvPr>
                    <p:cNvCxnSpPr>
                      <a:cxnSpLocks/>
                    </p:cNvCxnSpPr>
                    <p:nvPr/>
                  </p:nvCxnSpPr>
                  <p:spPr>
                    <a:xfrm>
                      <a:off x="3898783" y="5193362"/>
                      <a:ext cx="76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3FCB73A4-6F6E-4F2C-8EAE-478D3F3F8E21}"/>
                        </a:ext>
                      </a:extLst>
                    </p:cNvPr>
                    <p:cNvSpPr txBox="1"/>
                    <p:nvPr/>
                  </p:nvSpPr>
                  <p:spPr>
                    <a:xfrm>
                      <a:off x="4872448" y="5049718"/>
                      <a:ext cx="301686" cy="369332"/>
                    </a:xfrm>
                    <a:prstGeom prst="rect">
                      <a:avLst/>
                    </a:prstGeom>
                    <a:noFill/>
                  </p:spPr>
                  <p:txBody>
                    <a:bodyPr wrap="none" rtlCol="0">
                      <a:spAutoFit/>
                    </a:bodyPr>
                    <a:lstStyle/>
                    <a:p>
                      <a:r>
                        <a:rPr lang="en-US" altLang="zh-CN" dirty="0"/>
                        <a:t>5</a:t>
                      </a:r>
                      <a:endParaRPr lang="zh-CN" altLang="en-US" dirty="0"/>
                    </a:p>
                  </p:txBody>
                </p:sp>
                <p:sp>
                  <p:nvSpPr>
                    <p:cNvPr id="123" name="文本框 122">
                      <a:extLst>
                        <a:ext uri="{FF2B5EF4-FFF2-40B4-BE49-F238E27FC236}">
                          <a16:creationId xmlns:a16="http://schemas.microsoft.com/office/drawing/2014/main" id="{8BE49A2C-3128-4409-BAF8-1566C5BDE6D8}"/>
                        </a:ext>
                      </a:extLst>
                    </p:cNvPr>
                    <p:cNvSpPr txBox="1"/>
                    <p:nvPr/>
                  </p:nvSpPr>
                  <p:spPr>
                    <a:xfrm>
                      <a:off x="4873251" y="6063267"/>
                      <a:ext cx="301686" cy="369332"/>
                    </a:xfrm>
                    <a:prstGeom prst="rect">
                      <a:avLst/>
                    </a:prstGeom>
                    <a:noFill/>
                  </p:spPr>
                  <p:txBody>
                    <a:bodyPr wrap="none" rtlCol="0">
                      <a:spAutoFit/>
                    </a:bodyPr>
                    <a:lstStyle/>
                    <a:p>
                      <a:r>
                        <a:rPr lang="en-US" altLang="zh-CN" dirty="0"/>
                        <a:t>6</a:t>
                      </a:r>
                      <a:endParaRPr lang="zh-CN" altLang="en-US" dirty="0"/>
                    </a:p>
                  </p:txBody>
                </p:sp>
                <p:sp>
                  <p:nvSpPr>
                    <p:cNvPr id="124" name="椭圆 123">
                      <a:extLst>
                        <a:ext uri="{FF2B5EF4-FFF2-40B4-BE49-F238E27FC236}">
                          <a16:creationId xmlns:a16="http://schemas.microsoft.com/office/drawing/2014/main" id="{1CAB90B1-24CE-4382-89FF-FFEAAEB9BEE9}"/>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124">
                      <a:extLst>
                        <a:ext uri="{FF2B5EF4-FFF2-40B4-BE49-F238E27FC236}">
                          <a16:creationId xmlns:a16="http://schemas.microsoft.com/office/drawing/2014/main" id="{D36FDD75-74A7-42B5-BFDE-4EC54ED068BD}"/>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D8229CF8-AAED-4F2C-801F-D4443CEDBF58}"/>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E7EF5A75-E238-4C88-B874-65923AA3E973}"/>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F72D529-24E7-444B-84B7-E22DB110398C}"/>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129" name="文本框 128">
                      <a:extLst>
                        <a:ext uri="{FF2B5EF4-FFF2-40B4-BE49-F238E27FC236}">
                          <a16:creationId xmlns:a16="http://schemas.microsoft.com/office/drawing/2014/main" id="{61078724-6AEA-4212-B259-BFE6D3C6494B}"/>
                        </a:ext>
                      </a:extLst>
                    </p:cNvPr>
                    <p:cNvSpPr txBox="1"/>
                    <p:nvPr/>
                  </p:nvSpPr>
                  <p:spPr>
                    <a:xfrm>
                      <a:off x="2097546" y="4180784"/>
                      <a:ext cx="184731" cy="369332"/>
                    </a:xfrm>
                    <a:prstGeom prst="rect">
                      <a:avLst/>
                    </a:prstGeom>
                    <a:noFill/>
                  </p:spPr>
                  <p:txBody>
                    <a:bodyPr wrap="none" rtlCol="0">
                      <a:spAutoFit/>
                    </a:bodyPr>
                    <a:lstStyle/>
                    <a:p>
                      <a:endParaRPr lang="zh-CN" altLang="en-US" dirty="0"/>
                    </a:p>
                  </p:txBody>
                </p:sp>
                <p:cxnSp>
                  <p:nvCxnSpPr>
                    <p:cNvPr id="139" name="直接箭头连接符 138">
                      <a:extLst>
                        <a:ext uri="{FF2B5EF4-FFF2-40B4-BE49-F238E27FC236}">
                          <a16:creationId xmlns:a16="http://schemas.microsoft.com/office/drawing/2014/main" id="{57D6D9D3-E86D-4164-BA22-599A6F9CE891}"/>
                        </a:ext>
                      </a:extLst>
                    </p:cNvPr>
                    <p:cNvCxnSpPr>
                      <a:cxnSpLocks/>
                    </p:cNvCxnSpPr>
                    <p:nvPr/>
                  </p:nvCxnSpPr>
                  <p:spPr>
                    <a:xfrm>
                      <a:off x="3898783" y="6275985"/>
                      <a:ext cx="69390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0DE84FF4-AD9B-4476-9A78-4D8C3AD55097}"/>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44" name="文本框 143">
                      <a:extLst>
                        <a:ext uri="{FF2B5EF4-FFF2-40B4-BE49-F238E27FC236}">
                          <a16:creationId xmlns:a16="http://schemas.microsoft.com/office/drawing/2014/main" id="{9E09A12F-D175-48FE-8865-EAA889FA5DE0}"/>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grpSp>
          <p:sp>
            <p:nvSpPr>
              <p:cNvPr id="145" name="椭圆 144">
                <a:extLst>
                  <a:ext uri="{FF2B5EF4-FFF2-40B4-BE49-F238E27FC236}">
                    <a16:creationId xmlns:a16="http://schemas.microsoft.com/office/drawing/2014/main" id="{A64449A4-2B77-49B6-8346-055F76F5A081}"/>
                  </a:ext>
                </a:extLst>
              </p:cNvPr>
              <p:cNvSpPr/>
              <p:nvPr/>
            </p:nvSpPr>
            <p:spPr>
              <a:xfrm>
                <a:off x="2906206" y="290287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22AF203F-98F1-4E44-A7B8-DBF18C12514E}"/>
                  </a:ext>
                </a:extLst>
              </p:cNvPr>
              <p:cNvSpPr/>
              <p:nvPr/>
            </p:nvSpPr>
            <p:spPr>
              <a:xfrm>
                <a:off x="2945111" y="396845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188C0A81-799A-4E8C-84D2-B8C4993E0137}"/>
                  </a:ext>
                </a:extLst>
              </p:cNvPr>
              <p:cNvSpPr/>
              <p:nvPr/>
            </p:nvSpPr>
            <p:spPr>
              <a:xfrm>
                <a:off x="2869865" y="4961925"/>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2415A475-B4AB-4C51-A68B-335BCEE0E15D}"/>
                </a:ext>
              </a:extLst>
            </p:cNvPr>
            <p:cNvSpPr txBox="1"/>
            <p:nvPr/>
          </p:nvSpPr>
          <p:spPr>
            <a:xfrm>
              <a:off x="3867573" y="2922208"/>
              <a:ext cx="295274" cy="369332"/>
            </a:xfrm>
            <a:prstGeom prst="rect">
              <a:avLst/>
            </a:prstGeom>
            <a:noFill/>
          </p:spPr>
          <p:txBody>
            <a:bodyPr wrap="none" rtlCol="0">
              <a:spAutoFit/>
            </a:bodyPr>
            <a:lstStyle/>
            <a:p>
              <a:r>
                <a:rPr lang="en-US" altLang="zh-CN" dirty="0"/>
                <a:t>a</a:t>
              </a:r>
              <a:endParaRPr lang="zh-CN" altLang="en-US" dirty="0"/>
            </a:p>
          </p:txBody>
        </p:sp>
        <p:sp>
          <p:nvSpPr>
            <p:cNvPr id="148" name="文本框 147">
              <a:extLst>
                <a:ext uri="{FF2B5EF4-FFF2-40B4-BE49-F238E27FC236}">
                  <a16:creationId xmlns:a16="http://schemas.microsoft.com/office/drawing/2014/main" id="{296E7995-13D0-42CF-800F-9C1AE1FF867D}"/>
                </a:ext>
              </a:extLst>
            </p:cNvPr>
            <p:cNvSpPr txBox="1"/>
            <p:nvPr/>
          </p:nvSpPr>
          <p:spPr>
            <a:xfrm>
              <a:off x="3872965" y="4037819"/>
              <a:ext cx="306494" cy="369332"/>
            </a:xfrm>
            <a:prstGeom prst="rect">
              <a:avLst/>
            </a:prstGeom>
            <a:noFill/>
          </p:spPr>
          <p:txBody>
            <a:bodyPr wrap="none" rtlCol="0">
              <a:spAutoFit/>
            </a:bodyPr>
            <a:lstStyle/>
            <a:p>
              <a:r>
                <a:rPr lang="en-US" altLang="zh-CN" dirty="0"/>
                <a:t>b</a:t>
              </a:r>
              <a:endParaRPr lang="zh-CN" altLang="en-US" dirty="0"/>
            </a:p>
          </p:txBody>
        </p:sp>
        <p:sp>
          <p:nvSpPr>
            <p:cNvPr id="150" name="文本框 149">
              <a:extLst>
                <a:ext uri="{FF2B5EF4-FFF2-40B4-BE49-F238E27FC236}">
                  <a16:creationId xmlns:a16="http://schemas.microsoft.com/office/drawing/2014/main" id="{55A89AF1-C017-49EF-AEE8-99FA517B550D}"/>
                </a:ext>
              </a:extLst>
            </p:cNvPr>
            <p:cNvSpPr txBox="1"/>
            <p:nvPr/>
          </p:nvSpPr>
          <p:spPr>
            <a:xfrm>
              <a:off x="3872965" y="5059425"/>
              <a:ext cx="282450" cy="369332"/>
            </a:xfrm>
            <a:prstGeom prst="rect">
              <a:avLst/>
            </a:prstGeom>
            <a:noFill/>
          </p:spPr>
          <p:txBody>
            <a:bodyPr wrap="none" rtlCol="0">
              <a:spAutoFit/>
            </a:bodyPr>
            <a:lstStyle/>
            <a:p>
              <a:r>
                <a:rPr lang="en-US" altLang="zh-CN" dirty="0"/>
                <a:t>c</a:t>
              </a:r>
              <a:endParaRPr lang="zh-CN" altLang="en-US" dirty="0"/>
            </a:p>
          </p:txBody>
        </p:sp>
      </p:grpSp>
      <p:sp>
        <p:nvSpPr>
          <p:cNvPr id="7" name="矩形: 圆角 6">
            <a:extLst>
              <a:ext uri="{FF2B5EF4-FFF2-40B4-BE49-F238E27FC236}">
                <a16:creationId xmlns:a16="http://schemas.microsoft.com/office/drawing/2014/main" id="{9DD41169-6C08-4A73-A7D4-5E893E0EE474}"/>
              </a:ext>
            </a:extLst>
          </p:cNvPr>
          <p:cNvSpPr/>
          <p:nvPr/>
        </p:nvSpPr>
        <p:spPr>
          <a:xfrm>
            <a:off x="244315" y="2939960"/>
            <a:ext cx="3093407" cy="33234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FC8B60C1-3B2F-4A33-AF1E-AC43F5D8AD82}"/>
              </a:ext>
            </a:extLst>
          </p:cNvPr>
          <p:cNvSpPr/>
          <p:nvPr/>
        </p:nvSpPr>
        <p:spPr>
          <a:xfrm>
            <a:off x="3719943" y="2963366"/>
            <a:ext cx="3093407" cy="33234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65FEA4F-B1C2-4D27-89C5-E88ACFCD5CC5}"/>
              </a:ext>
            </a:extLst>
          </p:cNvPr>
          <p:cNvSpPr/>
          <p:nvPr/>
        </p:nvSpPr>
        <p:spPr>
          <a:xfrm>
            <a:off x="915934" y="2055667"/>
            <a:ext cx="11088497" cy="646331"/>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如图所示，假设此时找到了最大流</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，那么</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必然会经过如图所示三条通道，因此可以得到</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f≤a+b+c</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=|S,T|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，要使得等号成立，当且仅当割边正向流满流，割边反向流空流（即容量等于流量）</a:t>
            </a:r>
            <a:endParaRPr lang="zh-CN" altLang="en-US" dirty="0"/>
          </a:p>
        </p:txBody>
      </p:sp>
      <p:sp>
        <p:nvSpPr>
          <p:cNvPr id="191" name="文本框 190">
            <a:extLst>
              <a:ext uri="{FF2B5EF4-FFF2-40B4-BE49-F238E27FC236}">
                <a16:creationId xmlns:a16="http://schemas.microsoft.com/office/drawing/2014/main" id="{1A333927-6252-4CA5-B5B4-5B04D6A03F8C}"/>
              </a:ext>
            </a:extLst>
          </p:cNvPr>
          <p:cNvSpPr txBox="1"/>
          <p:nvPr/>
        </p:nvSpPr>
        <p:spPr>
          <a:xfrm>
            <a:off x="627004" y="3086348"/>
            <a:ext cx="293670" cy="369332"/>
          </a:xfrm>
          <a:prstGeom prst="rect">
            <a:avLst/>
          </a:prstGeom>
          <a:noFill/>
        </p:spPr>
        <p:txBody>
          <a:bodyPr wrap="none" rtlCol="0">
            <a:spAutoFit/>
          </a:bodyPr>
          <a:lstStyle/>
          <a:p>
            <a:r>
              <a:rPr lang="en-US" altLang="zh-CN" b="1" dirty="0">
                <a:solidFill>
                  <a:srgbClr val="92D050"/>
                </a:solidFill>
              </a:rPr>
              <a:t>S</a:t>
            </a:r>
            <a:endParaRPr lang="zh-CN" altLang="en-US" b="1" dirty="0">
              <a:solidFill>
                <a:srgbClr val="92D050"/>
              </a:solidFill>
            </a:endParaRPr>
          </a:p>
        </p:txBody>
      </p:sp>
      <p:sp>
        <p:nvSpPr>
          <p:cNvPr id="192" name="文本框 191">
            <a:extLst>
              <a:ext uri="{FF2B5EF4-FFF2-40B4-BE49-F238E27FC236}">
                <a16:creationId xmlns:a16="http://schemas.microsoft.com/office/drawing/2014/main" id="{C6EA6F08-88F4-4A3E-9589-1624D664E2B8}"/>
              </a:ext>
            </a:extLst>
          </p:cNvPr>
          <p:cNvSpPr txBox="1"/>
          <p:nvPr/>
        </p:nvSpPr>
        <p:spPr>
          <a:xfrm>
            <a:off x="6103633" y="3046234"/>
            <a:ext cx="298480" cy="369332"/>
          </a:xfrm>
          <a:prstGeom prst="rect">
            <a:avLst/>
          </a:prstGeom>
          <a:noFill/>
        </p:spPr>
        <p:txBody>
          <a:bodyPr wrap="none" rtlCol="0">
            <a:spAutoFit/>
          </a:bodyPr>
          <a:lstStyle/>
          <a:p>
            <a:r>
              <a:rPr lang="en-US" altLang="zh-CN" b="1" dirty="0">
                <a:solidFill>
                  <a:srgbClr val="FF0000"/>
                </a:solidFill>
              </a:rPr>
              <a:t>T</a:t>
            </a:r>
            <a:endParaRPr lang="zh-CN" altLang="en-US" b="1" dirty="0">
              <a:solidFill>
                <a:srgbClr val="FF0000"/>
              </a:solidFill>
            </a:endParaRPr>
          </a:p>
        </p:txBody>
      </p:sp>
      <p:sp>
        <p:nvSpPr>
          <p:cNvPr id="193" name="矩形 192">
            <a:extLst>
              <a:ext uri="{FF2B5EF4-FFF2-40B4-BE49-F238E27FC236}">
                <a16:creationId xmlns:a16="http://schemas.microsoft.com/office/drawing/2014/main" id="{08457932-0986-4FC5-973C-7C91639D60DE}"/>
              </a:ext>
            </a:extLst>
          </p:cNvPr>
          <p:cNvSpPr/>
          <p:nvPr/>
        </p:nvSpPr>
        <p:spPr>
          <a:xfrm>
            <a:off x="6982820" y="3199380"/>
            <a:ext cx="5180982" cy="1754326"/>
          </a:xfrm>
          <a:prstGeom prst="rect">
            <a:avLst/>
          </a:prstGeom>
        </p:spPr>
        <p:txBody>
          <a:bodyPr wrap="square">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此时我们考虑最小割，割边的容量和≥最小割的值，假设</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a+b+c</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为最小割的值</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那么说明这三条边的和是所有割边和中最小的。在流网络中最大流经过的边一定存在饱和边，即容量等于流量，因此，在这个例子中，我们可以看到，当</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a</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b</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c</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满流时此时</a:t>
            </a:r>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f=</a:t>
            </a:r>
            <a:r>
              <a:rPr lang="en-US" altLang="zh-CN" kern="100" dirty="0" err="1">
                <a:latin typeface="华文楷体" panose="02010600040101010101" pitchFamily="2" charset="-122"/>
                <a:ea typeface="华文楷体" panose="02010600040101010101" pitchFamily="2" charset="-122"/>
                <a:cs typeface="Times New Roman" panose="02020603050405020304" pitchFamily="18" charset="0"/>
              </a:rPr>
              <a:t>a+b+c</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，因此最大流等于最小割。</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spTree>
    <p:extLst>
      <p:ext uri="{BB962C8B-B14F-4D97-AF65-F5344CB8AC3E}">
        <p14:creationId xmlns:p14="http://schemas.microsoft.com/office/powerpoint/2010/main" val="41196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id="{ADD4BE2F-DF59-4797-8DC8-477138F3D340}"/>
              </a:ext>
            </a:extLst>
          </p:cNvPr>
          <p:cNvGrpSpPr/>
          <p:nvPr/>
        </p:nvGrpSpPr>
        <p:grpSpPr>
          <a:xfrm>
            <a:off x="988592" y="299097"/>
            <a:ext cx="3841316" cy="644434"/>
            <a:chOff x="10123715" y="139337"/>
            <a:chExt cx="1689462" cy="644434"/>
          </a:xfrm>
        </p:grpSpPr>
        <p:sp>
          <p:nvSpPr>
            <p:cNvPr id="29" name="矩形 28">
              <a:extLst>
                <a:ext uri="{FF2B5EF4-FFF2-40B4-BE49-F238E27FC236}">
                  <a16:creationId xmlns:a16="http://schemas.microsoft.com/office/drawing/2014/main" id="{1DBF68AE-CDC4-4690-8BFE-AD0C42378463}"/>
                </a:ext>
              </a:extLst>
            </p:cNvPr>
            <p:cNvSpPr/>
            <p:nvPr/>
          </p:nvSpPr>
          <p:spPr>
            <a:xfrm>
              <a:off x="10328366" y="152400"/>
              <a:ext cx="1463040" cy="470263"/>
            </a:xfrm>
            <a:prstGeom prst="rect">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30" name="矩形 29">
              <a:extLst>
                <a:ext uri="{FF2B5EF4-FFF2-40B4-BE49-F238E27FC236}">
                  <a16:creationId xmlns:a16="http://schemas.microsoft.com/office/drawing/2014/main" id="{D2A57877-3949-494A-8EC1-B809E7EEA7E8}"/>
                </a:ext>
              </a:extLst>
            </p:cNvPr>
            <p:cNvSpPr/>
            <p:nvPr/>
          </p:nvSpPr>
          <p:spPr>
            <a:xfrm>
              <a:off x="10136777" y="313508"/>
              <a:ext cx="1463040" cy="470263"/>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FZHei-B01S" panose="02010601030101010101" pitchFamily="2" charset="-122"/>
                </a:rPr>
                <a:t>为什么最大流能解决这个问题？</a:t>
              </a:r>
            </a:p>
          </p:txBody>
        </p:sp>
        <p:cxnSp>
          <p:nvCxnSpPr>
            <p:cNvPr id="31" name="直接连接符 30">
              <a:extLst>
                <a:ext uri="{FF2B5EF4-FFF2-40B4-BE49-F238E27FC236}">
                  <a16:creationId xmlns:a16="http://schemas.microsoft.com/office/drawing/2014/main" id="{1AE4B40F-72D4-43CD-99A0-8F7CBBFAF02D}"/>
                </a:ext>
              </a:extLst>
            </p:cNvPr>
            <p:cNvCxnSpPr/>
            <p:nvPr/>
          </p:nvCxnSpPr>
          <p:spPr>
            <a:xfrm flipH="1">
              <a:off x="10123715" y="156754"/>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C5F60E1D-C330-4A39-AD98-71B49B94ACF3}"/>
                </a:ext>
              </a:extLst>
            </p:cNvPr>
            <p:cNvCxnSpPr/>
            <p:nvPr/>
          </p:nvCxnSpPr>
          <p:spPr>
            <a:xfrm flipH="1">
              <a:off x="11569338" y="139337"/>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7404A1EA-8B79-45D3-9574-FD0ACE6FB334}"/>
                </a:ext>
              </a:extLst>
            </p:cNvPr>
            <p:cNvCxnSpPr/>
            <p:nvPr/>
          </p:nvCxnSpPr>
          <p:spPr>
            <a:xfrm flipH="1">
              <a:off x="11604172" y="618309"/>
              <a:ext cx="209005" cy="1567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文本框 54">
            <a:extLst>
              <a:ext uri="{FF2B5EF4-FFF2-40B4-BE49-F238E27FC236}">
                <a16:creationId xmlns:a16="http://schemas.microsoft.com/office/drawing/2014/main" id="{155FC1EA-9E52-44D1-AA2D-207CF49C3312}"/>
              </a:ext>
            </a:extLst>
          </p:cNvPr>
          <p:cNvSpPr txBox="1"/>
          <p:nvPr/>
        </p:nvSpPr>
        <p:spPr>
          <a:xfrm>
            <a:off x="988592" y="1192404"/>
            <a:ext cx="10099431" cy="1200329"/>
          </a:xfrm>
          <a:prstGeom prst="rect">
            <a:avLst/>
          </a:prstGeom>
          <a:noFill/>
        </p:spPr>
        <p:txBody>
          <a:bodyPr wrap="square" rtlCol="0">
            <a:spAutoFit/>
          </a:bodyPr>
          <a:lstStyle/>
          <a:p>
            <a:r>
              <a:rPr lang="zh-CN" altLang="en-US" dirty="0"/>
              <a:t>增广与最大流最小割的关系：</a:t>
            </a:r>
            <a:endParaRPr lang="en-US" altLang="zh-CN" dirty="0"/>
          </a:p>
          <a:p>
            <a:r>
              <a:rPr lang="en-US" altLang="zh-CN" kern="100" dirty="0">
                <a:latin typeface="华文楷体" panose="02010600040101010101" pitchFamily="2" charset="-122"/>
                <a:ea typeface="华文楷体" panose="02010600040101010101" pitchFamily="2" charset="-122"/>
                <a:cs typeface="Times New Roman" panose="02020603050405020304" pitchFamily="18" charset="0"/>
              </a:rPr>
              <a:t>	</a:t>
            </a:r>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什么叫做增广，通过一定的方法寻找一条路径使得流量增加，假设某一轮增广后在图中已经找不到可以增加的流量，这就说明此时正向流已满，反向流为空，即找到最小割，那么就得到了最大流。因此当无增广时的流量即为最大流</a:t>
            </a:r>
            <a:endParaRPr lang="en-US" altLang="zh-CN" kern="100" dirty="0">
              <a:latin typeface="华文楷体" panose="02010600040101010101" pitchFamily="2" charset="-122"/>
              <a:ea typeface="华文楷体" panose="02010600040101010101" pitchFamily="2" charset="-122"/>
              <a:cs typeface="Times New Roman" panose="02020603050405020304" pitchFamily="18" charset="0"/>
            </a:endParaRPr>
          </a:p>
        </p:txBody>
      </p:sp>
      <p:grpSp>
        <p:nvGrpSpPr>
          <p:cNvPr id="2" name="组合 1">
            <a:extLst>
              <a:ext uri="{FF2B5EF4-FFF2-40B4-BE49-F238E27FC236}">
                <a16:creationId xmlns:a16="http://schemas.microsoft.com/office/drawing/2014/main" id="{26886851-3967-4E50-9AE1-AD32DCC6F1CD}"/>
              </a:ext>
            </a:extLst>
          </p:cNvPr>
          <p:cNvGrpSpPr/>
          <p:nvPr/>
        </p:nvGrpSpPr>
        <p:grpSpPr>
          <a:xfrm>
            <a:off x="2753789" y="2986852"/>
            <a:ext cx="6569035" cy="3346886"/>
            <a:chOff x="244315" y="2939960"/>
            <a:chExt cx="6569035" cy="3346886"/>
          </a:xfrm>
        </p:grpSpPr>
        <p:grpSp>
          <p:nvGrpSpPr>
            <p:cNvPr id="6" name="组合 5">
              <a:extLst>
                <a:ext uri="{FF2B5EF4-FFF2-40B4-BE49-F238E27FC236}">
                  <a16:creationId xmlns:a16="http://schemas.microsoft.com/office/drawing/2014/main" id="{62F5BE45-65FE-4160-9DA7-17D335C90EE6}"/>
                </a:ext>
              </a:extLst>
            </p:cNvPr>
            <p:cNvGrpSpPr/>
            <p:nvPr/>
          </p:nvGrpSpPr>
          <p:grpSpPr>
            <a:xfrm>
              <a:off x="269603" y="3174254"/>
              <a:ext cx="6048441" cy="2743388"/>
              <a:chOff x="779557" y="2922208"/>
              <a:chExt cx="6048441" cy="2743388"/>
            </a:xfrm>
          </p:grpSpPr>
          <p:grpSp>
            <p:nvGrpSpPr>
              <p:cNvPr id="4" name="组合 3">
                <a:extLst>
                  <a:ext uri="{FF2B5EF4-FFF2-40B4-BE49-F238E27FC236}">
                    <a16:creationId xmlns:a16="http://schemas.microsoft.com/office/drawing/2014/main" id="{461AC0E2-4904-444E-B76C-7CF50C926CEF}"/>
                  </a:ext>
                </a:extLst>
              </p:cNvPr>
              <p:cNvGrpSpPr/>
              <p:nvPr/>
            </p:nvGrpSpPr>
            <p:grpSpPr>
              <a:xfrm>
                <a:off x="779557" y="3005734"/>
                <a:ext cx="6048441" cy="2659862"/>
                <a:chOff x="838173" y="2902871"/>
                <a:chExt cx="6048441" cy="2659862"/>
              </a:xfrm>
            </p:grpSpPr>
            <p:grpSp>
              <p:nvGrpSpPr>
                <p:cNvPr id="99" name="组合 98">
                  <a:extLst>
                    <a:ext uri="{FF2B5EF4-FFF2-40B4-BE49-F238E27FC236}">
                      <a16:creationId xmlns:a16="http://schemas.microsoft.com/office/drawing/2014/main" id="{9E0F29E4-39B9-4D88-9E3F-A83AEC853DB5}"/>
                    </a:ext>
                  </a:extLst>
                </p:cNvPr>
                <p:cNvGrpSpPr/>
                <p:nvPr/>
              </p:nvGrpSpPr>
              <p:grpSpPr>
                <a:xfrm>
                  <a:off x="838173" y="3002422"/>
                  <a:ext cx="6048441" cy="2560311"/>
                  <a:chOff x="972988" y="3940268"/>
                  <a:chExt cx="6048441" cy="2560311"/>
                </a:xfrm>
              </p:grpSpPr>
              <p:sp>
                <p:nvSpPr>
                  <p:cNvPr id="100" name="椭圆 99">
                    <a:extLst>
                      <a:ext uri="{FF2B5EF4-FFF2-40B4-BE49-F238E27FC236}">
                        <a16:creationId xmlns:a16="http://schemas.microsoft.com/office/drawing/2014/main" id="{FAC352B2-59CB-43C3-83A3-CE15FB8CB4AE}"/>
                      </a:ext>
                    </a:extLst>
                  </p:cNvPr>
                  <p:cNvSpPr/>
                  <p:nvPr/>
                </p:nvSpPr>
                <p:spPr>
                  <a:xfrm>
                    <a:off x="4745669" y="5943733"/>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1" name="组合 100">
                    <a:extLst>
                      <a:ext uri="{FF2B5EF4-FFF2-40B4-BE49-F238E27FC236}">
                        <a16:creationId xmlns:a16="http://schemas.microsoft.com/office/drawing/2014/main" id="{3EC4C885-34AC-4B68-A4F5-6AD8E7E8BD7D}"/>
                      </a:ext>
                    </a:extLst>
                  </p:cNvPr>
                  <p:cNvGrpSpPr/>
                  <p:nvPr/>
                </p:nvGrpSpPr>
                <p:grpSpPr>
                  <a:xfrm>
                    <a:off x="972988" y="3940268"/>
                    <a:ext cx="6048441" cy="2492331"/>
                    <a:chOff x="972988" y="3940268"/>
                    <a:chExt cx="6048441" cy="2492331"/>
                  </a:xfrm>
                </p:grpSpPr>
                <p:sp>
                  <p:nvSpPr>
                    <p:cNvPr id="103" name="文本框 102">
                      <a:extLst>
                        <a:ext uri="{FF2B5EF4-FFF2-40B4-BE49-F238E27FC236}">
                          <a16:creationId xmlns:a16="http://schemas.microsoft.com/office/drawing/2014/main" id="{65E9891F-16E6-4601-A130-0922911DE718}"/>
                        </a:ext>
                      </a:extLst>
                    </p:cNvPr>
                    <p:cNvSpPr txBox="1"/>
                    <p:nvPr/>
                  </p:nvSpPr>
                  <p:spPr>
                    <a:xfrm>
                      <a:off x="3171091" y="3940268"/>
                      <a:ext cx="301686" cy="369332"/>
                    </a:xfrm>
                    <a:prstGeom prst="rect">
                      <a:avLst/>
                    </a:prstGeom>
                    <a:noFill/>
                  </p:spPr>
                  <p:txBody>
                    <a:bodyPr wrap="none" rtlCol="0">
                      <a:spAutoFit/>
                    </a:bodyPr>
                    <a:lstStyle/>
                    <a:p>
                      <a:r>
                        <a:rPr lang="en-US" altLang="zh-CN" dirty="0"/>
                        <a:t>1</a:t>
                      </a:r>
                      <a:endParaRPr lang="zh-CN" altLang="en-US" dirty="0"/>
                    </a:p>
                  </p:txBody>
                </p:sp>
                <p:sp>
                  <p:nvSpPr>
                    <p:cNvPr id="104" name="椭圆 103">
                      <a:extLst>
                        <a:ext uri="{FF2B5EF4-FFF2-40B4-BE49-F238E27FC236}">
                          <a16:creationId xmlns:a16="http://schemas.microsoft.com/office/drawing/2014/main" id="{966E447D-9D52-4141-A2CE-175D8C3B0968}"/>
                        </a:ext>
                      </a:extLst>
                    </p:cNvPr>
                    <p:cNvSpPr/>
                    <p:nvPr/>
                  </p:nvSpPr>
                  <p:spPr>
                    <a:xfrm>
                      <a:off x="4745669" y="3940268"/>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文本框 104">
                      <a:extLst>
                        <a:ext uri="{FF2B5EF4-FFF2-40B4-BE49-F238E27FC236}">
                          <a16:creationId xmlns:a16="http://schemas.microsoft.com/office/drawing/2014/main" id="{6DAC6BBF-CBDF-468C-B54E-138BD145ED00}"/>
                        </a:ext>
                      </a:extLst>
                    </p:cNvPr>
                    <p:cNvSpPr txBox="1"/>
                    <p:nvPr/>
                  </p:nvSpPr>
                  <p:spPr>
                    <a:xfrm>
                      <a:off x="4878860" y="4053170"/>
                      <a:ext cx="303288" cy="369332"/>
                    </a:xfrm>
                    <a:prstGeom prst="rect">
                      <a:avLst/>
                    </a:prstGeom>
                    <a:noFill/>
                  </p:spPr>
                  <p:txBody>
                    <a:bodyPr wrap="none" rtlCol="0">
                      <a:spAutoFit/>
                    </a:bodyPr>
                    <a:lstStyle/>
                    <a:p>
                      <a:r>
                        <a:rPr lang="en-US" altLang="zh-CN" dirty="0"/>
                        <a:t>4</a:t>
                      </a:r>
                      <a:endParaRPr lang="zh-CN" altLang="en-US" dirty="0"/>
                    </a:p>
                  </p:txBody>
                </p:sp>
                <p:grpSp>
                  <p:nvGrpSpPr>
                    <p:cNvPr id="106" name="组合 105">
                      <a:extLst>
                        <a:ext uri="{FF2B5EF4-FFF2-40B4-BE49-F238E27FC236}">
                          <a16:creationId xmlns:a16="http://schemas.microsoft.com/office/drawing/2014/main" id="{490C9B76-CF8D-4A6D-B9DE-D1166F89852C}"/>
                        </a:ext>
                      </a:extLst>
                    </p:cNvPr>
                    <p:cNvGrpSpPr/>
                    <p:nvPr/>
                  </p:nvGrpSpPr>
                  <p:grpSpPr>
                    <a:xfrm>
                      <a:off x="972988" y="4124934"/>
                      <a:ext cx="6048441" cy="2307665"/>
                      <a:chOff x="972988" y="4124934"/>
                      <a:chExt cx="6048441" cy="2307665"/>
                    </a:xfrm>
                  </p:grpSpPr>
                  <p:sp>
                    <p:nvSpPr>
                      <p:cNvPr id="107" name="椭圆 106">
                        <a:extLst>
                          <a:ext uri="{FF2B5EF4-FFF2-40B4-BE49-F238E27FC236}">
                            <a16:creationId xmlns:a16="http://schemas.microsoft.com/office/drawing/2014/main" id="{26513047-89AB-466B-B299-A89D2E7FA0A0}"/>
                          </a:ext>
                        </a:extLst>
                      </p:cNvPr>
                      <p:cNvSpPr/>
                      <p:nvPr/>
                    </p:nvSpPr>
                    <p:spPr>
                      <a:xfrm>
                        <a:off x="1017731" y="486514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F5133698-FA3F-496A-ACCD-E7DD80EEFB77}"/>
                          </a:ext>
                        </a:extLst>
                      </p:cNvPr>
                      <p:cNvSpPr txBox="1"/>
                      <p:nvPr/>
                    </p:nvSpPr>
                    <p:spPr>
                      <a:xfrm>
                        <a:off x="1160911" y="4958901"/>
                        <a:ext cx="290464" cy="369332"/>
                      </a:xfrm>
                      <a:prstGeom prst="rect">
                        <a:avLst/>
                      </a:prstGeom>
                      <a:noFill/>
                    </p:spPr>
                    <p:txBody>
                      <a:bodyPr wrap="none" rtlCol="0">
                        <a:spAutoFit/>
                      </a:bodyPr>
                      <a:lstStyle/>
                      <a:p>
                        <a:r>
                          <a:rPr lang="en-US" altLang="zh-CN" dirty="0"/>
                          <a:t>S</a:t>
                        </a:r>
                        <a:endParaRPr lang="zh-CN" altLang="en-US" dirty="0"/>
                      </a:p>
                    </p:txBody>
                  </p:sp>
                  <p:cxnSp>
                    <p:nvCxnSpPr>
                      <p:cNvPr id="109" name="直接箭头连接符 108">
                        <a:extLst>
                          <a:ext uri="{FF2B5EF4-FFF2-40B4-BE49-F238E27FC236}">
                            <a16:creationId xmlns:a16="http://schemas.microsoft.com/office/drawing/2014/main" id="{3D692764-0C11-4A47-8FED-9E1EB90BE57E}"/>
                          </a:ext>
                        </a:extLst>
                      </p:cNvPr>
                      <p:cNvCxnSpPr/>
                      <p:nvPr/>
                    </p:nvCxnSpPr>
                    <p:spPr>
                      <a:xfrm flipV="1">
                        <a:off x="1699846" y="4126523"/>
                        <a:ext cx="1143000" cy="738621"/>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18318AF-8550-4F40-BCCC-EF1E0C3A0757}"/>
                          </a:ext>
                        </a:extLst>
                      </p:cNvPr>
                      <p:cNvCxnSpPr>
                        <a:cxnSpLocks/>
                      </p:cNvCxnSpPr>
                      <p:nvPr/>
                    </p:nvCxnSpPr>
                    <p:spPr>
                      <a:xfrm>
                        <a:off x="1740110" y="5208043"/>
                        <a:ext cx="11533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文本框 111">
                        <a:extLst>
                          <a:ext uri="{FF2B5EF4-FFF2-40B4-BE49-F238E27FC236}">
                            <a16:creationId xmlns:a16="http://schemas.microsoft.com/office/drawing/2014/main" id="{7BA4EFF6-146D-452B-9646-BECD0F315B9A}"/>
                          </a:ext>
                        </a:extLst>
                      </p:cNvPr>
                      <p:cNvSpPr txBox="1"/>
                      <p:nvPr/>
                    </p:nvSpPr>
                    <p:spPr>
                      <a:xfrm>
                        <a:off x="3212774" y="4999971"/>
                        <a:ext cx="301686" cy="369332"/>
                      </a:xfrm>
                      <a:prstGeom prst="rect">
                        <a:avLst/>
                      </a:prstGeom>
                      <a:noFill/>
                    </p:spPr>
                    <p:txBody>
                      <a:bodyPr wrap="none" rtlCol="0">
                        <a:spAutoFit/>
                      </a:bodyPr>
                      <a:lstStyle/>
                      <a:p>
                        <a:r>
                          <a:rPr lang="en-US" altLang="zh-CN" dirty="0"/>
                          <a:t>2</a:t>
                        </a:r>
                        <a:endParaRPr lang="zh-CN" altLang="en-US" dirty="0"/>
                      </a:p>
                    </p:txBody>
                  </p:sp>
                  <p:sp>
                    <p:nvSpPr>
                      <p:cNvPr id="114" name="文本框 113">
                        <a:extLst>
                          <a:ext uri="{FF2B5EF4-FFF2-40B4-BE49-F238E27FC236}">
                            <a16:creationId xmlns:a16="http://schemas.microsoft.com/office/drawing/2014/main" id="{13778C07-7174-4289-8345-B5E08C057F1D}"/>
                          </a:ext>
                        </a:extLst>
                      </p:cNvPr>
                      <p:cNvSpPr txBox="1"/>
                      <p:nvPr/>
                    </p:nvSpPr>
                    <p:spPr>
                      <a:xfrm>
                        <a:off x="3123001" y="5993528"/>
                        <a:ext cx="301686" cy="369332"/>
                      </a:xfrm>
                      <a:prstGeom prst="rect">
                        <a:avLst/>
                      </a:prstGeom>
                      <a:noFill/>
                    </p:spPr>
                    <p:txBody>
                      <a:bodyPr wrap="none" rtlCol="0">
                        <a:spAutoFit/>
                      </a:bodyPr>
                      <a:lstStyle/>
                      <a:p>
                        <a:r>
                          <a:rPr lang="en-US" altLang="zh-CN" dirty="0"/>
                          <a:t>3</a:t>
                        </a:r>
                        <a:endParaRPr lang="zh-CN" altLang="en-US" dirty="0"/>
                      </a:p>
                    </p:txBody>
                  </p:sp>
                  <p:cxnSp>
                    <p:nvCxnSpPr>
                      <p:cNvPr id="115" name="直接箭头连接符 114">
                        <a:extLst>
                          <a:ext uri="{FF2B5EF4-FFF2-40B4-BE49-F238E27FC236}">
                            <a16:creationId xmlns:a16="http://schemas.microsoft.com/office/drawing/2014/main" id="{6E9594A2-2F8F-49BF-BC24-51FF65211BC0}"/>
                          </a:ext>
                        </a:extLst>
                      </p:cNvPr>
                      <p:cNvCxnSpPr>
                        <a:cxnSpLocks/>
                      </p:cNvCxnSpPr>
                      <p:nvPr/>
                    </p:nvCxnSpPr>
                    <p:spPr>
                      <a:xfrm>
                        <a:off x="1699846" y="5559735"/>
                        <a:ext cx="1143000" cy="618459"/>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116" name="椭圆 115">
                        <a:extLst>
                          <a:ext uri="{FF2B5EF4-FFF2-40B4-BE49-F238E27FC236}">
                            <a16:creationId xmlns:a16="http://schemas.microsoft.com/office/drawing/2014/main" id="{6EEEFDEF-92F3-433C-A6A9-1821DFFF8BFC}"/>
                          </a:ext>
                        </a:extLst>
                      </p:cNvPr>
                      <p:cNvSpPr/>
                      <p:nvPr/>
                    </p:nvSpPr>
                    <p:spPr>
                      <a:xfrm>
                        <a:off x="4745669" y="495890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7" name="直接箭头连接符 116">
                        <a:extLst>
                          <a:ext uri="{FF2B5EF4-FFF2-40B4-BE49-F238E27FC236}">
                            <a16:creationId xmlns:a16="http://schemas.microsoft.com/office/drawing/2014/main" id="{B596620F-9206-4C34-9B29-039F82489664}"/>
                          </a:ext>
                        </a:extLst>
                      </p:cNvPr>
                      <p:cNvCxnSpPr>
                        <a:cxnSpLocks/>
                      </p:cNvCxnSpPr>
                      <p:nvPr/>
                    </p:nvCxnSpPr>
                    <p:spPr>
                      <a:xfrm>
                        <a:off x="3866606" y="4124934"/>
                        <a:ext cx="828486"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18" name="直接箭头连接符 117">
                        <a:extLst>
                          <a:ext uri="{FF2B5EF4-FFF2-40B4-BE49-F238E27FC236}">
                            <a16:creationId xmlns:a16="http://schemas.microsoft.com/office/drawing/2014/main" id="{A32285D6-419E-47BE-99BF-04ED05D70AE4}"/>
                          </a:ext>
                        </a:extLst>
                      </p:cNvPr>
                      <p:cNvCxnSpPr>
                        <a:cxnSpLocks/>
                      </p:cNvCxnSpPr>
                      <p:nvPr/>
                    </p:nvCxnSpPr>
                    <p:spPr>
                      <a:xfrm>
                        <a:off x="3898783" y="5193362"/>
                        <a:ext cx="7641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 name="文本框 121">
                        <a:extLst>
                          <a:ext uri="{FF2B5EF4-FFF2-40B4-BE49-F238E27FC236}">
                            <a16:creationId xmlns:a16="http://schemas.microsoft.com/office/drawing/2014/main" id="{3FCB73A4-6F6E-4F2C-8EAE-478D3F3F8E21}"/>
                          </a:ext>
                        </a:extLst>
                      </p:cNvPr>
                      <p:cNvSpPr txBox="1"/>
                      <p:nvPr/>
                    </p:nvSpPr>
                    <p:spPr>
                      <a:xfrm>
                        <a:off x="4872448" y="5049718"/>
                        <a:ext cx="301686" cy="369332"/>
                      </a:xfrm>
                      <a:prstGeom prst="rect">
                        <a:avLst/>
                      </a:prstGeom>
                      <a:noFill/>
                    </p:spPr>
                    <p:txBody>
                      <a:bodyPr wrap="none" rtlCol="0">
                        <a:spAutoFit/>
                      </a:bodyPr>
                      <a:lstStyle/>
                      <a:p>
                        <a:r>
                          <a:rPr lang="en-US" altLang="zh-CN" dirty="0"/>
                          <a:t>5</a:t>
                        </a:r>
                        <a:endParaRPr lang="zh-CN" altLang="en-US" dirty="0"/>
                      </a:p>
                    </p:txBody>
                  </p:sp>
                  <p:sp>
                    <p:nvSpPr>
                      <p:cNvPr id="123" name="文本框 122">
                        <a:extLst>
                          <a:ext uri="{FF2B5EF4-FFF2-40B4-BE49-F238E27FC236}">
                            <a16:creationId xmlns:a16="http://schemas.microsoft.com/office/drawing/2014/main" id="{8BE49A2C-3128-4409-BAF8-1566C5BDE6D8}"/>
                          </a:ext>
                        </a:extLst>
                      </p:cNvPr>
                      <p:cNvSpPr txBox="1"/>
                      <p:nvPr/>
                    </p:nvSpPr>
                    <p:spPr>
                      <a:xfrm>
                        <a:off x="4873251" y="6063267"/>
                        <a:ext cx="301686" cy="369332"/>
                      </a:xfrm>
                      <a:prstGeom prst="rect">
                        <a:avLst/>
                      </a:prstGeom>
                      <a:noFill/>
                    </p:spPr>
                    <p:txBody>
                      <a:bodyPr wrap="none" rtlCol="0">
                        <a:spAutoFit/>
                      </a:bodyPr>
                      <a:lstStyle/>
                      <a:p>
                        <a:r>
                          <a:rPr lang="en-US" altLang="zh-CN" dirty="0"/>
                          <a:t>6</a:t>
                        </a:r>
                        <a:endParaRPr lang="zh-CN" altLang="en-US" dirty="0"/>
                      </a:p>
                    </p:txBody>
                  </p:sp>
                  <p:sp>
                    <p:nvSpPr>
                      <p:cNvPr id="124" name="椭圆 123">
                        <a:extLst>
                          <a:ext uri="{FF2B5EF4-FFF2-40B4-BE49-F238E27FC236}">
                            <a16:creationId xmlns:a16="http://schemas.microsoft.com/office/drawing/2014/main" id="{1CAB90B1-24CE-4382-89FF-FFEAAEB9BEE9}"/>
                          </a:ext>
                        </a:extLst>
                      </p:cNvPr>
                      <p:cNvSpPr/>
                      <p:nvPr/>
                    </p:nvSpPr>
                    <p:spPr>
                      <a:xfrm>
                        <a:off x="6419841" y="4869622"/>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124">
                        <a:extLst>
                          <a:ext uri="{FF2B5EF4-FFF2-40B4-BE49-F238E27FC236}">
                            <a16:creationId xmlns:a16="http://schemas.microsoft.com/office/drawing/2014/main" id="{D36FDD75-74A7-42B5-BFDE-4EC54ED068BD}"/>
                          </a:ext>
                        </a:extLst>
                      </p:cNvPr>
                      <p:cNvCxnSpPr>
                        <a:cxnSpLocks/>
                      </p:cNvCxnSpPr>
                      <p:nvPr/>
                    </p:nvCxnSpPr>
                    <p:spPr>
                      <a:xfrm>
                        <a:off x="5551295" y="4391568"/>
                        <a:ext cx="746710" cy="517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D8229CF8-AAED-4F2C-801F-D4443CEDBF58}"/>
                          </a:ext>
                        </a:extLst>
                      </p:cNvPr>
                      <p:cNvCxnSpPr>
                        <a:cxnSpLocks/>
                      </p:cNvCxnSpPr>
                      <p:nvPr/>
                    </p:nvCxnSpPr>
                    <p:spPr>
                      <a:xfrm>
                        <a:off x="5516163" y="5225687"/>
                        <a:ext cx="8169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直接箭头连接符 126">
                        <a:extLst>
                          <a:ext uri="{FF2B5EF4-FFF2-40B4-BE49-F238E27FC236}">
                            <a16:creationId xmlns:a16="http://schemas.microsoft.com/office/drawing/2014/main" id="{E7EF5A75-E238-4C88-B874-65923AA3E973}"/>
                          </a:ext>
                        </a:extLst>
                      </p:cNvPr>
                      <p:cNvCxnSpPr>
                        <a:cxnSpLocks/>
                      </p:cNvCxnSpPr>
                      <p:nvPr/>
                    </p:nvCxnSpPr>
                    <p:spPr>
                      <a:xfrm flipV="1">
                        <a:off x="5539465" y="5559735"/>
                        <a:ext cx="758540" cy="52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 name="文本框 127">
                        <a:extLst>
                          <a:ext uri="{FF2B5EF4-FFF2-40B4-BE49-F238E27FC236}">
                            <a16:creationId xmlns:a16="http://schemas.microsoft.com/office/drawing/2014/main" id="{CF72D529-24E7-444B-84B7-E22DB110398C}"/>
                          </a:ext>
                        </a:extLst>
                      </p:cNvPr>
                      <p:cNvSpPr txBox="1"/>
                      <p:nvPr/>
                    </p:nvSpPr>
                    <p:spPr>
                      <a:xfrm>
                        <a:off x="6549826" y="5008696"/>
                        <a:ext cx="296876" cy="369332"/>
                      </a:xfrm>
                      <a:prstGeom prst="rect">
                        <a:avLst/>
                      </a:prstGeom>
                      <a:noFill/>
                    </p:spPr>
                    <p:txBody>
                      <a:bodyPr wrap="none" rtlCol="0">
                        <a:spAutoFit/>
                      </a:bodyPr>
                      <a:lstStyle/>
                      <a:p>
                        <a:r>
                          <a:rPr lang="en-US" altLang="zh-CN" dirty="0"/>
                          <a:t>T</a:t>
                        </a:r>
                        <a:endParaRPr lang="zh-CN" altLang="en-US" dirty="0"/>
                      </a:p>
                    </p:txBody>
                  </p:sp>
                  <p:sp>
                    <p:nvSpPr>
                      <p:cNvPr id="129" name="文本框 128">
                        <a:extLst>
                          <a:ext uri="{FF2B5EF4-FFF2-40B4-BE49-F238E27FC236}">
                            <a16:creationId xmlns:a16="http://schemas.microsoft.com/office/drawing/2014/main" id="{61078724-6AEA-4212-B259-BFE6D3C6494B}"/>
                          </a:ext>
                        </a:extLst>
                      </p:cNvPr>
                      <p:cNvSpPr txBox="1"/>
                      <p:nvPr/>
                    </p:nvSpPr>
                    <p:spPr>
                      <a:xfrm>
                        <a:off x="2097546" y="4180784"/>
                        <a:ext cx="184731" cy="369332"/>
                      </a:xfrm>
                      <a:prstGeom prst="rect">
                        <a:avLst/>
                      </a:prstGeom>
                      <a:noFill/>
                    </p:spPr>
                    <p:txBody>
                      <a:bodyPr wrap="none" rtlCol="0">
                        <a:spAutoFit/>
                      </a:bodyPr>
                      <a:lstStyle/>
                      <a:p>
                        <a:endParaRPr lang="zh-CN" altLang="en-US" dirty="0"/>
                      </a:p>
                    </p:txBody>
                  </p:sp>
                  <p:cxnSp>
                    <p:nvCxnSpPr>
                      <p:cNvPr id="139" name="直接箭头连接符 138">
                        <a:extLst>
                          <a:ext uri="{FF2B5EF4-FFF2-40B4-BE49-F238E27FC236}">
                            <a16:creationId xmlns:a16="http://schemas.microsoft.com/office/drawing/2014/main" id="{57D6D9D3-E86D-4164-BA22-599A6F9CE891}"/>
                          </a:ext>
                        </a:extLst>
                      </p:cNvPr>
                      <p:cNvCxnSpPr>
                        <a:cxnSpLocks/>
                      </p:cNvCxnSpPr>
                      <p:nvPr/>
                    </p:nvCxnSpPr>
                    <p:spPr>
                      <a:xfrm>
                        <a:off x="3898783" y="6275985"/>
                        <a:ext cx="69390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0DE84FF4-AD9B-4476-9A78-4D8C3AD55097}"/>
                          </a:ext>
                        </a:extLst>
                      </p:cNvPr>
                      <p:cNvSpPr txBox="1"/>
                      <p:nvPr/>
                    </p:nvSpPr>
                    <p:spPr>
                      <a:xfrm>
                        <a:off x="972988" y="5479655"/>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源点</a:t>
                        </a:r>
                      </a:p>
                    </p:txBody>
                  </p:sp>
                  <p:sp>
                    <p:nvSpPr>
                      <p:cNvPr id="144" name="文本框 143">
                        <a:extLst>
                          <a:ext uri="{FF2B5EF4-FFF2-40B4-BE49-F238E27FC236}">
                            <a16:creationId xmlns:a16="http://schemas.microsoft.com/office/drawing/2014/main" id="{9E09A12F-D175-48FE-8865-EAA889FA5DE0}"/>
                          </a:ext>
                        </a:extLst>
                      </p:cNvPr>
                      <p:cNvSpPr txBox="1"/>
                      <p:nvPr/>
                    </p:nvSpPr>
                    <p:spPr>
                      <a:xfrm>
                        <a:off x="6375098" y="5493836"/>
                        <a:ext cx="646331" cy="369332"/>
                      </a:xfrm>
                      <a:prstGeom prst="rect">
                        <a:avLst/>
                      </a:prstGeom>
                      <a:noFill/>
                    </p:spPr>
                    <p:txBody>
                      <a:bodyPr wrap="none" rtlCol="0">
                        <a:spAutoFit/>
                      </a:bodyPr>
                      <a:lstStyle/>
                      <a:p>
                        <a:r>
                          <a:rPr lang="zh-CN" altLang="en-US" kern="100" dirty="0">
                            <a:latin typeface="华文楷体" panose="02010600040101010101" pitchFamily="2" charset="-122"/>
                            <a:ea typeface="华文楷体" panose="02010600040101010101" pitchFamily="2" charset="-122"/>
                            <a:cs typeface="Times New Roman" panose="02020603050405020304" pitchFamily="18" charset="0"/>
                          </a:rPr>
                          <a:t>汇点</a:t>
                        </a:r>
                      </a:p>
                    </p:txBody>
                  </p:sp>
                </p:grpSp>
              </p:grpSp>
            </p:grpSp>
            <p:sp>
              <p:nvSpPr>
                <p:cNvPr id="145" name="椭圆 144">
                  <a:extLst>
                    <a:ext uri="{FF2B5EF4-FFF2-40B4-BE49-F238E27FC236}">
                      <a16:creationId xmlns:a16="http://schemas.microsoft.com/office/drawing/2014/main" id="{A64449A4-2B77-49B6-8346-055F76F5A081}"/>
                    </a:ext>
                  </a:extLst>
                </p:cNvPr>
                <p:cNvSpPr/>
                <p:nvPr/>
              </p:nvSpPr>
              <p:spPr>
                <a:xfrm>
                  <a:off x="2906206" y="2902871"/>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椭圆 145">
                  <a:extLst>
                    <a:ext uri="{FF2B5EF4-FFF2-40B4-BE49-F238E27FC236}">
                      <a16:creationId xmlns:a16="http://schemas.microsoft.com/office/drawing/2014/main" id="{22AF203F-98F1-4E44-A7B8-DBF18C12514E}"/>
                    </a:ext>
                  </a:extLst>
                </p:cNvPr>
                <p:cNvSpPr/>
                <p:nvPr/>
              </p:nvSpPr>
              <p:spPr>
                <a:xfrm>
                  <a:off x="2945111" y="3968454"/>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椭圆 146">
                  <a:extLst>
                    <a:ext uri="{FF2B5EF4-FFF2-40B4-BE49-F238E27FC236}">
                      <a16:creationId xmlns:a16="http://schemas.microsoft.com/office/drawing/2014/main" id="{188C0A81-799A-4E8C-84D2-B8C4993E0137}"/>
                    </a:ext>
                  </a:extLst>
                </p:cNvPr>
                <p:cNvSpPr/>
                <p:nvPr/>
              </p:nvSpPr>
              <p:spPr>
                <a:xfrm>
                  <a:off x="2869865" y="4961925"/>
                  <a:ext cx="556846" cy="5568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2415A475-B4AB-4C51-A68B-335BCEE0E15D}"/>
                  </a:ext>
                </a:extLst>
              </p:cNvPr>
              <p:cNvSpPr txBox="1"/>
              <p:nvPr/>
            </p:nvSpPr>
            <p:spPr>
              <a:xfrm>
                <a:off x="3867573" y="2922208"/>
                <a:ext cx="295274" cy="369332"/>
              </a:xfrm>
              <a:prstGeom prst="rect">
                <a:avLst/>
              </a:prstGeom>
              <a:noFill/>
            </p:spPr>
            <p:txBody>
              <a:bodyPr wrap="none" rtlCol="0">
                <a:spAutoFit/>
              </a:bodyPr>
              <a:lstStyle/>
              <a:p>
                <a:r>
                  <a:rPr lang="en-US" altLang="zh-CN" dirty="0"/>
                  <a:t>a</a:t>
                </a:r>
                <a:endParaRPr lang="zh-CN" altLang="en-US" dirty="0"/>
              </a:p>
            </p:txBody>
          </p:sp>
          <p:sp>
            <p:nvSpPr>
              <p:cNvPr id="148" name="文本框 147">
                <a:extLst>
                  <a:ext uri="{FF2B5EF4-FFF2-40B4-BE49-F238E27FC236}">
                    <a16:creationId xmlns:a16="http://schemas.microsoft.com/office/drawing/2014/main" id="{296E7995-13D0-42CF-800F-9C1AE1FF867D}"/>
                  </a:ext>
                </a:extLst>
              </p:cNvPr>
              <p:cNvSpPr txBox="1"/>
              <p:nvPr/>
            </p:nvSpPr>
            <p:spPr>
              <a:xfrm>
                <a:off x="3872965" y="4037819"/>
                <a:ext cx="306494" cy="369332"/>
              </a:xfrm>
              <a:prstGeom prst="rect">
                <a:avLst/>
              </a:prstGeom>
              <a:noFill/>
            </p:spPr>
            <p:txBody>
              <a:bodyPr wrap="none" rtlCol="0">
                <a:spAutoFit/>
              </a:bodyPr>
              <a:lstStyle/>
              <a:p>
                <a:r>
                  <a:rPr lang="en-US" altLang="zh-CN" dirty="0"/>
                  <a:t>b</a:t>
                </a:r>
                <a:endParaRPr lang="zh-CN" altLang="en-US" dirty="0"/>
              </a:p>
            </p:txBody>
          </p:sp>
          <p:sp>
            <p:nvSpPr>
              <p:cNvPr id="150" name="文本框 149">
                <a:extLst>
                  <a:ext uri="{FF2B5EF4-FFF2-40B4-BE49-F238E27FC236}">
                    <a16:creationId xmlns:a16="http://schemas.microsoft.com/office/drawing/2014/main" id="{55A89AF1-C017-49EF-AEE8-99FA517B550D}"/>
                  </a:ext>
                </a:extLst>
              </p:cNvPr>
              <p:cNvSpPr txBox="1"/>
              <p:nvPr/>
            </p:nvSpPr>
            <p:spPr>
              <a:xfrm>
                <a:off x="3872965" y="5059425"/>
                <a:ext cx="282450" cy="369332"/>
              </a:xfrm>
              <a:prstGeom prst="rect">
                <a:avLst/>
              </a:prstGeom>
              <a:noFill/>
            </p:spPr>
            <p:txBody>
              <a:bodyPr wrap="none" rtlCol="0">
                <a:spAutoFit/>
              </a:bodyPr>
              <a:lstStyle/>
              <a:p>
                <a:r>
                  <a:rPr lang="en-US" altLang="zh-CN" dirty="0"/>
                  <a:t>c</a:t>
                </a:r>
                <a:endParaRPr lang="zh-CN" altLang="en-US" dirty="0"/>
              </a:p>
            </p:txBody>
          </p:sp>
        </p:grpSp>
        <p:sp>
          <p:nvSpPr>
            <p:cNvPr id="7" name="矩形: 圆角 6">
              <a:extLst>
                <a:ext uri="{FF2B5EF4-FFF2-40B4-BE49-F238E27FC236}">
                  <a16:creationId xmlns:a16="http://schemas.microsoft.com/office/drawing/2014/main" id="{9DD41169-6C08-4A73-A7D4-5E893E0EE474}"/>
                </a:ext>
              </a:extLst>
            </p:cNvPr>
            <p:cNvSpPr/>
            <p:nvPr/>
          </p:nvSpPr>
          <p:spPr>
            <a:xfrm>
              <a:off x="244315" y="2939960"/>
              <a:ext cx="3093407" cy="332348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圆角 150">
              <a:extLst>
                <a:ext uri="{FF2B5EF4-FFF2-40B4-BE49-F238E27FC236}">
                  <a16:creationId xmlns:a16="http://schemas.microsoft.com/office/drawing/2014/main" id="{FC8B60C1-3B2F-4A33-AF1E-AC43F5D8AD82}"/>
                </a:ext>
              </a:extLst>
            </p:cNvPr>
            <p:cNvSpPr/>
            <p:nvPr/>
          </p:nvSpPr>
          <p:spPr>
            <a:xfrm>
              <a:off x="3719943" y="2963366"/>
              <a:ext cx="3093407" cy="33234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文本框 190">
              <a:extLst>
                <a:ext uri="{FF2B5EF4-FFF2-40B4-BE49-F238E27FC236}">
                  <a16:creationId xmlns:a16="http://schemas.microsoft.com/office/drawing/2014/main" id="{1A333927-6252-4CA5-B5B4-5B04D6A03F8C}"/>
                </a:ext>
              </a:extLst>
            </p:cNvPr>
            <p:cNvSpPr txBox="1"/>
            <p:nvPr/>
          </p:nvSpPr>
          <p:spPr>
            <a:xfrm>
              <a:off x="627004" y="3086348"/>
              <a:ext cx="293670" cy="369332"/>
            </a:xfrm>
            <a:prstGeom prst="rect">
              <a:avLst/>
            </a:prstGeom>
            <a:noFill/>
          </p:spPr>
          <p:txBody>
            <a:bodyPr wrap="none" rtlCol="0">
              <a:spAutoFit/>
            </a:bodyPr>
            <a:lstStyle/>
            <a:p>
              <a:r>
                <a:rPr lang="en-US" altLang="zh-CN" b="1" dirty="0">
                  <a:solidFill>
                    <a:srgbClr val="92D050"/>
                  </a:solidFill>
                </a:rPr>
                <a:t>S</a:t>
              </a:r>
              <a:endParaRPr lang="zh-CN" altLang="en-US" b="1" dirty="0">
                <a:solidFill>
                  <a:srgbClr val="92D050"/>
                </a:solidFill>
              </a:endParaRPr>
            </a:p>
          </p:txBody>
        </p:sp>
        <p:sp>
          <p:nvSpPr>
            <p:cNvPr id="192" name="文本框 191">
              <a:extLst>
                <a:ext uri="{FF2B5EF4-FFF2-40B4-BE49-F238E27FC236}">
                  <a16:creationId xmlns:a16="http://schemas.microsoft.com/office/drawing/2014/main" id="{C6EA6F08-88F4-4A3E-9589-1624D664E2B8}"/>
                </a:ext>
              </a:extLst>
            </p:cNvPr>
            <p:cNvSpPr txBox="1"/>
            <p:nvPr/>
          </p:nvSpPr>
          <p:spPr>
            <a:xfrm>
              <a:off x="6103633" y="3046234"/>
              <a:ext cx="298480" cy="369332"/>
            </a:xfrm>
            <a:prstGeom prst="rect">
              <a:avLst/>
            </a:prstGeom>
            <a:noFill/>
          </p:spPr>
          <p:txBody>
            <a:bodyPr wrap="none" rtlCol="0">
              <a:spAutoFit/>
            </a:bodyPr>
            <a:lstStyle/>
            <a:p>
              <a:r>
                <a:rPr lang="en-US" altLang="zh-CN" b="1" dirty="0">
                  <a:solidFill>
                    <a:srgbClr val="FF0000"/>
                  </a:solidFill>
                </a:rPr>
                <a:t>T</a:t>
              </a:r>
              <a:endParaRPr lang="zh-CN" altLang="en-US" b="1" dirty="0">
                <a:solidFill>
                  <a:srgbClr val="FF0000"/>
                </a:solidFill>
              </a:endParaRPr>
            </a:p>
          </p:txBody>
        </p:sp>
      </p:grpSp>
    </p:spTree>
    <p:extLst>
      <p:ext uri="{BB962C8B-B14F-4D97-AF65-F5344CB8AC3E}">
        <p14:creationId xmlns:p14="http://schemas.microsoft.com/office/powerpoint/2010/main" val="2755131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0" y="-667656"/>
            <a:ext cx="12221029" cy="5515428"/>
          </a:xfrm>
          <a:custGeom>
            <a:avLst/>
            <a:gdLst>
              <a:gd name="connsiteX0" fmla="*/ 0 w 12221029"/>
              <a:gd name="connsiteY0" fmla="*/ 0 h 5515428"/>
              <a:gd name="connsiteX1" fmla="*/ 0 w 12221029"/>
              <a:gd name="connsiteY1" fmla="*/ 5515428 h 5515428"/>
              <a:gd name="connsiteX2" fmla="*/ 12192000 w 12221029"/>
              <a:gd name="connsiteY2" fmla="*/ 1741714 h 5515428"/>
              <a:gd name="connsiteX3" fmla="*/ 12221029 w 12221029"/>
              <a:gd name="connsiteY3" fmla="*/ 0 h 5515428"/>
              <a:gd name="connsiteX4" fmla="*/ 0 w 12221029"/>
              <a:gd name="connsiteY4" fmla="*/ 0 h 5515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1029" h="5515428">
                <a:moveTo>
                  <a:pt x="0" y="0"/>
                </a:moveTo>
                <a:lnTo>
                  <a:pt x="0" y="5515428"/>
                </a:lnTo>
                <a:lnTo>
                  <a:pt x="12192000" y="1741714"/>
                </a:lnTo>
                <a:lnTo>
                  <a:pt x="12221029" y="0"/>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grpSp>
        <p:nvGrpSpPr>
          <p:cNvPr id="5" name="组合 4"/>
          <p:cNvGrpSpPr/>
          <p:nvPr/>
        </p:nvGrpSpPr>
        <p:grpSpPr>
          <a:xfrm rot="1341225" flipH="1" flipV="1">
            <a:off x="1513909" y="1627995"/>
            <a:ext cx="4334509" cy="4349934"/>
            <a:chOff x="4689566" y="1058089"/>
            <a:chExt cx="3670664" cy="3984172"/>
          </a:xfrm>
        </p:grpSpPr>
        <p:sp>
          <p:nvSpPr>
            <p:cNvPr id="6" name="六边形 5"/>
            <p:cNvSpPr/>
            <p:nvPr/>
          </p:nvSpPr>
          <p:spPr>
            <a:xfrm rot="16200000">
              <a:off x="4539345" y="1221376"/>
              <a:ext cx="3984171" cy="3657598"/>
            </a:xfrm>
            <a:prstGeom prst="hexagon">
              <a:avLst>
                <a:gd name="adj" fmla="val 28953"/>
                <a:gd name="vf" fmla="val 115470"/>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7" name="等腰三角形 6"/>
            <p:cNvSpPr/>
            <p:nvPr/>
          </p:nvSpPr>
          <p:spPr>
            <a:xfrm>
              <a:off x="5512524" y="1058090"/>
              <a:ext cx="2037807" cy="1340022"/>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8" name="等腰三角形 7"/>
            <p:cNvSpPr/>
            <p:nvPr/>
          </p:nvSpPr>
          <p:spPr>
            <a:xfrm flipH="1" flipV="1">
              <a:off x="5537668" y="2398113"/>
              <a:ext cx="2035456" cy="1703625"/>
            </a:xfrm>
            <a:prstGeom prst="triangle">
              <a:avLst/>
            </a:pr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9" name="任意多边形 8"/>
            <p:cNvSpPr/>
            <p:nvPr/>
          </p:nvSpPr>
          <p:spPr>
            <a:xfrm>
              <a:off x="4689566" y="2194716"/>
              <a:ext cx="3661600" cy="1914315"/>
            </a:xfrm>
            <a:custGeom>
              <a:avLst/>
              <a:gdLst>
                <a:gd name="connsiteX0" fmla="*/ 0 w 3683725"/>
                <a:gd name="connsiteY0" fmla="*/ 0 h 1881051"/>
                <a:gd name="connsiteX1" fmla="*/ 822960 w 3683725"/>
                <a:gd name="connsiteY1" fmla="*/ 352697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339634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470263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60765 w 3683725"/>
                <a:gd name="connsiteY5" fmla="*/ 444137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99953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881051"/>
                <a:gd name="connsiteX1" fmla="*/ 836023 w 3683725"/>
                <a:gd name="connsiteY1" fmla="*/ 222068 h 1881051"/>
                <a:gd name="connsiteX2" fmla="*/ 13063 w 3683725"/>
                <a:gd name="connsiteY2" fmla="*/ 1854926 h 1881051"/>
                <a:gd name="connsiteX3" fmla="*/ 1854925 w 3683725"/>
                <a:gd name="connsiteY3" fmla="*/ 1750423 h 1881051"/>
                <a:gd name="connsiteX4" fmla="*/ 3683725 w 3683725"/>
                <a:gd name="connsiteY4" fmla="*/ 1881051 h 1881051"/>
                <a:gd name="connsiteX5" fmla="*/ 2847702 w 3683725"/>
                <a:gd name="connsiteY5" fmla="*/ 195943 h 1881051"/>
                <a:gd name="connsiteX6" fmla="*/ 3670663 w 3683725"/>
                <a:gd name="connsiteY6" fmla="*/ 26126 h 1881051"/>
                <a:gd name="connsiteX7" fmla="*/ 3670663 w 3683725"/>
                <a:gd name="connsiteY7" fmla="*/ 26126 h 1881051"/>
                <a:gd name="connsiteX0" fmla="*/ 0 w 3683725"/>
                <a:gd name="connsiteY0" fmla="*/ 0 h 1959429"/>
                <a:gd name="connsiteX1" fmla="*/ 836023 w 3683725"/>
                <a:gd name="connsiteY1" fmla="*/ 222068 h 1959429"/>
                <a:gd name="connsiteX2" fmla="*/ 13063 w 3683725"/>
                <a:gd name="connsiteY2" fmla="*/ 1854926 h 1959429"/>
                <a:gd name="connsiteX3" fmla="*/ 1881050 w 3683725"/>
                <a:gd name="connsiteY3" fmla="*/ 1959429 h 1959429"/>
                <a:gd name="connsiteX4" fmla="*/ 3683725 w 3683725"/>
                <a:gd name="connsiteY4" fmla="*/ 1881051 h 1959429"/>
                <a:gd name="connsiteX5" fmla="*/ 2847702 w 3683725"/>
                <a:gd name="connsiteY5" fmla="*/ 195943 h 1959429"/>
                <a:gd name="connsiteX6" fmla="*/ 3670663 w 3683725"/>
                <a:gd name="connsiteY6" fmla="*/ 26126 h 1959429"/>
                <a:gd name="connsiteX7" fmla="*/ 3670663 w 3683725"/>
                <a:gd name="connsiteY7" fmla="*/ 26126 h 1959429"/>
                <a:gd name="connsiteX0" fmla="*/ 0 w 3683725"/>
                <a:gd name="connsiteY0" fmla="*/ 0 h 1998617"/>
                <a:gd name="connsiteX1" fmla="*/ 836023 w 3683725"/>
                <a:gd name="connsiteY1" fmla="*/ 222068 h 1998617"/>
                <a:gd name="connsiteX2" fmla="*/ 13063 w 3683725"/>
                <a:gd name="connsiteY2" fmla="*/ 1854926 h 1998617"/>
                <a:gd name="connsiteX3" fmla="*/ 1881050 w 3683725"/>
                <a:gd name="connsiteY3" fmla="*/ 1998617 h 1998617"/>
                <a:gd name="connsiteX4" fmla="*/ 3683725 w 3683725"/>
                <a:gd name="connsiteY4" fmla="*/ 1881051 h 1998617"/>
                <a:gd name="connsiteX5" fmla="*/ 2847702 w 3683725"/>
                <a:gd name="connsiteY5" fmla="*/ 195943 h 1998617"/>
                <a:gd name="connsiteX6" fmla="*/ 3670663 w 3683725"/>
                <a:gd name="connsiteY6" fmla="*/ 26126 h 1998617"/>
                <a:gd name="connsiteX7" fmla="*/ 3670663 w 3683725"/>
                <a:gd name="connsiteY7" fmla="*/ 26126 h 1998617"/>
                <a:gd name="connsiteX0" fmla="*/ 0 w 3683725"/>
                <a:gd name="connsiteY0" fmla="*/ 0 h 2086295"/>
                <a:gd name="connsiteX1" fmla="*/ 836023 w 3683725"/>
                <a:gd name="connsiteY1" fmla="*/ 222068 h 2086295"/>
                <a:gd name="connsiteX2" fmla="*/ 13063 w 3683725"/>
                <a:gd name="connsiteY2" fmla="*/ 1854926 h 2086295"/>
                <a:gd name="connsiteX3" fmla="*/ 1869921 w 3683725"/>
                <a:gd name="connsiteY3" fmla="*/ 2086295 h 2086295"/>
                <a:gd name="connsiteX4" fmla="*/ 3683725 w 3683725"/>
                <a:gd name="connsiteY4" fmla="*/ 1881051 h 2086295"/>
                <a:gd name="connsiteX5" fmla="*/ 2847702 w 3683725"/>
                <a:gd name="connsiteY5" fmla="*/ 195943 h 2086295"/>
                <a:gd name="connsiteX6" fmla="*/ 3670663 w 3683725"/>
                <a:gd name="connsiteY6" fmla="*/ 26126 h 2086295"/>
                <a:gd name="connsiteX7" fmla="*/ 3670663 w 3683725"/>
                <a:gd name="connsiteY7" fmla="*/ 26126 h 2086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83725" h="2086295">
                  <a:moveTo>
                    <a:pt x="0" y="0"/>
                  </a:moveTo>
                  <a:lnTo>
                    <a:pt x="836023" y="222068"/>
                  </a:lnTo>
                  <a:lnTo>
                    <a:pt x="13063" y="1854926"/>
                  </a:lnTo>
                  <a:lnTo>
                    <a:pt x="1869921" y="2086295"/>
                  </a:lnTo>
                  <a:lnTo>
                    <a:pt x="3683725" y="1881051"/>
                  </a:lnTo>
                  <a:lnTo>
                    <a:pt x="2847702" y="195943"/>
                  </a:lnTo>
                  <a:lnTo>
                    <a:pt x="3670663" y="26126"/>
                  </a:lnTo>
                  <a:lnTo>
                    <a:pt x="3670663" y="26126"/>
                  </a:lnTo>
                </a:path>
              </a:pathLst>
            </a:custGeom>
            <a:noFill/>
            <a:ln w="28575">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10" name="直接连接符 9"/>
            <p:cNvCxnSpPr/>
            <p:nvPr/>
          </p:nvCxnSpPr>
          <p:spPr>
            <a:xfrm flipH="1">
              <a:off x="6557557" y="4114800"/>
              <a:ext cx="0" cy="927461"/>
            </a:xfrm>
            <a:prstGeom prst="line">
              <a:avLst/>
            </a:prstGeom>
            <a:ln w="28575">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990809" y="3295177"/>
            <a:ext cx="5945156" cy="1561574"/>
            <a:chOff x="2838305" y="2676244"/>
            <a:chExt cx="5945156" cy="1561574"/>
          </a:xfrm>
        </p:grpSpPr>
        <p:sp>
          <p:nvSpPr>
            <p:cNvPr id="12" name="文本框 11"/>
            <p:cNvSpPr txBox="1"/>
            <p:nvPr/>
          </p:nvSpPr>
          <p:spPr>
            <a:xfrm>
              <a:off x="3157950" y="2676244"/>
              <a:ext cx="5625511" cy="923330"/>
            </a:xfrm>
            <a:prstGeom prst="rect">
              <a:avLst/>
            </a:prstGeom>
            <a:noFill/>
          </p:spPr>
          <p:txBody>
            <a:bodyPr wrap="square" rtlCol="0">
              <a:spAutoFit/>
            </a:bodyPr>
            <a:lstStyle/>
            <a:p>
              <a:pPr algn="ctr"/>
              <a:r>
                <a:rPr lang="zh-CN" altLang="en-US" sz="5400" dirty="0">
                  <a:latin typeface="微软雅黑" panose="020B0503020204020204" pitchFamily="34" charset="-122"/>
                  <a:ea typeface="微软雅黑" panose="020B0503020204020204" pitchFamily="34" charset="-122"/>
                  <a:sym typeface="FZHei-B01S" panose="02010601030101010101" pitchFamily="2" charset="-122"/>
                </a:rPr>
                <a:t>结果验证</a:t>
              </a:r>
            </a:p>
          </p:txBody>
        </p:sp>
        <p:sp>
          <p:nvSpPr>
            <p:cNvPr id="13" name="文本框 12"/>
            <p:cNvSpPr txBox="1"/>
            <p:nvPr/>
          </p:nvSpPr>
          <p:spPr>
            <a:xfrm>
              <a:off x="2838305" y="3960819"/>
              <a:ext cx="5563054" cy="276999"/>
            </a:xfrm>
            <a:prstGeom prst="rect">
              <a:avLst/>
            </a:prstGeom>
            <a:noFill/>
          </p:spPr>
          <p:txBody>
            <a:bodyPr wrap="square" rtlCol="0">
              <a:spAutoFit/>
            </a:bodyPr>
            <a:lstStyle/>
            <a:p>
              <a:endParaRPr lang="zh-CN" altLang="en-US" sz="1200" dirty="0">
                <a:latin typeface="微软雅黑" panose="020B0503020204020204" pitchFamily="34" charset="-122"/>
                <a:ea typeface="微软雅黑" panose="020B0503020204020204" pitchFamily="34" charset="-122"/>
                <a:sym typeface="FZHei-B01S" panose="02010601030101010101" pitchFamily="2" charset="-122"/>
              </a:endParaRPr>
            </a:p>
          </p:txBody>
        </p:sp>
      </p:grpSp>
      <p:sp>
        <p:nvSpPr>
          <p:cNvPr id="15" name="椭圆 14"/>
          <p:cNvSpPr/>
          <p:nvPr/>
        </p:nvSpPr>
        <p:spPr>
          <a:xfrm>
            <a:off x="10881360"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8" name="椭圆 17"/>
          <p:cNvSpPr/>
          <p:nvPr/>
        </p:nvSpPr>
        <p:spPr>
          <a:xfrm>
            <a:off x="10158549"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sp>
        <p:nvSpPr>
          <p:cNvPr id="19" name="椭圆 18"/>
          <p:cNvSpPr/>
          <p:nvPr/>
        </p:nvSpPr>
        <p:spPr>
          <a:xfrm>
            <a:off x="9435738" y="596537"/>
            <a:ext cx="540000" cy="5400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FZHei-B01S" panose="02010601030101010101" pitchFamily="2" charset="-122"/>
            </a:endParaRPr>
          </a:p>
        </p:txBody>
      </p:sp>
      <p:cxnSp>
        <p:nvCxnSpPr>
          <p:cNvPr id="20" name="直接连接符 19"/>
          <p:cNvCxnSpPr>
            <a:stCxn id="15" idx="7"/>
            <a:endCxn id="15" idx="3"/>
          </p:cNvCxnSpPr>
          <p:nvPr/>
        </p:nvCxnSpPr>
        <p:spPr>
          <a:xfrm flipH="1">
            <a:off x="10960441" y="675618"/>
            <a:ext cx="381838" cy="3818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7843521" y="5540100"/>
            <a:ext cx="360000" cy="360000"/>
            <a:chOff x="10528663" y="2230843"/>
            <a:chExt cx="360000" cy="360000"/>
          </a:xfrm>
        </p:grpSpPr>
        <p:cxnSp>
          <p:nvCxnSpPr>
            <p:cNvPr id="22" name="直接连接符 21"/>
            <p:cNvCxnSpPr/>
            <p:nvPr/>
          </p:nvCxnSpPr>
          <p:spPr>
            <a:xfrm>
              <a:off x="10708663" y="2230843"/>
              <a:ext cx="0" cy="3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528663" y="2410843"/>
              <a:ext cx="360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4" name="直接连接符 23"/>
          <p:cNvCxnSpPr/>
          <p:nvPr/>
        </p:nvCxnSpPr>
        <p:spPr>
          <a:xfrm>
            <a:off x="2719977" y="-35708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719977" y="330891"/>
            <a:ext cx="0" cy="72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104605" y="921623"/>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2712720" y="1243873"/>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3104606" y="1441267"/>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2342605" y="116080"/>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2342606" y="635724"/>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2490" y="5675052"/>
            <a:ext cx="0" cy="36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a:off x="3242491" y="6194696"/>
            <a:ext cx="0" cy="54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25182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Theme">
  <a:themeElements>
    <a:clrScheme name="自定义 842">
      <a:dk1>
        <a:sysClr val="windowText" lastClr="000000"/>
      </a:dk1>
      <a:lt1>
        <a:sysClr val="window" lastClr="FFFFFF"/>
      </a:lt1>
      <a:dk2>
        <a:srgbClr val="1F497D"/>
      </a:dk2>
      <a:lt2>
        <a:srgbClr val="EEECE1"/>
      </a:lt2>
      <a:accent1>
        <a:srgbClr val="262626"/>
      </a:accent1>
      <a:accent2>
        <a:srgbClr val="C0504D"/>
      </a:accent2>
      <a:accent3>
        <a:srgbClr val="262626"/>
      </a:accent3>
      <a:accent4>
        <a:srgbClr val="C0504D"/>
      </a:accent4>
      <a:accent5>
        <a:srgbClr val="262626"/>
      </a:accent5>
      <a:accent6>
        <a:srgbClr val="C0504D"/>
      </a:accent6>
      <a:hlink>
        <a:srgbClr val="262626"/>
      </a:hlink>
      <a:folHlink>
        <a:srgbClr val="C0504D"/>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7330</TotalTime>
  <Words>3117</Words>
  <Application>Microsoft Office PowerPoint</Application>
  <PresentationFormat>宽屏</PresentationFormat>
  <Paragraphs>717</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-apple-system</vt:lpstr>
      <vt:lpstr>FZHei-B01S</vt:lpstr>
      <vt:lpstr>等线</vt:lpstr>
      <vt:lpstr>等线 Light</vt:lpstr>
      <vt:lpstr>仿宋</vt:lpstr>
      <vt:lpstr>华文楷体</vt:lpstr>
      <vt:lpstr>微软雅黑</vt:lpstr>
      <vt:lpstr>Arial</vt:lpstr>
      <vt:lpstr>Calibri</vt:lpstr>
      <vt:lpstr>Calibri Light</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Tony</cp:lastModifiedBy>
  <cp:revision>321</cp:revision>
  <dcterms:created xsi:type="dcterms:W3CDTF">2017-08-18T03:02:00Z</dcterms:created>
  <dcterms:modified xsi:type="dcterms:W3CDTF">2024-06-21T00:17:50Z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