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845" r:id="rId2"/>
    <p:sldId id="846" r:id="rId3"/>
    <p:sldId id="905" r:id="rId4"/>
    <p:sldId id="927" r:id="rId5"/>
    <p:sldId id="929" r:id="rId6"/>
    <p:sldId id="926" r:id="rId7"/>
    <p:sldId id="931" r:id="rId8"/>
    <p:sldId id="925" r:id="rId9"/>
    <p:sldId id="906" r:id="rId10"/>
    <p:sldId id="928" r:id="rId11"/>
    <p:sldId id="930" r:id="rId12"/>
    <p:sldId id="907" r:id="rId13"/>
    <p:sldId id="908" r:id="rId14"/>
    <p:sldId id="910" r:id="rId15"/>
    <p:sldId id="937" r:id="rId16"/>
    <p:sldId id="911" r:id="rId17"/>
    <p:sldId id="912" r:id="rId18"/>
    <p:sldId id="913" r:id="rId19"/>
    <p:sldId id="914" r:id="rId20"/>
    <p:sldId id="932" r:id="rId21"/>
    <p:sldId id="915" r:id="rId22"/>
    <p:sldId id="917" r:id="rId23"/>
    <p:sldId id="916" r:id="rId24"/>
    <p:sldId id="918" r:id="rId25"/>
    <p:sldId id="940" r:id="rId26"/>
    <p:sldId id="850" r:id="rId27"/>
    <p:sldId id="922" r:id="rId28"/>
    <p:sldId id="923" r:id="rId29"/>
    <p:sldId id="919" r:id="rId30"/>
    <p:sldId id="920" r:id="rId31"/>
    <p:sldId id="924" r:id="rId32"/>
    <p:sldId id="921" r:id="rId33"/>
    <p:sldId id="934" r:id="rId34"/>
    <p:sldId id="933" r:id="rId35"/>
    <p:sldId id="935" r:id="rId36"/>
    <p:sldId id="936" r:id="rId37"/>
    <p:sldId id="938" r:id="rId38"/>
    <p:sldId id="939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FFFFFF"/>
    <a:srgbClr val="3333FF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11" autoAdjust="0"/>
    <p:restoredTop sz="87726" autoAdjust="0"/>
  </p:normalViewPr>
  <p:slideViewPr>
    <p:cSldViewPr>
      <p:cViewPr varScale="1">
        <p:scale>
          <a:sx n="69" d="100"/>
          <a:sy n="69" d="100"/>
        </p:scale>
        <p:origin x="93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left child can be done by shifting</a:t>
            </a:r>
            <a:r>
              <a:rPr lang="en-US" baseline="0" dirty="0"/>
              <a:t> the binary representation of </a:t>
            </a:r>
            <a:r>
              <a:rPr lang="en-US" baseline="0" dirty="0" err="1"/>
              <a:t>i</a:t>
            </a:r>
            <a:r>
              <a:rPr lang="en-US" baseline="0" dirty="0"/>
              <a:t> left by one position and f</a:t>
            </a:r>
            <a:r>
              <a:rPr lang="en-US" dirty="0"/>
              <a:t>inding right child can be done by shifting</a:t>
            </a:r>
            <a:r>
              <a:rPr lang="en-US" baseline="0" dirty="0"/>
              <a:t> the binary representation of </a:t>
            </a:r>
            <a:r>
              <a:rPr lang="en-US" baseline="0" dirty="0" err="1"/>
              <a:t>i</a:t>
            </a:r>
            <a:r>
              <a:rPr lang="en-US" baseline="0" dirty="0"/>
              <a:t> left by one position and then adding a 1 at the lowest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for min-priority queue: manage</a:t>
            </a:r>
            <a:r>
              <a:rPr lang="en-US" baseline="0" dirty="0"/>
              <a:t> pages in memory buffer, when space is needed to accommodate a new page, a current will be selected for elimination – select the one has the lowest priority based on LRU (for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baseline="0" dirty="0"/>
              <a:t> nodes of height h: 1 + 2 + 2</a:t>
            </a:r>
            <a:r>
              <a:rPr lang="en-US" baseline="30000" dirty="0"/>
              <a:t>2</a:t>
            </a:r>
            <a:r>
              <a:rPr lang="en-US" baseline="0" dirty="0"/>
              <a:t> + … + 2</a:t>
            </a:r>
            <a:r>
              <a:rPr lang="en-US" i="1" baseline="30000" dirty="0"/>
              <a:t>h </a:t>
            </a:r>
            <a:r>
              <a:rPr lang="en-US" baseline="0" dirty="0"/>
              <a:t>= sum_(</a:t>
            </a:r>
            <a:r>
              <a:rPr lang="en-US" baseline="0" dirty="0" err="1"/>
              <a:t>i</a:t>
            </a:r>
            <a:r>
              <a:rPr lang="en-US" baseline="0" dirty="0"/>
              <a:t>=0 to h) 2</a:t>
            </a:r>
            <a:r>
              <a:rPr lang="en-US" i="1" baseline="30000" dirty="0"/>
              <a:t>i</a:t>
            </a:r>
            <a:r>
              <a:rPr lang="en-US" baseline="0" dirty="0"/>
              <a:t>= (2</a:t>
            </a:r>
            <a:r>
              <a:rPr lang="en-US" baseline="30000" dirty="0"/>
              <a:t>h+1</a:t>
            </a:r>
            <a:r>
              <a:rPr lang="en-US" baseline="0" dirty="0"/>
              <a:t> – 1)/(2 – 1) = 2</a:t>
            </a:r>
            <a:r>
              <a:rPr lang="en-US" baseline="30000" dirty="0"/>
              <a:t>h+1</a:t>
            </a:r>
            <a:r>
              <a:rPr lang="en-US" baseline="0" dirty="0"/>
              <a:t>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Height with n nodes: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h+1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– 1 = n, we can obtain h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(n+1)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 not confuse full binary tree with complete binary tree: the former requires each node to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have either 0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child nodes.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772400" cy="2286000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算法设计与分析</a:t>
            </a:r>
            <a:br>
              <a:rPr lang="en-US" sz="3200" b="1" dirty="0">
                <a:solidFill>
                  <a:srgbClr val="0000CC"/>
                </a:solidFill>
              </a:rPr>
            </a:br>
            <a:br>
              <a:rPr lang="en-US" sz="3200" b="1" dirty="0">
                <a:solidFill>
                  <a:srgbClr val="0000CC"/>
                </a:solidFill>
              </a:rPr>
            </a:br>
            <a:r>
              <a:rPr lang="zh-CN" altLang="en-US" sz="4000" b="1" dirty="0">
                <a:solidFill>
                  <a:srgbClr val="0000CC"/>
                </a:solidFill>
              </a:rPr>
              <a:t>堆排序</a:t>
            </a:r>
            <a:endParaRPr lang="en-US" sz="4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r>
              <a:rPr lang="zh-CN" altLang="en-US" sz="2400" b="1" dirty="0"/>
              <a:t>一个堆可以用一个数组 </a:t>
            </a:r>
            <a:r>
              <a:rPr lang="en-US" sz="2400" b="1" i="1" dirty="0"/>
              <a:t>A</a:t>
            </a:r>
            <a:r>
              <a:rPr lang="zh-CN" altLang="en-US" sz="2400" b="1" dirty="0"/>
              <a:t>来实现。</a:t>
            </a:r>
            <a:endParaRPr lang="en-US" sz="2400" b="1" dirty="0"/>
          </a:p>
          <a:p>
            <a:pPr lvl="1"/>
            <a:r>
              <a:rPr lang="zh-CN" altLang="en-US" sz="2200" b="1" dirty="0"/>
              <a:t>根结点是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[1].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的左孩子结点</a:t>
            </a:r>
            <a:r>
              <a:rPr lang="en-US" sz="2200" b="1" dirty="0"/>
              <a:t> =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i="1" dirty="0"/>
              <a:t>i</a:t>
            </a:r>
            <a:r>
              <a:rPr lang="en-US" sz="2200" b="1" dirty="0"/>
              <a:t>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的右孩子结点</a:t>
            </a:r>
            <a:r>
              <a:rPr lang="en-US" altLang="zh-CN" sz="2200" b="1" dirty="0"/>
              <a:t> </a:t>
            </a:r>
            <a:r>
              <a:rPr lang="en-US" sz="2200" b="1" dirty="0"/>
              <a:t>=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i="1" dirty="0"/>
              <a:t>i</a:t>
            </a:r>
            <a:r>
              <a:rPr lang="en-US" sz="2200" b="1" dirty="0"/>
              <a:t> + 1].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的父节点</a:t>
            </a:r>
            <a:r>
              <a:rPr lang="en-US" altLang="zh-CN" sz="2200" b="1" dirty="0"/>
              <a:t> </a:t>
            </a:r>
            <a:r>
              <a:rPr lang="en-US" sz="2200" b="1" dirty="0"/>
              <a:t>= A[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 err="1">
                <a:sym typeface="Symbol"/>
              </a:rPr>
              <a:t>i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/>
              <a:t> ].</a:t>
            </a:r>
          </a:p>
          <a:p>
            <a:r>
              <a:rPr lang="zh-CN" altLang="en-US" sz="2400" b="1" dirty="0"/>
              <a:t>使用数组</a:t>
            </a:r>
            <a:r>
              <a:rPr lang="en-US" sz="2400" b="1" dirty="0"/>
              <a:t>, </a:t>
            </a:r>
            <a:r>
              <a:rPr lang="zh-CN" altLang="en-US" sz="2400" b="1" dirty="0"/>
              <a:t>找父节点和孩子结点的操作可以很快计算。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用数组实现堆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zh-CN" altLang="en-US" sz="2400" b="1" dirty="0"/>
              <a:t>用数组实现最大堆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数组实现 </a:t>
            </a:r>
            <a:r>
              <a:rPr lang="en-US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304800" y="2270726"/>
            <a:ext cx="4495800" cy="27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81217" y="3962400"/>
            <a:ext cx="292458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Arcs go between parents </a:t>
            </a:r>
          </a:p>
          <a:p>
            <a:pPr algn="ctr"/>
            <a:r>
              <a:rPr lang="en-US" dirty="0"/>
              <a:t>and children.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5856" t="33674" b="22959"/>
          <a:stretch>
            <a:fillRect/>
          </a:stretch>
        </p:blipFill>
        <p:spPr bwMode="auto">
          <a:xfrm>
            <a:off x="4800600" y="2514600"/>
            <a:ext cx="373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188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en-US" sz="2400" b="1" i="1" dirty="0">
                <a:solidFill>
                  <a:srgbClr val="C00000"/>
                </a:solidFill>
              </a:rPr>
              <a:t>Max-</a:t>
            </a:r>
            <a:r>
              <a:rPr lang="en-US" sz="2400" b="1" i="1" dirty="0" err="1">
                <a:solidFill>
                  <a:srgbClr val="C00000"/>
                </a:solidFill>
              </a:rPr>
              <a:t>Heapify</a:t>
            </a:r>
            <a:r>
              <a:rPr lang="en-US" sz="2400" b="1" dirty="0"/>
              <a:t>: </a:t>
            </a:r>
            <a:r>
              <a:rPr lang="zh-CN" altLang="en-US" sz="2400" b="1" dirty="0"/>
              <a:t>维护最大堆性质</a:t>
            </a:r>
            <a:r>
              <a:rPr lang="en-US" sz="2400" b="1" dirty="0"/>
              <a:t>; </a:t>
            </a:r>
            <a:r>
              <a:rPr lang="zh-CN" altLang="en-US" sz="2400" b="1" dirty="0"/>
              <a:t>代价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</a:t>
            </a:r>
            <a:endParaRPr lang="en-US" sz="24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Build-Max-Heap</a:t>
            </a:r>
            <a:r>
              <a:rPr lang="en-US" sz="2400" b="1" dirty="0"/>
              <a:t>: </a:t>
            </a:r>
            <a:r>
              <a:rPr lang="zh-CN" altLang="en-US" sz="2400" b="1" dirty="0"/>
              <a:t>从一个无序数组建成一个最大堆</a:t>
            </a:r>
            <a:r>
              <a:rPr lang="en-US" sz="2400" b="1" dirty="0"/>
              <a:t>; </a:t>
            </a:r>
            <a:r>
              <a:rPr lang="zh-CN" altLang="en-US" sz="2400" b="1" dirty="0"/>
              <a:t>代价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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</a:t>
            </a:r>
            <a:endParaRPr lang="en-US" sz="24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Heapsort</a:t>
            </a:r>
            <a:r>
              <a:rPr lang="en-US" sz="2400" b="1" dirty="0"/>
              <a:t>: </a:t>
            </a:r>
            <a:r>
              <a:rPr lang="en-US" altLang="zh-CN" sz="2400" b="1" dirty="0"/>
              <a:t>in place</a:t>
            </a:r>
            <a:r>
              <a:rPr lang="zh-CN" altLang="en-US" sz="2400" b="1" dirty="0"/>
              <a:t>排序一个数组；代价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Max-Heap-Insert</a:t>
            </a:r>
            <a:r>
              <a:rPr lang="en-US" sz="2400" b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Heap-Extract-Max</a:t>
            </a:r>
            <a:r>
              <a:rPr lang="en-US" sz="2400" b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Heap-Increase-Key</a:t>
            </a:r>
            <a:r>
              <a:rPr lang="en-US" sz="2400" b="1" dirty="0"/>
              <a:t>, and </a:t>
            </a:r>
            <a:r>
              <a:rPr lang="en-US" sz="2400" b="1" i="1" dirty="0">
                <a:solidFill>
                  <a:srgbClr val="C00000"/>
                </a:solidFill>
              </a:rPr>
              <a:t>Heap-Maximum</a:t>
            </a:r>
            <a:r>
              <a:rPr lang="en-US" sz="2400" b="1" dirty="0"/>
              <a:t>: </a:t>
            </a:r>
            <a:r>
              <a:rPr lang="zh-CN" altLang="en-US" sz="2400" b="1" dirty="0"/>
              <a:t>这些操作可用堆实现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</a:t>
            </a:r>
            <a:r>
              <a:rPr lang="en-US" sz="2400" b="1" dirty="0"/>
              <a:t> </a:t>
            </a:r>
            <a:r>
              <a:rPr lang="zh-CN" altLang="en-US" sz="2400" b="1" dirty="0"/>
              <a:t>。</a:t>
            </a:r>
            <a:r>
              <a:rPr lang="en-US" sz="2400" b="1" dirty="0"/>
              <a:t> 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堆的基本操作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198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i="1" dirty="0">
                <a:solidFill>
                  <a:srgbClr val="C00000"/>
                </a:solidFill>
              </a:rPr>
              <a:t>Max-</a:t>
            </a:r>
            <a:r>
              <a:rPr lang="en-US" sz="2400" b="1" i="1" dirty="0" err="1">
                <a:solidFill>
                  <a:srgbClr val="C00000"/>
                </a:solidFill>
              </a:rPr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维护最大堆的性质。</a:t>
            </a:r>
            <a:endParaRPr lang="en-US" sz="24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调用 </a:t>
            </a:r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之前</a:t>
            </a:r>
            <a:r>
              <a:rPr lang="en-US" sz="2200" b="1" dirty="0"/>
              <a:t>: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], </a:t>
            </a:r>
            <a:r>
              <a:rPr lang="zh-CN" altLang="en-US" sz="2200" b="1" dirty="0"/>
              <a:t>可能比它的孩子结点小。</a:t>
            </a:r>
            <a:endParaRPr lang="en-US" sz="22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条件</a:t>
            </a:r>
            <a:r>
              <a:rPr lang="en-US" sz="2200" b="1" dirty="0"/>
              <a:t>: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的左和右子树已经是最大堆。</a:t>
            </a:r>
            <a:endParaRPr lang="en-US" sz="22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调用 </a:t>
            </a:r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之后</a:t>
            </a:r>
            <a:r>
              <a:rPr lang="en-US" sz="2200" b="1" dirty="0"/>
              <a:t>: </a:t>
            </a:r>
            <a:r>
              <a:rPr lang="zh-CN" altLang="en-US" sz="2200" b="1" dirty="0"/>
              <a:t>以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为根的子树是一个最大堆。</a:t>
            </a:r>
            <a:endParaRPr lang="en-US" sz="22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维护堆的性质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81000" y="3505200"/>
            <a:ext cx="838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/>
              <a:t>主要思想</a:t>
            </a:r>
            <a:r>
              <a:rPr lang="en-US" sz="2400" b="1" kern="0" dirty="0"/>
              <a:t>:</a:t>
            </a:r>
          </a:p>
          <a:p>
            <a:pPr marL="640080" lvl="1"/>
            <a:r>
              <a:rPr lang="zh-CN" altLang="en-US" sz="2200" b="1" kern="0" dirty="0"/>
              <a:t>比较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], </a:t>
            </a:r>
            <a:r>
              <a:rPr lang="en-US" sz="2200" b="1" i="1" kern="0" dirty="0"/>
              <a:t>A</a:t>
            </a:r>
            <a:r>
              <a:rPr lang="en-US" sz="2200" b="1" kern="0" dirty="0"/>
              <a:t>[Left(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)], and </a:t>
            </a:r>
            <a:r>
              <a:rPr lang="en-US" sz="2200" b="1" i="1" kern="0" dirty="0"/>
              <a:t>A</a:t>
            </a:r>
            <a:r>
              <a:rPr lang="en-US" sz="2200" b="1" kern="0" dirty="0"/>
              <a:t>[Right(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)]</a:t>
            </a:r>
          </a:p>
          <a:p>
            <a:pPr marL="640080" lvl="1"/>
            <a:r>
              <a:rPr lang="zh-CN" altLang="en-US" sz="2200" b="1" kern="0" dirty="0"/>
              <a:t>如果有需要</a:t>
            </a:r>
            <a:r>
              <a:rPr lang="en-US" sz="2200" b="1" kern="0" dirty="0"/>
              <a:t>, </a:t>
            </a:r>
            <a:r>
              <a:rPr lang="zh-CN" altLang="en-US" sz="2200" b="1" kern="0" dirty="0"/>
              <a:t>把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 </a:t>
            </a:r>
            <a:r>
              <a:rPr lang="zh-CN" altLang="en-US" sz="2200" b="1" kern="0" dirty="0"/>
              <a:t>与其较大的一个孩子结点交换</a:t>
            </a:r>
            <a:endParaRPr lang="en-US" sz="2200" b="1" kern="0" dirty="0"/>
          </a:p>
          <a:p>
            <a:pPr marL="640080" lvl="1"/>
            <a:r>
              <a:rPr lang="zh-CN" altLang="en-US" sz="2200" b="1" kern="0" dirty="0"/>
              <a:t>在堆中继续向下比较和交换</a:t>
            </a:r>
            <a:r>
              <a:rPr lang="zh-CN" altLang="en-US" sz="2200" kern="0" dirty="0"/>
              <a:t>，直到以</a:t>
            </a:r>
            <a:r>
              <a:rPr lang="en-US" sz="2200" b="1" kern="0" dirty="0"/>
              <a:t> 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 </a:t>
            </a:r>
            <a:r>
              <a:rPr lang="zh-CN" altLang="en-US" sz="2200" b="1" kern="0" dirty="0"/>
              <a:t>为根的子树是一个最大堆。</a:t>
            </a:r>
            <a:r>
              <a:rPr lang="en-US" sz="2200" b="1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演示 </a:t>
            </a:r>
            <a:r>
              <a:rPr lang="en-US" sz="3600" b="1" dirty="0">
                <a:solidFill>
                  <a:srgbClr val="0000CC"/>
                </a:solidFill>
              </a:rPr>
              <a:t>Max-</a:t>
            </a:r>
            <a:r>
              <a:rPr lang="en-US" sz="3600" b="1" dirty="0" err="1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3" cstate="print"/>
          <a:srcRect l="28472" t="25926" r="14583" b="20370"/>
          <a:stretch>
            <a:fillRect/>
          </a:stretch>
        </p:blipFill>
        <p:spPr bwMode="auto">
          <a:xfrm>
            <a:off x="418380" y="1438507"/>
            <a:ext cx="7231117" cy="51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62400" y="3886200"/>
            <a:ext cx="4800600" cy="2667000"/>
          </a:xfrm>
        </p:spPr>
        <p:txBody>
          <a:bodyPr/>
          <a:lstStyle/>
          <a:p>
            <a:r>
              <a:rPr lang="zh-CN" altLang="en-US" sz="2000" b="1" dirty="0"/>
              <a:t>结点 </a:t>
            </a:r>
            <a:r>
              <a:rPr lang="en-US" sz="2000" b="1" dirty="0"/>
              <a:t>2 </a:t>
            </a:r>
            <a:r>
              <a:rPr lang="zh-CN" altLang="en-US" sz="2000" b="1" dirty="0"/>
              <a:t>违反最大堆性质。</a:t>
            </a:r>
            <a:endParaRPr lang="en-US" sz="2000" b="1" dirty="0"/>
          </a:p>
          <a:p>
            <a:r>
              <a:rPr lang="zh-CN" altLang="en-US" sz="2000" b="1" dirty="0"/>
              <a:t>比较结点 </a:t>
            </a:r>
            <a:r>
              <a:rPr lang="en-US" sz="2000" b="1" dirty="0"/>
              <a:t>2 </a:t>
            </a:r>
            <a:r>
              <a:rPr lang="zh-CN" altLang="en-US" sz="2000" b="1" dirty="0"/>
              <a:t>和其孩子结点</a:t>
            </a:r>
            <a:r>
              <a:rPr lang="en-US" sz="2000" b="1" dirty="0"/>
              <a:t>, </a:t>
            </a:r>
            <a:r>
              <a:rPr lang="zh-CN" altLang="en-US" sz="2000" b="1" dirty="0"/>
              <a:t>将结点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与其较大的孩子交换。</a:t>
            </a:r>
            <a:endParaRPr lang="en-US" sz="2000" b="1" dirty="0"/>
          </a:p>
          <a:p>
            <a:r>
              <a:rPr lang="zh-CN" altLang="en-US" sz="2000" b="1" dirty="0"/>
              <a:t>继续向下比较交换</a:t>
            </a:r>
            <a:r>
              <a:rPr lang="en-US" sz="2000" b="1" dirty="0"/>
              <a:t>, </a:t>
            </a:r>
            <a:r>
              <a:rPr lang="zh-CN" altLang="en-US" sz="2000" b="1" dirty="0"/>
              <a:t>直到以存储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的结点为根结点的子树成为一个最大堆。</a:t>
            </a:r>
            <a:r>
              <a:rPr lang="en-US" sz="2000" b="1" dirty="0"/>
              <a:t> </a:t>
            </a:r>
            <a:r>
              <a:rPr lang="zh-CN" altLang="en-US" sz="2000" b="1" dirty="0"/>
              <a:t>此时，最大堆就是一个叶子结点。</a:t>
            </a:r>
            <a:endParaRPr lang="en-US" sz="2000" b="1" dirty="0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C0E71DDC-2851-484B-A732-D1211D0FDB93}"/>
              </a:ext>
            </a:extLst>
          </p:cNvPr>
          <p:cNvSpPr/>
          <p:nvPr/>
        </p:nvSpPr>
        <p:spPr bwMode="auto">
          <a:xfrm>
            <a:off x="360042" y="2402378"/>
            <a:ext cx="1087758" cy="1557592"/>
          </a:xfrm>
          <a:custGeom>
            <a:avLst/>
            <a:gdLst>
              <a:gd name="connsiteX0" fmla="*/ 480613 w 1087758"/>
              <a:gd name="connsiteY0" fmla="*/ 16626 h 1557592"/>
              <a:gd name="connsiteX1" fmla="*/ 256169 w 1087758"/>
              <a:gd name="connsiteY1" fmla="*/ 91440 h 1557592"/>
              <a:gd name="connsiteX2" fmla="*/ 173042 w 1087758"/>
              <a:gd name="connsiteY2" fmla="*/ 166255 h 1557592"/>
              <a:gd name="connsiteX3" fmla="*/ 15100 w 1087758"/>
              <a:gd name="connsiteY3" fmla="*/ 365760 h 1557592"/>
              <a:gd name="connsiteX4" fmla="*/ 15100 w 1087758"/>
              <a:gd name="connsiteY4" fmla="*/ 906087 h 1557592"/>
              <a:gd name="connsiteX5" fmla="*/ 31726 w 1087758"/>
              <a:gd name="connsiteY5" fmla="*/ 972589 h 1557592"/>
              <a:gd name="connsiteX6" fmla="*/ 139791 w 1087758"/>
              <a:gd name="connsiteY6" fmla="*/ 1172095 h 1557592"/>
              <a:gd name="connsiteX7" fmla="*/ 206293 w 1087758"/>
              <a:gd name="connsiteY7" fmla="*/ 1255222 h 1557592"/>
              <a:gd name="connsiteX8" fmla="*/ 247856 w 1087758"/>
              <a:gd name="connsiteY8" fmla="*/ 1321724 h 1557592"/>
              <a:gd name="connsiteX9" fmla="*/ 405798 w 1087758"/>
              <a:gd name="connsiteY9" fmla="*/ 1471353 h 1557592"/>
              <a:gd name="connsiteX10" fmla="*/ 580366 w 1087758"/>
              <a:gd name="connsiteY10" fmla="*/ 1537855 h 1557592"/>
              <a:gd name="connsiteX11" fmla="*/ 713369 w 1087758"/>
              <a:gd name="connsiteY11" fmla="*/ 1554480 h 1557592"/>
              <a:gd name="connsiteX12" fmla="*/ 987689 w 1087758"/>
              <a:gd name="connsiteY12" fmla="*/ 1537855 h 1557592"/>
              <a:gd name="connsiteX13" fmla="*/ 1029253 w 1087758"/>
              <a:gd name="connsiteY13" fmla="*/ 1421477 h 1557592"/>
              <a:gd name="connsiteX14" fmla="*/ 1037566 w 1087758"/>
              <a:gd name="connsiteY14" fmla="*/ 1305098 h 1557592"/>
              <a:gd name="connsiteX15" fmla="*/ 1045878 w 1087758"/>
              <a:gd name="connsiteY15" fmla="*/ 1097280 h 1557592"/>
              <a:gd name="connsiteX16" fmla="*/ 1062504 w 1087758"/>
              <a:gd name="connsiteY16" fmla="*/ 1039091 h 1557592"/>
              <a:gd name="connsiteX17" fmla="*/ 1070816 w 1087758"/>
              <a:gd name="connsiteY17" fmla="*/ 997527 h 1557592"/>
              <a:gd name="connsiteX18" fmla="*/ 1079129 w 1087758"/>
              <a:gd name="connsiteY18" fmla="*/ 964277 h 1557592"/>
              <a:gd name="connsiteX19" fmla="*/ 1087442 w 1087758"/>
              <a:gd name="connsiteY19" fmla="*/ 881149 h 1557592"/>
              <a:gd name="connsiteX20" fmla="*/ 1054191 w 1087758"/>
              <a:gd name="connsiteY20" fmla="*/ 606829 h 1557592"/>
              <a:gd name="connsiteX21" fmla="*/ 946126 w 1087758"/>
              <a:gd name="connsiteY21" fmla="*/ 357447 h 1557592"/>
              <a:gd name="connsiteX22" fmla="*/ 879624 w 1087758"/>
              <a:gd name="connsiteY22" fmla="*/ 274320 h 1557592"/>
              <a:gd name="connsiteX23" fmla="*/ 813122 w 1087758"/>
              <a:gd name="connsiteY23" fmla="*/ 199506 h 1557592"/>
              <a:gd name="connsiteX24" fmla="*/ 663493 w 1087758"/>
              <a:gd name="connsiteY24" fmla="*/ 66502 h 1557592"/>
              <a:gd name="connsiteX25" fmla="*/ 580366 w 1087758"/>
              <a:gd name="connsiteY25" fmla="*/ 8313 h 1557592"/>
              <a:gd name="connsiteX26" fmla="*/ 547115 w 1087758"/>
              <a:gd name="connsiteY26" fmla="*/ 0 h 1557592"/>
              <a:gd name="connsiteX27" fmla="*/ 480613 w 1087758"/>
              <a:gd name="connsiteY27" fmla="*/ 16626 h 15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7758" h="1557592">
                <a:moveTo>
                  <a:pt x="480613" y="16626"/>
                </a:moveTo>
                <a:cubicBezTo>
                  <a:pt x="432122" y="31866"/>
                  <a:pt x="326575" y="52595"/>
                  <a:pt x="256169" y="91440"/>
                </a:cubicBezTo>
                <a:cubicBezTo>
                  <a:pt x="223529" y="109449"/>
                  <a:pt x="199981" y="140487"/>
                  <a:pt x="173042" y="166255"/>
                </a:cubicBezTo>
                <a:cubicBezTo>
                  <a:pt x="47000" y="286816"/>
                  <a:pt x="84889" y="237813"/>
                  <a:pt x="15100" y="365760"/>
                </a:cubicBezTo>
                <a:cubicBezTo>
                  <a:pt x="-6613" y="582885"/>
                  <a:pt x="-3392" y="517768"/>
                  <a:pt x="15100" y="906087"/>
                </a:cubicBezTo>
                <a:cubicBezTo>
                  <a:pt x="16187" y="928911"/>
                  <a:pt x="23917" y="951115"/>
                  <a:pt x="31726" y="972589"/>
                </a:cubicBezTo>
                <a:cubicBezTo>
                  <a:pt x="69426" y="1076263"/>
                  <a:pt x="77835" y="1089487"/>
                  <a:pt x="139791" y="1172095"/>
                </a:cubicBezTo>
                <a:cubicBezTo>
                  <a:pt x="161082" y="1200483"/>
                  <a:pt x="185517" y="1226455"/>
                  <a:pt x="206293" y="1255222"/>
                </a:cubicBezTo>
                <a:cubicBezTo>
                  <a:pt x="221598" y="1276414"/>
                  <a:pt x="232781" y="1300368"/>
                  <a:pt x="247856" y="1321724"/>
                </a:cubicBezTo>
                <a:cubicBezTo>
                  <a:pt x="294644" y="1388007"/>
                  <a:pt x="329342" y="1431967"/>
                  <a:pt x="405798" y="1471353"/>
                </a:cubicBezTo>
                <a:cubicBezTo>
                  <a:pt x="461153" y="1499869"/>
                  <a:pt x="520254" y="1521609"/>
                  <a:pt x="580366" y="1537855"/>
                </a:cubicBezTo>
                <a:cubicBezTo>
                  <a:pt x="623498" y="1549512"/>
                  <a:pt x="669035" y="1548938"/>
                  <a:pt x="713369" y="1554480"/>
                </a:cubicBezTo>
                <a:cubicBezTo>
                  <a:pt x="804809" y="1548938"/>
                  <a:pt x="903260" y="1573404"/>
                  <a:pt x="987689" y="1537855"/>
                </a:cubicBezTo>
                <a:cubicBezTo>
                  <a:pt x="1025654" y="1521870"/>
                  <a:pt x="1020622" y="1461755"/>
                  <a:pt x="1029253" y="1421477"/>
                </a:cubicBezTo>
                <a:cubicBezTo>
                  <a:pt x="1037402" y="1383448"/>
                  <a:pt x="1035574" y="1343939"/>
                  <a:pt x="1037566" y="1305098"/>
                </a:cubicBezTo>
                <a:cubicBezTo>
                  <a:pt x="1041117" y="1235861"/>
                  <a:pt x="1039407" y="1166305"/>
                  <a:pt x="1045878" y="1097280"/>
                </a:cubicBezTo>
                <a:cubicBezTo>
                  <a:pt x="1047761" y="1077196"/>
                  <a:pt x="1057611" y="1058661"/>
                  <a:pt x="1062504" y="1039091"/>
                </a:cubicBezTo>
                <a:cubicBezTo>
                  <a:pt x="1065931" y="1025384"/>
                  <a:pt x="1067751" y="1011320"/>
                  <a:pt x="1070816" y="997527"/>
                </a:cubicBezTo>
                <a:cubicBezTo>
                  <a:pt x="1073294" y="986375"/>
                  <a:pt x="1076358" y="975360"/>
                  <a:pt x="1079129" y="964277"/>
                </a:cubicBezTo>
                <a:cubicBezTo>
                  <a:pt x="1081900" y="936568"/>
                  <a:pt x="1089380" y="908929"/>
                  <a:pt x="1087442" y="881149"/>
                </a:cubicBezTo>
                <a:cubicBezTo>
                  <a:pt x="1081031" y="789263"/>
                  <a:pt x="1072255" y="697150"/>
                  <a:pt x="1054191" y="606829"/>
                </a:cubicBezTo>
                <a:cubicBezTo>
                  <a:pt x="1039719" y="534468"/>
                  <a:pt x="987850" y="421423"/>
                  <a:pt x="946126" y="357447"/>
                </a:cubicBezTo>
                <a:cubicBezTo>
                  <a:pt x="926742" y="327724"/>
                  <a:pt x="902481" y="301463"/>
                  <a:pt x="879624" y="274320"/>
                </a:cubicBezTo>
                <a:cubicBezTo>
                  <a:pt x="858132" y="248798"/>
                  <a:pt x="837173" y="222632"/>
                  <a:pt x="813122" y="199506"/>
                </a:cubicBezTo>
                <a:cubicBezTo>
                  <a:pt x="765019" y="153253"/>
                  <a:pt x="713714" y="110446"/>
                  <a:pt x="663493" y="66502"/>
                </a:cubicBezTo>
                <a:cubicBezTo>
                  <a:pt x="632016" y="38959"/>
                  <a:pt x="616987" y="22046"/>
                  <a:pt x="580366" y="8313"/>
                </a:cubicBezTo>
                <a:cubicBezTo>
                  <a:pt x="569669" y="4301"/>
                  <a:pt x="558199" y="2771"/>
                  <a:pt x="547115" y="0"/>
                </a:cubicBezTo>
                <a:cubicBezTo>
                  <a:pt x="457822" y="8930"/>
                  <a:pt x="529104" y="1386"/>
                  <a:pt x="480613" y="16626"/>
                </a:cubicBez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918253F-1354-4C59-8146-07D4681450F8}"/>
              </a:ext>
            </a:extLst>
          </p:cNvPr>
          <p:cNvSpPr/>
          <p:nvPr/>
        </p:nvSpPr>
        <p:spPr bwMode="auto">
          <a:xfrm>
            <a:off x="1524000" y="2590800"/>
            <a:ext cx="838200" cy="1254870"/>
          </a:xfrm>
          <a:custGeom>
            <a:avLst/>
            <a:gdLst>
              <a:gd name="connsiteX0" fmla="*/ 480613 w 1087758"/>
              <a:gd name="connsiteY0" fmla="*/ 16626 h 1557592"/>
              <a:gd name="connsiteX1" fmla="*/ 256169 w 1087758"/>
              <a:gd name="connsiteY1" fmla="*/ 91440 h 1557592"/>
              <a:gd name="connsiteX2" fmla="*/ 173042 w 1087758"/>
              <a:gd name="connsiteY2" fmla="*/ 166255 h 1557592"/>
              <a:gd name="connsiteX3" fmla="*/ 15100 w 1087758"/>
              <a:gd name="connsiteY3" fmla="*/ 365760 h 1557592"/>
              <a:gd name="connsiteX4" fmla="*/ 15100 w 1087758"/>
              <a:gd name="connsiteY4" fmla="*/ 906087 h 1557592"/>
              <a:gd name="connsiteX5" fmla="*/ 31726 w 1087758"/>
              <a:gd name="connsiteY5" fmla="*/ 972589 h 1557592"/>
              <a:gd name="connsiteX6" fmla="*/ 139791 w 1087758"/>
              <a:gd name="connsiteY6" fmla="*/ 1172095 h 1557592"/>
              <a:gd name="connsiteX7" fmla="*/ 206293 w 1087758"/>
              <a:gd name="connsiteY7" fmla="*/ 1255222 h 1557592"/>
              <a:gd name="connsiteX8" fmla="*/ 247856 w 1087758"/>
              <a:gd name="connsiteY8" fmla="*/ 1321724 h 1557592"/>
              <a:gd name="connsiteX9" fmla="*/ 405798 w 1087758"/>
              <a:gd name="connsiteY9" fmla="*/ 1471353 h 1557592"/>
              <a:gd name="connsiteX10" fmla="*/ 580366 w 1087758"/>
              <a:gd name="connsiteY10" fmla="*/ 1537855 h 1557592"/>
              <a:gd name="connsiteX11" fmla="*/ 713369 w 1087758"/>
              <a:gd name="connsiteY11" fmla="*/ 1554480 h 1557592"/>
              <a:gd name="connsiteX12" fmla="*/ 987689 w 1087758"/>
              <a:gd name="connsiteY12" fmla="*/ 1537855 h 1557592"/>
              <a:gd name="connsiteX13" fmla="*/ 1029253 w 1087758"/>
              <a:gd name="connsiteY13" fmla="*/ 1421477 h 1557592"/>
              <a:gd name="connsiteX14" fmla="*/ 1037566 w 1087758"/>
              <a:gd name="connsiteY14" fmla="*/ 1305098 h 1557592"/>
              <a:gd name="connsiteX15" fmla="*/ 1045878 w 1087758"/>
              <a:gd name="connsiteY15" fmla="*/ 1097280 h 1557592"/>
              <a:gd name="connsiteX16" fmla="*/ 1062504 w 1087758"/>
              <a:gd name="connsiteY16" fmla="*/ 1039091 h 1557592"/>
              <a:gd name="connsiteX17" fmla="*/ 1070816 w 1087758"/>
              <a:gd name="connsiteY17" fmla="*/ 997527 h 1557592"/>
              <a:gd name="connsiteX18" fmla="*/ 1079129 w 1087758"/>
              <a:gd name="connsiteY18" fmla="*/ 964277 h 1557592"/>
              <a:gd name="connsiteX19" fmla="*/ 1087442 w 1087758"/>
              <a:gd name="connsiteY19" fmla="*/ 881149 h 1557592"/>
              <a:gd name="connsiteX20" fmla="*/ 1054191 w 1087758"/>
              <a:gd name="connsiteY20" fmla="*/ 606829 h 1557592"/>
              <a:gd name="connsiteX21" fmla="*/ 946126 w 1087758"/>
              <a:gd name="connsiteY21" fmla="*/ 357447 h 1557592"/>
              <a:gd name="connsiteX22" fmla="*/ 879624 w 1087758"/>
              <a:gd name="connsiteY22" fmla="*/ 274320 h 1557592"/>
              <a:gd name="connsiteX23" fmla="*/ 813122 w 1087758"/>
              <a:gd name="connsiteY23" fmla="*/ 199506 h 1557592"/>
              <a:gd name="connsiteX24" fmla="*/ 663493 w 1087758"/>
              <a:gd name="connsiteY24" fmla="*/ 66502 h 1557592"/>
              <a:gd name="connsiteX25" fmla="*/ 580366 w 1087758"/>
              <a:gd name="connsiteY25" fmla="*/ 8313 h 1557592"/>
              <a:gd name="connsiteX26" fmla="*/ 547115 w 1087758"/>
              <a:gd name="connsiteY26" fmla="*/ 0 h 1557592"/>
              <a:gd name="connsiteX27" fmla="*/ 480613 w 1087758"/>
              <a:gd name="connsiteY27" fmla="*/ 16626 h 15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7758" h="1557592">
                <a:moveTo>
                  <a:pt x="480613" y="16626"/>
                </a:moveTo>
                <a:cubicBezTo>
                  <a:pt x="432122" y="31866"/>
                  <a:pt x="326575" y="52595"/>
                  <a:pt x="256169" y="91440"/>
                </a:cubicBezTo>
                <a:cubicBezTo>
                  <a:pt x="223529" y="109449"/>
                  <a:pt x="199981" y="140487"/>
                  <a:pt x="173042" y="166255"/>
                </a:cubicBezTo>
                <a:cubicBezTo>
                  <a:pt x="47000" y="286816"/>
                  <a:pt x="84889" y="237813"/>
                  <a:pt x="15100" y="365760"/>
                </a:cubicBezTo>
                <a:cubicBezTo>
                  <a:pt x="-6613" y="582885"/>
                  <a:pt x="-3392" y="517768"/>
                  <a:pt x="15100" y="906087"/>
                </a:cubicBezTo>
                <a:cubicBezTo>
                  <a:pt x="16187" y="928911"/>
                  <a:pt x="23917" y="951115"/>
                  <a:pt x="31726" y="972589"/>
                </a:cubicBezTo>
                <a:cubicBezTo>
                  <a:pt x="69426" y="1076263"/>
                  <a:pt x="77835" y="1089487"/>
                  <a:pt x="139791" y="1172095"/>
                </a:cubicBezTo>
                <a:cubicBezTo>
                  <a:pt x="161082" y="1200483"/>
                  <a:pt x="185517" y="1226455"/>
                  <a:pt x="206293" y="1255222"/>
                </a:cubicBezTo>
                <a:cubicBezTo>
                  <a:pt x="221598" y="1276414"/>
                  <a:pt x="232781" y="1300368"/>
                  <a:pt x="247856" y="1321724"/>
                </a:cubicBezTo>
                <a:cubicBezTo>
                  <a:pt x="294644" y="1388007"/>
                  <a:pt x="329342" y="1431967"/>
                  <a:pt x="405798" y="1471353"/>
                </a:cubicBezTo>
                <a:cubicBezTo>
                  <a:pt x="461153" y="1499869"/>
                  <a:pt x="520254" y="1521609"/>
                  <a:pt x="580366" y="1537855"/>
                </a:cubicBezTo>
                <a:cubicBezTo>
                  <a:pt x="623498" y="1549512"/>
                  <a:pt x="669035" y="1548938"/>
                  <a:pt x="713369" y="1554480"/>
                </a:cubicBezTo>
                <a:cubicBezTo>
                  <a:pt x="804809" y="1548938"/>
                  <a:pt x="903260" y="1573404"/>
                  <a:pt x="987689" y="1537855"/>
                </a:cubicBezTo>
                <a:cubicBezTo>
                  <a:pt x="1025654" y="1521870"/>
                  <a:pt x="1020622" y="1461755"/>
                  <a:pt x="1029253" y="1421477"/>
                </a:cubicBezTo>
                <a:cubicBezTo>
                  <a:pt x="1037402" y="1383448"/>
                  <a:pt x="1035574" y="1343939"/>
                  <a:pt x="1037566" y="1305098"/>
                </a:cubicBezTo>
                <a:cubicBezTo>
                  <a:pt x="1041117" y="1235861"/>
                  <a:pt x="1039407" y="1166305"/>
                  <a:pt x="1045878" y="1097280"/>
                </a:cubicBezTo>
                <a:cubicBezTo>
                  <a:pt x="1047761" y="1077196"/>
                  <a:pt x="1057611" y="1058661"/>
                  <a:pt x="1062504" y="1039091"/>
                </a:cubicBezTo>
                <a:cubicBezTo>
                  <a:pt x="1065931" y="1025384"/>
                  <a:pt x="1067751" y="1011320"/>
                  <a:pt x="1070816" y="997527"/>
                </a:cubicBezTo>
                <a:cubicBezTo>
                  <a:pt x="1073294" y="986375"/>
                  <a:pt x="1076358" y="975360"/>
                  <a:pt x="1079129" y="964277"/>
                </a:cubicBezTo>
                <a:cubicBezTo>
                  <a:pt x="1081900" y="936568"/>
                  <a:pt x="1089380" y="908929"/>
                  <a:pt x="1087442" y="881149"/>
                </a:cubicBezTo>
                <a:cubicBezTo>
                  <a:pt x="1081031" y="789263"/>
                  <a:pt x="1072255" y="697150"/>
                  <a:pt x="1054191" y="606829"/>
                </a:cubicBezTo>
                <a:cubicBezTo>
                  <a:pt x="1039719" y="534468"/>
                  <a:pt x="987850" y="421423"/>
                  <a:pt x="946126" y="357447"/>
                </a:cubicBezTo>
                <a:cubicBezTo>
                  <a:pt x="926742" y="327724"/>
                  <a:pt x="902481" y="301463"/>
                  <a:pt x="879624" y="274320"/>
                </a:cubicBezTo>
                <a:cubicBezTo>
                  <a:pt x="858132" y="248798"/>
                  <a:pt x="837173" y="222632"/>
                  <a:pt x="813122" y="199506"/>
                </a:cubicBezTo>
                <a:cubicBezTo>
                  <a:pt x="765019" y="153253"/>
                  <a:pt x="713714" y="110446"/>
                  <a:pt x="663493" y="66502"/>
                </a:cubicBezTo>
                <a:cubicBezTo>
                  <a:pt x="632016" y="38959"/>
                  <a:pt x="616987" y="22046"/>
                  <a:pt x="580366" y="8313"/>
                </a:cubicBezTo>
                <a:cubicBezTo>
                  <a:pt x="569669" y="4301"/>
                  <a:pt x="558199" y="2771"/>
                  <a:pt x="547115" y="0"/>
                </a:cubicBezTo>
                <a:cubicBezTo>
                  <a:pt x="457822" y="8930"/>
                  <a:pt x="529104" y="1386"/>
                  <a:pt x="480613" y="16626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68B6468-47D0-4995-8686-C2588405241E}"/>
              </a:ext>
            </a:extLst>
          </p:cNvPr>
          <p:cNvSpPr/>
          <p:nvPr/>
        </p:nvSpPr>
        <p:spPr bwMode="auto">
          <a:xfrm>
            <a:off x="1363980" y="226314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3.7037E-7 L -0.0599 0.075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算法 </a:t>
            </a:r>
            <a:r>
              <a:rPr lang="en-US" sz="3600" b="1" dirty="0">
                <a:solidFill>
                  <a:srgbClr val="0000CC"/>
                </a:solidFill>
              </a:rPr>
              <a:t>Max-</a:t>
            </a:r>
            <a:r>
              <a:rPr lang="en-US" sz="3600" b="1" dirty="0" err="1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3" y="1759994"/>
            <a:ext cx="4122389" cy="37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5976" y="1981200"/>
            <a:ext cx="38822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/>
              <a:t>运行时间</a:t>
            </a:r>
            <a:r>
              <a:rPr lang="en-US" sz="2400" b="1" kern="0" dirty="0"/>
              <a:t>:</a:t>
            </a:r>
          </a:p>
          <a:p>
            <a:pPr marL="640080" lvl="1"/>
            <a:r>
              <a:rPr lang="zh-CN" altLang="en-US" sz="2200" kern="0" dirty="0"/>
              <a:t>树的高度是 </a:t>
            </a:r>
            <a:r>
              <a:rPr lang="en-US" sz="2200" b="1" kern="0" dirty="0" err="1"/>
              <a:t>lg</a:t>
            </a:r>
            <a:r>
              <a:rPr lang="en-US" sz="2200" b="1" kern="0" dirty="0"/>
              <a:t> </a:t>
            </a:r>
            <a:r>
              <a:rPr lang="en-US" sz="2200" b="1" i="1" kern="0" dirty="0"/>
              <a:t>n</a:t>
            </a:r>
            <a:r>
              <a:rPr lang="en-US" sz="2200" b="1" kern="0" dirty="0"/>
              <a:t> </a:t>
            </a:r>
          </a:p>
          <a:p>
            <a:pPr marL="640080" lvl="1"/>
            <a:r>
              <a:rPr lang="zh-CN" altLang="en-US" sz="2200" kern="0" dirty="0"/>
              <a:t>将</a:t>
            </a:r>
            <a:r>
              <a:rPr lang="en-US" sz="2200" b="1" kern="0" dirty="0"/>
              <a:t>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 </a:t>
            </a:r>
            <a:r>
              <a:rPr lang="zh-CN" altLang="en-US" sz="2200" b="1" kern="0" dirty="0"/>
              <a:t>向下移动一层需要常数时间</a:t>
            </a:r>
            <a:endParaRPr lang="en-US" sz="2200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198120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kern="0" dirty="0"/>
              <a:t>O</a:t>
            </a:r>
            <a:r>
              <a:rPr lang="en-US" sz="2400" kern="0" dirty="0"/>
              <a:t>(</a:t>
            </a:r>
            <a:r>
              <a:rPr lang="en-US" sz="2400" kern="0" dirty="0" err="1"/>
              <a:t>lg</a:t>
            </a:r>
            <a:r>
              <a:rPr lang="en-US" sz="2400" kern="0" dirty="0"/>
              <a:t> </a:t>
            </a:r>
            <a:r>
              <a:rPr lang="en-US" sz="2400" i="1" kern="0" dirty="0"/>
              <a:t>n</a:t>
            </a:r>
            <a:r>
              <a:rPr lang="en-US" sz="2400" kern="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6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/>
              <a:t>自底向上的过程把一个无序的数组</a:t>
            </a:r>
            <a:r>
              <a:rPr lang="en-US" sz="2400" b="1" dirty="0"/>
              <a:t> </a:t>
            </a:r>
            <a:r>
              <a:rPr lang="en-US" sz="2400" b="1" i="1" dirty="0"/>
              <a:t>A </a:t>
            </a:r>
            <a:r>
              <a:rPr lang="zh-CN" altLang="en-US" sz="2400" b="1" dirty="0"/>
              <a:t>建成一个最大堆</a:t>
            </a:r>
            <a:endParaRPr lang="en-US" sz="2400" b="1" dirty="0"/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r>
              <a:rPr lang="zh-CN" altLang="en-US" sz="2200" b="1" dirty="0"/>
              <a:t>在</a:t>
            </a:r>
            <a:r>
              <a:rPr lang="en-US" sz="2200" b="1" dirty="0" err="1"/>
              <a:t>heapification</a:t>
            </a:r>
            <a:r>
              <a:rPr lang="zh-CN" altLang="en-US" sz="2200" b="1" dirty="0"/>
              <a:t>的过程中</a:t>
            </a:r>
            <a:r>
              <a:rPr lang="en-US" sz="2200" b="1" dirty="0"/>
              <a:t>, </a:t>
            </a:r>
            <a:r>
              <a:rPr lang="zh-CN" altLang="en-US" sz="2200" b="1" dirty="0"/>
              <a:t>只需要考虑非叶节点。</a:t>
            </a:r>
            <a:endParaRPr lang="en-US" sz="2200" b="1" dirty="0"/>
          </a:p>
          <a:p>
            <a:pPr marL="640080"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/>
              <a:t>子数组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/2+1 ..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] </a:t>
            </a:r>
            <a:r>
              <a:rPr lang="zh-CN" altLang="en-US" sz="2200" b="1" dirty="0">
                <a:sym typeface="Symbol"/>
              </a:rPr>
              <a:t>中的元素对应的所有结点都是叶子结点，因为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 </a:t>
            </a:r>
            <a:r>
              <a:rPr lang="zh-CN" altLang="en-US" sz="2200" b="1" dirty="0">
                <a:sym typeface="Symbol"/>
              </a:rPr>
              <a:t>是非叶节点中数组下标最大的。</a:t>
            </a:r>
            <a:endParaRPr lang="en-US" sz="2200" b="1" dirty="0">
              <a:sym typeface="Symbol"/>
            </a:endParaRPr>
          </a:p>
          <a:p>
            <a:pPr marL="960120" lvl="2">
              <a:spcBef>
                <a:spcPts val="300"/>
              </a:spcBef>
              <a:spcAft>
                <a:spcPts val="0"/>
              </a:spcAft>
            </a:pP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 </a:t>
            </a:r>
            <a:r>
              <a:rPr lang="zh-CN" altLang="en-US" sz="2200" b="1" dirty="0">
                <a:sym typeface="Symbol"/>
              </a:rPr>
              <a:t>的左孩子是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/2], which is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] </a:t>
            </a:r>
            <a:r>
              <a:rPr lang="zh-CN" altLang="en-US" sz="2200" b="1" dirty="0">
                <a:sym typeface="Symbol"/>
              </a:rPr>
              <a:t>如果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</a:t>
            </a:r>
            <a:r>
              <a:rPr lang="zh-CN" altLang="en-US" sz="2200" b="1" dirty="0">
                <a:sym typeface="Symbol"/>
              </a:rPr>
              <a:t>是偶数</a:t>
            </a:r>
            <a:r>
              <a:rPr lang="en-US" sz="2200" b="1" dirty="0">
                <a:sym typeface="Symbol"/>
              </a:rPr>
              <a:t> or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– 1 </a:t>
            </a:r>
            <a:r>
              <a:rPr lang="zh-CN" altLang="en-US" sz="2200" b="1" dirty="0">
                <a:sym typeface="Symbol"/>
              </a:rPr>
              <a:t>如果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</a:t>
            </a:r>
            <a:r>
              <a:rPr lang="zh-CN" altLang="en-US" sz="2200" b="1" dirty="0">
                <a:sym typeface="Symbol"/>
              </a:rPr>
              <a:t>是奇数。</a:t>
            </a:r>
            <a:r>
              <a:rPr lang="en-US" sz="2200" b="1" dirty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6" y="2057400"/>
            <a:ext cx="4038599" cy="12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1447800" y="1714500"/>
            <a:ext cx="2529591" cy="533400"/>
          </a:xfrm>
          <a:prstGeom prst="wedgeRoundRectCallout">
            <a:avLst>
              <a:gd name="adj1" fmla="val -3092"/>
              <a:gd name="adj2" fmla="val 1036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为什么不从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开始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9B206-DB6B-4634-8AFC-CE0B65E47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905000"/>
            <a:ext cx="3581400" cy="21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409" y="1524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5086"/>
          <a:stretch/>
        </p:blipFill>
        <p:spPr bwMode="auto">
          <a:xfrm>
            <a:off x="76200" y="211027"/>
            <a:ext cx="9067800" cy="662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54830" b="96057"/>
          <a:stretch/>
        </p:blipFill>
        <p:spPr bwMode="auto">
          <a:xfrm>
            <a:off x="1371600" y="-97072"/>
            <a:ext cx="6108113" cy="49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7535D10-C55B-479E-B655-6E1AA442D569}"/>
              </a:ext>
            </a:extLst>
          </p:cNvPr>
          <p:cNvSpPr/>
          <p:nvPr/>
        </p:nvSpPr>
        <p:spPr bwMode="auto">
          <a:xfrm>
            <a:off x="1246909" y="1105825"/>
            <a:ext cx="1114698" cy="1164241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B1CB68E-4D9F-42BC-A21B-6D1E8B408BBD}"/>
              </a:ext>
            </a:extLst>
          </p:cNvPr>
          <p:cNvSpPr/>
          <p:nvPr/>
        </p:nvSpPr>
        <p:spPr bwMode="auto">
          <a:xfrm rot="1679138">
            <a:off x="4763613" y="1096606"/>
            <a:ext cx="1371600" cy="1321887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8519A9A-3018-4D6D-8A1A-1E8CE9AF56C7}"/>
              </a:ext>
            </a:extLst>
          </p:cNvPr>
          <p:cNvSpPr/>
          <p:nvPr/>
        </p:nvSpPr>
        <p:spPr bwMode="auto">
          <a:xfrm>
            <a:off x="2361606" y="3071092"/>
            <a:ext cx="2210393" cy="1164241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0B6A1DF-437D-4E38-81A0-E5892B92F6B7}"/>
              </a:ext>
            </a:extLst>
          </p:cNvPr>
          <p:cNvSpPr/>
          <p:nvPr/>
        </p:nvSpPr>
        <p:spPr bwMode="auto">
          <a:xfrm>
            <a:off x="4800600" y="2971112"/>
            <a:ext cx="2438400" cy="1810937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DB9118C-3E44-4512-8E1D-671D33156036}"/>
              </a:ext>
            </a:extLst>
          </p:cNvPr>
          <p:cNvSpPr/>
          <p:nvPr/>
        </p:nvSpPr>
        <p:spPr bwMode="auto">
          <a:xfrm>
            <a:off x="-76794" y="4894663"/>
            <a:ext cx="4877394" cy="2040462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循环不变 </a:t>
            </a:r>
            <a:r>
              <a:rPr lang="en-US" sz="2200" b="1" dirty="0"/>
              <a:t>: </a:t>
            </a:r>
            <a:r>
              <a:rPr lang="zh-CN" altLang="en-US" sz="2200" b="1" dirty="0"/>
              <a:t>每一次</a:t>
            </a:r>
            <a:r>
              <a:rPr lang="en-US" altLang="zh-CN" sz="2200" b="1" dirty="0"/>
              <a:t>for</a:t>
            </a:r>
            <a:r>
              <a:rPr lang="zh-CN" altLang="en-US" sz="2200" b="1" dirty="0"/>
              <a:t>循环的开始，结点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+ 1, </a:t>
            </a:r>
            <a:r>
              <a:rPr lang="en-US" sz="2200" b="1" i="1" dirty="0" err="1"/>
              <a:t>i</a:t>
            </a:r>
            <a:r>
              <a:rPr lang="en-US" sz="2200" b="1" dirty="0"/>
              <a:t> + 2, . . . ,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都是一个最大堆的根结点。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初始化 </a:t>
            </a:r>
            <a:r>
              <a:rPr lang="en-US" sz="2200" b="1" dirty="0"/>
              <a:t>: </a:t>
            </a:r>
            <a:r>
              <a:rPr lang="zh-CN" altLang="en-US" sz="2200" b="1" dirty="0"/>
              <a:t>结点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 + </a:t>
            </a:r>
            <a:r>
              <a:rPr lang="en-US" sz="2200" b="1" dirty="0"/>
              <a:t>1,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 + 2</a:t>
            </a:r>
            <a:r>
              <a:rPr lang="en-US" sz="2200" b="1" dirty="0"/>
              <a:t>, . . . ,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都是叶子结点</a:t>
            </a:r>
            <a:r>
              <a:rPr lang="en-US" sz="2200" b="1" dirty="0"/>
              <a:t>, </a:t>
            </a:r>
            <a:r>
              <a:rPr lang="zh-CN" altLang="en-US" sz="2200" b="1" dirty="0"/>
              <a:t>他们都是一个最大堆的根结点。</a:t>
            </a:r>
            <a:r>
              <a:rPr lang="en-US" sz="2200" b="1" dirty="0"/>
              <a:t> </a:t>
            </a:r>
            <a:r>
              <a:rPr lang="zh-CN" altLang="en-US" sz="2200" b="1" dirty="0"/>
              <a:t>循环开始时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=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/>
              <a:t>, </a:t>
            </a:r>
            <a:r>
              <a:rPr lang="zh-CN" altLang="en-US" sz="2200" b="1" dirty="0"/>
              <a:t>上述循环不变为真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保持 </a:t>
            </a:r>
            <a:r>
              <a:rPr lang="en-US" sz="2200" b="1" dirty="0"/>
              <a:t>: </a:t>
            </a:r>
            <a:r>
              <a:rPr lang="zh-CN" altLang="en-US" sz="2200" b="1" dirty="0"/>
              <a:t>结点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的孩子结点的数组下标比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大，因此，根据循环不变，它们都是最大堆的根。因此，调用</a:t>
            </a:r>
            <a:r>
              <a:rPr lang="en-US" sz="2200" b="1" dirty="0"/>
              <a:t> Max-</a:t>
            </a:r>
            <a:r>
              <a:rPr lang="en-US" sz="2200" b="1" dirty="0" err="1"/>
              <a:t>Heapify</a:t>
            </a:r>
            <a:r>
              <a:rPr lang="en-US" sz="2200" b="1" dirty="0"/>
              <a:t>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 err="1"/>
              <a:t>i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/>
              <a:t>) </a:t>
            </a:r>
            <a:r>
              <a:rPr lang="zh-CN" altLang="en-US" sz="2200" b="1" dirty="0"/>
              <a:t>的条件被满足，该过程使得结点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成为一个最大堆的根。递减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的值为下一次循环重新建立循环不变。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中止 </a:t>
            </a:r>
            <a:r>
              <a:rPr lang="en-US" sz="2200" b="1" dirty="0"/>
              <a:t>: </a:t>
            </a:r>
            <a:r>
              <a:rPr lang="zh-CN" altLang="en-US" sz="2200" b="1" dirty="0"/>
              <a:t>当 </a:t>
            </a:r>
            <a:r>
              <a:rPr lang="en-US" sz="2200" b="1" i="1" dirty="0" err="1"/>
              <a:t>i</a:t>
            </a:r>
            <a:r>
              <a:rPr lang="en-US" sz="2200" b="1" dirty="0"/>
              <a:t> = 0, </a:t>
            </a:r>
            <a:r>
              <a:rPr lang="zh-CN" altLang="en-US" sz="2200" b="1" dirty="0"/>
              <a:t>循环中止。根据循环不变</a:t>
            </a:r>
            <a:r>
              <a:rPr lang="en-US" sz="2200" b="1" dirty="0"/>
              <a:t>, </a:t>
            </a:r>
            <a:r>
              <a:rPr lang="zh-CN" altLang="en-US" sz="2200" b="1" dirty="0"/>
              <a:t>每个结点都是最大堆的根。结点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就是最大的那个堆的根。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简单界 </a:t>
            </a:r>
            <a:r>
              <a:rPr lang="en-US" sz="2400" b="1" dirty="0"/>
              <a:t>:</a:t>
            </a:r>
            <a:r>
              <a:rPr lang="en-US" sz="2400" b="1" i="1" dirty="0"/>
              <a:t> 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</a:t>
            </a:r>
            <a:r>
              <a:rPr lang="zh-CN" altLang="en-US" sz="2400" b="1" dirty="0"/>
              <a:t>调用 </a:t>
            </a:r>
            <a:r>
              <a:rPr lang="en-US" sz="2400" b="1" dirty="0"/>
              <a:t>Max-</a:t>
            </a:r>
            <a:r>
              <a:rPr lang="en-US" sz="2400" b="1" dirty="0" err="1"/>
              <a:t>Heapify</a:t>
            </a:r>
            <a:r>
              <a:rPr lang="en-US" sz="2400" b="1" dirty="0"/>
              <a:t>, </a:t>
            </a:r>
            <a:r>
              <a:rPr lang="zh-CN" altLang="en-US" sz="2400" b="1" dirty="0"/>
              <a:t>每次调用需要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</a:t>
            </a:r>
            <a:r>
              <a:rPr lang="zh-CN" altLang="en-US" sz="2400" b="1" dirty="0"/>
              <a:t>时间</a:t>
            </a:r>
            <a:r>
              <a:rPr lang="en-US" sz="2400" b="1" dirty="0">
                <a:sym typeface="Wingdings" pitchFamily="2" charset="2"/>
              </a:rPr>
              <a:t> </a:t>
            </a:r>
            <a:r>
              <a:rPr lang="zh-CN" altLang="en-US" sz="2400" b="1" dirty="0"/>
              <a:t>建堆需要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时间。</a:t>
            </a:r>
            <a:endParaRPr lang="en-US" sz="2400" b="1" dirty="0"/>
          </a:p>
          <a:p>
            <a:r>
              <a:rPr lang="zh-CN" altLang="en-US" sz="2400" b="1" dirty="0"/>
              <a:t>能找到更准确的界吗</a:t>
            </a:r>
            <a:r>
              <a:rPr lang="en-US" sz="2400" b="1" dirty="0"/>
              <a:t>? 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准确界 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zh-CN" altLang="en-US" sz="2400" b="1" dirty="0"/>
              <a:t>一个结点上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的运行时间是该结点高度的线性函数</a:t>
            </a:r>
            <a:r>
              <a:rPr lang="en-US" sz="2400" b="1" dirty="0"/>
              <a:t>, </a:t>
            </a:r>
            <a:r>
              <a:rPr lang="zh-CN" altLang="en-US" sz="2400" b="1" dirty="0"/>
              <a:t>大多数结点的高度很小。堆的高度是 </a:t>
            </a:r>
            <a:r>
              <a:rPr lang="en-US" sz="2400" b="1" dirty="0" err="1">
                <a:sym typeface="Symbol"/>
              </a:rPr>
              <a:t>lg</a:t>
            </a:r>
            <a:r>
              <a:rPr lang="en-US" sz="2400" b="1" dirty="0">
                <a:sym typeface="Symbol"/>
              </a:rPr>
              <a:t> </a:t>
            </a:r>
            <a:r>
              <a:rPr lang="en-US" sz="2400" b="1" i="1" dirty="0">
                <a:sym typeface="Symbol"/>
              </a:rPr>
              <a:t>n</a:t>
            </a:r>
            <a:r>
              <a:rPr lang="zh-CN" altLang="en-US" sz="2400" b="1" dirty="0">
                <a:sym typeface="Symbol"/>
              </a:rPr>
              <a:t>。</a:t>
            </a:r>
            <a:endParaRPr lang="en-US" sz="2400" b="1" dirty="0">
              <a:sym typeface="Symbol"/>
            </a:endParaRPr>
          </a:p>
          <a:p>
            <a:pPr marL="640080" lvl="1"/>
            <a:r>
              <a:rPr lang="zh-CN" altLang="en-US" sz="2200" b="1" dirty="0">
                <a:sym typeface="Symbol"/>
              </a:rPr>
              <a:t>最多有 </a:t>
            </a:r>
            <a:r>
              <a:rPr lang="en-US" sz="2200" b="1" dirty="0">
                <a:sym typeface="Symbol"/>
              </a:rPr>
              <a:t></a:t>
            </a:r>
            <a:r>
              <a:rPr lang="en-US" sz="2200" b="1" i="1" dirty="0"/>
              <a:t>n</a:t>
            </a:r>
            <a:r>
              <a:rPr lang="en-US" sz="2200" b="1" dirty="0"/>
              <a:t>/2</a:t>
            </a:r>
            <a:r>
              <a:rPr lang="en-US" sz="2200" b="1" i="1" baseline="30000" dirty="0"/>
              <a:t>h</a:t>
            </a:r>
            <a:r>
              <a:rPr lang="en-US" sz="2200" b="1" baseline="30000" dirty="0"/>
              <a:t>+1</a:t>
            </a:r>
            <a:r>
              <a:rPr lang="en-US" sz="2200" b="1" dirty="0">
                <a:sym typeface="Symbol"/>
              </a:rPr>
              <a:t></a:t>
            </a:r>
            <a:r>
              <a:rPr lang="en-US" sz="2200" b="1" dirty="0"/>
              <a:t> </a:t>
            </a:r>
            <a:r>
              <a:rPr lang="zh-CN" altLang="en-US" sz="2200" b="1" dirty="0"/>
              <a:t>个高度为 </a:t>
            </a:r>
            <a:r>
              <a:rPr lang="en-US" sz="2200" b="1" i="1" dirty="0"/>
              <a:t>h </a:t>
            </a:r>
            <a:r>
              <a:rPr lang="zh-CN" altLang="en-US" sz="2200" b="1" dirty="0"/>
              <a:t>的结点。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分析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4218900"/>
            <a:ext cx="6614159" cy="2258100"/>
            <a:chOff x="1154264" y="3380700"/>
            <a:chExt cx="6614159" cy="22581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32"/>
            <a:stretch/>
          </p:blipFill>
          <p:spPr bwMode="auto">
            <a:xfrm>
              <a:off x="1154264" y="3380700"/>
              <a:ext cx="66141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5614" y="4128383"/>
            <a:ext cx="1219200" cy="2298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height 3</a:t>
            </a:r>
          </a:p>
          <a:p>
            <a:endParaRPr lang="en-US" dirty="0"/>
          </a:p>
          <a:p>
            <a:r>
              <a:rPr lang="en-US" dirty="0"/>
              <a:t>height 2</a:t>
            </a:r>
          </a:p>
          <a:p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height 1</a:t>
            </a:r>
          </a:p>
          <a:p>
            <a:endParaRPr lang="en-US" dirty="0"/>
          </a:p>
          <a:p>
            <a:r>
              <a:rPr lang="en-US" dirty="0"/>
              <a:t>height 0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876800" y="6134100"/>
            <a:ext cx="1524000" cy="419100"/>
          </a:xfrm>
          <a:prstGeom prst="wedgeRoundRectCallout">
            <a:avLst>
              <a:gd name="adj1" fmla="val 19746"/>
              <a:gd name="adj2" fmla="val -113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Has height 0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快速找到最小的值</a:t>
            </a:r>
            <a:r>
              <a:rPr lang="en-US" altLang="zh-CN" sz="2400" b="1" dirty="0"/>
              <a:t>——Top K</a:t>
            </a:r>
            <a:r>
              <a:rPr lang="zh-CN" altLang="en-US" sz="2400" b="1" dirty="0"/>
              <a:t>问题，最小生成树的</a:t>
            </a:r>
            <a:r>
              <a:rPr lang="en-US" altLang="zh-CN" sz="2400" b="1" dirty="0"/>
              <a:t>Prime</a:t>
            </a:r>
            <a:r>
              <a:rPr lang="zh-CN" altLang="en-US" sz="2400" b="1" dirty="0"/>
              <a:t>算法，</a:t>
            </a:r>
            <a:r>
              <a:rPr lang="en-US" altLang="zh-CN" sz="2400" b="1" dirty="0"/>
              <a:t>Huffman</a:t>
            </a:r>
            <a:r>
              <a:rPr lang="zh-CN" altLang="en-US" sz="2400" b="1" dirty="0"/>
              <a:t>编码</a:t>
            </a:r>
            <a:endParaRPr lang="en-US" altLang="zh-CN" sz="2400" b="1" dirty="0"/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 marL="342900" lvl="1" indent="-342900">
              <a:lnSpc>
                <a:spcPct val="90000"/>
              </a:lnSpc>
              <a:buClrTx/>
            </a:pPr>
            <a:r>
              <a:rPr lang="zh-CN" altLang="en-US" b="1" dirty="0"/>
              <a:t>堆</a:t>
            </a:r>
            <a:r>
              <a:rPr lang="en-US" altLang="zh-CN" b="1" dirty="0"/>
              <a:t>——</a:t>
            </a:r>
            <a:r>
              <a:rPr lang="zh-CN" altLang="en-US" b="1" dirty="0"/>
              <a:t>优先队列</a:t>
            </a:r>
            <a:endParaRPr lang="en-US" altLang="zh-CN" b="1" dirty="0"/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堆排序</a:t>
            </a:r>
            <a:endParaRPr lang="en-US" sz="2400" b="1" dirty="0"/>
          </a:p>
          <a:p>
            <a:pPr lvl="1"/>
            <a:r>
              <a:rPr lang="en-US" sz="2200" b="1" dirty="0">
                <a:latin typeface="+mj-lt"/>
              </a:rPr>
              <a:t>O(</a:t>
            </a:r>
            <a:r>
              <a:rPr lang="en-US" sz="2200" b="1" i="1" dirty="0">
                <a:latin typeface="+mj-lt"/>
              </a:rPr>
              <a:t>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lg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i="1" dirty="0">
                <a:latin typeface="+mj-lt"/>
              </a:rPr>
              <a:t>n</a:t>
            </a:r>
            <a:r>
              <a:rPr lang="en-US" sz="2200" b="1" dirty="0">
                <a:latin typeface="+mj-lt"/>
              </a:rPr>
              <a:t>) </a:t>
            </a:r>
            <a:r>
              <a:rPr lang="zh-CN" altLang="en-US" sz="2200" b="1" dirty="0">
                <a:latin typeface="+mj-lt"/>
              </a:rPr>
              <a:t>最坏运行时间</a:t>
            </a:r>
            <a:r>
              <a:rPr lang="en-US" sz="2200" b="1" dirty="0">
                <a:latin typeface="+mj-lt"/>
              </a:rPr>
              <a:t>—</a:t>
            </a:r>
            <a:r>
              <a:rPr lang="zh-CN" altLang="en-US" sz="2200" b="1" dirty="0">
                <a:latin typeface="+mj-lt"/>
              </a:rPr>
              <a:t>像归并排序。</a:t>
            </a:r>
            <a:endParaRPr lang="en-US" sz="2200" b="1" dirty="0">
              <a:latin typeface="+mj-lt"/>
            </a:endParaRPr>
          </a:p>
          <a:p>
            <a:pPr lvl="1"/>
            <a:r>
              <a:rPr lang="en-US" sz="2200" b="1" dirty="0">
                <a:latin typeface="+mj-lt"/>
              </a:rPr>
              <a:t>Sorts in place—</a:t>
            </a:r>
            <a:r>
              <a:rPr lang="zh-CN" altLang="en-US" sz="2200" b="1" dirty="0">
                <a:latin typeface="+mj-lt"/>
              </a:rPr>
              <a:t>像插入排序。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>
                <a:latin typeface="+mj-lt"/>
              </a:rPr>
              <a:t>结合了两个算法的优点。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>
                <a:latin typeface="+mj-lt"/>
              </a:rPr>
              <a:t>一个使用一种数据结构（堆）来排序的排序算法。</a:t>
            </a:r>
            <a:endParaRPr lang="en-US" altLang="zh-CN" sz="2200" b="1" dirty="0">
              <a:latin typeface="+mj-lt"/>
            </a:endParaRPr>
          </a:p>
          <a:p>
            <a:pPr lvl="1"/>
            <a:endParaRPr lang="en-US" sz="2200" b="1" dirty="0">
              <a:latin typeface="+mj-lt"/>
            </a:endParaRPr>
          </a:p>
          <a:p>
            <a:pPr lvl="1"/>
            <a:endParaRPr lang="en-US" sz="2200" b="1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</a:rPr>
              <a:t>准确界 </a:t>
            </a:r>
            <a:r>
              <a:rPr lang="en-US" sz="2400" b="1" dirty="0"/>
              <a:t>(</a:t>
            </a:r>
            <a:r>
              <a:rPr lang="zh-CN" altLang="en-US" sz="2400" b="1" dirty="0"/>
              <a:t>续</a:t>
            </a:r>
            <a:r>
              <a:rPr lang="en-US" sz="2400" b="1" dirty="0"/>
              <a:t>):</a:t>
            </a:r>
            <a:r>
              <a:rPr lang="en-US" sz="2400" b="1" dirty="0">
                <a:sym typeface="Symbol"/>
              </a:rPr>
              <a:t> </a:t>
            </a:r>
          </a:p>
          <a:p>
            <a:pPr marL="240030"/>
            <a:r>
              <a:rPr lang="zh-CN" altLang="en-US" sz="2400" b="1" dirty="0">
                <a:sym typeface="Symbol"/>
              </a:rPr>
              <a:t>最多有 </a:t>
            </a:r>
            <a:r>
              <a:rPr lang="en-US" sz="2400" b="1" dirty="0">
                <a:sym typeface="Symbol"/>
              </a:rPr>
              <a:t></a:t>
            </a:r>
            <a:r>
              <a:rPr lang="en-US" sz="2400" b="1" i="1" dirty="0"/>
              <a:t>n</a:t>
            </a:r>
            <a:r>
              <a:rPr lang="en-US" sz="2400" b="1" dirty="0"/>
              <a:t>/2</a:t>
            </a:r>
            <a:r>
              <a:rPr lang="en-US" sz="2400" b="1" i="1" baseline="30000" dirty="0"/>
              <a:t>h</a:t>
            </a:r>
            <a:r>
              <a:rPr lang="en-US" sz="2400" b="1" baseline="30000" dirty="0"/>
              <a:t>+1</a:t>
            </a:r>
            <a:r>
              <a:rPr lang="en-US" sz="2400" b="1" dirty="0">
                <a:sym typeface="Symbol"/>
              </a:rPr>
              <a:t></a:t>
            </a:r>
            <a:r>
              <a:rPr lang="en-US" sz="2400" b="1" dirty="0"/>
              <a:t> </a:t>
            </a:r>
            <a:r>
              <a:rPr lang="zh-CN" altLang="en-US" sz="2400" b="1" dirty="0"/>
              <a:t>个高度为 </a:t>
            </a:r>
            <a:r>
              <a:rPr lang="en-US" sz="2400" b="1" i="1" dirty="0"/>
              <a:t>h</a:t>
            </a:r>
            <a:r>
              <a:rPr lang="en-US" sz="2400" b="1" dirty="0"/>
              <a:t> </a:t>
            </a:r>
            <a:r>
              <a:rPr lang="zh-CN" altLang="en-US" sz="2400" b="1" dirty="0"/>
              <a:t>的结点。</a:t>
            </a:r>
            <a:endParaRPr lang="en-US" sz="2400" b="1" dirty="0"/>
          </a:p>
          <a:p>
            <a:r>
              <a:rPr lang="zh-CN" altLang="en-US" sz="2400" b="1" dirty="0"/>
              <a:t>在高度为 </a:t>
            </a:r>
            <a:r>
              <a:rPr lang="en-US" altLang="zh-CN" sz="2400" b="1" dirty="0"/>
              <a:t>h </a:t>
            </a:r>
            <a:r>
              <a:rPr lang="zh-CN" altLang="en-US" sz="2400" b="1" dirty="0"/>
              <a:t>的结点上运行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的时间是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h</a:t>
            </a:r>
            <a:r>
              <a:rPr lang="en-US" sz="2400" b="1" dirty="0"/>
              <a:t>), </a:t>
            </a:r>
            <a:r>
              <a:rPr lang="zh-CN" altLang="en-US" sz="2400" b="1" dirty="0"/>
              <a:t>因此建堆总的代价是</a:t>
            </a:r>
            <a:r>
              <a:rPr lang="en-US" sz="2400" b="1" dirty="0"/>
              <a:t> </a:t>
            </a:r>
          </a:p>
          <a:p>
            <a:pPr>
              <a:buNone/>
            </a:pPr>
            <a:r>
              <a:rPr lang="en-US" sz="2400" b="1" dirty="0"/>
              <a:t>      </a:t>
            </a:r>
          </a:p>
          <a:p>
            <a:pPr>
              <a:buNone/>
            </a:pPr>
            <a:r>
              <a:rPr lang="en-US" sz="2400" b="1" dirty="0"/>
              <a:t>    </a:t>
            </a:r>
          </a:p>
          <a:p>
            <a:pPr>
              <a:spcBef>
                <a:spcPts val="2400"/>
              </a:spcBef>
            </a:pPr>
            <a:r>
              <a:rPr lang="zh-CN" altLang="en-US" sz="2400" b="1" dirty="0"/>
              <a:t>因为</a:t>
            </a:r>
            <a:r>
              <a:rPr lang="en-US" sz="2400" b="1" dirty="0"/>
              <a:t>                         for |</a:t>
            </a:r>
            <a:r>
              <a:rPr lang="en-US" sz="2400" b="1" i="1" dirty="0"/>
              <a:t>x</a:t>
            </a:r>
            <a:r>
              <a:rPr lang="en-US" sz="2400" b="1" dirty="0"/>
              <a:t>| &lt; 1, </a:t>
            </a:r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r>
              <a:rPr lang="zh-CN" altLang="en-US" sz="2400" b="1" dirty="0"/>
              <a:t>建堆的代价为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分析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71447"/>
              </p:ext>
            </p:extLst>
          </p:nvPr>
        </p:nvGraphicFramePr>
        <p:xfrm>
          <a:off x="1363663" y="3124200"/>
          <a:ext cx="6330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2806560" imgH="533160" progId="">
                  <p:embed/>
                </p:oleObj>
              </mc:Choice>
              <mc:Fallback>
                <p:oleObj name="Equation" r:id="rId4" imgW="2806560" imgH="533160" progId="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124200"/>
                        <a:ext cx="63309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78815"/>
              </p:ext>
            </p:extLst>
          </p:nvPr>
        </p:nvGraphicFramePr>
        <p:xfrm>
          <a:off x="1674159" y="4114800"/>
          <a:ext cx="160244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825480" imgH="431640" progId="">
                  <p:embed/>
                </p:oleObj>
              </mc:Choice>
              <mc:Fallback>
                <p:oleObj name="Equation" r:id="rId6" imgW="825480" imgH="431640" progId="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59" y="4114800"/>
                        <a:ext cx="160244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34977"/>
              </p:ext>
            </p:extLst>
          </p:nvPr>
        </p:nvGraphicFramePr>
        <p:xfrm>
          <a:off x="304800" y="4953000"/>
          <a:ext cx="213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8" imgW="1143000" imgH="431640" progId="">
                  <p:embed/>
                </p:oleObj>
              </mc:Choice>
              <mc:Fallback>
                <p:oleObj name="Equation" r:id="rId8" imgW="1143000" imgH="431640" progId="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2133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2514600" y="5334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56367"/>
              </p:ext>
            </p:extLst>
          </p:nvPr>
        </p:nvGraphicFramePr>
        <p:xfrm>
          <a:off x="3048000" y="50292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0" imgW="1054080" imgH="431640" progId="">
                  <p:embed/>
                </p:oleObj>
              </mc:Choice>
              <mc:Fallback>
                <p:oleObj name="Equation" r:id="rId10" imgW="1054080" imgH="431640" progId="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1981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98737"/>
              </p:ext>
            </p:extLst>
          </p:nvPr>
        </p:nvGraphicFramePr>
        <p:xfrm>
          <a:off x="5715000" y="4992687"/>
          <a:ext cx="3124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2" imgW="1498320" imgH="533160" progId="">
                  <p:embed/>
                </p:oleObj>
              </mc:Choice>
              <mc:Fallback>
                <p:oleObj name="Equation" r:id="rId12" imgW="1498320" imgH="533160" progId="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92687"/>
                        <a:ext cx="31242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5105400" y="53721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9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给定一个数组</a:t>
            </a:r>
            <a:r>
              <a:rPr lang="en-US" sz="2400" b="1" dirty="0"/>
              <a:t>, </a:t>
            </a:r>
            <a:r>
              <a:rPr lang="zh-CN" altLang="en-US" sz="2400" b="1" i="1" dirty="0">
                <a:solidFill>
                  <a:srgbClr val="C00000"/>
                </a:solidFill>
              </a:rPr>
              <a:t>堆排序 </a:t>
            </a:r>
            <a:r>
              <a:rPr lang="zh-CN" altLang="en-US" sz="2400" b="1" dirty="0"/>
              <a:t>算法如下</a:t>
            </a:r>
            <a:r>
              <a:rPr lang="en-US" sz="2400" b="1" dirty="0"/>
              <a:t>:</a:t>
            </a:r>
          </a:p>
          <a:p>
            <a:r>
              <a:rPr lang="zh-CN" altLang="en-US" sz="2400" b="1" dirty="0"/>
              <a:t>在数组上建一个最大堆。</a:t>
            </a:r>
            <a:endParaRPr lang="en-US" sz="2400" b="1" dirty="0"/>
          </a:p>
          <a:p>
            <a:r>
              <a:rPr lang="zh-CN" altLang="en-US" sz="2400" b="1" dirty="0"/>
              <a:t>从根结点开始 </a:t>
            </a:r>
            <a:r>
              <a:rPr lang="en-US" sz="2400" b="1" dirty="0"/>
              <a:t>(</a:t>
            </a:r>
            <a:r>
              <a:rPr lang="zh-CN" altLang="en-US" sz="2400" b="1" dirty="0"/>
              <a:t>它的值最大</a:t>
            </a:r>
            <a:r>
              <a:rPr lang="en-US" sz="2400" b="1" dirty="0"/>
              <a:t>), </a:t>
            </a:r>
            <a:r>
              <a:rPr lang="zh-CN" altLang="en-US" sz="2400" b="1" dirty="0"/>
              <a:t>算法将最大值放到数组中正确的地方，也就是将它与数组中最后一个元素交换位置。</a:t>
            </a:r>
            <a:endParaRPr lang="en-US" sz="2400" b="1" dirty="0"/>
          </a:p>
          <a:p>
            <a:r>
              <a:rPr lang="en-US" sz="2400" b="1" dirty="0"/>
              <a:t>“</a:t>
            </a:r>
            <a:r>
              <a:rPr lang="zh-CN" altLang="en-US" sz="2400" b="1" dirty="0"/>
              <a:t>去掉</a:t>
            </a:r>
            <a:r>
              <a:rPr lang="en-US" sz="2400" b="1" dirty="0"/>
              <a:t>” </a:t>
            </a:r>
            <a:r>
              <a:rPr lang="zh-CN" altLang="en-US" sz="2400" b="1" dirty="0"/>
              <a:t>数组中最后一个元素 </a:t>
            </a:r>
            <a:r>
              <a:rPr lang="en-US" sz="2400" b="1" dirty="0"/>
              <a:t>(</a:t>
            </a:r>
            <a:r>
              <a:rPr lang="zh-CN" altLang="en-US" sz="2400" b="1" dirty="0"/>
              <a:t>它已经在正确的位置</a:t>
            </a:r>
            <a:r>
              <a:rPr lang="en-US" sz="2400" b="1" dirty="0"/>
              <a:t>)</a:t>
            </a:r>
            <a:r>
              <a:rPr lang="zh-CN" altLang="en-US" sz="2400" b="1" dirty="0"/>
              <a:t>，</a:t>
            </a:r>
            <a:r>
              <a:rPr lang="en-US" sz="2400" b="1" dirty="0"/>
              <a:t> </a:t>
            </a:r>
            <a:r>
              <a:rPr lang="zh-CN" altLang="en-US" sz="2400" b="1" dirty="0"/>
              <a:t>在新的根结点上调用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zh-CN" altLang="en-US" sz="2400" b="1" dirty="0"/>
              <a:t>，新的根结点有可能违反堆的性质。</a:t>
            </a:r>
            <a:endParaRPr lang="en-US" sz="2400" b="1" dirty="0"/>
          </a:p>
          <a:p>
            <a:r>
              <a:rPr lang="zh-CN" altLang="en-US" sz="2400" b="1" dirty="0"/>
              <a:t>重复</a:t>
            </a:r>
            <a:r>
              <a:rPr lang="en-US" sz="2400" b="1" dirty="0"/>
              <a:t>“</a:t>
            </a:r>
            <a:r>
              <a:rPr lang="zh-CN" altLang="en-US" sz="2400" b="1" dirty="0"/>
              <a:t>去掉</a:t>
            </a:r>
            <a:r>
              <a:rPr lang="en-US" sz="2400" b="1" dirty="0"/>
              <a:t>” </a:t>
            </a:r>
            <a:r>
              <a:rPr lang="zh-CN" altLang="en-US" sz="2400" b="1" dirty="0"/>
              <a:t>操作直到只剩一个结点</a:t>
            </a:r>
            <a:r>
              <a:rPr lang="en-US" sz="2400" b="1" dirty="0"/>
              <a:t> (</a:t>
            </a:r>
            <a:r>
              <a:rPr lang="zh-CN" altLang="en-US" sz="2400" b="1" dirty="0"/>
              <a:t>也就是最小值</a:t>
            </a:r>
            <a:r>
              <a:rPr lang="en-US" sz="2400" b="1" dirty="0"/>
              <a:t>), </a:t>
            </a:r>
            <a:r>
              <a:rPr lang="zh-CN" altLang="en-US" sz="2400" b="1" dirty="0"/>
              <a:t>这是数组已经排序完成。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堆排序算法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思想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 cstate="print"/>
          <a:srcRect l="23611" t="36111" r="31944" b="16667"/>
          <a:stretch>
            <a:fillRect/>
          </a:stretch>
        </p:blipFill>
        <p:spPr bwMode="auto">
          <a:xfrm>
            <a:off x="1828800" y="1447800"/>
            <a:ext cx="6172200" cy="49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905000"/>
            <a:ext cx="176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7  4  3  1 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99913" y="1905000"/>
            <a:ext cx="1309887" cy="381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190500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447800" y="192411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050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142869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初始数组</a:t>
            </a:r>
            <a:r>
              <a:rPr lang="en-US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排序后的数组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88" y="1809761"/>
            <a:ext cx="5305425" cy="23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r>
              <a:rPr lang="en-US" sz="2400" b="1" dirty="0"/>
              <a:t>Build-Max-Heap: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for loop: </a:t>
            </a:r>
            <a:r>
              <a:rPr lang="en-US" sz="2400" b="1" i="1" dirty="0"/>
              <a:t>n</a:t>
            </a:r>
            <a:r>
              <a:rPr lang="en-US" sz="2400" b="1" dirty="0"/>
              <a:t> – 1 </a:t>
            </a:r>
            <a:r>
              <a:rPr lang="zh-CN" altLang="en-US" sz="2400" b="1" dirty="0"/>
              <a:t>次</a:t>
            </a:r>
            <a:endParaRPr lang="en-US" sz="2400" b="1" dirty="0"/>
          </a:p>
          <a:p>
            <a:pPr lvl="1"/>
            <a:r>
              <a:rPr lang="zh-CN" altLang="en-US" sz="2200" b="1" dirty="0"/>
              <a:t>交换值</a:t>
            </a:r>
            <a:r>
              <a:rPr lang="en-US" sz="2200" b="1" dirty="0"/>
              <a:t>: </a:t>
            </a:r>
            <a:r>
              <a:rPr lang="en-US" sz="2200" b="1" i="1" dirty="0"/>
              <a:t>O</a:t>
            </a:r>
            <a:r>
              <a:rPr lang="en-US" sz="2200" b="1" dirty="0"/>
              <a:t>(1)</a:t>
            </a:r>
          </a:p>
          <a:p>
            <a:pPr lvl="1"/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总时间 </a:t>
            </a:r>
            <a:r>
              <a:rPr lang="en-US" sz="2400" b="1" dirty="0"/>
              <a:t>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pPr lvl="1"/>
            <a:r>
              <a:rPr lang="zh-CN" altLang="en-US" sz="2200" b="1" dirty="0"/>
              <a:t>与归并排序一样，而且是</a:t>
            </a:r>
            <a:r>
              <a:rPr lang="en-US" sz="2200" b="1" dirty="0"/>
              <a:t>in place</a:t>
            </a:r>
            <a:r>
              <a:rPr lang="zh-CN" altLang="en-US" sz="2200" b="1" dirty="0"/>
              <a:t>排序。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CC"/>
                </a:solidFill>
              </a:rPr>
              <a:t>Heapsort</a:t>
            </a:r>
            <a:r>
              <a:rPr lang="en-US" sz="3600" b="1" dirty="0">
                <a:solidFill>
                  <a:srgbClr val="0000CC"/>
                </a:solidFill>
              </a:rPr>
              <a:t> Algorithm: Analysis</a:t>
            </a:r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2189"/>
            <a:ext cx="4314825" cy="187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731C3-E2AF-46C4-9BA6-192AF6A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zh-CN" altLang="en-US" dirty="0"/>
              <a:t>堆应用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B0CD7-E2BE-4E64-98A3-6991729C4A8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47800"/>
            <a:ext cx="85344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b="1" kern="0" dirty="0"/>
              <a:t>Top-K</a:t>
            </a:r>
            <a:r>
              <a:rPr lang="zh-CN" altLang="en-US" sz="2400" b="1" kern="0" dirty="0"/>
              <a:t>问题：在</a:t>
            </a:r>
            <a:r>
              <a:rPr lang="en-US" altLang="zh-CN" sz="2400" b="1" kern="0" dirty="0"/>
              <a:t>n</a:t>
            </a:r>
            <a:r>
              <a:rPr lang="zh-CN" altLang="en-US" sz="2400" b="1" kern="0" dirty="0"/>
              <a:t>个数据中挑选最大的</a:t>
            </a:r>
            <a:r>
              <a:rPr lang="en-US" altLang="zh-CN" sz="2400" b="1" kern="0" dirty="0"/>
              <a:t>K</a:t>
            </a:r>
            <a:r>
              <a:rPr lang="zh-CN" altLang="en-US" sz="2400" b="1" kern="0" dirty="0"/>
              <a:t>个数</a:t>
            </a:r>
            <a:endParaRPr lang="en-US" altLang="zh-CN" sz="2400" b="1" kern="0" dirty="0"/>
          </a:p>
          <a:p>
            <a:r>
              <a:rPr lang="en-US" altLang="zh-CN" sz="2400" b="1" kern="0" dirty="0"/>
              <a:t>Prime</a:t>
            </a:r>
            <a:r>
              <a:rPr lang="zh-CN" altLang="en-US" sz="2400" b="1" kern="0" dirty="0"/>
              <a:t>算法：</a:t>
            </a:r>
            <a:endParaRPr lang="en-US" sz="2200" b="1" kern="0" dirty="0"/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9F9922FA-0B16-4FD7-8EE8-F7456EA9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15" y="6148817"/>
            <a:ext cx="509787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200" b="1" i="1" dirty="0">
                <a:solidFill>
                  <a:schemeClr val="tx2"/>
                </a:solidFill>
                <a:latin typeface="Times New Roman" pitchFamily="18" charset="0"/>
              </a:rPr>
              <a:t>节点</a:t>
            </a:r>
            <a:r>
              <a:rPr lang="en-US" sz="2200" b="1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  <a:r>
              <a:rPr lang="zh-CN" altLang="en-US" sz="2200" b="1" i="1" dirty="0">
                <a:solidFill>
                  <a:schemeClr val="tx2"/>
                </a:solidFill>
                <a:latin typeface="Times New Roman" pitchFamily="18" charset="0"/>
              </a:rPr>
              <a:t>为</a:t>
            </a:r>
            <a:r>
              <a:rPr lang="en-US" sz="2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zh-CN" altLang="en-US" sz="2200" b="1" i="1" dirty="0">
                <a:solidFill>
                  <a:schemeClr val="tx2"/>
                </a:solidFill>
                <a:latin typeface="Times New Roman" pitchFamily="18" charset="0"/>
              </a:rPr>
              <a:t>的根节点（</a:t>
            </a:r>
            <a:r>
              <a:rPr lang="en-US" altLang="zh-CN" sz="2200" b="1" i="1" dirty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zh-CN" altLang="en-US" sz="2200" b="1" i="1" dirty="0">
                <a:solidFill>
                  <a:schemeClr val="tx2"/>
                </a:solidFill>
                <a:latin typeface="Times New Roman" pitchFamily="18" charset="0"/>
              </a:rPr>
              <a:t>是一个最小堆）</a:t>
            </a:r>
            <a:r>
              <a:rPr lang="en-US" sz="22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2825E08-95C5-41C3-8776-1A7C963CA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3" b="45850"/>
          <a:stretch/>
        </p:blipFill>
        <p:spPr bwMode="auto">
          <a:xfrm>
            <a:off x="433983" y="2415055"/>
            <a:ext cx="5913014" cy="3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9EC674F0-05EA-4548-9BE4-60D1354AE251}"/>
              </a:ext>
            </a:extLst>
          </p:cNvPr>
          <p:cNvSpPr txBox="1"/>
          <p:nvPr/>
        </p:nvSpPr>
        <p:spPr>
          <a:xfrm>
            <a:off x="5982787" y="4850828"/>
            <a:ext cx="31242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Decrease-Key(</a:t>
            </a:r>
            <a:r>
              <a:rPr lang="en-US" altLang="zh-CN" dirty="0" err="1"/>
              <a:t>Q,v,w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v.key</a:t>
            </a:r>
            <a:r>
              <a:rPr lang="en-US" altLang="zh-CN" dirty="0"/>
              <a:t> = w(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Q</a:t>
            </a:r>
            <a:r>
              <a:rPr lang="zh-CN" altLang="en-US" dirty="0"/>
              <a:t>中元素按</a:t>
            </a:r>
            <a:r>
              <a:rPr lang="en-US" altLang="zh-CN" dirty="0"/>
              <a:t>key</a:t>
            </a:r>
            <a:r>
              <a:rPr lang="zh-CN" altLang="en-US" dirty="0"/>
              <a:t>值重排，找到最小元素放在</a:t>
            </a:r>
            <a:r>
              <a:rPr lang="en-US" altLang="zh-CN" dirty="0"/>
              <a:t>Q</a:t>
            </a:r>
            <a:r>
              <a:rPr lang="zh-CN" altLang="en-US" dirty="0"/>
              <a:t>头</a:t>
            </a: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609700C0-09DC-41A1-9A0F-DB939275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33877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F15921EA-1531-4C92-A28D-ECDF7277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33877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911F9628-2457-4749-8B3B-B5747DC3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33877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0DCB90DB-3CA1-409B-A8B7-1909D693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45339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5EE9122B-E36C-4CBD-AD5B-CA1EAA3E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45339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A032881F-9246-46DD-B1C5-5856085E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45339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10">
            <a:extLst>
              <a:ext uri="{FF2B5EF4-FFF2-40B4-BE49-F238E27FC236}">
                <a16:creationId xmlns:a16="http://schemas.microsoft.com/office/drawing/2014/main" id="{D0D4BA6E-A8ED-404B-A40D-0F9313C7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50244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1">
            <a:extLst>
              <a:ext uri="{FF2B5EF4-FFF2-40B4-BE49-F238E27FC236}">
                <a16:creationId xmlns:a16="http://schemas.microsoft.com/office/drawing/2014/main" id="{9C6B0971-45AE-4909-95BA-86D7DB21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28956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7" name="AutoShape 12">
            <a:extLst>
              <a:ext uri="{FF2B5EF4-FFF2-40B4-BE49-F238E27FC236}">
                <a16:creationId xmlns:a16="http://schemas.microsoft.com/office/drawing/2014/main" id="{BC0B2A3A-F91A-4727-A19C-2C1BD2F602B5}"/>
              </a:ext>
            </a:extLst>
          </p:cNvPr>
          <p:cNvCxnSpPr>
            <a:cxnSpLocks noChangeShapeType="1"/>
            <a:stCxn id="46" idx="5"/>
            <a:endCxn id="40" idx="1"/>
          </p:cNvCxnSpPr>
          <p:nvPr/>
        </p:nvCxnSpPr>
        <p:spPr bwMode="auto">
          <a:xfrm>
            <a:off x="2489200" y="32353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">
            <a:extLst>
              <a:ext uri="{FF2B5EF4-FFF2-40B4-BE49-F238E27FC236}">
                <a16:creationId xmlns:a16="http://schemas.microsoft.com/office/drawing/2014/main" id="{4C0803DC-4C14-4136-9B6B-F5FC846760C7}"/>
              </a:ext>
            </a:extLst>
          </p:cNvPr>
          <p:cNvCxnSpPr>
            <a:cxnSpLocks noChangeShapeType="1"/>
            <a:stCxn id="46" idx="3"/>
            <a:endCxn id="39" idx="7"/>
          </p:cNvCxnSpPr>
          <p:nvPr/>
        </p:nvCxnSpPr>
        <p:spPr bwMode="auto">
          <a:xfrm flipH="1">
            <a:off x="1398588" y="32353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0605A53D-4D1D-42D8-B0EE-5A8DCC17F008}"/>
              </a:ext>
            </a:extLst>
          </p:cNvPr>
          <p:cNvCxnSpPr>
            <a:cxnSpLocks noChangeShapeType="1"/>
            <a:stCxn id="39" idx="6"/>
            <a:endCxn id="40" idx="2"/>
          </p:cNvCxnSpPr>
          <p:nvPr/>
        </p:nvCxnSpPr>
        <p:spPr bwMode="auto">
          <a:xfrm>
            <a:off x="1466850" y="35782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5">
            <a:extLst>
              <a:ext uri="{FF2B5EF4-FFF2-40B4-BE49-F238E27FC236}">
                <a16:creationId xmlns:a16="http://schemas.microsoft.com/office/drawing/2014/main" id="{A0E35973-6E1B-46B2-BBA0-FD43D6EB5734}"/>
              </a:ext>
            </a:extLst>
          </p:cNvPr>
          <p:cNvCxnSpPr>
            <a:cxnSpLocks noChangeShapeType="1"/>
            <a:stCxn id="42" idx="0"/>
            <a:endCxn id="39" idx="4"/>
          </p:cNvCxnSpPr>
          <p:nvPr/>
        </p:nvCxnSpPr>
        <p:spPr bwMode="auto">
          <a:xfrm flipV="1">
            <a:off x="1262063" y="37830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6">
            <a:extLst>
              <a:ext uri="{FF2B5EF4-FFF2-40B4-BE49-F238E27FC236}">
                <a16:creationId xmlns:a16="http://schemas.microsoft.com/office/drawing/2014/main" id="{4E5324E6-477F-46D9-A9D8-0F2E5D676836}"/>
              </a:ext>
            </a:extLst>
          </p:cNvPr>
          <p:cNvCxnSpPr>
            <a:cxnSpLocks noChangeShapeType="1"/>
            <a:stCxn id="42" idx="5"/>
            <a:endCxn id="45" idx="1"/>
          </p:cNvCxnSpPr>
          <p:nvPr/>
        </p:nvCxnSpPr>
        <p:spPr bwMode="auto">
          <a:xfrm>
            <a:off x="1398121" y="48591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7">
            <a:extLst>
              <a:ext uri="{FF2B5EF4-FFF2-40B4-BE49-F238E27FC236}">
                <a16:creationId xmlns:a16="http://schemas.microsoft.com/office/drawing/2014/main" id="{CD1724BE-23B8-4A81-A59C-5C3DF3147D4C}"/>
              </a:ext>
            </a:extLst>
          </p:cNvPr>
          <p:cNvCxnSpPr>
            <a:cxnSpLocks noChangeShapeType="1"/>
            <a:stCxn id="45" idx="7"/>
            <a:endCxn id="43" idx="3"/>
          </p:cNvCxnSpPr>
          <p:nvPr/>
        </p:nvCxnSpPr>
        <p:spPr bwMode="auto">
          <a:xfrm flipV="1">
            <a:off x="2489200" y="48736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8">
            <a:extLst>
              <a:ext uri="{FF2B5EF4-FFF2-40B4-BE49-F238E27FC236}">
                <a16:creationId xmlns:a16="http://schemas.microsoft.com/office/drawing/2014/main" id="{246BC3EF-195D-4BD0-9C0B-A0177084CCDE}"/>
              </a:ext>
            </a:extLst>
          </p:cNvPr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3446463" y="37830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9">
            <a:extLst>
              <a:ext uri="{FF2B5EF4-FFF2-40B4-BE49-F238E27FC236}">
                <a16:creationId xmlns:a16="http://schemas.microsoft.com/office/drawing/2014/main" id="{A5B707A6-8AD6-401A-B406-C883038A12DE}"/>
              </a:ext>
            </a:extLst>
          </p:cNvPr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651250" y="35782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0">
            <a:extLst>
              <a:ext uri="{FF2B5EF4-FFF2-40B4-BE49-F238E27FC236}">
                <a16:creationId xmlns:a16="http://schemas.microsoft.com/office/drawing/2014/main" id="{AB3023C0-AAF4-4A95-BDC0-3FD2B6F5AE42}"/>
              </a:ext>
            </a:extLst>
          </p:cNvPr>
          <p:cNvCxnSpPr>
            <a:cxnSpLocks noChangeShapeType="1"/>
            <a:stCxn id="43" idx="6"/>
            <a:endCxn id="44" idx="2"/>
          </p:cNvCxnSpPr>
          <p:nvPr/>
        </p:nvCxnSpPr>
        <p:spPr bwMode="auto">
          <a:xfrm>
            <a:off x="3651250" y="47244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1">
            <a:extLst>
              <a:ext uri="{FF2B5EF4-FFF2-40B4-BE49-F238E27FC236}">
                <a16:creationId xmlns:a16="http://schemas.microsoft.com/office/drawing/2014/main" id="{E93BC6DA-598D-4162-8F9F-29CB33B61DCF}"/>
              </a:ext>
            </a:extLst>
          </p:cNvPr>
          <p:cNvCxnSpPr>
            <a:cxnSpLocks noChangeShapeType="1"/>
            <a:stCxn id="45" idx="0"/>
            <a:endCxn id="39" idx="5"/>
          </p:cNvCxnSpPr>
          <p:nvPr/>
        </p:nvCxnSpPr>
        <p:spPr bwMode="auto">
          <a:xfrm rot="5400000" flipH="1">
            <a:off x="1234282" y="38917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22">
            <a:extLst>
              <a:ext uri="{FF2B5EF4-FFF2-40B4-BE49-F238E27FC236}">
                <a16:creationId xmlns:a16="http://schemas.microsoft.com/office/drawing/2014/main" id="{7CFE2D40-088B-4A15-827C-884EDC09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71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687D1C71-9CBA-408D-88D1-41EF51B1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4114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BC055EA4-5C04-4F74-B2EB-4E8FBF3D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4938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4A893F60-DB6D-47CB-9347-AF0C6798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21B166B-11DA-4EBE-AD73-A163E1D55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971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D253EFCC-57D7-463D-AD44-04800A9EC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D6CFACA-465A-4567-B621-32A3D20E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000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D0136694-EDB2-4228-B432-B10CF8E0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200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D5C0B1F0-D03A-4830-8385-59209394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43354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09BA7C4-C187-4EBE-A8B1-31FDD5D5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957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BD8BCCAF-05AC-491A-B29C-4D78BE2013E4}"/>
              </a:ext>
            </a:extLst>
          </p:cNvPr>
          <p:cNvSpPr txBox="1"/>
          <p:nvPr/>
        </p:nvSpPr>
        <p:spPr>
          <a:xfrm>
            <a:off x="3962400" y="50292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68" name="Straight Arrow Connector 3">
            <a:extLst>
              <a:ext uri="{FF2B5EF4-FFF2-40B4-BE49-F238E27FC236}">
                <a16:creationId xmlns:a16="http://schemas.microsoft.com/office/drawing/2014/main" id="{8CE9867B-70DE-472A-AFA0-2F0B5D2234A5}"/>
              </a:ext>
            </a:extLst>
          </p:cNvPr>
          <p:cNvCxnSpPr/>
          <p:nvPr/>
        </p:nvCxnSpPr>
        <p:spPr bwMode="auto">
          <a:xfrm flipH="1" flipV="1">
            <a:off x="3627885" y="4970462"/>
            <a:ext cx="334516" cy="2452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TextBox 33">
            <a:extLst>
              <a:ext uri="{FF2B5EF4-FFF2-40B4-BE49-F238E27FC236}">
                <a16:creationId xmlns:a16="http://schemas.microsoft.com/office/drawing/2014/main" id="{7A80693B-C715-43D3-9EDB-EB0C046A66E7}"/>
              </a:ext>
            </a:extLst>
          </p:cNvPr>
          <p:cNvSpPr txBox="1"/>
          <p:nvPr/>
        </p:nvSpPr>
        <p:spPr>
          <a:xfrm>
            <a:off x="5638800" y="4499916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86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r>
              <a:rPr lang="zh-CN" altLang="en-US" sz="2400" b="1" dirty="0"/>
              <a:t>堆的应用，实现一个高效的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优先队列。</a:t>
            </a:r>
            <a:endParaRPr lang="en-US" sz="2400" b="1" dirty="0"/>
          </a:p>
          <a:p>
            <a:r>
              <a:rPr lang="zh-CN" altLang="en-US" sz="2400" b="1" dirty="0"/>
              <a:t>优先队列是一个维护</a:t>
            </a:r>
            <a:r>
              <a:rPr lang="zh-CN" altLang="en-US" sz="2400" b="1" dirty="0">
                <a:solidFill>
                  <a:srgbClr val="C00000"/>
                </a:solidFill>
              </a:rPr>
              <a:t>动态集合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 </a:t>
            </a:r>
            <a:r>
              <a:rPr lang="zh-CN" altLang="en-US" sz="2400" b="1" dirty="0"/>
              <a:t>数据结构</a:t>
            </a:r>
            <a:r>
              <a:rPr lang="en-US" sz="2400" b="1" dirty="0"/>
              <a:t>, </a:t>
            </a:r>
            <a:r>
              <a:rPr lang="zh-CN" altLang="en-US" sz="2400" b="1" dirty="0"/>
              <a:t>其中每一个元素都有一个值</a:t>
            </a:r>
            <a:r>
              <a:rPr lang="en-US" sz="2400" b="1" dirty="0"/>
              <a:t> (</a:t>
            </a:r>
            <a:r>
              <a:rPr lang="zh-CN" altLang="en-US" sz="2400" b="1" dirty="0"/>
              <a:t>也称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key</a:t>
            </a:r>
            <a:r>
              <a:rPr lang="en-US" sz="2400" b="1" dirty="0"/>
              <a:t>), </a:t>
            </a:r>
            <a:r>
              <a:rPr lang="zh-CN" altLang="en-US" sz="2400" b="1" dirty="0"/>
              <a:t>这个值表示该元素的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优先级</a:t>
            </a:r>
            <a:r>
              <a:rPr lang="en-US" sz="2400" b="1" dirty="0"/>
              <a:t> </a:t>
            </a:r>
            <a:r>
              <a:rPr lang="zh-CN" altLang="en-US" sz="2400" b="1" dirty="0"/>
              <a:t>。</a:t>
            </a:r>
            <a:endParaRPr lang="en-US" sz="2400" b="1" i="1" dirty="0"/>
          </a:p>
          <a:p>
            <a:r>
              <a:rPr lang="zh-CN" altLang="en-US" sz="2400" b="1" dirty="0"/>
              <a:t>类比最大堆和最小堆</a:t>
            </a:r>
            <a:r>
              <a:rPr lang="en-US" sz="2400" b="1" dirty="0"/>
              <a:t>, </a:t>
            </a:r>
            <a:r>
              <a:rPr lang="zh-CN" altLang="en-US" sz="2400" b="1" dirty="0"/>
              <a:t>也有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00000"/>
                </a:solidFill>
              </a:rPr>
              <a:t>最大优先队列</a:t>
            </a:r>
            <a:r>
              <a:rPr lang="en-US" sz="2400" b="1" dirty="0"/>
              <a:t> and </a:t>
            </a:r>
            <a:r>
              <a:rPr lang="zh-CN" altLang="en-US" sz="2400" b="1" i="1" dirty="0">
                <a:solidFill>
                  <a:srgbClr val="C00000"/>
                </a:solidFill>
              </a:rPr>
              <a:t>最小优先队列。</a:t>
            </a:r>
            <a:endParaRPr lang="en-US" sz="2400" b="1" dirty="0"/>
          </a:p>
          <a:p>
            <a:r>
              <a:rPr lang="zh-CN" altLang="en-US" sz="2400" b="1" dirty="0"/>
              <a:t>最大优先队列的应用</a:t>
            </a:r>
            <a:r>
              <a:rPr lang="en-US" sz="2400" b="1" dirty="0"/>
              <a:t>: </a:t>
            </a:r>
            <a:r>
              <a:rPr lang="zh-CN" altLang="en-US" sz="2400" b="1" dirty="0"/>
              <a:t>共享计算机系统的作业调度</a:t>
            </a:r>
            <a:r>
              <a:rPr lang="en-US" sz="2400" b="1" dirty="0"/>
              <a:t> – </a:t>
            </a:r>
            <a:r>
              <a:rPr lang="zh-CN" altLang="en-US" sz="2400" b="1" dirty="0"/>
              <a:t>在将要执行的所有作业中</a:t>
            </a:r>
            <a:r>
              <a:rPr lang="en-US" sz="2400" b="1" dirty="0"/>
              <a:t>, </a:t>
            </a:r>
            <a:r>
              <a:rPr lang="zh-CN" altLang="en-US" sz="2400" b="1" dirty="0"/>
              <a:t>选择优先级最高的执行。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最大优先队列支持如下操作</a:t>
            </a:r>
            <a:r>
              <a:rPr lang="en-US" sz="2400" b="1" dirty="0"/>
              <a:t>: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zh-CN" altLang="en-US" sz="2200" b="1" dirty="0"/>
              <a:t>将元素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sz="2200" b="1" dirty="0"/>
              <a:t> </a:t>
            </a:r>
            <a:r>
              <a:rPr lang="en-US" sz="2200" b="1" i="1" dirty="0"/>
              <a:t>S</a:t>
            </a:r>
            <a:r>
              <a:rPr lang="zh-CN" altLang="en-US" sz="2200" b="1" i="1" dirty="0"/>
              <a:t>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Maximum(</a:t>
            </a:r>
            <a:r>
              <a:rPr lang="en-US" sz="2200" b="1" i="1" dirty="0"/>
              <a:t>S</a:t>
            </a:r>
            <a:r>
              <a:rPr lang="en-US" sz="2200" b="1" dirty="0"/>
              <a:t>): </a:t>
            </a:r>
            <a:r>
              <a:rPr lang="zh-CN" altLang="en-US" sz="2200" b="1" dirty="0"/>
              <a:t>返回集合</a:t>
            </a:r>
            <a:r>
              <a:rPr lang="en-US" sz="2200" b="1" dirty="0"/>
              <a:t> </a:t>
            </a:r>
            <a:r>
              <a:rPr lang="en-US" sz="2200" b="1" i="1" dirty="0"/>
              <a:t>S</a:t>
            </a:r>
            <a:r>
              <a:rPr lang="en-US" sz="2200" b="1" dirty="0"/>
              <a:t> </a:t>
            </a:r>
            <a:r>
              <a:rPr lang="zh-CN" altLang="en-US" sz="2200" b="1" dirty="0"/>
              <a:t>中 </a:t>
            </a:r>
            <a:r>
              <a:rPr lang="en-US" sz="2200" b="1" dirty="0"/>
              <a:t>key </a:t>
            </a:r>
            <a:r>
              <a:rPr lang="zh-CN" altLang="en-US" sz="2200" b="1" dirty="0"/>
              <a:t>最大的元素。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Extract-Max(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最大的元素。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Increase-Key(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 </a:t>
            </a:r>
            <a:r>
              <a:rPr lang="zh-CN" altLang="en-US" sz="2200" b="1" dirty="0"/>
              <a:t>增加元素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的</a:t>
            </a:r>
            <a:r>
              <a:rPr lang="en-US" sz="2200" b="1" dirty="0"/>
              <a:t>key </a:t>
            </a:r>
            <a:r>
              <a:rPr lang="zh-CN" altLang="en-US" sz="2200" b="1" dirty="0"/>
              <a:t>到</a:t>
            </a:r>
            <a:r>
              <a:rPr lang="en-US" sz="2200" b="1" dirty="0"/>
              <a:t> </a:t>
            </a:r>
            <a:r>
              <a:rPr lang="en-US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sz="2200" b="1" dirty="0"/>
              <a:t> </a:t>
            </a:r>
            <a:r>
              <a:rPr lang="en-US" sz="2200" b="1" i="1" dirty="0"/>
              <a:t>k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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最小优先队列支持的操作：</a:t>
            </a:r>
            <a:endParaRPr lang="en-US" sz="24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</a:t>
            </a:r>
            <a:r>
              <a:rPr lang="zh-CN" altLang="en-US" sz="2200" b="1" dirty="0"/>
              <a:t>将元素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Minimum(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最小的元素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Extract-Min(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最小的元素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Decrease-Key(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</a:t>
            </a:r>
            <a:r>
              <a:rPr lang="zh-CN" altLang="en-US" sz="2200" b="1" dirty="0"/>
              <a:t>减少元素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到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cs typeface="Times New Roman"/>
                <a:sym typeface="Symbol"/>
              </a:rPr>
              <a:t>≤</a:t>
            </a:r>
            <a:r>
              <a:rPr lang="en-US" altLang="zh-CN" sz="2200" b="1" dirty="0">
                <a:sym typeface="Symbol"/>
              </a:rPr>
              <a:t>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106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用堆实现优先队列的操作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用最大堆和它的操作实现最大优先队列。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Max-Heap-Insert(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Heap-Maximum(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): return 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[1].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Heap-Extract-Max(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Heap-Increase-Key(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用最小堆和它的操作实现最小优先队列。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Heap-Extract-Max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257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/>
              <a:t>给定数组 </a:t>
            </a:r>
            <a:r>
              <a:rPr lang="en-US" sz="2400" b="1" i="1" dirty="0"/>
              <a:t>A</a:t>
            </a:r>
            <a:r>
              <a:rPr lang="en-US" sz="2400" b="1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/>
              <a:t>确保堆不为空。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zh-CN" altLang="en-US" sz="2200" b="1" dirty="0"/>
              <a:t>复制最大元素</a:t>
            </a:r>
            <a:r>
              <a:rPr lang="en-US" sz="2200" b="1" dirty="0"/>
              <a:t>(</a:t>
            </a:r>
            <a:r>
              <a:rPr lang="zh-CN" altLang="en-US" sz="2200" b="1" dirty="0"/>
              <a:t>根结点</a:t>
            </a:r>
            <a:r>
              <a:rPr lang="en-US" sz="2200" b="1" dirty="0"/>
              <a:t>).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/>
              <a:t>把树中最后一个结点变成新的根结点。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en-US" sz="2200" b="1" dirty="0"/>
              <a:t>Re-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减少一个结点的堆。</a:t>
            </a:r>
            <a:endParaRPr lang="en-US" altLang="zh-CN" sz="2200" b="1" dirty="0"/>
          </a:p>
          <a:p>
            <a:pPr>
              <a:spcBef>
                <a:spcPts val="0"/>
              </a:spcBef>
            </a:pPr>
            <a:r>
              <a:rPr lang="zh-CN" altLang="en-US" sz="2200" b="1" dirty="0"/>
              <a:t>返回复制的最大元素。</a:t>
            </a:r>
            <a:endParaRPr lang="en-US" sz="2200" b="1" dirty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334000" cy="250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3886199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88620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Constant-time assignments plus time for Max-</a:t>
            </a:r>
            <a:r>
              <a:rPr lang="en-US" sz="2200" dirty="0" err="1">
                <a:solidFill>
                  <a:srgbClr val="0000CC"/>
                </a:solidFill>
              </a:rPr>
              <a:t>Heapify</a:t>
            </a:r>
            <a:r>
              <a:rPr lang="en-US" sz="2200" dirty="0">
                <a:solidFill>
                  <a:srgbClr val="0000CC"/>
                </a:solidFill>
              </a:rPr>
              <a:t>: 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(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</a:rPr>
              <a:t>二叉树 </a:t>
            </a:r>
            <a:r>
              <a:rPr lang="en-US" sz="2400" b="1" dirty="0"/>
              <a:t> </a:t>
            </a:r>
            <a:r>
              <a:rPr lang="zh-CN" altLang="en-US" sz="2400" b="1" dirty="0"/>
              <a:t>是一个有</a:t>
            </a:r>
            <a:r>
              <a:rPr lang="zh-CN" altLang="en-US" sz="2400" b="1" dirty="0">
                <a:solidFill>
                  <a:srgbClr val="0070C0"/>
                </a:solidFill>
              </a:rPr>
              <a:t>根结点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有序树</a:t>
            </a:r>
            <a:r>
              <a:rPr lang="zh-CN" altLang="en-US" sz="2400" b="1" dirty="0"/>
              <a:t>，其中每个结点最多有两个孩子结点，并且左孩子结点和右孩子结点可区分 </a:t>
            </a:r>
            <a:r>
              <a:rPr lang="en-US" sz="2400" b="1" dirty="0"/>
              <a:t>(</a:t>
            </a:r>
            <a:r>
              <a:rPr lang="zh-CN" altLang="en-US" sz="2400" b="1" dirty="0"/>
              <a:t>也就是说他们有不同属性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有序树 </a:t>
            </a:r>
            <a:r>
              <a:rPr lang="en-US" sz="2400" b="1" dirty="0"/>
              <a:t> </a:t>
            </a:r>
            <a:r>
              <a:rPr lang="zh-CN" altLang="en-US" sz="2400" b="1" dirty="0"/>
              <a:t>是一个有根结点的树，其中每个结点的孩子结点都是有序的</a:t>
            </a:r>
            <a:r>
              <a:rPr lang="en-US" sz="2400" b="1" dirty="0"/>
              <a:t> (</a:t>
            </a:r>
            <a:r>
              <a:rPr lang="zh-CN" altLang="en-US" sz="2400" b="1" dirty="0"/>
              <a:t>第一个孩子结点，第二个孩子结点，等等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二叉树 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pic>
        <p:nvPicPr>
          <p:cNvPr id="4894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4" b="14820"/>
          <a:stretch/>
        </p:blipFill>
        <p:spPr bwMode="auto">
          <a:xfrm>
            <a:off x="1524000" y="3866694"/>
            <a:ext cx="5715000" cy="230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490" y="6091535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两个不同的二叉树。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541284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给定数组 </a:t>
            </a:r>
            <a:r>
              <a:rPr lang="en-US" sz="2400" b="1" i="1" dirty="0"/>
              <a:t>A</a:t>
            </a:r>
            <a:r>
              <a:rPr lang="en-US" sz="2400" b="1" dirty="0"/>
              <a:t>, </a:t>
            </a:r>
            <a:r>
              <a:rPr lang="zh-CN" altLang="en-US" sz="2400" b="1" dirty="0"/>
              <a:t>元素 </a:t>
            </a:r>
            <a:r>
              <a:rPr lang="en-US" sz="2400" b="1" i="1" dirty="0"/>
              <a:t>A</a:t>
            </a:r>
            <a:r>
              <a:rPr lang="en-US" sz="2400" b="1" dirty="0"/>
              <a:t>[</a:t>
            </a:r>
            <a:r>
              <a:rPr lang="en-US" sz="2400" b="1" i="1" dirty="0" err="1"/>
              <a:t>i</a:t>
            </a:r>
            <a:r>
              <a:rPr lang="en-US" sz="2400" b="1" dirty="0"/>
              <a:t>], </a:t>
            </a:r>
            <a:r>
              <a:rPr lang="zh-CN" altLang="en-US" sz="2400" b="1" dirty="0"/>
              <a:t>和新的 </a:t>
            </a:r>
            <a:r>
              <a:rPr lang="en-US" sz="2400" b="1" i="1" dirty="0"/>
              <a:t>key</a:t>
            </a:r>
            <a:r>
              <a:rPr lang="en-US" sz="2400" b="1" dirty="0"/>
              <a:t>:</a:t>
            </a:r>
          </a:p>
          <a:p>
            <a:r>
              <a:rPr lang="zh-CN" altLang="en-US" sz="2200" b="1" dirty="0"/>
              <a:t>确保 </a:t>
            </a:r>
            <a:r>
              <a:rPr lang="en-US" sz="2200" b="1" i="1" dirty="0"/>
              <a:t>key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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].</a:t>
            </a:r>
          </a:p>
          <a:p>
            <a:r>
              <a:rPr lang="zh-CN" altLang="en-US" sz="2200" b="1" dirty="0"/>
              <a:t>更新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</a:t>
            </a:r>
            <a:r>
              <a:rPr lang="zh-CN" altLang="en-US" sz="2200" b="1" dirty="0"/>
              <a:t>的</a:t>
            </a:r>
            <a:r>
              <a:rPr lang="en-US" sz="2200" b="1" dirty="0"/>
              <a:t> key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r>
              <a:rPr lang="zh-CN" altLang="en-US" sz="2200" b="1" dirty="0"/>
              <a:t>向上遍历树，比较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和它的父结点，有需要就交换值</a:t>
            </a:r>
            <a:r>
              <a:rPr lang="en-US" sz="2200" b="1" dirty="0"/>
              <a:t>, </a:t>
            </a:r>
            <a:r>
              <a:rPr lang="zh-CN" altLang="en-US" sz="2200" b="1" dirty="0"/>
              <a:t>直到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</a:t>
            </a:r>
            <a:r>
              <a:rPr lang="zh-CN" altLang="en-US" sz="2200" b="1" dirty="0"/>
              <a:t>的</a:t>
            </a:r>
            <a:r>
              <a:rPr lang="en-US" sz="2200" b="1" dirty="0"/>
              <a:t> key </a:t>
            </a:r>
            <a:r>
              <a:rPr lang="zh-CN" altLang="en-US" sz="2200" b="1" dirty="0"/>
              <a:t>比它的父结点的</a:t>
            </a:r>
            <a:r>
              <a:rPr lang="en-US" sz="2200" b="1" dirty="0"/>
              <a:t> key</a:t>
            </a:r>
            <a:r>
              <a:rPr lang="zh-CN" altLang="en-US" sz="2200" b="1" dirty="0"/>
              <a:t>小。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3690" y="346387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3690" y="3464004"/>
            <a:ext cx="3837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 Upward path 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from node </a:t>
            </a:r>
            <a:r>
              <a:rPr lang="en-US" sz="2200" i="1" dirty="0" err="1">
                <a:solidFill>
                  <a:srgbClr val="0000CC"/>
                </a:solidFill>
              </a:rPr>
              <a:t>i</a:t>
            </a:r>
            <a:r>
              <a:rPr lang="en-US" sz="2200" dirty="0">
                <a:solidFill>
                  <a:srgbClr val="0000CC"/>
                </a:solidFill>
              </a:rPr>
              <a:t> has length </a:t>
            </a:r>
            <a:r>
              <a:rPr lang="en-US" sz="2200" i="1" dirty="0">
                <a:solidFill>
                  <a:srgbClr val="0000CC"/>
                </a:solidFill>
              </a:rPr>
              <a:t>O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lg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in an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-element heap: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375019"/>
            <a:ext cx="383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Heap-Increase-Key(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 err="1"/>
              <a:t>i</a:t>
            </a:r>
            <a:r>
              <a:rPr lang="en-US" sz="2400" dirty="0"/>
              <a:t>, 15)</a:t>
            </a:r>
          </a:p>
        </p:txBody>
      </p:sp>
    </p:spTree>
    <p:extLst>
      <p:ext uri="{BB962C8B-B14F-4D97-AF65-F5344CB8AC3E}">
        <p14:creationId xmlns:p14="http://schemas.microsoft.com/office/powerpoint/2010/main" val="2046304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Max-Heap-Insert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2578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400" b="1" dirty="0"/>
              <a:t>将 </a:t>
            </a:r>
            <a:r>
              <a:rPr lang="en-US" sz="2400" b="1" i="1" dirty="0"/>
              <a:t>key</a:t>
            </a:r>
            <a:r>
              <a:rPr lang="en-US" sz="2400" b="1" dirty="0"/>
              <a:t> </a:t>
            </a:r>
            <a:r>
              <a:rPr lang="zh-CN" altLang="en-US" sz="2400" b="1" dirty="0"/>
              <a:t>插入到堆中</a:t>
            </a:r>
            <a:r>
              <a:rPr lang="en-US" sz="2400" b="1" dirty="0"/>
              <a:t>: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增加堆的大小。</a:t>
            </a:r>
            <a:endParaRPr lang="en-US" sz="2400" b="1" dirty="0"/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在堆的最后一个位置增加一个</a:t>
            </a:r>
            <a:r>
              <a:rPr lang="en-US" sz="2400" b="1" dirty="0"/>
              <a:t> key </a:t>
            </a:r>
            <a:r>
              <a:rPr lang="zh-CN" altLang="en-US" sz="2400" b="1" dirty="0"/>
              <a:t>为 </a:t>
            </a:r>
            <a:r>
              <a:rPr lang="en-US" sz="2400" b="1" dirty="0"/>
              <a:t>– </a:t>
            </a:r>
            <a:r>
              <a:rPr lang="en-US" sz="2400" b="1" dirty="0">
                <a:sym typeface="Symbol"/>
              </a:rPr>
              <a:t></a:t>
            </a:r>
            <a:r>
              <a:rPr lang="zh-CN" altLang="en-US" sz="2400" b="1" dirty="0">
                <a:sym typeface="Symbol"/>
              </a:rPr>
              <a:t>的结点。</a:t>
            </a:r>
            <a:endParaRPr lang="en-US" sz="2400" b="1" dirty="0"/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增加 </a:t>
            </a:r>
            <a:r>
              <a:rPr lang="en-US" sz="2400" b="1" dirty="0"/>
              <a:t>– </a:t>
            </a:r>
            <a:r>
              <a:rPr lang="en-US" sz="2400" b="1" dirty="0">
                <a:sym typeface="Symbol"/>
              </a:rPr>
              <a:t> </a:t>
            </a:r>
            <a:r>
              <a:rPr lang="zh-CN" altLang="en-US" sz="2400" b="1" dirty="0"/>
              <a:t>到 </a:t>
            </a:r>
            <a:r>
              <a:rPr lang="en-US" sz="2400" b="1" i="1" dirty="0"/>
              <a:t>key</a:t>
            </a:r>
            <a:r>
              <a:rPr lang="en-US" sz="2400" b="1" dirty="0"/>
              <a:t> </a:t>
            </a:r>
            <a:r>
              <a:rPr lang="zh-CN" altLang="en-US" sz="2400" b="1" dirty="0"/>
              <a:t>，调用</a:t>
            </a:r>
            <a:r>
              <a:rPr lang="en-US" sz="2400" b="1" dirty="0"/>
              <a:t> Heap-Increase-Key 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5006975" cy="16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3757" y="405747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2973" y="4057471"/>
            <a:ext cx="389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</a:t>
            </a:r>
            <a:r>
              <a:rPr lang="en-US" sz="2400" dirty="0">
                <a:solidFill>
                  <a:srgbClr val="0000CC"/>
                </a:solidFill>
              </a:rPr>
              <a:t>Constant time</a:t>
            </a:r>
          </a:p>
          <a:p>
            <a:r>
              <a:rPr lang="en-US" sz="2400" dirty="0">
                <a:solidFill>
                  <a:srgbClr val="0000CC"/>
                </a:solidFill>
              </a:rPr>
              <a:t>assignments + time for</a:t>
            </a:r>
          </a:p>
          <a:p>
            <a:r>
              <a:rPr lang="en-US" sz="2400" dirty="0">
                <a:solidFill>
                  <a:srgbClr val="0000CC"/>
                </a:solidFill>
              </a:rPr>
              <a:t>Heap-Increase-Key: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用堆实现优先队列</a:t>
            </a:r>
            <a:r>
              <a:rPr lang="en-US" sz="3500" b="1" dirty="0">
                <a:solidFill>
                  <a:srgbClr val="0000CC"/>
                </a:solidFill>
              </a:rPr>
              <a:t>: </a:t>
            </a:r>
            <a:r>
              <a:rPr lang="zh-CN" altLang="en-US" sz="3500" b="1" dirty="0">
                <a:solidFill>
                  <a:srgbClr val="0000CC"/>
                </a:solidFill>
              </a:rPr>
              <a:t>总结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优先队列操作的运行时间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).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Max-Heap-Insert(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Heap-Maximum(</a:t>
            </a:r>
            <a:r>
              <a:rPr lang="en-US" sz="2200" b="1" i="1" dirty="0"/>
              <a:t>A</a:t>
            </a:r>
            <a:r>
              <a:rPr lang="en-US" sz="2200" b="1" dirty="0"/>
              <a:t>): return </a:t>
            </a:r>
            <a:r>
              <a:rPr lang="en-US" sz="2200" b="1" i="1" dirty="0"/>
              <a:t>A</a:t>
            </a:r>
            <a:r>
              <a:rPr lang="en-US" sz="2200" b="1" dirty="0"/>
              <a:t>[1]: </a:t>
            </a:r>
            <a:r>
              <a:rPr lang="en-US" sz="2200" b="1" i="1" dirty="0"/>
              <a:t>O</a:t>
            </a:r>
            <a:r>
              <a:rPr lang="en-US" sz="2200" b="1" dirty="0"/>
              <a:t>(1)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Heap-Extract-Max(</a:t>
            </a:r>
            <a:r>
              <a:rPr lang="en-US" sz="2200" b="1" i="1" dirty="0"/>
              <a:t>A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Heap-Increase-Key(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dirty="0"/>
              <a:t>除了 </a:t>
            </a:r>
            <a:r>
              <a:rPr lang="en-US" sz="2400" b="1" dirty="0"/>
              <a:t>Heap-Maximum(</a:t>
            </a:r>
            <a:r>
              <a:rPr lang="en-US" sz="2400" b="1" i="1" dirty="0"/>
              <a:t>A</a:t>
            </a:r>
            <a:r>
              <a:rPr lang="en-US" sz="2400" b="1" dirty="0"/>
              <a:t>), </a:t>
            </a:r>
            <a:r>
              <a:rPr lang="zh-CN" altLang="en-US" sz="2400" b="1" dirty="0"/>
              <a:t>其他操作的运行时间以堆的高度为界。</a:t>
            </a:r>
            <a:endParaRPr lang="en-US" sz="2400" b="1" dirty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/>
              <a:t>有些操作向上执行。</a:t>
            </a:r>
            <a:endParaRPr lang="en-US" sz="2200" b="1" dirty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/>
              <a:t>有些操作向下执行。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569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优先队列的其他操作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假定一个集合 </a:t>
            </a:r>
            <a:r>
              <a:rPr lang="en-US" sz="2400" b="1" i="1" dirty="0">
                <a:solidFill>
                  <a:schemeClr val="bg2"/>
                </a:solidFill>
              </a:rPr>
              <a:t>S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</a:rPr>
              <a:t>中，每个元素 </a:t>
            </a:r>
            <a:r>
              <a:rPr lang="en-US" altLang="zh-CN" sz="2400" b="1" dirty="0">
                <a:solidFill>
                  <a:schemeClr val="bg2"/>
                </a:solidFill>
              </a:rPr>
              <a:t>e </a:t>
            </a:r>
            <a:r>
              <a:rPr lang="zh-CN" altLang="en-US" sz="2400" b="1" dirty="0">
                <a:solidFill>
                  <a:schemeClr val="bg2"/>
                </a:solidFill>
              </a:rPr>
              <a:t>有两个属性：</a:t>
            </a:r>
            <a:endParaRPr lang="en-US" sz="2400" b="1" dirty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id : </a:t>
            </a:r>
            <a:r>
              <a:rPr lang="zh-CN" altLang="en-US" sz="2200" b="1" dirty="0"/>
              <a:t>唯一定义 </a:t>
            </a:r>
            <a:r>
              <a:rPr lang="en-US" sz="2200" b="1" i="1" dirty="0"/>
              <a:t>e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priority: </a:t>
            </a:r>
            <a:r>
              <a:rPr lang="en-US" sz="2200" b="1" i="1" dirty="0"/>
              <a:t>e </a:t>
            </a:r>
            <a:r>
              <a:rPr lang="zh-CN" altLang="en-US" sz="2200" b="1" dirty="0"/>
              <a:t>的优先级</a:t>
            </a:r>
            <a:endParaRPr lang="en-US" sz="2200" b="1" dirty="0"/>
          </a:p>
          <a:p>
            <a:pPr marL="240030">
              <a:spcBef>
                <a:spcPts val="600"/>
              </a:spcBef>
            </a:pPr>
            <a:r>
              <a:rPr lang="zh-CN" altLang="en-US" sz="2400" b="1" dirty="0"/>
              <a:t>操作</a:t>
            </a:r>
            <a:r>
              <a:rPr lang="en-US" sz="2400" b="1" dirty="0"/>
              <a:t>: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Find(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zh-CN" altLang="en-US" sz="2200" b="1" dirty="0"/>
              <a:t>在</a:t>
            </a:r>
            <a:r>
              <a:rPr lang="en-US" altLang="zh-CN" sz="2200" b="1" dirty="0"/>
              <a:t>S</a:t>
            </a:r>
            <a:r>
              <a:rPr lang="zh-CN" altLang="en-US" sz="2200" b="1" dirty="0"/>
              <a:t>中找到 </a:t>
            </a:r>
            <a:r>
              <a:rPr lang="en-US" sz="2200" b="1" i="1" dirty="0"/>
              <a:t>id</a:t>
            </a:r>
            <a:r>
              <a:rPr lang="en-US" sz="2200" b="1" dirty="0"/>
              <a:t> =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元素的优先级。</a:t>
            </a:r>
            <a:endParaRPr lang="en-US" sz="2200" b="1" dirty="0"/>
          </a:p>
          <a:p>
            <a:pPr marL="640080" lvl="1">
              <a:spcBef>
                <a:spcPts val="600"/>
              </a:spcBef>
            </a:pPr>
            <a:r>
              <a:rPr lang="en-US" sz="2200" b="1" dirty="0" err="1"/>
              <a:t>ChangePriority</a:t>
            </a:r>
            <a:r>
              <a:rPr lang="en-US" sz="2200" b="1" dirty="0"/>
              <a:t>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p</a:t>
            </a:r>
            <a:r>
              <a:rPr lang="en-US" sz="2200" b="1" dirty="0"/>
              <a:t>): </a:t>
            </a:r>
            <a:r>
              <a:rPr lang="zh-CN" altLang="en-US" sz="2200" b="1" dirty="0"/>
              <a:t>将</a:t>
            </a:r>
            <a:r>
              <a:rPr lang="en-US" sz="2200" b="1" dirty="0"/>
              <a:t> id =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元素的优先级变为</a:t>
            </a:r>
            <a:r>
              <a:rPr lang="en-US" sz="2200" b="1" dirty="0"/>
              <a:t> </a:t>
            </a:r>
            <a:r>
              <a:rPr lang="en-US" sz="2200" b="1" i="1" dirty="0"/>
              <a:t>p</a:t>
            </a:r>
            <a:r>
              <a:rPr lang="zh-CN" altLang="en-US" sz="2200" b="1" dirty="0"/>
              <a:t>，可变大，也可变小。</a:t>
            </a:r>
            <a:endParaRPr lang="en-US" sz="2200" b="1" dirty="0"/>
          </a:p>
          <a:p>
            <a:pPr marL="347472"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问题 </a:t>
            </a:r>
            <a:r>
              <a:rPr lang="en-US" sz="2400" b="1" dirty="0"/>
              <a:t>: </a:t>
            </a:r>
            <a:r>
              <a:rPr lang="zh-CN" altLang="en-US" sz="2400" b="1" dirty="0"/>
              <a:t>用堆实现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的运行时间</a:t>
            </a:r>
            <a:r>
              <a:rPr lang="en-US" sz="2400" b="1" dirty="0"/>
              <a:t>?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答案 </a:t>
            </a:r>
            <a:r>
              <a:rPr lang="en-US" sz="2400" b="1" dirty="0"/>
              <a:t>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). </a:t>
            </a:r>
            <a:r>
              <a:rPr lang="zh-CN" altLang="en-US" sz="2400" b="1" dirty="0"/>
              <a:t>堆中的元素不按</a:t>
            </a:r>
            <a:r>
              <a:rPr lang="en-US" sz="2400" b="1" i="1" dirty="0"/>
              <a:t>id</a:t>
            </a:r>
            <a:r>
              <a:rPr lang="zh-CN" altLang="en-US" sz="2400" b="1" dirty="0"/>
              <a:t>排序。</a:t>
            </a:r>
            <a:r>
              <a:rPr lang="en-US" sz="2400" b="1" dirty="0"/>
              <a:t> </a:t>
            </a:r>
          </a:p>
          <a:p>
            <a:pPr marL="240030">
              <a:spcBef>
                <a:spcPts val="6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91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如何使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 </a:t>
            </a:r>
            <a:r>
              <a:rPr lang="zh-CN" altLang="en-US" sz="2400" b="1" dirty="0"/>
              <a:t>的运行时间成为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？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用另一个数组</a:t>
            </a:r>
            <a:r>
              <a:rPr lang="en-US" altLang="zh-CN" sz="2400" b="1" dirty="0"/>
              <a:t>“handle”</a:t>
            </a:r>
            <a:r>
              <a:rPr lang="zh-CN" altLang="en-US" sz="2400" b="1" dirty="0"/>
              <a:t>追踪堆中每个元素的位置，如果</a:t>
            </a:r>
            <a:r>
              <a:rPr lang="en-US" sz="2400" b="1" dirty="0"/>
              <a:t> id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/>
              <a:t>元素不在堆中，</a:t>
            </a:r>
            <a:r>
              <a:rPr lang="en-US" altLang="zh-CN" sz="2400" b="1" dirty="0"/>
              <a:t> “handle” </a:t>
            </a:r>
            <a:r>
              <a:rPr lang="zh-CN" altLang="en-US" sz="2400" b="1" dirty="0"/>
              <a:t>中的值为</a:t>
            </a:r>
            <a:r>
              <a:rPr lang="en-US" sz="2400" b="1" dirty="0"/>
              <a:t> “impossible value”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假定</a:t>
            </a:r>
            <a:r>
              <a:rPr lang="en-US" sz="2400" b="1" dirty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/>
              <a:t>优先队列最多有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个元素</a:t>
            </a:r>
            <a:r>
              <a:rPr lang="en-US" sz="2200" b="1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200" b="1" dirty="0"/>
              <a:t>id </a:t>
            </a:r>
            <a:r>
              <a:rPr lang="zh-CN" altLang="en-US" sz="2200" b="1" dirty="0"/>
              <a:t>是</a:t>
            </a:r>
            <a:r>
              <a:rPr lang="en-US" sz="2200" b="1" dirty="0"/>
              <a:t>1 </a:t>
            </a:r>
            <a:r>
              <a:rPr lang="zh-CN" altLang="en-US" sz="2200" b="1" dirty="0"/>
              <a:t>至</a:t>
            </a:r>
            <a:r>
              <a:rPr lang="en-US" sz="2200" b="1" i="1" dirty="0"/>
              <a:t>n</a:t>
            </a:r>
            <a:r>
              <a:rPr lang="zh-CN" altLang="en-US" sz="2200" b="1" dirty="0"/>
              <a:t>之间的整数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zh-CN" altLang="en-US" sz="2200" b="1" dirty="0"/>
              <a:t>没有多次出现的具有相同</a:t>
            </a:r>
            <a:r>
              <a:rPr lang="en-US" sz="2200" b="1" dirty="0"/>
              <a:t>id </a:t>
            </a:r>
            <a:r>
              <a:rPr lang="zh-CN" altLang="en-US" sz="2200" b="1" dirty="0"/>
              <a:t>的元素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67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/>
              <a:t>引入一个新的数组</a:t>
            </a: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追踪元素的位置</a:t>
            </a:r>
            <a:r>
              <a:rPr lang="en-US" sz="2400" b="1" dirty="0"/>
              <a:t>: </a:t>
            </a:r>
            <a:r>
              <a:rPr lang="en-US" sz="2400" b="1" i="1" dirty="0"/>
              <a:t>L</a:t>
            </a:r>
            <a:r>
              <a:rPr lang="en-US" sz="2400" b="1" dirty="0"/>
              <a:t>[</a:t>
            </a:r>
            <a:r>
              <a:rPr lang="en-US" sz="2400" b="1" i="1" dirty="0" err="1"/>
              <a:t>i</a:t>
            </a:r>
            <a:r>
              <a:rPr lang="en-US" sz="2400" b="1" dirty="0"/>
              <a:t>] </a:t>
            </a:r>
            <a:r>
              <a:rPr lang="zh-CN" altLang="en-US" sz="2400" b="1" dirty="0"/>
              <a:t>存储</a:t>
            </a:r>
            <a:r>
              <a:rPr lang="en-US" sz="2400" b="1" dirty="0"/>
              <a:t>id = </a:t>
            </a:r>
            <a:r>
              <a:rPr lang="en-US" sz="2400" b="1" i="1" dirty="0" err="1"/>
              <a:t>i</a:t>
            </a:r>
            <a:r>
              <a:rPr lang="zh-CN" altLang="en-US" sz="2400" b="1" dirty="0"/>
              <a:t>的元素的位置。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两个数组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和 </a:t>
            </a: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</a:t>
            </a:r>
          </a:p>
          <a:p>
            <a:pPr lvl="1">
              <a:spcBef>
                <a:spcPts val="600"/>
              </a:spcBef>
            </a:pP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存储元素的</a:t>
            </a:r>
            <a:r>
              <a:rPr lang="en-US" sz="2200" b="1" dirty="0"/>
              <a:t>ids </a:t>
            </a:r>
            <a:r>
              <a:rPr lang="zh-CN" altLang="en-US" sz="2200" b="1" dirty="0"/>
              <a:t>和优先级</a:t>
            </a:r>
            <a:r>
              <a:rPr lang="en-US" sz="2200" b="1" dirty="0"/>
              <a:t>, </a:t>
            </a: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是堆。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en-US" sz="2200" b="1" i="1" dirty="0"/>
              <a:t>L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存储</a:t>
            </a: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zh-CN" altLang="en-US" sz="2200" b="1" dirty="0"/>
              <a:t>中元素的位置。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可以在</a:t>
            </a:r>
            <a:r>
              <a:rPr lang="en-US" altLang="zh-CN" sz="2400" b="1" i="1" dirty="0"/>
              <a:t>O</a:t>
            </a:r>
            <a:r>
              <a:rPr lang="en-US" altLang="zh-CN" sz="2400" b="1" dirty="0"/>
              <a:t>(1)</a:t>
            </a:r>
            <a:r>
              <a:rPr lang="zh-CN" altLang="en-US" sz="2400" b="1" dirty="0"/>
              <a:t>时间找到任何给定</a:t>
            </a:r>
            <a:r>
              <a:rPr lang="en-US" sz="2400" b="1" dirty="0"/>
              <a:t> id =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/>
              <a:t>的元素</a:t>
            </a:r>
            <a:r>
              <a:rPr lang="en-US" sz="2400" b="1" dirty="0"/>
              <a:t>: </a:t>
            </a:r>
            <a:r>
              <a:rPr lang="zh-CN" altLang="en-US" sz="2400" b="1" dirty="0"/>
              <a:t>该元素是 </a:t>
            </a:r>
            <a:r>
              <a:rPr lang="en-US" sz="2400" b="1" i="1" dirty="0"/>
              <a:t>A</a:t>
            </a:r>
            <a:r>
              <a:rPr lang="en-US" sz="2400" b="1" dirty="0"/>
              <a:t>[</a:t>
            </a:r>
            <a:r>
              <a:rPr lang="en-US" sz="2400" b="1" i="1" dirty="0"/>
              <a:t>L</a:t>
            </a:r>
            <a:r>
              <a:rPr lang="en-US" sz="2400" b="1" dirty="0"/>
              <a:t>[</a:t>
            </a:r>
            <a:r>
              <a:rPr lang="en-US" sz="2400" b="1" i="1" dirty="0"/>
              <a:t>x</a:t>
            </a:r>
            <a:r>
              <a:rPr lang="en-US" sz="2400" b="1" dirty="0"/>
              <a:t>]]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如果</a:t>
            </a:r>
            <a:r>
              <a:rPr lang="en-US" sz="2400" b="1" i="1" dirty="0"/>
              <a:t>A</a:t>
            </a:r>
            <a:r>
              <a:rPr lang="zh-CN" altLang="en-US" sz="2400" b="1" dirty="0"/>
              <a:t>中有元素移动，他们的位置也需要在</a:t>
            </a:r>
            <a:r>
              <a:rPr lang="en-US" sz="2400" b="1" dirty="0"/>
              <a:t> </a:t>
            </a:r>
            <a:r>
              <a:rPr lang="en-US" sz="2400" b="1" i="1" dirty="0"/>
              <a:t>L</a:t>
            </a:r>
            <a:r>
              <a:rPr lang="en-US" sz="2400" b="1" dirty="0"/>
              <a:t> </a:t>
            </a:r>
            <a:r>
              <a:rPr lang="zh-CN" altLang="en-US" sz="2400" b="1" dirty="0"/>
              <a:t>中更新，这是用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时间实现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的代价。</a:t>
            </a:r>
            <a:r>
              <a:rPr lang="en-US" sz="2400" b="1" dirty="0"/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元素有多个属性，用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时间实现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：</a:t>
            </a:r>
            <a:r>
              <a:rPr lang="en-US" sz="2400" b="1" dirty="0"/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扩展堆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08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i="1" dirty="0">
                <a:solidFill>
                  <a:srgbClr val="C00000"/>
                </a:solidFill>
              </a:rPr>
              <a:t>举例 </a:t>
            </a:r>
            <a:r>
              <a:rPr lang="en-US" sz="2400" b="1" dirty="0"/>
              <a:t>: </a:t>
            </a:r>
            <a:r>
              <a:rPr lang="zh-CN" altLang="en-US" sz="2400" b="1" dirty="0"/>
              <a:t>最大堆，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 = 5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b="1" dirty="0"/>
              <a:t>After Heap-Extract-Max(</a:t>
            </a:r>
            <a:r>
              <a:rPr lang="en-US" sz="2400" b="1" i="1" dirty="0"/>
              <a:t>A</a:t>
            </a:r>
            <a:r>
              <a:rPr lang="en-US" sz="2400" b="1" dirty="0"/>
              <a:t>, 4):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819400" y="1981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3306" y="2009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1, 9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00243" y="27146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149" y="27432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 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601507" y="2743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413" y="2771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295401" y="33528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307" y="33813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4, 3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438400" y="24098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20507" y="23622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732494" y="3118741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224934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1,9    2,7   3,6   4,3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410200" y="224934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019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579574" y="224802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162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7724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410200" y="18858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8612" y="318285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 1      2       3      4      -1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408212" y="318285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017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577586" y="318153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160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7704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408212" y="28194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590800" y="4800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4706" y="4829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71643" y="55340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5549" y="55626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4, 3 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372907" y="5562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6813" y="5591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2209800" y="52292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991907" y="51816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802588" y="467451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 2,7   4,3   3,6   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12188" y="467451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021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581562" y="467318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64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7743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412188" y="43242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56080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-1      1       3      2      -1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410200" y="56080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6019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579574" y="56066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162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7724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410200" y="5257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3638490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-1 indicates missing element.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29565" y="6019800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</a:t>
            </a:r>
            <a:r>
              <a:rPr lang="en-US" i="1" dirty="0"/>
              <a:t>L</a:t>
            </a:r>
            <a:r>
              <a:rPr lang="en-US" dirty="0"/>
              <a:t> is updated.</a:t>
            </a:r>
          </a:p>
        </p:txBody>
      </p:sp>
    </p:spTree>
    <p:extLst>
      <p:ext uri="{BB962C8B-B14F-4D97-AF65-F5344CB8AC3E}">
        <p14:creationId xmlns:p14="http://schemas.microsoft.com/office/powerpoint/2010/main" val="3083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56" grpId="0"/>
      <p:bldP spid="57" grpId="0" animBg="1"/>
      <p:bldP spid="62" grpId="0"/>
      <p:bldP spid="63" grpId="0"/>
      <p:bldP spid="64" grpId="0" animBg="1"/>
      <p:bldP spid="69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>
                <a:solidFill>
                  <a:srgbClr val="0000CC"/>
                </a:solidFill>
              </a:rPr>
              <a:t>续</a:t>
            </a:r>
            <a:r>
              <a:rPr lang="en-US" sz="3600" b="1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/>
              <a:t>After </a:t>
            </a:r>
            <a:r>
              <a:rPr lang="en-US" sz="2400" b="1" dirty="0" err="1"/>
              <a:t>ChangePriority</a:t>
            </a:r>
            <a:r>
              <a:rPr lang="en-US" sz="2400" b="1" dirty="0"/>
              <a:t>(</a:t>
            </a:r>
            <a:r>
              <a:rPr lang="en-US" sz="2400" b="1" i="1" dirty="0"/>
              <a:t>A</a:t>
            </a:r>
            <a:r>
              <a:rPr lang="en-US" sz="2400" b="1" dirty="0"/>
              <a:t>, 4, 8):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41" name="Oval 40"/>
          <p:cNvSpPr/>
          <p:nvPr/>
        </p:nvSpPr>
        <p:spPr bwMode="auto">
          <a:xfrm>
            <a:off x="2375451" y="2457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9357" y="2486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4, 8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656294" y="319096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321951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 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157558" y="3219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1464" y="3248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1994451" y="288616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76558" y="283851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87239" y="23314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 4,8   2,7   3,6     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196839" y="23314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5806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366213" y="23300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949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5590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196839" y="19620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85251" y="334113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-1      2       3      1      -1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194851" y="334113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5804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364225" y="333980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947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570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194851" y="2971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</p:spTree>
    <p:extLst>
      <p:ext uri="{BB962C8B-B14F-4D97-AF65-F5344CB8AC3E}">
        <p14:creationId xmlns:p14="http://schemas.microsoft.com/office/powerpoint/2010/main" val="37844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/>
              <a:t>在一个二叉树中，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一个结点的深度 </a:t>
            </a:r>
            <a:r>
              <a:rPr lang="en-US" altLang="zh-CN" sz="2400" b="1" i="1" dirty="0">
                <a:solidFill>
                  <a:srgbClr val="C00000"/>
                </a:solidFill>
              </a:rPr>
              <a:t>=</a:t>
            </a:r>
            <a:r>
              <a:rPr lang="zh-CN" altLang="en-US" sz="2400" b="1" dirty="0"/>
              <a:t>从这个结点到根结点的简单路径的边数。</a:t>
            </a:r>
            <a:endParaRPr lang="en-US" sz="2400" b="1" dirty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>
                <a:solidFill>
                  <a:srgbClr val="CC3300"/>
                </a:solidFill>
              </a:rPr>
              <a:t>一个结点的高度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/>
              <a:t>= </a:t>
            </a:r>
            <a:r>
              <a:rPr lang="zh-CN" altLang="en-US" b="1" dirty="0"/>
              <a:t>从该结点到一个叶子结点的最长简单路径的边数。</a:t>
            </a:r>
            <a:endParaRPr lang="en-US" altLang="zh-CN" b="1" dirty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>
                <a:solidFill>
                  <a:srgbClr val="C00000"/>
                </a:solidFill>
              </a:rPr>
              <a:t>一颗树 </a:t>
            </a:r>
            <a:r>
              <a:rPr lang="en-US" b="1" i="1" dirty="0">
                <a:solidFill>
                  <a:srgbClr val="C00000"/>
                </a:solidFill>
              </a:rPr>
              <a:t>T</a:t>
            </a:r>
            <a:r>
              <a:rPr lang="zh-CN" altLang="en-US" b="1" i="1" dirty="0">
                <a:solidFill>
                  <a:srgbClr val="C00000"/>
                </a:solidFill>
              </a:rPr>
              <a:t>的深度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zh-CN" altLang="en-US" b="1" dirty="0"/>
              <a:t>是树中所有结点最大的深度。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一棵树 </a:t>
            </a:r>
            <a:r>
              <a:rPr lang="en-US" sz="2400" b="1" i="1" dirty="0">
                <a:solidFill>
                  <a:srgbClr val="C00000"/>
                </a:solidFill>
              </a:rPr>
              <a:t>T </a:t>
            </a:r>
            <a:r>
              <a:rPr lang="zh-CN" altLang="en-US" sz="2400" b="1" i="1" dirty="0">
                <a:solidFill>
                  <a:srgbClr val="C00000"/>
                </a:solidFill>
              </a:rPr>
              <a:t>的高度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= </a:t>
            </a:r>
            <a:r>
              <a:rPr lang="zh-CN" altLang="en-US" sz="2400" b="1" dirty="0"/>
              <a:t>树的根结点的高度</a:t>
            </a:r>
            <a:r>
              <a:rPr lang="en-US" sz="2400" b="1" dirty="0"/>
              <a:t>= </a:t>
            </a:r>
            <a:r>
              <a:rPr lang="zh-CN" altLang="en-US" sz="2400" b="1" dirty="0"/>
              <a:t>树的深度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二叉树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5" b="14820"/>
          <a:stretch/>
        </p:blipFill>
        <p:spPr bwMode="auto">
          <a:xfrm>
            <a:off x="1447800" y="4038600"/>
            <a:ext cx="2731273" cy="245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1871" y="4419600"/>
            <a:ext cx="2743200" cy="144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结点</a:t>
            </a:r>
            <a:r>
              <a:rPr lang="en-US" sz="2200" dirty="0"/>
              <a:t>2</a:t>
            </a:r>
            <a:r>
              <a:rPr lang="zh-CN" altLang="en-US" sz="2200" dirty="0"/>
              <a:t>的深度</a:t>
            </a:r>
            <a:r>
              <a:rPr lang="en-US" sz="2200" dirty="0"/>
              <a:t> = 1</a:t>
            </a:r>
          </a:p>
          <a:p>
            <a:r>
              <a:rPr lang="zh-CN" altLang="en-US" sz="2200" dirty="0"/>
              <a:t>树</a:t>
            </a:r>
            <a:r>
              <a:rPr lang="en-US" sz="2200" i="1" dirty="0"/>
              <a:t>T</a:t>
            </a:r>
            <a:r>
              <a:rPr lang="en-US" sz="2200" dirty="0"/>
              <a:t> </a:t>
            </a:r>
            <a:r>
              <a:rPr lang="zh-CN" altLang="en-US" sz="2200" dirty="0"/>
              <a:t>的深度 </a:t>
            </a:r>
            <a:r>
              <a:rPr lang="en-US" sz="2200" dirty="0"/>
              <a:t>= 3</a:t>
            </a:r>
          </a:p>
          <a:p>
            <a:r>
              <a:rPr lang="zh-CN" altLang="en-US" sz="2200" dirty="0"/>
              <a:t>结点</a:t>
            </a:r>
            <a:r>
              <a:rPr lang="en-US" sz="2200" dirty="0"/>
              <a:t>2</a:t>
            </a:r>
            <a:r>
              <a:rPr lang="zh-CN" altLang="en-US" sz="2200" dirty="0"/>
              <a:t>的高度</a:t>
            </a:r>
            <a:r>
              <a:rPr lang="en-US" sz="2200" dirty="0"/>
              <a:t> = 2</a:t>
            </a:r>
          </a:p>
          <a:p>
            <a:r>
              <a:rPr lang="zh-CN" altLang="en-US" sz="2200" dirty="0"/>
              <a:t>树</a:t>
            </a:r>
            <a:r>
              <a:rPr lang="en-US" sz="2200" i="1" dirty="0"/>
              <a:t>T </a:t>
            </a:r>
            <a:r>
              <a:rPr lang="zh-CN" altLang="en-US" sz="2200" dirty="0"/>
              <a:t>的高度</a:t>
            </a:r>
            <a:r>
              <a:rPr lang="en-US" sz="2200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726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完全二叉树</a:t>
            </a:r>
            <a:r>
              <a:rPr lang="en-US" sz="2400" b="1" dirty="0"/>
              <a:t> </a:t>
            </a:r>
            <a:r>
              <a:rPr lang="zh-CN" altLang="en-US" sz="2400" b="1" dirty="0"/>
              <a:t>是一个所有叶子结点在同样深度，而且每个非叶节点都有两个孩子结点的二叉树。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完全二叉树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938" y="3159204"/>
            <a:ext cx="1237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高度为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的完全二叉树</a:t>
            </a:r>
            <a:endParaRPr lang="en-US" sz="2200" dirty="0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6172199" cy="204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039802"/>
            <a:ext cx="685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CC"/>
                </a:solidFill>
              </a:rPr>
              <a:t>在完全二叉树中，高度为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h </a:t>
            </a:r>
            <a:r>
              <a:rPr lang="zh-CN" altLang="en-US" sz="2200" dirty="0">
                <a:solidFill>
                  <a:srgbClr val="0000CC"/>
                </a:solidFill>
              </a:rPr>
              <a:t>的结点数？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5029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2</a:t>
            </a:r>
            <a:r>
              <a:rPr lang="en-US" sz="2200" i="1" baseline="30000" dirty="0">
                <a:solidFill>
                  <a:srgbClr val="0000CC"/>
                </a:solidFill>
              </a:rPr>
              <a:t>h+</a:t>
            </a:r>
            <a:r>
              <a:rPr lang="en-US" sz="2200" baseline="30000" dirty="0">
                <a:solidFill>
                  <a:srgbClr val="0000CC"/>
                </a:solidFill>
              </a:rPr>
              <a:t>1 </a:t>
            </a:r>
            <a:r>
              <a:rPr lang="en-US" sz="2200" dirty="0">
                <a:solidFill>
                  <a:srgbClr val="0000CC"/>
                </a:solidFill>
              </a:rPr>
              <a:t>–1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523316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CC"/>
                </a:solidFill>
              </a:rPr>
              <a:t>有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zh-CN" altLang="en-US" sz="2200" dirty="0">
                <a:solidFill>
                  <a:srgbClr val="0000CC"/>
                </a:solidFill>
              </a:rPr>
              <a:t>个结点的完全二叉树的高度</a:t>
            </a:r>
            <a:r>
              <a:rPr lang="en-US" sz="2200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5512714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CC"/>
                </a:solidFill>
              </a:rPr>
              <a:t>lg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+1) – 1</a:t>
            </a:r>
          </a:p>
        </p:txBody>
      </p:sp>
    </p:spTree>
    <p:extLst>
      <p:ext uri="{BB962C8B-B14F-4D97-AF65-F5344CB8AC3E}">
        <p14:creationId xmlns:p14="http://schemas.microsoft.com/office/powerpoint/2010/main" val="27608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深度为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</a:rPr>
              <a:t>近似完全二叉树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满足下面两个条件</a:t>
            </a:r>
            <a:r>
              <a:rPr lang="en-US" sz="2400" b="1" dirty="0"/>
              <a:t>:</a:t>
            </a:r>
            <a:endParaRPr lang="en-US" sz="2400" b="1" i="1" dirty="0"/>
          </a:p>
          <a:p>
            <a:pPr lvl="1" eaLnBrk="1" hangingPunct="1"/>
            <a:r>
              <a:rPr lang="zh-CN" altLang="en-US" sz="2200" b="1" dirty="0"/>
              <a:t>只考虑深度为 </a:t>
            </a:r>
            <a:r>
              <a:rPr lang="en-US" sz="2200" b="1" i="1" dirty="0"/>
              <a:t>d </a:t>
            </a:r>
            <a:r>
              <a:rPr lang="en-US" sz="2200" b="1" dirty="0"/>
              <a:t>– 1 </a:t>
            </a:r>
            <a:r>
              <a:rPr lang="zh-CN" altLang="en-US" sz="2200" b="1" dirty="0"/>
              <a:t>时是完全二叉树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深度为 </a:t>
            </a:r>
            <a:r>
              <a:rPr lang="en-US" sz="2200" b="1" i="1" dirty="0"/>
              <a:t>d</a:t>
            </a:r>
            <a:r>
              <a:rPr lang="en-US" sz="2200" b="1" dirty="0"/>
              <a:t> </a:t>
            </a:r>
            <a:r>
              <a:rPr lang="zh-CN" altLang="en-US" sz="2200" b="1" dirty="0"/>
              <a:t>的结点都在靠左部分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近似完全二叉树 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4264" y="3380700"/>
            <a:ext cx="6598859" cy="2258100"/>
            <a:chOff x="1154264" y="3380700"/>
            <a:chExt cx="6598859" cy="22581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64" y="3380700"/>
              <a:ext cx="65988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81352" y="5791200"/>
            <a:ext cx="520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高度为 </a:t>
            </a:r>
            <a:r>
              <a:rPr lang="en-US" sz="2200" dirty="0"/>
              <a:t>3 </a:t>
            </a:r>
            <a:r>
              <a:rPr lang="zh-CN" altLang="en-US" sz="2200" dirty="0"/>
              <a:t>的近似完全二叉树</a:t>
            </a:r>
            <a:endParaRPr lang="en-US" sz="2200" dirty="0"/>
          </a:p>
        </p:txBody>
      </p:sp>
      <p:sp>
        <p:nvSpPr>
          <p:cNvPr id="8" name="矩形 7"/>
          <p:cNvSpPr/>
          <p:nvPr/>
        </p:nvSpPr>
        <p:spPr bwMode="auto">
          <a:xfrm>
            <a:off x="2133600" y="3048000"/>
            <a:ext cx="4648200" cy="20574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828800" y="5105400"/>
            <a:ext cx="3429000" cy="609600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有 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个结点的近似完全二叉树 </a:t>
            </a:r>
            <a:r>
              <a:rPr lang="en-US" altLang="zh-CN" sz="2400" b="1" dirty="0"/>
              <a:t>T </a:t>
            </a:r>
            <a:r>
              <a:rPr lang="zh-CN" altLang="en-US" sz="2400" b="1" dirty="0"/>
              <a:t>的高度是多少</a:t>
            </a:r>
            <a:r>
              <a:rPr lang="en-US" sz="2400" b="1" dirty="0"/>
              <a:t>?</a:t>
            </a:r>
          </a:p>
          <a:p>
            <a:pPr lvl="1" eaLnBrk="1" hangingPunct="1"/>
            <a:r>
              <a:rPr lang="zh-CN" altLang="en-US" sz="2200" b="1" dirty="0"/>
              <a:t>假设 </a:t>
            </a:r>
            <a:r>
              <a:rPr lang="en-US" sz="2200" b="1" i="1" dirty="0"/>
              <a:t>T</a:t>
            </a:r>
            <a:r>
              <a:rPr lang="en-US" sz="2200" b="1" dirty="0"/>
              <a:t> </a:t>
            </a:r>
            <a:r>
              <a:rPr lang="zh-CN" altLang="en-US" sz="2200" b="1" dirty="0"/>
              <a:t>不是一个完全二叉树。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假设高度是 </a:t>
            </a:r>
            <a:r>
              <a:rPr lang="en-US" sz="2200" b="1" i="1" dirty="0"/>
              <a:t>h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pPr lvl="1" eaLnBrk="1" hangingPunct="1"/>
            <a:r>
              <a:rPr lang="en-US" sz="2200" b="1" i="1" dirty="0"/>
              <a:t>T</a:t>
            </a:r>
            <a:r>
              <a:rPr lang="en-US" sz="2200" b="1" dirty="0"/>
              <a:t> </a:t>
            </a:r>
            <a:r>
              <a:rPr lang="zh-CN" altLang="en-US" sz="2200" b="1" dirty="0"/>
              <a:t>包含一个深度为 </a:t>
            </a:r>
            <a:r>
              <a:rPr lang="en-US" sz="2200" b="1" i="1" dirty="0"/>
              <a:t>h</a:t>
            </a:r>
            <a:r>
              <a:rPr lang="en-US" sz="2200" b="1" dirty="0"/>
              <a:t> – 1 </a:t>
            </a:r>
            <a:r>
              <a:rPr lang="zh-CN" altLang="en-US" sz="2200" b="1" dirty="0"/>
              <a:t>的完全二叉树，而且有一些深度为</a:t>
            </a:r>
            <a:r>
              <a:rPr lang="en-US" sz="2200" b="1" dirty="0"/>
              <a:t> </a:t>
            </a:r>
            <a:r>
              <a:rPr lang="en-US" sz="2200" b="1" i="1" dirty="0"/>
              <a:t>h</a:t>
            </a:r>
            <a:r>
              <a:rPr lang="zh-CN" altLang="en-US" sz="2200" b="1" dirty="0"/>
              <a:t>的结点，因此</a:t>
            </a:r>
            <a:r>
              <a:rPr lang="en-US" sz="2200" b="1" dirty="0"/>
              <a:t>, </a:t>
            </a:r>
          </a:p>
          <a:p>
            <a:pPr marL="457200" lvl="1" indent="0" eaLnBrk="1" hangingPunct="1">
              <a:buNone/>
            </a:pPr>
            <a:r>
              <a:rPr lang="en-US" sz="2200" b="1" dirty="0"/>
              <a:t>              2</a:t>
            </a:r>
            <a:r>
              <a:rPr lang="en-US" sz="2200" b="1" i="1" baseline="30000" dirty="0"/>
              <a:t>h</a:t>
            </a:r>
            <a:r>
              <a:rPr lang="en-US" sz="2200" b="1" dirty="0"/>
              <a:t> – 1 &lt;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– 1  </a:t>
            </a:r>
            <a:r>
              <a:rPr lang="en-US" sz="2200" b="1" dirty="0">
                <a:sym typeface="Wingdings" pitchFamily="2" charset="2"/>
              </a:rPr>
              <a:t> </a:t>
            </a:r>
            <a:r>
              <a:rPr lang="en-US" sz="2200" b="1" dirty="0"/>
              <a:t>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dirty="0">
                <a:latin typeface="Times New Roman"/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</a:t>
            </a:r>
            <a:endParaRPr lang="en-US" sz="2200" b="1" dirty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r>
              <a:rPr lang="en-US" sz="2200" b="1" dirty="0">
                <a:sym typeface="Wingdings" pitchFamily="2" charset="2"/>
              </a:rPr>
              <a:t>                 </a:t>
            </a:r>
            <a:r>
              <a:rPr lang="en-US" sz="2200" b="1" dirty="0" err="1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– 1 &lt; </a:t>
            </a:r>
            <a:r>
              <a:rPr lang="en-US" sz="2200" b="1" i="1" dirty="0">
                <a:sym typeface="Wingdings" pitchFamily="2" charset="2"/>
              </a:rPr>
              <a:t>h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  </a:t>
            </a:r>
            <a:r>
              <a:rPr lang="en-US" sz="2200" b="1" i="1" dirty="0">
                <a:sym typeface="Wingdings" pitchFamily="2" charset="2"/>
              </a:rPr>
              <a:t>h</a:t>
            </a:r>
            <a:r>
              <a:rPr lang="en-US" sz="2200" b="1" dirty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(</a:t>
            </a:r>
            <a:r>
              <a:rPr lang="en-US" sz="2200" b="1" dirty="0" err="1">
                <a:sym typeface="Symbol"/>
              </a:rPr>
              <a:t>lg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)</a:t>
            </a:r>
            <a:r>
              <a:rPr lang="en-US" sz="2200" b="1" dirty="0">
                <a:sym typeface="Wingdings" pitchFamily="2" charset="2"/>
              </a:rPr>
              <a:t>        </a:t>
            </a:r>
            <a:endParaRPr lang="en-US" sz="2200" b="1" dirty="0"/>
          </a:p>
          <a:p>
            <a:pPr eaLnBrk="1" hangingPunct="1"/>
            <a:r>
              <a:rPr lang="zh-CN" altLang="en-US" sz="2400" b="1" dirty="0"/>
              <a:t>高度为 </a:t>
            </a:r>
            <a:r>
              <a:rPr lang="en-US" altLang="zh-CN" sz="2400" b="1" dirty="0"/>
              <a:t>h </a:t>
            </a:r>
            <a:r>
              <a:rPr lang="zh-CN" altLang="en-US" sz="2400" b="1" dirty="0"/>
              <a:t>的近似完全二叉树有多少结点</a:t>
            </a:r>
            <a:r>
              <a:rPr lang="en-US" sz="2400" b="1" dirty="0"/>
              <a:t>?</a:t>
            </a:r>
          </a:p>
          <a:p>
            <a:pPr lvl="1" eaLnBrk="1" hangingPunct="1"/>
            <a:r>
              <a:rPr lang="zh-CN" altLang="en-US" sz="2200" b="1" dirty="0"/>
              <a:t>假设有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个结点，</a:t>
            </a:r>
            <a:r>
              <a:rPr lang="en-US" sz="2200" b="1" dirty="0"/>
              <a:t> </a:t>
            </a:r>
            <a:r>
              <a:rPr lang="zh-CN" altLang="en-US" sz="2200" b="1" dirty="0"/>
              <a:t>那么</a:t>
            </a:r>
            <a:r>
              <a:rPr lang="en-US" sz="2200" b="1" dirty="0"/>
              <a:t>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</a:t>
            </a:r>
            <a:r>
              <a:rPr lang="en-US" sz="2200" b="1" dirty="0">
                <a:sym typeface="Wingdings" pitchFamily="2" charset="2"/>
              </a:rPr>
              <a:t>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(2</a:t>
            </a:r>
            <a:r>
              <a:rPr lang="en-US" sz="2200" b="1" i="1" baseline="30000" dirty="0">
                <a:sym typeface="Symbol"/>
              </a:rPr>
              <a:t>h</a:t>
            </a:r>
            <a:r>
              <a:rPr lang="en-US" sz="2200" b="1" dirty="0">
                <a:sym typeface="Symbol"/>
              </a:rPr>
              <a:t>)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近似完全二叉树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8990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zh-CN" altLang="en-US" sz="2400" b="1" dirty="0"/>
              <a:t>一个</a:t>
            </a:r>
            <a:r>
              <a:rPr lang="en-US" sz="2400" b="1" dirty="0"/>
              <a:t> (</a:t>
            </a:r>
            <a:r>
              <a:rPr lang="zh-CN" altLang="en-US" sz="2400" b="1" dirty="0"/>
              <a:t>二叉</a:t>
            </a:r>
            <a:r>
              <a:rPr lang="en-US" sz="2400" b="1" dirty="0"/>
              <a:t>) </a:t>
            </a:r>
            <a:r>
              <a:rPr lang="zh-CN" altLang="en-US" sz="2400" b="1" i="1" dirty="0">
                <a:solidFill>
                  <a:srgbClr val="C00000"/>
                </a:solidFill>
              </a:rPr>
              <a:t>堆 </a:t>
            </a:r>
            <a:r>
              <a:rPr lang="zh-CN" altLang="en-US" sz="2400" b="1" dirty="0"/>
              <a:t>是一个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</a:rPr>
              <a:t>近似完全二叉树</a:t>
            </a:r>
            <a:r>
              <a:rPr lang="en-US" sz="2400" b="1" i="1" dirty="0"/>
              <a:t> 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zh-CN" altLang="en-US" sz="2200" b="1" dirty="0"/>
              <a:t>结点中存储的数值来自一个有序的集合。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每个结点存储的数值满足一种</a:t>
            </a:r>
            <a:r>
              <a:rPr lang="en-US" sz="2200" b="1" dirty="0"/>
              <a:t> </a:t>
            </a:r>
            <a:r>
              <a:rPr lang="zh-CN" altLang="en-US" sz="2200" b="1" i="1" dirty="0">
                <a:solidFill>
                  <a:srgbClr val="C00000"/>
                </a:solidFill>
              </a:rPr>
              <a:t>堆的性质</a:t>
            </a:r>
            <a:r>
              <a:rPr lang="en-US" sz="2200" b="1" dirty="0"/>
              <a:t>. </a:t>
            </a:r>
          </a:p>
          <a:p>
            <a:pPr eaLnBrk="1" hangingPunct="1"/>
            <a:r>
              <a:rPr lang="zh-CN" altLang="en-US" sz="2400" b="1" dirty="0"/>
              <a:t>两种堆的性质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</a:rPr>
              <a:t>最大堆性质 </a:t>
            </a:r>
            <a:r>
              <a:rPr lang="en-US" sz="2200" b="1" dirty="0"/>
              <a:t>: </a:t>
            </a:r>
            <a:r>
              <a:rPr lang="zh-CN" altLang="en-US" sz="2200" b="1" dirty="0"/>
              <a:t>每个结点存储的数值</a:t>
            </a:r>
            <a:r>
              <a:rPr lang="en-US" sz="2200" b="1" dirty="0"/>
              <a:t> ≥ </a:t>
            </a:r>
            <a:r>
              <a:rPr lang="zh-CN" altLang="en-US" sz="2200" b="1" dirty="0"/>
              <a:t>该结点的孩子节点存储的数值。</a:t>
            </a:r>
            <a:endParaRPr lang="en-US" sz="2200" b="1" dirty="0"/>
          </a:p>
          <a:p>
            <a:pPr lvl="2" eaLnBrk="1" hangingPunct="1"/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最大值存储在根结点</a:t>
            </a:r>
            <a:endParaRPr lang="en-US" sz="2200" b="1" dirty="0"/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</a:rPr>
              <a:t>最小堆性质 </a:t>
            </a:r>
            <a:r>
              <a:rPr lang="en-US" sz="2200" b="1" dirty="0"/>
              <a:t>:</a:t>
            </a:r>
            <a:r>
              <a:rPr lang="zh-CN" altLang="en-US" sz="2200" b="1" dirty="0"/>
              <a:t>每个结点存储的数值</a:t>
            </a:r>
            <a:r>
              <a:rPr lang="en-US" altLang="zh-CN" sz="2200" b="1" dirty="0"/>
              <a:t> </a:t>
            </a:r>
            <a:r>
              <a:rPr lang="en-US" sz="2200" b="1" dirty="0">
                <a:latin typeface="Times New Roman"/>
                <a:cs typeface="Times New Roman"/>
              </a:rPr>
              <a:t>≤</a:t>
            </a:r>
            <a:r>
              <a:rPr lang="zh-CN" altLang="en-US" sz="2200" b="1" dirty="0"/>
              <a:t>该结点的孩子节点存储的数值。</a:t>
            </a:r>
            <a:endParaRPr lang="en-US" sz="2200" b="1" dirty="0"/>
          </a:p>
          <a:p>
            <a:pPr lvl="2" eaLnBrk="1" hangingPunct="1"/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最小值存储在根结点</a:t>
            </a:r>
            <a:endParaRPr lang="en-US" altLang="zh-CN" sz="2200" b="1" dirty="0"/>
          </a:p>
          <a:p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r>
              <a:rPr lang="zh-CN" altLang="en-US" sz="2400" b="1" dirty="0"/>
              <a:t>两种类型的堆</a:t>
            </a:r>
            <a:r>
              <a:rPr lang="en-US" sz="2400" b="1" dirty="0"/>
              <a:t>:</a:t>
            </a:r>
          </a:p>
          <a:p>
            <a:pPr lvl="1"/>
            <a:r>
              <a:rPr lang="zh-CN" altLang="en-US" sz="2200" b="1" i="1" dirty="0">
                <a:solidFill>
                  <a:srgbClr val="C00000"/>
                </a:solidFill>
              </a:rPr>
              <a:t>最大堆 </a:t>
            </a:r>
            <a:r>
              <a:rPr lang="zh-CN" altLang="en-US" sz="2200" b="1" dirty="0"/>
              <a:t>满足</a:t>
            </a:r>
            <a:r>
              <a:rPr lang="zh-CN" altLang="en-US" sz="2200" b="1" i="1" dirty="0">
                <a:solidFill>
                  <a:srgbClr val="0000CC"/>
                </a:solidFill>
              </a:rPr>
              <a:t>最大堆性质</a:t>
            </a:r>
            <a:r>
              <a:rPr lang="en-US" sz="2200" b="1" dirty="0"/>
              <a:t> </a:t>
            </a:r>
          </a:p>
          <a:p>
            <a:pPr lvl="1"/>
            <a:r>
              <a:rPr lang="zh-CN" altLang="en-US" sz="2200" b="1" i="1" dirty="0">
                <a:solidFill>
                  <a:srgbClr val="C00000"/>
                </a:solidFill>
                <a:sym typeface="Wingdings" pitchFamily="2" charset="2"/>
              </a:rPr>
              <a:t>最小堆</a:t>
            </a:r>
            <a:r>
              <a:rPr lang="en-US" sz="2200" b="1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满足 </a:t>
            </a:r>
            <a:r>
              <a:rPr lang="zh-CN" altLang="en-US" sz="2200" b="1" i="1" dirty="0">
                <a:solidFill>
                  <a:srgbClr val="0000CC"/>
                </a:solidFill>
              </a:rPr>
              <a:t>最小堆性质</a:t>
            </a:r>
            <a:r>
              <a:rPr lang="en-US" sz="2200" b="1" dirty="0"/>
              <a:t> 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最大堆 </a:t>
            </a:r>
            <a:r>
              <a:rPr lang="zh-CN" altLang="en-US" sz="2400" b="1" dirty="0"/>
              <a:t>举例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 </a:t>
            </a:r>
            <a:r>
              <a:rPr lang="en-US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143"/>
          <a:stretch/>
        </p:blipFill>
        <p:spPr bwMode="auto">
          <a:xfrm>
            <a:off x="381000" y="3169886"/>
            <a:ext cx="4495800" cy="2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029200" y="3048000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如何实现一个堆</a:t>
            </a:r>
            <a:r>
              <a:rPr lang="en-US" sz="2200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如果用数组存储堆，结点外的数字是结点的数组下标。</a:t>
            </a:r>
            <a:endParaRPr lang="en-US" sz="2200" dirty="0"/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结点里的数字是每个结点存储的值，也叫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00000"/>
                </a:solidFill>
              </a:rPr>
              <a:t>keys</a:t>
            </a:r>
            <a:r>
              <a:rPr lang="en-US" sz="2200" dirty="0"/>
              <a:t> </a:t>
            </a:r>
            <a:r>
              <a:rPr lang="zh-CN" altLang="en-US" sz="2200" dirty="0"/>
              <a:t>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19672</TotalTime>
  <Words>3170</Words>
  <Application>Microsoft Office PowerPoint</Application>
  <PresentationFormat>全屏显示(4:3)</PresentationFormat>
  <Paragraphs>337</Paragraphs>
  <Slides>38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Courier New</vt:lpstr>
      <vt:lpstr>Symbol</vt:lpstr>
      <vt:lpstr>Times New Roman</vt:lpstr>
      <vt:lpstr>Wingdings</vt:lpstr>
      <vt:lpstr>Default Design</vt:lpstr>
      <vt:lpstr>Equation</vt:lpstr>
      <vt:lpstr>算法设计与分析  堆排序</vt:lpstr>
      <vt:lpstr>主要内容</vt:lpstr>
      <vt:lpstr>二叉树 (1)</vt:lpstr>
      <vt:lpstr>二叉树 (2)</vt:lpstr>
      <vt:lpstr>完全二叉树</vt:lpstr>
      <vt:lpstr>近似完全二叉树 (1)</vt:lpstr>
      <vt:lpstr>近似完全二叉树 (2)</vt:lpstr>
      <vt:lpstr>堆</vt:lpstr>
      <vt:lpstr>堆 (续)</vt:lpstr>
      <vt:lpstr>用数组实现堆</vt:lpstr>
      <vt:lpstr>数组实现 (续)</vt:lpstr>
      <vt:lpstr>堆的基本操作</vt:lpstr>
      <vt:lpstr>维护堆的性质</vt:lpstr>
      <vt:lpstr>演示 Max-Heapify</vt:lpstr>
      <vt:lpstr>算法 Max-Heapify</vt:lpstr>
      <vt:lpstr>建堆</vt:lpstr>
      <vt:lpstr>建堆: 举例</vt:lpstr>
      <vt:lpstr>建堆: 正确性</vt:lpstr>
      <vt:lpstr>建堆: 分析(1)</vt:lpstr>
      <vt:lpstr>建堆: 分析 (2)</vt:lpstr>
      <vt:lpstr>堆排序算法: 思想</vt:lpstr>
      <vt:lpstr>堆排序: 举例</vt:lpstr>
      <vt:lpstr>堆排序: 伪代码</vt:lpstr>
      <vt:lpstr>Heapsort Algorithm: Analysis</vt:lpstr>
      <vt:lpstr>堆应用</vt:lpstr>
      <vt:lpstr>优先队列</vt:lpstr>
      <vt:lpstr>优先队列操作</vt:lpstr>
      <vt:lpstr>用堆实现优先队列的操作</vt:lpstr>
      <vt:lpstr>Heap-Extract-Max</vt:lpstr>
      <vt:lpstr>Heap-Increase-Key</vt:lpstr>
      <vt:lpstr>Heap-Increase-Key: 举例</vt:lpstr>
      <vt:lpstr>Max-Heap-Insert</vt:lpstr>
      <vt:lpstr>用堆实现优先队列: 总结</vt:lpstr>
      <vt:lpstr>优先队列的其他操作</vt:lpstr>
      <vt:lpstr>改进Find(S, x)</vt:lpstr>
      <vt:lpstr>改进Find(S, x) (续)</vt:lpstr>
      <vt:lpstr>改进Find(S, x) (续)</vt:lpstr>
      <vt:lpstr>改进Find(S, x) (续)</vt:lpstr>
    </vt:vector>
  </TitlesOfParts>
  <Company>SUNY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Yang</cp:lastModifiedBy>
  <cp:revision>761</cp:revision>
  <dcterms:created xsi:type="dcterms:W3CDTF">1998-05-26T01:10:06Z</dcterms:created>
  <dcterms:modified xsi:type="dcterms:W3CDTF">2022-05-31T23:21:14Z</dcterms:modified>
</cp:coreProperties>
</file>