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8"/>
  </p:notesMasterIdLst>
  <p:sldIdLst>
    <p:sldId id="878" r:id="rId4"/>
    <p:sldId id="889" r:id="rId5"/>
    <p:sldId id="870" r:id="rId6"/>
    <p:sldId id="879" r:id="rId7"/>
    <p:sldId id="880" r:id="rId8"/>
    <p:sldId id="884" r:id="rId9"/>
    <p:sldId id="916" r:id="rId10"/>
    <p:sldId id="926" r:id="rId11"/>
    <p:sldId id="927" r:id="rId12"/>
    <p:sldId id="928" r:id="rId13"/>
    <p:sldId id="891" r:id="rId14"/>
    <p:sldId id="892" r:id="rId15"/>
    <p:sldId id="893" r:id="rId16"/>
    <p:sldId id="895" r:id="rId17"/>
    <p:sldId id="894" r:id="rId18"/>
    <p:sldId id="918" r:id="rId19"/>
    <p:sldId id="693" r:id="rId20"/>
    <p:sldId id="638" r:id="rId21"/>
    <p:sldId id="786" r:id="rId22"/>
    <p:sldId id="924" r:id="rId23"/>
    <p:sldId id="919" r:id="rId24"/>
    <p:sldId id="921" r:id="rId25"/>
    <p:sldId id="923" r:id="rId26"/>
    <p:sldId id="922" r:id="rId27"/>
    <p:sldId id="925" r:id="rId28"/>
    <p:sldId id="829" r:id="rId29"/>
    <p:sldId id="791" r:id="rId30"/>
    <p:sldId id="780" r:id="rId31"/>
    <p:sldId id="917" r:id="rId32"/>
    <p:sldId id="845" r:id="rId33"/>
    <p:sldId id="846" r:id="rId34"/>
    <p:sldId id="847" r:id="rId35"/>
    <p:sldId id="848" r:id="rId36"/>
    <p:sldId id="850" r:id="rId37"/>
    <p:sldId id="896" r:id="rId38"/>
    <p:sldId id="920" r:id="rId39"/>
    <p:sldId id="898" r:id="rId40"/>
    <p:sldId id="851" r:id="rId41"/>
    <p:sldId id="899" r:id="rId42"/>
    <p:sldId id="900" r:id="rId43"/>
    <p:sldId id="901" r:id="rId44"/>
    <p:sldId id="902" r:id="rId45"/>
    <p:sldId id="903" r:id="rId46"/>
    <p:sldId id="904" r:id="rId47"/>
    <p:sldId id="905" r:id="rId48"/>
    <p:sldId id="906" r:id="rId49"/>
    <p:sldId id="907" r:id="rId50"/>
    <p:sldId id="908" r:id="rId51"/>
    <p:sldId id="910" r:id="rId52"/>
    <p:sldId id="911" r:id="rId53"/>
    <p:sldId id="912" r:id="rId54"/>
    <p:sldId id="913" r:id="rId55"/>
    <p:sldId id="914" r:id="rId56"/>
    <p:sldId id="915" r:id="rId57"/>
  </p:sldIdLst>
  <p:sldSz cx="9144000" cy="6858000" type="screen4x3"/>
  <p:notesSz cx="6797675" cy="992663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3300"/>
    <a:srgbClr val="0066CC"/>
    <a:srgbClr val="0066FF"/>
    <a:srgbClr val="009242"/>
    <a:srgbClr val="FF0000"/>
    <a:srgbClr val="004821"/>
    <a:srgbClr val="0080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46" autoAdjust="0"/>
    <p:restoredTop sz="90058" autoAdjust="0"/>
  </p:normalViewPr>
  <p:slideViewPr>
    <p:cSldViewPr>
      <p:cViewPr varScale="1">
        <p:scale>
          <a:sx n="111" d="100"/>
          <a:sy n="111" d="100"/>
        </p:scale>
        <p:origin x="756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0956"/>
    </p:cViewPr>
  </p:sorterViewPr>
  <p:notesViewPr>
    <p:cSldViewPr>
      <p:cViewPr varScale="1">
        <p:scale>
          <a:sx n="68" d="100"/>
          <a:sy n="68" d="100"/>
        </p:scale>
        <p:origin x="-3288" y="-108"/>
      </p:cViewPr>
      <p:guideLst>
        <p:guide orient="horz" pos="3127"/>
        <p:guide pos="214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9C3EF2F-8E1A-4A8D-899E-303B7E3B0B1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24374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1</a:t>
            </a:r>
            <a:r>
              <a:rPr lang="zh-CN" altLang="en-US" sz="1200" dirty="0" smtClean="0">
                <a:solidFill>
                  <a:srgbClr val="CC3300"/>
                </a:solidFill>
              </a:rPr>
              <a:t>）在</a:t>
            </a:r>
            <a:r>
              <a:rPr lang="en-US" altLang="zh-CN" sz="12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12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1200" dirty="0" err="1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12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CC3300"/>
                </a:solidFill>
              </a:rPr>
              <a:t>     </a:t>
            </a:r>
            <a:r>
              <a:rPr lang="zh-CN" altLang="en-US" sz="1200" dirty="0" smtClean="0">
                <a:solidFill>
                  <a:srgbClr val="008000"/>
                </a:solidFill>
              </a:rPr>
              <a:t>在</a:t>
            </a:r>
            <a:r>
              <a:rPr lang="en-US" altLang="zh-CN" sz="12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12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12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2</a:t>
            </a:r>
            <a:r>
              <a:rPr lang="zh-CN" altLang="en-US" sz="1200" dirty="0" smtClean="0">
                <a:solidFill>
                  <a:srgbClr val="CC3300"/>
                </a:solidFill>
              </a:rPr>
              <a:t>）</a:t>
            </a:r>
            <a:r>
              <a:rPr lang="en-US" altLang="zh-CN" sz="1200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zh-CN" sz="1200" dirty="0" smtClean="0">
                <a:solidFill>
                  <a:srgbClr val="CC3300"/>
                </a:solidFill>
              </a:rPr>
              <a:t>3</a:t>
            </a:r>
            <a:r>
              <a:rPr lang="zh-CN" altLang="en-US" sz="1200" dirty="0" smtClean="0">
                <a:solidFill>
                  <a:srgbClr val="CC3300"/>
                </a:solidFill>
              </a:rPr>
              <a:t>）</a:t>
            </a:r>
            <a:r>
              <a:rPr lang="en-US" altLang="zh-CN" sz="12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12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12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2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9C3EF2F-8E1A-4A8D-899E-303B7E3B0B1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75561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除了</a:t>
            </a:r>
            <a:r>
              <a:rPr lang="en-US" altLang="zh-CN" dirty="0" smtClean="0"/>
              <a:t>CPU</a:t>
            </a:r>
            <a:r>
              <a:rPr lang="zh-CN" altLang="en-US" dirty="0" smtClean="0"/>
              <a:t>结构外，我们还需要关注存储系统的层次结构，它是影响性能的另一个主要因素，通常编程者并未给与足够重视</a:t>
            </a:r>
            <a:r>
              <a:rPr lang="en-US" altLang="zh-CN" dirty="0" smtClean="0"/>
              <a:t>!!!!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CPU</a:t>
            </a:r>
            <a:r>
              <a:rPr lang="zh-CN" altLang="en-US" dirty="0" smtClean="0"/>
              <a:t>内部处理速度很快，但是外部数据的搬移速度却很慢，因此和多系统时间花在了数据搬移（</a:t>
            </a:r>
            <a:r>
              <a:rPr lang="en-US" altLang="zh-CN" dirty="0" smtClean="0"/>
              <a:t>load/store</a:t>
            </a:r>
            <a:r>
              <a:rPr lang="zh-CN" altLang="en-US" dirty="0" smtClean="0"/>
              <a:t>等）上了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16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考虑到快慢、容量和价格参数，因此存储层次结构整体上是一个多层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但是出于</a:t>
            </a:r>
            <a:r>
              <a:rPr lang="en-US" altLang="zh-CN" dirty="0" smtClean="0"/>
              <a:t>OS</a:t>
            </a:r>
            <a:r>
              <a:rPr lang="zh-CN" altLang="en-US" dirty="0" smtClean="0"/>
              <a:t>对进程空间的隔离，以及对物理内存容量的扩展需求，发展出了虚拟存储器技术（虚拟存储器不仅仅是主存和</a:t>
            </a:r>
            <a:r>
              <a:rPr lang="zh-CN" altLang="en-US" smtClean="0"/>
              <a:t>磁盘之间解决速度问题的的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关系！！）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需要同时将（“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技术”）和（“虚拟存储技术”）结合起来，才能对存储体系由完整的理解。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4546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Unix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Posix</a:t>
            </a:r>
            <a:r>
              <a:rPr lang="zh-CN" altLang="en-US" dirty="0" smtClean="0"/>
              <a:t>，</a:t>
            </a:r>
            <a:r>
              <a:rPr lang="en-US" altLang="zh-CN" dirty="0" smtClean="0"/>
              <a:t>Linux</a:t>
            </a:r>
          </a:p>
          <a:p>
            <a:r>
              <a:rPr lang="en-US" altLang="zh-CN" dirty="0" smtClean="0"/>
              <a:t>Ken</a:t>
            </a:r>
            <a:r>
              <a:rPr lang="zh-CN" altLang="en-US" dirty="0" smtClean="0"/>
              <a:t> </a:t>
            </a:r>
            <a:r>
              <a:rPr lang="en-US" altLang="zh-CN" dirty="0" smtClean="0"/>
              <a:t>Thompson,</a:t>
            </a:r>
            <a:r>
              <a:rPr lang="zh-CN" altLang="en-US" dirty="0" smtClean="0"/>
              <a:t> </a:t>
            </a:r>
            <a:r>
              <a:rPr lang="en-US" altLang="zh-CN" dirty="0" smtClean="0"/>
              <a:t>Dennis</a:t>
            </a:r>
            <a:r>
              <a:rPr lang="zh-CN" altLang="en-US" dirty="0" smtClean="0"/>
              <a:t> </a:t>
            </a:r>
            <a:r>
              <a:rPr lang="en-US" altLang="zh-CN" dirty="0" smtClean="0"/>
              <a:t>Ritchie</a:t>
            </a:r>
            <a:r>
              <a:rPr lang="zh-CN" altLang="en-US" dirty="0" smtClean="0"/>
              <a:t>等</a:t>
            </a:r>
            <a:r>
              <a:rPr lang="en-US" altLang="zh-CN" dirty="0" err="1" smtClean="0"/>
              <a:t>multics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hello</a:t>
            </a:r>
            <a:r>
              <a:rPr lang="zh-CN" altLang="en-US" dirty="0" smtClean="0"/>
              <a:t>应用程序其实并没有直接和硬件打交道，而是通过</a:t>
            </a:r>
            <a:r>
              <a:rPr lang="en-US" altLang="zh-CN" dirty="0" smtClean="0"/>
              <a:t>OS</a:t>
            </a:r>
            <a:r>
              <a:rPr lang="zh-CN" altLang="en-US" dirty="0" smtClean="0"/>
              <a:t>（提供的系统调用）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8931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8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网络接口提供了计算机系统间互联协作的可能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29209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禁用网络接口硬件，不足以完成计算机系统间的协作。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TCP/IP</a:t>
            </a:r>
            <a:r>
              <a:rPr lang="zh-CN" altLang="en-US" dirty="0" smtClean="0"/>
              <a:t>系列协议，在网络课程中将会详细解释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040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编程中与性能相关的工作，大多数与并行相关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4949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并行可以在不同层次上展现，各自使用不同的技术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超线程涉及到多个并行执行的硬件线程，其调度不由操作系统负责而是由硬件负责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根据是否有内存访问等停顿而调度执行另一个硬件线程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955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流水大约需要</a:t>
            </a:r>
            <a:r>
              <a:rPr lang="en-US" altLang="zh-CN" dirty="0" smtClean="0"/>
              <a:t>20</a:t>
            </a:r>
            <a:r>
              <a:rPr lang="zh-CN" altLang="en-US" dirty="0" smtClean="0"/>
              <a:t>个周期，同时处理的指令多达</a:t>
            </a:r>
            <a:r>
              <a:rPr lang="en-US" altLang="zh-CN" dirty="0" smtClean="0"/>
              <a:t>100</a:t>
            </a:r>
            <a:r>
              <a:rPr lang="zh-CN" altLang="en-US" dirty="0" smtClean="0"/>
              <a:t>多条，每周期发送</a:t>
            </a:r>
            <a:r>
              <a:rPr lang="en-US" altLang="zh-CN" dirty="0" smtClean="0"/>
              <a:t>2~4</a:t>
            </a:r>
            <a:r>
              <a:rPr lang="zh-CN" altLang="en-US" dirty="0" smtClean="0"/>
              <a:t>条指令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3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mtClean="0">
                <a:latin typeface="Arial" pitchFamily="34" charset="0"/>
              </a:rPr>
              <a:t>UC Berkeley </a:t>
            </a:r>
            <a:r>
              <a:rPr lang="zh-CN" altLang="en-US" smtClean="0">
                <a:latin typeface="Arial" pitchFamily="34" charset="0"/>
              </a:rPr>
              <a:t>的 </a:t>
            </a:r>
            <a:r>
              <a:rPr lang="en-US" altLang="zh-CN" smtClean="0">
                <a:latin typeface="Arial" pitchFamily="34" charset="0"/>
              </a:rPr>
              <a:t>AMP lab</a:t>
            </a:r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64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625475"/>
            <a:ext cx="4979987" cy="3735388"/>
          </a:xfrm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973" y="4713431"/>
            <a:ext cx="5856701" cy="4468710"/>
          </a:xfrm>
          <a:noFill/>
          <a:ln/>
        </p:spPr>
        <p:txBody>
          <a:bodyPr lIns="90045" tIns="44232" rIns="90045" bIns="44232"/>
          <a:lstStyle/>
          <a:p>
            <a:r>
              <a:rPr lang="en-US" altLang="zh-CN" b="1" smtClean="0">
                <a:latin typeface="Arial" pitchFamily="34" charset="0"/>
              </a:rPr>
              <a:t>Merits of Abstraction:</a:t>
            </a:r>
            <a:r>
              <a:rPr lang="en-US" altLang="zh-CN" smtClean="0">
                <a:latin typeface="Arial" pitchFamily="34" charset="0"/>
              </a:rPr>
              <a:t> easy understanding, easy designing, compatibility</a:t>
            </a:r>
          </a:p>
          <a:p>
            <a:r>
              <a:rPr lang="en-US" altLang="zh-CN" b="1" smtClean="0">
                <a:latin typeface="Arial" pitchFamily="34" charset="0"/>
              </a:rPr>
              <a:t>Difference between Architecture and Organization.</a:t>
            </a:r>
          </a:p>
          <a:p>
            <a:r>
              <a:rPr lang="en-US" altLang="zh-CN" b="1" smtClean="0">
                <a:latin typeface="Arial" pitchFamily="34" charset="0"/>
              </a:rPr>
              <a:t>Computer Architecture: 1</a:t>
            </a:r>
            <a:r>
              <a:rPr lang="en-US" altLang="zh-CN" smtClean="0">
                <a:latin typeface="Arial" pitchFamily="34" charset="0"/>
              </a:rPr>
              <a:t>)how the software looks at the hardware? 2) functional, abstract view of hardware reflected in software.</a:t>
            </a:r>
          </a:p>
          <a:p>
            <a:endParaRPr lang="en-US" altLang="zh-CN" smtClean="0">
              <a:latin typeface="Arial" pitchFamily="34" charset="0"/>
            </a:endParaRPr>
          </a:p>
          <a:p>
            <a:r>
              <a:rPr lang="zh-CN" altLang="en-US" smtClean="0">
                <a:latin typeface="Arial" pitchFamily="34" charset="0"/>
              </a:rPr>
              <a:t>每一层用户看到的计算机是不一样的。最终用户工作在应用程序层面，看到的是应用程序虚拟机，只知道如何使用相应的应用程序；应用程序开发人员在程序设计语言层面工作，看到的是高级语言虚拟机，只要会使用各种程序设计语言编程；系统维护人员工作在操作系统层面，看到的是操作系统虚拟机，只要知道系统中的命令和工具如何使用；系统程序员（</a:t>
            </a:r>
            <a:r>
              <a:rPr lang="en-US" altLang="zh-CN" smtClean="0">
                <a:latin typeface="Arial" pitchFamily="34" charset="0"/>
              </a:rPr>
              <a:t>OS</a:t>
            </a:r>
            <a:r>
              <a:rPr lang="zh-CN" altLang="en-US" smtClean="0">
                <a:latin typeface="Arial" pitchFamily="34" charset="0"/>
              </a:rPr>
              <a:t>和编译器开发人员）工作在计算机逻辑结构层面，看到的是汇编语言虚拟机；而汇编语言就是一台计算机指令系统的符号化表示，计算机的功能和性能就由机器的指令系统集中体现出来。</a:t>
            </a:r>
          </a:p>
        </p:txBody>
      </p:sp>
    </p:spTree>
    <p:extLst>
      <p:ext uri="{BB962C8B-B14F-4D97-AF65-F5344CB8AC3E}">
        <p14:creationId xmlns:p14="http://schemas.microsoft.com/office/powerpoint/2010/main" val="69488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优化问题中的</a:t>
            </a:r>
            <a:r>
              <a:rPr lang="en-US" altLang="zh-CN" dirty="0" smtClean="0"/>
              <a:t>1~5</a:t>
            </a:r>
            <a:r>
              <a:rPr lang="zh-CN" altLang="en-US" dirty="0" smtClean="0"/>
              <a:t>需要对编译器产生的代码模板有一定认识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652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此处可以在公共服务器上展示其运行过程，结合执行过程的各个步骤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391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625475"/>
            <a:ext cx="4979987" cy="3735388"/>
          </a:xfrm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2973" y="4713431"/>
            <a:ext cx="5856701" cy="4468710"/>
          </a:xfrm>
          <a:noFill/>
          <a:ln/>
        </p:spPr>
        <p:txBody>
          <a:bodyPr lIns="90045" tIns="44232" rIns="90045" bIns="44232"/>
          <a:lstStyle/>
          <a:p>
            <a:pPr marL="209550" indent="-209550">
              <a:spcBef>
                <a:spcPct val="50000"/>
              </a:spcBef>
            </a:pPr>
            <a:r>
              <a:rPr lang="en-US" altLang="zh-CN" b="1" smtClean="0">
                <a:solidFill>
                  <a:schemeClr val="accent2"/>
                </a:solidFill>
                <a:latin typeface="Arial" pitchFamily="34" charset="0"/>
              </a:rPr>
              <a:t>Hello</a:t>
            </a:r>
            <a:r>
              <a:rPr lang="zh-CN" altLang="en-US" b="1" smtClean="0">
                <a:solidFill>
                  <a:schemeClr val="accent2"/>
                </a:solidFill>
                <a:latin typeface="Arial" pitchFamily="34" charset="0"/>
              </a:rPr>
              <a:t>程序被启动后，计算机的动作过程如下：</a:t>
            </a: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Shell</a:t>
            </a:r>
            <a:r>
              <a:rPr lang="zh-CN" altLang="en-US" b="1" smtClean="0">
                <a:latin typeface="Arial" pitchFamily="34" charset="0"/>
              </a:rPr>
              <a:t>程序读取字符串“</a:t>
            </a:r>
            <a:r>
              <a:rPr lang="en-US" altLang="zh-CN" b="1" smtClean="0">
                <a:latin typeface="Arial" pitchFamily="34" charset="0"/>
              </a:rPr>
              <a:t>./hello</a:t>
            </a:r>
            <a:r>
              <a:rPr lang="zh-CN" altLang="en-US" b="1" smtClean="0">
                <a:latin typeface="Arial" pitchFamily="34" charset="0"/>
              </a:rPr>
              <a:t>”中各字符到寄存器，然后存放到主存；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/>
            <a:r>
              <a:rPr lang="en-US" altLang="zh-CN" b="1" smtClean="0">
                <a:latin typeface="Arial" pitchFamily="34" charset="0"/>
              </a:rPr>
              <a:t>“Enter</a:t>
            </a:r>
            <a:r>
              <a:rPr lang="zh-CN" altLang="en-US" b="1" smtClean="0">
                <a:latin typeface="Arial" pitchFamily="34" charset="0"/>
              </a:rPr>
              <a:t>”键输入后，操作系统内核（载入程序）根据主存中的字符串“</a:t>
            </a:r>
            <a:r>
              <a:rPr lang="en-US" altLang="zh-CN" b="1" smtClean="0">
                <a:latin typeface="Arial" pitchFamily="34" charset="0"/>
              </a:rPr>
              <a:t>hello”</a:t>
            </a:r>
            <a:r>
              <a:rPr lang="zh-CN" altLang="en-US" b="1" smtClean="0">
                <a:latin typeface="Arial" pitchFamily="34" charset="0"/>
              </a:rPr>
              <a:t>到磁盘上找到特定的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目标文件，将其包含的指令代码和数据（“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”）从磁盘读到主存，并将控制权转交给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程序，即将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程序的第一条指令的地址送到</a:t>
            </a:r>
            <a:r>
              <a:rPr lang="en-US" altLang="zh-CN" b="1" smtClean="0">
                <a:latin typeface="Arial" pitchFamily="34" charset="0"/>
              </a:rPr>
              <a:t>PC</a:t>
            </a:r>
            <a:r>
              <a:rPr lang="zh-CN" altLang="en-US" b="1" smtClean="0">
                <a:latin typeface="Arial" pitchFamily="34" charset="0"/>
              </a:rPr>
              <a:t>中；处理器从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主程序的指令代码开始执行；</a:t>
            </a:r>
            <a:r>
              <a:rPr lang="en-US" altLang="zh-CN" b="1" smtClean="0">
                <a:latin typeface="Arial" pitchFamily="34" charset="0"/>
              </a:rPr>
              <a:t>Hello</a:t>
            </a:r>
            <a:r>
              <a:rPr lang="zh-CN" altLang="en-US" b="1" smtClean="0">
                <a:latin typeface="Arial" pitchFamily="34" charset="0"/>
              </a:rPr>
              <a:t>程序将“</a:t>
            </a:r>
            <a:r>
              <a:rPr lang="en-US" altLang="zh-CN" b="1" smtClean="0">
                <a:latin typeface="Arial" pitchFamily="34" charset="0"/>
              </a:rPr>
              <a:t>hello, world\n</a:t>
            </a:r>
            <a:r>
              <a:rPr lang="zh-CN" altLang="en-US" b="1" smtClean="0">
                <a:latin typeface="Arial" pitchFamily="34" charset="0"/>
              </a:rPr>
              <a:t>”串中的字节从主存读到寄存器，再从寄存器输出到显示器上。</a:t>
            </a:r>
            <a:endParaRPr lang="en-US" altLang="zh-CN" b="1" smtClean="0">
              <a:latin typeface="Arial" pitchFamily="34" charset="0"/>
            </a:endParaRPr>
          </a:p>
          <a:p>
            <a:pPr marL="209550" indent="-209550">
              <a:spcBef>
                <a:spcPct val="50000"/>
              </a:spcBef>
            </a:pPr>
            <a:endParaRPr lang="zh-CN" altLang="en-US" smtClean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172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6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本步骤是</a:t>
            </a:r>
            <a:r>
              <a:rPr lang="en-US" altLang="zh-CN" dirty="0" smtClean="0"/>
              <a:t>Shell</a:t>
            </a:r>
            <a:r>
              <a:rPr lang="zh-CN" altLang="en-US" dirty="0" smtClean="0"/>
              <a:t>程序向操作系统要求创建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进程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载入程序的具体过程可以是</a:t>
            </a:r>
            <a:r>
              <a:rPr lang="en-US" altLang="zh-CN" dirty="0" smtClean="0"/>
              <a:t>DMA</a:t>
            </a:r>
            <a:r>
              <a:rPr lang="zh-CN" altLang="en-US" dirty="0" smtClean="0"/>
              <a:t>为主的过程，</a:t>
            </a:r>
            <a:r>
              <a:rPr lang="en-US" altLang="zh-CN" dirty="0" smtClean="0"/>
              <a:t>CPU</a:t>
            </a:r>
            <a:r>
              <a:rPr lang="zh-CN" altLang="en-US" dirty="0" smtClean="0"/>
              <a:t>和</a:t>
            </a:r>
            <a:r>
              <a:rPr lang="en-US" altLang="zh-CN" dirty="0" smtClean="0"/>
              <a:t>OS</a:t>
            </a:r>
            <a:r>
              <a:rPr lang="zh-CN" altLang="en-US" dirty="0" smtClean="0"/>
              <a:t>仅作辅助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1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实际上系统并不允许用户进程直接控制设备来完成输出，</a:t>
            </a:r>
            <a:endParaRPr lang="en-US" altLang="zh-CN" dirty="0" smtClean="0"/>
          </a:p>
          <a:p>
            <a:r>
              <a:rPr lang="zh-CN" altLang="en-US" dirty="0" smtClean="0"/>
              <a:t>而是将“</a:t>
            </a:r>
            <a:r>
              <a:rPr lang="en-US" altLang="zh-CN" dirty="0" smtClean="0"/>
              <a:t>hello, world!</a:t>
            </a:r>
            <a:r>
              <a:rPr lang="zh-CN" altLang="en-US" dirty="0" smtClean="0"/>
              <a:t>”字符串拷贝到内核态，再由内核代码的驱动程序完成输出。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B21687-B0A7-4083-A9B7-8BE7ECAB6D1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A87925-E520-4C73-9EA8-A955DDE7DF8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145EF0-B5BE-4574-9022-E48C979FD8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33D05-72BA-4B2F-B8A6-3A4F0ACD07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9B14B-6E3A-4C0B-8B38-B84BE43C5C2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59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57753-3450-41C8-8B05-01BE0301526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44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896DF-5A19-4640-B5FA-00976208C9DE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4286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E6A6E-F1DB-407F-A51B-772F28F1335D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249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4DFF87-F432-489C-97A8-A2A49E74068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9528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254635-559B-4C5F-864D-CD50D701619F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4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9866F-1CF7-4617-B977-EA500AD9FA75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336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AEDCAB-1955-4AA8-8DB3-30E801E7E726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671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206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4D5D84-F493-480C-9B02-1533CB18E28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Line 7"/>
          <p:cNvSpPr>
            <a:spLocks noChangeShapeType="1"/>
          </p:cNvSpPr>
          <p:nvPr userDrawn="1"/>
        </p:nvSpPr>
        <p:spPr bwMode="auto">
          <a:xfrm>
            <a:off x="323850" y="72870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2504FC-3707-48A9-A472-B58CEEE7477A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3080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0403E-F1A1-472B-8002-1787FF9C17A2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6622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586581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586581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7950E-9D8E-4533-889E-38443A7AF3B1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62660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3957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113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704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3131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95999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26738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607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15D829-A83E-4E18-8E64-A7CC12E225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39655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2766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8567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743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9313" y="836613"/>
            <a:ext cx="4038600" cy="5218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56E237-A1FF-407B-83D2-47F40C09543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0D44C-BA9F-4C06-887F-12B38552A8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B0899-E5D6-41EC-9899-AF72B5F003E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16BFF0-EFD3-4032-AB41-10732D6B42A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28CB37-98C7-4C07-98FA-6D9346702F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15E50-A41F-482D-A622-9F6A097AA5C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517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32340" y="6444335"/>
            <a:ext cx="1054460" cy="277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94F5D9-FB83-46E7-BF5C-D3B53254E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82296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836613"/>
            <a:ext cx="8229600" cy="521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0AD49CAD-A214-44AD-9DE4-006E27BA29F0}" type="slidenum">
              <a:rPr lang="en-US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92150"/>
            <a:ext cx="8496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666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+mj-lt"/>
          <a:ea typeface="黑体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黑体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000" b="1">
          <a:solidFill>
            <a:srgbClr val="CC3300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2000" b="1">
          <a:solidFill>
            <a:srgbClr val="0000CC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•"/>
        <a:defRPr sz="2400" b="1">
          <a:solidFill>
            <a:srgbClr val="0066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–"/>
        <a:defRPr sz="1600" b="1">
          <a:solidFill>
            <a:srgbClr val="CC33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lnSpc>
          <a:spcPct val="115000"/>
        </a:lnSpc>
        <a:spcBef>
          <a:spcPct val="20000"/>
        </a:spcBef>
        <a:spcAft>
          <a:spcPct val="0"/>
        </a:spcAft>
        <a:buChar char="»"/>
        <a:defRPr sz="1500" b="1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2021/3/22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  <a:latin typeface="Calibri"/>
                <a:ea typeface="宋体"/>
              </a:rPr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07509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05045" y="818710"/>
            <a:ext cx="7772400" cy="2395976"/>
          </a:xfrm>
        </p:spPr>
        <p:txBody>
          <a:bodyPr/>
          <a:lstStyle/>
          <a:p>
            <a:r>
              <a:rPr lang="zh-CN" altLang="en-US" sz="8000" baseline="30000" dirty="0" smtClean="0">
                <a:solidFill>
                  <a:srgbClr val="0070C0"/>
                </a:solidFill>
              </a:rPr>
              <a:t>计算机系统（</a:t>
            </a:r>
            <a:r>
              <a:rPr lang="zh-CN" altLang="en-US" sz="8000" baseline="30000" dirty="0">
                <a:solidFill>
                  <a:srgbClr val="0070C0"/>
                </a:solidFill>
              </a:rPr>
              <a:t>二</a:t>
            </a:r>
            <a:r>
              <a:rPr lang="zh-CN" altLang="en-US" sz="8000" baseline="30000" dirty="0" smtClean="0">
                <a:solidFill>
                  <a:srgbClr val="0070C0"/>
                </a:solidFill>
              </a:rPr>
              <a:t>）</a:t>
            </a:r>
            <a:r>
              <a:rPr lang="en-US" altLang="zh-CN" sz="8000" baseline="30000" dirty="0" smtClean="0">
                <a:solidFill>
                  <a:srgbClr val="0070C0"/>
                </a:solidFill>
              </a:rPr>
              <a:t/>
            </a:r>
            <a:br>
              <a:rPr lang="en-US" altLang="zh-CN" sz="8000" baseline="30000" dirty="0" smtClean="0">
                <a:solidFill>
                  <a:srgbClr val="0070C0"/>
                </a:solidFill>
              </a:rPr>
            </a:br>
            <a:r>
              <a:rPr lang="en-US" altLang="zh-CN" sz="4800" baseline="30000" dirty="0">
                <a:solidFill>
                  <a:srgbClr val="0070C0"/>
                </a:solidFill>
              </a:rPr>
              <a:t>COMPUTER SYSTEMS II: </a:t>
            </a:r>
            <a:r>
              <a:rPr lang="en-US" altLang="zh-CN" sz="4800" baseline="30000" dirty="0" smtClean="0">
                <a:solidFill>
                  <a:srgbClr val="0070C0"/>
                </a:solidFill>
              </a:rPr>
              <a:t/>
            </a:r>
            <a:br>
              <a:rPr lang="en-US" altLang="zh-CN" sz="4800" baseline="30000" dirty="0" smtClean="0">
                <a:solidFill>
                  <a:srgbClr val="0070C0"/>
                </a:solidFill>
              </a:rPr>
            </a:br>
            <a:r>
              <a:rPr lang="en-US" altLang="zh-CN" sz="4800" baseline="30000" dirty="0" smtClean="0">
                <a:solidFill>
                  <a:srgbClr val="0070C0"/>
                </a:solidFill>
              </a:rPr>
              <a:t>ARCHITECTURE </a:t>
            </a:r>
            <a:r>
              <a:rPr lang="en-US" altLang="zh-CN" sz="4800" baseline="30000" dirty="0">
                <a:solidFill>
                  <a:srgbClr val="0070C0"/>
                </a:solidFill>
              </a:rPr>
              <a:t>AND PROGRAMMING</a:t>
            </a:r>
            <a:endParaRPr lang="zh-CN" altLang="en-US" sz="4800" baseline="30000" dirty="0">
              <a:solidFill>
                <a:srgbClr val="0070C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56765" y="6356867"/>
            <a:ext cx="6400800" cy="452076"/>
          </a:xfrm>
        </p:spPr>
        <p:txBody>
          <a:bodyPr/>
          <a:lstStyle/>
          <a:p>
            <a:pPr algn="r"/>
            <a:r>
              <a:rPr lang="zh-CN" altLang="en-US" dirty="0" smtClean="0"/>
              <a:t>深圳大学计算机与软件学院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C9487D-EDE6-4240-988C-9B3801F6C3FE}" type="slidenum">
              <a:rPr lang="zh-CN" altLang="en-US" smtClean="0"/>
              <a:pPr>
                <a:defRPr/>
              </a:pPr>
              <a:t>1</a:t>
            </a:fld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1750" y="3969060"/>
            <a:ext cx="5429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主 讲 老师： </a:t>
            </a:r>
            <a:r>
              <a:rPr lang="zh-CN" altLang="en-US" sz="2400" dirty="0">
                <a:latin typeface="+mn-ea"/>
                <a:ea typeface="+mn-ea"/>
              </a:rPr>
              <a:t>刘刚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办  公  室： </a:t>
            </a:r>
            <a:r>
              <a:rPr lang="zh-CN" altLang="en-US" sz="2400" dirty="0">
                <a:latin typeface="+mn-ea"/>
                <a:ea typeface="+mn-ea"/>
              </a:rPr>
              <a:t>下文山</a:t>
            </a:r>
            <a:r>
              <a:rPr lang="zh-CN" altLang="en-US" sz="2400" dirty="0" smtClean="0">
                <a:latin typeface="+mn-ea"/>
                <a:ea typeface="+mn-ea"/>
              </a:rPr>
              <a:t>湖边实验室</a:t>
            </a:r>
            <a:r>
              <a:rPr lang="en-US" altLang="zh-CN" sz="2400" dirty="0" smtClean="0">
                <a:latin typeface="+mn-ea"/>
                <a:ea typeface="+mn-ea"/>
              </a:rPr>
              <a:t>201</a:t>
            </a:r>
          </a:p>
          <a:p>
            <a:r>
              <a:rPr lang="zh-CN" altLang="en-US" sz="2400" dirty="0" smtClean="0">
                <a:latin typeface="+mn-ea"/>
                <a:ea typeface="+mn-ea"/>
              </a:rPr>
              <a:t>实验课地</a:t>
            </a:r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点</a:t>
            </a:r>
            <a:r>
              <a:rPr lang="zh-CN" altLang="en-US" sz="2400" dirty="0" smtClean="0">
                <a:latin typeface="+mn-ea"/>
                <a:ea typeface="+mn-ea"/>
              </a:rPr>
              <a:t>： </a:t>
            </a:r>
            <a:r>
              <a:rPr lang="zh-CN" altLang="en-US" sz="2400" dirty="0">
                <a:latin typeface="+mn-ea"/>
                <a:ea typeface="+mn-ea"/>
              </a:rPr>
              <a:t>单</a:t>
            </a:r>
            <a:r>
              <a:rPr lang="zh-CN" altLang="en-US" sz="2400" dirty="0" smtClean="0">
                <a:latin typeface="+mn-ea"/>
                <a:ea typeface="+mn-ea"/>
              </a:rPr>
              <a:t>周南区</a:t>
            </a:r>
            <a:r>
              <a:rPr lang="en-US" altLang="zh-CN" sz="2400" dirty="0" smtClean="0">
                <a:latin typeface="+mn-ea"/>
                <a:ea typeface="+mn-ea"/>
              </a:rPr>
              <a:t>240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n-ea"/>
                <a:ea typeface="+mn-ea"/>
              </a:rPr>
              <a:t>第一周的实验课不用上</a:t>
            </a:r>
            <a:endParaRPr lang="zh-CN" altLang="en-US" sz="24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06802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547" y="240995"/>
            <a:ext cx="475202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spc="-150" dirty="0" smtClean="0"/>
              <a:t>计算机系统</a:t>
            </a:r>
            <a:r>
              <a:rPr lang="en-US" altLang="zh-CN" sz="1800" b="1" spc="-150" dirty="0" smtClean="0"/>
              <a:t>(3)</a:t>
            </a:r>
            <a:r>
              <a:rPr lang="zh-CN" altLang="zh-CN" sz="1800" b="1" spc="-150" dirty="0" smtClean="0"/>
              <a:t>教学</a:t>
            </a:r>
            <a:r>
              <a:rPr lang="zh-CN" altLang="zh-CN" sz="1800" b="1" spc="-150" dirty="0"/>
              <a:t>内容：</a:t>
            </a:r>
            <a:endParaRPr lang="zh-CN" altLang="zh-CN" sz="1800" spc="-150" dirty="0"/>
          </a:p>
          <a:p>
            <a:pPr marL="0" indent="0">
              <a:buNone/>
            </a:pPr>
            <a:r>
              <a:rPr lang="en-US" altLang="zh-CN" sz="1800" spc="-150" dirty="0"/>
              <a:t>1</a:t>
            </a:r>
            <a:r>
              <a:rPr lang="zh-CN" altLang="zh-CN" sz="1800" spc="-150" dirty="0"/>
              <a:t>、</a:t>
            </a:r>
            <a:r>
              <a:rPr lang="zh-CN" altLang="zh-CN" sz="1800" b="1" spc="-150" dirty="0" smtClean="0"/>
              <a:t>计算机</a:t>
            </a:r>
            <a:r>
              <a:rPr lang="zh-CN" altLang="zh-CN" sz="1800" b="1" dirty="0" smtClean="0"/>
              <a:t>概要</a:t>
            </a:r>
            <a:r>
              <a:rPr lang="zh-CN" altLang="zh-CN" sz="1800" b="1" dirty="0"/>
              <a:t>与技术</a:t>
            </a:r>
            <a:endParaRPr lang="zh-CN" altLang="zh-CN" sz="1800" b="1" spc="-15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）计算机系统结构中的</a:t>
            </a:r>
            <a:r>
              <a:rPr lang="en-US" altLang="zh-CN" sz="1800" dirty="0"/>
              <a:t>8</a:t>
            </a:r>
            <a:r>
              <a:rPr lang="zh-CN" altLang="zh-CN" sz="1800" dirty="0"/>
              <a:t>个设计思想； 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）程序和硬件概念；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）处理器和存储器制造技术；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）性能与功耗墙；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</a:t>
            </a:r>
            <a:r>
              <a:rPr lang="en-US" altLang="zh-CN" sz="1800" dirty="0"/>
              <a:t>SPEC</a:t>
            </a:r>
            <a:r>
              <a:rPr lang="zh-CN" altLang="zh-CN" sz="1800" dirty="0"/>
              <a:t>实例（例如</a:t>
            </a:r>
            <a:r>
              <a:rPr lang="en-US" altLang="zh-CN" sz="1800" dirty="0"/>
              <a:t>Intel Core i7 </a:t>
            </a:r>
            <a:r>
              <a:rPr lang="zh-CN" altLang="zh-CN" sz="1800" dirty="0"/>
              <a:t>）</a:t>
            </a:r>
          </a:p>
          <a:p>
            <a:pPr marL="0" indent="0">
              <a:buNone/>
            </a:pPr>
            <a:r>
              <a:rPr lang="en-US" altLang="zh-CN" sz="1800" spc="-150" dirty="0" smtClean="0"/>
              <a:t>2</a:t>
            </a:r>
            <a:r>
              <a:rPr lang="zh-CN" altLang="zh-CN" sz="1800" spc="-150" dirty="0" smtClean="0"/>
              <a:t>、</a:t>
            </a:r>
            <a:r>
              <a:rPr lang="en-US" altLang="zh-CN" sz="1800" b="1" dirty="0"/>
              <a:t>MIPS</a:t>
            </a:r>
            <a:r>
              <a:rPr lang="zh-CN" altLang="zh-CN" sz="1800" b="1" dirty="0"/>
              <a:t>的</a:t>
            </a:r>
            <a:r>
              <a:rPr lang="en-US" altLang="zh-CN" sz="1800" b="1" dirty="0" smtClean="0"/>
              <a:t>ISA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）指令集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）运算与操作数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）指令表示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）决策指令及函数调用</a:t>
            </a:r>
          </a:p>
          <a:p>
            <a:pPr marL="0" indent="0">
              <a:buNone/>
            </a:pPr>
            <a:r>
              <a:rPr lang="en-US" altLang="zh-CN" sz="1800" spc="-150" dirty="0" smtClean="0"/>
              <a:t>3</a:t>
            </a:r>
            <a:r>
              <a:rPr lang="zh-CN" altLang="zh-CN" sz="1800" spc="-150" dirty="0" smtClean="0"/>
              <a:t>、</a:t>
            </a:r>
            <a:r>
              <a:rPr lang="zh-CN" altLang="zh-CN" sz="1800" b="1" dirty="0"/>
              <a:t>算术运算</a:t>
            </a:r>
            <a:r>
              <a:rPr lang="zh-CN" altLang="zh-CN" sz="1800" b="1" dirty="0" smtClean="0"/>
              <a:t>（只</a:t>
            </a:r>
            <a:r>
              <a:rPr lang="zh-CN" altLang="en-US" sz="1800" b="1" dirty="0" smtClean="0"/>
              <a:t>讲</a:t>
            </a:r>
            <a:r>
              <a:rPr lang="zh-CN" altLang="zh-CN" sz="1800" b="1" dirty="0" smtClean="0"/>
              <a:t>整数</a:t>
            </a:r>
            <a:r>
              <a:rPr lang="zh-CN" altLang="zh-CN" sz="1800" b="1" dirty="0"/>
              <a:t>乘除法逻辑</a:t>
            </a:r>
            <a:r>
              <a:rPr lang="zh-CN" altLang="zh-CN" sz="1800" b="1" dirty="0" smtClean="0"/>
              <a:t>）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整数乘法</a:t>
            </a:r>
            <a:r>
              <a:rPr lang="zh-CN" altLang="zh-CN" sz="1800" dirty="0" smtClean="0"/>
              <a:t>部件</a:t>
            </a:r>
            <a:r>
              <a:rPr lang="zh-CN" altLang="en-US" sz="1800" dirty="0" smtClean="0"/>
              <a:t>的原理及</a:t>
            </a:r>
            <a:r>
              <a:rPr lang="zh-CN" altLang="zh-CN" sz="1800" dirty="0" smtClean="0"/>
              <a:t>实现</a:t>
            </a:r>
            <a:r>
              <a:rPr lang="zh-CN" altLang="zh-CN" sz="1800" dirty="0"/>
              <a:t>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 smtClean="0"/>
              <a:t>）整数</a:t>
            </a:r>
            <a:r>
              <a:rPr lang="zh-CN" altLang="en-US" sz="1800" dirty="0" smtClean="0"/>
              <a:t>除</a:t>
            </a:r>
            <a:r>
              <a:rPr lang="zh-CN" altLang="zh-CN" sz="1800" dirty="0" smtClean="0"/>
              <a:t>法</a:t>
            </a:r>
            <a:r>
              <a:rPr lang="zh-CN" altLang="zh-CN" sz="1800" dirty="0"/>
              <a:t>部件</a:t>
            </a:r>
            <a:r>
              <a:rPr lang="zh-CN" altLang="en-US" sz="1800" dirty="0"/>
              <a:t>的原理</a:t>
            </a:r>
            <a:r>
              <a:rPr lang="zh-CN" altLang="zh-CN" sz="1800" dirty="0" smtClean="0"/>
              <a:t>实现</a:t>
            </a:r>
            <a:r>
              <a:rPr lang="zh-CN" altLang="zh-CN" sz="1800" dirty="0"/>
              <a:t>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 smtClean="0"/>
              <a:t>）</a:t>
            </a:r>
            <a:r>
              <a:rPr lang="zh-CN" altLang="zh-CN" sz="1800" dirty="0"/>
              <a:t>浮点加法部件的工作原理</a:t>
            </a:r>
            <a:r>
              <a:rPr lang="zh-CN" altLang="zh-CN" sz="1800" dirty="0" smtClean="0"/>
              <a:t>；</a:t>
            </a:r>
            <a:endParaRPr lang="zh-CN" altLang="zh-CN" sz="1800" dirty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 smtClean="0"/>
              <a:t>）</a:t>
            </a:r>
            <a:r>
              <a:rPr lang="en-US" altLang="zh-CN" sz="1800" dirty="0"/>
              <a:t> X86</a:t>
            </a:r>
            <a:r>
              <a:rPr lang="zh-CN" altLang="zh-CN" sz="1800" dirty="0"/>
              <a:t>的</a:t>
            </a:r>
            <a:r>
              <a:rPr lang="en-US" altLang="zh-CN" sz="1800" dirty="0"/>
              <a:t>SIMD</a:t>
            </a:r>
            <a:r>
              <a:rPr lang="zh-CN" altLang="zh-CN" sz="1800" dirty="0"/>
              <a:t>指令级子字并行</a:t>
            </a:r>
            <a:r>
              <a:rPr lang="zh-CN" altLang="zh-CN" sz="1800" dirty="0" smtClean="0"/>
              <a:t>技术；</a:t>
            </a:r>
            <a:endParaRPr lang="zh-CN" altLang="zh-CN" sz="18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87035" y="0"/>
            <a:ext cx="4455495" cy="66497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800" b="1" spc="-150" dirty="0" smtClean="0"/>
              <a:t>4</a:t>
            </a:r>
            <a:r>
              <a:rPr lang="zh-CN" altLang="zh-CN" sz="1800" b="1" spc="-150" dirty="0" smtClean="0"/>
              <a:t>、</a:t>
            </a:r>
            <a:r>
              <a:rPr lang="zh-CN" altLang="zh-CN" sz="1800" b="1" dirty="0"/>
              <a:t>处理器</a:t>
            </a:r>
            <a:r>
              <a:rPr lang="zh-CN" altLang="zh-CN" sz="1800" b="1" dirty="0" smtClean="0"/>
              <a:t>结构</a:t>
            </a:r>
            <a:endParaRPr lang="en-US" altLang="zh-CN" sz="1800" b="1" dirty="0" smtClean="0"/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）逻辑设计的一般方法；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）建立数据通路；简单的实现机制；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）流水线概述；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）流水线数据通路及其控制；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）数据竞争</a:t>
            </a:r>
            <a:r>
              <a:rPr lang="en-US" altLang="zh-CN" sz="1800" dirty="0"/>
              <a:t>/</a:t>
            </a:r>
            <a:r>
              <a:rPr lang="zh-CN" altLang="zh-CN" sz="1800" dirty="0"/>
              <a:t>冒险（旁路与阻塞）；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）控制冒险；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）异常；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）指令级并行；</a:t>
            </a:r>
          </a:p>
          <a:p>
            <a:pPr marL="0" indent="0">
              <a:buNone/>
            </a:pP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）实例分析。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800" spc="-150" dirty="0" smtClean="0"/>
              <a:t>5</a:t>
            </a:r>
            <a:r>
              <a:rPr lang="zh-CN" altLang="zh-CN" sz="1800" spc="-150" dirty="0" smtClean="0"/>
              <a:t>、</a:t>
            </a:r>
            <a:r>
              <a:rPr lang="zh-CN" altLang="zh-CN" sz="1800" b="1" dirty="0" smtClean="0"/>
              <a:t>存储层次</a:t>
            </a:r>
            <a:r>
              <a:rPr lang="zh-CN" altLang="en-US" sz="1800" b="1" dirty="0" smtClean="0"/>
              <a:t>体系</a:t>
            </a:r>
            <a:endParaRPr lang="zh-CN" altLang="zh-CN" sz="1800" spc="-150" dirty="0"/>
          </a:p>
          <a:p>
            <a:pPr marL="0" indent="0">
              <a:buNone/>
            </a:pPr>
            <a:r>
              <a:rPr lang="en-US" altLang="zh-CN" sz="1800" dirty="0" smtClean="0"/>
              <a:t> </a:t>
            </a:r>
            <a:r>
              <a:rPr lang="zh-CN" altLang="zh-CN" sz="1800" dirty="0" smtClean="0"/>
              <a:t>（</a:t>
            </a:r>
            <a:r>
              <a:rPr lang="en-US" altLang="zh-CN" sz="1800" dirty="0"/>
              <a:t>1</a:t>
            </a:r>
            <a:r>
              <a:rPr lang="zh-CN" altLang="zh-CN" sz="1800" dirty="0"/>
              <a:t>）存储技术；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2</a:t>
            </a:r>
            <a:r>
              <a:rPr lang="zh-CN" altLang="zh-CN" sz="1800" dirty="0"/>
              <a:t>）</a:t>
            </a:r>
            <a:r>
              <a:rPr lang="en-US" altLang="zh-CN" sz="1800" dirty="0"/>
              <a:t>cache</a:t>
            </a:r>
            <a:r>
              <a:rPr lang="zh-CN" altLang="zh-CN" sz="1800" dirty="0"/>
              <a:t>工作原理；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3</a:t>
            </a:r>
            <a:r>
              <a:rPr lang="zh-CN" altLang="zh-CN" sz="1800" dirty="0"/>
              <a:t>）</a:t>
            </a:r>
            <a:r>
              <a:rPr lang="en-US" altLang="zh-CN" sz="1800" dirty="0"/>
              <a:t>cache</a:t>
            </a:r>
            <a:r>
              <a:rPr lang="zh-CN" altLang="zh-CN" sz="1800" dirty="0"/>
              <a:t>性能评估与改进；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4</a:t>
            </a:r>
            <a:r>
              <a:rPr lang="zh-CN" altLang="zh-CN" sz="1800" dirty="0"/>
              <a:t>）可信存储层次；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5</a:t>
            </a:r>
            <a:r>
              <a:rPr lang="zh-CN" altLang="zh-CN" sz="1800" dirty="0"/>
              <a:t>）虚拟存储器；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6</a:t>
            </a:r>
            <a:r>
              <a:rPr lang="zh-CN" altLang="zh-CN" sz="1800" dirty="0"/>
              <a:t>）存储层次结构的一般框架；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7</a:t>
            </a:r>
            <a:r>
              <a:rPr lang="zh-CN" altLang="zh-CN" sz="1800" dirty="0"/>
              <a:t>）</a:t>
            </a:r>
            <a:r>
              <a:rPr lang="en-US" altLang="zh-CN" sz="1800" dirty="0"/>
              <a:t>cache</a:t>
            </a:r>
            <a:r>
              <a:rPr lang="zh-CN" altLang="zh-CN" sz="1800" dirty="0"/>
              <a:t>状态管理；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8</a:t>
            </a:r>
            <a:r>
              <a:rPr lang="zh-CN" altLang="zh-CN" sz="1800" dirty="0"/>
              <a:t>）并行与存储结构；</a:t>
            </a:r>
          </a:p>
          <a:p>
            <a:pPr marL="0" indent="0">
              <a:buNone/>
            </a:pPr>
            <a:r>
              <a:rPr lang="en-US" altLang="zh-CN" sz="1800" dirty="0"/>
              <a:t>  </a:t>
            </a:r>
            <a:r>
              <a:rPr lang="zh-CN" altLang="zh-CN" sz="1800" dirty="0"/>
              <a:t>（</a:t>
            </a:r>
            <a:r>
              <a:rPr lang="en-US" altLang="zh-CN" sz="1800" dirty="0"/>
              <a:t>9</a:t>
            </a:r>
            <a:r>
              <a:rPr lang="zh-CN" altLang="zh-CN" sz="1800" dirty="0"/>
              <a:t>）</a:t>
            </a:r>
            <a:r>
              <a:rPr lang="en-US" altLang="zh-CN" sz="1800" dirty="0"/>
              <a:t>cache</a:t>
            </a:r>
            <a:r>
              <a:rPr lang="zh-CN" altLang="zh-CN" sz="1800" dirty="0"/>
              <a:t>分块与矩阵运算。</a:t>
            </a:r>
          </a:p>
        </p:txBody>
      </p:sp>
    </p:spTree>
    <p:extLst>
      <p:ext uri="{BB962C8B-B14F-4D97-AF65-F5344CB8AC3E}">
        <p14:creationId xmlns:p14="http://schemas.microsoft.com/office/powerpoint/2010/main" val="251252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计算机系统基础</a:t>
            </a:r>
            <a:r>
              <a:rPr lang="en-US" altLang="zh-CN" sz="3200" smtClean="0">
                <a:latin typeface="黑体"/>
              </a:rPr>
              <a:t>—</a:t>
            </a:r>
            <a:r>
              <a:rPr lang="zh-CN" altLang="en-US" sz="3200" smtClean="0">
                <a:solidFill>
                  <a:srgbClr val="0066CC"/>
                </a:solidFill>
              </a:rPr>
              <a:t>从程序员角度认识系统</a:t>
            </a:r>
          </a:p>
        </p:txBody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525" y="818710"/>
            <a:ext cx="8461375" cy="571492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目标：</a:t>
            </a:r>
          </a:p>
          <a:p>
            <a:pPr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          培养学生的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系统能力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，使其成为一个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“高效”程序员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，在程序调试、性能提升、程序移植和健壮性等方面成为高手；建立扎实的计算机系统概念，为后续的</a:t>
            </a:r>
            <a:r>
              <a:rPr lang="en-US" altLang="zh-CN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、编译、体系结构等课程打下坚实基础</a:t>
            </a: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以 </a:t>
            </a:r>
            <a:r>
              <a:rPr lang="en-US" altLang="zh-CN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IA-32+Linux+C+gcc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为平台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solidFill>
                  <a:srgbClr val="0000FF"/>
                </a:solidFill>
                <a:ea typeface="微软雅黑" pitchFamily="34" charset="-122"/>
              </a:rPr>
              <a:t>主要内容：描述程序执行的底层机制</a:t>
            </a:r>
            <a:endParaRPr lang="en-US" altLang="zh-CN" dirty="0" smtClean="0">
              <a:solidFill>
                <a:srgbClr val="0000FF"/>
              </a:solidFill>
              <a:ea typeface="微软雅黑" pitchFamily="34" charset="-122"/>
            </a:endParaRPr>
          </a:p>
          <a:p>
            <a:pPr>
              <a:lnSpc>
                <a:spcPct val="105000"/>
              </a:lnSpc>
              <a:spcBef>
                <a:spcPct val="30000"/>
              </a:spcBef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思路：</a:t>
            </a:r>
          </a:p>
          <a:p>
            <a:pPr>
              <a:lnSpc>
                <a:spcPct val="105000"/>
              </a:lnSpc>
              <a:spcBef>
                <a:spcPct val="30000"/>
              </a:spcBef>
              <a:buFontTx/>
              <a:buNone/>
            </a:pPr>
            <a:r>
              <a:rPr lang="zh-CN" altLang="en-US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在程序与执行机制之间的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建立关联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强化理解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而不是记忆</a:t>
            </a:r>
          </a:p>
        </p:txBody>
      </p:sp>
    </p:spTree>
    <p:extLst>
      <p:ext uri="{BB962C8B-B14F-4D97-AF65-F5344CB8AC3E}">
        <p14:creationId xmlns:p14="http://schemas.microsoft.com/office/powerpoint/2010/main" val="22185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126" name="Picture 30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1163" y="2889250"/>
            <a:ext cx="6192837" cy="2339975"/>
          </a:xfrm>
          <a:prstGeom prst="rect">
            <a:avLst/>
          </a:prstGeom>
          <a:noFill/>
        </p:spPr>
      </p:pic>
      <p:sp>
        <p:nvSpPr>
          <p:cNvPr id="516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>
            <a:noAutofit/>
          </a:bodyPr>
          <a:lstStyle/>
          <a:p>
            <a:r>
              <a:rPr lang="zh-CN" altLang="en-US" dirty="0" smtClean="0"/>
              <a:t>课程内容概要</a:t>
            </a:r>
          </a:p>
        </p:txBody>
      </p:sp>
      <p:sp>
        <p:nvSpPr>
          <p:cNvPr id="516100" name="Rectangle 4"/>
          <p:cNvSpPr>
            <a:spLocks noChangeArrowheads="1"/>
          </p:cNvSpPr>
          <p:nvPr/>
        </p:nvSpPr>
        <p:spPr bwMode="auto">
          <a:xfrm>
            <a:off x="179388" y="819150"/>
            <a:ext cx="4167187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/*---sum.c---*/</a:t>
            </a:r>
          </a:p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200" b="1"/>
              <a:t>int sum(int a[ ], unsigned len)</a:t>
            </a:r>
          </a:p>
          <a:p>
            <a:pPr marL="342900" indent="-342900" eaLnBrk="0" hangingPunct="0"/>
            <a:r>
              <a:rPr lang="en-US" altLang="zh-CN" sz="2200" b="1"/>
              <a:t>{</a:t>
            </a:r>
          </a:p>
          <a:p>
            <a:pPr marL="342900" indent="-342900" eaLnBrk="0" hangingPunct="0"/>
            <a:r>
              <a:rPr lang="en-US" altLang="zh-CN" sz="2200" b="1"/>
              <a:t>	int 	i</a:t>
            </a:r>
            <a:r>
              <a:rPr lang="zh-CN" altLang="en-US" sz="2200" b="1"/>
              <a:t>，</a:t>
            </a:r>
            <a:r>
              <a:rPr lang="en-US" altLang="zh-CN" sz="2200" b="1"/>
              <a:t>sum = 0;</a:t>
            </a:r>
          </a:p>
          <a:p>
            <a:pPr marL="342900" indent="-342900" eaLnBrk="0" hangingPunct="0"/>
            <a:r>
              <a:rPr lang="en-US" altLang="zh-CN" sz="2200" b="1"/>
              <a:t>	for	(i = 0; i &lt;= len–1; i++)</a:t>
            </a:r>
          </a:p>
          <a:p>
            <a:pPr marL="342900" indent="-342900" eaLnBrk="0" hangingPunct="0"/>
            <a:r>
              <a:rPr lang="en-US" altLang="zh-CN" sz="2200" b="1"/>
              <a:t>      	sum += a[i];</a:t>
            </a:r>
          </a:p>
          <a:p>
            <a:pPr marL="342900" indent="-342900" eaLnBrk="0" hangingPunct="0"/>
            <a:r>
              <a:rPr lang="en-US" altLang="zh-CN" sz="2200" b="1"/>
              <a:t>	return sum;</a:t>
            </a:r>
          </a:p>
          <a:p>
            <a:pPr marL="342900" indent="-342900" eaLnBrk="0" hangingPunct="0"/>
            <a:r>
              <a:rPr lang="en-US" altLang="zh-CN" sz="2200" b="1"/>
              <a:t>}</a:t>
            </a:r>
            <a:endParaRPr lang="zh-CN" altLang="en-US" sz="2200" b="1"/>
          </a:p>
        </p:txBody>
      </p:sp>
      <p:sp>
        <p:nvSpPr>
          <p:cNvPr id="516102" name="Rectangle 6"/>
          <p:cNvSpPr>
            <a:spLocks noChangeArrowheads="1"/>
          </p:cNvSpPr>
          <p:nvPr/>
        </p:nvSpPr>
        <p:spPr bwMode="auto">
          <a:xfrm>
            <a:off x="206375" y="3833813"/>
            <a:ext cx="3376613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>
                <a:solidFill>
                  <a:schemeClr val="accent2"/>
                </a:solidFill>
              </a:rPr>
              <a:t>/*---main.c---*/</a:t>
            </a:r>
          </a:p>
          <a:p>
            <a:pPr marL="342900" indent="-342900" eaLnBrk="0" hangingPunct="0">
              <a:spcBef>
                <a:spcPct val="10000"/>
              </a:spcBef>
            </a:pPr>
            <a:r>
              <a:rPr lang="en-US" altLang="zh-CN" sz="2200" b="1"/>
              <a:t>int main()</a:t>
            </a:r>
            <a:endParaRPr lang="zh-CN" altLang="en-US" sz="2200" b="1"/>
          </a:p>
          <a:p>
            <a:pPr marL="342900" indent="-342900" eaLnBrk="0" hangingPunct="0"/>
            <a:r>
              <a:rPr lang="en-US" altLang="zh-CN" sz="2200" b="1"/>
              <a:t>{</a:t>
            </a:r>
          </a:p>
          <a:p>
            <a:pPr marL="342900" indent="-342900" eaLnBrk="0" hangingPunct="0"/>
            <a:r>
              <a:rPr lang="en-US" altLang="zh-CN" sz="2200" b="1"/>
              <a:t>	int 	a[1]={100};</a:t>
            </a:r>
          </a:p>
          <a:p>
            <a:pPr marL="342900" indent="-342900" eaLnBrk="0" hangingPunct="0"/>
            <a:r>
              <a:rPr lang="en-US" altLang="zh-CN" sz="2200" b="1"/>
              <a:t>	int   sum; sum=sum(a,0);</a:t>
            </a:r>
          </a:p>
          <a:p>
            <a:pPr marL="342900" indent="-342900" eaLnBrk="0" hangingPunct="0"/>
            <a:r>
              <a:rPr lang="en-US" altLang="zh-CN" sz="2200" b="1"/>
              <a:t>    printf(“%d”,sum);</a:t>
            </a:r>
          </a:p>
          <a:p>
            <a:pPr marL="342900" indent="-342900" eaLnBrk="0" hangingPunct="0"/>
            <a:r>
              <a:rPr lang="en-US" altLang="zh-CN" sz="2200" b="1"/>
              <a:t>}</a:t>
            </a:r>
            <a:endParaRPr lang="zh-CN" altLang="en-US" sz="2200" b="1"/>
          </a:p>
        </p:txBody>
      </p:sp>
      <p:grpSp>
        <p:nvGrpSpPr>
          <p:cNvPr id="516127" name="Group 31"/>
          <p:cNvGrpSpPr>
            <a:grpSpLocks/>
          </p:cNvGrpSpPr>
          <p:nvPr/>
        </p:nvGrpSpPr>
        <p:grpSpPr bwMode="auto">
          <a:xfrm>
            <a:off x="2006600" y="819150"/>
            <a:ext cx="6075363" cy="4454525"/>
            <a:chOff x="1264" y="516"/>
            <a:chExt cx="3827" cy="2806"/>
          </a:xfrm>
        </p:grpSpPr>
        <p:sp>
          <p:nvSpPr>
            <p:cNvPr id="516104" name="Line 8"/>
            <p:cNvSpPr>
              <a:spLocks noChangeShapeType="1"/>
            </p:cNvSpPr>
            <p:nvPr/>
          </p:nvSpPr>
          <p:spPr bwMode="auto">
            <a:xfrm>
              <a:off x="1264" y="3294"/>
              <a:ext cx="31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6" name="Line 10"/>
            <p:cNvSpPr>
              <a:spLocks noChangeShapeType="1"/>
            </p:cNvSpPr>
            <p:nvPr/>
          </p:nvSpPr>
          <p:spPr bwMode="auto">
            <a:xfrm flipV="1">
              <a:off x="1576" y="686"/>
              <a:ext cx="1786" cy="26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7" name="Text Box 11"/>
            <p:cNvSpPr txBox="1">
              <a:spLocks noChangeArrowheads="1"/>
            </p:cNvSpPr>
            <p:nvPr/>
          </p:nvSpPr>
          <p:spPr bwMode="auto">
            <a:xfrm>
              <a:off x="3334" y="516"/>
              <a:ext cx="175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数据的表示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（第</a:t>
              </a:r>
              <a:r>
                <a:rPr lang="en-US" altLang="zh-CN" sz="2000" b="1" dirty="0">
                  <a:solidFill>
                    <a:schemeClr val="accent4"/>
                  </a:solidFill>
                  <a:ea typeface="微软雅黑" pitchFamily="34" charset="-122"/>
                </a:rPr>
                <a:t>2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章）</a:t>
              </a:r>
            </a:p>
          </p:txBody>
        </p:sp>
      </p:grpSp>
      <p:grpSp>
        <p:nvGrpSpPr>
          <p:cNvPr id="516128" name="Group 32"/>
          <p:cNvGrpSpPr>
            <a:grpSpLocks/>
          </p:cNvGrpSpPr>
          <p:nvPr/>
        </p:nvGrpSpPr>
        <p:grpSpPr bwMode="auto">
          <a:xfrm>
            <a:off x="1150938" y="1223963"/>
            <a:ext cx="7156450" cy="1755775"/>
            <a:chOff x="725" y="771"/>
            <a:chExt cx="4508" cy="1106"/>
          </a:xfrm>
        </p:grpSpPr>
        <p:sp>
          <p:nvSpPr>
            <p:cNvPr id="516108" name="Line 12"/>
            <p:cNvSpPr>
              <a:spLocks noChangeShapeType="1"/>
            </p:cNvSpPr>
            <p:nvPr/>
          </p:nvSpPr>
          <p:spPr bwMode="auto">
            <a:xfrm>
              <a:off x="725" y="1877"/>
              <a:ext cx="993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09" name="Line 13"/>
            <p:cNvSpPr>
              <a:spLocks noChangeShapeType="1"/>
            </p:cNvSpPr>
            <p:nvPr/>
          </p:nvSpPr>
          <p:spPr bwMode="auto">
            <a:xfrm flipV="1">
              <a:off x="1718" y="941"/>
              <a:ext cx="1644" cy="936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0" name="Text Box 14"/>
            <p:cNvSpPr txBox="1">
              <a:spLocks noChangeArrowheads="1"/>
            </p:cNvSpPr>
            <p:nvPr/>
          </p:nvSpPr>
          <p:spPr bwMode="auto">
            <a:xfrm>
              <a:off x="3334" y="771"/>
              <a:ext cx="1899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0066CC"/>
                  </a:solidFill>
                  <a:ea typeface="微软雅黑" pitchFamily="34" charset="-122"/>
                </a:rPr>
                <a:t>数据的</a:t>
              </a:r>
              <a:r>
                <a:rPr lang="zh-CN" altLang="en-US" sz="2000" b="1" dirty="0" smtClean="0">
                  <a:solidFill>
                    <a:srgbClr val="0066CC"/>
                  </a:solidFill>
                  <a:ea typeface="微软雅黑" pitchFamily="34" charset="-122"/>
                </a:rPr>
                <a:t>运算</a:t>
              </a:r>
              <a:r>
                <a:rPr lang="zh-CN" altLang="en-US" sz="2000" b="1" dirty="0">
                  <a:solidFill>
                    <a:schemeClr val="accent4"/>
                  </a:solidFill>
                  <a:ea typeface="微软雅黑" pitchFamily="34" charset="-122"/>
                </a:rPr>
                <a:t>（</a:t>
              </a:r>
              <a:r>
                <a:rPr lang="zh-CN" altLang="en-US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第</a:t>
              </a:r>
              <a:r>
                <a:rPr lang="en-US" altLang="zh-CN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2</a:t>
              </a:r>
              <a:r>
                <a:rPr lang="zh-CN" altLang="en-US" sz="2000" b="1" dirty="0" smtClean="0">
                  <a:solidFill>
                    <a:schemeClr val="accent4"/>
                  </a:solidFill>
                  <a:ea typeface="微软雅黑" pitchFamily="34" charset="-122"/>
                </a:rPr>
                <a:t>章）</a:t>
              </a:r>
              <a:endParaRPr lang="zh-CN" altLang="en-US" sz="2000" b="1" dirty="0">
                <a:solidFill>
                  <a:schemeClr val="accent4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16129" name="Group 33"/>
          <p:cNvGrpSpPr>
            <a:grpSpLocks/>
          </p:cNvGrpSpPr>
          <p:nvPr/>
        </p:nvGrpSpPr>
        <p:grpSpPr bwMode="auto">
          <a:xfrm>
            <a:off x="565150" y="1673225"/>
            <a:ext cx="8145463" cy="1035050"/>
            <a:chOff x="356" y="1054"/>
            <a:chExt cx="5131" cy="652"/>
          </a:xfrm>
        </p:grpSpPr>
        <p:sp>
          <p:nvSpPr>
            <p:cNvPr id="516112" name="Line 16"/>
            <p:cNvSpPr>
              <a:spLocks noChangeShapeType="1"/>
            </p:cNvSpPr>
            <p:nvPr/>
          </p:nvSpPr>
          <p:spPr bwMode="auto">
            <a:xfrm flipV="1">
              <a:off x="356" y="1678"/>
              <a:ext cx="2041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3" name="Line 17"/>
            <p:cNvSpPr>
              <a:spLocks noChangeShapeType="1"/>
            </p:cNvSpPr>
            <p:nvPr/>
          </p:nvSpPr>
          <p:spPr bwMode="auto">
            <a:xfrm flipV="1">
              <a:off x="2397" y="1168"/>
              <a:ext cx="964" cy="53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4" name="Text Box 18"/>
            <p:cNvSpPr txBox="1">
              <a:spLocks noChangeArrowheads="1"/>
            </p:cNvSpPr>
            <p:nvPr/>
          </p:nvSpPr>
          <p:spPr bwMode="auto">
            <a:xfrm>
              <a:off x="3305" y="1054"/>
              <a:ext cx="218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各类语句的转换与表示</a:t>
              </a:r>
              <a:r>
                <a:rPr lang="en-US" altLang="zh-CN" sz="2000" b="1" dirty="0">
                  <a:solidFill>
                    <a:srgbClr val="FF0000"/>
                  </a:solidFill>
                  <a:ea typeface="微软雅黑" pitchFamily="34" charset="-122"/>
                </a:rPr>
                <a:t>(</a:t>
              </a:r>
              <a:r>
                <a:rPr lang="zh-CN" altLang="en-US" sz="2000" b="1" dirty="0">
                  <a:solidFill>
                    <a:srgbClr val="FF0000"/>
                  </a:solidFill>
                  <a:ea typeface="微软雅黑" pitchFamily="34" charset="-122"/>
                </a:rPr>
                <a:t>指令</a:t>
              </a:r>
              <a:r>
                <a:rPr lang="en-US" altLang="zh-CN" sz="2000" b="1" dirty="0">
                  <a:solidFill>
                    <a:srgbClr val="FF0000"/>
                  </a:solidFill>
                  <a:ea typeface="微软雅黑" pitchFamily="34" charset="-122"/>
                </a:rPr>
                <a:t>)</a:t>
              </a:r>
            </a:p>
          </p:txBody>
        </p:sp>
      </p:grpSp>
      <p:grpSp>
        <p:nvGrpSpPr>
          <p:cNvPr id="516130" name="Group 34"/>
          <p:cNvGrpSpPr>
            <a:grpSpLocks/>
          </p:cNvGrpSpPr>
          <p:nvPr/>
        </p:nvGrpSpPr>
        <p:grpSpPr bwMode="auto">
          <a:xfrm>
            <a:off x="566738" y="2079625"/>
            <a:ext cx="8369300" cy="3194050"/>
            <a:chOff x="357" y="1310"/>
            <a:chExt cx="5272" cy="2012"/>
          </a:xfrm>
        </p:grpSpPr>
        <p:sp>
          <p:nvSpPr>
            <p:cNvPr id="516115" name="Line 19"/>
            <p:cNvSpPr>
              <a:spLocks noChangeShapeType="1"/>
            </p:cNvSpPr>
            <p:nvPr/>
          </p:nvSpPr>
          <p:spPr bwMode="auto">
            <a:xfrm>
              <a:off x="357" y="3322"/>
              <a:ext cx="794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6" name="Line 20"/>
            <p:cNvSpPr>
              <a:spLocks noChangeShapeType="1"/>
            </p:cNvSpPr>
            <p:nvPr/>
          </p:nvSpPr>
          <p:spPr bwMode="auto">
            <a:xfrm flipV="1">
              <a:off x="1094" y="1423"/>
              <a:ext cx="2211" cy="1899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7" name="Text Box 21"/>
            <p:cNvSpPr txBox="1">
              <a:spLocks noChangeArrowheads="1"/>
            </p:cNvSpPr>
            <p:nvPr/>
          </p:nvSpPr>
          <p:spPr bwMode="auto">
            <a:xfrm>
              <a:off x="3277" y="1310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66CC"/>
                  </a:solidFill>
                  <a:ea typeface="微软雅黑" pitchFamily="34" charset="-122"/>
                </a:rPr>
                <a:t>各类复杂数据类型的转换表示</a:t>
              </a:r>
              <a:endParaRPr lang="en-US" altLang="zh-CN" sz="2000" b="1">
                <a:solidFill>
                  <a:srgbClr val="0066CC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516131" name="Group 35"/>
          <p:cNvGrpSpPr>
            <a:grpSpLocks/>
          </p:cNvGrpSpPr>
          <p:nvPr/>
        </p:nvGrpSpPr>
        <p:grpSpPr bwMode="auto">
          <a:xfrm>
            <a:off x="1376363" y="2484438"/>
            <a:ext cx="7559675" cy="3419475"/>
            <a:chOff x="867" y="1565"/>
            <a:chExt cx="4762" cy="2154"/>
          </a:xfrm>
        </p:grpSpPr>
        <p:sp>
          <p:nvSpPr>
            <p:cNvPr id="516118" name="Line 22"/>
            <p:cNvSpPr>
              <a:spLocks noChangeShapeType="1"/>
            </p:cNvSpPr>
            <p:nvPr/>
          </p:nvSpPr>
          <p:spPr bwMode="auto">
            <a:xfrm>
              <a:off x="867" y="3719"/>
              <a:ext cx="73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19" name="Line 23"/>
            <p:cNvSpPr>
              <a:spLocks noChangeShapeType="1"/>
            </p:cNvSpPr>
            <p:nvPr/>
          </p:nvSpPr>
          <p:spPr bwMode="auto">
            <a:xfrm flipV="1">
              <a:off x="1604" y="1678"/>
              <a:ext cx="1701" cy="204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6120" name="Text Box 24"/>
            <p:cNvSpPr txBox="1">
              <a:spLocks noChangeArrowheads="1"/>
            </p:cNvSpPr>
            <p:nvPr/>
          </p:nvSpPr>
          <p:spPr bwMode="auto">
            <a:xfrm>
              <a:off x="3277" y="1565"/>
              <a:ext cx="235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>
                  <a:solidFill>
                    <a:srgbClr val="FF0000"/>
                  </a:solidFill>
                  <a:ea typeface="微软雅黑" pitchFamily="34" charset="-122"/>
                </a:rPr>
                <a:t>过程（函数）调用的转换表示</a:t>
              </a:r>
              <a:endParaRPr lang="en-US" altLang="zh-CN" sz="2000" b="1">
                <a:solidFill>
                  <a:srgbClr val="FF0000"/>
                </a:solidFill>
                <a:ea typeface="微软雅黑" pitchFamily="34" charset="-122"/>
              </a:endParaRPr>
            </a:p>
          </p:txBody>
        </p:sp>
      </p:grpSp>
      <p:sp>
        <p:nvSpPr>
          <p:cNvPr id="516121" name="Text Box 25"/>
          <p:cNvSpPr txBox="1">
            <a:spLocks noChangeArrowheads="1"/>
          </p:cNvSpPr>
          <p:nvPr/>
        </p:nvSpPr>
        <p:spPr bwMode="auto">
          <a:xfrm>
            <a:off x="4841875" y="5229225"/>
            <a:ext cx="4185620" cy="14157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链接（</a:t>
            </a:r>
            <a:r>
              <a:rPr lang="en-US" altLang="zh-CN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linker</a:t>
            </a: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）和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加载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程序执行（存储器访问</a:t>
            </a:r>
            <a:r>
              <a:rPr lang="zh-CN" altLang="en-US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7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0066CC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异常和</a:t>
            </a:r>
            <a:r>
              <a:rPr lang="zh-CN" altLang="en-US" sz="20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中断处理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（第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8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spcBef>
                <a:spcPct val="10000"/>
              </a:spcBef>
            </a:pPr>
            <a:r>
              <a:rPr lang="zh-CN" altLang="en-US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输入输出</a:t>
            </a:r>
            <a:r>
              <a:rPr lang="en-US" altLang="zh-CN" sz="2000" b="1" dirty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(I/O</a:t>
            </a:r>
            <a:r>
              <a:rPr lang="en-US" altLang="zh-CN" sz="2000" b="1" dirty="0" smtClean="0">
                <a:solidFill>
                  <a:srgbClr val="0066CC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2000" b="1" dirty="0">
                <a:solidFill>
                  <a:schemeClr val="accent4"/>
                </a:solidFill>
                <a:ea typeface="微软雅黑" pitchFamily="34" charset="-122"/>
              </a:rPr>
              <a:t> （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sz="2000" b="1" dirty="0" smtClean="0">
                <a:solidFill>
                  <a:schemeClr val="accent4"/>
                </a:solidFill>
                <a:ea typeface="微软雅黑" pitchFamily="34" charset="-122"/>
              </a:rPr>
              <a:t>10</a:t>
            </a:r>
            <a:r>
              <a:rPr lang="zh-CN" altLang="en-US" sz="2000" b="1" dirty="0" smtClean="0">
                <a:solidFill>
                  <a:schemeClr val="accent4"/>
                </a:solidFill>
                <a:ea typeface="微软雅黑" pitchFamily="34" charset="-122"/>
              </a:rPr>
              <a:t>章）</a:t>
            </a:r>
            <a:endParaRPr lang="zh-CN" altLang="en-US" sz="2000" b="1" dirty="0">
              <a:solidFill>
                <a:schemeClr val="accent4"/>
              </a:solidFill>
              <a:ea typeface="微软雅黑" pitchFamily="34" charset="-122"/>
            </a:endParaRPr>
          </a:p>
        </p:txBody>
      </p:sp>
      <p:sp>
        <p:nvSpPr>
          <p:cNvPr id="516123" name="Line 27"/>
          <p:cNvSpPr>
            <a:spLocks noChangeShapeType="1"/>
          </p:cNvSpPr>
          <p:nvPr/>
        </p:nvSpPr>
        <p:spPr bwMode="auto">
          <a:xfrm>
            <a:off x="2816225" y="6264275"/>
            <a:ext cx="2025650" cy="179388"/>
          </a:xfrm>
          <a:prstGeom prst="line">
            <a:avLst/>
          </a:prstGeom>
          <a:noFill/>
          <a:ln w="9525">
            <a:solidFill>
              <a:srgbClr val="0066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6124" name="Line 28"/>
          <p:cNvSpPr>
            <a:spLocks noChangeShapeType="1"/>
          </p:cNvSpPr>
          <p:nvPr/>
        </p:nvSpPr>
        <p:spPr bwMode="auto">
          <a:xfrm>
            <a:off x="566738" y="6264275"/>
            <a:ext cx="2205037" cy="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622450" y="1742407"/>
            <a:ext cx="461665" cy="1077660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accent4"/>
                </a:solidFill>
                <a:ea typeface="微软雅黑" pitchFamily="34" charset="-122"/>
              </a:rPr>
              <a:t>（</a:t>
            </a:r>
            <a:r>
              <a:rPr lang="zh-CN" altLang="en-US" b="1" dirty="0" smtClean="0">
                <a:solidFill>
                  <a:schemeClr val="accent4"/>
                </a:solidFill>
                <a:ea typeface="微软雅黑" pitchFamily="34" charset="-122"/>
              </a:rPr>
              <a:t>第</a:t>
            </a:r>
            <a:r>
              <a:rPr lang="en-US" altLang="zh-CN" b="1" dirty="0" smtClean="0">
                <a:solidFill>
                  <a:schemeClr val="accent4"/>
                </a:solidFill>
                <a:ea typeface="微软雅黑" pitchFamily="34" charset="-122"/>
              </a:rPr>
              <a:t>3</a:t>
            </a:r>
            <a:r>
              <a:rPr lang="zh-CN" altLang="en-US" b="1" dirty="0" smtClean="0">
                <a:solidFill>
                  <a:schemeClr val="accent4"/>
                </a:solidFill>
                <a:ea typeface="微软雅黑" pitchFamily="34" charset="-122"/>
              </a:rPr>
              <a:t>章</a:t>
            </a:r>
            <a:r>
              <a:rPr lang="zh-CN" altLang="en-US" b="1" dirty="0">
                <a:solidFill>
                  <a:schemeClr val="accent4"/>
                </a:solidFill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6400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6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6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16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16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16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16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516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6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51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16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516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23" grpId="0" animBg="1"/>
      <p:bldP spid="51612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76250" y="76200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课程内容概要</a:t>
            </a:r>
            <a:endParaRPr lang="zh-CN" altLang="en-US" sz="3200" dirty="0" smtClean="0"/>
          </a:p>
        </p:txBody>
      </p:sp>
      <p:sp>
        <p:nvSpPr>
          <p:cNvPr id="41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9050" y="819150"/>
            <a:ext cx="7677150" cy="5472113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使学生清楚理解：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计算机是</a:t>
            </a:r>
            <a:r>
              <a:rPr lang="zh-CN" altLang="en-US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如何生成和运行</a:t>
            </a:r>
            <a:r>
              <a:rPr lang="zh-CN" altLang="en-US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可执行文件的！</a:t>
            </a:r>
          </a:p>
          <a:p>
            <a:pPr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l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重点在高级语言以下各抽象层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语言程序设计层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数据的机器级表示、运算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语句和过程调用的机器级表示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指令集体系结构（</a:t>
            </a:r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ISA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）和汇编层 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指令系统、机器代码、汇编语言</a:t>
            </a: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微体系结构及硬件层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CPU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的通用结构</a:t>
            </a:r>
          </a:p>
          <a:p>
            <a:pPr lvl="2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层次结构存储系统</a:t>
            </a:r>
            <a:endParaRPr lang="en-US" altLang="zh-CN" sz="200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Char char="Ø"/>
            </a:pPr>
            <a:r>
              <a:rPr lang="zh-CN" altLang="en-US" smtClean="0">
                <a:ea typeface="微软雅黑" pitchFamily="34" charset="-122"/>
              </a:rPr>
              <a:t>操作系统、编译和链接的部分内容</a:t>
            </a:r>
          </a:p>
        </p:txBody>
      </p:sp>
      <p:pic>
        <p:nvPicPr>
          <p:cNvPr id="41574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02238" y="1763713"/>
            <a:ext cx="3751262" cy="472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15751" name="Group 7"/>
          <p:cNvGrpSpPr>
            <a:grpSpLocks/>
          </p:cNvGrpSpPr>
          <p:nvPr/>
        </p:nvGrpSpPr>
        <p:grpSpPr bwMode="auto">
          <a:xfrm>
            <a:off x="2592388" y="2303463"/>
            <a:ext cx="2519362" cy="2700337"/>
            <a:chOff x="1633" y="1451"/>
            <a:chExt cx="1587" cy="1701"/>
          </a:xfrm>
        </p:grpSpPr>
        <p:sp>
          <p:nvSpPr>
            <p:cNvPr id="415749" name="Line 5"/>
            <p:cNvSpPr>
              <a:spLocks noChangeShapeType="1"/>
            </p:cNvSpPr>
            <p:nvPr/>
          </p:nvSpPr>
          <p:spPr bwMode="auto">
            <a:xfrm>
              <a:off x="1633" y="1451"/>
              <a:ext cx="1587" cy="48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5750" name="Line 6"/>
            <p:cNvSpPr>
              <a:spLocks noChangeShapeType="1"/>
            </p:cNvSpPr>
            <p:nvPr/>
          </p:nvSpPr>
          <p:spPr bwMode="auto">
            <a:xfrm>
              <a:off x="3220" y="1933"/>
              <a:ext cx="0" cy="121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5753" name="Rectangle 9"/>
          <p:cNvSpPr>
            <a:spLocks noChangeArrowheads="1"/>
          </p:cNvSpPr>
          <p:nvPr/>
        </p:nvSpPr>
        <p:spPr bwMode="auto">
          <a:xfrm>
            <a:off x="5292725" y="2889250"/>
            <a:ext cx="3600450" cy="449263"/>
          </a:xfrm>
          <a:prstGeom prst="rect">
            <a:avLst/>
          </a:prstGeom>
          <a:solidFill>
            <a:srgbClr val="008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4" name="Rectangle 10"/>
          <p:cNvSpPr>
            <a:spLocks noChangeArrowheads="1"/>
          </p:cNvSpPr>
          <p:nvPr/>
        </p:nvSpPr>
        <p:spPr bwMode="auto">
          <a:xfrm>
            <a:off x="5292725" y="3833813"/>
            <a:ext cx="3600450" cy="539750"/>
          </a:xfrm>
          <a:prstGeom prst="rect">
            <a:avLst/>
          </a:prstGeom>
          <a:solidFill>
            <a:srgbClr val="FFCC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5" name="Rectangle 11"/>
          <p:cNvSpPr>
            <a:spLocks noChangeArrowheads="1"/>
          </p:cNvSpPr>
          <p:nvPr/>
        </p:nvSpPr>
        <p:spPr bwMode="auto">
          <a:xfrm>
            <a:off x="5292725" y="4419600"/>
            <a:ext cx="3600450" cy="449263"/>
          </a:xfrm>
          <a:prstGeom prst="rect">
            <a:avLst/>
          </a:prstGeom>
          <a:solidFill>
            <a:srgbClr val="FF000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5756" name="Rectangle 12"/>
          <p:cNvSpPr>
            <a:spLocks noChangeArrowheads="1"/>
          </p:cNvSpPr>
          <p:nvPr/>
        </p:nvSpPr>
        <p:spPr bwMode="auto">
          <a:xfrm>
            <a:off x="5292725" y="3338513"/>
            <a:ext cx="3600450" cy="495300"/>
          </a:xfrm>
          <a:prstGeom prst="rect">
            <a:avLst/>
          </a:prstGeom>
          <a:solidFill>
            <a:srgbClr val="800080">
              <a:alpha val="25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15760" name="Group 16"/>
          <p:cNvGrpSpPr>
            <a:grpSpLocks/>
          </p:cNvGrpSpPr>
          <p:nvPr/>
        </p:nvGrpSpPr>
        <p:grpSpPr bwMode="auto">
          <a:xfrm>
            <a:off x="6642100" y="773113"/>
            <a:ext cx="2457450" cy="2501900"/>
            <a:chOff x="4156" y="471"/>
            <a:chExt cx="1548" cy="1576"/>
          </a:xfrm>
        </p:grpSpPr>
        <p:sp>
          <p:nvSpPr>
            <p:cNvPr id="415757" name="Text Box 13"/>
            <p:cNvSpPr txBox="1">
              <a:spLocks noChangeArrowheads="1"/>
            </p:cNvSpPr>
            <p:nvPr/>
          </p:nvSpPr>
          <p:spPr bwMode="auto">
            <a:xfrm>
              <a:off x="4156" y="471"/>
              <a:ext cx="1548" cy="58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“问题求解”课程解决应用</a:t>
              </a:r>
              <a:r>
                <a:rPr lang="en-US" altLang="zh-CN" b="1">
                  <a:solidFill>
                    <a:srgbClr val="0000FF"/>
                  </a:solidFill>
                  <a:ea typeface="微软雅黑" pitchFamily="34" charset="-122"/>
                  <a:cs typeface="Arial" pitchFamily="34" charset="0"/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算法（数据结构）</a:t>
              </a:r>
              <a:r>
                <a:rPr lang="en-US" altLang="zh-CN" b="1">
                  <a:solidFill>
                    <a:srgbClr val="0000FF"/>
                  </a:solidFill>
                </a:rPr>
                <a:t>→</a:t>
              </a:r>
              <a:r>
                <a:rPr lang="zh-CN" altLang="en-US" b="1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编程层</a:t>
              </a:r>
            </a:p>
          </p:txBody>
        </p:sp>
        <p:sp>
          <p:nvSpPr>
            <p:cNvPr id="415759" name="Line 15"/>
            <p:cNvSpPr>
              <a:spLocks noChangeShapeType="1"/>
            </p:cNvSpPr>
            <p:nvPr/>
          </p:nvSpPr>
          <p:spPr bwMode="auto">
            <a:xfrm>
              <a:off x="5658" y="1054"/>
              <a:ext cx="0" cy="99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770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5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5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5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5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1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15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41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1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15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41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415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15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15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15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5753" grpId="0" animBg="1"/>
      <p:bldP spid="415754" grpId="0" animBg="1"/>
      <p:bldP spid="415755" grpId="0" animBg="1"/>
      <p:bldP spid="41575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课程内容概要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250" y="1403350"/>
            <a:ext cx="8229600" cy="5218113"/>
          </a:xfrm>
        </p:spPr>
        <p:txBody>
          <a:bodyPr/>
          <a:lstStyle/>
          <a:p>
            <a:pPr>
              <a:lnSpc>
                <a:spcPct val="105000"/>
              </a:lnSpc>
              <a:buFontTx/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内容组织：</a:t>
            </a: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第一部分 程序结构和执行（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表示和转换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计算机系统概述（第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信息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的表示与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处理（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程序的机器级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存储器层次结构 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虚拟存储器（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6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第二部分 在系统上运行程序（</a:t>
            </a:r>
            <a:r>
              <a:rPr lang="zh-CN" altLang="en-US" dirty="0" smtClean="0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执行控制流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程序的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链接 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程序的执行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</a:p>
          <a:p>
            <a:pPr lvl="1">
              <a:lnSpc>
                <a:spcPct val="105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异常控制流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8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>
              <a:lnSpc>
                <a:spcPct val="105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操作的实现 （第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章）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》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17796" name="Text Box 4"/>
          <p:cNvSpPr txBox="1">
            <a:spLocks noChangeArrowheads="1"/>
          </p:cNvSpPr>
          <p:nvPr/>
        </p:nvSpPr>
        <p:spPr bwMode="auto">
          <a:xfrm>
            <a:off x="476250" y="819150"/>
            <a:ext cx="6435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前导知识：</a:t>
            </a:r>
            <a:r>
              <a:rPr lang="en-US" altLang="zh-CN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400" b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" name="矩形标注 1"/>
          <p:cNvSpPr/>
          <p:nvPr/>
        </p:nvSpPr>
        <p:spPr>
          <a:xfrm>
            <a:off x="6327194" y="3023955"/>
            <a:ext cx="2205246" cy="765085"/>
          </a:xfrm>
          <a:prstGeom prst="wedgeRectCallout">
            <a:avLst>
              <a:gd name="adj1" fmla="val -72576"/>
              <a:gd name="adj2" fmla="val 27681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dirty="0" smtClean="0">
                <a:solidFill>
                  <a:schemeClr val="tx1"/>
                </a:solidFill>
              </a:rPr>
              <a:t>将在</a:t>
            </a:r>
            <a:r>
              <a:rPr lang="en-US" altLang="zh-CN" sz="2000" dirty="0" smtClean="0">
                <a:solidFill>
                  <a:schemeClr val="tx1"/>
                </a:solidFill>
              </a:rPr>
              <a:t>《</a:t>
            </a:r>
            <a:r>
              <a:rPr lang="zh-CN" altLang="en-US" sz="2000" dirty="0" smtClean="0">
                <a:solidFill>
                  <a:schemeClr val="tx1"/>
                </a:solidFill>
              </a:rPr>
              <a:t>操作系统</a:t>
            </a:r>
            <a:r>
              <a:rPr lang="en-US" altLang="zh-CN" sz="2000" dirty="0" smtClean="0">
                <a:solidFill>
                  <a:schemeClr val="tx1"/>
                </a:solidFill>
              </a:rPr>
              <a:t>》</a:t>
            </a:r>
            <a:r>
              <a:rPr lang="zh-CN" altLang="en-US" sz="2000" dirty="0" smtClean="0">
                <a:solidFill>
                  <a:schemeClr val="tx1"/>
                </a:solidFill>
              </a:rPr>
              <a:t>课程中详细讲解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09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975"/>
            <a:ext cx="8229600" cy="561975"/>
          </a:xfrm>
        </p:spPr>
        <p:txBody>
          <a:bodyPr/>
          <a:lstStyle/>
          <a:p>
            <a:r>
              <a:rPr lang="zh-CN" altLang="en-US" smtClean="0"/>
              <a:t>课程内容概要</a:t>
            </a:r>
          </a:p>
        </p:txBody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836613"/>
            <a:ext cx="8513762" cy="5741987"/>
          </a:xfrm>
        </p:spPr>
        <p:txBody>
          <a:bodyPr/>
          <a:lstStyle/>
          <a:p>
            <a:pPr>
              <a:buFontTx/>
              <a:buNone/>
            </a:pPr>
            <a:r>
              <a:rPr lang="zh-CN" altLang="en-US" sz="22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三个主题：</a:t>
            </a: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表示（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Representation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不同数据类型（包括带符号整数、无符号整数、浮点数、数组、结构等）在寄存器或存储器中如何表示和存储？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指令如何表示和编码（译码）？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存储地址（指针）如何表示以及如何生成复杂数据结构中数据元素的地址？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转换（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Translation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高级语言程序对应的机器级代码是怎样的？</a:t>
            </a:r>
            <a:endParaRPr lang="en-US" altLang="zh-CN" smtClean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执行控制流（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Control flow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）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计算机能理解的“程序”是如何组织和控制的？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如何在计算机中组织多个程序的并发执行？</a:t>
            </a:r>
          </a:p>
          <a:p>
            <a:pPr lvl="1"/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逻辑控制流中的异常事件及其处理</a:t>
            </a:r>
          </a:p>
          <a:p>
            <a:pPr lvl="1"/>
            <a:r>
              <a:rPr lang="en-US" altLang="zh-CN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操作的执行控制流（用户态</a:t>
            </a:r>
            <a:r>
              <a:rPr lang="zh-CN" altLang="en-US" smtClean="0">
                <a:ea typeface="微软雅黑" pitchFamily="34" charset="-122"/>
                <a:cs typeface="Arial" pitchFamily="34" charset="0"/>
              </a:rPr>
              <a:t>→内核态</a:t>
            </a:r>
            <a:r>
              <a:rPr lang="zh-CN" altLang="en-US" smtClean="0">
                <a:latin typeface="微软雅黑" pitchFamily="34" charset="-122"/>
                <a:ea typeface="微软雅黑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10951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4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4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4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4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4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4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14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14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课程内容概要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课程的意义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07179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课程的意义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1925" y="1493838"/>
            <a:ext cx="8865570" cy="4500562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计算资源多样化，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设备无处不在，数据中心、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PMD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与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等共存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软件和硬件协同设计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（硬件、</a:t>
            </a:r>
            <a:r>
              <a:rPr lang="en-US" altLang="zh-CN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OS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和编译器之间的关联更加密切） </a:t>
            </a:r>
            <a:r>
              <a:rPr lang="en-US" altLang="zh-CN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Apple</a:t>
            </a:r>
            <a:r>
              <a:rPr lang="zh-CN" altLang="en-US" sz="2000" dirty="0" smtClean="0">
                <a:solidFill>
                  <a:srgbClr val="A50021"/>
                </a:solidFill>
                <a:latin typeface="微软雅黑" pitchFamily="34" charset="-122"/>
                <a:ea typeface="微软雅黑" pitchFamily="34" charset="-122"/>
              </a:rPr>
              <a:t>？</a:t>
            </a:r>
          </a:p>
          <a:p>
            <a:pPr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对应用程序员的要求更高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编写高效程序必需了解计算机底层结构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必需掌握并行程序设计技术和工具</a:t>
            </a:r>
          </a:p>
          <a:p>
            <a:pPr lvl="1">
              <a:lnSpc>
                <a:spcPct val="110000"/>
              </a:lnSpc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应用问题更复杂，领域更广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气象、生物、医药、地质、天文等领域的高性能计算</a:t>
            </a:r>
          </a:p>
          <a:p>
            <a:pPr lvl="2">
              <a:lnSpc>
                <a:spcPct val="110000"/>
              </a:lnSpc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Google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、百度等互联网应用领域海量“大数据“处理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物联网（移动设备、信息家电等）嵌入式开发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银行、保险、证券等大型数据库系统开发和维护</a:t>
            </a:r>
          </a:p>
          <a:p>
            <a:pPr lvl="2">
              <a:lnSpc>
                <a:spcPct val="110000"/>
              </a:lnSpc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游戏、多媒体等实时处理软件开发，。。。。。</a:t>
            </a:r>
          </a:p>
        </p:txBody>
      </p:sp>
      <p:sp>
        <p:nvSpPr>
          <p:cNvPr id="260101" name="Text Box 5"/>
          <p:cNvSpPr txBox="1">
            <a:spLocks noChangeArrowheads="1"/>
          </p:cNvSpPr>
          <p:nvPr/>
        </p:nvSpPr>
        <p:spPr bwMode="auto">
          <a:xfrm>
            <a:off x="431800" y="6107113"/>
            <a:ext cx="87122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“并行”成为重要主题、培养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具有系统观的软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/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硬件贯通人才</a:t>
            </a:r>
            <a:r>
              <a:rPr lang="zh-CN" altLang="en-US" sz="2200" b="1">
                <a:solidFill>
                  <a:srgbClr val="996600"/>
                </a:solidFill>
                <a:latin typeface="微软雅黑" pitchFamily="34" charset="-122"/>
                <a:ea typeface="微软雅黑" pitchFamily="34" charset="-122"/>
              </a:rPr>
              <a:t>是关键！</a:t>
            </a:r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161925" y="931863"/>
            <a:ext cx="7021513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后</a:t>
            </a:r>
            <a:r>
              <a:rPr lang="en-US" altLang="zh-CN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PC</a:t>
            </a:r>
            <a:r>
              <a:rPr lang="zh-CN" altLang="en-US" sz="2200" b="1">
                <a:solidFill>
                  <a:srgbClr val="006600"/>
                </a:solidFill>
                <a:latin typeface="微软雅黑" pitchFamily="34" charset="-122"/>
                <a:ea typeface="微软雅黑" pitchFamily="34" charset="-122"/>
              </a:rPr>
              <a:t>时代的几个特征</a:t>
            </a:r>
          </a:p>
        </p:txBody>
      </p:sp>
      <p:sp>
        <p:nvSpPr>
          <p:cNvPr id="260108" name="Text Box 12"/>
          <p:cNvSpPr txBox="1">
            <a:spLocks noChangeArrowheads="1"/>
          </p:cNvSpPr>
          <p:nvPr/>
        </p:nvSpPr>
        <p:spPr bwMode="auto">
          <a:xfrm>
            <a:off x="7254875" y="2438400"/>
            <a:ext cx="1889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大规模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分布式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ea typeface="微软雅黑" pitchFamily="34" charset="-122"/>
              </a:rPr>
              <a:t>多粒度并行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0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0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0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0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0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0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0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0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0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00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0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1" grpId="0"/>
      <p:bldP spid="26010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731838"/>
            <a:ext cx="8229600" cy="6126162"/>
          </a:xfrm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了解计算机系统整体概念，理解计算机系统层次结构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理解高级语言程序、</a:t>
            </a:r>
            <a:r>
              <a:rPr lang="en-US" altLang="zh-CN" sz="2000" dirty="0" smtClean="0">
                <a:ea typeface="黑体" pitchFamily="49" charset="-122"/>
              </a:rPr>
              <a:t>ISA</a:t>
            </a:r>
            <a:r>
              <a:rPr lang="zh-CN" altLang="en-US" sz="2000" dirty="0" smtClean="0">
                <a:ea typeface="黑体" pitchFamily="49" charset="-122"/>
              </a:rPr>
              <a:t>、编译</a:t>
            </a:r>
            <a:r>
              <a:rPr lang="en-US" altLang="zh-CN" sz="2000" dirty="0" smtClean="0">
                <a:ea typeface="黑体" pitchFamily="49" charset="-122"/>
              </a:rPr>
              <a:t>/</a:t>
            </a:r>
            <a:r>
              <a:rPr lang="zh-CN" altLang="en-US" sz="2000" dirty="0" smtClean="0">
                <a:ea typeface="黑体" pitchFamily="49" charset="-122"/>
              </a:rPr>
              <a:t>链接、</a:t>
            </a:r>
            <a:r>
              <a:rPr lang="en-US" altLang="zh-CN" sz="2000" dirty="0" smtClean="0">
                <a:ea typeface="黑体" pitchFamily="49" charset="-122"/>
              </a:rPr>
              <a:t>OS</a:t>
            </a:r>
            <a:r>
              <a:rPr lang="zh-CN" altLang="en-US" sz="2000" dirty="0" smtClean="0">
                <a:ea typeface="黑体" pitchFamily="49" charset="-122"/>
              </a:rPr>
              <a:t>、硬件等之间的关系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高级语言语句与具体指令的对应关系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变量（常量）如何表示和存放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数组、指针等如何在指令级进行访问操作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嵌套和递归等机制如何在指令级实现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堆</a:t>
            </a:r>
            <a:r>
              <a:rPr lang="en-US" altLang="zh-CN" sz="1800" dirty="0" smtClean="0">
                <a:ea typeface="黑体" pitchFamily="49" charset="-122"/>
              </a:rPr>
              <a:t>/</a:t>
            </a:r>
            <a:r>
              <a:rPr lang="zh-CN" altLang="en-US" sz="1800" dirty="0" smtClean="0">
                <a:ea typeface="黑体" pitchFamily="49" charset="-122"/>
              </a:rPr>
              <a:t>栈的结构和动态存储分配机制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程序中的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操作和涉及到的系统调用过程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理解指令在计算机硬件上的执行过程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算术逻辑运算部件以及运算指令执行过程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层次化存储结构（</a:t>
            </a:r>
            <a:r>
              <a:rPr lang="en-US" altLang="zh-CN" sz="1800" dirty="0" smtClean="0">
                <a:ea typeface="黑体" pitchFamily="49" charset="-122"/>
              </a:rPr>
              <a:t>Cache</a:t>
            </a:r>
            <a:r>
              <a:rPr lang="zh-CN" altLang="en-US" sz="1800" dirty="0" smtClean="0">
                <a:ea typeface="黑体" pitchFamily="49" charset="-122"/>
              </a:rPr>
              <a:t>、</a:t>
            </a:r>
            <a:r>
              <a:rPr lang="en-US" altLang="zh-CN" sz="1800" dirty="0" smtClean="0">
                <a:ea typeface="黑体" pitchFamily="49" charset="-122"/>
              </a:rPr>
              <a:t>TLB</a:t>
            </a:r>
            <a:r>
              <a:rPr lang="zh-CN" altLang="en-US" sz="1800" dirty="0" smtClean="0">
                <a:ea typeface="黑体" pitchFamily="49" charset="-122"/>
              </a:rPr>
              <a:t>、</a:t>
            </a:r>
            <a:r>
              <a:rPr lang="en-US" altLang="zh-CN" sz="1800" dirty="0" smtClean="0">
                <a:ea typeface="黑体" pitchFamily="49" charset="-122"/>
              </a:rPr>
              <a:t>RAID</a:t>
            </a:r>
            <a:r>
              <a:rPr lang="zh-CN" altLang="en-US" sz="1800" dirty="0" smtClean="0">
                <a:ea typeface="黑体" pitchFamily="49" charset="-122"/>
              </a:rPr>
              <a:t>等）以及访存过程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结构（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外设和接口、</a:t>
            </a:r>
            <a:r>
              <a:rPr lang="en-US" altLang="zh-CN" sz="1800" dirty="0" smtClean="0">
                <a:ea typeface="黑体" pitchFamily="49" charset="-122"/>
              </a:rPr>
              <a:t>BUS</a:t>
            </a:r>
            <a:r>
              <a:rPr lang="zh-CN" altLang="en-US" sz="1800" dirty="0" smtClean="0">
                <a:ea typeface="黑体" pitchFamily="49" charset="-122"/>
              </a:rPr>
              <a:t>、网络等）以及</a:t>
            </a:r>
            <a:r>
              <a:rPr lang="en-US" altLang="zh-CN" sz="1800" dirty="0" smtClean="0">
                <a:ea typeface="黑体" pitchFamily="49" charset="-122"/>
              </a:rPr>
              <a:t>I/O</a:t>
            </a:r>
            <a:r>
              <a:rPr lang="zh-CN" altLang="en-US" sz="1800" dirty="0" smtClean="0">
                <a:ea typeface="黑体" pitchFamily="49" charset="-122"/>
              </a:rPr>
              <a:t>过程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ea typeface="黑体" pitchFamily="49" charset="-122"/>
              </a:rPr>
              <a:t>理解构成计算机硬件的基本电路特性和设计方法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布尔代数、逻辑门电路、</a:t>
            </a:r>
            <a:r>
              <a:rPr lang="en-US" altLang="zh-CN" sz="1800" dirty="0" smtClean="0">
                <a:ea typeface="黑体" pitchFamily="49" charset="-122"/>
              </a:rPr>
              <a:t>FPGA</a:t>
            </a:r>
            <a:r>
              <a:rPr lang="zh-CN" altLang="en-US" sz="1800" dirty="0" smtClean="0">
                <a:ea typeface="黑体" pitchFamily="49" charset="-122"/>
              </a:rPr>
              <a:t>和</a:t>
            </a:r>
            <a:r>
              <a:rPr lang="en-US" altLang="zh-CN" sz="1800" dirty="0" smtClean="0">
                <a:ea typeface="黑体" pitchFamily="49" charset="-122"/>
              </a:rPr>
              <a:t>HDL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1800" dirty="0" smtClean="0">
                <a:ea typeface="黑体" pitchFamily="49" charset="-122"/>
              </a:rPr>
              <a:t>功耗、延时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en-US" altLang="zh-CN" sz="1800" dirty="0" smtClean="0">
                <a:ea typeface="黑体" pitchFamily="49" charset="-122"/>
              </a:rPr>
              <a:t>……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000" dirty="0" smtClean="0">
                <a:ea typeface="黑体" pitchFamily="49" charset="-122"/>
              </a:rPr>
              <a:t>……</a:t>
            </a:r>
          </a:p>
        </p:txBody>
      </p:sp>
      <p:sp>
        <p:nvSpPr>
          <p:cNvPr id="174089" name="AutoShape 9"/>
          <p:cNvSpPr>
            <a:spLocks noChangeArrowheads="1"/>
          </p:cNvSpPr>
          <p:nvPr/>
        </p:nvSpPr>
        <p:spPr bwMode="auto">
          <a:xfrm>
            <a:off x="5741989" y="1719264"/>
            <a:ext cx="2520422" cy="1214682"/>
          </a:xfrm>
          <a:prstGeom prst="cloudCallout">
            <a:avLst>
              <a:gd name="adj1" fmla="val -32361"/>
              <a:gd name="adj2" fmla="val 444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ea typeface="微软雅黑" pitchFamily="34" charset="-122"/>
              </a:rPr>
              <a:t>有利于理解编译原理</a:t>
            </a:r>
            <a:endParaRPr lang="zh-CN" altLang="en-US" sz="22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  <p:sp>
        <p:nvSpPr>
          <p:cNvPr id="5" name="AutoShape 9"/>
          <p:cNvSpPr>
            <a:spLocks noChangeArrowheads="1"/>
          </p:cNvSpPr>
          <p:nvPr/>
        </p:nvSpPr>
        <p:spPr bwMode="auto">
          <a:xfrm>
            <a:off x="5813426" y="5589240"/>
            <a:ext cx="2873374" cy="764632"/>
          </a:xfrm>
          <a:prstGeom prst="cloudCallout">
            <a:avLst>
              <a:gd name="adj1" fmla="val -32361"/>
              <a:gd name="adj2" fmla="val 44431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 algn="ctr"/>
            <a:r>
              <a:rPr lang="zh-CN" altLang="en-US" sz="2200" b="1" dirty="0" smtClean="0">
                <a:solidFill>
                  <a:srgbClr val="FF0000"/>
                </a:solidFill>
                <a:ea typeface="微软雅黑" pitchFamily="34" charset="-122"/>
              </a:rPr>
              <a:t>计算机系统</a:t>
            </a:r>
            <a:r>
              <a:rPr lang="en-US" altLang="zh-CN" sz="2200" b="1" dirty="0" smtClean="0">
                <a:solidFill>
                  <a:srgbClr val="FF0000"/>
                </a:solidFill>
                <a:ea typeface="微软雅黑" pitchFamily="34" charset="-122"/>
              </a:rPr>
              <a:t>1</a:t>
            </a:r>
            <a:endParaRPr lang="zh-CN" altLang="en-US" sz="2200" b="1" dirty="0">
              <a:solidFill>
                <a:srgbClr val="FF0000"/>
              </a:solidFill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</a:t>
            </a:r>
          </a:p>
          <a:p>
            <a:pPr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在有些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32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位系统上</a:t>
            </a:r>
          </a:p>
          <a:p>
            <a:pPr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-2147483648 &lt; 2147483647</a:t>
            </a: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（与事实不符），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= -2147483648;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&lt; 2147483647</a:t>
            </a: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Why?</a:t>
            </a: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endParaRPr lang="zh-CN" altLang="en-US" sz="2000" dirty="0" smtClean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   -2147483647-1  &lt;  2147483647”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zh-CN" altLang="en-US" sz="20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结果怎样？</a:t>
            </a:r>
          </a:p>
        </p:txBody>
      </p:sp>
      <p:sp>
        <p:nvSpPr>
          <p:cNvPr id="386052" name="Text Box 4"/>
          <p:cNvSpPr txBox="1">
            <a:spLocks noChangeArrowheads="1"/>
          </p:cNvSpPr>
          <p:nvPr/>
        </p:nvSpPr>
        <p:spPr bwMode="auto">
          <a:xfrm>
            <a:off x="5472113" y="1773535"/>
            <a:ext cx="3330575" cy="309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编译器如何处理字面量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机器级数据的表示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高级语言中运算规则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机器指令的含义和执行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计算机内部的运算电路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31940" y="3744035"/>
            <a:ext cx="7650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-2</a:t>
            </a:r>
            <a:r>
              <a:rPr lang="en-US" altLang="zh-CN" baseline="30000" dirty="0" smtClean="0"/>
              <a:t>31</a:t>
            </a:r>
            <a:endParaRPr lang="zh-CN" alt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6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6250" y="204788"/>
            <a:ext cx="8145463" cy="5969000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>
                <a:solidFill>
                  <a:srgbClr val="FF0000"/>
                </a:solidFill>
              </a:rPr>
              <a:t/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>
                <a:solidFill>
                  <a:srgbClr val="FF0000"/>
                </a:solidFill>
              </a:rPr>
              <a:t>第一章 计算机系统漫游</a:t>
            </a:r>
            <a:br>
              <a:rPr lang="zh-CN" altLang="en-US" dirty="0" smtClean="0">
                <a:solidFill>
                  <a:srgbClr val="FF0000"/>
                </a:solidFill>
              </a:rPr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sz="3200" dirty="0" smtClean="0">
              <a:solidFill>
                <a:srgbClr val="33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055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</a:t>
            </a:r>
            <a:r>
              <a:rPr lang="zh-CN" altLang="en-US" sz="3600" smtClean="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731250" cy="101281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2000" dirty="0" err="1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endParaRPr lang="zh-CN" altLang="en-US" sz="2000" dirty="0" smtClean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8"/>
          <p:cNvGrpSpPr/>
          <p:nvPr/>
        </p:nvGrpSpPr>
        <p:grpSpPr>
          <a:xfrm>
            <a:off x="500034" y="1928802"/>
            <a:ext cx="8133567" cy="4000528"/>
            <a:chOff x="500034" y="1928802"/>
            <a:chExt cx="8133567" cy="4000528"/>
          </a:xfrm>
        </p:grpSpPr>
        <p:pic>
          <p:nvPicPr>
            <p:cNvPr id="540673" name="Picture 1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00034" y="1928802"/>
              <a:ext cx="4000528" cy="1224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4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0034" y="3227405"/>
              <a:ext cx="4000528" cy="1344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5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35" y="4643446"/>
              <a:ext cx="4000527" cy="12858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0676" name="Picture 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4714876" y="2357430"/>
              <a:ext cx="3918725" cy="29289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27907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en-US" altLang="zh-CN" sz="3600" smtClean="0">
                <a:ea typeface="宋体" pitchFamily="2" charset="-122"/>
              </a:rPr>
              <a:t>C</a:t>
            </a:r>
            <a:r>
              <a:rPr lang="zh-CN" altLang="en-US" sz="3600" smtClean="0">
                <a:ea typeface="宋体" pitchFamily="2" charset="-122"/>
              </a:rPr>
              <a:t>语言程序中的整数</a:t>
            </a:r>
          </a:p>
        </p:txBody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773113"/>
            <a:ext cx="8731250" cy="5446197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1</a:t>
            </a:r>
            <a:r>
              <a:rPr lang="zh-CN" altLang="en-US" sz="2000" dirty="0" smtClean="0">
                <a:solidFill>
                  <a:srgbClr val="CC3300"/>
                </a:solidFill>
              </a:rPr>
              <a:t>）在</a:t>
            </a:r>
            <a:r>
              <a:rPr lang="en-US" altLang="zh-CN" sz="2000" dirty="0" smtClean="0">
                <a:solidFill>
                  <a:srgbClr val="CC3300"/>
                </a:solidFill>
              </a:rPr>
              <a:t>ISO C90</a:t>
            </a:r>
            <a:r>
              <a:rPr lang="zh-CN" altLang="en-US" sz="2000" dirty="0" smtClean="0">
                <a:solidFill>
                  <a:srgbClr val="CC3300"/>
                </a:solidFill>
              </a:rPr>
              <a:t>标准下 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-2147483648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看成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个部分，先把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看成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unsigned </a:t>
            </a:r>
            <a:r>
              <a:rPr lang="en-US" altLang="zh-CN" sz="2000" dirty="0" err="1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型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31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次，机器数是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，然后</a:t>
            </a:r>
            <a:r>
              <a:rPr lang="zh-CN" altLang="en-US" sz="2000" dirty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对其取补码，结果仍为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0x80000000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按无符号数比较，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大，结果为</a:t>
            </a:r>
            <a:r>
              <a:rPr lang="en-US" altLang="zh-CN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false</a:t>
            </a:r>
            <a:r>
              <a:rPr lang="zh-CN" altLang="en-US" sz="2000" dirty="0" smtClean="0">
                <a:solidFill>
                  <a:srgbClr val="CC33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CC3300"/>
                </a:solidFill>
              </a:rPr>
              <a:t>     </a:t>
            </a:r>
            <a:r>
              <a:rPr lang="zh-CN" altLang="en-US" sz="2000" dirty="0" smtClean="0">
                <a:solidFill>
                  <a:srgbClr val="008000"/>
                </a:solidFill>
              </a:rPr>
              <a:t>在</a:t>
            </a:r>
            <a:r>
              <a:rPr lang="en-US" altLang="zh-CN" sz="2000" dirty="0" smtClean="0">
                <a:solidFill>
                  <a:srgbClr val="008000"/>
                </a:solidFill>
              </a:rPr>
              <a:t>ISO C99</a:t>
            </a:r>
            <a:r>
              <a:rPr lang="zh-CN" altLang="en-US" sz="2000" dirty="0" smtClean="0">
                <a:solidFill>
                  <a:srgbClr val="008000"/>
                </a:solidFill>
              </a:rPr>
              <a:t>标准下 ，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2147483648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sz="20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型，因此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zh-CN" altLang="en-US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-2147483648 &lt; 2147483647”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按带符号整数比较，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    10……0B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比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01……1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小，结果为</a:t>
            </a:r>
            <a:r>
              <a:rPr lang="en-US" altLang="zh-CN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2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err="1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 &lt; 2147483647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型数比较，结果为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  <a:p>
            <a:pPr>
              <a:lnSpc>
                <a:spcPct val="150000"/>
              </a:lnSpc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solidFill>
                  <a:srgbClr val="CC3300"/>
                </a:solidFill>
              </a:rPr>
              <a:t>3</a:t>
            </a:r>
            <a:r>
              <a:rPr lang="zh-CN" altLang="en-US" sz="2000" dirty="0" smtClean="0">
                <a:solidFill>
                  <a:srgbClr val="CC3300"/>
                </a:solidFill>
              </a:rPr>
              <a:t>）</a:t>
            </a:r>
            <a:r>
              <a:rPr lang="en-US" altLang="zh-CN" sz="2000" dirty="0" smtClean="0">
                <a:solidFill>
                  <a:srgbClr val="0033CC"/>
                </a:solidFill>
                <a:latin typeface="微软雅黑" pitchFamily="34" charset="-122"/>
                <a:ea typeface="微软雅黑" pitchFamily="34" charset="-122"/>
              </a:rPr>
              <a:t>-2147483647-1 &lt; 2147483647 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按</a:t>
            </a:r>
            <a:r>
              <a:rPr lang="en-US" altLang="zh-CN" sz="2000" dirty="0" err="1" smtClean="0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型比较，结果为</a:t>
            </a:r>
            <a:r>
              <a:rPr lang="en-US" altLang="zh-CN" sz="2000" dirty="0" smtClean="0"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23620" name="Text Box 4"/>
          <p:cNvSpPr txBox="1">
            <a:spLocks noChangeArrowheads="1"/>
          </p:cNvSpPr>
          <p:nvPr/>
        </p:nvSpPr>
        <p:spPr bwMode="auto">
          <a:xfrm>
            <a:off x="7542330" y="2213865"/>
            <a:ext cx="1350962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由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语言中的“</a:t>
            </a:r>
            <a:r>
              <a:rPr lang="en-US" altLang="zh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Integer Promotion”</a:t>
            </a: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规则决定的。</a:t>
            </a:r>
          </a:p>
        </p:txBody>
      </p:sp>
    </p:spTree>
    <p:extLst>
      <p:ext uri="{BB962C8B-B14F-4D97-AF65-F5344CB8AC3E}">
        <p14:creationId xmlns:p14="http://schemas.microsoft.com/office/powerpoint/2010/main" val="1204334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3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23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3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23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23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23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23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23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623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36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2725" y="98425"/>
            <a:ext cx="8229600" cy="528638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>
              <a:ea typeface="宋体" pitchFamily="2" charset="-122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5100" y="773113"/>
            <a:ext cx="4535488" cy="27305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sum(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a[ ], </a:t>
            </a:r>
            <a:r>
              <a:rPr lang="en-US" altLang="zh-CN" sz="2200" dirty="0" smtClean="0">
                <a:solidFill>
                  <a:srgbClr val="FF3300"/>
                </a:solidFill>
              </a:rPr>
              <a:t>unsigned</a:t>
            </a:r>
            <a:r>
              <a:rPr lang="en-US" altLang="zh-CN" sz="2200" dirty="0" smtClean="0"/>
              <a:t> </a:t>
            </a:r>
            <a:r>
              <a:rPr lang="en-US" altLang="zh-CN" sz="2200" dirty="0" err="1" smtClean="0"/>
              <a:t>len</a:t>
            </a:r>
            <a:r>
              <a:rPr lang="en-US" altLang="zh-CN" sz="2200" dirty="0" smtClean="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int</a:t>
            </a:r>
            <a:r>
              <a:rPr lang="en-US" altLang="zh-CN" sz="2200" dirty="0" smtClean="0"/>
              <a:t>  </a:t>
            </a:r>
            <a:r>
              <a:rPr lang="en-US" altLang="zh-CN" sz="2200" dirty="0" err="1" smtClean="0"/>
              <a:t>i</a:t>
            </a:r>
            <a:r>
              <a:rPr lang="zh-CN" altLang="en-US" sz="2200" dirty="0" smtClean="0"/>
              <a:t>，</a:t>
            </a:r>
            <a:r>
              <a:rPr lang="en-US" altLang="zh-CN" sz="2200" dirty="0" smtClean="0"/>
              <a:t>sum = 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for (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 = 0; </a:t>
            </a:r>
            <a:r>
              <a:rPr lang="en-US" altLang="zh-CN" sz="2200" dirty="0" err="1" smtClean="0">
                <a:solidFill>
                  <a:srgbClr val="FF3300"/>
                </a:solidFill>
              </a:rPr>
              <a:t>i</a:t>
            </a:r>
            <a:r>
              <a:rPr lang="en-US" altLang="zh-CN" sz="2200" dirty="0" smtClean="0">
                <a:solidFill>
                  <a:srgbClr val="FF3300"/>
                </a:solidFill>
              </a:rPr>
              <a:t> &lt;= </a:t>
            </a:r>
            <a:r>
              <a:rPr lang="en-US" altLang="zh-CN" sz="2200" dirty="0" err="1" smtClean="0">
                <a:solidFill>
                  <a:srgbClr val="FF3300"/>
                </a:solidFill>
              </a:rPr>
              <a:t>len</a:t>
            </a:r>
            <a:r>
              <a:rPr lang="en-US" altLang="zh-CN" sz="2200" dirty="0" smtClean="0">
                <a:solidFill>
                  <a:srgbClr val="FF3300"/>
                </a:solidFill>
              </a:rPr>
              <a:t>–1</a:t>
            </a:r>
            <a:r>
              <a:rPr lang="en-US" altLang="zh-CN" sz="2200" dirty="0" smtClean="0"/>
              <a:t>;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	    sum += a[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];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   return sum;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200" dirty="0" smtClean="0"/>
              <a:t>}</a:t>
            </a:r>
            <a:endParaRPr lang="zh-CN" altLang="en-US" sz="2200" dirty="0" smtClean="0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288925" y="3479800"/>
            <a:ext cx="4467225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zh-CN" altLang="en-US" sz="2200" dirty="0">
                <a:ea typeface="微软雅黑" pitchFamily="34" charset="-122"/>
              </a:rPr>
              <a:t>当参数</a:t>
            </a:r>
            <a:r>
              <a:rPr lang="en-US" altLang="zh-CN" sz="2200" dirty="0" err="1">
                <a:ea typeface="微软雅黑" pitchFamily="34" charset="-122"/>
              </a:rPr>
              <a:t>len</a:t>
            </a:r>
            <a:r>
              <a:rPr lang="zh-CN" altLang="en-US" sz="2200" dirty="0">
                <a:ea typeface="微软雅黑" pitchFamily="34" charset="-122"/>
              </a:rPr>
              <a:t>为</a:t>
            </a:r>
            <a:r>
              <a:rPr lang="en-US" altLang="zh-CN" sz="2200" dirty="0">
                <a:ea typeface="微软雅黑" pitchFamily="34" charset="-122"/>
              </a:rPr>
              <a:t>0</a:t>
            </a:r>
            <a:r>
              <a:rPr lang="zh-CN" altLang="en-US" sz="2200" dirty="0">
                <a:ea typeface="微软雅黑" pitchFamily="34" charset="-122"/>
              </a:rPr>
              <a:t>时，返回值应该是</a:t>
            </a:r>
            <a:r>
              <a:rPr lang="en-US" altLang="zh-CN" sz="2200" dirty="0">
                <a:ea typeface="微软雅黑" pitchFamily="34" charset="-122"/>
              </a:rPr>
              <a:t>0</a:t>
            </a:r>
            <a:r>
              <a:rPr lang="zh-CN" altLang="en-US" sz="2200" dirty="0">
                <a:ea typeface="微软雅黑" pitchFamily="34" charset="-122"/>
              </a:rPr>
              <a:t>，但是在机器上执行时，却发生了存储器访问异常。</a:t>
            </a:r>
            <a:r>
              <a:rPr lang="zh-CN" altLang="en-US" b="0" dirty="0">
                <a:latin typeface="Arial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ea typeface="微软雅黑" pitchFamily="34" charset="-122"/>
              </a:rPr>
              <a:t>Why?</a:t>
            </a:r>
            <a:endParaRPr lang="en-US" altLang="zh-CN" sz="2200" dirty="0">
              <a:ea typeface="微软雅黑" pitchFamily="34" charset="-122"/>
            </a:endParaRPr>
          </a:p>
        </p:txBody>
      </p:sp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46445" y="3479799"/>
            <a:ext cx="4264027" cy="1554105"/>
          </a:xfrm>
          <a:prstGeom prst="rect">
            <a:avLst/>
          </a:prstGeom>
          <a:noFill/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5382090" y="818710"/>
            <a:ext cx="3330575" cy="2990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zh-CN" altLang="en-US" sz="2400" b="1" dirty="0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3366FF"/>
                </a:solidFill>
                <a:ea typeface="黑体" pitchFamily="49" charset="-122"/>
              </a:rPr>
              <a:t>高级语言中运算规则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996600"/>
                </a:solidFill>
                <a:ea typeface="黑体" pitchFamily="49" charset="-122"/>
              </a:rPr>
              <a:t>机器指令的含义和执行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计算机内部的运算电路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008000"/>
                </a:solidFill>
                <a:ea typeface="黑体" pitchFamily="49" charset="-122"/>
              </a:rPr>
              <a:t>异常的检测和处理</a:t>
            </a:r>
          </a:p>
          <a:p>
            <a:pPr>
              <a:spcBef>
                <a:spcPct val="15000"/>
              </a:spcBef>
            </a:pPr>
            <a:r>
              <a:rPr lang="zh-CN" altLang="en-US" sz="2400" b="1" dirty="0">
                <a:solidFill>
                  <a:srgbClr val="FF0000"/>
                </a:solidFill>
                <a:ea typeface="黑体" pitchFamily="49" charset="-122"/>
              </a:rPr>
              <a:t>虚拟地址空间</a:t>
            </a:r>
          </a:p>
          <a:p>
            <a:pPr>
              <a:spcBef>
                <a:spcPct val="15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 dirty="0">
              <a:solidFill>
                <a:srgbClr val="FF0000"/>
              </a:solidFill>
              <a:ea typeface="黑体" pitchFamily="49" charset="-122"/>
            </a:endParaRPr>
          </a:p>
        </p:txBody>
      </p:sp>
      <p:sp>
        <p:nvSpPr>
          <p:cNvPr id="13" name="Rectangle 46"/>
          <p:cNvSpPr>
            <a:spLocks noChangeArrowheads="1"/>
          </p:cNvSpPr>
          <p:nvPr/>
        </p:nvSpPr>
        <p:spPr bwMode="auto">
          <a:xfrm>
            <a:off x="265578" y="4734145"/>
            <a:ext cx="8447087" cy="1971822"/>
          </a:xfrm>
          <a:prstGeom prst="rect">
            <a:avLst/>
          </a:prstGeom>
          <a:solidFill>
            <a:schemeClr val="bg1"/>
          </a:solidFill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unsigned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-- </a:t>
            </a:r>
            <a:r>
              <a:rPr lang="zh-CN" altLang="en-US" sz="1600" dirty="0"/>
              <a:t>有的编译器处理成</a:t>
            </a:r>
            <a:r>
              <a:rPr lang="en-US" altLang="zh-CN" sz="1600" dirty="0"/>
              <a:t>unsigned long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(32</a:t>
            </a:r>
            <a:r>
              <a:rPr lang="zh-CN" altLang="en-US" sz="1600" dirty="0"/>
              <a:t>位</a:t>
            </a:r>
            <a:r>
              <a:rPr lang="en-US" altLang="zh-CN" sz="1600" dirty="0"/>
              <a:t>), </a:t>
            </a:r>
            <a:r>
              <a:rPr lang="zh-CN" altLang="en-US" sz="1600" dirty="0"/>
              <a:t>有</a:t>
            </a:r>
            <a:r>
              <a:rPr lang="zh-CN" altLang="en-US" sz="1600" dirty="0" smtClean="0"/>
              <a:t>的处理</a:t>
            </a:r>
            <a:r>
              <a:rPr lang="zh-CN" altLang="en-US" sz="1600" dirty="0"/>
              <a:t>成</a:t>
            </a:r>
            <a:r>
              <a:rPr lang="en-US" altLang="zh-CN" sz="1600" dirty="0"/>
              <a:t>unsigned short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(16</a:t>
            </a:r>
            <a:r>
              <a:rPr lang="zh-CN" altLang="en-US" sz="1600" dirty="0"/>
              <a:t>位</a:t>
            </a:r>
            <a:r>
              <a:rPr lang="en-US" altLang="zh-CN" sz="1600" dirty="0" smtClean="0"/>
              <a:t>)</a:t>
            </a:r>
            <a:r>
              <a:rPr lang="zh-CN" altLang="en-US" sz="1600" dirty="0"/>
              <a:t>，减法用补码加法</a:t>
            </a:r>
            <a:r>
              <a:rPr lang="zh-CN" altLang="en-US" sz="1600" dirty="0" smtClean="0"/>
              <a:t>实现，</a:t>
            </a:r>
            <a:r>
              <a:rPr lang="en-US" altLang="zh-CN" sz="1600" dirty="0" smtClean="0"/>
              <a:t>-1</a:t>
            </a:r>
            <a:r>
              <a:rPr lang="zh-CN" altLang="en-US" sz="1600" dirty="0" smtClean="0"/>
              <a:t>的机器数为</a:t>
            </a:r>
            <a:r>
              <a:rPr lang="en-US" altLang="zh-CN" sz="1600" dirty="0" smtClean="0"/>
              <a:t>0xffffffff</a:t>
            </a:r>
          </a:p>
          <a:p>
            <a:pPr eaLnBrk="0" hangingPunct="0">
              <a:lnSpc>
                <a:spcPct val="130000"/>
              </a:lnSpc>
            </a:pPr>
            <a:r>
              <a:rPr lang="en-US" altLang="zh-CN" sz="1600" dirty="0"/>
              <a:t>x = 0: 00000000 00000000 00000000 00000000</a:t>
            </a:r>
            <a:br>
              <a:rPr lang="en-US" altLang="zh-CN" sz="1600" dirty="0"/>
            </a:br>
            <a:r>
              <a:rPr lang="en-US" altLang="zh-CN" sz="1600" dirty="0"/>
              <a:t>x -1 = 00000000 00000000 00000000 00000000 + 11111111 11111111 11111111 11111111</a:t>
            </a:r>
            <a:endParaRPr lang="en-US" altLang="zh-CN" sz="1600" dirty="0" smtClean="0">
              <a:solidFill>
                <a:srgbClr val="990000"/>
              </a:solidFill>
              <a:ea typeface="微软雅黑" pitchFamily="34" charset="-122"/>
            </a:endParaRPr>
          </a:p>
          <a:p>
            <a:pPr eaLnBrk="0" hangingPunct="0">
              <a:lnSpc>
                <a:spcPct val="130000"/>
              </a:lnSpc>
            </a:pPr>
            <a:r>
              <a:rPr lang="zh-CN" altLang="en-US" sz="1600" dirty="0" smtClean="0">
                <a:solidFill>
                  <a:srgbClr val="990000"/>
                </a:solidFill>
                <a:ea typeface="微软雅黑" pitchFamily="34" charset="-122"/>
              </a:rPr>
              <a:t>显然</a:t>
            </a:r>
            <a:r>
              <a:rPr lang="zh-CN" altLang="en-US" sz="1600" dirty="0">
                <a:solidFill>
                  <a:srgbClr val="990000"/>
                </a:solidFill>
                <a:ea typeface="微软雅黑" pitchFamily="34" charset="-122"/>
              </a:rPr>
              <a:t>，对于每个 </a:t>
            </a:r>
            <a:r>
              <a:rPr lang="en-US" altLang="zh-CN" sz="1600" dirty="0" err="1">
                <a:solidFill>
                  <a:srgbClr val="990000"/>
                </a:solidFill>
                <a:ea typeface="微软雅黑" pitchFamily="34" charset="-122"/>
              </a:rPr>
              <a:t>i</a:t>
            </a:r>
            <a:r>
              <a:rPr lang="en-US" altLang="zh-CN" sz="1600" dirty="0">
                <a:solidFill>
                  <a:srgbClr val="990000"/>
                </a:solidFill>
                <a:ea typeface="微软雅黑" pitchFamily="34" charset="-122"/>
              </a:rPr>
              <a:t> </a:t>
            </a:r>
            <a:r>
              <a:rPr lang="zh-CN" altLang="en-US" sz="1600" dirty="0">
                <a:solidFill>
                  <a:srgbClr val="990000"/>
                </a:solidFill>
                <a:ea typeface="微软雅黑" pitchFamily="34" charset="-122"/>
              </a:rPr>
              <a:t>都满足条件，因为任何无符号数都比</a:t>
            </a:r>
            <a:r>
              <a:rPr lang="en-US" altLang="zh-CN" sz="1600" dirty="0">
                <a:solidFill>
                  <a:srgbClr val="990000"/>
                </a:solidFill>
                <a:ea typeface="微软雅黑" pitchFamily="34" charset="-122"/>
              </a:rPr>
              <a:t>32</a:t>
            </a:r>
            <a:r>
              <a:rPr lang="zh-CN" altLang="en-US" sz="1600" dirty="0">
                <a:solidFill>
                  <a:srgbClr val="990000"/>
                </a:solidFill>
                <a:ea typeface="微软雅黑" pitchFamily="34" charset="-122"/>
              </a:rPr>
              <a:t>个</a:t>
            </a:r>
            <a:r>
              <a:rPr lang="en-US" altLang="zh-CN" sz="1600" dirty="0">
                <a:solidFill>
                  <a:srgbClr val="990000"/>
                </a:solidFill>
                <a:ea typeface="微软雅黑" pitchFamily="34" charset="-122"/>
              </a:rPr>
              <a:t>1</a:t>
            </a:r>
            <a:r>
              <a:rPr lang="zh-CN" altLang="en-US" sz="1600" dirty="0">
                <a:solidFill>
                  <a:srgbClr val="990000"/>
                </a:solidFill>
                <a:ea typeface="微软雅黑" pitchFamily="34" charset="-122"/>
              </a:rPr>
              <a:t>小，因此循环体被不断执行，最终导致数组访问越界而发生存储器访问异常。</a:t>
            </a:r>
          </a:p>
        </p:txBody>
      </p:sp>
    </p:spTree>
    <p:extLst>
      <p:ext uri="{BB962C8B-B14F-4D97-AF65-F5344CB8AC3E}">
        <p14:creationId xmlns:p14="http://schemas.microsoft.com/office/powerpoint/2010/main" val="18996887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过程调用参数传递举例</a:t>
            </a:r>
          </a:p>
        </p:txBody>
      </p:sp>
      <p:sp>
        <p:nvSpPr>
          <p:cNvPr id="739331" name="Text Box 3"/>
          <p:cNvSpPr txBox="1">
            <a:spLocks noChangeArrowheads="1"/>
          </p:cNvSpPr>
          <p:nvPr/>
        </p:nvSpPr>
        <p:spPr bwMode="auto">
          <a:xfrm>
            <a:off x="746125" y="5753100"/>
            <a:ext cx="2338388" cy="8715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程序一的输出：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a=22	b=15</a:t>
            </a:r>
          </a:p>
        </p:txBody>
      </p:sp>
      <p:sp>
        <p:nvSpPr>
          <p:cNvPr id="739332" name="Text Box 4"/>
          <p:cNvSpPr txBox="1">
            <a:spLocks noChangeArrowheads="1"/>
          </p:cNvSpPr>
          <p:nvPr/>
        </p:nvSpPr>
        <p:spPr bwMode="auto">
          <a:xfrm>
            <a:off x="5697538" y="5724525"/>
            <a:ext cx="22129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tIns="0" bIns="0"/>
          <a:lstStyle/>
          <a:p>
            <a:pPr algn="just" eaLnBrk="1" hangingPunct="1"/>
            <a:r>
              <a:rPr lang="zh-CN" altLang="en-US" sz="2000"/>
              <a:t>程序二的输出：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  <a:p>
            <a:pPr algn="just" eaLnBrk="1" hangingPunct="1"/>
            <a:r>
              <a:rPr lang="en-US" altLang="zh-CN" sz="2000"/>
              <a:t>a=15	b=22</a:t>
            </a:r>
          </a:p>
        </p:txBody>
      </p:sp>
      <p:sp>
        <p:nvSpPr>
          <p:cNvPr id="739333" name="Text Box 5"/>
          <p:cNvSpPr txBox="1">
            <a:spLocks noChangeArrowheads="1"/>
          </p:cNvSpPr>
          <p:nvPr/>
        </p:nvSpPr>
        <p:spPr bwMode="auto">
          <a:xfrm>
            <a:off x="161925" y="908050"/>
            <a:ext cx="4184650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程序一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(&amp;a, &amp;b);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*x, int *y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t=*x;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*x=*y;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*y=t;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4" name="Text Box 6"/>
          <p:cNvSpPr txBox="1">
            <a:spLocks noChangeArrowheads="1"/>
          </p:cNvSpPr>
          <p:nvPr/>
        </p:nvSpPr>
        <p:spPr bwMode="auto">
          <a:xfrm>
            <a:off x="4751388" y="863600"/>
            <a:ext cx="4186237" cy="4724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/>
            <a:r>
              <a:rPr lang="zh-CN" altLang="en-US" sz="2000">
                <a:latin typeface="Arial" pitchFamily="34" charset="0"/>
              </a:rPr>
              <a:t>程序二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#include &lt;stdio.h&gt;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main (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 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int a=15, b=22;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</a:t>
            </a:r>
            <a:r>
              <a:rPr lang="en-US" altLang="zh-CN" sz="2000">
                <a:solidFill>
                  <a:srgbClr val="FF3300"/>
                </a:solidFill>
                <a:latin typeface="Arial" pitchFamily="34" charset="0"/>
              </a:rPr>
              <a:t>swap (a,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   printf (“a=%d\tb=%d\n”, a, b);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swap (int x, int y )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{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int t=x;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x=y;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	y=t;</a:t>
            </a:r>
          </a:p>
          <a:p>
            <a:pPr marL="342900" indent="-342900" algn="just"/>
            <a:r>
              <a:rPr lang="en-US" altLang="zh-CN" sz="2000">
                <a:latin typeface="Arial" pitchFamily="34" charset="0"/>
              </a:rPr>
              <a:t>}</a:t>
            </a:r>
          </a:p>
          <a:p>
            <a:pPr marL="342900" indent="-342900"/>
            <a:endParaRPr lang="en-US" altLang="zh-CN" sz="2000">
              <a:latin typeface="Arial" pitchFamily="34" charset="0"/>
            </a:endParaRPr>
          </a:p>
        </p:txBody>
      </p:sp>
      <p:sp>
        <p:nvSpPr>
          <p:cNvPr id="739335" name="Rectangle 7"/>
          <p:cNvSpPr>
            <a:spLocks noChangeArrowheads="1"/>
          </p:cNvSpPr>
          <p:nvPr/>
        </p:nvSpPr>
        <p:spPr bwMode="auto">
          <a:xfrm>
            <a:off x="1827213" y="4508500"/>
            <a:ext cx="2139950" cy="4270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按地址传递参数</a:t>
            </a:r>
          </a:p>
        </p:txBody>
      </p:sp>
      <p:sp>
        <p:nvSpPr>
          <p:cNvPr id="739336" name="Rectangle 8"/>
          <p:cNvSpPr>
            <a:spLocks noChangeArrowheads="1"/>
          </p:cNvSpPr>
          <p:nvPr/>
        </p:nvSpPr>
        <p:spPr bwMode="auto">
          <a:xfrm>
            <a:off x="6597650" y="4554538"/>
            <a:ext cx="1860550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342900" indent="-342900"/>
            <a:r>
              <a:rPr lang="zh-CN" altLang="en-US" sz="2200">
                <a:solidFill>
                  <a:srgbClr val="FF3300"/>
                </a:solidFill>
              </a:rPr>
              <a:t>按值传递参数</a:t>
            </a:r>
          </a:p>
        </p:txBody>
      </p:sp>
      <p:sp>
        <p:nvSpPr>
          <p:cNvPr id="739337" name="Text Box 9"/>
          <p:cNvSpPr txBox="1">
            <a:spLocks noChangeArrowheads="1"/>
          </p:cNvSpPr>
          <p:nvPr/>
        </p:nvSpPr>
        <p:spPr bwMode="auto">
          <a:xfrm>
            <a:off x="1692275" y="5138738"/>
            <a:ext cx="2700338" cy="427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zh-CN" altLang="en-US" sz="2200">
                <a:solidFill>
                  <a:srgbClr val="3333CC"/>
                </a:solidFill>
              </a:rPr>
              <a:t>执行结果？为什么？</a:t>
            </a:r>
          </a:p>
        </p:txBody>
      </p:sp>
    </p:spTree>
    <p:extLst>
      <p:ext uri="{BB962C8B-B14F-4D97-AF65-F5344CB8AC3E}">
        <p14:creationId xmlns:p14="http://schemas.microsoft.com/office/powerpoint/2010/main" val="1366718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393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3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3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9331" grpId="0"/>
      <p:bldP spid="739332" grpId="0" animBg="1"/>
      <p:bldP spid="739335" grpId="0"/>
      <p:bldP spid="73933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课程的意义</a:t>
            </a:r>
            <a:endParaRPr lang="zh-CN" altLang="en-US" dirty="0" smtClean="0"/>
          </a:p>
        </p:txBody>
      </p:sp>
      <p:sp>
        <p:nvSpPr>
          <p:cNvPr id="712708" name="Rectangle 4"/>
          <p:cNvSpPr>
            <a:spLocks noChangeArrowheads="1"/>
          </p:cNvSpPr>
          <p:nvPr/>
        </p:nvSpPr>
        <p:spPr bwMode="auto">
          <a:xfrm>
            <a:off x="371475" y="1949450"/>
            <a:ext cx="1897063" cy="22447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x=10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(void);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 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x=p1();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return x;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12709" name="Text Box 5"/>
          <p:cNvSpPr txBox="1">
            <a:spLocks noChangeArrowheads="1"/>
          </p:cNvSpPr>
          <p:nvPr/>
        </p:nvSpPr>
        <p:spPr bwMode="auto">
          <a:xfrm>
            <a:off x="682625" y="4344988"/>
            <a:ext cx="120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main.c</a:t>
            </a:r>
          </a:p>
        </p:txBody>
      </p:sp>
      <p:sp>
        <p:nvSpPr>
          <p:cNvPr id="712710" name="Rectangle 6"/>
          <p:cNvSpPr>
            <a:spLocks noChangeArrowheads="1"/>
          </p:cNvSpPr>
          <p:nvPr/>
        </p:nvSpPr>
        <p:spPr bwMode="auto">
          <a:xfrm>
            <a:off x="2665413" y="2568575"/>
            <a:ext cx="1854200" cy="16351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  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x=20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 p1</a:t>
            </a:r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() 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{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     return x;</a:t>
            </a:r>
          </a:p>
          <a:p>
            <a:pPr indent="114300"/>
            <a:r>
              <a:rPr lang="en-US" altLang="zh-CN" sz="2000" b="1">
                <a:latin typeface="微软雅黑" pitchFamily="34" charset="-122"/>
                <a:ea typeface="微软雅黑" pitchFamily="34" charset="-122"/>
              </a:rPr>
              <a:t>}</a:t>
            </a:r>
          </a:p>
        </p:txBody>
      </p:sp>
      <p:sp>
        <p:nvSpPr>
          <p:cNvPr id="712711" name="Text Box 7"/>
          <p:cNvSpPr txBox="1">
            <a:spLocks noChangeArrowheads="1"/>
          </p:cNvSpPr>
          <p:nvPr/>
        </p:nvSpPr>
        <p:spPr bwMode="auto">
          <a:xfrm>
            <a:off x="3013075" y="4316413"/>
            <a:ext cx="1203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3366FF"/>
                </a:solidFill>
                <a:latin typeface="微软雅黑" pitchFamily="34" charset="-122"/>
                <a:ea typeface="微软雅黑" pitchFamily="34" charset="-122"/>
              </a:rPr>
              <a:t>p1.c</a:t>
            </a:r>
          </a:p>
        </p:txBody>
      </p:sp>
      <p:sp>
        <p:nvSpPr>
          <p:cNvPr id="712712" name="Rectangle 8"/>
          <p:cNvSpPr>
            <a:spLocks noChangeArrowheads="1"/>
          </p:cNvSpPr>
          <p:nvPr/>
        </p:nvSpPr>
        <p:spPr bwMode="auto">
          <a:xfrm>
            <a:off x="5072218" y="1163875"/>
            <a:ext cx="366395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main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只有一次强定义</a:t>
            </a:r>
          </a:p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p1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有一次强定义，一次弱定义</a:t>
            </a:r>
          </a:p>
          <a:p>
            <a:pPr eaLnBrk="0" hangingPunct="0">
              <a:lnSpc>
                <a:spcPct val="130000"/>
              </a:lnSpc>
              <a:spcBef>
                <a:spcPct val="45000"/>
              </a:spcBef>
            </a:pPr>
            <a:r>
              <a:rPr lang="en-US" altLang="zh-CN" sz="2300" b="1" dirty="0">
                <a:latin typeface="微软雅黑" pitchFamily="34" charset="-122"/>
                <a:ea typeface="微软雅黑" pitchFamily="34" charset="-122"/>
              </a:rPr>
              <a:t>x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有两次强定义，所以，</a:t>
            </a:r>
            <a:r>
              <a:rPr lang="zh-CN" altLang="en-US" sz="2300" b="1" dirty="0">
                <a:solidFill>
                  <a:srgbClr val="009242"/>
                </a:solidFill>
                <a:latin typeface="微软雅黑" pitchFamily="34" charset="-122"/>
                <a:ea typeface="微软雅黑" pitchFamily="34" charset="-122"/>
              </a:rPr>
              <a:t>链接器将输出一条出错信息</a:t>
            </a:r>
            <a:r>
              <a:rPr lang="zh-CN" altLang="en-US" sz="2300" b="1" dirty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eaLnBrk="0" hangingPunct="0">
              <a:lnSpc>
                <a:spcPct val="130000"/>
              </a:lnSpc>
            </a:pPr>
            <a:endParaRPr lang="zh-CN" altLang="en-US" sz="23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2716" name="Text Box 12"/>
          <p:cNvSpPr txBox="1">
            <a:spLocks noChangeArrowheads="1"/>
          </p:cNvSpPr>
          <p:nvPr/>
        </p:nvSpPr>
        <p:spPr bwMode="auto">
          <a:xfrm>
            <a:off x="231775" y="1016000"/>
            <a:ext cx="4324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ea typeface="微软雅黑" pitchFamily="34" charset="-122"/>
              </a:rPr>
              <a:t>以下程序会发生链接出错吗？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4797425" y="4508500"/>
            <a:ext cx="3419475" cy="183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solidFill>
                  <a:srgbClr val="3366FF"/>
                </a:solidFill>
                <a:ea typeface="黑体" pitchFamily="49" charset="-122"/>
              </a:rPr>
              <a:t>机器级数据的表示</a:t>
            </a:r>
          </a:p>
          <a:p>
            <a:pPr>
              <a:spcBef>
                <a:spcPct val="25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链接器的符号解析规则</a:t>
            </a:r>
          </a:p>
          <a:p>
            <a:pPr>
              <a:spcBef>
                <a:spcPct val="25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40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2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2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12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6" grpId="0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90148" name="Rectangle 3"/>
          <p:cNvSpPr>
            <a:spLocks noChangeArrowheads="1"/>
          </p:cNvSpPr>
          <p:nvPr/>
        </p:nvSpPr>
        <p:spPr bwMode="auto">
          <a:xfrm>
            <a:off x="6146800" y="1254106"/>
            <a:ext cx="2116138" cy="19812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/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 double d;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 void p1( ) 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 {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   d=1.0;</a:t>
            </a:r>
          </a:p>
          <a:p>
            <a:pPr algn="just"/>
            <a:r>
              <a:rPr lang="en-US" altLang="zh-CN" sz="2000" b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 }</a:t>
            </a:r>
            <a:endParaRPr lang="en-US" altLang="zh-CN" sz="2000" b="1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149" name="Rectangle 3"/>
          <p:cNvSpPr>
            <a:spLocks noChangeArrowheads="1"/>
          </p:cNvSpPr>
          <p:nvPr/>
        </p:nvSpPr>
        <p:spPr bwMode="auto">
          <a:xfrm>
            <a:off x="431800" y="1254106"/>
            <a:ext cx="4905375" cy="2565400"/>
          </a:xfrm>
          <a:prstGeom prst="rect">
            <a:avLst/>
          </a:prstGeom>
          <a:noFill/>
          <a:ln w="3175">
            <a:solidFill>
              <a:srgbClr val="000000"/>
            </a:solidFill>
            <a:miter lim="800000"/>
            <a:headEnd/>
            <a:tailEnd/>
          </a:ln>
        </p:spPr>
        <p:txBody>
          <a:bodyPr lIns="80467" tIns="40234" rIns="80467" bIns="40234"/>
          <a:lstStyle/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1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d=100;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2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x=200;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3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main() 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4  {  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5    p1( );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6    </a:t>
            </a:r>
            <a:r>
              <a:rPr lang="en-US" altLang="zh-CN" sz="2000" b="1" dirty="0" err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printf</a:t>
            </a:r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(“d=%d, x=%d\n”, d, x );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7    return 0;</a:t>
            </a:r>
          </a:p>
          <a:p>
            <a:pPr algn="just"/>
            <a:r>
              <a:rPr lang="en-US" altLang="zh-CN" sz="20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8  }</a:t>
            </a:r>
          </a:p>
          <a:p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90150" name="Rectangle 6"/>
          <p:cNvSpPr>
            <a:spLocks noChangeArrowheads="1"/>
          </p:cNvSpPr>
          <p:nvPr/>
        </p:nvSpPr>
        <p:spPr bwMode="auto">
          <a:xfrm>
            <a:off x="387350" y="714356"/>
            <a:ext cx="75612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en-US" altLang="zh-CN" sz="2400" b="1" dirty="0" err="1"/>
              <a:t>main.c</a:t>
            </a:r>
            <a:r>
              <a:rPr lang="en-US" altLang="zh-CN" sz="2400" b="1" dirty="0"/>
              <a:t>                                                        p1.c</a:t>
            </a:r>
          </a:p>
        </p:txBody>
      </p:sp>
      <p:pic>
        <p:nvPicPr>
          <p:cNvPr id="5877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000504"/>
            <a:ext cx="8860246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>
            <a:off x="142844" y="4429132"/>
            <a:ext cx="8715436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右箭头 11"/>
          <p:cNvSpPr/>
          <p:nvPr/>
        </p:nvSpPr>
        <p:spPr>
          <a:xfrm rot="18724765">
            <a:off x="5104484" y="4619869"/>
            <a:ext cx="928694" cy="500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3857621" y="5572140"/>
            <a:ext cx="4572032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400" b="1" dirty="0" smtClean="0">
                <a:solidFill>
                  <a:srgbClr val="FF0000"/>
                </a:solidFill>
              </a:rPr>
              <a:t>永远不要无视编译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warning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信息</a:t>
            </a:r>
            <a:endParaRPr lang="en-US" altLang="zh-C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516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3600"/>
            <a:ext cx="8229600" cy="4483100"/>
          </a:xfrm>
        </p:spPr>
        <p:txBody>
          <a:bodyPr/>
          <a:lstStyle/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复制数组到堆中，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为数组元素个数 *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int copy_array(int *array, int count) {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 int i; 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	/* </a:t>
            </a:r>
            <a:r>
              <a:rPr lang="zh-CN" altLang="en-US" sz="2000" smtClean="0">
                <a:latin typeface="微软雅黑" pitchFamily="34" charset="-122"/>
                <a:ea typeface="微软雅黑" pitchFamily="34" charset="-122"/>
              </a:rPr>
              <a:t>在堆区申请一块内存 *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/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 int *myarray = (int *) 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malloc(</a:t>
            </a:r>
            <a:r>
              <a:rPr lang="en-US" altLang="zh-CN" sz="200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count*sizeof(int)</a:t>
            </a:r>
            <a:r>
              <a:rPr lang="en-US" altLang="zh-CN" sz="200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	if (myarray == NULL)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 	return -1;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	for (i = 0; i &lt; count; i++)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    	myarray[i] = array[i];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  	return count; </a:t>
            </a:r>
          </a:p>
          <a:p>
            <a:pPr marL="457200" indent="-457200">
              <a:spcBef>
                <a:spcPct val="5000"/>
              </a:spcBef>
              <a:buFontTx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} </a:t>
            </a:r>
            <a:endParaRPr lang="zh-CN" altLang="en-US" sz="2000" smtClean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385763" y="5094288"/>
            <a:ext cx="3735387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当参数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很大时，则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count*sizeof(int)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会溢出。如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count=2</a:t>
            </a:r>
            <a:r>
              <a:rPr lang="en-US" altLang="zh-CN" sz="2200" b="1" baseline="3000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30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+1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时， 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count*sizeof(int)=4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438278" name="AutoShape 6"/>
          <p:cNvSpPr>
            <a:spLocks noChangeArrowheads="1"/>
          </p:cNvSpPr>
          <p:nvPr/>
        </p:nvSpPr>
        <p:spPr bwMode="auto">
          <a:xfrm>
            <a:off x="4032250" y="5408613"/>
            <a:ext cx="628650" cy="539750"/>
          </a:xfrm>
          <a:prstGeom prst="rightArrow">
            <a:avLst>
              <a:gd name="adj1" fmla="val 50000"/>
              <a:gd name="adj2" fmla="val 2911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8279" name="Rectangle 7"/>
          <p:cNvSpPr>
            <a:spLocks noChangeArrowheads="1"/>
          </p:cNvSpPr>
          <p:nvPr/>
        </p:nvSpPr>
        <p:spPr bwMode="auto">
          <a:xfrm>
            <a:off x="4841875" y="5395913"/>
            <a:ext cx="2655888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eaLnBrk="0" hangingPunct="0"/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堆（</a:t>
            </a:r>
            <a:r>
              <a:rPr lang="en-US" altLang="zh-CN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heap</a:t>
            </a:r>
            <a:r>
              <a:rPr lang="zh-CN" altLang="en-US" sz="2200" b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）中大量数据被破坏！</a:t>
            </a:r>
            <a:endParaRPr lang="en-US" altLang="zh-CN" sz="2200" b="1">
              <a:solidFill>
                <a:srgbClr val="0000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8280" name="Text Box 8"/>
          <p:cNvSpPr txBox="1">
            <a:spLocks noChangeArrowheads="1"/>
          </p:cNvSpPr>
          <p:nvPr/>
        </p:nvSpPr>
        <p:spPr bwMode="auto">
          <a:xfrm>
            <a:off x="5516563" y="2889250"/>
            <a:ext cx="3330575" cy="2219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乘法运算及溢出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虚拟地址空间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存储空间映射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8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8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8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8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/>
      <p:bldP spid="438278" grpId="0" animBg="1"/>
      <p:bldP spid="43828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2600" y="98425"/>
            <a:ext cx="8229600" cy="561975"/>
          </a:xfrm>
        </p:spPr>
        <p:txBody>
          <a:bodyPr/>
          <a:lstStyle/>
          <a:p>
            <a:r>
              <a:rPr lang="zh-CN" altLang="en-US" dirty="0"/>
              <a:t>课程的意义</a:t>
            </a:r>
            <a:endParaRPr lang="zh-CN" altLang="en-US" sz="3600" dirty="0" smtClean="0"/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773113"/>
            <a:ext cx="8229600" cy="990600"/>
          </a:xfrm>
        </p:spPr>
        <p:txBody>
          <a:bodyPr/>
          <a:lstStyle/>
          <a:p>
            <a:r>
              <a:rPr lang="zh-CN" altLang="en-US" smtClean="0"/>
              <a:t>以下两个程序功能完全一样，算法完全一样，因此，时间和空间复杂度完全一样，但是性能相差</a:t>
            </a:r>
            <a:r>
              <a:rPr lang="en-US" altLang="zh-CN" smtClean="0"/>
              <a:t>21</a:t>
            </a:r>
            <a:r>
              <a:rPr lang="zh-CN" altLang="en-US" smtClean="0"/>
              <a:t>倍。</a:t>
            </a:r>
            <a:r>
              <a:rPr lang="en-US" altLang="zh-CN" smtClean="0">
                <a:solidFill>
                  <a:srgbClr val="FF0000"/>
                </a:solidFill>
              </a:rPr>
              <a:t>Why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1509" name="Rectangle 5"/>
          <p:cNvSpPr>
            <a:spLocks/>
          </p:cNvSpPr>
          <p:nvPr/>
        </p:nvSpPr>
        <p:spPr bwMode="auto">
          <a:xfrm>
            <a:off x="4732338" y="1628800"/>
            <a:ext cx="4114800" cy="2273300"/>
          </a:xfrm>
          <a:prstGeom prst="rect">
            <a:avLst/>
          </a:prstGeom>
          <a:solidFill>
            <a:srgbClr val="D3F2D3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void copyji (int src[2048][2048],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      int dst[2048][2048])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int i,j;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</a:t>
            </a:r>
            <a:r>
              <a:rPr lang="en-US" altLang="zh-CN" b="1">
                <a:solidFill>
                  <a:srgbClr val="21218A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(j = 0; j &lt; 2048; j++)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(i = 0; i &lt; 2048; i++)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dst[i][j] = src[i][j];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}</a:t>
            </a:r>
          </a:p>
        </p:txBody>
      </p:sp>
      <p:sp>
        <p:nvSpPr>
          <p:cNvPr id="391174" name="Rectangle 6"/>
          <p:cNvSpPr>
            <a:spLocks/>
          </p:cNvSpPr>
          <p:nvPr/>
        </p:nvSpPr>
        <p:spPr bwMode="auto">
          <a:xfrm>
            <a:off x="315913" y="1638325"/>
            <a:ext cx="4114800" cy="227330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  <a:headEnd/>
            <a:tailEnd/>
          </a:ln>
        </p:spPr>
        <p:txBody>
          <a:bodyPr lIns="63500" tIns="63500" rIns="63500" bIns="63500"/>
          <a:lstStyle/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void copyij (int src[2048][2048],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      int dst[2048][2048])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{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int i,j;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</a:t>
            </a:r>
            <a:r>
              <a:rPr lang="en-US" altLang="zh-CN" b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(i = 0; i &lt; 2048; i++)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</a:t>
            </a:r>
            <a:r>
              <a:rPr lang="en-US" altLang="zh-CN" b="1">
                <a:solidFill>
                  <a:srgbClr val="21218A"/>
                </a:solidFill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for (j = 0; j &lt; 2048; j++)</a:t>
            </a:r>
            <a:endParaRPr lang="en-US" altLang="zh-CN" b="1">
              <a:latin typeface="微软雅黑" pitchFamily="34" charset="-122"/>
              <a:ea typeface="微软雅黑" pitchFamily="34" charset="-122"/>
              <a:cs typeface="Monaco"/>
              <a:sym typeface="Monaco"/>
            </a:endParaRP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      dst[i][j] = src[i][j];</a:t>
            </a:r>
          </a:p>
          <a:p>
            <a:pPr>
              <a:tabLst>
                <a:tab pos="914400" algn="l"/>
                <a:tab pos="2286000" algn="l"/>
              </a:tabLst>
            </a:pPr>
            <a:r>
              <a:rPr lang="en-US" altLang="zh-CN" b="1">
                <a:latin typeface="微软雅黑" pitchFamily="34" charset="-122"/>
                <a:ea typeface="微软雅黑" pitchFamily="34" charset="-122"/>
                <a:cs typeface="Monaco"/>
                <a:sym typeface="Monaco"/>
              </a:rPr>
              <a:t>}</a:t>
            </a:r>
          </a:p>
        </p:txBody>
      </p:sp>
      <p:grpSp>
        <p:nvGrpSpPr>
          <p:cNvPr id="21511" name="Group 7"/>
          <p:cNvGrpSpPr>
            <a:grpSpLocks/>
          </p:cNvGrpSpPr>
          <p:nvPr/>
        </p:nvGrpSpPr>
        <p:grpSpPr bwMode="auto">
          <a:xfrm>
            <a:off x="3421063" y="2898800"/>
            <a:ext cx="1438275" cy="315913"/>
            <a:chOff x="0" y="0"/>
            <a:chExt cx="480" cy="144"/>
          </a:xfrm>
        </p:grpSpPr>
        <p:sp>
          <p:nvSpPr>
            <p:cNvPr id="391176" name="Line 8"/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391177" name="Line 9"/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21514" name="Rectangle 10"/>
          <p:cNvSpPr>
            <a:spLocks/>
          </p:cNvSpPr>
          <p:nvPr/>
        </p:nvSpPr>
        <p:spPr bwMode="auto">
          <a:xfrm>
            <a:off x="6164263" y="4173538"/>
            <a:ext cx="2411412" cy="930275"/>
          </a:xfrm>
          <a:prstGeom prst="rect">
            <a:avLst/>
          </a:prstGeom>
          <a:noFill/>
          <a:ln w="12700" cap="rnd">
            <a:noFill/>
            <a:round/>
            <a:headEnd/>
            <a:tailEnd/>
          </a:ln>
        </p:spPr>
        <p:txBody>
          <a:bodyPr wrap="none" lIns="38100" tIns="38100" rIns="38100" bIns="38100">
            <a:spAutoFit/>
          </a:bodyPr>
          <a:lstStyle/>
          <a:p>
            <a:pPr algn="ctr"/>
            <a: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  <a:t>21 times slower</a:t>
            </a:r>
            <a:b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</a:br>
            <a:r>
              <a:rPr lang="en-US" altLang="zh-CN" sz="2800" b="1">
                <a:latin typeface="Calibri" pitchFamily="34" charset="0"/>
                <a:ea typeface="ヒラギノ角ゴ ProN W3"/>
                <a:cs typeface="Calibri" pitchFamily="34" charset="0"/>
                <a:sym typeface="Calibri" pitchFamily="34" charset="0"/>
              </a:rPr>
              <a:t>(Pentium 4)</a:t>
            </a:r>
          </a:p>
        </p:txBody>
      </p:sp>
      <p:sp>
        <p:nvSpPr>
          <p:cNvPr id="391179" name="Text Box 11"/>
          <p:cNvSpPr txBox="1">
            <a:spLocks noChangeArrowheads="1"/>
          </p:cNvSpPr>
          <p:nvPr/>
        </p:nvSpPr>
        <p:spPr bwMode="auto">
          <a:xfrm>
            <a:off x="431800" y="4778375"/>
            <a:ext cx="3330575" cy="1781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400" b="1">
                <a:ea typeface="黑体" pitchFamily="49" charset="-122"/>
              </a:rPr>
              <a:t>理解该问题需要知道：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FF0000"/>
                </a:solidFill>
                <a:ea typeface="黑体" pitchFamily="49" charset="-122"/>
              </a:rPr>
              <a:t>Cache</a:t>
            </a: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机制</a:t>
            </a:r>
          </a:p>
          <a:p>
            <a:pPr>
              <a:spcBef>
                <a:spcPct val="20000"/>
              </a:spcBef>
            </a:pPr>
            <a:r>
              <a:rPr lang="zh-CN" altLang="en-US" sz="2400" b="1">
                <a:solidFill>
                  <a:srgbClr val="FF0000"/>
                </a:solidFill>
                <a:ea typeface="黑体" pitchFamily="49" charset="-122"/>
              </a:rPr>
              <a:t>访问局部性</a:t>
            </a:r>
          </a:p>
          <a:p>
            <a:pPr>
              <a:spcBef>
                <a:spcPct val="20000"/>
              </a:spcBef>
            </a:pPr>
            <a:r>
              <a:rPr lang="en-US" altLang="zh-CN" sz="2400" b="1">
                <a:solidFill>
                  <a:srgbClr val="3366FF"/>
                </a:solidFill>
                <a:latin typeface="黑体"/>
                <a:ea typeface="黑体" pitchFamily="49" charset="-122"/>
              </a:rPr>
              <a:t>……</a:t>
            </a:r>
            <a:endParaRPr lang="en-US" altLang="zh-CN" sz="2400" b="1">
              <a:solidFill>
                <a:srgbClr val="3366FF"/>
              </a:solidFill>
              <a:ea typeface="黑体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111" y="4188171"/>
            <a:ext cx="8650147" cy="178510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A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中数组访问顺序与存放顺序相同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，首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地址位于一个主存块开始，故</a:t>
            </a:r>
            <a:r>
              <a:rPr lang="zh-CN" altLang="en-US" sz="2000" b="1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每个主存块总是第一个元素缺失，其他都命中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，命中率很高。</a:t>
            </a:r>
            <a:endParaRPr lang="en-US" altLang="zh-CN" sz="2000" b="1" dirty="0">
              <a:solidFill>
                <a:schemeClr val="accent2"/>
              </a:solidFill>
              <a:ea typeface="+mn-ea"/>
              <a:cs typeface="Arial" panose="020B0604020202020204" pitchFamily="34" charset="0"/>
            </a:endParaRPr>
          </a:p>
          <a:p>
            <a:pPr>
              <a:spcBef>
                <a:spcPts val="1200"/>
              </a:spcBef>
            </a:pPr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B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中访问顺序与存放顺序不同，依次访问的元素分布在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相隔较远的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单元处，它们都不在同一个主存块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中，若</a:t>
            </a:r>
            <a:r>
              <a:rPr lang="en-US" altLang="zh-CN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共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8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行，一次内循环访问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16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块，故再次访问同一块时，已被调出</a:t>
            </a:r>
            <a:r>
              <a:rPr lang="en-US" altLang="zh-CN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cache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，因而</a:t>
            </a:r>
            <a:r>
              <a:rPr lang="zh-CN" altLang="en-US" sz="2000" b="1" dirty="0">
                <a:solidFill>
                  <a:srgbClr val="FF0000"/>
                </a:solidFill>
                <a:ea typeface="+mn-ea"/>
                <a:cs typeface="Arial" panose="020B0604020202020204" pitchFamily="34" charset="0"/>
              </a:rPr>
              <a:t>每次都缺失</a:t>
            </a:r>
            <a:r>
              <a:rPr lang="zh-CN" altLang="en-US" sz="2000" b="1" dirty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，命中率</a:t>
            </a:r>
            <a:r>
              <a:rPr lang="zh-CN" altLang="en-US" sz="2000" b="1" dirty="0" smtClean="0">
                <a:solidFill>
                  <a:schemeClr val="accent2"/>
                </a:solidFill>
                <a:ea typeface="+mn-ea"/>
                <a:cs typeface="Arial" panose="020B0604020202020204" pitchFamily="34" charset="0"/>
              </a:rPr>
              <a:t>为很低。</a:t>
            </a:r>
            <a:endParaRPr lang="zh-CN" altLang="en-US" sz="2000" b="1" dirty="0">
              <a:solidFill>
                <a:schemeClr val="accent2"/>
              </a:solidFill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91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nimBg="1"/>
      <p:bldP spid="21514" grpId="0"/>
      <p:bldP spid="391179" grpId="0" animBg="1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600" smtClean="0"/>
              <a:t>计算机专业教学必须思考的问题</a:t>
            </a:r>
          </a:p>
        </p:txBody>
      </p:sp>
      <p:sp>
        <p:nvSpPr>
          <p:cNvPr id="379920" name="Text Box 16"/>
          <p:cNvSpPr txBox="1">
            <a:spLocks noChangeArrowheads="1"/>
          </p:cNvSpPr>
          <p:nvPr/>
        </p:nvSpPr>
        <p:spPr bwMode="auto">
          <a:xfrm>
            <a:off x="250825" y="2663825"/>
            <a:ext cx="8442325" cy="1089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35000"/>
              </a:lnSpc>
              <a:spcBef>
                <a:spcPct val="50000"/>
              </a:spcBef>
            </a:pP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程序执行的结果和性能由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编译、链接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以及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操作系统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的处理方式和计算机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执行指令的方式</a:t>
            </a:r>
            <a:r>
              <a:rPr lang="zh-CN" altLang="en-US" sz="2400" b="1">
                <a:solidFill>
                  <a:srgbClr val="996633"/>
                </a:solidFill>
                <a:ea typeface="微软雅黑" pitchFamily="34" charset="-122"/>
              </a:rPr>
              <a:t>和</a:t>
            </a:r>
            <a:r>
              <a:rPr lang="zh-CN" altLang="en-US" sz="2400" b="1">
                <a:solidFill>
                  <a:srgbClr val="FF0000"/>
                </a:solidFill>
                <a:ea typeface="微软雅黑" pitchFamily="34" charset="-122"/>
              </a:rPr>
              <a:t>执行电路</a:t>
            </a:r>
            <a:r>
              <a:rPr lang="zh-CN" altLang="en-US" sz="2400" b="1">
                <a:solidFill>
                  <a:srgbClr val="996600"/>
                </a:solidFill>
                <a:ea typeface="微软雅黑" pitchFamily="34" charset="-122"/>
              </a:rPr>
              <a:t>决定！</a:t>
            </a:r>
          </a:p>
        </p:txBody>
      </p:sp>
      <p:sp>
        <p:nvSpPr>
          <p:cNvPr id="379921" name="Text Box 17"/>
          <p:cNvSpPr txBox="1">
            <a:spLocks noChangeArrowheads="1"/>
          </p:cNvSpPr>
          <p:nvPr/>
        </p:nvSpPr>
        <p:spPr bwMode="auto">
          <a:xfrm>
            <a:off x="431800" y="1089025"/>
            <a:ext cx="603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066FF"/>
                </a:solidFill>
                <a:ea typeface="微软雅黑" pitchFamily="34" charset="-122"/>
              </a:rPr>
              <a:t>与美国相比，国内学术界和业界少有创新性成果</a:t>
            </a:r>
          </a:p>
        </p:txBody>
      </p:sp>
      <p:sp>
        <p:nvSpPr>
          <p:cNvPr id="379922" name="Text Box 18"/>
          <p:cNvSpPr txBox="1">
            <a:spLocks noChangeArrowheads="1"/>
          </p:cNvSpPr>
          <p:nvPr/>
        </p:nvSpPr>
        <p:spPr bwMode="auto">
          <a:xfrm>
            <a:off x="612775" y="1620838"/>
            <a:ext cx="80105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Hadoop+MR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（美国业界）</a:t>
            </a:r>
            <a:r>
              <a:rPr lang="zh-CN" altLang="en-US" sz="2000" b="1">
                <a:solidFill>
                  <a:srgbClr val="0080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→ </a:t>
            </a: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SPARK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（美国学术界，</a:t>
            </a:r>
            <a:r>
              <a:rPr lang="en-US" altLang="zh-CN" sz="2000" b="1">
                <a:solidFill>
                  <a:srgbClr val="008000"/>
                </a:solidFill>
                <a:ea typeface="微软雅黑" pitchFamily="34" charset="-122"/>
              </a:rPr>
              <a:t>UCB AMPlab</a:t>
            </a:r>
            <a:r>
              <a:rPr lang="zh-CN" altLang="en-US" sz="2000" b="1">
                <a:solidFill>
                  <a:srgbClr val="008000"/>
                </a:solidFill>
                <a:ea typeface="微软雅黑" pitchFamily="34" charset="-122"/>
              </a:rPr>
              <a:t>）</a:t>
            </a:r>
          </a:p>
        </p:txBody>
      </p:sp>
      <p:sp>
        <p:nvSpPr>
          <p:cNvPr id="379923" name="Text Box 19"/>
          <p:cNvSpPr txBox="1">
            <a:spLocks noChangeArrowheads="1"/>
          </p:cNvSpPr>
          <p:nvPr/>
        </p:nvSpPr>
        <p:spPr bwMode="auto">
          <a:xfrm>
            <a:off x="385763" y="4194175"/>
            <a:ext cx="82169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如果</a:t>
            </a:r>
            <a:r>
              <a:rPr lang="zh-CN" altLang="en-US" sz="2200" b="1">
                <a:solidFill>
                  <a:srgbClr val="996633"/>
                </a:solidFill>
                <a:latin typeface="微软雅黑" pitchFamily="34" charset="-122"/>
                <a:ea typeface="微软雅黑" pitchFamily="34" charset="-122"/>
              </a:rPr>
              <a:t>单处理器计算机系统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都不明白，何以能明白多核、众核、多核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+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众核、多处理机、分布式、云计算、</a:t>
            </a:r>
            <a:r>
              <a:rPr lang="en-US" altLang="zh-CN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……. </a:t>
            </a:r>
            <a:r>
              <a:rPr lang="zh-CN" altLang="en-US" sz="22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呢？</a:t>
            </a:r>
          </a:p>
        </p:txBody>
      </p:sp>
      <p:sp>
        <p:nvSpPr>
          <p:cNvPr id="379924" name="Text Box 20"/>
          <p:cNvSpPr txBox="1">
            <a:spLocks noChangeArrowheads="1"/>
          </p:cNvSpPr>
          <p:nvPr/>
        </p:nvSpPr>
        <p:spPr bwMode="auto">
          <a:xfrm>
            <a:off x="341313" y="5724525"/>
            <a:ext cx="7920037" cy="4667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ea typeface="微软雅黑" pitchFamily="34" charset="-122"/>
              </a:rPr>
              <a:t>国内计算机专业教学需要加强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“</a:t>
            </a:r>
            <a:r>
              <a:rPr lang="zh-CN" altLang="en-US" sz="2400" b="1" dirty="0" smtClean="0">
                <a:solidFill>
                  <a:srgbClr val="FF0000"/>
                </a:solidFill>
                <a:ea typeface="微软雅黑" pitchFamily="34" charset="-122"/>
              </a:rPr>
              <a:t>计算机系统</a:t>
            </a:r>
            <a:r>
              <a:rPr lang="zh-CN" altLang="en-US" sz="2400" b="1" dirty="0" smtClean="0">
                <a:solidFill>
                  <a:srgbClr val="FF0000"/>
                </a:solidFill>
                <a:latin typeface="微软雅黑"/>
                <a:ea typeface="微软雅黑" pitchFamily="34" charset="-122"/>
              </a:rPr>
              <a:t>”</a:t>
            </a:r>
            <a:r>
              <a:rPr lang="zh-CN" altLang="en-US" sz="2400" b="1" dirty="0">
                <a:ea typeface="微软雅黑" pitchFamily="34" charset="-122"/>
              </a:rPr>
              <a:t>的基础教学！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9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7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7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20" grpId="0" animBg="1"/>
      <p:bldP spid="379921" grpId="0"/>
      <p:bldP spid="379922" grpId="0"/>
      <p:bldP spid="379923" grpId="0"/>
      <p:bldP spid="37992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课程内容概要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计算机系统漫游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49015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 smtClean="0">
                <a:solidFill>
                  <a:srgbClr val="FF0000"/>
                </a:solidFill>
                <a:ea typeface="黑体" pitchFamily="49" charset="-122"/>
              </a:rPr>
              <a:t>教学及考试安排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</a:t>
            </a:r>
            <a:r>
              <a:rPr lang="zh-CN" altLang="en-US" sz="2800" dirty="0">
                <a:ea typeface="黑体" pitchFamily="49" charset="-122"/>
              </a:rPr>
              <a:t>内容</a:t>
            </a:r>
            <a:r>
              <a:rPr lang="zh-CN" altLang="en-US" sz="2800" dirty="0" smtClean="0">
                <a:ea typeface="黑体" pitchFamily="49" charset="-122"/>
              </a:rPr>
              <a:t>概要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826" name="Picture 102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9400" y="1003300"/>
            <a:ext cx="8229600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1827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>
                <a:solidFill>
                  <a:srgbClr val="FF3300"/>
                </a:solidFill>
              </a:rPr>
              <a:t>硬件与软件的界面</a:t>
            </a:r>
            <a:endParaRPr lang="en-US" altLang="zh-CN" sz="3600" dirty="0" smtClean="0">
              <a:solidFill>
                <a:srgbClr val="FF3300"/>
              </a:solidFill>
            </a:endParaRPr>
          </a:p>
        </p:txBody>
      </p:sp>
      <p:sp>
        <p:nvSpPr>
          <p:cNvPr id="461828" name="Text Box 1029"/>
          <p:cNvSpPr txBox="1">
            <a:spLocks noChangeArrowheads="1"/>
          </p:cNvSpPr>
          <p:nvPr/>
        </p:nvSpPr>
        <p:spPr bwMode="auto">
          <a:xfrm>
            <a:off x="3444875" y="5464175"/>
            <a:ext cx="5648325" cy="86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pt-BR" altLang="zh-CN" b="1"/>
              <a:t>… , EXTop=1,ALUSelA=1,ALUSelB=11,ALUop=add,</a:t>
            </a:r>
          </a:p>
          <a:p>
            <a:pPr algn="just" eaLnBrk="0" hangingPunct="0"/>
            <a:r>
              <a:rPr lang="pt-BR" altLang="zh-CN" b="1"/>
              <a:t>IorD=1,Read,MemtoReg=1,RegWr=1,......</a:t>
            </a:r>
            <a:endParaRPr lang="en-US" altLang="zh-CN" b="1"/>
          </a:p>
        </p:txBody>
      </p:sp>
      <p:sp>
        <p:nvSpPr>
          <p:cNvPr id="461829" name="Text Box 1030"/>
          <p:cNvSpPr txBox="1">
            <a:spLocks noChangeArrowheads="1"/>
          </p:cNvSpPr>
          <p:nvPr/>
        </p:nvSpPr>
        <p:spPr bwMode="auto">
          <a:xfrm>
            <a:off x="4873625" y="1143000"/>
            <a:ext cx="2079625" cy="1193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/>
              <a:t>temp = v[k];</a:t>
            </a:r>
          </a:p>
          <a:p>
            <a:pPr algn="just" eaLnBrk="0" hangingPunct="0"/>
            <a:r>
              <a:rPr lang="en-US" altLang="zh-CN" sz="2000" b="1"/>
              <a:t>v[k] = v[k+1];</a:t>
            </a:r>
          </a:p>
          <a:p>
            <a:pPr algn="just" eaLnBrk="0" hangingPunct="0"/>
            <a:r>
              <a:rPr lang="en-US" altLang="zh-CN" sz="2000" b="1"/>
              <a:t>v[k+1] = temp;</a:t>
            </a:r>
          </a:p>
        </p:txBody>
      </p:sp>
      <p:sp>
        <p:nvSpPr>
          <p:cNvPr id="461830" name="Text Box 1031"/>
          <p:cNvSpPr txBox="1">
            <a:spLocks noChangeArrowheads="1"/>
          </p:cNvSpPr>
          <p:nvPr/>
        </p:nvSpPr>
        <p:spPr bwMode="auto">
          <a:xfrm>
            <a:off x="4962525" y="2598738"/>
            <a:ext cx="2681288" cy="129698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$15,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lw $16, 4($2)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$16, 0($2)</a:t>
            </a:r>
          </a:p>
          <a:p>
            <a:pPr algn="just" eaLnBrk="0" hangingPunct="0"/>
            <a:r>
              <a:rPr lang="en-US" altLang="zh-CN" sz="2000" b="1">
                <a:solidFill>
                  <a:schemeClr val="accent2"/>
                </a:solidFill>
              </a:rPr>
              <a:t>sw $15, 4($2)</a:t>
            </a:r>
          </a:p>
          <a:p>
            <a:pPr algn="ctr" eaLnBrk="0" hangingPunct="0"/>
            <a:endParaRPr lang="en-US" altLang="zh-CN" sz="2000" b="1">
              <a:solidFill>
                <a:schemeClr val="accent2"/>
              </a:solidFill>
            </a:endParaRPr>
          </a:p>
        </p:txBody>
      </p:sp>
      <p:sp>
        <p:nvSpPr>
          <p:cNvPr id="461831" name="Text Box 1032"/>
          <p:cNvSpPr txBox="1">
            <a:spLocks noChangeArrowheads="1"/>
          </p:cNvSpPr>
          <p:nvPr/>
        </p:nvSpPr>
        <p:spPr bwMode="auto">
          <a:xfrm>
            <a:off x="3905250" y="3895725"/>
            <a:ext cx="4616450" cy="10683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1000 1100 0100 1111 0000 0000 0000 0000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1000 1100 0101 0000 0000 0000 0000 0100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1010 1100 0101 0000 0000 0000 0000 0000</a:t>
            </a:r>
          </a:p>
          <a:p>
            <a:pPr algn="just" eaLnBrk="0" hangingPunct="0"/>
            <a:r>
              <a:rPr lang="en-US" altLang="zh-CN" b="1">
                <a:solidFill>
                  <a:srgbClr val="ED1611"/>
                </a:solidFill>
              </a:rPr>
              <a:t>1010 1100 0100 1111 0000 0000 0000 0100</a:t>
            </a:r>
          </a:p>
          <a:p>
            <a:pPr algn="ctr" eaLnBrk="0" hangingPunct="0"/>
            <a:endParaRPr lang="en-US" altLang="zh-CN" sz="1400"/>
          </a:p>
        </p:txBody>
      </p:sp>
      <p:sp>
        <p:nvSpPr>
          <p:cNvPr id="247818" name="Line 1034"/>
          <p:cNvSpPr>
            <a:spLocks noChangeShapeType="1"/>
          </p:cNvSpPr>
          <p:nvPr/>
        </p:nvSpPr>
        <p:spPr bwMode="auto">
          <a:xfrm>
            <a:off x="0" y="4699000"/>
            <a:ext cx="3898900" cy="0"/>
          </a:xfrm>
          <a:prstGeom prst="line">
            <a:avLst/>
          </a:prstGeom>
          <a:noFill/>
          <a:ln w="5715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037"/>
          <p:cNvGrpSpPr>
            <a:grpSpLocks/>
          </p:cNvGrpSpPr>
          <p:nvPr/>
        </p:nvGrpSpPr>
        <p:grpSpPr bwMode="auto">
          <a:xfrm>
            <a:off x="25400" y="2578100"/>
            <a:ext cx="508000" cy="2082800"/>
            <a:chOff x="16" y="1624"/>
            <a:chExt cx="320" cy="1312"/>
          </a:xfrm>
        </p:grpSpPr>
        <p:sp>
          <p:nvSpPr>
            <p:cNvPr id="461834" name="Line 1035"/>
            <p:cNvSpPr>
              <a:spLocks noChangeShapeType="1"/>
            </p:cNvSpPr>
            <p:nvPr/>
          </p:nvSpPr>
          <p:spPr bwMode="auto">
            <a:xfrm flipV="1">
              <a:off x="176" y="2064"/>
              <a:ext cx="0" cy="8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5" name="Text Box 1036"/>
            <p:cNvSpPr txBox="1">
              <a:spLocks noChangeArrowheads="1"/>
            </p:cNvSpPr>
            <p:nvPr/>
          </p:nvSpPr>
          <p:spPr bwMode="auto">
            <a:xfrm>
              <a:off x="16" y="1624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软件</a:t>
              </a:r>
            </a:p>
          </p:txBody>
        </p:sp>
      </p:grpSp>
      <p:grpSp>
        <p:nvGrpSpPr>
          <p:cNvPr id="3" name="Group 1041"/>
          <p:cNvGrpSpPr>
            <a:grpSpLocks/>
          </p:cNvGrpSpPr>
          <p:nvPr/>
        </p:nvGrpSpPr>
        <p:grpSpPr bwMode="auto">
          <a:xfrm>
            <a:off x="25400" y="4711700"/>
            <a:ext cx="508000" cy="1333500"/>
            <a:chOff x="16" y="2968"/>
            <a:chExt cx="320" cy="840"/>
          </a:xfrm>
        </p:grpSpPr>
        <p:sp>
          <p:nvSpPr>
            <p:cNvPr id="461837" name="Line 1039"/>
            <p:cNvSpPr>
              <a:spLocks noChangeShapeType="1"/>
            </p:cNvSpPr>
            <p:nvPr/>
          </p:nvSpPr>
          <p:spPr bwMode="auto">
            <a:xfrm flipH="1">
              <a:off x="176" y="2968"/>
              <a:ext cx="0" cy="384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1838" name="Text Box 1040"/>
            <p:cNvSpPr txBox="1">
              <a:spLocks noChangeArrowheads="1"/>
            </p:cNvSpPr>
            <p:nvPr/>
          </p:nvSpPr>
          <p:spPr bwMode="auto">
            <a:xfrm>
              <a:off x="16" y="3366"/>
              <a:ext cx="320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zh-CN" altLang="en-US" sz="2000" b="1">
                  <a:solidFill>
                    <a:srgbClr val="008000"/>
                  </a:solidFill>
                  <a:latin typeface="Times New Roman" pitchFamily="18" charset="0"/>
                </a:rPr>
                <a:t>硬件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7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8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9438" y="1084263"/>
            <a:ext cx="8001000" cy="379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285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>
            <a:spAutoFit/>
          </a:bodyPr>
          <a:lstStyle/>
          <a:p>
            <a:r>
              <a:rPr lang="zh-CN" altLang="en-US" sz="3600" dirty="0" smtClean="0">
                <a:solidFill>
                  <a:srgbClr val="FF3300"/>
                </a:solidFill>
              </a:rPr>
              <a:t>硬件与软件的界面</a:t>
            </a:r>
          </a:p>
        </p:txBody>
      </p:sp>
      <p:sp>
        <p:nvSpPr>
          <p:cNvPr id="462852" name="Text Box 4"/>
          <p:cNvSpPr txBox="1">
            <a:spLocks noChangeArrowheads="1"/>
          </p:cNvSpPr>
          <p:nvPr/>
        </p:nvSpPr>
        <p:spPr bwMode="auto">
          <a:xfrm>
            <a:off x="495300" y="5929313"/>
            <a:ext cx="7696200" cy="519112"/>
          </a:xfrm>
          <a:prstGeom prst="rect">
            <a:avLst/>
          </a:prstGeom>
          <a:noFill/>
          <a:ln w="12700" cap="sq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80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机器语言由指令代码构成，能被硬件直接执行。   </a:t>
            </a:r>
          </a:p>
        </p:txBody>
      </p:sp>
      <p:sp>
        <p:nvSpPr>
          <p:cNvPr id="462853" name="Rectangle 8"/>
          <p:cNvSpPr>
            <a:spLocks noChangeArrowheads="1"/>
          </p:cNvSpPr>
          <p:nvPr/>
        </p:nvSpPr>
        <p:spPr bwMode="auto">
          <a:xfrm>
            <a:off x="441325" y="4789488"/>
            <a:ext cx="8588375" cy="1074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800" b="1" dirty="0">
                <a:solidFill>
                  <a:srgbClr val="ED1611"/>
                </a:solidFill>
                <a:latin typeface="Times New Roman" pitchFamily="18" charset="0"/>
              </a:rPr>
              <a:t>软件和硬件的界面： </a:t>
            </a:r>
            <a:r>
              <a:rPr lang="en-US" altLang="zh-CN" sz="2800" b="1" dirty="0">
                <a:latin typeface="Times New Roman" pitchFamily="18" charset="0"/>
              </a:rPr>
              <a:t>ISA</a:t>
            </a:r>
            <a:r>
              <a:rPr lang="zh-CN" altLang="en-US" sz="2800" b="1" dirty="0">
                <a:latin typeface="Times New Roman" pitchFamily="18" charset="0"/>
              </a:rPr>
              <a:t>（</a:t>
            </a:r>
            <a:r>
              <a:rPr lang="en-US" altLang="zh-CN" sz="2400" b="1" dirty="0">
                <a:latin typeface="Times New Roman" pitchFamily="18" charset="0"/>
              </a:rPr>
              <a:t>Instruction Set Architecture </a:t>
            </a:r>
            <a:r>
              <a:rPr lang="zh-CN" altLang="en-US" sz="2400" b="1" dirty="0">
                <a:latin typeface="Times New Roman" pitchFamily="18" charset="0"/>
              </a:rPr>
              <a:t>）</a:t>
            </a:r>
            <a:endParaRPr lang="zh-CN" altLang="en-US" sz="2800" b="1" dirty="0">
              <a:latin typeface="Times New Roman" pitchFamily="18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800" dirty="0">
                <a:solidFill>
                  <a:schemeClr val="tx2"/>
                </a:solidFill>
                <a:latin typeface="Times New Roman" pitchFamily="18" charset="0"/>
                <a:ea typeface="黑体" pitchFamily="49" charset="-122"/>
              </a:rPr>
              <a:t>                                     指令集体系结构</a:t>
            </a:r>
          </a:p>
        </p:txBody>
      </p:sp>
      <p:sp>
        <p:nvSpPr>
          <p:cNvPr id="462854" name="Text Box 9"/>
          <p:cNvSpPr txBox="1">
            <a:spLocks noChangeArrowheads="1"/>
          </p:cNvSpPr>
          <p:nvPr/>
        </p:nvSpPr>
        <p:spPr bwMode="auto">
          <a:xfrm>
            <a:off x="1536700" y="16637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软件</a:t>
            </a:r>
          </a:p>
        </p:txBody>
      </p:sp>
      <p:sp>
        <p:nvSpPr>
          <p:cNvPr id="462855" name="Text Box 10"/>
          <p:cNvSpPr txBox="1">
            <a:spLocks noChangeArrowheads="1"/>
          </p:cNvSpPr>
          <p:nvPr/>
        </p:nvSpPr>
        <p:spPr bwMode="auto">
          <a:xfrm>
            <a:off x="1625600" y="3416300"/>
            <a:ext cx="1727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3600" b="1">
                <a:solidFill>
                  <a:schemeClr val="accent2"/>
                </a:solidFill>
                <a:latin typeface="Times New Roman" pitchFamily="18" charset="0"/>
              </a:rPr>
              <a:t>硬件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0859"/>
            <a:ext cx="8229600" cy="718083"/>
          </a:xfrm>
          <a:noFill/>
        </p:spPr>
        <p:txBody>
          <a:bodyPr lIns="92075" tIns="46038" rIns="92075" bIns="46038">
            <a:spAutoFit/>
          </a:bodyPr>
          <a:lstStyle/>
          <a:p>
            <a:pPr>
              <a:lnSpc>
                <a:spcPct val="75000"/>
              </a:lnSpc>
            </a:pPr>
            <a:r>
              <a:rPr lang="zh-CN" altLang="en-US" sz="5400" dirty="0">
                <a:solidFill>
                  <a:srgbClr val="FF3300"/>
                </a:solidFill>
              </a:rPr>
              <a:t>软件</a:t>
            </a:r>
            <a:r>
              <a:rPr lang="en-US" altLang="zh-CN" sz="5400" dirty="0" smtClean="0">
                <a:solidFill>
                  <a:srgbClr val="FF3300"/>
                </a:solidFill>
              </a:rPr>
              <a:t> </a:t>
            </a:r>
            <a:endParaRPr lang="en-US" altLang="zh-CN" dirty="0" smtClean="0"/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206515" y="836613"/>
            <a:ext cx="8820980" cy="5852115"/>
          </a:xfrm>
          <a:noFill/>
        </p:spPr>
        <p:txBody>
          <a:bodyPr wrap="square" lIns="63500" tIns="25400" rIns="63500" bIns="25400">
            <a:spAutoFit/>
          </a:bodyPr>
          <a:lstStyle/>
          <a:p>
            <a:pPr marL="203200" indent="-203200">
              <a:spcBef>
                <a:spcPct val="40000"/>
              </a:spcBef>
            </a:pPr>
            <a:r>
              <a:rPr lang="zh-CN" altLang="en-US" sz="2100" dirty="0" smtClean="0">
                <a:ea typeface="黑体" pitchFamily="49" charset="-122"/>
              </a:rPr>
              <a:t>系统软件</a:t>
            </a:r>
            <a:r>
              <a:rPr lang="en-US" altLang="zh-CN" sz="2100" dirty="0" smtClean="0">
                <a:ea typeface="黑体" pitchFamily="49" charset="-122"/>
              </a:rPr>
              <a:t> -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 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简化编程过程，并使硬件资源被有效利用</a:t>
            </a:r>
            <a:r>
              <a:rPr lang="en-US" altLang="zh-CN" sz="2100" dirty="0" smtClean="0">
                <a:solidFill>
                  <a:schemeClr val="hlink"/>
                </a:solidFill>
                <a:ea typeface="黑体" pitchFamily="49" charset="-122"/>
              </a:rPr>
              <a:t>   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操作系统（</a:t>
            </a:r>
            <a:r>
              <a:rPr lang="en-US" altLang="zh-CN" sz="2100" dirty="0">
                <a:solidFill>
                  <a:srgbClr val="663300"/>
                </a:solidFill>
                <a:ea typeface="黑体" pitchFamily="49" charset="-122"/>
              </a:rPr>
              <a:t>O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S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）：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硬件资源管理，用户接口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语言处理系统：翻译程序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+ </a:t>
            </a:r>
            <a:r>
              <a:rPr lang="en-US" altLang="zh-CN" sz="2100" dirty="0" smtClean="0">
                <a:solidFill>
                  <a:schemeClr val="tx1"/>
                </a:solidFill>
                <a:ea typeface="黑体" pitchFamily="49" charset="-122"/>
              </a:rPr>
              <a:t>Linker, Debug, </a:t>
            </a:r>
            <a:r>
              <a:rPr lang="en-US" altLang="zh-CN" sz="2100" dirty="0" err="1" smtClean="0">
                <a:solidFill>
                  <a:schemeClr val="tx1"/>
                </a:solidFill>
                <a:ea typeface="黑体" pitchFamily="49" charset="-122"/>
              </a:rPr>
              <a:t>etc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 …</a:t>
            </a:r>
          </a:p>
          <a:p>
            <a:pPr marL="1095375" lvl="2" indent="-3429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翻译程序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(Translator)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有三类：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汇编程序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(Assembler)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汇编语言源程序→机器语言目标程序</a:t>
            </a: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编译程序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(Complier)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高级语言源程序→机器级目标程序</a:t>
            </a:r>
            <a:endParaRPr lang="zh-CN" altLang="en-US" sz="2100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1274763" lvl="3" indent="0">
              <a:spcBef>
                <a:spcPct val="40000"/>
              </a:spcBef>
              <a:buSzPct val="85000"/>
              <a:buFont typeface="Wingdings" pitchFamily="2" charset="2"/>
              <a:buNone/>
            </a:pP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解释程序</a:t>
            </a:r>
            <a:r>
              <a:rPr lang="en-US" altLang="zh-CN" sz="2100" dirty="0" smtClean="0">
                <a:solidFill>
                  <a:srgbClr val="ED1611"/>
                </a:solidFill>
                <a:ea typeface="黑体" pitchFamily="49" charset="-122"/>
              </a:rPr>
              <a:t>(Interpreter )</a:t>
            </a:r>
            <a:r>
              <a:rPr lang="zh-CN" altLang="en-US" sz="2100" dirty="0" smtClean="0">
                <a:solidFill>
                  <a:srgbClr val="ED1611"/>
                </a:solidFill>
                <a:ea typeface="黑体" pitchFamily="49" charset="-122"/>
              </a:rPr>
              <a:t>：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将高级语言语句逐条翻译成机器指令并立即执行</a:t>
            </a:r>
            <a:r>
              <a:rPr lang="en-US" altLang="zh-CN" sz="2100" dirty="0" smtClean="0">
                <a:solidFill>
                  <a:schemeClr val="accent2"/>
                </a:solidFill>
                <a:ea typeface="黑体" pitchFamily="49" charset="-122"/>
              </a:rPr>
              <a:t>,</a:t>
            </a:r>
            <a:r>
              <a:rPr lang="zh-CN" altLang="en-US" sz="2100" dirty="0" smtClean="0">
                <a:solidFill>
                  <a:schemeClr val="accent2"/>
                </a:solidFill>
                <a:ea typeface="黑体" pitchFamily="49" charset="-122"/>
              </a:rPr>
              <a:t>不生成目标文件。</a:t>
            </a:r>
            <a:endParaRPr lang="en-US" altLang="zh-CN" sz="2100" dirty="0" smtClean="0">
              <a:solidFill>
                <a:schemeClr val="hlink"/>
              </a:solidFill>
              <a:ea typeface="黑体" pitchFamily="49" charset="-122"/>
            </a:endParaRP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其他实用程序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: </a:t>
            </a:r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如：磁盘碎片整理程序、备份程序等</a:t>
            </a:r>
            <a:endParaRPr lang="en-US" altLang="zh-CN" sz="2100" dirty="0" smtClean="0">
              <a:solidFill>
                <a:srgbClr val="000000"/>
              </a:solidFill>
              <a:ea typeface="黑体" pitchFamily="49" charset="-122"/>
            </a:endParaRPr>
          </a:p>
          <a:p>
            <a:pPr marL="203200" indent="-203200">
              <a:spcBef>
                <a:spcPct val="40000"/>
              </a:spcBef>
            </a:pPr>
            <a:r>
              <a:rPr lang="zh-CN" altLang="en-US" sz="2100" dirty="0" smtClean="0">
                <a:ea typeface="黑体" pitchFamily="49" charset="-122"/>
              </a:rPr>
              <a:t>应用软件 </a:t>
            </a:r>
            <a:r>
              <a:rPr lang="en-US" altLang="zh-CN" sz="2100" dirty="0" smtClean="0">
                <a:ea typeface="黑体" pitchFamily="49" charset="-122"/>
              </a:rPr>
              <a:t>- 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解决具体应用问题</a:t>
            </a:r>
            <a:r>
              <a:rPr lang="en-US" altLang="zh-CN" sz="2100" dirty="0" smtClean="0">
                <a:solidFill>
                  <a:srgbClr val="0066CC"/>
                </a:solidFill>
                <a:ea typeface="黑体" pitchFamily="49" charset="-122"/>
              </a:rPr>
              <a:t>/</a:t>
            </a:r>
            <a:r>
              <a:rPr lang="zh-CN" altLang="en-US" sz="2100" dirty="0" smtClean="0">
                <a:solidFill>
                  <a:srgbClr val="0066CC"/>
                </a:solidFill>
                <a:ea typeface="黑体" pitchFamily="49" charset="-122"/>
              </a:rPr>
              <a:t>完成具体应用任务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各类媒体处理程序：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Word/ Image/ Graphics/…</a:t>
            </a:r>
          </a:p>
          <a:p>
            <a:pPr marL="573088" lvl="1" indent="-190500"/>
            <a:r>
              <a:rPr lang="zh-CN" altLang="en-US" sz="2100" dirty="0" smtClean="0">
                <a:solidFill>
                  <a:srgbClr val="663300"/>
                </a:solidFill>
                <a:ea typeface="黑体" pitchFamily="49" charset="-122"/>
              </a:rPr>
              <a:t>管理信息系统 </a:t>
            </a:r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(MIS)  </a:t>
            </a:r>
          </a:p>
          <a:p>
            <a:pPr marL="573088" lvl="1" indent="-190500"/>
            <a:r>
              <a:rPr lang="en-US" altLang="zh-CN" sz="2100" dirty="0" smtClean="0">
                <a:solidFill>
                  <a:srgbClr val="663300"/>
                </a:solidFill>
                <a:ea typeface="黑体" pitchFamily="49" charset="-122"/>
              </a:rPr>
              <a:t>Game,  … </a:t>
            </a:r>
            <a:endParaRPr lang="zh-CN" altLang="en-US" sz="2100" dirty="0" smtClean="0">
              <a:solidFill>
                <a:srgbClr val="663300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457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7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4963" y="142875"/>
            <a:ext cx="8809037" cy="600075"/>
          </a:xfrm>
          <a:noFill/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</a:rPr>
              <a:t>计算机系统层次</a:t>
            </a:r>
          </a:p>
        </p:txBody>
      </p:sp>
      <p:sp>
        <p:nvSpPr>
          <p:cNvPr id="464899" name="Rectangle 4"/>
          <p:cNvSpPr>
            <a:spLocks noChangeArrowheads="1"/>
          </p:cNvSpPr>
          <p:nvPr/>
        </p:nvSpPr>
        <p:spPr bwMode="auto">
          <a:xfrm>
            <a:off x="4721225" y="3325813"/>
            <a:ext cx="431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I/O</a:t>
            </a:r>
          </a:p>
        </p:txBody>
      </p:sp>
      <p:sp>
        <p:nvSpPr>
          <p:cNvPr id="464900" name="Rectangle 5"/>
          <p:cNvSpPr>
            <a:spLocks noChangeArrowheads="1"/>
          </p:cNvSpPr>
          <p:nvPr/>
        </p:nvSpPr>
        <p:spPr bwMode="auto">
          <a:xfrm>
            <a:off x="2584450" y="4340225"/>
            <a:ext cx="25400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1" name="Rectangle 6"/>
          <p:cNvSpPr>
            <a:spLocks noChangeArrowheads="1"/>
          </p:cNvSpPr>
          <p:nvPr/>
        </p:nvSpPr>
        <p:spPr bwMode="auto">
          <a:xfrm>
            <a:off x="2266950" y="3311525"/>
            <a:ext cx="609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CPU</a:t>
            </a:r>
          </a:p>
        </p:txBody>
      </p:sp>
      <p:sp>
        <p:nvSpPr>
          <p:cNvPr id="464902" name="Rectangle 7"/>
          <p:cNvSpPr>
            <a:spLocks noChangeArrowheads="1"/>
          </p:cNvSpPr>
          <p:nvPr/>
        </p:nvSpPr>
        <p:spPr bwMode="auto">
          <a:xfrm>
            <a:off x="2235200" y="3292475"/>
            <a:ext cx="31115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3" name="Line 8"/>
          <p:cNvSpPr>
            <a:spLocks noChangeShapeType="1"/>
          </p:cNvSpPr>
          <p:nvPr/>
        </p:nvSpPr>
        <p:spPr bwMode="auto">
          <a:xfrm>
            <a:off x="4471988" y="3292475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4" name="Rectangle 9"/>
          <p:cNvSpPr>
            <a:spLocks noChangeArrowheads="1"/>
          </p:cNvSpPr>
          <p:nvPr/>
        </p:nvSpPr>
        <p:spPr bwMode="auto">
          <a:xfrm>
            <a:off x="2616200" y="2533650"/>
            <a:ext cx="1117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Compiler</a:t>
            </a:r>
          </a:p>
        </p:txBody>
      </p:sp>
      <p:sp>
        <p:nvSpPr>
          <p:cNvPr id="464905" name="Rectangle 10"/>
          <p:cNvSpPr>
            <a:spLocks noChangeArrowheads="1"/>
          </p:cNvSpPr>
          <p:nvPr/>
        </p:nvSpPr>
        <p:spPr bwMode="auto">
          <a:xfrm>
            <a:off x="2614613" y="2582863"/>
            <a:ext cx="1130300" cy="2571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06" name="Rectangle 11"/>
          <p:cNvSpPr>
            <a:spLocks noChangeArrowheads="1"/>
          </p:cNvSpPr>
          <p:nvPr/>
        </p:nvSpPr>
        <p:spPr bwMode="auto">
          <a:xfrm>
            <a:off x="3778250" y="2447925"/>
            <a:ext cx="1206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Operating</a:t>
            </a:r>
          </a:p>
        </p:txBody>
      </p:sp>
      <p:sp>
        <p:nvSpPr>
          <p:cNvPr id="464907" name="Rectangle 12"/>
          <p:cNvSpPr>
            <a:spLocks noChangeArrowheads="1"/>
          </p:cNvSpPr>
          <p:nvPr/>
        </p:nvSpPr>
        <p:spPr bwMode="auto">
          <a:xfrm>
            <a:off x="4057650" y="2701925"/>
            <a:ext cx="93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System</a:t>
            </a:r>
          </a:p>
        </p:txBody>
      </p:sp>
      <p:sp>
        <p:nvSpPr>
          <p:cNvPr id="464908" name="Line 13"/>
          <p:cNvSpPr>
            <a:spLocks noChangeShapeType="1"/>
          </p:cNvSpPr>
          <p:nvPr/>
        </p:nvSpPr>
        <p:spPr bwMode="auto">
          <a:xfrm flipV="1">
            <a:off x="3282950" y="2352675"/>
            <a:ext cx="0" cy="247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09" name="Line 14"/>
          <p:cNvSpPr>
            <a:spLocks noChangeShapeType="1"/>
          </p:cNvSpPr>
          <p:nvPr/>
        </p:nvSpPr>
        <p:spPr bwMode="auto">
          <a:xfrm>
            <a:off x="3289300" y="2359025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0" name="Line 15"/>
          <p:cNvSpPr>
            <a:spLocks noChangeShapeType="1"/>
          </p:cNvSpPr>
          <p:nvPr/>
        </p:nvSpPr>
        <p:spPr bwMode="auto">
          <a:xfrm>
            <a:off x="5175250" y="2365375"/>
            <a:ext cx="0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1" name="Rectangle 16"/>
          <p:cNvSpPr>
            <a:spLocks noChangeArrowheads="1"/>
          </p:cNvSpPr>
          <p:nvPr/>
        </p:nvSpPr>
        <p:spPr bwMode="auto">
          <a:xfrm>
            <a:off x="2419350" y="1952625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Application</a:t>
            </a:r>
          </a:p>
        </p:txBody>
      </p:sp>
      <p:sp>
        <p:nvSpPr>
          <p:cNvPr id="464912" name="Line 17"/>
          <p:cNvSpPr>
            <a:spLocks noChangeShapeType="1"/>
          </p:cNvSpPr>
          <p:nvPr/>
        </p:nvSpPr>
        <p:spPr bwMode="auto">
          <a:xfrm flipV="1">
            <a:off x="2178050" y="1857375"/>
            <a:ext cx="0" cy="1257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3" name="Line 18"/>
          <p:cNvSpPr>
            <a:spLocks noChangeShapeType="1"/>
          </p:cNvSpPr>
          <p:nvPr/>
        </p:nvSpPr>
        <p:spPr bwMode="auto">
          <a:xfrm>
            <a:off x="2209800" y="1870075"/>
            <a:ext cx="2743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4" name="Line 19"/>
          <p:cNvSpPr>
            <a:spLocks noChangeShapeType="1"/>
          </p:cNvSpPr>
          <p:nvPr/>
        </p:nvSpPr>
        <p:spPr bwMode="auto">
          <a:xfrm>
            <a:off x="4921250" y="1870075"/>
            <a:ext cx="0" cy="50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4915" name="Rectangle 20"/>
          <p:cNvSpPr>
            <a:spLocks noChangeArrowheads="1"/>
          </p:cNvSpPr>
          <p:nvPr/>
        </p:nvSpPr>
        <p:spPr bwMode="auto">
          <a:xfrm>
            <a:off x="2863850" y="3743325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Digital Design</a:t>
            </a:r>
          </a:p>
        </p:txBody>
      </p:sp>
      <p:sp>
        <p:nvSpPr>
          <p:cNvPr id="464916" name="Rectangle 21"/>
          <p:cNvSpPr>
            <a:spLocks noChangeArrowheads="1"/>
          </p:cNvSpPr>
          <p:nvPr/>
        </p:nvSpPr>
        <p:spPr bwMode="auto">
          <a:xfrm>
            <a:off x="2400300" y="3673475"/>
            <a:ext cx="2654300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17" name="Rectangle 22"/>
          <p:cNvSpPr>
            <a:spLocks noChangeArrowheads="1"/>
          </p:cNvSpPr>
          <p:nvPr/>
        </p:nvSpPr>
        <p:spPr bwMode="auto">
          <a:xfrm>
            <a:off x="2647950" y="4111625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Circuit Design</a:t>
            </a:r>
          </a:p>
        </p:txBody>
      </p:sp>
      <p:sp>
        <p:nvSpPr>
          <p:cNvPr id="464918" name="Rectangle 23"/>
          <p:cNvSpPr>
            <a:spLocks noChangeArrowheads="1"/>
          </p:cNvSpPr>
          <p:nvPr/>
        </p:nvSpPr>
        <p:spPr bwMode="auto">
          <a:xfrm>
            <a:off x="2552700" y="4016375"/>
            <a:ext cx="2247900" cy="393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14360" name="Rectangle 24"/>
          <p:cNvSpPr>
            <a:spLocks noChangeArrowheads="1"/>
          </p:cNvSpPr>
          <p:nvPr/>
        </p:nvSpPr>
        <p:spPr bwMode="auto">
          <a:xfrm>
            <a:off x="338138" y="4708525"/>
            <a:ext cx="8412162" cy="1000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b="1"/>
              <a:t>° </a:t>
            </a:r>
            <a:r>
              <a:rPr lang="zh-CN" altLang="en-US" sz="2400" b="1">
                <a:latin typeface="黑体" pitchFamily="49" charset="-122"/>
                <a:ea typeface="黑体" pitchFamily="49" charset="-122"/>
              </a:rPr>
              <a:t>上图给出的是计算机系统的层次结构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</a:pP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    指令系统（即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ISA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）是软</a:t>
            </a:r>
            <a:r>
              <a:rPr lang="en-US" altLang="zh-CN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/</a:t>
            </a:r>
            <a:r>
              <a:rPr lang="zh-CN" altLang="en-US" sz="2400" b="1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硬件的交界面</a:t>
            </a:r>
            <a:endParaRPr lang="zh-CN" altLang="en-US" sz="2400" b="1" i="1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64920" name="Rectangle 25" descr="50%"/>
          <p:cNvSpPr>
            <a:spLocks noChangeArrowheads="1"/>
          </p:cNvSpPr>
          <p:nvPr/>
        </p:nvSpPr>
        <p:spPr bwMode="auto">
          <a:xfrm>
            <a:off x="1968500" y="3127375"/>
            <a:ext cx="3924300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21" name="Rectangle 26"/>
          <p:cNvSpPr>
            <a:spLocks noChangeArrowheads="1"/>
          </p:cNvSpPr>
          <p:nvPr/>
        </p:nvSpPr>
        <p:spPr bwMode="auto">
          <a:xfrm>
            <a:off x="5937250" y="2968625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en-US" altLang="zh-CN" b="1"/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lang="en-US" altLang="zh-CN" b="1"/>
              <a:t> Architecture</a:t>
            </a:r>
          </a:p>
        </p:txBody>
      </p:sp>
      <p:sp>
        <p:nvSpPr>
          <p:cNvPr id="14364" name="Rectangle 28"/>
          <p:cNvSpPr>
            <a:spLocks noChangeArrowheads="1"/>
          </p:cNvSpPr>
          <p:nvPr/>
        </p:nvSpPr>
        <p:spPr bwMode="auto">
          <a:xfrm>
            <a:off x="431800" y="5903913"/>
            <a:ext cx="7924800" cy="361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lang="zh-CN" altLang="en-US" b="1"/>
              <a:t>°</a:t>
            </a:r>
            <a:r>
              <a:rPr lang="zh-CN" altLang="en-US" sz="2400" b="1">
                <a:ea typeface="黑体" pitchFamily="49" charset="-122"/>
              </a:rPr>
              <a:t>不同用户工作在不同层次，所看到的计算机不一样</a:t>
            </a:r>
          </a:p>
        </p:txBody>
      </p:sp>
      <p:sp>
        <p:nvSpPr>
          <p:cNvPr id="14365" name="Line 29"/>
          <p:cNvSpPr>
            <a:spLocks noChangeShapeType="1"/>
          </p:cNvSpPr>
          <p:nvPr/>
        </p:nvSpPr>
        <p:spPr bwMode="auto">
          <a:xfrm flipH="1">
            <a:off x="4900613" y="1620838"/>
            <a:ext cx="1162050" cy="2762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6" name="Text Box 30"/>
          <p:cNvSpPr txBox="1">
            <a:spLocks noChangeArrowheads="1"/>
          </p:cNvSpPr>
          <p:nvPr/>
        </p:nvSpPr>
        <p:spPr bwMode="auto">
          <a:xfrm>
            <a:off x="5953125" y="1012825"/>
            <a:ext cx="1574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最终用户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End User</a:t>
            </a:r>
          </a:p>
        </p:txBody>
      </p:sp>
      <p:sp>
        <p:nvSpPr>
          <p:cNvPr id="14367" name="Line 31"/>
          <p:cNvSpPr>
            <a:spLocks noChangeShapeType="1"/>
          </p:cNvSpPr>
          <p:nvPr/>
        </p:nvSpPr>
        <p:spPr bwMode="auto">
          <a:xfrm>
            <a:off x="1693863" y="1911350"/>
            <a:ext cx="987425" cy="682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68" name="Text Box 32"/>
          <p:cNvSpPr txBox="1">
            <a:spLocks noChangeArrowheads="1"/>
          </p:cNvSpPr>
          <p:nvPr/>
        </p:nvSpPr>
        <p:spPr bwMode="auto">
          <a:xfrm>
            <a:off x="425450" y="989013"/>
            <a:ext cx="179705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应用程序员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Application Programmer</a:t>
            </a:r>
          </a:p>
        </p:txBody>
      </p:sp>
      <p:sp>
        <p:nvSpPr>
          <p:cNvPr id="14369" name="Line 33"/>
          <p:cNvSpPr>
            <a:spLocks noChangeShapeType="1"/>
          </p:cNvSpPr>
          <p:nvPr/>
        </p:nvSpPr>
        <p:spPr bwMode="auto">
          <a:xfrm flipH="1">
            <a:off x="5148263" y="2201863"/>
            <a:ext cx="754062" cy="174625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0" name="Text Box 34"/>
          <p:cNvSpPr txBox="1">
            <a:spLocks noChangeArrowheads="1"/>
          </p:cNvSpPr>
          <p:nvPr/>
        </p:nvSpPr>
        <p:spPr bwMode="auto">
          <a:xfrm>
            <a:off x="5243513" y="1890713"/>
            <a:ext cx="3100387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系统管理员</a:t>
            </a:r>
          </a:p>
          <a:p>
            <a:pPr algn="ctr" eaLnBrk="0" hangingPunct="0">
              <a:spcBef>
                <a:spcPct val="30000"/>
              </a:spcBef>
            </a:pP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Administrator</a:t>
            </a: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>
            <a:off x="1768475" y="2716213"/>
            <a:ext cx="750888" cy="355600"/>
          </a:xfrm>
          <a:prstGeom prst="line">
            <a:avLst/>
          </a:prstGeom>
          <a:noFill/>
          <a:ln w="28575">
            <a:solidFill>
              <a:schemeClr val="accent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4372" name="Text Box 36"/>
          <p:cNvSpPr txBox="1">
            <a:spLocks noChangeArrowheads="1"/>
          </p:cNvSpPr>
          <p:nvPr/>
        </p:nvSpPr>
        <p:spPr bwMode="auto">
          <a:xfrm>
            <a:off x="114300" y="2192338"/>
            <a:ext cx="17049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>
                <a:solidFill>
                  <a:srgbClr val="CC3300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系统程序员</a:t>
            </a:r>
            <a:r>
              <a:rPr lang="en-US" altLang="zh-CN" sz="2000" b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System Programmer</a:t>
            </a:r>
          </a:p>
        </p:txBody>
      </p:sp>
      <p:sp>
        <p:nvSpPr>
          <p:cNvPr id="464931" name="Rectangle 37"/>
          <p:cNvSpPr>
            <a:spLocks noChangeArrowheads="1"/>
          </p:cNvSpPr>
          <p:nvPr/>
        </p:nvSpPr>
        <p:spPr bwMode="auto">
          <a:xfrm>
            <a:off x="3551238" y="3324225"/>
            <a:ext cx="508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MM</a:t>
            </a:r>
          </a:p>
        </p:txBody>
      </p:sp>
      <p:sp>
        <p:nvSpPr>
          <p:cNvPr id="464932" name="Line 38"/>
          <p:cNvSpPr>
            <a:spLocks noChangeShapeType="1"/>
          </p:cNvSpPr>
          <p:nvPr/>
        </p:nvSpPr>
        <p:spPr bwMode="auto">
          <a:xfrm>
            <a:off x="3178175" y="3290888"/>
            <a:ext cx="0" cy="40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045" name="Oval 1029"/>
          <p:cNvSpPr>
            <a:spLocks noChangeArrowheads="1"/>
          </p:cNvSpPr>
          <p:nvPr/>
        </p:nvSpPr>
        <p:spPr bwMode="auto">
          <a:xfrm>
            <a:off x="1641475" y="2778125"/>
            <a:ext cx="6143625" cy="984250"/>
          </a:xfrm>
          <a:prstGeom prst="ellipse">
            <a:avLst/>
          </a:prstGeom>
          <a:solidFill>
            <a:schemeClr val="hlink">
              <a:alpha val="7843"/>
            </a:schemeClr>
          </a:solidFill>
          <a:ln w="28575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  <p:sp>
        <p:nvSpPr>
          <p:cNvPr id="464934" name="Rectangle 1031"/>
          <p:cNvSpPr>
            <a:spLocks noChangeArrowheads="1"/>
          </p:cNvSpPr>
          <p:nvPr/>
        </p:nvSpPr>
        <p:spPr bwMode="auto">
          <a:xfrm>
            <a:off x="2570163" y="2808288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lang="en-US" altLang="zh-CN" b="1"/>
              <a:t>Assembler</a:t>
            </a:r>
          </a:p>
        </p:txBody>
      </p:sp>
      <p:sp>
        <p:nvSpPr>
          <p:cNvPr id="464935" name="Rectangle 1032"/>
          <p:cNvSpPr>
            <a:spLocks noChangeArrowheads="1"/>
          </p:cNvSpPr>
          <p:nvPr/>
        </p:nvSpPr>
        <p:spPr bwMode="auto">
          <a:xfrm>
            <a:off x="2428875" y="2841625"/>
            <a:ext cx="1401763" cy="2714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zh-CN" altLang="en-US" sz="1400"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5" grpId="0" animBg="1"/>
      <p:bldP spid="14366" grpId="0"/>
      <p:bldP spid="14367" grpId="0" animBg="1"/>
      <p:bldP spid="14368" grpId="0"/>
      <p:bldP spid="14369" grpId="0" animBg="1"/>
      <p:bldP spid="14370" grpId="0"/>
      <p:bldP spid="14371" grpId="0" animBg="1"/>
      <p:bldP spid="14372" grpId="0"/>
      <p:bldP spid="4304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979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545" y="3248980"/>
            <a:ext cx="9144000" cy="2843212"/>
          </a:xfrm>
          <a:prstGeom prst="rect">
            <a:avLst/>
          </a:prstGeom>
          <a:noFill/>
        </p:spPr>
      </p:pic>
      <p:sp>
        <p:nvSpPr>
          <p:cNvPr id="4679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98425"/>
            <a:ext cx="6529387" cy="600075"/>
          </a:xfrm>
        </p:spPr>
        <p:txBody>
          <a:bodyPr lIns="63500" tIns="25400" rIns="63500" bIns="25400" anchor="t">
            <a:spAutoFit/>
          </a:bodyPr>
          <a:lstStyle/>
          <a:p>
            <a:r>
              <a:rPr lang="zh-CN" altLang="en-US" sz="3600" dirty="0" smtClean="0"/>
              <a:t>一个典型程序的转换处理过程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06375" y="1179513"/>
            <a:ext cx="3178175" cy="1897955"/>
          </a:xfrm>
        </p:spPr>
        <p:txBody>
          <a:bodyPr lIns="63500" tIns="25400" rIns="63500" bIns="25400">
            <a:spAutoFit/>
          </a:bodyPr>
          <a:lstStyle/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1 #include &lt;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stdio.h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&gt;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2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3 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int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 main()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4 {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5 </a:t>
            </a:r>
            <a:r>
              <a:rPr lang="en-US" altLang="zh-CN" sz="2000" dirty="0" err="1" smtClean="0">
                <a:solidFill>
                  <a:schemeClr val="accent2"/>
                </a:solidFill>
                <a:cs typeface="Arial" pitchFamily="34" charset="0"/>
              </a:rPr>
              <a:t>printf</a:t>
            </a: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("hello, world\n");</a:t>
            </a:r>
          </a:p>
          <a:p>
            <a:pPr marL="203200" indent="-20320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 smtClean="0">
                <a:solidFill>
                  <a:schemeClr val="accent2"/>
                </a:solidFill>
                <a:cs typeface="Arial" pitchFamily="34" charset="0"/>
              </a:rPr>
              <a:t>6 }</a:t>
            </a: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128588" y="819150"/>
            <a:ext cx="358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经典的“ </a:t>
            </a:r>
            <a:r>
              <a:rPr lang="en-US" altLang="zh-CN" sz="2000" b="1" dirty="0" err="1"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en-US" altLang="zh-CN" sz="2000" b="1" dirty="0">
                <a:latin typeface="+mn-lt"/>
                <a:ea typeface="黑体" pitchFamily="49" charset="-122"/>
                <a:cs typeface="Arial" charset="0"/>
              </a:rPr>
              <a:t> ”C-</a:t>
            </a:r>
            <a:r>
              <a:rPr lang="zh-CN" altLang="en-US" sz="2000" b="1" dirty="0">
                <a:latin typeface="+mn-lt"/>
                <a:ea typeface="黑体" pitchFamily="49" charset="-122"/>
                <a:cs typeface="Arial" charset="0"/>
              </a:rPr>
              <a:t>源程序</a:t>
            </a:r>
          </a:p>
        </p:txBody>
      </p:sp>
      <p:sp>
        <p:nvSpPr>
          <p:cNvPr id="359430" name="Rectangle 6"/>
          <p:cNvSpPr>
            <a:spLocks noChangeArrowheads="1"/>
          </p:cNvSpPr>
          <p:nvPr/>
        </p:nvSpPr>
        <p:spPr bwMode="auto">
          <a:xfrm>
            <a:off x="3655395" y="1266385"/>
            <a:ext cx="53721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# i n c l u d e &lt;sp&gt; &lt; s t d i o .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35 105 110 99 108 117 100 101 32 60 115 116 100 105 111 46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h &gt; \n \n i n t &lt;sp&gt; m a i n ( ) \n {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104 62 10 10 105 110 116 32 109 97 105 110 40 41 10 123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\n &lt;sp&gt; &lt;sp&gt; &lt;sp&gt; &lt;sp&gt; p r i n t f ( " h e l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10 32 32 32 32 112 114 105 110 116 102 40 34 104 101 108</a:t>
            </a:r>
          </a:p>
          <a:p>
            <a:pPr algn="dist" eaLnBrk="0" hangingPunct="0"/>
            <a:r>
              <a:rPr lang="en-US" altLang="zh-CN" sz="1600" b="1">
                <a:solidFill>
                  <a:srgbClr val="ED1611"/>
                </a:solidFill>
                <a:latin typeface="Times New Roman" pitchFamily="18" charset="0"/>
              </a:rPr>
              <a:t>l o , &lt;sp&gt; w o r l d \ n " ) ; \n }</a:t>
            </a:r>
          </a:p>
          <a:p>
            <a:pPr algn="dist" eaLnBrk="0" hangingPunct="0"/>
            <a:r>
              <a:rPr lang="en-US" altLang="zh-CN" sz="1600" b="1">
                <a:latin typeface="Times New Roman" pitchFamily="18" charset="0"/>
              </a:rPr>
              <a:t>108 111 44 32 119 111 114 108 100 92 110 34 41 59 10 125</a:t>
            </a:r>
          </a:p>
        </p:txBody>
      </p:sp>
      <p:sp>
        <p:nvSpPr>
          <p:cNvPr id="359431" name="Text Box 7"/>
          <p:cNvSpPr txBox="1">
            <a:spLocks noChangeArrowheads="1"/>
          </p:cNvSpPr>
          <p:nvPr/>
        </p:nvSpPr>
        <p:spPr bwMode="auto">
          <a:xfrm>
            <a:off x="3661745" y="818710"/>
            <a:ext cx="4992687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 err="1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hello.c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的</a:t>
            </a:r>
            <a:r>
              <a:rPr lang="en-US" altLang="zh-CN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ASCII</a:t>
            </a:r>
            <a:r>
              <a:rPr lang="zh-CN" altLang="en-US" sz="2200" b="1" dirty="0">
                <a:solidFill>
                  <a:schemeClr val="accent2"/>
                </a:solidFill>
                <a:latin typeface="+mn-lt"/>
                <a:ea typeface="黑体" pitchFamily="49" charset="-122"/>
                <a:cs typeface="Arial" charset="0"/>
              </a:rPr>
              <a:t>文本表示</a:t>
            </a:r>
          </a:p>
        </p:txBody>
      </p:sp>
      <p:sp>
        <p:nvSpPr>
          <p:cNvPr id="359438" name="AutoShape 14"/>
          <p:cNvSpPr>
            <a:spLocks noChangeArrowheads="1"/>
          </p:cNvSpPr>
          <p:nvPr/>
        </p:nvSpPr>
        <p:spPr bwMode="auto">
          <a:xfrm>
            <a:off x="5381625" y="3834045"/>
            <a:ext cx="3733800" cy="1038225"/>
          </a:xfrm>
          <a:prstGeom prst="cloudCallout">
            <a:avLst>
              <a:gd name="adj1" fmla="val -53231"/>
              <a:gd name="adj2" fmla="val 24005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计算机能够直接识别</a:t>
            </a:r>
            <a:r>
              <a:rPr lang="en-US" altLang="zh-CN" sz="2000" b="1" dirty="0" err="1">
                <a:solidFill>
                  <a:srgbClr val="ED1611"/>
                </a:solidFill>
                <a:ea typeface="黑体" pitchFamily="49" charset="-122"/>
              </a:rPr>
              <a:t>hello.c</a:t>
            </a:r>
            <a:r>
              <a:rPr lang="zh-CN" altLang="en-US" sz="2000" b="1" dirty="0">
                <a:solidFill>
                  <a:srgbClr val="ED1611"/>
                </a:solidFill>
                <a:ea typeface="黑体" pitchFamily="49" charset="-122"/>
              </a:rPr>
              <a:t>源程序吗？</a:t>
            </a:r>
          </a:p>
        </p:txBody>
      </p:sp>
      <p:sp>
        <p:nvSpPr>
          <p:cNvPr id="359439" name="AutoShape 15"/>
          <p:cNvSpPr>
            <a:spLocks noChangeArrowheads="1"/>
          </p:cNvSpPr>
          <p:nvPr/>
        </p:nvSpPr>
        <p:spPr bwMode="auto">
          <a:xfrm>
            <a:off x="339725" y="3924055"/>
            <a:ext cx="4705350" cy="944563"/>
          </a:xfrm>
          <a:prstGeom prst="cloudCallout">
            <a:avLst>
              <a:gd name="adj1" fmla="val 37208"/>
              <a:gd name="adj2" fmla="val 15843"/>
            </a:avLst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不能，需要转换为机器语言代码</a:t>
            </a:r>
            <a:r>
              <a:rPr lang="en-US" altLang="zh-CN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! </a:t>
            </a:r>
            <a:r>
              <a:rPr lang="zh-CN" altLang="en-US" sz="20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即：编译、汇编等</a:t>
            </a:r>
          </a:p>
        </p:txBody>
      </p:sp>
      <p:sp>
        <p:nvSpPr>
          <p:cNvPr id="359440" name="Text Box 16"/>
          <p:cNvSpPr txBox="1">
            <a:spLocks noChangeArrowheads="1"/>
          </p:cNvSpPr>
          <p:nvPr/>
        </p:nvSpPr>
        <p:spPr bwMode="auto">
          <a:xfrm>
            <a:off x="217488" y="3068960"/>
            <a:ext cx="2743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zh-CN" altLang="en-US" sz="2000" b="1" dirty="0" smtClean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程序</a:t>
            </a: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的功能是：</a:t>
            </a:r>
          </a:p>
          <a:p>
            <a:pPr eaLnBrk="0" hangingPunct="0">
              <a:spcBef>
                <a:spcPct val="20000"/>
              </a:spcBef>
            </a:pPr>
            <a:r>
              <a:rPr lang="zh-CN" altLang="en-US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输出“</a:t>
            </a:r>
            <a:r>
              <a:rPr lang="en-US" altLang="zh-CN" sz="2000" b="1" dirty="0" err="1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hello,world</a:t>
            </a:r>
            <a:r>
              <a:rPr lang="en-US" altLang="zh-CN" sz="2000" b="1" dirty="0">
                <a:solidFill>
                  <a:srgbClr val="CC3300"/>
                </a:solidFill>
                <a:ea typeface="黑体" pitchFamily="49" charset="-122"/>
                <a:cs typeface="Arial" pitchFamily="34" charset="0"/>
              </a:rPr>
              <a:t>”</a:t>
            </a:r>
          </a:p>
        </p:txBody>
      </p:sp>
      <p:sp>
        <p:nvSpPr>
          <p:cNvPr id="12" name="文本框 17"/>
          <p:cNvSpPr txBox="1"/>
          <p:nvPr/>
        </p:nvSpPr>
        <p:spPr>
          <a:xfrm>
            <a:off x="656565" y="5859270"/>
            <a:ext cx="1613573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预处理阶段</a:t>
            </a:r>
          </a:p>
        </p:txBody>
      </p:sp>
      <p:sp>
        <p:nvSpPr>
          <p:cNvPr id="13" name="文本框 18"/>
          <p:cNvSpPr txBox="1"/>
          <p:nvPr/>
        </p:nvSpPr>
        <p:spPr>
          <a:xfrm>
            <a:off x="2936030" y="5859270"/>
            <a:ext cx="127593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70C0"/>
                </a:solidFill>
              </a:rPr>
              <a:t>编译阶段</a:t>
            </a:r>
            <a:endParaRPr lang="zh-CN" altLang="en-US" sz="2000" b="1" dirty="0">
              <a:solidFill>
                <a:srgbClr val="0070C0"/>
              </a:solidFill>
            </a:endParaRPr>
          </a:p>
        </p:txBody>
      </p:sp>
      <p:sp>
        <p:nvSpPr>
          <p:cNvPr id="14" name="文本框 19"/>
          <p:cNvSpPr txBox="1"/>
          <p:nvPr/>
        </p:nvSpPr>
        <p:spPr>
          <a:xfrm>
            <a:off x="4752020" y="5871464"/>
            <a:ext cx="1350120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汇编阶段</a:t>
            </a:r>
          </a:p>
        </p:txBody>
      </p:sp>
      <p:sp>
        <p:nvSpPr>
          <p:cNvPr id="15" name="文本框 20"/>
          <p:cNvSpPr txBox="1"/>
          <p:nvPr/>
        </p:nvSpPr>
        <p:spPr>
          <a:xfrm>
            <a:off x="6912260" y="5859270"/>
            <a:ext cx="1305145" cy="4001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70C0"/>
                </a:solidFill>
              </a:rPr>
              <a:t>链接阶段</a:t>
            </a:r>
          </a:p>
        </p:txBody>
      </p:sp>
      <p:cxnSp>
        <p:nvCxnSpPr>
          <p:cNvPr id="16" name="直接连接符 15"/>
          <p:cNvCxnSpPr/>
          <p:nvPr/>
        </p:nvCxnSpPr>
        <p:spPr>
          <a:xfrm>
            <a:off x="2547410" y="5764956"/>
            <a:ext cx="11430" cy="634374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4418118" y="5805657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6577527" y="5850662"/>
            <a:ext cx="11430" cy="638678"/>
          </a:xfrm>
          <a:prstGeom prst="line">
            <a:avLst/>
          </a:prstGeom>
          <a:ln w="381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59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30" grpId="0" animBg="1"/>
      <p:bldP spid="359438" grpId="0" animBg="1"/>
      <p:bldP spid="359438" grpId="1" animBg="1"/>
      <p:bldP spid="359439" grpId="0" animBg="1"/>
      <p:bldP spid="359439" grpId="1" animBg="1"/>
      <p:bldP spid="359440" grpId="0"/>
      <p:bldP spid="12" grpId="0" animBg="1"/>
      <p:bldP spid="13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了解编译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链接系统的优势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57200" y="911799"/>
            <a:ext cx="8325925" cy="533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）优化程序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性能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swith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if-then-else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语句效率高吗？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函数调用的开销有多大？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while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循环比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for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循环高效吗？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指针引用比数组索引效率高吗？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循环求和的结果放在本地变量要比传入的变量快？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优化：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语言变换</a:t>
            </a:r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存储层次结构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endParaRPr lang="en-US" altLang="zh-CN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）处理链接时出现的错误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大型的开源软件在编译时往往会出现库不完整的情况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）避免安全漏洞</a:t>
            </a:r>
            <a:endParaRPr lang="en-US" altLang="zh-CN" sz="2400" b="1" dirty="0" smtClean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</a:t>
            </a:r>
            <a:r>
              <a:rPr lang="zh-CN" altLang="en-US" sz="24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例如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缓冲区溢出攻击中的数据的数量和格式问题</a:t>
            </a:r>
            <a:endParaRPr lang="zh-CN" altLang="en-US" sz="24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938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05099" y="130407"/>
            <a:ext cx="8229600" cy="605294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dirty="0" smtClean="0"/>
              <a:t>1.4 </a:t>
            </a:r>
            <a:r>
              <a:rPr lang="zh-CN" altLang="en-US" dirty="0"/>
              <a:t>指令的执行</a:t>
            </a:r>
            <a:endParaRPr lang="zh-CN" altLang="en-US" sz="3600" dirty="0" smtClean="0"/>
          </a:p>
        </p:txBody>
      </p:sp>
      <p:graphicFrame>
        <p:nvGraphicFramePr>
          <p:cNvPr id="466947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807885"/>
              </p:ext>
            </p:extLst>
          </p:nvPr>
        </p:nvGraphicFramePr>
        <p:xfrm>
          <a:off x="341530" y="1029461"/>
          <a:ext cx="8173764" cy="46947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201" name="位图图像" r:id="rId3" imgW="4704762" imgH="3323810" progId="Paint.Picture">
                  <p:embed/>
                </p:oleObj>
              </mc:Choice>
              <mc:Fallback>
                <p:oleObj name="位图图像" r:id="rId3" imgW="4704762" imgH="33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530" y="1029461"/>
                        <a:ext cx="8173764" cy="46947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7382" name="Text Box 6"/>
          <p:cNvSpPr txBox="1">
            <a:spLocks noChangeArrowheads="1"/>
          </p:cNvSpPr>
          <p:nvPr/>
        </p:nvSpPr>
        <p:spPr bwMode="auto">
          <a:xfrm>
            <a:off x="787338" y="5713202"/>
            <a:ext cx="8285162" cy="43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zh-CN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PC</a:t>
            </a:r>
            <a:r>
              <a:rPr lang="zh-CN" altLang="en-US" sz="2200" b="1" dirty="0">
                <a:solidFill>
                  <a:srgbClr val="B3110D"/>
                </a:solidFill>
                <a:latin typeface="Arial" charset="0"/>
                <a:cs typeface="Arial" charset="0"/>
              </a:rPr>
              <a:t>：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程序计数器；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ALU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：算术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/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逻辑单元；</a:t>
            </a:r>
            <a:r>
              <a:rPr lang="en-US" altLang="zh-CN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USB</a:t>
            </a:r>
            <a:r>
              <a:rPr lang="zh-CN" altLang="en-US" sz="2200" b="1" dirty="0">
                <a:solidFill>
                  <a:srgbClr val="B3110D"/>
                </a:solidFill>
                <a:latin typeface="+mn-lt"/>
                <a:ea typeface="黑体" pitchFamily="49" charset="-122"/>
                <a:cs typeface="Arial" charset="0"/>
              </a:rPr>
              <a:t>：通用串行总线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72784" y="900113"/>
            <a:ext cx="3005138" cy="2336800"/>
            <a:chOff x="548" y="567"/>
            <a:chExt cx="1893" cy="1472"/>
          </a:xfrm>
        </p:grpSpPr>
        <p:sp>
          <p:nvSpPr>
            <p:cNvPr id="466950" name="Rectangle 7"/>
            <p:cNvSpPr>
              <a:spLocks noChangeArrowheads="1"/>
            </p:cNvSpPr>
            <p:nvPr/>
          </p:nvSpPr>
          <p:spPr bwMode="auto">
            <a:xfrm>
              <a:off x="558" y="805"/>
              <a:ext cx="1883" cy="1234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1" name="Text Box 13"/>
            <p:cNvSpPr txBox="1">
              <a:spLocks noChangeArrowheads="1"/>
            </p:cNvSpPr>
            <p:nvPr/>
          </p:nvSpPr>
          <p:spPr bwMode="auto">
            <a:xfrm>
              <a:off x="548" y="567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cs typeface="Arial" pitchFamily="34" charset="0"/>
                </a:rPr>
                <a:t>CPU</a:t>
              </a:r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6638609" y="2141538"/>
            <a:ext cx="955675" cy="1101725"/>
            <a:chOff x="4306" y="1325"/>
            <a:chExt cx="602" cy="694"/>
          </a:xfrm>
        </p:grpSpPr>
        <p:sp>
          <p:nvSpPr>
            <p:cNvPr id="466953" name="Rectangle 9"/>
            <p:cNvSpPr>
              <a:spLocks noChangeArrowheads="1"/>
            </p:cNvSpPr>
            <p:nvPr/>
          </p:nvSpPr>
          <p:spPr bwMode="auto">
            <a:xfrm>
              <a:off x="4306" y="1571"/>
              <a:ext cx="566" cy="448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4" name="Text Box 15"/>
            <p:cNvSpPr txBox="1">
              <a:spLocks noChangeArrowheads="1"/>
            </p:cNvSpPr>
            <p:nvPr/>
          </p:nvSpPr>
          <p:spPr bwMode="auto">
            <a:xfrm>
              <a:off x="4405" y="1325"/>
              <a:ext cx="503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MM</a:t>
              </a:r>
            </a:p>
          </p:txBody>
        </p:sp>
      </p:grpSp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949009" y="4292600"/>
            <a:ext cx="5435600" cy="1441450"/>
            <a:chOff x="722" y="2704"/>
            <a:chExt cx="3424" cy="908"/>
          </a:xfrm>
        </p:grpSpPr>
        <p:sp>
          <p:nvSpPr>
            <p:cNvPr id="466956" name="Rectangle 10"/>
            <p:cNvSpPr>
              <a:spLocks noChangeArrowheads="1"/>
            </p:cNvSpPr>
            <p:nvPr/>
          </p:nvSpPr>
          <p:spPr bwMode="auto">
            <a:xfrm>
              <a:off x="867" y="2704"/>
              <a:ext cx="731" cy="283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7" name="Rectangle 11"/>
            <p:cNvSpPr>
              <a:spLocks noChangeArrowheads="1"/>
            </p:cNvSpPr>
            <p:nvPr/>
          </p:nvSpPr>
          <p:spPr bwMode="auto">
            <a:xfrm>
              <a:off x="1881" y="2731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8" name="Rectangle 12"/>
            <p:cNvSpPr>
              <a:spLocks noChangeArrowheads="1"/>
            </p:cNvSpPr>
            <p:nvPr/>
          </p:nvSpPr>
          <p:spPr bwMode="auto">
            <a:xfrm>
              <a:off x="3333" y="2730"/>
              <a:ext cx="813" cy="26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59" name="Text Box 16"/>
            <p:cNvSpPr txBox="1">
              <a:spLocks noChangeArrowheads="1"/>
            </p:cNvSpPr>
            <p:nvPr/>
          </p:nvSpPr>
          <p:spPr bwMode="auto">
            <a:xfrm>
              <a:off x="1973" y="3381"/>
              <a:ext cx="1436" cy="2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Input/Output</a:t>
              </a:r>
            </a:p>
          </p:txBody>
        </p:sp>
        <p:sp>
          <p:nvSpPr>
            <p:cNvPr id="466960" name="Oval 19"/>
            <p:cNvSpPr>
              <a:spLocks noChangeArrowheads="1"/>
            </p:cNvSpPr>
            <p:nvPr/>
          </p:nvSpPr>
          <p:spPr bwMode="auto">
            <a:xfrm>
              <a:off x="722" y="3081"/>
              <a:ext cx="521" cy="2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1" name="Oval 20"/>
            <p:cNvSpPr>
              <a:spLocks noChangeArrowheads="1"/>
            </p:cNvSpPr>
            <p:nvPr/>
          </p:nvSpPr>
          <p:spPr bwMode="auto">
            <a:xfrm>
              <a:off x="1214" y="3054"/>
              <a:ext cx="613" cy="31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2" name="Oval 21"/>
            <p:cNvSpPr>
              <a:spLocks noChangeArrowheads="1"/>
            </p:cNvSpPr>
            <p:nvPr/>
          </p:nvSpPr>
          <p:spPr bwMode="auto">
            <a:xfrm>
              <a:off x="2028" y="3070"/>
              <a:ext cx="531" cy="24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  <p:sp>
          <p:nvSpPr>
            <p:cNvPr id="466963" name="Oval 22"/>
            <p:cNvSpPr>
              <a:spLocks noChangeArrowheads="1"/>
            </p:cNvSpPr>
            <p:nvPr/>
          </p:nvSpPr>
          <p:spPr bwMode="auto">
            <a:xfrm>
              <a:off x="3455" y="3072"/>
              <a:ext cx="594" cy="51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zh-CN" altLang="en-US" sz="1400">
                <a:latin typeface="Times New Roman" pitchFamily="18" charset="0"/>
              </a:endParaRPr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5089952" y="6300788"/>
            <a:ext cx="3411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lt"/>
              </a:rPr>
              <a:t>Intel Pentium</a:t>
            </a:r>
            <a:r>
              <a:rPr lang="zh-CN" altLang="en-US" sz="2400" b="1" dirty="0" smtClean="0">
                <a:latin typeface="+mn-lt"/>
              </a:rPr>
              <a:t>系统模型</a:t>
            </a:r>
            <a:endParaRPr lang="zh-CN" altLang="en-US" sz="2400" b="1" dirty="0">
              <a:latin typeface="+mn-lt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19340" y="6283723"/>
            <a:ext cx="4707755" cy="48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2060"/>
                </a:solidFill>
                <a:latin typeface="+mj-lt"/>
                <a:ea typeface="黑体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黑体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CC3300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800" kern="0" dirty="0" smtClean="0"/>
              <a:t>一个典型系统的硬件组成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3805579" y="830769"/>
            <a:ext cx="1783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程序的执行</a:t>
            </a:r>
            <a:r>
              <a:rPr lang="zh-CN" altLang="en-US" sz="2400" b="1" dirty="0"/>
              <a:t>：</a:t>
            </a:r>
          </a:p>
        </p:txBody>
      </p:sp>
      <p:sp>
        <p:nvSpPr>
          <p:cNvPr id="23" name="矩形 22"/>
          <p:cNvSpPr/>
          <p:nvPr/>
        </p:nvSpPr>
        <p:spPr>
          <a:xfrm>
            <a:off x="5619991" y="884888"/>
            <a:ext cx="288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ZztexMono-Regular"/>
              </a:rPr>
              <a:t>unix</a:t>
            </a:r>
            <a:r>
              <a:rPr lang="en-US" altLang="zh-CN" sz="2400" b="1" dirty="0">
                <a:latin typeface="ZztexMono-Regular"/>
              </a:rPr>
              <a:t>&gt; </a:t>
            </a:r>
            <a:r>
              <a:rPr lang="en-US" altLang="zh-CN" sz="2400" b="1" i="1" dirty="0">
                <a:latin typeface="ZztexMono-Italic"/>
              </a:rPr>
              <a:t>./hello</a:t>
            </a:r>
          </a:p>
          <a:p>
            <a:r>
              <a:rPr lang="en-US" altLang="zh-CN" sz="2400" b="1" dirty="0">
                <a:latin typeface="ZztexMono-Regular"/>
              </a:rPr>
              <a:t>hello, </a:t>
            </a:r>
            <a:r>
              <a:rPr lang="en-US" altLang="zh-CN" sz="2400" b="1" dirty="0" smtClean="0">
                <a:latin typeface="ZztexMono-Regular"/>
              </a:rPr>
              <a:t>world</a:t>
            </a:r>
            <a:endParaRPr lang="en-US" altLang="zh-CN" sz="2400" b="1" dirty="0">
              <a:latin typeface="ZztexMono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27744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7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1.4.2</a:t>
            </a:r>
            <a:r>
              <a:rPr lang="zh-CN" altLang="en-US" dirty="0"/>
              <a:t> </a:t>
            </a:r>
            <a:r>
              <a:rPr lang="en-US" altLang="zh-CN" dirty="0"/>
              <a:t>hello</a:t>
            </a:r>
            <a:r>
              <a:rPr lang="zh-CN" altLang="en-US" dirty="0"/>
              <a:t>程序的</a:t>
            </a:r>
            <a:r>
              <a:rPr lang="zh-CN" altLang="en-US" dirty="0" smtClean="0"/>
              <a:t>执行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64076" y="953725"/>
            <a:ext cx="8338394" cy="44104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用户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通过键盘输入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命令，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外壳程序创建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进程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程序被装入内存中，经调度后由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依靠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逐条指令执行，操作为围绕着 “寄存器文件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/ALU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和主存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操作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分为以下几类：加载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跳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转</a:t>
            </a:r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188913"/>
            <a:ext cx="5629275" cy="538162"/>
          </a:xfrm>
        </p:spPr>
        <p:txBody>
          <a:bodyPr lIns="63500" tIns="25400" rIns="63500" bIns="25400" anchor="t">
            <a:spAutoFit/>
          </a:bodyPr>
          <a:lstStyle/>
          <a:p>
            <a:r>
              <a:rPr lang="en-US" altLang="zh-CN" sz="3200" smtClean="0"/>
              <a:t>Hello</a:t>
            </a:r>
            <a:r>
              <a:rPr lang="zh-CN" altLang="en-US" sz="3200" smtClean="0"/>
              <a:t>程序的数据流动过程</a:t>
            </a:r>
          </a:p>
        </p:txBody>
      </p:sp>
      <p:pic>
        <p:nvPicPr>
          <p:cNvPr id="468995" name="Picture 5"/>
          <p:cNvPicPr>
            <a:picLocks noGrp="1" noChangeAspect="1" noChangeArrowheads="1"/>
          </p:cNvPicPr>
          <p:nvPr>
            <p:ph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0" y="1089025"/>
            <a:ext cx="8535988" cy="4981575"/>
          </a:xfrm>
          <a:noFill/>
        </p:spPr>
      </p:pic>
      <p:sp>
        <p:nvSpPr>
          <p:cNvPr id="364552" name="Line 8"/>
          <p:cNvSpPr>
            <a:spLocks noChangeShapeType="1"/>
          </p:cNvSpPr>
          <p:nvPr/>
        </p:nvSpPr>
        <p:spPr bwMode="auto">
          <a:xfrm flipV="1">
            <a:off x="1646238" y="3968750"/>
            <a:ext cx="0" cy="6096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3" name="Line 9"/>
          <p:cNvSpPr>
            <a:spLocks noChangeShapeType="1"/>
          </p:cNvSpPr>
          <p:nvPr/>
        </p:nvSpPr>
        <p:spPr bwMode="auto">
          <a:xfrm>
            <a:off x="1646238" y="4014788"/>
            <a:ext cx="2974975" cy="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4" name="Line 10"/>
          <p:cNvSpPr>
            <a:spLocks noChangeShapeType="1"/>
          </p:cNvSpPr>
          <p:nvPr/>
        </p:nvSpPr>
        <p:spPr bwMode="auto">
          <a:xfrm flipV="1">
            <a:off x="4572000" y="3338513"/>
            <a:ext cx="0" cy="6254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5" name="Line 11"/>
          <p:cNvSpPr>
            <a:spLocks noChangeShapeType="1"/>
          </p:cNvSpPr>
          <p:nvPr/>
        </p:nvSpPr>
        <p:spPr bwMode="auto">
          <a:xfrm flipH="1" flipV="1">
            <a:off x="2006600" y="3159125"/>
            <a:ext cx="2147888" cy="285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56" name="Line 12"/>
          <p:cNvSpPr>
            <a:spLocks noChangeShapeType="1"/>
          </p:cNvSpPr>
          <p:nvPr/>
        </p:nvSpPr>
        <p:spPr bwMode="auto">
          <a:xfrm flipV="1">
            <a:off x="2006600" y="2438400"/>
            <a:ext cx="0" cy="739775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1511300" y="4554538"/>
            <a:ext cx="1190625" cy="1268412"/>
            <a:chOff x="1051" y="2980"/>
            <a:chExt cx="750" cy="799"/>
          </a:xfrm>
        </p:grpSpPr>
        <p:sp>
          <p:nvSpPr>
            <p:cNvPr id="469002" name="Line 7"/>
            <p:cNvSpPr>
              <a:spLocks noChangeShapeType="1"/>
            </p:cNvSpPr>
            <p:nvPr/>
          </p:nvSpPr>
          <p:spPr bwMode="auto">
            <a:xfrm flipH="1" flipV="1">
              <a:off x="1134" y="2980"/>
              <a:ext cx="256" cy="33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69003" name="Text Box 13"/>
            <p:cNvSpPr txBox="1">
              <a:spLocks noChangeArrowheads="1"/>
            </p:cNvSpPr>
            <p:nvPr/>
          </p:nvSpPr>
          <p:spPr bwMode="auto">
            <a:xfrm>
              <a:off x="1051" y="3548"/>
              <a:ext cx="7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rgbClr val="CC3300"/>
                  </a:solidFill>
                  <a:cs typeface="Arial" pitchFamily="34" charset="0"/>
                </a:rPr>
                <a:t>“hello”</a:t>
              </a:r>
            </a:p>
          </p:txBody>
        </p:sp>
      </p:grpSp>
      <p:sp>
        <p:nvSpPr>
          <p:cNvPr id="364559" name="Line 15"/>
          <p:cNvSpPr>
            <a:spLocks noChangeShapeType="1"/>
          </p:cNvSpPr>
          <p:nvPr/>
        </p:nvSpPr>
        <p:spPr bwMode="auto">
          <a:xfrm flipV="1">
            <a:off x="2232025" y="2259013"/>
            <a:ext cx="0" cy="596900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0" name="Line 16"/>
          <p:cNvSpPr>
            <a:spLocks noChangeShapeType="1"/>
          </p:cNvSpPr>
          <p:nvPr/>
        </p:nvSpPr>
        <p:spPr bwMode="auto">
          <a:xfrm flipH="1" flipV="1">
            <a:off x="2185988" y="2843213"/>
            <a:ext cx="4340225" cy="14287"/>
          </a:xfrm>
          <a:prstGeom prst="line">
            <a:avLst/>
          </a:prstGeom>
          <a:noFill/>
          <a:ln w="38100">
            <a:solidFill>
              <a:srgbClr val="CC33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1" name="Line 17"/>
          <p:cNvSpPr>
            <a:spLocks noChangeShapeType="1"/>
          </p:cNvSpPr>
          <p:nvPr/>
        </p:nvSpPr>
        <p:spPr bwMode="auto">
          <a:xfrm flipV="1">
            <a:off x="5741988" y="391001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2" name="Line 18"/>
          <p:cNvSpPr>
            <a:spLocks noChangeShapeType="1"/>
          </p:cNvSpPr>
          <p:nvPr/>
        </p:nvSpPr>
        <p:spPr bwMode="auto">
          <a:xfrm>
            <a:off x="4751388" y="3932238"/>
            <a:ext cx="1031875" cy="0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3" name="Line 19"/>
          <p:cNvSpPr>
            <a:spLocks noChangeShapeType="1"/>
          </p:cNvSpPr>
          <p:nvPr/>
        </p:nvSpPr>
        <p:spPr bwMode="auto">
          <a:xfrm flipV="1">
            <a:off x="4751388" y="3319463"/>
            <a:ext cx="0" cy="6254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4" name="Line 20"/>
          <p:cNvSpPr>
            <a:spLocks noChangeShapeType="1"/>
          </p:cNvSpPr>
          <p:nvPr/>
        </p:nvSpPr>
        <p:spPr bwMode="auto">
          <a:xfrm flipH="1" flipV="1">
            <a:off x="5021263" y="3203575"/>
            <a:ext cx="1566862" cy="28575"/>
          </a:xfrm>
          <a:prstGeom prst="line">
            <a:avLst/>
          </a:prstGeom>
          <a:noFill/>
          <a:ln w="38100">
            <a:solidFill>
              <a:srgbClr val="0066CC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65" name="Text Box 21"/>
          <p:cNvSpPr txBox="1">
            <a:spLocks noChangeArrowheads="1"/>
          </p:cNvSpPr>
          <p:nvPr/>
        </p:nvSpPr>
        <p:spPr bwMode="auto">
          <a:xfrm>
            <a:off x="6157913" y="5446713"/>
            <a:ext cx="1944687" cy="7794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Hello</a:t>
            </a:r>
            <a:r>
              <a:rPr lang="zh-CN" altLang="en-US" b="1">
                <a:solidFill>
                  <a:srgbClr val="00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可执行文件</a:t>
            </a:r>
          </a:p>
          <a:p>
            <a:pPr algn="ctr" eaLnBrk="0" hangingPunct="0">
              <a:spcBef>
                <a:spcPct val="50000"/>
              </a:spcBef>
            </a:pPr>
            <a:endParaRPr lang="zh-CN" altLang="en-US" b="1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364567" name="Text Box 23"/>
          <p:cNvSpPr txBox="1">
            <a:spLocks noChangeArrowheads="1"/>
          </p:cNvSpPr>
          <p:nvPr/>
        </p:nvSpPr>
        <p:spPr bwMode="auto">
          <a:xfrm>
            <a:off x="4113213" y="1082675"/>
            <a:ext cx="3789362" cy="99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Red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CC3300"/>
                </a:solidFill>
                <a:ea typeface="黑体" pitchFamily="49" charset="-122"/>
              </a:rPr>
              <a:t>shell</a:t>
            </a:r>
            <a:r>
              <a:rPr lang="zh-CN" altLang="en-US" b="1">
                <a:solidFill>
                  <a:srgbClr val="CC3300"/>
                </a:solidFill>
                <a:ea typeface="黑体" pitchFamily="49" charset="-122"/>
              </a:rPr>
              <a:t>命令行处理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66CC"/>
                </a:solidFill>
                <a:ea typeface="黑体" pitchFamily="49" charset="-122"/>
              </a:rPr>
              <a:t>Blue</a:t>
            </a:r>
            <a:r>
              <a:rPr lang="zh-CN" altLang="en-US" b="1">
                <a:solidFill>
                  <a:srgbClr val="0066CC"/>
                </a:solidFill>
                <a:ea typeface="黑体" pitchFamily="49" charset="-122"/>
              </a:rPr>
              <a:t>：可执行文件加载</a:t>
            </a:r>
          </a:p>
          <a:p>
            <a:pPr eaLnBrk="0" hangingPunct="0">
              <a:spcBef>
                <a:spcPct val="15000"/>
              </a:spcBef>
            </a:pP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Cyan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：</a:t>
            </a:r>
            <a:r>
              <a:rPr lang="en-US" altLang="zh-CN" b="1">
                <a:solidFill>
                  <a:srgbClr val="008000"/>
                </a:solidFill>
                <a:ea typeface="黑体" pitchFamily="49" charset="-122"/>
              </a:rPr>
              <a:t>hello</a:t>
            </a:r>
            <a:r>
              <a:rPr lang="zh-CN" altLang="en-US" b="1">
                <a:solidFill>
                  <a:srgbClr val="008000"/>
                </a:solidFill>
                <a:ea typeface="黑体" pitchFamily="49" charset="-122"/>
              </a:rPr>
              <a:t>程序执行过程</a:t>
            </a:r>
          </a:p>
        </p:txBody>
      </p:sp>
      <p:sp>
        <p:nvSpPr>
          <p:cNvPr id="364569" name="Text Box 25"/>
          <p:cNvSpPr txBox="1">
            <a:spLocks noChangeArrowheads="1"/>
          </p:cNvSpPr>
          <p:nvPr/>
        </p:nvSpPr>
        <p:spPr bwMode="auto">
          <a:xfrm>
            <a:off x="7532688" y="2600325"/>
            <a:ext cx="10302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rgbClr val="CC3300"/>
                </a:solidFill>
                <a:cs typeface="Arial" pitchFamily="34" charset="0"/>
              </a:rPr>
              <a:t>“hello”</a:t>
            </a:r>
          </a:p>
        </p:txBody>
      </p:sp>
      <p:sp>
        <p:nvSpPr>
          <p:cNvPr id="364570" name="Text Box 26"/>
          <p:cNvSpPr txBox="1">
            <a:spLocks noChangeArrowheads="1"/>
          </p:cNvSpPr>
          <p:nvPr/>
        </p:nvSpPr>
        <p:spPr bwMode="auto">
          <a:xfrm>
            <a:off x="7489825" y="3019425"/>
            <a:ext cx="1654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1600" b="1">
                <a:solidFill>
                  <a:schemeClr val="accent2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1" name="Text Box 27"/>
          <p:cNvSpPr txBox="1">
            <a:spLocks noChangeArrowheads="1"/>
          </p:cNvSpPr>
          <p:nvPr/>
        </p:nvSpPr>
        <p:spPr bwMode="auto">
          <a:xfrm>
            <a:off x="2857500" y="5445125"/>
            <a:ext cx="20907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b="1">
                <a:solidFill>
                  <a:srgbClr val="008000"/>
                </a:solidFill>
                <a:cs typeface="Arial" pitchFamily="34" charset="0"/>
              </a:rPr>
              <a:t>“hello,world/n”</a:t>
            </a:r>
          </a:p>
        </p:txBody>
      </p:sp>
      <p:sp>
        <p:nvSpPr>
          <p:cNvPr id="364573" name="Line 29"/>
          <p:cNvSpPr>
            <a:spLocks noChangeShapeType="1"/>
          </p:cNvSpPr>
          <p:nvPr/>
        </p:nvSpPr>
        <p:spPr bwMode="auto">
          <a:xfrm flipH="1" flipV="1">
            <a:off x="2149475" y="3062288"/>
            <a:ext cx="4427538" cy="1428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4" name="Line 30"/>
          <p:cNvSpPr>
            <a:spLocks noChangeShapeType="1"/>
          </p:cNvSpPr>
          <p:nvPr/>
        </p:nvSpPr>
        <p:spPr bwMode="auto">
          <a:xfrm flipV="1">
            <a:off x="2120900" y="2300288"/>
            <a:ext cx="0" cy="7397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5" name="Line 31"/>
          <p:cNvSpPr>
            <a:spLocks noChangeShapeType="1"/>
          </p:cNvSpPr>
          <p:nvPr/>
        </p:nvSpPr>
        <p:spPr bwMode="auto">
          <a:xfrm flipH="1" flipV="1">
            <a:off x="1773238" y="2295525"/>
            <a:ext cx="0" cy="1014413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6" name="Line 32"/>
          <p:cNvSpPr>
            <a:spLocks noChangeShapeType="1"/>
          </p:cNvSpPr>
          <p:nvPr/>
        </p:nvSpPr>
        <p:spPr bwMode="auto">
          <a:xfrm flipH="1" flipV="1">
            <a:off x="1849438" y="3322638"/>
            <a:ext cx="2351087" cy="28575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8" name="Line 34"/>
          <p:cNvSpPr>
            <a:spLocks noChangeShapeType="1"/>
          </p:cNvSpPr>
          <p:nvPr/>
        </p:nvSpPr>
        <p:spPr bwMode="auto">
          <a:xfrm flipV="1">
            <a:off x="4195763" y="3338513"/>
            <a:ext cx="0" cy="465137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79" name="Line 35"/>
          <p:cNvSpPr>
            <a:spLocks noChangeShapeType="1"/>
          </p:cNvSpPr>
          <p:nvPr/>
        </p:nvSpPr>
        <p:spPr bwMode="auto">
          <a:xfrm>
            <a:off x="3395663" y="3805238"/>
            <a:ext cx="798512" cy="0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1" name="Line 37"/>
          <p:cNvSpPr>
            <a:spLocks noChangeShapeType="1"/>
          </p:cNvSpPr>
          <p:nvPr/>
        </p:nvSpPr>
        <p:spPr bwMode="auto">
          <a:xfrm flipV="1">
            <a:off x="3381375" y="3786188"/>
            <a:ext cx="0" cy="741362"/>
          </a:xfrm>
          <a:prstGeom prst="line">
            <a:avLst/>
          </a:prstGeom>
          <a:noFill/>
          <a:ln w="38100">
            <a:solidFill>
              <a:srgbClr val="008000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364582" name="Text Box 38"/>
          <p:cNvSpPr txBox="1">
            <a:spLocks noChangeArrowheads="1"/>
          </p:cNvSpPr>
          <p:nvPr/>
        </p:nvSpPr>
        <p:spPr bwMode="auto">
          <a:xfrm>
            <a:off x="598488" y="6229350"/>
            <a:ext cx="71993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所有过程都是在</a:t>
            </a:r>
            <a:r>
              <a:rPr lang="en-US" altLang="zh-CN" b="1">
                <a:solidFill>
                  <a:srgbClr val="ED1611"/>
                </a:solidFill>
                <a:ea typeface="黑体" pitchFamily="49" charset="-122"/>
              </a:rPr>
              <a:t>CPU</a:t>
            </a:r>
            <a:r>
              <a:rPr lang="zh-CN" altLang="en-US" b="1">
                <a:solidFill>
                  <a:srgbClr val="ED1611"/>
                </a:solidFill>
                <a:latin typeface="黑体" pitchFamily="49" charset="-122"/>
                <a:ea typeface="黑体" pitchFamily="49" charset="-122"/>
              </a:rPr>
              <a:t>执行指令所产生的控制信号的作用下进行的。</a:t>
            </a:r>
          </a:p>
        </p:txBody>
      </p:sp>
      <p:sp>
        <p:nvSpPr>
          <p:cNvPr id="364583" name="Text Box 39"/>
          <p:cNvSpPr txBox="1">
            <a:spLocks noChangeArrowheads="1"/>
          </p:cNvSpPr>
          <p:nvPr/>
        </p:nvSpPr>
        <p:spPr bwMode="auto">
          <a:xfrm>
            <a:off x="617538" y="5919788"/>
            <a:ext cx="7707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latin typeface="Times New Roman" pitchFamily="18" charset="0"/>
                <a:ea typeface="黑体" pitchFamily="49" charset="-122"/>
              </a:rPr>
              <a:t>数据经常在各存储部件间传送。故现代计算机大多采用“缓存”技术！</a:t>
            </a:r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6600825" y="307975"/>
            <a:ext cx="2562225" cy="1006475"/>
            <a:chOff x="901" y="977"/>
            <a:chExt cx="1614" cy="634"/>
          </a:xfrm>
        </p:grpSpPr>
        <p:sp>
          <p:nvSpPr>
            <p:cNvPr id="469025" name="Rectangle 41"/>
            <p:cNvSpPr>
              <a:spLocks noChangeArrowheads="1"/>
            </p:cNvSpPr>
            <p:nvPr/>
          </p:nvSpPr>
          <p:spPr bwMode="auto">
            <a:xfrm>
              <a:off x="901" y="977"/>
              <a:ext cx="1216" cy="634"/>
            </a:xfrm>
            <a:prstGeom prst="rect">
              <a:avLst/>
            </a:prstGeom>
            <a:solidFill>
              <a:schemeClr val="bg1">
                <a:alpha val="29019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000" b="1">
                  <a:solidFill>
                    <a:srgbClr val="ED1611"/>
                  </a:solidFill>
                  <a:cs typeface="Arial" pitchFamily="34" charset="0"/>
                </a:rPr>
                <a:t>Unix&gt;./hello</a:t>
              </a:r>
            </a:p>
            <a:p>
              <a:pPr eaLnBrk="0" hangingPunct="0"/>
              <a:r>
                <a:rPr lang="en-US" altLang="zh-CN" sz="2000" b="1">
                  <a:solidFill>
                    <a:srgbClr val="008000"/>
                  </a:solidFill>
                  <a:cs typeface="Arial" pitchFamily="34" charset="0"/>
                </a:rPr>
                <a:t>hello, world</a:t>
              </a:r>
            </a:p>
            <a:p>
              <a:pPr eaLnBrk="0" hangingPunct="0"/>
              <a:r>
                <a:rPr lang="en-US" altLang="zh-CN" sz="2000" b="1">
                  <a:cs typeface="Arial" pitchFamily="34" charset="0"/>
                </a:rPr>
                <a:t>unix&gt;</a:t>
              </a:r>
            </a:p>
          </p:txBody>
        </p:sp>
        <p:sp>
          <p:nvSpPr>
            <p:cNvPr id="469026" name="Text Box 42"/>
            <p:cNvSpPr txBox="1">
              <a:spLocks noChangeArrowheads="1"/>
            </p:cNvSpPr>
            <p:nvPr/>
          </p:nvSpPr>
          <p:spPr bwMode="auto">
            <a:xfrm>
              <a:off x="1838" y="996"/>
              <a:ext cx="6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cs typeface="Arial" pitchFamily="34" charset="0"/>
                </a:rPr>
                <a:t>[Enter]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691683" y="2888940"/>
            <a:ext cx="172007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总线接口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45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500"/>
                                        <p:tgtEl>
                                          <p:spTgt spid="364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364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64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364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364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645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36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364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7" dur="500"/>
                                        <p:tgtEl>
                                          <p:spTgt spid="364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364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7" dur="500"/>
                                        <p:tgtEl>
                                          <p:spTgt spid="36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64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3645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2" dur="500"/>
                                        <p:tgtEl>
                                          <p:spTgt spid="364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7" dur="500"/>
                                        <p:tgtEl>
                                          <p:spTgt spid="36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12" dur="500"/>
                                        <p:tgtEl>
                                          <p:spTgt spid="364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7" dur="500"/>
                                        <p:tgtEl>
                                          <p:spTgt spid="364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2" dur="500"/>
                                        <p:tgtEl>
                                          <p:spTgt spid="3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7" dur="500"/>
                                        <p:tgtEl>
                                          <p:spTgt spid="3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2" dur="500"/>
                                        <p:tgtEl>
                                          <p:spTgt spid="3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64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64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7" dur="500"/>
                                        <p:tgtEl>
                                          <p:spTgt spid="36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4552" grpId="0" animBg="1"/>
      <p:bldP spid="364553" grpId="0" animBg="1"/>
      <p:bldP spid="364554" grpId="0" animBg="1"/>
      <p:bldP spid="364555" grpId="0" animBg="1"/>
      <p:bldP spid="364556" grpId="0" animBg="1"/>
      <p:bldP spid="364559" grpId="0" animBg="1"/>
      <p:bldP spid="364560" grpId="0" animBg="1"/>
      <p:bldP spid="364561" grpId="0" animBg="1"/>
      <p:bldP spid="364562" grpId="0" animBg="1"/>
      <p:bldP spid="364563" grpId="0" animBg="1"/>
      <p:bldP spid="364564" grpId="0" animBg="1"/>
      <p:bldP spid="364565" grpId="0" animBg="1"/>
      <p:bldP spid="364569" grpId="0"/>
      <p:bldP spid="364570" grpId="0"/>
      <p:bldP spid="364571" grpId="0"/>
      <p:bldP spid="364573" grpId="0" animBg="1"/>
      <p:bldP spid="364574" grpId="0" animBg="1"/>
      <p:bldP spid="364575" grpId="0" animBg="1"/>
      <p:bldP spid="364576" grpId="0" animBg="1"/>
      <p:bldP spid="364578" grpId="0" animBg="1"/>
      <p:bldP spid="364579" grpId="0" animBg="1"/>
      <p:bldP spid="36458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55" y="1341755"/>
            <a:ext cx="8492230" cy="5379720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56565" y="593685"/>
            <a:ext cx="3046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用户键入</a:t>
            </a:r>
            <a:r>
              <a:rPr lang="en-US" altLang="zh-CN" sz="2400" b="1" dirty="0" smtClean="0"/>
              <a:t>hello</a:t>
            </a:r>
            <a:r>
              <a:rPr lang="zh-CN" altLang="en-US" sz="2400" b="1" dirty="0" smtClean="0"/>
              <a:t>命令</a:t>
            </a:r>
            <a:endParaRPr lang="zh-CN" altLang="en-US" sz="2400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4211960" y="1592788"/>
            <a:ext cx="4474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B0F0"/>
                </a:solidFill>
              </a:rPr>
              <a:t>读入到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shell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程序的数据缓冲区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6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3600" dirty="0" smtClean="0"/>
              <a:t>教学</a:t>
            </a:r>
            <a:r>
              <a:rPr lang="zh-CN" altLang="en-US" sz="3600" dirty="0"/>
              <a:t>及考试安排</a:t>
            </a:r>
            <a:endParaRPr lang="en-US" altLang="zh-CN" sz="3600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41530" y="870115"/>
            <a:ext cx="8550950" cy="5517712"/>
          </a:xfrm>
        </p:spPr>
        <p:txBody>
          <a:bodyPr/>
          <a:lstStyle/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课程名称：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计算机系统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200" kern="100" dirty="0" smtClean="0">
                <a:latin typeface="Times New Roman" panose="02020603050405020304" pitchFamily="18" charset="0"/>
              </a:rPr>
              <a:t>2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）</a:t>
            </a:r>
            <a:endParaRPr lang="en-US" altLang="zh-CN" sz="2200" kern="100" dirty="0" smtClean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 smtClean="0">
                <a:latin typeface="Times New Roman" panose="02020603050405020304" pitchFamily="18" charset="0"/>
              </a:rPr>
              <a:t>英文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名称：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Computer Systems II: Architecture and Programming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 smtClean="0">
                <a:latin typeface="Times New Roman" panose="02020603050405020304" pitchFamily="18" charset="0"/>
              </a:rPr>
              <a:t>总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 时：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72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学时，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其中</a:t>
            </a:r>
            <a:r>
              <a:rPr lang="zh-CN" altLang="en-US" sz="2200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实验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课为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18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学时</a:t>
            </a: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学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分：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3.5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先修课程：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计算机系统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(1)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，面向对象程序设计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（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C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语言或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C++</a:t>
            </a:r>
            <a:r>
              <a:rPr lang="zh-CN" altLang="en-US" sz="2200" kern="100" dirty="0">
                <a:latin typeface="Times New Roman" panose="02020603050405020304" pitchFamily="18" charset="0"/>
              </a:rPr>
              <a:t>）</a:t>
            </a:r>
            <a:endParaRPr lang="en-US" altLang="zh-CN" sz="2200" kern="100" dirty="0">
              <a:latin typeface="Times New Roman" panose="02020603050405020304" pitchFamily="18" charset="0"/>
            </a:endParaRP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授课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对象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计算机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与软件学院所有专业二年级</a:t>
            </a:r>
          </a:p>
          <a:p>
            <a:pPr marL="179388" indent="-179388"/>
            <a:r>
              <a:rPr lang="zh-CN" altLang="zh-CN" sz="2200" kern="100" dirty="0">
                <a:latin typeface="Times New Roman" panose="02020603050405020304" pitchFamily="18" charset="0"/>
              </a:rPr>
              <a:t>课程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性质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：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	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□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综合必修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■专业必修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□专业选修</a:t>
            </a:r>
            <a:r>
              <a:rPr lang="en-US" altLang="zh-CN" sz="2200" kern="100" dirty="0">
                <a:latin typeface="Times New Roman" panose="02020603050405020304" pitchFamily="18" charset="0"/>
              </a:rPr>
              <a:t>  </a:t>
            </a:r>
            <a:r>
              <a:rPr lang="zh-CN" altLang="zh-CN" sz="2200" kern="100" dirty="0">
                <a:latin typeface="Times New Roman" panose="02020603050405020304" pitchFamily="18" charset="0"/>
              </a:rPr>
              <a:t>□全校公</a:t>
            </a:r>
            <a:r>
              <a:rPr lang="zh-CN" altLang="zh-CN" sz="2200" kern="100" dirty="0" smtClean="0">
                <a:latin typeface="Times New Roman" panose="02020603050405020304" pitchFamily="18" charset="0"/>
              </a:rPr>
              <a:t>选</a:t>
            </a:r>
            <a:endParaRPr lang="zh-CN" altLang="zh-CN" sz="2200" kern="100" dirty="0">
              <a:latin typeface="Times New Roman" panose="02020603050405020304" pitchFamily="18" charset="0"/>
            </a:endParaRPr>
          </a:p>
          <a:p>
            <a:endParaRPr lang="zh-CN" altLang="en-US" sz="22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8916" y="4164176"/>
            <a:ext cx="8337884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20000"/>
              </a:spcBef>
            </a:pPr>
            <a:r>
              <a:rPr lang="zh-CN" altLang="en-US" sz="2200" b="1" kern="100" dirty="0" smtClean="0">
                <a:latin typeface="Times New Roman" panose="02020603050405020304" pitchFamily="18" charset="0"/>
                <a:ea typeface="+mn-ea"/>
              </a:rPr>
              <a:t>考核方式：</a:t>
            </a:r>
            <a:endParaRPr lang="en-US" altLang="zh-CN" sz="2200" b="1" kern="100" dirty="0" smtClean="0">
              <a:latin typeface="Times New Roman" panose="02020603050405020304" pitchFamily="18" charset="0"/>
              <a:ea typeface="+mn-ea"/>
            </a:endParaRPr>
          </a:p>
          <a:p>
            <a:pPr marL="179388" indent="-179388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200" b="1" kern="100" dirty="0" smtClean="0">
                <a:latin typeface="Times New Roman" panose="02020603050405020304" pitchFamily="18" charset="0"/>
                <a:ea typeface="+mn-ea"/>
              </a:rPr>
              <a:t>总成绩</a:t>
            </a:r>
            <a:r>
              <a:rPr lang="zh-CN" altLang="zh-CN" sz="2200" b="1" kern="100" dirty="0">
                <a:latin typeface="Times New Roman" panose="02020603050405020304" pitchFamily="18" charset="0"/>
                <a:ea typeface="+mn-ea"/>
              </a:rPr>
              <a:t>＝平时成绩×</a:t>
            </a:r>
            <a:r>
              <a:rPr lang="en-US" altLang="zh-CN" sz="2200" b="1" kern="100" dirty="0">
                <a:latin typeface="Times New Roman" panose="02020603050405020304" pitchFamily="18" charset="0"/>
                <a:ea typeface="+mn-ea"/>
              </a:rPr>
              <a:t>40%</a:t>
            </a:r>
            <a:r>
              <a:rPr lang="zh-CN" altLang="zh-CN" sz="2200" b="1" kern="100" dirty="0">
                <a:latin typeface="Times New Roman" panose="02020603050405020304" pitchFamily="18" charset="0"/>
                <a:ea typeface="+mn-ea"/>
              </a:rPr>
              <a:t>＋期末成绩×</a:t>
            </a:r>
            <a:r>
              <a:rPr lang="en-US" altLang="zh-CN" sz="2200" b="1" kern="100" dirty="0">
                <a:latin typeface="Times New Roman" panose="02020603050405020304" pitchFamily="18" charset="0"/>
                <a:ea typeface="+mn-ea"/>
              </a:rPr>
              <a:t>60</a:t>
            </a:r>
            <a:r>
              <a:rPr lang="en-US" altLang="zh-CN" sz="2200" b="1" kern="100" dirty="0" smtClean="0">
                <a:latin typeface="Times New Roman" panose="02020603050405020304" pitchFamily="18" charset="0"/>
                <a:ea typeface="+mn-ea"/>
              </a:rPr>
              <a:t>%</a:t>
            </a:r>
          </a:p>
          <a:p>
            <a:pPr marL="179388" indent="-179388" eaLnBrk="0" hangingPunct="0">
              <a:lnSpc>
                <a:spcPct val="11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zh-CN" sz="2200" b="1" kern="100" dirty="0" smtClean="0">
                <a:latin typeface="Times New Roman" panose="02020603050405020304" pitchFamily="18" charset="0"/>
              </a:rPr>
              <a:t>平时</a:t>
            </a:r>
            <a:r>
              <a:rPr lang="zh-CN" altLang="zh-CN" sz="2200" b="1" kern="100" dirty="0">
                <a:latin typeface="Times New Roman" panose="02020603050405020304" pitchFamily="18" charset="0"/>
              </a:rPr>
              <a:t>成绩包括平时记录的出勤情况、课堂提问、课后作业以及实验成绩等</a:t>
            </a:r>
            <a:r>
              <a:rPr lang="zh-CN" altLang="zh-CN" sz="2200" b="1" kern="100" dirty="0" smtClean="0">
                <a:latin typeface="Times New Roman" panose="02020603050405020304" pitchFamily="18" charset="0"/>
              </a:rPr>
              <a:t>。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63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24" y="1242159"/>
            <a:ext cx="8390275" cy="521486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1610" y="746879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从磁盘加载</a:t>
            </a:r>
            <a:r>
              <a:rPr lang="en-US" altLang="zh-CN" sz="2400" dirty="0" smtClean="0"/>
              <a:t>hello</a:t>
            </a:r>
            <a:r>
              <a:rPr lang="zh-CN" altLang="en-US" sz="2400" dirty="0" smtClean="0"/>
              <a:t>可执行文件</a:t>
            </a:r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4699864" y="1583795"/>
            <a:ext cx="39869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00B0F0"/>
                </a:solidFill>
              </a:rPr>
              <a:t>hello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程序的代码和数据（含字符串“</a:t>
            </a:r>
            <a:r>
              <a:rPr lang="en-US" altLang="zh-CN" sz="2400" b="1" dirty="0" smtClean="0">
                <a:solidFill>
                  <a:srgbClr val="00B0F0"/>
                </a:solidFill>
              </a:rPr>
              <a:t>hello, world!</a:t>
            </a:r>
            <a:r>
              <a:rPr lang="zh-CN" altLang="en-US" sz="2400" b="1" dirty="0" smtClean="0">
                <a:solidFill>
                  <a:srgbClr val="00B0F0"/>
                </a:solidFill>
              </a:rPr>
              <a:t>”）</a:t>
            </a:r>
            <a:endParaRPr lang="zh-CN" altLang="en-US" sz="2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67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5" y="462120"/>
            <a:ext cx="8415935" cy="612078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237939" y="1088740"/>
            <a:ext cx="339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将字符串输出到</a:t>
            </a:r>
            <a:r>
              <a:rPr lang="zh-CN" altLang="en-US" sz="2400" b="1" dirty="0"/>
              <a:t>显示器</a:t>
            </a:r>
          </a:p>
        </p:txBody>
      </p:sp>
    </p:spTree>
    <p:extLst>
      <p:ext uri="{BB962C8B-B14F-4D97-AF65-F5344CB8AC3E}">
        <p14:creationId xmlns:p14="http://schemas.microsoft.com/office/powerpoint/2010/main" val="28992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44668"/>
            <a:ext cx="8229600" cy="561975"/>
          </a:xfrm>
        </p:spPr>
        <p:txBody>
          <a:bodyPr/>
          <a:lstStyle/>
          <a:p>
            <a:r>
              <a:rPr lang="en-US" altLang="zh-CN" dirty="0" smtClean="0"/>
              <a:t>1.5 &amp; 1.6 </a:t>
            </a:r>
            <a:r>
              <a:rPr lang="zh-CN" altLang="en-US" dirty="0" smtClean="0"/>
              <a:t>存储设备的层次结构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251519" y="825743"/>
            <a:ext cx="8775975" cy="57677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1.5 </a:t>
            </a:r>
            <a:r>
              <a:rPr lang="zh-CN" altLang="en-US" b="1" dirty="0" smtClean="0"/>
              <a:t>高速缓存存储器（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）的引入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问题：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CPU</a:t>
            </a:r>
            <a:r>
              <a:rPr lang="zh-CN" altLang="en-US" dirty="0" smtClean="0"/>
              <a:t>与主存、外设的速度差</a:t>
            </a:r>
            <a:endParaRPr lang="en-US" altLang="zh-CN" dirty="0" smtClean="0"/>
          </a:p>
          <a:p>
            <a:pPr lvl="3"/>
            <a:r>
              <a:rPr lang="zh-CN" altLang="en-US" sz="2200" b="1" dirty="0" smtClean="0"/>
              <a:t>处理器内部寄存器比主存快</a:t>
            </a:r>
            <a:r>
              <a:rPr lang="en-US" altLang="zh-CN" sz="2200" b="1" dirty="0" smtClean="0"/>
              <a:t>100</a:t>
            </a:r>
            <a:r>
              <a:rPr lang="zh-CN" altLang="en-US" sz="2200" b="1" dirty="0" smtClean="0"/>
              <a:t>倍；</a:t>
            </a:r>
            <a:endParaRPr lang="en-US" altLang="zh-CN" sz="2200" b="1" dirty="0" smtClean="0"/>
          </a:p>
          <a:p>
            <a:pPr lvl="3"/>
            <a:r>
              <a:rPr lang="zh-CN" altLang="en-US" sz="2200" b="1" dirty="0" smtClean="0"/>
              <a:t>主存比磁盘快</a:t>
            </a:r>
            <a:r>
              <a:rPr lang="en-US" altLang="zh-CN" sz="2200" b="1" dirty="0" smtClean="0"/>
              <a:t>1000</a:t>
            </a:r>
            <a:r>
              <a:rPr lang="zh-CN" altLang="en-US" sz="2200" b="1" dirty="0" smtClean="0"/>
              <a:t>万倍；</a:t>
            </a:r>
            <a:endParaRPr lang="en-US" altLang="zh-CN" sz="2200" b="1" dirty="0" smtClean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与主存、外设</a:t>
            </a:r>
            <a:r>
              <a:rPr lang="zh-CN" altLang="en-US" dirty="0" smtClean="0"/>
              <a:t>的容量差</a:t>
            </a:r>
            <a:endParaRPr lang="en-US" altLang="zh-CN" dirty="0"/>
          </a:p>
          <a:p>
            <a:pPr lvl="3"/>
            <a:r>
              <a:rPr lang="zh-CN" altLang="en-US" sz="2200" b="1" dirty="0"/>
              <a:t>处理器内部</a:t>
            </a:r>
            <a:r>
              <a:rPr lang="zh-CN" altLang="en-US" sz="2200" b="1" dirty="0" smtClean="0"/>
              <a:t>寄存器几十或几百字节，主存可以放几十亿字节；</a:t>
            </a:r>
            <a:endParaRPr lang="en-US" altLang="zh-CN" sz="2200" b="1" dirty="0"/>
          </a:p>
          <a:p>
            <a:pPr lvl="3"/>
            <a:r>
              <a:rPr lang="zh-CN" altLang="en-US" sz="2200" b="1" dirty="0" smtClean="0"/>
              <a:t>磁盘容量可以比主存大</a:t>
            </a:r>
            <a:r>
              <a:rPr lang="en-US" altLang="zh-CN" sz="2200" b="1" dirty="0" smtClean="0"/>
              <a:t>1000</a:t>
            </a:r>
            <a:r>
              <a:rPr lang="zh-CN" altLang="en-US" sz="2200" b="1" dirty="0" smtClean="0"/>
              <a:t>倍；</a:t>
            </a:r>
            <a:endParaRPr lang="en-US" altLang="zh-CN" sz="2200" b="1" dirty="0" smtClean="0"/>
          </a:p>
          <a:p>
            <a:pPr lvl="1"/>
            <a:r>
              <a:rPr lang="zh-CN" altLang="en-US" b="1" dirty="0" smtClean="0"/>
              <a:t>解决方法：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插入中间一级存储器，速度和</a:t>
            </a:r>
            <a:r>
              <a:rPr lang="zh-CN" altLang="en-US" b="1" dirty="0"/>
              <a:t>容量</a:t>
            </a:r>
            <a:r>
              <a:rPr lang="zh-CN" altLang="en-US" b="1" dirty="0" smtClean="0"/>
              <a:t>介乎两者之间，用于保存常用数据</a:t>
            </a:r>
            <a:endParaRPr lang="en-US" altLang="zh-CN" b="1" dirty="0" smtClean="0"/>
          </a:p>
          <a:p>
            <a:pPr lvl="2"/>
            <a:r>
              <a:rPr lang="zh-CN" altLang="en-US" b="1" dirty="0" smtClean="0"/>
              <a:t>其工作原理建立在数据访问的“局部性”之上</a:t>
            </a:r>
            <a:endParaRPr lang="en-US" altLang="zh-CN" b="1" dirty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5546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37" y="196220"/>
            <a:ext cx="6093144" cy="31753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76545" y="3474005"/>
            <a:ext cx="8370930" cy="3182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高速缓存存储器</a:t>
            </a:r>
            <a:endParaRPr lang="en-US" altLang="zh-CN" sz="2800" b="1" dirty="0" smtClean="0"/>
          </a:p>
          <a:p>
            <a:pPr>
              <a:lnSpc>
                <a:spcPct val="120000"/>
              </a:lnSpc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</a:t>
            </a:r>
            <a:r>
              <a:rPr lang="zh-CN" altLang="en-US" sz="2400" dirty="0" smtClean="0"/>
              <a:t>采用</a:t>
            </a:r>
            <a:r>
              <a:rPr lang="en-US" altLang="zh-CN" sz="2400" dirty="0" smtClean="0"/>
              <a:t>SRAM</a:t>
            </a:r>
            <a:r>
              <a:rPr lang="zh-CN" altLang="en-US" sz="2400" dirty="0" smtClean="0"/>
              <a:t>技术，速度接近于内部寄存器，容量介于寄存器文件和主存之间；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可以形成多级结构</a:t>
            </a:r>
            <a:r>
              <a:rPr lang="zh-CN" altLang="en-US" sz="2400" dirty="0"/>
              <a:t>，</a:t>
            </a:r>
            <a:r>
              <a:rPr lang="en-US" altLang="zh-CN" sz="2400" dirty="0" smtClean="0"/>
              <a:t>L1</a:t>
            </a:r>
            <a:r>
              <a:rPr lang="zh-CN" altLang="en-US" sz="2400" dirty="0" smtClean="0"/>
              <a:t>容量为几万字节（几</a:t>
            </a:r>
            <a:r>
              <a:rPr lang="en-US" altLang="zh-CN" sz="2400" dirty="0" smtClean="0"/>
              <a:t>KB~</a:t>
            </a:r>
            <a:r>
              <a:rPr lang="zh-CN" altLang="en-US" sz="2400" dirty="0" smtClean="0"/>
              <a:t>几十</a:t>
            </a:r>
            <a:r>
              <a:rPr lang="en-US" altLang="zh-CN" sz="2400" dirty="0" smtClean="0"/>
              <a:t>KB</a:t>
            </a:r>
            <a:r>
              <a:rPr lang="zh-CN" altLang="en-US" sz="2400" dirty="0" smtClean="0"/>
              <a:t>），</a:t>
            </a:r>
            <a:r>
              <a:rPr lang="en-US" altLang="zh-CN" sz="2400" dirty="0" smtClean="0"/>
              <a:t>L2</a:t>
            </a:r>
            <a:r>
              <a:rPr lang="zh-CN" altLang="en-US" sz="2400" dirty="0" smtClean="0"/>
              <a:t>可以到几十万到几百万字节，还可以具有</a:t>
            </a:r>
            <a:r>
              <a:rPr lang="en-US" altLang="zh-CN" sz="2400" dirty="0" smtClean="0"/>
              <a:t>L3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 smtClean="0"/>
              <a:t>       </a:t>
            </a:r>
            <a:r>
              <a:rPr lang="zh-CN" altLang="en-US" sz="2400" dirty="0" smtClean="0"/>
              <a:t>高速缓存存储器的利用情况不同，可能会引起性能上高达一个数量级异常的差异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095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2787" y="27193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1.6</a:t>
            </a:r>
            <a:r>
              <a:rPr lang="zh-CN" altLang="en-US" dirty="0" smtClean="0"/>
              <a:t> 存储层次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cache</a:t>
            </a:r>
            <a:r>
              <a:rPr lang="zh-CN" altLang="en-US" dirty="0" smtClean="0"/>
              <a:t>推广：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4097" y="1403775"/>
            <a:ext cx="5928393" cy="4637467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4220672" y="4016860"/>
            <a:ext cx="2614613" cy="731520"/>
          </a:xfrm>
          <a:prstGeom prst="round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72787" y="1535687"/>
            <a:ext cx="25201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 smtClean="0"/>
              <a:t>用户编程</a:t>
            </a:r>
            <a:r>
              <a:rPr lang="zh-CN" altLang="en-US" sz="2400" dirty="0"/>
              <a:t>模型是</a:t>
            </a:r>
            <a:r>
              <a:rPr lang="zh-CN" altLang="en-US" sz="2400" dirty="0" smtClean="0"/>
              <a:t>以进程的虚拟存储为</a:t>
            </a:r>
            <a:r>
              <a:rPr lang="zh-CN" altLang="en-US" sz="2400" dirty="0"/>
              <a:t>抽象</a:t>
            </a:r>
            <a:r>
              <a:rPr lang="zh-CN" altLang="en-US" sz="2400" dirty="0" smtClean="0"/>
              <a:t>中心，主要对应于</a:t>
            </a:r>
            <a:r>
              <a:rPr lang="en-US" altLang="zh-CN" sz="2400" dirty="0" smtClean="0"/>
              <a:t>DRAM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主存和</a:t>
            </a:r>
            <a:r>
              <a:rPr lang="en-US" altLang="zh-CN" sz="2400" dirty="0" smtClean="0"/>
              <a:t>cache</a:t>
            </a:r>
            <a:r>
              <a:rPr lang="zh-CN" altLang="en-US" sz="2400" dirty="0" smtClean="0"/>
              <a:t>是物理内存的概念，对软件透明；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en-US" altLang="zh-CN" sz="2400" dirty="0" smtClean="0"/>
              <a:t>OS</a:t>
            </a:r>
            <a:r>
              <a:rPr lang="zh-CN" altLang="en-US" sz="2400" dirty="0"/>
              <a:t>能看见虚</a:t>
            </a:r>
            <a:r>
              <a:rPr lang="zh-CN" altLang="en-US" sz="2400" dirty="0" smtClean="0"/>
              <a:t>存和物理内存</a:t>
            </a:r>
            <a:endParaRPr lang="zh-CN" altLang="en-US" sz="2400" dirty="0"/>
          </a:p>
        </p:txBody>
      </p:sp>
      <p:sp>
        <p:nvSpPr>
          <p:cNvPr id="7" name="圆角矩形 6"/>
          <p:cNvSpPr/>
          <p:nvPr/>
        </p:nvSpPr>
        <p:spPr>
          <a:xfrm>
            <a:off x="4590512" y="2176630"/>
            <a:ext cx="1903096" cy="1760220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4041872" y="4828390"/>
            <a:ext cx="3051811" cy="596961"/>
          </a:xfrm>
          <a:prstGeom prst="roundRect">
            <a:avLst/>
          </a:pr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441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8628" y="143635"/>
            <a:ext cx="8229600" cy="540060"/>
          </a:xfrm>
        </p:spPr>
        <p:txBody>
          <a:bodyPr/>
          <a:lstStyle/>
          <a:p>
            <a:r>
              <a:rPr lang="en-US" altLang="zh-CN" dirty="0" smtClean="0"/>
              <a:t>1.7</a:t>
            </a:r>
            <a:r>
              <a:rPr lang="zh-CN" altLang="en-US" dirty="0" smtClean="0"/>
              <a:t>计算机系统中的</a:t>
            </a:r>
            <a:r>
              <a:rPr lang="en-US" altLang="zh-CN" dirty="0" smtClean="0"/>
              <a:t>OS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386535" y="818710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1.7.1</a:t>
            </a:r>
            <a:r>
              <a:rPr lang="zh-CN" altLang="en-US" dirty="0" smtClean="0"/>
              <a:t> 计算机系统的分层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作用：</a:t>
            </a:r>
            <a:r>
              <a:rPr lang="en-US" altLang="zh-CN" dirty="0"/>
              <a:t>1</a:t>
            </a:r>
            <a:r>
              <a:rPr lang="zh-CN" altLang="en-US" dirty="0"/>
              <a:t>）防止硬件被失控的应用程序滥用；</a:t>
            </a:r>
            <a:r>
              <a:rPr lang="en-US" altLang="zh-CN" dirty="0"/>
              <a:t>2</a:t>
            </a:r>
            <a:r>
              <a:rPr lang="zh-CN" altLang="en-US" dirty="0"/>
              <a:t>）向应用程序提供简单移植的接口来使用硬件。</a:t>
            </a:r>
            <a:endParaRPr lang="en-US" altLang="zh-CN" dirty="0"/>
          </a:p>
          <a:p>
            <a:pPr lvl="2"/>
            <a:r>
              <a:rPr lang="en-US" altLang="zh-CN" dirty="0"/>
              <a:t>OS</a:t>
            </a:r>
            <a:r>
              <a:rPr lang="zh-CN" altLang="en-US" dirty="0"/>
              <a:t>中的抽象：进程、虚拟内存和</a:t>
            </a:r>
            <a:r>
              <a:rPr lang="zh-CN" altLang="en-US" dirty="0" smtClean="0"/>
              <a:t>文件系统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185" y="1427554"/>
            <a:ext cx="4107713" cy="115062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998290" y="1831474"/>
            <a:ext cx="1765935" cy="3314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5659" y="3842838"/>
            <a:ext cx="4734177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78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51520" y="212156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1.7.2</a:t>
            </a:r>
            <a:r>
              <a:rPr lang="zh-CN" altLang="en-US" dirty="0" smtClean="0"/>
              <a:t> 进程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定义：操作系统对</a:t>
            </a:r>
            <a:r>
              <a:rPr lang="zh-CN" altLang="en-US" dirty="0"/>
              <a:t>一</a:t>
            </a:r>
            <a:r>
              <a:rPr lang="zh-CN" altLang="en-US" dirty="0" smtClean="0"/>
              <a:t>个正在运行的程序的一种抽象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是计算机系统中最重要的概念之一；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个系统上可以有</a:t>
            </a:r>
            <a:r>
              <a:rPr lang="zh-CN" altLang="en-US" dirty="0"/>
              <a:t>多</a:t>
            </a:r>
            <a:r>
              <a:rPr lang="zh-CN" altLang="en-US" dirty="0" smtClean="0"/>
              <a:t>个进程并发执行；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</a:t>
            </a:r>
            <a:r>
              <a:rPr lang="en-US" altLang="zh-CN" dirty="0" smtClean="0"/>
              <a:t>CPU</a:t>
            </a:r>
            <a:r>
              <a:rPr lang="zh-CN" altLang="en-US" dirty="0" smtClean="0"/>
              <a:t>上的进程可以交替执行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使用“上下文切换”机制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945" y="3577909"/>
            <a:ext cx="5513681" cy="2778443"/>
          </a:xfrm>
          <a:prstGeom prst="rect">
            <a:avLst/>
          </a:prstGeom>
        </p:spPr>
      </p:pic>
      <p:sp>
        <p:nvSpPr>
          <p:cNvPr id="5" name="圆角矩形 4"/>
          <p:cNvSpPr/>
          <p:nvPr/>
        </p:nvSpPr>
        <p:spPr>
          <a:xfrm>
            <a:off x="3969068" y="446024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3969068" y="5271771"/>
            <a:ext cx="1354455" cy="542448"/>
          </a:xfrm>
          <a:prstGeom prst="round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80435" y="3393242"/>
            <a:ext cx="307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B050"/>
                </a:solidFill>
              </a:rPr>
              <a:t>（</a:t>
            </a:r>
            <a:r>
              <a:rPr lang="en-US" altLang="zh-CN" b="1" dirty="0" smtClean="0">
                <a:solidFill>
                  <a:srgbClr val="00B050"/>
                </a:solidFill>
              </a:rPr>
              <a:t>shell</a:t>
            </a:r>
            <a:r>
              <a:rPr lang="zh-CN" altLang="en-US" b="1" dirty="0" smtClean="0">
                <a:solidFill>
                  <a:srgbClr val="00B050"/>
                </a:solidFill>
              </a:rPr>
              <a:t>）                 （</a:t>
            </a:r>
            <a:r>
              <a:rPr lang="en-US" altLang="zh-CN" b="1" dirty="0" smtClean="0">
                <a:solidFill>
                  <a:srgbClr val="00B050"/>
                </a:solidFill>
              </a:rPr>
              <a:t>hello</a:t>
            </a:r>
            <a:r>
              <a:rPr lang="zh-CN" altLang="en-US" b="1" dirty="0" smtClean="0">
                <a:solidFill>
                  <a:srgbClr val="00B050"/>
                </a:solidFill>
              </a:rPr>
              <a:t>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11505" y="3813911"/>
            <a:ext cx="111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上下文切换的简单示意：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66248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39275" y="323655"/>
            <a:ext cx="8229600" cy="330018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1.7.3</a:t>
            </a:r>
            <a:r>
              <a:rPr lang="zh-CN" altLang="en-US" dirty="0" smtClean="0"/>
              <a:t> 线程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资源与调度的分离</a:t>
            </a:r>
            <a:endParaRPr lang="en-US" altLang="zh-CN" dirty="0" smtClean="0"/>
          </a:p>
          <a:p>
            <a:pPr lvl="1"/>
            <a:r>
              <a:rPr lang="zh-CN" altLang="en-US" dirty="0"/>
              <a:t>一</a:t>
            </a:r>
            <a:r>
              <a:rPr lang="zh-CN" altLang="en-US" dirty="0" smtClean="0"/>
              <a:t>个进程可</a:t>
            </a:r>
            <a:r>
              <a:rPr lang="zh-CN" altLang="en-US" dirty="0"/>
              <a:t>包含</a:t>
            </a:r>
            <a:r>
              <a:rPr lang="zh-CN" altLang="en-US" dirty="0" smtClean="0"/>
              <a:t>多个线程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这些线程共享进程空间，但各自有独立的线程</a:t>
            </a:r>
            <a:r>
              <a:rPr lang="zh-CN" altLang="en-US" dirty="0"/>
              <a:t>控制</a:t>
            </a:r>
            <a:r>
              <a:rPr lang="zh-CN" altLang="en-US" dirty="0" smtClean="0"/>
              <a:t>块和线程私有堆栈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创建线程的资源开销比进程小</a:t>
            </a:r>
            <a:r>
              <a:rPr lang="zh-CN" altLang="en-US" dirty="0"/>
              <a:t>、</a:t>
            </a:r>
            <a:r>
              <a:rPr lang="zh-CN" altLang="en-US" dirty="0" smtClean="0"/>
              <a:t>切换比进程快</a:t>
            </a:r>
            <a:endParaRPr lang="en-US" altLang="zh-CN" dirty="0" smtClean="0"/>
          </a:p>
          <a:p>
            <a:pPr marL="457200" lvl="1" indent="0">
              <a:buNone/>
            </a:pPr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769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443" y="188640"/>
            <a:ext cx="6328557" cy="6390709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41530" y="390506"/>
            <a:ext cx="4500500" cy="61688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1.7.4</a:t>
            </a:r>
            <a:r>
              <a:rPr lang="zh-CN" altLang="en-US" dirty="0" smtClean="0"/>
              <a:t> 虚拟存储器</a:t>
            </a:r>
            <a:endParaRPr lang="en-US" altLang="zh-CN" dirty="0" smtClean="0"/>
          </a:p>
          <a:p>
            <a:r>
              <a:rPr lang="zh-CN" altLang="en-US" sz="2800" dirty="0" smtClean="0"/>
              <a:t>每个进程看到的是</a:t>
            </a:r>
            <a:r>
              <a:rPr lang="zh-CN" altLang="en-US" sz="2800" dirty="0"/>
              <a:t>一</a:t>
            </a:r>
            <a:r>
              <a:rPr lang="zh-CN" altLang="en-US" sz="2800" dirty="0" smtClean="0"/>
              <a:t>个一致的、虚拟的存储器</a:t>
            </a:r>
            <a:r>
              <a:rPr lang="en-US" altLang="zh-CN" sz="2800" dirty="0" smtClean="0"/>
              <a:t>—</a:t>
            </a:r>
            <a:r>
              <a:rPr lang="zh-CN" altLang="en-US" sz="2800" dirty="0" smtClean="0"/>
              <a:t>即进程的虚拟地址空间</a:t>
            </a:r>
            <a:endParaRPr lang="en-US" altLang="zh-CN" sz="2800" dirty="0" smtClean="0"/>
          </a:p>
          <a:p>
            <a:r>
              <a:rPr lang="zh-CN" altLang="en-US" sz="2800" dirty="0" smtClean="0"/>
              <a:t>系统中有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个进程</a:t>
            </a:r>
            <a:r>
              <a:rPr lang="zh-CN" altLang="en-US" sz="2800" dirty="0"/>
              <a:t>，</a:t>
            </a:r>
            <a:r>
              <a:rPr lang="zh-CN" altLang="en-US" sz="2800" dirty="0" smtClean="0"/>
              <a:t>因此有</a:t>
            </a:r>
            <a:r>
              <a:rPr lang="zh-CN" altLang="en-US" sz="2800" dirty="0"/>
              <a:t>多</a:t>
            </a:r>
            <a:r>
              <a:rPr lang="zh-CN" altLang="en-US" sz="2800" dirty="0" smtClean="0"/>
              <a:t>个独立虚拟地址空间</a:t>
            </a:r>
            <a:endParaRPr lang="en-US" altLang="zh-CN" sz="2800" dirty="0" smtClean="0"/>
          </a:p>
          <a:p>
            <a:r>
              <a:rPr lang="zh-CN" altLang="en-US" sz="2800" dirty="0" smtClean="0"/>
              <a:t>布局：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程序代码和数据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共享库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栈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内核虚拟空间</a:t>
            </a:r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02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457200" y="368660"/>
            <a:ext cx="8229600" cy="60756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1.7.5</a:t>
            </a:r>
            <a:r>
              <a:rPr lang="zh-CN" altLang="en-US" dirty="0" smtClean="0"/>
              <a:t> 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Unix</a:t>
            </a:r>
            <a:r>
              <a:rPr lang="zh-CN" altLang="en-US" dirty="0" smtClean="0"/>
              <a:t>中“万物皆文件”</a:t>
            </a:r>
            <a:endParaRPr lang="en-US" altLang="zh-CN" dirty="0" smtClean="0"/>
          </a:p>
          <a:p>
            <a:pPr lvl="2"/>
            <a:r>
              <a:rPr lang="en-US" altLang="zh-CN" sz="2800" dirty="0" smtClean="0"/>
              <a:t>IO</a:t>
            </a:r>
            <a:r>
              <a:rPr lang="zh-CN" altLang="en-US" sz="2800" dirty="0" smtClean="0"/>
              <a:t>系统在文件系统框架内</a:t>
            </a:r>
            <a:endParaRPr lang="en-US" altLang="zh-CN" sz="2800" dirty="0" smtClean="0"/>
          </a:p>
          <a:p>
            <a:pPr lvl="2"/>
            <a:endParaRPr lang="en-US" altLang="zh-CN" sz="2800" dirty="0" smtClean="0"/>
          </a:p>
          <a:p>
            <a:pPr lvl="1"/>
            <a:r>
              <a:rPr lang="zh-CN" altLang="en-US" dirty="0" smtClean="0"/>
              <a:t>数据文件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字节序列，可以存储在磁盘上</a:t>
            </a:r>
            <a:endParaRPr lang="en-US" altLang="zh-CN" sz="2800" dirty="0" smtClean="0"/>
          </a:p>
          <a:p>
            <a:pPr lvl="1"/>
            <a:r>
              <a:rPr lang="zh-CN" altLang="en-US" dirty="0" smtClean="0"/>
              <a:t>特殊文件</a:t>
            </a:r>
            <a:endParaRPr lang="en-US" altLang="zh-CN" dirty="0" smtClean="0"/>
          </a:p>
          <a:p>
            <a:pPr lvl="2"/>
            <a:r>
              <a:rPr lang="zh-CN" altLang="en-US" sz="2800" dirty="0" smtClean="0"/>
              <a:t>设备文件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管道文件</a:t>
            </a:r>
            <a:endParaRPr lang="en-US" altLang="zh-CN" sz="2800" dirty="0" smtClean="0"/>
          </a:p>
          <a:p>
            <a:pPr lvl="2"/>
            <a:r>
              <a:rPr lang="zh-CN" altLang="en-US" sz="2800" dirty="0"/>
              <a:t>其他</a:t>
            </a:r>
            <a:endParaRPr lang="en-US" altLang="zh-CN" sz="2800" dirty="0" smtClean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4773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教学</a:t>
            </a:r>
            <a:r>
              <a:rPr lang="zh-CN" altLang="en-US" dirty="0"/>
              <a:t>及考试安排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251520" y="811416"/>
            <a:ext cx="8640960" cy="5517712"/>
          </a:xfrm>
        </p:spPr>
        <p:txBody>
          <a:bodyPr/>
          <a:lstStyle/>
          <a:p>
            <a:r>
              <a:rPr lang="zh-CN" altLang="zh-CN" kern="100" dirty="0">
                <a:latin typeface="Times New Roman" panose="02020603050405020304" pitchFamily="18" charset="0"/>
              </a:rPr>
              <a:t>教</a:t>
            </a:r>
            <a:r>
              <a:rPr lang="en-US" altLang="zh-CN" kern="100" dirty="0">
                <a:latin typeface="Times New Roman" panose="02020603050405020304" pitchFamily="18" charset="0"/>
              </a:rPr>
              <a:t>    </a:t>
            </a:r>
            <a:r>
              <a:rPr lang="zh-CN" altLang="zh-CN" kern="100" dirty="0">
                <a:latin typeface="Times New Roman" panose="02020603050405020304" pitchFamily="18" charset="0"/>
              </a:rPr>
              <a:t>材：</a:t>
            </a:r>
            <a:r>
              <a:rPr lang="en-US" altLang="zh-CN" kern="100" dirty="0">
                <a:latin typeface="Times New Roman" panose="02020603050405020304" pitchFamily="18" charset="0"/>
              </a:rPr>
              <a:t>(</a:t>
            </a:r>
            <a:r>
              <a:rPr lang="zh-CN" altLang="zh-CN" kern="100" dirty="0">
                <a:latin typeface="Times New Roman" panose="02020603050405020304" pitchFamily="18" charset="0"/>
              </a:rPr>
              <a:t>美</a:t>
            </a:r>
            <a:r>
              <a:rPr lang="en-US" altLang="zh-CN" kern="100" dirty="0">
                <a:latin typeface="Times New Roman" panose="02020603050405020304" pitchFamily="18" charset="0"/>
              </a:rPr>
              <a:t>) Randal E. Bryant</a:t>
            </a:r>
            <a:r>
              <a:rPr lang="zh-CN" altLang="zh-CN" kern="100" dirty="0">
                <a:latin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</a:rPr>
              <a:t>David R.O </a:t>
            </a:r>
            <a:r>
              <a:rPr lang="en-US" altLang="zh-CN" kern="100" dirty="0" err="1">
                <a:latin typeface="Times New Roman" panose="02020603050405020304" pitchFamily="18" charset="0"/>
              </a:rPr>
              <a:t>Hallaren</a:t>
            </a:r>
            <a:r>
              <a:rPr lang="en-US" altLang="zh-CN" kern="100" dirty="0">
                <a:latin typeface="Times New Roman" panose="02020603050405020304" pitchFamily="18" charset="0"/>
              </a:rPr>
              <a:t> </a:t>
            </a:r>
            <a:r>
              <a:rPr lang="zh-CN" altLang="zh-CN" kern="100" dirty="0">
                <a:latin typeface="Times New Roman" panose="02020603050405020304" pitchFamily="18" charset="0"/>
              </a:rPr>
              <a:t>著</a:t>
            </a:r>
            <a:r>
              <a:rPr lang="en-US" altLang="zh-CN" kern="100" dirty="0">
                <a:latin typeface="Times New Roman" panose="02020603050405020304" pitchFamily="18" charset="0"/>
              </a:rPr>
              <a:t>, </a:t>
            </a:r>
            <a:r>
              <a:rPr lang="zh-CN" altLang="zh-CN" kern="100" dirty="0">
                <a:latin typeface="Times New Roman" panose="02020603050405020304" pitchFamily="18" charset="0"/>
              </a:rPr>
              <a:t>龚奕利，雷迎春译，深入理解计算机系统（原书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3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版</a:t>
            </a:r>
            <a:r>
              <a:rPr lang="zh-CN" altLang="zh-CN" kern="100" dirty="0">
                <a:latin typeface="Times New Roman" panose="02020603050405020304" pitchFamily="18" charset="0"/>
              </a:rPr>
              <a:t>），机械工业出版社，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2016.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r>
              <a:rPr lang="zh-CN" altLang="zh-CN" kern="100" dirty="0">
                <a:latin typeface="Times New Roman" panose="02020603050405020304" pitchFamily="18" charset="0"/>
              </a:rPr>
              <a:t>参考教材：袁春风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，</a:t>
            </a:r>
            <a:r>
              <a:rPr lang="zh-CN" altLang="en-US" kern="100" dirty="0" smtClean="0">
                <a:latin typeface="Times New Roman" panose="02020603050405020304" pitchFamily="18" charset="0"/>
              </a:rPr>
              <a:t>余子濠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. 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计算机系统</a:t>
            </a:r>
            <a:r>
              <a:rPr lang="zh-CN" altLang="zh-CN" kern="100" dirty="0">
                <a:latin typeface="Times New Roman" panose="02020603050405020304" pitchFamily="18" charset="0"/>
              </a:rPr>
              <a:t>基础（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第</a:t>
            </a:r>
            <a:r>
              <a:rPr lang="en-US" altLang="zh-CN" kern="100" dirty="0">
                <a:latin typeface="Times New Roman" panose="02020603050405020304" pitchFamily="18" charset="0"/>
              </a:rPr>
              <a:t>2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版</a:t>
            </a:r>
            <a:r>
              <a:rPr lang="zh-CN" altLang="zh-CN" kern="100" dirty="0">
                <a:latin typeface="Times New Roman" panose="02020603050405020304" pitchFamily="18" charset="0"/>
              </a:rPr>
              <a:t>），机械工业出版社，</a:t>
            </a:r>
            <a:r>
              <a:rPr lang="en-US" altLang="zh-CN" kern="100" dirty="0" smtClean="0">
                <a:latin typeface="Times New Roman" panose="02020603050405020304" pitchFamily="18" charset="0"/>
              </a:rPr>
              <a:t>2018</a:t>
            </a:r>
            <a:r>
              <a:rPr lang="zh-CN" altLang="zh-CN" kern="100" dirty="0" smtClean="0">
                <a:latin typeface="Times New Roman" panose="02020603050405020304" pitchFamily="18" charset="0"/>
              </a:rPr>
              <a:t>年</a:t>
            </a:r>
            <a:endParaRPr lang="zh-CN" altLang="zh-CN" kern="100" dirty="0"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184C0-916E-4CCA-8FFE-169A3289BBF6}" type="slidenum">
              <a:rPr lang="zh-CN" altLang="en-US" smtClean="0"/>
              <a:pPr/>
              <a:t>5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05" y="3203975"/>
            <a:ext cx="2066925" cy="2640330"/>
          </a:xfrm>
          <a:prstGeom prst="rect">
            <a:avLst/>
          </a:prstGeom>
        </p:spPr>
      </p:pic>
      <p:sp>
        <p:nvSpPr>
          <p:cNvPr id="11" name="AutoShape 2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" name="AutoShape 4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" name="AutoShape 6" descr="c:\users\lenovo\appdata\roaming\360se6\User Data\temp\51McOP+ViBL._SX352_BO1,204,203,200_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94" y="3383366"/>
            <a:ext cx="1637257" cy="229816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400" y="3249254"/>
            <a:ext cx="1965879" cy="260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9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1.8 </a:t>
            </a:r>
            <a:r>
              <a:rPr lang="zh-CN" altLang="en-US" dirty="0" smtClean="0"/>
              <a:t>计算机系统间协作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178" y="771473"/>
            <a:ext cx="8229600" cy="60884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1.8.1</a:t>
            </a:r>
            <a:r>
              <a:rPr lang="zh-CN" altLang="en-US" dirty="0" smtClean="0"/>
              <a:t> 网络接口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08586"/>
            <a:ext cx="8214578" cy="5312889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6976610" y="4806307"/>
            <a:ext cx="1710190" cy="1955166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14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51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371118" y="368660"/>
            <a:ext cx="8229600" cy="17101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1.8.2</a:t>
            </a:r>
            <a:r>
              <a:rPr lang="zh-CN" altLang="en-US" dirty="0" smtClean="0"/>
              <a:t> 网络协议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应用层协议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TCP/IP</a:t>
            </a:r>
          </a:p>
          <a:p>
            <a:pPr lvl="1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077554"/>
            <a:ext cx="8758455" cy="279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7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1.9 </a:t>
            </a:r>
            <a:r>
              <a:rPr lang="zh-CN" altLang="en-US" dirty="0" smtClean="0"/>
              <a:t>并行技术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2EB7A3-68BD-4CAE-8C14-8063AF6D8FB4}" type="slidenum">
              <a:rPr lang="zh-CN" altLang="en-US" smtClean="0"/>
              <a:pPr>
                <a:defRPr/>
              </a:pPr>
              <a:t>52</a:t>
            </a:fld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442626" y="804961"/>
            <a:ext cx="8229600" cy="307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1.9.1</a:t>
            </a:r>
            <a:r>
              <a:rPr lang="zh-CN" altLang="en-US" dirty="0" smtClean="0"/>
              <a:t> 并发与并行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同时性</a:t>
            </a:r>
            <a:r>
              <a:rPr lang="en-US" altLang="zh-CN" dirty="0" smtClean="0"/>
              <a:t>simultaneity</a:t>
            </a:r>
            <a:r>
              <a:rPr lang="zh-CN" altLang="en-US" dirty="0" smtClean="0"/>
              <a:t>，多个事件同时在发生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并发</a:t>
            </a:r>
            <a:r>
              <a:rPr lang="en-US" altLang="zh-CN" dirty="0" smtClean="0"/>
              <a:t>concurrency</a:t>
            </a:r>
            <a:r>
              <a:rPr lang="zh-CN" altLang="en-US" dirty="0" smtClean="0"/>
              <a:t>，一段时间内的多个事件在活动（可以是交织进行的）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并行</a:t>
            </a:r>
            <a:r>
              <a:rPr lang="en-US" altLang="zh-CN" dirty="0" smtClean="0"/>
              <a:t>parallelism</a:t>
            </a:r>
            <a:r>
              <a:rPr lang="zh-CN" altLang="en-US" dirty="0" smtClean="0"/>
              <a:t>，包含同时性和并发性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527497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3438" y="10792"/>
            <a:ext cx="3593362" cy="4292071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53</a:t>
            </a:fld>
            <a:endParaRPr lang="zh-CN" altLang="en-US"/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206515" y="390003"/>
            <a:ext cx="4772735" cy="633147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 smtClean="0"/>
              <a:t>1.9.2</a:t>
            </a:r>
            <a:r>
              <a:rPr lang="zh-CN" altLang="en-US" dirty="0" smtClean="0"/>
              <a:t> 不同层次的并行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线程级并发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单处理器系统上的多进程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多线程并发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多处理器上的并发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超线程（</a:t>
            </a:r>
            <a:r>
              <a:rPr lang="en-US" altLang="zh-CN" dirty="0" err="1" smtClean="0"/>
              <a:t>hyperthread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同时多线程上的并发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普通核上的进程切换需要</a:t>
            </a:r>
            <a:r>
              <a:rPr lang="en-US" altLang="zh-CN" dirty="0" smtClean="0"/>
              <a:t>20000</a:t>
            </a:r>
            <a:r>
              <a:rPr lang="zh-CN" altLang="en-US" dirty="0" smtClean="0"/>
              <a:t>个时钟周期</a:t>
            </a:r>
            <a:endParaRPr lang="en-US" altLang="zh-CN" dirty="0" smtClean="0"/>
          </a:p>
          <a:p>
            <a:pPr lvl="3"/>
            <a:r>
              <a:rPr lang="zh-CN" altLang="en-US" dirty="0" smtClean="0"/>
              <a:t>超线程处理器硬件线程切换可以在单个周期完成</a:t>
            </a:r>
            <a:endParaRPr lang="en-US" altLang="zh-CN" dirty="0" smtClean="0"/>
          </a:p>
          <a:p>
            <a:pPr lvl="2"/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2413" y="4318732"/>
            <a:ext cx="3295412" cy="244104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626895" y="5540633"/>
            <a:ext cx="1937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Intel Core i7</a:t>
            </a:r>
            <a:r>
              <a:rPr lang="zh-CN" altLang="en-US" b="1" dirty="0" smtClean="0"/>
              <a:t>多核处理器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5758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1184C0-916E-4CCA-8FFE-169A3289BBF6}" type="slidenum">
              <a:rPr lang="zh-CN" altLang="en-US" smtClean="0"/>
              <a:pPr>
                <a:defRPr/>
              </a:pPr>
              <a:t>54</a:t>
            </a:fld>
            <a:endParaRPr lang="zh-CN" altLang="en-US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208597" y="678876"/>
            <a:ext cx="8818897" cy="57654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指令</a:t>
            </a:r>
            <a:r>
              <a:rPr lang="zh-CN" altLang="en-US" dirty="0"/>
              <a:t>级</a:t>
            </a:r>
            <a:r>
              <a:rPr lang="zh-CN" altLang="en-US" dirty="0" smtClean="0"/>
              <a:t>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处理器可以同时执行多条指令的属性成为指令级并行（</a:t>
            </a:r>
            <a:r>
              <a:rPr lang="en-US" altLang="zh-CN" dirty="0" smtClean="0"/>
              <a:t>ILP</a:t>
            </a:r>
            <a:r>
              <a:rPr lang="zh-CN" altLang="en-US" dirty="0" smtClean="0"/>
              <a:t>，</a:t>
            </a:r>
            <a:r>
              <a:rPr lang="en-US" altLang="zh-CN" dirty="0" smtClean="0"/>
              <a:t>Instruction Level Parallelism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流水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超标量（</a:t>
            </a:r>
            <a:r>
              <a:rPr lang="en-US" altLang="zh-CN" dirty="0" err="1" smtClean="0"/>
              <a:t>superscale</a:t>
            </a:r>
            <a:r>
              <a:rPr lang="zh-CN" altLang="en-US" dirty="0" smtClean="0"/>
              <a:t>）</a:t>
            </a:r>
            <a:r>
              <a:rPr lang="en-US" altLang="zh-CN" dirty="0" smtClean="0"/>
              <a:t>/</a:t>
            </a:r>
            <a:r>
              <a:rPr lang="zh-CN" altLang="en-US" dirty="0" smtClean="0"/>
              <a:t>多发射等技术</a:t>
            </a:r>
            <a:endParaRPr lang="en-US" altLang="zh-CN" dirty="0" smtClean="0"/>
          </a:p>
          <a:p>
            <a:pPr lvl="2"/>
            <a:r>
              <a:rPr lang="zh-CN" altLang="en-US" dirty="0"/>
              <a:t>一</a:t>
            </a:r>
            <a:r>
              <a:rPr lang="zh-CN" altLang="en-US" dirty="0" smtClean="0"/>
              <a:t>个周期可以发送</a:t>
            </a:r>
            <a:r>
              <a:rPr lang="en-US" altLang="zh-CN" dirty="0" smtClean="0"/>
              <a:t>/</a:t>
            </a:r>
            <a:r>
              <a:rPr lang="zh-CN" altLang="en-US" dirty="0" smtClean="0"/>
              <a:t>完成一条以上指令</a:t>
            </a:r>
            <a:endParaRPr lang="en-US" altLang="zh-CN" dirty="0" smtClean="0"/>
          </a:p>
          <a:p>
            <a:pPr lvl="3"/>
            <a:endParaRPr lang="en-US" altLang="zh-CN" dirty="0" smtClean="0"/>
          </a:p>
          <a:p>
            <a:r>
              <a:rPr lang="zh-CN" altLang="en-US" dirty="0" smtClean="0"/>
              <a:t>数据并行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处理器使用特殊硬件允许一条指令完成多个数据的处理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称为单指令流多数据流</a:t>
            </a:r>
            <a:r>
              <a:rPr lang="en-US" altLang="zh-CN" dirty="0" smtClean="0"/>
              <a:t>SIM</a:t>
            </a:r>
            <a:r>
              <a:rPr lang="en-US" altLang="zh-CN" dirty="0"/>
              <a:t>D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34169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561975"/>
          </a:xfrm>
        </p:spPr>
        <p:txBody>
          <a:bodyPr/>
          <a:lstStyle/>
          <a:p>
            <a:r>
              <a:rPr lang="zh-CN" altLang="en-US" sz="3600" dirty="0" smtClean="0"/>
              <a:t>课程实验</a:t>
            </a:r>
            <a:endParaRPr lang="en-US" altLang="zh-CN" sz="36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659514"/>
              </p:ext>
            </p:extLst>
          </p:nvPr>
        </p:nvGraphicFramePr>
        <p:xfrm>
          <a:off x="284229" y="923233"/>
          <a:ext cx="8518240" cy="57011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336"/>
                <a:gridCol w="1575175"/>
                <a:gridCol w="5850650"/>
                <a:gridCol w="720079"/>
              </a:tblGrid>
              <a:tr h="40312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实验名称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实验内容</a:t>
                      </a:r>
                    </a:p>
                  </a:txBody>
                  <a:tcPr marL="65692" marR="6569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类型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5964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实验环境配置与使用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配置</a:t>
                      </a:r>
                      <a:r>
                        <a:rPr 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实验环境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，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掌握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Linux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下的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编程、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GCC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编译与链接、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</a:t>
                      </a:r>
                      <a:r>
                        <a:rPr lang="zh-CN" altLang="en-US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等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方法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验证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数据表示实验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使用有限类型和数量的运算操作实现一组给定功能（位操作、补码运算和浮点数操作）的函数。此实验将加深对数据二进制编码表示的了解。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逆向工程实验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从字符串比较、循环、条件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分支、递归调用和栈、指针、链表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指针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结构这六个方面增强对程序的机器级表示、汇编语言、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GDB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调试器和反汇编等方面原理与技能的掌握。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10075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缓冲区溢出攻击实验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对一个可执行程序实施一系列缓冲区溢出攻击，即设法通过造成缓冲区溢出来改变该可执行程序的运行内存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映像。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本实验的目的是加深对函数调用规则和堆栈结构</a:t>
                      </a: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的理解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101018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本实验通过一个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模拟器，利用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来优化一个矩阵的转置以达到缺失率最小，从而分析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对程序性能的影响。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marL="0" indent="0"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设计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  <a:tr h="894608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sz="1800" b="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性能优化实验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本实验旨在让学生掌握测量程序执行时间的方法，并综合利用循环展开、</a:t>
                      </a:r>
                      <a:r>
                        <a:rPr lang="en-US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cache</a:t>
                      </a:r>
                      <a:r>
                        <a:rPr lang="zh-CN" sz="1800" b="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友好、替换变量等多种优化手段来对两个函数进行代码优化，从而提升程序执行效率。</a:t>
                      </a:r>
                    </a:p>
                  </a:txBody>
                  <a:tcPr marL="65692" marR="65692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b="0" kern="1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综合</a:t>
                      </a:r>
                      <a:endParaRPr lang="zh-CN" sz="18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5692" marR="65692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118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98425"/>
            <a:ext cx="8229600" cy="561975"/>
          </a:xfrm>
        </p:spPr>
        <p:txBody>
          <a:bodyPr/>
          <a:lstStyle/>
          <a:p>
            <a:r>
              <a:rPr lang="zh-CN" altLang="en-US" sz="3200" dirty="0" smtClean="0"/>
              <a:t>主要内容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31800" y="998538"/>
            <a:ext cx="8370888" cy="56261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zh-CN" altLang="en-US" sz="2800" dirty="0">
                <a:ea typeface="黑体" pitchFamily="49" charset="-122"/>
              </a:rPr>
              <a:t>教学及考试安排</a:t>
            </a:r>
            <a:endParaRPr lang="en-US" altLang="zh-CN" sz="2800" dirty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>
                <a:solidFill>
                  <a:srgbClr val="FF0000"/>
                </a:solidFill>
                <a:ea typeface="黑体" pitchFamily="49" charset="-122"/>
              </a:rPr>
              <a:t>课程内容概要</a:t>
            </a:r>
            <a:endParaRPr lang="en-US" altLang="zh-CN" sz="2800" dirty="0">
              <a:solidFill>
                <a:srgbClr val="FF0000"/>
              </a:solidFill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课程的意义</a:t>
            </a:r>
            <a:endParaRPr lang="en-US" altLang="zh-CN" sz="2800" dirty="0" smtClean="0"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2800" dirty="0" smtClean="0">
                <a:ea typeface="黑体" pitchFamily="49" charset="-122"/>
              </a:rPr>
              <a:t>计算机系统</a:t>
            </a:r>
            <a:r>
              <a:rPr lang="zh-CN" altLang="en-US" sz="2800" dirty="0">
                <a:ea typeface="黑体" pitchFamily="49" charset="-122"/>
              </a:rPr>
              <a:t>漫游</a:t>
            </a:r>
            <a:endParaRPr lang="zh-CN" altLang="en-US" sz="28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硬件和软件的基本组成（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>
                <a:ea typeface="黑体" pitchFamily="49" charset="-122"/>
              </a:rPr>
              <a:t>1.8 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程序的编码、编译和执行过程（</a:t>
            </a:r>
            <a:r>
              <a:rPr lang="en-US" altLang="zh-CN" sz="2400" dirty="0" smtClean="0">
                <a:ea typeface="黑体" pitchFamily="49" charset="-122"/>
              </a:rPr>
              <a:t>1.1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1.2</a:t>
            </a:r>
            <a:r>
              <a:rPr lang="zh-CN" altLang="en-US" sz="2400" dirty="0" smtClean="0">
                <a:ea typeface="黑体" pitchFamily="49" charset="-122"/>
              </a:rPr>
              <a:t>、</a:t>
            </a:r>
            <a:r>
              <a:rPr lang="en-US" altLang="zh-CN" sz="2400" dirty="0" smtClean="0">
                <a:ea typeface="黑体" pitchFamily="49" charset="-122"/>
              </a:rPr>
              <a:t>1.3</a:t>
            </a:r>
            <a:r>
              <a:rPr lang="zh-CN" altLang="en-US" sz="2400" dirty="0" smtClean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1.4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计算机系统层次结构（</a:t>
            </a:r>
            <a:r>
              <a:rPr lang="en-US" altLang="zh-CN" sz="2400" dirty="0" smtClean="0">
                <a:ea typeface="黑体" pitchFamily="49" charset="-122"/>
              </a:rPr>
              <a:t>1.5</a:t>
            </a:r>
            <a:r>
              <a:rPr lang="zh-CN" altLang="en-US" sz="2400" dirty="0">
                <a:ea typeface="黑体" pitchFamily="49" charset="-122"/>
              </a:rPr>
              <a:t>和</a:t>
            </a:r>
            <a:r>
              <a:rPr lang="en-US" altLang="zh-CN" sz="2400" dirty="0" smtClean="0">
                <a:ea typeface="黑体" pitchFamily="49" charset="-122"/>
              </a:rPr>
              <a:t>1.6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操作系统（</a:t>
            </a:r>
            <a:r>
              <a:rPr lang="en-US" altLang="zh-CN" sz="2400" dirty="0" smtClean="0">
                <a:ea typeface="黑体" pitchFamily="49" charset="-122"/>
              </a:rPr>
              <a:t>1.7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  <a:endParaRPr lang="en-US" altLang="zh-CN" sz="2400" dirty="0" smtClean="0">
              <a:ea typeface="黑体" pitchFamily="49" charset="-12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zh-CN" altLang="en-US" sz="2400" dirty="0" smtClean="0">
                <a:ea typeface="黑体" pitchFamily="49" charset="-122"/>
              </a:rPr>
              <a:t>并行（</a:t>
            </a:r>
            <a:r>
              <a:rPr lang="en-US" altLang="zh-CN" sz="2400" dirty="0" smtClean="0">
                <a:ea typeface="黑体" pitchFamily="49" charset="-122"/>
              </a:rPr>
              <a:t>1.9</a:t>
            </a:r>
            <a:r>
              <a:rPr lang="zh-CN" altLang="en-US" sz="2400" dirty="0" smtClean="0">
                <a:ea typeface="黑体" pitchFamily="49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75003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9512" y="116632"/>
            <a:ext cx="4608512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800" b="1" spc="-150" dirty="0" smtClean="0"/>
              <a:t>计算机系统</a:t>
            </a:r>
            <a:r>
              <a:rPr lang="en-US" altLang="zh-CN" sz="1800" b="1" spc="-150" dirty="0" smtClean="0"/>
              <a:t>(1)</a:t>
            </a:r>
            <a:r>
              <a:rPr lang="zh-CN" altLang="zh-CN" sz="1800" b="1" spc="-150" dirty="0" smtClean="0"/>
              <a:t>教学</a:t>
            </a:r>
            <a:r>
              <a:rPr lang="zh-CN" altLang="zh-CN" sz="1800" b="1" spc="-150" dirty="0"/>
              <a:t>内容：</a:t>
            </a:r>
            <a:endParaRPr lang="zh-CN" altLang="zh-CN" sz="1800" spc="-150" dirty="0"/>
          </a:p>
          <a:p>
            <a:pPr marL="0" indent="0">
              <a:buNone/>
            </a:pPr>
            <a:r>
              <a:rPr lang="en-US" altLang="zh-CN" sz="1800" spc="-150" dirty="0"/>
              <a:t>1</a:t>
            </a:r>
            <a:r>
              <a:rPr lang="zh-CN" altLang="zh-CN" sz="1800" spc="-150" dirty="0"/>
              <a:t>、计算机系统简述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1</a:t>
            </a:r>
            <a:r>
              <a:rPr lang="zh-CN" altLang="zh-CN" sz="1800" spc="-150" dirty="0"/>
              <a:t>）掌握抽象的概念。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2</a:t>
            </a:r>
            <a:r>
              <a:rPr lang="zh-CN" altLang="zh-CN" sz="1800" spc="-150" dirty="0"/>
              <a:t>）理解硬件与软件的关系。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3</a:t>
            </a:r>
            <a:r>
              <a:rPr lang="zh-CN" altLang="zh-CN" sz="1800" spc="-150" dirty="0"/>
              <a:t>）掌握通用图灵机的黑箱模型。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4</a:t>
            </a:r>
            <a:r>
              <a:rPr lang="zh-CN" altLang="zh-CN" sz="1800" spc="-150" dirty="0"/>
              <a:t>）掌握七个层次的转换概念。</a:t>
            </a:r>
          </a:p>
          <a:p>
            <a:pPr marL="0" indent="0">
              <a:buNone/>
            </a:pPr>
            <a:r>
              <a:rPr lang="en-US" altLang="zh-CN" sz="1800" spc="-150" dirty="0"/>
              <a:t>2</a:t>
            </a:r>
            <a:r>
              <a:rPr lang="zh-CN" altLang="zh-CN" sz="1800" spc="-150" dirty="0"/>
              <a:t>、</a:t>
            </a:r>
            <a:r>
              <a:rPr lang="en-US" altLang="zh-CN" sz="1800" spc="-150" dirty="0"/>
              <a:t>bit</a:t>
            </a:r>
            <a:r>
              <a:rPr lang="zh-CN" altLang="zh-CN" sz="1800" spc="-150" dirty="0"/>
              <a:t>、数据类型及其运算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1</a:t>
            </a:r>
            <a:r>
              <a:rPr lang="zh-CN" altLang="zh-CN" sz="1800" spc="-150" dirty="0"/>
              <a:t>）</a:t>
            </a:r>
            <a:r>
              <a:rPr lang="en-US" altLang="zh-CN" sz="1800" spc="-150" dirty="0"/>
              <a:t>bit</a:t>
            </a:r>
            <a:r>
              <a:rPr lang="zh-CN" altLang="zh-CN" sz="1800" spc="-150" dirty="0"/>
              <a:t>和数据类型、整数数据类型、补码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2</a:t>
            </a:r>
            <a:r>
              <a:rPr lang="zh-CN" altLang="zh-CN" sz="1800" spc="-150" dirty="0"/>
              <a:t>）二进制数与十进制数之间的转换、</a:t>
            </a:r>
            <a:r>
              <a:rPr lang="zh-CN" altLang="zh-CN" sz="1800" spc="-150" dirty="0" smtClean="0"/>
              <a:t>算</a:t>
            </a:r>
            <a:endParaRPr lang="en-US" altLang="zh-CN" sz="1800" spc="-150" dirty="0" smtClean="0"/>
          </a:p>
          <a:p>
            <a:pPr marL="0" indent="0">
              <a:buNone/>
            </a:pPr>
            <a:r>
              <a:rPr lang="en-US" altLang="zh-CN" sz="1800" spc="-150" dirty="0"/>
              <a:t> </a:t>
            </a:r>
            <a:r>
              <a:rPr lang="en-US" altLang="zh-CN" sz="1800" spc="-150" dirty="0" smtClean="0"/>
              <a:t>          </a:t>
            </a:r>
            <a:r>
              <a:rPr lang="zh-CN" altLang="zh-CN" sz="1800" spc="-150" dirty="0" smtClean="0"/>
              <a:t>术</a:t>
            </a:r>
            <a:r>
              <a:rPr lang="zh-CN" altLang="zh-CN" sz="1800" spc="-150" dirty="0"/>
              <a:t>运算、逻辑运算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3</a:t>
            </a:r>
            <a:r>
              <a:rPr lang="zh-CN" altLang="zh-CN" sz="1800" spc="-150" dirty="0"/>
              <a:t>）其他类型数据</a:t>
            </a:r>
          </a:p>
          <a:p>
            <a:pPr marL="0" indent="0">
              <a:buNone/>
            </a:pPr>
            <a:r>
              <a:rPr lang="en-US" altLang="zh-CN" sz="1800" spc="-150" dirty="0"/>
              <a:t>3</a:t>
            </a:r>
            <a:r>
              <a:rPr lang="zh-CN" altLang="zh-CN" sz="1800" spc="-150" dirty="0"/>
              <a:t>、数字逻辑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1</a:t>
            </a:r>
            <a:r>
              <a:rPr lang="zh-CN" altLang="zh-CN" sz="1800" spc="-150" dirty="0"/>
              <a:t>）</a:t>
            </a:r>
            <a:r>
              <a:rPr lang="en-US" altLang="zh-CN" sz="1800" spc="-150" dirty="0"/>
              <a:t>MOS</a:t>
            </a:r>
            <a:r>
              <a:rPr lang="zh-CN" altLang="zh-CN" sz="1800" spc="-150" dirty="0"/>
              <a:t>晶体管、逻辑门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2</a:t>
            </a:r>
            <a:r>
              <a:rPr lang="zh-CN" altLang="zh-CN" sz="1800" spc="-150" dirty="0"/>
              <a:t>）组合逻辑、存储单元、内存的概念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3</a:t>
            </a:r>
            <a:r>
              <a:rPr lang="zh-CN" altLang="zh-CN" sz="1800" spc="-150" dirty="0"/>
              <a:t>）时序电路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4</a:t>
            </a:r>
            <a:r>
              <a:rPr lang="zh-CN" altLang="zh-CN" sz="1800" spc="-150" dirty="0"/>
              <a:t>）</a:t>
            </a:r>
            <a:r>
              <a:rPr lang="en-US" altLang="zh-CN" sz="1800" spc="-150" dirty="0"/>
              <a:t>LC-3</a:t>
            </a:r>
            <a:r>
              <a:rPr lang="zh-CN" altLang="zh-CN" sz="1800" spc="-150" dirty="0"/>
              <a:t>计算机的数据通路</a:t>
            </a:r>
          </a:p>
          <a:p>
            <a:pPr marL="0" indent="0">
              <a:buNone/>
            </a:pPr>
            <a:r>
              <a:rPr lang="en-US" altLang="zh-CN" sz="1800" spc="-150" dirty="0"/>
              <a:t>4</a:t>
            </a:r>
            <a:r>
              <a:rPr lang="zh-CN" altLang="zh-CN" sz="1800" spc="-150" dirty="0"/>
              <a:t>、冯</a:t>
            </a:r>
            <a:r>
              <a:rPr lang="en-US" altLang="zh-CN" sz="1800" spc="-150" dirty="0"/>
              <a:t>·</a:t>
            </a:r>
            <a:r>
              <a:rPr lang="zh-CN" altLang="zh-CN" sz="1800" spc="-150" dirty="0"/>
              <a:t>诺伊曼模型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1</a:t>
            </a:r>
            <a:r>
              <a:rPr lang="zh-CN" altLang="zh-CN" sz="1800" spc="-150" dirty="0"/>
              <a:t>）基本部件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2</a:t>
            </a:r>
            <a:r>
              <a:rPr lang="zh-CN" altLang="zh-CN" sz="1800" spc="-150" dirty="0"/>
              <a:t>）</a:t>
            </a:r>
            <a:r>
              <a:rPr lang="en-US" altLang="zh-CN" sz="1800" spc="-150" dirty="0"/>
              <a:t>LC-3</a:t>
            </a:r>
            <a:r>
              <a:rPr lang="zh-CN" altLang="zh-CN" sz="1800" spc="-150" dirty="0"/>
              <a:t>：一台冯</a:t>
            </a:r>
            <a:r>
              <a:rPr lang="en-US" altLang="zh-CN" sz="1800" spc="-150" dirty="0"/>
              <a:t>·</a:t>
            </a:r>
            <a:r>
              <a:rPr lang="zh-CN" altLang="zh-CN" sz="1800" spc="-150" dirty="0"/>
              <a:t>诺伊曼机器</a:t>
            </a:r>
          </a:p>
          <a:p>
            <a:pPr marL="0" indent="0">
              <a:buNone/>
            </a:pPr>
            <a:r>
              <a:rPr lang="zh-CN" altLang="zh-CN" sz="1800" spc="-150" dirty="0"/>
              <a:t>（</a:t>
            </a:r>
            <a:r>
              <a:rPr lang="en-US" altLang="zh-CN" sz="1800" spc="-150" dirty="0"/>
              <a:t>3</a:t>
            </a:r>
            <a:r>
              <a:rPr lang="zh-CN" altLang="zh-CN" sz="1800" spc="-150" dirty="0"/>
              <a:t>）指令处理、改变执行顺序、停机</a:t>
            </a:r>
            <a:r>
              <a:rPr lang="zh-CN" altLang="zh-CN" sz="1800" spc="-150" dirty="0" smtClean="0"/>
              <a:t>操作</a:t>
            </a:r>
            <a:endParaRPr lang="zh-CN" altLang="zh-CN" sz="1800" spc="-15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346975" y="155592"/>
            <a:ext cx="4952578" cy="66497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5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LC-3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结构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ISA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概述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）操作指令、数据搬移指令、控制指令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3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）数据通路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(LC-3)</a:t>
            </a:r>
            <a:endParaRPr lang="zh-CN" altLang="zh-CN" sz="5500" spc="-150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6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、编程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）问题求解、三种结构：顺序、条件、循环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）调试、调试的基本操作、交互式调试器的使用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7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、汇编语言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）汇编语言编程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）汇编程序、指令、伪操作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3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）汇编过程、可执行映像、多目标文件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8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、输入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/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输出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）输入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/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输出的基本概念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）键盘输入、显示器输出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3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 更复杂的输入程序、中断驱动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I/O</a:t>
            </a:r>
            <a:endParaRPr lang="zh-CN" altLang="zh-CN" sz="5500" spc="-150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9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TRAP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程序和子程序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LC-3 TRAP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程序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）子程序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en-US" altLang="zh-CN" sz="5500" spc="-150" dirty="0" smtClean="0">
                <a:solidFill>
                  <a:prstClr val="black"/>
                </a:solidFill>
              </a:rPr>
              <a:t>10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、栈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1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）栈的基本结构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2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）中断驱动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I/O(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第二部分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)</a:t>
            </a:r>
            <a:endParaRPr lang="zh-CN" altLang="zh-CN" sz="5500" spc="-150" dirty="0" smtClean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3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）基于栈的算术运算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</a:pPr>
            <a:r>
              <a:rPr lang="zh-CN" altLang="zh-CN" sz="5500" spc="-150" dirty="0" smtClean="0">
                <a:solidFill>
                  <a:prstClr val="black"/>
                </a:solidFill>
              </a:rPr>
              <a:t>（</a:t>
            </a:r>
            <a:r>
              <a:rPr lang="en-US" altLang="zh-CN" sz="5500" spc="-150" dirty="0" smtClean="0">
                <a:solidFill>
                  <a:prstClr val="black"/>
                </a:solidFill>
              </a:rPr>
              <a:t>4</a:t>
            </a:r>
            <a:r>
              <a:rPr lang="zh-CN" altLang="zh-CN" sz="5500" spc="-150" dirty="0" smtClean="0">
                <a:solidFill>
                  <a:prstClr val="black"/>
                </a:solidFill>
              </a:rPr>
              <a:t>）数据类型转换</a:t>
            </a:r>
          </a:p>
        </p:txBody>
      </p:sp>
    </p:spTree>
    <p:extLst>
      <p:ext uri="{BB962C8B-B14F-4D97-AF65-F5344CB8AC3E}">
        <p14:creationId xmlns:p14="http://schemas.microsoft.com/office/powerpoint/2010/main" val="4252032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" y="0"/>
            <a:ext cx="4752020" cy="6408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1600" b="1" spc="-150" dirty="0" smtClean="0"/>
              <a:t>计算机系统</a:t>
            </a:r>
            <a:r>
              <a:rPr lang="en-US" altLang="zh-CN" sz="1600" b="1" spc="-150" dirty="0" smtClean="0"/>
              <a:t>(2)</a:t>
            </a:r>
            <a:r>
              <a:rPr lang="zh-CN" altLang="zh-CN" sz="1600" b="1" spc="-150" dirty="0" smtClean="0"/>
              <a:t>教学</a:t>
            </a:r>
            <a:r>
              <a:rPr lang="zh-CN" altLang="zh-CN" sz="1600" b="1" spc="-150" dirty="0"/>
              <a:t>内容：</a:t>
            </a:r>
            <a:endParaRPr lang="zh-CN" altLang="zh-CN" sz="1600" spc="-150" dirty="0"/>
          </a:p>
          <a:p>
            <a:pPr marL="0" indent="0">
              <a:buNone/>
            </a:pPr>
            <a:r>
              <a:rPr lang="en-US" altLang="zh-CN" sz="1600" spc="-150" dirty="0"/>
              <a:t>1</a:t>
            </a:r>
            <a:r>
              <a:rPr lang="zh-CN" altLang="zh-CN" sz="1600" spc="-150" dirty="0"/>
              <a:t>、</a:t>
            </a:r>
            <a:r>
              <a:rPr lang="zh-CN" altLang="zh-CN" sz="1600" b="1" spc="-150" dirty="0" smtClean="0"/>
              <a:t>计算机系统</a:t>
            </a:r>
            <a:r>
              <a:rPr lang="zh-CN" altLang="en-US" sz="1600" b="1" spc="-150" dirty="0"/>
              <a:t>概述</a:t>
            </a:r>
            <a:endParaRPr lang="zh-CN" altLang="zh-CN" sz="1600" b="1" spc="-150" dirty="0"/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1</a:t>
            </a:r>
            <a:r>
              <a:rPr lang="zh-CN" altLang="zh-CN" sz="1600" spc="-150" dirty="0"/>
              <a:t>）计算机系统的发展历程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2</a:t>
            </a:r>
            <a:r>
              <a:rPr lang="zh-CN" altLang="zh-CN" sz="1600" spc="-150" dirty="0"/>
              <a:t>）计算机硬件和软件的基本组成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3</a:t>
            </a:r>
            <a:r>
              <a:rPr lang="zh-CN" altLang="zh-CN" sz="1600" spc="-150" dirty="0"/>
              <a:t>）程序的编码、编译和执行过程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4</a:t>
            </a:r>
            <a:r>
              <a:rPr lang="zh-CN" altLang="zh-CN" sz="1600" spc="-150" dirty="0"/>
              <a:t>）计算机系统层次结构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5</a:t>
            </a:r>
            <a:r>
              <a:rPr lang="zh-CN" altLang="zh-CN" sz="1600" spc="-150" dirty="0"/>
              <a:t>）操作系统管理硬件</a:t>
            </a:r>
          </a:p>
          <a:p>
            <a:pPr marL="0" indent="0">
              <a:buNone/>
            </a:pPr>
            <a:r>
              <a:rPr lang="en-US" altLang="zh-CN" sz="1600" spc="-150" dirty="0" smtClean="0"/>
              <a:t>2</a:t>
            </a:r>
            <a:r>
              <a:rPr lang="zh-CN" altLang="zh-CN" sz="1600" spc="-150" dirty="0" smtClean="0"/>
              <a:t>、</a:t>
            </a:r>
            <a:r>
              <a:rPr lang="zh-CN" altLang="zh-CN" sz="1600" b="1" spc="-150" dirty="0"/>
              <a:t>数据的机器级表示与</a:t>
            </a:r>
            <a:r>
              <a:rPr lang="zh-CN" altLang="zh-CN" sz="1600" b="1" spc="-150" dirty="0"/>
              <a:t>处理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1</a:t>
            </a:r>
            <a:r>
              <a:rPr lang="zh-CN" altLang="zh-CN" sz="1600" spc="-150" dirty="0"/>
              <a:t>）带符号整数和无符号整数的表示与运算（</a:t>
            </a:r>
            <a:r>
              <a:rPr lang="zh-CN" altLang="zh-CN" sz="1600" spc="-150" dirty="0" smtClean="0"/>
              <a:t>加减乘除</a:t>
            </a:r>
            <a:r>
              <a:rPr lang="zh-CN" altLang="zh-CN" sz="1600" spc="-150" dirty="0"/>
              <a:t>）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2</a:t>
            </a:r>
            <a:r>
              <a:rPr lang="zh-CN" altLang="zh-CN" sz="1600" spc="-150" dirty="0"/>
              <a:t>）数据的宽度与存储：大端</a:t>
            </a:r>
            <a:r>
              <a:rPr lang="en-US" altLang="zh-CN" sz="1600" spc="-150" dirty="0"/>
              <a:t>/</a:t>
            </a:r>
            <a:r>
              <a:rPr lang="zh-CN" altLang="zh-CN" sz="1600" spc="-150" dirty="0"/>
              <a:t>小端、对齐存放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3</a:t>
            </a:r>
            <a:r>
              <a:rPr lang="zh-CN" altLang="zh-CN" sz="1600" spc="-150" dirty="0"/>
              <a:t>）按位运算、逻辑运算和移位运算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4</a:t>
            </a:r>
            <a:r>
              <a:rPr lang="zh-CN" altLang="zh-CN" sz="1600" spc="-150" dirty="0"/>
              <a:t>）位扩展运算和位截断运算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5</a:t>
            </a:r>
            <a:r>
              <a:rPr lang="zh-CN" altLang="zh-CN" sz="1600" spc="-150" dirty="0"/>
              <a:t>）浮点数的表示与运算</a:t>
            </a:r>
          </a:p>
          <a:p>
            <a:pPr marL="0" indent="0">
              <a:buNone/>
            </a:pPr>
            <a:r>
              <a:rPr lang="en-US" altLang="zh-CN" sz="1600" spc="-150" dirty="0" smtClean="0"/>
              <a:t>3</a:t>
            </a:r>
            <a:r>
              <a:rPr lang="zh-CN" altLang="zh-CN" sz="1600" spc="-150" dirty="0" smtClean="0"/>
              <a:t>、</a:t>
            </a:r>
            <a:r>
              <a:rPr lang="zh-CN" altLang="zh-CN" sz="1600" b="1" dirty="0"/>
              <a:t>程序的机器级</a:t>
            </a:r>
            <a:r>
              <a:rPr lang="zh-CN" altLang="zh-CN" sz="1600" b="1" dirty="0" smtClean="0"/>
              <a:t>表示</a:t>
            </a:r>
            <a:endParaRPr lang="en-US" altLang="zh-CN" sz="1600" b="1" dirty="0" smtClean="0"/>
          </a:p>
          <a:p>
            <a:pPr marL="0" indent="0">
              <a:buNone/>
            </a:pPr>
            <a:r>
              <a:rPr lang="zh-CN" altLang="zh-CN" sz="1600" spc="-150" dirty="0" smtClean="0"/>
              <a:t>（</a:t>
            </a:r>
            <a:r>
              <a:rPr lang="en-US" altLang="zh-CN" sz="1600" spc="-150" dirty="0"/>
              <a:t>1</a:t>
            </a:r>
            <a:r>
              <a:rPr lang="zh-CN" altLang="zh-CN" sz="1600" spc="-150" dirty="0"/>
              <a:t>）从高级语言程序转换为机器代码的过程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2</a:t>
            </a:r>
            <a:r>
              <a:rPr lang="zh-CN" altLang="zh-CN" sz="1600" spc="-150" dirty="0"/>
              <a:t>）</a:t>
            </a:r>
            <a:r>
              <a:rPr lang="en-US" altLang="zh-CN" sz="1600" spc="-150" dirty="0"/>
              <a:t>IA-32</a:t>
            </a:r>
            <a:r>
              <a:rPr lang="zh-CN" altLang="zh-CN" sz="1600" spc="-150" dirty="0"/>
              <a:t>指令系统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3</a:t>
            </a:r>
            <a:r>
              <a:rPr lang="zh-CN" altLang="zh-CN" sz="1600" spc="-150" dirty="0"/>
              <a:t>）条件表达式、转移语句、</a:t>
            </a:r>
            <a:r>
              <a:rPr lang="en-US" altLang="zh-CN" sz="1600" spc="-150" dirty="0"/>
              <a:t>switch</a:t>
            </a:r>
            <a:r>
              <a:rPr lang="zh-CN" altLang="zh-CN" sz="1600" spc="-150" dirty="0"/>
              <a:t>语句和循环语句的机器级表示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4</a:t>
            </a:r>
            <a:r>
              <a:rPr lang="zh-CN" altLang="zh-CN" sz="1600" spc="-150" dirty="0"/>
              <a:t>）过程调用的机器级表现（栈帧结构）以及执行步骤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5</a:t>
            </a:r>
            <a:r>
              <a:rPr lang="zh-CN" altLang="zh-CN" sz="1600" spc="-150" dirty="0"/>
              <a:t>）越界访问和缓冲区溢出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6</a:t>
            </a:r>
            <a:r>
              <a:rPr lang="zh-CN" altLang="zh-CN" sz="1600" spc="-150" dirty="0"/>
              <a:t>）数组、结构体和联合体的存储分配和访问，以及数据对齐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7</a:t>
            </a:r>
            <a:r>
              <a:rPr lang="zh-CN" altLang="zh-CN" sz="1600" spc="-150" dirty="0"/>
              <a:t>）越界访问和缓冲区</a:t>
            </a:r>
            <a:r>
              <a:rPr lang="zh-CN" altLang="zh-CN" sz="1600" spc="-150" dirty="0" smtClean="0"/>
              <a:t>溢出</a:t>
            </a:r>
            <a:endParaRPr lang="zh-CN" altLang="zh-CN" sz="1600" spc="-15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4887035" y="0"/>
            <a:ext cx="4455495" cy="6649707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b="1" spc="-150" dirty="0" smtClean="0"/>
              <a:t>4</a:t>
            </a:r>
            <a:r>
              <a:rPr lang="zh-CN" altLang="zh-CN" sz="1600" b="1" spc="-150" dirty="0" smtClean="0"/>
              <a:t>、</a:t>
            </a:r>
            <a:r>
              <a:rPr lang="zh-CN" altLang="zh-CN" sz="1600" b="1" spc="-150" dirty="0"/>
              <a:t>程序的</a:t>
            </a:r>
            <a:r>
              <a:rPr lang="zh-CN" altLang="zh-CN" sz="1600" b="1" spc="-150" dirty="0"/>
              <a:t>链接</a:t>
            </a:r>
            <a:endParaRPr lang="en-US" altLang="zh-CN" sz="1600" b="1" spc="-150" dirty="0"/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1</a:t>
            </a:r>
            <a:r>
              <a:rPr lang="zh-CN" altLang="zh-CN" sz="1600" spc="-150" dirty="0"/>
              <a:t>）链接和静态链接的概述、意义与过程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2</a:t>
            </a:r>
            <a:r>
              <a:rPr lang="zh-CN" altLang="zh-CN" sz="1600" spc="-150" dirty="0"/>
              <a:t>）三种目标文件格式：可重定位目标文件、可执行目标文件、共享目标文件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3</a:t>
            </a:r>
            <a:r>
              <a:rPr lang="zh-CN" altLang="zh-CN" sz="1600" spc="-150" dirty="0"/>
              <a:t>）符号和符号表、符号解析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4</a:t>
            </a:r>
            <a:r>
              <a:rPr lang="zh-CN" altLang="zh-CN" sz="1600" spc="-150" dirty="0"/>
              <a:t>）使用静态库链接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5</a:t>
            </a:r>
            <a:r>
              <a:rPr lang="zh-CN" altLang="zh-CN" sz="1600" spc="-150" dirty="0"/>
              <a:t>）重定位信息及重定位过程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6</a:t>
            </a:r>
            <a:r>
              <a:rPr lang="zh-CN" altLang="zh-CN" sz="1600" spc="-150" dirty="0"/>
              <a:t>）可执行文件的存储器映像和加载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7</a:t>
            </a:r>
            <a:r>
              <a:rPr lang="zh-CN" altLang="zh-CN" sz="1600" spc="-150" dirty="0"/>
              <a:t>）共享（动态）库链接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spc="-150" dirty="0"/>
              <a:t>6</a:t>
            </a:r>
            <a:r>
              <a:rPr lang="zh-CN" altLang="zh-CN" sz="1600" spc="-150" dirty="0" smtClean="0"/>
              <a:t>、</a:t>
            </a:r>
            <a:r>
              <a:rPr lang="zh-CN" altLang="zh-CN" sz="1600" b="1" dirty="0"/>
              <a:t>存储器层次结构</a:t>
            </a:r>
            <a:endParaRPr lang="zh-CN" altLang="zh-CN" sz="1600" spc="-150" dirty="0"/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1</a:t>
            </a:r>
            <a:r>
              <a:rPr lang="zh-CN" altLang="zh-CN" sz="1600" dirty="0"/>
              <a:t>）存储器概述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2</a:t>
            </a:r>
            <a:r>
              <a:rPr lang="zh-CN" altLang="zh-CN" sz="1600" dirty="0"/>
              <a:t>）磁盘存储器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3</a:t>
            </a:r>
            <a:r>
              <a:rPr lang="zh-CN" altLang="zh-CN" sz="1600" dirty="0"/>
              <a:t>）局部性原理</a:t>
            </a:r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4</a:t>
            </a:r>
            <a:r>
              <a:rPr lang="zh-CN" altLang="zh-CN" sz="1600" dirty="0"/>
              <a:t>）高速缓冲存储器</a:t>
            </a:r>
            <a:r>
              <a:rPr lang="en-US" altLang="zh-CN" sz="1600" dirty="0"/>
              <a:t>Cache</a:t>
            </a:r>
            <a:endParaRPr lang="zh-CN" altLang="zh-CN" sz="1600" dirty="0"/>
          </a:p>
          <a:p>
            <a:pPr marL="0" indent="0">
              <a:buNone/>
            </a:pPr>
            <a:r>
              <a:rPr lang="zh-CN" altLang="zh-CN" sz="1600" dirty="0"/>
              <a:t>（</a:t>
            </a:r>
            <a:r>
              <a:rPr lang="en-US" altLang="zh-CN" sz="1600" dirty="0"/>
              <a:t>5</a:t>
            </a:r>
            <a:r>
              <a:rPr lang="zh-CN" altLang="zh-CN" sz="1600" dirty="0"/>
              <a:t>）虚拟存储器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sz="1600" b="1" spc="-150" dirty="0"/>
              <a:t>7</a:t>
            </a:r>
            <a:r>
              <a:rPr lang="zh-CN" altLang="zh-CN" sz="1600" b="1" spc="-150" dirty="0"/>
              <a:t>、</a:t>
            </a:r>
            <a:r>
              <a:rPr lang="zh-CN" altLang="zh-CN" sz="1600" b="1" spc="-150" dirty="0"/>
              <a:t>异常与</a:t>
            </a:r>
            <a:r>
              <a:rPr lang="zh-CN" altLang="zh-CN" sz="1600" b="1" spc="-150" dirty="0"/>
              <a:t>中断</a:t>
            </a:r>
            <a:endParaRPr lang="en-US" altLang="zh-CN" sz="1600" b="1" spc="-150" dirty="0"/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1</a:t>
            </a:r>
            <a:r>
              <a:rPr lang="zh-CN" altLang="zh-CN" sz="1600" spc="-150" dirty="0"/>
              <a:t>）异常的基本概念与分类（故障、自陷和终止）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2</a:t>
            </a:r>
            <a:r>
              <a:rPr lang="zh-CN" altLang="zh-CN" sz="1600" spc="-150" dirty="0"/>
              <a:t>）中断的基本概念与分类（可屏蔽中断和不可屏蔽中断）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3</a:t>
            </a:r>
            <a:r>
              <a:rPr lang="zh-CN" altLang="zh-CN" sz="1600" spc="-150" dirty="0"/>
              <a:t>）异常和中断的响应和处理</a:t>
            </a:r>
          </a:p>
          <a:p>
            <a:pPr marL="0" indent="0">
              <a:buNone/>
            </a:pPr>
            <a:r>
              <a:rPr lang="zh-CN" altLang="zh-CN" sz="1600" spc="-150" dirty="0"/>
              <a:t>（</a:t>
            </a:r>
            <a:r>
              <a:rPr lang="en-US" altLang="zh-CN" sz="1600" spc="-150" dirty="0"/>
              <a:t>4</a:t>
            </a:r>
            <a:r>
              <a:rPr lang="zh-CN" altLang="zh-CN" sz="1600" spc="-150" dirty="0"/>
              <a:t>）</a:t>
            </a:r>
            <a:r>
              <a:rPr lang="en-US" altLang="zh-CN" sz="1600" spc="-150" dirty="0"/>
              <a:t>CPU</a:t>
            </a:r>
            <a:r>
              <a:rPr lang="zh-CN" altLang="zh-CN" sz="1600" spc="-150" dirty="0"/>
              <a:t>控制流、异常</a:t>
            </a:r>
            <a:r>
              <a:rPr lang="zh-CN" altLang="zh-CN" sz="1600" spc="-150" dirty="0"/>
              <a:t>控制流</a:t>
            </a:r>
            <a:endParaRPr lang="zh-CN" altLang="zh-CN" sz="1600" spc="-150" dirty="0"/>
          </a:p>
        </p:txBody>
      </p:sp>
    </p:spTree>
    <p:extLst>
      <p:ext uri="{BB962C8B-B14F-4D97-AF65-F5344CB8AC3E}">
        <p14:creationId xmlns:p14="http://schemas.microsoft.com/office/powerpoint/2010/main" val="1236187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26139</TotalTime>
  <Words>5875</Words>
  <Application>Microsoft Office PowerPoint</Application>
  <PresentationFormat>全屏显示(4:3)</PresentationFormat>
  <Paragraphs>806</Paragraphs>
  <Slides>54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9" baseType="lpstr">
      <vt:lpstr>ZztexMono-Italic</vt:lpstr>
      <vt:lpstr>ZztexMono-Regular</vt:lpstr>
      <vt:lpstr>ヒラギノ角ゴ ProN W3</vt:lpstr>
      <vt:lpstr>黑体</vt:lpstr>
      <vt:lpstr>宋体</vt:lpstr>
      <vt:lpstr>微软雅黑</vt:lpstr>
      <vt:lpstr>Arial</vt:lpstr>
      <vt:lpstr>Calibri</vt:lpstr>
      <vt:lpstr>Monaco</vt:lpstr>
      <vt:lpstr>Times New Roman</vt:lpstr>
      <vt:lpstr>Wingdings</vt:lpstr>
      <vt:lpstr>默认设计模板</vt:lpstr>
      <vt:lpstr>1_默认设计模板</vt:lpstr>
      <vt:lpstr>Office 主题</vt:lpstr>
      <vt:lpstr>位图图像</vt:lpstr>
      <vt:lpstr>计算机系统（二） COMPUTER SYSTEMS II:  ARCHITECTURE AND PROGRAMMING</vt:lpstr>
      <vt:lpstr>  第一章 计算机系统漫游  </vt:lpstr>
      <vt:lpstr>主要内容</vt:lpstr>
      <vt:lpstr>教学及考试安排</vt:lpstr>
      <vt:lpstr>教学及考试安排</vt:lpstr>
      <vt:lpstr>课程实验</vt:lpstr>
      <vt:lpstr>主要内容</vt:lpstr>
      <vt:lpstr>PowerPoint 演示文稿</vt:lpstr>
      <vt:lpstr>PowerPoint 演示文稿</vt:lpstr>
      <vt:lpstr>PowerPoint 演示文稿</vt:lpstr>
      <vt:lpstr>计算机系统基础—从程序员角度认识系统</vt:lpstr>
      <vt:lpstr>课程内容概要</vt:lpstr>
      <vt:lpstr>课程内容概要</vt:lpstr>
      <vt:lpstr>课程内容概要</vt:lpstr>
      <vt:lpstr>课程内容概要</vt:lpstr>
      <vt:lpstr>主要内容</vt:lpstr>
      <vt:lpstr>课程的意义</vt:lpstr>
      <vt:lpstr>课程的意义</vt:lpstr>
      <vt:lpstr>课程的意义</vt:lpstr>
      <vt:lpstr>C语言程序中的整数</vt:lpstr>
      <vt:lpstr>C语言程序中的整数</vt:lpstr>
      <vt:lpstr>课程的意义</vt:lpstr>
      <vt:lpstr>过程调用参数传递举例</vt:lpstr>
      <vt:lpstr>课程的意义</vt:lpstr>
      <vt:lpstr>课程的意义</vt:lpstr>
      <vt:lpstr>课程的意义</vt:lpstr>
      <vt:lpstr>课程的意义</vt:lpstr>
      <vt:lpstr>计算机专业教学必须思考的问题</vt:lpstr>
      <vt:lpstr>主要内容</vt:lpstr>
      <vt:lpstr>硬件与软件的界面</vt:lpstr>
      <vt:lpstr>硬件与软件的界面</vt:lpstr>
      <vt:lpstr>软件 </vt:lpstr>
      <vt:lpstr>计算机系统层次</vt:lpstr>
      <vt:lpstr>一个典型程序的转换处理过程</vt:lpstr>
      <vt:lpstr>了解编译/链接系统的优势</vt:lpstr>
      <vt:lpstr>1.4 指令的执行</vt:lpstr>
      <vt:lpstr>1.4.2 hello程序的执行</vt:lpstr>
      <vt:lpstr>Hello程序的数据流动过程</vt:lpstr>
      <vt:lpstr>PowerPoint 演示文稿</vt:lpstr>
      <vt:lpstr>PowerPoint 演示文稿</vt:lpstr>
      <vt:lpstr>PowerPoint 演示文稿</vt:lpstr>
      <vt:lpstr>1.5 &amp; 1.6 存储设备的层次结构</vt:lpstr>
      <vt:lpstr>PowerPoint 演示文稿</vt:lpstr>
      <vt:lpstr>PowerPoint 演示文稿</vt:lpstr>
      <vt:lpstr>1.7计算机系统中的OS</vt:lpstr>
      <vt:lpstr>PowerPoint 演示文稿</vt:lpstr>
      <vt:lpstr>PowerPoint 演示文稿</vt:lpstr>
      <vt:lpstr>PowerPoint 演示文稿</vt:lpstr>
      <vt:lpstr>PowerPoint 演示文稿</vt:lpstr>
      <vt:lpstr>1.8 计算机系统间协作</vt:lpstr>
      <vt:lpstr>PowerPoint 演示文稿</vt:lpstr>
      <vt:lpstr>1.9 并行技术</vt:lpstr>
      <vt:lpstr>PowerPoint 演示文稿</vt:lpstr>
      <vt:lpstr>PowerPoint 演示文稿</vt:lpstr>
    </vt:vector>
  </TitlesOfParts>
  <Company>Nanjing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《计算机组成原理》 精品课程建设的一点体会</dc:title>
  <dc:creator>Yuan Chunfeng</dc:creator>
  <cp:lastModifiedBy>lx</cp:lastModifiedBy>
  <cp:revision>2145</cp:revision>
  <cp:lastPrinted>2021-03-22T03:28:29Z</cp:lastPrinted>
  <dcterms:created xsi:type="dcterms:W3CDTF">2008-04-26T09:05:28Z</dcterms:created>
  <dcterms:modified xsi:type="dcterms:W3CDTF">2021-03-22T03:29:44Z</dcterms:modified>
</cp:coreProperties>
</file>