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0" r:id="rId2"/>
    <p:sldId id="278" r:id="rId3"/>
    <p:sldId id="282" r:id="rId4"/>
    <p:sldId id="290" r:id="rId5"/>
    <p:sldId id="291" r:id="rId6"/>
    <p:sldId id="293" r:id="rId7"/>
    <p:sldId id="298" r:id="rId8"/>
    <p:sldId id="303" r:id="rId9"/>
    <p:sldId id="317" r:id="rId10"/>
    <p:sldId id="299" r:id="rId11"/>
    <p:sldId id="304" r:id="rId12"/>
    <p:sldId id="300" r:id="rId13"/>
    <p:sldId id="301" r:id="rId14"/>
    <p:sldId id="302" r:id="rId15"/>
    <p:sldId id="305" r:id="rId16"/>
    <p:sldId id="306" r:id="rId17"/>
    <p:sldId id="307" r:id="rId18"/>
    <p:sldId id="308" r:id="rId19"/>
    <p:sldId id="310" r:id="rId20"/>
    <p:sldId id="311" r:id="rId21"/>
    <p:sldId id="312" r:id="rId22"/>
    <p:sldId id="318" r:id="rId23"/>
    <p:sldId id="319" r:id="rId24"/>
    <p:sldId id="320" r:id="rId25"/>
    <p:sldId id="313" r:id="rId26"/>
    <p:sldId id="309" r:id="rId27"/>
    <p:sldId id="314" r:id="rId28"/>
    <p:sldId id="315" r:id="rId29"/>
    <p:sldId id="316" r:id="rId30"/>
  </p:sldIdLst>
  <p:sldSz cx="9144000" cy="6858000" type="screen4x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9900"/>
    <a:srgbClr val="008000"/>
    <a:srgbClr val="A47B38"/>
    <a:srgbClr val="CCFF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0" autoAdjust="0"/>
    <p:restoredTop sz="67472" autoAdjust="0"/>
  </p:normalViewPr>
  <p:slideViewPr>
    <p:cSldViewPr snapToObjects="1">
      <p:cViewPr varScale="1">
        <p:scale>
          <a:sx n="77" d="100"/>
          <a:sy n="77" d="100"/>
        </p:scale>
        <p:origin x="2328" y="84"/>
      </p:cViewPr>
      <p:guideLst>
        <p:guide orient="horz" pos="215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85" d="100"/>
          <a:sy n="85" d="100"/>
        </p:scale>
        <p:origin x="4195" y="53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B8DD1BC6-AC36-4FF9-8238-2532DC363B4C}" type="datetime3">
              <a:rPr lang="en-AU" altLang="zh-CN"/>
              <a:pPr/>
              <a:t>20 August, 2023</a:t>
            </a:fld>
            <a:endParaRPr lang="en-AU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8BAB52-17FC-40D7-B5CE-8C5AAF8E55A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883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4258AB47-D1CA-4C9D-800D-3A82B0415FE5}" type="datetime3">
              <a:rPr lang="en-AU" altLang="zh-CN"/>
              <a:pPr/>
              <a:t>20 August, 2023</a:t>
            </a:fld>
            <a:endParaRPr lang="en-AU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/>
              <a:t>Click to edit Master text styles</a:t>
            </a:r>
          </a:p>
          <a:p>
            <a:pPr lvl="1"/>
            <a:r>
              <a:rPr lang="en-AU" altLang="zh-CN"/>
              <a:t>Second level</a:t>
            </a:r>
          </a:p>
          <a:p>
            <a:pPr lvl="2"/>
            <a:r>
              <a:rPr lang="en-AU" altLang="zh-CN"/>
              <a:t>Third level</a:t>
            </a:r>
          </a:p>
          <a:p>
            <a:pPr lvl="3"/>
            <a:r>
              <a:rPr lang="en-AU" altLang="zh-CN"/>
              <a:t>Fourth level</a:t>
            </a:r>
          </a:p>
          <a:p>
            <a:pPr lvl="4"/>
            <a:r>
              <a:rPr lang="en-AU" altLang="zh-CN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34D9E6-C271-40BD-9C57-8EFB9F16196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20914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6AA70883-DE0E-4D75-AC4D-6EFF43CDAC04}" type="datetime3">
              <a:rPr lang="en-AU" altLang="zh-CN" sz="1300" smtClean="0">
                <a:latin typeface="Times New Roman" panose="02020603050405020304" pitchFamily="18" charset="0"/>
              </a:rPr>
              <a:pPr defTabSz="914400"/>
              <a:t>20 August,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DB60C33C-4351-412F-B9E3-E2D73C35702A}" type="slidenum">
              <a:rPr lang="en-AU" altLang="zh-CN" sz="1300" smtClean="0">
                <a:latin typeface="Times New Roman" panose="02020603050405020304" pitchFamily="18" charset="0"/>
              </a:rPr>
              <a:pPr defTabSz="914400"/>
              <a:t>1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026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750284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170095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994890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4770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58035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07597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99954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349497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526729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9671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24081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844915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057437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658343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999280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085441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94368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Width</a:t>
            </a:r>
            <a:r>
              <a:rPr lang="zh-CN" altLang="en-US" dirty="0"/>
              <a:t>是</a:t>
            </a:r>
            <a:r>
              <a:rPr lang="en-US" altLang="zh-CN" dirty="0"/>
              <a:t>Chisel</a:t>
            </a:r>
            <a:r>
              <a:rPr lang="zh-CN" altLang="en-US" dirty="0"/>
              <a:t>的位宽类型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26644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25975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89580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55036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588735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269394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9709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1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1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4" y="2708277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1" y="549277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2616170" y="104775"/>
            <a:ext cx="4401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zh-CN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Digital Design with Chisel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09826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409826" y="2924177"/>
            <a:ext cx="5832475" cy="57975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Subtitle</a:t>
            </a:r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11725" y="6380161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pic>
        <p:nvPicPr>
          <p:cNvPr id="1026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334" y="44122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3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0" y="1125857"/>
            <a:ext cx="8271510" cy="511238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9298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481" y="146052"/>
            <a:ext cx="1538883" cy="609155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1" y="146052"/>
            <a:ext cx="6051550" cy="609155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7413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11238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86A2E91-1D24-4FC5-A723-5E2B6886F2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6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30" y="4406901"/>
            <a:ext cx="7772400" cy="13234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1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1" y="1125855"/>
            <a:ext cx="405892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1" y="1125855"/>
            <a:ext cx="405955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77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8515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432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432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36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4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320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7214"/>
            <a:ext cx="3008630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30902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4967546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5" y="5367657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42108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4214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dirty="0"/>
              <a:t>Click to edit Master text styles</a:t>
            </a:r>
          </a:p>
          <a:p>
            <a:pPr lvl="1"/>
            <a:r>
              <a:rPr lang="en-AU" altLang="zh-CN" dirty="0"/>
              <a:t>Second level</a:t>
            </a:r>
          </a:p>
          <a:p>
            <a:pPr lvl="2"/>
            <a:r>
              <a:rPr lang="en-AU" altLang="zh-CN" dirty="0"/>
              <a:t>Third level</a:t>
            </a:r>
          </a:p>
          <a:p>
            <a:pPr lvl="3"/>
            <a:r>
              <a:rPr lang="en-AU" altLang="zh-CN" dirty="0"/>
              <a:t>Fourth level</a:t>
            </a:r>
          </a:p>
          <a:p>
            <a:pPr lvl="4"/>
            <a:r>
              <a:rPr lang="en-AU" altLang="zh-CN" dirty="0"/>
              <a:t>Fifth level</a:t>
            </a: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6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51" y="6407694"/>
            <a:ext cx="1589138" cy="306889"/>
          </a:xfrm>
          <a:prstGeom prst="rect">
            <a:avLst/>
          </a:prstGeom>
        </p:spPr>
      </p:pic>
      <p:pic>
        <p:nvPicPr>
          <p:cNvPr id="8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31" y="96046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szu.edu.cn/images/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84" y="46504"/>
            <a:ext cx="2249957" cy="66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9">
            <a:extLst>
              <a:ext uri="{FF2B5EF4-FFF2-40B4-BE49-F238E27FC236}">
                <a16:creationId xmlns:a16="http://schemas.microsoft.com/office/drawing/2014/main" id="{F96B9019-718C-418E-97D4-7F7CACADBB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3739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1" noProof="1">
                <a:ea typeface="宋体" panose="02010600030101010101" pitchFamily="2" charset="-122"/>
              </a:defRPr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EF0D560-83E5-4BB9-A213-7BCE1E1A24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09827" y="1844675"/>
            <a:ext cx="5832475" cy="76835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a typeface="Gulim" panose="020B0600000101010101" pitchFamily="34" charset="-127"/>
              </a:rPr>
              <a:t>Chapter </a:t>
            </a:r>
            <a:r>
              <a:rPr lang="en-US" altLang="zh-CN" dirty="0">
                <a:solidFill>
                  <a:schemeClr val="tx1"/>
                </a:solidFill>
                <a:ea typeface="Gulim" panose="020B0600000101010101" pitchFamily="34" charset="-127"/>
              </a:rPr>
              <a:t>2</a:t>
            </a:r>
            <a:endParaRPr lang="ko-KR" altLang="en-US" dirty="0">
              <a:solidFill>
                <a:schemeClr val="tx1"/>
              </a:solidFill>
              <a:ea typeface="Gulim" panose="020B0600000101010101" pitchFamily="34" charset="-127"/>
            </a:endParaRP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7" y="2924177"/>
            <a:ext cx="5832475" cy="1877437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Chisel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数字信号和运算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罗秋明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2023-08-14</a:t>
            </a:r>
            <a:endParaRPr lang="ko-KR" altLang="en-US" sz="2000" b="1" dirty="0"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 spd="slow" advTm="576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组合逻辑信号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2C627E9-8CF3-B927-7934-A2EC9919DCDF}"/>
              </a:ext>
            </a:extLst>
          </p:cNvPr>
          <p:cNvSpPr txBox="1">
            <a:spLocks/>
          </p:cNvSpPr>
          <p:nvPr/>
        </p:nvSpPr>
        <p:spPr bwMode="auto">
          <a:xfrm>
            <a:off x="539720" y="1628875"/>
            <a:ext cx="8416320" cy="446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线网</a:t>
            </a:r>
            <a:r>
              <a:rPr lang="en-US" altLang="zh-CN" kern="0" dirty="0"/>
              <a:t>Wire	</a:t>
            </a:r>
            <a:r>
              <a:rPr lang="zh-CN" altLang="en-US" sz="2400" kern="0" dirty="0"/>
              <a:t>（ 组合逻辑信号）</a:t>
            </a:r>
            <a:endParaRPr lang="en-US" altLang="zh-CN" sz="2400" kern="0" dirty="0"/>
          </a:p>
          <a:p>
            <a:pPr lvl="1"/>
            <a:r>
              <a:rPr lang="pl-PL" altLang="zh-CN" kern="0" dirty="0"/>
              <a:t>val w = Wire(UInt())</a:t>
            </a:r>
            <a:endParaRPr lang="en-US" altLang="zh-CN" kern="0" dirty="0"/>
          </a:p>
          <a:p>
            <a:pPr lvl="1"/>
            <a:r>
              <a:rPr lang="en-US" altLang="zh-CN" kern="0" dirty="0" err="1"/>
              <a:t>val</a:t>
            </a:r>
            <a:r>
              <a:rPr lang="en-US" altLang="zh-CN" kern="0" dirty="0"/>
              <a:t> number = </a:t>
            </a:r>
            <a:r>
              <a:rPr lang="en-US" altLang="zh-CN" kern="0" dirty="0" err="1"/>
              <a:t>Wire</a:t>
            </a:r>
            <a:r>
              <a:rPr lang="en-US" altLang="zh-CN" kern="0" dirty="0" err="1">
                <a:solidFill>
                  <a:srgbClr val="00B050"/>
                </a:solidFill>
              </a:rPr>
              <a:t>Default</a:t>
            </a:r>
            <a:r>
              <a:rPr lang="en-US" altLang="zh-CN" kern="0" dirty="0"/>
              <a:t> (10.U(4.W))</a:t>
            </a:r>
          </a:p>
          <a:p>
            <a:pPr lvl="1"/>
            <a:endParaRPr lang="pl-PL" altLang="zh-CN" kern="0" dirty="0"/>
          </a:p>
          <a:p>
            <a:r>
              <a:rPr lang="zh-CN" altLang="en-US" kern="0" dirty="0"/>
              <a:t>用 </a:t>
            </a:r>
            <a:r>
              <a:rPr lang="en-US" altLang="zh-CN" kern="0" dirty="0"/>
              <a:t>:=  </a:t>
            </a:r>
            <a:r>
              <a:rPr lang="zh-CN" altLang="en-US" kern="0" dirty="0"/>
              <a:t>更新信号的值</a:t>
            </a:r>
            <a:endParaRPr lang="en-US" altLang="zh-CN" kern="0" dirty="0"/>
          </a:p>
          <a:p>
            <a:pPr lvl="1"/>
            <a:r>
              <a:rPr lang="pl-PL" altLang="zh-CN" kern="0" dirty="0"/>
              <a:t>w := a &amp; b</a:t>
            </a:r>
            <a:endParaRPr lang="en-US" altLang="zh-CN" kern="0" dirty="0"/>
          </a:p>
          <a:p>
            <a:pPr lvl="1"/>
            <a:endParaRPr lang="en-US" altLang="zh-CN" kern="0" dirty="0"/>
          </a:p>
          <a:p>
            <a:pPr lvl="1"/>
            <a:r>
              <a:rPr lang="zh-CN" altLang="en-US" kern="0" dirty="0"/>
              <a:t>区分 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00"/>
                </a:highlight>
              </a:rPr>
              <a:t>=</a:t>
            </a:r>
            <a:r>
              <a:rPr lang="en-US" altLang="zh-CN" kern="0" dirty="0"/>
              <a:t>  </a:t>
            </a:r>
            <a:r>
              <a:rPr lang="en-US" altLang="zh-CN" kern="0" dirty="0">
                <a:sym typeface="Wingdings" panose="05000000000000000000" pitchFamily="2" charset="2"/>
              </a:rPr>
              <a:t> 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:=</a:t>
            </a:r>
            <a:endParaRPr lang="zh-CN" altLang="en-US" kern="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1705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D1B99-6228-5171-C440-896D08CA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20" y="1125857"/>
            <a:ext cx="8416320" cy="2951188"/>
          </a:xfrm>
        </p:spPr>
        <p:txBody>
          <a:bodyPr/>
          <a:lstStyle/>
          <a:p>
            <a:r>
              <a:rPr lang="zh-CN" altLang="en-US" dirty="0"/>
              <a:t>信号变换</a:t>
            </a:r>
            <a:endParaRPr lang="en-US" altLang="zh-CN" dirty="0"/>
          </a:p>
          <a:p>
            <a:pPr lvl="1"/>
            <a:r>
              <a:rPr lang="zh-CN" altLang="en-US" dirty="0"/>
              <a:t>使用类似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的逻辑操作符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marL="457200" lvl="1" indent="0">
              <a:buNone/>
            </a:pPr>
            <a:r>
              <a:rPr lang="pt-BR" altLang="zh-CN" b="1" dirty="0">
                <a:solidFill>
                  <a:srgbClr val="0070C0"/>
                </a:solidFill>
              </a:rPr>
              <a:t>val</a:t>
            </a:r>
            <a:r>
              <a:rPr lang="pt-BR" altLang="zh-CN" dirty="0"/>
              <a:t> logic = (a &amp; b) | 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50" y="4311411"/>
            <a:ext cx="3672255" cy="123506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985842" y="2426009"/>
            <a:ext cx="4536315" cy="853902"/>
            <a:chOff x="2411850" y="1999058"/>
            <a:chExt cx="4536315" cy="853902"/>
          </a:xfrm>
        </p:grpSpPr>
        <p:sp>
          <p:nvSpPr>
            <p:cNvPr id="5" name="文本框 4"/>
            <p:cNvSpPr txBox="1"/>
            <p:nvPr/>
          </p:nvSpPr>
          <p:spPr>
            <a:xfrm>
              <a:off x="3491925" y="1999058"/>
              <a:ext cx="345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基于</a:t>
              </a:r>
              <a:r>
                <a:rPr lang="en-US" altLang="zh-CN" dirty="0">
                  <a:solidFill>
                    <a:srgbClr val="00B050"/>
                  </a:solidFill>
                </a:rPr>
                <a:t>a</a:t>
              </a:r>
              <a:r>
                <a:rPr lang="zh-CN" altLang="en-US" dirty="0">
                  <a:solidFill>
                    <a:srgbClr val="00B050"/>
                  </a:solidFill>
                </a:rPr>
                <a:t>、</a:t>
              </a:r>
              <a:r>
                <a:rPr lang="en-US" altLang="zh-CN" dirty="0">
                  <a:solidFill>
                    <a:srgbClr val="00B050"/>
                  </a:solidFill>
                </a:rPr>
                <a:t>b</a:t>
              </a:r>
              <a:r>
                <a:rPr lang="zh-CN" altLang="en-US" dirty="0">
                  <a:solidFill>
                    <a:srgbClr val="00B050"/>
                  </a:solidFill>
                </a:rPr>
                <a:t>、</a:t>
              </a:r>
              <a:r>
                <a:rPr lang="en-US" altLang="zh-CN" dirty="0">
                  <a:solidFill>
                    <a:srgbClr val="00B050"/>
                  </a:solidFill>
                </a:rPr>
                <a:t>c</a:t>
              </a:r>
              <a:r>
                <a:rPr lang="zh-CN" altLang="en-US" dirty="0">
                  <a:solidFill>
                    <a:srgbClr val="00B050"/>
                  </a:solidFill>
                </a:rPr>
                <a:t>信号来进行位宽推理</a:t>
              </a:r>
              <a:endParaRPr lang="en-US" altLang="zh-CN" dirty="0">
                <a:solidFill>
                  <a:srgbClr val="00B050"/>
                </a:solidFill>
              </a:endParaRPr>
            </a:p>
            <a:p>
              <a:r>
                <a:rPr lang="zh-CN" altLang="en-US" dirty="0">
                  <a:solidFill>
                    <a:srgbClr val="00B050"/>
                  </a:solidFill>
                </a:rPr>
                <a:t>当</a:t>
              </a:r>
              <a:r>
                <a:rPr lang="en-US" altLang="zh-CN" dirty="0">
                  <a:solidFill>
                    <a:srgbClr val="00B050"/>
                  </a:solidFill>
                </a:rPr>
                <a:t>a</a:t>
              </a:r>
              <a:r>
                <a:rPr lang="zh-CN" altLang="en-US" dirty="0">
                  <a:solidFill>
                    <a:srgbClr val="00B050"/>
                  </a:solidFill>
                </a:rPr>
                <a:t>、</a:t>
              </a:r>
              <a:r>
                <a:rPr lang="en-US" altLang="zh-CN" dirty="0">
                  <a:solidFill>
                    <a:srgbClr val="00B050"/>
                  </a:solidFill>
                </a:rPr>
                <a:t>b</a:t>
              </a:r>
              <a:r>
                <a:rPr lang="zh-CN" altLang="en-US" dirty="0">
                  <a:solidFill>
                    <a:srgbClr val="00B050"/>
                  </a:solidFill>
                </a:rPr>
                <a:t>、</a:t>
              </a:r>
              <a:r>
                <a:rPr lang="en-US" altLang="zh-CN" dirty="0">
                  <a:solidFill>
                    <a:srgbClr val="00B050"/>
                  </a:solidFill>
                </a:rPr>
                <a:t>c</a:t>
              </a:r>
              <a:r>
                <a:rPr lang="zh-CN" altLang="en-US" dirty="0">
                  <a:solidFill>
                    <a:srgbClr val="00B050"/>
                  </a:solidFill>
                </a:rPr>
                <a:t>位宽变化时无需修改代码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H="1">
              <a:off x="2411850" y="2168335"/>
              <a:ext cx="1080075" cy="6846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427530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5" y="332785"/>
            <a:ext cx="518436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逻辑运算 </a:t>
            </a:r>
            <a:r>
              <a:rPr lang="zh-CN" altLang="en-US" sz="2400" kern="0" dirty="0"/>
              <a:t>和 </a:t>
            </a:r>
            <a:r>
              <a:rPr lang="zh-CN" altLang="en-US" kern="0" dirty="0"/>
              <a:t>算术运算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1246235" y="1988900"/>
            <a:ext cx="61561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and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a &amp; b 	</a:t>
            </a:r>
            <a:r>
              <a:rPr lang="en-US" altLang="zh-CN" sz="2400" dirty="0">
                <a:solidFill>
                  <a:srgbClr val="009A00"/>
                </a:solidFill>
                <a:latin typeface="txtt"/>
              </a:rPr>
              <a:t>// bitwise and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or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a | b 	</a:t>
            </a:r>
            <a:r>
              <a:rPr lang="en-US" altLang="zh-CN" sz="2400" dirty="0">
                <a:solidFill>
                  <a:srgbClr val="009A00"/>
                </a:solidFill>
                <a:latin typeface="txtt"/>
              </a:rPr>
              <a:t>// bitwise or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xtt"/>
              </a:rPr>
              <a:t>xor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a ^ b 	</a:t>
            </a:r>
            <a:r>
              <a:rPr lang="en-US" altLang="zh-CN" sz="2400" dirty="0">
                <a:solidFill>
                  <a:srgbClr val="009A00"/>
                </a:solidFill>
                <a:latin typeface="txtt"/>
              </a:rPr>
              <a:t>// bitwise </a:t>
            </a:r>
            <a:r>
              <a:rPr lang="en-US" altLang="zh-CN" sz="2400" dirty="0" err="1">
                <a:solidFill>
                  <a:srgbClr val="009A00"/>
                </a:solidFill>
                <a:latin typeface="txtt"/>
              </a:rPr>
              <a:t>xor</a:t>
            </a:r>
            <a:endParaRPr lang="en-US" altLang="zh-CN" sz="2400" dirty="0">
              <a:solidFill>
                <a:srgbClr val="009A00"/>
              </a:solidFill>
              <a:latin typeface="txtt"/>
            </a:endParaRPr>
          </a:p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not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~a 	</a:t>
            </a:r>
            <a:r>
              <a:rPr lang="en-US" altLang="zh-CN" sz="2400" dirty="0">
                <a:solidFill>
                  <a:srgbClr val="009A00"/>
                </a:solidFill>
                <a:latin typeface="txtt"/>
              </a:rPr>
              <a:t>// bitwise negation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261298" y="3789025"/>
            <a:ext cx="65791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add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a + b 	</a:t>
            </a:r>
            <a:r>
              <a:rPr lang="en-US" altLang="zh-CN" sz="2400" dirty="0">
                <a:solidFill>
                  <a:srgbClr val="009A00"/>
                </a:solidFill>
                <a:latin typeface="txtt"/>
              </a:rPr>
              <a:t>// addition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sub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a - b 	</a:t>
            </a:r>
            <a:r>
              <a:rPr lang="en-US" altLang="zh-CN" sz="2400" dirty="0">
                <a:solidFill>
                  <a:srgbClr val="009A00"/>
                </a:solidFill>
                <a:latin typeface="txtt"/>
              </a:rPr>
              <a:t>// subtraction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xtt"/>
              </a:rPr>
              <a:t>neg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-a 	</a:t>
            </a:r>
            <a:r>
              <a:rPr lang="en-US" altLang="zh-CN" sz="2400" dirty="0">
                <a:solidFill>
                  <a:srgbClr val="009A00"/>
                </a:solidFill>
                <a:latin typeface="txtt"/>
              </a:rPr>
              <a:t>// negate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xtt"/>
              </a:rPr>
              <a:t>mul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a * b 	</a:t>
            </a:r>
            <a:r>
              <a:rPr lang="en-US" altLang="zh-CN" sz="2400" dirty="0">
                <a:solidFill>
                  <a:srgbClr val="009A00"/>
                </a:solidFill>
                <a:latin typeface="txtt"/>
              </a:rPr>
              <a:t>// multiplication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div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a / b 	</a:t>
            </a:r>
            <a:r>
              <a:rPr lang="en-US" altLang="zh-CN" sz="2400" dirty="0">
                <a:solidFill>
                  <a:srgbClr val="009A00"/>
                </a:solidFill>
                <a:latin typeface="txtt"/>
              </a:rPr>
              <a:t>// division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mod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a % b 	</a:t>
            </a:r>
            <a:r>
              <a:rPr lang="en-US" altLang="zh-CN" sz="2400" dirty="0">
                <a:solidFill>
                  <a:srgbClr val="009A00"/>
                </a:solidFill>
                <a:latin typeface="txtt"/>
              </a:rPr>
              <a:t>// modulo operation</a:t>
            </a:r>
            <a:endParaRPr lang="zh-CN" altLang="en-US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7AD1B99-6228-5171-C440-896D08CA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20" y="1125857"/>
            <a:ext cx="8416320" cy="2447153"/>
          </a:xfrm>
        </p:spPr>
        <p:txBody>
          <a:bodyPr/>
          <a:lstStyle/>
          <a:p>
            <a:r>
              <a:rPr lang="en-US" altLang="zh-CN" sz="2400" dirty="0"/>
              <a:t>+/-</a:t>
            </a:r>
            <a:r>
              <a:rPr lang="zh-CN" altLang="en-US" sz="2400" dirty="0"/>
              <a:t>操作结果的位宽取决于操作数最大位宽</a:t>
            </a:r>
            <a:endParaRPr lang="en-US" altLang="zh-CN" sz="2400" dirty="0"/>
          </a:p>
          <a:p>
            <a:r>
              <a:rPr lang="zh-CN" altLang="en-US" sz="2400" dirty="0"/>
              <a:t>*操作结构位宽为乘数位宽之和</a:t>
            </a:r>
          </a:p>
        </p:txBody>
      </p:sp>
    </p:spTree>
    <p:extLst>
      <p:ext uri="{BB962C8B-B14F-4D97-AF65-F5344CB8AC3E}">
        <p14:creationId xmlns:p14="http://schemas.microsoft.com/office/powerpoint/2010/main" val="308355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30" y="2078270"/>
            <a:ext cx="8100245" cy="31620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07815" y="1484865"/>
            <a:ext cx="489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Chisel defined hardware operators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3063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5" y="332785"/>
            <a:ext cx="518436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信号的路由</a:t>
            </a:r>
            <a:r>
              <a:rPr lang="en-US" altLang="zh-CN" kern="0" dirty="0"/>
              <a:t>——</a:t>
            </a:r>
            <a:r>
              <a:rPr lang="zh-CN" altLang="en-US" kern="0" dirty="0"/>
              <a:t>复选器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7AD1B99-6228-5171-C440-896D08CA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20" y="1125857"/>
            <a:ext cx="8416320" cy="4391288"/>
          </a:xfrm>
        </p:spPr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1</a:t>
            </a:r>
            <a:r>
              <a:rPr lang="zh-CN" altLang="en-US" dirty="0">
                <a:sym typeface="Wingdings" panose="05000000000000000000" pitchFamily="2" charset="2"/>
              </a:rPr>
              <a:t> 多选一路由</a:t>
            </a:r>
            <a:endParaRPr lang="en-US" altLang="zh-CN" dirty="0"/>
          </a:p>
          <a:p>
            <a:pPr lvl="1"/>
            <a:r>
              <a:rPr lang="nn-NO" altLang="zh-CN" dirty="0"/>
              <a:t>val result = Mux(sel, a, b)</a:t>
            </a:r>
          </a:p>
          <a:p>
            <a:pPr lvl="1"/>
            <a:endParaRPr lang="nn-NO" altLang="zh-CN" dirty="0"/>
          </a:p>
          <a:p>
            <a:pPr lvl="1"/>
            <a:endParaRPr lang="nn-NO" altLang="zh-CN" dirty="0"/>
          </a:p>
          <a:p>
            <a:pPr lvl="1"/>
            <a:endParaRPr lang="nn-NO" altLang="zh-CN" dirty="0"/>
          </a:p>
          <a:p>
            <a:pPr lvl="1"/>
            <a:endParaRPr lang="nn-NO" altLang="zh-CN" dirty="0"/>
          </a:p>
          <a:p>
            <a:pPr lvl="1"/>
            <a:endParaRPr lang="nn-NO" altLang="zh-CN" dirty="0"/>
          </a:p>
          <a:p>
            <a:pPr lvl="1"/>
            <a:endParaRPr lang="nn-NO" altLang="zh-CN" dirty="0"/>
          </a:p>
          <a:p>
            <a:pPr lvl="1"/>
            <a:r>
              <a:rPr lang="en-US" altLang="zh-CN" dirty="0" err="1"/>
              <a:t>sel</a:t>
            </a:r>
            <a:r>
              <a:rPr lang="zh-CN" altLang="en-US" dirty="0"/>
              <a:t>取值：</a:t>
            </a:r>
            <a:r>
              <a:rPr lang="en-US" altLang="zh-CN" dirty="0" err="1"/>
              <a:t>true.B</a:t>
            </a:r>
            <a:r>
              <a:rPr lang="zh-CN" altLang="en-US" dirty="0"/>
              <a:t> 或 </a:t>
            </a:r>
            <a:r>
              <a:rPr lang="en-US" altLang="zh-CN" dirty="0" err="1"/>
              <a:t>false.B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068" y="2420930"/>
            <a:ext cx="3095625" cy="24574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647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时序逻辑信号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2C627E9-8CF3-B927-7934-A2EC9919DCDF}"/>
              </a:ext>
            </a:extLst>
          </p:cNvPr>
          <p:cNvSpPr txBox="1">
            <a:spLocks/>
          </p:cNvSpPr>
          <p:nvPr/>
        </p:nvSpPr>
        <p:spPr bwMode="auto">
          <a:xfrm>
            <a:off x="539720" y="1160842"/>
            <a:ext cx="8416320" cy="507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寄存器</a:t>
            </a:r>
            <a:r>
              <a:rPr lang="en-US" altLang="zh-CN" kern="0" dirty="0" err="1"/>
              <a:t>Regster</a:t>
            </a:r>
            <a:r>
              <a:rPr lang="en-US" altLang="zh-CN" kern="0" dirty="0"/>
              <a:t>	</a:t>
            </a:r>
            <a:r>
              <a:rPr lang="zh-CN" altLang="en-US" sz="2400" kern="0" dirty="0"/>
              <a:t>（ 时序逻辑信号）</a:t>
            </a:r>
            <a:endParaRPr lang="en-US" altLang="zh-CN" sz="2400" kern="0" dirty="0"/>
          </a:p>
          <a:p>
            <a:pPr lvl="1"/>
            <a:r>
              <a:rPr lang="nn-NO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 reg = Reg(SInt ())</a:t>
            </a:r>
          </a:p>
          <a:p>
            <a:pPr lvl="1"/>
            <a:r>
              <a:rPr lang="nn-NO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 </a:t>
            </a:r>
            <a:r>
              <a:rPr lang="nn-NO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nn-NO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nn-NO" altLang="zh-CN" dirty="0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nn-NO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</a:t>
            </a:r>
            <a:r>
              <a:rPr lang="nn-NO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</a:t>
            </a:r>
            <a:r>
              <a:rPr lang="nn-NO" altLang="zh-CN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.U(8.W))</a:t>
            </a:r>
          </a:p>
          <a:p>
            <a:pPr lvl="1"/>
            <a:endParaRPr lang="pl-PL" altLang="zh-CN" sz="2000" kern="0" dirty="0"/>
          </a:p>
          <a:p>
            <a:r>
              <a:rPr lang="zh-CN" altLang="en-US" kern="0" dirty="0"/>
              <a:t>用 </a:t>
            </a:r>
            <a:r>
              <a:rPr lang="en-US" altLang="zh-CN" kern="0" dirty="0"/>
              <a:t>:=  </a:t>
            </a:r>
            <a:r>
              <a:rPr lang="zh-CN" altLang="en-US" kern="0" dirty="0"/>
              <a:t>更新信号的值</a:t>
            </a:r>
            <a:endParaRPr lang="en-US" altLang="zh-CN" kern="0" dirty="0"/>
          </a:p>
          <a:p>
            <a:pPr lvl="1"/>
            <a:r>
              <a:rPr lang="nn-NO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nn-NO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n-NO" altLang="zh-CN" kern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:=</a:t>
            </a:r>
            <a:r>
              <a:rPr lang="nn-NO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  <a:p>
            <a:pPr lvl="1"/>
            <a:r>
              <a:rPr lang="nn-NO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val q = </a:t>
            </a:r>
            <a:r>
              <a:rPr lang="nn-NO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</a:p>
          <a:p>
            <a:endParaRPr lang="en-US" altLang="zh-CN" sz="2000" kern="0" dirty="0"/>
          </a:p>
          <a:p>
            <a:r>
              <a:rPr lang="zh-CN" altLang="en-US" kern="0" dirty="0"/>
              <a:t>定义时同时完成输入连接</a:t>
            </a:r>
            <a:endParaRPr lang="en-US" altLang="zh-CN" kern="0" dirty="0"/>
          </a:p>
          <a:p>
            <a:pPr lvl="1"/>
            <a:r>
              <a:rPr lang="en-US" altLang="zh-CN" kern="0" dirty="0" err="1"/>
              <a:t>val</a:t>
            </a:r>
            <a:r>
              <a:rPr lang="en-US" altLang="zh-CN" kern="0" dirty="0"/>
              <a:t> </a:t>
            </a:r>
            <a:r>
              <a:rPr lang="en-US" altLang="zh-CN" kern="0" dirty="0" err="1"/>
              <a:t>nextReg</a:t>
            </a:r>
            <a:r>
              <a:rPr lang="en-US" altLang="zh-CN" kern="0" dirty="0"/>
              <a:t> = </a:t>
            </a:r>
            <a:r>
              <a:rPr lang="en-US" altLang="zh-CN" kern="0" dirty="0" err="1">
                <a:solidFill>
                  <a:srgbClr val="0070C0"/>
                </a:solidFill>
              </a:rPr>
              <a:t>RegNext</a:t>
            </a:r>
            <a:r>
              <a:rPr lang="en-US" altLang="zh-CN" kern="0" dirty="0">
                <a:solidFill>
                  <a:srgbClr val="0070C0"/>
                </a:solidFill>
              </a:rPr>
              <a:t> </a:t>
            </a:r>
            <a:r>
              <a:rPr lang="en-US" altLang="zh-CN" kern="0" dirty="0"/>
              <a:t>(d)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2552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2C627E9-8CF3-B927-7934-A2EC9919DCDF}"/>
              </a:ext>
            </a:extLst>
          </p:cNvPr>
          <p:cNvSpPr txBox="1">
            <a:spLocks/>
          </p:cNvSpPr>
          <p:nvPr/>
        </p:nvSpPr>
        <p:spPr bwMode="auto">
          <a:xfrm>
            <a:off x="515140" y="1170315"/>
            <a:ext cx="8416320" cy="125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定义时给出复位值、同时完成输入连接</a:t>
            </a:r>
            <a:endParaRPr lang="en-US" altLang="zh-CN" kern="0" dirty="0"/>
          </a:p>
          <a:p>
            <a:pPr lvl="1"/>
            <a:r>
              <a:rPr lang="nn-NO" altLang="zh-CN" kern="0" dirty="0"/>
              <a:t>val bothReg = </a:t>
            </a:r>
            <a:r>
              <a:rPr lang="nn-NO" altLang="zh-CN" kern="0" dirty="0">
                <a:solidFill>
                  <a:srgbClr val="0070C0"/>
                </a:solidFill>
              </a:rPr>
              <a:t>RegNext</a:t>
            </a:r>
            <a:r>
              <a:rPr lang="nn-NO" altLang="zh-CN" kern="0" dirty="0"/>
              <a:t> (</a:t>
            </a:r>
            <a:r>
              <a:rPr lang="nn-NO" altLang="zh-CN" kern="0" dirty="0">
                <a:solidFill>
                  <a:srgbClr val="0070C0"/>
                </a:solidFill>
              </a:rPr>
              <a:t>d</a:t>
            </a:r>
            <a:r>
              <a:rPr lang="nn-NO" altLang="zh-CN" kern="0" dirty="0"/>
              <a:t>, </a:t>
            </a:r>
            <a:r>
              <a:rPr lang="nn-NO" altLang="zh-CN" kern="0" dirty="0">
                <a:solidFill>
                  <a:srgbClr val="0070C0"/>
                </a:solidFill>
              </a:rPr>
              <a:t>0</a:t>
            </a:r>
            <a:r>
              <a:rPr lang="nn-NO" altLang="zh-CN" kern="0" dirty="0"/>
              <a:t>.U)</a:t>
            </a:r>
            <a:endParaRPr lang="zh-CN" altLang="en-US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03E744-EF2B-482F-10E3-3D9BEAC4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50" y="2589739"/>
            <a:ext cx="3528245" cy="3063225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DF88327-DD76-3EEF-F04C-903B7994C3A5}"/>
              </a:ext>
            </a:extLst>
          </p:cNvPr>
          <p:cNvSpPr/>
          <p:nvPr/>
        </p:nvSpPr>
        <p:spPr bwMode="auto">
          <a:xfrm>
            <a:off x="2162990" y="2179529"/>
            <a:ext cx="3644946" cy="1841326"/>
          </a:xfrm>
          <a:custGeom>
            <a:avLst/>
            <a:gdLst>
              <a:gd name="connsiteX0" fmla="*/ 3573931 w 3644946"/>
              <a:gd name="connsiteY0" fmla="*/ 0 h 1841326"/>
              <a:gd name="connsiteX1" fmla="*/ 3198150 w 3644946"/>
              <a:gd name="connsiteY1" fmla="*/ 363255 h 1841326"/>
              <a:gd name="connsiteX2" fmla="*/ 191903 w 3644946"/>
              <a:gd name="connsiteY2" fmla="*/ 776613 h 1841326"/>
              <a:gd name="connsiteX3" fmla="*/ 555158 w 3644946"/>
              <a:gd name="connsiteY3" fmla="*/ 1841326 h 184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4946" h="1841326">
                <a:moveTo>
                  <a:pt x="3573931" y="0"/>
                </a:moveTo>
                <a:cubicBezTo>
                  <a:pt x="3667876" y="116910"/>
                  <a:pt x="3761821" y="233820"/>
                  <a:pt x="3198150" y="363255"/>
                </a:cubicBezTo>
                <a:cubicBezTo>
                  <a:pt x="2634479" y="492691"/>
                  <a:pt x="632402" y="530268"/>
                  <a:pt x="191903" y="776613"/>
                </a:cubicBezTo>
                <a:cubicBezTo>
                  <a:pt x="-248596" y="1022958"/>
                  <a:pt x="153281" y="1432142"/>
                  <a:pt x="555158" y="184132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5F7EED3-4EE4-BC59-8104-2C88B1668713}"/>
              </a:ext>
            </a:extLst>
          </p:cNvPr>
          <p:cNvSpPr/>
          <p:nvPr/>
        </p:nvSpPr>
        <p:spPr bwMode="auto">
          <a:xfrm>
            <a:off x="1454242" y="2229633"/>
            <a:ext cx="3939149" cy="2179529"/>
          </a:xfrm>
          <a:custGeom>
            <a:avLst/>
            <a:gdLst>
              <a:gd name="connsiteX0" fmla="*/ 3869320 w 3939149"/>
              <a:gd name="connsiteY0" fmla="*/ 0 h 2179529"/>
              <a:gd name="connsiteX1" fmla="*/ 3430909 w 3939149"/>
              <a:gd name="connsiteY1" fmla="*/ 588723 h 2179529"/>
              <a:gd name="connsiteX2" fmla="*/ 86459 w 3939149"/>
              <a:gd name="connsiteY2" fmla="*/ 1553227 h 2179529"/>
              <a:gd name="connsiteX3" fmla="*/ 1314010 w 3939149"/>
              <a:gd name="connsiteY3" fmla="*/ 2179529 h 217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9149" h="2179529">
                <a:moveTo>
                  <a:pt x="3869320" y="0"/>
                </a:moveTo>
                <a:cubicBezTo>
                  <a:pt x="3965353" y="164926"/>
                  <a:pt x="4061386" y="329852"/>
                  <a:pt x="3430909" y="588723"/>
                </a:cubicBezTo>
                <a:cubicBezTo>
                  <a:pt x="2800432" y="847594"/>
                  <a:pt x="439275" y="1288093"/>
                  <a:pt x="86459" y="1553227"/>
                </a:cubicBezTo>
                <a:cubicBezTo>
                  <a:pt x="-266357" y="1818361"/>
                  <a:pt x="523826" y="1998945"/>
                  <a:pt x="1314010" y="2179529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91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4AEC3538-BBAF-3DD5-2C28-514ACEC2EB9E}"/>
              </a:ext>
            </a:extLst>
          </p:cNvPr>
          <p:cNvSpPr/>
          <p:nvPr/>
        </p:nvSpPr>
        <p:spPr bwMode="auto">
          <a:xfrm>
            <a:off x="3519889" y="3108799"/>
            <a:ext cx="3284258" cy="2408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5" y="332785"/>
            <a:ext cx="518436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计数器示例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68DDCF-7387-5C7A-3EE5-A85D36932F8B}"/>
              </a:ext>
            </a:extLst>
          </p:cNvPr>
          <p:cNvSpPr txBox="1"/>
          <p:nvPr/>
        </p:nvSpPr>
        <p:spPr>
          <a:xfrm>
            <a:off x="742894" y="1268850"/>
            <a:ext cx="7658211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val cntReg </a:t>
            </a:r>
            <a:r>
              <a:rPr lang="nn-NO" altLang="zh-CN" sz="2800" b="0" i="0" u="none" strike="noStrike" baseline="0" dirty="0">
                <a:solidFill>
                  <a:srgbClr val="000000"/>
                </a:solidFill>
                <a:latin typeface="txtt"/>
              </a:rPr>
              <a:t>= </a:t>
            </a:r>
            <a:r>
              <a:rPr lang="nn-NO" altLang="zh-CN" sz="2800" b="0" i="0" u="none" strike="noStrike" baseline="0" dirty="0">
                <a:solidFill>
                  <a:srgbClr val="0070C0"/>
                </a:solidFill>
                <a:latin typeface="txtt"/>
              </a:rPr>
              <a:t>RegInit</a:t>
            </a:r>
            <a:r>
              <a:rPr lang="nn-NO" altLang="zh-CN" sz="2800" b="0" i="0" u="none" strike="noStrike" baseline="0" dirty="0">
                <a:solidFill>
                  <a:srgbClr val="000000"/>
                </a:solidFill>
                <a:latin typeface="txtt"/>
              </a:rPr>
              <a:t> (0.U(8.W))</a:t>
            </a:r>
          </a:p>
          <a:p>
            <a:pPr algn="l">
              <a:lnSpc>
                <a:spcPct val="150000"/>
              </a:lnSpc>
            </a:pPr>
            <a:r>
              <a:rPr lang="en-US" altLang="zh-CN" sz="2800" b="0" i="0" u="none" strike="noStrike" baseline="0" dirty="0" err="1">
                <a:solidFill>
                  <a:srgbClr val="000000"/>
                </a:solidFill>
                <a:latin typeface="txtt"/>
              </a:rPr>
              <a:t>cntReg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xtt"/>
              </a:rPr>
              <a:t> := Mux(</a:t>
            </a:r>
            <a:r>
              <a:rPr lang="en-US" altLang="zh-CN" sz="2800" b="0" i="0" u="none" strike="noStrike" baseline="0" dirty="0" err="1">
                <a:solidFill>
                  <a:srgbClr val="000000"/>
                </a:solidFill>
                <a:latin typeface="txtt"/>
              </a:rPr>
              <a:t>cntReg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xtt"/>
              </a:rPr>
              <a:t> === 9.U, 0.U, </a:t>
            </a:r>
            <a:r>
              <a:rPr lang="en-US" altLang="zh-CN" sz="2800" b="0" i="0" u="none" strike="noStrike" baseline="0" dirty="0" err="1">
                <a:solidFill>
                  <a:srgbClr val="000000"/>
                </a:solidFill>
                <a:latin typeface="txtt"/>
              </a:rPr>
              <a:t>cntReg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xtt"/>
              </a:rPr>
              <a:t> + 1.U)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D2E85E-0778-5E60-EA81-0E2FD25A8131}"/>
              </a:ext>
            </a:extLst>
          </p:cNvPr>
          <p:cNvSpPr/>
          <p:nvPr/>
        </p:nvSpPr>
        <p:spPr bwMode="auto">
          <a:xfrm>
            <a:off x="5464024" y="3570468"/>
            <a:ext cx="936065" cy="1378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E85263D4-BAE3-9AA2-A2C5-9EA7D4E7EFD3}"/>
              </a:ext>
            </a:extLst>
          </p:cNvPr>
          <p:cNvSpPr/>
          <p:nvPr/>
        </p:nvSpPr>
        <p:spPr bwMode="auto">
          <a:xfrm>
            <a:off x="5798843" y="4804618"/>
            <a:ext cx="216015" cy="14401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梯形 8">
            <a:extLst>
              <a:ext uri="{FF2B5EF4-FFF2-40B4-BE49-F238E27FC236}">
                <a16:creationId xmlns:a16="http://schemas.microsoft.com/office/drawing/2014/main" id="{4AAE6699-69A7-1E51-B5E3-27C93F8F5D31}"/>
              </a:ext>
            </a:extLst>
          </p:cNvPr>
          <p:cNvSpPr/>
          <p:nvPr/>
        </p:nvSpPr>
        <p:spPr bwMode="auto">
          <a:xfrm rot="5400000">
            <a:off x="4095929" y="3783273"/>
            <a:ext cx="792055" cy="36002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4D63CE-F889-A2BF-1985-22C5042F3F47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>
            <a:off x="4671969" y="3963286"/>
            <a:ext cx="7920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AE1B118-7B5C-F520-A3ED-AF69BA923177}"/>
              </a:ext>
            </a:extLst>
          </p:cNvPr>
          <p:cNvCxnSpPr>
            <a:endCxn id="9" idx="1"/>
          </p:cNvCxnSpPr>
          <p:nvPr/>
        </p:nvCxnSpPr>
        <p:spPr bwMode="auto">
          <a:xfrm>
            <a:off x="4491956" y="3282448"/>
            <a:ext cx="0" cy="329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713E7E1-4061-6C6A-50AA-734DCAD96FEA}"/>
              </a:ext>
            </a:extLst>
          </p:cNvPr>
          <p:cNvSpPr txBox="1"/>
          <p:nvPr/>
        </p:nvSpPr>
        <p:spPr>
          <a:xfrm>
            <a:off x="4095928" y="3108800"/>
            <a:ext cx="79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6A5FAD1-4875-F4F6-0B7A-9E57DF7CE3FC}"/>
              </a:ext>
            </a:extLst>
          </p:cNvPr>
          <p:cNvCxnSpPr/>
          <p:nvPr/>
        </p:nvCxnSpPr>
        <p:spPr bwMode="auto">
          <a:xfrm>
            <a:off x="3879914" y="3816510"/>
            <a:ext cx="4320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D847AA1-8571-BC78-DE24-4F4370D777A4}"/>
              </a:ext>
            </a:extLst>
          </p:cNvPr>
          <p:cNvSpPr txBox="1"/>
          <p:nvPr/>
        </p:nvSpPr>
        <p:spPr>
          <a:xfrm>
            <a:off x="3483886" y="3640000"/>
            <a:ext cx="79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0.U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D5130C-A8B0-41BE-4887-E7D82BD91CEB}"/>
              </a:ext>
            </a:extLst>
          </p:cNvPr>
          <p:cNvSpPr txBox="1"/>
          <p:nvPr/>
        </p:nvSpPr>
        <p:spPr>
          <a:xfrm>
            <a:off x="5536029" y="3786483"/>
            <a:ext cx="79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     Q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E22927-40BD-9FFD-1CE1-276E7855E298}"/>
              </a:ext>
            </a:extLst>
          </p:cNvPr>
          <p:cNvCxnSpPr/>
          <p:nvPr/>
        </p:nvCxnSpPr>
        <p:spPr bwMode="auto">
          <a:xfrm>
            <a:off x="6400089" y="3955760"/>
            <a:ext cx="13680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83FF2BE-9E59-2DCA-37DA-57573D83E681}"/>
              </a:ext>
            </a:extLst>
          </p:cNvPr>
          <p:cNvSpPr txBox="1"/>
          <p:nvPr/>
        </p:nvSpPr>
        <p:spPr>
          <a:xfrm>
            <a:off x="6724113" y="3593837"/>
            <a:ext cx="93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cntReg</a:t>
            </a:r>
            <a:endParaRPr lang="zh-CN" altLang="en-US" dirty="0"/>
          </a:p>
        </p:txBody>
      </p:sp>
      <p:sp>
        <p:nvSpPr>
          <p:cNvPr id="25" name="梯形 24">
            <a:extLst>
              <a:ext uri="{FF2B5EF4-FFF2-40B4-BE49-F238E27FC236}">
                <a16:creationId xmlns:a16="http://schemas.microsoft.com/office/drawing/2014/main" id="{440B9FE6-5EE3-856D-3FDA-6041C116F4FB}"/>
              </a:ext>
            </a:extLst>
          </p:cNvPr>
          <p:cNvSpPr/>
          <p:nvPr/>
        </p:nvSpPr>
        <p:spPr bwMode="auto">
          <a:xfrm rot="5400000">
            <a:off x="2511819" y="3945024"/>
            <a:ext cx="792055" cy="36002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88CFF4-C710-898F-8451-F5918A803296}"/>
              </a:ext>
            </a:extLst>
          </p:cNvPr>
          <p:cNvCxnSpPr/>
          <p:nvPr/>
        </p:nvCxnSpPr>
        <p:spPr bwMode="auto">
          <a:xfrm>
            <a:off x="2295804" y="3978261"/>
            <a:ext cx="4320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082EABC-E0BF-E815-3C99-E5DF6D3EF287}"/>
              </a:ext>
            </a:extLst>
          </p:cNvPr>
          <p:cNvSpPr txBox="1"/>
          <p:nvPr/>
        </p:nvSpPr>
        <p:spPr>
          <a:xfrm>
            <a:off x="1847769" y="3838193"/>
            <a:ext cx="79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0.U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6817A39-51FC-1CFD-981C-D4A807472C5F}"/>
              </a:ext>
            </a:extLst>
          </p:cNvPr>
          <p:cNvCxnSpPr>
            <a:cxnSpLocks/>
            <a:stCxn id="25" idx="0"/>
          </p:cNvCxnSpPr>
          <p:nvPr/>
        </p:nvCxnSpPr>
        <p:spPr bwMode="auto">
          <a:xfrm>
            <a:off x="3087859" y="4125037"/>
            <a:ext cx="12240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440F497-5FF1-9FB8-3181-FA9F3401E926}"/>
              </a:ext>
            </a:extLst>
          </p:cNvPr>
          <p:cNvCxnSpPr/>
          <p:nvPr/>
        </p:nvCxnSpPr>
        <p:spPr bwMode="auto">
          <a:xfrm>
            <a:off x="2961850" y="3446064"/>
            <a:ext cx="0" cy="329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B34FF8C-2A8D-05E6-33A1-3537B2C929F7}"/>
              </a:ext>
            </a:extLst>
          </p:cNvPr>
          <p:cNvSpPr txBox="1"/>
          <p:nvPr/>
        </p:nvSpPr>
        <p:spPr>
          <a:xfrm>
            <a:off x="1936411" y="3146890"/>
            <a:ext cx="182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cntReg</a:t>
            </a:r>
            <a:r>
              <a:rPr lang="en-US" altLang="zh-CN" dirty="0"/>
              <a:t>===9.U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CF800E1-7C30-3707-E226-58B367D0D21C}"/>
              </a:ext>
            </a:extLst>
          </p:cNvPr>
          <p:cNvCxnSpPr>
            <a:cxnSpLocks/>
            <a:stCxn id="22" idx="2"/>
            <a:endCxn id="48" idx="3"/>
          </p:cNvCxnSpPr>
          <p:nvPr/>
        </p:nvCxnSpPr>
        <p:spPr bwMode="auto">
          <a:xfrm rot="5400000">
            <a:off x="4366112" y="2863096"/>
            <a:ext cx="1756739" cy="389532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D05B7B7-709E-7C79-EEF1-6C55F6C25B38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9888" y="4359313"/>
            <a:ext cx="0" cy="13813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E9DF8FD-0A19-3662-8487-0002D18BC71E}"/>
              </a:ext>
            </a:extLst>
          </p:cNvPr>
          <p:cNvCxnSpPr>
            <a:cxnSpLocks/>
          </p:cNvCxnSpPr>
          <p:nvPr/>
        </p:nvCxnSpPr>
        <p:spPr bwMode="auto">
          <a:xfrm>
            <a:off x="2419888" y="4359313"/>
            <a:ext cx="3079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2A1FF0-1BCA-5885-913F-FD73A78472F3}"/>
              </a:ext>
            </a:extLst>
          </p:cNvPr>
          <p:cNvCxnSpPr/>
          <p:nvPr/>
        </p:nvCxnSpPr>
        <p:spPr bwMode="auto">
          <a:xfrm flipV="1">
            <a:off x="5899051" y="4948628"/>
            <a:ext cx="0" cy="352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207D0A5-FA8E-BA1D-1F2B-F0E7E4EA1BB6}"/>
              </a:ext>
            </a:extLst>
          </p:cNvPr>
          <p:cNvSpPr txBox="1"/>
          <p:nvPr/>
        </p:nvSpPr>
        <p:spPr>
          <a:xfrm>
            <a:off x="5535714" y="5178591"/>
            <a:ext cx="93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clock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41325EE-D7A6-ABD3-29FB-04BEC0414CE4}"/>
              </a:ext>
            </a:extLst>
          </p:cNvPr>
          <p:cNvSpPr/>
          <p:nvPr/>
        </p:nvSpPr>
        <p:spPr bwMode="auto">
          <a:xfrm>
            <a:off x="2746816" y="5362936"/>
            <a:ext cx="550000" cy="6523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3C1145F-2F99-DB14-32DD-8C0A9BCE9138}"/>
              </a:ext>
            </a:extLst>
          </p:cNvPr>
          <p:cNvSpPr txBox="1"/>
          <p:nvPr/>
        </p:nvSpPr>
        <p:spPr>
          <a:xfrm>
            <a:off x="2742800" y="5571340"/>
            <a:ext cx="93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BDCE1A6-EC83-EE58-C2B1-80829C9AC605}"/>
              </a:ext>
            </a:extLst>
          </p:cNvPr>
          <p:cNvCxnSpPr>
            <a:stCxn id="50" idx="1"/>
          </p:cNvCxnSpPr>
          <p:nvPr/>
        </p:nvCxnSpPr>
        <p:spPr bwMode="auto">
          <a:xfrm flipH="1">
            <a:off x="2419888" y="5740617"/>
            <a:ext cx="3229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8342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线束</a:t>
            </a:r>
            <a:r>
              <a:rPr lang="en-US" altLang="zh-CN" dirty="0"/>
              <a:t>/</a:t>
            </a:r>
            <a:r>
              <a:rPr lang="zh-CN" altLang="en-US" dirty="0"/>
              <a:t>信号向量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2C627E9-8CF3-B927-7934-A2EC9919DCDF}"/>
              </a:ext>
            </a:extLst>
          </p:cNvPr>
          <p:cNvSpPr txBox="1">
            <a:spLocks/>
          </p:cNvSpPr>
          <p:nvPr/>
        </p:nvSpPr>
        <p:spPr bwMode="auto">
          <a:xfrm>
            <a:off x="539720" y="1160842"/>
            <a:ext cx="8064560" cy="507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总线</a:t>
            </a:r>
            <a:endParaRPr lang="en-US" altLang="zh-CN" kern="0" dirty="0"/>
          </a:p>
          <a:p>
            <a:pPr lvl="1"/>
            <a:r>
              <a:rPr lang="zh-CN" altLang="en-US" kern="0" dirty="0"/>
              <a:t>一组相关信号 </a:t>
            </a:r>
            <a:r>
              <a:rPr lang="zh-CN" altLang="en-US" sz="2000" kern="0" dirty="0"/>
              <a:t>（组合逻辑信号 或 时序逻辑信号）</a:t>
            </a:r>
            <a:endParaRPr lang="en-US" altLang="zh-CN" kern="0" dirty="0"/>
          </a:p>
          <a:p>
            <a:r>
              <a:rPr lang="zh-CN" altLang="en-US" kern="0" dirty="0"/>
              <a:t>线束</a:t>
            </a:r>
            <a:r>
              <a:rPr lang="en-US" altLang="zh-CN" kern="0" dirty="0"/>
              <a:t>bundle</a:t>
            </a:r>
          </a:p>
          <a:p>
            <a:pPr lvl="1"/>
            <a:r>
              <a:rPr lang="zh-CN" altLang="en-US" kern="0" dirty="0"/>
              <a:t>不同类型的信号集合</a:t>
            </a:r>
            <a:r>
              <a:rPr lang="en-US" altLang="zh-CN" kern="0" dirty="0"/>
              <a:t>	</a:t>
            </a:r>
            <a:r>
              <a:rPr lang="en-US" altLang="zh-CN" sz="2400" kern="0" dirty="0"/>
              <a:t>(</a:t>
            </a:r>
            <a:r>
              <a:rPr lang="zh-CN" altLang="en-US" sz="2400" kern="0" dirty="0"/>
              <a:t>类似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语言的结构体</a:t>
            </a:r>
            <a:r>
              <a:rPr lang="en-US" altLang="zh-CN" sz="2400" kern="0" dirty="0"/>
              <a:t>)</a:t>
            </a:r>
          </a:p>
          <a:p>
            <a:r>
              <a:rPr lang="zh-CN" altLang="en-US" kern="0" dirty="0">
                <a:solidFill>
                  <a:srgbClr val="000000"/>
                </a:solidFill>
                <a:latin typeface="txtt"/>
              </a:rPr>
              <a:t>信号向量</a:t>
            </a:r>
            <a:r>
              <a:rPr lang="en-US" altLang="zh-CN" kern="0" dirty="0" err="1">
                <a:solidFill>
                  <a:srgbClr val="000000"/>
                </a:solidFill>
                <a:latin typeface="txtt"/>
              </a:rPr>
              <a:t>vec</a:t>
            </a:r>
            <a:r>
              <a:rPr lang="en-US" altLang="zh-CN" kern="0" dirty="0">
                <a:solidFill>
                  <a:srgbClr val="000000"/>
                </a:solidFill>
                <a:latin typeface="txtt"/>
              </a:rPr>
              <a:t>			</a:t>
            </a:r>
            <a:r>
              <a:rPr lang="en-US" altLang="zh-CN" sz="2400" kern="0" dirty="0"/>
              <a:t>(</a:t>
            </a:r>
            <a:r>
              <a:rPr lang="zh-CN" altLang="en-US" sz="2400" kern="0" dirty="0"/>
              <a:t>类似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语言的数组</a:t>
            </a:r>
            <a:r>
              <a:rPr lang="en-US" altLang="zh-CN" sz="2400" kern="0" dirty="0"/>
              <a:t>)</a:t>
            </a:r>
            <a:endParaRPr lang="en-US" altLang="zh-CN" kern="0" dirty="0">
              <a:solidFill>
                <a:srgbClr val="000000"/>
              </a:solidFill>
              <a:latin typeface="txtt"/>
            </a:endParaRPr>
          </a:p>
          <a:p>
            <a:pPr lvl="1"/>
            <a:r>
              <a:rPr lang="zh-CN" altLang="en-US" kern="0" dirty="0">
                <a:solidFill>
                  <a:srgbClr val="000000"/>
                </a:solidFill>
                <a:latin typeface="txtt"/>
              </a:rPr>
              <a:t>相同类型的信号集合</a:t>
            </a:r>
            <a:endParaRPr lang="en-US" altLang="zh-CN" kern="0" dirty="0">
              <a:solidFill>
                <a:srgbClr val="000000"/>
              </a:solidFill>
              <a:latin typeface="txtt"/>
            </a:endParaRPr>
          </a:p>
          <a:p>
            <a:r>
              <a:rPr lang="zh-CN" altLang="en-US" kern="0" dirty="0">
                <a:solidFill>
                  <a:srgbClr val="000000"/>
                </a:solidFill>
                <a:latin typeface="txtt"/>
              </a:rPr>
              <a:t>嵌套</a:t>
            </a:r>
            <a:endParaRPr lang="en-US" altLang="zh-CN" kern="0" dirty="0">
              <a:solidFill>
                <a:srgbClr val="000000"/>
              </a:solidFill>
              <a:latin typeface="txtt"/>
            </a:endParaRPr>
          </a:p>
          <a:p>
            <a:pPr lvl="1"/>
            <a:r>
              <a:rPr lang="en-US" altLang="zh-CN" kern="0" dirty="0">
                <a:solidFill>
                  <a:srgbClr val="000000"/>
                </a:solidFill>
                <a:latin typeface="txtt"/>
              </a:rPr>
              <a:t>Bundle</a:t>
            </a:r>
            <a:r>
              <a:rPr lang="zh-CN" altLang="en-US" kern="0" dirty="0">
                <a:solidFill>
                  <a:srgbClr val="000000"/>
                </a:solidFill>
                <a:latin typeface="txtt"/>
              </a:rPr>
              <a:t>和</a:t>
            </a:r>
            <a:r>
              <a:rPr lang="en-US" altLang="zh-CN" kern="0" dirty="0" err="1">
                <a:solidFill>
                  <a:srgbClr val="000000"/>
                </a:solidFill>
                <a:latin typeface="txtt"/>
              </a:rPr>
              <a:t>vec</a:t>
            </a:r>
            <a:r>
              <a:rPr lang="zh-CN" altLang="en-US" kern="0" dirty="0">
                <a:solidFill>
                  <a:srgbClr val="000000"/>
                </a:solidFill>
                <a:latin typeface="txtt"/>
              </a:rPr>
              <a:t>可以互相嵌套</a:t>
            </a:r>
            <a:endParaRPr lang="en-US" altLang="zh-CN" kern="0" dirty="0">
              <a:solidFill>
                <a:srgbClr val="000000"/>
              </a:solidFill>
              <a:latin typeface="txtt"/>
            </a:endParaRPr>
          </a:p>
        </p:txBody>
      </p:sp>
    </p:spTree>
    <p:extLst>
      <p:ext uri="{BB962C8B-B14F-4D97-AF65-F5344CB8AC3E}">
        <p14:creationId xmlns:p14="http://schemas.microsoft.com/office/powerpoint/2010/main" val="124706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5" y="332785"/>
            <a:ext cx="518436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Bundle</a:t>
            </a:r>
            <a:r>
              <a:rPr lang="zh-CN" altLang="en-US" kern="0" dirty="0"/>
              <a:t>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68DDCF-7387-5C7A-3EE5-A85D36932F8B}"/>
              </a:ext>
            </a:extLst>
          </p:cNvPr>
          <p:cNvSpPr txBox="1"/>
          <p:nvPr/>
        </p:nvSpPr>
        <p:spPr>
          <a:xfrm>
            <a:off x="1331775" y="1620496"/>
            <a:ext cx="765821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class </a:t>
            </a:r>
            <a:r>
              <a:rPr lang="nn-NO" altLang="zh-CN" sz="2800" dirty="0">
                <a:solidFill>
                  <a:srgbClr val="FF0000"/>
                </a:solidFill>
                <a:latin typeface="txtt"/>
              </a:rPr>
              <a:t>Channel() 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extends </a:t>
            </a:r>
            <a:r>
              <a:rPr lang="nn-NO" altLang="zh-CN" sz="2800" dirty="0">
                <a:solidFill>
                  <a:srgbClr val="0070C0"/>
                </a:solidFill>
                <a:latin typeface="txtt"/>
              </a:rPr>
              <a:t>Bundle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 {</a:t>
            </a:r>
          </a:p>
          <a:p>
            <a:pPr algn="l"/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val </a:t>
            </a:r>
            <a:r>
              <a:rPr lang="nn-NO" altLang="zh-CN" sz="2800" dirty="0">
                <a:solidFill>
                  <a:srgbClr val="00B050"/>
                </a:solidFill>
                <a:latin typeface="txtt"/>
              </a:rPr>
              <a:t>data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 = UInt(32.W)</a:t>
            </a:r>
          </a:p>
          <a:p>
            <a:pPr algn="l"/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val </a:t>
            </a:r>
            <a:r>
              <a:rPr lang="nn-NO" altLang="zh-CN" sz="2800" dirty="0">
                <a:solidFill>
                  <a:srgbClr val="00B050"/>
                </a:solidFill>
                <a:latin typeface="txtt"/>
              </a:rPr>
              <a:t>valid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 = Bool()</a:t>
            </a:r>
          </a:p>
          <a:p>
            <a:pPr algn="l"/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}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90868-46B1-6190-BFF0-445EFF60064A}"/>
              </a:ext>
            </a:extLst>
          </p:cNvPr>
          <p:cNvSpPr txBox="1"/>
          <p:nvPr/>
        </p:nvSpPr>
        <p:spPr>
          <a:xfrm>
            <a:off x="1337212" y="3970670"/>
            <a:ext cx="76582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val </a:t>
            </a:r>
            <a:r>
              <a:rPr lang="nn-NO" altLang="zh-CN" sz="2800" dirty="0">
                <a:solidFill>
                  <a:srgbClr val="0070C0"/>
                </a:solidFill>
                <a:latin typeface="txtt"/>
              </a:rPr>
              <a:t>ch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 = Wire(new </a:t>
            </a:r>
            <a:r>
              <a:rPr lang="nn-NO" altLang="zh-CN" sz="2800" dirty="0">
                <a:solidFill>
                  <a:srgbClr val="FF0000"/>
                </a:solidFill>
                <a:latin typeface="txtt"/>
              </a:rPr>
              <a:t>Channel()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)</a:t>
            </a:r>
          </a:p>
          <a:p>
            <a:pPr algn="l"/>
            <a:r>
              <a:rPr lang="nn-NO" altLang="zh-CN" sz="2800" dirty="0">
                <a:solidFill>
                  <a:srgbClr val="0070C0"/>
                </a:solidFill>
                <a:latin typeface="txtt"/>
              </a:rPr>
              <a:t>ch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.</a:t>
            </a:r>
            <a:r>
              <a:rPr lang="nn-NO" altLang="zh-CN" sz="2800" dirty="0">
                <a:solidFill>
                  <a:srgbClr val="00B050"/>
                </a:solidFill>
                <a:latin typeface="txtt"/>
              </a:rPr>
              <a:t>data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 := 123.U</a:t>
            </a:r>
          </a:p>
          <a:p>
            <a:pPr algn="l"/>
            <a:r>
              <a:rPr lang="nn-NO" altLang="zh-CN" sz="2800" dirty="0">
                <a:solidFill>
                  <a:srgbClr val="0070C0"/>
                </a:solidFill>
                <a:latin typeface="txtt"/>
              </a:rPr>
              <a:t>ch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.</a:t>
            </a:r>
            <a:r>
              <a:rPr lang="nn-NO" altLang="zh-CN" sz="2800" dirty="0">
                <a:solidFill>
                  <a:srgbClr val="00B050"/>
                </a:solidFill>
                <a:latin typeface="txtt"/>
              </a:rPr>
              <a:t>valid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 := true.B</a:t>
            </a:r>
          </a:p>
          <a:p>
            <a:pPr algn="l"/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val b = </a:t>
            </a:r>
            <a:r>
              <a:rPr lang="nn-NO" altLang="zh-CN" sz="2800" dirty="0">
                <a:solidFill>
                  <a:srgbClr val="0070C0"/>
                </a:solidFill>
                <a:latin typeface="txtt"/>
              </a:rPr>
              <a:t>ch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.</a:t>
            </a:r>
            <a:r>
              <a:rPr lang="nn-NO" altLang="zh-CN" sz="2800" dirty="0">
                <a:solidFill>
                  <a:srgbClr val="00B050"/>
                </a:solidFill>
                <a:latin typeface="txtt"/>
              </a:rPr>
              <a:t>valid</a:t>
            </a:r>
          </a:p>
          <a:p>
            <a:pPr algn="l"/>
            <a:endParaRPr lang="nn-NO" altLang="zh-CN" sz="2000" dirty="0">
              <a:solidFill>
                <a:srgbClr val="000000"/>
              </a:solidFill>
              <a:latin typeface="txtt"/>
            </a:endParaRPr>
          </a:p>
          <a:p>
            <a:pPr algn="l"/>
            <a:r>
              <a:rPr lang="en-US" altLang="zh-CN" sz="28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800" dirty="0">
                <a:solidFill>
                  <a:srgbClr val="000000"/>
                </a:solidFill>
                <a:latin typeface="txtt"/>
              </a:rPr>
              <a:t> channel = </a:t>
            </a:r>
            <a:r>
              <a:rPr lang="en-US" altLang="zh-CN" sz="2800" dirty="0" err="1">
                <a:solidFill>
                  <a:srgbClr val="0070C0"/>
                </a:solidFill>
                <a:latin typeface="txtt"/>
              </a:rPr>
              <a:t>ch</a:t>
            </a:r>
            <a:endParaRPr lang="zh-CN" altLang="en-US" sz="2800" dirty="0">
              <a:solidFill>
                <a:srgbClr val="0070C0"/>
              </a:solidFill>
              <a:latin typeface="txt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9060D-61F1-538C-E4B7-5451C8ADF7B2}"/>
              </a:ext>
            </a:extLst>
          </p:cNvPr>
          <p:cNvSpPr txBox="1">
            <a:spLocks/>
          </p:cNvSpPr>
          <p:nvPr/>
        </p:nvSpPr>
        <p:spPr bwMode="auto">
          <a:xfrm>
            <a:off x="539720" y="1160843"/>
            <a:ext cx="5760400" cy="298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定义</a:t>
            </a:r>
            <a:r>
              <a:rPr lang="en-US" altLang="zh-CN" kern="0" dirty="0"/>
              <a:t>Bundle</a:t>
            </a:r>
          </a:p>
          <a:p>
            <a:endParaRPr lang="en-US" altLang="zh-CN" kern="0" dirty="0"/>
          </a:p>
          <a:p>
            <a:endParaRPr lang="en-US" altLang="zh-CN" kern="0" dirty="0"/>
          </a:p>
          <a:p>
            <a:endParaRPr lang="en-US" altLang="zh-CN" kern="0" dirty="0"/>
          </a:p>
          <a:p>
            <a:r>
              <a:rPr lang="zh-CN" altLang="en-US" kern="0" dirty="0"/>
              <a:t>使用</a:t>
            </a:r>
            <a:r>
              <a:rPr lang="en-US" altLang="zh-CN" kern="0" dirty="0"/>
              <a:t>Bundle</a:t>
            </a:r>
          </a:p>
        </p:txBody>
      </p:sp>
    </p:spTree>
    <p:extLst>
      <p:ext uri="{BB962C8B-B14F-4D97-AF65-F5344CB8AC3E}">
        <p14:creationId xmlns:p14="http://schemas.microsoft.com/office/powerpoint/2010/main" val="362175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数字信号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D1B99-6228-5171-C440-896D08CA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20" y="1125858"/>
            <a:ext cx="8416320" cy="4679308"/>
          </a:xfrm>
        </p:spPr>
        <p:txBody>
          <a:bodyPr/>
          <a:lstStyle/>
          <a:p>
            <a:r>
              <a:rPr lang="zh-CN" altLang="en-US" dirty="0"/>
              <a:t>数字信号</a:t>
            </a:r>
            <a:endParaRPr lang="en-US" altLang="zh-CN" dirty="0"/>
          </a:p>
          <a:p>
            <a:pPr lvl="1"/>
            <a:r>
              <a:rPr lang="en-US" altLang="zh-CN" dirty="0"/>
              <a:t>Val</a:t>
            </a:r>
          </a:p>
          <a:p>
            <a:pPr lvl="1"/>
            <a:r>
              <a:rPr lang="zh-CN" altLang="en-US" dirty="0"/>
              <a:t>区别于</a:t>
            </a:r>
            <a:r>
              <a:rPr lang="en-US" altLang="zh-CN" dirty="0"/>
              <a:t>Var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信号数值类型</a:t>
            </a:r>
            <a:endParaRPr lang="en-US" altLang="zh-CN" dirty="0"/>
          </a:p>
          <a:p>
            <a:r>
              <a:rPr lang="zh-CN" altLang="en-US" dirty="0"/>
              <a:t>组合逻辑信号</a:t>
            </a:r>
            <a:endParaRPr lang="en-US" altLang="zh-CN" dirty="0"/>
          </a:p>
          <a:p>
            <a:r>
              <a:rPr lang="zh-CN" altLang="en-US" dirty="0"/>
              <a:t>时序逻辑信号</a:t>
            </a:r>
            <a:endParaRPr lang="en-US" altLang="zh-CN" dirty="0"/>
          </a:p>
          <a:p>
            <a:r>
              <a:rPr lang="zh-CN" altLang="en-US" dirty="0"/>
              <a:t>总线</a:t>
            </a:r>
            <a:r>
              <a:rPr lang="en-US" altLang="zh-CN" dirty="0"/>
              <a:t>/</a:t>
            </a:r>
            <a:r>
              <a:rPr lang="zh-CN" altLang="en-US" dirty="0"/>
              <a:t>线束</a:t>
            </a:r>
            <a:r>
              <a:rPr lang="en-US" altLang="zh-CN" dirty="0"/>
              <a:t>/</a:t>
            </a:r>
            <a:r>
              <a:rPr lang="zh-CN" altLang="en-US" dirty="0"/>
              <a:t>信号数组（向量）</a:t>
            </a:r>
          </a:p>
        </p:txBody>
      </p:sp>
    </p:spTree>
    <p:extLst>
      <p:ext uri="{BB962C8B-B14F-4D97-AF65-F5344CB8AC3E}">
        <p14:creationId xmlns:p14="http://schemas.microsoft.com/office/powerpoint/2010/main" val="7424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5" y="332785"/>
            <a:ext cx="518436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 err="1"/>
              <a:t>Vec</a:t>
            </a:r>
            <a:r>
              <a:rPr lang="zh-CN" altLang="en-US" kern="0" dirty="0"/>
              <a:t>示例</a:t>
            </a:r>
            <a:r>
              <a:rPr lang="en-US" altLang="zh-CN" kern="0" dirty="0"/>
              <a:t>(Wire)</a:t>
            </a:r>
            <a:endParaRPr lang="zh-CN" altLang="en-US" kern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68DDCF-7387-5C7A-3EE5-A85D36932F8B}"/>
              </a:ext>
            </a:extLst>
          </p:cNvPr>
          <p:cNvSpPr txBox="1"/>
          <p:nvPr/>
        </p:nvSpPr>
        <p:spPr>
          <a:xfrm>
            <a:off x="1331775" y="1740229"/>
            <a:ext cx="7658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0" i="0" u="none" strike="noStrike" baseline="0" dirty="0" err="1">
                <a:latin typeface="txtt"/>
              </a:rPr>
              <a:t>val</a:t>
            </a:r>
            <a:r>
              <a:rPr lang="en-US" altLang="zh-CN" sz="2800" b="0" i="0" u="none" strike="noStrike" baseline="0" dirty="0">
                <a:latin typeface="txtt"/>
              </a:rPr>
              <a:t> </a:t>
            </a:r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txtt"/>
              </a:rPr>
              <a:t>v</a:t>
            </a:r>
            <a:r>
              <a:rPr lang="en-US" altLang="zh-CN" sz="2800" b="0" i="0" u="none" strike="noStrike" baseline="0" dirty="0">
                <a:latin typeface="txtt"/>
              </a:rPr>
              <a:t> = Wire(</a:t>
            </a:r>
            <a:r>
              <a:rPr lang="en-US" altLang="zh-CN" sz="2800" b="0" i="0" u="none" strike="noStrike" baseline="0" dirty="0" err="1">
                <a:solidFill>
                  <a:srgbClr val="0070C0"/>
                </a:solidFill>
                <a:latin typeface="txtt"/>
              </a:rPr>
              <a:t>Vec</a:t>
            </a:r>
            <a:r>
              <a:rPr lang="en-US" altLang="zh-CN" sz="2800" b="0" i="0" u="none" strike="noStrike" baseline="0" dirty="0">
                <a:latin typeface="txtt"/>
              </a:rPr>
              <a:t>(3, </a:t>
            </a:r>
            <a:r>
              <a:rPr lang="en-US" altLang="zh-CN" sz="2800" b="0" i="0" u="none" strike="noStrike" baseline="0" dirty="0" err="1">
                <a:latin typeface="txtt"/>
              </a:rPr>
              <a:t>UInt</a:t>
            </a:r>
            <a:r>
              <a:rPr lang="en-US" altLang="zh-CN" sz="2800" b="0" i="0" u="none" strike="noStrike" baseline="0" dirty="0">
                <a:latin typeface="txtt"/>
              </a:rPr>
              <a:t>(4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xtt"/>
              </a:rPr>
              <a:t>.W)))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90868-46B1-6190-BFF0-445EFF60064A}"/>
              </a:ext>
            </a:extLst>
          </p:cNvPr>
          <p:cNvSpPr txBox="1"/>
          <p:nvPr/>
        </p:nvSpPr>
        <p:spPr>
          <a:xfrm>
            <a:off x="1337212" y="3079417"/>
            <a:ext cx="76582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altLang="zh-CN" sz="2800" dirty="0">
                <a:solidFill>
                  <a:srgbClr val="000000"/>
                </a:solidFill>
                <a:latin typeface="txtt"/>
              </a:rPr>
              <a:t>v(</a:t>
            </a:r>
            <a:r>
              <a:rPr lang="pl-PL" altLang="zh-CN" sz="2800" dirty="0">
                <a:solidFill>
                  <a:srgbClr val="000000"/>
                </a:solidFill>
                <a:highlight>
                  <a:srgbClr val="FFFF00"/>
                </a:highlight>
                <a:latin typeface="txtt"/>
              </a:rPr>
              <a:t>0</a:t>
            </a:r>
            <a:r>
              <a:rPr lang="pl-PL" altLang="zh-CN" sz="2800" dirty="0">
                <a:solidFill>
                  <a:srgbClr val="000000"/>
                </a:solidFill>
                <a:latin typeface="txtt"/>
              </a:rPr>
              <a:t>) := 1.U</a:t>
            </a:r>
          </a:p>
          <a:p>
            <a:pPr algn="l"/>
            <a:r>
              <a:rPr lang="pl-PL" altLang="zh-CN" sz="2800" dirty="0">
                <a:solidFill>
                  <a:srgbClr val="000000"/>
                </a:solidFill>
                <a:latin typeface="txtt"/>
              </a:rPr>
              <a:t>v(</a:t>
            </a:r>
            <a:r>
              <a:rPr lang="pl-PL" altLang="zh-CN" sz="2800" dirty="0">
                <a:solidFill>
                  <a:srgbClr val="000000"/>
                </a:solidFill>
                <a:highlight>
                  <a:srgbClr val="FFFF00"/>
                </a:highlight>
                <a:latin typeface="txtt"/>
              </a:rPr>
              <a:t>1</a:t>
            </a:r>
            <a:r>
              <a:rPr lang="pl-PL" altLang="zh-CN" sz="2800" dirty="0">
                <a:solidFill>
                  <a:srgbClr val="000000"/>
                </a:solidFill>
                <a:latin typeface="txtt"/>
              </a:rPr>
              <a:t>) := 3.U</a:t>
            </a:r>
          </a:p>
          <a:p>
            <a:pPr algn="l"/>
            <a:r>
              <a:rPr lang="pl-PL" altLang="zh-CN" sz="2800" dirty="0">
                <a:solidFill>
                  <a:srgbClr val="000000"/>
                </a:solidFill>
                <a:latin typeface="txtt"/>
              </a:rPr>
              <a:t>v(</a:t>
            </a:r>
            <a:r>
              <a:rPr lang="pl-PL" altLang="zh-CN" sz="2800" dirty="0">
                <a:solidFill>
                  <a:srgbClr val="000000"/>
                </a:solidFill>
                <a:highlight>
                  <a:srgbClr val="FFFF00"/>
                </a:highlight>
                <a:latin typeface="txtt"/>
              </a:rPr>
              <a:t>2</a:t>
            </a:r>
            <a:r>
              <a:rPr lang="pl-PL" altLang="zh-CN" sz="2800" dirty="0">
                <a:solidFill>
                  <a:srgbClr val="000000"/>
                </a:solidFill>
                <a:latin typeface="txtt"/>
              </a:rPr>
              <a:t>) := 5.U</a:t>
            </a:r>
            <a:endParaRPr lang="en-US" altLang="zh-CN" sz="2800" dirty="0">
              <a:solidFill>
                <a:srgbClr val="000000"/>
              </a:solidFill>
              <a:latin typeface="txtt"/>
            </a:endParaRPr>
          </a:p>
          <a:p>
            <a:pPr algn="l"/>
            <a:endParaRPr lang="pl-PL" altLang="zh-CN" sz="2800" dirty="0">
              <a:solidFill>
                <a:srgbClr val="000000"/>
              </a:solidFill>
              <a:latin typeface="txtt"/>
            </a:endParaRPr>
          </a:p>
          <a:p>
            <a:pPr algn="l"/>
            <a:r>
              <a:rPr lang="pl-PL" altLang="zh-CN" sz="2800" dirty="0">
                <a:solidFill>
                  <a:srgbClr val="000000"/>
                </a:solidFill>
                <a:latin typeface="txtt"/>
              </a:rPr>
              <a:t>val idx = 1.U(2.W)</a:t>
            </a:r>
            <a:endParaRPr lang="en-US" altLang="zh-CN" sz="2800" dirty="0">
              <a:solidFill>
                <a:srgbClr val="000000"/>
              </a:solidFill>
              <a:latin typeface="txtt"/>
            </a:endParaRPr>
          </a:p>
          <a:p>
            <a:pPr algn="l"/>
            <a:r>
              <a:rPr lang="en-US" altLang="zh-CN" sz="28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800" dirty="0">
                <a:solidFill>
                  <a:srgbClr val="000000"/>
                </a:solidFill>
                <a:latin typeface="txtt"/>
              </a:rPr>
              <a:t> a = v(</a:t>
            </a:r>
            <a:r>
              <a:rPr lang="en-US" altLang="zh-CN" sz="2800" dirty="0" err="1">
                <a:solidFill>
                  <a:srgbClr val="000000"/>
                </a:solidFill>
                <a:latin typeface="txtt"/>
              </a:rPr>
              <a:t>idx</a:t>
            </a:r>
            <a:r>
              <a:rPr lang="en-US" altLang="zh-CN" sz="2800" dirty="0">
                <a:solidFill>
                  <a:srgbClr val="000000"/>
                </a:solidFill>
                <a:latin typeface="txtt"/>
              </a:rPr>
              <a:t>)</a:t>
            </a:r>
            <a:endParaRPr lang="zh-CN" altLang="en-US" sz="2800" dirty="0">
              <a:solidFill>
                <a:srgbClr val="000000"/>
              </a:solidFill>
              <a:latin typeface="txt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9060D-61F1-538C-E4B7-5451C8ADF7B2}"/>
              </a:ext>
            </a:extLst>
          </p:cNvPr>
          <p:cNvSpPr txBox="1">
            <a:spLocks/>
          </p:cNvSpPr>
          <p:nvPr/>
        </p:nvSpPr>
        <p:spPr bwMode="auto">
          <a:xfrm>
            <a:off x="539720" y="1160843"/>
            <a:ext cx="4248296" cy="172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定义线网</a:t>
            </a:r>
            <a:r>
              <a:rPr lang="en-US" altLang="zh-CN" kern="0" dirty="0"/>
              <a:t>Wire</a:t>
            </a:r>
            <a:r>
              <a:rPr lang="zh-CN" altLang="en-US" kern="0" dirty="0"/>
              <a:t>的</a:t>
            </a:r>
            <a:r>
              <a:rPr lang="en-US" altLang="zh-CN" kern="0" dirty="0" err="1"/>
              <a:t>Vec</a:t>
            </a:r>
            <a:endParaRPr lang="en-US" altLang="zh-CN" kern="0" dirty="0"/>
          </a:p>
          <a:p>
            <a:endParaRPr lang="en-US" altLang="zh-CN" kern="0" dirty="0"/>
          </a:p>
          <a:p>
            <a:r>
              <a:rPr lang="zh-CN" altLang="en-US" kern="0" dirty="0"/>
              <a:t>使用</a:t>
            </a:r>
            <a:r>
              <a:rPr lang="en-US" altLang="zh-CN" kern="0" dirty="0" err="1"/>
              <a:t>Vec</a:t>
            </a:r>
            <a:r>
              <a:rPr lang="zh-CN" altLang="en-US" sz="2400" kern="0" dirty="0"/>
              <a:t>（按索引访问）</a:t>
            </a:r>
            <a:endParaRPr lang="en-US" altLang="zh-CN" kern="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D723F-3A80-EE57-1B06-80AE87A9DDA1}"/>
              </a:ext>
            </a:extLst>
          </p:cNvPr>
          <p:cNvSpPr txBox="1">
            <a:spLocks/>
          </p:cNvSpPr>
          <p:nvPr/>
        </p:nvSpPr>
        <p:spPr bwMode="auto">
          <a:xfrm>
            <a:off x="4788016" y="4653085"/>
            <a:ext cx="3960274" cy="151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400" kern="0" dirty="0">
                <a:solidFill>
                  <a:srgbClr val="00B050"/>
                </a:solidFill>
              </a:rPr>
              <a:t>对于线网</a:t>
            </a:r>
            <a:r>
              <a:rPr lang="en-US" altLang="zh-CN" sz="2400" kern="0" dirty="0">
                <a:solidFill>
                  <a:srgbClr val="00B050"/>
                </a:solidFill>
              </a:rPr>
              <a:t>Wire</a:t>
            </a:r>
            <a:r>
              <a:rPr lang="zh-CN" altLang="en-US" sz="2400" kern="0" dirty="0">
                <a:solidFill>
                  <a:srgbClr val="00B050"/>
                </a:solidFill>
              </a:rPr>
              <a:t>的</a:t>
            </a:r>
            <a:r>
              <a:rPr lang="en-US" altLang="zh-CN" sz="2400" kern="0" dirty="0" err="1">
                <a:solidFill>
                  <a:srgbClr val="00B050"/>
                </a:solidFill>
              </a:rPr>
              <a:t>Vec</a:t>
            </a:r>
            <a:endParaRPr lang="en-US" altLang="zh-CN" sz="24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400" kern="0" dirty="0">
                <a:solidFill>
                  <a:srgbClr val="00B050"/>
                </a:solidFill>
              </a:rPr>
              <a:t>本质上是一组信号和复选器</a:t>
            </a:r>
            <a:endParaRPr lang="en-US" altLang="zh-CN" sz="2400" kern="0" dirty="0">
              <a:solidFill>
                <a:srgbClr val="00B050"/>
              </a:solidFill>
            </a:endParaRPr>
          </a:p>
          <a:p>
            <a:pPr lvl="1"/>
            <a:r>
              <a:rPr lang="zh-CN" altLang="en-US" sz="2000" kern="0" dirty="0">
                <a:solidFill>
                  <a:srgbClr val="00B050"/>
                </a:solidFill>
              </a:rPr>
              <a:t>根据索引来选则信号</a:t>
            </a:r>
            <a:endParaRPr lang="en-US" altLang="zh-CN" sz="2000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5" y="332785"/>
            <a:ext cx="518436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 err="1"/>
              <a:t>Vec</a:t>
            </a:r>
            <a:r>
              <a:rPr lang="zh-CN" altLang="en-US" kern="0" dirty="0"/>
              <a:t>示例</a:t>
            </a:r>
            <a:r>
              <a:rPr lang="en-US" altLang="zh-CN" kern="0" dirty="0"/>
              <a:t>(Register)</a:t>
            </a:r>
            <a:endParaRPr lang="zh-CN" altLang="en-US" kern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68DDCF-7387-5C7A-3EE5-A85D36932F8B}"/>
              </a:ext>
            </a:extLst>
          </p:cNvPr>
          <p:cNvSpPr txBox="1"/>
          <p:nvPr/>
        </p:nvSpPr>
        <p:spPr>
          <a:xfrm>
            <a:off x="1331775" y="1740229"/>
            <a:ext cx="7658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2800" dirty="0"/>
              <a:t>val </a:t>
            </a:r>
            <a:r>
              <a:rPr lang="nn-NO" altLang="zh-CN" sz="2800" dirty="0">
                <a:solidFill>
                  <a:srgbClr val="FF0000"/>
                </a:solidFill>
              </a:rPr>
              <a:t>registerFile</a:t>
            </a:r>
            <a:r>
              <a:rPr lang="nn-NO" altLang="zh-CN" sz="2800" dirty="0"/>
              <a:t> = Reg(Vec(32, UInt(32.W)))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90868-46B1-6190-BFF0-445EFF60064A}"/>
              </a:ext>
            </a:extLst>
          </p:cNvPr>
          <p:cNvSpPr txBox="1"/>
          <p:nvPr/>
        </p:nvSpPr>
        <p:spPr>
          <a:xfrm>
            <a:off x="1337212" y="3970671"/>
            <a:ext cx="76582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registerFile(</a:t>
            </a:r>
            <a:r>
              <a:rPr lang="nn-NO" altLang="zh-CN" sz="2800" dirty="0">
                <a:solidFill>
                  <a:srgbClr val="000000"/>
                </a:solidFill>
                <a:highlight>
                  <a:srgbClr val="FFFF00"/>
                </a:highlight>
                <a:latin typeface="txtt"/>
              </a:rPr>
              <a:t>idx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) := dIn</a:t>
            </a:r>
          </a:p>
          <a:p>
            <a:pPr algn="l"/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val dOut = registerFile(</a:t>
            </a:r>
            <a:r>
              <a:rPr lang="nn-NO" altLang="zh-CN" sz="2800" dirty="0">
                <a:solidFill>
                  <a:srgbClr val="000000"/>
                </a:solidFill>
                <a:highlight>
                  <a:srgbClr val="FFFF00"/>
                </a:highlight>
                <a:latin typeface="txtt"/>
              </a:rPr>
              <a:t>idx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)</a:t>
            </a:r>
            <a:endParaRPr lang="zh-CN" altLang="en-US" sz="2800" dirty="0">
              <a:solidFill>
                <a:srgbClr val="000000"/>
              </a:solidFill>
              <a:latin typeface="txt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9060D-61F1-538C-E4B7-5451C8ADF7B2}"/>
              </a:ext>
            </a:extLst>
          </p:cNvPr>
          <p:cNvSpPr txBox="1">
            <a:spLocks/>
          </p:cNvSpPr>
          <p:nvPr/>
        </p:nvSpPr>
        <p:spPr bwMode="auto">
          <a:xfrm>
            <a:off x="539719" y="1160843"/>
            <a:ext cx="6120425" cy="172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定义寄存器</a:t>
            </a:r>
            <a:r>
              <a:rPr lang="en-US" altLang="zh-CN" kern="0" dirty="0"/>
              <a:t>Register</a:t>
            </a:r>
            <a:r>
              <a:rPr lang="zh-CN" altLang="en-US" kern="0" dirty="0"/>
              <a:t>的</a:t>
            </a:r>
            <a:r>
              <a:rPr lang="en-US" altLang="zh-CN" kern="0" dirty="0" err="1"/>
              <a:t>Vec</a:t>
            </a:r>
            <a:endParaRPr lang="en-US" altLang="zh-CN" kern="0" dirty="0"/>
          </a:p>
          <a:p>
            <a:endParaRPr lang="en-US" altLang="zh-CN" kern="0" dirty="0"/>
          </a:p>
          <a:p>
            <a:endParaRPr lang="en-US" altLang="zh-CN" kern="0" dirty="0"/>
          </a:p>
          <a:p>
            <a:r>
              <a:rPr lang="zh-CN" altLang="en-US" kern="0" dirty="0"/>
              <a:t>使用</a:t>
            </a:r>
            <a:r>
              <a:rPr lang="en-US" altLang="zh-CN" kern="0" dirty="0" err="1"/>
              <a:t>Vec</a:t>
            </a:r>
            <a:r>
              <a:rPr lang="zh-CN" altLang="en-US" sz="2400" kern="0" dirty="0"/>
              <a:t>（按索引访问）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892806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F6B261-D1EA-FAA0-9E8B-9645CEBC4A9D}"/>
              </a:ext>
            </a:extLst>
          </p:cNvPr>
          <p:cNvSpPr txBox="1">
            <a:spLocks/>
          </p:cNvSpPr>
          <p:nvPr/>
        </p:nvSpPr>
        <p:spPr bwMode="auto">
          <a:xfrm>
            <a:off x="683730" y="1196737"/>
            <a:ext cx="4752329" cy="151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400" kern="0" dirty="0">
                <a:solidFill>
                  <a:srgbClr val="00B050"/>
                </a:solidFill>
              </a:rPr>
              <a:t>对于寄存器</a:t>
            </a:r>
            <a:r>
              <a:rPr lang="en-US" altLang="zh-CN" sz="2400" kern="0" dirty="0">
                <a:solidFill>
                  <a:srgbClr val="00B050"/>
                </a:solidFill>
              </a:rPr>
              <a:t>Register</a:t>
            </a:r>
            <a:r>
              <a:rPr lang="zh-CN" altLang="en-US" sz="2400" kern="0" dirty="0">
                <a:solidFill>
                  <a:srgbClr val="00B050"/>
                </a:solidFill>
              </a:rPr>
              <a:t>的</a:t>
            </a:r>
            <a:r>
              <a:rPr lang="en-US" altLang="zh-CN" sz="2400" kern="0" dirty="0" err="1">
                <a:solidFill>
                  <a:srgbClr val="00B050"/>
                </a:solidFill>
              </a:rPr>
              <a:t>Vec</a:t>
            </a:r>
            <a:endParaRPr lang="en-US" altLang="zh-CN" sz="24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400" kern="0" dirty="0">
                <a:solidFill>
                  <a:srgbClr val="00B050"/>
                </a:solidFill>
              </a:rPr>
              <a:t>本质上是一组寄存器和复选器</a:t>
            </a:r>
            <a:endParaRPr lang="en-US" altLang="zh-CN" sz="2400" kern="0" dirty="0">
              <a:solidFill>
                <a:srgbClr val="00B050"/>
              </a:solidFill>
            </a:endParaRPr>
          </a:p>
          <a:p>
            <a:pPr lvl="1"/>
            <a:r>
              <a:rPr lang="zh-CN" altLang="en-US" sz="2000" kern="0" dirty="0">
                <a:solidFill>
                  <a:srgbClr val="00B050"/>
                </a:solidFill>
              </a:rPr>
              <a:t>根据索引来选择寄存器</a:t>
            </a:r>
            <a:endParaRPr lang="en-US" altLang="zh-CN" sz="2000" kern="0" dirty="0">
              <a:solidFill>
                <a:srgbClr val="00B05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CCA17A-D874-2854-0C53-B634AACF0158}"/>
              </a:ext>
            </a:extLst>
          </p:cNvPr>
          <p:cNvGrpSpPr/>
          <p:nvPr/>
        </p:nvGrpSpPr>
        <p:grpSpPr>
          <a:xfrm>
            <a:off x="611725" y="2132910"/>
            <a:ext cx="8204829" cy="4320408"/>
            <a:chOff x="611725" y="2132910"/>
            <a:chExt cx="8204829" cy="432040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136E3B7-A108-43F0-00D4-95CFD0380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1850" y="2132910"/>
              <a:ext cx="6374485" cy="432040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2EA848D-025D-B4CD-B61B-5AACCAB378DB}"/>
                </a:ext>
              </a:extLst>
            </p:cNvPr>
            <p:cNvSpPr txBox="1"/>
            <p:nvPr/>
          </p:nvSpPr>
          <p:spPr>
            <a:xfrm>
              <a:off x="611725" y="5179113"/>
              <a:ext cx="475233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nn-NO" altLang="zh-CN" sz="2800" dirty="0">
                  <a:solidFill>
                    <a:srgbClr val="000000"/>
                  </a:solidFill>
                  <a:latin typeface="txtt"/>
                </a:rPr>
                <a:t>registerFile(</a:t>
              </a:r>
              <a:r>
                <a:rPr lang="nn-NO" altLang="zh-CN" sz="2800" dirty="0">
                  <a:solidFill>
                    <a:srgbClr val="000000"/>
                  </a:solidFill>
                  <a:highlight>
                    <a:srgbClr val="FFFF00"/>
                  </a:highlight>
                  <a:latin typeface="txtt"/>
                </a:rPr>
                <a:t>idx</a:t>
              </a:r>
              <a:r>
                <a:rPr lang="nn-NO" altLang="zh-CN" sz="2800" dirty="0">
                  <a:solidFill>
                    <a:srgbClr val="000000"/>
                  </a:solidFill>
                  <a:latin typeface="txtt"/>
                </a:rPr>
                <a:t>) := dIn</a:t>
              </a:r>
            </a:p>
            <a:p>
              <a:pPr algn="l"/>
              <a:r>
                <a:rPr lang="nn-NO" altLang="zh-CN" sz="2800" dirty="0">
                  <a:solidFill>
                    <a:srgbClr val="000000"/>
                  </a:solidFill>
                  <a:latin typeface="txtt"/>
                </a:rPr>
                <a:t>val dOut = registerFile(</a:t>
              </a:r>
              <a:r>
                <a:rPr lang="nn-NO" altLang="zh-CN" sz="2800" dirty="0">
                  <a:solidFill>
                    <a:srgbClr val="000000"/>
                  </a:solidFill>
                  <a:highlight>
                    <a:srgbClr val="FFFF00"/>
                  </a:highlight>
                  <a:latin typeface="txtt"/>
                </a:rPr>
                <a:t>idx</a:t>
              </a:r>
              <a:r>
                <a:rPr lang="nn-NO" altLang="zh-CN" sz="2800" dirty="0">
                  <a:solidFill>
                    <a:srgbClr val="000000"/>
                  </a:solidFill>
                  <a:latin typeface="txtt"/>
                </a:rPr>
                <a:t>)</a:t>
              </a:r>
              <a:endParaRPr lang="zh-CN" altLang="en-US" sz="2800" dirty="0">
                <a:solidFill>
                  <a:srgbClr val="000000"/>
                </a:solidFill>
                <a:latin typeface="txtt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A099C40D-0944-BD71-4F2F-FB544362F914}"/>
                </a:ext>
              </a:extLst>
            </p:cNvPr>
            <p:cNvSpPr/>
            <p:nvPr/>
          </p:nvSpPr>
          <p:spPr bwMode="auto">
            <a:xfrm>
              <a:off x="1769547" y="3306854"/>
              <a:ext cx="1186595" cy="1936455"/>
            </a:xfrm>
            <a:custGeom>
              <a:avLst/>
              <a:gdLst>
                <a:gd name="connsiteX0" fmla="*/ 1186595 w 1186595"/>
                <a:gd name="connsiteY0" fmla="*/ 320598 h 1936455"/>
                <a:gd name="connsiteX1" fmla="*/ 9149 w 1186595"/>
                <a:gd name="connsiteY1" fmla="*/ 120182 h 1936455"/>
                <a:gd name="connsiteX2" fmla="*/ 735658 w 1186595"/>
                <a:gd name="connsiteY2" fmla="*/ 1936455 h 193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6595" h="1936455">
                  <a:moveTo>
                    <a:pt x="1186595" y="320598"/>
                  </a:moveTo>
                  <a:cubicBezTo>
                    <a:pt x="635450" y="85735"/>
                    <a:pt x="84305" y="-149127"/>
                    <a:pt x="9149" y="120182"/>
                  </a:cubicBezTo>
                  <a:cubicBezTo>
                    <a:pt x="-66007" y="389491"/>
                    <a:pt x="334825" y="1162973"/>
                    <a:pt x="735658" y="1936455"/>
                  </a:cubicBezTo>
                </a:path>
              </a:pathLst>
            </a:custGeom>
            <a:noFill/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D2B87CD-3067-A810-6692-332BB87026EC}"/>
                </a:ext>
              </a:extLst>
            </p:cNvPr>
            <p:cNvSpPr/>
            <p:nvPr/>
          </p:nvSpPr>
          <p:spPr bwMode="auto">
            <a:xfrm>
              <a:off x="4709786" y="3652504"/>
              <a:ext cx="4106768" cy="2491505"/>
            </a:xfrm>
            <a:custGeom>
              <a:avLst/>
              <a:gdLst>
                <a:gd name="connsiteX0" fmla="*/ 3043825 w 4106768"/>
                <a:gd name="connsiteY0" fmla="*/ 0 h 2491505"/>
                <a:gd name="connsiteX1" fmla="*/ 3933173 w 4106768"/>
                <a:gd name="connsiteY1" fmla="*/ 2217107 h 2491505"/>
                <a:gd name="connsiteX2" fmla="*/ 0 w 4106768"/>
                <a:gd name="connsiteY2" fmla="*/ 2379945 h 249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6768" h="2491505">
                  <a:moveTo>
                    <a:pt x="3043825" y="0"/>
                  </a:moveTo>
                  <a:cubicBezTo>
                    <a:pt x="3742151" y="910225"/>
                    <a:pt x="4440477" y="1820450"/>
                    <a:pt x="3933173" y="2217107"/>
                  </a:cubicBezTo>
                  <a:cubicBezTo>
                    <a:pt x="3425869" y="2613765"/>
                    <a:pt x="1712934" y="2496855"/>
                    <a:pt x="0" y="2379945"/>
                  </a:cubicBezTo>
                </a:path>
              </a:pathLst>
            </a:custGeom>
            <a:noFill/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06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468DDCF-7387-5C7A-3EE5-A85D36932F8B}"/>
              </a:ext>
            </a:extLst>
          </p:cNvPr>
          <p:cNvSpPr txBox="1"/>
          <p:nvPr/>
        </p:nvSpPr>
        <p:spPr>
          <a:xfrm>
            <a:off x="1331775" y="1740229"/>
            <a:ext cx="76582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2800" dirty="0"/>
              <a:t>val initReg = </a:t>
            </a:r>
          </a:p>
          <a:p>
            <a:pPr algn="l"/>
            <a:r>
              <a:rPr lang="nn-NO" altLang="zh-CN" sz="2800" dirty="0"/>
              <a:t>	RegInit(VecInit (0.U(3.W), 1.U, 2.U))</a:t>
            </a:r>
          </a:p>
          <a:p>
            <a:pPr algn="l"/>
            <a:endParaRPr lang="nn-NO" altLang="zh-CN" sz="2800" dirty="0"/>
          </a:p>
          <a:p>
            <a:pPr algn="l"/>
            <a:r>
              <a:rPr lang="nn-NO" altLang="zh-CN" sz="2800" dirty="0"/>
              <a:t>val resetVal = initReg(sel)</a:t>
            </a:r>
          </a:p>
          <a:p>
            <a:pPr algn="l"/>
            <a:r>
              <a:rPr lang="nn-NO" altLang="zh-CN" sz="2800" dirty="0"/>
              <a:t>initReg (0) := d</a:t>
            </a:r>
          </a:p>
          <a:p>
            <a:pPr algn="l"/>
            <a:r>
              <a:rPr lang="nn-NO" altLang="zh-CN" sz="2800" dirty="0"/>
              <a:t>initReg (1) := e</a:t>
            </a:r>
          </a:p>
          <a:p>
            <a:pPr algn="l"/>
            <a:r>
              <a:rPr lang="nn-NO" altLang="zh-CN" sz="2800" dirty="0"/>
              <a:t>initReg (2) := f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90868-46B1-6190-BFF0-445EFF60064A}"/>
              </a:ext>
            </a:extLst>
          </p:cNvPr>
          <p:cNvSpPr txBox="1"/>
          <p:nvPr/>
        </p:nvSpPr>
        <p:spPr>
          <a:xfrm>
            <a:off x="971750" y="4997270"/>
            <a:ext cx="76582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registerFile(</a:t>
            </a:r>
            <a:r>
              <a:rPr lang="nn-NO" altLang="zh-CN" sz="2800" dirty="0">
                <a:solidFill>
                  <a:srgbClr val="000000"/>
                </a:solidFill>
                <a:highlight>
                  <a:srgbClr val="FFFF00"/>
                </a:highlight>
                <a:latin typeface="txtt"/>
              </a:rPr>
              <a:t>idx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) := dIn</a:t>
            </a:r>
          </a:p>
          <a:p>
            <a:pPr algn="l"/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val dOut = registerFile(</a:t>
            </a:r>
            <a:r>
              <a:rPr lang="nn-NO" altLang="zh-CN" sz="2800" dirty="0">
                <a:solidFill>
                  <a:srgbClr val="000000"/>
                </a:solidFill>
                <a:highlight>
                  <a:srgbClr val="FFFF00"/>
                </a:highlight>
                <a:latin typeface="txtt"/>
              </a:rPr>
              <a:t>idx</a:t>
            </a:r>
            <a:r>
              <a:rPr lang="nn-NO" altLang="zh-CN" sz="2800" dirty="0">
                <a:solidFill>
                  <a:srgbClr val="000000"/>
                </a:solidFill>
                <a:latin typeface="txtt"/>
              </a:rPr>
              <a:t>)</a:t>
            </a:r>
            <a:endParaRPr lang="zh-CN" altLang="en-US" sz="2800" dirty="0">
              <a:solidFill>
                <a:srgbClr val="000000"/>
              </a:solidFill>
              <a:latin typeface="txt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9060D-61F1-538C-E4B7-5451C8ADF7B2}"/>
              </a:ext>
            </a:extLst>
          </p:cNvPr>
          <p:cNvSpPr txBox="1">
            <a:spLocks/>
          </p:cNvSpPr>
          <p:nvPr/>
        </p:nvSpPr>
        <p:spPr bwMode="auto">
          <a:xfrm>
            <a:off x="606898" y="1160844"/>
            <a:ext cx="7658211" cy="75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示例</a:t>
            </a:r>
            <a:r>
              <a:rPr lang="en-US" altLang="zh-CN" kern="0" dirty="0"/>
              <a:t>1</a:t>
            </a:r>
            <a:r>
              <a:rPr lang="zh-CN" altLang="en-US" kern="0" dirty="0"/>
              <a:t>：带初值的寄存器</a:t>
            </a:r>
            <a:r>
              <a:rPr lang="en-US" altLang="zh-CN" kern="0" dirty="0"/>
              <a:t>Register</a:t>
            </a:r>
            <a:r>
              <a:rPr lang="zh-CN" altLang="en-US" kern="0" dirty="0"/>
              <a:t>的</a:t>
            </a:r>
            <a:r>
              <a:rPr lang="en-US" altLang="zh-CN" kern="0" dirty="0" err="1"/>
              <a:t>Vec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567152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468DDCF-7387-5C7A-3EE5-A85D36932F8B}"/>
              </a:ext>
            </a:extLst>
          </p:cNvPr>
          <p:cNvSpPr txBox="1"/>
          <p:nvPr/>
        </p:nvSpPr>
        <p:spPr>
          <a:xfrm>
            <a:off x="1039539" y="1097895"/>
            <a:ext cx="7658211" cy="3539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nn-NO" altLang="zh-CN" sz="3200" dirty="0">
                <a:solidFill>
                  <a:srgbClr val="000000"/>
                </a:solidFill>
                <a:latin typeface="txtt"/>
              </a:rPr>
              <a:t>val initReg = </a:t>
            </a:r>
          </a:p>
          <a:p>
            <a:pPr algn="l"/>
            <a:r>
              <a:rPr lang="nn-NO" altLang="zh-CN" sz="3200" dirty="0">
                <a:solidFill>
                  <a:srgbClr val="000000"/>
                </a:solidFill>
                <a:latin typeface="txtt"/>
              </a:rPr>
              <a:t>	RegInit(VecInit (0.U(3.W), 1.U, 2.U))</a:t>
            </a:r>
          </a:p>
          <a:p>
            <a:pPr algn="l"/>
            <a:r>
              <a:rPr lang="nn-NO" altLang="zh-CN" sz="3200" dirty="0">
                <a:solidFill>
                  <a:srgbClr val="000000"/>
                </a:solidFill>
                <a:latin typeface="txtt"/>
              </a:rPr>
              <a:t>				</a:t>
            </a:r>
            <a:r>
              <a:rPr lang="en-US" altLang="zh-CN" sz="3200" dirty="0">
                <a:solidFill>
                  <a:srgbClr val="000000"/>
                </a:solidFill>
                <a:latin typeface="txtt"/>
              </a:rPr>
              <a:t>//</a:t>
            </a:r>
            <a:r>
              <a:rPr lang="zh-CN" altLang="en-US" sz="3200" dirty="0">
                <a:solidFill>
                  <a:srgbClr val="000000"/>
                </a:solidFill>
                <a:latin typeface="txtt"/>
              </a:rPr>
              <a:t>初值不等，为</a:t>
            </a:r>
            <a:r>
              <a:rPr lang="en-US" altLang="zh-CN" sz="3200" dirty="0">
                <a:solidFill>
                  <a:srgbClr val="000000"/>
                </a:solidFill>
                <a:latin typeface="txtt"/>
              </a:rPr>
              <a:t>1/2/3</a:t>
            </a:r>
            <a:endParaRPr lang="nn-NO" altLang="zh-CN" sz="3200" dirty="0">
              <a:solidFill>
                <a:srgbClr val="000000"/>
              </a:solidFill>
              <a:latin typeface="txtt"/>
            </a:endParaRPr>
          </a:p>
          <a:p>
            <a:pPr algn="l"/>
            <a:r>
              <a:rPr lang="nn-NO" altLang="zh-CN" sz="3200" dirty="0">
                <a:solidFill>
                  <a:srgbClr val="000000"/>
                </a:solidFill>
                <a:latin typeface="txtt"/>
              </a:rPr>
              <a:t>val resetVal = initReg(sel)</a:t>
            </a:r>
          </a:p>
          <a:p>
            <a:pPr algn="l"/>
            <a:r>
              <a:rPr lang="nn-NO" altLang="zh-CN" sz="3200" dirty="0">
                <a:solidFill>
                  <a:srgbClr val="000000"/>
                </a:solidFill>
                <a:latin typeface="txtt"/>
              </a:rPr>
              <a:t>initReg (0) := d</a:t>
            </a:r>
          </a:p>
          <a:p>
            <a:pPr algn="l"/>
            <a:r>
              <a:rPr lang="nn-NO" altLang="zh-CN" sz="3200" dirty="0">
                <a:solidFill>
                  <a:srgbClr val="000000"/>
                </a:solidFill>
                <a:latin typeface="txtt"/>
              </a:rPr>
              <a:t>initReg (1) := e</a:t>
            </a:r>
          </a:p>
          <a:p>
            <a:pPr algn="l"/>
            <a:r>
              <a:rPr lang="nn-NO" altLang="zh-CN" sz="3200" dirty="0">
                <a:solidFill>
                  <a:srgbClr val="000000"/>
                </a:solidFill>
                <a:latin typeface="txtt"/>
              </a:rPr>
              <a:t>initReg (2) := f</a:t>
            </a:r>
            <a:endParaRPr lang="zh-CN" altLang="en-US" sz="3200" dirty="0">
              <a:solidFill>
                <a:srgbClr val="000000"/>
              </a:solidFill>
              <a:latin typeface="txt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90868-46B1-6190-BFF0-445EFF60064A}"/>
              </a:ext>
            </a:extLst>
          </p:cNvPr>
          <p:cNvSpPr txBox="1"/>
          <p:nvPr/>
        </p:nvSpPr>
        <p:spPr>
          <a:xfrm>
            <a:off x="1031513" y="4739540"/>
            <a:ext cx="7658211" cy="15696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nn-NO" altLang="zh-CN" sz="3200" dirty="0">
                <a:solidFill>
                  <a:srgbClr val="000000"/>
                </a:solidFill>
                <a:latin typeface="txtt"/>
              </a:rPr>
              <a:t>val resetRegFile =	</a:t>
            </a:r>
            <a:r>
              <a:rPr lang="en-US" altLang="zh-CN" sz="3200" dirty="0">
                <a:solidFill>
                  <a:srgbClr val="000000"/>
                </a:solidFill>
                <a:latin typeface="txtt"/>
              </a:rPr>
              <a:t>//</a:t>
            </a:r>
            <a:r>
              <a:rPr lang="zh-CN" altLang="en-US" sz="3200" dirty="0">
                <a:solidFill>
                  <a:srgbClr val="000000"/>
                </a:solidFill>
                <a:latin typeface="txtt"/>
              </a:rPr>
              <a:t>初值相等</a:t>
            </a:r>
            <a:endParaRPr lang="nn-NO" altLang="zh-CN" sz="3200" dirty="0">
              <a:solidFill>
                <a:srgbClr val="000000"/>
              </a:solidFill>
              <a:latin typeface="txtt"/>
            </a:endParaRPr>
          </a:p>
          <a:p>
            <a:pPr algn="l"/>
            <a:r>
              <a:rPr lang="nn-NO" altLang="zh-CN" sz="3200" dirty="0">
                <a:solidFill>
                  <a:srgbClr val="000000"/>
                </a:solidFill>
                <a:latin typeface="txtt"/>
              </a:rPr>
              <a:t>	RegInit(VecInit(</a:t>
            </a:r>
            <a:r>
              <a:rPr lang="nn-NO" altLang="zh-CN" sz="3200" dirty="0">
                <a:solidFill>
                  <a:srgbClr val="00B050"/>
                </a:solidFill>
                <a:latin typeface="txtt"/>
              </a:rPr>
              <a:t>Seq</a:t>
            </a:r>
            <a:r>
              <a:rPr lang="nn-NO" altLang="zh-CN" sz="3200" dirty="0">
                <a:solidFill>
                  <a:srgbClr val="000000"/>
                </a:solidFill>
                <a:latin typeface="txtt"/>
              </a:rPr>
              <a:t>.</a:t>
            </a:r>
            <a:r>
              <a:rPr lang="nn-NO" altLang="zh-CN" sz="3200" dirty="0">
                <a:solidFill>
                  <a:srgbClr val="00B050"/>
                </a:solidFill>
                <a:latin typeface="txtt"/>
              </a:rPr>
              <a:t>fill</a:t>
            </a:r>
            <a:r>
              <a:rPr lang="nn-NO" altLang="zh-CN" sz="3200" dirty="0">
                <a:solidFill>
                  <a:srgbClr val="000000"/>
                </a:solidFill>
                <a:latin typeface="txtt"/>
              </a:rPr>
              <a:t> (32) (0.U(32.W))))</a:t>
            </a:r>
          </a:p>
          <a:p>
            <a:pPr algn="l"/>
            <a:r>
              <a:rPr lang="nn-NO" altLang="zh-CN" sz="3200" dirty="0">
                <a:solidFill>
                  <a:srgbClr val="000000"/>
                </a:solidFill>
                <a:latin typeface="txtt"/>
              </a:rPr>
              <a:t>val rdRegFile = resetRegFile (sel)</a:t>
            </a:r>
            <a:endParaRPr lang="zh-CN" altLang="en-US" sz="2800" dirty="0">
              <a:solidFill>
                <a:srgbClr val="000000"/>
              </a:solidFill>
              <a:latin typeface="txt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9060D-61F1-538C-E4B7-5451C8ADF7B2}"/>
              </a:ext>
            </a:extLst>
          </p:cNvPr>
          <p:cNvSpPr txBox="1">
            <a:spLocks/>
          </p:cNvSpPr>
          <p:nvPr/>
        </p:nvSpPr>
        <p:spPr bwMode="auto">
          <a:xfrm>
            <a:off x="395710" y="404793"/>
            <a:ext cx="7658211" cy="75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示例：带初值的</a:t>
            </a:r>
            <a:r>
              <a:rPr lang="en-US" altLang="zh-CN" kern="0" dirty="0"/>
              <a:t>Register</a:t>
            </a:r>
            <a:r>
              <a:rPr lang="zh-CN" altLang="en-US" kern="0" dirty="0"/>
              <a:t>的</a:t>
            </a:r>
            <a:r>
              <a:rPr lang="en-US" altLang="zh-CN" kern="0" dirty="0" err="1"/>
              <a:t>Vec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096709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5" y="332785"/>
            <a:ext cx="518436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Bundel/</a:t>
            </a:r>
            <a:r>
              <a:rPr lang="en-US" altLang="zh-CN" kern="0" dirty="0" err="1"/>
              <a:t>Vec</a:t>
            </a:r>
            <a:r>
              <a:rPr lang="zh-CN" altLang="en-US" kern="0" dirty="0"/>
              <a:t>混合嵌套示例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68DDCF-7387-5C7A-3EE5-A85D36932F8B}"/>
              </a:ext>
            </a:extLst>
          </p:cNvPr>
          <p:cNvSpPr txBox="1"/>
          <p:nvPr/>
        </p:nvSpPr>
        <p:spPr>
          <a:xfrm>
            <a:off x="1331775" y="1620496"/>
            <a:ext cx="7658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0" i="0" u="none" strike="noStrike" baseline="0" dirty="0" err="1">
                <a:latin typeface="txtt"/>
              </a:rPr>
              <a:t>val</a:t>
            </a:r>
            <a:r>
              <a:rPr lang="en-US" altLang="zh-CN" sz="2800" b="0" i="0" u="none" strike="noStrike" baseline="0" dirty="0">
                <a:latin typeface="txtt"/>
              </a:rPr>
              <a:t> </a:t>
            </a:r>
            <a:r>
              <a:rPr lang="en-US" altLang="zh-CN" sz="2800" b="0" i="0" u="none" strike="noStrike" baseline="0" dirty="0" err="1">
                <a:latin typeface="txtt"/>
              </a:rPr>
              <a:t>vecBundle</a:t>
            </a:r>
            <a:r>
              <a:rPr lang="en-US" altLang="zh-CN" sz="2800" b="0" i="0" u="none" strike="noStrike" baseline="0" dirty="0">
                <a:latin typeface="txtt"/>
              </a:rPr>
              <a:t> = Wire(</a:t>
            </a:r>
            <a:r>
              <a:rPr lang="en-US" altLang="zh-CN" sz="2800" b="0" i="0" u="none" strike="noStrike" baseline="0" dirty="0" err="1">
                <a:solidFill>
                  <a:srgbClr val="0070C0"/>
                </a:solidFill>
                <a:latin typeface="txtt"/>
              </a:rPr>
              <a:t>Vec</a:t>
            </a:r>
            <a:r>
              <a:rPr lang="en-US" altLang="zh-CN" sz="2800" b="0" i="0" u="none" strike="noStrike" baseline="0" dirty="0">
                <a:latin typeface="txtt"/>
              </a:rPr>
              <a:t>(8, new </a:t>
            </a:r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txtt"/>
              </a:rPr>
              <a:t>Channel</a:t>
            </a:r>
            <a:r>
              <a:rPr lang="en-US" altLang="zh-CN" sz="2800" b="0" i="0" u="none" strike="noStrike" baseline="0" dirty="0">
                <a:latin typeface="txtt"/>
              </a:rPr>
              <a:t>()))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90868-46B1-6190-BFF0-445EFF60064A}"/>
              </a:ext>
            </a:extLst>
          </p:cNvPr>
          <p:cNvSpPr txBox="1"/>
          <p:nvPr/>
        </p:nvSpPr>
        <p:spPr>
          <a:xfrm>
            <a:off x="1337212" y="3042484"/>
            <a:ext cx="765821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0" i="0" u="none" strike="noStrike" baseline="0" dirty="0">
                <a:latin typeface="txtt"/>
              </a:rPr>
              <a:t>class </a:t>
            </a:r>
            <a:r>
              <a:rPr lang="en-US" altLang="zh-CN" sz="2800" b="0" i="0" u="none" strike="noStrike" baseline="0" dirty="0" err="1">
                <a:latin typeface="txtt"/>
              </a:rPr>
              <a:t>BundleVec</a:t>
            </a:r>
            <a:r>
              <a:rPr lang="en-US" altLang="zh-CN" sz="2800" b="0" i="0" u="none" strike="noStrike" baseline="0" dirty="0">
                <a:latin typeface="txtt"/>
              </a:rPr>
              <a:t> extends </a:t>
            </a:r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txtt"/>
              </a:rPr>
              <a:t>Bundle</a:t>
            </a:r>
            <a:r>
              <a:rPr lang="en-US" altLang="zh-CN" sz="2800" b="0" i="0" u="none" strike="noStrike" baseline="0" dirty="0">
                <a:latin typeface="txtt"/>
              </a:rPr>
              <a:t> {</a:t>
            </a:r>
          </a:p>
          <a:p>
            <a:pPr algn="l"/>
            <a:r>
              <a:rPr lang="en-US" altLang="zh-CN" sz="2800" b="0" i="0" u="none" strike="noStrike" baseline="0" dirty="0" err="1">
                <a:latin typeface="txtt"/>
              </a:rPr>
              <a:t>val</a:t>
            </a:r>
            <a:r>
              <a:rPr lang="en-US" altLang="zh-CN" sz="2800" b="0" i="0" u="none" strike="noStrike" baseline="0" dirty="0">
                <a:latin typeface="txtt"/>
              </a:rPr>
              <a:t> field = </a:t>
            </a:r>
            <a:r>
              <a:rPr lang="en-US" altLang="zh-CN" sz="2800" b="0" i="0" u="none" strike="noStrike" baseline="0" dirty="0" err="1">
                <a:latin typeface="txtt"/>
              </a:rPr>
              <a:t>UInt</a:t>
            </a:r>
            <a:r>
              <a:rPr lang="en-US" altLang="zh-CN" sz="2800" b="0" i="0" u="none" strike="noStrike" baseline="0" dirty="0">
                <a:latin typeface="txtt"/>
              </a:rPr>
              <a:t>(8.W)</a:t>
            </a:r>
          </a:p>
          <a:p>
            <a:pPr algn="l"/>
            <a:r>
              <a:rPr lang="en-US" altLang="zh-CN" sz="2800" b="0" i="0" u="none" strike="noStrike" baseline="0" dirty="0" err="1">
                <a:latin typeface="txtt"/>
              </a:rPr>
              <a:t>val</a:t>
            </a:r>
            <a:r>
              <a:rPr lang="en-US" altLang="zh-CN" sz="2800" b="0" i="0" u="none" strike="noStrike" baseline="0" dirty="0">
                <a:latin typeface="txtt"/>
              </a:rPr>
              <a:t> vector = </a:t>
            </a:r>
            <a:r>
              <a:rPr lang="en-US" altLang="zh-CN" sz="2800" b="0" i="0" u="none" strike="noStrike" baseline="0" dirty="0" err="1">
                <a:solidFill>
                  <a:srgbClr val="0070C0"/>
                </a:solidFill>
                <a:latin typeface="txtt"/>
              </a:rPr>
              <a:t>Vec</a:t>
            </a:r>
            <a:r>
              <a:rPr lang="en-US" altLang="zh-CN" sz="2800" b="0" i="0" u="none" strike="noStrike" baseline="0" dirty="0">
                <a:latin typeface="txtt"/>
              </a:rPr>
              <a:t>(4,UInt(8.W))</a:t>
            </a:r>
          </a:p>
          <a:p>
            <a:pPr algn="l"/>
            <a:r>
              <a:rPr lang="en-US" altLang="zh-CN" sz="2800" b="0" i="0" u="none" strike="noStrike" baseline="0" dirty="0">
                <a:latin typeface="txtt"/>
              </a:rPr>
              <a:t>}</a:t>
            </a:r>
            <a:endParaRPr lang="zh-CN" altLang="en-US" sz="2800" dirty="0">
              <a:latin typeface="txt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9060D-61F1-538C-E4B7-5451C8ADF7B2}"/>
              </a:ext>
            </a:extLst>
          </p:cNvPr>
          <p:cNvSpPr txBox="1">
            <a:spLocks/>
          </p:cNvSpPr>
          <p:nvPr/>
        </p:nvSpPr>
        <p:spPr bwMode="auto">
          <a:xfrm>
            <a:off x="539720" y="1160843"/>
            <a:ext cx="5760400" cy="183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定义</a:t>
            </a:r>
            <a:r>
              <a:rPr lang="en-US" altLang="zh-CN" kern="0" dirty="0"/>
              <a:t>Bundle</a:t>
            </a:r>
            <a:r>
              <a:rPr lang="zh-CN" altLang="en-US" kern="0" dirty="0"/>
              <a:t>组成的</a:t>
            </a:r>
            <a:r>
              <a:rPr lang="en-US" altLang="zh-CN" kern="0" dirty="0" err="1"/>
              <a:t>Vec</a:t>
            </a:r>
            <a:endParaRPr lang="en-US" altLang="zh-CN" kern="0" dirty="0"/>
          </a:p>
          <a:p>
            <a:endParaRPr lang="en-US" altLang="zh-CN" kern="0" dirty="0"/>
          </a:p>
          <a:p>
            <a:r>
              <a:rPr lang="zh-CN" altLang="en-US" kern="0" dirty="0"/>
              <a:t>定义</a:t>
            </a:r>
            <a:r>
              <a:rPr lang="en-US" altLang="zh-CN" kern="0" dirty="0" err="1"/>
              <a:t>Vec</a:t>
            </a:r>
            <a:r>
              <a:rPr lang="zh-CN" altLang="en-US" kern="0" dirty="0"/>
              <a:t>构成的</a:t>
            </a:r>
            <a:r>
              <a:rPr lang="en-US" altLang="zh-CN" kern="0" dirty="0"/>
              <a:t>Bundle</a:t>
            </a:r>
          </a:p>
        </p:txBody>
      </p:sp>
    </p:spTree>
    <p:extLst>
      <p:ext uri="{BB962C8B-B14F-4D97-AF65-F5344CB8AC3E}">
        <p14:creationId xmlns:p14="http://schemas.microsoft.com/office/powerpoint/2010/main" val="484681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5D58D9-1985-D974-2FD5-0910BB37F60D}"/>
              </a:ext>
            </a:extLst>
          </p:cNvPr>
          <p:cNvSpPr txBox="1"/>
          <p:nvPr/>
        </p:nvSpPr>
        <p:spPr>
          <a:xfrm>
            <a:off x="1337212" y="1982654"/>
            <a:ext cx="76582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0" i="0" u="none" strike="noStrike" baseline="0" dirty="0" err="1">
                <a:latin typeface="txtt"/>
              </a:rPr>
              <a:t>val</a:t>
            </a:r>
            <a:r>
              <a:rPr lang="en-US" altLang="zh-CN" sz="2800" b="0" i="0" u="none" strike="noStrike" baseline="0" dirty="0">
                <a:latin typeface="txtt"/>
              </a:rPr>
              <a:t> </a:t>
            </a:r>
            <a:r>
              <a:rPr lang="en-US" altLang="zh-CN" sz="2800" b="0" i="0" u="none" strike="noStrike" baseline="0" dirty="0" err="1">
                <a:solidFill>
                  <a:srgbClr val="0070C0"/>
                </a:solidFill>
                <a:latin typeface="txtt"/>
              </a:rPr>
              <a:t>initVal</a:t>
            </a:r>
            <a:r>
              <a:rPr lang="en-US" altLang="zh-CN" sz="2800" b="0" i="0" u="none" strike="noStrike" baseline="0" dirty="0">
                <a:latin typeface="txtt"/>
              </a:rPr>
              <a:t> = </a:t>
            </a:r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txtt"/>
              </a:rPr>
              <a:t>Wire</a:t>
            </a:r>
            <a:r>
              <a:rPr lang="en-US" altLang="zh-CN" sz="2800" b="0" i="0" u="none" strike="noStrike" baseline="0" dirty="0">
                <a:latin typeface="txtt"/>
              </a:rPr>
              <a:t>(new Channel())</a:t>
            </a:r>
          </a:p>
          <a:p>
            <a:pPr algn="l"/>
            <a:r>
              <a:rPr lang="en-US" altLang="zh-CN" sz="2800" b="0" i="0" u="none" strike="noStrike" baseline="0" dirty="0" err="1">
                <a:latin typeface="txtt"/>
              </a:rPr>
              <a:t>initVal.data</a:t>
            </a:r>
            <a:r>
              <a:rPr lang="en-US" altLang="zh-CN" sz="2800" b="0" i="0" u="none" strike="noStrike" baseline="0" dirty="0">
                <a:latin typeface="txtt"/>
              </a:rPr>
              <a:t> := 0.U</a:t>
            </a:r>
          </a:p>
          <a:p>
            <a:pPr algn="l"/>
            <a:r>
              <a:rPr lang="en-US" altLang="zh-CN" sz="2800" b="0" i="0" u="none" strike="noStrike" baseline="0" dirty="0" err="1">
                <a:latin typeface="txtt"/>
              </a:rPr>
              <a:t>initVal.valid</a:t>
            </a:r>
            <a:r>
              <a:rPr lang="en-US" altLang="zh-CN" sz="2800" b="0" i="0" u="none" strike="noStrike" baseline="0" dirty="0">
                <a:latin typeface="txtt"/>
              </a:rPr>
              <a:t> := </a:t>
            </a:r>
            <a:r>
              <a:rPr lang="en-US" altLang="zh-CN" sz="2800" b="0" i="0" u="none" strike="noStrike" baseline="0" dirty="0" err="1">
                <a:latin typeface="txtt"/>
              </a:rPr>
              <a:t>false.B</a:t>
            </a:r>
            <a:endParaRPr lang="en-US" altLang="zh-CN" sz="2800" b="0" i="0" u="none" strike="noStrike" baseline="0" dirty="0">
              <a:latin typeface="txtt"/>
            </a:endParaRPr>
          </a:p>
          <a:p>
            <a:pPr algn="l"/>
            <a:endParaRPr lang="en-US" altLang="zh-CN" sz="2800" b="0" i="0" u="none" strike="noStrike" baseline="0" dirty="0">
              <a:latin typeface="txtt"/>
            </a:endParaRPr>
          </a:p>
          <a:p>
            <a:pPr algn="l"/>
            <a:r>
              <a:rPr lang="en-US" altLang="zh-CN" sz="2800" b="0" i="0" u="none" strike="noStrike" baseline="0" dirty="0" err="1">
                <a:latin typeface="txtt"/>
              </a:rPr>
              <a:t>val</a:t>
            </a:r>
            <a:r>
              <a:rPr lang="en-US" altLang="zh-CN" sz="2800" b="0" i="0" u="none" strike="noStrike" baseline="0" dirty="0">
                <a:latin typeface="txtt"/>
              </a:rPr>
              <a:t> </a:t>
            </a:r>
            <a:r>
              <a:rPr lang="en-US" altLang="zh-CN" sz="2800" b="0" i="0" u="none" strike="noStrike" baseline="0" dirty="0" err="1">
                <a:latin typeface="txtt"/>
              </a:rPr>
              <a:t>channelReg</a:t>
            </a:r>
            <a:r>
              <a:rPr lang="en-US" altLang="zh-CN" sz="2800" b="0" i="0" u="none" strike="noStrike" baseline="0" dirty="0">
                <a:latin typeface="txtt"/>
              </a:rPr>
              <a:t> = </a:t>
            </a:r>
            <a:r>
              <a:rPr lang="en-US" altLang="zh-CN" sz="2800" b="0" i="0" u="none" strike="noStrike" baseline="0" dirty="0" err="1">
                <a:solidFill>
                  <a:srgbClr val="FF0000"/>
                </a:solidFill>
                <a:latin typeface="txtt"/>
              </a:rPr>
              <a:t>RegInit</a:t>
            </a:r>
            <a:r>
              <a:rPr lang="en-US" altLang="zh-CN" sz="2800" b="0" i="0" u="none" strike="noStrike" baseline="0" dirty="0">
                <a:latin typeface="txtt"/>
              </a:rPr>
              <a:t>(</a:t>
            </a:r>
            <a:r>
              <a:rPr lang="en-US" altLang="zh-CN" sz="2800" b="0" i="0" u="none" strike="noStrike" baseline="0" dirty="0" err="1">
                <a:solidFill>
                  <a:srgbClr val="0070C0"/>
                </a:solidFill>
                <a:latin typeface="txtt"/>
              </a:rPr>
              <a:t>initVal</a:t>
            </a:r>
            <a:r>
              <a:rPr lang="en-US" altLang="zh-CN" sz="2800" b="0" i="0" u="none" strike="noStrike" baseline="0" dirty="0">
                <a:latin typeface="txtt"/>
              </a:rPr>
              <a:t>)</a:t>
            </a:r>
            <a:endParaRPr lang="zh-CN" altLang="en-US" sz="2800" dirty="0">
              <a:latin typeface="txt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28AE79-6E4F-C451-0D0B-01B0B866E5B3}"/>
              </a:ext>
            </a:extLst>
          </p:cNvPr>
          <p:cNvSpPr txBox="1">
            <a:spLocks/>
          </p:cNvSpPr>
          <p:nvPr/>
        </p:nvSpPr>
        <p:spPr bwMode="auto">
          <a:xfrm>
            <a:off x="539720" y="1160844"/>
            <a:ext cx="6480450" cy="75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Bundle</a:t>
            </a:r>
            <a:r>
              <a:rPr lang="zh-CN" altLang="en-US" kern="0" dirty="0"/>
              <a:t>寄存器的复位初值设置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737105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Chisel</a:t>
            </a:r>
            <a:r>
              <a:rPr lang="zh-CN" altLang="en-US" dirty="0"/>
              <a:t>的并发执行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2C627E9-8CF3-B927-7934-A2EC9919DCDF}"/>
              </a:ext>
            </a:extLst>
          </p:cNvPr>
          <p:cNvSpPr txBox="1">
            <a:spLocks/>
          </p:cNvSpPr>
          <p:nvPr/>
        </p:nvSpPr>
        <p:spPr bwMode="auto">
          <a:xfrm>
            <a:off x="539720" y="1160842"/>
            <a:ext cx="8416320" cy="342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>
                <a:solidFill>
                  <a:srgbClr val="000000"/>
                </a:solidFill>
                <a:latin typeface="txtt"/>
              </a:rPr>
              <a:t>所有硬件生成语句并发执行</a:t>
            </a:r>
            <a:endParaRPr lang="en-US" altLang="zh-CN" kern="0" dirty="0">
              <a:solidFill>
                <a:srgbClr val="000000"/>
              </a:solidFill>
              <a:latin typeface="txtt"/>
            </a:endParaRPr>
          </a:p>
          <a:p>
            <a:pPr lvl="1"/>
            <a:r>
              <a:rPr lang="zh-CN" altLang="en-US" kern="0" dirty="0">
                <a:solidFill>
                  <a:srgbClr val="000000"/>
                </a:solidFill>
                <a:latin typeface="txtt"/>
              </a:rPr>
              <a:t>虽然在源代码中按先后次序编写</a:t>
            </a:r>
            <a:endParaRPr lang="en-US" altLang="zh-CN" kern="0" dirty="0">
              <a:solidFill>
                <a:srgbClr val="000000"/>
              </a:solidFill>
              <a:latin typeface="txtt"/>
            </a:endParaRPr>
          </a:p>
          <a:p>
            <a:pPr lvl="1"/>
            <a:r>
              <a:rPr lang="en-US" altLang="zh-CN" kern="0" dirty="0">
                <a:solidFill>
                  <a:srgbClr val="000000"/>
                </a:solidFill>
                <a:latin typeface="txtt"/>
              </a:rPr>
              <a:t>Chisel</a:t>
            </a:r>
            <a:r>
              <a:rPr lang="zh-CN" altLang="en-US" kern="0" dirty="0">
                <a:solidFill>
                  <a:srgbClr val="000000"/>
                </a:solidFill>
                <a:latin typeface="txtt"/>
              </a:rPr>
              <a:t>描述的对象是硬件而非“程序”</a:t>
            </a:r>
            <a:endParaRPr lang="en-US" altLang="zh-CN" kern="0" dirty="0">
              <a:solidFill>
                <a:srgbClr val="000000"/>
              </a:solidFill>
              <a:latin typeface="txtt"/>
            </a:endParaRPr>
          </a:p>
          <a:p>
            <a:pPr lvl="1"/>
            <a:r>
              <a:rPr lang="en-US" altLang="zh-CN" kern="0" dirty="0">
                <a:solidFill>
                  <a:srgbClr val="000000"/>
                </a:solidFill>
                <a:latin typeface="txtt"/>
              </a:rPr>
              <a:t>Chisel</a:t>
            </a:r>
            <a:r>
              <a:rPr lang="zh-CN" altLang="en-US" kern="0" dirty="0">
                <a:solidFill>
                  <a:srgbClr val="000000"/>
                </a:solidFill>
                <a:latin typeface="txtt"/>
              </a:rPr>
              <a:t>中“非硬件生成”的语句仍是“软件” </a:t>
            </a:r>
            <a:endParaRPr lang="en-US" altLang="zh-CN" kern="0" dirty="0">
              <a:solidFill>
                <a:srgbClr val="000000"/>
              </a:solidFill>
              <a:latin typeface="txtt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xtt"/>
              </a:rPr>
              <a:t>Chisel</a:t>
            </a:r>
            <a:r>
              <a:rPr lang="zh-CN" altLang="en-US" kern="0" dirty="0">
                <a:solidFill>
                  <a:srgbClr val="000000"/>
                </a:solidFill>
                <a:latin typeface="txtt"/>
              </a:rPr>
              <a:t>语句执行的结果是生成硬件描述</a:t>
            </a:r>
            <a:endParaRPr lang="en-US" altLang="zh-CN" kern="0" dirty="0">
              <a:solidFill>
                <a:srgbClr val="000000"/>
              </a:solidFill>
              <a:latin typeface="txtt"/>
            </a:endParaRPr>
          </a:p>
          <a:p>
            <a:pPr lvl="1"/>
            <a:r>
              <a:rPr lang="en-US" altLang="zh-CN" kern="0" dirty="0">
                <a:solidFill>
                  <a:srgbClr val="000000"/>
                </a:solidFill>
                <a:latin typeface="txtt"/>
              </a:rPr>
              <a:t>FIRRTL/Verilog</a:t>
            </a:r>
          </a:p>
        </p:txBody>
      </p:sp>
    </p:spTree>
    <p:extLst>
      <p:ext uri="{BB962C8B-B14F-4D97-AF65-F5344CB8AC3E}">
        <p14:creationId xmlns:p14="http://schemas.microsoft.com/office/powerpoint/2010/main" val="1540311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img.cn/20210619183602940.png?x-oss-process=image/watermark,type_ZmFuZ3poZW5naGVpdGk,shadow_10,text_aHR0cHM6Ly9ibG9nLmNzZG4ubmV0L3FxXzM5NTA3NzQ4,size_16,color_FFFFFF,t_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925"/>
            <a:ext cx="9036310" cy="38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5" y="332785"/>
            <a:ext cx="518436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附</a:t>
            </a:r>
            <a:r>
              <a:rPr lang="en-US" altLang="zh-CN" kern="0" dirty="0"/>
              <a:t>1</a:t>
            </a:r>
            <a:r>
              <a:rPr lang="zh-CN" altLang="en-US" kern="0" dirty="0"/>
              <a:t>：</a:t>
            </a:r>
            <a:r>
              <a:rPr lang="en-US" altLang="zh-CN" kern="0" dirty="0"/>
              <a:t>Chisel</a:t>
            </a:r>
            <a:r>
              <a:rPr lang="zh-CN" altLang="en-US" kern="0" dirty="0"/>
              <a:t>的数据类型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8271510" cy="52553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/>
              <a:t>区别于</a:t>
            </a:r>
            <a:r>
              <a:rPr lang="en-US" altLang="zh-CN" sz="2800" kern="0" dirty="0"/>
              <a:t>Scala</a:t>
            </a:r>
            <a:r>
              <a:rPr lang="zh-CN" altLang="en-US" sz="2800" kern="0" dirty="0"/>
              <a:t>数据类型</a:t>
            </a:r>
            <a:endParaRPr lang="en-US" altLang="zh-CN" sz="2800" kern="0" dirty="0"/>
          </a:p>
          <a:p>
            <a:r>
              <a:rPr lang="zh-CN" altLang="en-US" sz="2800" kern="0" dirty="0"/>
              <a:t>绿色方块是</a:t>
            </a:r>
            <a:r>
              <a:rPr lang="en-US" altLang="zh-CN" sz="2800" kern="0" dirty="0"/>
              <a:t>class</a:t>
            </a:r>
            <a:r>
              <a:rPr lang="zh-CN" altLang="en-US" sz="2800" kern="0" dirty="0"/>
              <a:t>，红色是</a:t>
            </a:r>
            <a:r>
              <a:rPr lang="en-US" altLang="zh-CN" sz="2800" kern="0" dirty="0"/>
              <a:t>object</a:t>
            </a:r>
            <a:r>
              <a:rPr lang="zh-CN" altLang="en-US" sz="2800" kern="0" dirty="0"/>
              <a:t>，蓝色是</a:t>
            </a:r>
            <a:r>
              <a:rPr lang="en-US" altLang="zh-CN" sz="2800" kern="0" dirty="0"/>
              <a:t>trait</a:t>
            </a:r>
            <a:endParaRPr lang="zh-CN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913918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>
          <a:xfrm>
            <a:off x="755735" y="1196845"/>
            <a:ext cx="8271510" cy="52553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/>
              <a:t>有字面量（如</a:t>
            </a:r>
            <a:r>
              <a:rPr lang="en-US" altLang="zh-CN" sz="2800" kern="0" dirty="0"/>
              <a:t>1.U(32.W)</a:t>
            </a:r>
            <a:r>
              <a:rPr lang="zh-CN" altLang="en-US" sz="2800" kern="0" dirty="0"/>
              <a:t>）的数据类型用于赋值、初始化寄存器等操作</a:t>
            </a:r>
            <a:endParaRPr lang="en-US" altLang="zh-CN" sz="2800" kern="0"/>
          </a:p>
          <a:p>
            <a:r>
              <a:rPr lang="zh-CN" altLang="en-US" sz="2800" kern="0"/>
              <a:t>无</a:t>
            </a:r>
            <a:r>
              <a:rPr lang="zh-CN" altLang="en-US" sz="2800" kern="0" dirty="0"/>
              <a:t>字面量（如</a:t>
            </a:r>
            <a:r>
              <a:rPr lang="en-US" altLang="zh-CN" sz="2800" kern="0" dirty="0" err="1"/>
              <a:t>UInt</a:t>
            </a:r>
            <a:r>
              <a:rPr lang="en-US" altLang="zh-CN" sz="2800" kern="0" dirty="0"/>
              <a:t>(32.W)</a:t>
            </a:r>
            <a:r>
              <a:rPr lang="zh-CN" altLang="en-US" sz="2800" kern="0" dirty="0"/>
              <a:t>）的数据类型则用于声明端口、构造向量等。</a:t>
            </a:r>
          </a:p>
        </p:txBody>
      </p:sp>
    </p:spTree>
    <p:extLst>
      <p:ext uri="{BB962C8B-B14F-4D97-AF65-F5344CB8AC3E}">
        <p14:creationId xmlns:p14="http://schemas.microsoft.com/office/powerpoint/2010/main" val="252288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73C80-03BB-1E96-F2A2-C29B2F9D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4391288"/>
          </a:xfrm>
        </p:spPr>
        <p:txBody>
          <a:bodyPr/>
          <a:lstStyle/>
          <a:p>
            <a:r>
              <a:rPr lang="zh-CN" altLang="en-US" dirty="0"/>
              <a:t>信号的数值类型</a:t>
            </a:r>
            <a:endParaRPr lang="en-US" altLang="zh-CN" dirty="0"/>
          </a:p>
          <a:p>
            <a:pPr lvl="1"/>
            <a:r>
              <a:rPr lang="en-US" altLang="zh-CN" dirty="0"/>
              <a:t>Bits</a:t>
            </a:r>
            <a:r>
              <a:rPr lang="zh-CN" altLang="en-US" dirty="0"/>
              <a:t>、</a:t>
            </a:r>
            <a:r>
              <a:rPr lang="en-US" altLang="zh-CN" dirty="0" err="1"/>
              <a:t>UInt</a:t>
            </a:r>
            <a:r>
              <a:rPr lang="zh-CN" altLang="en-US" dirty="0"/>
              <a:t>、</a:t>
            </a:r>
            <a:r>
              <a:rPr lang="en-US" altLang="zh-CN" dirty="0" err="1"/>
              <a:t>SInt</a:t>
            </a:r>
            <a:endParaRPr lang="en-US" altLang="zh-CN" dirty="0"/>
          </a:p>
          <a:p>
            <a:pPr lvl="1"/>
            <a:r>
              <a:rPr lang="zh-CN" altLang="en-US" dirty="0"/>
              <a:t>位向量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位  </a:t>
            </a:r>
            <a:r>
              <a:rPr lang="zh-CN" altLang="en-US" sz="2000" dirty="0"/>
              <a:t>或</a:t>
            </a:r>
            <a:r>
              <a:rPr lang="zh-CN" altLang="en-US" sz="2400" dirty="0"/>
              <a:t> 多位</a:t>
            </a:r>
            <a:r>
              <a:rPr lang="en-US" altLang="zh-CN" sz="2400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适用于组合逻辑和时序逻辑</a:t>
            </a:r>
            <a:endParaRPr lang="en-US" altLang="zh-CN" dirty="0"/>
          </a:p>
          <a:p>
            <a:r>
              <a:rPr lang="zh-CN" altLang="en-US" dirty="0"/>
              <a:t>信号的位宽</a:t>
            </a:r>
            <a:r>
              <a:rPr lang="en-US" altLang="zh-CN" dirty="0"/>
              <a:t>	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070C0"/>
                </a:solidFill>
              </a:rPr>
              <a:t>整数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Width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n.W</a:t>
            </a:r>
            <a:r>
              <a:rPr lang="zh-CN" altLang="en-US" sz="2400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Bits(8.W)</a:t>
            </a:r>
          </a:p>
          <a:p>
            <a:pPr lvl="1"/>
            <a:r>
              <a:rPr lang="en-US" altLang="zh-CN" dirty="0" err="1"/>
              <a:t>UInt</a:t>
            </a:r>
            <a:r>
              <a:rPr lang="en-US" altLang="zh-CN" dirty="0"/>
              <a:t>(8.W)</a:t>
            </a:r>
          </a:p>
          <a:p>
            <a:pPr lvl="1"/>
            <a:r>
              <a:rPr lang="en-US" altLang="zh-CN" dirty="0" err="1"/>
              <a:t>SInt</a:t>
            </a:r>
            <a:r>
              <a:rPr lang="en-US" altLang="zh-CN" dirty="0"/>
              <a:t>(10.W)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5" y="332785"/>
            <a:ext cx="518436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信号的数值类型和位宽</a:t>
            </a:r>
          </a:p>
        </p:txBody>
      </p:sp>
    </p:spTree>
    <p:extLst>
      <p:ext uri="{BB962C8B-B14F-4D97-AF65-F5344CB8AC3E}">
        <p14:creationId xmlns:p14="http://schemas.microsoft.com/office/powerpoint/2010/main" val="23931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73C80-03BB-1E96-F2A2-C29B2F9D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55348"/>
          </a:xfrm>
        </p:spPr>
        <p:txBody>
          <a:bodyPr/>
          <a:lstStyle/>
          <a:p>
            <a:r>
              <a:rPr lang="zh-CN" altLang="en-US" dirty="0"/>
              <a:t>常量类型：整数、布尔</a:t>
            </a:r>
            <a:endParaRPr lang="en-US" altLang="zh-CN" dirty="0"/>
          </a:p>
          <a:p>
            <a:r>
              <a:rPr lang="zh-CN" altLang="en-US" dirty="0"/>
              <a:t>整数常量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endParaRPr lang="en-US" altLang="zh-CN" dirty="0"/>
          </a:p>
          <a:p>
            <a:pPr lvl="2"/>
            <a:r>
              <a:rPr lang="zh-CN" altLang="en-US" dirty="0"/>
              <a:t>无符号  </a:t>
            </a:r>
            <a:r>
              <a:rPr lang="en-US" altLang="zh-CN" dirty="0"/>
              <a:t>0.U  </a:t>
            </a:r>
          </a:p>
          <a:p>
            <a:pPr lvl="2"/>
            <a:r>
              <a:rPr lang="zh-CN" altLang="en-US" dirty="0"/>
              <a:t>有符号 </a:t>
            </a:r>
            <a:r>
              <a:rPr lang="en-US" altLang="zh-CN" dirty="0"/>
              <a:t>-3.S</a:t>
            </a:r>
          </a:p>
          <a:p>
            <a:pPr lvl="1"/>
            <a:r>
              <a:rPr lang="zh-CN" altLang="en-US" dirty="0"/>
              <a:t>信号位宽</a:t>
            </a:r>
            <a:endParaRPr lang="en-US" altLang="zh-CN" dirty="0"/>
          </a:p>
          <a:p>
            <a:pPr lvl="2"/>
            <a:r>
              <a:rPr lang="en-US" altLang="zh-CN" dirty="0"/>
              <a:t>0.U(4.W)</a:t>
            </a:r>
          </a:p>
          <a:p>
            <a:pPr lvl="2"/>
            <a:r>
              <a:rPr lang="en-US" altLang="zh-CN" dirty="0"/>
              <a:t>8.S(</a:t>
            </a:r>
            <a:r>
              <a:rPr lang="en-US" altLang="zh-CN" dirty="0" err="1"/>
              <a:t>n.W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注意区分</a:t>
            </a:r>
            <a:endParaRPr lang="en-US" altLang="zh-CN" dirty="0"/>
          </a:p>
          <a:p>
            <a:pPr lvl="2"/>
            <a:r>
              <a:rPr lang="en-US" altLang="zh-CN" dirty="0"/>
              <a:t>3.U(</a:t>
            </a:r>
            <a:r>
              <a:rPr lang="en-US" altLang="zh-CN" dirty="0">
                <a:solidFill>
                  <a:srgbClr val="0070C0"/>
                </a:solidFill>
              </a:rPr>
              <a:t>32</a:t>
            </a:r>
            <a:r>
              <a:rPr lang="en-US" altLang="zh-CN" dirty="0"/>
              <a:t>)</a:t>
            </a:r>
            <a:r>
              <a:rPr lang="zh-CN" altLang="en-US" dirty="0"/>
              <a:t> 中的</a:t>
            </a:r>
            <a:r>
              <a:rPr lang="en-US" altLang="zh-CN" dirty="0"/>
              <a:t>32</a:t>
            </a:r>
            <a:r>
              <a:rPr lang="zh-CN" altLang="en-US" dirty="0"/>
              <a:t>不是位宽，而是第</a:t>
            </a:r>
            <a:r>
              <a:rPr lang="en-US" altLang="zh-CN" dirty="0"/>
              <a:t>32bit</a:t>
            </a:r>
            <a:r>
              <a:rPr lang="zh-CN" altLang="en-US" dirty="0"/>
              <a:t>，对数值</a:t>
            </a:r>
            <a:r>
              <a:rPr lang="en-US" altLang="zh-CN" dirty="0"/>
              <a:t>3</a:t>
            </a:r>
            <a:r>
              <a:rPr lang="zh-CN" altLang="en-US" dirty="0"/>
              <a:t>而言第</a:t>
            </a:r>
            <a:r>
              <a:rPr lang="en-US" altLang="zh-CN" dirty="0"/>
              <a:t>32</a:t>
            </a:r>
            <a:r>
              <a:rPr lang="zh-CN" altLang="en-US" dirty="0"/>
              <a:t>位是</a:t>
            </a:r>
            <a:r>
              <a:rPr lang="en-US" altLang="zh-CN" dirty="0"/>
              <a:t>0</a:t>
            </a:r>
          </a:p>
          <a:p>
            <a:pPr lvl="2"/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5" y="332785"/>
            <a:ext cx="518436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常量信号</a:t>
            </a:r>
          </a:p>
        </p:txBody>
      </p:sp>
    </p:spTree>
    <p:extLst>
      <p:ext uri="{BB962C8B-B14F-4D97-AF65-F5344CB8AC3E}">
        <p14:creationId xmlns:p14="http://schemas.microsoft.com/office/powerpoint/2010/main" val="143161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73C80-03BB-1E96-F2A2-C29B2F9D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55348"/>
          </a:xfrm>
        </p:spPr>
        <p:txBody>
          <a:bodyPr/>
          <a:lstStyle/>
          <a:p>
            <a:r>
              <a:rPr lang="zh-CN" altLang="en-US" dirty="0"/>
              <a:t>优势</a:t>
            </a:r>
            <a:endParaRPr lang="en-US" altLang="zh-CN" dirty="0"/>
          </a:p>
          <a:p>
            <a:pPr lvl="1"/>
            <a:r>
              <a:rPr lang="zh-CN" altLang="en-US" dirty="0"/>
              <a:t>无需明确的类型和位宽说明</a:t>
            </a:r>
            <a:endParaRPr lang="en-US" altLang="zh-CN" dirty="0"/>
          </a:p>
          <a:p>
            <a:pPr lvl="1"/>
            <a:r>
              <a:rPr lang="zh-CN" altLang="en-US" dirty="0"/>
              <a:t>源码简洁、易于阅读</a:t>
            </a:r>
            <a:endParaRPr lang="en-US" altLang="zh-CN" dirty="0"/>
          </a:p>
          <a:p>
            <a:pPr lvl="1"/>
            <a:r>
              <a:rPr lang="en-US" altLang="zh-CN" dirty="0"/>
              <a:t>VHDL/Verilog</a:t>
            </a:r>
            <a:r>
              <a:rPr lang="zh-CN" altLang="en-US" dirty="0"/>
              <a:t>无此特性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"</a:t>
            </a:r>
            <a:r>
              <a:rPr lang="en-US" altLang="zh-CN" dirty="0" err="1"/>
              <a:t>hff</a:t>
            </a:r>
            <a:r>
              <a:rPr lang="en-US" altLang="zh-CN" dirty="0"/>
              <a:t>".U 		</a:t>
            </a:r>
            <a:r>
              <a:rPr lang="en-US" altLang="zh-CN" sz="2000" dirty="0"/>
              <a:t>// hexadecimal representation of 255</a:t>
            </a:r>
          </a:p>
          <a:p>
            <a:pPr lvl="1"/>
            <a:r>
              <a:rPr lang="en-US" altLang="zh-CN" dirty="0"/>
              <a:t>"o377".U 		</a:t>
            </a:r>
            <a:r>
              <a:rPr lang="en-US" altLang="zh-CN" sz="2000" dirty="0"/>
              <a:t>// octal representation of 255</a:t>
            </a:r>
          </a:p>
          <a:p>
            <a:pPr lvl="1"/>
            <a:r>
              <a:rPr lang="en-US" altLang="zh-CN" dirty="0"/>
              <a:t>"b1111_1111".U 	</a:t>
            </a:r>
            <a:r>
              <a:rPr lang="en-US" altLang="zh-CN" sz="2000" dirty="0"/>
              <a:t>// binary representation of 255</a:t>
            </a:r>
          </a:p>
          <a:p>
            <a:pPr marL="457200" lvl="1" indent="0">
              <a:buNone/>
            </a:pPr>
            <a:r>
              <a:rPr lang="en-US" altLang="zh-CN" sz="2000" dirty="0"/>
              <a:t>				//</a:t>
            </a:r>
            <a:r>
              <a:rPr lang="zh-CN" altLang="en-US" sz="2000" dirty="0"/>
              <a:t>数字之间的下划线自动被忽略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以上三者相当于用（</a:t>
            </a:r>
            <a:r>
              <a:rPr lang="en-US" altLang="zh-CN" sz="2000" dirty="0"/>
              <a:t>8.W</a:t>
            </a:r>
            <a:r>
              <a:rPr lang="zh-CN" altLang="en-US" sz="2000" dirty="0"/>
              <a:t>）指定位宽</a:t>
            </a:r>
            <a:endParaRPr lang="en-US" altLang="zh-CN" sz="2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4" y="332785"/>
            <a:ext cx="5832405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信号类型和位宽 </a:t>
            </a:r>
            <a:r>
              <a:rPr lang="zh-CN" altLang="en-US" sz="2400" kern="0" dirty="0"/>
              <a:t>的</a:t>
            </a:r>
            <a:r>
              <a:rPr lang="zh-CN" altLang="en-US" kern="0" dirty="0"/>
              <a:t> 自动推断</a:t>
            </a:r>
          </a:p>
        </p:txBody>
      </p:sp>
    </p:spTree>
    <p:extLst>
      <p:ext uri="{BB962C8B-B14F-4D97-AF65-F5344CB8AC3E}">
        <p14:creationId xmlns:p14="http://schemas.microsoft.com/office/powerpoint/2010/main" val="2280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73C80-03BB-1E96-F2A2-C29B2F9D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55348"/>
          </a:xfrm>
        </p:spPr>
        <p:txBody>
          <a:bodyPr/>
          <a:lstStyle/>
          <a:p>
            <a:r>
              <a:rPr lang="zh-CN" altLang="en-US" dirty="0"/>
              <a:t>布尔类型</a:t>
            </a:r>
            <a:endParaRPr lang="en-US" altLang="zh-CN" dirty="0"/>
          </a:p>
          <a:p>
            <a:pPr lvl="1"/>
            <a:r>
              <a:rPr lang="en-US" altLang="zh-CN" dirty="0"/>
              <a:t>Bool()</a:t>
            </a:r>
          </a:p>
          <a:p>
            <a:r>
              <a:rPr lang="zh-CN" altLang="en-US" dirty="0"/>
              <a:t>布尔常量取值</a:t>
            </a:r>
            <a:endParaRPr lang="en-US" altLang="zh-CN" dirty="0"/>
          </a:p>
          <a:p>
            <a:pPr lvl="1"/>
            <a:r>
              <a:rPr lang="en-US" altLang="zh-CN" dirty="0" err="1"/>
              <a:t>true.B</a:t>
            </a:r>
            <a:endParaRPr lang="en-US" altLang="zh-CN" dirty="0"/>
          </a:p>
          <a:p>
            <a:pPr lvl="1"/>
            <a:r>
              <a:rPr lang="en-US" altLang="zh-CN" dirty="0" err="1"/>
              <a:t>false.B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5" y="332785"/>
            <a:ext cx="518436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逻辑值</a:t>
            </a:r>
          </a:p>
        </p:txBody>
      </p:sp>
    </p:spTree>
    <p:extLst>
      <p:ext uri="{BB962C8B-B14F-4D97-AF65-F5344CB8AC3E}">
        <p14:creationId xmlns:p14="http://schemas.microsoft.com/office/powerpoint/2010/main" val="382531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5" y="332785"/>
            <a:ext cx="518436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信号集的操作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7AD1B99-6228-5171-C440-896D08CA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20" y="1125857"/>
            <a:ext cx="8416320" cy="5183343"/>
          </a:xfrm>
        </p:spPr>
        <p:txBody>
          <a:bodyPr/>
          <a:lstStyle/>
          <a:p>
            <a:r>
              <a:rPr lang="zh-CN" altLang="en-US" dirty="0"/>
              <a:t>信号中的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</a:p>
          <a:p>
            <a:pPr lvl="1"/>
            <a:r>
              <a:rPr lang="en-US" altLang="zh-CN" dirty="0" err="1"/>
              <a:t>val</a:t>
            </a:r>
            <a:r>
              <a:rPr lang="en-US" altLang="zh-CN" dirty="0"/>
              <a:t> sign = x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50"/>
                </a:solidFill>
              </a:rPr>
              <a:t>31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信号中的连续</a:t>
            </a:r>
            <a:r>
              <a:rPr lang="en-US" altLang="zh-CN" dirty="0"/>
              <a:t>bit	</a:t>
            </a:r>
            <a:r>
              <a:rPr lang="zh-CN" altLang="en-US" sz="2400" dirty="0"/>
              <a:t>（子集）</a:t>
            </a:r>
            <a:endParaRPr lang="en-US" altLang="zh-CN" sz="2400" dirty="0"/>
          </a:p>
          <a:p>
            <a:pPr lvl="1"/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lowByte</a:t>
            </a:r>
            <a:r>
              <a:rPr lang="en-US" altLang="zh-CN" dirty="0"/>
              <a:t> = </a:t>
            </a:r>
            <a:r>
              <a:rPr lang="en-US" altLang="zh-CN" dirty="0" err="1"/>
              <a:t>largeWord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50"/>
                </a:solidFill>
              </a:rPr>
              <a:t>7, 0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信号拼接</a:t>
            </a:r>
            <a:r>
              <a:rPr lang="en-US" altLang="zh-CN" dirty="0"/>
              <a:t>		</a:t>
            </a:r>
            <a:r>
              <a:rPr lang="zh-CN" altLang="en-US" sz="2400" dirty="0"/>
              <a:t>（超集）</a:t>
            </a:r>
            <a:endParaRPr lang="en-US" altLang="zh-CN" sz="2400" dirty="0"/>
          </a:p>
          <a:p>
            <a:pPr lvl="1"/>
            <a:r>
              <a:rPr lang="pl-PL" altLang="zh-CN" dirty="0"/>
              <a:t>val word = </a:t>
            </a:r>
            <a:r>
              <a:rPr lang="pl-PL" altLang="zh-CN" dirty="0">
                <a:solidFill>
                  <a:srgbClr val="00B050"/>
                </a:solidFill>
              </a:rPr>
              <a:t>Cat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pl-PL" altLang="zh-CN" dirty="0"/>
              <a:t>(highByte , lowByte)</a:t>
            </a:r>
          </a:p>
        </p:txBody>
      </p:sp>
    </p:spTree>
    <p:extLst>
      <p:ext uri="{BB962C8B-B14F-4D97-AF65-F5344CB8AC3E}">
        <p14:creationId xmlns:p14="http://schemas.microsoft.com/office/powerpoint/2010/main" val="8756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35" y="2780955"/>
            <a:ext cx="7879467" cy="20294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01141" y="1984732"/>
            <a:ext cx="6788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Chisel defined hardware functions, invoked on </a:t>
            </a:r>
            <a:r>
              <a:rPr lang="en-US" altLang="zh-CN" sz="2400" dirty="0">
                <a:solidFill>
                  <a:srgbClr val="00B050"/>
                </a:solidFill>
              </a:rPr>
              <a:t>v.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2988860" y="2456589"/>
            <a:ext cx="2388358" cy="873465"/>
          </a:xfrm>
          <a:custGeom>
            <a:avLst/>
            <a:gdLst>
              <a:gd name="connsiteX0" fmla="*/ 2388358 w 2388358"/>
              <a:gd name="connsiteY0" fmla="*/ 873465 h 873465"/>
              <a:gd name="connsiteX1" fmla="*/ 1091821 w 2388358"/>
              <a:gd name="connsiteY1" fmla="*/ 8 h 873465"/>
              <a:gd name="connsiteX2" fmla="*/ 0 w 2388358"/>
              <a:gd name="connsiteY2" fmla="*/ 859817 h 87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8358" h="873465">
                <a:moveTo>
                  <a:pt x="2388358" y="873465"/>
                </a:moveTo>
                <a:cubicBezTo>
                  <a:pt x="1939119" y="437874"/>
                  <a:pt x="1489881" y="2283"/>
                  <a:pt x="1091821" y="8"/>
                </a:cubicBezTo>
                <a:cubicBezTo>
                  <a:pt x="693761" y="-2267"/>
                  <a:pt x="346880" y="428775"/>
                  <a:pt x="0" y="859817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2195834" y="2456589"/>
            <a:ext cx="3181383" cy="873465"/>
          </a:xfrm>
          <a:custGeom>
            <a:avLst/>
            <a:gdLst>
              <a:gd name="connsiteX0" fmla="*/ 2388358 w 2388358"/>
              <a:gd name="connsiteY0" fmla="*/ 873465 h 873465"/>
              <a:gd name="connsiteX1" fmla="*/ 1091821 w 2388358"/>
              <a:gd name="connsiteY1" fmla="*/ 8 h 873465"/>
              <a:gd name="connsiteX2" fmla="*/ 0 w 2388358"/>
              <a:gd name="connsiteY2" fmla="*/ 859817 h 87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8358" h="873465">
                <a:moveTo>
                  <a:pt x="2388358" y="873465"/>
                </a:moveTo>
                <a:cubicBezTo>
                  <a:pt x="1939119" y="437874"/>
                  <a:pt x="1489881" y="2283"/>
                  <a:pt x="1091821" y="8"/>
                </a:cubicBezTo>
                <a:cubicBezTo>
                  <a:pt x="693761" y="-2267"/>
                  <a:pt x="346880" y="428775"/>
                  <a:pt x="0" y="859817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1547790" y="2456589"/>
            <a:ext cx="3829428" cy="873465"/>
          </a:xfrm>
          <a:custGeom>
            <a:avLst/>
            <a:gdLst>
              <a:gd name="connsiteX0" fmla="*/ 2388358 w 2388358"/>
              <a:gd name="connsiteY0" fmla="*/ 873465 h 873465"/>
              <a:gd name="connsiteX1" fmla="*/ 1091821 w 2388358"/>
              <a:gd name="connsiteY1" fmla="*/ 8 h 873465"/>
              <a:gd name="connsiteX2" fmla="*/ 0 w 2388358"/>
              <a:gd name="connsiteY2" fmla="*/ 859817 h 87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8358" h="873465">
                <a:moveTo>
                  <a:pt x="2388358" y="873465"/>
                </a:moveTo>
                <a:cubicBezTo>
                  <a:pt x="1939119" y="437874"/>
                  <a:pt x="1489881" y="2283"/>
                  <a:pt x="1091821" y="8"/>
                </a:cubicBezTo>
                <a:cubicBezTo>
                  <a:pt x="693761" y="-2267"/>
                  <a:pt x="346880" y="428775"/>
                  <a:pt x="0" y="859817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1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 txBox="1">
            <a:spLocks/>
          </p:cNvSpPr>
          <p:nvPr/>
        </p:nvSpPr>
        <p:spPr bwMode="auto">
          <a:xfrm>
            <a:off x="611725" y="332785"/>
            <a:ext cx="518436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信号集与硬件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7AD1B99-6228-5171-C440-896D08CA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20" y="1125857"/>
            <a:ext cx="8416320" cy="5183343"/>
          </a:xfrm>
        </p:spPr>
        <p:txBody>
          <a:bodyPr/>
          <a:lstStyle/>
          <a:p>
            <a:r>
              <a:rPr lang="zh-CN" altLang="en-US" dirty="0"/>
              <a:t>信号不等于硬件</a:t>
            </a:r>
            <a:endParaRPr lang="en-US" altLang="zh-CN" dirty="0"/>
          </a:p>
          <a:p>
            <a:r>
              <a:rPr lang="zh-CN" altLang="en-US" dirty="0"/>
              <a:t>硬件信号</a:t>
            </a:r>
            <a:endParaRPr lang="en-US" altLang="zh-CN" dirty="0"/>
          </a:p>
          <a:p>
            <a:pPr lvl="1"/>
            <a:r>
              <a:rPr lang="zh-CN" altLang="en-US" dirty="0"/>
              <a:t>绑定于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线网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Wire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寄存器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Reg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接口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IO</a:t>
            </a:r>
            <a:endParaRPr lang="pl-PL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6913490"/>
      </p:ext>
    </p:extLst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2713</TotalTime>
  <Pages>44</Pages>
  <Words>1436</Words>
  <Characters>0</Characters>
  <Application>Microsoft Office PowerPoint</Application>
  <DocSecurity>0</DocSecurity>
  <PresentationFormat>全屏显示(4:3)</PresentationFormat>
  <Lines>0</Lines>
  <Paragraphs>258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txtt</vt:lpstr>
      <vt:lpstr>宋体</vt:lpstr>
      <vt:lpstr>Arial</vt:lpstr>
      <vt:lpstr>Arial Black</vt:lpstr>
      <vt:lpstr>Corbel</vt:lpstr>
      <vt:lpstr>Times New Roman</vt:lpstr>
      <vt:lpstr>Wingdings</vt:lpstr>
      <vt:lpstr>cod4e</vt:lpstr>
      <vt:lpstr>Chapter 2</vt:lpstr>
      <vt:lpstr>2.1 数字信号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组合逻辑信号</vt:lpstr>
      <vt:lpstr>PowerPoint 演示文稿</vt:lpstr>
      <vt:lpstr>PowerPoint 演示文稿</vt:lpstr>
      <vt:lpstr>PowerPoint 演示文稿</vt:lpstr>
      <vt:lpstr>PowerPoint 演示文稿</vt:lpstr>
      <vt:lpstr>2.3 时序逻辑信号</vt:lpstr>
      <vt:lpstr>PowerPoint 演示文稿</vt:lpstr>
      <vt:lpstr>PowerPoint 演示文稿</vt:lpstr>
      <vt:lpstr>2.4 线束/信号向量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Chisel的并发执行</vt:lpstr>
      <vt:lpstr>PowerPoint 演示文稿</vt:lpstr>
      <vt:lpstr>PowerPoint 演示文稿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L6-505</cp:lastModifiedBy>
  <cp:revision>100</cp:revision>
  <dcterms:created xsi:type="dcterms:W3CDTF">2018-08-21T07:05:32Z</dcterms:created>
  <dcterms:modified xsi:type="dcterms:W3CDTF">2023-08-20T15:21:23Z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