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0"/>
  </p:notesMasterIdLst>
  <p:handoutMasterIdLst>
    <p:handoutMasterId r:id="rId61"/>
  </p:handoutMasterIdLst>
  <p:sldIdLst>
    <p:sldId id="270" r:id="rId2"/>
    <p:sldId id="279" r:id="rId3"/>
    <p:sldId id="278" r:id="rId4"/>
    <p:sldId id="290" r:id="rId5"/>
    <p:sldId id="292" r:id="rId6"/>
    <p:sldId id="294" r:id="rId7"/>
    <p:sldId id="295" r:id="rId8"/>
    <p:sldId id="296" r:id="rId9"/>
    <p:sldId id="297" r:id="rId10"/>
    <p:sldId id="299" r:id="rId11"/>
    <p:sldId id="300" r:id="rId12"/>
    <p:sldId id="301" r:id="rId13"/>
    <p:sldId id="302" r:id="rId14"/>
    <p:sldId id="351" r:id="rId15"/>
    <p:sldId id="303" r:id="rId16"/>
    <p:sldId id="304" r:id="rId17"/>
    <p:sldId id="305" r:id="rId18"/>
    <p:sldId id="307" r:id="rId19"/>
    <p:sldId id="298" r:id="rId20"/>
    <p:sldId id="310" r:id="rId21"/>
    <p:sldId id="311" r:id="rId22"/>
    <p:sldId id="309" r:id="rId23"/>
    <p:sldId id="312" r:id="rId24"/>
    <p:sldId id="313" r:id="rId25"/>
    <p:sldId id="314" r:id="rId26"/>
    <p:sldId id="315" r:id="rId27"/>
    <p:sldId id="350" r:id="rId28"/>
    <p:sldId id="316" r:id="rId29"/>
    <p:sldId id="317" r:id="rId30"/>
    <p:sldId id="318" r:id="rId31"/>
    <p:sldId id="319" r:id="rId32"/>
    <p:sldId id="320" r:id="rId33"/>
    <p:sldId id="308" r:id="rId34"/>
    <p:sldId id="328" r:id="rId35"/>
    <p:sldId id="352" r:id="rId36"/>
    <p:sldId id="329" r:id="rId37"/>
    <p:sldId id="330" r:id="rId38"/>
    <p:sldId id="331" r:id="rId39"/>
    <p:sldId id="332" r:id="rId40"/>
    <p:sldId id="322" r:id="rId41"/>
    <p:sldId id="333" r:id="rId42"/>
    <p:sldId id="335" r:id="rId43"/>
    <p:sldId id="334" r:id="rId44"/>
    <p:sldId id="336" r:id="rId45"/>
    <p:sldId id="337" r:id="rId46"/>
    <p:sldId id="339" r:id="rId47"/>
    <p:sldId id="340" r:id="rId48"/>
    <p:sldId id="341" r:id="rId49"/>
    <p:sldId id="342" r:id="rId50"/>
    <p:sldId id="343" r:id="rId51"/>
    <p:sldId id="344" r:id="rId52"/>
    <p:sldId id="325" r:id="rId53"/>
    <p:sldId id="345" r:id="rId54"/>
    <p:sldId id="346" r:id="rId55"/>
    <p:sldId id="327" r:id="rId56"/>
    <p:sldId id="347" r:id="rId57"/>
    <p:sldId id="348" r:id="rId58"/>
    <p:sldId id="349" r:id="rId59"/>
  </p:sldIdLst>
  <p:sldSz cx="9144000" cy="6858000" type="screen4x3"/>
  <p:notesSz cx="7099300" cy="10234613"/>
  <p:defaultTextStyle>
    <a:defPPr>
      <a:defRPr lang="en-AU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4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CFFFF"/>
    <a:srgbClr val="A0F604"/>
    <a:srgbClr val="FF0000"/>
    <a:srgbClr val="009900"/>
    <a:srgbClr val="008000"/>
    <a:srgbClr val="A47B38"/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90" autoAdjust="0"/>
    <p:restoredTop sz="76117" autoAdjust="0"/>
  </p:normalViewPr>
  <p:slideViewPr>
    <p:cSldViewPr snapToObjects="1">
      <p:cViewPr varScale="1">
        <p:scale>
          <a:sx n="92" d="100"/>
          <a:sy n="92" d="100"/>
        </p:scale>
        <p:origin x="1878" y="90"/>
      </p:cViewPr>
      <p:guideLst>
        <p:guide orient="horz" pos="2154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 showFormatting="0">
    <p:cViewPr>
      <p:scale>
        <a:sx n="66" d="100"/>
        <a:sy n="66" d="100"/>
      </p:scale>
      <p:origin x="0" y="11856"/>
    </p:cViewPr>
  </p:sorterViewPr>
  <p:notesViewPr>
    <p:cSldViewPr snapToObjects="1">
      <p:cViewPr varScale="1">
        <p:scale>
          <a:sx n="85" d="100"/>
          <a:sy n="85" d="100"/>
        </p:scale>
        <p:origin x="4195" y="53"/>
      </p:cViewPr>
      <p:guideLst/>
    </p:cSldViewPr>
  </p:notesViewPr>
  <p:gridSpacing cx="72005" cy="72005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handoutMaster" Target="handoutMasters/handout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5437188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661" tIns="48331" rIns="96661" bIns="48331" numCol="1" anchor="t" anchorCtr="0" compatLnSpc="1"/>
          <a:lstStyle>
            <a:lvl1pPr algn="l" defTabSz="966470">
              <a:defRPr sz="1300" noProof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en-AU"/>
              <a:t>Morgan Kaufmann Publishers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575300" y="0"/>
            <a:ext cx="1524000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661" tIns="48331" rIns="96661" bIns="48331" numCol="1" anchor="t" anchorCtr="0" compatLnSpc="1"/>
          <a:lstStyle>
            <a:lvl1pPr algn="r" defTabSz="966470">
              <a:defRPr sz="1300" noProof="1">
                <a:latin typeface="Times New Roman" panose="02020603050405020304" pitchFamily="18" charset="0"/>
              </a:defRPr>
            </a:lvl1pPr>
          </a:lstStyle>
          <a:p>
            <a:fld id="{B8DD1BC6-AC36-4FF9-8238-2532DC363B4C}" type="datetime3">
              <a:rPr lang="en-AU" altLang="zh-CN"/>
              <a:pPr/>
              <a:t>23 August, 2023</a:t>
            </a:fld>
            <a:endParaRPr lang="en-AU" altLang="zh-CN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5437188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661" tIns="48331" rIns="96661" bIns="48331" numCol="1" anchor="b" anchorCtr="0" compatLnSpc="1"/>
          <a:lstStyle>
            <a:lvl1pPr algn="l" defTabSz="966470">
              <a:defRPr sz="1300" noProof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en-AU"/>
              <a:t>Chapter 4 — The Processor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575300" y="9723438"/>
            <a:ext cx="1524000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661" tIns="48331" rIns="96661" bIns="48331" numCol="1" anchor="b" anchorCtr="0" compatLnSpc="1"/>
          <a:lstStyle>
            <a:lvl1pPr algn="r" defTabSz="966470">
              <a:defRPr sz="1300" noProof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FF8BAB52-17FC-40D7-B5CE-8C5AAF8E55AD}" type="slidenum">
              <a:rPr lang="en-AU" altLang="zh-CN"/>
              <a:pPr>
                <a:defRPr/>
              </a:pPr>
              <a:t>‹#›</a:t>
            </a:fld>
            <a:endParaRPr lang="en-AU" altLang="zh-CN"/>
          </a:p>
        </p:txBody>
      </p:sp>
    </p:spTree>
    <p:extLst>
      <p:ext uri="{BB962C8B-B14F-4D97-AF65-F5344CB8AC3E}">
        <p14:creationId xmlns:p14="http://schemas.microsoft.com/office/powerpoint/2010/main" val="3988343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661" tIns="48331" rIns="96661" bIns="48331" numCol="1" anchor="t" anchorCtr="0" compatLnSpc="1"/>
          <a:lstStyle>
            <a:lvl1pPr algn="l" defTabSz="966470">
              <a:defRPr sz="1300" noProof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en-AU"/>
              <a:t>Morgan Kaufmann Publishers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661" tIns="48331" rIns="96661" bIns="48331" numCol="1" anchor="t" anchorCtr="0" compatLnSpc="1"/>
          <a:lstStyle>
            <a:lvl1pPr algn="r" defTabSz="966470">
              <a:defRPr sz="1300" noProof="1">
                <a:latin typeface="Times New Roman" panose="02020603050405020304" pitchFamily="18" charset="0"/>
              </a:defRPr>
            </a:lvl1pPr>
          </a:lstStyle>
          <a:p>
            <a:fld id="{4258AB47-D1CA-4C9D-800D-3A82B0415FE5}" type="datetime3">
              <a:rPr lang="en-AU" altLang="zh-CN"/>
              <a:pPr/>
              <a:t>23 August, 2023</a:t>
            </a:fld>
            <a:endParaRPr lang="en-AU" altLang="zh-CN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946150" y="4862513"/>
            <a:ext cx="5207000" cy="460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zh-CN"/>
              <a:t>Click to edit Master text styles</a:t>
            </a:r>
          </a:p>
          <a:p>
            <a:pPr lvl="1"/>
            <a:r>
              <a:rPr lang="en-AU" altLang="zh-CN"/>
              <a:t>Second level</a:t>
            </a:r>
          </a:p>
          <a:p>
            <a:pPr lvl="2"/>
            <a:r>
              <a:rPr lang="en-AU" altLang="zh-CN"/>
              <a:t>Third level</a:t>
            </a:r>
          </a:p>
          <a:p>
            <a:pPr lvl="3"/>
            <a:r>
              <a:rPr lang="en-AU" altLang="zh-CN"/>
              <a:t>Fourth level</a:t>
            </a:r>
          </a:p>
          <a:p>
            <a:pPr lvl="4"/>
            <a:r>
              <a:rPr lang="en-AU" altLang="zh-CN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661" tIns="48331" rIns="96661" bIns="48331" numCol="1" anchor="b" anchorCtr="0" compatLnSpc="1"/>
          <a:lstStyle>
            <a:lvl1pPr algn="l" defTabSz="966470">
              <a:defRPr sz="1300" noProof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en-AU"/>
              <a:t>Chapter 4 — The Processor</a:t>
            </a:r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661" tIns="48331" rIns="96661" bIns="48331" numCol="1" anchor="b" anchorCtr="0" compatLnSpc="1"/>
          <a:lstStyle>
            <a:lvl1pPr algn="r" defTabSz="966470">
              <a:defRPr sz="1300" noProof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8E34D9E6-C271-40BD-9C57-8EFB9F16196B}" type="slidenum">
              <a:rPr lang="en-AU" altLang="zh-CN"/>
              <a:pPr>
                <a:defRPr/>
              </a:pPr>
              <a:t>‹#›</a:t>
            </a:fld>
            <a:endParaRPr lang="en-AU" altLang="zh-CN"/>
          </a:p>
        </p:txBody>
      </p:sp>
    </p:spTree>
    <p:extLst>
      <p:ext uri="{BB962C8B-B14F-4D97-AF65-F5344CB8AC3E}">
        <p14:creationId xmlns:p14="http://schemas.microsoft.com/office/powerpoint/2010/main" val="1820914636"/>
      </p:ext>
    </p:extLst>
  </p:cSld>
  <p:clrMap bg1="lt1" tx1="dk1" bg2="lt2" tx2="dk2" accent1="accent1" accent2="accent2" accent3="accent3" accent4="accent4" accent5="accent5" accent6="accent6" hlink="hlink" folHlink="folHlink"/>
  <p:hf sldNum="0"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/>
            <a:r>
              <a:rPr lang="en-AU" altLang="zh-CN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7170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/>
            <a:fld id="{6AA70883-DE0E-4D75-AC4D-6EFF43CDAC04}" type="datetime3">
              <a:rPr lang="en-AU" altLang="zh-CN" sz="1300" smtClean="0">
                <a:latin typeface="Times New Roman" panose="02020603050405020304" pitchFamily="18" charset="0"/>
              </a:rPr>
              <a:pPr defTabSz="914400"/>
              <a:t>23 August, 2023</a:t>
            </a:fld>
            <a:endParaRPr lang="en-AU" altLang="zh-CN" sz="1300">
              <a:latin typeface="Times New Roman" panose="02020603050405020304" pitchFamily="18" charset="0"/>
            </a:endParaRPr>
          </a:p>
        </p:txBody>
      </p:sp>
      <p:sp>
        <p:nvSpPr>
          <p:cNvPr id="717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/>
            <a:r>
              <a:rPr lang="en-AU" altLang="zh-CN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717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/>
            <a:fld id="{DB60C33C-4351-412F-B9E3-E2D73C35702A}" type="slidenum">
              <a:rPr lang="en-AU" altLang="zh-CN" sz="1300" smtClean="0">
                <a:latin typeface="Times New Roman" panose="02020603050405020304" pitchFamily="18" charset="0"/>
              </a:rPr>
              <a:pPr defTabSz="914400"/>
              <a:t>1</a:t>
            </a:fld>
            <a:endParaRPr lang="en-AU" altLang="zh-CN" sz="1300">
              <a:latin typeface="Times New Roman" panose="02020603050405020304" pitchFamily="18" charset="0"/>
            </a:endParaRPr>
          </a:p>
        </p:txBody>
      </p:sp>
      <p:sp>
        <p:nvSpPr>
          <p:cNvPr id="7173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990600" y="768350"/>
            <a:ext cx="5118100" cy="3838575"/>
          </a:xfrm>
          <a:ln/>
        </p:spPr>
      </p:sp>
      <p:sp>
        <p:nvSpPr>
          <p:cNvPr id="7174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340263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4258AB47-D1CA-4C9D-800D-3A82B0415FE5}" type="datetime3">
              <a:rPr lang="en-AU" altLang="zh-CN" smtClean="0"/>
              <a:pPr/>
              <a:t>23 August, 2023</a:t>
            </a:fld>
            <a:endParaRPr lang="en-AU" altLang="zh-CN"/>
          </a:p>
        </p:txBody>
      </p:sp>
    </p:spTree>
    <p:extLst>
      <p:ext uri="{BB962C8B-B14F-4D97-AF65-F5344CB8AC3E}">
        <p14:creationId xmlns:p14="http://schemas.microsoft.com/office/powerpoint/2010/main" val="34413074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4258AB47-D1CA-4C9D-800D-3A82B0415FE5}" type="datetime3">
              <a:rPr lang="en-AU" altLang="zh-CN" smtClean="0"/>
              <a:pPr/>
              <a:t>23 August, 2023</a:t>
            </a:fld>
            <a:endParaRPr lang="en-AU" altLang="zh-CN"/>
          </a:p>
        </p:txBody>
      </p:sp>
    </p:spTree>
    <p:extLst>
      <p:ext uri="{BB962C8B-B14F-4D97-AF65-F5344CB8AC3E}">
        <p14:creationId xmlns:p14="http://schemas.microsoft.com/office/powerpoint/2010/main" val="33230081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4258AB47-D1CA-4C9D-800D-3A82B0415FE5}" type="datetime3">
              <a:rPr lang="en-AU" altLang="zh-CN" smtClean="0"/>
              <a:pPr/>
              <a:t>23 August, 2023</a:t>
            </a:fld>
            <a:endParaRPr lang="en-AU" altLang="zh-CN"/>
          </a:p>
        </p:txBody>
      </p:sp>
    </p:spTree>
    <p:extLst>
      <p:ext uri="{BB962C8B-B14F-4D97-AF65-F5344CB8AC3E}">
        <p14:creationId xmlns:p14="http://schemas.microsoft.com/office/powerpoint/2010/main" val="28050743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4258AB47-D1CA-4C9D-800D-3A82B0415FE5}" type="datetime3">
              <a:rPr lang="en-AU" altLang="zh-CN" smtClean="0"/>
              <a:pPr/>
              <a:t>23 August, 2023</a:t>
            </a:fld>
            <a:endParaRPr lang="en-AU" altLang="zh-CN"/>
          </a:p>
        </p:txBody>
      </p:sp>
    </p:spTree>
    <p:extLst>
      <p:ext uri="{BB962C8B-B14F-4D97-AF65-F5344CB8AC3E}">
        <p14:creationId xmlns:p14="http://schemas.microsoft.com/office/powerpoint/2010/main" val="25134656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4258AB47-D1CA-4C9D-800D-3A82B0415FE5}" type="datetime3">
              <a:rPr lang="en-AU" altLang="zh-CN" smtClean="0"/>
              <a:pPr/>
              <a:t>23 August, 2023</a:t>
            </a:fld>
            <a:endParaRPr lang="en-AU" altLang="zh-CN"/>
          </a:p>
        </p:txBody>
      </p:sp>
    </p:spTree>
    <p:extLst>
      <p:ext uri="{BB962C8B-B14F-4D97-AF65-F5344CB8AC3E}">
        <p14:creationId xmlns:p14="http://schemas.microsoft.com/office/powerpoint/2010/main" val="23740231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条件覆盖不完整的赋值，</a:t>
            </a:r>
            <a:endParaRPr lang="en-US" altLang="zh-CN" dirty="0"/>
          </a:p>
          <a:p>
            <a:r>
              <a:rPr lang="zh-CN" altLang="en-US" dirty="0"/>
              <a:t>会在</a:t>
            </a:r>
            <a:r>
              <a:rPr lang="en-US" altLang="zh-CN" dirty="0"/>
              <a:t>VHDL/Verilog</a:t>
            </a:r>
            <a:r>
              <a:rPr lang="zh-CN" altLang="en-US" dirty="0"/>
              <a:t>中导致</a:t>
            </a:r>
            <a:r>
              <a:rPr lang="en-US" altLang="zh-CN" dirty="0"/>
              <a:t>Latch</a:t>
            </a:r>
            <a:r>
              <a:rPr lang="zh-CN" altLang="en-US" dirty="0"/>
              <a:t>的出现</a:t>
            </a:r>
            <a:endParaRPr lang="en-US" altLang="zh-CN" dirty="0"/>
          </a:p>
          <a:p>
            <a:r>
              <a:rPr lang="en-US" altLang="zh-CN" dirty="0"/>
              <a:t>Chisel</a:t>
            </a:r>
            <a:r>
              <a:rPr lang="zh-CN" altLang="en-US" dirty="0"/>
              <a:t>不允许条件覆盖不完整的赋值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4258AB47-D1CA-4C9D-800D-3A82B0415FE5}" type="datetime3">
              <a:rPr lang="en-AU" altLang="zh-CN" smtClean="0"/>
              <a:pPr/>
              <a:t>23 August, 2023</a:t>
            </a:fld>
            <a:endParaRPr lang="en-AU" altLang="zh-CN"/>
          </a:p>
        </p:txBody>
      </p:sp>
    </p:spTree>
    <p:extLst>
      <p:ext uri="{BB962C8B-B14F-4D97-AF65-F5344CB8AC3E}">
        <p14:creationId xmlns:p14="http://schemas.microsoft.com/office/powerpoint/2010/main" val="4117623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这里说的编码输入信号，只有一位为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4258AB47-D1CA-4C9D-800D-3A82B0415FE5}" type="datetime3">
              <a:rPr lang="en-AU" altLang="zh-CN" smtClean="0"/>
              <a:pPr/>
              <a:t>23 August, 2023</a:t>
            </a:fld>
            <a:endParaRPr lang="en-AU" altLang="zh-CN"/>
          </a:p>
        </p:txBody>
      </p:sp>
    </p:spTree>
    <p:extLst>
      <p:ext uri="{BB962C8B-B14F-4D97-AF65-F5344CB8AC3E}">
        <p14:creationId xmlns:p14="http://schemas.microsoft.com/office/powerpoint/2010/main" val="6380368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相对前面用</a:t>
            </a:r>
            <a:r>
              <a:rPr lang="en-US" altLang="zh-CN" dirty="0"/>
              <a:t>16</a:t>
            </a:r>
            <a:r>
              <a:rPr lang="zh-CN" altLang="en-US" dirty="0"/>
              <a:t>行代码，这里缩减了很多，因为使用了硬件生成器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4258AB47-D1CA-4C9D-800D-3A82B0415FE5}" type="datetime3">
              <a:rPr lang="en-AU" altLang="zh-CN" smtClean="0"/>
              <a:pPr/>
              <a:t>23 August, 2023</a:t>
            </a:fld>
            <a:endParaRPr lang="en-AU" altLang="zh-CN"/>
          </a:p>
        </p:txBody>
      </p:sp>
    </p:spTree>
    <p:extLst>
      <p:ext uri="{BB962C8B-B14F-4D97-AF65-F5344CB8AC3E}">
        <p14:creationId xmlns:p14="http://schemas.microsoft.com/office/powerpoint/2010/main" val="34214752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4258AB47-D1CA-4C9D-800D-3A82B0415FE5}" type="datetime3">
              <a:rPr lang="en-AU" altLang="zh-CN" smtClean="0"/>
              <a:pPr/>
              <a:t>23 August, 2023</a:t>
            </a:fld>
            <a:endParaRPr lang="en-AU" altLang="zh-CN"/>
          </a:p>
        </p:txBody>
      </p:sp>
    </p:spTree>
    <p:extLst>
      <p:ext uri="{BB962C8B-B14F-4D97-AF65-F5344CB8AC3E}">
        <p14:creationId xmlns:p14="http://schemas.microsoft.com/office/powerpoint/2010/main" val="14728435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4258AB47-D1CA-4C9D-800D-3A82B0415FE5}" type="datetime3">
              <a:rPr lang="en-AU" altLang="zh-CN" smtClean="0"/>
              <a:pPr/>
              <a:t>23 August, 2023</a:t>
            </a:fld>
            <a:endParaRPr lang="en-AU" altLang="zh-CN"/>
          </a:p>
        </p:txBody>
      </p:sp>
    </p:spTree>
    <p:extLst>
      <p:ext uri="{BB962C8B-B14F-4D97-AF65-F5344CB8AC3E}">
        <p14:creationId xmlns:p14="http://schemas.microsoft.com/office/powerpoint/2010/main" val="35512338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4258AB47-D1CA-4C9D-800D-3A82B0415FE5}" type="datetime3">
              <a:rPr lang="en-AU" altLang="zh-CN" smtClean="0"/>
              <a:pPr/>
              <a:t>23 August, 2023</a:t>
            </a:fld>
            <a:endParaRPr lang="en-AU" altLang="zh-CN"/>
          </a:p>
        </p:txBody>
      </p:sp>
    </p:spTree>
    <p:extLst>
      <p:ext uri="{BB962C8B-B14F-4D97-AF65-F5344CB8AC3E}">
        <p14:creationId xmlns:p14="http://schemas.microsoft.com/office/powerpoint/2010/main" val="242408167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4258AB47-D1CA-4C9D-800D-3A82B0415FE5}" type="datetime3">
              <a:rPr lang="en-AU" altLang="zh-CN" smtClean="0"/>
              <a:pPr/>
              <a:t>23 August, 2023</a:t>
            </a:fld>
            <a:endParaRPr lang="en-AU" altLang="zh-CN"/>
          </a:p>
        </p:txBody>
      </p:sp>
    </p:spTree>
    <p:extLst>
      <p:ext uri="{BB962C8B-B14F-4D97-AF65-F5344CB8AC3E}">
        <p14:creationId xmlns:p14="http://schemas.microsoft.com/office/powerpoint/2010/main" val="3711893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4258AB47-D1CA-4C9D-800D-3A82B0415FE5}" type="datetime3">
              <a:rPr lang="en-AU" altLang="zh-CN" smtClean="0"/>
              <a:pPr/>
              <a:t>23 August, 2023</a:t>
            </a:fld>
            <a:endParaRPr lang="en-AU" altLang="zh-CN"/>
          </a:p>
        </p:txBody>
      </p:sp>
    </p:spTree>
    <p:extLst>
      <p:ext uri="{BB962C8B-B14F-4D97-AF65-F5344CB8AC3E}">
        <p14:creationId xmlns:p14="http://schemas.microsoft.com/office/powerpoint/2010/main" val="294790450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4258AB47-D1CA-4C9D-800D-3A82B0415FE5}" type="datetime3">
              <a:rPr lang="en-AU" altLang="zh-CN" smtClean="0"/>
              <a:pPr/>
              <a:t>23 August, 2023</a:t>
            </a:fld>
            <a:endParaRPr lang="en-AU" altLang="zh-CN"/>
          </a:p>
        </p:txBody>
      </p:sp>
    </p:spTree>
    <p:extLst>
      <p:ext uri="{BB962C8B-B14F-4D97-AF65-F5344CB8AC3E}">
        <p14:creationId xmlns:p14="http://schemas.microsoft.com/office/powerpoint/2010/main" val="118857593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不</a:t>
            </a:r>
            <a:r>
              <a:rPr lang="en-US" altLang="zh-CN" dirty="0"/>
              <a:t>load</a:t>
            </a:r>
            <a:r>
              <a:rPr lang="zh-CN" altLang="en-US" dirty="0"/>
              <a:t>，或者</a:t>
            </a:r>
            <a:r>
              <a:rPr lang="en-US" altLang="zh-CN" dirty="0"/>
              <a:t>done</a:t>
            </a:r>
            <a:r>
              <a:rPr lang="zh-CN" altLang="en-US" dirty="0"/>
              <a:t>，都选择</a:t>
            </a:r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4258AB47-D1CA-4C9D-800D-3A82B0415FE5}" type="datetime3">
              <a:rPr lang="en-AU" altLang="zh-CN" smtClean="0"/>
              <a:pPr/>
              <a:t>23 August, 2023</a:t>
            </a:fld>
            <a:endParaRPr lang="en-AU" altLang="zh-CN"/>
          </a:p>
        </p:txBody>
      </p:sp>
    </p:spTree>
    <p:extLst>
      <p:ext uri="{BB962C8B-B14F-4D97-AF65-F5344CB8AC3E}">
        <p14:creationId xmlns:p14="http://schemas.microsoft.com/office/powerpoint/2010/main" val="17508593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4258AB47-D1CA-4C9D-800D-3A82B0415FE5}" type="datetime3">
              <a:rPr lang="en-AU" altLang="zh-CN" smtClean="0"/>
              <a:pPr/>
              <a:t>23 August, 2023</a:t>
            </a:fld>
            <a:endParaRPr lang="en-AU" altLang="zh-CN"/>
          </a:p>
        </p:txBody>
      </p:sp>
    </p:spTree>
    <p:extLst>
      <p:ext uri="{BB962C8B-B14F-4D97-AF65-F5344CB8AC3E}">
        <p14:creationId xmlns:p14="http://schemas.microsoft.com/office/powerpoint/2010/main" val="259905188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字长，是通过</a:t>
            </a:r>
            <a:r>
              <a:rPr lang="en-US" altLang="zh-CN" dirty="0" err="1"/>
              <a:t>unsignedBitLength</a:t>
            </a:r>
            <a:r>
              <a:rPr lang="en-US" altLang="zh-CN" dirty="0"/>
              <a:t>(</a:t>
            </a:r>
            <a:r>
              <a:rPr lang="en-US" altLang="zh-CN" dirty="0" err="1"/>
              <a:t>nrCycles</a:t>
            </a:r>
            <a:r>
              <a:rPr lang="en-US" altLang="zh-CN" dirty="0"/>
              <a:t> -1)</a:t>
            </a:r>
            <a:r>
              <a:rPr lang="zh-CN" altLang="en-US" dirty="0"/>
              <a:t>自动确定的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4258AB47-D1CA-4C9D-800D-3A82B0415FE5}" type="datetime3">
              <a:rPr lang="en-AU" altLang="zh-CN" smtClean="0"/>
              <a:pPr/>
              <a:t>23 August, 2023</a:t>
            </a:fld>
            <a:endParaRPr lang="en-AU" altLang="zh-CN"/>
          </a:p>
        </p:txBody>
      </p:sp>
    </p:spTree>
    <p:extLst>
      <p:ext uri="{BB962C8B-B14F-4D97-AF65-F5344CB8AC3E}">
        <p14:creationId xmlns:p14="http://schemas.microsoft.com/office/powerpoint/2010/main" val="134181566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4258AB47-D1CA-4C9D-800D-3A82B0415FE5}" type="datetime3">
              <a:rPr lang="en-AU" altLang="zh-CN" smtClean="0"/>
              <a:pPr/>
              <a:t>23 August, 2023</a:t>
            </a:fld>
            <a:endParaRPr lang="en-AU" altLang="zh-CN"/>
          </a:p>
        </p:txBody>
      </p:sp>
    </p:spTree>
    <p:extLst>
      <p:ext uri="{BB962C8B-B14F-4D97-AF65-F5344CB8AC3E}">
        <p14:creationId xmlns:p14="http://schemas.microsoft.com/office/powerpoint/2010/main" val="118093033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4258AB47-D1CA-4C9D-800D-3A82B0415FE5}" type="datetime3">
              <a:rPr lang="en-AU" altLang="zh-CN" smtClean="0"/>
              <a:pPr/>
              <a:t>23 August, 2023</a:t>
            </a:fld>
            <a:endParaRPr lang="en-AU" altLang="zh-CN"/>
          </a:p>
        </p:txBody>
      </p:sp>
    </p:spTree>
    <p:extLst>
      <p:ext uri="{BB962C8B-B14F-4D97-AF65-F5344CB8AC3E}">
        <p14:creationId xmlns:p14="http://schemas.microsoft.com/office/powerpoint/2010/main" val="406826929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4258AB47-D1CA-4C9D-800D-3A82B0415FE5}" type="datetime3">
              <a:rPr lang="en-AU" altLang="zh-CN" smtClean="0"/>
              <a:pPr/>
              <a:t>23 August, 2023</a:t>
            </a:fld>
            <a:endParaRPr lang="en-AU" altLang="zh-CN"/>
          </a:p>
        </p:txBody>
      </p:sp>
    </p:spTree>
    <p:extLst>
      <p:ext uri="{BB962C8B-B14F-4D97-AF65-F5344CB8AC3E}">
        <p14:creationId xmlns:p14="http://schemas.microsoft.com/office/powerpoint/2010/main" val="86188215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4258AB47-D1CA-4C9D-800D-3A82B0415FE5}" type="datetime3">
              <a:rPr lang="en-AU" altLang="zh-CN" smtClean="0"/>
              <a:pPr/>
              <a:t>23 August, 2023</a:t>
            </a:fld>
            <a:endParaRPr lang="en-AU" altLang="zh-CN"/>
          </a:p>
        </p:txBody>
      </p:sp>
    </p:spTree>
    <p:extLst>
      <p:ext uri="{BB962C8B-B14F-4D97-AF65-F5344CB8AC3E}">
        <p14:creationId xmlns:p14="http://schemas.microsoft.com/office/powerpoint/2010/main" val="11498276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4258AB47-D1CA-4C9D-800D-3A82B0415FE5}" type="datetime3">
              <a:rPr lang="en-AU" altLang="zh-CN" smtClean="0"/>
              <a:pPr/>
              <a:t>23 August, 2023</a:t>
            </a:fld>
            <a:endParaRPr lang="en-AU" altLang="zh-CN"/>
          </a:p>
        </p:txBody>
      </p:sp>
    </p:spTree>
    <p:extLst>
      <p:ext uri="{BB962C8B-B14F-4D97-AF65-F5344CB8AC3E}">
        <p14:creationId xmlns:p14="http://schemas.microsoft.com/office/powerpoint/2010/main" val="217666982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4258AB47-D1CA-4C9D-800D-3A82B0415FE5}" type="datetime3">
              <a:rPr lang="en-AU" altLang="zh-CN" smtClean="0"/>
              <a:pPr/>
              <a:t>23 August, 2023</a:t>
            </a:fld>
            <a:endParaRPr lang="en-AU" altLang="zh-CN"/>
          </a:p>
        </p:txBody>
      </p:sp>
    </p:spTree>
    <p:extLst>
      <p:ext uri="{BB962C8B-B14F-4D97-AF65-F5344CB8AC3E}">
        <p14:creationId xmlns:p14="http://schemas.microsoft.com/office/powerpoint/2010/main" val="340624739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4258AB47-D1CA-4C9D-800D-3A82B0415FE5}" type="datetime3">
              <a:rPr lang="en-AU" altLang="zh-CN" smtClean="0"/>
              <a:pPr/>
              <a:t>23 August, 2023</a:t>
            </a:fld>
            <a:endParaRPr lang="en-AU" altLang="zh-CN"/>
          </a:p>
        </p:txBody>
      </p:sp>
    </p:spTree>
    <p:extLst>
      <p:ext uri="{BB962C8B-B14F-4D97-AF65-F5344CB8AC3E}">
        <p14:creationId xmlns:p14="http://schemas.microsoft.com/office/powerpoint/2010/main" val="304358380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4258AB47-D1CA-4C9D-800D-3A82B0415FE5}" type="datetime3">
              <a:rPr lang="en-AU" altLang="zh-CN" smtClean="0"/>
              <a:pPr/>
              <a:t>23 August, 2023</a:t>
            </a:fld>
            <a:endParaRPr lang="en-AU" altLang="zh-CN"/>
          </a:p>
        </p:txBody>
      </p:sp>
    </p:spTree>
    <p:extLst>
      <p:ext uri="{BB962C8B-B14F-4D97-AF65-F5344CB8AC3E}">
        <p14:creationId xmlns:p14="http://schemas.microsoft.com/office/powerpoint/2010/main" val="313793871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4258AB47-D1CA-4C9D-800D-3A82B0415FE5}" type="datetime3">
              <a:rPr lang="en-AU" altLang="zh-CN" smtClean="0"/>
              <a:pPr/>
              <a:t>23 August, 2023</a:t>
            </a:fld>
            <a:endParaRPr lang="en-AU" altLang="zh-CN"/>
          </a:p>
        </p:txBody>
      </p:sp>
    </p:spTree>
    <p:extLst>
      <p:ext uri="{BB962C8B-B14F-4D97-AF65-F5344CB8AC3E}">
        <p14:creationId xmlns:p14="http://schemas.microsoft.com/office/powerpoint/2010/main" val="29453159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4258AB47-D1CA-4C9D-800D-3A82B0415FE5}" type="datetime3">
              <a:rPr lang="en-AU" altLang="zh-CN" smtClean="0"/>
              <a:pPr/>
              <a:t>23 August, 2023</a:t>
            </a:fld>
            <a:endParaRPr lang="en-AU" altLang="zh-CN"/>
          </a:p>
        </p:txBody>
      </p:sp>
    </p:spTree>
    <p:extLst>
      <p:ext uri="{BB962C8B-B14F-4D97-AF65-F5344CB8AC3E}">
        <p14:creationId xmlns:p14="http://schemas.microsoft.com/office/powerpoint/2010/main" val="42594202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4258AB47-D1CA-4C9D-800D-3A82B0415FE5}" type="datetime3">
              <a:rPr lang="en-AU" altLang="zh-CN" smtClean="0"/>
              <a:pPr/>
              <a:t>23 August, 2023</a:t>
            </a:fld>
            <a:endParaRPr lang="en-AU" altLang="zh-CN"/>
          </a:p>
        </p:txBody>
      </p:sp>
    </p:spTree>
    <p:extLst>
      <p:ext uri="{BB962C8B-B14F-4D97-AF65-F5344CB8AC3E}">
        <p14:creationId xmlns:p14="http://schemas.microsoft.com/office/powerpoint/2010/main" val="2030212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4258AB47-D1CA-4C9D-800D-3A82B0415FE5}" type="datetime3">
              <a:rPr lang="en-AU" altLang="zh-CN" smtClean="0"/>
              <a:pPr/>
              <a:t>23 August, 2023</a:t>
            </a:fld>
            <a:endParaRPr lang="en-AU" altLang="zh-CN"/>
          </a:p>
        </p:txBody>
      </p:sp>
    </p:spTree>
    <p:extLst>
      <p:ext uri="{BB962C8B-B14F-4D97-AF65-F5344CB8AC3E}">
        <p14:creationId xmlns:p14="http://schemas.microsoft.com/office/powerpoint/2010/main" val="10267631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4258AB47-D1CA-4C9D-800D-3A82B0415FE5}" type="datetime3">
              <a:rPr lang="en-AU" altLang="zh-CN" smtClean="0"/>
              <a:pPr/>
              <a:t>23 August, 2023</a:t>
            </a:fld>
            <a:endParaRPr lang="en-AU" altLang="zh-CN"/>
          </a:p>
        </p:txBody>
      </p:sp>
    </p:spTree>
    <p:extLst>
      <p:ext uri="{BB962C8B-B14F-4D97-AF65-F5344CB8AC3E}">
        <p14:creationId xmlns:p14="http://schemas.microsoft.com/office/powerpoint/2010/main" val="31427019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前面器件</a:t>
            </a:r>
            <a:r>
              <a:rPr lang="en-US" altLang="zh-CN" dirty="0"/>
              <a:t>A/B</a:t>
            </a:r>
            <a:r>
              <a:rPr lang="zh-CN" altLang="en-US" dirty="0"/>
              <a:t>的内部功能没有描述，下面用一个</a:t>
            </a:r>
            <a:r>
              <a:rPr lang="en-US" altLang="zh-CN" dirty="0"/>
              <a:t>ALU</a:t>
            </a:r>
            <a:r>
              <a:rPr lang="zh-CN" altLang="en-US" dirty="0"/>
              <a:t>器件作为示例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4258AB47-D1CA-4C9D-800D-3A82B0415FE5}" type="datetime3">
              <a:rPr lang="en-AU" altLang="zh-CN" smtClean="0"/>
              <a:pPr/>
              <a:t>23 August, 2023</a:t>
            </a:fld>
            <a:endParaRPr lang="en-AU" altLang="zh-CN"/>
          </a:p>
        </p:txBody>
      </p:sp>
    </p:spTree>
    <p:extLst>
      <p:ext uri="{BB962C8B-B14F-4D97-AF65-F5344CB8AC3E}">
        <p14:creationId xmlns:p14="http://schemas.microsoft.com/office/powerpoint/2010/main" val="25820279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4258AB47-D1CA-4C9D-800D-3A82B0415FE5}" type="datetime3">
              <a:rPr lang="en-AU" altLang="zh-CN" smtClean="0"/>
              <a:pPr/>
              <a:t>23 August, 2023</a:t>
            </a:fld>
            <a:endParaRPr lang="en-AU" altLang="zh-CN"/>
          </a:p>
        </p:txBody>
      </p:sp>
    </p:spTree>
    <p:extLst>
      <p:ext uri="{BB962C8B-B14F-4D97-AF65-F5344CB8AC3E}">
        <p14:creationId xmlns:p14="http://schemas.microsoft.com/office/powerpoint/2010/main" val="37332079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7"/>
          <p:cNvSpPr>
            <a:spLocks noChangeArrowheads="1"/>
          </p:cNvSpPr>
          <p:nvPr/>
        </p:nvSpPr>
        <p:spPr bwMode="auto">
          <a:xfrm>
            <a:off x="1619251" y="1125538"/>
            <a:ext cx="28575" cy="5732462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/>
            <a:endParaRPr lang="en-US" altLang="zh-CN" sz="1600">
              <a:ea typeface="宋体" panose="02010600030101010101" pitchFamily="2" charset="-122"/>
            </a:endParaRPr>
          </a:p>
        </p:txBody>
      </p:sp>
      <p:sp>
        <p:nvSpPr>
          <p:cNvPr id="5" name="Rectangle 36"/>
          <p:cNvSpPr>
            <a:spLocks noChangeArrowheads="1"/>
          </p:cNvSpPr>
          <p:nvPr/>
        </p:nvSpPr>
        <p:spPr bwMode="auto">
          <a:xfrm>
            <a:off x="1981201" y="1987550"/>
            <a:ext cx="36513" cy="3816350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/>
            <a:endParaRPr lang="en-US" altLang="zh-CN" sz="1600">
              <a:ea typeface="宋体" panose="02010600030101010101" pitchFamily="2" charset="-122"/>
            </a:endParaRPr>
          </a:p>
        </p:txBody>
      </p:sp>
      <p:sp>
        <p:nvSpPr>
          <p:cNvPr id="6" name="Rectangle 37"/>
          <p:cNvSpPr>
            <a:spLocks noChangeArrowheads="1"/>
          </p:cNvSpPr>
          <p:nvPr/>
        </p:nvSpPr>
        <p:spPr bwMode="auto">
          <a:xfrm>
            <a:off x="1763714" y="2708277"/>
            <a:ext cx="7380287" cy="73025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/>
            <a:endParaRPr lang="en-US" altLang="zh-CN" sz="1600">
              <a:ea typeface="宋体" panose="02010600030101010101" pitchFamily="2" charset="-122"/>
            </a:endParaRPr>
          </a:p>
        </p:txBody>
      </p:sp>
      <p:sp>
        <p:nvSpPr>
          <p:cNvPr id="7" name="Rectangle 38"/>
          <p:cNvSpPr>
            <a:spLocks noChangeArrowheads="1"/>
          </p:cNvSpPr>
          <p:nvPr userDrawn="1"/>
        </p:nvSpPr>
        <p:spPr bwMode="auto">
          <a:xfrm>
            <a:off x="0" y="0"/>
            <a:ext cx="9144000" cy="1125538"/>
          </a:xfrm>
          <a:prstGeom prst="rect">
            <a:avLst/>
          </a:prstGeom>
          <a:solidFill>
            <a:srgbClr val="7F7F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/>
            <a:endParaRPr lang="en-US" altLang="zh-CN" sz="1600">
              <a:ea typeface="宋体" panose="02010600030101010101" pitchFamily="2" charset="-122"/>
            </a:endParaRPr>
          </a:p>
        </p:txBody>
      </p:sp>
      <p:sp>
        <p:nvSpPr>
          <p:cNvPr id="8" name="Rectangle 46"/>
          <p:cNvSpPr>
            <a:spLocks noChangeArrowheads="1"/>
          </p:cNvSpPr>
          <p:nvPr/>
        </p:nvSpPr>
        <p:spPr bwMode="auto">
          <a:xfrm>
            <a:off x="0" y="1125538"/>
            <a:ext cx="9144000" cy="17462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/>
            <a:endParaRPr lang="en-US" altLang="zh-CN" sz="1600">
              <a:ea typeface="宋体" panose="02010600030101010101" pitchFamily="2" charset="-122"/>
            </a:endParaRPr>
          </a:p>
        </p:txBody>
      </p:sp>
      <p:sp>
        <p:nvSpPr>
          <p:cNvPr id="9" name="Rectangle 48"/>
          <p:cNvSpPr>
            <a:spLocks noChangeArrowheads="1"/>
          </p:cNvSpPr>
          <p:nvPr/>
        </p:nvSpPr>
        <p:spPr bwMode="auto">
          <a:xfrm>
            <a:off x="1619251" y="549277"/>
            <a:ext cx="28575" cy="5762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/>
            <a:endParaRPr lang="en-US" altLang="zh-CN" sz="1600">
              <a:ea typeface="宋体" panose="02010600030101010101" pitchFamily="2" charset="-122"/>
            </a:endParaRPr>
          </a:p>
        </p:txBody>
      </p:sp>
      <p:sp>
        <p:nvSpPr>
          <p:cNvPr id="11" name="TextBox 15"/>
          <p:cNvSpPr txBox="1">
            <a:spLocks noChangeArrowheads="1"/>
          </p:cNvSpPr>
          <p:nvPr userDrawn="1"/>
        </p:nvSpPr>
        <p:spPr bwMode="auto">
          <a:xfrm>
            <a:off x="2616170" y="104775"/>
            <a:ext cx="4401591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/>
            <a:r>
              <a:rPr lang="en-US" altLang="zh-CN" sz="3000" b="1" dirty="0">
                <a:solidFill>
                  <a:schemeClr val="bg1"/>
                </a:solidFill>
                <a:latin typeface="Corbel" panose="020B0503020204020204" pitchFamily="34" charset="0"/>
                <a:ea typeface="宋体" panose="02010600030101010101" pitchFamily="2" charset="-122"/>
              </a:rPr>
              <a:t>Digital Design with Chisel</a:t>
            </a:r>
          </a:p>
        </p:txBody>
      </p:sp>
      <p:sp>
        <p:nvSpPr>
          <p:cNvPr id="41996" name="Rectangle 1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2409826" y="1844675"/>
            <a:ext cx="5832475" cy="762000"/>
          </a:xfrm>
        </p:spPr>
        <p:txBody>
          <a:bodyPr anchor="t"/>
          <a:lstStyle>
            <a:lvl1pPr>
              <a:defRPr>
                <a:latin typeface="Arial Black" panose="020B0A04020102020204" pitchFamily="34" charset="0"/>
              </a:defRPr>
            </a:lvl1pPr>
          </a:lstStyle>
          <a:p>
            <a:r>
              <a:rPr lang="en-AU" noProof="1"/>
              <a:t>Chapter …</a:t>
            </a:r>
          </a:p>
        </p:txBody>
      </p:sp>
      <p:sp>
        <p:nvSpPr>
          <p:cNvPr id="41997" name="Rectangle 1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2409826" y="2924177"/>
            <a:ext cx="5832475" cy="579755"/>
          </a:xfrm>
        </p:spPr>
        <p:txBody>
          <a:bodyPr>
            <a:spAutoFit/>
          </a:bodyPr>
          <a:lstStyle>
            <a:lvl1pPr marL="0" indent="0">
              <a:buFont typeface="Wingdings" panose="05000000000000000000" pitchFamily="2" charset="2"/>
              <a:buNone/>
              <a:defRPr>
                <a:latin typeface="Arial Black" panose="020B0A04020102020204" pitchFamily="34" charset="0"/>
              </a:defRPr>
            </a:lvl1pPr>
          </a:lstStyle>
          <a:p>
            <a:r>
              <a:rPr lang="en-AU" noProof="1"/>
              <a:t>Subtitle</a:t>
            </a:r>
          </a:p>
        </p:txBody>
      </p:sp>
      <p:sp>
        <p:nvSpPr>
          <p:cNvPr id="13" name="页脚占位符 1"/>
          <p:cNvSpPr>
            <a:spLocks noGrp="1"/>
          </p:cNvSpPr>
          <p:nvPr>
            <p:ph type="ftr" sz="quarter" idx="10"/>
          </p:nvPr>
        </p:nvSpPr>
        <p:spPr>
          <a:xfrm>
            <a:off x="611725" y="6380161"/>
            <a:ext cx="8270875" cy="3587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l">
              <a:defRPr/>
            </a:pPr>
            <a:endParaRPr lang="en-US" altLang="zh-CN" dirty="0"/>
          </a:p>
        </p:txBody>
      </p:sp>
      <p:pic>
        <p:nvPicPr>
          <p:cNvPr id="1026" name="Picture 2" descr="https://www1.szu.edu.cn/images/szu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8334" y="44122"/>
            <a:ext cx="1851424" cy="493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3935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530" y="146052"/>
            <a:ext cx="8260080" cy="762635"/>
          </a:xfrm>
        </p:spPr>
        <p:txBody>
          <a:bodyPr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4530" y="1125857"/>
            <a:ext cx="8271510" cy="5112385"/>
          </a:xfrm>
        </p:spPr>
        <p:txBody>
          <a:bodyPr vert="eaVert"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ftr" sz="quarter" idx="10"/>
          </p:nvPr>
        </p:nvSpPr>
        <p:spPr>
          <a:xfrm>
            <a:off x="693739" y="6381752"/>
            <a:ext cx="8270875" cy="358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algn="l">
              <a:defRPr/>
            </a:pPr>
            <a:endParaRPr lang="en-AU" altLang="zh-CN" dirty="0"/>
          </a:p>
        </p:txBody>
      </p:sp>
    </p:spTree>
    <p:extLst>
      <p:ext uri="{BB962C8B-B14F-4D97-AF65-F5344CB8AC3E}">
        <p14:creationId xmlns:p14="http://schemas.microsoft.com/office/powerpoint/2010/main" val="2929866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8481" y="146052"/>
            <a:ext cx="1538883" cy="6091555"/>
          </a:xfrm>
        </p:spPr>
        <p:txBody>
          <a:bodyPr vert="eaVert"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4531" y="146052"/>
            <a:ext cx="6051550" cy="6091555"/>
          </a:xfrm>
        </p:spPr>
        <p:txBody>
          <a:bodyPr vert="eaVert"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ftr" sz="quarter" idx="10"/>
          </p:nvPr>
        </p:nvSpPr>
        <p:spPr>
          <a:xfrm>
            <a:off x="693739" y="6381752"/>
            <a:ext cx="8270875" cy="358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algn="l">
              <a:defRPr/>
            </a:pPr>
            <a:endParaRPr lang="en-AU" altLang="zh-CN" dirty="0"/>
          </a:p>
        </p:txBody>
      </p:sp>
    </p:spTree>
    <p:extLst>
      <p:ext uri="{BB962C8B-B14F-4D97-AF65-F5344CB8AC3E}">
        <p14:creationId xmlns:p14="http://schemas.microsoft.com/office/powerpoint/2010/main" val="2741388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530" y="146052"/>
            <a:ext cx="8260080" cy="762635"/>
          </a:xfrm>
        </p:spPr>
        <p:txBody>
          <a:bodyPr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530" y="1125857"/>
            <a:ext cx="8271510" cy="5112385"/>
          </a:xfrm>
        </p:spPr>
        <p:txBody>
          <a:bodyPr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ftr" sz="quarter" idx="10"/>
          </p:nvPr>
        </p:nvSpPr>
        <p:spPr>
          <a:xfrm>
            <a:off x="693739" y="6381752"/>
            <a:ext cx="8270875" cy="358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algn="l">
              <a:defRPr/>
            </a:pPr>
            <a:endParaRPr lang="en-US" altLang="zh-CN" dirty="0"/>
          </a:p>
        </p:txBody>
      </p:sp>
      <p:sp>
        <p:nvSpPr>
          <p:cNvPr id="5" name="Rectangle 19">
            <a:extLst>
              <a:ext uri="{FF2B5EF4-FFF2-40B4-BE49-F238E27FC236}">
                <a16:creationId xmlns="" xmlns:a16="http://schemas.microsoft.com/office/drawing/2014/main" id="{386A2E91-1D24-4FC5-A723-5E2B6886F25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043755" y="6381752"/>
            <a:ext cx="8270875" cy="3587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defPPr>
              <a:defRPr lang="en-AU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400" b="1" kern="120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zh-CN" altLang="en-US" dirty="0"/>
              <a:t>深圳大学    计算机与软件学院</a:t>
            </a:r>
            <a:r>
              <a:rPr lang="en-US" altLang="zh-CN" dirty="0"/>
              <a:t>	</a:t>
            </a:r>
            <a:r>
              <a:rPr lang="zh-CN" altLang="en-US" dirty="0"/>
              <a:t>罗秋明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8069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630" y="4406901"/>
            <a:ext cx="7772400" cy="1323439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noProof="1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630" y="2907030"/>
            <a:ext cx="7772400" cy="149987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noProof="1"/>
              <a:t>Click to edit Master text styles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ftr" sz="quarter" idx="10"/>
          </p:nvPr>
        </p:nvSpPr>
        <p:spPr>
          <a:xfrm>
            <a:off x="693739" y="6381752"/>
            <a:ext cx="8270875" cy="358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algn="l"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70125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530" y="146052"/>
            <a:ext cx="8260080" cy="762635"/>
          </a:xfrm>
        </p:spPr>
        <p:txBody>
          <a:bodyPr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531" y="1125855"/>
            <a:ext cx="4058920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5851" y="1125855"/>
            <a:ext cx="4059555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0"/>
          </p:nvPr>
        </p:nvSpPr>
        <p:spPr>
          <a:xfrm>
            <a:off x="693739" y="6381752"/>
            <a:ext cx="8270875" cy="358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algn="l"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19774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48515"/>
            <a:ext cx="8229600" cy="769441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1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432"/>
            <a:ext cx="4040505" cy="63944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1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7"/>
            <a:ext cx="4040505" cy="395160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432"/>
            <a:ext cx="4041775" cy="63944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1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7"/>
            <a:ext cx="4041775" cy="395160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7" name="Rectangle 19"/>
          <p:cNvSpPr>
            <a:spLocks noGrp="1" noChangeArrowheads="1"/>
          </p:cNvSpPr>
          <p:nvPr>
            <p:ph type="ftr" sz="quarter" idx="10"/>
          </p:nvPr>
        </p:nvSpPr>
        <p:spPr>
          <a:xfrm>
            <a:off x="693739" y="6381752"/>
            <a:ext cx="8270875" cy="358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algn="l"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47362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530" y="146052"/>
            <a:ext cx="8260080" cy="762635"/>
          </a:xfrm>
        </p:spPr>
        <p:txBody>
          <a:bodyPr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Rectangle 19"/>
          <p:cNvSpPr>
            <a:spLocks noGrp="1" noChangeArrowheads="1"/>
          </p:cNvSpPr>
          <p:nvPr>
            <p:ph type="ftr" sz="quarter" idx="10"/>
          </p:nvPr>
        </p:nvSpPr>
        <p:spPr>
          <a:xfrm>
            <a:off x="693739" y="6381752"/>
            <a:ext cx="8270875" cy="358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algn="l"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67435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9"/>
          <p:cNvSpPr>
            <a:spLocks noGrp="1" noChangeArrowheads="1"/>
          </p:cNvSpPr>
          <p:nvPr>
            <p:ph type="ftr" sz="quarter" idx="10"/>
          </p:nvPr>
        </p:nvSpPr>
        <p:spPr>
          <a:xfrm>
            <a:off x="693739" y="6381752"/>
            <a:ext cx="8270875" cy="358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algn="l">
              <a:defRPr/>
            </a:pPr>
            <a:endParaRPr lang="en-AU" altLang="zh-CN" dirty="0"/>
          </a:p>
        </p:txBody>
      </p:sp>
    </p:spTree>
    <p:extLst>
      <p:ext uri="{BB962C8B-B14F-4D97-AF65-F5344CB8AC3E}">
        <p14:creationId xmlns:p14="http://schemas.microsoft.com/office/powerpoint/2010/main" val="632094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727214"/>
            <a:ext cx="3008630" cy="707886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noProof="1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43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0"/>
            <a:ext cx="3008630" cy="46913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1"/>
              <a:t>Click to edit Master text styles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0"/>
          </p:nvPr>
        </p:nvSpPr>
        <p:spPr>
          <a:xfrm>
            <a:off x="693739" y="6381752"/>
            <a:ext cx="8270875" cy="358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algn="l">
              <a:defRPr/>
            </a:pPr>
            <a:endParaRPr lang="en-AU" altLang="zh-CN" dirty="0"/>
          </a:p>
        </p:txBody>
      </p:sp>
    </p:spTree>
    <p:extLst>
      <p:ext uri="{BB962C8B-B14F-4D97-AF65-F5344CB8AC3E}">
        <p14:creationId xmlns:p14="http://schemas.microsoft.com/office/powerpoint/2010/main" val="1309027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605" y="4967546"/>
            <a:ext cx="5486400" cy="40011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noProof="1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605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605" y="5367657"/>
            <a:ext cx="5486400" cy="80454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1"/>
              <a:t>Click to edit Master text styles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0"/>
          </p:nvPr>
        </p:nvSpPr>
        <p:spPr>
          <a:xfrm>
            <a:off x="693739" y="6381752"/>
            <a:ext cx="8270875" cy="358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algn="l">
              <a:defRPr/>
            </a:pPr>
            <a:endParaRPr lang="en-AU" altLang="zh-CN" dirty="0"/>
          </a:p>
        </p:txBody>
      </p:sp>
    </p:spTree>
    <p:extLst>
      <p:ext uri="{BB962C8B-B14F-4D97-AF65-F5344CB8AC3E}">
        <p14:creationId xmlns:p14="http://schemas.microsoft.com/office/powerpoint/2010/main" val="1421085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6"/>
          <p:cNvSpPr>
            <a:spLocks noChangeArrowheads="1"/>
          </p:cNvSpPr>
          <p:nvPr/>
        </p:nvSpPr>
        <p:spPr bwMode="auto">
          <a:xfrm>
            <a:off x="468313" y="260350"/>
            <a:ext cx="36512" cy="3816350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/>
            <a:endParaRPr lang="en-US" altLang="zh-CN" sz="1600">
              <a:ea typeface="宋体" panose="02010600030101010101" pitchFamily="2" charset="-122"/>
            </a:endParaRPr>
          </a:p>
        </p:txBody>
      </p:sp>
      <p:sp>
        <p:nvSpPr>
          <p:cNvPr id="1027" name="Rectangle 9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84213" y="146050"/>
            <a:ext cx="8259762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AU" altLang="zh-CN"/>
              <a:t>Click to edit Master title style</a:t>
            </a:r>
          </a:p>
        </p:txBody>
      </p:sp>
      <p:sp>
        <p:nvSpPr>
          <p:cNvPr id="1028" name="Rectangle 10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84214" y="1125538"/>
            <a:ext cx="8270875" cy="511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zh-CN" dirty="0"/>
              <a:t>Click to edit Master text styles</a:t>
            </a:r>
          </a:p>
          <a:p>
            <a:pPr lvl="1"/>
            <a:r>
              <a:rPr lang="en-AU" altLang="zh-CN" dirty="0"/>
              <a:t>Second level</a:t>
            </a:r>
          </a:p>
          <a:p>
            <a:pPr lvl="2"/>
            <a:r>
              <a:rPr lang="en-AU" altLang="zh-CN" dirty="0"/>
              <a:t>Third level</a:t>
            </a:r>
          </a:p>
          <a:p>
            <a:pPr lvl="3"/>
            <a:r>
              <a:rPr lang="en-AU" altLang="zh-CN" dirty="0"/>
              <a:t>Fourth level</a:t>
            </a:r>
          </a:p>
          <a:p>
            <a:pPr lvl="4"/>
            <a:r>
              <a:rPr lang="en-AU" altLang="zh-CN" dirty="0"/>
              <a:t>Fifth level</a:t>
            </a:r>
          </a:p>
        </p:txBody>
      </p:sp>
      <p:sp>
        <p:nvSpPr>
          <p:cNvPr id="1030" name="Rectangle 25"/>
          <p:cNvSpPr>
            <a:spLocks noChangeArrowheads="1"/>
          </p:cNvSpPr>
          <p:nvPr/>
        </p:nvSpPr>
        <p:spPr bwMode="auto">
          <a:xfrm>
            <a:off x="250826" y="981075"/>
            <a:ext cx="8569325" cy="71438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/>
            <a:endParaRPr lang="en-US" altLang="zh-CN" sz="1600">
              <a:ea typeface="宋体" panose="02010600030101010101" pitchFamily="2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4551" y="6407694"/>
            <a:ext cx="1589138" cy="306889"/>
          </a:xfrm>
          <a:prstGeom prst="rect">
            <a:avLst/>
          </a:prstGeom>
        </p:spPr>
      </p:pic>
      <p:pic>
        <p:nvPicPr>
          <p:cNvPr id="8" name="Picture 2" descr="https://www1.szu.edu.cn/images/szu.png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9531" y="96046"/>
            <a:ext cx="1851424" cy="493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s://www.szu.edu.cn/images/logo.png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9584" y="46504"/>
            <a:ext cx="2249957" cy="661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9">
            <a:extLst>
              <a:ext uri="{FF2B5EF4-FFF2-40B4-BE49-F238E27FC236}">
                <a16:creationId xmlns="" xmlns:a16="http://schemas.microsoft.com/office/drawing/2014/main" id="{F96B9019-718C-418E-97D4-7F7CACADBB3D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93739" y="6381752"/>
            <a:ext cx="8270875" cy="3587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400" b="1" noProof="1">
                <a:ea typeface="宋体" panose="02010600030101010101" pitchFamily="2" charset="-122"/>
              </a:defRPr>
            </a:lvl1pPr>
          </a:lstStyle>
          <a:p>
            <a:pPr algn="l">
              <a:defRPr/>
            </a:pPr>
            <a:endParaRPr lang="en-US" altLang="zh-CN" dirty="0"/>
          </a:p>
        </p:txBody>
      </p:sp>
      <p:sp>
        <p:nvSpPr>
          <p:cNvPr id="12" name="Rectangle 19">
            <a:extLst>
              <a:ext uri="{FF2B5EF4-FFF2-40B4-BE49-F238E27FC236}">
                <a16:creationId xmlns="" xmlns:a16="http://schemas.microsoft.com/office/drawing/2014/main" id="{FEF0D560-83E5-4BB9-A213-7BCE1E1A24F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043755" y="6381752"/>
            <a:ext cx="8270875" cy="3587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defPPr>
              <a:defRPr lang="en-AU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400" b="1" kern="120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zh-CN" altLang="en-US" dirty="0"/>
              <a:t>深圳大学    计算机与软件学院</a:t>
            </a:r>
            <a:r>
              <a:rPr lang="en-US" altLang="zh-CN" dirty="0"/>
              <a:t>	</a:t>
            </a:r>
            <a:r>
              <a:rPr lang="zh-CN" altLang="en-US" dirty="0"/>
              <a:t>罗秋明</a:t>
            </a:r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ransition spd="slow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409827" y="1844675"/>
            <a:ext cx="5832475" cy="768350"/>
          </a:xfrm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  <a:ea typeface="Gulim" panose="020B0600000101010101" pitchFamily="34" charset="-127"/>
              </a:rPr>
              <a:t>Chapter </a:t>
            </a:r>
            <a:r>
              <a:rPr lang="en-US" altLang="zh-CN" dirty="0">
                <a:solidFill>
                  <a:schemeClr val="tx1"/>
                </a:solidFill>
                <a:ea typeface="Gulim" panose="020B0600000101010101" pitchFamily="34" charset="-127"/>
              </a:rPr>
              <a:t>3</a:t>
            </a:r>
            <a:endParaRPr lang="ko-KR" altLang="en-US" dirty="0">
              <a:solidFill>
                <a:schemeClr val="tx1"/>
              </a:solidFill>
              <a:ea typeface="Gulim" panose="020B0600000101010101" pitchFamily="34" charset="-127"/>
            </a:endParaRPr>
          </a:p>
        </p:txBody>
      </p:sp>
      <p:sp>
        <p:nvSpPr>
          <p:cNvPr id="6146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409827" y="2924177"/>
            <a:ext cx="5832475" cy="2944396"/>
          </a:xfrm>
        </p:spPr>
        <p:txBody>
          <a:bodyPr/>
          <a:lstStyle/>
          <a:p>
            <a:pPr>
              <a:spcBef>
                <a:spcPts val="800"/>
              </a:spcBef>
            </a:pPr>
            <a:r>
              <a:rPr lang="en-US" altLang="zh-CN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Chisel</a:t>
            </a:r>
            <a:r>
              <a:rPr lang="zh-CN" altLang="en-US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设计基础</a:t>
            </a:r>
            <a:endParaRPr lang="en-US" altLang="zh-CN" sz="3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spcBef>
                <a:spcPts val="800"/>
              </a:spcBef>
            </a:pPr>
            <a:endParaRPr lang="en-US" altLang="zh-CN" sz="3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spcBef>
                <a:spcPts val="800"/>
              </a:spcBef>
            </a:pPr>
            <a:endParaRPr lang="en-US" altLang="zh-CN" sz="2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spcBef>
                <a:spcPts val="800"/>
              </a:spcBef>
            </a:pPr>
            <a:endParaRPr lang="en-US" altLang="zh-CN" sz="2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r">
              <a:spcBef>
                <a:spcPts val="800"/>
              </a:spcBef>
            </a:pP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罗秋明</a:t>
            </a:r>
            <a:endParaRPr lang="en-US" altLang="zh-CN" sz="2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r">
              <a:spcBef>
                <a:spcPts val="800"/>
              </a:spcBef>
            </a:pP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2023-08-15</a:t>
            </a:r>
            <a:endParaRPr lang="ko-KR" altLang="en-US" sz="2000" b="1" dirty="0">
              <a:ea typeface="Gulim" panose="020B0600000101010101" pitchFamily="34" charset="-127"/>
            </a:endParaRPr>
          </a:p>
        </p:txBody>
      </p:sp>
    </p:spTree>
  </p:cSld>
  <p:clrMapOvr>
    <a:masterClrMapping/>
  </p:clrMapOvr>
  <p:transition spd="slow" advTm="5769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83729" y="1013358"/>
            <a:ext cx="8136565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txtt"/>
              </a:rPr>
              <a:t>import chisel3.util._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txtt"/>
              </a:rPr>
              <a:t>class </a:t>
            </a:r>
            <a:r>
              <a:rPr lang="en-US" altLang="zh-CN" sz="2000" dirty="0" err="1">
                <a:solidFill>
                  <a:srgbClr val="000000"/>
                </a:solidFill>
                <a:latin typeface="txtt"/>
              </a:rPr>
              <a:t>Alu</a:t>
            </a:r>
            <a:r>
              <a:rPr lang="en-US" altLang="zh-CN" sz="2000" dirty="0">
                <a:solidFill>
                  <a:srgbClr val="000000"/>
                </a:solidFill>
                <a:latin typeface="txtt"/>
              </a:rPr>
              <a:t> extends Module {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txtt"/>
              </a:rPr>
              <a:t>	</a:t>
            </a:r>
            <a:r>
              <a:rPr lang="en-US" altLang="zh-CN" sz="2000" dirty="0" err="1">
                <a:solidFill>
                  <a:srgbClr val="000000"/>
                </a:solidFill>
                <a:latin typeface="txtt"/>
              </a:rPr>
              <a:t>val</a:t>
            </a:r>
            <a:r>
              <a:rPr lang="en-US" altLang="zh-CN" sz="2000" dirty="0">
                <a:solidFill>
                  <a:srgbClr val="000000"/>
                </a:solidFill>
                <a:latin typeface="txtt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txtt"/>
              </a:rPr>
              <a:t>io</a:t>
            </a:r>
            <a:r>
              <a:rPr lang="en-US" altLang="zh-CN" sz="2000" dirty="0">
                <a:solidFill>
                  <a:srgbClr val="000000"/>
                </a:solidFill>
                <a:latin typeface="txtt"/>
              </a:rPr>
              <a:t> = IO(new Bundle {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txtt"/>
              </a:rPr>
              <a:t>	</a:t>
            </a:r>
            <a:r>
              <a:rPr lang="en-US" altLang="zh-CN" sz="2000" dirty="0" err="1">
                <a:solidFill>
                  <a:srgbClr val="000000"/>
                </a:solidFill>
                <a:latin typeface="txtt"/>
              </a:rPr>
              <a:t>val</a:t>
            </a:r>
            <a:r>
              <a:rPr lang="en-US" altLang="zh-CN" sz="2000" dirty="0">
                <a:solidFill>
                  <a:srgbClr val="000000"/>
                </a:solidFill>
                <a:latin typeface="txtt"/>
              </a:rPr>
              <a:t> a = Input(</a:t>
            </a:r>
            <a:r>
              <a:rPr lang="en-US" altLang="zh-CN" sz="2000" dirty="0" err="1">
                <a:solidFill>
                  <a:srgbClr val="000000"/>
                </a:solidFill>
                <a:latin typeface="txtt"/>
              </a:rPr>
              <a:t>UInt</a:t>
            </a:r>
            <a:r>
              <a:rPr lang="en-US" altLang="zh-CN" sz="2000" dirty="0">
                <a:solidFill>
                  <a:srgbClr val="000000"/>
                </a:solidFill>
                <a:latin typeface="txtt"/>
              </a:rPr>
              <a:t>(16.W))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txtt"/>
              </a:rPr>
              <a:t>	</a:t>
            </a:r>
            <a:r>
              <a:rPr lang="en-US" altLang="zh-CN" sz="2000" dirty="0" err="1">
                <a:solidFill>
                  <a:srgbClr val="000000"/>
                </a:solidFill>
                <a:latin typeface="txtt"/>
              </a:rPr>
              <a:t>val</a:t>
            </a:r>
            <a:r>
              <a:rPr lang="en-US" altLang="zh-CN" sz="2000" dirty="0">
                <a:solidFill>
                  <a:srgbClr val="000000"/>
                </a:solidFill>
                <a:latin typeface="txtt"/>
              </a:rPr>
              <a:t> b = Input(</a:t>
            </a:r>
            <a:r>
              <a:rPr lang="en-US" altLang="zh-CN" sz="2000" dirty="0" err="1">
                <a:solidFill>
                  <a:srgbClr val="000000"/>
                </a:solidFill>
                <a:latin typeface="txtt"/>
              </a:rPr>
              <a:t>UInt</a:t>
            </a:r>
            <a:r>
              <a:rPr lang="en-US" altLang="zh-CN" sz="2000" dirty="0">
                <a:solidFill>
                  <a:srgbClr val="000000"/>
                </a:solidFill>
                <a:latin typeface="txtt"/>
              </a:rPr>
              <a:t>(16.W))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txtt"/>
              </a:rPr>
              <a:t>	</a:t>
            </a:r>
            <a:r>
              <a:rPr lang="en-US" altLang="zh-CN" sz="2000" dirty="0" err="1">
                <a:solidFill>
                  <a:srgbClr val="000000"/>
                </a:solidFill>
                <a:latin typeface="txtt"/>
              </a:rPr>
              <a:t>val</a:t>
            </a:r>
            <a:r>
              <a:rPr lang="en-US" altLang="zh-CN" sz="2000" dirty="0">
                <a:solidFill>
                  <a:srgbClr val="000000"/>
                </a:solidFill>
                <a:latin typeface="txtt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txtt"/>
              </a:rPr>
              <a:t>fn</a:t>
            </a:r>
            <a:r>
              <a:rPr lang="en-US" altLang="zh-CN" sz="2000" dirty="0">
                <a:solidFill>
                  <a:srgbClr val="000000"/>
                </a:solidFill>
                <a:latin typeface="txtt"/>
              </a:rPr>
              <a:t> = Input(</a:t>
            </a:r>
            <a:r>
              <a:rPr lang="en-US" altLang="zh-CN" sz="2000" dirty="0" err="1">
                <a:solidFill>
                  <a:srgbClr val="000000"/>
                </a:solidFill>
                <a:latin typeface="txtt"/>
              </a:rPr>
              <a:t>UInt</a:t>
            </a:r>
            <a:r>
              <a:rPr lang="en-US" altLang="zh-CN" sz="2000" dirty="0">
                <a:solidFill>
                  <a:srgbClr val="000000"/>
                </a:solidFill>
                <a:latin typeface="txtt"/>
              </a:rPr>
              <a:t>(2.W))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txtt"/>
              </a:rPr>
              <a:t>	</a:t>
            </a:r>
            <a:r>
              <a:rPr lang="en-US" altLang="zh-CN" sz="2000" dirty="0" err="1">
                <a:solidFill>
                  <a:srgbClr val="000000"/>
                </a:solidFill>
                <a:latin typeface="txtt"/>
              </a:rPr>
              <a:t>val</a:t>
            </a:r>
            <a:r>
              <a:rPr lang="en-US" altLang="zh-CN" sz="2000" dirty="0">
                <a:solidFill>
                  <a:srgbClr val="000000"/>
                </a:solidFill>
                <a:latin typeface="txtt"/>
              </a:rPr>
              <a:t> y = Output(</a:t>
            </a:r>
            <a:r>
              <a:rPr lang="en-US" altLang="zh-CN" sz="2000" dirty="0" err="1">
                <a:solidFill>
                  <a:srgbClr val="000000"/>
                </a:solidFill>
                <a:latin typeface="txtt"/>
              </a:rPr>
              <a:t>UInt</a:t>
            </a:r>
            <a:r>
              <a:rPr lang="en-US" altLang="zh-CN" sz="2000" dirty="0">
                <a:solidFill>
                  <a:srgbClr val="000000"/>
                </a:solidFill>
                <a:latin typeface="txtt"/>
              </a:rPr>
              <a:t>(16.W))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txtt"/>
              </a:rPr>
              <a:t>	})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txtt"/>
              </a:rPr>
              <a:t>// some default value is needed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txtt"/>
              </a:rPr>
              <a:t>	</a:t>
            </a:r>
            <a:r>
              <a:rPr lang="en-US" altLang="zh-CN" sz="2000" dirty="0" err="1">
                <a:solidFill>
                  <a:srgbClr val="000000"/>
                </a:solidFill>
                <a:latin typeface="txtt"/>
              </a:rPr>
              <a:t>io.y</a:t>
            </a:r>
            <a:r>
              <a:rPr lang="en-US" altLang="zh-CN" sz="2000" dirty="0">
                <a:solidFill>
                  <a:srgbClr val="000000"/>
                </a:solidFill>
                <a:latin typeface="txtt"/>
              </a:rPr>
              <a:t> := 0.U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txtt"/>
              </a:rPr>
              <a:t>// The ALU selection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txtt"/>
              </a:rPr>
              <a:t>	switch(</a:t>
            </a:r>
            <a:r>
              <a:rPr lang="en-US" altLang="zh-CN" sz="2000" dirty="0" err="1">
                <a:solidFill>
                  <a:srgbClr val="000000"/>
                </a:solidFill>
                <a:latin typeface="txtt"/>
              </a:rPr>
              <a:t>io.fn</a:t>
            </a:r>
            <a:r>
              <a:rPr lang="en-US" altLang="zh-CN" sz="2000" dirty="0">
                <a:solidFill>
                  <a:srgbClr val="000000"/>
                </a:solidFill>
                <a:latin typeface="txtt"/>
              </a:rPr>
              <a:t>) {		</a:t>
            </a:r>
            <a:r>
              <a:rPr lang="en-US" altLang="zh-CN" sz="2000" dirty="0">
                <a:solidFill>
                  <a:srgbClr val="00B050"/>
                </a:solidFill>
                <a:latin typeface="txtt"/>
              </a:rPr>
              <a:t>//chisel3</a:t>
            </a:r>
            <a:r>
              <a:rPr lang="zh-CN" altLang="en-US" sz="2000" dirty="0">
                <a:solidFill>
                  <a:srgbClr val="00B050"/>
                </a:solidFill>
                <a:latin typeface="txtt"/>
              </a:rPr>
              <a:t>的</a:t>
            </a:r>
            <a:r>
              <a:rPr lang="en-US" altLang="zh-CN" sz="2000" dirty="0">
                <a:solidFill>
                  <a:srgbClr val="00B050"/>
                </a:solidFill>
                <a:latin typeface="txtt"/>
              </a:rPr>
              <a:t>switch</a:t>
            </a:r>
            <a:r>
              <a:rPr lang="zh-CN" altLang="en-US" sz="2000" dirty="0">
                <a:solidFill>
                  <a:srgbClr val="00B050"/>
                </a:solidFill>
                <a:latin typeface="txtt"/>
              </a:rPr>
              <a:t>里面没有</a:t>
            </a:r>
            <a:r>
              <a:rPr lang="en-US" altLang="zh-CN" sz="2000" dirty="0">
                <a:solidFill>
                  <a:srgbClr val="00B050"/>
                </a:solidFill>
                <a:latin typeface="txtt"/>
              </a:rPr>
              <a:t>default</a:t>
            </a:r>
            <a:r>
              <a:rPr lang="zh-CN" altLang="en-US" sz="2000" dirty="0">
                <a:solidFill>
                  <a:srgbClr val="00B050"/>
                </a:solidFill>
                <a:latin typeface="txtt"/>
              </a:rPr>
              <a:t>分支</a:t>
            </a:r>
            <a:endParaRPr lang="en-US" altLang="zh-CN" sz="2000" dirty="0">
              <a:solidFill>
                <a:srgbClr val="00B050"/>
              </a:solidFill>
              <a:latin typeface="txtt"/>
            </a:endParaRPr>
          </a:p>
          <a:p>
            <a:r>
              <a:rPr lang="en-US" altLang="zh-CN" sz="2000" dirty="0">
                <a:solidFill>
                  <a:srgbClr val="000000"/>
                </a:solidFill>
                <a:latin typeface="txtt"/>
              </a:rPr>
              <a:t>		is(0.U) { </a:t>
            </a:r>
            <a:r>
              <a:rPr lang="en-US" altLang="zh-CN" sz="2000" dirty="0" err="1">
                <a:solidFill>
                  <a:srgbClr val="000000"/>
                </a:solidFill>
                <a:latin typeface="txtt"/>
              </a:rPr>
              <a:t>io.y</a:t>
            </a:r>
            <a:r>
              <a:rPr lang="en-US" altLang="zh-CN" sz="2000" dirty="0">
                <a:solidFill>
                  <a:srgbClr val="000000"/>
                </a:solidFill>
                <a:latin typeface="txtt"/>
              </a:rPr>
              <a:t> := </a:t>
            </a:r>
            <a:r>
              <a:rPr lang="en-US" altLang="zh-CN" sz="2000" dirty="0" err="1">
                <a:solidFill>
                  <a:srgbClr val="000000"/>
                </a:solidFill>
                <a:latin typeface="txtt"/>
              </a:rPr>
              <a:t>io.a</a:t>
            </a:r>
            <a:r>
              <a:rPr lang="en-US" altLang="zh-CN" sz="2000" dirty="0">
                <a:solidFill>
                  <a:srgbClr val="000000"/>
                </a:solidFill>
                <a:latin typeface="txtt"/>
              </a:rPr>
              <a:t> + </a:t>
            </a:r>
            <a:r>
              <a:rPr lang="en-US" altLang="zh-CN" sz="2000" dirty="0" err="1">
                <a:solidFill>
                  <a:srgbClr val="000000"/>
                </a:solidFill>
                <a:latin typeface="txtt"/>
              </a:rPr>
              <a:t>io.b</a:t>
            </a:r>
            <a:r>
              <a:rPr lang="en-US" altLang="zh-CN" sz="2000" dirty="0">
                <a:solidFill>
                  <a:srgbClr val="000000"/>
                </a:solidFill>
                <a:latin typeface="txtt"/>
              </a:rPr>
              <a:t> }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txtt"/>
              </a:rPr>
              <a:t>		is(1.U) { </a:t>
            </a:r>
            <a:r>
              <a:rPr lang="en-US" altLang="zh-CN" sz="2000" dirty="0" err="1">
                <a:solidFill>
                  <a:srgbClr val="000000"/>
                </a:solidFill>
                <a:latin typeface="txtt"/>
              </a:rPr>
              <a:t>io.y</a:t>
            </a:r>
            <a:r>
              <a:rPr lang="en-US" altLang="zh-CN" sz="2000" dirty="0">
                <a:solidFill>
                  <a:srgbClr val="000000"/>
                </a:solidFill>
                <a:latin typeface="txtt"/>
              </a:rPr>
              <a:t> := </a:t>
            </a:r>
            <a:r>
              <a:rPr lang="en-US" altLang="zh-CN" sz="2000" dirty="0" err="1">
                <a:solidFill>
                  <a:srgbClr val="000000"/>
                </a:solidFill>
                <a:latin typeface="txtt"/>
              </a:rPr>
              <a:t>io.a</a:t>
            </a:r>
            <a:r>
              <a:rPr lang="en-US" altLang="zh-CN" sz="2000" dirty="0">
                <a:solidFill>
                  <a:srgbClr val="000000"/>
                </a:solidFill>
                <a:latin typeface="txtt"/>
              </a:rPr>
              <a:t> - </a:t>
            </a:r>
            <a:r>
              <a:rPr lang="en-US" altLang="zh-CN" sz="2000" dirty="0" err="1">
                <a:solidFill>
                  <a:srgbClr val="000000"/>
                </a:solidFill>
                <a:latin typeface="txtt"/>
              </a:rPr>
              <a:t>io.b</a:t>
            </a:r>
            <a:r>
              <a:rPr lang="en-US" altLang="zh-CN" sz="2000" dirty="0">
                <a:solidFill>
                  <a:srgbClr val="000000"/>
                </a:solidFill>
                <a:latin typeface="txtt"/>
              </a:rPr>
              <a:t> }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txtt"/>
              </a:rPr>
              <a:t>		is(2.U) { </a:t>
            </a:r>
            <a:r>
              <a:rPr lang="en-US" altLang="zh-CN" sz="2000" dirty="0" err="1">
                <a:solidFill>
                  <a:srgbClr val="000000"/>
                </a:solidFill>
                <a:latin typeface="txtt"/>
              </a:rPr>
              <a:t>io.y</a:t>
            </a:r>
            <a:r>
              <a:rPr lang="en-US" altLang="zh-CN" sz="2000" dirty="0">
                <a:solidFill>
                  <a:srgbClr val="000000"/>
                </a:solidFill>
                <a:latin typeface="txtt"/>
              </a:rPr>
              <a:t> := </a:t>
            </a:r>
            <a:r>
              <a:rPr lang="en-US" altLang="zh-CN" sz="2000" dirty="0" err="1">
                <a:solidFill>
                  <a:srgbClr val="000000"/>
                </a:solidFill>
                <a:latin typeface="txtt"/>
              </a:rPr>
              <a:t>io.a</a:t>
            </a:r>
            <a:r>
              <a:rPr lang="en-US" altLang="zh-CN" sz="2000" dirty="0">
                <a:solidFill>
                  <a:srgbClr val="000000"/>
                </a:solidFill>
                <a:latin typeface="txtt"/>
              </a:rPr>
              <a:t> | </a:t>
            </a:r>
            <a:r>
              <a:rPr lang="en-US" altLang="zh-CN" sz="2000" dirty="0" err="1">
                <a:solidFill>
                  <a:srgbClr val="000000"/>
                </a:solidFill>
                <a:latin typeface="txtt"/>
              </a:rPr>
              <a:t>io.b</a:t>
            </a:r>
            <a:r>
              <a:rPr lang="en-US" altLang="zh-CN" sz="2000" dirty="0">
                <a:solidFill>
                  <a:srgbClr val="000000"/>
                </a:solidFill>
                <a:latin typeface="txtt"/>
              </a:rPr>
              <a:t> }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txtt"/>
              </a:rPr>
              <a:t>		is(3.U) { </a:t>
            </a:r>
            <a:r>
              <a:rPr lang="en-US" altLang="zh-CN" sz="2000" dirty="0" err="1">
                <a:solidFill>
                  <a:srgbClr val="000000"/>
                </a:solidFill>
                <a:latin typeface="txtt"/>
              </a:rPr>
              <a:t>io.y</a:t>
            </a:r>
            <a:r>
              <a:rPr lang="en-US" altLang="zh-CN" sz="2000" dirty="0">
                <a:solidFill>
                  <a:srgbClr val="000000"/>
                </a:solidFill>
                <a:latin typeface="txtt"/>
              </a:rPr>
              <a:t> := </a:t>
            </a:r>
            <a:r>
              <a:rPr lang="en-US" altLang="zh-CN" sz="2000" dirty="0" err="1">
                <a:solidFill>
                  <a:srgbClr val="000000"/>
                </a:solidFill>
                <a:latin typeface="txtt"/>
              </a:rPr>
              <a:t>io.a</a:t>
            </a:r>
            <a:r>
              <a:rPr lang="en-US" altLang="zh-CN" sz="2000" dirty="0">
                <a:solidFill>
                  <a:srgbClr val="000000"/>
                </a:solidFill>
                <a:latin typeface="txtt"/>
              </a:rPr>
              <a:t> &amp; </a:t>
            </a:r>
            <a:r>
              <a:rPr lang="en-US" altLang="zh-CN" sz="2000" dirty="0" err="1">
                <a:solidFill>
                  <a:srgbClr val="000000"/>
                </a:solidFill>
                <a:latin typeface="txtt"/>
              </a:rPr>
              <a:t>io.b</a:t>
            </a:r>
            <a:r>
              <a:rPr lang="en-US" altLang="zh-CN" sz="2000" dirty="0">
                <a:solidFill>
                  <a:srgbClr val="000000"/>
                </a:solidFill>
                <a:latin typeface="txtt"/>
              </a:rPr>
              <a:t> }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txtt"/>
              </a:rPr>
              <a:t>	}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txtt"/>
              </a:rPr>
              <a:t>}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="" xmlns:a16="http://schemas.microsoft.com/office/drawing/2014/main" id="{95886AEA-D8DE-3F22-3CF4-FA606CFF0E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725" y="332785"/>
            <a:ext cx="5184360" cy="648045"/>
          </a:xfrm>
        </p:spPr>
        <p:txBody>
          <a:bodyPr/>
          <a:lstStyle/>
          <a:p>
            <a:r>
              <a:rPr lang="en-US" altLang="zh-CN" dirty="0"/>
              <a:t>ALU</a:t>
            </a:r>
            <a:r>
              <a:rPr lang="zh-CN" altLang="en-US" dirty="0"/>
              <a:t>器件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4055" y="1124840"/>
            <a:ext cx="3291678" cy="2604121"/>
          </a:xfrm>
          <a:prstGeom prst="rect">
            <a:avLst/>
          </a:prstGeom>
        </p:spPr>
      </p:pic>
      <p:sp>
        <p:nvSpPr>
          <p:cNvPr id="4" name="任意多边形: 形状 3">
            <a:extLst>
              <a:ext uri="{FF2B5EF4-FFF2-40B4-BE49-F238E27FC236}">
                <a16:creationId xmlns="" xmlns:a16="http://schemas.microsoft.com/office/drawing/2014/main" id="{6C399AF6-77E8-FD08-8F21-2337C34CF5A8}"/>
              </a:ext>
            </a:extLst>
          </p:cNvPr>
          <p:cNvSpPr/>
          <p:nvPr/>
        </p:nvSpPr>
        <p:spPr bwMode="auto">
          <a:xfrm>
            <a:off x="3018622" y="3910988"/>
            <a:ext cx="5873678" cy="528810"/>
          </a:xfrm>
          <a:custGeom>
            <a:avLst/>
            <a:gdLst>
              <a:gd name="connsiteX0" fmla="*/ 4726236 w 5057488"/>
              <a:gd name="connsiteY0" fmla="*/ 528810 h 528810"/>
              <a:gd name="connsiteX1" fmla="*/ 4560983 w 5057488"/>
              <a:gd name="connsiteY1" fmla="*/ 330506 h 528810"/>
              <a:gd name="connsiteX2" fmla="*/ 0 w 5057488"/>
              <a:gd name="connsiteY2" fmla="*/ 0 h 528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57488" h="528810">
                <a:moveTo>
                  <a:pt x="4726236" y="528810"/>
                </a:moveTo>
                <a:cubicBezTo>
                  <a:pt x="5037462" y="473725"/>
                  <a:pt x="5348689" y="418641"/>
                  <a:pt x="4560983" y="330506"/>
                </a:cubicBezTo>
                <a:cubicBezTo>
                  <a:pt x="3773277" y="242371"/>
                  <a:pt x="1886638" y="121185"/>
                  <a:pt x="0" y="0"/>
                </a:cubicBezTo>
              </a:path>
            </a:pathLst>
          </a:cu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stealth" w="med" len="med"/>
          </a:ln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03592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>
            <a:extLst>
              <a:ext uri="{FF2B5EF4-FFF2-40B4-BE49-F238E27FC236}">
                <a16:creationId xmlns="" xmlns:a16="http://schemas.microsoft.com/office/drawing/2014/main" id="{95886AEA-D8DE-3F22-3CF4-FA606CFF0E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724" y="332785"/>
            <a:ext cx="6552455" cy="648045"/>
          </a:xfrm>
        </p:spPr>
        <p:txBody>
          <a:bodyPr/>
          <a:lstStyle/>
          <a:p>
            <a:r>
              <a:rPr lang="zh-CN" altLang="en-US" dirty="0" smtClean="0"/>
              <a:t>端口的整体连接</a:t>
            </a:r>
            <a:r>
              <a:rPr lang="zh-CN" altLang="en-US" sz="2400" dirty="0" smtClean="0"/>
              <a:t>（</a:t>
            </a:r>
            <a:r>
              <a:rPr lang="en-US" altLang="zh-CN" sz="2400" dirty="0" smtClean="0"/>
              <a:t>Bulk Connection</a:t>
            </a:r>
            <a:r>
              <a:rPr lang="zh-CN" altLang="en-US" sz="2400" dirty="0" smtClean="0"/>
              <a:t>）</a:t>
            </a:r>
            <a:endParaRPr lang="zh-CN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="" xmlns:a16="http://schemas.microsoft.com/office/drawing/2014/main" id="{5B173C80-03BB-1E96-F2A2-C29B2F9DFC14}"/>
              </a:ext>
            </a:extLst>
          </p:cNvPr>
          <p:cNvSpPr txBox="1">
            <a:spLocks/>
          </p:cNvSpPr>
          <p:nvPr/>
        </p:nvSpPr>
        <p:spPr bwMode="auto">
          <a:xfrm>
            <a:off x="684530" y="1053853"/>
            <a:ext cx="8271510" cy="295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altLang="en-US" kern="0" dirty="0"/>
              <a:t>运算操作符</a:t>
            </a:r>
            <a:endParaRPr lang="en-US" altLang="zh-CN" kern="0" dirty="0"/>
          </a:p>
          <a:p>
            <a:pPr lvl="1"/>
            <a:r>
              <a:rPr lang="en-US" altLang="zh-CN" kern="0" dirty="0"/>
              <a:t>&lt;&gt;</a:t>
            </a:r>
          </a:p>
          <a:p>
            <a:r>
              <a:rPr lang="zh-CN" altLang="en-US" kern="0" dirty="0"/>
              <a:t>连接功能</a:t>
            </a:r>
            <a:endParaRPr lang="en-US" altLang="zh-CN" kern="0" dirty="0"/>
          </a:p>
          <a:p>
            <a:pPr lvl="1"/>
            <a:r>
              <a:rPr lang="zh-CN" altLang="en-US" kern="0" dirty="0"/>
              <a:t>按</a:t>
            </a:r>
            <a:r>
              <a:rPr lang="en-US" altLang="zh-CN" kern="0" dirty="0"/>
              <a:t>bundle</a:t>
            </a:r>
            <a:r>
              <a:rPr lang="zh-CN" altLang="en-US" kern="0" dirty="0"/>
              <a:t>内的信号名，同名连接</a:t>
            </a:r>
            <a:endParaRPr lang="en-US" altLang="zh-CN" kern="0" dirty="0"/>
          </a:p>
          <a:p>
            <a:pPr lvl="1"/>
            <a:r>
              <a:rPr lang="zh-CN" altLang="en-US" kern="0" dirty="0"/>
              <a:t>不匹配的信号直接忽略</a:t>
            </a:r>
            <a:r>
              <a:rPr lang="zh-CN" altLang="en-US" sz="2000" kern="0" dirty="0" smtClean="0">
                <a:solidFill>
                  <a:srgbClr val="0070C0"/>
                </a:solidFill>
              </a:rPr>
              <a:t>（</a:t>
            </a:r>
            <a:r>
              <a:rPr lang="en-US" altLang="zh-CN" sz="2000" kern="0" dirty="0" smtClean="0">
                <a:solidFill>
                  <a:srgbClr val="0070C0"/>
                </a:solidFill>
              </a:rPr>
              <a:t>Chilsel2/3</a:t>
            </a:r>
            <a:r>
              <a:rPr lang="zh-CN" altLang="en-US" sz="2000" kern="0" dirty="0" smtClean="0">
                <a:solidFill>
                  <a:srgbClr val="0070C0"/>
                </a:solidFill>
              </a:rPr>
              <a:t>有差异）</a:t>
            </a:r>
            <a:endParaRPr lang="en-US" altLang="zh-CN" sz="2000" kern="0" dirty="0">
              <a:solidFill>
                <a:srgbClr val="0070C0"/>
              </a:solidFill>
            </a:endParaRPr>
          </a:p>
          <a:p>
            <a:pPr lvl="1"/>
            <a:endParaRPr lang="zh-CN" altLang="en-US" kern="0" dirty="0"/>
          </a:p>
        </p:txBody>
      </p:sp>
    </p:spTree>
    <p:extLst>
      <p:ext uri="{BB962C8B-B14F-4D97-AF65-F5344CB8AC3E}">
        <p14:creationId xmlns:p14="http://schemas.microsoft.com/office/powerpoint/2010/main" val="37029292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>
            <a:extLst>
              <a:ext uri="{FF2B5EF4-FFF2-40B4-BE49-F238E27FC236}">
                <a16:creationId xmlns="" xmlns:a16="http://schemas.microsoft.com/office/drawing/2014/main" id="{95886AEA-D8DE-3F22-3CF4-FA606CFF0E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725" y="332785"/>
            <a:ext cx="5184360" cy="648045"/>
          </a:xfrm>
        </p:spPr>
        <p:txBody>
          <a:bodyPr/>
          <a:lstStyle/>
          <a:p>
            <a:r>
              <a:rPr lang="en-US" altLang="zh-CN" dirty="0"/>
              <a:t>&lt;&gt;</a:t>
            </a:r>
            <a:r>
              <a:rPr lang="zh-CN" altLang="en-US" dirty="0"/>
              <a:t>连接示例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="" xmlns:a16="http://schemas.microsoft.com/office/drawing/2014/main" id="{5B173C80-03BB-1E96-F2A2-C29B2F9DFC14}"/>
              </a:ext>
            </a:extLst>
          </p:cNvPr>
          <p:cNvSpPr txBox="1">
            <a:spLocks/>
          </p:cNvSpPr>
          <p:nvPr/>
        </p:nvSpPr>
        <p:spPr bwMode="auto">
          <a:xfrm>
            <a:off x="684530" y="1053853"/>
            <a:ext cx="8271510" cy="1367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altLang="en-US" kern="0" dirty="0" smtClean="0"/>
              <a:t>指令流水</a:t>
            </a:r>
            <a:r>
              <a:rPr lang="zh-CN" altLang="en-US" kern="0" dirty="0"/>
              <a:t>级部件</a:t>
            </a:r>
            <a:endParaRPr lang="en-US" altLang="zh-CN" kern="0" dirty="0"/>
          </a:p>
          <a:p>
            <a:pPr lvl="1"/>
            <a:r>
              <a:rPr lang="zh-CN" altLang="en-US" kern="0" dirty="0"/>
              <a:t>取指</a:t>
            </a:r>
            <a:r>
              <a:rPr lang="en-US" altLang="zh-CN" kern="0" dirty="0"/>
              <a:t>fetch</a:t>
            </a:r>
            <a:r>
              <a:rPr lang="zh-CN" altLang="en-US" kern="0" dirty="0"/>
              <a:t>、译码</a:t>
            </a:r>
            <a:r>
              <a:rPr lang="en-US" altLang="zh-CN" kern="0" dirty="0"/>
              <a:t>decode</a:t>
            </a:r>
            <a:r>
              <a:rPr lang="zh-CN" altLang="en-US" kern="0" dirty="0"/>
              <a:t>、执行</a:t>
            </a:r>
            <a:r>
              <a:rPr lang="en-US" altLang="zh-CN" kern="0" dirty="0"/>
              <a:t>execute</a:t>
            </a:r>
            <a:endParaRPr lang="zh-CN" altLang="en-US" kern="0" dirty="0"/>
          </a:p>
        </p:txBody>
      </p:sp>
      <p:sp>
        <p:nvSpPr>
          <p:cNvPr id="2" name="矩形 1"/>
          <p:cNvSpPr/>
          <p:nvPr/>
        </p:nvSpPr>
        <p:spPr>
          <a:xfrm>
            <a:off x="5079092" y="2205345"/>
            <a:ext cx="3672255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dirty="0">
                <a:latin typeface="txtt"/>
              </a:rPr>
              <a:t>class </a:t>
            </a:r>
            <a:r>
              <a:rPr lang="en-US" altLang="zh-CN" sz="1800" b="1" dirty="0">
                <a:latin typeface="txtt"/>
              </a:rPr>
              <a:t>Decode</a:t>
            </a:r>
            <a:r>
              <a:rPr lang="en-US" altLang="zh-CN" sz="1800" dirty="0">
                <a:latin typeface="txtt"/>
              </a:rPr>
              <a:t> extends Module {</a:t>
            </a:r>
          </a:p>
          <a:p>
            <a:r>
              <a:rPr lang="en-US" altLang="zh-CN" sz="1800" dirty="0" err="1">
                <a:latin typeface="txtt"/>
              </a:rPr>
              <a:t>val</a:t>
            </a:r>
            <a:r>
              <a:rPr lang="en-US" altLang="zh-CN" sz="1800" dirty="0">
                <a:latin typeface="txtt"/>
              </a:rPr>
              <a:t> </a:t>
            </a:r>
            <a:r>
              <a:rPr lang="en-US" altLang="zh-CN" sz="1800" dirty="0" err="1">
                <a:latin typeface="txtt"/>
              </a:rPr>
              <a:t>io</a:t>
            </a:r>
            <a:r>
              <a:rPr lang="en-US" altLang="zh-CN" sz="1800" dirty="0">
                <a:latin typeface="txtt"/>
              </a:rPr>
              <a:t> = IO(new Bundle {</a:t>
            </a:r>
          </a:p>
          <a:p>
            <a:r>
              <a:rPr lang="en-US" altLang="zh-CN" sz="1800" dirty="0" err="1">
                <a:latin typeface="txtt"/>
              </a:rPr>
              <a:t>val</a:t>
            </a:r>
            <a:r>
              <a:rPr lang="en-US" altLang="zh-CN" sz="1800" dirty="0">
                <a:latin typeface="txtt"/>
              </a:rPr>
              <a:t> </a:t>
            </a:r>
            <a:r>
              <a:rPr lang="en-US" altLang="zh-CN" sz="1800" dirty="0" err="1">
                <a:solidFill>
                  <a:srgbClr val="FF0000"/>
                </a:solidFill>
                <a:latin typeface="txtt"/>
              </a:rPr>
              <a:t>instr</a:t>
            </a:r>
            <a:r>
              <a:rPr lang="en-US" altLang="zh-CN" sz="1800" dirty="0">
                <a:solidFill>
                  <a:srgbClr val="FF0000"/>
                </a:solidFill>
                <a:latin typeface="txtt"/>
              </a:rPr>
              <a:t> </a:t>
            </a:r>
            <a:r>
              <a:rPr lang="en-US" altLang="zh-CN" sz="1800" dirty="0">
                <a:latin typeface="txtt"/>
              </a:rPr>
              <a:t>= </a:t>
            </a:r>
            <a:r>
              <a:rPr lang="en-US" altLang="zh-CN" sz="1800" dirty="0">
                <a:solidFill>
                  <a:srgbClr val="0070C0"/>
                </a:solidFill>
                <a:latin typeface="txtt"/>
              </a:rPr>
              <a:t>Input</a:t>
            </a:r>
            <a:r>
              <a:rPr lang="en-US" altLang="zh-CN" sz="1800" dirty="0">
                <a:latin typeface="txtt"/>
              </a:rPr>
              <a:t>(</a:t>
            </a:r>
            <a:r>
              <a:rPr lang="en-US" altLang="zh-CN" sz="1800" dirty="0" err="1">
                <a:latin typeface="txtt"/>
              </a:rPr>
              <a:t>UInt</a:t>
            </a:r>
            <a:r>
              <a:rPr lang="en-US" altLang="zh-CN" sz="1800" dirty="0">
                <a:latin typeface="txtt"/>
              </a:rPr>
              <a:t>(32.W))</a:t>
            </a:r>
          </a:p>
          <a:p>
            <a:r>
              <a:rPr lang="en-US" altLang="zh-CN" sz="1800" dirty="0" err="1">
                <a:latin typeface="txtt"/>
              </a:rPr>
              <a:t>val</a:t>
            </a:r>
            <a:r>
              <a:rPr lang="en-US" altLang="zh-CN" sz="1800" dirty="0">
                <a:latin typeface="txtt"/>
              </a:rPr>
              <a:t> </a:t>
            </a:r>
            <a:r>
              <a:rPr lang="en-US" altLang="zh-CN" sz="1800" dirty="0">
                <a:solidFill>
                  <a:srgbClr val="FF0000"/>
                </a:solidFill>
                <a:latin typeface="txtt"/>
              </a:rPr>
              <a:t>pc</a:t>
            </a:r>
            <a:r>
              <a:rPr lang="en-US" altLang="zh-CN" sz="1800" dirty="0">
                <a:latin typeface="txtt"/>
              </a:rPr>
              <a:t> = </a:t>
            </a:r>
            <a:r>
              <a:rPr lang="en-US" altLang="zh-CN" sz="1800" dirty="0">
                <a:solidFill>
                  <a:srgbClr val="0070C0"/>
                </a:solidFill>
                <a:latin typeface="txtt"/>
              </a:rPr>
              <a:t>Input</a:t>
            </a:r>
            <a:r>
              <a:rPr lang="en-US" altLang="zh-CN" sz="1800" dirty="0">
                <a:latin typeface="txtt"/>
              </a:rPr>
              <a:t>(</a:t>
            </a:r>
            <a:r>
              <a:rPr lang="en-US" altLang="zh-CN" sz="1800" dirty="0" err="1">
                <a:latin typeface="txtt"/>
              </a:rPr>
              <a:t>UInt</a:t>
            </a:r>
            <a:r>
              <a:rPr lang="en-US" altLang="zh-CN" sz="1800" dirty="0">
                <a:latin typeface="txtt"/>
              </a:rPr>
              <a:t>(32.W))</a:t>
            </a:r>
          </a:p>
          <a:p>
            <a:r>
              <a:rPr lang="en-US" altLang="zh-CN" sz="1800" dirty="0" err="1">
                <a:latin typeface="txtt"/>
              </a:rPr>
              <a:t>val</a:t>
            </a:r>
            <a:r>
              <a:rPr lang="en-US" altLang="zh-CN" sz="1800" dirty="0">
                <a:latin typeface="txtt"/>
              </a:rPr>
              <a:t> </a:t>
            </a:r>
            <a:r>
              <a:rPr lang="en-US" altLang="zh-CN" sz="1800" dirty="0" err="1">
                <a:latin typeface="txtt"/>
              </a:rPr>
              <a:t>aluOp</a:t>
            </a:r>
            <a:r>
              <a:rPr lang="en-US" altLang="zh-CN" sz="1800" dirty="0">
                <a:latin typeface="txtt"/>
              </a:rPr>
              <a:t> = Output(</a:t>
            </a:r>
            <a:r>
              <a:rPr lang="en-US" altLang="zh-CN" sz="1800" dirty="0" err="1">
                <a:latin typeface="txtt"/>
              </a:rPr>
              <a:t>UInt</a:t>
            </a:r>
            <a:r>
              <a:rPr lang="en-US" altLang="zh-CN" sz="1800" dirty="0">
                <a:latin typeface="txtt"/>
              </a:rPr>
              <a:t>(5.W))</a:t>
            </a:r>
          </a:p>
          <a:p>
            <a:r>
              <a:rPr lang="en-US" altLang="zh-CN" sz="1800" dirty="0" err="1">
                <a:latin typeface="txtt"/>
              </a:rPr>
              <a:t>val</a:t>
            </a:r>
            <a:r>
              <a:rPr lang="en-US" altLang="zh-CN" sz="1800" dirty="0">
                <a:latin typeface="txtt"/>
              </a:rPr>
              <a:t> </a:t>
            </a:r>
            <a:r>
              <a:rPr lang="en-US" altLang="zh-CN" sz="1800" dirty="0" err="1">
                <a:latin typeface="txtt"/>
              </a:rPr>
              <a:t>regA</a:t>
            </a:r>
            <a:r>
              <a:rPr lang="en-US" altLang="zh-CN" sz="1800" dirty="0">
                <a:latin typeface="txtt"/>
              </a:rPr>
              <a:t> = Output(</a:t>
            </a:r>
            <a:r>
              <a:rPr lang="en-US" altLang="zh-CN" sz="1800" dirty="0" err="1">
                <a:latin typeface="txtt"/>
              </a:rPr>
              <a:t>UInt</a:t>
            </a:r>
            <a:r>
              <a:rPr lang="en-US" altLang="zh-CN" sz="1800" dirty="0">
                <a:latin typeface="txtt"/>
              </a:rPr>
              <a:t>(32.W))</a:t>
            </a:r>
          </a:p>
          <a:p>
            <a:r>
              <a:rPr lang="en-US" altLang="zh-CN" sz="1800" dirty="0" err="1">
                <a:latin typeface="txtt"/>
              </a:rPr>
              <a:t>val</a:t>
            </a:r>
            <a:r>
              <a:rPr lang="en-US" altLang="zh-CN" sz="1800" dirty="0">
                <a:latin typeface="txtt"/>
              </a:rPr>
              <a:t> </a:t>
            </a:r>
            <a:r>
              <a:rPr lang="en-US" altLang="zh-CN" sz="1800" dirty="0" err="1">
                <a:latin typeface="txtt"/>
              </a:rPr>
              <a:t>regB</a:t>
            </a:r>
            <a:r>
              <a:rPr lang="en-US" altLang="zh-CN" sz="1800" dirty="0">
                <a:latin typeface="txtt"/>
              </a:rPr>
              <a:t> = Output(</a:t>
            </a:r>
            <a:r>
              <a:rPr lang="en-US" altLang="zh-CN" sz="1800" dirty="0" err="1">
                <a:latin typeface="txtt"/>
              </a:rPr>
              <a:t>UInt</a:t>
            </a:r>
            <a:r>
              <a:rPr lang="en-US" altLang="zh-CN" sz="1800" dirty="0">
                <a:latin typeface="txtt"/>
              </a:rPr>
              <a:t>(32.W))</a:t>
            </a:r>
          </a:p>
          <a:p>
            <a:r>
              <a:rPr lang="en-US" altLang="zh-CN" sz="1800" dirty="0">
                <a:latin typeface="txtt"/>
              </a:rPr>
              <a:t>})</a:t>
            </a:r>
          </a:p>
          <a:p>
            <a:r>
              <a:rPr lang="en-US" altLang="zh-CN" sz="1800" dirty="0">
                <a:latin typeface="txtt"/>
              </a:rPr>
              <a:t>// ... Implementation of decode</a:t>
            </a:r>
          </a:p>
          <a:p>
            <a:r>
              <a:rPr lang="en-US" altLang="zh-CN" sz="1800" dirty="0">
                <a:latin typeface="txtt"/>
              </a:rPr>
              <a:t>}</a:t>
            </a:r>
            <a:endParaRPr lang="zh-CN" altLang="en-US" sz="1800" dirty="0"/>
          </a:p>
        </p:txBody>
      </p:sp>
      <p:sp>
        <p:nvSpPr>
          <p:cNvPr id="4" name="矩形 3"/>
          <p:cNvSpPr/>
          <p:nvPr/>
        </p:nvSpPr>
        <p:spPr>
          <a:xfrm>
            <a:off x="593204" y="2204915"/>
            <a:ext cx="367145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dirty="0">
                <a:latin typeface="txtt"/>
              </a:rPr>
              <a:t>class </a:t>
            </a:r>
            <a:r>
              <a:rPr lang="en-US" altLang="zh-CN" sz="1800" b="1" dirty="0">
                <a:latin typeface="txtt"/>
              </a:rPr>
              <a:t>Fetch</a:t>
            </a:r>
            <a:r>
              <a:rPr lang="en-US" altLang="zh-CN" sz="1800" dirty="0">
                <a:latin typeface="txtt"/>
              </a:rPr>
              <a:t> extends Module {</a:t>
            </a:r>
          </a:p>
          <a:p>
            <a:r>
              <a:rPr lang="en-US" altLang="zh-CN" sz="1800" dirty="0" err="1">
                <a:latin typeface="txtt"/>
              </a:rPr>
              <a:t>val</a:t>
            </a:r>
            <a:r>
              <a:rPr lang="en-US" altLang="zh-CN" sz="1800" dirty="0">
                <a:latin typeface="txtt"/>
              </a:rPr>
              <a:t> </a:t>
            </a:r>
            <a:r>
              <a:rPr lang="en-US" altLang="zh-CN" sz="1800" dirty="0" err="1">
                <a:latin typeface="txtt"/>
              </a:rPr>
              <a:t>io</a:t>
            </a:r>
            <a:r>
              <a:rPr lang="en-US" altLang="zh-CN" sz="1800" dirty="0">
                <a:latin typeface="txtt"/>
              </a:rPr>
              <a:t> = IO(new Bundle {</a:t>
            </a:r>
          </a:p>
          <a:p>
            <a:r>
              <a:rPr lang="en-US" altLang="zh-CN" sz="1800" dirty="0" err="1">
                <a:latin typeface="txtt"/>
              </a:rPr>
              <a:t>val</a:t>
            </a:r>
            <a:r>
              <a:rPr lang="en-US" altLang="zh-CN" sz="1800" dirty="0">
                <a:latin typeface="txtt"/>
              </a:rPr>
              <a:t> </a:t>
            </a:r>
            <a:r>
              <a:rPr lang="en-US" altLang="zh-CN" sz="1800" dirty="0" err="1">
                <a:solidFill>
                  <a:srgbClr val="FF0000"/>
                </a:solidFill>
                <a:latin typeface="txtt"/>
              </a:rPr>
              <a:t>instr</a:t>
            </a:r>
            <a:r>
              <a:rPr lang="en-US" altLang="zh-CN" sz="1800" dirty="0">
                <a:solidFill>
                  <a:srgbClr val="FF0000"/>
                </a:solidFill>
                <a:latin typeface="txtt"/>
              </a:rPr>
              <a:t> </a:t>
            </a:r>
            <a:r>
              <a:rPr lang="en-US" altLang="zh-CN" sz="1800" dirty="0">
                <a:latin typeface="txtt"/>
              </a:rPr>
              <a:t>= </a:t>
            </a:r>
            <a:r>
              <a:rPr lang="en-US" altLang="zh-CN" sz="1800" dirty="0">
                <a:solidFill>
                  <a:srgbClr val="0070C0"/>
                </a:solidFill>
                <a:latin typeface="txtt"/>
              </a:rPr>
              <a:t>Output</a:t>
            </a:r>
            <a:r>
              <a:rPr lang="en-US" altLang="zh-CN" sz="1800" dirty="0">
                <a:latin typeface="txtt"/>
              </a:rPr>
              <a:t>(</a:t>
            </a:r>
            <a:r>
              <a:rPr lang="en-US" altLang="zh-CN" sz="1800" dirty="0" err="1">
                <a:latin typeface="txtt"/>
              </a:rPr>
              <a:t>UInt</a:t>
            </a:r>
            <a:r>
              <a:rPr lang="en-US" altLang="zh-CN" sz="1800" dirty="0">
                <a:latin typeface="txtt"/>
              </a:rPr>
              <a:t>(32.W))</a:t>
            </a:r>
          </a:p>
          <a:p>
            <a:r>
              <a:rPr lang="en-US" altLang="zh-CN" sz="1800" dirty="0" err="1">
                <a:latin typeface="txtt"/>
              </a:rPr>
              <a:t>val</a:t>
            </a:r>
            <a:r>
              <a:rPr lang="en-US" altLang="zh-CN" sz="1800" dirty="0">
                <a:latin typeface="txtt"/>
              </a:rPr>
              <a:t> </a:t>
            </a:r>
            <a:r>
              <a:rPr lang="en-US" altLang="zh-CN" sz="1800" dirty="0">
                <a:solidFill>
                  <a:srgbClr val="FF0000"/>
                </a:solidFill>
                <a:latin typeface="txtt"/>
              </a:rPr>
              <a:t>pc</a:t>
            </a:r>
            <a:r>
              <a:rPr lang="en-US" altLang="zh-CN" sz="1800" dirty="0">
                <a:latin typeface="txtt"/>
              </a:rPr>
              <a:t> = </a:t>
            </a:r>
            <a:r>
              <a:rPr lang="en-US" altLang="zh-CN" sz="1800" dirty="0">
                <a:solidFill>
                  <a:srgbClr val="0070C0"/>
                </a:solidFill>
                <a:latin typeface="txtt"/>
              </a:rPr>
              <a:t>Output</a:t>
            </a:r>
            <a:r>
              <a:rPr lang="en-US" altLang="zh-CN" sz="1800" dirty="0">
                <a:latin typeface="txtt"/>
              </a:rPr>
              <a:t>(</a:t>
            </a:r>
            <a:r>
              <a:rPr lang="en-US" altLang="zh-CN" sz="1800" dirty="0" err="1">
                <a:latin typeface="txtt"/>
              </a:rPr>
              <a:t>UInt</a:t>
            </a:r>
            <a:r>
              <a:rPr lang="en-US" altLang="zh-CN" sz="1800" dirty="0">
                <a:latin typeface="txtt"/>
              </a:rPr>
              <a:t>(32.W))</a:t>
            </a:r>
          </a:p>
          <a:p>
            <a:r>
              <a:rPr lang="en-US" altLang="zh-CN" sz="1800" dirty="0">
                <a:latin typeface="txtt"/>
              </a:rPr>
              <a:t>})</a:t>
            </a:r>
          </a:p>
          <a:p>
            <a:r>
              <a:rPr lang="en-US" altLang="zh-CN" sz="1800" dirty="0">
                <a:solidFill>
                  <a:srgbClr val="009A00"/>
                </a:solidFill>
                <a:latin typeface="txtt"/>
              </a:rPr>
              <a:t>// ... Implementation od fetch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txtt"/>
              </a:rPr>
              <a:t>}</a:t>
            </a:r>
            <a:endParaRPr lang="zh-CN" altLang="en-US" sz="1800" dirty="0"/>
          </a:p>
        </p:txBody>
      </p:sp>
      <p:grpSp>
        <p:nvGrpSpPr>
          <p:cNvPr id="16" name="组合 15"/>
          <p:cNvGrpSpPr/>
          <p:nvPr/>
        </p:nvGrpSpPr>
        <p:grpSpPr>
          <a:xfrm>
            <a:off x="4264659" y="2971800"/>
            <a:ext cx="814433" cy="288020"/>
            <a:chOff x="4264659" y="2971800"/>
            <a:chExt cx="814433" cy="288020"/>
          </a:xfrm>
        </p:grpSpPr>
        <p:cxnSp>
          <p:nvCxnSpPr>
            <p:cNvPr id="9" name="直接箭头连接符 8"/>
            <p:cNvCxnSpPr/>
            <p:nvPr/>
          </p:nvCxnSpPr>
          <p:spPr bwMode="auto">
            <a:xfrm>
              <a:off x="4264659" y="2971800"/>
              <a:ext cx="814433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10" name="直接箭头连接符 9"/>
            <p:cNvCxnSpPr/>
            <p:nvPr/>
          </p:nvCxnSpPr>
          <p:spPr bwMode="auto">
            <a:xfrm>
              <a:off x="4264659" y="3259820"/>
              <a:ext cx="814433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triangle"/>
            </a:ln>
          </p:spPr>
        </p:cxnSp>
      </p:grpSp>
      <p:sp>
        <p:nvSpPr>
          <p:cNvPr id="12" name="矩形 11"/>
          <p:cNvSpPr/>
          <p:nvPr/>
        </p:nvSpPr>
        <p:spPr>
          <a:xfrm>
            <a:off x="827740" y="4296271"/>
            <a:ext cx="4046659" cy="2031325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800" dirty="0" err="1">
                <a:latin typeface="txtt"/>
              </a:rPr>
              <a:t>val</a:t>
            </a:r>
            <a:r>
              <a:rPr lang="en-US" altLang="zh-CN" sz="1800" dirty="0">
                <a:latin typeface="txtt"/>
              </a:rPr>
              <a:t> fetch = Module(new Fetch())</a:t>
            </a:r>
          </a:p>
          <a:p>
            <a:r>
              <a:rPr lang="en-US" altLang="zh-CN" sz="1800" dirty="0" err="1">
                <a:latin typeface="txtt"/>
              </a:rPr>
              <a:t>val</a:t>
            </a:r>
            <a:r>
              <a:rPr lang="en-US" altLang="zh-CN" sz="1800" dirty="0">
                <a:latin typeface="txtt"/>
              </a:rPr>
              <a:t> decode = Module(new Decode())</a:t>
            </a:r>
          </a:p>
          <a:p>
            <a:r>
              <a:rPr lang="en-US" altLang="zh-CN" sz="1800" dirty="0" err="1">
                <a:latin typeface="txtt"/>
              </a:rPr>
              <a:t>val</a:t>
            </a:r>
            <a:r>
              <a:rPr lang="en-US" altLang="zh-CN" sz="1800" dirty="0">
                <a:latin typeface="txtt"/>
              </a:rPr>
              <a:t> execute = Module(new Execute)</a:t>
            </a:r>
          </a:p>
          <a:p>
            <a:endParaRPr lang="en-US" altLang="zh-CN" sz="1800" dirty="0">
              <a:latin typeface="txtt"/>
            </a:endParaRPr>
          </a:p>
          <a:p>
            <a:r>
              <a:rPr lang="en-US" altLang="zh-CN" sz="1800" b="1" dirty="0">
                <a:latin typeface="txtt"/>
              </a:rPr>
              <a:t>fetch</a:t>
            </a:r>
            <a:r>
              <a:rPr lang="en-US" altLang="zh-CN" sz="1800" dirty="0">
                <a:latin typeface="txtt"/>
              </a:rPr>
              <a:t>.io </a:t>
            </a:r>
            <a:r>
              <a:rPr lang="en-US" altLang="zh-CN" sz="1800" b="1" dirty="0">
                <a:solidFill>
                  <a:srgbClr val="FF0000"/>
                </a:solidFill>
                <a:latin typeface="txtt"/>
              </a:rPr>
              <a:t>&lt;&gt;</a:t>
            </a:r>
            <a:r>
              <a:rPr lang="en-US" altLang="zh-CN" sz="1800" dirty="0">
                <a:latin typeface="txtt"/>
              </a:rPr>
              <a:t> </a:t>
            </a:r>
            <a:r>
              <a:rPr lang="en-US" altLang="zh-CN" sz="1800" b="1" dirty="0">
                <a:latin typeface="txtt"/>
              </a:rPr>
              <a:t>decode</a:t>
            </a:r>
            <a:r>
              <a:rPr lang="en-US" altLang="zh-CN" sz="1800" dirty="0">
                <a:latin typeface="txtt"/>
              </a:rPr>
              <a:t>.io</a:t>
            </a:r>
          </a:p>
          <a:p>
            <a:r>
              <a:rPr lang="en-US" altLang="zh-CN" sz="1800" dirty="0">
                <a:latin typeface="txtt"/>
              </a:rPr>
              <a:t>decode.io </a:t>
            </a:r>
            <a:r>
              <a:rPr lang="en-US" altLang="zh-CN" sz="1800" b="1" dirty="0">
                <a:solidFill>
                  <a:srgbClr val="FF0000"/>
                </a:solidFill>
                <a:latin typeface="txtt"/>
              </a:rPr>
              <a:t>&lt;&gt;</a:t>
            </a:r>
            <a:r>
              <a:rPr lang="en-US" altLang="zh-CN" sz="1800" dirty="0">
                <a:latin typeface="txtt"/>
              </a:rPr>
              <a:t> execute.io</a:t>
            </a:r>
          </a:p>
          <a:p>
            <a:r>
              <a:rPr lang="en-US" altLang="zh-CN" sz="1800" dirty="0" err="1">
                <a:latin typeface="txtt"/>
              </a:rPr>
              <a:t>io</a:t>
            </a:r>
            <a:r>
              <a:rPr lang="en-US" altLang="zh-CN" sz="1800" dirty="0">
                <a:latin typeface="txtt"/>
              </a:rPr>
              <a:t> &lt;&gt; execute.io</a:t>
            </a:r>
            <a:endParaRPr lang="zh-CN" altLang="en-US" sz="1800" dirty="0">
              <a:latin typeface="txtt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2176670" y="2636945"/>
            <a:ext cx="3043375" cy="2789820"/>
            <a:chOff x="2176670" y="2636945"/>
            <a:chExt cx="3043375" cy="2789820"/>
          </a:xfrm>
        </p:grpSpPr>
        <p:sp>
          <p:nvSpPr>
            <p:cNvPr id="13" name="椭圆 12"/>
            <p:cNvSpPr/>
            <p:nvPr/>
          </p:nvSpPr>
          <p:spPr bwMode="auto">
            <a:xfrm>
              <a:off x="4067965" y="2636945"/>
              <a:ext cx="1152080" cy="935048"/>
            </a:xfrm>
            <a:prstGeom prst="ellipse">
              <a:avLst/>
            </a:prstGeom>
            <a:noFill/>
            <a:ln w="15875" cap="flat" cmpd="sng" algn="ctr">
              <a:solidFill>
                <a:srgbClr val="7030A0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ctr" anchorCtr="0" compatLnSpc="1"/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" name="任意多边形 13"/>
            <p:cNvSpPr/>
            <p:nvPr/>
          </p:nvSpPr>
          <p:spPr bwMode="auto">
            <a:xfrm>
              <a:off x="2176670" y="3548270"/>
              <a:ext cx="2453454" cy="1878495"/>
            </a:xfrm>
            <a:custGeom>
              <a:avLst/>
              <a:gdLst>
                <a:gd name="connsiteX0" fmla="*/ 2415208 w 2453454"/>
                <a:gd name="connsiteY0" fmla="*/ 0 h 1878495"/>
                <a:gd name="connsiteX1" fmla="*/ 2256182 w 2453454"/>
                <a:gd name="connsiteY1" fmla="*/ 993913 h 1878495"/>
                <a:gd name="connsiteX2" fmla="*/ 884582 w 2453454"/>
                <a:gd name="connsiteY2" fmla="*/ 1470991 h 1878495"/>
                <a:gd name="connsiteX3" fmla="*/ 0 w 2453454"/>
                <a:gd name="connsiteY3" fmla="*/ 1878495 h 1878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53454" h="1878495">
                  <a:moveTo>
                    <a:pt x="2415208" y="0"/>
                  </a:moveTo>
                  <a:cubicBezTo>
                    <a:pt x="2463247" y="374374"/>
                    <a:pt x="2511286" y="748748"/>
                    <a:pt x="2256182" y="993913"/>
                  </a:cubicBezTo>
                  <a:cubicBezTo>
                    <a:pt x="2001078" y="1239078"/>
                    <a:pt x="1260612" y="1323561"/>
                    <a:pt x="884582" y="1470991"/>
                  </a:cubicBezTo>
                  <a:cubicBezTo>
                    <a:pt x="508552" y="1618421"/>
                    <a:pt x="254276" y="1748458"/>
                    <a:pt x="0" y="1878495"/>
                  </a:cubicBez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med"/>
            </a:ln>
          </p:spPr>
          <p:txBody>
            <a:bodyPr vert="horz" wrap="square" lIns="91440" tIns="45720" rIns="91440" bIns="45720" numCol="1" rtlCol="0" anchor="ctr" anchorCtr="0" compatLnSpc="1"/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52941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984348" y="1010796"/>
            <a:ext cx="396027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dirty="0">
                <a:latin typeface="txtt"/>
              </a:rPr>
              <a:t>class Execute extends Module {</a:t>
            </a:r>
          </a:p>
          <a:p>
            <a:r>
              <a:rPr lang="en-US" altLang="zh-CN" sz="1800" dirty="0" err="1">
                <a:latin typeface="txtt"/>
              </a:rPr>
              <a:t>val</a:t>
            </a:r>
            <a:r>
              <a:rPr lang="en-US" altLang="zh-CN" sz="1800" dirty="0">
                <a:latin typeface="txtt"/>
              </a:rPr>
              <a:t> </a:t>
            </a:r>
            <a:r>
              <a:rPr lang="en-US" altLang="zh-CN" sz="1800" dirty="0" err="1">
                <a:latin typeface="txtt"/>
              </a:rPr>
              <a:t>io</a:t>
            </a:r>
            <a:r>
              <a:rPr lang="en-US" altLang="zh-CN" sz="1800" dirty="0">
                <a:latin typeface="txtt"/>
              </a:rPr>
              <a:t> = IO(new Bundle {</a:t>
            </a:r>
          </a:p>
          <a:p>
            <a:r>
              <a:rPr lang="en-US" altLang="zh-CN" sz="1800" dirty="0" err="1">
                <a:latin typeface="txtt"/>
              </a:rPr>
              <a:t>val</a:t>
            </a:r>
            <a:r>
              <a:rPr lang="en-US" altLang="zh-CN" sz="1800" dirty="0">
                <a:latin typeface="txtt"/>
              </a:rPr>
              <a:t> </a:t>
            </a:r>
            <a:r>
              <a:rPr lang="en-US" altLang="zh-CN" sz="1800" dirty="0" err="1">
                <a:solidFill>
                  <a:srgbClr val="FF0000"/>
                </a:solidFill>
                <a:latin typeface="txtt"/>
              </a:rPr>
              <a:t>aluOp</a:t>
            </a:r>
            <a:r>
              <a:rPr lang="en-US" altLang="zh-CN" sz="1800" dirty="0">
                <a:solidFill>
                  <a:srgbClr val="FF0000"/>
                </a:solidFill>
                <a:latin typeface="txtt"/>
              </a:rPr>
              <a:t> </a:t>
            </a:r>
            <a:r>
              <a:rPr lang="en-US" altLang="zh-CN" sz="1800" dirty="0">
                <a:latin typeface="txtt"/>
              </a:rPr>
              <a:t>= Input(</a:t>
            </a:r>
            <a:r>
              <a:rPr lang="en-US" altLang="zh-CN" sz="1800" dirty="0" err="1">
                <a:latin typeface="txtt"/>
              </a:rPr>
              <a:t>UInt</a:t>
            </a:r>
            <a:r>
              <a:rPr lang="en-US" altLang="zh-CN" sz="1800" dirty="0">
                <a:latin typeface="txtt"/>
              </a:rPr>
              <a:t>(5.W))</a:t>
            </a:r>
          </a:p>
          <a:p>
            <a:r>
              <a:rPr lang="en-US" altLang="zh-CN" sz="1800" dirty="0" err="1">
                <a:latin typeface="txtt"/>
              </a:rPr>
              <a:t>val</a:t>
            </a:r>
            <a:r>
              <a:rPr lang="en-US" altLang="zh-CN" sz="1800" dirty="0">
                <a:latin typeface="txtt"/>
              </a:rPr>
              <a:t> </a:t>
            </a:r>
            <a:r>
              <a:rPr lang="en-US" altLang="zh-CN" sz="1800" dirty="0" err="1">
                <a:solidFill>
                  <a:srgbClr val="FF0000"/>
                </a:solidFill>
                <a:latin typeface="txtt"/>
              </a:rPr>
              <a:t>regA</a:t>
            </a:r>
            <a:r>
              <a:rPr lang="en-US" altLang="zh-CN" sz="1800" dirty="0">
                <a:solidFill>
                  <a:srgbClr val="FF0000"/>
                </a:solidFill>
                <a:latin typeface="txtt"/>
              </a:rPr>
              <a:t> </a:t>
            </a:r>
            <a:r>
              <a:rPr lang="en-US" altLang="zh-CN" sz="1800" dirty="0">
                <a:latin typeface="txtt"/>
              </a:rPr>
              <a:t>= Input(</a:t>
            </a:r>
            <a:r>
              <a:rPr lang="en-US" altLang="zh-CN" sz="1800" dirty="0" err="1">
                <a:latin typeface="txtt"/>
              </a:rPr>
              <a:t>UInt</a:t>
            </a:r>
            <a:r>
              <a:rPr lang="en-US" altLang="zh-CN" sz="1800" dirty="0">
                <a:latin typeface="txtt"/>
              </a:rPr>
              <a:t>(32.W))</a:t>
            </a:r>
          </a:p>
          <a:p>
            <a:r>
              <a:rPr lang="en-US" altLang="zh-CN" sz="1800" dirty="0" err="1">
                <a:latin typeface="txtt"/>
              </a:rPr>
              <a:t>val</a:t>
            </a:r>
            <a:r>
              <a:rPr lang="en-US" altLang="zh-CN" sz="1800" dirty="0">
                <a:latin typeface="txtt"/>
              </a:rPr>
              <a:t> </a:t>
            </a:r>
            <a:r>
              <a:rPr lang="en-US" altLang="zh-CN" sz="1800" dirty="0" err="1">
                <a:solidFill>
                  <a:srgbClr val="FF0000"/>
                </a:solidFill>
                <a:latin typeface="txtt"/>
              </a:rPr>
              <a:t>regB</a:t>
            </a:r>
            <a:r>
              <a:rPr lang="en-US" altLang="zh-CN" sz="1800" dirty="0">
                <a:solidFill>
                  <a:srgbClr val="FF0000"/>
                </a:solidFill>
                <a:latin typeface="txtt"/>
              </a:rPr>
              <a:t> </a:t>
            </a:r>
            <a:r>
              <a:rPr lang="en-US" altLang="zh-CN" sz="1800" dirty="0">
                <a:latin typeface="txtt"/>
              </a:rPr>
              <a:t>= Input(</a:t>
            </a:r>
            <a:r>
              <a:rPr lang="en-US" altLang="zh-CN" sz="1800" dirty="0" err="1">
                <a:latin typeface="txtt"/>
              </a:rPr>
              <a:t>UInt</a:t>
            </a:r>
            <a:r>
              <a:rPr lang="en-US" altLang="zh-CN" sz="1800" dirty="0">
                <a:latin typeface="txtt"/>
              </a:rPr>
              <a:t>(32.W))</a:t>
            </a:r>
          </a:p>
          <a:p>
            <a:r>
              <a:rPr lang="en-US" altLang="zh-CN" sz="1800" dirty="0" err="1">
                <a:latin typeface="txtt"/>
              </a:rPr>
              <a:t>val</a:t>
            </a:r>
            <a:r>
              <a:rPr lang="en-US" altLang="zh-CN" sz="1800" dirty="0">
                <a:latin typeface="txtt"/>
              </a:rPr>
              <a:t> result = Output(</a:t>
            </a:r>
            <a:r>
              <a:rPr lang="en-US" altLang="zh-CN" sz="1800" dirty="0" err="1">
                <a:latin typeface="txtt"/>
              </a:rPr>
              <a:t>UInt</a:t>
            </a:r>
            <a:r>
              <a:rPr lang="en-US" altLang="zh-CN" sz="1800" dirty="0">
                <a:latin typeface="txtt"/>
              </a:rPr>
              <a:t>(32.W))</a:t>
            </a:r>
          </a:p>
          <a:p>
            <a:r>
              <a:rPr lang="en-US" altLang="zh-CN" sz="1800" dirty="0">
                <a:latin typeface="txtt"/>
              </a:rPr>
              <a:t>})</a:t>
            </a:r>
          </a:p>
          <a:p>
            <a:r>
              <a:rPr lang="en-US" altLang="zh-CN" sz="1800" dirty="0">
                <a:solidFill>
                  <a:srgbClr val="009A00"/>
                </a:solidFill>
                <a:latin typeface="txtt"/>
              </a:rPr>
              <a:t>// ... Implementation of execute</a:t>
            </a:r>
          </a:p>
          <a:p>
            <a:r>
              <a:rPr lang="en-US" altLang="zh-CN" sz="1800" dirty="0">
                <a:latin typeface="txtt"/>
              </a:rPr>
              <a:t>}</a:t>
            </a:r>
            <a:endParaRPr lang="zh-CN" altLang="en-US" sz="1800" dirty="0"/>
          </a:p>
        </p:txBody>
      </p:sp>
      <p:sp>
        <p:nvSpPr>
          <p:cNvPr id="5" name="矩形 4"/>
          <p:cNvSpPr/>
          <p:nvPr/>
        </p:nvSpPr>
        <p:spPr>
          <a:xfrm>
            <a:off x="683730" y="1010796"/>
            <a:ext cx="388827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dirty="0">
                <a:latin typeface="txtt"/>
              </a:rPr>
              <a:t>class </a:t>
            </a:r>
            <a:r>
              <a:rPr lang="en-US" altLang="zh-CN" sz="1800" b="1" dirty="0">
                <a:latin typeface="txtt"/>
              </a:rPr>
              <a:t>Decode</a:t>
            </a:r>
            <a:r>
              <a:rPr lang="en-US" altLang="zh-CN" sz="1800" dirty="0">
                <a:latin typeface="txtt"/>
              </a:rPr>
              <a:t> extends Module {</a:t>
            </a:r>
          </a:p>
          <a:p>
            <a:r>
              <a:rPr lang="en-US" altLang="zh-CN" sz="1800" dirty="0" err="1">
                <a:latin typeface="txtt"/>
              </a:rPr>
              <a:t>val</a:t>
            </a:r>
            <a:r>
              <a:rPr lang="en-US" altLang="zh-CN" sz="1800" dirty="0">
                <a:latin typeface="txtt"/>
              </a:rPr>
              <a:t> </a:t>
            </a:r>
            <a:r>
              <a:rPr lang="en-US" altLang="zh-CN" sz="1800" dirty="0" err="1">
                <a:latin typeface="txtt"/>
              </a:rPr>
              <a:t>io</a:t>
            </a:r>
            <a:r>
              <a:rPr lang="en-US" altLang="zh-CN" sz="1800" dirty="0">
                <a:latin typeface="txtt"/>
              </a:rPr>
              <a:t> = IO(new Bundle {</a:t>
            </a:r>
          </a:p>
          <a:p>
            <a:r>
              <a:rPr lang="en-US" altLang="zh-CN" sz="1800" dirty="0" err="1">
                <a:latin typeface="txtt"/>
              </a:rPr>
              <a:t>val</a:t>
            </a:r>
            <a:r>
              <a:rPr lang="en-US" altLang="zh-CN" sz="1800" dirty="0">
                <a:latin typeface="txtt"/>
              </a:rPr>
              <a:t> </a:t>
            </a:r>
            <a:r>
              <a:rPr lang="en-US" altLang="zh-CN" sz="1800" dirty="0" err="1">
                <a:latin typeface="txtt"/>
              </a:rPr>
              <a:t>instr</a:t>
            </a:r>
            <a:r>
              <a:rPr lang="en-US" altLang="zh-CN" sz="1800" dirty="0">
                <a:latin typeface="txtt"/>
              </a:rPr>
              <a:t> = Input(</a:t>
            </a:r>
            <a:r>
              <a:rPr lang="en-US" altLang="zh-CN" sz="1800" dirty="0" err="1">
                <a:latin typeface="txtt"/>
              </a:rPr>
              <a:t>UInt</a:t>
            </a:r>
            <a:r>
              <a:rPr lang="en-US" altLang="zh-CN" sz="1800" dirty="0">
                <a:latin typeface="txtt"/>
              </a:rPr>
              <a:t>(32.W))</a:t>
            </a:r>
          </a:p>
          <a:p>
            <a:r>
              <a:rPr lang="en-US" altLang="zh-CN" sz="1800" dirty="0" err="1">
                <a:latin typeface="txtt"/>
              </a:rPr>
              <a:t>val</a:t>
            </a:r>
            <a:r>
              <a:rPr lang="en-US" altLang="zh-CN" sz="1800" dirty="0">
                <a:latin typeface="txtt"/>
              </a:rPr>
              <a:t> pc = Input(</a:t>
            </a:r>
            <a:r>
              <a:rPr lang="en-US" altLang="zh-CN" sz="1800" dirty="0" err="1">
                <a:latin typeface="txtt"/>
              </a:rPr>
              <a:t>UInt</a:t>
            </a:r>
            <a:r>
              <a:rPr lang="en-US" altLang="zh-CN" sz="1800" dirty="0">
                <a:latin typeface="txtt"/>
              </a:rPr>
              <a:t>(32.W))</a:t>
            </a:r>
          </a:p>
          <a:p>
            <a:r>
              <a:rPr lang="en-US" altLang="zh-CN" sz="1800" dirty="0" err="1">
                <a:latin typeface="txtt"/>
              </a:rPr>
              <a:t>val</a:t>
            </a:r>
            <a:r>
              <a:rPr lang="en-US" altLang="zh-CN" sz="1800" dirty="0">
                <a:latin typeface="txtt"/>
              </a:rPr>
              <a:t> </a:t>
            </a:r>
            <a:r>
              <a:rPr lang="en-US" altLang="zh-CN" sz="1800" dirty="0" err="1">
                <a:solidFill>
                  <a:srgbClr val="FF0000"/>
                </a:solidFill>
                <a:latin typeface="txtt"/>
              </a:rPr>
              <a:t>aluOp</a:t>
            </a:r>
            <a:r>
              <a:rPr lang="en-US" altLang="zh-CN" sz="1800" dirty="0">
                <a:solidFill>
                  <a:srgbClr val="FF0000"/>
                </a:solidFill>
                <a:latin typeface="txtt"/>
              </a:rPr>
              <a:t> </a:t>
            </a:r>
            <a:r>
              <a:rPr lang="en-US" altLang="zh-CN" sz="1800" dirty="0">
                <a:latin typeface="txtt"/>
              </a:rPr>
              <a:t>= Output(</a:t>
            </a:r>
            <a:r>
              <a:rPr lang="en-US" altLang="zh-CN" sz="1800" dirty="0" err="1">
                <a:latin typeface="txtt"/>
              </a:rPr>
              <a:t>UInt</a:t>
            </a:r>
            <a:r>
              <a:rPr lang="en-US" altLang="zh-CN" sz="1800" dirty="0">
                <a:latin typeface="txtt"/>
              </a:rPr>
              <a:t>(5.W))</a:t>
            </a:r>
          </a:p>
          <a:p>
            <a:r>
              <a:rPr lang="en-US" altLang="zh-CN" sz="1800" dirty="0" err="1">
                <a:latin typeface="txtt"/>
              </a:rPr>
              <a:t>val</a:t>
            </a:r>
            <a:r>
              <a:rPr lang="en-US" altLang="zh-CN" sz="1800" dirty="0">
                <a:latin typeface="txtt"/>
              </a:rPr>
              <a:t> </a:t>
            </a:r>
            <a:r>
              <a:rPr lang="en-US" altLang="zh-CN" sz="1800" dirty="0" err="1">
                <a:solidFill>
                  <a:srgbClr val="FF0000"/>
                </a:solidFill>
                <a:latin typeface="txtt"/>
              </a:rPr>
              <a:t>regA</a:t>
            </a:r>
            <a:r>
              <a:rPr lang="en-US" altLang="zh-CN" sz="1800" dirty="0">
                <a:solidFill>
                  <a:srgbClr val="FF0000"/>
                </a:solidFill>
                <a:latin typeface="txtt"/>
              </a:rPr>
              <a:t> </a:t>
            </a:r>
            <a:r>
              <a:rPr lang="en-US" altLang="zh-CN" sz="1800" dirty="0">
                <a:latin typeface="txtt"/>
              </a:rPr>
              <a:t>= Output(</a:t>
            </a:r>
            <a:r>
              <a:rPr lang="en-US" altLang="zh-CN" sz="1800" dirty="0" err="1">
                <a:latin typeface="txtt"/>
              </a:rPr>
              <a:t>UInt</a:t>
            </a:r>
            <a:r>
              <a:rPr lang="en-US" altLang="zh-CN" sz="1800" dirty="0">
                <a:latin typeface="txtt"/>
              </a:rPr>
              <a:t>(32.W))</a:t>
            </a:r>
          </a:p>
          <a:p>
            <a:r>
              <a:rPr lang="en-US" altLang="zh-CN" sz="1800" dirty="0" err="1">
                <a:latin typeface="txtt"/>
              </a:rPr>
              <a:t>val</a:t>
            </a:r>
            <a:r>
              <a:rPr lang="en-US" altLang="zh-CN" sz="1800" dirty="0">
                <a:latin typeface="txtt"/>
              </a:rPr>
              <a:t> </a:t>
            </a:r>
            <a:r>
              <a:rPr lang="en-US" altLang="zh-CN" sz="1800" dirty="0" err="1">
                <a:solidFill>
                  <a:srgbClr val="FF0000"/>
                </a:solidFill>
                <a:latin typeface="txtt"/>
              </a:rPr>
              <a:t>regB</a:t>
            </a:r>
            <a:r>
              <a:rPr lang="en-US" altLang="zh-CN" sz="1800" dirty="0">
                <a:solidFill>
                  <a:srgbClr val="FF0000"/>
                </a:solidFill>
                <a:latin typeface="txtt"/>
              </a:rPr>
              <a:t> </a:t>
            </a:r>
            <a:r>
              <a:rPr lang="en-US" altLang="zh-CN" sz="1800" dirty="0">
                <a:latin typeface="txtt"/>
              </a:rPr>
              <a:t>= Output(</a:t>
            </a:r>
            <a:r>
              <a:rPr lang="en-US" altLang="zh-CN" sz="1800" dirty="0" err="1">
                <a:latin typeface="txtt"/>
              </a:rPr>
              <a:t>UInt</a:t>
            </a:r>
            <a:r>
              <a:rPr lang="en-US" altLang="zh-CN" sz="1800" dirty="0">
                <a:latin typeface="txtt"/>
              </a:rPr>
              <a:t>(32.W))</a:t>
            </a:r>
          </a:p>
          <a:p>
            <a:r>
              <a:rPr lang="en-US" altLang="zh-CN" sz="1800" dirty="0">
                <a:latin typeface="txtt"/>
              </a:rPr>
              <a:t>})</a:t>
            </a:r>
          </a:p>
          <a:p>
            <a:r>
              <a:rPr lang="en-US" altLang="zh-CN" sz="1800" dirty="0">
                <a:solidFill>
                  <a:srgbClr val="009A00"/>
                </a:solidFill>
                <a:latin typeface="txtt"/>
              </a:rPr>
              <a:t>// ... Implementation of decode</a:t>
            </a:r>
          </a:p>
          <a:p>
            <a:r>
              <a:rPr lang="en-US" altLang="zh-CN" sz="1800" dirty="0">
                <a:latin typeface="txtt"/>
              </a:rPr>
              <a:t>}</a:t>
            </a:r>
            <a:endParaRPr lang="zh-CN" altLang="en-US" sz="1800" dirty="0"/>
          </a:p>
        </p:txBody>
      </p:sp>
      <p:grpSp>
        <p:nvGrpSpPr>
          <p:cNvPr id="13" name="组合 12"/>
          <p:cNvGrpSpPr/>
          <p:nvPr/>
        </p:nvGrpSpPr>
        <p:grpSpPr>
          <a:xfrm>
            <a:off x="4164783" y="1772885"/>
            <a:ext cx="845178" cy="1080075"/>
            <a:chOff x="4164783" y="1772885"/>
            <a:chExt cx="845178" cy="1080075"/>
          </a:xfrm>
        </p:grpSpPr>
        <p:cxnSp>
          <p:nvCxnSpPr>
            <p:cNvPr id="6" name="直接箭头连接符 5"/>
            <p:cNvCxnSpPr/>
            <p:nvPr/>
          </p:nvCxnSpPr>
          <p:spPr bwMode="auto">
            <a:xfrm flipV="1">
              <a:off x="4164783" y="1772885"/>
              <a:ext cx="814433" cy="504035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7" name="直接箭头连接符 6"/>
            <p:cNvCxnSpPr/>
            <p:nvPr/>
          </p:nvCxnSpPr>
          <p:spPr bwMode="auto">
            <a:xfrm flipV="1">
              <a:off x="4164783" y="2024902"/>
              <a:ext cx="814433" cy="540038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8" name="直接箭头连接符 7"/>
            <p:cNvCxnSpPr/>
            <p:nvPr/>
          </p:nvCxnSpPr>
          <p:spPr bwMode="auto">
            <a:xfrm flipV="1">
              <a:off x="4164783" y="2290023"/>
              <a:ext cx="845178" cy="562937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triangle"/>
            </a:ln>
          </p:spPr>
        </p:cxnSp>
      </p:grpSp>
      <p:sp>
        <p:nvSpPr>
          <p:cNvPr id="12" name="矩形 11"/>
          <p:cNvSpPr/>
          <p:nvPr/>
        </p:nvSpPr>
        <p:spPr>
          <a:xfrm>
            <a:off x="2123830" y="4125135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800" dirty="0" err="1">
                <a:latin typeface="txtt"/>
              </a:rPr>
              <a:t>val</a:t>
            </a:r>
            <a:r>
              <a:rPr lang="en-US" altLang="zh-CN" sz="1800" dirty="0">
                <a:latin typeface="txtt"/>
              </a:rPr>
              <a:t> fetch = Module(new Fetch())</a:t>
            </a:r>
          </a:p>
          <a:p>
            <a:r>
              <a:rPr lang="en-US" altLang="zh-CN" sz="1800" dirty="0" err="1">
                <a:latin typeface="txtt"/>
              </a:rPr>
              <a:t>val</a:t>
            </a:r>
            <a:r>
              <a:rPr lang="en-US" altLang="zh-CN" sz="1800" dirty="0">
                <a:latin typeface="txtt"/>
              </a:rPr>
              <a:t> decode = Module(new Decode())</a:t>
            </a:r>
          </a:p>
          <a:p>
            <a:r>
              <a:rPr lang="en-US" altLang="zh-CN" sz="1800" dirty="0" err="1">
                <a:latin typeface="txtt"/>
              </a:rPr>
              <a:t>val</a:t>
            </a:r>
            <a:r>
              <a:rPr lang="en-US" altLang="zh-CN" sz="1800" dirty="0">
                <a:latin typeface="txtt"/>
              </a:rPr>
              <a:t> execute = Module(new Execute)</a:t>
            </a:r>
          </a:p>
          <a:p>
            <a:endParaRPr lang="en-US" altLang="zh-CN" sz="1800" dirty="0">
              <a:latin typeface="txtt"/>
            </a:endParaRPr>
          </a:p>
          <a:p>
            <a:r>
              <a:rPr lang="en-US" altLang="zh-CN" sz="1800" dirty="0">
                <a:latin typeface="txtt"/>
              </a:rPr>
              <a:t>fetch.io </a:t>
            </a:r>
            <a:r>
              <a:rPr lang="en-US" altLang="zh-CN" sz="1800" b="1" dirty="0">
                <a:solidFill>
                  <a:srgbClr val="FF0000"/>
                </a:solidFill>
                <a:latin typeface="txtt"/>
              </a:rPr>
              <a:t>&lt;&gt;</a:t>
            </a:r>
            <a:r>
              <a:rPr lang="en-US" altLang="zh-CN" sz="1800" dirty="0">
                <a:latin typeface="txtt"/>
              </a:rPr>
              <a:t> decode.io</a:t>
            </a:r>
          </a:p>
          <a:p>
            <a:r>
              <a:rPr lang="en-US" altLang="zh-CN" sz="1800" b="1" dirty="0">
                <a:latin typeface="txtt"/>
              </a:rPr>
              <a:t>decode</a:t>
            </a:r>
            <a:r>
              <a:rPr lang="en-US" altLang="zh-CN" sz="1800" dirty="0">
                <a:latin typeface="txtt"/>
              </a:rPr>
              <a:t>.io </a:t>
            </a:r>
            <a:r>
              <a:rPr lang="en-US" altLang="zh-CN" sz="1800" b="1" dirty="0">
                <a:solidFill>
                  <a:srgbClr val="FF0000"/>
                </a:solidFill>
                <a:latin typeface="txtt"/>
              </a:rPr>
              <a:t>&lt;&gt;</a:t>
            </a:r>
            <a:r>
              <a:rPr lang="en-US" altLang="zh-CN" sz="1800" dirty="0">
                <a:latin typeface="txtt"/>
              </a:rPr>
              <a:t> </a:t>
            </a:r>
            <a:r>
              <a:rPr lang="en-US" altLang="zh-CN" sz="1800" b="1" dirty="0">
                <a:latin typeface="txtt"/>
              </a:rPr>
              <a:t>execute</a:t>
            </a:r>
            <a:r>
              <a:rPr lang="en-US" altLang="zh-CN" sz="1800" dirty="0">
                <a:latin typeface="txtt"/>
              </a:rPr>
              <a:t>.io</a:t>
            </a:r>
          </a:p>
          <a:p>
            <a:r>
              <a:rPr lang="en-US" altLang="zh-CN" sz="1800" dirty="0" err="1">
                <a:latin typeface="txtt"/>
              </a:rPr>
              <a:t>io</a:t>
            </a:r>
            <a:r>
              <a:rPr lang="en-US" altLang="zh-CN" sz="1800" dirty="0">
                <a:latin typeface="txtt"/>
              </a:rPr>
              <a:t> &lt;&gt; execute.io</a:t>
            </a:r>
            <a:endParaRPr lang="zh-CN" altLang="en-US" sz="1800" dirty="0">
              <a:latin typeface="txtt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3508513" y="1557991"/>
            <a:ext cx="1639527" cy="3988044"/>
            <a:chOff x="3508513" y="1557991"/>
            <a:chExt cx="1639527" cy="3988044"/>
          </a:xfrm>
        </p:grpSpPr>
        <p:sp>
          <p:nvSpPr>
            <p:cNvPr id="14" name="椭圆 13"/>
            <p:cNvSpPr/>
            <p:nvPr/>
          </p:nvSpPr>
          <p:spPr bwMode="auto">
            <a:xfrm>
              <a:off x="3995960" y="1557991"/>
              <a:ext cx="1152080" cy="1654994"/>
            </a:xfrm>
            <a:prstGeom prst="ellipse">
              <a:avLst/>
            </a:prstGeom>
            <a:noFill/>
            <a:ln w="15875" cap="flat" cmpd="sng" algn="ctr">
              <a:solidFill>
                <a:srgbClr val="7030A0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ctr" anchorCtr="0" compatLnSpc="1"/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" name="任意多边形 14"/>
            <p:cNvSpPr/>
            <p:nvPr/>
          </p:nvSpPr>
          <p:spPr bwMode="auto">
            <a:xfrm>
              <a:off x="3508513" y="3200400"/>
              <a:ext cx="1175845" cy="2345635"/>
            </a:xfrm>
            <a:custGeom>
              <a:avLst/>
              <a:gdLst>
                <a:gd name="connsiteX0" fmla="*/ 1023730 w 1175845"/>
                <a:gd name="connsiteY0" fmla="*/ 0 h 2345635"/>
                <a:gd name="connsiteX1" fmla="*/ 1123122 w 1175845"/>
                <a:gd name="connsiteY1" fmla="*/ 715617 h 2345635"/>
                <a:gd name="connsiteX2" fmla="*/ 298174 w 1175845"/>
                <a:gd name="connsiteY2" fmla="*/ 1958009 h 2345635"/>
                <a:gd name="connsiteX3" fmla="*/ 0 w 1175845"/>
                <a:gd name="connsiteY3" fmla="*/ 2345635 h 2345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845" h="2345635">
                  <a:moveTo>
                    <a:pt x="1023730" y="0"/>
                  </a:moveTo>
                  <a:cubicBezTo>
                    <a:pt x="1133889" y="194641"/>
                    <a:pt x="1244048" y="389282"/>
                    <a:pt x="1123122" y="715617"/>
                  </a:cubicBezTo>
                  <a:cubicBezTo>
                    <a:pt x="1002196" y="1041952"/>
                    <a:pt x="485361" y="1686339"/>
                    <a:pt x="298174" y="1958009"/>
                  </a:cubicBezTo>
                  <a:cubicBezTo>
                    <a:pt x="110987" y="2229679"/>
                    <a:pt x="0" y="2345635"/>
                    <a:pt x="0" y="2345635"/>
                  </a:cubicBezTo>
                </a:path>
              </a:pathLst>
            </a:custGeom>
            <a:noFill/>
            <a:ln w="1587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stealth" w="med" len="med"/>
            </a:ln>
          </p:spPr>
          <p:txBody>
            <a:bodyPr vert="horz" wrap="square" lIns="91440" tIns="45720" rIns="91440" bIns="45720" numCol="1" rtlCol="0" anchor="ctr" anchorCtr="0" compatLnSpc="1"/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4493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5B173C80-03BB-1E96-F2A2-C29B2F9DFC14}"/>
              </a:ext>
            </a:extLst>
          </p:cNvPr>
          <p:cNvSpPr txBox="1">
            <a:spLocks/>
          </p:cNvSpPr>
          <p:nvPr/>
        </p:nvSpPr>
        <p:spPr bwMode="auto">
          <a:xfrm>
            <a:off x="684530" y="1053853"/>
            <a:ext cx="8271510" cy="1367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altLang="en-US" kern="0" dirty="0"/>
              <a:t>对接端口的反向问题</a:t>
            </a:r>
            <a:endParaRPr lang="en-US" altLang="zh-CN" kern="0" dirty="0"/>
          </a:p>
          <a:p>
            <a:pPr lvl="1"/>
            <a:r>
              <a:rPr lang="zh-CN" altLang="en-US" kern="0" dirty="0" smtClean="0"/>
              <a:t>期间对接时同名端口方向相反</a:t>
            </a:r>
            <a:endParaRPr lang="en-US" altLang="zh-CN" kern="0" dirty="0" smtClean="0"/>
          </a:p>
          <a:p>
            <a:pPr lvl="1"/>
            <a:r>
              <a:rPr lang="zh-CN" altLang="en-US" kern="0" dirty="0" smtClean="0"/>
              <a:t>只需定义一个，另一个用</a:t>
            </a:r>
            <a:r>
              <a:rPr lang="en-US" altLang="zh-CN" kern="0" dirty="0" smtClean="0"/>
              <a:t>Flipped</a:t>
            </a:r>
            <a:r>
              <a:rPr lang="zh-CN" altLang="en-US" kern="0" dirty="0" smtClean="0"/>
              <a:t>反转</a:t>
            </a:r>
            <a:endParaRPr lang="zh-CN" altLang="en-US" kern="0" dirty="0"/>
          </a:p>
        </p:txBody>
      </p:sp>
      <p:sp>
        <p:nvSpPr>
          <p:cNvPr id="5" name="矩形 4"/>
          <p:cNvSpPr/>
          <p:nvPr/>
        </p:nvSpPr>
        <p:spPr>
          <a:xfrm>
            <a:off x="1112027" y="3065683"/>
            <a:ext cx="741651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dirty="0">
                <a:latin typeface="txtt"/>
              </a:rPr>
              <a:t>class </a:t>
            </a:r>
            <a:r>
              <a:rPr lang="en-US" altLang="zh-CN" sz="1800" dirty="0" err="1">
                <a:latin typeface="txtt"/>
              </a:rPr>
              <a:t>MyIO</a:t>
            </a:r>
            <a:r>
              <a:rPr lang="en-US" altLang="zh-CN" sz="1800" dirty="0">
                <a:latin typeface="txtt"/>
              </a:rPr>
              <a:t> extends Bundle {</a:t>
            </a:r>
          </a:p>
          <a:p>
            <a:r>
              <a:rPr lang="en-US" altLang="zh-CN" sz="1800" dirty="0">
                <a:latin typeface="txtt"/>
              </a:rPr>
              <a:t>   </a:t>
            </a:r>
            <a:r>
              <a:rPr lang="en-US" altLang="zh-CN" sz="1800" dirty="0" err="1">
                <a:latin typeface="txtt"/>
              </a:rPr>
              <a:t>val</a:t>
            </a:r>
            <a:r>
              <a:rPr lang="en-US" altLang="zh-CN" sz="1800" dirty="0">
                <a:latin typeface="txtt"/>
              </a:rPr>
              <a:t> in = Input(</a:t>
            </a:r>
            <a:r>
              <a:rPr lang="en-US" altLang="zh-CN" sz="1800" dirty="0" err="1">
                <a:latin typeface="txtt"/>
              </a:rPr>
              <a:t>Vec</a:t>
            </a:r>
            <a:r>
              <a:rPr lang="en-US" altLang="zh-CN" sz="1800" dirty="0">
                <a:latin typeface="txtt"/>
              </a:rPr>
              <a:t>(5, </a:t>
            </a:r>
            <a:r>
              <a:rPr lang="en-US" altLang="zh-CN" sz="1800" dirty="0" err="1">
                <a:latin typeface="txtt"/>
              </a:rPr>
              <a:t>UInt</a:t>
            </a:r>
            <a:r>
              <a:rPr lang="en-US" altLang="zh-CN" sz="1800" dirty="0">
                <a:latin typeface="txtt"/>
              </a:rPr>
              <a:t>(32.W)))</a:t>
            </a:r>
          </a:p>
          <a:p>
            <a:r>
              <a:rPr lang="en-US" altLang="zh-CN" sz="1800" dirty="0">
                <a:latin typeface="txtt"/>
              </a:rPr>
              <a:t>   </a:t>
            </a:r>
            <a:r>
              <a:rPr lang="en-US" altLang="zh-CN" sz="1800" dirty="0" err="1">
                <a:latin typeface="txtt"/>
              </a:rPr>
              <a:t>val</a:t>
            </a:r>
            <a:r>
              <a:rPr lang="en-US" altLang="zh-CN" sz="1800" dirty="0">
                <a:latin typeface="txtt"/>
              </a:rPr>
              <a:t> out = Output(</a:t>
            </a:r>
            <a:r>
              <a:rPr lang="en-US" altLang="zh-CN" sz="1800" dirty="0" err="1">
                <a:latin typeface="txtt"/>
              </a:rPr>
              <a:t>UInt</a:t>
            </a:r>
            <a:r>
              <a:rPr lang="en-US" altLang="zh-CN" sz="1800" dirty="0">
                <a:latin typeface="txtt"/>
              </a:rPr>
              <a:t>(32.W))</a:t>
            </a:r>
          </a:p>
          <a:p>
            <a:r>
              <a:rPr lang="en-US" altLang="zh-CN" sz="1800" dirty="0">
                <a:latin typeface="txtt"/>
              </a:rPr>
              <a:t>}</a:t>
            </a:r>
          </a:p>
          <a:p>
            <a:endParaRPr lang="en-US" altLang="zh-CN" sz="1800" dirty="0">
              <a:latin typeface="txtt"/>
            </a:endParaRPr>
          </a:p>
          <a:p>
            <a:r>
              <a:rPr lang="en-US" altLang="zh-CN" sz="1800" dirty="0">
                <a:latin typeface="txtt"/>
              </a:rPr>
              <a:t>......</a:t>
            </a:r>
          </a:p>
          <a:p>
            <a:r>
              <a:rPr lang="en-US" altLang="zh-CN" sz="1800" dirty="0">
                <a:latin typeface="txtt"/>
              </a:rPr>
              <a:t>   </a:t>
            </a:r>
            <a:r>
              <a:rPr lang="en-US" altLang="zh-CN" sz="1800" dirty="0" err="1">
                <a:latin typeface="txtt"/>
              </a:rPr>
              <a:t>val</a:t>
            </a:r>
            <a:r>
              <a:rPr lang="en-US" altLang="zh-CN" sz="1800" dirty="0">
                <a:latin typeface="txtt"/>
              </a:rPr>
              <a:t> </a:t>
            </a:r>
            <a:r>
              <a:rPr lang="en-US" altLang="zh-CN" sz="1800" dirty="0" err="1">
                <a:latin typeface="txtt"/>
              </a:rPr>
              <a:t>io</a:t>
            </a:r>
            <a:r>
              <a:rPr lang="en-US" altLang="zh-CN" sz="1800" dirty="0">
                <a:latin typeface="txtt"/>
              </a:rPr>
              <a:t> = IO(new </a:t>
            </a:r>
            <a:r>
              <a:rPr lang="en-US" altLang="zh-CN" sz="1800" dirty="0" err="1">
                <a:latin typeface="txtt"/>
              </a:rPr>
              <a:t>MyIO</a:t>
            </a:r>
            <a:r>
              <a:rPr lang="en-US" altLang="zh-CN" sz="1800" dirty="0">
                <a:latin typeface="txtt"/>
              </a:rPr>
              <a:t>)  		// in</a:t>
            </a:r>
            <a:r>
              <a:rPr lang="zh-CN" altLang="en-US" sz="1800" dirty="0">
                <a:latin typeface="txtt"/>
              </a:rPr>
              <a:t>是输入，</a:t>
            </a:r>
            <a:r>
              <a:rPr lang="en-US" altLang="zh-CN" sz="1800" dirty="0">
                <a:latin typeface="txtt"/>
              </a:rPr>
              <a:t>out</a:t>
            </a:r>
            <a:r>
              <a:rPr lang="zh-CN" altLang="en-US" sz="1800" dirty="0">
                <a:latin typeface="txtt"/>
              </a:rPr>
              <a:t>是输出</a:t>
            </a:r>
          </a:p>
          <a:p>
            <a:r>
              <a:rPr lang="en-US" altLang="zh-CN" sz="1800" dirty="0">
                <a:latin typeface="txtt"/>
              </a:rPr>
              <a:t>......</a:t>
            </a:r>
          </a:p>
          <a:p>
            <a:r>
              <a:rPr lang="en-US" altLang="zh-CN" sz="1800" dirty="0">
                <a:latin typeface="txtt"/>
              </a:rPr>
              <a:t>   </a:t>
            </a:r>
            <a:r>
              <a:rPr lang="en-US" altLang="zh-CN" sz="1800" dirty="0" err="1">
                <a:latin typeface="txtt"/>
              </a:rPr>
              <a:t>val</a:t>
            </a:r>
            <a:r>
              <a:rPr lang="en-US" altLang="zh-CN" sz="1800" dirty="0">
                <a:latin typeface="txtt"/>
              </a:rPr>
              <a:t> </a:t>
            </a:r>
            <a:r>
              <a:rPr lang="en-US" altLang="zh-CN" sz="1800" dirty="0" err="1">
                <a:latin typeface="txtt"/>
              </a:rPr>
              <a:t>io</a:t>
            </a:r>
            <a:r>
              <a:rPr lang="en-US" altLang="zh-CN" sz="1800" dirty="0">
                <a:latin typeface="txtt"/>
              </a:rPr>
              <a:t> = IO(</a:t>
            </a:r>
            <a:r>
              <a:rPr lang="en-US" altLang="zh-CN" sz="1800" dirty="0">
                <a:solidFill>
                  <a:srgbClr val="FF0000"/>
                </a:solidFill>
                <a:latin typeface="txtt"/>
              </a:rPr>
              <a:t>Flipped</a:t>
            </a:r>
            <a:r>
              <a:rPr lang="en-US" altLang="zh-CN" sz="1800" dirty="0">
                <a:latin typeface="txtt"/>
              </a:rPr>
              <a:t>(new </a:t>
            </a:r>
            <a:r>
              <a:rPr lang="en-US" altLang="zh-CN" sz="1800" dirty="0" err="1">
                <a:latin typeface="txtt"/>
              </a:rPr>
              <a:t>MyIO</a:t>
            </a:r>
            <a:r>
              <a:rPr lang="en-US" altLang="zh-CN" sz="1800" dirty="0">
                <a:latin typeface="txtt"/>
              </a:rPr>
              <a:t>))  	// out</a:t>
            </a:r>
            <a:r>
              <a:rPr lang="zh-CN" altLang="en-US" sz="1800" dirty="0">
                <a:latin typeface="txtt"/>
              </a:rPr>
              <a:t>是输入，</a:t>
            </a:r>
            <a:r>
              <a:rPr lang="en-US" altLang="zh-CN" sz="1800" dirty="0">
                <a:latin typeface="txtt"/>
              </a:rPr>
              <a:t>in</a:t>
            </a:r>
            <a:r>
              <a:rPr lang="zh-CN" altLang="en-US" sz="1800" dirty="0">
                <a:latin typeface="txtt"/>
              </a:rPr>
              <a:t>是输出</a:t>
            </a:r>
          </a:p>
        </p:txBody>
      </p:sp>
    </p:spTree>
    <p:extLst>
      <p:ext uri="{BB962C8B-B14F-4D97-AF65-F5344CB8AC3E}">
        <p14:creationId xmlns:p14="http://schemas.microsoft.com/office/powerpoint/2010/main" val="41599364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>
            <a:extLst>
              <a:ext uri="{FF2B5EF4-FFF2-40B4-BE49-F238E27FC236}">
                <a16:creationId xmlns="" xmlns:a16="http://schemas.microsoft.com/office/drawing/2014/main" id="{95886AEA-D8DE-3F22-3CF4-FA606CFF0E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725" y="332785"/>
            <a:ext cx="5184360" cy="648045"/>
          </a:xfrm>
        </p:spPr>
        <p:txBody>
          <a:bodyPr/>
          <a:lstStyle/>
          <a:p>
            <a:r>
              <a:rPr lang="zh-CN" altLang="en-US" dirty="0"/>
              <a:t>轻量级器件</a:t>
            </a:r>
            <a:r>
              <a:rPr lang="en-US" altLang="zh-CN" dirty="0"/>
              <a:t>——</a:t>
            </a:r>
            <a:r>
              <a:rPr lang="zh-CN" altLang="en-US" dirty="0"/>
              <a:t>函数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="" xmlns:a16="http://schemas.microsoft.com/office/drawing/2014/main" id="{5B173C80-03BB-1E96-F2A2-C29B2F9DFC14}"/>
              </a:ext>
            </a:extLst>
          </p:cNvPr>
          <p:cNvSpPr txBox="1">
            <a:spLocks/>
          </p:cNvSpPr>
          <p:nvPr/>
        </p:nvSpPr>
        <p:spPr bwMode="auto">
          <a:xfrm>
            <a:off x="684530" y="1053853"/>
            <a:ext cx="8271510" cy="3383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altLang="en-US" kern="0" dirty="0"/>
              <a:t>器件问题</a:t>
            </a:r>
            <a:endParaRPr lang="en-US" altLang="zh-CN" kern="0" dirty="0"/>
          </a:p>
          <a:p>
            <a:pPr lvl="1"/>
            <a:r>
              <a:rPr lang="zh-CN" altLang="en-US" kern="0" dirty="0"/>
              <a:t>需要严格的端口格式</a:t>
            </a:r>
            <a:endParaRPr lang="en-US" altLang="zh-CN" kern="0" dirty="0"/>
          </a:p>
          <a:p>
            <a:pPr lvl="1"/>
            <a:r>
              <a:rPr lang="zh-CN" altLang="en-US" kern="0" dirty="0"/>
              <a:t>需要连线细节</a:t>
            </a:r>
            <a:endParaRPr lang="en-US" altLang="zh-CN" kern="0" dirty="0"/>
          </a:p>
          <a:p>
            <a:r>
              <a:rPr lang="zh-CN" altLang="en-US" kern="0" dirty="0"/>
              <a:t>简化</a:t>
            </a:r>
            <a:endParaRPr lang="en-US" altLang="zh-CN" kern="0" dirty="0"/>
          </a:p>
          <a:p>
            <a:pPr lvl="1"/>
            <a:r>
              <a:rPr lang="zh-CN" altLang="en-US" kern="0" dirty="0"/>
              <a:t>如果输入输出数量较少</a:t>
            </a:r>
            <a:endParaRPr lang="en-US" altLang="zh-CN" kern="0" dirty="0"/>
          </a:p>
          <a:p>
            <a:pPr lvl="1"/>
            <a:r>
              <a:rPr lang="zh-CN" altLang="en-US" kern="0" dirty="0"/>
              <a:t>输出单一信号</a:t>
            </a:r>
          </a:p>
        </p:txBody>
      </p:sp>
    </p:spTree>
    <p:extLst>
      <p:ext uri="{BB962C8B-B14F-4D97-AF65-F5344CB8AC3E}">
        <p14:creationId xmlns:p14="http://schemas.microsoft.com/office/powerpoint/2010/main" val="7080210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99797" y="1340855"/>
            <a:ext cx="590441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err="1">
                <a:solidFill>
                  <a:srgbClr val="0000FF"/>
                </a:solidFill>
                <a:latin typeface="txtt"/>
              </a:rPr>
              <a:t>def</a:t>
            </a:r>
            <a:r>
              <a:rPr lang="en-US" altLang="zh-CN" sz="2400" dirty="0">
                <a:solidFill>
                  <a:srgbClr val="0000FF"/>
                </a:solidFill>
                <a:latin typeface="txtt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latin typeface="txtt"/>
              </a:rPr>
              <a:t>adder </a:t>
            </a:r>
            <a:r>
              <a:rPr lang="en-US" altLang="zh-CN" sz="2400" dirty="0">
                <a:solidFill>
                  <a:srgbClr val="000000"/>
                </a:solidFill>
                <a:latin typeface="txtt"/>
              </a:rPr>
              <a:t>(x: </a:t>
            </a:r>
            <a:r>
              <a:rPr lang="en-US" altLang="zh-CN" sz="2400" dirty="0" err="1">
                <a:solidFill>
                  <a:srgbClr val="000000"/>
                </a:solidFill>
                <a:latin typeface="txtt"/>
              </a:rPr>
              <a:t>UInt</a:t>
            </a:r>
            <a:r>
              <a:rPr lang="en-US" altLang="zh-CN" sz="2400" dirty="0">
                <a:solidFill>
                  <a:srgbClr val="000000"/>
                </a:solidFill>
                <a:latin typeface="txtt"/>
              </a:rPr>
              <a:t> , y: </a:t>
            </a:r>
            <a:r>
              <a:rPr lang="en-US" altLang="zh-CN" sz="2400" dirty="0" err="1">
                <a:solidFill>
                  <a:srgbClr val="000000"/>
                </a:solidFill>
                <a:latin typeface="txtt"/>
              </a:rPr>
              <a:t>UInt</a:t>
            </a:r>
            <a:r>
              <a:rPr lang="en-US" altLang="zh-CN" sz="2400" dirty="0">
                <a:solidFill>
                  <a:srgbClr val="000000"/>
                </a:solidFill>
                <a:latin typeface="txtt"/>
              </a:rPr>
              <a:t>) = {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txtt"/>
              </a:rPr>
              <a:t>	x + y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txtt"/>
              </a:rPr>
              <a:t>}</a:t>
            </a:r>
            <a:endParaRPr lang="zh-CN" altLang="en-US" sz="2400" dirty="0"/>
          </a:p>
        </p:txBody>
      </p:sp>
      <p:sp>
        <p:nvSpPr>
          <p:cNvPr id="3" name="矩形 2"/>
          <p:cNvSpPr/>
          <p:nvPr/>
        </p:nvSpPr>
        <p:spPr>
          <a:xfrm>
            <a:off x="1199797" y="3212985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400" dirty="0" err="1">
                <a:solidFill>
                  <a:srgbClr val="0000FF"/>
                </a:solidFill>
                <a:latin typeface="txtt"/>
              </a:rPr>
              <a:t>val</a:t>
            </a:r>
            <a:r>
              <a:rPr lang="en-US" altLang="zh-CN" sz="2400" dirty="0">
                <a:solidFill>
                  <a:srgbClr val="0000FF"/>
                </a:solidFill>
                <a:latin typeface="txtt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latin typeface="txtt"/>
              </a:rPr>
              <a:t>x </a:t>
            </a:r>
            <a:r>
              <a:rPr lang="en-US" altLang="zh-CN" sz="2400" dirty="0">
                <a:solidFill>
                  <a:srgbClr val="000000"/>
                </a:solidFill>
                <a:latin typeface="txtt"/>
              </a:rPr>
              <a:t>= adder(a, b)</a:t>
            </a:r>
          </a:p>
          <a:p>
            <a:r>
              <a:rPr lang="en-US" altLang="zh-CN" sz="2400" dirty="0" err="1">
                <a:solidFill>
                  <a:srgbClr val="0000FF"/>
                </a:solidFill>
                <a:latin typeface="txtt"/>
              </a:rPr>
              <a:t>val</a:t>
            </a:r>
            <a:r>
              <a:rPr lang="en-US" altLang="zh-CN" sz="2400" dirty="0">
                <a:solidFill>
                  <a:srgbClr val="0000FF"/>
                </a:solidFill>
                <a:latin typeface="txtt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latin typeface="txtt"/>
              </a:rPr>
              <a:t>y </a:t>
            </a:r>
            <a:r>
              <a:rPr lang="en-US" altLang="zh-CN" sz="2400" dirty="0">
                <a:solidFill>
                  <a:srgbClr val="000000"/>
                </a:solidFill>
                <a:latin typeface="txtt"/>
              </a:rPr>
              <a:t>= adder(c, d)</a:t>
            </a:r>
            <a:endParaRPr lang="zh-CN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1199797" y="5104935"/>
            <a:ext cx="74885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7030A0"/>
                </a:solidFill>
              </a:rPr>
              <a:t>Functions, as lightweight hardware </a:t>
            </a:r>
            <a:r>
              <a:rPr lang="en-US" altLang="zh-CN" sz="2400" dirty="0">
                <a:solidFill>
                  <a:srgbClr val="FF0000"/>
                </a:solidFill>
              </a:rPr>
              <a:t>generators</a:t>
            </a:r>
          </a:p>
          <a:p>
            <a:r>
              <a:rPr lang="en-US" altLang="zh-CN" sz="2400" dirty="0">
                <a:solidFill>
                  <a:srgbClr val="7030A0"/>
                </a:solidFill>
              </a:rPr>
              <a:t>Chisel has already an adder generation function, </a:t>
            </a:r>
          </a:p>
          <a:p>
            <a:r>
              <a:rPr lang="en-US" altLang="zh-CN" sz="2400" dirty="0">
                <a:solidFill>
                  <a:srgbClr val="7030A0"/>
                </a:solidFill>
              </a:rPr>
              <a:t>	like +</a:t>
            </a:r>
            <a:endParaRPr lang="zh-CN" altLang="en-US" sz="24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57721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971750" y="1412860"/>
            <a:ext cx="54168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0000FF"/>
                </a:solidFill>
                <a:latin typeface="txtt"/>
              </a:rPr>
              <a:t>def </a:t>
            </a:r>
            <a:r>
              <a:rPr lang="en-US" altLang="zh-CN" sz="2400" dirty="0">
                <a:solidFill>
                  <a:srgbClr val="FF0000"/>
                </a:solidFill>
                <a:latin typeface="txtt"/>
              </a:rPr>
              <a:t>delay</a:t>
            </a:r>
            <a:r>
              <a:rPr lang="en-US" altLang="zh-CN" sz="2400" dirty="0">
                <a:solidFill>
                  <a:srgbClr val="000000"/>
                </a:solidFill>
                <a:latin typeface="txtt"/>
              </a:rPr>
              <a:t>(x: </a:t>
            </a:r>
            <a:r>
              <a:rPr lang="en-US" altLang="zh-CN" sz="2400" dirty="0" err="1">
                <a:solidFill>
                  <a:srgbClr val="000000"/>
                </a:solidFill>
                <a:latin typeface="txtt"/>
              </a:rPr>
              <a:t>UInt</a:t>
            </a:r>
            <a:r>
              <a:rPr lang="en-US" altLang="zh-CN" sz="2400" dirty="0">
                <a:solidFill>
                  <a:srgbClr val="000000"/>
                </a:solidFill>
                <a:latin typeface="txtt"/>
              </a:rPr>
              <a:t>) = 		</a:t>
            </a:r>
            <a:r>
              <a:rPr lang="en-US" altLang="zh-CN" sz="2400" dirty="0" err="1">
                <a:solidFill>
                  <a:srgbClr val="000000"/>
                </a:solidFill>
                <a:latin typeface="txtt"/>
              </a:rPr>
              <a:t>RegNext</a:t>
            </a:r>
            <a:r>
              <a:rPr lang="en-US" altLang="zh-CN" sz="2400" dirty="0">
                <a:solidFill>
                  <a:srgbClr val="000000"/>
                </a:solidFill>
                <a:latin typeface="txtt"/>
              </a:rPr>
              <a:t>(x)</a:t>
            </a:r>
            <a:endParaRPr lang="zh-CN" alt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4211975" y="1418023"/>
            <a:ext cx="31085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0000FF"/>
                </a:solidFill>
                <a:latin typeface="txtt"/>
              </a:rPr>
              <a:t>{			}</a:t>
            </a:r>
            <a:endParaRPr lang="zh-CN" altLang="en-US" sz="2400" b="1" dirty="0"/>
          </a:p>
        </p:txBody>
      </p:sp>
      <p:grpSp>
        <p:nvGrpSpPr>
          <p:cNvPr id="4" name="组合 3">
            <a:extLst>
              <a:ext uri="{FF2B5EF4-FFF2-40B4-BE49-F238E27FC236}">
                <a16:creationId xmlns="" xmlns:a16="http://schemas.microsoft.com/office/drawing/2014/main" id="{24C207E6-2F81-4C33-A7BE-2A815022359F}"/>
              </a:ext>
            </a:extLst>
          </p:cNvPr>
          <p:cNvGrpSpPr/>
          <p:nvPr/>
        </p:nvGrpSpPr>
        <p:grpSpPr>
          <a:xfrm>
            <a:off x="971750" y="1874525"/>
            <a:ext cx="5109091" cy="936065"/>
            <a:chOff x="971750" y="1874525"/>
            <a:chExt cx="5109091" cy="936065"/>
          </a:xfrm>
        </p:grpSpPr>
        <p:sp>
          <p:nvSpPr>
            <p:cNvPr id="7" name="矩形 6"/>
            <p:cNvSpPr/>
            <p:nvPr/>
          </p:nvSpPr>
          <p:spPr>
            <a:xfrm>
              <a:off x="971750" y="2348925"/>
              <a:ext cx="510909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dirty="0" err="1">
                  <a:solidFill>
                    <a:srgbClr val="0000FF"/>
                  </a:solidFill>
                  <a:latin typeface="txtt"/>
                </a:rPr>
                <a:t>val</a:t>
              </a:r>
              <a:r>
                <a:rPr lang="en-US" altLang="zh-CN" sz="2400" dirty="0">
                  <a:solidFill>
                    <a:srgbClr val="0000FF"/>
                  </a:solidFill>
                  <a:latin typeface="txtt"/>
                </a:rPr>
                <a:t> </a:t>
              </a:r>
              <a:r>
                <a:rPr lang="en-US" altLang="zh-CN" sz="2400" dirty="0" err="1">
                  <a:solidFill>
                    <a:srgbClr val="FF0000"/>
                  </a:solidFill>
                  <a:latin typeface="txtt"/>
                </a:rPr>
                <a:t>delOut</a:t>
              </a:r>
              <a:r>
                <a:rPr lang="en-US" altLang="zh-CN" sz="2400" dirty="0">
                  <a:solidFill>
                    <a:srgbClr val="FF0000"/>
                  </a:solidFill>
                  <a:latin typeface="txtt"/>
                </a:rPr>
                <a:t> </a:t>
              </a:r>
              <a:r>
                <a:rPr lang="en-US" altLang="zh-CN" sz="2400" dirty="0">
                  <a:solidFill>
                    <a:srgbClr val="000000"/>
                  </a:solidFill>
                  <a:latin typeface="txtt"/>
                </a:rPr>
                <a:t>= delay(</a:t>
              </a:r>
              <a:r>
                <a:rPr lang="en-US" altLang="zh-CN" sz="2400" dirty="0">
                  <a:solidFill>
                    <a:srgbClr val="FF0000"/>
                  </a:solidFill>
                  <a:latin typeface="txtt"/>
                </a:rPr>
                <a:t>delay</a:t>
              </a:r>
              <a:r>
                <a:rPr lang="en-US" altLang="zh-CN" sz="2400" dirty="0">
                  <a:solidFill>
                    <a:srgbClr val="000000"/>
                  </a:solidFill>
                  <a:latin typeface="txtt"/>
                </a:rPr>
                <a:t>(</a:t>
              </a:r>
              <a:r>
                <a:rPr lang="en-US" altLang="zh-CN" sz="2400" dirty="0" err="1">
                  <a:solidFill>
                    <a:srgbClr val="000000"/>
                  </a:solidFill>
                  <a:latin typeface="txtt"/>
                </a:rPr>
                <a:t>delIn</a:t>
              </a:r>
              <a:r>
                <a:rPr lang="en-US" altLang="zh-CN" sz="2400" dirty="0">
                  <a:solidFill>
                    <a:srgbClr val="000000"/>
                  </a:solidFill>
                  <a:latin typeface="txtt"/>
                </a:rPr>
                <a:t>))</a:t>
              </a:r>
              <a:endParaRPr lang="zh-CN" altLang="en-US" sz="2400" dirty="0"/>
            </a:p>
          </p:txBody>
        </p:sp>
        <p:cxnSp>
          <p:nvCxnSpPr>
            <p:cNvPr id="3" name="直接箭头连接符 2">
              <a:extLst>
                <a:ext uri="{FF2B5EF4-FFF2-40B4-BE49-F238E27FC236}">
                  <a16:creationId xmlns="" xmlns:a16="http://schemas.microsoft.com/office/drawing/2014/main" id="{5DFD2107-838B-0207-B9B2-7BC62B4C22D9}"/>
                </a:ext>
              </a:extLst>
            </p:cNvPr>
            <p:cNvCxnSpPr/>
            <p:nvPr/>
          </p:nvCxnSpPr>
          <p:spPr bwMode="auto">
            <a:xfrm>
              <a:off x="1835810" y="1874525"/>
              <a:ext cx="1800125" cy="54640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</p:grpSp>
    </p:spTree>
    <p:extLst>
      <p:ext uri="{BB962C8B-B14F-4D97-AF65-F5344CB8AC3E}">
        <p14:creationId xmlns:p14="http://schemas.microsoft.com/office/powerpoint/2010/main" val="1468764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EF77949B-6096-AF6B-9983-E7BB4AAC3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3.2.1 </a:t>
            </a:r>
            <a:r>
              <a:rPr lang="zh-CN" altLang="en-US" dirty="0"/>
              <a:t>组合逻辑器件设计</a:t>
            </a:r>
            <a:endParaRPr lang="en-US" altLang="zh-CN" dirty="0"/>
          </a:p>
          <a:p>
            <a:r>
              <a:rPr lang="en-US" altLang="zh-CN" dirty="0"/>
              <a:t>3.2.2 </a:t>
            </a:r>
            <a:r>
              <a:rPr lang="zh-CN" altLang="en-US" dirty="0"/>
              <a:t>时序逻辑器件设计</a:t>
            </a:r>
            <a:endParaRPr lang="en-US" altLang="zh-CN" dirty="0"/>
          </a:p>
        </p:txBody>
      </p:sp>
      <p:sp>
        <p:nvSpPr>
          <p:cNvPr id="2" name="标题 1">
            <a:extLst>
              <a:ext uri="{FF2B5EF4-FFF2-40B4-BE49-F238E27FC236}">
                <a16:creationId xmlns="" xmlns:a16="http://schemas.microsoft.com/office/drawing/2014/main" id="{6699199D-FC02-88E4-0C97-57529E360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530" y="146052"/>
            <a:ext cx="8260080" cy="762635"/>
          </a:xfrm>
        </p:spPr>
        <p:txBody>
          <a:bodyPr/>
          <a:lstStyle/>
          <a:p>
            <a:r>
              <a:rPr lang="en-US" altLang="zh-CN" dirty="0"/>
              <a:t>3.2</a:t>
            </a:r>
            <a:r>
              <a:rPr lang="zh-CN" altLang="en-US" dirty="0"/>
              <a:t> </a:t>
            </a:r>
            <a:r>
              <a:rPr lang="en-US" altLang="zh-CN" dirty="0"/>
              <a:t>Chisel</a:t>
            </a:r>
            <a:r>
              <a:rPr lang="zh-CN" altLang="en-US" dirty="0"/>
              <a:t>设计基础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1016961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F671F951-C67D-1473-5F7B-9C2C2CA64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530" y="262356"/>
            <a:ext cx="8260080" cy="646331"/>
          </a:xfrm>
        </p:spPr>
        <p:txBody>
          <a:bodyPr/>
          <a:lstStyle/>
          <a:p>
            <a:r>
              <a:rPr lang="en-US" altLang="zh-CN" sz="3600" dirty="0"/>
              <a:t>3.2.1</a:t>
            </a:r>
            <a:r>
              <a:rPr lang="zh-CN" altLang="en-US" sz="3600" dirty="0"/>
              <a:t> </a:t>
            </a:r>
            <a:r>
              <a:rPr lang="en-US" altLang="zh-CN" sz="3600" dirty="0" err="1"/>
              <a:t>Chise</a:t>
            </a:r>
            <a:r>
              <a:rPr lang="zh-CN" altLang="en-US" sz="3600" dirty="0"/>
              <a:t>组合逻辑器件设计</a:t>
            </a:r>
            <a:endParaRPr lang="zh-CN" altLang="en-US" sz="2800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3AFE904D-6277-56DC-AE7D-C8CCD02D2B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530" y="1125857"/>
            <a:ext cx="8271510" cy="5112385"/>
          </a:xfrm>
        </p:spPr>
        <p:txBody>
          <a:bodyPr/>
          <a:lstStyle/>
          <a:p>
            <a:r>
              <a:rPr lang="zh-CN" altLang="en-US" dirty="0"/>
              <a:t>布尔表达式是一切电路的基础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Chisel</a:t>
            </a:r>
            <a:r>
              <a:rPr lang="zh-CN" altLang="en-US" dirty="0"/>
              <a:t>允许更高抽象级的描述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23BF7303-2372-E16A-9A5F-1D8F8378A20F}"/>
              </a:ext>
            </a:extLst>
          </p:cNvPr>
          <p:cNvSpPr txBox="1"/>
          <p:nvPr/>
        </p:nvSpPr>
        <p:spPr>
          <a:xfrm>
            <a:off x="2339845" y="1700880"/>
            <a:ext cx="465462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zh-CN" sz="2400" b="0" i="0" u="none" strike="noStrike" baseline="0" dirty="0">
                <a:latin typeface="txtt"/>
              </a:rPr>
              <a:t>val e = (a &amp; b) | c</a:t>
            </a:r>
          </a:p>
          <a:p>
            <a:r>
              <a:rPr lang="en-US" altLang="zh-CN" sz="2400" dirty="0" err="1"/>
              <a:t>val</a:t>
            </a:r>
            <a:r>
              <a:rPr lang="en-US" altLang="zh-CN" sz="2400" dirty="0"/>
              <a:t> f = ˜e</a:t>
            </a:r>
          </a:p>
          <a:p>
            <a:r>
              <a:rPr lang="en-US" altLang="zh-CN" sz="2400" dirty="0">
                <a:solidFill>
                  <a:srgbClr val="FF0000"/>
                </a:solidFill>
                <a:highlight>
                  <a:srgbClr val="FFFF00"/>
                </a:highlight>
              </a:rPr>
              <a:t>e</a:t>
            </a:r>
            <a:r>
              <a:rPr lang="en-US" altLang="zh-CN" sz="2400" dirty="0"/>
              <a:t> := c &amp; b</a:t>
            </a:r>
            <a:endParaRPr lang="zh-CN" altLang="en-US" sz="2400" dirty="0"/>
          </a:p>
        </p:txBody>
      </p:sp>
      <p:grpSp>
        <p:nvGrpSpPr>
          <p:cNvPr id="12" name="组合 11">
            <a:extLst>
              <a:ext uri="{FF2B5EF4-FFF2-40B4-BE49-F238E27FC236}">
                <a16:creationId xmlns="" xmlns:a16="http://schemas.microsoft.com/office/drawing/2014/main" id="{FEEFA836-9FD3-4197-1768-BC06975A5941}"/>
              </a:ext>
            </a:extLst>
          </p:cNvPr>
          <p:cNvGrpSpPr/>
          <p:nvPr/>
        </p:nvGrpSpPr>
        <p:grpSpPr>
          <a:xfrm>
            <a:off x="2149529" y="2420930"/>
            <a:ext cx="2278461" cy="480279"/>
            <a:chOff x="2149529" y="2420930"/>
            <a:chExt cx="2278461" cy="480279"/>
          </a:xfrm>
        </p:grpSpPr>
        <p:sp>
          <p:nvSpPr>
            <p:cNvPr id="6" name="椭圆 5">
              <a:extLst>
                <a:ext uri="{FF2B5EF4-FFF2-40B4-BE49-F238E27FC236}">
                  <a16:creationId xmlns="" xmlns:a16="http://schemas.microsoft.com/office/drawing/2014/main" id="{1E5A0A53-DE5F-5B44-3940-1AE94D9AD1A1}"/>
                </a:ext>
              </a:extLst>
            </p:cNvPr>
            <p:cNvSpPr/>
            <p:nvPr/>
          </p:nvSpPr>
          <p:spPr bwMode="auto">
            <a:xfrm>
              <a:off x="2149529" y="2492935"/>
              <a:ext cx="1990441" cy="408274"/>
            </a:xfrm>
            <a:prstGeom prst="ellipse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ctr" anchorCtr="0" compatLnSpc="1"/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cxnSp>
          <p:nvCxnSpPr>
            <p:cNvPr id="8" name="直接连接符 7">
              <a:extLst>
                <a:ext uri="{FF2B5EF4-FFF2-40B4-BE49-F238E27FC236}">
                  <a16:creationId xmlns="" xmlns:a16="http://schemas.microsoft.com/office/drawing/2014/main" id="{C172E3D5-FBBF-ADD0-1E01-6D874F0FDE7A}"/>
                </a:ext>
              </a:extLst>
            </p:cNvPr>
            <p:cNvCxnSpPr/>
            <p:nvPr/>
          </p:nvCxnSpPr>
          <p:spPr bwMode="auto">
            <a:xfrm>
              <a:off x="4067965" y="2420930"/>
              <a:ext cx="360025" cy="288020"/>
            </a:xfrm>
            <a:prstGeom prst="line">
              <a:avLst/>
            </a:prstGeom>
            <a:ln w="2222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直接连接符 9">
              <a:extLst>
                <a:ext uri="{FF2B5EF4-FFF2-40B4-BE49-F238E27FC236}">
                  <a16:creationId xmlns="" xmlns:a16="http://schemas.microsoft.com/office/drawing/2014/main" id="{32CBE06B-D446-6D09-A1C7-FD41473DA984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067964" y="2433193"/>
              <a:ext cx="360025" cy="288020"/>
            </a:xfrm>
            <a:prstGeom prst="line">
              <a:avLst/>
            </a:prstGeom>
            <a:solidFill>
              <a:schemeClr val="accent1"/>
            </a:solidFill>
            <a:ln w="222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4286406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EF77949B-6096-AF6B-9983-E7BB4AAC3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3.1</a:t>
            </a:r>
            <a:r>
              <a:rPr lang="zh-CN" altLang="en-US" dirty="0"/>
              <a:t> 数字系统的分层设计</a:t>
            </a:r>
            <a:endParaRPr lang="en-US" altLang="zh-CN" dirty="0"/>
          </a:p>
          <a:p>
            <a:r>
              <a:rPr lang="en-US" altLang="zh-CN" dirty="0"/>
              <a:t>3.2</a:t>
            </a:r>
            <a:r>
              <a:rPr lang="zh-CN" altLang="en-US" dirty="0"/>
              <a:t> </a:t>
            </a:r>
            <a:r>
              <a:rPr lang="en-US" altLang="zh-CN" dirty="0"/>
              <a:t>Chisel</a:t>
            </a:r>
            <a:r>
              <a:rPr lang="zh-CN" altLang="en-US" dirty="0"/>
              <a:t>设计基础</a:t>
            </a:r>
            <a:endParaRPr lang="en-US" altLang="zh-CN" dirty="0"/>
          </a:p>
          <a:p>
            <a:pPr lvl="1"/>
            <a:r>
              <a:rPr lang="zh-CN" altLang="en-US" dirty="0"/>
              <a:t>组合逻辑器件设计</a:t>
            </a:r>
            <a:endParaRPr lang="en-US" altLang="zh-CN" dirty="0"/>
          </a:p>
          <a:p>
            <a:pPr lvl="1"/>
            <a:r>
              <a:rPr lang="zh-CN" altLang="en-US" dirty="0"/>
              <a:t>时序逻辑器件设计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856149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>
            <a:extLst>
              <a:ext uri="{FF2B5EF4-FFF2-40B4-BE49-F238E27FC236}">
                <a16:creationId xmlns="" xmlns:a16="http://schemas.microsoft.com/office/drawing/2014/main" id="{95886AEA-D8DE-3F22-3CF4-FA606CFF0E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725" y="332785"/>
            <a:ext cx="5184360" cy="648045"/>
          </a:xfrm>
        </p:spPr>
        <p:txBody>
          <a:bodyPr/>
          <a:lstStyle/>
          <a:p>
            <a:r>
              <a:rPr lang="zh-CN" altLang="en-US" dirty="0"/>
              <a:t>条件更新操作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="" xmlns:a16="http://schemas.microsoft.com/office/drawing/2014/main" id="{5B173C80-03BB-1E96-F2A2-C29B2F9DFC14}"/>
              </a:ext>
            </a:extLst>
          </p:cNvPr>
          <p:cNvSpPr txBox="1">
            <a:spLocks/>
          </p:cNvSpPr>
          <p:nvPr/>
        </p:nvSpPr>
        <p:spPr bwMode="auto">
          <a:xfrm>
            <a:off x="684530" y="1053853"/>
            <a:ext cx="8271510" cy="935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zh-CN" altLang="en-US" kern="0" dirty="0"/>
          </a:p>
        </p:txBody>
      </p:sp>
      <p:sp>
        <p:nvSpPr>
          <p:cNvPr id="3" name="文本框 2">
            <a:extLst>
              <a:ext uri="{FF2B5EF4-FFF2-40B4-BE49-F238E27FC236}">
                <a16:creationId xmlns="" xmlns:a16="http://schemas.microsoft.com/office/drawing/2014/main" id="{A2C6FB2A-86B3-26EA-26CF-26C1E8EF5813}"/>
              </a:ext>
            </a:extLst>
          </p:cNvPr>
          <p:cNvSpPr txBox="1"/>
          <p:nvPr/>
        </p:nvSpPr>
        <p:spPr>
          <a:xfrm>
            <a:off x="1115760" y="1268850"/>
            <a:ext cx="597641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400" b="0" i="0" u="none" strike="noStrike" baseline="0" dirty="0" err="1">
                <a:latin typeface="txtt"/>
              </a:rPr>
              <a:t>val</a:t>
            </a:r>
            <a:r>
              <a:rPr lang="en-US" altLang="zh-CN" sz="2400" b="0" i="0" u="none" strike="noStrike" baseline="0" dirty="0">
                <a:latin typeface="txtt"/>
              </a:rPr>
              <a:t> w = Wire(</a:t>
            </a:r>
            <a:r>
              <a:rPr lang="en-US" altLang="zh-CN" sz="2400" b="0" i="0" u="none" strike="noStrike" baseline="0" dirty="0" err="1">
                <a:latin typeface="txtt"/>
              </a:rPr>
              <a:t>UInt</a:t>
            </a:r>
            <a:r>
              <a:rPr lang="en-US" altLang="zh-CN" sz="2400" b="0" i="0" u="none" strike="noStrike" baseline="0" dirty="0">
                <a:latin typeface="txtt"/>
              </a:rPr>
              <a:t>())</a:t>
            </a:r>
          </a:p>
          <a:p>
            <a:pPr algn="l"/>
            <a:endParaRPr lang="en-US" altLang="zh-CN" sz="2400" b="0" i="0" u="none" strike="noStrike" baseline="0" dirty="0">
              <a:latin typeface="txtt"/>
            </a:endParaRPr>
          </a:p>
          <a:p>
            <a:pPr algn="l"/>
            <a:r>
              <a:rPr lang="en-US" altLang="zh-CN" sz="2400" b="0" i="0" u="none" strike="noStrike" baseline="0" dirty="0">
                <a:latin typeface="txtt"/>
              </a:rPr>
              <a:t>w := </a:t>
            </a:r>
            <a:r>
              <a:rPr lang="en-US" altLang="zh-CN" sz="2400" b="0" i="0" u="none" strike="noStrike" baseline="0" dirty="0">
                <a:solidFill>
                  <a:srgbClr val="FF0000"/>
                </a:solidFill>
                <a:latin typeface="txtt"/>
              </a:rPr>
              <a:t>0</a:t>
            </a:r>
            <a:r>
              <a:rPr lang="en-US" altLang="zh-CN" sz="2400" b="0" i="0" u="none" strike="noStrike" baseline="0" dirty="0">
                <a:latin typeface="txtt"/>
              </a:rPr>
              <a:t>.U		//</a:t>
            </a:r>
            <a:r>
              <a:rPr lang="zh-CN" altLang="en-US" sz="2400" b="0" i="0" u="none" strike="noStrike" baseline="0" dirty="0">
                <a:latin typeface="txtt"/>
              </a:rPr>
              <a:t>缺省值</a:t>
            </a:r>
            <a:endParaRPr lang="en-US" altLang="zh-CN" sz="2400" b="0" i="0" u="none" strike="noStrike" baseline="0" dirty="0">
              <a:latin typeface="txtt"/>
            </a:endParaRPr>
          </a:p>
          <a:p>
            <a:pPr algn="l"/>
            <a:r>
              <a:rPr lang="en-US" altLang="zh-CN" sz="2400" b="0" i="0" u="none" strike="noStrike" baseline="0" dirty="0">
                <a:solidFill>
                  <a:srgbClr val="0070C0"/>
                </a:solidFill>
                <a:latin typeface="txtt"/>
              </a:rPr>
              <a:t>when</a:t>
            </a:r>
            <a:r>
              <a:rPr lang="en-US" altLang="zh-CN" sz="2400" b="0" i="0" u="none" strike="noStrike" baseline="0" dirty="0">
                <a:latin typeface="txtt"/>
              </a:rPr>
              <a:t> (</a:t>
            </a:r>
            <a:r>
              <a:rPr lang="en-US" altLang="zh-CN" sz="2400" b="0" i="0" u="none" strike="noStrike" baseline="0" dirty="0" err="1">
                <a:latin typeface="txtt"/>
              </a:rPr>
              <a:t>cond</a:t>
            </a:r>
            <a:r>
              <a:rPr lang="en-US" altLang="zh-CN" sz="2400" b="0" i="0" u="none" strike="noStrike" baseline="0" dirty="0">
                <a:latin typeface="txtt"/>
              </a:rPr>
              <a:t>) {</a:t>
            </a:r>
          </a:p>
          <a:p>
            <a:pPr algn="l"/>
            <a:r>
              <a:rPr lang="en-US" altLang="zh-CN" sz="2400" b="0" i="0" u="none" strike="noStrike" baseline="0" dirty="0">
                <a:latin typeface="txtt"/>
              </a:rPr>
              <a:t>	w := </a:t>
            </a:r>
            <a:r>
              <a:rPr lang="en-US" altLang="zh-CN" sz="2400" b="0" i="0" u="none" strike="noStrike" baseline="0" dirty="0">
                <a:solidFill>
                  <a:srgbClr val="FF0000"/>
                </a:solidFill>
                <a:latin typeface="txtt"/>
              </a:rPr>
              <a:t>3</a:t>
            </a:r>
            <a:r>
              <a:rPr lang="en-US" altLang="zh-CN" sz="2400" b="0" i="0" u="none" strike="noStrike" baseline="0" dirty="0">
                <a:latin typeface="txtt"/>
              </a:rPr>
              <a:t>.U	//</a:t>
            </a:r>
            <a:r>
              <a:rPr lang="zh-CN" altLang="en-US" sz="2400" b="0" i="0" u="none" strike="noStrike" baseline="0" dirty="0">
                <a:latin typeface="txtt"/>
              </a:rPr>
              <a:t>条件成立时的值</a:t>
            </a:r>
            <a:endParaRPr lang="en-US" altLang="zh-CN" sz="2400" b="0" i="0" u="none" strike="noStrike" baseline="0" dirty="0">
              <a:latin typeface="txtt"/>
            </a:endParaRPr>
          </a:p>
          <a:p>
            <a:pPr algn="l"/>
            <a:r>
              <a:rPr lang="en-US" altLang="zh-CN" sz="2400" b="0" i="0" u="none" strike="noStrike" baseline="0" dirty="0">
                <a:latin typeface="txtt"/>
              </a:rPr>
              <a:t>}</a:t>
            </a:r>
            <a:endParaRPr lang="zh-CN" altLang="en-US" sz="2400" dirty="0"/>
          </a:p>
        </p:txBody>
      </p:sp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6DC983AA-D27E-A448-26E4-462D90790042}"/>
              </a:ext>
            </a:extLst>
          </p:cNvPr>
          <p:cNvSpPr txBox="1"/>
          <p:nvPr/>
        </p:nvSpPr>
        <p:spPr>
          <a:xfrm>
            <a:off x="1115760" y="4016614"/>
            <a:ext cx="648045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400" b="0" i="0" u="none" strike="noStrike" baseline="0" dirty="0" err="1">
                <a:latin typeface="txtt"/>
              </a:rPr>
              <a:t>val</a:t>
            </a:r>
            <a:r>
              <a:rPr lang="en-US" altLang="zh-CN" sz="2400" b="0" i="0" u="none" strike="noStrike" baseline="0" dirty="0">
                <a:latin typeface="txtt"/>
              </a:rPr>
              <a:t> w = Wire(</a:t>
            </a:r>
            <a:r>
              <a:rPr lang="en-US" altLang="zh-CN" sz="2400" b="0" i="0" u="none" strike="noStrike" baseline="0" dirty="0" err="1">
                <a:latin typeface="txtt"/>
              </a:rPr>
              <a:t>UInt</a:t>
            </a:r>
            <a:r>
              <a:rPr lang="en-US" altLang="zh-CN" sz="2400" b="0" i="0" u="none" strike="noStrike" baseline="0" dirty="0">
                <a:latin typeface="txtt"/>
              </a:rPr>
              <a:t>())</a:t>
            </a:r>
          </a:p>
          <a:p>
            <a:pPr algn="l"/>
            <a:r>
              <a:rPr lang="en-US" altLang="zh-CN" sz="2400" b="0" i="0" u="none" strike="noStrike" baseline="0" dirty="0">
                <a:solidFill>
                  <a:srgbClr val="0070C0"/>
                </a:solidFill>
                <a:latin typeface="txtt"/>
              </a:rPr>
              <a:t>when</a:t>
            </a:r>
            <a:r>
              <a:rPr lang="en-US" altLang="zh-CN" sz="2400" b="0" i="0" u="none" strike="noStrike" baseline="0" dirty="0">
                <a:latin typeface="txtt"/>
              </a:rPr>
              <a:t> (</a:t>
            </a:r>
            <a:r>
              <a:rPr lang="en-US" altLang="zh-CN" sz="2400" b="0" i="0" u="none" strike="noStrike" baseline="0" dirty="0" err="1">
                <a:latin typeface="txtt"/>
              </a:rPr>
              <a:t>cond</a:t>
            </a:r>
            <a:r>
              <a:rPr lang="en-US" altLang="zh-CN" sz="2400" b="0" i="0" u="none" strike="noStrike" baseline="0" dirty="0">
                <a:latin typeface="txtt"/>
              </a:rPr>
              <a:t>) {</a:t>
            </a:r>
          </a:p>
          <a:p>
            <a:pPr algn="l"/>
            <a:r>
              <a:rPr lang="en-US" altLang="zh-CN" sz="2400" b="0" i="0" u="none" strike="noStrike" baseline="0" dirty="0">
                <a:latin typeface="txtt"/>
              </a:rPr>
              <a:t>	w := 1.U</a:t>
            </a:r>
          </a:p>
          <a:p>
            <a:pPr algn="l"/>
            <a:r>
              <a:rPr lang="en-US" altLang="zh-CN" sz="2400" b="0" i="0" u="none" strike="noStrike" baseline="0" dirty="0">
                <a:latin typeface="txtt"/>
              </a:rPr>
              <a:t>} .</a:t>
            </a:r>
            <a:r>
              <a:rPr lang="en-US" altLang="zh-CN" sz="2400" b="0" i="0" u="none" strike="noStrike" baseline="0" dirty="0">
                <a:solidFill>
                  <a:srgbClr val="0070C0"/>
                </a:solidFill>
                <a:latin typeface="txtt"/>
              </a:rPr>
              <a:t>otherwise</a:t>
            </a:r>
            <a:r>
              <a:rPr lang="en-US" altLang="zh-CN" sz="2400" b="0" i="0" u="none" strike="noStrike" baseline="0" dirty="0">
                <a:latin typeface="txtt"/>
              </a:rPr>
              <a:t> {</a:t>
            </a:r>
          </a:p>
          <a:p>
            <a:pPr algn="l"/>
            <a:r>
              <a:rPr lang="en-US" altLang="zh-CN" sz="2400" b="0" i="0" u="none" strike="noStrike" baseline="0" dirty="0">
                <a:latin typeface="txtt"/>
              </a:rPr>
              <a:t>	w := 2.U</a:t>
            </a:r>
          </a:p>
          <a:p>
            <a:pPr algn="l"/>
            <a:r>
              <a:rPr lang="en-US" altLang="zh-CN" sz="2400" b="0" i="0" u="none" strike="noStrike" baseline="0" dirty="0">
                <a:latin typeface="txtt"/>
              </a:rPr>
              <a:t>}</a:t>
            </a:r>
            <a:endParaRPr lang="zh-CN" altLang="en-US" sz="2400" dirty="0"/>
          </a:p>
        </p:txBody>
      </p:sp>
      <p:sp>
        <p:nvSpPr>
          <p:cNvPr id="8" name="内容占位符 2">
            <a:extLst>
              <a:ext uri="{FF2B5EF4-FFF2-40B4-BE49-F238E27FC236}">
                <a16:creationId xmlns="" xmlns:a16="http://schemas.microsoft.com/office/drawing/2014/main" id="{55B9C912-92E2-E3AB-D37E-7756D0B3502C}"/>
              </a:ext>
            </a:extLst>
          </p:cNvPr>
          <p:cNvSpPr txBox="1">
            <a:spLocks/>
          </p:cNvSpPr>
          <p:nvPr/>
        </p:nvSpPr>
        <p:spPr bwMode="auto">
          <a:xfrm>
            <a:off x="4788016" y="4653085"/>
            <a:ext cx="3960274" cy="648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2400" kern="0" dirty="0">
                <a:solidFill>
                  <a:srgbClr val="00B050"/>
                </a:solidFill>
              </a:rPr>
              <a:t>本质上是复选器实现的</a:t>
            </a:r>
            <a:endParaRPr lang="en-US" altLang="zh-CN" sz="2000" kern="0" dirty="0">
              <a:solidFill>
                <a:srgbClr val="00B050"/>
              </a:solidFill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="" xmlns:a16="http://schemas.microsoft.com/office/drawing/2014/main" id="{CE02925C-F283-0ED4-67ED-FD43B71386C8}"/>
              </a:ext>
            </a:extLst>
          </p:cNvPr>
          <p:cNvGrpSpPr/>
          <p:nvPr/>
        </p:nvGrpSpPr>
        <p:grpSpPr>
          <a:xfrm>
            <a:off x="2424080" y="793340"/>
            <a:ext cx="6691458" cy="1456073"/>
            <a:chOff x="2424080" y="793340"/>
            <a:chExt cx="6691458" cy="1456073"/>
          </a:xfrm>
        </p:grpSpPr>
        <p:sp>
          <p:nvSpPr>
            <p:cNvPr id="9" name="内容占位符 2">
              <a:extLst>
                <a:ext uri="{FF2B5EF4-FFF2-40B4-BE49-F238E27FC236}">
                  <a16:creationId xmlns="" xmlns:a16="http://schemas.microsoft.com/office/drawing/2014/main" id="{E975545B-6BEF-B1C9-598F-3E9A6ECDD023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4596459" y="793340"/>
              <a:ext cx="4519079" cy="1013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>
                <a:buNone/>
              </a:pPr>
              <a:r>
                <a:rPr lang="zh-CN" altLang="en-US" sz="2400" kern="0" dirty="0">
                  <a:solidFill>
                    <a:srgbClr val="00B050"/>
                  </a:solidFill>
                </a:rPr>
                <a:t>缺省值也可以在信号定义时给出</a:t>
              </a:r>
              <a:endParaRPr lang="en-US" altLang="zh-CN" sz="2400" kern="0" dirty="0">
                <a:solidFill>
                  <a:srgbClr val="00B050"/>
                </a:solidFill>
              </a:endParaRPr>
            </a:p>
            <a:p>
              <a:pPr marL="0" indent="0">
                <a:buNone/>
              </a:pPr>
              <a:r>
                <a:rPr lang="pl-PL" altLang="zh-CN" sz="2400" b="0" i="0" u="none" strike="noStrike" baseline="0" dirty="0">
                  <a:latin typeface="txtt"/>
                </a:rPr>
                <a:t>val w = WireDefault(0.U)</a:t>
              </a:r>
              <a:endParaRPr lang="en-US" altLang="zh-CN" sz="2800" kern="0" dirty="0">
                <a:solidFill>
                  <a:srgbClr val="00B050"/>
                </a:solidFill>
              </a:endParaRPr>
            </a:p>
          </p:txBody>
        </p:sp>
        <p:cxnSp>
          <p:nvCxnSpPr>
            <p:cNvPr id="11" name="直接箭头连接符 10">
              <a:extLst>
                <a:ext uri="{FF2B5EF4-FFF2-40B4-BE49-F238E27FC236}">
                  <a16:creationId xmlns="" xmlns:a16="http://schemas.microsoft.com/office/drawing/2014/main" id="{F3EA4A2A-ABB8-6A23-AC8C-45F01D96C2DC}"/>
                </a:ext>
              </a:extLst>
            </p:cNvPr>
            <p:cNvCxnSpPr>
              <a:cxnSpLocks/>
              <a:stCxn id="9" idx="1"/>
            </p:cNvCxnSpPr>
            <p:nvPr/>
          </p:nvCxnSpPr>
          <p:spPr bwMode="auto">
            <a:xfrm flipH="1">
              <a:off x="3707940" y="1299868"/>
              <a:ext cx="888519" cy="188291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stealth"/>
            </a:ln>
          </p:spPr>
        </p:cxnSp>
        <p:cxnSp>
          <p:nvCxnSpPr>
            <p:cNvPr id="13" name="直接箭头连接符 12">
              <a:extLst>
                <a:ext uri="{FF2B5EF4-FFF2-40B4-BE49-F238E27FC236}">
                  <a16:creationId xmlns="" xmlns:a16="http://schemas.microsoft.com/office/drawing/2014/main" id="{0EEDB16B-E041-34B1-9E25-FB32EC2305CF}"/>
                </a:ext>
              </a:extLst>
            </p:cNvPr>
            <p:cNvCxnSpPr>
              <a:stCxn id="9" idx="1"/>
            </p:cNvCxnSpPr>
            <p:nvPr/>
          </p:nvCxnSpPr>
          <p:spPr bwMode="auto">
            <a:xfrm flipH="1">
              <a:off x="2424080" y="1299868"/>
              <a:ext cx="2172379" cy="949545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stealth"/>
            </a:ln>
          </p:spPr>
        </p:cxnSp>
      </p:grpSp>
    </p:spTree>
    <p:extLst>
      <p:ext uri="{BB962C8B-B14F-4D97-AF65-F5344CB8AC3E}">
        <p14:creationId xmlns:p14="http://schemas.microsoft.com/office/powerpoint/2010/main" val="2090115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="" xmlns:a16="http://schemas.microsoft.com/office/drawing/2014/main" id="{1CC82053-DBB0-DBA7-A31D-A52F0F1A36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9082" y="2996970"/>
            <a:ext cx="4838700" cy="3086100"/>
          </a:xfrm>
          <a:prstGeom prst="rect">
            <a:avLst/>
          </a:prstGeom>
        </p:spPr>
      </p:pic>
      <p:sp>
        <p:nvSpPr>
          <p:cNvPr id="6" name="内容占位符 2">
            <a:extLst>
              <a:ext uri="{FF2B5EF4-FFF2-40B4-BE49-F238E27FC236}">
                <a16:creationId xmlns="" xmlns:a16="http://schemas.microsoft.com/office/drawing/2014/main" id="{95886AEA-D8DE-3F22-3CF4-FA606CFF0E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725" y="332785"/>
            <a:ext cx="5184360" cy="648045"/>
          </a:xfrm>
        </p:spPr>
        <p:txBody>
          <a:bodyPr/>
          <a:lstStyle/>
          <a:p>
            <a:r>
              <a:rPr lang="zh-CN" altLang="en-US" dirty="0"/>
              <a:t>嵌套的条件更新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="" xmlns:a16="http://schemas.microsoft.com/office/drawing/2014/main" id="{5B173C80-03BB-1E96-F2A2-C29B2F9DFC14}"/>
              </a:ext>
            </a:extLst>
          </p:cNvPr>
          <p:cNvSpPr txBox="1">
            <a:spLocks/>
          </p:cNvSpPr>
          <p:nvPr/>
        </p:nvSpPr>
        <p:spPr bwMode="auto">
          <a:xfrm>
            <a:off x="684530" y="1053853"/>
            <a:ext cx="8271510" cy="935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zh-CN" altLang="en-US" kern="0" dirty="0"/>
          </a:p>
        </p:txBody>
      </p:sp>
      <p:sp>
        <p:nvSpPr>
          <p:cNvPr id="3" name="文本框 2">
            <a:extLst>
              <a:ext uri="{FF2B5EF4-FFF2-40B4-BE49-F238E27FC236}">
                <a16:creationId xmlns="" xmlns:a16="http://schemas.microsoft.com/office/drawing/2014/main" id="{A2C6FB2A-86B3-26EA-26CF-26C1E8EF5813}"/>
              </a:ext>
            </a:extLst>
          </p:cNvPr>
          <p:cNvSpPr txBox="1"/>
          <p:nvPr/>
        </p:nvSpPr>
        <p:spPr>
          <a:xfrm>
            <a:off x="827740" y="1124840"/>
            <a:ext cx="5976415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l-PL" altLang="zh-CN" sz="2400" dirty="0"/>
              <a:t>val w = Wire(UInt())</a:t>
            </a:r>
          </a:p>
          <a:p>
            <a:pPr algn="l"/>
            <a:r>
              <a:rPr lang="pl-PL" altLang="zh-CN" sz="2400" dirty="0"/>
              <a:t>when (</a:t>
            </a:r>
            <a:r>
              <a:rPr lang="pl-PL" altLang="zh-CN" sz="2400" dirty="0">
                <a:solidFill>
                  <a:srgbClr val="0070C0"/>
                </a:solidFill>
              </a:rPr>
              <a:t>cond</a:t>
            </a:r>
            <a:r>
              <a:rPr lang="pl-PL" altLang="zh-CN" sz="2400" dirty="0"/>
              <a:t>) {</a:t>
            </a:r>
          </a:p>
          <a:p>
            <a:pPr algn="l"/>
            <a:r>
              <a:rPr lang="en-US" altLang="zh-CN" sz="2400" dirty="0"/>
              <a:t>	</a:t>
            </a:r>
            <a:r>
              <a:rPr lang="pl-PL" altLang="zh-CN" sz="2400" dirty="0"/>
              <a:t>w := 1.U</a:t>
            </a:r>
            <a:endParaRPr lang="en-US" altLang="zh-CN" sz="2400" dirty="0"/>
          </a:p>
          <a:p>
            <a:pPr algn="l"/>
            <a:r>
              <a:rPr lang="en-US" altLang="zh-CN" sz="2400" dirty="0"/>
              <a:t>} </a:t>
            </a:r>
            <a:r>
              <a:rPr lang="en-US" altLang="zh-CN" sz="2400" dirty="0">
                <a:solidFill>
                  <a:srgbClr val="FF0000"/>
                </a:solidFill>
                <a:highlight>
                  <a:srgbClr val="FFFF00"/>
                </a:highlight>
              </a:rPr>
              <a:t>.</a:t>
            </a:r>
            <a:r>
              <a:rPr lang="en-US" altLang="zh-CN" sz="2400" dirty="0" err="1">
                <a:solidFill>
                  <a:srgbClr val="FF0000"/>
                </a:solidFill>
              </a:rPr>
              <a:t>elsewhen</a:t>
            </a:r>
            <a:r>
              <a:rPr lang="en-US" altLang="zh-CN" sz="2400" dirty="0"/>
              <a:t> (</a:t>
            </a:r>
            <a:r>
              <a:rPr lang="en-US" altLang="zh-CN" sz="2400" dirty="0">
                <a:solidFill>
                  <a:srgbClr val="0070C0"/>
                </a:solidFill>
              </a:rPr>
              <a:t>cond2</a:t>
            </a:r>
            <a:r>
              <a:rPr lang="en-US" altLang="zh-CN" sz="2400" dirty="0"/>
              <a:t>) {</a:t>
            </a:r>
          </a:p>
          <a:p>
            <a:pPr algn="l"/>
            <a:r>
              <a:rPr lang="en-US" altLang="zh-CN" sz="2400" dirty="0"/>
              <a:t>	w := 2.U</a:t>
            </a:r>
          </a:p>
          <a:p>
            <a:pPr algn="l"/>
            <a:r>
              <a:rPr lang="en-US" altLang="zh-CN" sz="2400" dirty="0"/>
              <a:t>} </a:t>
            </a:r>
            <a:r>
              <a:rPr lang="en-US" altLang="zh-CN" sz="2400" dirty="0">
                <a:solidFill>
                  <a:srgbClr val="FF0000"/>
                </a:solidFill>
                <a:highlight>
                  <a:srgbClr val="FFFF00"/>
                </a:highlight>
              </a:rPr>
              <a:t>.</a:t>
            </a:r>
            <a:r>
              <a:rPr lang="en-US" altLang="zh-CN" sz="2400" dirty="0"/>
              <a:t>otherwise {</a:t>
            </a:r>
          </a:p>
          <a:p>
            <a:pPr algn="l"/>
            <a:r>
              <a:rPr lang="en-US" altLang="zh-CN" sz="2400" dirty="0"/>
              <a:t>	w := 3.U</a:t>
            </a:r>
          </a:p>
          <a:p>
            <a:pPr algn="l"/>
            <a:r>
              <a:rPr lang="en-US" altLang="zh-CN" sz="2400" dirty="0"/>
              <a:t>}</a:t>
            </a:r>
            <a:endParaRPr lang="zh-CN" altLang="en-US" sz="2400" dirty="0"/>
          </a:p>
        </p:txBody>
      </p:sp>
      <p:grpSp>
        <p:nvGrpSpPr>
          <p:cNvPr id="11" name="组合 10">
            <a:extLst>
              <a:ext uri="{FF2B5EF4-FFF2-40B4-BE49-F238E27FC236}">
                <a16:creationId xmlns="" xmlns:a16="http://schemas.microsoft.com/office/drawing/2014/main" id="{3A697B52-E09A-DF26-E039-16A1DC187413}"/>
              </a:ext>
            </a:extLst>
          </p:cNvPr>
          <p:cNvGrpSpPr/>
          <p:nvPr/>
        </p:nvGrpSpPr>
        <p:grpSpPr>
          <a:xfrm>
            <a:off x="2544896" y="1661062"/>
            <a:ext cx="4186410" cy="1621965"/>
            <a:chOff x="2544896" y="1661062"/>
            <a:chExt cx="4186410" cy="1621965"/>
          </a:xfrm>
        </p:grpSpPr>
        <p:sp>
          <p:nvSpPr>
            <p:cNvPr id="8" name="任意多边形: 形状 7">
              <a:extLst>
                <a:ext uri="{FF2B5EF4-FFF2-40B4-BE49-F238E27FC236}">
                  <a16:creationId xmlns="" xmlns:a16="http://schemas.microsoft.com/office/drawing/2014/main" id="{67AB9FBC-F18C-A84C-2B2F-076A4F72ED12}"/>
                </a:ext>
              </a:extLst>
            </p:cNvPr>
            <p:cNvSpPr/>
            <p:nvPr/>
          </p:nvSpPr>
          <p:spPr bwMode="auto">
            <a:xfrm>
              <a:off x="2544896" y="1661062"/>
              <a:ext cx="4186410" cy="1126205"/>
            </a:xfrm>
            <a:custGeom>
              <a:avLst/>
              <a:gdLst>
                <a:gd name="connsiteX0" fmla="*/ 0 w 4186410"/>
                <a:gd name="connsiteY0" fmla="*/ 13502 h 1126205"/>
                <a:gd name="connsiteX1" fmla="*/ 3283027 w 4186410"/>
                <a:gd name="connsiteY1" fmla="*/ 156721 h 1126205"/>
                <a:gd name="connsiteX2" fmla="*/ 4186410 w 4186410"/>
                <a:gd name="connsiteY2" fmla="*/ 1126205 h 1126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86410" h="1126205">
                  <a:moveTo>
                    <a:pt x="0" y="13502"/>
                  </a:moveTo>
                  <a:cubicBezTo>
                    <a:pt x="1292646" y="-7614"/>
                    <a:pt x="2585292" y="-28729"/>
                    <a:pt x="3283027" y="156721"/>
                  </a:cubicBezTo>
                  <a:cubicBezTo>
                    <a:pt x="3980762" y="342171"/>
                    <a:pt x="4083586" y="734188"/>
                    <a:pt x="4186410" y="1126205"/>
                  </a:cubicBezTo>
                </a:path>
              </a:pathLst>
            </a:custGeom>
            <a:noFill/>
            <a:ln w="127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stealth" w="med" len="med"/>
            </a:ln>
          </p:spPr>
          <p:txBody>
            <a:bodyPr vert="horz" wrap="square" lIns="91440" tIns="45720" rIns="91440" bIns="45720" numCol="1" rtlCol="0" anchor="ctr" anchorCtr="0" compatLnSpc="1"/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" name="任意多边形: 形状 8">
              <a:extLst>
                <a:ext uri="{FF2B5EF4-FFF2-40B4-BE49-F238E27FC236}">
                  <a16:creationId xmlns="" xmlns:a16="http://schemas.microsoft.com/office/drawing/2014/main" id="{F5928111-CF68-A131-4348-CBDE0121777F}"/>
                </a:ext>
              </a:extLst>
            </p:cNvPr>
            <p:cNvSpPr/>
            <p:nvPr/>
          </p:nvSpPr>
          <p:spPr bwMode="auto">
            <a:xfrm>
              <a:off x="3734718" y="2511846"/>
              <a:ext cx="1306207" cy="771181"/>
            </a:xfrm>
            <a:custGeom>
              <a:avLst/>
              <a:gdLst>
                <a:gd name="connsiteX0" fmla="*/ 0 w 1306207"/>
                <a:gd name="connsiteY0" fmla="*/ 0 h 771181"/>
                <a:gd name="connsiteX1" fmla="*/ 1156771 w 1306207"/>
                <a:gd name="connsiteY1" fmla="*/ 231354 h 771181"/>
                <a:gd name="connsiteX2" fmla="*/ 1255923 w 1306207"/>
                <a:gd name="connsiteY2" fmla="*/ 771181 h 771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06207" h="771181">
                  <a:moveTo>
                    <a:pt x="0" y="0"/>
                  </a:moveTo>
                  <a:cubicBezTo>
                    <a:pt x="473725" y="51412"/>
                    <a:pt x="947451" y="102824"/>
                    <a:pt x="1156771" y="231354"/>
                  </a:cubicBezTo>
                  <a:cubicBezTo>
                    <a:pt x="1366091" y="359884"/>
                    <a:pt x="1311007" y="565532"/>
                    <a:pt x="1255923" y="771181"/>
                  </a:cubicBezTo>
                </a:path>
              </a:pathLst>
            </a:custGeom>
            <a:noFill/>
            <a:ln w="127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stealth" w="med" len="med"/>
            </a:ln>
          </p:spPr>
          <p:txBody>
            <a:bodyPr vert="horz" wrap="square" lIns="91440" tIns="45720" rIns="91440" bIns="45720" numCol="1" rtlCol="0" anchor="ctr" anchorCtr="0" compatLnSpc="1"/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10" name="椭圆 9">
            <a:extLst>
              <a:ext uri="{FF2B5EF4-FFF2-40B4-BE49-F238E27FC236}">
                <a16:creationId xmlns="" xmlns:a16="http://schemas.microsoft.com/office/drawing/2014/main" id="{9BC41606-ED37-D3BB-45C3-329031DAF826}"/>
              </a:ext>
            </a:extLst>
          </p:cNvPr>
          <p:cNvSpPr/>
          <p:nvPr/>
        </p:nvSpPr>
        <p:spPr bwMode="auto">
          <a:xfrm>
            <a:off x="1043755" y="2132910"/>
            <a:ext cx="144010" cy="1512105"/>
          </a:xfrm>
          <a:prstGeom prst="ellipse">
            <a:avLst/>
          </a:prstGeom>
          <a:noFill/>
          <a:ln w="190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内容占位符 2">
            <a:extLst>
              <a:ext uri="{FF2B5EF4-FFF2-40B4-BE49-F238E27FC236}">
                <a16:creationId xmlns="" xmlns:a16="http://schemas.microsoft.com/office/drawing/2014/main" id="{D5AEFCC5-8A90-DE48-11E1-5A4712B7D409}"/>
              </a:ext>
            </a:extLst>
          </p:cNvPr>
          <p:cNvSpPr txBox="1">
            <a:spLocks/>
          </p:cNvSpPr>
          <p:nvPr/>
        </p:nvSpPr>
        <p:spPr bwMode="auto">
          <a:xfrm>
            <a:off x="1043755" y="4540731"/>
            <a:ext cx="2920368" cy="1429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2400" kern="0" dirty="0">
                <a:solidFill>
                  <a:srgbClr val="00B050"/>
                </a:solidFill>
              </a:rPr>
              <a:t>如果判定条件采用</a:t>
            </a:r>
            <a:endParaRPr lang="en-US" altLang="zh-CN" sz="2400" kern="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zh-CN" altLang="en-US" sz="2400" kern="0" dirty="0">
                <a:solidFill>
                  <a:srgbClr val="00B050"/>
                </a:solidFill>
              </a:rPr>
              <a:t>同一信号，则使用</a:t>
            </a:r>
            <a:endParaRPr lang="en-US" altLang="zh-CN" sz="2400" kern="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zh-CN" sz="2400" kern="0" dirty="0">
                <a:solidFill>
                  <a:srgbClr val="00B050"/>
                </a:solidFill>
              </a:rPr>
              <a:t>Switch</a:t>
            </a:r>
            <a:r>
              <a:rPr lang="zh-CN" altLang="en-US" sz="2400" kern="0" dirty="0">
                <a:solidFill>
                  <a:srgbClr val="00B050"/>
                </a:solidFill>
              </a:rPr>
              <a:t>更有效</a:t>
            </a:r>
            <a:endParaRPr lang="en-US" altLang="zh-CN" sz="2000" kern="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6075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>
            <a:extLst>
              <a:ext uri="{FF2B5EF4-FFF2-40B4-BE49-F238E27FC236}">
                <a16:creationId xmlns="" xmlns:a16="http://schemas.microsoft.com/office/drawing/2014/main" id="{54868B7D-61CD-7025-0AEA-ACD363E202A9}"/>
              </a:ext>
            </a:extLst>
          </p:cNvPr>
          <p:cNvSpPr txBox="1">
            <a:spLocks/>
          </p:cNvSpPr>
          <p:nvPr/>
        </p:nvSpPr>
        <p:spPr>
          <a:xfrm>
            <a:off x="684530" y="1125857"/>
            <a:ext cx="8271510" cy="410326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altLang="en-US" kern="0" dirty="0"/>
              <a:t>区分</a:t>
            </a:r>
            <a:endParaRPr lang="en-US" altLang="zh-CN" kern="0" dirty="0"/>
          </a:p>
          <a:p>
            <a:pPr lvl="1"/>
            <a:r>
              <a:rPr lang="en-US" altLang="zh-CN" kern="0" dirty="0"/>
              <a:t>Scala</a:t>
            </a:r>
            <a:r>
              <a:rPr lang="zh-CN" altLang="en-US" kern="0" dirty="0"/>
              <a:t>的</a:t>
            </a:r>
            <a:r>
              <a:rPr lang="en-US" altLang="zh-CN" kern="0" dirty="0"/>
              <a:t>	</a:t>
            </a:r>
            <a:r>
              <a:rPr lang="en-US" altLang="zh-CN" kern="0" dirty="0">
                <a:solidFill>
                  <a:srgbClr val="0070C0"/>
                </a:solidFill>
              </a:rPr>
              <a:t>if, else if, and else</a:t>
            </a:r>
          </a:p>
          <a:p>
            <a:pPr lvl="2"/>
            <a:r>
              <a:rPr lang="en-US" altLang="zh-CN" kern="0" dirty="0"/>
              <a:t>Scala</a:t>
            </a:r>
            <a:r>
              <a:rPr lang="zh-CN" altLang="en-US" kern="0" dirty="0"/>
              <a:t>代码，指令</a:t>
            </a:r>
            <a:r>
              <a:rPr lang="zh-CN" altLang="en-US" kern="0" dirty="0">
                <a:solidFill>
                  <a:srgbClr val="00B050"/>
                </a:solidFill>
              </a:rPr>
              <a:t>流程控制</a:t>
            </a:r>
            <a:endParaRPr lang="en-US" altLang="zh-CN" kern="0" dirty="0">
              <a:solidFill>
                <a:srgbClr val="00B050"/>
              </a:solidFill>
            </a:endParaRPr>
          </a:p>
          <a:p>
            <a:pPr lvl="2"/>
            <a:r>
              <a:rPr lang="zh-CN" altLang="en-US" kern="0" dirty="0"/>
              <a:t>可以用于</a:t>
            </a:r>
            <a:r>
              <a:rPr lang="zh-CN" altLang="en-US" kern="0" dirty="0">
                <a:solidFill>
                  <a:srgbClr val="00B050"/>
                </a:solidFill>
              </a:rPr>
              <a:t>硬件生成器</a:t>
            </a:r>
            <a:r>
              <a:rPr lang="zh-CN" altLang="en-US" kern="0" dirty="0"/>
              <a:t>的</a:t>
            </a:r>
            <a:r>
              <a:rPr lang="zh-CN" altLang="en-US" kern="0" dirty="0">
                <a:solidFill>
                  <a:srgbClr val="00B050"/>
                </a:solidFill>
              </a:rPr>
              <a:t>参数计算</a:t>
            </a:r>
            <a:endParaRPr lang="en-US" altLang="zh-CN" kern="0" dirty="0">
              <a:solidFill>
                <a:srgbClr val="00B050"/>
              </a:solidFill>
            </a:endParaRPr>
          </a:p>
          <a:p>
            <a:pPr lvl="1"/>
            <a:r>
              <a:rPr lang="en-US" altLang="zh-CN" kern="0" dirty="0"/>
              <a:t>Chisel</a:t>
            </a:r>
            <a:r>
              <a:rPr lang="zh-CN" altLang="en-US" kern="0" dirty="0"/>
              <a:t>的</a:t>
            </a:r>
            <a:r>
              <a:rPr lang="en-US" altLang="zh-CN" kern="0" dirty="0"/>
              <a:t>	</a:t>
            </a:r>
            <a:r>
              <a:rPr lang="en-US" altLang="zh-CN" kern="0" dirty="0">
                <a:solidFill>
                  <a:srgbClr val="0070C0"/>
                </a:solidFill>
              </a:rPr>
              <a:t>when, .</a:t>
            </a:r>
            <a:r>
              <a:rPr lang="en-US" altLang="zh-CN" kern="0" dirty="0" err="1">
                <a:solidFill>
                  <a:srgbClr val="0070C0"/>
                </a:solidFill>
              </a:rPr>
              <a:t>elsewhen</a:t>
            </a:r>
            <a:r>
              <a:rPr lang="en-US" altLang="zh-CN" kern="0" dirty="0">
                <a:solidFill>
                  <a:srgbClr val="0070C0"/>
                </a:solidFill>
              </a:rPr>
              <a:t>, and .otherwise</a:t>
            </a:r>
          </a:p>
          <a:p>
            <a:pPr lvl="2"/>
            <a:r>
              <a:rPr lang="en-US" altLang="zh-CN" kern="0" dirty="0"/>
              <a:t>Chisel</a:t>
            </a:r>
            <a:r>
              <a:rPr lang="zh-CN" altLang="en-US" kern="0" dirty="0">
                <a:solidFill>
                  <a:srgbClr val="00B050"/>
                </a:solidFill>
              </a:rPr>
              <a:t>硬件生成</a:t>
            </a:r>
            <a:r>
              <a:rPr lang="zh-CN" altLang="en-US" kern="0" dirty="0"/>
              <a:t>语句</a:t>
            </a:r>
            <a:endParaRPr lang="en-US" altLang="zh-CN" kern="0" dirty="0"/>
          </a:p>
          <a:p>
            <a:pPr lvl="1"/>
            <a:endParaRPr lang="en-US" altLang="zh-CN" kern="0" dirty="0"/>
          </a:p>
          <a:p>
            <a:pPr lvl="1"/>
            <a:r>
              <a:rPr lang="zh-CN" altLang="en-US" sz="2000" kern="0" dirty="0"/>
              <a:t>从此也可以更好理解</a:t>
            </a:r>
            <a:r>
              <a:rPr lang="en-US" altLang="zh-CN" sz="2000" kern="0" dirty="0"/>
              <a:t>Chisel</a:t>
            </a:r>
            <a:r>
              <a:rPr lang="zh-CN" altLang="en-US" sz="2000" kern="0" dirty="0"/>
              <a:t>和</a:t>
            </a:r>
            <a:r>
              <a:rPr lang="en-US" altLang="zh-CN" sz="2000" kern="0" dirty="0"/>
              <a:t>Scala</a:t>
            </a:r>
            <a:r>
              <a:rPr lang="zh-CN" altLang="en-US" sz="2000" kern="0" dirty="0"/>
              <a:t>的关系</a:t>
            </a:r>
            <a:endParaRPr lang="en-US" altLang="zh-CN" kern="0" dirty="0"/>
          </a:p>
          <a:p>
            <a:endParaRPr lang="en-US" altLang="zh-CN" kern="0" dirty="0"/>
          </a:p>
        </p:txBody>
      </p:sp>
    </p:spTree>
    <p:extLst>
      <p:ext uri="{BB962C8B-B14F-4D97-AF65-F5344CB8AC3E}">
        <p14:creationId xmlns:p14="http://schemas.microsoft.com/office/powerpoint/2010/main" val="8024328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>
            <a:extLst>
              <a:ext uri="{FF2B5EF4-FFF2-40B4-BE49-F238E27FC236}">
                <a16:creationId xmlns="" xmlns:a16="http://schemas.microsoft.com/office/drawing/2014/main" id="{95886AEA-D8DE-3F22-3CF4-FA606CFF0E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725" y="332785"/>
            <a:ext cx="5184360" cy="648045"/>
          </a:xfrm>
        </p:spPr>
        <p:txBody>
          <a:bodyPr/>
          <a:lstStyle/>
          <a:p>
            <a:r>
              <a:rPr lang="zh-CN" altLang="en-US" dirty="0"/>
              <a:t>解码器</a:t>
            </a:r>
            <a:r>
              <a:rPr lang="en-US" altLang="zh-CN" dirty="0"/>
              <a:t>decoder</a:t>
            </a:r>
            <a:r>
              <a:rPr lang="zh-CN" altLang="en-US" dirty="0"/>
              <a:t>设计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="" xmlns:a16="http://schemas.microsoft.com/office/drawing/2014/main" id="{5B173C80-03BB-1E96-F2A2-C29B2F9DFC14}"/>
              </a:ext>
            </a:extLst>
          </p:cNvPr>
          <p:cNvSpPr txBox="1">
            <a:spLocks/>
          </p:cNvSpPr>
          <p:nvPr/>
        </p:nvSpPr>
        <p:spPr bwMode="auto">
          <a:xfrm>
            <a:off x="684530" y="764815"/>
            <a:ext cx="4607520" cy="863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zh-CN" altLang="en-US" kern="0" dirty="0"/>
          </a:p>
        </p:txBody>
      </p:sp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A336CC6F-3490-5835-C0D3-3AE89E4A85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2050" y="783700"/>
            <a:ext cx="3167420" cy="1939682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FF0749AD-18D7-F586-F2EB-312920247256}"/>
              </a:ext>
            </a:extLst>
          </p:cNvPr>
          <p:cNvSpPr txBox="1"/>
          <p:nvPr/>
        </p:nvSpPr>
        <p:spPr>
          <a:xfrm>
            <a:off x="6069982" y="2723382"/>
            <a:ext cx="238869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0" i="0" u="none" strike="noStrike" baseline="0" dirty="0">
                <a:latin typeface="NimbusRomNo9L-Regu"/>
              </a:rPr>
              <a:t>A 2-bit to 4-bit decoder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="" xmlns:a16="http://schemas.microsoft.com/office/drawing/2014/main" id="{37BD0A40-4A0A-5D6C-C721-57C07DA176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6582" y="3499987"/>
            <a:ext cx="1428327" cy="1918277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="" xmlns:a16="http://schemas.microsoft.com/office/drawing/2014/main" id="{26482117-076D-C376-D23F-E555F4401193}"/>
              </a:ext>
            </a:extLst>
          </p:cNvPr>
          <p:cNvSpPr txBox="1"/>
          <p:nvPr/>
        </p:nvSpPr>
        <p:spPr>
          <a:xfrm>
            <a:off x="539720" y="1391739"/>
            <a:ext cx="4919493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400" b="0" i="0" u="none" strike="noStrike" baseline="0" dirty="0">
                <a:latin typeface="txtt"/>
              </a:rPr>
              <a:t>import chisel3.util._</a:t>
            </a:r>
          </a:p>
          <a:p>
            <a:pPr algn="l"/>
            <a:endParaRPr lang="en-US" altLang="zh-CN" sz="2400" b="0" i="0" u="none" strike="noStrike" baseline="0" dirty="0">
              <a:latin typeface="txtt"/>
            </a:endParaRPr>
          </a:p>
          <a:p>
            <a:pPr algn="l"/>
            <a:endParaRPr lang="en-US" altLang="zh-CN" sz="2400" dirty="0">
              <a:latin typeface="txtt"/>
            </a:endParaRPr>
          </a:p>
          <a:p>
            <a:pPr algn="l"/>
            <a:r>
              <a:rPr lang="en-US" altLang="zh-CN" sz="2400" b="0" i="0" u="none" strike="noStrike" baseline="0" dirty="0">
                <a:latin typeface="txtt"/>
              </a:rPr>
              <a:t>result := 0.U	</a:t>
            </a:r>
            <a:r>
              <a:rPr lang="en-US" altLang="zh-CN" sz="2400" b="0" i="0" u="none" strike="noStrike" dirty="0">
                <a:latin typeface="txtt"/>
              </a:rPr>
              <a:t>  </a:t>
            </a:r>
            <a:r>
              <a:rPr lang="en-US" altLang="zh-CN" sz="2000" b="0" i="0" u="none" strike="noStrike" baseline="0" dirty="0">
                <a:latin typeface="txtt"/>
              </a:rPr>
              <a:t>//</a:t>
            </a:r>
            <a:r>
              <a:rPr lang="zh-CN" altLang="en-US" sz="2000" b="0" i="0" u="none" strike="noStrike" baseline="0" dirty="0">
                <a:latin typeface="txtt"/>
              </a:rPr>
              <a:t>缺省值</a:t>
            </a:r>
            <a:endParaRPr lang="en-US" altLang="zh-CN" sz="2000" b="0" i="0" u="none" strike="noStrike" baseline="0" dirty="0">
              <a:latin typeface="txtt"/>
            </a:endParaRPr>
          </a:p>
          <a:p>
            <a:pPr algn="l"/>
            <a:endParaRPr lang="en-US" altLang="zh-CN" sz="2000" b="0" i="0" u="none" strike="noStrike" baseline="0" dirty="0">
              <a:latin typeface="txtt"/>
            </a:endParaRPr>
          </a:p>
          <a:p>
            <a:pPr algn="l"/>
            <a:r>
              <a:rPr lang="en-US" altLang="zh-CN" sz="2400" b="0" i="0" u="none" strike="noStrike" baseline="0" dirty="0">
                <a:solidFill>
                  <a:srgbClr val="0070C0"/>
                </a:solidFill>
                <a:latin typeface="txtt"/>
              </a:rPr>
              <a:t>Switch    </a:t>
            </a:r>
            <a:r>
              <a:rPr lang="en-US" altLang="zh-CN" sz="2400" b="0" i="0" u="none" strike="noStrike" baseline="0" dirty="0">
                <a:latin typeface="txtt"/>
              </a:rPr>
              <a:t>(</a:t>
            </a:r>
            <a:r>
              <a:rPr lang="en-US" altLang="zh-CN" sz="2400" b="0" i="0" u="none" strike="noStrike" baseline="0" dirty="0" err="1">
                <a:solidFill>
                  <a:srgbClr val="FF0000"/>
                </a:solidFill>
                <a:latin typeface="txtt"/>
              </a:rPr>
              <a:t>sel</a:t>
            </a:r>
            <a:r>
              <a:rPr lang="en-US" altLang="zh-CN" sz="2400" b="0" i="0" u="none" strike="noStrike" baseline="0" dirty="0">
                <a:latin typeface="txtt"/>
              </a:rPr>
              <a:t>) {</a:t>
            </a:r>
          </a:p>
          <a:p>
            <a:pPr algn="l"/>
            <a:r>
              <a:rPr lang="nl-NL" altLang="zh-CN" sz="2400" b="0" i="0" u="none" strike="noStrike" baseline="0" dirty="0">
                <a:latin typeface="txtt"/>
              </a:rPr>
              <a:t>	</a:t>
            </a:r>
            <a:r>
              <a:rPr lang="nl-NL" altLang="zh-CN" sz="2400" b="0" i="0" u="none" strike="noStrike" baseline="0" dirty="0">
                <a:solidFill>
                  <a:srgbClr val="0070C0"/>
                </a:solidFill>
                <a:latin typeface="txtt"/>
              </a:rPr>
              <a:t>is</a:t>
            </a:r>
            <a:r>
              <a:rPr lang="nl-NL" altLang="zh-CN" sz="2400" b="0" i="0" u="none" strike="noStrike" baseline="0" dirty="0">
                <a:latin typeface="txtt"/>
              </a:rPr>
              <a:t> (0.U) { result := 1.U}</a:t>
            </a:r>
          </a:p>
          <a:p>
            <a:pPr algn="l"/>
            <a:r>
              <a:rPr lang="nl-NL" altLang="zh-CN" sz="2400" b="0" i="0" u="none" strike="noStrike" baseline="0" dirty="0">
                <a:latin typeface="txtt"/>
              </a:rPr>
              <a:t>	</a:t>
            </a:r>
            <a:r>
              <a:rPr lang="nl-NL" altLang="zh-CN" sz="2400" dirty="0">
                <a:solidFill>
                  <a:srgbClr val="0070C0"/>
                </a:solidFill>
                <a:latin typeface="txtt"/>
              </a:rPr>
              <a:t>is</a:t>
            </a:r>
            <a:r>
              <a:rPr lang="nl-NL" altLang="zh-CN" sz="2400" b="0" i="0" u="none" strike="noStrike" baseline="0" dirty="0">
                <a:latin typeface="txtt"/>
              </a:rPr>
              <a:t> (1.U) { result := 2.U}</a:t>
            </a:r>
          </a:p>
          <a:p>
            <a:pPr algn="l"/>
            <a:r>
              <a:rPr lang="nl-NL" altLang="zh-CN" sz="2400" b="0" i="0" u="none" strike="noStrike" baseline="0" dirty="0">
                <a:latin typeface="txtt"/>
              </a:rPr>
              <a:t>	</a:t>
            </a:r>
            <a:r>
              <a:rPr lang="nl-NL" altLang="zh-CN" sz="2400" dirty="0">
                <a:solidFill>
                  <a:srgbClr val="0070C0"/>
                </a:solidFill>
                <a:latin typeface="txtt"/>
              </a:rPr>
              <a:t>is</a:t>
            </a:r>
            <a:r>
              <a:rPr lang="nl-NL" altLang="zh-CN" sz="2400" b="0" i="0" u="none" strike="noStrike" baseline="0" dirty="0">
                <a:latin typeface="txtt"/>
              </a:rPr>
              <a:t> (2.U) { result := 4.U}</a:t>
            </a:r>
          </a:p>
          <a:p>
            <a:pPr algn="l"/>
            <a:r>
              <a:rPr lang="nl-NL" altLang="zh-CN" sz="2400" b="0" i="0" u="none" strike="noStrike" baseline="0" dirty="0">
                <a:latin typeface="txtt"/>
              </a:rPr>
              <a:t>	</a:t>
            </a:r>
            <a:r>
              <a:rPr lang="nl-NL" altLang="zh-CN" sz="2400" dirty="0">
                <a:solidFill>
                  <a:srgbClr val="0070C0"/>
                </a:solidFill>
                <a:latin typeface="txtt"/>
              </a:rPr>
              <a:t>is</a:t>
            </a:r>
            <a:r>
              <a:rPr lang="nl-NL" altLang="zh-CN" sz="2400" b="0" i="0" u="none" strike="noStrike" baseline="0" dirty="0">
                <a:latin typeface="txtt"/>
              </a:rPr>
              <a:t> (3.U) { result := 8.U}</a:t>
            </a:r>
          </a:p>
          <a:p>
            <a:pPr algn="l"/>
            <a:r>
              <a:rPr lang="en-US" altLang="zh-CN" sz="2400" b="0" i="0" u="none" strike="noStrike" baseline="0" dirty="0">
                <a:latin typeface="txtt"/>
              </a:rPr>
              <a:t>}</a:t>
            </a:r>
            <a:endParaRPr lang="zh-CN" altLang="en-US" sz="2400" dirty="0"/>
          </a:p>
        </p:txBody>
      </p:sp>
      <p:grpSp>
        <p:nvGrpSpPr>
          <p:cNvPr id="16" name="组合 15">
            <a:extLst>
              <a:ext uri="{FF2B5EF4-FFF2-40B4-BE49-F238E27FC236}">
                <a16:creationId xmlns="" xmlns:a16="http://schemas.microsoft.com/office/drawing/2014/main" id="{AF6A45AB-9B91-1A66-B580-294821FD432A}"/>
              </a:ext>
            </a:extLst>
          </p:cNvPr>
          <p:cNvGrpSpPr/>
          <p:nvPr/>
        </p:nvGrpSpPr>
        <p:grpSpPr>
          <a:xfrm>
            <a:off x="1793302" y="2711597"/>
            <a:ext cx="5444780" cy="3269262"/>
            <a:chOff x="1793302" y="3000635"/>
            <a:chExt cx="5444780" cy="3269262"/>
          </a:xfrm>
        </p:grpSpPr>
        <p:sp>
          <p:nvSpPr>
            <p:cNvPr id="12" name="任意多边形: 形状 11">
              <a:extLst>
                <a:ext uri="{FF2B5EF4-FFF2-40B4-BE49-F238E27FC236}">
                  <a16:creationId xmlns="" xmlns:a16="http://schemas.microsoft.com/office/drawing/2014/main" id="{D3C01535-809E-74AE-5F07-869BDD40685E}"/>
                </a:ext>
              </a:extLst>
            </p:cNvPr>
            <p:cNvSpPr/>
            <p:nvPr/>
          </p:nvSpPr>
          <p:spPr bwMode="auto">
            <a:xfrm>
              <a:off x="2555859" y="3000635"/>
              <a:ext cx="4104285" cy="844252"/>
            </a:xfrm>
            <a:custGeom>
              <a:avLst/>
              <a:gdLst>
                <a:gd name="connsiteX0" fmla="*/ 4362680 w 4362680"/>
                <a:gd name="connsiteY0" fmla="*/ 844252 h 844252"/>
                <a:gd name="connsiteX1" fmla="*/ 2148289 w 4362680"/>
                <a:gd name="connsiteY1" fmla="*/ 6970 h 844252"/>
                <a:gd name="connsiteX2" fmla="*/ 0 w 4362680"/>
                <a:gd name="connsiteY2" fmla="*/ 513746 h 8442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62680" h="844252">
                  <a:moveTo>
                    <a:pt x="4362680" y="844252"/>
                  </a:moveTo>
                  <a:cubicBezTo>
                    <a:pt x="3619041" y="453153"/>
                    <a:pt x="2875402" y="62054"/>
                    <a:pt x="2148289" y="6970"/>
                  </a:cubicBezTo>
                  <a:cubicBezTo>
                    <a:pt x="1421176" y="-48114"/>
                    <a:pt x="710588" y="232816"/>
                    <a:pt x="0" y="513746"/>
                  </a:cubicBezTo>
                </a:path>
              </a:pathLst>
            </a:custGeom>
            <a:noFill/>
            <a:ln w="1587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stealth" w="med" len="med"/>
            </a:ln>
          </p:spPr>
          <p:txBody>
            <a:bodyPr vert="horz" wrap="square" lIns="91440" tIns="45720" rIns="91440" bIns="45720" numCol="1" rtlCol="0" anchor="ctr" anchorCtr="0" compatLnSpc="1"/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" name="任意多边形: 形状 12">
              <a:extLst>
                <a:ext uri="{FF2B5EF4-FFF2-40B4-BE49-F238E27FC236}">
                  <a16:creationId xmlns="" xmlns:a16="http://schemas.microsoft.com/office/drawing/2014/main" id="{3FEF0F73-C76B-134A-75A9-C666FCECC996}"/>
                </a:ext>
              </a:extLst>
            </p:cNvPr>
            <p:cNvSpPr/>
            <p:nvPr/>
          </p:nvSpPr>
          <p:spPr bwMode="auto">
            <a:xfrm>
              <a:off x="4229480" y="5420299"/>
              <a:ext cx="3008602" cy="849598"/>
            </a:xfrm>
            <a:custGeom>
              <a:avLst/>
              <a:gdLst>
                <a:gd name="connsiteX0" fmla="*/ 3095740 w 3095740"/>
                <a:gd name="connsiteY0" fmla="*/ 154236 h 849598"/>
                <a:gd name="connsiteX1" fmla="*/ 1013552 w 3095740"/>
                <a:gd name="connsiteY1" fmla="*/ 848299 h 849598"/>
                <a:gd name="connsiteX2" fmla="*/ 0 w 3095740"/>
                <a:gd name="connsiteY2" fmla="*/ 0 h 8495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95740" h="849598">
                  <a:moveTo>
                    <a:pt x="3095740" y="154236"/>
                  </a:moveTo>
                  <a:cubicBezTo>
                    <a:pt x="2312624" y="514120"/>
                    <a:pt x="1529509" y="874005"/>
                    <a:pt x="1013552" y="848299"/>
                  </a:cubicBezTo>
                  <a:cubicBezTo>
                    <a:pt x="497595" y="822593"/>
                    <a:pt x="248797" y="411296"/>
                    <a:pt x="0" y="0"/>
                  </a:cubicBezTo>
                </a:path>
              </a:pathLst>
            </a:custGeom>
            <a:noFill/>
            <a:ln w="1587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stealth" w="med" len="med"/>
            </a:ln>
          </p:spPr>
          <p:txBody>
            <a:bodyPr vert="horz" wrap="square" lIns="91440" tIns="45720" rIns="91440" bIns="45720" numCol="1" rtlCol="0" anchor="ctr" anchorCtr="0" compatLnSpc="1"/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" name="矩形: 圆角 13">
              <a:extLst>
                <a:ext uri="{FF2B5EF4-FFF2-40B4-BE49-F238E27FC236}">
                  <a16:creationId xmlns="" xmlns:a16="http://schemas.microsoft.com/office/drawing/2014/main" id="{AE906E30-CDFA-E490-E88A-72DB7B127EB2}"/>
                </a:ext>
              </a:extLst>
            </p:cNvPr>
            <p:cNvSpPr/>
            <p:nvPr/>
          </p:nvSpPr>
          <p:spPr bwMode="auto">
            <a:xfrm>
              <a:off x="1793302" y="3429000"/>
              <a:ext cx="661056" cy="1991299"/>
            </a:xfrm>
            <a:prstGeom prst="roundRect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ctr" anchorCtr="0" compatLnSpc="1"/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" name="矩形: 圆角 14">
              <a:extLst>
                <a:ext uri="{FF2B5EF4-FFF2-40B4-BE49-F238E27FC236}">
                  <a16:creationId xmlns="" xmlns:a16="http://schemas.microsoft.com/office/drawing/2014/main" id="{A37138B7-D267-C080-4A06-BFCC2DD31DF3}"/>
                </a:ext>
              </a:extLst>
            </p:cNvPr>
            <p:cNvSpPr/>
            <p:nvPr/>
          </p:nvSpPr>
          <p:spPr bwMode="auto">
            <a:xfrm>
              <a:off x="3707940" y="3429000"/>
              <a:ext cx="521540" cy="1991299"/>
            </a:xfrm>
            <a:prstGeom prst="roundRect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ctr" anchorCtr="0" compatLnSpc="1"/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18" name="文本框 17">
            <a:extLst>
              <a:ext uri="{FF2B5EF4-FFF2-40B4-BE49-F238E27FC236}">
                <a16:creationId xmlns="" xmlns:a16="http://schemas.microsoft.com/office/drawing/2014/main" id="{65907618-FDDB-8238-35F9-630651DC2933}"/>
              </a:ext>
            </a:extLst>
          </p:cNvPr>
          <p:cNvSpPr txBox="1"/>
          <p:nvPr/>
        </p:nvSpPr>
        <p:spPr>
          <a:xfrm>
            <a:off x="1259770" y="5441875"/>
            <a:ext cx="3683126" cy="830997"/>
          </a:xfrm>
          <a:prstGeom prst="rect">
            <a:avLst/>
          </a:prstGeom>
          <a:solidFill>
            <a:srgbClr val="A0F604"/>
          </a:solidFill>
        </p:spPr>
        <p:txBody>
          <a:bodyPr wrap="square">
            <a:spAutoFit/>
          </a:bodyPr>
          <a:lstStyle/>
          <a:p>
            <a:r>
              <a:rPr lang="zh-CN" altLang="en-US" dirty="0"/>
              <a:t>条件覆盖不完整的赋值，</a:t>
            </a:r>
            <a:endParaRPr lang="en-US" altLang="zh-CN" dirty="0"/>
          </a:p>
          <a:p>
            <a:r>
              <a:rPr lang="zh-CN" altLang="en-US" dirty="0"/>
              <a:t>会在</a:t>
            </a:r>
            <a:r>
              <a:rPr lang="en-US" altLang="zh-CN" dirty="0"/>
              <a:t>VHDL/Verilog</a:t>
            </a:r>
            <a:r>
              <a:rPr lang="zh-CN" altLang="en-US" dirty="0"/>
              <a:t>中导致</a:t>
            </a:r>
            <a:r>
              <a:rPr lang="en-US" altLang="zh-CN" dirty="0"/>
              <a:t>Latch</a:t>
            </a:r>
            <a:r>
              <a:rPr lang="zh-CN" altLang="en-US" dirty="0"/>
              <a:t>的出现</a:t>
            </a:r>
            <a:endParaRPr lang="en-US" altLang="zh-CN" dirty="0"/>
          </a:p>
          <a:p>
            <a:r>
              <a:rPr lang="en-US" altLang="zh-CN" dirty="0"/>
              <a:t>Chisel</a:t>
            </a:r>
            <a:r>
              <a:rPr lang="zh-CN" altLang="en-US" dirty="0"/>
              <a:t>不允许条件覆盖不完整的赋值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="" xmlns:a16="http://schemas.microsoft.com/office/drawing/2014/main" id="{5B3D1CC7-BFFD-E528-8077-E7AF1A423E1E}"/>
              </a:ext>
            </a:extLst>
          </p:cNvPr>
          <p:cNvSpPr txBox="1"/>
          <p:nvPr/>
        </p:nvSpPr>
        <p:spPr>
          <a:xfrm>
            <a:off x="5034327" y="1589726"/>
            <a:ext cx="66105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0" i="0" u="none" strike="noStrike" baseline="0" dirty="0" err="1">
                <a:solidFill>
                  <a:srgbClr val="FF0000"/>
                </a:solidFill>
                <a:latin typeface="txtt"/>
              </a:rPr>
              <a:t>sel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65503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="" xmlns:a16="http://schemas.microsoft.com/office/drawing/2014/main" id="{FE3B6EF8-03A9-449B-E15B-93746ACF12E5}"/>
              </a:ext>
            </a:extLst>
          </p:cNvPr>
          <p:cNvSpPr txBox="1"/>
          <p:nvPr/>
        </p:nvSpPr>
        <p:spPr>
          <a:xfrm>
            <a:off x="611725" y="2132910"/>
            <a:ext cx="640844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400" b="0" i="0" u="none" strike="noStrike" baseline="0" dirty="0">
                <a:latin typeface="txtt"/>
              </a:rPr>
              <a:t>switch (</a:t>
            </a:r>
            <a:r>
              <a:rPr lang="en-US" altLang="zh-CN" sz="2400" b="0" i="0" u="none" strike="noStrike" baseline="0" dirty="0" err="1">
                <a:latin typeface="txtt"/>
              </a:rPr>
              <a:t>sel</a:t>
            </a:r>
            <a:r>
              <a:rPr lang="en-US" altLang="zh-CN" sz="2400" b="0" i="0" u="none" strike="noStrike" baseline="0" dirty="0">
                <a:latin typeface="txtt"/>
              </a:rPr>
              <a:t>) {</a:t>
            </a:r>
          </a:p>
          <a:p>
            <a:pPr algn="l"/>
            <a:r>
              <a:rPr lang="nl-NL" altLang="zh-CN" sz="2400" b="0" i="0" u="none" strike="noStrike" baseline="0" dirty="0">
                <a:latin typeface="txtt"/>
              </a:rPr>
              <a:t>	is ("b00".U) { result := "b000</a:t>
            </a:r>
            <a:r>
              <a:rPr lang="nl-NL" altLang="zh-CN" sz="2400" b="0" i="0" u="none" strike="noStrike" baseline="0" dirty="0">
                <a:solidFill>
                  <a:srgbClr val="FF0000"/>
                </a:solidFill>
                <a:highlight>
                  <a:srgbClr val="FFFF00"/>
                </a:highlight>
                <a:latin typeface="txtt"/>
              </a:rPr>
              <a:t>1</a:t>
            </a:r>
            <a:r>
              <a:rPr lang="nl-NL" altLang="zh-CN" sz="2400" b="0" i="0" u="none" strike="noStrike" baseline="0" dirty="0">
                <a:latin typeface="txtt"/>
              </a:rPr>
              <a:t>".U}</a:t>
            </a:r>
          </a:p>
          <a:p>
            <a:pPr algn="l"/>
            <a:r>
              <a:rPr lang="nl-NL" altLang="zh-CN" sz="2400" b="0" i="0" u="none" strike="noStrike" baseline="0" dirty="0">
                <a:latin typeface="txtt"/>
              </a:rPr>
              <a:t>	is ("b01".U) { result := "b00</a:t>
            </a:r>
            <a:r>
              <a:rPr lang="nl-NL" altLang="zh-CN" sz="2400" b="0" i="0" u="none" strike="noStrike" baseline="0" dirty="0">
                <a:solidFill>
                  <a:srgbClr val="FF0000"/>
                </a:solidFill>
                <a:highlight>
                  <a:srgbClr val="FFFF00"/>
                </a:highlight>
                <a:latin typeface="txtt"/>
              </a:rPr>
              <a:t>1</a:t>
            </a:r>
            <a:r>
              <a:rPr lang="nl-NL" altLang="zh-CN" sz="2400" b="0" i="0" u="none" strike="noStrike" baseline="0" dirty="0">
                <a:latin typeface="txtt"/>
              </a:rPr>
              <a:t>0".U}</a:t>
            </a:r>
          </a:p>
          <a:p>
            <a:pPr algn="l"/>
            <a:r>
              <a:rPr lang="nl-NL" altLang="zh-CN" sz="2400" b="0" i="0" u="none" strike="noStrike" baseline="0" dirty="0">
                <a:latin typeface="txtt"/>
              </a:rPr>
              <a:t>	is ("b10".U) { result := "b0</a:t>
            </a:r>
            <a:r>
              <a:rPr lang="nl-NL" altLang="zh-CN" sz="2400" b="0" i="0" u="none" strike="noStrike" baseline="0" dirty="0">
                <a:solidFill>
                  <a:srgbClr val="FF0000"/>
                </a:solidFill>
                <a:highlight>
                  <a:srgbClr val="FFFF00"/>
                </a:highlight>
                <a:latin typeface="txtt"/>
              </a:rPr>
              <a:t>1</a:t>
            </a:r>
            <a:r>
              <a:rPr lang="nl-NL" altLang="zh-CN" sz="2400" b="0" i="0" u="none" strike="noStrike" baseline="0" dirty="0">
                <a:latin typeface="txtt"/>
              </a:rPr>
              <a:t>00".U}</a:t>
            </a:r>
          </a:p>
          <a:p>
            <a:pPr algn="l"/>
            <a:r>
              <a:rPr lang="nl-NL" altLang="zh-CN" sz="2400" b="0" i="0" u="none" strike="noStrike" baseline="0" dirty="0">
                <a:latin typeface="txtt"/>
              </a:rPr>
              <a:t>	is ("b11".U) { result := "b</a:t>
            </a:r>
            <a:r>
              <a:rPr lang="nl-NL" altLang="zh-CN" sz="2400" b="0" i="0" u="none" strike="noStrike" baseline="0" dirty="0">
                <a:solidFill>
                  <a:srgbClr val="FF0000"/>
                </a:solidFill>
                <a:highlight>
                  <a:srgbClr val="FFFF00"/>
                </a:highlight>
                <a:latin typeface="txtt"/>
              </a:rPr>
              <a:t>1</a:t>
            </a:r>
            <a:r>
              <a:rPr lang="nl-NL" altLang="zh-CN" sz="2400" b="0" i="0" u="none" strike="noStrike" baseline="0" dirty="0">
                <a:latin typeface="txtt"/>
              </a:rPr>
              <a:t>000".U}</a:t>
            </a:r>
          </a:p>
          <a:p>
            <a:pPr algn="l"/>
            <a:r>
              <a:rPr lang="en-US" altLang="zh-CN" sz="2400" b="0" i="0" u="none" strike="noStrike" baseline="0" dirty="0">
                <a:latin typeface="txtt"/>
              </a:rPr>
              <a:t>}</a:t>
            </a:r>
            <a:endParaRPr lang="zh-CN" altLang="en-US" sz="2400" dirty="0"/>
          </a:p>
        </p:txBody>
      </p:sp>
      <p:pic>
        <p:nvPicPr>
          <p:cNvPr id="4" name="图片 3">
            <a:extLst>
              <a:ext uri="{FF2B5EF4-FFF2-40B4-BE49-F238E27FC236}">
                <a16:creationId xmlns="" xmlns:a16="http://schemas.microsoft.com/office/drawing/2014/main" id="{2B7F691F-BA7C-5652-8427-FC978D0A81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4130" y="1844890"/>
            <a:ext cx="1728120" cy="2320906"/>
          </a:xfrm>
          <a:prstGeom prst="rect">
            <a:avLst/>
          </a:prstGeom>
        </p:spPr>
      </p:pic>
      <p:sp>
        <p:nvSpPr>
          <p:cNvPr id="5" name="内容占位符 2">
            <a:extLst>
              <a:ext uri="{FF2B5EF4-FFF2-40B4-BE49-F238E27FC236}">
                <a16:creationId xmlns="" xmlns:a16="http://schemas.microsoft.com/office/drawing/2014/main" id="{A7DD8F80-B54C-CD30-7EC0-BE752E66430A}"/>
              </a:ext>
            </a:extLst>
          </p:cNvPr>
          <p:cNvSpPr txBox="1">
            <a:spLocks/>
          </p:cNvSpPr>
          <p:nvPr/>
        </p:nvSpPr>
        <p:spPr>
          <a:xfrm>
            <a:off x="684530" y="1125857"/>
            <a:ext cx="8271510" cy="719033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altLang="en-US" sz="2400" kern="0" dirty="0"/>
              <a:t>如果不使用</a:t>
            </a:r>
            <a:r>
              <a:rPr lang="en-US" altLang="zh-CN" sz="2400" kern="0" dirty="0"/>
              <a:t>Chisel</a:t>
            </a:r>
            <a:r>
              <a:rPr lang="zh-CN" altLang="en-US" sz="2400" kern="0" dirty="0"/>
              <a:t>的</a:t>
            </a:r>
            <a:r>
              <a:rPr lang="en-US" altLang="zh-CN" sz="2400" kern="0" dirty="0" err="1"/>
              <a:t>Uint</a:t>
            </a:r>
            <a:r>
              <a:rPr lang="zh-CN" altLang="en-US" sz="2400" kern="0" dirty="0"/>
              <a:t>类型</a:t>
            </a:r>
            <a:endParaRPr lang="en-US" altLang="zh-CN" sz="2400" kern="0" dirty="0"/>
          </a:p>
        </p:txBody>
      </p:sp>
      <p:sp>
        <p:nvSpPr>
          <p:cNvPr id="6" name="文本框 5">
            <a:extLst>
              <a:ext uri="{FF2B5EF4-FFF2-40B4-BE49-F238E27FC236}">
                <a16:creationId xmlns="" xmlns:a16="http://schemas.microsoft.com/office/drawing/2014/main" id="{067471DD-7E6E-CB64-D916-981793FA818D}"/>
              </a:ext>
            </a:extLst>
          </p:cNvPr>
          <p:cNvSpPr txBox="1"/>
          <p:nvPr/>
        </p:nvSpPr>
        <p:spPr>
          <a:xfrm>
            <a:off x="684530" y="4746188"/>
            <a:ext cx="640844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2400" b="0" i="0" u="none" strike="noStrike" baseline="0" dirty="0">
                <a:latin typeface="txtt"/>
              </a:rPr>
              <a:t>可化简为</a:t>
            </a:r>
            <a:endParaRPr lang="en-US" altLang="zh-CN" sz="2400" b="0" i="0" u="none" strike="noStrike" baseline="0" dirty="0">
              <a:latin typeface="txtt"/>
            </a:endParaRPr>
          </a:p>
          <a:p>
            <a:pPr algn="l"/>
            <a:r>
              <a:rPr lang="en-US" altLang="zh-CN" sz="2400" dirty="0"/>
              <a:t>	result := 1.U &lt;&lt; </a:t>
            </a:r>
            <a:r>
              <a:rPr lang="en-US" altLang="zh-CN" sz="2400" dirty="0" err="1"/>
              <a:t>sel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824181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="" xmlns:a16="http://schemas.microsoft.com/office/drawing/2014/main" id="{4CE52996-CC8E-5F75-D9E5-181D2EA77D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3675" y="3731566"/>
            <a:ext cx="1408202" cy="2057540"/>
          </a:xfrm>
          <a:prstGeom prst="rect">
            <a:avLst/>
          </a:prstGeom>
        </p:spPr>
      </p:pic>
      <p:sp>
        <p:nvSpPr>
          <p:cNvPr id="6" name="内容占位符 2">
            <a:extLst>
              <a:ext uri="{FF2B5EF4-FFF2-40B4-BE49-F238E27FC236}">
                <a16:creationId xmlns="" xmlns:a16="http://schemas.microsoft.com/office/drawing/2014/main" id="{95886AEA-D8DE-3F22-3CF4-FA606CFF0E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725" y="332785"/>
            <a:ext cx="5184360" cy="648045"/>
          </a:xfrm>
        </p:spPr>
        <p:txBody>
          <a:bodyPr/>
          <a:lstStyle/>
          <a:p>
            <a:r>
              <a:rPr lang="zh-CN" altLang="en-US" dirty="0"/>
              <a:t>编码器</a:t>
            </a:r>
            <a:r>
              <a:rPr lang="en-US" altLang="zh-CN" dirty="0"/>
              <a:t>encoder</a:t>
            </a:r>
            <a:r>
              <a:rPr lang="zh-CN" altLang="en-US" dirty="0"/>
              <a:t>设计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FF0749AD-18D7-F586-F2EB-312920247256}"/>
              </a:ext>
            </a:extLst>
          </p:cNvPr>
          <p:cNvSpPr txBox="1"/>
          <p:nvPr/>
        </p:nvSpPr>
        <p:spPr>
          <a:xfrm>
            <a:off x="6069982" y="3155412"/>
            <a:ext cx="238869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0" i="0" u="none" strike="noStrike" baseline="0" dirty="0">
                <a:latin typeface="NimbusRomNo9L-Regu"/>
              </a:rPr>
              <a:t>A 4-bit to 2-bit encoder.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="" xmlns:a16="http://schemas.microsoft.com/office/drawing/2014/main" id="{26482117-076D-C376-D23F-E555F4401193}"/>
              </a:ext>
            </a:extLst>
          </p:cNvPr>
          <p:cNvSpPr txBox="1"/>
          <p:nvPr/>
        </p:nvSpPr>
        <p:spPr>
          <a:xfrm>
            <a:off x="575446" y="1858500"/>
            <a:ext cx="5711548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400" b="0" i="0" u="none" strike="noStrike" baseline="0" dirty="0">
                <a:latin typeface="txtt"/>
              </a:rPr>
              <a:t>import chisel3.util._</a:t>
            </a:r>
          </a:p>
          <a:p>
            <a:pPr algn="l"/>
            <a:endParaRPr lang="en-US" altLang="zh-CN" sz="2400" b="0" i="0" u="none" strike="noStrike" baseline="0" dirty="0">
              <a:latin typeface="txtt"/>
            </a:endParaRPr>
          </a:p>
          <a:p>
            <a:pPr algn="l"/>
            <a:r>
              <a:rPr lang="en-US" altLang="zh-CN" sz="2400" dirty="0">
                <a:latin typeface="txtt"/>
              </a:rPr>
              <a:t>b := “b00”.U	//</a:t>
            </a:r>
            <a:r>
              <a:rPr lang="zh-CN" altLang="en-US" sz="2400" dirty="0">
                <a:latin typeface="txtt"/>
              </a:rPr>
              <a:t>缺省值</a:t>
            </a:r>
            <a:endParaRPr lang="en-US" altLang="zh-CN" sz="2400" dirty="0">
              <a:latin typeface="txtt"/>
            </a:endParaRPr>
          </a:p>
          <a:p>
            <a:pPr algn="l"/>
            <a:endParaRPr lang="en-US" altLang="zh-CN" sz="2400" dirty="0">
              <a:latin typeface="txtt"/>
            </a:endParaRPr>
          </a:p>
          <a:p>
            <a:pPr algn="l"/>
            <a:r>
              <a:rPr lang="en-US" altLang="zh-CN" sz="2400" b="0" i="0" u="none" strike="noStrike" baseline="0" dirty="0">
                <a:latin typeface="txtt"/>
              </a:rPr>
              <a:t>switch            (a)     {</a:t>
            </a:r>
          </a:p>
          <a:p>
            <a:pPr algn="l"/>
            <a:r>
              <a:rPr lang="en-US" altLang="zh-CN" sz="2400" b="0" i="0" u="none" strike="noStrike" baseline="0" dirty="0">
                <a:latin typeface="txtt"/>
              </a:rPr>
              <a:t>	is ("b0001".U) { b := "b00".U}</a:t>
            </a:r>
          </a:p>
          <a:p>
            <a:pPr algn="l"/>
            <a:r>
              <a:rPr lang="en-US" altLang="zh-CN" sz="2400" b="0" i="0" u="none" strike="noStrike" baseline="0" dirty="0">
                <a:latin typeface="txtt"/>
              </a:rPr>
              <a:t>	is ("b0010".U) { b := "b01".U}</a:t>
            </a:r>
          </a:p>
          <a:p>
            <a:pPr algn="l"/>
            <a:r>
              <a:rPr lang="en-US" altLang="zh-CN" sz="2400" b="0" i="0" u="none" strike="noStrike" baseline="0" dirty="0">
                <a:latin typeface="txtt"/>
              </a:rPr>
              <a:t>	is ("b0100".U) { b := "b10".U}</a:t>
            </a:r>
          </a:p>
          <a:p>
            <a:pPr algn="l"/>
            <a:r>
              <a:rPr lang="en-US" altLang="zh-CN" sz="2400" b="0" i="0" u="none" strike="noStrike" baseline="0" dirty="0">
                <a:latin typeface="txtt"/>
              </a:rPr>
              <a:t>	is ("b1000".U) { b := "b11".U}</a:t>
            </a:r>
          </a:p>
          <a:p>
            <a:pPr algn="l"/>
            <a:r>
              <a:rPr lang="en-US" altLang="zh-CN" sz="2400" b="0" i="0" u="none" strike="noStrike" baseline="0" dirty="0">
                <a:latin typeface="txtt"/>
              </a:rPr>
              <a:t>}</a:t>
            </a:r>
            <a:endParaRPr lang="zh-CN" altLang="en-US" sz="2400" dirty="0"/>
          </a:p>
        </p:txBody>
      </p:sp>
      <p:pic>
        <p:nvPicPr>
          <p:cNvPr id="4" name="图片 3">
            <a:extLst>
              <a:ext uri="{FF2B5EF4-FFF2-40B4-BE49-F238E27FC236}">
                <a16:creationId xmlns="" xmlns:a16="http://schemas.microsoft.com/office/drawing/2014/main" id="{D67296EC-BD9E-9FE4-ECC4-EA44C42964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5524" y="1216209"/>
            <a:ext cx="3240476" cy="1968715"/>
          </a:xfrm>
          <a:prstGeom prst="rect">
            <a:avLst/>
          </a:prstGeom>
        </p:spPr>
      </p:pic>
      <p:grpSp>
        <p:nvGrpSpPr>
          <p:cNvPr id="16" name="组合 15">
            <a:extLst>
              <a:ext uri="{FF2B5EF4-FFF2-40B4-BE49-F238E27FC236}">
                <a16:creationId xmlns="" xmlns:a16="http://schemas.microsoft.com/office/drawing/2014/main" id="{AF6A45AB-9B91-1A66-B580-294821FD432A}"/>
              </a:ext>
            </a:extLst>
          </p:cNvPr>
          <p:cNvGrpSpPr/>
          <p:nvPr/>
        </p:nvGrpSpPr>
        <p:grpSpPr>
          <a:xfrm>
            <a:off x="2176356" y="3044212"/>
            <a:ext cx="5275845" cy="3448576"/>
            <a:chOff x="1793302" y="3174768"/>
            <a:chExt cx="5275845" cy="3448576"/>
          </a:xfrm>
        </p:grpSpPr>
        <p:sp>
          <p:nvSpPr>
            <p:cNvPr id="12" name="任意多边形: 形状 11">
              <a:extLst>
                <a:ext uri="{FF2B5EF4-FFF2-40B4-BE49-F238E27FC236}">
                  <a16:creationId xmlns="" xmlns:a16="http://schemas.microsoft.com/office/drawing/2014/main" id="{D3C01535-809E-74AE-5F07-869BDD40685E}"/>
                </a:ext>
              </a:extLst>
            </p:cNvPr>
            <p:cNvSpPr/>
            <p:nvPr/>
          </p:nvSpPr>
          <p:spPr bwMode="auto">
            <a:xfrm>
              <a:off x="2631223" y="3174768"/>
              <a:ext cx="3944092" cy="844252"/>
            </a:xfrm>
            <a:custGeom>
              <a:avLst/>
              <a:gdLst>
                <a:gd name="connsiteX0" fmla="*/ 4362680 w 4362680"/>
                <a:gd name="connsiteY0" fmla="*/ 844252 h 844252"/>
                <a:gd name="connsiteX1" fmla="*/ 2148289 w 4362680"/>
                <a:gd name="connsiteY1" fmla="*/ 6970 h 844252"/>
                <a:gd name="connsiteX2" fmla="*/ 0 w 4362680"/>
                <a:gd name="connsiteY2" fmla="*/ 513746 h 8442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62680" h="844252">
                  <a:moveTo>
                    <a:pt x="4362680" y="844252"/>
                  </a:moveTo>
                  <a:cubicBezTo>
                    <a:pt x="3619041" y="453153"/>
                    <a:pt x="2875402" y="62054"/>
                    <a:pt x="2148289" y="6970"/>
                  </a:cubicBezTo>
                  <a:cubicBezTo>
                    <a:pt x="1421176" y="-48114"/>
                    <a:pt x="710588" y="232816"/>
                    <a:pt x="0" y="513746"/>
                  </a:cubicBezTo>
                </a:path>
              </a:pathLst>
            </a:custGeom>
            <a:noFill/>
            <a:ln w="1587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stealth" w="med" len="med"/>
            </a:ln>
          </p:spPr>
          <p:txBody>
            <a:bodyPr vert="horz" wrap="square" lIns="91440" tIns="45720" rIns="91440" bIns="45720" numCol="1" rtlCol="0" anchor="ctr" anchorCtr="0" compatLnSpc="1"/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" name="任意多边形: 形状 12">
              <a:extLst>
                <a:ext uri="{FF2B5EF4-FFF2-40B4-BE49-F238E27FC236}">
                  <a16:creationId xmlns="" xmlns:a16="http://schemas.microsoft.com/office/drawing/2014/main" id="{3FEF0F73-C76B-134A-75A9-C666FCECC996}"/>
                </a:ext>
              </a:extLst>
            </p:cNvPr>
            <p:cNvSpPr/>
            <p:nvPr/>
          </p:nvSpPr>
          <p:spPr bwMode="auto">
            <a:xfrm>
              <a:off x="4316038" y="5493474"/>
              <a:ext cx="2753109" cy="1129870"/>
            </a:xfrm>
            <a:custGeom>
              <a:avLst/>
              <a:gdLst>
                <a:gd name="connsiteX0" fmla="*/ 3095740 w 3095740"/>
                <a:gd name="connsiteY0" fmla="*/ 154236 h 849598"/>
                <a:gd name="connsiteX1" fmla="*/ 1013552 w 3095740"/>
                <a:gd name="connsiteY1" fmla="*/ 848299 h 849598"/>
                <a:gd name="connsiteX2" fmla="*/ 0 w 3095740"/>
                <a:gd name="connsiteY2" fmla="*/ 0 h 8495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95740" h="849598">
                  <a:moveTo>
                    <a:pt x="3095740" y="154236"/>
                  </a:moveTo>
                  <a:cubicBezTo>
                    <a:pt x="2312624" y="514120"/>
                    <a:pt x="1529509" y="874005"/>
                    <a:pt x="1013552" y="848299"/>
                  </a:cubicBezTo>
                  <a:cubicBezTo>
                    <a:pt x="497595" y="822593"/>
                    <a:pt x="248797" y="411296"/>
                    <a:pt x="0" y="0"/>
                  </a:cubicBezTo>
                </a:path>
              </a:pathLst>
            </a:custGeom>
            <a:noFill/>
            <a:ln w="1587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stealth" w="med" len="med"/>
            </a:ln>
          </p:spPr>
          <p:txBody>
            <a:bodyPr vert="horz" wrap="square" lIns="91440" tIns="45720" rIns="91440" bIns="45720" numCol="1" rtlCol="0" anchor="ctr" anchorCtr="0" compatLnSpc="1"/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" name="矩形: 圆角 13">
              <a:extLst>
                <a:ext uri="{FF2B5EF4-FFF2-40B4-BE49-F238E27FC236}">
                  <a16:creationId xmlns="" xmlns:a16="http://schemas.microsoft.com/office/drawing/2014/main" id="{AE906E30-CDFA-E490-E88A-72DB7B127EB2}"/>
                </a:ext>
              </a:extLst>
            </p:cNvPr>
            <p:cNvSpPr/>
            <p:nvPr/>
          </p:nvSpPr>
          <p:spPr bwMode="auto">
            <a:xfrm>
              <a:off x="1793302" y="3429000"/>
              <a:ext cx="661056" cy="1991299"/>
            </a:xfrm>
            <a:prstGeom prst="roundRect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ctr" anchorCtr="0" compatLnSpc="1"/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" name="矩形: 圆角 14">
              <a:extLst>
                <a:ext uri="{FF2B5EF4-FFF2-40B4-BE49-F238E27FC236}">
                  <a16:creationId xmlns="" xmlns:a16="http://schemas.microsoft.com/office/drawing/2014/main" id="{A37138B7-D267-C080-4A06-BFCC2DD31DF3}"/>
                </a:ext>
              </a:extLst>
            </p:cNvPr>
            <p:cNvSpPr/>
            <p:nvPr/>
          </p:nvSpPr>
          <p:spPr bwMode="auto">
            <a:xfrm>
              <a:off x="3794498" y="3429000"/>
              <a:ext cx="521540" cy="1991299"/>
            </a:xfrm>
            <a:prstGeom prst="roundRect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ctr" anchorCtr="0" compatLnSpc="1"/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17" name="内容占位符 2">
            <a:extLst>
              <a:ext uri="{FF2B5EF4-FFF2-40B4-BE49-F238E27FC236}">
                <a16:creationId xmlns="" xmlns:a16="http://schemas.microsoft.com/office/drawing/2014/main" id="{FABBFE14-4B84-7286-25A1-569747068CFA}"/>
              </a:ext>
            </a:extLst>
          </p:cNvPr>
          <p:cNvSpPr txBox="1">
            <a:spLocks/>
          </p:cNvSpPr>
          <p:nvPr/>
        </p:nvSpPr>
        <p:spPr>
          <a:xfrm>
            <a:off x="684530" y="1125857"/>
            <a:ext cx="8271510" cy="719033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altLang="en-US" sz="2400" kern="0" dirty="0">
                <a:highlight>
                  <a:srgbClr val="FFFF00"/>
                </a:highlight>
              </a:rPr>
              <a:t>注意</a:t>
            </a:r>
            <a:r>
              <a:rPr lang="zh-CN" altLang="en-US" sz="2400" kern="0" dirty="0"/>
              <a:t>：</a:t>
            </a:r>
            <a:r>
              <a:rPr lang="en-US" altLang="zh-CN" sz="2400" kern="0" dirty="0"/>
              <a:t>One-hot</a:t>
            </a:r>
            <a:r>
              <a:rPr lang="zh-CN" altLang="en-US" sz="2400" kern="0" dirty="0"/>
              <a:t>编码（只有一位为</a:t>
            </a:r>
            <a:r>
              <a:rPr lang="en-US" altLang="zh-CN" sz="2400" kern="0" dirty="0"/>
              <a:t>1</a:t>
            </a:r>
            <a:r>
              <a:rPr lang="zh-CN" altLang="en-US" sz="2400" kern="0" dirty="0"/>
              <a:t>）</a:t>
            </a:r>
            <a:endParaRPr lang="en-US" altLang="zh-CN" sz="2400" kern="0" dirty="0"/>
          </a:p>
        </p:txBody>
      </p:sp>
    </p:spTree>
    <p:extLst>
      <p:ext uri="{BB962C8B-B14F-4D97-AF65-F5344CB8AC3E}">
        <p14:creationId xmlns:p14="http://schemas.microsoft.com/office/powerpoint/2010/main" val="3767555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>
            <a:extLst>
              <a:ext uri="{FF2B5EF4-FFF2-40B4-BE49-F238E27FC236}">
                <a16:creationId xmlns="" xmlns:a16="http://schemas.microsoft.com/office/drawing/2014/main" id="{95886AEA-D8DE-3F22-3CF4-FA606CFF0E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724" y="332785"/>
            <a:ext cx="5544385" cy="648045"/>
          </a:xfrm>
        </p:spPr>
        <p:txBody>
          <a:bodyPr/>
          <a:lstStyle/>
          <a:p>
            <a:r>
              <a:rPr lang="en-US" altLang="zh-CN" dirty="0"/>
              <a:t>Chisel</a:t>
            </a:r>
            <a:r>
              <a:rPr lang="zh-CN" altLang="en-US" dirty="0"/>
              <a:t>硬件生成器角色示例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="" xmlns:a16="http://schemas.microsoft.com/office/drawing/2014/main" id="{A6C795B5-DD99-F9CC-4F42-5F4D31F00058}"/>
              </a:ext>
            </a:extLst>
          </p:cNvPr>
          <p:cNvSpPr txBox="1"/>
          <p:nvPr/>
        </p:nvSpPr>
        <p:spPr>
          <a:xfrm>
            <a:off x="623163" y="3498646"/>
            <a:ext cx="8087398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400" b="0" i="0" u="none" strike="noStrike" baseline="0" dirty="0" err="1">
                <a:latin typeface="txtt"/>
              </a:rPr>
              <a:t>val</a:t>
            </a:r>
            <a:r>
              <a:rPr lang="en-US" altLang="zh-CN" sz="2400" b="0" i="0" u="none" strike="noStrike" baseline="0" dirty="0">
                <a:latin typeface="txtt"/>
              </a:rPr>
              <a:t> v = Wire(</a:t>
            </a:r>
            <a:r>
              <a:rPr lang="en-US" altLang="zh-CN" sz="2400" b="0" i="0" u="none" strike="noStrike" baseline="0" dirty="0" err="1">
                <a:latin typeface="txtt"/>
              </a:rPr>
              <a:t>Vec</a:t>
            </a:r>
            <a:r>
              <a:rPr lang="en-US" altLang="zh-CN" sz="2400" b="0" i="0" u="none" strike="noStrike" baseline="0" dirty="0">
                <a:latin typeface="txtt"/>
              </a:rPr>
              <a:t>(</a:t>
            </a:r>
            <a:r>
              <a:rPr lang="en-US" altLang="zh-CN" sz="2400" b="0" i="0" u="none" strike="noStrike" baseline="0" dirty="0">
                <a:solidFill>
                  <a:srgbClr val="FF0000"/>
                </a:solidFill>
                <a:highlight>
                  <a:srgbClr val="FFFF00"/>
                </a:highlight>
                <a:latin typeface="txtt"/>
              </a:rPr>
              <a:t>16</a:t>
            </a:r>
            <a:r>
              <a:rPr lang="en-US" altLang="zh-CN" sz="2400" b="0" i="0" u="none" strike="noStrike" baseline="0" dirty="0">
                <a:latin typeface="txtt"/>
              </a:rPr>
              <a:t>, </a:t>
            </a:r>
            <a:r>
              <a:rPr lang="en-US" altLang="zh-CN" sz="2400" b="0" i="0" u="none" strike="noStrike" baseline="0" dirty="0" err="1">
                <a:latin typeface="txtt"/>
              </a:rPr>
              <a:t>UInt</a:t>
            </a:r>
            <a:r>
              <a:rPr lang="en-US" altLang="zh-CN" sz="2400" b="0" i="0" u="none" strike="noStrike" baseline="0" dirty="0">
                <a:latin typeface="txtt"/>
              </a:rPr>
              <a:t>(4.W)))</a:t>
            </a:r>
          </a:p>
          <a:p>
            <a:pPr algn="l"/>
            <a:r>
              <a:rPr lang="en-US" altLang="zh-CN" sz="2400" b="0" i="0" u="none" strike="noStrike" baseline="0" dirty="0">
                <a:latin typeface="txtt"/>
              </a:rPr>
              <a:t>v(0) := 0.U</a:t>
            </a:r>
          </a:p>
          <a:p>
            <a:pPr algn="l"/>
            <a:endParaRPr lang="en-US" altLang="zh-CN" sz="2400" b="0" i="0" u="none" strike="noStrike" baseline="0" dirty="0">
              <a:latin typeface="txtt"/>
            </a:endParaRPr>
          </a:p>
          <a:p>
            <a:pPr algn="l"/>
            <a:r>
              <a:rPr lang="en-US" altLang="zh-CN" sz="2400" b="0" i="0" u="none" strike="noStrike" baseline="0" dirty="0">
                <a:solidFill>
                  <a:srgbClr val="0070C0"/>
                </a:solidFill>
                <a:latin typeface="txtt"/>
              </a:rPr>
              <a:t>for (</a:t>
            </a:r>
            <a:r>
              <a:rPr lang="en-US" altLang="zh-CN" sz="2400" b="0" i="0" u="none" strike="noStrike" baseline="0" dirty="0" err="1">
                <a:solidFill>
                  <a:srgbClr val="0070C0"/>
                </a:solidFill>
                <a:latin typeface="txtt"/>
              </a:rPr>
              <a:t>i</a:t>
            </a:r>
            <a:r>
              <a:rPr lang="en-US" altLang="zh-CN" sz="2400" b="0" i="0" u="none" strike="noStrike" baseline="0" dirty="0">
                <a:solidFill>
                  <a:srgbClr val="0070C0"/>
                </a:solidFill>
                <a:latin typeface="txtt"/>
              </a:rPr>
              <a:t> &lt;- 1 until 16) </a:t>
            </a:r>
            <a:r>
              <a:rPr lang="en-US" altLang="zh-CN" sz="2400" b="0" i="0" u="none" strike="noStrike" baseline="0" dirty="0">
                <a:latin typeface="txtt"/>
              </a:rPr>
              <a:t>{	</a:t>
            </a:r>
            <a:r>
              <a:rPr lang="en-US" altLang="zh-CN" sz="1800" b="0" i="0" u="none" strike="noStrike" baseline="0" dirty="0">
                <a:solidFill>
                  <a:srgbClr val="00B050"/>
                </a:solidFill>
                <a:latin typeface="txtt"/>
              </a:rPr>
              <a:t>//</a:t>
            </a:r>
            <a:r>
              <a:rPr lang="en-US" altLang="zh-CN" sz="1800" b="0" i="0" u="none" strike="noStrike" baseline="0" dirty="0" err="1">
                <a:solidFill>
                  <a:srgbClr val="00B050"/>
                </a:solidFill>
                <a:latin typeface="txtt"/>
              </a:rPr>
              <a:t>scala</a:t>
            </a:r>
            <a:r>
              <a:rPr lang="zh-CN" altLang="en-US" sz="1800" b="0" i="0" u="none" strike="noStrike" baseline="0" dirty="0">
                <a:solidFill>
                  <a:srgbClr val="00B050"/>
                </a:solidFill>
                <a:latin typeface="txtt"/>
              </a:rPr>
              <a:t>代码</a:t>
            </a:r>
            <a:r>
              <a:rPr lang="zh-CN" altLang="en-US" sz="1800" dirty="0">
                <a:solidFill>
                  <a:srgbClr val="00B050"/>
                </a:solidFill>
                <a:latin typeface="txtt"/>
              </a:rPr>
              <a:t>，</a:t>
            </a:r>
            <a:r>
              <a:rPr lang="en-US" altLang="zh-CN" sz="1800" dirty="0" err="1">
                <a:solidFill>
                  <a:srgbClr val="00B050"/>
                </a:solidFill>
                <a:latin typeface="txtt"/>
              </a:rPr>
              <a:t>i</a:t>
            </a:r>
            <a:r>
              <a:rPr lang="zh-CN" altLang="en-US" sz="1800" dirty="0">
                <a:solidFill>
                  <a:srgbClr val="00B050"/>
                </a:solidFill>
                <a:latin typeface="txtt"/>
              </a:rPr>
              <a:t>有效取值</a:t>
            </a:r>
            <a:r>
              <a:rPr lang="en-US" altLang="zh-CN" sz="1800" dirty="0">
                <a:solidFill>
                  <a:srgbClr val="00B050"/>
                </a:solidFill>
                <a:latin typeface="txtt"/>
              </a:rPr>
              <a:t>1~15</a:t>
            </a:r>
            <a:r>
              <a:rPr lang="zh-CN" altLang="en-US" sz="1800" dirty="0">
                <a:solidFill>
                  <a:srgbClr val="00B050"/>
                </a:solidFill>
                <a:latin typeface="txtt"/>
              </a:rPr>
              <a:t>，</a:t>
            </a:r>
            <a:r>
              <a:rPr lang="zh-CN" altLang="en-US" sz="1800" b="0" i="0" u="none" strike="noStrike" baseline="0" dirty="0">
                <a:solidFill>
                  <a:srgbClr val="00B050"/>
                </a:solidFill>
                <a:latin typeface="txtt"/>
              </a:rPr>
              <a:t>不生成硬件</a:t>
            </a:r>
            <a:endParaRPr lang="en-US" altLang="zh-CN" sz="2400" b="0" i="0" u="none" strike="noStrike" baseline="0" dirty="0">
              <a:solidFill>
                <a:srgbClr val="00B050"/>
              </a:solidFill>
              <a:latin typeface="txtt"/>
            </a:endParaRPr>
          </a:p>
          <a:p>
            <a:pPr algn="l"/>
            <a:r>
              <a:rPr lang="en-US" altLang="zh-CN" sz="2400" b="0" i="0" u="none" strike="noStrike" baseline="0" dirty="0">
                <a:latin typeface="txtt"/>
              </a:rPr>
              <a:t>     </a:t>
            </a:r>
            <a:r>
              <a:rPr lang="pl-PL" altLang="zh-CN" sz="2000" b="0" i="0" u="none" strike="noStrike" baseline="0" dirty="0">
                <a:latin typeface="+mn-ea"/>
              </a:rPr>
              <a:t>v(i) := Mux(hotIn(i), </a:t>
            </a:r>
            <a:r>
              <a:rPr lang="pl-PL" altLang="zh-CN" sz="2000" b="1" i="0" u="none" strike="noStrike" baseline="0" dirty="0">
                <a:solidFill>
                  <a:srgbClr val="FF0000"/>
                </a:solidFill>
                <a:latin typeface="+mn-ea"/>
              </a:rPr>
              <a:t>i</a:t>
            </a:r>
            <a:r>
              <a:rPr lang="pl-PL" altLang="zh-CN" sz="2000" b="0" i="0" u="none" strike="noStrike" baseline="0" dirty="0">
                <a:latin typeface="+mn-ea"/>
              </a:rPr>
              <a:t>.U, </a:t>
            </a:r>
            <a:r>
              <a:rPr lang="pl-PL" altLang="zh-CN" sz="2000" b="1" dirty="0">
                <a:solidFill>
                  <a:srgbClr val="FF0000"/>
                </a:solidFill>
                <a:latin typeface="+mn-ea"/>
              </a:rPr>
              <a:t>0</a:t>
            </a:r>
            <a:r>
              <a:rPr lang="pl-PL" altLang="zh-CN" sz="2000" b="0" i="0" u="none" strike="noStrike" baseline="0" dirty="0">
                <a:latin typeface="+mn-ea"/>
              </a:rPr>
              <a:t>.U) | v(i - 1)</a:t>
            </a:r>
            <a:r>
              <a:rPr lang="en-US" altLang="zh-CN" sz="2000" b="0" i="0" u="none" strike="noStrike" baseline="0" dirty="0">
                <a:latin typeface="+mn-ea"/>
              </a:rPr>
              <a:t> 		</a:t>
            </a:r>
            <a:r>
              <a:rPr lang="en-US" altLang="zh-CN" sz="1800" dirty="0">
                <a:solidFill>
                  <a:srgbClr val="00B050"/>
                </a:solidFill>
                <a:latin typeface="txtt"/>
              </a:rPr>
              <a:t>//Chisel</a:t>
            </a:r>
            <a:r>
              <a:rPr lang="zh-CN" altLang="en-US" sz="1800" dirty="0">
                <a:solidFill>
                  <a:srgbClr val="00B050"/>
                </a:solidFill>
                <a:latin typeface="txtt"/>
              </a:rPr>
              <a:t>代码，生成硬件</a:t>
            </a:r>
            <a:endParaRPr lang="pl-PL" altLang="zh-CN" sz="2400" dirty="0">
              <a:solidFill>
                <a:srgbClr val="00B050"/>
              </a:solidFill>
              <a:latin typeface="txtt"/>
            </a:endParaRPr>
          </a:p>
          <a:p>
            <a:pPr algn="l"/>
            <a:r>
              <a:rPr lang="en-US" altLang="zh-CN" sz="2400" b="0" i="0" u="none" strike="noStrike" baseline="0" dirty="0">
                <a:latin typeface="txtt"/>
              </a:rPr>
              <a:t>}</a:t>
            </a:r>
          </a:p>
          <a:p>
            <a:pPr algn="l"/>
            <a:r>
              <a:rPr lang="en-US" altLang="zh-CN" sz="2400" b="0" i="0" u="none" strike="noStrike" baseline="0" dirty="0" err="1">
                <a:latin typeface="txtt"/>
              </a:rPr>
              <a:t>val</a:t>
            </a:r>
            <a:r>
              <a:rPr lang="en-US" altLang="zh-CN" sz="2400" b="0" i="0" u="none" strike="noStrike" baseline="0" dirty="0">
                <a:latin typeface="txtt"/>
              </a:rPr>
              <a:t> </a:t>
            </a:r>
            <a:r>
              <a:rPr lang="en-US" altLang="zh-CN" sz="2400" b="0" i="0" u="none" strike="noStrike" baseline="0" dirty="0" err="1">
                <a:latin typeface="txtt"/>
              </a:rPr>
              <a:t>encOut</a:t>
            </a:r>
            <a:r>
              <a:rPr lang="en-US" altLang="zh-CN" sz="2400" b="0" i="0" u="none" strike="noStrike" baseline="0" dirty="0">
                <a:latin typeface="txtt"/>
              </a:rPr>
              <a:t> = v(15)</a:t>
            </a:r>
            <a:endParaRPr lang="zh-CN" altLang="en-US" sz="2400" dirty="0"/>
          </a:p>
        </p:txBody>
      </p:sp>
      <p:sp>
        <p:nvSpPr>
          <p:cNvPr id="17" name="内容占位符 2">
            <a:extLst>
              <a:ext uri="{FF2B5EF4-FFF2-40B4-BE49-F238E27FC236}">
                <a16:creationId xmlns="" xmlns:a16="http://schemas.microsoft.com/office/drawing/2014/main" id="{EE692CBD-5A44-C999-3479-79D2C22004AE}"/>
              </a:ext>
            </a:extLst>
          </p:cNvPr>
          <p:cNvSpPr txBox="1">
            <a:spLocks/>
          </p:cNvSpPr>
          <p:nvPr/>
        </p:nvSpPr>
        <p:spPr>
          <a:xfrm>
            <a:off x="684530" y="1125857"/>
            <a:ext cx="8271510" cy="2015123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altLang="en-US" sz="2400" kern="0" dirty="0"/>
              <a:t>输入</a:t>
            </a:r>
            <a:r>
              <a:rPr lang="en-US" altLang="zh-CN" sz="2400" kern="0" dirty="0"/>
              <a:t>16bit</a:t>
            </a:r>
            <a:r>
              <a:rPr lang="zh-CN" altLang="en-US" sz="2400" kern="0" dirty="0"/>
              <a:t>，</a:t>
            </a:r>
            <a:r>
              <a:rPr lang="zh-CN" altLang="en-US" sz="2400" kern="0" dirty="0">
                <a:solidFill>
                  <a:srgbClr val="FF0000"/>
                </a:solidFill>
              </a:rPr>
              <a:t>编码</a:t>
            </a:r>
            <a:r>
              <a:rPr lang="zh-CN" altLang="en-US" sz="2400" kern="0" dirty="0"/>
              <a:t>输出</a:t>
            </a:r>
            <a:r>
              <a:rPr lang="en-US" altLang="zh-CN" sz="2400" kern="0" dirty="0"/>
              <a:t>4bit</a:t>
            </a:r>
            <a:r>
              <a:rPr lang="zh-CN" altLang="en-US" sz="2400" kern="0" dirty="0"/>
              <a:t>，</a:t>
            </a:r>
            <a:r>
              <a:rPr lang="en-US" altLang="zh-CN" sz="2400" kern="0" dirty="0"/>
              <a:t>16</a:t>
            </a:r>
            <a:r>
              <a:rPr lang="zh-CN" altLang="en-US" sz="2400" kern="0" dirty="0"/>
              <a:t>行语句，繁琐低效</a:t>
            </a:r>
            <a:endParaRPr lang="en-US" altLang="zh-CN" sz="2400" kern="0" dirty="0"/>
          </a:p>
          <a:p>
            <a:r>
              <a:rPr lang="zh-CN" altLang="en-US" sz="2400" kern="0" dirty="0"/>
              <a:t>可行方法：</a:t>
            </a:r>
            <a:endParaRPr lang="en-US" altLang="zh-CN" sz="2400" kern="0" dirty="0"/>
          </a:p>
          <a:p>
            <a:pPr lvl="1"/>
            <a:r>
              <a:rPr lang="zh-CN" altLang="en-US" sz="2000" kern="0" dirty="0"/>
              <a:t>逐位检测：例如</a:t>
            </a:r>
            <a:r>
              <a:rPr lang="en-US" altLang="zh-CN" sz="2000" kern="0" dirty="0"/>
              <a:t>xxx001000xxx</a:t>
            </a:r>
            <a:r>
              <a:rPr lang="zh-CN" altLang="en-US" sz="2000" kern="0" dirty="0"/>
              <a:t>，则</a:t>
            </a:r>
            <a:r>
              <a:rPr lang="en-US" altLang="zh-CN" sz="2000" kern="0" dirty="0"/>
              <a:t>v ’(</a:t>
            </a:r>
            <a:r>
              <a:rPr lang="en-US" altLang="zh-CN" sz="2000" kern="0" dirty="0" err="1"/>
              <a:t>i</a:t>
            </a:r>
            <a:r>
              <a:rPr lang="en-US" altLang="zh-CN" sz="2000" kern="0" dirty="0"/>
              <a:t>)</a:t>
            </a:r>
            <a:r>
              <a:rPr lang="zh-CN" altLang="en-US" sz="2000" kern="0" dirty="0"/>
              <a:t>里面填写上</a:t>
            </a:r>
            <a:r>
              <a:rPr lang="en-US" altLang="zh-CN" sz="2000" kern="0" dirty="0" err="1"/>
              <a:t>i</a:t>
            </a:r>
            <a:endParaRPr lang="en-US" altLang="zh-CN" sz="2000" kern="0" dirty="0"/>
          </a:p>
          <a:p>
            <a:pPr lvl="1"/>
            <a:r>
              <a:rPr lang="en-US" altLang="zh-CN" sz="2000" kern="0" dirty="0"/>
              <a:t>                                                    </a:t>
            </a:r>
            <a:r>
              <a:rPr lang="zh-CN" altLang="en-US" sz="2000" kern="0" dirty="0"/>
              <a:t>否则</a:t>
            </a:r>
            <a:r>
              <a:rPr lang="en-US" altLang="zh-CN" sz="2000" kern="0" dirty="0"/>
              <a:t>v</a:t>
            </a:r>
            <a:r>
              <a:rPr lang="zh-CN" altLang="en-US" sz="2000" kern="0" dirty="0"/>
              <a:t>’</a:t>
            </a:r>
            <a:r>
              <a:rPr lang="en-US" altLang="zh-CN" sz="2000" kern="0" dirty="0"/>
              <a:t>(</a:t>
            </a:r>
            <a:r>
              <a:rPr lang="en-US" altLang="zh-CN" sz="2000" kern="0" dirty="0" err="1"/>
              <a:t>i</a:t>
            </a:r>
            <a:r>
              <a:rPr lang="zh-CN" altLang="en-US" sz="2000" kern="0" dirty="0"/>
              <a:t>）填</a:t>
            </a:r>
            <a:r>
              <a:rPr lang="en-US" altLang="zh-CN" sz="2000" kern="0" dirty="0"/>
              <a:t>0</a:t>
            </a:r>
          </a:p>
          <a:p>
            <a:pPr lvl="1"/>
            <a:r>
              <a:rPr lang="en-US" altLang="zh-CN" sz="2000" kern="0" dirty="0"/>
              <a:t>v’</a:t>
            </a:r>
            <a:r>
              <a:rPr lang="zh-CN" altLang="en-US" sz="2000" kern="0" dirty="0"/>
              <a:t> </a:t>
            </a:r>
            <a:r>
              <a:rPr lang="en-US" altLang="zh-CN" sz="2000" kern="0" dirty="0"/>
              <a:t>(0)~ v’(15)</a:t>
            </a:r>
            <a:r>
              <a:rPr lang="zh-CN" altLang="en-US" sz="2000" kern="0" dirty="0"/>
              <a:t>中最多只有一个非</a:t>
            </a:r>
            <a:r>
              <a:rPr lang="en-US" altLang="zh-CN" sz="2000" kern="0" dirty="0"/>
              <a:t>0</a:t>
            </a:r>
            <a:r>
              <a:rPr lang="zh-CN" altLang="en-US" sz="2000" kern="0" dirty="0"/>
              <a:t>值，对</a:t>
            </a:r>
            <a:r>
              <a:rPr lang="en-US" altLang="zh-CN" sz="2000" kern="0" dirty="0"/>
              <a:t>v ’(0)~v ’(15)</a:t>
            </a:r>
            <a:r>
              <a:rPr lang="zh-CN" altLang="en-US" sz="2000" kern="0" dirty="0"/>
              <a:t> </a:t>
            </a:r>
            <a:r>
              <a:rPr lang="en-US" altLang="zh-CN" sz="2000" kern="0" dirty="0"/>
              <a:t>OR</a:t>
            </a:r>
            <a:r>
              <a:rPr lang="zh-CN" altLang="en-US" sz="2000" kern="0" dirty="0"/>
              <a:t>规约</a:t>
            </a:r>
            <a:endParaRPr lang="en-US" altLang="zh-CN" sz="2400" kern="0" dirty="0"/>
          </a:p>
          <a:p>
            <a:endParaRPr lang="en-US" altLang="zh-CN" sz="2400" kern="0" dirty="0"/>
          </a:p>
          <a:p>
            <a:endParaRPr lang="en-US" altLang="zh-CN" sz="2400" kern="0" dirty="0"/>
          </a:p>
        </p:txBody>
      </p:sp>
      <p:sp>
        <p:nvSpPr>
          <p:cNvPr id="19" name="任意多边形: 形状 18">
            <a:extLst>
              <a:ext uri="{FF2B5EF4-FFF2-40B4-BE49-F238E27FC236}">
                <a16:creationId xmlns="" xmlns:a16="http://schemas.microsoft.com/office/drawing/2014/main" id="{B76B3CF8-7E38-8001-D4F6-A9012EF71FD5}"/>
              </a:ext>
            </a:extLst>
          </p:cNvPr>
          <p:cNvSpPr/>
          <p:nvPr/>
        </p:nvSpPr>
        <p:spPr bwMode="auto">
          <a:xfrm>
            <a:off x="6804155" y="3988878"/>
            <a:ext cx="1238158" cy="1045830"/>
          </a:xfrm>
          <a:custGeom>
            <a:avLst/>
            <a:gdLst>
              <a:gd name="connsiteX0" fmla="*/ 0 w 2644048"/>
              <a:gd name="connsiteY0" fmla="*/ 605156 h 1045830"/>
              <a:gd name="connsiteX1" fmla="*/ 2071171 w 2644048"/>
              <a:gd name="connsiteY1" fmla="*/ 10245 h 1045830"/>
              <a:gd name="connsiteX2" fmla="*/ 2644048 w 2644048"/>
              <a:gd name="connsiteY2" fmla="*/ 1045830 h 1045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44048" h="1045830">
                <a:moveTo>
                  <a:pt x="0" y="605156"/>
                </a:moveTo>
                <a:cubicBezTo>
                  <a:pt x="815248" y="270977"/>
                  <a:pt x="1630496" y="-63201"/>
                  <a:pt x="2071171" y="10245"/>
                </a:cubicBezTo>
                <a:cubicBezTo>
                  <a:pt x="2511846" y="83691"/>
                  <a:pt x="2577947" y="564760"/>
                  <a:pt x="2644048" y="1045830"/>
                </a:cubicBezTo>
              </a:path>
            </a:pathLst>
          </a:custGeom>
          <a:noFill/>
          <a:ln w="15875" cap="flat" cmpd="sng" algn="ctr">
            <a:solidFill>
              <a:srgbClr val="FF0000"/>
            </a:solidFill>
            <a:prstDash val="solid"/>
            <a:round/>
            <a:headEnd type="stealth" w="med" len="med"/>
            <a:tailEnd type="stealth" w="med" len="med"/>
          </a:ln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7899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="" xmlns:a16="http://schemas.microsoft.com/office/drawing/2014/main" id="{F58C3575-E27D-45D9-A914-4E1C41D01472}"/>
              </a:ext>
            </a:extLst>
          </p:cNvPr>
          <p:cNvSpPr txBox="1"/>
          <p:nvPr/>
        </p:nvSpPr>
        <p:spPr>
          <a:xfrm>
            <a:off x="687051" y="1507365"/>
            <a:ext cx="7992555" cy="338554"/>
          </a:xfrm>
          <a:prstGeom prst="rect">
            <a:avLst/>
          </a:prstGeom>
          <a:solidFill>
            <a:srgbClr val="CCFFFF"/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x	x	</a:t>
            </a:r>
            <a:r>
              <a:rPr lang="en-US" altLang="zh-CN" dirty="0">
                <a:solidFill>
                  <a:srgbClr val="FF0000"/>
                </a:solidFill>
                <a:highlight>
                  <a:srgbClr val="FFFF00"/>
                </a:highlight>
              </a:rPr>
              <a:t>1</a:t>
            </a:r>
            <a:r>
              <a:rPr lang="en-US" altLang="zh-CN" dirty="0"/>
              <a:t>		……		x	x	x   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="" xmlns:a16="http://schemas.microsoft.com/office/drawing/2014/main" id="{9F570D1C-77A0-955C-4DA8-9752E818AF99}"/>
              </a:ext>
            </a:extLst>
          </p:cNvPr>
          <p:cNvSpPr txBox="1"/>
          <p:nvPr/>
        </p:nvSpPr>
        <p:spPr>
          <a:xfrm>
            <a:off x="75842" y="1861789"/>
            <a:ext cx="71838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altLang="zh-CN" sz="1600" i="0" u="none" strike="noStrike" baseline="0" dirty="0">
                <a:solidFill>
                  <a:srgbClr val="00B050"/>
                </a:solidFill>
                <a:latin typeface="+mn-ea"/>
              </a:rPr>
              <a:t>hotIn</a:t>
            </a:r>
            <a:endParaRPr lang="zh-CN" altLang="en-US" dirty="0">
              <a:solidFill>
                <a:srgbClr val="00B050"/>
              </a:solidFill>
            </a:endParaRPr>
          </a:p>
        </p:txBody>
      </p:sp>
      <p:grpSp>
        <p:nvGrpSpPr>
          <p:cNvPr id="65" name="组合 64">
            <a:extLst>
              <a:ext uri="{FF2B5EF4-FFF2-40B4-BE49-F238E27FC236}">
                <a16:creationId xmlns="" xmlns:a16="http://schemas.microsoft.com/office/drawing/2014/main" id="{B74C1085-78D0-01A9-1F82-18237F7D74F9}"/>
              </a:ext>
            </a:extLst>
          </p:cNvPr>
          <p:cNvGrpSpPr/>
          <p:nvPr/>
        </p:nvGrpSpPr>
        <p:grpSpPr>
          <a:xfrm>
            <a:off x="692426" y="2890757"/>
            <a:ext cx="8041050" cy="3155692"/>
            <a:chOff x="692426" y="2890757"/>
            <a:chExt cx="8041050" cy="3155692"/>
          </a:xfrm>
        </p:grpSpPr>
        <p:sp>
          <p:nvSpPr>
            <p:cNvPr id="14" name="文本框 13">
              <a:extLst>
                <a:ext uri="{FF2B5EF4-FFF2-40B4-BE49-F238E27FC236}">
                  <a16:creationId xmlns="" xmlns:a16="http://schemas.microsoft.com/office/drawing/2014/main" id="{55EAB933-9E14-8F71-8E23-A0FE19EE2342}"/>
                </a:ext>
              </a:extLst>
            </p:cNvPr>
            <p:cNvSpPr txBox="1"/>
            <p:nvPr/>
          </p:nvSpPr>
          <p:spPr>
            <a:xfrm>
              <a:off x="7868468" y="2890757"/>
              <a:ext cx="864060" cy="338554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V(0)=0</a:t>
              </a:r>
            </a:p>
          </p:txBody>
        </p:sp>
        <p:sp>
          <p:nvSpPr>
            <p:cNvPr id="16" name="右大括号 15">
              <a:extLst>
                <a:ext uri="{FF2B5EF4-FFF2-40B4-BE49-F238E27FC236}">
                  <a16:creationId xmlns="" xmlns:a16="http://schemas.microsoft.com/office/drawing/2014/main" id="{11F04E00-D7B0-9A81-877E-2EA3627A4349}"/>
                </a:ext>
              </a:extLst>
            </p:cNvPr>
            <p:cNvSpPr/>
            <p:nvPr/>
          </p:nvSpPr>
          <p:spPr bwMode="auto">
            <a:xfrm rot="5400000">
              <a:off x="7555181" y="2992347"/>
              <a:ext cx="338553" cy="864060"/>
            </a:xfrm>
            <a:prstGeom prst="rightBrac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ctr" anchorCtr="0" compatLnSpc="1"/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5" name="文本框 24">
              <a:extLst>
                <a:ext uri="{FF2B5EF4-FFF2-40B4-BE49-F238E27FC236}">
                  <a16:creationId xmlns="" xmlns:a16="http://schemas.microsoft.com/office/drawing/2014/main" id="{AF571CA1-D4D8-CF73-69A1-229AD81E69E1}"/>
                </a:ext>
              </a:extLst>
            </p:cNvPr>
            <p:cNvSpPr txBox="1"/>
            <p:nvPr/>
          </p:nvSpPr>
          <p:spPr>
            <a:xfrm>
              <a:off x="7004408" y="3518419"/>
              <a:ext cx="17290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V(1)=…</a:t>
              </a:r>
              <a:r>
                <a:rPr lang="zh-CN" altLang="en-US" dirty="0"/>
                <a:t> </a:t>
              </a:r>
              <a:r>
                <a:rPr lang="en-US" altLang="zh-CN" dirty="0"/>
                <a:t>OR…</a:t>
              </a:r>
            </a:p>
          </p:txBody>
        </p:sp>
        <p:sp>
          <p:nvSpPr>
            <p:cNvPr id="12" name="文本框 11">
              <a:extLst>
                <a:ext uri="{FF2B5EF4-FFF2-40B4-BE49-F238E27FC236}">
                  <a16:creationId xmlns="" xmlns:a16="http://schemas.microsoft.com/office/drawing/2014/main" id="{A7A14003-2110-6EFA-8894-65587658EED2}"/>
                </a:ext>
              </a:extLst>
            </p:cNvPr>
            <p:cNvSpPr txBox="1"/>
            <p:nvPr/>
          </p:nvSpPr>
          <p:spPr>
            <a:xfrm>
              <a:off x="6242927" y="4147748"/>
              <a:ext cx="17290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V(2)=…</a:t>
              </a:r>
              <a:r>
                <a:rPr lang="zh-CN" altLang="en-US" dirty="0"/>
                <a:t> </a:t>
              </a:r>
              <a:r>
                <a:rPr lang="en-US" altLang="zh-CN" dirty="0"/>
                <a:t>OR…</a:t>
              </a:r>
            </a:p>
          </p:txBody>
        </p:sp>
        <p:sp>
          <p:nvSpPr>
            <p:cNvPr id="19" name="右大括号 18">
              <a:extLst>
                <a:ext uri="{FF2B5EF4-FFF2-40B4-BE49-F238E27FC236}">
                  <a16:creationId xmlns="" xmlns:a16="http://schemas.microsoft.com/office/drawing/2014/main" id="{1C358844-923F-C1A7-E1E9-1EC00806E4C9}"/>
                </a:ext>
              </a:extLst>
            </p:cNvPr>
            <p:cNvSpPr/>
            <p:nvPr/>
          </p:nvSpPr>
          <p:spPr bwMode="auto">
            <a:xfrm rot="5400000">
              <a:off x="6874928" y="3471420"/>
              <a:ext cx="338553" cy="1135528"/>
            </a:xfrm>
            <a:prstGeom prst="rightBrac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ctr" anchorCtr="0" compatLnSpc="1"/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" name="右大括号 23">
              <a:extLst>
                <a:ext uri="{FF2B5EF4-FFF2-40B4-BE49-F238E27FC236}">
                  <a16:creationId xmlns="" xmlns:a16="http://schemas.microsoft.com/office/drawing/2014/main" id="{7508FB60-0DC9-56DE-EF65-9EF9CD9A5FBC}"/>
                </a:ext>
              </a:extLst>
            </p:cNvPr>
            <p:cNvSpPr/>
            <p:nvPr/>
          </p:nvSpPr>
          <p:spPr bwMode="auto">
            <a:xfrm rot="5400000">
              <a:off x="1322269" y="5026400"/>
              <a:ext cx="338553" cy="1024436"/>
            </a:xfrm>
            <a:prstGeom prst="rightBrac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ctr" anchorCtr="0" compatLnSpc="1"/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6" name="文本框 25">
              <a:extLst>
                <a:ext uri="{FF2B5EF4-FFF2-40B4-BE49-F238E27FC236}">
                  <a16:creationId xmlns="" xmlns:a16="http://schemas.microsoft.com/office/drawing/2014/main" id="{D5877DB5-9077-8FB7-3EFE-2DF6BD05AA21}"/>
                </a:ext>
              </a:extLst>
            </p:cNvPr>
            <p:cNvSpPr txBox="1"/>
            <p:nvPr/>
          </p:nvSpPr>
          <p:spPr>
            <a:xfrm>
              <a:off x="692426" y="5707895"/>
              <a:ext cx="17290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V(15)=…</a:t>
              </a:r>
              <a:r>
                <a:rPr lang="zh-CN" altLang="en-US" dirty="0"/>
                <a:t> </a:t>
              </a:r>
              <a:r>
                <a:rPr lang="en-US" altLang="zh-CN" dirty="0"/>
                <a:t>OR…</a:t>
              </a:r>
            </a:p>
          </p:txBody>
        </p:sp>
        <p:sp>
          <p:nvSpPr>
            <p:cNvPr id="27" name="文本框 26">
              <a:extLst>
                <a:ext uri="{FF2B5EF4-FFF2-40B4-BE49-F238E27FC236}">
                  <a16:creationId xmlns="" xmlns:a16="http://schemas.microsoft.com/office/drawing/2014/main" id="{682F9FC9-FC44-8858-D784-DFE4C97C4035}"/>
                </a:ext>
              </a:extLst>
            </p:cNvPr>
            <p:cNvSpPr txBox="1"/>
            <p:nvPr/>
          </p:nvSpPr>
          <p:spPr>
            <a:xfrm>
              <a:off x="1556960" y="5024308"/>
              <a:ext cx="17290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V(14)=…</a:t>
              </a:r>
              <a:r>
                <a:rPr lang="zh-CN" altLang="en-US" dirty="0"/>
                <a:t> </a:t>
              </a:r>
              <a:r>
                <a:rPr lang="en-US" altLang="zh-CN" dirty="0"/>
                <a:t>OR…</a:t>
              </a:r>
            </a:p>
          </p:txBody>
        </p:sp>
      </p:grpSp>
      <p:sp>
        <p:nvSpPr>
          <p:cNvPr id="37" name="文本框 36">
            <a:extLst>
              <a:ext uri="{FF2B5EF4-FFF2-40B4-BE49-F238E27FC236}">
                <a16:creationId xmlns="" xmlns:a16="http://schemas.microsoft.com/office/drawing/2014/main" id="{80BAD760-2E87-C5C8-D801-6C986485A252}"/>
              </a:ext>
            </a:extLst>
          </p:cNvPr>
          <p:cNvSpPr txBox="1"/>
          <p:nvPr/>
        </p:nvSpPr>
        <p:spPr>
          <a:xfrm>
            <a:off x="8031561" y="1080826"/>
            <a:ext cx="6885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a0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="" xmlns:a16="http://schemas.microsoft.com/office/drawing/2014/main" id="{035D534F-E385-A16E-6BFE-8B518A3EA1CF}"/>
              </a:ext>
            </a:extLst>
          </p:cNvPr>
          <p:cNvSpPr txBox="1"/>
          <p:nvPr/>
        </p:nvSpPr>
        <p:spPr>
          <a:xfrm>
            <a:off x="615046" y="1080826"/>
            <a:ext cx="8640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a15</a:t>
            </a:r>
          </a:p>
        </p:txBody>
      </p:sp>
      <p:grpSp>
        <p:nvGrpSpPr>
          <p:cNvPr id="33" name="组合 32">
            <a:extLst>
              <a:ext uri="{FF2B5EF4-FFF2-40B4-BE49-F238E27FC236}">
                <a16:creationId xmlns="" xmlns:a16="http://schemas.microsoft.com/office/drawing/2014/main" id="{69E32155-8182-3811-B484-0184519FF329}"/>
              </a:ext>
            </a:extLst>
          </p:cNvPr>
          <p:cNvGrpSpPr/>
          <p:nvPr/>
        </p:nvGrpSpPr>
        <p:grpSpPr>
          <a:xfrm>
            <a:off x="555482" y="2348925"/>
            <a:ext cx="8033036" cy="338554"/>
            <a:chOff x="251702" y="2348925"/>
            <a:chExt cx="8033036" cy="338554"/>
          </a:xfrm>
        </p:grpSpPr>
        <p:sp>
          <p:nvSpPr>
            <p:cNvPr id="3" name="文本框 2">
              <a:extLst>
                <a:ext uri="{FF2B5EF4-FFF2-40B4-BE49-F238E27FC236}">
                  <a16:creationId xmlns="" xmlns:a16="http://schemas.microsoft.com/office/drawing/2014/main" id="{64880061-48F5-2A94-D1B3-4904F2141FF2}"/>
                </a:ext>
              </a:extLst>
            </p:cNvPr>
            <p:cNvSpPr txBox="1"/>
            <p:nvPr/>
          </p:nvSpPr>
          <p:spPr>
            <a:xfrm>
              <a:off x="251702" y="2348925"/>
              <a:ext cx="7200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1111</a:t>
              </a:r>
              <a:endParaRPr lang="zh-CN" altLang="en-US" dirty="0"/>
            </a:p>
          </p:txBody>
        </p:sp>
        <p:grpSp>
          <p:nvGrpSpPr>
            <p:cNvPr id="32" name="组合 31">
              <a:extLst>
                <a:ext uri="{FF2B5EF4-FFF2-40B4-BE49-F238E27FC236}">
                  <a16:creationId xmlns="" xmlns:a16="http://schemas.microsoft.com/office/drawing/2014/main" id="{8C8150B1-58A6-C247-DCD9-E837A93E21F9}"/>
                </a:ext>
              </a:extLst>
            </p:cNvPr>
            <p:cNvGrpSpPr/>
            <p:nvPr/>
          </p:nvGrpSpPr>
          <p:grpSpPr>
            <a:xfrm>
              <a:off x="1187766" y="2348925"/>
              <a:ext cx="7096972" cy="338554"/>
              <a:chOff x="1187766" y="2348925"/>
              <a:chExt cx="7096972" cy="338554"/>
            </a:xfrm>
          </p:grpSpPr>
          <p:sp>
            <p:nvSpPr>
              <p:cNvPr id="4" name="文本框 3">
                <a:extLst>
                  <a:ext uri="{FF2B5EF4-FFF2-40B4-BE49-F238E27FC236}">
                    <a16:creationId xmlns="" xmlns:a16="http://schemas.microsoft.com/office/drawing/2014/main" id="{AB6C1EEC-0FA2-75EF-1085-0B7260A94D51}"/>
                  </a:ext>
                </a:extLst>
              </p:cNvPr>
              <p:cNvSpPr txBox="1"/>
              <p:nvPr/>
            </p:nvSpPr>
            <p:spPr>
              <a:xfrm>
                <a:off x="1187766" y="2348925"/>
                <a:ext cx="72005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1110</a:t>
                </a:r>
                <a:endParaRPr lang="zh-CN" altLang="en-US" dirty="0"/>
              </a:p>
            </p:txBody>
          </p:sp>
          <p:sp>
            <p:nvSpPr>
              <p:cNvPr id="5" name="文本框 4">
                <a:extLst>
                  <a:ext uri="{FF2B5EF4-FFF2-40B4-BE49-F238E27FC236}">
                    <a16:creationId xmlns="" xmlns:a16="http://schemas.microsoft.com/office/drawing/2014/main" id="{44E943D2-4483-C093-4EE6-81C691B7B06A}"/>
                  </a:ext>
                </a:extLst>
              </p:cNvPr>
              <p:cNvSpPr txBox="1"/>
              <p:nvPr/>
            </p:nvSpPr>
            <p:spPr>
              <a:xfrm>
                <a:off x="2051826" y="2348925"/>
                <a:ext cx="72005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rgbClr val="FF0000"/>
                    </a:solidFill>
                    <a:highlight>
                      <a:srgbClr val="FFFF00"/>
                    </a:highlight>
                  </a:rPr>
                  <a:t>1101</a:t>
                </a:r>
                <a:endParaRPr lang="zh-CN" altLang="en-US" dirty="0">
                  <a:solidFill>
                    <a:srgbClr val="FF0000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6" name="文本框 5">
                <a:extLst>
                  <a:ext uri="{FF2B5EF4-FFF2-40B4-BE49-F238E27FC236}">
                    <a16:creationId xmlns="" xmlns:a16="http://schemas.microsoft.com/office/drawing/2014/main" id="{A575D49B-8B23-CD9B-119F-D7EA3874A8C4}"/>
                  </a:ext>
                </a:extLst>
              </p:cNvPr>
              <p:cNvSpPr txBox="1"/>
              <p:nvPr/>
            </p:nvSpPr>
            <p:spPr>
              <a:xfrm>
                <a:off x="5764564" y="2348925"/>
                <a:ext cx="72005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0010</a:t>
                </a:r>
                <a:endParaRPr lang="zh-CN" altLang="en-US" dirty="0"/>
              </a:p>
            </p:txBody>
          </p:sp>
          <p:sp>
            <p:nvSpPr>
              <p:cNvPr id="7" name="文本框 6">
                <a:extLst>
                  <a:ext uri="{FF2B5EF4-FFF2-40B4-BE49-F238E27FC236}">
                    <a16:creationId xmlns="" xmlns:a16="http://schemas.microsoft.com/office/drawing/2014/main" id="{FC1CAF5E-04EB-4F8E-C3DA-292633CA7093}"/>
                  </a:ext>
                </a:extLst>
              </p:cNvPr>
              <p:cNvSpPr txBox="1"/>
              <p:nvPr/>
            </p:nvSpPr>
            <p:spPr>
              <a:xfrm>
                <a:off x="6700628" y="2348925"/>
                <a:ext cx="72005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0001</a:t>
                </a:r>
                <a:endParaRPr lang="zh-CN" altLang="en-US" dirty="0"/>
              </a:p>
            </p:txBody>
          </p:sp>
          <p:sp>
            <p:nvSpPr>
              <p:cNvPr id="8" name="文本框 7">
                <a:extLst>
                  <a:ext uri="{FF2B5EF4-FFF2-40B4-BE49-F238E27FC236}">
                    <a16:creationId xmlns="" xmlns:a16="http://schemas.microsoft.com/office/drawing/2014/main" id="{ADE238DE-DFA9-22F6-B5EE-2EB2B1E773BA}"/>
                  </a:ext>
                </a:extLst>
              </p:cNvPr>
              <p:cNvSpPr txBox="1"/>
              <p:nvPr/>
            </p:nvSpPr>
            <p:spPr>
              <a:xfrm>
                <a:off x="7564688" y="2348925"/>
                <a:ext cx="72005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0000</a:t>
                </a:r>
                <a:endParaRPr lang="zh-CN" altLang="en-US" dirty="0"/>
              </a:p>
            </p:txBody>
          </p:sp>
          <p:sp>
            <p:nvSpPr>
              <p:cNvPr id="18" name="文本框 17">
                <a:extLst>
                  <a:ext uri="{FF2B5EF4-FFF2-40B4-BE49-F238E27FC236}">
                    <a16:creationId xmlns="" xmlns:a16="http://schemas.microsoft.com/office/drawing/2014/main" id="{5550C803-8B22-2AC5-115E-FE3300935601}"/>
                  </a:ext>
                </a:extLst>
              </p:cNvPr>
              <p:cNvSpPr txBox="1"/>
              <p:nvPr/>
            </p:nvSpPr>
            <p:spPr>
              <a:xfrm>
                <a:off x="3964440" y="2348925"/>
                <a:ext cx="72005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……</a:t>
                </a:r>
                <a:endParaRPr lang="zh-CN" altLang="en-US" dirty="0"/>
              </a:p>
            </p:txBody>
          </p:sp>
        </p:grpSp>
      </p:grpSp>
      <p:sp>
        <p:nvSpPr>
          <p:cNvPr id="39" name="文本框 38">
            <a:extLst>
              <a:ext uri="{FF2B5EF4-FFF2-40B4-BE49-F238E27FC236}">
                <a16:creationId xmlns="" xmlns:a16="http://schemas.microsoft.com/office/drawing/2014/main" id="{641B75C5-274B-7359-492D-9704D1500CCB}"/>
              </a:ext>
            </a:extLst>
          </p:cNvPr>
          <p:cNvSpPr txBox="1"/>
          <p:nvPr/>
        </p:nvSpPr>
        <p:spPr>
          <a:xfrm>
            <a:off x="1440097" y="3367176"/>
            <a:ext cx="32432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</a:rPr>
              <a:t>v</a:t>
            </a:r>
            <a:r>
              <a:rPr lang="zh-CN" altLang="en-US" dirty="0">
                <a:solidFill>
                  <a:srgbClr val="00B050"/>
                </a:solidFill>
              </a:rPr>
              <a:t>‘</a:t>
            </a:r>
            <a:r>
              <a:rPr lang="en-US" altLang="zh-CN" dirty="0">
                <a:solidFill>
                  <a:srgbClr val="00B050"/>
                </a:solidFill>
              </a:rPr>
              <a:t> </a:t>
            </a:r>
            <a:r>
              <a:rPr lang="zh-CN" altLang="en-US" dirty="0">
                <a:solidFill>
                  <a:srgbClr val="00B050"/>
                </a:solidFill>
              </a:rPr>
              <a:t>（</a:t>
            </a:r>
            <a:r>
              <a:rPr lang="en-US" altLang="zh-CN" dirty="0" err="1">
                <a:solidFill>
                  <a:srgbClr val="00B050"/>
                </a:solidFill>
              </a:rPr>
              <a:t>i</a:t>
            </a:r>
            <a:r>
              <a:rPr lang="zh-CN" altLang="en-US" dirty="0">
                <a:solidFill>
                  <a:srgbClr val="00B050"/>
                </a:solidFill>
              </a:rPr>
              <a:t>）</a:t>
            </a:r>
            <a:r>
              <a:rPr lang="en-US" altLang="zh-CN" dirty="0"/>
              <a:t>= </a:t>
            </a:r>
            <a:r>
              <a:rPr lang="pl-PL" altLang="zh-CN" dirty="0"/>
              <a:t>Mux(hotIn(i), i.U, 0.U) </a:t>
            </a:r>
            <a:endParaRPr lang="en-US" altLang="zh-CN" dirty="0"/>
          </a:p>
        </p:txBody>
      </p:sp>
      <p:grpSp>
        <p:nvGrpSpPr>
          <p:cNvPr id="64" name="组合 63">
            <a:extLst>
              <a:ext uri="{FF2B5EF4-FFF2-40B4-BE49-F238E27FC236}">
                <a16:creationId xmlns="" xmlns:a16="http://schemas.microsoft.com/office/drawing/2014/main" id="{553424AA-1619-465E-E505-CB3C4216E93D}"/>
              </a:ext>
            </a:extLst>
          </p:cNvPr>
          <p:cNvGrpSpPr/>
          <p:nvPr/>
        </p:nvGrpSpPr>
        <p:grpSpPr>
          <a:xfrm>
            <a:off x="627486" y="2026245"/>
            <a:ext cx="8247393" cy="3336617"/>
            <a:chOff x="627486" y="2026245"/>
            <a:chExt cx="8247393" cy="3336617"/>
          </a:xfrm>
        </p:grpSpPr>
        <p:sp>
          <p:nvSpPr>
            <p:cNvPr id="29" name="文本框 28">
              <a:extLst>
                <a:ext uri="{FF2B5EF4-FFF2-40B4-BE49-F238E27FC236}">
                  <a16:creationId xmlns="" xmlns:a16="http://schemas.microsoft.com/office/drawing/2014/main" id="{FACF2DD8-F2E0-F88E-3C63-2607F4F77EBD}"/>
                </a:ext>
              </a:extLst>
            </p:cNvPr>
            <p:cNvSpPr txBox="1"/>
            <p:nvPr/>
          </p:nvSpPr>
          <p:spPr>
            <a:xfrm>
              <a:off x="6880166" y="2890757"/>
              <a:ext cx="8640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00B050"/>
                  </a:solidFill>
                </a:rPr>
                <a:t>Mux()</a:t>
              </a:r>
            </a:p>
          </p:txBody>
        </p:sp>
        <p:sp>
          <p:nvSpPr>
            <p:cNvPr id="30" name="文本框 29">
              <a:extLst>
                <a:ext uri="{FF2B5EF4-FFF2-40B4-BE49-F238E27FC236}">
                  <a16:creationId xmlns="" xmlns:a16="http://schemas.microsoft.com/office/drawing/2014/main" id="{9FEB1823-0EC4-A17F-E9E5-EC6B04D4A5FB}"/>
                </a:ext>
              </a:extLst>
            </p:cNvPr>
            <p:cNvSpPr txBox="1"/>
            <p:nvPr/>
          </p:nvSpPr>
          <p:spPr>
            <a:xfrm>
              <a:off x="6086213" y="3497656"/>
              <a:ext cx="8640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00B050"/>
                  </a:solidFill>
                </a:rPr>
                <a:t>Mux()</a:t>
              </a:r>
            </a:p>
          </p:txBody>
        </p:sp>
        <p:sp>
          <p:nvSpPr>
            <p:cNvPr id="28" name="文本框 27">
              <a:extLst>
                <a:ext uri="{FF2B5EF4-FFF2-40B4-BE49-F238E27FC236}">
                  <a16:creationId xmlns="" xmlns:a16="http://schemas.microsoft.com/office/drawing/2014/main" id="{302A787B-8736-2D19-BE7A-A52C50418224}"/>
                </a:ext>
              </a:extLst>
            </p:cNvPr>
            <p:cNvSpPr txBox="1"/>
            <p:nvPr/>
          </p:nvSpPr>
          <p:spPr>
            <a:xfrm>
              <a:off x="3963279" y="4215196"/>
              <a:ext cx="7200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……</a:t>
              </a:r>
              <a:endParaRPr lang="zh-CN" altLang="en-US" dirty="0"/>
            </a:p>
          </p:txBody>
        </p:sp>
        <p:sp>
          <p:nvSpPr>
            <p:cNvPr id="31" name="文本框 30">
              <a:extLst>
                <a:ext uri="{FF2B5EF4-FFF2-40B4-BE49-F238E27FC236}">
                  <a16:creationId xmlns="" xmlns:a16="http://schemas.microsoft.com/office/drawing/2014/main" id="{C7FBA863-11C6-4F16-C35E-FC3321B7EE45}"/>
                </a:ext>
              </a:extLst>
            </p:cNvPr>
            <p:cNvSpPr txBox="1"/>
            <p:nvPr/>
          </p:nvSpPr>
          <p:spPr>
            <a:xfrm>
              <a:off x="627486" y="5024308"/>
              <a:ext cx="8640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00B050"/>
                  </a:solidFill>
                </a:rPr>
                <a:t>Mux()</a:t>
              </a:r>
            </a:p>
          </p:txBody>
        </p:sp>
        <p:sp>
          <p:nvSpPr>
            <p:cNvPr id="41" name="文本框 40">
              <a:extLst>
                <a:ext uri="{FF2B5EF4-FFF2-40B4-BE49-F238E27FC236}">
                  <a16:creationId xmlns="" xmlns:a16="http://schemas.microsoft.com/office/drawing/2014/main" id="{AD732169-342F-8183-01CA-1A5A7193F6E9}"/>
                </a:ext>
              </a:extLst>
            </p:cNvPr>
            <p:cNvSpPr txBox="1"/>
            <p:nvPr/>
          </p:nvSpPr>
          <p:spPr>
            <a:xfrm>
              <a:off x="1101660" y="2026245"/>
              <a:ext cx="77732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0	0	</a:t>
              </a:r>
              <a:r>
                <a:rPr lang="en-US" altLang="zh-CN" dirty="0">
                  <a:solidFill>
                    <a:srgbClr val="FF0000"/>
                  </a:solidFill>
                  <a:highlight>
                    <a:srgbClr val="FFFF00"/>
                  </a:highlight>
                </a:rPr>
                <a:t>0</a:t>
              </a:r>
              <a:r>
                <a:rPr lang="en-US" altLang="zh-CN" dirty="0"/>
                <a:t>		……		0	0	0   </a:t>
              </a:r>
              <a:endParaRPr lang="zh-CN" altLang="en-US" dirty="0"/>
            </a:p>
          </p:txBody>
        </p:sp>
        <p:cxnSp>
          <p:nvCxnSpPr>
            <p:cNvPr id="48" name="直接箭头连接符 47">
              <a:extLst>
                <a:ext uri="{FF2B5EF4-FFF2-40B4-BE49-F238E27FC236}">
                  <a16:creationId xmlns="" xmlns:a16="http://schemas.microsoft.com/office/drawing/2014/main" id="{D61C2143-6F62-927C-C8D8-AB881E831D4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292427" y="2568714"/>
              <a:ext cx="19769" cy="38208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triangle"/>
            </a:ln>
          </p:spPr>
        </p:cxnSp>
        <p:cxnSp>
          <p:nvCxnSpPr>
            <p:cNvPr id="51" name="直接箭头连接符 50">
              <a:extLst>
                <a:ext uri="{FF2B5EF4-FFF2-40B4-BE49-F238E27FC236}">
                  <a16:creationId xmlns="" xmlns:a16="http://schemas.microsoft.com/office/drawing/2014/main" id="{FEF25C58-F510-7EFF-0094-CA2662E012D9}"/>
                </a:ext>
              </a:extLst>
            </p:cNvPr>
            <p:cNvCxnSpPr/>
            <p:nvPr/>
          </p:nvCxnSpPr>
          <p:spPr bwMode="auto">
            <a:xfrm flipH="1">
              <a:off x="7364433" y="2365633"/>
              <a:ext cx="288021" cy="58516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triangle"/>
            </a:ln>
          </p:spPr>
        </p:cxnSp>
        <p:cxnSp>
          <p:nvCxnSpPr>
            <p:cNvPr id="53" name="直接箭头连接符 52">
              <a:extLst>
                <a:ext uri="{FF2B5EF4-FFF2-40B4-BE49-F238E27FC236}">
                  <a16:creationId xmlns="" xmlns:a16="http://schemas.microsoft.com/office/drawing/2014/main" id="{57206E43-035B-499A-238B-AD5BC073C7B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376129" y="2580814"/>
              <a:ext cx="24223" cy="93760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triangle"/>
            </a:ln>
          </p:spPr>
        </p:cxnSp>
        <p:cxnSp>
          <p:nvCxnSpPr>
            <p:cNvPr id="54" name="直接箭头连接符 53">
              <a:extLst>
                <a:ext uri="{FF2B5EF4-FFF2-40B4-BE49-F238E27FC236}">
                  <a16:creationId xmlns="" xmlns:a16="http://schemas.microsoft.com/office/drawing/2014/main" id="{0D100B94-7D96-3DF8-2986-DAF2AE73BE7E}"/>
                </a:ext>
              </a:extLst>
            </p:cNvPr>
            <p:cNvCxnSpPr>
              <a:cxnSpLocks/>
              <a:endCxn id="30" idx="0"/>
            </p:cNvCxnSpPr>
            <p:nvPr/>
          </p:nvCxnSpPr>
          <p:spPr bwMode="auto">
            <a:xfrm flipH="1">
              <a:off x="6518243" y="2486969"/>
              <a:ext cx="217913" cy="101068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triangle"/>
            </a:ln>
          </p:spPr>
        </p:cxnSp>
        <p:cxnSp>
          <p:nvCxnSpPr>
            <p:cNvPr id="58" name="直接箭头连接符 57">
              <a:extLst>
                <a:ext uri="{FF2B5EF4-FFF2-40B4-BE49-F238E27FC236}">
                  <a16:creationId xmlns="" xmlns:a16="http://schemas.microsoft.com/office/drawing/2014/main" id="{7611551A-B0EA-D4DD-9B6E-69D8A7C88F4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845398" y="2580814"/>
              <a:ext cx="69160" cy="24356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triangle"/>
            </a:ln>
          </p:spPr>
        </p:cxnSp>
        <p:cxnSp>
          <p:nvCxnSpPr>
            <p:cNvPr id="59" name="直接箭头连接符 58">
              <a:extLst>
                <a:ext uri="{FF2B5EF4-FFF2-40B4-BE49-F238E27FC236}">
                  <a16:creationId xmlns="" xmlns:a16="http://schemas.microsoft.com/office/drawing/2014/main" id="{03B28B43-34CA-ED1B-D428-53EDE6D63CAE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941625" y="2486969"/>
              <a:ext cx="263800" cy="252944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triangle"/>
            </a:ln>
          </p:spPr>
        </p:cxnSp>
      </p:grpSp>
    </p:spTree>
    <p:extLst>
      <p:ext uri="{BB962C8B-B14F-4D97-AF65-F5344CB8AC3E}">
        <p14:creationId xmlns:p14="http://schemas.microsoft.com/office/powerpoint/2010/main" val="4164005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>
            <a:extLst>
              <a:ext uri="{FF2B5EF4-FFF2-40B4-BE49-F238E27FC236}">
                <a16:creationId xmlns="" xmlns:a16="http://schemas.microsoft.com/office/drawing/2014/main" id="{95886AEA-D8DE-3F22-3CF4-FA606CFF0E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725" y="332785"/>
            <a:ext cx="5184360" cy="648045"/>
          </a:xfrm>
        </p:spPr>
        <p:txBody>
          <a:bodyPr/>
          <a:lstStyle/>
          <a:p>
            <a:r>
              <a:rPr lang="zh-CN" altLang="en-US" dirty="0"/>
              <a:t>仲裁器</a:t>
            </a:r>
            <a:r>
              <a:rPr lang="en-US" altLang="zh-CN" dirty="0"/>
              <a:t>Arbiter</a:t>
            </a:r>
            <a:r>
              <a:rPr lang="zh-CN" altLang="en-US" dirty="0"/>
              <a:t>设计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FF0749AD-18D7-F586-F2EB-312920247256}"/>
              </a:ext>
            </a:extLst>
          </p:cNvPr>
          <p:cNvSpPr txBox="1"/>
          <p:nvPr/>
        </p:nvSpPr>
        <p:spPr>
          <a:xfrm>
            <a:off x="6105812" y="2644992"/>
            <a:ext cx="260630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0" i="0" u="none" strike="noStrike" baseline="0" dirty="0">
                <a:latin typeface="NimbusRomNo9L-Regu"/>
              </a:rPr>
              <a:t>A symbol for a 4-bit arbiter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2310710B-2596-807A-0C81-3734DCC5B2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5622" y="883982"/>
            <a:ext cx="2681126" cy="1614839"/>
          </a:xfrm>
          <a:prstGeom prst="rect">
            <a:avLst/>
          </a:prstGeom>
        </p:spPr>
      </p:pic>
      <p:sp>
        <p:nvSpPr>
          <p:cNvPr id="8" name="内容占位符 2">
            <a:extLst>
              <a:ext uri="{FF2B5EF4-FFF2-40B4-BE49-F238E27FC236}">
                <a16:creationId xmlns="" xmlns:a16="http://schemas.microsoft.com/office/drawing/2014/main" id="{DF8F4F9B-8491-2AB6-CC91-499088928C4A}"/>
              </a:ext>
            </a:extLst>
          </p:cNvPr>
          <p:cNvSpPr txBox="1">
            <a:spLocks/>
          </p:cNvSpPr>
          <p:nvPr/>
        </p:nvSpPr>
        <p:spPr>
          <a:xfrm>
            <a:off x="684530" y="1125857"/>
            <a:ext cx="4535515" cy="151108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altLang="en-US" sz="2400" kern="0" dirty="0"/>
              <a:t>仲裁方法：</a:t>
            </a:r>
            <a:endParaRPr lang="en-US" altLang="zh-CN" sz="2400" kern="0" dirty="0"/>
          </a:p>
          <a:p>
            <a:pPr lvl="1"/>
            <a:r>
              <a:rPr lang="zh-CN" altLang="en-US" sz="2000" kern="0" dirty="0"/>
              <a:t>编号小的优先级高</a:t>
            </a:r>
            <a:endParaRPr lang="en-US" altLang="zh-CN" sz="2000" kern="0" dirty="0"/>
          </a:p>
          <a:p>
            <a:pPr lvl="1"/>
            <a:r>
              <a:rPr lang="en-US" altLang="zh-CN" sz="1800" b="0" i="0" u="none" strike="noStrike" baseline="0" dirty="0">
                <a:latin typeface="NimbusRomNo9L-Regu"/>
              </a:rPr>
              <a:t>(</a:t>
            </a:r>
            <a:r>
              <a:rPr lang="en-US" altLang="zh-CN" sz="1800" b="0" i="0" u="none" strike="noStrike" baseline="0" dirty="0">
                <a:latin typeface="txtt"/>
              </a:rPr>
              <a:t>r3</a:t>
            </a:r>
            <a:r>
              <a:rPr lang="en-US" altLang="zh-CN" sz="1800" b="0" i="0" u="none" strike="noStrike" baseline="0" dirty="0">
                <a:latin typeface="NimbusRomNo9L-Regu"/>
              </a:rPr>
              <a:t>–</a:t>
            </a:r>
            <a:r>
              <a:rPr lang="en-US" altLang="zh-CN" sz="1800" b="0" i="0" u="none" strike="noStrike" baseline="0" dirty="0">
                <a:latin typeface="txtt"/>
              </a:rPr>
              <a:t>r0</a:t>
            </a:r>
            <a:r>
              <a:rPr lang="en-US" altLang="zh-CN" sz="1800" b="0" i="0" u="none" strike="noStrike" baseline="0" dirty="0">
                <a:latin typeface="NimbusRomNo9L-Regu"/>
              </a:rPr>
              <a:t>)</a:t>
            </a:r>
            <a:r>
              <a:rPr lang="en-US" altLang="zh-CN" sz="2000" b="0" i="0" u="none" strike="noStrike" kern="0" baseline="0" dirty="0">
                <a:latin typeface="NimbusRomNo9L-Regu"/>
              </a:rPr>
              <a:t>=0101</a:t>
            </a:r>
            <a:r>
              <a:rPr lang="zh-CN" altLang="en-US" sz="2000" b="0" i="0" u="none" strike="noStrike" kern="0" baseline="0" dirty="0">
                <a:latin typeface="NimbusRomNo9L-Regu"/>
              </a:rPr>
              <a:t>时，</a:t>
            </a:r>
            <a:r>
              <a:rPr lang="en-US" altLang="zh-CN" sz="2000" b="0" i="0" u="none" strike="noStrike" kern="0" baseline="0" dirty="0">
                <a:latin typeface="NimbusRomNo9L-Regu"/>
              </a:rPr>
              <a:t>(g3–g0)=0001</a:t>
            </a:r>
            <a:endParaRPr lang="en-US" altLang="zh-CN" sz="2000" kern="0" dirty="0"/>
          </a:p>
        </p:txBody>
      </p:sp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4058DAA8-AE7B-DEB1-47E2-03A562B90475}"/>
              </a:ext>
            </a:extLst>
          </p:cNvPr>
          <p:cNvSpPr txBox="1"/>
          <p:nvPr/>
        </p:nvSpPr>
        <p:spPr>
          <a:xfrm>
            <a:off x="684530" y="2524120"/>
            <a:ext cx="6408445" cy="40010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dirty="0" err="1"/>
              <a:t>val</a:t>
            </a:r>
            <a:r>
              <a:rPr lang="en-US" altLang="zh-CN" sz="1800" dirty="0"/>
              <a:t> grant = </a:t>
            </a:r>
            <a:r>
              <a:rPr lang="en-US" altLang="zh-CN" sz="1800" dirty="0" err="1"/>
              <a:t>VecInit</a:t>
            </a:r>
            <a:r>
              <a:rPr lang="en-US" altLang="zh-CN" sz="1800" dirty="0"/>
              <a:t>(</a:t>
            </a:r>
            <a:r>
              <a:rPr lang="en-US" altLang="zh-CN" sz="1800" dirty="0" err="1"/>
              <a:t>false.B</a:t>
            </a:r>
            <a:r>
              <a:rPr lang="en-US" altLang="zh-CN" sz="1800" dirty="0"/>
              <a:t>, </a:t>
            </a:r>
            <a:r>
              <a:rPr lang="en-US" altLang="zh-CN" sz="1800" dirty="0" err="1"/>
              <a:t>false.B</a:t>
            </a:r>
            <a:r>
              <a:rPr lang="en-US" altLang="zh-CN" sz="1800" dirty="0"/>
              <a:t>, </a:t>
            </a:r>
            <a:r>
              <a:rPr lang="en-US" altLang="zh-CN" sz="1800" dirty="0" err="1"/>
              <a:t>false.B</a:t>
            </a:r>
            <a:r>
              <a:rPr lang="en-US" altLang="zh-CN" sz="1800" dirty="0"/>
              <a:t>, </a:t>
            </a:r>
            <a:r>
              <a:rPr lang="en-US" altLang="zh-CN" sz="1800" dirty="0" err="1"/>
              <a:t>false.B</a:t>
            </a:r>
            <a:r>
              <a:rPr lang="en-US" altLang="zh-CN" sz="1800" dirty="0"/>
              <a:t>)</a:t>
            </a:r>
          </a:p>
          <a:p>
            <a:pPr algn="l"/>
            <a:r>
              <a:rPr lang="en-US" altLang="zh-CN" sz="1800" dirty="0" err="1"/>
              <a:t>val</a:t>
            </a:r>
            <a:r>
              <a:rPr lang="en-US" altLang="zh-CN" sz="1800" dirty="0"/>
              <a:t> </a:t>
            </a:r>
            <a:r>
              <a:rPr lang="en-US" altLang="zh-CN" sz="1800" dirty="0" err="1"/>
              <a:t>notGranted</a:t>
            </a:r>
            <a:r>
              <a:rPr lang="en-US" altLang="zh-CN" sz="1800" dirty="0"/>
              <a:t> = </a:t>
            </a:r>
            <a:r>
              <a:rPr lang="en-US" altLang="zh-CN" sz="1800" dirty="0" err="1"/>
              <a:t>VecInit</a:t>
            </a:r>
            <a:r>
              <a:rPr lang="en-US" altLang="zh-CN" sz="1800" dirty="0"/>
              <a:t>(</a:t>
            </a:r>
            <a:r>
              <a:rPr lang="en-US" altLang="zh-CN" sz="1800" dirty="0" err="1"/>
              <a:t>false.B</a:t>
            </a:r>
            <a:r>
              <a:rPr lang="en-US" altLang="zh-CN" sz="1800" dirty="0"/>
              <a:t>, </a:t>
            </a:r>
            <a:r>
              <a:rPr lang="en-US" altLang="zh-CN" sz="1800" dirty="0" err="1"/>
              <a:t>false.B</a:t>
            </a:r>
            <a:r>
              <a:rPr lang="en-US" altLang="zh-CN" sz="1800" dirty="0"/>
              <a:t>, </a:t>
            </a:r>
            <a:r>
              <a:rPr lang="en-US" altLang="zh-CN" sz="1800" dirty="0" err="1"/>
              <a:t>false.B</a:t>
            </a:r>
            <a:r>
              <a:rPr lang="en-US" altLang="zh-CN" sz="1800" dirty="0"/>
              <a:t>)</a:t>
            </a:r>
          </a:p>
          <a:p>
            <a:pPr algn="l"/>
            <a:endParaRPr lang="en-US" altLang="zh-CN" sz="1800" dirty="0"/>
          </a:p>
          <a:p>
            <a:pPr algn="l"/>
            <a:r>
              <a:rPr lang="en-US" altLang="zh-CN" sz="1800" dirty="0"/>
              <a:t>grant(0) := request(0)</a:t>
            </a:r>
          </a:p>
          <a:p>
            <a:pPr algn="l"/>
            <a:r>
              <a:rPr lang="en-US" altLang="zh-CN" sz="1800" dirty="0" err="1"/>
              <a:t>notGranted</a:t>
            </a:r>
            <a:r>
              <a:rPr lang="en-US" altLang="zh-CN" sz="1800" dirty="0"/>
              <a:t>(0) := !grant(0)</a:t>
            </a:r>
          </a:p>
          <a:p>
            <a:pPr algn="l"/>
            <a:endParaRPr lang="en-US" altLang="zh-CN" sz="1800" dirty="0"/>
          </a:p>
          <a:p>
            <a:pPr algn="l"/>
            <a:r>
              <a:rPr lang="en-US" altLang="zh-CN" sz="1800" dirty="0"/>
              <a:t>grant(1) := request(1) &amp;&amp; </a:t>
            </a:r>
            <a:r>
              <a:rPr lang="en-US" altLang="zh-CN" sz="1800" dirty="0" err="1"/>
              <a:t>notGranted</a:t>
            </a:r>
            <a:r>
              <a:rPr lang="en-US" altLang="zh-CN" sz="1800" dirty="0"/>
              <a:t>(0)</a:t>
            </a:r>
          </a:p>
          <a:p>
            <a:pPr algn="l"/>
            <a:r>
              <a:rPr lang="en-US" altLang="zh-CN" sz="1800" dirty="0" err="1"/>
              <a:t>notGranted</a:t>
            </a:r>
            <a:r>
              <a:rPr lang="en-US" altLang="zh-CN" sz="1800" dirty="0"/>
              <a:t>(1) := !grant(1) &amp;&amp; </a:t>
            </a:r>
            <a:r>
              <a:rPr lang="en-US" altLang="zh-CN" sz="1800" dirty="0" err="1"/>
              <a:t>notGranted</a:t>
            </a:r>
            <a:r>
              <a:rPr lang="en-US" altLang="zh-CN" sz="1800" dirty="0"/>
              <a:t>(0)</a:t>
            </a:r>
          </a:p>
          <a:p>
            <a:pPr algn="l"/>
            <a:endParaRPr lang="en-US" altLang="zh-CN" sz="1800" dirty="0"/>
          </a:p>
          <a:p>
            <a:pPr algn="l"/>
            <a:r>
              <a:rPr lang="en-US" altLang="zh-CN" sz="1800" dirty="0"/>
              <a:t>grant(2) := request(2) &amp;&amp; </a:t>
            </a:r>
            <a:r>
              <a:rPr lang="en-US" altLang="zh-CN" sz="1800" dirty="0" err="1"/>
              <a:t>notGranted</a:t>
            </a:r>
            <a:r>
              <a:rPr lang="en-US" altLang="zh-CN" sz="1800" dirty="0"/>
              <a:t>(1)</a:t>
            </a:r>
          </a:p>
          <a:p>
            <a:r>
              <a:rPr lang="en-US" altLang="zh-CN" sz="1800" dirty="0" err="1"/>
              <a:t>notGranted</a:t>
            </a:r>
            <a:r>
              <a:rPr lang="en-US" altLang="zh-CN" sz="1800" dirty="0"/>
              <a:t>(2) := !grant(2) &amp;&amp; </a:t>
            </a:r>
            <a:r>
              <a:rPr lang="en-US" altLang="zh-CN" sz="1800" dirty="0" err="1"/>
              <a:t>notGranted</a:t>
            </a:r>
            <a:r>
              <a:rPr lang="en-US" altLang="zh-CN" sz="1800" dirty="0"/>
              <a:t>(1)</a:t>
            </a:r>
          </a:p>
          <a:p>
            <a:pPr algn="l"/>
            <a:endParaRPr lang="en-US" altLang="zh-CN" sz="1800" dirty="0"/>
          </a:p>
          <a:p>
            <a:r>
              <a:rPr lang="en-US" altLang="zh-CN" sz="1800" dirty="0"/>
              <a:t>grant(3) := request(3) &amp;&amp; </a:t>
            </a:r>
            <a:r>
              <a:rPr lang="en-US" altLang="zh-CN" sz="1800" dirty="0" err="1"/>
              <a:t>notGranted</a:t>
            </a:r>
            <a:r>
              <a:rPr lang="en-US" altLang="zh-CN" sz="1800" dirty="0"/>
              <a:t>(2)</a:t>
            </a:r>
          </a:p>
          <a:p>
            <a:pPr algn="l"/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6430747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="" xmlns:a16="http://schemas.microsoft.com/office/drawing/2014/main" id="{31E34A43-07FF-7C13-8AC0-BAA8E21ECE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740" y="381979"/>
            <a:ext cx="2808195" cy="5907206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6" name="文本框 5">
            <a:extLst>
              <a:ext uri="{FF2B5EF4-FFF2-40B4-BE49-F238E27FC236}">
                <a16:creationId xmlns="" xmlns:a16="http://schemas.microsoft.com/office/drawing/2014/main" id="{E68EF297-718A-3045-00A5-438C245C3D6B}"/>
              </a:ext>
            </a:extLst>
          </p:cNvPr>
          <p:cNvSpPr txBox="1"/>
          <p:nvPr/>
        </p:nvSpPr>
        <p:spPr>
          <a:xfrm>
            <a:off x="3923955" y="1811636"/>
            <a:ext cx="4798636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2000" b="0" i="0" u="none" strike="noStrike" baseline="0" dirty="0">
                <a:latin typeface="txtt"/>
              </a:rPr>
              <a:t>小规模时，等效描述</a:t>
            </a:r>
            <a:endParaRPr lang="en-US" altLang="zh-CN" sz="2000" b="0" i="0" u="none" strike="noStrike" baseline="0" dirty="0">
              <a:latin typeface="txtt"/>
            </a:endParaRPr>
          </a:p>
          <a:p>
            <a:pPr algn="l"/>
            <a:r>
              <a:rPr lang="zh-CN" altLang="en-US" sz="2000" b="0" i="0" u="none" strike="noStrike" baseline="0" dirty="0">
                <a:latin typeface="txtt"/>
              </a:rPr>
              <a:t>（下面是</a:t>
            </a:r>
            <a:r>
              <a:rPr lang="en-US" altLang="zh-CN" sz="2000" dirty="0">
                <a:latin typeface="txtt"/>
              </a:rPr>
              <a:t>3</a:t>
            </a:r>
            <a:r>
              <a:rPr lang="zh-CN" altLang="en-US" sz="2000" dirty="0">
                <a:latin typeface="txtt"/>
              </a:rPr>
              <a:t>位优先编码，</a:t>
            </a:r>
            <a:r>
              <a:rPr lang="en-US" altLang="zh-CN" sz="2000" dirty="0">
                <a:latin typeface="txtt"/>
              </a:rPr>
              <a:t>4</a:t>
            </a:r>
            <a:r>
              <a:rPr lang="zh-CN" altLang="en-US" sz="2000" dirty="0">
                <a:latin typeface="txtt"/>
              </a:rPr>
              <a:t>位的需要</a:t>
            </a:r>
            <a:r>
              <a:rPr lang="en-US" altLang="zh-CN" sz="2000" dirty="0">
                <a:latin typeface="txtt"/>
              </a:rPr>
              <a:t>16</a:t>
            </a:r>
            <a:r>
              <a:rPr lang="zh-CN" altLang="en-US" sz="2000" dirty="0">
                <a:latin typeface="txtt"/>
              </a:rPr>
              <a:t>行</a:t>
            </a:r>
            <a:r>
              <a:rPr lang="zh-CN" altLang="en-US" sz="2000" b="0" i="0" u="none" strike="noStrike" baseline="0" dirty="0">
                <a:latin typeface="txtt"/>
              </a:rPr>
              <a:t>）</a:t>
            </a:r>
            <a:endParaRPr lang="en-US" altLang="zh-CN" sz="2000" b="0" i="0" u="none" strike="noStrike" baseline="0" dirty="0">
              <a:latin typeface="txtt"/>
            </a:endParaRPr>
          </a:p>
          <a:p>
            <a:pPr algn="l"/>
            <a:endParaRPr lang="en-US" altLang="zh-CN" sz="2000" b="0" i="0" u="none" strike="noStrike" baseline="0" dirty="0">
              <a:latin typeface="txtt"/>
            </a:endParaRPr>
          </a:p>
          <a:p>
            <a:pPr algn="l"/>
            <a:r>
              <a:rPr lang="pl-PL" altLang="zh-CN" sz="2000" dirty="0"/>
              <a:t>val grant = WireDefault("b0000".U(3.W))</a:t>
            </a:r>
          </a:p>
          <a:p>
            <a:pPr algn="l"/>
            <a:r>
              <a:rPr lang="en-US" altLang="zh-CN" sz="2000" dirty="0"/>
              <a:t>switch (request) {</a:t>
            </a:r>
          </a:p>
          <a:p>
            <a:pPr algn="l"/>
            <a:r>
              <a:rPr lang="nl-NL" altLang="zh-CN" sz="2000" dirty="0"/>
              <a:t>	is ("b000".U) { grant := "b000".U}</a:t>
            </a:r>
          </a:p>
          <a:p>
            <a:pPr algn="l"/>
            <a:r>
              <a:rPr lang="nl-NL" altLang="zh-CN" sz="2000" dirty="0"/>
              <a:t>	is ("b001".U) { grant := "b001".U}</a:t>
            </a:r>
          </a:p>
          <a:p>
            <a:pPr algn="l"/>
            <a:r>
              <a:rPr lang="en-US" altLang="zh-CN" sz="2000" dirty="0"/>
              <a:t>	is ("b010".U) { grant := "b010".U}</a:t>
            </a:r>
          </a:p>
          <a:p>
            <a:pPr algn="l"/>
            <a:r>
              <a:rPr lang="en-US" altLang="zh-CN" sz="2000" dirty="0"/>
              <a:t>	is ("b011".U) { grant := "b001".U}</a:t>
            </a:r>
          </a:p>
          <a:p>
            <a:pPr algn="l"/>
            <a:r>
              <a:rPr lang="en-US" altLang="zh-CN" sz="2000" dirty="0"/>
              <a:t>	is ("b100".U) { grant := "b100".U}</a:t>
            </a:r>
          </a:p>
          <a:p>
            <a:pPr algn="l"/>
            <a:r>
              <a:rPr lang="en-US" altLang="zh-CN" sz="2000" dirty="0"/>
              <a:t>	is ("b101".U) { grant := "b001".U}</a:t>
            </a:r>
          </a:p>
          <a:p>
            <a:pPr algn="l"/>
            <a:r>
              <a:rPr lang="en-US" altLang="zh-CN" sz="2000" dirty="0"/>
              <a:t>	is ("b110".U) { grant := "b010".U}</a:t>
            </a:r>
          </a:p>
          <a:p>
            <a:pPr algn="l"/>
            <a:r>
              <a:rPr lang="en-US" altLang="zh-CN" sz="2000" dirty="0"/>
              <a:t>	is ("b111".U) { grant := "b001".U}</a:t>
            </a:r>
          </a:p>
          <a:p>
            <a:pPr algn="l"/>
            <a:r>
              <a:rPr lang="en-US" altLang="zh-CN" sz="2000" dirty="0"/>
              <a:t>}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318370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F671F951-C67D-1473-5F7B-9C2C2CA64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3.1 </a:t>
            </a:r>
            <a:r>
              <a:rPr lang="zh-CN" altLang="en-US" dirty="0"/>
              <a:t>层次性设计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27AD1B99-6228-5171-C440-896D08CA83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720" y="1125857"/>
            <a:ext cx="8416320" cy="5112385"/>
          </a:xfrm>
        </p:spPr>
        <p:txBody>
          <a:bodyPr/>
          <a:lstStyle/>
          <a:p>
            <a:r>
              <a:rPr lang="zh-CN" altLang="en-US" dirty="0"/>
              <a:t>数字系统基本形态</a:t>
            </a:r>
            <a:endParaRPr lang="en-US" altLang="zh-CN" dirty="0"/>
          </a:p>
          <a:p>
            <a:pPr lvl="1"/>
            <a:r>
              <a:rPr lang="zh-CN" altLang="en-US" dirty="0"/>
              <a:t>组合逻辑和时序逻辑共同构成</a:t>
            </a:r>
            <a:endParaRPr lang="en-US" altLang="zh-CN" dirty="0"/>
          </a:p>
          <a:p>
            <a:pPr lvl="1"/>
            <a:r>
              <a:rPr lang="zh-CN" altLang="en-US" dirty="0"/>
              <a:t>有反馈和无反馈形态</a:t>
            </a:r>
          </a:p>
        </p:txBody>
      </p:sp>
      <p:pic>
        <p:nvPicPr>
          <p:cNvPr id="4" name="Picture 6" descr="f04-04-P37449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810" y="5177674"/>
            <a:ext cx="4536315" cy="1060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f04-03-P37449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812" y="2919528"/>
            <a:ext cx="6038345" cy="17821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2493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="" xmlns:a16="http://schemas.microsoft.com/office/drawing/2014/main" id="{26579DA4-62FC-3971-A23D-ED90FA876EE6}"/>
              </a:ext>
            </a:extLst>
          </p:cNvPr>
          <p:cNvSpPr txBox="1"/>
          <p:nvPr/>
        </p:nvSpPr>
        <p:spPr>
          <a:xfrm>
            <a:off x="899745" y="1268850"/>
            <a:ext cx="691248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2400" b="0" i="0" u="none" strike="noStrike" baseline="0" dirty="0">
                <a:latin typeface="txtt"/>
              </a:rPr>
              <a:t>大规模时，使用硬件生成器风格</a:t>
            </a:r>
            <a:endParaRPr lang="en-US" altLang="zh-CN" sz="2400" b="0" i="0" u="none" strike="noStrike" baseline="0" dirty="0">
              <a:latin typeface="txtt"/>
            </a:endParaRPr>
          </a:p>
          <a:p>
            <a:pPr algn="l"/>
            <a:endParaRPr lang="en-US" altLang="zh-CN" sz="2400" dirty="0">
              <a:latin typeface="txtt"/>
            </a:endParaRPr>
          </a:p>
          <a:p>
            <a:pPr algn="l"/>
            <a:r>
              <a:rPr lang="sv-SE" altLang="zh-CN" sz="2400" b="0" i="0" u="none" strike="noStrike" baseline="0" dirty="0">
                <a:latin typeface="txtt"/>
              </a:rPr>
              <a:t>val grant = VecInit.fill(n)(false.B)</a:t>
            </a:r>
          </a:p>
          <a:p>
            <a:pPr algn="l"/>
            <a:r>
              <a:rPr lang="en-US" altLang="zh-CN" sz="2400" b="0" i="0" u="none" strike="noStrike" baseline="0" dirty="0" err="1">
                <a:latin typeface="txtt"/>
              </a:rPr>
              <a:t>val</a:t>
            </a:r>
            <a:r>
              <a:rPr lang="en-US" altLang="zh-CN" sz="2400" b="0" i="0" u="none" strike="noStrike" baseline="0" dirty="0">
                <a:latin typeface="txtt"/>
              </a:rPr>
              <a:t> </a:t>
            </a:r>
            <a:r>
              <a:rPr lang="en-US" altLang="zh-CN" sz="2400" b="0" i="0" u="none" strike="noStrike" baseline="0" dirty="0" err="1">
                <a:latin typeface="txtt"/>
              </a:rPr>
              <a:t>notGranted</a:t>
            </a:r>
            <a:r>
              <a:rPr lang="en-US" altLang="zh-CN" sz="2400" b="0" i="0" u="none" strike="noStrike" baseline="0" dirty="0">
                <a:latin typeface="txtt"/>
              </a:rPr>
              <a:t> = </a:t>
            </a:r>
            <a:r>
              <a:rPr lang="en-US" altLang="zh-CN" sz="2400" b="0" i="0" u="none" strike="noStrike" baseline="0" dirty="0" err="1">
                <a:latin typeface="txtt"/>
              </a:rPr>
              <a:t>VecInit.fill</a:t>
            </a:r>
            <a:r>
              <a:rPr lang="en-US" altLang="zh-CN" sz="2400" b="0" i="0" u="none" strike="noStrike" baseline="0" dirty="0">
                <a:latin typeface="txtt"/>
              </a:rPr>
              <a:t>(n)(</a:t>
            </a:r>
            <a:r>
              <a:rPr lang="en-US" altLang="zh-CN" sz="2400" b="0" i="0" u="none" strike="noStrike" baseline="0" dirty="0" err="1">
                <a:latin typeface="txtt"/>
              </a:rPr>
              <a:t>false.B</a:t>
            </a:r>
            <a:r>
              <a:rPr lang="en-US" altLang="zh-CN" sz="2400" b="0" i="0" u="none" strike="noStrike" baseline="0" dirty="0">
                <a:latin typeface="txtt"/>
              </a:rPr>
              <a:t>)</a:t>
            </a:r>
          </a:p>
          <a:p>
            <a:pPr algn="l"/>
            <a:endParaRPr lang="en-US" altLang="zh-CN" sz="2400" b="0" i="0" u="none" strike="noStrike" baseline="0" dirty="0">
              <a:latin typeface="txtt"/>
            </a:endParaRPr>
          </a:p>
          <a:p>
            <a:pPr algn="l"/>
            <a:r>
              <a:rPr lang="en-US" altLang="zh-CN" sz="2400" b="0" i="0" u="none" strike="noStrike" baseline="0" dirty="0">
                <a:latin typeface="txtt"/>
              </a:rPr>
              <a:t>grant(0) := request(0)</a:t>
            </a:r>
          </a:p>
          <a:p>
            <a:pPr algn="l"/>
            <a:r>
              <a:rPr lang="en-US" altLang="zh-CN" sz="2400" b="0" i="0" u="none" strike="noStrike" baseline="0" dirty="0" err="1">
                <a:latin typeface="txtt"/>
              </a:rPr>
              <a:t>notGranted</a:t>
            </a:r>
            <a:r>
              <a:rPr lang="en-US" altLang="zh-CN" sz="2400" b="0" i="0" u="none" strike="noStrike" baseline="0" dirty="0">
                <a:latin typeface="txtt"/>
              </a:rPr>
              <a:t>(0) := !grant(0)</a:t>
            </a:r>
          </a:p>
          <a:p>
            <a:pPr algn="l"/>
            <a:endParaRPr lang="en-US" altLang="zh-CN" sz="2400" b="0" i="0" u="none" strike="noStrike" baseline="0" dirty="0">
              <a:latin typeface="txtt"/>
            </a:endParaRPr>
          </a:p>
          <a:p>
            <a:pPr algn="l"/>
            <a:r>
              <a:rPr lang="en-US" altLang="zh-CN" sz="2400" b="0" i="0" u="none" strike="noStrike" baseline="0" dirty="0">
                <a:latin typeface="txtt"/>
              </a:rPr>
              <a:t>for (</a:t>
            </a:r>
            <a:r>
              <a:rPr lang="en-US" altLang="zh-CN" sz="2400" b="0" i="0" u="none" strike="noStrike" baseline="0" dirty="0" err="1">
                <a:latin typeface="txtt"/>
              </a:rPr>
              <a:t>i</a:t>
            </a:r>
            <a:r>
              <a:rPr lang="en-US" altLang="zh-CN" sz="2400" b="0" i="0" u="none" strike="noStrike" baseline="0" dirty="0">
                <a:latin typeface="txtt"/>
              </a:rPr>
              <a:t> &lt;- 1 until n) {</a:t>
            </a:r>
          </a:p>
          <a:p>
            <a:pPr algn="l"/>
            <a:r>
              <a:rPr lang="en-US" altLang="zh-CN" sz="2400" b="0" i="0" u="none" strike="noStrike" baseline="0" dirty="0">
                <a:latin typeface="txtt"/>
              </a:rPr>
              <a:t>	grant(</a:t>
            </a:r>
            <a:r>
              <a:rPr lang="en-US" altLang="zh-CN" sz="2400" b="0" i="0" u="none" strike="noStrike" baseline="0" dirty="0" err="1">
                <a:latin typeface="txtt"/>
              </a:rPr>
              <a:t>i</a:t>
            </a:r>
            <a:r>
              <a:rPr lang="en-US" altLang="zh-CN" sz="2400" b="0" i="0" u="none" strike="noStrike" baseline="0" dirty="0">
                <a:latin typeface="txtt"/>
              </a:rPr>
              <a:t>) := request(</a:t>
            </a:r>
            <a:r>
              <a:rPr lang="en-US" altLang="zh-CN" sz="2400" b="0" i="0" u="none" strike="noStrike" baseline="0" dirty="0" err="1">
                <a:latin typeface="txtt"/>
              </a:rPr>
              <a:t>i</a:t>
            </a:r>
            <a:r>
              <a:rPr lang="en-US" altLang="zh-CN" sz="2400" b="0" i="0" u="none" strike="noStrike" baseline="0" dirty="0">
                <a:latin typeface="txtt"/>
              </a:rPr>
              <a:t>) &amp;&amp; </a:t>
            </a:r>
            <a:r>
              <a:rPr lang="en-US" altLang="zh-CN" sz="2400" b="0" i="0" u="none" strike="noStrike" baseline="0" dirty="0" err="1">
                <a:latin typeface="txtt"/>
              </a:rPr>
              <a:t>notGranted</a:t>
            </a:r>
            <a:r>
              <a:rPr lang="en-US" altLang="zh-CN" sz="2400" b="0" i="0" u="none" strike="noStrike" baseline="0" dirty="0">
                <a:latin typeface="txtt"/>
              </a:rPr>
              <a:t>(i-1)</a:t>
            </a:r>
          </a:p>
          <a:p>
            <a:pPr algn="l"/>
            <a:r>
              <a:rPr lang="en-US" altLang="zh-CN" sz="2400" b="0" i="0" u="none" strike="noStrike" baseline="0" dirty="0">
                <a:latin typeface="txtt"/>
              </a:rPr>
              <a:t>	</a:t>
            </a:r>
            <a:r>
              <a:rPr lang="en-US" altLang="zh-CN" sz="2400" b="0" i="0" u="none" strike="noStrike" baseline="0" dirty="0" err="1">
                <a:latin typeface="txtt"/>
              </a:rPr>
              <a:t>notGranted</a:t>
            </a:r>
            <a:r>
              <a:rPr lang="en-US" altLang="zh-CN" sz="2400" b="0" i="0" u="none" strike="noStrike" baseline="0" dirty="0">
                <a:latin typeface="txtt"/>
              </a:rPr>
              <a:t>(</a:t>
            </a:r>
            <a:r>
              <a:rPr lang="en-US" altLang="zh-CN" sz="2400" b="0" i="0" u="none" strike="noStrike" baseline="0" dirty="0" err="1">
                <a:latin typeface="txtt"/>
              </a:rPr>
              <a:t>i</a:t>
            </a:r>
            <a:r>
              <a:rPr lang="en-US" altLang="zh-CN" sz="2400" b="0" i="0" u="none" strike="noStrike" baseline="0" dirty="0">
                <a:latin typeface="txtt"/>
              </a:rPr>
              <a:t>) := !grant(</a:t>
            </a:r>
            <a:r>
              <a:rPr lang="en-US" altLang="zh-CN" sz="2400" b="0" i="0" u="none" strike="noStrike" baseline="0" dirty="0" err="1">
                <a:latin typeface="txtt"/>
              </a:rPr>
              <a:t>i</a:t>
            </a:r>
            <a:r>
              <a:rPr lang="en-US" altLang="zh-CN" sz="2400" b="0" i="0" u="none" strike="noStrike" baseline="0" dirty="0">
                <a:latin typeface="txtt"/>
              </a:rPr>
              <a:t>) &amp;&amp; </a:t>
            </a:r>
            <a:r>
              <a:rPr lang="en-US" altLang="zh-CN" sz="2400" b="0" i="0" u="none" strike="noStrike" baseline="0" dirty="0" err="1">
                <a:latin typeface="txtt"/>
              </a:rPr>
              <a:t>notGranted</a:t>
            </a:r>
            <a:r>
              <a:rPr lang="en-US" altLang="zh-CN" sz="2400" b="0" i="0" u="none" strike="noStrike" baseline="0" dirty="0">
                <a:latin typeface="txtt"/>
              </a:rPr>
              <a:t>(i-1)</a:t>
            </a:r>
          </a:p>
          <a:p>
            <a:pPr algn="l"/>
            <a:r>
              <a:rPr lang="en-US" altLang="zh-CN" sz="2400" b="0" i="0" u="none" strike="noStrike" baseline="0" dirty="0">
                <a:latin typeface="txtt"/>
              </a:rPr>
              <a:t>}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643890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>
            <a:extLst>
              <a:ext uri="{FF2B5EF4-FFF2-40B4-BE49-F238E27FC236}">
                <a16:creationId xmlns="" xmlns:a16="http://schemas.microsoft.com/office/drawing/2014/main" id="{95886AEA-D8DE-3F22-3CF4-FA606CFF0E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725" y="332785"/>
            <a:ext cx="6336440" cy="648045"/>
          </a:xfrm>
        </p:spPr>
        <p:txBody>
          <a:bodyPr/>
          <a:lstStyle/>
          <a:p>
            <a:r>
              <a:rPr lang="zh-CN" altLang="en-US" dirty="0"/>
              <a:t>优先编码器</a:t>
            </a:r>
            <a:r>
              <a:rPr lang="en-US" altLang="zh-CN" dirty="0"/>
              <a:t>Priority Encoder</a:t>
            </a:r>
            <a:r>
              <a:rPr lang="zh-CN" altLang="en-US" dirty="0"/>
              <a:t>设计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="" xmlns:a16="http://schemas.microsoft.com/office/drawing/2014/main" id="{DF8F4F9B-8491-2AB6-CC91-499088928C4A}"/>
              </a:ext>
            </a:extLst>
          </p:cNvPr>
          <p:cNvSpPr txBox="1">
            <a:spLocks/>
          </p:cNvSpPr>
          <p:nvPr/>
        </p:nvSpPr>
        <p:spPr>
          <a:xfrm>
            <a:off x="684530" y="1125857"/>
            <a:ext cx="4535515" cy="136707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altLang="en-US" sz="2400" kern="0" dirty="0"/>
              <a:t>编码器</a:t>
            </a:r>
            <a:r>
              <a:rPr lang="en-US" altLang="zh-CN" sz="2400" kern="0" dirty="0"/>
              <a:t>+</a:t>
            </a:r>
            <a:r>
              <a:rPr lang="zh-CN" altLang="en-US" sz="2400" kern="0" dirty="0"/>
              <a:t>仲裁器</a:t>
            </a:r>
            <a:endParaRPr lang="en-US" altLang="zh-CN" sz="2400" kern="0" dirty="0"/>
          </a:p>
          <a:p>
            <a:pPr lvl="1"/>
            <a:r>
              <a:rPr lang="zh-CN" altLang="en-US" sz="2000" kern="0" dirty="0"/>
              <a:t>允许多位为</a:t>
            </a:r>
            <a:r>
              <a:rPr lang="en-US" altLang="zh-CN" sz="2000" kern="0" dirty="0"/>
              <a:t>1</a:t>
            </a:r>
            <a:r>
              <a:rPr lang="zh-CN" altLang="en-US" sz="2000" kern="0" dirty="0"/>
              <a:t>的输入</a:t>
            </a:r>
            <a:endParaRPr lang="en-US" altLang="zh-CN" sz="2000" kern="0" dirty="0"/>
          </a:p>
          <a:p>
            <a:pPr lvl="1"/>
            <a:r>
              <a:rPr lang="zh-CN" altLang="en-US" sz="2000" kern="0" dirty="0"/>
              <a:t>只有低位的</a:t>
            </a:r>
            <a:r>
              <a:rPr lang="en-US" altLang="zh-CN" sz="2000" kern="0" dirty="0"/>
              <a:t>1</a:t>
            </a:r>
            <a:r>
              <a:rPr lang="zh-CN" altLang="en-US" sz="2000" kern="0" dirty="0"/>
              <a:t>进入编码器</a:t>
            </a:r>
            <a:endParaRPr lang="en-US" altLang="zh-CN" sz="2000" kern="0" dirty="0"/>
          </a:p>
        </p:txBody>
      </p:sp>
      <p:pic>
        <p:nvPicPr>
          <p:cNvPr id="4" name="图片 3">
            <a:extLst>
              <a:ext uri="{FF2B5EF4-FFF2-40B4-BE49-F238E27FC236}">
                <a16:creationId xmlns="" xmlns:a16="http://schemas.microsoft.com/office/drawing/2014/main" id="{8EB97931-0365-349B-B5F3-D9EBB4A7BE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800" y="3431754"/>
            <a:ext cx="5516053" cy="2032230"/>
          </a:xfrm>
          <a:prstGeom prst="rect">
            <a:avLst/>
          </a:prstGeom>
        </p:spPr>
      </p:pic>
      <p:sp>
        <p:nvSpPr>
          <p:cNvPr id="10" name="任意多边形: 形状 9">
            <a:extLst>
              <a:ext uri="{FF2B5EF4-FFF2-40B4-BE49-F238E27FC236}">
                <a16:creationId xmlns="" xmlns:a16="http://schemas.microsoft.com/office/drawing/2014/main" id="{5DFF2B30-1910-3AE4-FA2B-67C778E00BB1}"/>
              </a:ext>
            </a:extLst>
          </p:cNvPr>
          <p:cNvSpPr/>
          <p:nvPr/>
        </p:nvSpPr>
        <p:spPr bwMode="auto">
          <a:xfrm>
            <a:off x="834230" y="1784733"/>
            <a:ext cx="1369143" cy="1850833"/>
          </a:xfrm>
          <a:custGeom>
            <a:avLst/>
            <a:gdLst>
              <a:gd name="connsiteX0" fmla="*/ 631013 w 1369143"/>
              <a:gd name="connsiteY0" fmla="*/ 0 h 1850833"/>
              <a:gd name="connsiteX1" fmla="*/ 3052 w 1369143"/>
              <a:gd name="connsiteY1" fmla="*/ 616944 h 1850833"/>
              <a:gd name="connsiteX2" fmla="*/ 862368 w 1369143"/>
              <a:gd name="connsiteY2" fmla="*/ 1244906 h 1850833"/>
              <a:gd name="connsiteX3" fmla="*/ 1369143 w 1369143"/>
              <a:gd name="connsiteY3" fmla="*/ 1850833 h 1850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69143" h="1850833">
                <a:moveTo>
                  <a:pt x="631013" y="0"/>
                </a:moveTo>
                <a:cubicBezTo>
                  <a:pt x="297753" y="204730"/>
                  <a:pt x="-35507" y="409460"/>
                  <a:pt x="3052" y="616944"/>
                </a:cubicBezTo>
                <a:cubicBezTo>
                  <a:pt x="41611" y="824428"/>
                  <a:pt x="634686" y="1039258"/>
                  <a:pt x="862368" y="1244906"/>
                </a:cubicBezTo>
                <a:cubicBezTo>
                  <a:pt x="1090050" y="1450554"/>
                  <a:pt x="1229596" y="1650693"/>
                  <a:pt x="1369143" y="1850833"/>
                </a:cubicBezTo>
              </a:path>
            </a:pathLst>
          </a:custGeom>
          <a:noFill/>
          <a:ln w="19050" cap="flat" cmpd="sng" algn="ctr">
            <a:solidFill>
              <a:srgbClr val="00B0F0"/>
            </a:solidFill>
            <a:prstDash val="solid"/>
            <a:round/>
            <a:headEnd type="none" w="med" len="med"/>
            <a:tailEnd type="stealth" w="med" len="med"/>
          </a:ln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任意多边形: 形状 10">
            <a:extLst>
              <a:ext uri="{FF2B5EF4-FFF2-40B4-BE49-F238E27FC236}">
                <a16:creationId xmlns="" xmlns:a16="http://schemas.microsoft.com/office/drawing/2014/main" id="{E8B82B8D-8672-C448-C76D-B2E27718520B}"/>
              </a:ext>
            </a:extLst>
          </p:cNvPr>
          <p:cNvSpPr/>
          <p:nvPr/>
        </p:nvSpPr>
        <p:spPr bwMode="auto">
          <a:xfrm>
            <a:off x="4274545" y="2137272"/>
            <a:ext cx="332719" cy="1454227"/>
          </a:xfrm>
          <a:custGeom>
            <a:avLst/>
            <a:gdLst>
              <a:gd name="connsiteX0" fmla="*/ 0 w 332719"/>
              <a:gd name="connsiteY0" fmla="*/ 0 h 1454227"/>
              <a:gd name="connsiteX1" fmla="*/ 330506 w 332719"/>
              <a:gd name="connsiteY1" fmla="*/ 385591 h 1454227"/>
              <a:gd name="connsiteX2" fmla="*/ 143219 w 332719"/>
              <a:gd name="connsiteY2" fmla="*/ 1024569 h 1454227"/>
              <a:gd name="connsiteX3" fmla="*/ 121185 w 332719"/>
              <a:gd name="connsiteY3" fmla="*/ 1454227 h 1454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2719" h="1454227">
                <a:moveTo>
                  <a:pt x="0" y="0"/>
                </a:moveTo>
                <a:cubicBezTo>
                  <a:pt x="153318" y="107415"/>
                  <a:pt x="306636" y="214830"/>
                  <a:pt x="330506" y="385591"/>
                </a:cubicBezTo>
                <a:cubicBezTo>
                  <a:pt x="354376" y="556352"/>
                  <a:pt x="178106" y="846463"/>
                  <a:pt x="143219" y="1024569"/>
                </a:cubicBezTo>
                <a:cubicBezTo>
                  <a:pt x="108332" y="1202675"/>
                  <a:pt x="114758" y="1328451"/>
                  <a:pt x="121185" y="1454227"/>
                </a:cubicBezTo>
              </a:path>
            </a:pathLst>
          </a:custGeom>
          <a:noFill/>
          <a:ln w="19050" cap="flat" cmpd="sng" algn="ctr">
            <a:solidFill>
              <a:srgbClr val="00B0F0"/>
            </a:solidFill>
            <a:prstDash val="solid"/>
            <a:round/>
            <a:headEnd type="none" w="med" len="med"/>
            <a:tailEnd type="stealth" w="med" len="med"/>
          </a:ln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15270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>
            <a:extLst>
              <a:ext uri="{FF2B5EF4-FFF2-40B4-BE49-F238E27FC236}">
                <a16:creationId xmlns="" xmlns:a16="http://schemas.microsoft.com/office/drawing/2014/main" id="{95886AEA-D8DE-3F22-3CF4-FA606CFF0E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725" y="332785"/>
            <a:ext cx="5184360" cy="648045"/>
          </a:xfrm>
        </p:spPr>
        <p:txBody>
          <a:bodyPr/>
          <a:lstStyle/>
          <a:p>
            <a:r>
              <a:rPr lang="zh-CN" altLang="en-US" dirty="0"/>
              <a:t>比较器</a:t>
            </a:r>
            <a:r>
              <a:rPr lang="en-US" altLang="zh-CN" dirty="0"/>
              <a:t>Comparator</a:t>
            </a:r>
            <a:r>
              <a:rPr lang="zh-CN" altLang="en-US" dirty="0"/>
              <a:t>设计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="" xmlns:a16="http://schemas.microsoft.com/office/drawing/2014/main" id="{DF8F4F9B-8491-2AB6-CC91-499088928C4A}"/>
              </a:ext>
            </a:extLst>
          </p:cNvPr>
          <p:cNvSpPr txBox="1">
            <a:spLocks/>
          </p:cNvSpPr>
          <p:nvPr/>
        </p:nvSpPr>
        <p:spPr>
          <a:xfrm>
            <a:off x="755735" y="1149396"/>
            <a:ext cx="5040350" cy="301740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altLang="en-US" sz="2800" kern="0" dirty="0"/>
              <a:t>基本功能</a:t>
            </a:r>
            <a:endParaRPr lang="en-US" altLang="zh-CN" sz="2800" kern="0" dirty="0"/>
          </a:p>
          <a:p>
            <a:pPr lvl="1"/>
            <a:r>
              <a:rPr lang="en-US" altLang="zh-CN" sz="2000" kern="0" dirty="0" err="1"/>
              <a:t>equ</a:t>
            </a:r>
            <a:r>
              <a:rPr lang="zh-CN" altLang="en-US" sz="2000" kern="0" dirty="0"/>
              <a:t>相等</a:t>
            </a:r>
            <a:r>
              <a:rPr lang="en-US" altLang="zh-CN" sz="2000" kern="0" dirty="0"/>
              <a:t>a===b </a:t>
            </a:r>
            <a:r>
              <a:rPr lang="zh-CN" altLang="en-US" sz="2000" kern="0" dirty="0"/>
              <a:t>，</a:t>
            </a:r>
            <a:r>
              <a:rPr lang="en-US" altLang="zh-CN" sz="2000" kern="0" dirty="0" err="1"/>
              <a:t>gt</a:t>
            </a:r>
            <a:r>
              <a:rPr lang="zh-CN" altLang="en-US" sz="2000" kern="0" dirty="0"/>
              <a:t>大于</a:t>
            </a:r>
            <a:r>
              <a:rPr lang="en-US" altLang="zh-CN" sz="2000" kern="0" dirty="0"/>
              <a:t>a&gt;b</a:t>
            </a:r>
          </a:p>
          <a:p>
            <a:r>
              <a:rPr lang="zh-CN" altLang="en-US" sz="2800" kern="0" dirty="0"/>
              <a:t>其他功能</a:t>
            </a:r>
            <a:endParaRPr lang="en-US" altLang="zh-CN" sz="2800" kern="0" dirty="0"/>
          </a:p>
          <a:p>
            <a:pPr lvl="1"/>
            <a:r>
              <a:rPr lang="zh-CN" altLang="en-US" sz="2000" kern="0" dirty="0"/>
              <a:t>可以同过上述基本功能的组合实现</a:t>
            </a:r>
            <a:endParaRPr lang="en-US" altLang="zh-CN" sz="2000" kern="0" dirty="0"/>
          </a:p>
          <a:p>
            <a:pPr lvl="1"/>
            <a:r>
              <a:rPr lang="en-US" altLang="zh-CN" sz="2000" kern="0" dirty="0" err="1"/>
              <a:t>equ</a:t>
            </a:r>
            <a:r>
              <a:rPr lang="en-US" altLang="zh-CN" sz="2000" kern="0" dirty="0"/>
              <a:t> or </a:t>
            </a:r>
            <a:r>
              <a:rPr lang="en-US" altLang="zh-CN" sz="2000" kern="0" dirty="0" err="1"/>
              <a:t>gt</a:t>
            </a:r>
            <a:r>
              <a:rPr lang="en-US" altLang="zh-CN" sz="2000" kern="0" dirty="0"/>
              <a:t>   </a:t>
            </a:r>
            <a:r>
              <a:rPr lang="en-US" altLang="zh-CN" sz="2000" kern="0" dirty="0">
                <a:sym typeface="Wingdings" panose="05000000000000000000" pitchFamily="2" charset="2"/>
              </a:rPr>
              <a:t></a:t>
            </a:r>
            <a:r>
              <a:rPr lang="en-US" altLang="zh-CN" sz="2000" kern="0" dirty="0"/>
              <a:t> a &gt;= b</a:t>
            </a:r>
          </a:p>
          <a:p>
            <a:pPr lvl="1"/>
            <a:r>
              <a:rPr lang="en-US" altLang="zh-CN" sz="2000" kern="0" dirty="0"/>
              <a:t>not </a:t>
            </a:r>
            <a:r>
              <a:rPr lang="en-US" altLang="zh-CN" sz="2000" kern="0" dirty="0" err="1"/>
              <a:t>gt</a:t>
            </a:r>
            <a:r>
              <a:rPr lang="en-US" altLang="zh-CN" sz="2000" kern="0" dirty="0"/>
              <a:t>  </a:t>
            </a:r>
            <a:r>
              <a:rPr lang="en-US" altLang="zh-CN" sz="2000" kern="0" dirty="0">
                <a:sym typeface="Wingdings" panose="05000000000000000000" pitchFamily="2" charset="2"/>
              </a:rPr>
              <a:t>  </a:t>
            </a:r>
            <a:r>
              <a:rPr lang="en-US" altLang="zh-CN" sz="2000" kern="0" dirty="0"/>
              <a:t>a &lt;= b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376C9A47-413B-A78F-5EA0-F1E1073D83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7244" y="4292093"/>
            <a:ext cx="3657859" cy="1850833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B80AE5E2-758A-59E1-3CFF-8CAD3C4CE7ED}"/>
              </a:ext>
            </a:extLst>
          </p:cNvPr>
          <p:cNvSpPr txBox="1"/>
          <p:nvPr/>
        </p:nvSpPr>
        <p:spPr>
          <a:xfrm>
            <a:off x="1141459" y="4780563"/>
            <a:ext cx="278249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000" kern="0" dirty="0" err="1">
                <a:latin typeface="+mn-lt"/>
              </a:rPr>
              <a:t>val</a:t>
            </a:r>
            <a:r>
              <a:rPr lang="en-US" altLang="zh-CN" sz="2000" kern="0" dirty="0">
                <a:latin typeface="+mn-lt"/>
              </a:rPr>
              <a:t> </a:t>
            </a:r>
            <a:r>
              <a:rPr lang="en-US" altLang="zh-CN" sz="2000" kern="0" dirty="0" err="1">
                <a:latin typeface="+mn-lt"/>
              </a:rPr>
              <a:t>equ</a:t>
            </a:r>
            <a:r>
              <a:rPr lang="en-US" altLang="zh-CN" sz="2000" kern="0" dirty="0">
                <a:latin typeface="+mn-lt"/>
              </a:rPr>
              <a:t> = a === b</a:t>
            </a:r>
          </a:p>
          <a:p>
            <a:pPr algn="l"/>
            <a:r>
              <a:rPr lang="en-US" altLang="zh-CN" sz="2000" kern="0" dirty="0" err="1">
                <a:latin typeface="+mn-lt"/>
              </a:rPr>
              <a:t>val</a:t>
            </a:r>
            <a:r>
              <a:rPr lang="en-US" altLang="zh-CN" sz="2000" kern="0" dirty="0">
                <a:latin typeface="+mn-lt"/>
              </a:rPr>
              <a:t> </a:t>
            </a:r>
            <a:r>
              <a:rPr lang="en-US" altLang="zh-CN" sz="2000" kern="0" dirty="0" err="1">
                <a:latin typeface="+mn-lt"/>
              </a:rPr>
              <a:t>gt</a:t>
            </a:r>
            <a:r>
              <a:rPr lang="en-US" altLang="zh-CN" sz="2000" kern="0" dirty="0">
                <a:latin typeface="+mn-lt"/>
              </a:rPr>
              <a:t> = a &gt; b</a:t>
            </a:r>
            <a:endParaRPr lang="zh-CN" altLang="en-US" sz="2000" kern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537799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F671F951-C67D-1473-5F7B-9C2C2CA64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530" y="262356"/>
            <a:ext cx="8260080" cy="646331"/>
          </a:xfrm>
        </p:spPr>
        <p:txBody>
          <a:bodyPr/>
          <a:lstStyle/>
          <a:p>
            <a:r>
              <a:rPr lang="en-US" altLang="zh-CN" sz="3600" dirty="0"/>
              <a:t>3.2.2</a:t>
            </a:r>
            <a:r>
              <a:rPr lang="zh-CN" altLang="en-US" sz="3600" dirty="0"/>
              <a:t> </a:t>
            </a:r>
            <a:r>
              <a:rPr lang="en-US" altLang="zh-CN" sz="3600" dirty="0"/>
              <a:t>Chisel</a:t>
            </a:r>
            <a:r>
              <a:rPr lang="zh-CN" altLang="en-US" sz="3600" dirty="0"/>
              <a:t>时序逻辑器件设计</a:t>
            </a:r>
            <a:endParaRPr lang="zh-CN" altLang="en-US" sz="2800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3AFE904D-6277-56DC-AE7D-C8CCD02D2B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720" y="1108714"/>
            <a:ext cx="8271510" cy="5096662"/>
          </a:xfrm>
        </p:spPr>
        <p:txBody>
          <a:bodyPr/>
          <a:lstStyle/>
          <a:p>
            <a:r>
              <a:rPr lang="zh-CN" altLang="en-US" sz="2800" dirty="0"/>
              <a:t>时序状态</a:t>
            </a:r>
            <a:endParaRPr lang="en-US" altLang="zh-CN" sz="2800" dirty="0"/>
          </a:p>
          <a:p>
            <a:pPr lvl="1"/>
            <a:r>
              <a:rPr lang="en-US" altLang="zh-CN" sz="2400" dirty="0"/>
              <a:t>D</a:t>
            </a:r>
            <a:r>
              <a:rPr lang="zh-CN" altLang="en-US" sz="2400" dirty="0"/>
              <a:t>触发器 </a:t>
            </a:r>
            <a:r>
              <a:rPr lang="en-US" altLang="zh-CN" sz="2400" dirty="0"/>
              <a:t>D flip-flop</a:t>
            </a:r>
          </a:p>
          <a:p>
            <a:pPr lvl="1"/>
            <a:r>
              <a:rPr lang="zh-CN" altLang="en-US" sz="2400" dirty="0"/>
              <a:t>多位</a:t>
            </a:r>
            <a:r>
              <a:rPr lang="en-US" altLang="zh-CN" sz="2400" dirty="0"/>
              <a:t>D</a:t>
            </a:r>
            <a:r>
              <a:rPr lang="zh-CN" altLang="en-US" sz="2400" dirty="0"/>
              <a:t>触发器  </a:t>
            </a:r>
            <a:r>
              <a:rPr lang="en-US" altLang="zh-CN" sz="2400" dirty="0">
                <a:sym typeface="Wingdings" panose="05000000000000000000" pitchFamily="2" charset="2"/>
              </a:rPr>
              <a:t> </a:t>
            </a:r>
            <a:r>
              <a:rPr lang="zh-CN" altLang="en-US" sz="2400" dirty="0"/>
              <a:t>寄存器</a:t>
            </a:r>
            <a:r>
              <a:rPr lang="en-US" altLang="zh-CN" sz="2400" dirty="0"/>
              <a:t>register</a:t>
            </a:r>
          </a:p>
          <a:p>
            <a:r>
              <a:rPr lang="zh-CN" altLang="en-US" sz="2800" dirty="0"/>
              <a:t>寄存器端口</a:t>
            </a:r>
            <a:endParaRPr lang="en-US" altLang="zh-CN" sz="2800" dirty="0"/>
          </a:p>
          <a:p>
            <a:pPr lvl="1"/>
            <a:r>
              <a:rPr lang="zh-CN" altLang="en-US" sz="2400" dirty="0"/>
              <a:t>数据输入端</a:t>
            </a:r>
            <a:endParaRPr lang="en-US" altLang="zh-CN" sz="2400" dirty="0"/>
          </a:p>
          <a:p>
            <a:pPr lvl="1"/>
            <a:r>
              <a:rPr lang="zh-CN" altLang="en-US" sz="2400" dirty="0"/>
              <a:t>状态输出端</a:t>
            </a:r>
            <a:endParaRPr lang="en-US" altLang="zh-CN" sz="2400" dirty="0"/>
          </a:p>
          <a:p>
            <a:pPr lvl="1"/>
            <a:r>
              <a:rPr lang="zh-CN" altLang="en-US" sz="2400" dirty="0"/>
              <a:t>时钟、复位、使能</a:t>
            </a:r>
            <a:endParaRPr lang="en-US" altLang="zh-CN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8090" y="2348925"/>
            <a:ext cx="2645335" cy="2363916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331774" y="4697271"/>
            <a:ext cx="747945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err="1">
                <a:latin typeface="txtt"/>
              </a:rPr>
              <a:t>val</a:t>
            </a:r>
            <a:r>
              <a:rPr lang="en-US" altLang="zh-CN" sz="2400" dirty="0">
                <a:latin typeface="txtt"/>
              </a:rPr>
              <a:t> q = </a:t>
            </a:r>
            <a:r>
              <a:rPr lang="en-US" altLang="zh-CN" sz="2400" dirty="0" err="1">
                <a:solidFill>
                  <a:srgbClr val="FF0000"/>
                </a:solidFill>
                <a:latin typeface="txtt"/>
              </a:rPr>
              <a:t>RegNext</a:t>
            </a:r>
            <a:r>
              <a:rPr lang="en-US" altLang="zh-CN" sz="2400" dirty="0">
                <a:latin typeface="txtt"/>
              </a:rPr>
              <a:t>(d)</a:t>
            </a:r>
            <a:r>
              <a:rPr lang="nn-NO" altLang="zh-CN" sz="2400" dirty="0">
                <a:latin typeface="txtt"/>
              </a:rPr>
              <a:t> </a:t>
            </a:r>
          </a:p>
          <a:p>
            <a:r>
              <a:rPr lang="nn-NO" altLang="zh-CN" sz="1800" dirty="0">
                <a:latin typeface="txtt"/>
              </a:rPr>
              <a:t>	</a:t>
            </a:r>
          </a:p>
          <a:p>
            <a:r>
              <a:rPr lang="nn-NO" altLang="zh-CN" sz="2400" dirty="0">
                <a:latin typeface="txtt"/>
              </a:rPr>
              <a:t>val delayReg = </a:t>
            </a:r>
            <a:r>
              <a:rPr lang="nn-NO" altLang="zh-CN" sz="2400" dirty="0">
                <a:solidFill>
                  <a:srgbClr val="FF0000"/>
                </a:solidFill>
                <a:latin typeface="txtt"/>
              </a:rPr>
              <a:t>Reg</a:t>
            </a:r>
            <a:r>
              <a:rPr lang="nn-NO" altLang="zh-CN" sz="2400" dirty="0">
                <a:latin typeface="txtt"/>
              </a:rPr>
              <a:t>(UInt(4.W))	</a:t>
            </a:r>
            <a:r>
              <a:rPr lang="en-US" altLang="zh-CN" sz="1800" dirty="0">
                <a:latin typeface="txtt"/>
              </a:rPr>
              <a:t>//</a:t>
            </a:r>
            <a:r>
              <a:rPr lang="zh-CN" altLang="en-US" sz="1800" dirty="0">
                <a:latin typeface="txtt"/>
              </a:rPr>
              <a:t>两步指定输入信号</a:t>
            </a:r>
            <a:endParaRPr lang="nn-NO" altLang="zh-CN" sz="1800" dirty="0">
              <a:latin typeface="txtt"/>
            </a:endParaRPr>
          </a:p>
          <a:p>
            <a:r>
              <a:rPr lang="nn-NO" altLang="zh-CN" sz="2400" dirty="0">
                <a:latin typeface="txtt"/>
              </a:rPr>
              <a:t>delayReg := delayIn</a:t>
            </a:r>
            <a:endParaRPr lang="zh-CN" altLang="en-US" sz="2400" dirty="0"/>
          </a:p>
        </p:txBody>
      </p:sp>
      <p:grpSp>
        <p:nvGrpSpPr>
          <p:cNvPr id="8" name="组合 7"/>
          <p:cNvGrpSpPr/>
          <p:nvPr/>
        </p:nvGrpSpPr>
        <p:grpSpPr>
          <a:xfrm>
            <a:off x="2165684" y="1559960"/>
            <a:ext cx="5862556" cy="3288766"/>
            <a:chOff x="2165684" y="1559960"/>
            <a:chExt cx="5862556" cy="3288766"/>
          </a:xfrm>
        </p:grpSpPr>
        <p:sp>
          <p:nvSpPr>
            <p:cNvPr id="6" name="任意多边形 5"/>
            <p:cNvSpPr/>
            <p:nvPr/>
          </p:nvSpPr>
          <p:spPr bwMode="auto">
            <a:xfrm>
              <a:off x="2165684" y="1559960"/>
              <a:ext cx="5862556" cy="3288766"/>
            </a:xfrm>
            <a:custGeom>
              <a:avLst/>
              <a:gdLst>
                <a:gd name="connsiteX0" fmla="*/ 0 w 5438274"/>
                <a:gd name="connsiteY0" fmla="*/ 3288766 h 3288766"/>
                <a:gd name="connsiteX1" fmla="*/ 3645569 w 5438274"/>
                <a:gd name="connsiteY1" fmla="*/ 100398 h 3288766"/>
                <a:gd name="connsiteX2" fmla="*/ 5438274 w 5438274"/>
                <a:gd name="connsiteY2" fmla="*/ 1111051 h 3288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438274" h="3288766">
                  <a:moveTo>
                    <a:pt x="0" y="3288766"/>
                  </a:moveTo>
                  <a:cubicBezTo>
                    <a:pt x="1369595" y="1876058"/>
                    <a:pt x="2739190" y="463350"/>
                    <a:pt x="3645569" y="100398"/>
                  </a:cubicBezTo>
                  <a:cubicBezTo>
                    <a:pt x="4551948" y="-262555"/>
                    <a:pt x="4995111" y="424248"/>
                    <a:pt x="5438274" y="1111051"/>
                  </a:cubicBezTo>
                </a:path>
              </a:pathLst>
            </a:custGeom>
            <a:noFill/>
            <a:ln w="15875" cap="flat" cmpd="sng" algn="ctr">
              <a:solidFill>
                <a:srgbClr val="0070C0"/>
              </a:solidFill>
              <a:prstDash val="dash"/>
              <a:round/>
              <a:headEnd type="none" w="med" len="med"/>
              <a:tailEnd type="stealth" w="med" len="med"/>
            </a:ln>
          </p:spPr>
          <p:txBody>
            <a:bodyPr vert="horz" wrap="square" lIns="91440" tIns="45720" rIns="91440" bIns="45720" numCol="1" rtlCol="0" anchor="ctr" anchorCtr="0" compatLnSpc="1"/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" name="任意多边形 6"/>
            <p:cNvSpPr/>
            <p:nvPr/>
          </p:nvSpPr>
          <p:spPr bwMode="auto">
            <a:xfrm>
              <a:off x="4018547" y="3068053"/>
              <a:ext cx="2466474" cy="1756610"/>
            </a:xfrm>
            <a:custGeom>
              <a:avLst/>
              <a:gdLst>
                <a:gd name="connsiteX0" fmla="*/ 0 w 2466474"/>
                <a:gd name="connsiteY0" fmla="*/ 1756610 h 1756610"/>
                <a:gd name="connsiteX1" fmla="*/ 2466474 w 2466474"/>
                <a:gd name="connsiteY1" fmla="*/ 0 h 1756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66474" h="1756610">
                  <a:moveTo>
                    <a:pt x="0" y="1756610"/>
                  </a:moveTo>
                  <a:lnTo>
                    <a:pt x="2466474" y="0"/>
                  </a:lnTo>
                </a:path>
              </a:pathLst>
            </a:custGeom>
            <a:noFill/>
            <a:ln w="15875" cap="flat" cmpd="sng" algn="ctr">
              <a:solidFill>
                <a:srgbClr val="0070C0"/>
              </a:solidFill>
              <a:prstDash val="dash"/>
              <a:round/>
              <a:headEnd type="none" w="med" len="med"/>
              <a:tailEnd type="stealth" w="med" len="med"/>
            </a:ln>
          </p:spPr>
          <p:txBody>
            <a:bodyPr vert="horz" wrap="square" lIns="91440" tIns="45720" rIns="91440" bIns="45720" numCol="1" rtlCol="0" anchor="ctr" anchorCtr="0" compatLnSpc="1"/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03357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539720" y="1159514"/>
            <a:ext cx="8352580" cy="5112385"/>
          </a:xfrm>
        </p:spPr>
        <p:txBody>
          <a:bodyPr/>
          <a:lstStyle/>
          <a:p>
            <a:r>
              <a:rPr lang="zh-CN" altLang="en-US" dirty="0"/>
              <a:t>生成寄存器</a:t>
            </a:r>
            <a:endParaRPr lang="en-US" altLang="zh-CN" dirty="0"/>
          </a:p>
          <a:p>
            <a:pPr lvl="1"/>
            <a:r>
              <a:rPr lang="en-US" altLang="zh-CN" dirty="0" err="1">
                <a:solidFill>
                  <a:srgbClr val="FF0000"/>
                </a:solidFill>
                <a:highlight>
                  <a:srgbClr val="FFFF00"/>
                </a:highlight>
              </a:rPr>
              <a:t>Chisel.</a:t>
            </a:r>
            <a:r>
              <a:rPr lang="en-US" altLang="zh-CN" dirty="0" err="1"/>
              <a:t>Reg</a:t>
            </a:r>
            <a:r>
              <a:rPr lang="en-US" altLang="zh-CN" dirty="0"/>
              <a:t>(</a:t>
            </a:r>
            <a:r>
              <a:rPr lang="en-US" altLang="zh-CN" dirty="0" err="1"/>
              <a:t>t,next,init</a:t>
            </a:r>
            <a:r>
              <a:rPr lang="en-US" altLang="zh-CN" dirty="0"/>
              <a:t>)	</a:t>
            </a:r>
          </a:p>
          <a:p>
            <a:pPr lvl="2"/>
            <a:r>
              <a:rPr lang="nn-NO" altLang="zh-CN" dirty="0"/>
              <a:t>val reg = </a:t>
            </a:r>
            <a:r>
              <a:rPr lang="en-US" altLang="zh-CN" dirty="0">
                <a:solidFill>
                  <a:srgbClr val="FF0000"/>
                </a:solidFill>
                <a:highlight>
                  <a:srgbClr val="FFFF00"/>
                </a:highlight>
              </a:rPr>
              <a:t>Chisel.</a:t>
            </a:r>
            <a:r>
              <a:rPr lang="nn-NO" altLang="zh-CN" dirty="0"/>
              <a:t>Reg</a:t>
            </a:r>
          </a:p>
          <a:p>
            <a:pPr marL="914400" lvl="2" indent="0">
              <a:buNone/>
            </a:pPr>
            <a:r>
              <a:rPr lang="nn-NO" altLang="zh-CN" dirty="0"/>
              <a:t>		(UInt(8.W), </a:t>
            </a:r>
            <a:r>
              <a:rPr lang="nn-NO" altLang="zh-CN" dirty="0">
                <a:solidFill>
                  <a:srgbClr val="0070C0"/>
                </a:solidFill>
              </a:rPr>
              <a:t>next</a:t>
            </a:r>
            <a:r>
              <a:rPr lang="nn-NO" altLang="zh-CN" dirty="0"/>
              <a:t> = io.in * 2.U, </a:t>
            </a:r>
            <a:r>
              <a:rPr lang="nn-NO" altLang="zh-CN" dirty="0">
                <a:solidFill>
                  <a:srgbClr val="0070C0"/>
                </a:solidFill>
              </a:rPr>
              <a:t>init</a:t>
            </a:r>
            <a:r>
              <a:rPr lang="nn-NO" altLang="zh-CN" dirty="0"/>
              <a:t> = 0.U)</a:t>
            </a:r>
          </a:p>
          <a:p>
            <a:pPr lvl="2"/>
            <a:endParaRPr lang="en-US" altLang="zh-CN" dirty="0"/>
          </a:p>
          <a:p>
            <a:pPr lvl="2"/>
            <a:r>
              <a:rPr lang="zh-CN" altLang="en-US" dirty="0"/>
              <a:t>参数</a:t>
            </a:r>
            <a:r>
              <a:rPr lang="en-US" altLang="zh-CN" dirty="0"/>
              <a:t>next</a:t>
            </a:r>
            <a:r>
              <a:rPr lang="zh-CN" altLang="en-US" dirty="0"/>
              <a:t>和</a:t>
            </a:r>
            <a:r>
              <a:rPr lang="en-US" altLang="zh-CN" dirty="0" err="1"/>
              <a:t>init</a:t>
            </a:r>
            <a:r>
              <a:rPr lang="zh-CN" altLang="en-US" dirty="0"/>
              <a:t>可以省略</a:t>
            </a:r>
            <a:endParaRPr lang="nn-NO" altLang="zh-CN" dirty="0"/>
          </a:p>
          <a:p>
            <a:pPr lvl="2"/>
            <a:r>
              <a:rPr lang="nn-NO" altLang="zh-CN" dirty="0"/>
              <a:t>val delayReg = </a:t>
            </a:r>
            <a:r>
              <a:rPr lang="en-US" altLang="zh-CN" dirty="0">
                <a:solidFill>
                  <a:srgbClr val="FF0000"/>
                </a:solidFill>
                <a:highlight>
                  <a:srgbClr val="FFFF00"/>
                </a:highlight>
              </a:rPr>
              <a:t>Chisel.</a:t>
            </a:r>
            <a:r>
              <a:rPr lang="nn-NO" altLang="zh-CN" dirty="0"/>
              <a:t>Reg(UInt(4.W)) // </a:t>
            </a:r>
            <a:r>
              <a:rPr lang="zh-CN" altLang="en-US" dirty="0"/>
              <a:t>声明、类型</a:t>
            </a:r>
            <a:endParaRPr lang="nn-NO" altLang="zh-CN" dirty="0"/>
          </a:p>
          <a:p>
            <a:pPr lvl="2"/>
            <a:r>
              <a:rPr lang="nn-NO" altLang="zh-CN" dirty="0"/>
              <a:t>delayReg := delayIn</a:t>
            </a:r>
            <a:r>
              <a:rPr lang="en-US" altLang="zh-CN" dirty="0"/>
              <a:t>		//</a:t>
            </a:r>
            <a:r>
              <a:rPr lang="zh-CN" altLang="en-US" dirty="0"/>
              <a:t> 赋初值</a:t>
            </a:r>
            <a:endParaRPr lang="en-US" altLang="zh-CN" dirty="0"/>
          </a:p>
          <a:p>
            <a:pPr lvl="2"/>
            <a:endParaRPr lang="en-US" altLang="zh-CN" dirty="0"/>
          </a:p>
          <a:p>
            <a:pPr lvl="2"/>
            <a:r>
              <a:rPr lang="nn-NO" altLang="zh-CN" dirty="0"/>
              <a:t>val    D = </a:t>
            </a:r>
            <a:r>
              <a:rPr lang="en-US" altLang="zh-CN" dirty="0">
                <a:solidFill>
                  <a:srgbClr val="FF0000"/>
                </a:solidFill>
                <a:highlight>
                  <a:srgbClr val="FFFF00"/>
                </a:highlight>
              </a:rPr>
              <a:t>Chisel.</a:t>
            </a:r>
            <a:r>
              <a:rPr lang="nn-NO" altLang="zh-CN" dirty="0"/>
              <a:t>Reg(init=false.B)  // </a:t>
            </a:r>
            <a:r>
              <a:rPr lang="zh-CN" altLang="en-US" dirty="0"/>
              <a:t>声明、赋初值</a:t>
            </a:r>
            <a:endParaRPr lang="en-US" altLang="zh-CN" dirty="0"/>
          </a:p>
          <a:p>
            <a:pPr marL="914400" lvl="2" indent="0">
              <a:buNone/>
            </a:pPr>
            <a:r>
              <a:rPr lang="en-US" altLang="zh-CN" dirty="0"/>
              <a:t>					//</a:t>
            </a:r>
            <a:r>
              <a:rPr lang="zh-CN" altLang="en-US" dirty="0"/>
              <a:t> 类型推理</a:t>
            </a:r>
            <a:endParaRPr lang="nn-NO" altLang="zh-CN" dirty="0"/>
          </a:p>
          <a:p>
            <a:pPr marL="2743200" lvl="6" indent="0">
              <a:buNone/>
            </a:pPr>
            <a:endParaRPr lang="nn-NO" altLang="zh-CN" dirty="0"/>
          </a:p>
          <a:p>
            <a:pPr lvl="2"/>
            <a:endParaRPr lang="nn-NO" altLang="zh-CN" dirty="0"/>
          </a:p>
        </p:txBody>
      </p:sp>
    </p:spTree>
    <p:extLst>
      <p:ext uri="{BB962C8B-B14F-4D97-AF65-F5344CB8AC3E}">
        <p14:creationId xmlns:p14="http://schemas.microsoft.com/office/powerpoint/2010/main" val="37846870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720" y="1159514"/>
            <a:ext cx="8352580" cy="5112385"/>
          </a:xfrm>
        </p:spPr>
        <p:txBody>
          <a:bodyPr/>
          <a:lstStyle/>
          <a:p>
            <a:r>
              <a:rPr lang="zh-CN" altLang="en-US" dirty="0"/>
              <a:t>生成寄存器</a:t>
            </a:r>
            <a:endParaRPr lang="en-US" altLang="zh-CN" dirty="0"/>
          </a:p>
          <a:p>
            <a:pPr lvl="1"/>
            <a:r>
              <a:rPr lang="en-US" altLang="zh-CN" dirty="0"/>
              <a:t>Reg(t)	</a:t>
            </a:r>
          </a:p>
          <a:p>
            <a:pPr lvl="2"/>
            <a:r>
              <a:rPr lang="nn-NO" altLang="zh-CN" dirty="0"/>
              <a:t>val reg = Reg(UInt(8.W))</a:t>
            </a:r>
          </a:p>
          <a:p>
            <a:pPr lvl="2"/>
            <a:r>
              <a:rPr lang="en-US" altLang="zh-CN" dirty="0"/>
              <a:t>reg :=</a:t>
            </a:r>
            <a:r>
              <a:rPr lang="zh-CN" altLang="en-US" dirty="0"/>
              <a:t> </a:t>
            </a:r>
            <a:r>
              <a:rPr lang="en-US" altLang="zh-CN" dirty="0" err="1" smtClean="0"/>
              <a:t>regIn</a:t>
            </a:r>
            <a:endParaRPr lang="en-US" altLang="zh-CN" dirty="0" smtClean="0"/>
          </a:p>
          <a:p>
            <a:pPr lvl="1"/>
            <a:r>
              <a:rPr lang="en-US" altLang="zh-CN" dirty="0" err="1"/>
              <a:t>RegNext</a:t>
            </a:r>
            <a:r>
              <a:rPr lang="en-US" altLang="zh-CN" dirty="0"/>
              <a:t>(d)</a:t>
            </a:r>
          </a:p>
          <a:p>
            <a:pPr lvl="2"/>
            <a:r>
              <a:rPr lang="en-US" altLang="zh-CN" dirty="0" err="1"/>
              <a:t>val</a:t>
            </a:r>
            <a:r>
              <a:rPr lang="en-US" altLang="zh-CN" dirty="0"/>
              <a:t> q = </a:t>
            </a:r>
            <a:r>
              <a:rPr lang="en-US" altLang="zh-CN" dirty="0" err="1"/>
              <a:t>RegNext</a:t>
            </a:r>
            <a:r>
              <a:rPr lang="en-US" altLang="zh-CN" dirty="0"/>
              <a:t>(d)</a:t>
            </a:r>
            <a:r>
              <a:rPr lang="nn-NO" altLang="zh-CN" dirty="0"/>
              <a:t> </a:t>
            </a:r>
          </a:p>
          <a:p>
            <a:pPr lvl="2"/>
            <a:endParaRPr lang="nn-NO" altLang="zh-CN" dirty="0"/>
          </a:p>
        </p:txBody>
      </p:sp>
    </p:spTree>
    <p:extLst>
      <p:ext uri="{BB962C8B-B14F-4D97-AF65-F5344CB8AC3E}">
        <p14:creationId xmlns:p14="http://schemas.microsoft.com/office/powerpoint/2010/main" val="126351505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 txBox="1">
            <a:spLocks/>
          </p:cNvSpPr>
          <p:nvPr/>
        </p:nvSpPr>
        <p:spPr>
          <a:xfrm>
            <a:off x="539720" y="1159514"/>
            <a:ext cx="8271510" cy="511238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1"/>
            <a:r>
              <a:rPr lang="en-US" altLang="zh-CN" kern="0" dirty="0" err="1"/>
              <a:t>RegInit</a:t>
            </a:r>
            <a:r>
              <a:rPr lang="en-US" altLang="zh-CN" kern="0" dirty="0"/>
              <a:t>(</a:t>
            </a:r>
            <a:r>
              <a:rPr lang="en-US" altLang="zh-CN" kern="0" dirty="0" err="1"/>
              <a:t>resetData</a:t>
            </a:r>
            <a:r>
              <a:rPr lang="en-US" altLang="zh-CN" kern="0" dirty="0"/>
              <a:t>)			//</a:t>
            </a:r>
            <a:r>
              <a:rPr lang="zh-CN" altLang="en-US" kern="0" dirty="0"/>
              <a:t>复位时的初值</a:t>
            </a:r>
            <a:endParaRPr lang="en-US" altLang="zh-CN" kern="0" dirty="0"/>
          </a:p>
          <a:p>
            <a:pPr lvl="2"/>
            <a:r>
              <a:rPr lang="nn-NO" altLang="zh-CN" kern="0" dirty="0"/>
              <a:t>val valReg = RegInit(0.U(4.W))</a:t>
            </a:r>
          </a:p>
          <a:p>
            <a:pPr lvl="2"/>
            <a:r>
              <a:rPr lang="nn-NO" altLang="zh-CN" kern="0" dirty="0"/>
              <a:t>valReg := inVal</a:t>
            </a:r>
          </a:p>
          <a:p>
            <a:pPr lvl="2"/>
            <a:endParaRPr lang="nn-NO" altLang="zh-CN" kern="0" dirty="0"/>
          </a:p>
          <a:p>
            <a:pPr lvl="2"/>
            <a:r>
              <a:rPr lang="zh-CN" altLang="en-US" sz="1600" kern="0" dirty="0"/>
              <a:t>复位信号是系统信号</a:t>
            </a:r>
            <a:endParaRPr lang="en-US" altLang="zh-CN" sz="1600" kern="0" dirty="0"/>
          </a:p>
          <a:p>
            <a:pPr lvl="2"/>
            <a:r>
              <a:rPr lang="en-US" altLang="zh-CN" sz="1600" kern="0" dirty="0"/>
              <a:t>Chisel</a:t>
            </a:r>
            <a:r>
              <a:rPr lang="zh-CN" altLang="en-US" sz="1600" kern="0" dirty="0"/>
              <a:t>使用同步复位机制</a:t>
            </a:r>
            <a:endParaRPr lang="nn-NO" altLang="zh-CN" sz="1600" kern="0" dirty="0"/>
          </a:p>
          <a:p>
            <a:pPr lvl="2"/>
            <a:endParaRPr lang="zh-CN" altLang="en-US" kern="0" dirty="0"/>
          </a:p>
        </p:txBody>
      </p:sp>
      <p:grpSp>
        <p:nvGrpSpPr>
          <p:cNvPr id="6" name="组合 5"/>
          <p:cNvGrpSpPr/>
          <p:nvPr/>
        </p:nvGrpSpPr>
        <p:grpSpPr>
          <a:xfrm>
            <a:off x="899745" y="3729172"/>
            <a:ext cx="5148040" cy="2353241"/>
            <a:chOff x="1259770" y="3715706"/>
            <a:chExt cx="5148040" cy="2353241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59770" y="3715706"/>
              <a:ext cx="5148040" cy="2353241"/>
            </a:xfrm>
            <a:prstGeom prst="rect">
              <a:avLst/>
            </a:prstGeom>
          </p:spPr>
        </p:pic>
        <p:sp>
          <p:nvSpPr>
            <p:cNvPr id="5" name="任意多边形 4"/>
            <p:cNvSpPr/>
            <p:nvPr/>
          </p:nvSpPr>
          <p:spPr bwMode="auto">
            <a:xfrm>
              <a:off x="3344333" y="4284630"/>
              <a:ext cx="665715" cy="1083237"/>
            </a:xfrm>
            <a:custGeom>
              <a:avLst/>
              <a:gdLst>
                <a:gd name="connsiteX0" fmla="*/ 0 w 665715"/>
                <a:gd name="connsiteY0" fmla="*/ 304303 h 1083237"/>
                <a:gd name="connsiteX1" fmla="*/ 651934 w 665715"/>
                <a:gd name="connsiteY1" fmla="*/ 41837 h 1083237"/>
                <a:gd name="connsiteX2" fmla="*/ 381000 w 665715"/>
                <a:gd name="connsiteY2" fmla="*/ 1083237 h 1083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65715" h="1083237">
                  <a:moveTo>
                    <a:pt x="0" y="304303"/>
                  </a:moveTo>
                  <a:cubicBezTo>
                    <a:pt x="294217" y="108159"/>
                    <a:pt x="588434" y="-87985"/>
                    <a:pt x="651934" y="41837"/>
                  </a:cubicBezTo>
                  <a:cubicBezTo>
                    <a:pt x="715434" y="171659"/>
                    <a:pt x="548217" y="627448"/>
                    <a:pt x="381000" y="1083237"/>
                  </a:cubicBezTo>
                </a:path>
              </a:pathLst>
            </a:cu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stealth" w="med" len="med"/>
            </a:ln>
          </p:spPr>
          <p:txBody>
            <a:bodyPr vert="horz" wrap="square" lIns="91440" tIns="45720" rIns="91440" bIns="45720" numCol="1" rtlCol="0" anchor="ctr" anchorCtr="0" compatLnSpc="1"/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7785" y="2298981"/>
            <a:ext cx="2709911" cy="1999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87766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 txBox="1">
            <a:spLocks/>
          </p:cNvSpPr>
          <p:nvPr/>
        </p:nvSpPr>
        <p:spPr>
          <a:xfrm>
            <a:off x="523630" y="1224154"/>
            <a:ext cx="8271510" cy="511238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1"/>
            <a:r>
              <a:rPr lang="en-US" altLang="zh-CN" kern="0" dirty="0" err="1" smtClean="0"/>
              <a:t>En</a:t>
            </a:r>
            <a:r>
              <a:rPr lang="zh-CN" altLang="en-US" kern="0" dirty="0"/>
              <a:t>使能：</a:t>
            </a:r>
            <a:endParaRPr lang="en-US" altLang="zh-CN" kern="0" dirty="0"/>
          </a:p>
          <a:p>
            <a:pPr lvl="2"/>
            <a:r>
              <a:rPr lang="en-US" altLang="zh-CN" kern="0" dirty="0" err="1"/>
              <a:t>val</a:t>
            </a:r>
            <a:r>
              <a:rPr lang="en-US" altLang="zh-CN" kern="0" dirty="0"/>
              <a:t> </a:t>
            </a:r>
            <a:r>
              <a:rPr lang="en-US" altLang="zh-CN" kern="0" dirty="0" err="1"/>
              <a:t>enableReg</a:t>
            </a:r>
            <a:r>
              <a:rPr lang="en-US" altLang="zh-CN" kern="0" dirty="0"/>
              <a:t> = Reg(</a:t>
            </a:r>
            <a:r>
              <a:rPr lang="en-US" altLang="zh-CN" kern="0" dirty="0" err="1"/>
              <a:t>UInt</a:t>
            </a:r>
            <a:r>
              <a:rPr lang="en-US" altLang="zh-CN" kern="0" dirty="0"/>
              <a:t>(4.W))</a:t>
            </a:r>
          </a:p>
          <a:p>
            <a:pPr lvl="2"/>
            <a:r>
              <a:rPr lang="en-US" altLang="zh-CN" kern="0" dirty="0"/>
              <a:t>when (enable) {</a:t>
            </a:r>
          </a:p>
          <a:p>
            <a:pPr marL="914400" lvl="2" indent="0">
              <a:buNone/>
            </a:pPr>
            <a:r>
              <a:rPr lang="en-US" altLang="zh-CN" kern="0" dirty="0"/>
              <a:t>	</a:t>
            </a:r>
            <a:r>
              <a:rPr lang="en-US" altLang="zh-CN" kern="0" dirty="0" err="1"/>
              <a:t>enableReg</a:t>
            </a:r>
            <a:r>
              <a:rPr lang="en-US" altLang="zh-CN" kern="0" dirty="0"/>
              <a:t> := </a:t>
            </a:r>
            <a:r>
              <a:rPr lang="en-US" altLang="zh-CN" kern="0" dirty="0" err="1"/>
              <a:t>inVal</a:t>
            </a:r>
            <a:endParaRPr lang="en-US" altLang="zh-CN" kern="0" dirty="0"/>
          </a:p>
          <a:p>
            <a:pPr lvl="2"/>
            <a:r>
              <a:rPr lang="en-US" altLang="zh-CN" kern="0" dirty="0"/>
              <a:t>}</a:t>
            </a:r>
          </a:p>
          <a:p>
            <a:pPr lvl="2"/>
            <a:endParaRPr lang="en-US" altLang="zh-CN" kern="0" dirty="0"/>
          </a:p>
          <a:p>
            <a:pPr lvl="1"/>
            <a:r>
              <a:rPr lang="en-US" altLang="zh-CN" kern="0" dirty="0" err="1"/>
              <a:t>val</a:t>
            </a:r>
            <a:r>
              <a:rPr lang="en-US" altLang="zh-CN" kern="0" dirty="0"/>
              <a:t> enableReg2 = </a:t>
            </a:r>
            <a:r>
              <a:rPr lang="en-US" altLang="zh-CN" kern="0" dirty="0" err="1">
                <a:solidFill>
                  <a:srgbClr val="0070C0"/>
                </a:solidFill>
              </a:rPr>
              <a:t>RegEnable</a:t>
            </a:r>
            <a:r>
              <a:rPr lang="en-US" altLang="zh-CN" kern="0" dirty="0"/>
              <a:t>(</a:t>
            </a:r>
            <a:r>
              <a:rPr lang="en-US" altLang="zh-CN" kern="0" dirty="0" err="1"/>
              <a:t>inVal</a:t>
            </a:r>
            <a:r>
              <a:rPr lang="en-US" altLang="zh-CN" kern="0" dirty="0"/>
              <a:t> , enable)</a:t>
            </a:r>
            <a:endParaRPr lang="zh-CN" altLang="en-US" kern="0" dirty="0"/>
          </a:p>
        </p:txBody>
      </p:sp>
    </p:spTree>
    <p:extLst>
      <p:ext uri="{BB962C8B-B14F-4D97-AF65-F5344CB8AC3E}">
        <p14:creationId xmlns:p14="http://schemas.microsoft.com/office/powerpoint/2010/main" val="42015198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725" y="1132464"/>
            <a:ext cx="2698536" cy="2073612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1619795" y="3438449"/>
            <a:ext cx="7020170" cy="2827479"/>
            <a:chOff x="1619795" y="3438449"/>
            <a:chExt cx="7020170" cy="2827479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19795" y="3438449"/>
              <a:ext cx="7020170" cy="2827479"/>
            </a:xfrm>
            <a:prstGeom prst="rect">
              <a:avLst/>
            </a:prstGeom>
          </p:spPr>
        </p:pic>
        <p:sp>
          <p:nvSpPr>
            <p:cNvPr id="4" name="任意多边形 3"/>
            <p:cNvSpPr/>
            <p:nvPr/>
          </p:nvSpPr>
          <p:spPr bwMode="auto">
            <a:xfrm>
              <a:off x="5847347" y="4391526"/>
              <a:ext cx="360948" cy="1058779"/>
            </a:xfrm>
            <a:custGeom>
              <a:avLst/>
              <a:gdLst>
                <a:gd name="connsiteX0" fmla="*/ 0 w 360948"/>
                <a:gd name="connsiteY0" fmla="*/ 0 h 1058779"/>
                <a:gd name="connsiteX1" fmla="*/ 360948 w 360948"/>
                <a:gd name="connsiteY1" fmla="*/ 1058779 h 1058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60948" h="1058779">
                  <a:moveTo>
                    <a:pt x="0" y="0"/>
                  </a:moveTo>
                  <a:lnTo>
                    <a:pt x="360948" y="1058779"/>
                  </a:lnTo>
                </a:path>
              </a:pathLst>
            </a:cu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stealth" w="med" len="med"/>
            </a:ln>
          </p:spPr>
          <p:txBody>
            <a:bodyPr vert="horz" wrap="square" lIns="91440" tIns="45720" rIns="91440" bIns="45720" numCol="1" rtlCol="0" anchor="ctr" anchorCtr="0" compatLnSpc="1"/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8812784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 txBox="1">
            <a:spLocks/>
          </p:cNvSpPr>
          <p:nvPr/>
        </p:nvSpPr>
        <p:spPr>
          <a:xfrm>
            <a:off x="523630" y="1224154"/>
            <a:ext cx="8271510" cy="511238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1"/>
            <a:r>
              <a:rPr lang="en-US" altLang="zh-CN" kern="0" dirty="0" err="1"/>
              <a:t>Enable+Reset</a:t>
            </a:r>
            <a:endParaRPr lang="en-US" altLang="zh-CN" kern="0" dirty="0"/>
          </a:p>
          <a:p>
            <a:pPr lvl="2"/>
            <a:r>
              <a:rPr lang="en-US" altLang="zh-CN" kern="0" dirty="0" err="1"/>
              <a:t>val</a:t>
            </a:r>
            <a:r>
              <a:rPr lang="en-US" altLang="zh-CN" kern="0" dirty="0"/>
              <a:t> </a:t>
            </a:r>
            <a:r>
              <a:rPr lang="en-US" altLang="zh-CN" kern="0" dirty="0" err="1"/>
              <a:t>resetEnableReg</a:t>
            </a:r>
            <a:r>
              <a:rPr lang="en-US" altLang="zh-CN" kern="0" dirty="0"/>
              <a:t> = </a:t>
            </a:r>
            <a:r>
              <a:rPr lang="en-US" altLang="zh-CN" kern="0" dirty="0" err="1"/>
              <a:t>RegInit</a:t>
            </a:r>
            <a:r>
              <a:rPr lang="en-US" altLang="zh-CN" kern="0" dirty="0"/>
              <a:t>(0.U(4.W))</a:t>
            </a:r>
          </a:p>
          <a:p>
            <a:pPr lvl="2"/>
            <a:r>
              <a:rPr lang="en-US" altLang="zh-CN" kern="0" dirty="0"/>
              <a:t>when (enable) {</a:t>
            </a:r>
          </a:p>
          <a:p>
            <a:pPr marL="914400" lvl="2" indent="0">
              <a:buNone/>
            </a:pPr>
            <a:r>
              <a:rPr lang="en-US" altLang="zh-CN" kern="0" dirty="0"/>
              <a:t>	</a:t>
            </a:r>
            <a:r>
              <a:rPr lang="en-US" altLang="zh-CN" kern="0" dirty="0" err="1"/>
              <a:t>resetEnableReg</a:t>
            </a:r>
            <a:r>
              <a:rPr lang="en-US" altLang="zh-CN" kern="0" dirty="0"/>
              <a:t> := </a:t>
            </a:r>
            <a:r>
              <a:rPr lang="en-US" altLang="zh-CN" kern="0" dirty="0" err="1"/>
              <a:t>inVal</a:t>
            </a:r>
            <a:endParaRPr lang="en-US" altLang="zh-CN" kern="0" dirty="0"/>
          </a:p>
          <a:p>
            <a:pPr lvl="2"/>
            <a:r>
              <a:rPr lang="en-US" altLang="zh-CN" kern="0" dirty="0"/>
              <a:t>}</a:t>
            </a:r>
          </a:p>
          <a:p>
            <a:pPr lvl="1"/>
            <a:r>
              <a:rPr lang="en-US" altLang="zh-CN" kern="0" dirty="0" err="1"/>
              <a:t>Enable+Reset+Init</a:t>
            </a:r>
            <a:endParaRPr lang="en-US" altLang="zh-CN" kern="0" dirty="0"/>
          </a:p>
          <a:p>
            <a:pPr lvl="2"/>
            <a:r>
              <a:rPr lang="nn-NO" altLang="zh-CN" kern="0" dirty="0"/>
              <a:t>val resetEnableReg2 = </a:t>
            </a:r>
          </a:p>
          <a:p>
            <a:pPr marL="914400" lvl="2" indent="0">
              <a:buNone/>
            </a:pPr>
            <a:r>
              <a:rPr lang="nn-NO" altLang="zh-CN" kern="0" dirty="0"/>
              <a:t>		RegEnable(inVal , 0.U(4.W), enable)</a:t>
            </a:r>
            <a:endParaRPr lang="zh-CN" altLang="en-US" kern="0" dirty="0"/>
          </a:p>
        </p:txBody>
      </p:sp>
    </p:spTree>
    <p:extLst>
      <p:ext uri="{BB962C8B-B14F-4D97-AF65-F5344CB8AC3E}">
        <p14:creationId xmlns:p14="http://schemas.microsoft.com/office/powerpoint/2010/main" val="982731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95886AEA-D8DE-3F22-3CF4-FA606CFF0E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725" y="332785"/>
            <a:ext cx="5184360" cy="648045"/>
          </a:xfrm>
        </p:spPr>
        <p:txBody>
          <a:bodyPr/>
          <a:lstStyle/>
          <a:p>
            <a:r>
              <a:rPr lang="zh-CN" altLang="en-US" dirty="0"/>
              <a:t>层次性设计</a:t>
            </a:r>
          </a:p>
        </p:txBody>
      </p:sp>
      <p:sp>
        <p:nvSpPr>
          <p:cNvPr id="9" name="内容占位符 2">
            <a:extLst>
              <a:ext uri="{FF2B5EF4-FFF2-40B4-BE49-F238E27FC236}">
                <a16:creationId xmlns="" xmlns:a16="http://schemas.microsoft.com/office/drawing/2014/main" id="{5B173C80-03BB-1E96-F2A2-C29B2F9DFC14}"/>
              </a:ext>
            </a:extLst>
          </p:cNvPr>
          <p:cNvSpPr txBox="1">
            <a:spLocks/>
          </p:cNvSpPr>
          <p:nvPr/>
        </p:nvSpPr>
        <p:spPr bwMode="auto">
          <a:xfrm>
            <a:off x="684530" y="1053852"/>
            <a:ext cx="8271510" cy="53273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altLang="en-US" kern="0" dirty="0"/>
              <a:t>扁平</a:t>
            </a:r>
            <a:r>
              <a:rPr lang="en-US" altLang="zh-CN" kern="0" dirty="0"/>
              <a:t>/</a:t>
            </a:r>
            <a:r>
              <a:rPr lang="zh-CN" altLang="en-US" kern="0" dirty="0"/>
              <a:t>单层设计</a:t>
            </a:r>
            <a:endParaRPr lang="en-US" altLang="zh-CN" kern="0" dirty="0"/>
          </a:p>
          <a:p>
            <a:pPr lvl="1"/>
            <a:r>
              <a:rPr lang="zh-CN" altLang="en-US" kern="0" dirty="0"/>
              <a:t>直接描述硬件细节</a:t>
            </a:r>
            <a:r>
              <a:rPr lang="zh-CN" altLang="en-US" sz="2000" kern="0" dirty="0"/>
              <a:t>（行为描述）</a:t>
            </a:r>
            <a:endParaRPr lang="en-US" altLang="zh-CN" sz="2000" kern="0" dirty="0"/>
          </a:p>
          <a:p>
            <a:pPr lvl="1"/>
            <a:r>
              <a:rPr lang="zh-CN" altLang="en-US" kern="0" dirty="0"/>
              <a:t>适合小规模系统</a:t>
            </a:r>
            <a:endParaRPr lang="en-US" altLang="zh-CN" kern="0" dirty="0"/>
          </a:p>
          <a:p>
            <a:r>
              <a:rPr lang="zh-CN" altLang="en-US" kern="0" dirty="0"/>
              <a:t>层次性设计</a:t>
            </a:r>
            <a:endParaRPr lang="en-US" altLang="zh-CN" kern="0" dirty="0"/>
          </a:p>
          <a:p>
            <a:pPr lvl="1"/>
            <a:r>
              <a:rPr lang="zh-CN" altLang="en-US" kern="0" dirty="0"/>
              <a:t>采用分治策略</a:t>
            </a:r>
            <a:r>
              <a:rPr lang="zh-CN" altLang="en-US" sz="2400" kern="0" dirty="0"/>
              <a:t>（上层系统由底层多个部件组装构成）</a:t>
            </a:r>
            <a:endParaRPr lang="en-US" altLang="zh-CN" kern="0" dirty="0"/>
          </a:p>
          <a:p>
            <a:pPr lvl="1"/>
            <a:r>
              <a:rPr lang="zh-CN" altLang="en-US" kern="0" dirty="0"/>
              <a:t>将不同</a:t>
            </a:r>
            <a:r>
              <a:rPr lang="zh-CN" altLang="en-US" kern="0" dirty="0">
                <a:solidFill>
                  <a:srgbClr val="0070C0"/>
                </a:solidFill>
              </a:rPr>
              <a:t>部件</a:t>
            </a:r>
            <a:r>
              <a:rPr lang="en-US" altLang="zh-CN" kern="0" dirty="0">
                <a:solidFill>
                  <a:srgbClr val="0070C0"/>
                </a:solidFill>
              </a:rPr>
              <a:t>/</a:t>
            </a:r>
            <a:r>
              <a:rPr lang="zh-CN" altLang="en-US" kern="0" dirty="0">
                <a:solidFill>
                  <a:srgbClr val="0070C0"/>
                </a:solidFill>
              </a:rPr>
              <a:t>器件</a:t>
            </a:r>
            <a:r>
              <a:rPr lang="zh-CN" altLang="en-US" kern="0" dirty="0"/>
              <a:t>组合而成</a:t>
            </a:r>
            <a:r>
              <a:rPr lang="zh-CN" altLang="en-US" sz="2000" kern="0" dirty="0"/>
              <a:t>（拓扑互连</a:t>
            </a:r>
            <a:r>
              <a:rPr lang="zh-CN" altLang="en-US" sz="2000" kern="0" dirty="0">
                <a:solidFill>
                  <a:srgbClr val="FF0000"/>
                </a:solidFill>
              </a:rPr>
              <a:t>结构</a:t>
            </a:r>
            <a:r>
              <a:rPr lang="zh-CN" altLang="en-US" sz="2000" kern="0" dirty="0"/>
              <a:t>）</a:t>
            </a:r>
            <a:endParaRPr lang="en-US" altLang="zh-CN" sz="2000" kern="0" dirty="0"/>
          </a:p>
          <a:p>
            <a:pPr lvl="1"/>
            <a:r>
              <a:rPr lang="zh-CN" altLang="en-US" kern="0" dirty="0"/>
              <a:t>适合大规模系统</a:t>
            </a:r>
            <a:endParaRPr lang="en-US" altLang="zh-CN" kern="0" dirty="0"/>
          </a:p>
          <a:p>
            <a:r>
              <a:rPr lang="zh-CN" altLang="en-US" kern="0" dirty="0"/>
              <a:t>独立功能部件</a:t>
            </a:r>
            <a:r>
              <a:rPr lang="en-US" altLang="zh-CN" kern="0" dirty="0"/>
              <a:t>component</a:t>
            </a:r>
          </a:p>
          <a:p>
            <a:pPr lvl="1"/>
            <a:r>
              <a:rPr lang="zh-CN" altLang="en-US" kern="0" dirty="0"/>
              <a:t>用接口描述其外部关系</a:t>
            </a:r>
            <a:r>
              <a:rPr lang="zh-CN" altLang="en-US" sz="2000" kern="0" dirty="0"/>
              <a:t>（输入 和 输出）</a:t>
            </a:r>
            <a:endParaRPr lang="en-US" altLang="zh-CN" sz="2000" kern="0" dirty="0"/>
          </a:p>
          <a:p>
            <a:pPr lvl="1"/>
            <a:r>
              <a:rPr lang="zh-CN" altLang="en-US" kern="0" dirty="0"/>
              <a:t>含有内部</a:t>
            </a:r>
            <a:r>
              <a:rPr lang="zh-CN" altLang="en-US" kern="0" dirty="0">
                <a:solidFill>
                  <a:srgbClr val="FF0000"/>
                </a:solidFill>
              </a:rPr>
              <a:t>逻辑</a:t>
            </a:r>
            <a:r>
              <a:rPr lang="zh-CN" altLang="en-US" kern="0" dirty="0"/>
              <a:t>或者内部</a:t>
            </a:r>
            <a:r>
              <a:rPr lang="zh-CN" altLang="en-US" kern="0" dirty="0">
                <a:solidFill>
                  <a:srgbClr val="FF0000"/>
                </a:solidFill>
              </a:rPr>
              <a:t>结构</a:t>
            </a:r>
            <a:endParaRPr lang="en-US" altLang="zh-CN" kern="0" dirty="0">
              <a:solidFill>
                <a:srgbClr val="FF0000"/>
              </a:solidFill>
            </a:endParaRPr>
          </a:p>
          <a:p>
            <a:pPr lvl="1"/>
            <a:endParaRPr lang="zh-CN" altLang="en-US" kern="0" dirty="0"/>
          </a:p>
        </p:txBody>
      </p:sp>
    </p:spTree>
    <p:extLst>
      <p:ext uri="{BB962C8B-B14F-4D97-AF65-F5344CB8AC3E}">
        <p14:creationId xmlns:p14="http://schemas.microsoft.com/office/powerpoint/2010/main" val="382249064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>
            <a:extLst>
              <a:ext uri="{FF2B5EF4-FFF2-40B4-BE49-F238E27FC236}">
                <a16:creationId xmlns="" xmlns:a16="http://schemas.microsoft.com/office/drawing/2014/main" id="{95886AEA-D8DE-3F22-3CF4-FA606CFF0E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725" y="332785"/>
            <a:ext cx="5184360" cy="648045"/>
          </a:xfrm>
        </p:spPr>
        <p:txBody>
          <a:bodyPr/>
          <a:lstStyle/>
          <a:p>
            <a:r>
              <a:rPr lang="zh-CN" altLang="en-US" dirty="0"/>
              <a:t>计数器</a:t>
            </a:r>
            <a:r>
              <a:rPr lang="en-US" altLang="zh-CN" dirty="0"/>
              <a:t>counter</a:t>
            </a:r>
            <a:r>
              <a:rPr lang="zh-CN" altLang="en-US" dirty="0"/>
              <a:t>设计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FF0749AD-18D7-F586-F2EB-312920247256}"/>
              </a:ext>
            </a:extLst>
          </p:cNvPr>
          <p:cNvSpPr txBox="1"/>
          <p:nvPr/>
        </p:nvSpPr>
        <p:spPr>
          <a:xfrm>
            <a:off x="892262" y="5331157"/>
            <a:ext cx="49321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NimbusRomNo9L-Regu"/>
              </a:rPr>
              <a:t>An adder and a register result in counter</a:t>
            </a:r>
            <a:endParaRPr lang="zh-CN" altLang="en-US" dirty="0"/>
          </a:p>
        </p:txBody>
      </p:sp>
      <p:sp>
        <p:nvSpPr>
          <p:cNvPr id="8" name="内容占位符 2">
            <a:extLst>
              <a:ext uri="{FF2B5EF4-FFF2-40B4-BE49-F238E27FC236}">
                <a16:creationId xmlns="" xmlns:a16="http://schemas.microsoft.com/office/drawing/2014/main" id="{DF8F4F9B-8491-2AB6-CC91-499088928C4A}"/>
              </a:ext>
            </a:extLst>
          </p:cNvPr>
          <p:cNvSpPr txBox="1">
            <a:spLocks/>
          </p:cNvSpPr>
          <p:nvPr/>
        </p:nvSpPr>
        <p:spPr>
          <a:xfrm>
            <a:off x="684530" y="1125857"/>
            <a:ext cx="4535515" cy="151108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altLang="en-US" sz="2400" kern="0" dirty="0"/>
              <a:t>寄存器</a:t>
            </a:r>
            <a:r>
              <a:rPr lang="en-US" altLang="zh-CN" sz="2400" kern="0" dirty="0"/>
              <a:t>+</a:t>
            </a:r>
            <a:r>
              <a:rPr lang="zh-CN" altLang="en-US" sz="2400" kern="0" dirty="0"/>
              <a:t>加法器：</a:t>
            </a:r>
            <a:endParaRPr lang="en-US" altLang="zh-CN" sz="2400" kern="0" dirty="0"/>
          </a:p>
          <a:p>
            <a:pPr lvl="1"/>
            <a:r>
              <a:rPr lang="nn-NO" altLang="zh-CN" sz="2000" kern="0" dirty="0"/>
              <a:t>val cntReg = RegInit(0.U(4.W))</a:t>
            </a:r>
          </a:p>
          <a:p>
            <a:pPr lvl="1"/>
            <a:r>
              <a:rPr lang="nn-NO" altLang="zh-CN" sz="2000" kern="0" dirty="0"/>
              <a:t>cntReg := cntReg + 1.U</a:t>
            </a:r>
            <a:endParaRPr lang="en-US" altLang="zh-CN" sz="2000" kern="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4912" y="3085360"/>
            <a:ext cx="3910358" cy="2220627"/>
          </a:xfrm>
          <a:prstGeom prst="rect">
            <a:avLst/>
          </a:prstGeom>
        </p:spPr>
      </p:pic>
      <p:sp>
        <p:nvSpPr>
          <p:cNvPr id="4" name="任意多边形: 形状 3">
            <a:extLst>
              <a:ext uri="{FF2B5EF4-FFF2-40B4-BE49-F238E27FC236}">
                <a16:creationId xmlns="" xmlns:a16="http://schemas.microsoft.com/office/drawing/2014/main" id="{C2CB8E0A-24AF-F8E2-ECBC-486C995A6D1E}"/>
              </a:ext>
            </a:extLst>
          </p:cNvPr>
          <p:cNvSpPr/>
          <p:nvPr/>
        </p:nvSpPr>
        <p:spPr bwMode="auto">
          <a:xfrm>
            <a:off x="3404212" y="2313542"/>
            <a:ext cx="1134737" cy="1597446"/>
          </a:xfrm>
          <a:custGeom>
            <a:avLst/>
            <a:gdLst>
              <a:gd name="connsiteX0" fmla="*/ 0 w 1134737"/>
              <a:gd name="connsiteY0" fmla="*/ 0 h 1597446"/>
              <a:gd name="connsiteX1" fmla="*/ 716096 w 1134737"/>
              <a:gd name="connsiteY1" fmla="*/ 528810 h 1597446"/>
              <a:gd name="connsiteX2" fmla="*/ 1134737 w 1134737"/>
              <a:gd name="connsiteY2" fmla="*/ 1597446 h 1597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34737" h="1597446">
                <a:moveTo>
                  <a:pt x="0" y="0"/>
                </a:moveTo>
                <a:cubicBezTo>
                  <a:pt x="263486" y="131284"/>
                  <a:pt x="526973" y="262569"/>
                  <a:pt x="716096" y="528810"/>
                </a:cubicBezTo>
                <a:cubicBezTo>
                  <a:pt x="905219" y="795051"/>
                  <a:pt x="1019978" y="1196248"/>
                  <a:pt x="1134737" y="1597446"/>
                </a:cubicBezTo>
              </a:path>
            </a:pathLst>
          </a:custGeom>
          <a:noFill/>
          <a:ln w="19050" cap="flat" cmpd="sng" algn="ctr">
            <a:solidFill>
              <a:srgbClr val="0070C0"/>
            </a:solidFill>
            <a:prstDash val="dash"/>
            <a:round/>
            <a:headEnd type="none" w="med" len="med"/>
            <a:tailEnd type="stealth" w="med" len="med"/>
          </a:ln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任意多边形: 形状 8">
            <a:extLst>
              <a:ext uri="{FF2B5EF4-FFF2-40B4-BE49-F238E27FC236}">
                <a16:creationId xmlns="" xmlns:a16="http://schemas.microsoft.com/office/drawing/2014/main" id="{C4A8757F-971E-2686-62A5-F5178567E9EF}"/>
              </a:ext>
            </a:extLst>
          </p:cNvPr>
          <p:cNvSpPr/>
          <p:nvPr/>
        </p:nvSpPr>
        <p:spPr bwMode="auto">
          <a:xfrm>
            <a:off x="1795749" y="2225407"/>
            <a:ext cx="2115239" cy="1189822"/>
          </a:xfrm>
          <a:custGeom>
            <a:avLst/>
            <a:gdLst>
              <a:gd name="connsiteX0" fmla="*/ 2115239 w 2115239"/>
              <a:gd name="connsiteY0" fmla="*/ 0 h 1189822"/>
              <a:gd name="connsiteX1" fmla="*/ 1663547 w 2115239"/>
              <a:gd name="connsiteY1" fmla="*/ 495759 h 1189822"/>
              <a:gd name="connsiteX2" fmla="*/ 539827 w 2115239"/>
              <a:gd name="connsiteY2" fmla="*/ 616945 h 1189822"/>
              <a:gd name="connsiteX3" fmla="*/ 0 w 2115239"/>
              <a:gd name="connsiteY3" fmla="*/ 1189822 h 1189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15239" h="1189822">
                <a:moveTo>
                  <a:pt x="2115239" y="0"/>
                </a:moveTo>
                <a:cubicBezTo>
                  <a:pt x="2020677" y="196467"/>
                  <a:pt x="1926116" y="392935"/>
                  <a:pt x="1663547" y="495759"/>
                </a:cubicBezTo>
                <a:cubicBezTo>
                  <a:pt x="1400978" y="598583"/>
                  <a:pt x="817085" y="501268"/>
                  <a:pt x="539827" y="616945"/>
                </a:cubicBezTo>
                <a:cubicBezTo>
                  <a:pt x="262569" y="732622"/>
                  <a:pt x="131284" y="961222"/>
                  <a:pt x="0" y="1189822"/>
                </a:cubicBezTo>
              </a:path>
            </a:pathLst>
          </a:custGeom>
          <a:noFill/>
          <a:ln w="19050" cap="flat" cmpd="sng" algn="ctr">
            <a:solidFill>
              <a:srgbClr val="0070C0"/>
            </a:solidFill>
            <a:prstDash val="dash"/>
            <a:round/>
            <a:headEnd type="none" w="med" len="med"/>
            <a:tailEnd type="stealth" w="med" len="med"/>
          </a:ln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任意多边形: 形状 10">
            <a:extLst>
              <a:ext uri="{FF2B5EF4-FFF2-40B4-BE49-F238E27FC236}">
                <a16:creationId xmlns="" xmlns:a16="http://schemas.microsoft.com/office/drawing/2014/main" id="{E61EA26D-DE43-C574-2B94-3D1EED399EE0}"/>
              </a:ext>
            </a:extLst>
          </p:cNvPr>
          <p:cNvSpPr/>
          <p:nvPr/>
        </p:nvSpPr>
        <p:spPr bwMode="auto">
          <a:xfrm>
            <a:off x="2049136" y="2247441"/>
            <a:ext cx="1355075" cy="1575412"/>
          </a:xfrm>
          <a:custGeom>
            <a:avLst/>
            <a:gdLst>
              <a:gd name="connsiteX0" fmla="*/ 0 w 1288974"/>
              <a:gd name="connsiteY0" fmla="*/ 0 h 1575412"/>
              <a:gd name="connsiteX1" fmla="*/ 418641 w 1288974"/>
              <a:gd name="connsiteY1" fmla="*/ 418641 h 1575412"/>
              <a:gd name="connsiteX2" fmla="*/ 947451 w 1288974"/>
              <a:gd name="connsiteY2" fmla="*/ 848299 h 1575412"/>
              <a:gd name="connsiteX3" fmla="*/ 1288974 w 1288974"/>
              <a:gd name="connsiteY3" fmla="*/ 1575412 h 1575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8974" h="1575412">
                <a:moveTo>
                  <a:pt x="0" y="0"/>
                </a:moveTo>
                <a:cubicBezTo>
                  <a:pt x="130366" y="138629"/>
                  <a:pt x="260733" y="277258"/>
                  <a:pt x="418641" y="418641"/>
                </a:cubicBezTo>
                <a:cubicBezTo>
                  <a:pt x="576549" y="560024"/>
                  <a:pt x="802396" y="655504"/>
                  <a:pt x="947451" y="848299"/>
                </a:cubicBezTo>
                <a:cubicBezTo>
                  <a:pt x="1092506" y="1041094"/>
                  <a:pt x="1190740" y="1308253"/>
                  <a:pt x="1288974" y="1575412"/>
                </a:cubicBezTo>
              </a:path>
            </a:pathLst>
          </a:custGeom>
          <a:noFill/>
          <a:ln w="19050" cap="flat" cmpd="sng" algn="ctr">
            <a:solidFill>
              <a:srgbClr val="0070C0"/>
            </a:solidFill>
            <a:prstDash val="dash"/>
            <a:round/>
            <a:headEnd type="none" w="med" len="med"/>
            <a:tailEnd type="stealth" w="med" len="med"/>
          </a:ln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0846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11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DF8F4F9B-8491-2AB6-CC91-499088928C4A}"/>
              </a:ext>
            </a:extLst>
          </p:cNvPr>
          <p:cNvSpPr txBox="1">
            <a:spLocks/>
          </p:cNvSpPr>
          <p:nvPr/>
        </p:nvSpPr>
        <p:spPr>
          <a:xfrm>
            <a:off x="684530" y="1125856"/>
            <a:ext cx="7127695" cy="2231139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altLang="en-US" sz="2400" kern="0" dirty="0"/>
              <a:t>事件计数（计数使能）：</a:t>
            </a:r>
            <a:endParaRPr lang="en-US" altLang="zh-CN" sz="2400" kern="0" dirty="0"/>
          </a:p>
          <a:p>
            <a:pPr lvl="1"/>
            <a:r>
              <a:rPr lang="nl-NL" altLang="zh-CN" sz="2000" kern="0" dirty="0"/>
              <a:t>val cntEventsReg = RegInit(0.U(4.W))</a:t>
            </a:r>
          </a:p>
          <a:p>
            <a:pPr lvl="1"/>
            <a:r>
              <a:rPr lang="nl-NL" altLang="zh-CN" sz="2000" kern="0" dirty="0"/>
              <a:t>when(</a:t>
            </a:r>
            <a:r>
              <a:rPr lang="nl-NL" altLang="zh-CN" sz="2000" kern="0" dirty="0">
                <a:solidFill>
                  <a:srgbClr val="FF0000"/>
                </a:solidFill>
              </a:rPr>
              <a:t>event</a:t>
            </a:r>
            <a:r>
              <a:rPr lang="nl-NL" altLang="zh-CN" sz="2000" kern="0" dirty="0"/>
              <a:t>) {</a:t>
            </a:r>
          </a:p>
          <a:p>
            <a:pPr marL="457200" lvl="1" indent="0">
              <a:buNone/>
            </a:pPr>
            <a:r>
              <a:rPr lang="nl-NL" altLang="zh-CN" sz="2000" kern="0" dirty="0"/>
              <a:t>		cntEventsReg := cntEventsReg + 1.U</a:t>
            </a:r>
          </a:p>
          <a:p>
            <a:pPr lvl="1"/>
            <a:r>
              <a:rPr lang="nl-NL" altLang="zh-CN" sz="2000" kern="0" dirty="0"/>
              <a:t>}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8404" y="3140980"/>
            <a:ext cx="4683654" cy="237616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FF0749AD-18D7-F586-F2EB-312920247256}"/>
              </a:ext>
            </a:extLst>
          </p:cNvPr>
          <p:cNvSpPr txBox="1"/>
          <p:nvPr/>
        </p:nvSpPr>
        <p:spPr>
          <a:xfrm>
            <a:off x="2109888" y="5399019"/>
            <a:ext cx="49321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NimbusRomNo9L-Regu"/>
              </a:rPr>
              <a:t>Counting events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59166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DF8F4F9B-8491-2AB6-CC91-499088928C4A}"/>
              </a:ext>
            </a:extLst>
          </p:cNvPr>
          <p:cNvSpPr txBox="1">
            <a:spLocks/>
          </p:cNvSpPr>
          <p:nvPr/>
        </p:nvSpPr>
        <p:spPr>
          <a:xfrm>
            <a:off x="684530" y="1125856"/>
            <a:ext cx="7127695" cy="4535299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altLang="en-US" sz="2400" kern="0" dirty="0"/>
              <a:t>循环计数：</a:t>
            </a:r>
            <a:endParaRPr lang="en-US" altLang="zh-CN" sz="2400" kern="0" dirty="0"/>
          </a:p>
          <a:p>
            <a:pPr lvl="1"/>
            <a:r>
              <a:rPr lang="nl-NL" altLang="zh-CN" sz="2000" kern="0" dirty="0"/>
              <a:t>val cntReg = RegInit(0.U(8.W))</a:t>
            </a:r>
          </a:p>
          <a:p>
            <a:pPr lvl="1"/>
            <a:r>
              <a:rPr lang="nl-NL" altLang="zh-CN" sz="2000" kern="0" dirty="0"/>
              <a:t>cntReg := cntReg + 1.U</a:t>
            </a:r>
          </a:p>
          <a:p>
            <a:pPr lvl="1"/>
            <a:endParaRPr lang="nl-NL" altLang="zh-CN" sz="2000" kern="0" dirty="0"/>
          </a:p>
          <a:p>
            <a:pPr lvl="1"/>
            <a:r>
              <a:rPr lang="nl-NL" altLang="zh-CN" sz="2000" kern="0" dirty="0"/>
              <a:t>when(cntReg === N) {</a:t>
            </a:r>
          </a:p>
          <a:p>
            <a:pPr marL="457200" lvl="1" indent="0">
              <a:buNone/>
            </a:pPr>
            <a:r>
              <a:rPr lang="nl-NL" altLang="zh-CN" sz="2000" kern="0" dirty="0"/>
              <a:t>	cntReg := 0.U</a:t>
            </a:r>
          </a:p>
          <a:p>
            <a:pPr lvl="1"/>
            <a:r>
              <a:rPr lang="nl-NL" altLang="zh-CN" sz="2000" kern="0" dirty="0"/>
              <a:t>}</a:t>
            </a:r>
          </a:p>
          <a:p>
            <a:pPr lvl="1"/>
            <a:endParaRPr lang="nl-NL" altLang="zh-CN" sz="2000" kern="0" dirty="0"/>
          </a:p>
          <a:p>
            <a:r>
              <a:rPr lang="zh-CN" altLang="en-US" sz="2400" kern="0" dirty="0"/>
              <a:t>用</a:t>
            </a:r>
            <a:r>
              <a:rPr lang="en-US" altLang="zh-CN" sz="2400" kern="0" dirty="0"/>
              <a:t>mux</a:t>
            </a:r>
            <a:r>
              <a:rPr lang="zh-CN" altLang="en-US" sz="2400" kern="0" dirty="0"/>
              <a:t>的等效描述</a:t>
            </a:r>
            <a:endParaRPr lang="nl-NL" altLang="zh-CN" sz="2400" kern="0" dirty="0"/>
          </a:p>
          <a:p>
            <a:pPr lvl="1"/>
            <a:r>
              <a:rPr lang="en-US" altLang="zh-CN" sz="2000" kern="0" dirty="0" err="1"/>
              <a:t>val</a:t>
            </a:r>
            <a:r>
              <a:rPr lang="en-US" altLang="zh-CN" sz="2000" kern="0" dirty="0"/>
              <a:t> </a:t>
            </a:r>
            <a:r>
              <a:rPr lang="en-US" altLang="zh-CN" sz="2000" kern="0" dirty="0" err="1"/>
              <a:t>cntReg</a:t>
            </a:r>
            <a:r>
              <a:rPr lang="en-US" altLang="zh-CN" sz="2000" kern="0" dirty="0"/>
              <a:t> = </a:t>
            </a:r>
            <a:r>
              <a:rPr lang="en-US" altLang="zh-CN" sz="2000" kern="0" dirty="0" err="1"/>
              <a:t>RegInit</a:t>
            </a:r>
            <a:r>
              <a:rPr lang="en-US" altLang="zh-CN" sz="2000" kern="0" dirty="0"/>
              <a:t>(0.U(8.W))</a:t>
            </a:r>
          </a:p>
          <a:p>
            <a:pPr lvl="1"/>
            <a:r>
              <a:rPr lang="en-US" altLang="zh-CN" sz="2000" kern="0" dirty="0" err="1"/>
              <a:t>cntReg</a:t>
            </a:r>
            <a:r>
              <a:rPr lang="en-US" altLang="zh-CN" sz="2000" kern="0" dirty="0"/>
              <a:t> := Mux(</a:t>
            </a:r>
            <a:r>
              <a:rPr lang="en-US" altLang="zh-CN" sz="2000" kern="0" dirty="0" err="1"/>
              <a:t>cntReg</a:t>
            </a:r>
            <a:r>
              <a:rPr lang="en-US" altLang="zh-CN" sz="2000" kern="0" dirty="0"/>
              <a:t> === N, 0.U, </a:t>
            </a:r>
            <a:r>
              <a:rPr lang="en-US" altLang="zh-CN" sz="2000" kern="0" dirty="0" err="1"/>
              <a:t>cntReg</a:t>
            </a:r>
            <a:r>
              <a:rPr lang="en-US" altLang="zh-CN" sz="2000" kern="0" dirty="0"/>
              <a:t> + 1.U)</a:t>
            </a:r>
            <a:endParaRPr lang="nl-NL" altLang="zh-CN" sz="2000" kern="0" dirty="0"/>
          </a:p>
        </p:txBody>
      </p:sp>
    </p:spTree>
    <p:extLst>
      <p:ext uri="{BB962C8B-B14F-4D97-AF65-F5344CB8AC3E}">
        <p14:creationId xmlns:p14="http://schemas.microsoft.com/office/powerpoint/2010/main" val="392243673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DF8F4F9B-8491-2AB6-CC91-499088928C4A}"/>
              </a:ext>
            </a:extLst>
          </p:cNvPr>
          <p:cNvSpPr txBox="1">
            <a:spLocks/>
          </p:cNvSpPr>
          <p:nvPr/>
        </p:nvSpPr>
        <p:spPr>
          <a:xfrm>
            <a:off x="684530" y="1125857"/>
            <a:ext cx="7127695" cy="2879184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altLang="en-US" sz="2400" kern="0" dirty="0"/>
              <a:t>反向循环计数：</a:t>
            </a:r>
            <a:endParaRPr lang="en-US" altLang="zh-CN" sz="2400" kern="0" dirty="0"/>
          </a:p>
          <a:p>
            <a:pPr lvl="1"/>
            <a:r>
              <a:rPr lang="nl-NL" altLang="zh-CN" sz="2000" kern="0" dirty="0"/>
              <a:t>val cntReg = RegInit(N)</a:t>
            </a:r>
          </a:p>
          <a:p>
            <a:pPr lvl="1"/>
            <a:r>
              <a:rPr lang="nl-NL" altLang="zh-CN" sz="2000" kern="0" dirty="0"/>
              <a:t>cntReg := cntReg </a:t>
            </a:r>
            <a:r>
              <a:rPr lang="nl-NL" altLang="zh-CN" sz="2000" kern="0" dirty="0">
                <a:solidFill>
                  <a:srgbClr val="FF0000"/>
                </a:solidFill>
              </a:rPr>
              <a:t>- 1.U</a:t>
            </a:r>
          </a:p>
          <a:p>
            <a:pPr lvl="1"/>
            <a:r>
              <a:rPr lang="nl-NL" altLang="zh-CN" sz="2000" kern="0" dirty="0"/>
              <a:t>when(cntReg === 0.U) {</a:t>
            </a:r>
          </a:p>
          <a:p>
            <a:pPr marL="457200" lvl="1" indent="0">
              <a:buNone/>
            </a:pPr>
            <a:r>
              <a:rPr lang="nl-NL" altLang="zh-CN" sz="2000" kern="0" dirty="0"/>
              <a:t>	cntReg := N</a:t>
            </a:r>
          </a:p>
          <a:p>
            <a:pPr lvl="1"/>
            <a:r>
              <a:rPr lang="nl-NL" altLang="zh-CN" sz="2000" kern="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5048493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DF8F4F9B-8491-2AB6-CC91-499088928C4A}"/>
              </a:ext>
            </a:extLst>
          </p:cNvPr>
          <p:cNvSpPr txBox="1">
            <a:spLocks/>
          </p:cNvSpPr>
          <p:nvPr/>
        </p:nvSpPr>
        <p:spPr>
          <a:xfrm>
            <a:off x="684530" y="1125857"/>
            <a:ext cx="7127695" cy="482331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altLang="en-US" sz="2400" kern="0" dirty="0"/>
              <a:t>用</a:t>
            </a:r>
            <a:r>
              <a:rPr lang="zh-CN" altLang="en-US" sz="2400" kern="0" dirty="0">
                <a:solidFill>
                  <a:srgbClr val="0070C0"/>
                </a:solidFill>
              </a:rPr>
              <a:t>生成器</a:t>
            </a:r>
            <a:r>
              <a:rPr lang="zh-CN" altLang="en-US" sz="2400" kern="0" dirty="0">
                <a:solidFill>
                  <a:srgbClr val="FF0000"/>
                </a:solidFill>
              </a:rPr>
              <a:t>函数</a:t>
            </a:r>
            <a:r>
              <a:rPr lang="zh-CN" altLang="en-US" sz="2400" kern="0" dirty="0"/>
              <a:t>产生正向计数器：</a:t>
            </a:r>
            <a:endParaRPr lang="en-US" altLang="zh-CN" sz="2400" kern="0" dirty="0"/>
          </a:p>
          <a:p>
            <a:pPr lvl="1"/>
            <a:r>
              <a:rPr lang="nl-NL" altLang="zh-CN" sz="2000" kern="0" dirty="0"/>
              <a:t>// This function returns a counter</a:t>
            </a:r>
          </a:p>
          <a:p>
            <a:pPr lvl="1"/>
            <a:r>
              <a:rPr lang="nl-NL" altLang="zh-CN" sz="2000" kern="0" dirty="0"/>
              <a:t>def </a:t>
            </a:r>
            <a:r>
              <a:rPr lang="nl-NL" altLang="zh-CN" sz="2000" kern="0" dirty="0">
                <a:solidFill>
                  <a:srgbClr val="0070C0"/>
                </a:solidFill>
              </a:rPr>
              <a:t>genCounter</a:t>
            </a:r>
            <a:r>
              <a:rPr lang="nl-NL" altLang="zh-CN" sz="2000" kern="0" dirty="0"/>
              <a:t>(n: </a:t>
            </a:r>
            <a:r>
              <a:rPr lang="nl-NL" altLang="zh-CN" sz="2000" kern="0" dirty="0">
                <a:solidFill>
                  <a:srgbClr val="FF0000"/>
                </a:solidFill>
              </a:rPr>
              <a:t>Int</a:t>
            </a:r>
            <a:r>
              <a:rPr lang="nl-NL" altLang="zh-CN" sz="2000" kern="0" dirty="0"/>
              <a:t>) = {</a:t>
            </a:r>
          </a:p>
          <a:p>
            <a:pPr marL="457200" lvl="1" indent="0">
              <a:buNone/>
            </a:pPr>
            <a:r>
              <a:rPr lang="nl-NL" altLang="zh-CN" sz="2000" kern="0" dirty="0"/>
              <a:t>	val cntReg = RegInit(0.U(8.W))</a:t>
            </a:r>
          </a:p>
          <a:p>
            <a:pPr marL="457200" lvl="1" indent="0">
              <a:buNone/>
            </a:pPr>
            <a:r>
              <a:rPr lang="nl-NL" altLang="zh-CN" sz="2000" kern="0" dirty="0"/>
              <a:t>	cntReg := Mux(cntReg === n.U, 0.U, cntReg + 1.U)</a:t>
            </a:r>
          </a:p>
          <a:p>
            <a:pPr marL="457200" lvl="1" indent="0">
              <a:buNone/>
            </a:pPr>
            <a:r>
              <a:rPr lang="nl-NL" altLang="zh-CN" sz="2000" kern="0" dirty="0"/>
              <a:t>	cntReg</a:t>
            </a:r>
          </a:p>
          <a:p>
            <a:pPr lvl="1"/>
            <a:r>
              <a:rPr lang="nl-NL" altLang="zh-CN" sz="2000" kern="0" dirty="0"/>
              <a:t>}</a:t>
            </a:r>
          </a:p>
          <a:p>
            <a:pPr lvl="1"/>
            <a:endParaRPr lang="nl-NL" altLang="zh-CN" sz="2000" kern="0" dirty="0"/>
          </a:p>
          <a:p>
            <a:pPr lvl="1"/>
            <a:r>
              <a:rPr lang="nl-NL" altLang="zh-CN" sz="2000" kern="0" dirty="0"/>
              <a:t>// now we can easily create many counters</a:t>
            </a:r>
          </a:p>
          <a:p>
            <a:pPr lvl="1"/>
            <a:r>
              <a:rPr lang="nl-NL" altLang="zh-CN" sz="2000" kern="0" dirty="0"/>
              <a:t>val count10 = </a:t>
            </a:r>
            <a:r>
              <a:rPr lang="nl-NL" altLang="zh-CN" sz="2000" kern="0" dirty="0">
                <a:solidFill>
                  <a:srgbClr val="0070C0"/>
                </a:solidFill>
              </a:rPr>
              <a:t>genCounter</a:t>
            </a:r>
            <a:r>
              <a:rPr lang="nl-NL" altLang="zh-CN" sz="2000" kern="0" dirty="0"/>
              <a:t>(</a:t>
            </a:r>
            <a:r>
              <a:rPr lang="nl-NL" altLang="zh-CN" sz="2000" kern="0" dirty="0">
                <a:solidFill>
                  <a:srgbClr val="FF0000"/>
                </a:solidFill>
              </a:rPr>
              <a:t>10</a:t>
            </a:r>
            <a:r>
              <a:rPr lang="nl-NL" altLang="zh-CN" sz="2000" kern="0" dirty="0"/>
              <a:t>)</a:t>
            </a:r>
          </a:p>
          <a:p>
            <a:pPr lvl="1"/>
            <a:r>
              <a:rPr lang="nl-NL" altLang="zh-CN" sz="2000" kern="0" dirty="0"/>
              <a:t>val count99 = </a:t>
            </a:r>
            <a:r>
              <a:rPr lang="nl-NL" altLang="zh-CN" sz="2000" kern="0" dirty="0">
                <a:solidFill>
                  <a:srgbClr val="0070C0"/>
                </a:solidFill>
              </a:rPr>
              <a:t>genCounter</a:t>
            </a:r>
            <a:r>
              <a:rPr lang="nl-NL" altLang="zh-CN" sz="2000" kern="0" dirty="0"/>
              <a:t>(</a:t>
            </a:r>
            <a:r>
              <a:rPr lang="nl-NL" altLang="zh-CN" sz="2000" kern="0" dirty="0">
                <a:solidFill>
                  <a:srgbClr val="FF0000"/>
                </a:solidFill>
              </a:rPr>
              <a:t>99</a:t>
            </a:r>
            <a:r>
              <a:rPr lang="nl-NL" altLang="zh-CN" sz="2000" kern="0" dirty="0"/>
              <a:t>)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4249115" y="4644189"/>
            <a:ext cx="3683126" cy="1305517"/>
            <a:chOff x="4249115" y="4644189"/>
            <a:chExt cx="3683126" cy="1305517"/>
          </a:xfrm>
        </p:grpSpPr>
        <p:sp>
          <p:nvSpPr>
            <p:cNvPr id="4" name="文本框 3">
              <a:extLst>
                <a:ext uri="{FF2B5EF4-FFF2-40B4-BE49-F238E27FC236}">
                  <a16:creationId xmlns="" xmlns:a16="http://schemas.microsoft.com/office/drawing/2014/main" id="{65907618-FDDB-8238-35F9-630651DC2933}"/>
                </a:ext>
              </a:extLst>
            </p:cNvPr>
            <p:cNvSpPr txBox="1"/>
            <p:nvPr/>
          </p:nvSpPr>
          <p:spPr>
            <a:xfrm>
              <a:off x="4249115" y="5611152"/>
              <a:ext cx="3683126" cy="338554"/>
            </a:xfrm>
            <a:prstGeom prst="rect">
              <a:avLst/>
            </a:prstGeom>
            <a:solidFill>
              <a:srgbClr val="A0F604"/>
            </a:solidFill>
          </p:spPr>
          <p:txBody>
            <a:bodyPr wrap="square">
              <a:spAutoFit/>
            </a:bodyPr>
            <a:lstStyle/>
            <a:p>
              <a:r>
                <a:rPr lang="en-US" altLang="zh-CN" dirty="0"/>
                <a:t>Chisel</a:t>
              </a:r>
              <a:r>
                <a:rPr lang="zh-CN" altLang="en-US" dirty="0"/>
                <a:t>的“生成器”特性的体现</a:t>
              </a:r>
            </a:p>
          </p:txBody>
        </p:sp>
        <p:grpSp>
          <p:nvGrpSpPr>
            <p:cNvPr id="7" name="组合 6"/>
            <p:cNvGrpSpPr/>
            <p:nvPr/>
          </p:nvGrpSpPr>
          <p:grpSpPr>
            <a:xfrm>
              <a:off x="4993105" y="4644189"/>
              <a:ext cx="1139954" cy="974558"/>
              <a:chOff x="4993105" y="4644189"/>
              <a:chExt cx="1139954" cy="974558"/>
            </a:xfrm>
          </p:grpSpPr>
          <p:sp>
            <p:nvSpPr>
              <p:cNvPr id="5" name="任意多边形 4"/>
              <p:cNvSpPr/>
              <p:nvPr/>
            </p:nvSpPr>
            <p:spPr bwMode="auto">
              <a:xfrm>
                <a:off x="4993105" y="4644189"/>
                <a:ext cx="1139954" cy="974558"/>
              </a:xfrm>
              <a:custGeom>
                <a:avLst/>
                <a:gdLst>
                  <a:gd name="connsiteX0" fmla="*/ 1130969 w 1139954"/>
                  <a:gd name="connsiteY0" fmla="*/ 974558 h 974558"/>
                  <a:gd name="connsiteX1" fmla="*/ 974558 w 1139954"/>
                  <a:gd name="connsiteY1" fmla="*/ 252664 h 974558"/>
                  <a:gd name="connsiteX2" fmla="*/ 0 w 1139954"/>
                  <a:gd name="connsiteY2" fmla="*/ 0 h 9745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139954" h="974558">
                    <a:moveTo>
                      <a:pt x="1130969" y="974558"/>
                    </a:moveTo>
                    <a:cubicBezTo>
                      <a:pt x="1147011" y="694824"/>
                      <a:pt x="1163053" y="415090"/>
                      <a:pt x="974558" y="252664"/>
                    </a:cubicBezTo>
                    <a:cubicBezTo>
                      <a:pt x="786063" y="90238"/>
                      <a:pt x="393031" y="45119"/>
                      <a:pt x="0" y="0"/>
                    </a:cubicBezTo>
                  </a:path>
                </a:pathLst>
              </a:custGeom>
              <a:noFill/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stealth" w="med" len="med"/>
              </a:ln>
            </p:spPr>
            <p:txBody>
              <a:bodyPr vert="horz" wrap="square" lIns="91440" tIns="45720" rIns="91440" bIns="45720" numCol="1" rtlCol="0" anchor="ctr" anchorCtr="0" compatLnSpc="1"/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en-US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6" name="任意多边形 5"/>
              <p:cNvSpPr/>
              <p:nvPr/>
            </p:nvSpPr>
            <p:spPr bwMode="auto">
              <a:xfrm>
                <a:off x="4993105" y="4974617"/>
                <a:ext cx="1139954" cy="644130"/>
              </a:xfrm>
              <a:custGeom>
                <a:avLst/>
                <a:gdLst>
                  <a:gd name="connsiteX0" fmla="*/ 1130969 w 1139954"/>
                  <a:gd name="connsiteY0" fmla="*/ 974558 h 974558"/>
                  <a:gd name="connsiteX1" fmla="*/ 974558 w 1139954"/>
                  <a:gd name="connsiteY1" fmla="*/ 252664 h 974558"/>
                  <a:gd name="connsiteX2" fmla="*/ 0 w 1139954"/>
                  <a:gd name="connsiteY2" fmla="*/ 0 h 9745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139954" h="974558">
                    <a:moveTo>
                      <a:pt x="1130969" y="974558"/>
                    </a:moveTo>
                    <a:cubicBezTo>
                      <a:pt x="1147011" y="694824"/>
                      <a:pt x="1163053" y="415090"/>
                      <a:pt x="974558" y="252664"/>
                    </a:cubicBezTo>
                    <a:cubicBezTo>
                      <a:pt x="786063" y="90238"/>
                      <a:pt x="393031" y="45119"/>
                      <a:pt x="0" y="0"/>
                    </a:cubicBezTo>
                  </a:path>
                </a:pathLst>
              </a:custGeom>
              <a:noFill/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stealth" w="med" len="med"/>
              </a:ln>
            </p:spPr>
            <p:txBody>
              <a:bodyPr vert="horz" wrap="square" lIns="91440" tIns="45720" rIns="91440" bIns="45720" numCol="1" rtlCol="0" anchor="ctr" anchorCtr="0" compatLnSpc="1"/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en-US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</p:grpSp>
      <p:grpSp>
        <p:nvGrpSpPr>
          <p:cNvPr id="11" name="组合 10"/>
          <p:cNvGrpSpPr/>
          <p:nvPr/>
        </p:nvGrpSpPr>
        <p:grpSpPr>
          <a:xfrm>
            <a:off x="1331775" y="2996970"/>
            <a:ext cx="4176290" cy="553602"/>
            <a:chOff x="1331775" y="2996970"/>
            <a:chExt cx="4176290" cy="553602"/>
          </a:xfrm>
        </p:grpSpPr>
        <p:sp>
          <p:nvSpPr>
            <p:cNvPr id="9" name="椭圆 8"/>
            <p:cNvSpPr/>
            <p:nvPr/>
          </p:nvSpPr>
          <p:spPr bwMode="auto">
            <a:xfrm>
              <a:off x="1331775" y="2996970"/>
              <a:ext cx="1512105" cy="432030"/>
            </a:xfrm>
            <a:prstGeom prst="ellipse">
              <a:avLst/>
            </a:prstGeom>
            <a:noFill/>
            <a:ln w="1905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ctr" anchorCtr="0" compatLnSpc="1"/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="" xmlns:a16="http://schemas.microsoft.com/office/drawing/2014/main" id="{65907618-FDDB-8238-35F9-630651DC2933}"/>
                </a:ext>
              </a:extLst>
            </p:cNvPr>
            <p:cNvSpPr txBox="1"/>
            <p:nvPr/>
          </p:nvSpPr>
          <p:spPr>
            <a:xfrm>
              <a:off x="2843880" y="3212018"/>
              <a:ext cx="2664185" cy="338554"/>
            </a:xfrm>
            <a:prstGeom prst="rect">
              <a:avLst/>
            </a:prstGeom>
            <a:solidFill>
              <a:srgbClr val="A0F604"/>
            </a:solidFill>
          </p:spPr>
          <p:txBody>
            <a:bodyPr wrap="square">
              <a:spAutoFit/>
            </a:bodyPr>
            <a:lstStyle/>
            <a:p>
              <a:r>
                <a:rPr lang="zh-CN" altLang="en-US" dirty="0"/>
                <a:t>函数返回值（硬件</a:t>
              </a:r>
              <a:r>
                <a:rPr lang="en-US" altLang="zh-CN" dirty="0"/>
                <a:t>/</a:t>
              </a:r>
              <a:r>
                <a:rPr lang="zh-CN" altLang="en-US" dirty="0"/>
                <a:t>寄存器）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6998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DF8F4F9B-8491-2AB6-CC91-499088928C4A}"/>
              </a:ext>
            </a:extLst>
          </p:cNvPr>
          <p:cNvSpPr txBox="1">
            <a:spLocks/>
          </p:cNvSpPr>
          <p:nvPr/>
        </p:nvSpPr>
        <p:spPr>
          <a:xfrm>
            <a:off x="684530" y="1125857"/>
            <a:ext cx="7127695" cy="280717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altLang="en-US" sz="2400" kern="0" dirty="0"/>
              <a:t>降频 和 降频计数：</a:t>
            </a:r>
            <a:endParaRPr lang="en-US" altLang="zh-CN" sz="2400" kern="0" dirty="0"/>
          </a:p>
          <a:p>
            <a:pPr marL="457200" lvl="1" indent="0">
              <a:buNone/>
            </a:pPr>
            <a:r>
              <a:rPr lang="zh-CN" altLang="en-US" sz="2000" kern="0" dirty="0"/>
              <a:t>降频信号产生</a:t>
            </a:r>
            <a:endParaRPr lang="nl-NL" altLang="zh-CN" sz="2000" kern="0" dirty="0"/>
          </a:p>
          <a:p>
            <a:pPr lvl="1"/>
            <a:r>
              <a:rPr lang="nl-NL" altLang="zh-CN" sz="2000" kern="0" dirty="0"/>
              <a:t>val tickCounterReg = RegInit(0.U(32.W))</a:t>
            </a:r>
          </a:p>
          <a:p>
            <a:pPr lvl="1"/>
            <a:r>
              <a:rPr lang="nl-NL" altLang="zh-CN" sz="2000" kern="0" dirty="0"/>
              <a:t>val tick = tickCounterReg === (N-1).U</a:t>
            </a:r>
          </a:p>
          <a:p>
            <a:pPr lvl="1"/>
            <a:r>
              <a:rPr lang="nl-NL" altLang="zh-CN" sz="2000" kern="0" dirty="0"/>
              <a:t>tickCounterReg := tickCounterReg + 1.U</a:t>
            </a:r>
          </a:p>
          <a:p>
            <a:pPr lvl="1"/>
            <a:r>
              <a:rPr lang="nl-NL" altLang="zh-CN" sz="2000" kern="0" dirty="0"/>
              <a:t>when (tick) {</a:t>
            </a:r>
          </a:p>
          <a:p>
            <a:pPr marL="457200" lvl="1" indent="0">
              <a:buNone/>
            </a:pPr>
            <a:r>
              <a:rPr lang="nl-NL" altLang="zh-CN" sz="2000" kern="0" dirty="0"/>
              <a:t>	tickCounterReg := 0.U</a:t>
            </a:r>
          </a:p>
          <a:p>
            <a:pPr lvl="1"/>
            <a:r>
              <a:rPr lang="nl-NL" altLang="zh-CN" sz="2000" kern="0" dirty="0"/>
              <a:t>}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805" y="3977532"/>
            <a:ext cx="6300120" cy="189773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259770" y="5845295"/>
            <a:ext cx="712849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NimbusRomNo9L-Regu"/>
              </a:rPr>
              <a:t>A waveform diagram for the generation of a slow frequency tick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726721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DF8F4F9B-8491-2AB6-CC91-499088928C4A}"/>
              </a:ext>
            </a:extLst>
          </p:cNvPr>
          <p:cNvSpPr txBox="1">
            <a:spLocks/>
          </p:cNvSpPr>
          <p:nvPr/>
        </p:nvSpPr>
        <p:spPr>
          <a:xfrm>
            <a:off x="684530" y="1125857"/>
            <a:ext cx="7127695" cy="496732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altLang="en-US" sz="2400" kern="0" dirty="0"/>
              <a:t>降频计数：</a:t>
            </a:r>
            <a:endParaRPr lang="en-US" altLang="zh-CN" sz="2400" kern="0" dirty="0"/>
          </a:p>
          <a:p>
            <a:pPr lvl="1"/>
            <a:r>
              <a:rPr lang="zh-CN" altLang="en-US" sz="2000" kern="0" dirty="0"/>
              <a:t>作为使能信号（</a:t>
            </a:r>
            <a:r>
              <a:rPr lang="zh-CN" altLang="en-US" sz="2000" kern="0" dirty="0">
                <a:solidFill>
                  <a:srgbClr val="00B050"/>
                </a:solidFill>
              </a:rPr>
              <a:t>仍以</a:t>
            </a:r>
            <a:r>
              <a:rPr lang="en-US" altLang="zh-CN" sz="2000" kern="0" dirty="0">
                <a:solidFill>
                  <a:srgbClr val="00B050"/>
                </a:solidFill>
              </a:rPr>
              <a:t>clock</a:t>
            </a:r>
            <a:r>
              <a:rPr lang="zh-CN" altLang="en-US" sz="2000" kern="0" dirty="0">
                <a:solidFill>
                  <a:srgbClr val="00B050"/>
                </a:solidFill>
              </a:rPr>
              <a:t>为系统工作时钟</a:t>
            </a:r>
            <a:r>
              <a:rPr lang="zh-CN" altLang="en-US" sz="2000" kern="0" dirty="0"/>
              <a:t>）</a:t>
            </a:r>
            <a:endParaRPr lang="nl-NL" altLang="zh-CN" sz="2000" kern="0" dirty="0"/>
          </a:p>
          <a:p>
            <a:pPr lvl="1"/>
            <a:r>
              <a:rPr lang="nl-NL" altLang="zh-CN" sz="2000" kern="0" dirty="0"/>
              <a:t>val lowFrequCntReg = RegInit(0.U(4.W))</a:t>
            </a:r>
          </a:p>
          <a:p>
            <a:pPr lvl="1"/>
            <a:r>
              <a:rPr lang="nl-NL" altLang="zh-CN" sz="2000" kern="0" dirty="0"/>
              <a:t>when (tick) {</a:t>
            </a:r>
          </a:p>
          <a:p>
            <a:pPr marL="457200" lvl="1" indent="0">
              <a:buNone/>
            </a:pPr>
            <a:r>
              <a:rPr lang="nl-NL" altLang="zh-CN" sz="2000" kern="0" dirty="0"/>
              <a:t>		lowFrequCntReg := lowFrequCntReg + 1.U</a:t>
            </a:r>
          </a:p>
          <a:p>
            <a:pPr lvl="1"/>
            <a:r>
              <a:rPr lang="nl-NL" altLang="zh-CN" sz="2000" kern="0" dirty="0"/>
              <a:t>}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4760" y="3717020"/>
            <a:ext cx="6444130" cy="187324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627865" y="5627190"/>
            <a:ext cx="326243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NimbusRomNo9L-Regu"/>
              </a:rPr>
              <a:t>Using the slow frequency tick.</a:t>
            </a:r>
            <a:endParaRPr lang="zh-CN" altLang="en-US" dirty="0"/>
          </a:p>
        </p:txBody>
      </p:sp>
      <p:sp>
        <p:nvSpPr>
          <p:cNvPr id="2" name="任意多边形 1"/>
          <p:cNvSpPr/>
          <p:nvPr/>
        </p:nvSpPr>
        <p:spPr bwMode="auto">
          <a:xfrm>
            <a:off x="6372125" y="1720516"/>
            <a:ext cx="1955763" cy="2117558"/>
          </a:xfrm>
          <a:custGeom>
            <a:avLst/>
            <a:gdLst>
              <a:gd name="connsiteX0" fmla="*/ 0 w 2588825"/>
              <a:gd name="connsiteY0" fmla="*/ 0 h 2117558"/>
              <a:gd name="connsiteX1" fmla="*/ 2502569 w 2588825"/>
              <a:gd name="connsiteY1" fmla="*/ 457200 h 2117558"/>
              <a:gd name="connsiteX2" fmla="*/ 1768642 w 2588825"/>
              <a:gd name="connsiteY2" fmla="*/ 2117558 h 2117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88825" h="2117558">
                <a:moveTo>
                  <a:pt x="0" y="0"/>
                </a:moveTo>
                <a:cubicBezTo>
                  <a:pt x="1103897" y="52137"/>
                  <a:pt x="2207795" y="104274"/>
                  <a:pt x="2502569" y="457200"/>
                </a:cubicBezTo>
                <a:cubicBezTo>
                  <a:pt x="2797343" y="810126"/>
                  <a:pt x="2282992" y="1463842"/>
                  <a:pt x="1768642" y="2117558"/>
                </a:cubicBezTo>
              </a:path>
            </a:pathLst>
          </a:custGeom>
          <a:noFill/>
          <a:ln w="15875" cap="flat" cmpd="sng" algn="ctr">
            <a:solidFill>
              <a:srgbClr val="00B050"/>
            </a:solidFill>
            <a:prstDash val="solid"/>
            <a:round/>
            <a:headEnd type="none" w="med" len="med"/>
            <a:tailEnd type="stealth" w="med" len="med"/>
          </a:ln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048944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DF8F4F9B-8491-2AB6-CC91-499088928C4A}"/>
              </a:ext>
            </a:extLst>
          </p:cNvPr>
          <p:cNvSpPr txBox="1">
            <a:spLocks/>
          </p:cNvSpPr>
          <p:nvPr/>
        </p:nvSpPr>
        <p:spPr>
          <a:xfrm>
            <a:off x="471404" y="1052835"/>
            <a:ext cx="7127695" cy="496732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altLang="en-US" sz="2400" kern="0" dirty="0"/>
              <a:t>定时器（单发）：</a:t>
            </a:r>
            <a:endParaRPr lang="en-US" altLang="zh-CN" sz="2400" kern="0" dirty="0"/>
          </a:p>
          <a:p>
            <a:pPr lvl="1"/>
            <a:r>
              <a:rPr lang="en-US" altLang="zh-CN" sz="2000" kern="0" dirty="0" err="1"/>
              <a:t>val</a:t>
            </a:r>
            <a:r>
              <a:rPr lang="en-US" altLang="zh-CN" sz="2000" kern="0" dirty="0"/>
              <a:t> </a:t>
            </a:r>
            <a:r>
              <a:rPr lang="en-US" altLang="zh-CN" sz="2000" kern="0" dirty="0" err="1"/>
              <a:t>cntReg</a:t>
            </a:r>
            <a:r>
              <a:rPr lang="en-US" altLang="zh-CN" sz="2000" kern="0" dirty="0"/>
              <a:t> = </a:t>
            </a:r>
            <a:r>
              <a:rPr lang="en-US" altLang="zh-CN" sz="2000" kern="0" dirty="0" err="1"/>
              <a:t>RegInit</a:t>
            </a:r>
            <a:r>
              <a:rPr lang="en-US" altLang="zh-CN" sz="2000" kern="0" dirty="0"/>
              <a:t>(0.U(8.W))</a:t>
            </a:r>
          </a:p>
          <a:p>
            <a:pPr lvl="1"/>
            <a:r>
              <a:rPr lang="en-US" altLang="zh-CN" sz="2000" kern="0" dirty="0" err="1"/>
              <a:t>val</a:t>
            </a:r>
            <a:r>
              <a:rPr lang="en-US" altLang="zh-CN" sz="2000" kern="0" dirty="0"/>
              <a:t> done = </a:t>
            </a:r>
            <a:r>
              <a:rPr lang="en-US" altLang="zh-CN" sz="2000" kern="0" dirty="0" err="1"/>
              <a:t>cntReg</a:t>
            </a:r>
            <a:r>
              <a:rPr lang="en-US" altLang="zh-CN" sz="2000" kern="0" dirty="0"/>
              <a:t> === 0.U</a:t>
            </a:r>
          </a:p>
          <a:p>
            <a:pPr lvl="1"/>
            <a:r>
              <a:rPr lang="en-US" altLang="zh-CN" sz="2000" kern="0" dirty="0" err="1"/>
              <a:t>val</a:t>
            </a:r>
            <a:r>
              <a:rPr lang="en-US" altLang="zh-CN" sz="2000" kern="0" dirty="0"/>
              <a:t> next = </a:t>
            </a:r>
            <a:r>
              <a:rPr lang="en-US" altLang="zh-CN" sz="2000" kern="0" dirty="0" err="1"/>
              <a:t>Wire</a:t>
            </a:r>
            <a:r>
              <a:rPr lang="en-US" altLang="zh-CN" sz="2000" kern="0" dirty="0" err="1">
                <a:solidFill>
                  <a:srgbClr val="0070C0"/>
                </a:solidFill>
              </a:rPr>
              <a:t>Default</a:t>
            </a:r>
            <a:r>
              <a:rPr lang="en-US" altLang="zh-CN" sz="2000" kern="0" dirty="0"/>
              <a:t>(0.U)</a:t>
            </a:r>
          </a:p>
          <a:p>
            <a:pPr lvl="1"/>
            <a:r>
              <a:rPr lang="en-US" altLang="zh-CN" sz="2000" kern="0" dirty="0"/>
              <a:t>when (load) {</a:t>
            </a:r>
          </a:p>
          <a:p>
            <a:pPr marL="457200" lvl="1" indent="0">
              <a:buNone/>
            </a:pPr>
            <a:r>
              <a:rPr lang="en-US" altLang="zh-CN" sz="2000" kern="0" dirty="0"/>
              <a:t>		next := din</a:t>
            </a:r>
          </a:p>
          <a:p>
            <a:pPr lvl="1"/>
            <a:r>
              <a:rPr lang="en-US" altLang="zh-CN" sz="2000" kern="0" dirty="0"/>
              <a:t>} .</a:t>
            </a:r>
            <a:r>
              <a:rPr lang="en-US" altLang="zh-CN" sz="2000" kern="0" dirty="0" err="1"/>
              <a:t>elsewhen</a:t>
            </a:r>
            <a:r>
              <a:rPr lang="en-US" altLang="zh-CN" sz="2000" kern="0" dirty="0"/>
              <a:t> (!done) {</a:t>
            </a:r>
          </a:p>
          <a:p>
            <a:pPr marL="457200" lvl="1" indent="0">
              <a:buNone/>
            </a:pPr>
            <a:r>
              <a:rPr lang="en-US" altLang="zh-CN" sz="2000" kern="0" dirty="0"/>
              <a:t>		next := </a:t>
            </a:r>
            <a:r>
              <a:rPr lang="en-US" altLang="zh-CN" sz="2000" kern="0" dirty="0" err="1"/>
              <a:t>cntReg</a:t>
            </a:r>
            <a:r>
              <a:rPr lang="en-US" altLang="zh-CN" sz="2000" kern="0" dirty="0"/>
              <a:t> - 1.U</a:t>
            </a:r>
          </a:p>
          <a:p>
            <a:pPr lvl="1"/>
            <a:r>
              <a:rPr lang="en-US" altLang="zh-CN" sz="2000" kern="0" dirty="0"/>
              <a:t>}</a:t>
            </a:r>
          </a:p>
          <a:p>
            <a:pPr lvl="1"/>
            <a:r>
              <a:rPr lang="en-US" altLang="zh-CN" sz="2000" kern="0" dirty="0" err="1"/>
              <a:t>cntReg</a:t>
            </a:r>
            <a:r>
              <a:rPr lang="en-US" altLang="zh-CN" sz="2000" kern="0" dirty="0"/>
              <a:t> := next</a:t>
            </a:r>
            <a:endParaRPr lang="nl-NL" altLang="zh-CN" sz="2000" kern="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6504" y="4077046"/>
            <a:ext cx="5259781" cy="2304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4140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DF8F4F9B-8491-2AB6-CC91-499088928C4A}"/>
              </a:ext>
            </a:extLst>
          </p:cNvPr>
          <p:cNvSpPr txBox="1">
            <a:spLocks/>
          </p:cNvSpPr>
          <p:nvPr/>
        </p:nvSpPr>
        <p:spPr>
          <a:xfrm>
            <a:off x="471404" y="1052835"/>
            <a:ext cx="7127695" cy="496732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altLang="en-US" sz="2400" kern="0" dirty="0"/>
              <a:t>脉宽调制</a:t>
            </a:r>
            <a:r>
              <a:rPr lang="en-US" altLang="zh-CN" sz="2400" kern="0" dirty="0"/>
              <a:t>PWM</a:t>
            </a:r>
            <a:r>
              <a:rPr lang="zh-CN" altLang="en-US" sz="2400" kern="0" dirty="0"/>
              <a:t>：</a:t>
            </a:r>
            <a:endParaRPr lang="en-US" altLang="zh-CN" sz="2400" kern="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775" y="2615127"/>
            <a:ext cx="6422933" cy="1887107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3203905" y="4502234"/>
            <a:ext cx="244169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NimbusRomNo9L-Regu"/>
              </a:rPr>
              <a:t>Pulse-width modulation</a:t>
            </a:r>
            <a:endParaRPr lang="zh-CN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="" xmlns:a16="http://schemas.microsoft.com/office/drawing/2014/main" id="{0AD26D1F-CCBD-71F8-B78E-F55F83952AD6}"/>
              </a:ext>
            </a:extLst>
          </p:cNvPr>
          <p:cNvSpPr txBox="1">
            <a:spLocks/>
          </p:cNvSpPr>
          <p:nvPr/>
        </p:nvSpPr>
        <p:spPr>
          <a:xfrm>
            <a:off x="611725" y="332785"/>
            <a:ext cx="5184360" cy="64804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zh-CN" kern="0" dirty="0"/>
              <a:t>LED</a:t>
            </a:r>
            <a:r>
              <a:rPr lang="zh-CN" altLang="en-US" kern="0" dirty="0"/>
              <a:t>亮度渐变控制器设计</a:t>
            </a:r>
          </a:p>
        </p:txBody>
      </p:sp>
    </p:spTree>
    <p:extLst>
      <p:ext uri="{BB962C8B-B14F-4D97-AF65-F5344CB8AC3E}">
        <p14:creationId xmlns:p14="http://schemas.microsoft.com/office/powerpoint/2010/main" val="173997152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>
            <a:extLst>
              <a:ext uri="{FF2B5EF4-FFF2-40B4-BE49-F238E27FC236}">
                <a16:creationId xmlns="" xmlns:a16="http://schemas.microsoft.com/office/drawing/2014/main" id="{DF8F4F9B-8491-2AB6-CC91-499088928C4A}"/>
              </a:ext>
            </a:extLst>
          </p:cNvPr>
          <p:cNvSpPr txBox="1">
            <a:spLocks/>
          </p:cNvSpPr>
          <p:nvPr/>
        </p:nvSpPr>
        <p:spPr>
          <a:xfrm>
            <a:off x="471404" y="1412860"/>
            <a:ext cx="7988866" cy="496732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1"/>
            <a:r>
              <a:rPr lang="en-US" altLang="zh-CN" sz="2000" kern="0" dirty="0"/>
              <a:t>10</a:t>
            </a:r>
            <a:r>
              <a:rPr lang="zh-CN" altLang="en-US" sz="2000" kern="0" dirty="0"/>
              <a:t>个周期，前</a:t>
            </a:r>
            <a:r>
              <a:rPr lang="en-US" altLang="zh-CN" sz="2000" kern="0" dirty="0"/>
              <a:t>3</a:t>
            </a:r>
            <a:r>
              <a:rPr lang="zh-CN" altLang="en-US" sz="2000" kern="0" dirty="0"/>
              <a:t>三个周期为高</a:t>
            </a:r>
            <a:endParaRPr lang="en-US" altLang="zh-CN" sz="2000" kern="0" dirty="0"/>
          </a:p>
          <a:p>
            <a:pPr marL="457200" lvl="1" indent="0">
              <a:buNone/>
            </a:pPr>
            <a:endParaRPr lang="en-US" altLang="zh-CN" sz="2000" kern="0" dirty="0"/>
          </a:p>
          <a:p>
            <a:pPr lvl="1"/>
            <a:r>
              <a:rPr lang="en-US" altLang="zh-CN" sz="2000" kern="0" dirty="0" err="1"/>
              <a:t>def</a:t>
            </a:r>
            <a:r>
              <a:rPr lang="en-US" altLang="zh-CN" sz="2000" kern="0" dirty="0"/>
              <a:t> </a:t>
            </a:r>
            <a:r>
              <a:rPr lang="en-US" altLang="zh-CN" sz="2000" kern="0" dirty="0" err="1">
                <a:solidFill>
                  <a:srgbClr val="FF0000"/>
                </a:solidFill>
              </a:rPr>
              <a:t>pwm</a:t>
            </a:r>
            <a:r>
              <a:rPr lang="en-US" altLang="zh-CN" sz="2000" kern="0" dirty="0"/>
              <a:t>(</a:t>
            </a:r>
            <a:r>
              <a:rPr lang="en-US" altLang="zh-CN" sz="2000" kern="0" dirty="0" err="1"/>
              <a:t>nrCycles</a:t>
            </a:r>
            <a:r>
              <a:rPr lang="en-US" altLang="zh-CN" sz="2000" kern="0" dirty="0"/>
              <a:t>: </a:t>
            </a:r>
            <a:r>
              <a:rPr lang="en-US" altLang="zh-CN" sz="2000" kern="0" dirty="0" err="1"/>
              <a:t>Int</a:t>
            </a:r>
            <a:r>
              <a:rPr lang="en-US" altLang="zh-CN" sz="2000" kern="0" dirty="0"/>
              <a:t>, din: </a:t>
            </a:r>
            <a:r>
              <a:rPr lang="en-US" altLang="zh-CN" sz="2000" kern="0" dirty="0" err="1"/>
              <a:t>UInt</a:t>
            </a:r>
            <a:r>
              <a:rPr lang="en-US" altLang="zh-CN" sz="2000" kern="0" dirty="0"/>
              <a:t>) = {</a:t>
            </a:r>
          </a:p>
          <a:p>
            <a:pPr lvl="1"/>
            <a:r>
              <a:rPr lang="en-US" altLang="zh-CN" sz="2000" kern="0" dirty="0" err="1"/>
              <a:t>val</a:t>
            </a:r>
            <a:r>
              <a:rPr lang="en-US" altLang="zh-CN" sz="2000" kern="0" dirty="0"/>
              <a:t> </a:t>
            </a:r>
            <a:r>
              <a:rPr lang="en-US" altLang="zh-CN" sz="2000" kern="0" dirty="0" err="1"/>
              <a:t>cntReg</a:t>
            </a:r>
            <a:r>
              <a:rPr lang="en-US" altLang="zh-CN" sz="2000" kern="0" dirty="0"/>
              <a:t> =</a:t>
            </a:r>
          </a:p>
          <a:p>
            <a:pPr marL="457200" lvl="1" indent="0">
              <a:buNone/>
            </a:pPr>
            <a:r>
              <a:rPr lang="en-US" altLang="zh-CN" sz="2000" kern="0" dirty="0"/>
              <a:t>		</a:t>
            </a:r>
            <a:r>
              <a:rPr lang="en-US" altLang="zh-CN" sz="2000" kern="0" dirty="0" err="1"/>
              <a:t>RegInit</a:t>
            </a:r>
            <a:r>
              <a:rPr lang="en-US" altLang="zh-CN" sz="2000" kern="0" dirty="0"/>
              <a:t>(0.U(</a:t>
            </a:r>
            <a:r>
              <a:rPr lang="en-US" altLang="zh-CN" sz="2000" kern="0" dirty="0" err="1">
                <a:solidFill>
                  <a:srgbClr val="0070C0"/>
                </a:solidFill>
              </a:rPr>
              <a:t>unsignedBitLength</a:t>
            </a:r>
            <a:r>
              <a:rPr lang="en-US" altLang="zh-CN" sz="2000" kern="0" dirty="0"/>
              <a:t>(</a:t>
            </a:r>
            <a:r>
              <a:rPr lang="en-US" altLang="zh-CN" sz="2000" kern="0" dirty="0" err="1"/>
              <a:t>nrCycles</a:t>
            </a:r>
            <a:r>
              <a:rPr lang="en-US" altLang="zh-CN" sz="2000" kern="0" dirty="0"/>
              <a:t> -1).W))</a:t>
            </a:r>
          </a:p>
          <a:p>
            <a:pPr lvl="1"/>
            <a:r>
              <a:rPr lang="en-US" altLang="zh-CN" sz="2000" kern="0" dirty="0" err="1"/>
              <a:t>cntReg</a:t>
            </a:r>
            <a:r>
              <a:rPr lang="en-US" altLang="zh-CN" sz="2000" kern="0" dirty="0"/>
              <a:t> := Mux(</a:t>
            </a:r>
            <a:r>
              <a:rPr lang="en-US" altLang="zh-CN" sz="2000" kern="0" dirty="0" err="1"/>
              <a:t>cntReg</a:t>
            </a:r>
            <a:r>
              <a:rPr lang="en-US" altLang="zh-CN" sz="2000" kern="0" dirty="0"/>
              <a:t> === (</a:t>
            </a:r>
            <a:r>
              <a:rPr lang="en-US" altLang="zh-CN" sz="2000" kern="0" dirty="0" err="1"/>
              <a:t>nrCycles</a:t>
            </a:r>
            <a:r>
              <a:rPr lang="en-US" altLang="zh-CN" sz="2000" kern="0" dirty="0"/>
              <a:t> -1).U, 0.U, </a:t>
            </a:r>
            <a:r>
              <a:rPr lang="en-US" altLang="zh-CN" sz="2000" kern="0" dirty="0" err="1"/>
              <a:t>cntReg</a:t>
            </a:r>
            <a:r>
              <a:rPr lang="en-US" altLang="zh-CN" sz="2000" kern="0" dirty="0"/>
              <a:t> +</a:t>
            </a:r>
          </a:p>
          <a:p>
            <a:pPr marL="457200" lvl="1" indent="0">
              <a:buNone/>
            </a:pPr>
            <a:r>
              <a:rPr lang="nl-NL" altLang="zh-CN" sz="2000" kern="0" dirty="0"/>
              <a:t>							1.U)</a:t>
            </a:r>
          </a:p>
          <a:p>
            <a:pPr lvl="1"/>
            <a:r>
              <a:rPr lang="nl-NL" altLang="zh-CN" sz="2000" kern="0" dirty="0">
                <a:solidFill>
                  <a:srgbClr val="0070C0"/>
                </a:solidFill>
              </a:rPr>
              <a:t>din &gt; cntReg</a:t>
            </a:r>
          </a:p>
          <a:p>
            <a:pPr lvl="1"/>
            <a:r>
              <a:rPr lang="nl-NL" altLang="zh-CN" sz="2000" kern="0" dirty="0"/>
              <a:t>}</a:t>
            </a:r>
          </a:p>
          <a:p>
            <a:pPr lvl="1"/>
            <a:r>
              <a:rPr lang="nl-NL" altLang="zh-CN" sz="2000" kern="0" dirty="0"/>
              <a:t>val din = 3.U</a:t>
            </a:r>
          </a:p>
          <a:p>
            <a:pPr lvl="1"/>
            <a:r>
              <a:rPr lang="nl-NL" altLang="zh-CN" sz="2000" kern="0" dirty="0"/>
              <a:t>val dout = </a:t>
            </a:r>
            <a:r>
              <a:rPr lang="nl-NL" altLang="zh-CN" sz="2000" kern="0" dirty="0">
                <a:solidFill>
                  <a:srgbClr val="FF0000"/>
                </a:solidFill>
              </a:rPr>
              <a:t>pwm</a:t>
            </a:r>
            <a:r>
              <a:rPr lang="nl-NL" altLang="zh-CN" sz="2000" kern="0" dirty="0"/>
              <a:t>(10, din)</a:t>
            </a:r>
          </a:p>
        </p:txBody>
      </p:sp>
    </p:spTree>
    <p:extLst>
      <p:ext uri="{BB962C8B-B14F-4D97-AF65-F5344CB8AC3E}">
        <p14:creationId xmlns:p14="http://schemas.microsoft.com/office/powerpoint/2010/main" val="3834351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9970" y="945163"/>
            <a:ext cx="4586255" cy="2271596"/>
          </a:xfrm>
          <a:prstGeom prst="rect">
            <a:avLst/>
          </a:prstGeom>
        </p:spPr>
      </p:pic>
      <p:sp>
        <p:nvSpPr>
          <p:cNvPr id="5" name="内容占位符 2">
            <a:extLst>
              <a:ext uri="{FF2B5EF4-FFF2-40B4-BE49-F238E27FC236}">
                <a16:creationId xmlns="" xmlns:a16="http://schemas.microsoft.com/office/drawing/2014/main" id="{5B173C80-03BB-1E96-F2A2-C29B2F9DFC14}"/>
              </a:ext>
            </a:extLst>
          </p:cNvPr>
          <p:cNvSpPr txBox="1">
            <a:spLocks/>
          </p:cNvSpPr>
          <p:nvPr/>
        </p:nvSpPr>
        <p:spPr bwMode="auto">
          <a:xfrm>
            <a:off x="485091" y="2564940"/>
            <a:ext cx="5472380" cy="36722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altLang="en-US" kern="0" dirty="0"/>
              <a:t>顶层器件</a:t>
            </a:r>
            <a:endParaRPr lang="en-US" altLang="zh-CN" kern="0" dirty="0"/>
          </a:p>
          <a:p>
            <a:pPr lvl="1"/>
            <a:r>
              <a:rPr lang="en-US" altLang="zh-CN" kern="0" dirty="0"/>
              <a:t>3</a:t>
            </a:r>
            <a:r>
              <a:rPr lang="zh-CN" altLang="en-US" kern="0" dirty="0"/>
              <a:t>输入、</a:t>
            </a:r>
            <a:r>
              <a:rPr lang="en-US" altLang="zh-CN" kern="0" dirty="0"/>
              <a:t>2</a:t>
            </a:r>
            <a:r>
              <a:rPr lang="zh-CN" altLang="en-US" kern="0" dirty="0"/>
              <a:t>输出</a:t>
            </a:r>
            <a:endParaRPr lang="en-US" altLang="zh-CN" kern="0" dirty="0"/>
          </a:p>
          <a:p>
            <a:pPr lvl="1"/>
            <a:r>
              <a:rPr lang="zh-CN" altLang="en-US" kern="0" dirty="0"/>
              <a:t>由器件</a:t>
            </a:r>
            <a:r>
              <a:rPr lang="en-US" altLang="zh-CN" kern="0" dirty="0"/>
              <a:t>C</a:t>
            </a:r>
            <a:r>
              <a:rPr lang="zh-CN" altLang="en-US" kern="0" dirty="0"/>
              <a:t>、</a:t>
            </a:r>
            <a:r>
              <a:rPr lang="en-US" altLang="zh-CN" kern="0" dirty="0"/>
              <a:t>D</a:t>
            </a:r>
            <a:r>
              <a:rPr lang="zh-CN" altLang="en-US" kern="0" dirty="0"/>
              <a:t>构成</a:t>
            </a:r>
            <a:endParaRPr lang="en-US" altLang="zh-CN" kern="0" dirty="0"/>
          </a:p>
          <a:p>
            <a:pPr lvl="1"/>
            <a:r>
              <a:rPr lang="zh-CN" altLang="en-US" kern="0" dirty="0"/>
              <a:t>器件</a:t>
            </a:r>
            <a:r>
              <a:rPr lang="en-US" altLang="zh-CN" kern="0" dirty="0"/>
              <a:t>C</a:t>
            </a:r>
          </a:p>
          <a:p>
            <a:pPr lvl="2"/>
            <a:r>
              <a:rPr lang="zh-CN" altLang="en-US" kern="0" dirty="0"/>
              <a:t>进一步划分为器件</a:t>
            </a:r>
            <a:r>
              <a:rPr lang="en-US" altLang="zh-CN" kern="0" dirty="0"/>
              <a:t>A</a:t>
            </a:r>
            <a:r>
              <a:rPr lang="zh-CN" altLang="en-US" kern="0" dirty="0"/>
              <a:t>、</a:t>
            </a:r>
            <a:r>
              <a:rPr lang="en-US" altLang="zh-CN" kern="0" dirty="0"/>
              <a:t>B</a:t>
            </a:r>
          </a:p>
          <a:p>
            <a:pPr lvl="2"/>
            <a:r>
              <a:rPr lang="zh-CN" altLang="en-US" kern="0" dirty="0"/>
              <a:t>器件</a:t>
            </a:r>
            <a:r>
              <a:rPr lang="en-US" altLang="zh-CN" kern="0" dirty="0"/>
              <a:t>A</a:t>
            </a:r>
            <a:r>
              <a:rPr lang="zh-CN" altLang="en-US" kern="0" dirty="0"/>
              <a:t>：</a:t>
            </a:r>
            <a:r>
              <a:rPr lang="en-US" altLang="zh-CN" kern="0" dirty="0"/>
              <a:t>3</a:t>
            </a:r>
            <a:r>
              <a:rPr lang="zh-CN" altLang="en-US" kern="0" dirty="0"/>
              <a:t>输入</a:t>
            </a:r>
            <a:r>
              <a:rPr lang="en-US" altLang="zh-CN" kern="0" dirty="0"/>
              <a:t>2</a:t>
            </a:r>
            <a:r>
              <a:rPr lang="zh-CN" altLang="en-US" kern="0" dirty="0"/>
              <a:t>输出</a:t>
            </a:r>
            <a:endParaRPr lang="en-US" altLang="zh-CN" kern="0" dirty="0"/>
          </a:p>
          <a:p>
            <a:pPr lvl="2"/>
            <a:r>
              <a:rPr lang="zh-CN" altLang="en-US" kern="0" dirty="0"/>
              <a:t>器件</a:t>
            </a:r>
            <a:r>
              <a:rPr lang="en-US" altLang="zh-CN" kern="0" dirty="0"/>
              <a:t>B:</a:t>
            </a:r>
            <a:r>
              <a:rPr lang="zh-CN" altLang="en-US" kern="0" dirty="0"/>
              <a:t> </a:t>
            </a:r>
            <a:r>
              <a:rPr lang="en-US" altLang="zh-CN" kern="0" dirty="0"/>
              <a:t>2</a:t>
            </a:r>
            <a:r>
              <a:rPr lang="zh-CN" altLang="en-US" kern="0" dirty="0"/>
              <a:t>输入</a:t>
            </a:r>
            <a:r>
              <a:rPr lang="en-US" altLang="zh-CN" kern="0" dirty="0"/>
              <a:t>1</a:t>
            </a:r>
            <a:r>
              <a:rPr lang="zh-CN" altLang="en-US" kern="0" dirty="0"/>
              <a:t>输出</a:t>
            </a:r>
            <a:endParaRPr lang="en-US" altLang="zh-CN" kern="0" dirty="0"/>
          </a:p>
        </p:txBody>
      </p:sp>
      <p:sp>
        <p:nvSpPr>
          <p:cNvPr id="6" name="内容占位符 2">
            <a:extLst>
              <a:ext uri="{FF2B5EF4-FFF2-40B4-BE49-F238E27FC236}">
                <a16:creationId xmlns="" xmlns:a16="http://schemas.microsoft.com/office/drawing/2014/main" id="{95886AEA-D8DE-3F22-3CF4-FA606CFF0E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725" y="332785"/>
            <a:ext cx="5184360" cy="648045"/>
          </a:xfrm>
        </p:spPr>
        <p:txBody>
          <a:bodyPr/>
          <a:lstStyle/>
          <a:p>
            <a:r>
              <a:rPr lang="zh-CN" altLang="en-US" dirty="0"/>
              <a:t>分层示例</a:t>
            </a:r>
          </a:p>
        </p:txBody>
      </p:sp>
    </p:spTree>
    <p:extLst>
      <p:ext uri="{BB962C8B-B14F-4D97-AF65-F5344CB8AC3E}">
        <p14:creationId xmlns:p14="http://schemas.microsoft.com/office/powerpoint/2010/main" val="249544905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>
            <a:extLst>
              <a:ext uri="{FF2B5EF4-FFF2-40B4-BE49-F238E27FC236}">
                <a16:creationId xmlns="" xmlns:a16="http://schemas.microsoft.com/office/drawing/2014/main" id="{DF8F4F9B-8491-2AB6-CC91-499088928C4A}"/>
              </a:ext>
            </a:extLst>
          </p:cNvPr>
          <p:cNvSpPr txBox="1">
            <a:spLocks/>
          </p:cNvSpPr>
          <p:nvPr/>
        </p:nvSpPr>
        <p:spPr>
          <a:xfrm>
            <a:off x="755734" y="980829"/>
            <a:ext cx="8136565" cy="554438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zh-CN" sz="1800" kern="0" dirty="0" err="1"/>
              <a:t>val</a:t>
            </a:r>
            <a:r>
              <a:rPr lang="en-US" altLang="zh-CN" sz="1800" kern="0" dirty="0"/>
              <a:t> FREQ = 100000000 // a 100 MHz clock input</a:t>
            </a:r>
          </a:p>
          <a:p>
            <a:r>
              <a:rPr lang="nn-NO" altLang="zh-CN" sz="1800" kern="0" dirty="0"/>
              <a:t>val MAX = FREQ/1000 // 1 kHz</a:t>
            </a:r>
          </a:p>
          <a:p>
            <a:endParaRPr lang="nn-NO" altLang="zh-CN" sz="1800" kern="0" dirty="0"/>
          </a:p>
          <a:p>
            <a:r>
              <a:rPr lang="en-US" altLang="zh-CN" sz="1800" kern="0" dirty="0" err="1"/>
              <a:t>val</a:t>
            </a:r>
            <a:r>
              <a:rPr lang="en-US" altLang="zh-CN" sz="1800" kern="0" dirty="0"/>
              <a:t> </a:t>
            </a:r>
            <a:r>
              <a:rPr lang="en-US" altLang="zh-CN" sz="1800" kern="0" dirty="0" err="1">
                <a:solidFill>
                  <a:srgbClr val="0070C0"/>
                </a:solidFill>
              </a:rPr>
              <a:t>modulationReg</a:t>
            </a:r>
            <a:r>
              <a:rPr lang="en-US" altLang="zh-CN" sz="1800" kern="0" dirty="0"/>
              <a:t> = </a:t>
            </a:r>
            <a:r>
              <a:rPr lang="en-US" altLang="zh-CN" sz="1800" kern="0" dirty="0" err="1"/>
              <a:t>RegInit</a:t>
            </a:r>
            <a:r>
              <a:rPr lang="en-US" altLang="zh-CN" sz="1800" kern="0" dirty="0"/>
              <a:t>(0.U(32.W))</a:t>
            </a:r>
          </a:p>
          <a:p>
            <a:r>
              <a:rPr lang="en-US" altLang="zh-CN" sz="1800" kern="0" dirty="0" err="1"/>
              <a:t>val</a:t>
            </a:r>
            <a:r>
              <a:rPr lang="en-US" altLang="zh-CN" sz="1800" kern="0" dirty="0"/>
              <a:t> </a:t>
            </a:r>
            <a:r>
              <a:rPr lang="en-US" altLang="zh-CN" sz="1800" kern="0" dirty="0" err="1">
                <a:solidFill>
                  <a:srgbClr val="0070C0"/>
                </a:solidFill>
              </a:rPr>
              <a:t>upReg</a:t>
            </a:r>
            <a:r>
              <a:rPr lang="en-US" altLang="zh-CN" sz="1800" kern="0" dirty="0"/>
              <a:t> = </a:t>
            </a:r>
            <a:r>
              <a:rPr lang="en-US" altLang="zh-CN" sz="1800" kern="0" dirty="0" err="1"/>
              <a:t>RegInit</a:t>
            </a:r>
            <a:r>
              <a:rPr lang="en-US" altLang="zh-CN" sz="1800" kern="0" dirty="0"/>
              <a:t>(</a:t>
            </a:r>
            <a:r>
              <a:rPr lang="en-US" altLang="zh-CN" sz="1800" kern="0" dirty="0" err="1"/>
              <a:t>true.B</a:t>
            </a:r>
            <a:r>
              <a:rPr lang="en-US" altLang="zh-CN" sz="1800" kern="0" dirty="0"/>
              <a:t>)</a:t>
            </a:r>
          </a:p>
          <a:p>
            <a:r>
              <a:rPr lang="en-US" altLang="zh-CN" sz="1800" kern="0" dirty="0"/>
              <a:t>when (</a:t>
            </a:r>
            <a:r>
              <a:rPr lang="en-US" altLang="zh-CN" sz="1800" kern="0" dirty="0" err="1"/>
              <a:t>modulationReg</a:t>
            </a:r>
            <a:r>
              <a:rPr lang="en-US" altLang="zh-CN" sz="1800" kern="0" dirty="0"/>
              <a:t> &lt; FREQ.U &amp;&amp; </a:t>
            </a:r>
            <a:r>
              <a:rPr lang="en-US" altLang="zh-CN" sz="1800" kern="0" dirty="0" err="1"/>
              <a:t>upReg</a:t>
            </a:r>
            <a:r>
              <a:rPr lang="en-US" altLang="zh-CN" sz="1800" kern="0" dirty="0"/>
              <a:t>) {		</a:t>
            </a:r>
            <a:r>
              <a:rPr lang="en-US" altLang="zh-CN" sz="1800" kern="0" dirty="0">
                <a:solidFill>
                  <a:srgbClr val="00B050"/>
                </a:solidFill>
              </a:rPr>
              <a:t>//</a:t>
            </a:r>
            <a:r>
              <a:rPr lang="zh-CN" altLang="en-US" sz="1800" kern="0" dirty="0">
                <a:solidFill>
                  <a:srgbClr val="00B050"/>
                </a:solidFill>
              </a:rPr>
              <a:t>向上计数</a:t>
            </a:r>
            <a:endParaRPr lang="en-US" altLang="zh-CN" sz="1800" kern="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zh-CN" sz="1800" kern="0" dirty="0"/>
              <a:t>	</a:t>
            </a:r>
            <a:r>
              <a:rPr lang="en-US" altLang="zh-CN" sz="1800" kern="0" dirty="0" err="1"/>
              <a:t>modulationReg</a:t>
            </a:r>
            <a:r>
              <a:rPr lang="en-US" altLang="zh-CN" sz="1800" kern="0" dirty="0"/>
              <a:t> := </a:t>
            </a:r>
            <a:r>
              <a:rPr lang="en-US" altLang="zh-CN" sz="1800" kern="0" dirty="0" err="1"/>
              <a:t>modulationReg</a:t>
            </a:r>
            <a:r>
              <a:rPr lang="en-US" altLang="zh-CN" sz="1800" kern="0" dirty="0"/>
              <a:t> + 1.U</a:t>
            </a:r>
          </a:p>
          <a:p>
            <a:r>
              <a:rPr lang="en-US" altLang="zh-CN" sz="1800" kern="0" dirty="0"/>
              <a:t>} .</a:t>
            </a:r>
            <a:r>
              <a:rPr lang="en-US" altLang="zh-CN" sz="1800" kern="0" dirty="0" err="1"/>
              <a:t>elsewhen</a:t>
            </a:r>
            <a:r>
              <a:rPr lang="en-US" altLang="zh-CN" sz="1800" kern="0" dirty="0"/>
              <a:t> (</a:t>
            </a:r>
            <a:r>
              <a:rPr lang="en-US" altLang="zh-CN" sz="1800" kern="0" dirty="0" err="1"/>
              <a:t>modulationReg</a:t>
            </a:r>
            <a:r>
              <a:rPr lang="en-US" altLang="zh-CN" sz="1800" kern="0" dirty="0"/>
              <a:t> === FREQ.U &amp;&amp; </a:t>
            </a:r>
            <a:r>
              <a:rPr lang="en-US" altLang="zh-CN" sz="1800" kern="0" dirty="0" err="1"/>
              <a:t>upReg</a:t>
            </a:r>
            <a:r>
              <a:rPr lang="en-US" altLang="zh-CN" sz="1800" kern="0" dirty="0"/>
              <a:t>) {	</a:t>
            </a:r>
            <a:r>
              <a:rPr lang="en-US" altLang="zh-CN" sz="1800" kern="0" dirty="0">
                <a:solidFill>
                  <a:srgbClr val="00B050"/>
                </a:solidFill>
              </a:rPr>
              <a:t>//</a:t>
            </a:r>
            <a:r>
              <a:rPr lang="zh-CN" altLang="en-US" sz="1800" kern="0" dirty="0">
                <a:solidFill>
                  <a:srgbClr val="00B050"/>
                </a:solidFill>
              </a:rPr>
              <a:t>反转向下计数</a:t>
            </a:r>
            <a:endParaRPr lang="en-US" altLang="zh-CN" sz="1800" kern="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zh-CN" sz="1800" kern="0" dirty="0"/>
              <a:t>	</a:t>
            </a:r>
            <a:r>
              <a:rPr lang="en-US" altLang="zh-CN" sz="1800" kern="0" dirty="0" err="1"/>
              <a:t>upReg</a:t>
            </a:r>
            <a:r>
              <a:rPr lang="en-US" altLang="zh-CN" sz="1800" kern="0" dirty="0"/>
              <a:t> := </a:t>
            </a:r>
            <a:r>
              <a:rPr lang="en-US" altLang="zh-CN" sz="1800" kern="0" dirty="0" err="1"/>
              <a:t>false.B</a:t>
            </a:r>
            <a:endParaRPr lang="en-US" altLang="zh-CN" sz="1800" kern="0" dirty="0"/>
          </a:p>
          <a:p>
            <a:r>
              <a:rPr lang="en-US" altLang="zh-CN" sz="1800" kern="0" dirty="0"/>
              <a:t>} .</a:t>
            </a:r>
            <a:r>
              <a:rPr lang="en-US" altLang="zh-CN" sz="1800" kern="0" dirty="0" err="1"/>
              <a:t>elsewhen</a:t>
            </a:r>
            <a:r>
              <a:rPr lang="en-US" altLang="zh-CN" sz="1800" kern="0" dirty="0"/>
              <a:t> (</a:t>
            </a:r>
            <a:r>
              <a:rPr lang="en-US" altLang="zh-CN" sz="1800" kern="0" dirty="0" err="1"/>
              <a:t>modulationReg</a:t>
            </a:r>
            <a:r>
              <a:rPr lang="en-US" altLang="zh-CN" sz="1800" kern="0" dirty="0"/>
              <a:t> &gt; 0.U &amp;&amp; !</a:t>
            </a:r>
            <a:r>
              <a:rPr lang="en-US" altLang="zh-CN" sz="1800" kern="0" dirty="0" err="1"/>
              <a:t>upReg</a:t>
            </a:r>
            <a:r>
              <a:rPr lang="en-US" altLang="zh-CN" sz="1800" kern="0" dirty="0"/>
              <a:t>) {		</a:t>
            </a:r>
            <a:r>
              <a:rPr lang="en-US" altLang="zh-CN" sz="1800" kern="0" dirty="0">
                <a:solidFill>
                  <a:srgbClr val="00B050"/>
                </a:solidFill>
              </a:rPr>
              <a:t>//</a:t>
            </a:r>
            <a:r>
              <a:rPr lang="zh-CN" altLang="en-US" sz="1800" kern="0" dirty="0">
                <a:solidFill>
                  <a:srgbClr val="00B050"/>
                </a:solidFill>
              </a:rPr>
              <a:t>向下计数</a:t>
            </a:r>
            <a:endParaRPr lang="en-US" altLang="zh-CN" sz="1800" kern="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zh-CN" sz="1800" kern="0" dirty="0"/>
              <a:t>	</a:t>
            </a:r>
            <a:r>
              <a:rPr lang="en-US" altLang="zh-CN" sz="1800" kern="0" dirty="0" err="1"/>
              <a:t>modulationReg</a:t>
            </a:r>
            <a:r>
              <a:rPr lang="en-US" altLang="zh-CN" sz="1800" kern="0" dirty="0"/>
              <a:t> := </a:t>
            </a:r>
            <a:r>
              <a:rPr lang="en-US" altLang="zh-CN" sz="1800" kern="0" dirty="0" err="1"/>
              <a:t>modulationReg</a:t>
            </a:r>
            <a:r>
              <a:rPr lang="en-US" altLang="zh-CN" sz="1800" kern="0" dirty="0"/>
              <a:t> - 1.U</a:t>
            </a:r>
          </a:p>
          <a:p>
            <a:r>
              <a:rPr lang="en-US" altLang="zh-CN" sz="1800" kern="0" dirty="0"/>
              <a:t>} .otherwise { // 0					</a:t>
            </a:r>
            <a:r>
              <a:rPr lang="en-US" altLang="zh-CN" sz="1800" kern="0" dirty="0">
                <a:solidFill>
                  <a:srgbClr val="00B050"/>
                </a:solidFill>
              </a:rPr>
              <a:t>//</a:t>
            </a:r>
            <a:r>
              <a:rPr lang="zh-CN" altLang="en-US" sz="1800" kern="0" dirty="0">
                <a:solidFill>
                  <a:srgbClr val="00B050"/>
                </a:solidFill>
              </a:rPr>
              <a:t>反转向上计数</a:t>
            </a:r>
            <a:endParaRPr lang="en-US" altLang="zh-CN" sz="1800" kern="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zh-CN" sz="1800" kern="0" dirty="0"/>
              <a:t>	</a:t>
            </a:r>
            <a:r>
              <a:rPr lang="en-US" altLang="zh-CN" sz="1800" kern="0" dirty="0" err="1"/>
              <a:t>upReg</a:t>
            </a:r>
            <a:r>
              <a:rPr lang="en-US" altLang="zh-CN" sz="1800" kern="0" dirty="0"/>
              <a:t> := </a:t>
            </a:r>
            <a:r>
              <a:rPr lang="en-US" altLang="zh-CN" sz="1800" kern="0" dirty="0" err="1"/>
              <a:t>true.B</a:t>
            </a:r>
            <a:endParaRPr lang="en-US" altLang="zh-CN" sz="1800" kern="0" dirty="0"/>
          </a:p>
          <a:p>
            <a:pPr>
              <a:lnSpc>
                <a:spcPts val="2400"/>
              </a:lnSpc>
            </a:pPr>
            <a:r>
              <a:rPr lang="en-US" altLang="zh-CN" sz="1800" kern="0" dirty="0"/>
              <a:t>}</a:t>
            </a:r>
          </a:p>
          <a:p>
            <a:pPr marL="0" indent="0">
              <a:lnSpc>
                <a:spcPts val="2400"/>
              </a:lnSpc>
              <a:spcBef>
                <a:spcPts val="0"/>
              </a:spcBef>
              <a:buNone/>
            </a:pPr>
            <a:r>
              <a:rPr lang="en-US" altLang="zh-CN" sz="1800" kern="0" dirty="0"/>
              <a:t>		</a:t>
            </a:r>
            <a:r>
              <a:rPr lang="en-US" altLang="zh-CN" sz="1400" kern="0" dirty="0"/>
              <a:t>// divide </a:t>
            </a:r>
            <a:r>
              <a:rPr lang="en-US" altLang="zh-CN" sz="1400" kern="0" dirty="0" err="1"/>
              <a:t>modReg</a:t>
            </a:r>
            <a:r>
              <a:rPr lang="en-US" altLang="zh-CN" sz="1400" kern="0" dirty="0"/>
              <a:t> by 1024 (about the 1 kHz)</a:t>
            </a:r>
            <a:endParaRPr lang="en-US" altLang="zh-CN" sz="1800" kern="0" dirty="0"/>
          </a:p>
          <a:p>
            <a:r>
              <a:rPr lang="en-US" altLang="zh-CN" sz="1800" kern="0" dirty="0" err="1"/>
              <a:t>val</a:t>
            </a:r>
            <a:r>
              <a:rPr lang="en-US" altLang="zh-CN" sz="1800" kern="0" dirty="0"/>
              <a:t> sig = </a:t>
            </a:r>
            <a:r>
              <a:rPr lang="en-US" altLang="zh-CN" sz="1800" kern="0" dirty="0" err="1">
                <a:solidFill>
                  <a:srgbClr val="FF0000"/>
                </a:solidFill>
              </a:rPr>
              <a:t>pwm</a:t>
            </a:r>
            <a:r>
              <a:rPr lang="en-US" altLang="zh-CN" sz="1800" kern="0" dirty="0"/>
              <a:t>(MAX, </a:t>
            </a:r>
            <a:r>
              <a:rPr lang="en-US" altLang="zh-CN" sz="1800" kern="0" dirty="0" err="1"/>
              <a:t>modulationReg</a:t>
            </a:r>
            <a:r>
              <a:rPr lang="en-US" altLang="zh-CN" sz="1800" kern="0" dirty="0"/>
              <a:t> &gt;&gt; 10)	</a:t>
            </a:r>
            <a:r>
              <a:rPr lang="en-US" altLang="zh-CN" sz="1800" kern="0" dirty="0">
                <a:solidFill>
                  <a:srgbClr val="00B050"/>
                </a:solidFill>
              </a:rPr>
              <a:t>//</a:t>
            </a:r>
            <a:r>
              <a:rPr lang="zh-CN" altLang="en-US" sz="1800" kern="0" dirty="0">
                <a:solidFill>
                  <a:srgbClr val="00B050"/>
                </a:solidFill>
              </a:rPr>
              <a:t>根据计数值输出</a:t>
            </a:r>
            <a:r>
              <a:rPr lang="en-US" altLang="zh-CN" sz="1800" kern="0" dirty="0">
                <a:solidFill>
                  <a:srgbClr val="00B050"/>
                </a:solidFill>
              </a:rPr>
              <a:t>PWM</a:t>
            </a:r>
            <a:endParaRPr lang="nl-NL" altLang="zh-CN" sz="1800" kern="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90354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箭头连接符 4"/>
          <p:cNvCxnSpPr/>
          <p:nvPr/>
        </p:nvCxnSpPr>
        <p:spPr bwMode="auto">
          <a:xfrm>
            <a:off x="923623" y="4681239"/>
            <a:ext cx="775266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7" name="直接箭头连接符 6"/>
          <p:cNvCxnSpPr/>
          <p:nvPr/>
        </p:nvCxnSpPr>
        <p:spPr bwMode="auto">
          <a:xfrm flipV="1">
            <a:off x="1211643" y="1873044"/>
            <a:ext cx="0" cy="295220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10" name="等腰三角形 9"/>
          <p:cNvSpPr/>
          <p:nvPr/>
        </p:nvSpPr>
        <p:spPr bwMode="auto">
          <a:xfrm>
            <a:off x="1211643" y="2521089"/>
            <a:ext cx="6552455" cy="2160150"/>
          </a:xfrm>
          <a:prstGeom prst="triangl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2" name="直接连接符 11"/>
          <p:cNvCxnSpPr/>
          <p:nvPr/>
        </p:nvCxnSpPr>
        <p:spPr bwMode="auto">
          <a:xfrm>
            <a:off x="1667551" y="2521089"/>
            <a:ext cx="0" cy="244817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3" name="直接连接符 12"/>
          <p:cNvCxnSpPr/>
          <p:nvPr/>
        </p:nvCxnSpPr>
        <p:spPr bwMode="auto">
          <a:xfrm>
            <a:off x="2147708" y="2521089"/>
            <a:ext cx="0" cy="244817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4" name="直接连接符 13"/>
          <p:cNvCxnSpPr/>
          <p:nvPr/>
        </p:nvCxnSpPr>
        <p:spPr bwMode="auto">
          <a:xfrm>
            <a:off x="2651743" y="2521089"/>
            <a:ext cx="0" cy="244817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28" name="直接连接符 27"/>
          <p:cNvCxnSpPr/>
          <p:nvPr/>
        </p:nvCxnSpPr>
        <p:spPr bwMode="auto">
          <a:xfrm>
            <a:off x="707608" y="4393219"/>
            <a:ext cx="100807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29" name="直接连接符 28"/>
          <p:cNvCxnSpPr/>
          <p:nvPr/>
        </p:nvCxnSpPr>
        <p:spPr bwMode="auto">
          <a:xfrm>
            <a:off x="707608" y="4033194"/>
            <a:ext cx="14401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30" name="直接连接符 29"/>
          <p:cNvCxnSpPr/>
          <p:nvPr/>
        </p:nvCxnSpPr>
        <p:spPr bwMode="auto">
          <a:xfrm>
            <a:off x="707608" y="3673169"/>
            <a:ext cx="194413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33" name="文本框 32"/>
          <p:cNvSpPr txBox="1"/>
          <p:nvPr/>
        </p:nvSpPr>
        <p:spPr>
          <a:xfrm>
            <a:off x="707608" y="4164329"/>
            <a:ext cx="5040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1k</a:t>
            </a:r>
            <a:endParaRPr lang="zh-CN" altLang="en-US" dirty="0"/>
          </a:p>
        </p:txBody>
      </p:sp>
      <p:sp>
        <p:nvSpPr>
          <p:cNvPr id="34" name="文本框 33"/>
          <p:cNvSpPr txBox="1"/>
          <p:nvPr/>
        </p:nvSpPr>
        <p:spPr>
          <a:xfrm>
            <a:off x="707608" y="3766646"/>
            <a:ext cx="5040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2k</a:t>
            </a:r>
            <a:endParaRPr lang="zh-CN" altLang="en-US" dirty="0"/>
          </a:p>
        </p:txBody>
      </p:sp>
      <p:sp>
        <p:nvSpPr>
          <p:cNvPr id="35" name="文本框 34"/>
          <p:cNvSpPr txBox="1"/>
          <p:nvPr/>
        </p:nvSpPr>
        <p:spPr>
          <a:xfrm>
            <a:off x="707608" y="3418611"/>
            <a:ext cx="5040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3k</a:t>
            </a:r>
            <a:endParaRPr lang="zh-CN" altLang="en-US" dirty="0"/>
          </a:p>
        </p:txBody>
      </p:sp>
      <p:sp>
        <p:nvSpPr>
          <p:cNvPr id="36" name="文本框 35"/>
          <p:cNvSpPr txBox="1"/>
          <p:nvPr/>
        </p:nvSpPr>
        <p:spPr>
          <a:xfrm>
            <a:off x="635605" y="2351812"/>
            <a:ext cx="936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1000k</a:t>
            </a:r>
            <a:endParaRPr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1098617" y="4897253"/>
            <a:ext cx="5040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8" name="文本框 37"/>
          <p:cNvSpPr txBox="1"/>
          <p:nvPr/>
        </p:nvSpPr>
        <p:spPr>
          <a:xfrm>
            <a:off x="1571669" y="4897253"/>
            <a:ext cx="5040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1k</a:t>
            </a:r>
            <a:endParaRPr lang="zh-CN" altLang="en-US" dirty="0"/>
          </a:p>
        </p:txBody>
      </p:sp>
      <p:sp>
        <p:nvSpPr>
          <p:cNvPr id="39" name="文本框 38"/>
          <p:cNvSpPr txBox="1"/>
          <p:nvPr/>
        </p:nvSpPr>
        <p:spPr>
          <a:xfrm>
            <a:off x="2075704" y="4897253"/>
            <a:ext cx="5040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2k</a:t>
            </a:r>
            <a:endParaRPr lang="zh-CN" altLang="en-US" dirty="0"/>
          </a:p>
        </p:txBody>
      </p:sp>
      <p:sp>
        <p:nvSpPr>
          <p:cNvPr id="40" name="文本框 39"/>
          <p:cNvSpPr txBox="1"/>
          <p:nvPr/>
        </p:nvSpPr>
        <p:spPr>
          <a:xfrm>
            <a:off x="4379863" y="4943419"/>
            <a:ext cx="7681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1000k</a:t>
            </a:r>
            <a:endParaRPr lang="zh-CN" altLang="en-US" dirty="0"/>
          </a:p>
        </p:txBody>
      </p:sp>
      <p:cxnSp>
        <p:nvCxnSpPr>
          <p:cNvPr id="41" name="直接连接符 40"/>
          <p:cNvCxnSpPr/>
          <p:nvPr/>
        </p:nvCxnSpPr>
        <p:spPr bwMode="auto">
          <a:xfrm>
            <a:off x="4467865" y="2521089"/>
            <a:ext cx="0" cy="244817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2" name="文本框 41"/>
          <p:cNvSpPr txBox="1"/>
          <p:nvPr/>
        </p:nvSpPr>
        <p:spPr>
          <a:xfrm>
            <a:off x="6156110" y="4897253"/>
            <a:ext cx="8630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1998k</a:t>
            </a:r>
            <a:endParaRPr lang="zh-CN" altLang="en-US" dirty="0"/>
          </a:p>
        </p:txBody>
      </p:sp>
      <p:sp>
        <p:nvSpPr>
          <p:cNvPr id="43" name="文本框 42"/>
          <p:cNvSpPr txBox="1"/>
          <p:nvPr/>
        </p:nvSpPr>
        <p:spPr>
          <a:xfrm>
            <a:off x="6780276" y="4897253"/>
            <a:ext cx="7439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1999k</a:t>
            </a:r>
            <a:endParaRPr lang="zh-CN" altLang="en-US" dirty="0"/>
          </a:p>
        </p:txBody>
      </p:sp>
      <p:sp>
        <p:nvSpPr>
          <p:cNvPr id="44" name="文本框 43"/>
          <p:cNvSpPr txBox="1"/>
          <p:nvPr/>
        </p:nvSpPr>
        <p:spPr>
          <a:xfrm>
            <a:off x="7452200" y="4897253"/>
            <a:ext cx="830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2000k</a:t>
            </a:r>
            <a:endParaRPr lang="zh-CN" altLang="en-US" dirty="0"/>
          </a:p>
        </p:txBody>
      </p:sp>
      <p:sp>
        <p:nvSpPr>
          <p:cNvPr id="45" name="矩形 44"/>
          <p:cNvSpPr/>
          <p:nvPr/>
        </p:nvSpPr>
        <p:spPr>
          <a:xfrm>
            <a:off x="573108" y="1454290"/>
            <a:ext cx="156164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kern="0" dirty="0" err="1">
                <a:solidFill>
                  <a:srgbClr val="0070C0"/>
                </a:solidFill>
              </a:rPr>
              <a:t>modulationReg</a:t>
            </a:r>
            <a:endParaRPr lang="zh-CN" altLang="en-US" dirty="0"/>
          </a:p>
        </p:txBody>
      </p:sp>
      <p:cxnSp>
        <p:nvCxnSpPr>
          <p:cNvPr id="48" name="直接连接符 47"/>
          <p:cNvCxnSpPr>
            <a:stCxn id="10" idx="4"/>
          </p:cNvCxnSpPr>
          <p:nvPr/>
        </p:nvCxnSpPr>
        <p:spPr bwMode="auto">
          <a:xfrm flipV="1">
            <a:off x="7764098" y="4033194"/>
            <a:ext cx="624167" cy="64804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9" name="文本框 48"/>
          <p:cNvSpPr txBox="1"/>
          <p:nvPr/>
        </p:nvSpPr>
        <p:spPr>
          <a:xfrm>
            <a:off x="1098617" y="5497986"/>
            <a:ext cx="5040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50" name="文本框 49"/>
          <p:cNvSpPr txBox="1"/>
          <p:nvPr/>
        </p:nvSpPr>
        <p:spPr>
          <a:xfrm>
            <a:off x="1571669" y="5497986"/>
            <a:ext cx="5040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1" name="文本框 50"/>
          <p:cNvSpPr txBox="1"/>
          <p:nvPr/>
        </p:nvSpPr>
        <p:spPr>
          <a:xfrm>
            <a:off x="2075704" y="5497986"/>
            <a:ext cx="5040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2" name="文本框 51"/>
          <p:cNvSpPr txBox="1"/>
          <p:nvPr/>
        </p:nvSpPr>
        <p:spPr>
          <a:xfrm>
            <a:off x="4379863" y="5544152"/>
            <a:ext cx="7681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1000</a:t>
            </a:r>
            <a:endParaRPr lang="zh-CN" altLang="en-US" dirty="0"/>
          </a:p>
        </p:txBody>
      </p:sp>
      <p:sp>
        <p:nvSpPr>
          <p:cNvPr id="53" name="文本框 52"/>
          <p:cNvSpPr txBox="1"/>
          <p:nvPr/>
        </p:nvSpPr>
        <p:spPr>
          <a:xfrm>
            <a:off x="6315747" y="5497986"/>
            <a:ext cx="8630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4" name="文本框 53"/>
          <p:cNvSpPr txBox="1"/>
          <p:nvPr/>
        </p:nvSpPr>
        <p:spPr>
          <a:xfrm>
            <a:off x="6939913" y="5497986"/>
            <a:ext cx="7439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5" name="文本框 54"/>
          <p:cNvSpPr txBox="1"/>
          <p:nvPr/>
        </p:nvSpPr>
        <p:spPr>
          <a:xfrm>
            <a:off x="7611837" y="5497986"/>
            <a:ext cx="830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cxnSp>
        <p:nvCxnSpPr>
          <p:cNvPr id="56" name="直接连接符 55"/>
          <p:cNvCxnSpPr/>
          <p:nvPr/>
        </p:nvCxnSpPr>
        <p:spPr bwMode="auto">
          <a:xfrm>
            <a:off x="6772670" y="2521089"/>
            <a:ext cx="0" cy="244817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57" name="直接连接符 56"/>
          <p:cNvCxnSpPr/>
          <p:nvPr/>
        </p:nvCxnSpPr>
        <p:spPr bwMode="auto">
          <a:xfrm>
            <a:off x="7252827" y="2521089"/>
            <a:ext cx="0" cy="244817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58" name="直接连接符 57"/>
          <p:cNvCxnSpPr/>
          <p:nvPr/>
        </p:nvCxnSpPr>
        <p:spPr bwMode="auto">
          <a:xfrm>
            <a:off x="7756862" y="2521089"/>
            <a:ext cx="0" cy="244817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59" name="文本框 58"/>
          <p:cNvSpPr txBox="1"/>
          <p:nvPr/>
        </p:nvSpPr>
        <p:spPr>
          <a:xfrm>
            <a:off x="8262886" y="4944374"/>
            <a:ext cx="830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0070C0"/>
                </a:solidFill>
              </a:rPr>
              <a:t>时钟</a:t>
            </a:r>
          </a:p>
        </p:txBody>
      </p:sp>
      <p:sp>
        <p:nvSpPr>
          <p:cNvPr id="60" name="文本框 59"/>
          <p:cNvSpPr txBox="1"/>
          <p:nvPr/>
        </p:nvSpPr>
        <p:spPr>
          <a:xfrm>
            <a:off x="8282984" y="5396920"/>
            <a:ext cx="8307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70C0"/>
                </a:solidFill>
              </a:rPr>
              <a:t>PWM</a:t>
            </a:r>
            <a:r>
              <a:rPr lang="zh-CN" altLang="en-US" b="1" dirty="0">
                <a:solidFill>
                  <a:srgbClr val="0070C0"/>
                </a:solidFill>
              </a:rPr>
              <a:t>宽度</a:t>
            </a:r>
          </a:p>
        </p:txBody>
      </p:sp>
      <p:sp>
        <p:nvSpPr>
          <p:cNvPr id="61" name="矩形 60"/>
          <p:cNvSpPr/>
          <p:nvPr/>
        </p:nvSpPr>
        <p:spPr>
          <a:xfrm>
            <a:off x="2327721" y="3021329"/>
            <a:ext cx="16962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kern="0" dirty="0" err="1">
                <a:solidFill>
                  <a:srgbClr val="0070C0"/>
                </a:solidFill>
              </a:rPr>
              <a:t>upReg</a:t>
            </a:r>
            <a:r>
              <a:rPr lang="en-US" altLang="zh-CN" kern="0" dirty="0">
                <a:solidFill>
                  <a:srgbClr val="0070C0"/>
                </a:solidFill>
              </a:rPr>
              <a:t>===</a:t>
            </a:r>
            <a:r>
              <a:rPr lang="en-US" altLang="zh-CN" kern="0" dirty="0" err="1">
                <a:solidFill>
                  <a:srgbClr val="0070C0"/>
                </a:solidFill>
              </a:rPr>
              <a:t>ture.B</a:t>
            </a:r>
            <a:endParaRPr lang="zh-CN" altLang="en-US" dirty="0"/>
          </a:p>
        </p:txBody>
      </p:sp>
      <p:sp>
        <p:nvSpPr>
          <p:cNvPr id="62" name="矩形 61"/>
          <p:cNvSpPr/>
          <p:nvPr/>
        </p:nvSpPr>
        <p:spPr>
          <a:xfrm>
            <a:off x="4682450" y="3021329"/>
            <a:ext cx="177484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kern="0" dirty="0" err="1">
                <a:solidFill>
                  <a:srgbClr val="0070C0"/>
                </a:solidFill>
              </a:rPr>
              <a:t>upReg</a:t>
            </a:r>
            <a:r>
              <a:rPr lang="en-US" altLang="zh-CN" kern="0" dirty="0">
                <a:solidFill>
                  <a:srgbClr val="0070C0"/>
                </a:solidFill>
              </a:rPr>
              <a:t>===</a:t>
            </a:r>
            <a:r>
              <a:rPr lang="en-US" altLang="zh-CN" kern="0" dirty="0" err="1">
                <a:solidFill>
                  <a:srgbClr val="0070C0"/>
                </a:solidFill>
              </a:rPr>
              <a:t>false.B</a:t>
            </a:r>
            <a:endParaRPr lang="zh-CN" altLang="en-US" dirty="0"/>
          </a:p>
        </p:txBody>
      </p:sp>
      <p:sp>
        <p:nvSpPr>
          <p:cNvPr id="63" name="矩形 62"/>
          <p:cNvSpPr/>
          <p:nvPr/>
        </p:nvSpPr>
        <p:spPr>
          <a:xfrm>
            <a:off x="2867738" y="5643141"/>
            <a:ext cx="9685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kern="0" dirty="0">
                <a:solidFill>
                  <a:srgbClr val="0070C0"/>
                </a:solidFill>
              </a:rPr>
              <a:t>暗 </a:t>
            </a:r>
            <a:r>
              <a:rPr lang="en-US" altLang="zh-CN" kern="0" dirty="0">
                <a:solidFill>
                  <a:srgbClr val="0070C0"/>
                </a:solidFill>
                <a:sym typeface="Wingdings" panose="05000000000000000000" pitchFamily="2" charset="2"/>
              </a:rPr>
              <a:t>  </a:t>
            </a:r>
            <a:r>
              <a:rPr lang="zh-CN" altLang="en-US" kern="0" dirty="0">
                <a:solidFill>
                  <a:srgbClr val="0070C0"/>
                </a:solidFill>
                <a:sym typeface="Wingdings" panose="05000000000000000000" pitchFamily="2" charset="2"/>
              </a:rPr>
              <a:t>亮</a:t>
            </a:r>
            <a:endParaRPr lang="zh-CN" altLang="en-US" dirty="0"/>
          </a:p>
        </p:txBody>
      </p:sp>
      <p:sp>
        <p:nvSpPr>
          <p:cNvPr id="64" name="矩形 63"/>
          <p:cNvSpPr/>
          <p:nvPr/>
        </p:nvSpPr>
        <p:spPr>
          <a:xfrm>
            <a:off x="5210648" y="5643141"/>
            <a:ext cx="9685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kern="0" dirty="0">
                <a:solidFill>
                  <a:srgbClr val="0070C0"/>
                </a:solidFill>
              </a:rPr>
              <a:t>亮 </a:t>
            </a:r>
            <a:r>
              <a:rPr lang="en-US" altLang="zh-CN" kern="0" dirty="0">
                <a:solidFill>
                  <a:srgbClr val="0070C0"/>
                </a:solidFill>
                <a:sym typeface="Wingdings" panose="05000000000000000000" pitchFamily="2" charset="2"/>
              </a:rPr>
              <a:t>  </a:t>
            </a:r>
            <a:r>
              <a:rPr lang="zh-CN" altLang="en-US" kern="0" dirty="0">
                <a:solidFill>
                  <a:srgbClr val="0070C0"/>
                </a:solidFill>
                <a:sym typeface="Wingdings" panose="05000000000000000000" pitchFamily="2" charset="2"/>
              </a:rPr>
              <a:t>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781464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>
            <a:extLst>
              <a:ext uri="{FF2B5EF4-FFF2-40B4-BE49-F238E27FC236}">
                <a16:creationId xmlns="" xmlns:a16="http://schemas.microsoft.com/office/drawing/2014/main" id="{95886AEA-D8DE-3F22-3CF4-FA606CFF0E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725" y="332785"/>
            <a:ext cx="6336440" cy="648045"/>
          </a:xfrm>
        </p:spPr>
        <p:txBody>
          <a:bodyPr/>
          <a:lstStyle/>
          <a:p>
            <a:r>
              <a:rPr lang="zh-CN" altLang="en-US" dirty="0"/>
              <a:t>移位寄存器</a:t>
            </a:r>
            <a:r>
              <a:rPr lang="en-US" altLang="zh-CN" b="1" dirty="0"/>
              <a:t>Shift Registers</a:t>
            </a:r>
            <a:r>
              <a:rPr lang="zh-CN" altLang="en-US" dirty="0"/>
              <a:t>设计</a:t>
            </a:r>
          </a:p>
        </p:txBody>
      </p:sp>
      <p:sp>
        <p:nvSpPr>
          <p:cNvPr id="10" name="内容占位符 2">
            <a:extLst>
              <a:ext uri="{FF2B5EF4-FFF2-40B4-BE49-F238E27FC236}">
                <a16:creationId xmlns="" xmlns:a16="http://schemas.microsoft.com/office/drawing/2014/main" id="{3AFE904D-6277-56DC-AE7D-C8CCD02D2BDE}"/>
              </a:ext>
            </a:extLst>
          </p:cNvPr>
          <p:cNvSpPr txBox="1">
            <a:spLocks/>
          </p:cNvSpPr>
          <p:nvPr/>
        </p:nvSpPr>
        <p:spPr bwMode="auto">
          <a:xfrm>
            <a:off x="467715" y="998580"/>
            <a:ext cx="8271510" cy="396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altLang="en-US" sz="2800" kern="0" dirty="0"/>
              <a:t>移位寄存器</a:t>
            </a:r>
            <a:endParaRPr lang="en-US" altLang="zh-CN" sz="2800" kern="0" dirty="0"/>
          </a:p>
          <a:p>
            <a:pPr lvl="1"/>
            <a:r>
              <a:rPr lang="zh-CN" altLang="en-US" sz="2400" kern="0" dirty="0"/>
              <a:t>多位</a:t>
            </a:r>
            <a:r>
              <a:rPr lang="en-US" altLang="zh-CN" sz="2400" kern="0" dirty="0"/>
              <a:t>D</a:t>
            </a:r>
            <a:r>
              <a:rPr lang="zh-CN" altLang="en-US" sz="2400" kern="0" dirty="0"/>
              <a:t>触发器串接  </a:t>
            </a:r>
            <a:r>
              <a:rPr lang="en-US" altLang="zh-CN" sz="2400" kern="0" dirty="0">
                <a:sym typeface="Wingdings" panose="05000000000000000000" pitchFamily="2" charset="2"/>
              </a:rPr>
              <a:t> </a:t>
            </a:r>
            <a:r>
              <a:rPr lang="zh-CN" altLang="en-US" sz="2400" kern="0" dirty="0">
                <a:sym typeface="Wingdings" panose="05000000000000000000" pitchFamily="2" charset="2"/>
              </a:rPr>
              <a:t>移位</a:t>
            </a:r>
            <a:r>
              <a:rPr lang="zh-CN" altLang="en-US" sz="2400" kern="0" dirty="0"/>
              <a:t>寄存器 </a:t>
            </a:r>
            <a:r>
              <a:rPr lang="en-US" altLang="zh-CN" sz="2400" kern="0" dirty="0"/>
              <a:t>shift register</a:t>
            </a:r>
          </a:p>
          <a:p>
            <a:pPr lvl="1"/>
            <a:r>
              <a:rPr lang="zh-CN" altLang="en-US" sz="2400" kern="0" dirty="0"/>
              <a:t>仍有并行输出信号</a:t>
            </a:r>
            <a:endParaRPr lang="en-US" altLang="zh-CN" sz="2400" kern="0" dirty="0"/>
          </a:p>
          <a:p>
            <a:pPr lvl="1"/>
            <a:endParaRPr lang="en-US" altLang="zh-CN" sz="2400" kern="0" dirty="0"/>
          </a:p>
          <a:p>
            <a:pPr lvl="1"/>
            <a:r>
              <a:rPr lang="en-US" altLang="zh-CN" sz="2400" kern="0" dirty="0" err="1"/>
              <a:t>val</a:t>
            </a:r>
            <a:r>
              <a:rPr lang="en-US" altLang="zh-CN" sz="2400" kern="0" dirty="0"/>
              <a:t> </a:t>
            </a:r>
            <a:r>
              <a:rPr lang="en-US" altLang="zh-CN" sz="2400" kern="0" dirty="0" err="1"/>
              <a:t>shiftReg</a:t>
            </a:r>
            <a:r>
              <a:rPr lang="en-US" altLang="zh-CN" sz="2400" kern="0" dirty="0"/>
              <a:t> = </a:t>
            </a:r>
            <a:r>
              <a:rPr lang="en-US" altLang="zh-CN" sz="2400" kern="0" dirty="0" err="1"/>
              <a:t>Reg</a:t>
            </a:r>
            <a:r>
              <a:rPr lang="en-US" altLang="zh-CN" sz="2400" kern="0" dirty="0"/>
              <a:t>(</a:t>
            </a:r>
            <a:r>
              <a:rPr lang="en-US" altLang="zh-CN" sz="2400" kern="0" dirty="0" err="1"/>
              <a:t>UInt</a:t>
            </a:r>
            <a:r>
              <a:rPr lang="en-US" altLang="zh-CN" sz="2400" kern="0" dirty="0"/>
              <a:t>(4.W))</a:t>
            </a:r>
          </a:p>
          <a:p>
            <a:pPr lvl="1"/>
            <a:r>
              <a:rPr lang="en-US" altLang="zh-CN" sz="2400" kern="0" dirty="0" err="1"/>
              <a:t>shiftReg</a:t>
            </a:r>
            <a:r>
              <a:rPr lang="en-US" altLang="zh-CN" sz="2400" kern="0" dirty="0"/>
              <a:t> := </a:t>
            </a:r>
            <a:r>
              <a:rPr lang="en-US" altLang="zh-CN" sz="2400" kern="0" dirty="0" err="1"/>
              <a:t>shiftReg</a:t>
            </a:r>
            <a:r>
              <a:rPr lang="en-US" altLang="zh-CN" sz="2400" kern="0" dirty="0"/>
              <a:t>(2, 0) ## din</a:t>
            </a:r>
          </a:p>
          <a:p>
            <a:pPr lvl="1"/>
            <a:r>
              <a:rPr lang="en-US" altLang="zh-CN" sz="2400" kern="0" dirty="0" err="1"/>
              <a:t>val</a:t>
            </a:r>
            <a:r>
              <a:rPr lang="en-US" altLang="zh-CN" sz="2400" kern="0" dirty="0"/>
              <a:t> </a:t>
            </a:r>
            <a:r>
              <a:rPr lang="en-US" altLang="zh-CN" sz="2400" kern="0" dirty="0" err="1"/>
              <a:t>dout</a:t>
            </a:r>
            <a:r>
              <a:rPr lang="en-US" altLang="zh-CN" sz="2400" kern="0" dirty="0"/>
              <a:t> = </a:t>
            </a:r>
            <a:r>
              <a:rPr lang="en-US" altLang="zh-CN" sz="2400" kern="0" dirty="0" err="1"/>
              <a:t>shiftReg</a:t>
            </a:r>
            <a:r>
              <a:rPr lang="en-US" altLang="zh-CN" sz="2400" kern="0" dirty="0"/>
              <a:t>(</a:t>
            </a:r>
            <a:r>
              <a:rPr lang="en-US" altLang="zh-CN" sz="2400" kern="0" dirty="0">
                <a:solidFill>
                  <a:srgbClr val="FF0000"/>
                </a:solidFill>
              </a:rPr>
              <a:t>3</a:t>
            </a:r>
            <a:r>
              <a:rPr lang="en-US" altLang="zh-CN" sz="2400" kern="0" dirty="0"/>
              <a:t>)		</a:t>
            </a:r>
            <a:r>
              <a:rPr lang="en-US" altLang="zh-CN" sz="2000" kern="0" dirty="0">
                <a:solidFill>
                  <a:srgbClr val="0070C0"/>
                </a:solidFill>
              </a:rPr>
              <a:t>//</a:t>
            </a:r>
            <a:r>
              <a:rPr lang="zh-CN" altLang="en-US" sz="2000" kern="0" dirty="0">
                <a:solidFill>
                  <a:srgbClr val="0070C0"/>
                </a:solidFill>
              </a:rPr>
              <a:t>只输出</a:t>
            </a:r>
            <a:r>
              <a:rPr lang="en-US" altLang="zh-CN" sz="2000" kern="0" dirty="0">
                <a:solidFill>
                  <a:srgbClr val="0070C0"/>
                </a:solidFill>
              </a:rPr>
              <a:t>1bit</a:t>
            </a:r>
            <a:r>
              <a:rPr lang="zh-CN" altLang="en-US" sz="2000" kern="0" dirty="0">
                <a:solidFill>
                  <a:srgbClr val="0070C0"/>
                </a:solidFill>
              </a:rPr>
              <a:t>信号驱动</a:t>
            </a:r>
            <a:r>
              <a:rPr lang="en-US" altLang="zh-CN" sz="2000" kern="0" dirty="0" err="1">
                <a:solidFill>
                  <a:srgbClr val="0070C0"/>
                </a:solidFill>
              </a:rPr>
              <a:t>dout</a:t>
            </a:r>
            <a:endParaRPr lang="en-US" altLang="zh-CN" sz="2000" kern="0" dirty="0">
              <a:solidFill>
                <a:srgbClr val="0070C0"/>
              </a:solidFill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1403780" y="4509075"/>
            <a:ext cx="6526206" cy="1494903"/>
            <a:chOff x="1403780" y="4509075"/>
            <a:chExt cx="6526206" cy="1494903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03780" y="4509075"/>
              <a:ext cx="6526206" cy="1494903"/>
            </a:xfrm>
            <a:prstGeom prst="rect">
              <a:avLst/>
            </a:prstGeom>
          </p:spPr>
        </p:pic>
        <p:sp>
          <p:nvSpPr>
            <p:cNvPr id="11" name="文本框 10"/>
            <p:cNvSpPr txBox="1"/>
            <p:nvPr/>
          </p:nvSpPr>
          <p:spPr>
            <a:xfrm>
              <a:off x="2579739" y="5087249"/>
              <a:ext cx="50403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3923955" y="5087249"/>
              <a:ext cx="50403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5112037" y="5087249"/>
              <a:ext cx="50403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6444130" y="5087249"/>
              <a:ext cx="50403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3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6553141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内容占位符 2">
            <a:extLst>
              <a:ext uri="{FF2B5EF4-FFF2-40B4-BE49-F238E27FC236}">
                <a16:creationId xmlns="" xmlns:a16="http://schemas.microsoft.com/office/drawing/2014/main" id="{3AFE904D-6277-56DC-AE7D-C8CCD02D2BDE}"/>
              </a:ext>
            </a:extLst>
          </p:cNvPr>
          <p:cNvSpPr txBox="1">
            <a:spLocks/>
          </p:cNvSpPr>
          <p:nvPr/>
        </p:nvSpPr>
        <p:spPr bwMode="auto">
          <a:xfrm>
            <a:off x="467715" y="998580"/>
            <a:ext cx="8271510" cy="396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altLang="en-US" sz="2800" kern="0" dirty="0"/>
              <a:t>移位寄存器</a:t>
            </a:r>
            <a:r>
              <a:rPr lang="en-US" altLang="zh-CN" sz="2800" kern="0" dirty="0"/>
              <a:t>	</a:t>
            </a:r>
            <a:r>
              <a:rPr lang="en-US" altLang="zh-CN" sz="2000" kern="0" dirty="0"/>
              <a:t>(</a:t>
            </a:r>
            <a:r>
              <a:rPr lang="zh-CN" altLang="en-US" sz="2000" kern="0" dirty="0"/>
              <a:t>带并行输出</a:t>
            </a:r>
            <a:r>
              <a:rPr lang="en-US" altLang="zh-CN" sz="2000" kern="0" dirty="0"/>
              <a:t>)</a:t>
            </a:r>
          </a:p>
          <a:p>
            <a:pPr lvl="1"/>
            <a:r>
              <a:rPr lang="en-US" altLang="zh-CN" sz="2400" kern="0" dirty="0" err="1"/>
              <a:t>val</a:t>
            </a:r>
            <a:r>
              <a:rPr lang="en-US" altLang="zh-CN" sz="2400" kern="0" dirty="0"/>
              <a:t> </a:t>
            </a:r>
            <a:r>
              <a:rPr lang="en-US" altLang="zh-CN" sz="2400" kern="0" dirty="0" err="1"/>
              <a:t>outReg</a:t>
            </a:r>
            <a:r>
              <a:rPr lang="en-US" altLang="zh-CN" sz="2400" kern="0" dirty="0"/>
              <a:t> = </a:t>
            </a:r>
            <a:r>
              <a:rPr lang="en-US" altLang="zh-CN" sz="2400" kern="0" dirty="0" err="1"/>
              <a:t>RegInit</a:t>
            </a:r>
            <a:r>
              <a:rPr lang="en-US" altLang="zh-CN" sz="2400" kern="0" dirty="0"/>
              <a:t>(0.U(4.W))</a:t>
            </a:r>
          </a:p>
          <a:p>
            <a:pPr lvl="1"/>
            <a:r>
              <a:rPr lang="en-US" altLang="zh-CN" sz="2400" kern="0" dirty="0" err="1"/>
              <a:t>outReg</a:t>
            </a:r>
            <a:r>
              <a:rPr lang="en-US" altLang="zh-CN" sz="2400" kern="0" dirty="0"/>
              <a:t> := </a:t>
            </a:r>
            <a:r>
              <a:rPr lang="en-US" altLang="zh-CN" sz="2400" kern="0" dirty="0" err="1"/>
              <a:t>serIn</a:t>
            </a:r>
            <a:r>
              <a:rPr lang="en-US" altLang="zh-CN" sz="2400" kern="0" dirty="0"/>
              <a:t> ## </a:t>
            </a:r>
            <a:r>
              <a:rPr lang="en-US" altLang="zh-CN" sz="2400" kern="0" dirty="0" err="1"/>
              <a:t>outReg</a:t>
            </a:r>
            <a:r>
              <a:rPr lang="en-US" altLang="zh-CN" sz="2400" kern="0" dirty="0"/>
              <a:t>(3, 1)</a:t>
            </a:r>
          </a:p>
          <a:p>
            <a:pPr lvl="1"/>
            <a:r>
              <a:rPr lang="en-US" altLang="zh-CN" sz="2400" kern="0" dirty="0" err="1"/>
              <a:t>val</a:t>
            </a:r>
            <a:r>
              <a:rPr lang="en-US" altLang="zh-CN" sz="2400" kern="0" dirty="0"/>
              <a:t> q = </a:t>
            </a:r>
            <a:r>
              <a:rPr lang="en-US" altLang="zh-CN" sz="2400" kern="0" dirty="0" err="1"/>
              <a:t>outReg</a:t>
            </a:r>
            <a:r>
              <a:rPr lang="en-US" altLang="zh-CN" sz="2400" kern="0" dirty="0"/>
              <a:t>		</a:t>
            </a:r>
            <a:r>
              <a:rPr lang="en-US" altLang="zh-CN" sz="2000" kern="0" dirty="0">
                <a:solidFill>
                  <a:srgbClr val="0070C0"/>
                </a:solidFill>
              </a:rPr>
              <a:t>//</a:t>
            </a:r>
            <a:r>
              <a:rPr lang="zh-CN" altLang="en-US" sz="2000" kern="0" dirty="0">
                <a:solidFill>
                  <a:srgbClr val="0070C0"/>
                </a:solidFill>
              </a:rPr>
              <a:t> </a:t>
            </a:r>
            <a:r>
              <a:rPr lang="en-US" altLang="zh-CN" sz="2000" kern="0" dirty="0">
                <a:solidFill>
                  <a:srgbClr val="0070C0"/>
                </a:solidFill>
              </a:rPr>
              <a:t>4bit</a:t>
            </a:r>
            <a:r>
              <a:rPr lang="zh-CN" altLang="en-US" sz="2000" kern="0" dirty="0">
                <a:solidFill>
                  <a:srgbClr val="0070C0"/>
                </a:solidFill>
              </a:rPr>
              <a:t>信号并行输出驱动</a:t>
            </a:r>
            <a:r>
              <a:rPr lang="en-US" altLang="zh-CN" sz="2000" kern="0" dirty="0" err="1">
                <a:solidFill>
                  <a:srgbClr val="0070C0"/>
                </a:solidFill>
              </a:rPr>
              <a:t>dout</a:t>
            </a:r>
            <a:endParaRPr lang="en-US" altLang="zh-CN" sz="2000" kern="0" dirty="0">
              <a:solidFill>
                <a:srgbClr val="0070C0"/>
              </a:solidFill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043755" y="3793033"/>
            <a:ext cx="6480450" cy="2142352"/>
            <a:chOff x="1043755" y="3793033"/>
            <a:chExt cx="6480450" cy="2142352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43755" y="3793033"/>
              <a:ext cx="6480450" cy="2142352"/>
            </a:xfrm>
            <a:prstGeom prst="rect">
              <a:avLst/>
            </a:prstGeom>
          </p:spPr>
        </p:pic>
        <p:sp>
          <p:nvSpPr>
            <p:cNvPr id="11" name="文本框 10"/>
            <p:cNvSpPr txBox="1"/>
            <p:nvPr/>
          </p:nvSpPr>
          <p:spPr>
            <a:xfrm>
              <a:off x="2579739" y="5087249"/>
              <a:ext cx="50403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3923955" y="5087249"/>
              <a:ext cx="50403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5112037" y="5087249"/>
              <a:ext cx="50403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6444130" y="5087249"/>
              <a:ext cx="50403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9963980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4333" y="4745747"/>
            <a:ext cx="6646835" cy="1649773"/>
          </a:xfrm>
          <a:prstGeom prst="rect">
            <a:avLst/>
          </a:prstGeom>
        </p:spPr>
      </p:pic>
      <p:sp>
        <p:nvSpPr>
          <p:cNvPr id="10" name="内容占位符 2">
            <a:extLst>
              <a:ext uri="{FF2B5EF4-FFF2-40B4-BE49-F238E27FC236}">
                <a16:creationId xmlns="" xmlns:a16="http://schemas.microsoft.com/office/drawing/2014/main" id="{3AFE904D-6277-56DC-AE7D-C8CCD02D2BDE}"/>
              </a:ext>
            </a:extLst>
          </p:cNvPr>
          <p:cNvSpPr txBox="1">
            <a:spLocks/>
          </p:cNvSpPr>
          <p:nvPr/>
        </p:nvSpPr>
        <p:spPr bwMode="auto">
          <a:xfrm>
            <a:off x="467715" y="998580"/>
            <a:ext cx="8271510" cy="396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altLang="en-US" sz="2800" kern="0" dirty="0"/>
              <a:t>移位寄存器</a:t>
            </a:r>
            <a:r>
              <a:rPr lang="en-US" altLang="zh-CN" sz="2800" kern="0" dirty="0"/>
              <a:t>	</a:t>
            </a:r>
            <a:r>
              <a:rPr lang="en-US" altLang="zh-CN" sz="2000" kern="0" dirty="0"/>
              <a:t>(</a:t>
            </a:r>
            <a:r>
              <a:rPr lang="zh-CN" altLang="en-US" sz="2000" kern="0" dirty="0"/>
              <a:t>带并行输入</a:t>
            </a:r>
            <a:r>
              <a:rPr lang="en-US" altLang="zh-CN" sz="2000" kern="0" dirty="0"/>
              <a:t>)</a:t>
            </a:r>
          </a:p>
          <a:p>
            <a:pPr lvl="1"/>
            <a:r>
              <a:rPr lang="en-US" altLang="zh-CN" sz="2400" kern="0" dirty="0" err="1"/>
              <a:t>val</a:t>
            </a:r>
            <a:r>
              <a:rPr lang="en-US" altLang="zh-CN" sz="2400" kern="0" dirty="0"/>
              <a:t> </a:t>
            </a:r>
            <a:r>
              <a:rPr lang="en-US" altLang="zh-CN" sz="2400" kern="0" dirty="0" err="1"/>
              <a:t>loadReg</a:t>
            </a:r>
            <a:r>
              <a:rPr lang="en-US" altLang="zh-CN" sz="2400" kern="0" dirty="0"/>
              <a:t> = </a:t>
            </a:r>
            <a:r>
              <a:rPr lang="en-US" altLang="zh-CN" sz="2400" kern="0" dirty="0" err="1"/>
              <a:t>RegInit</a:t>
            </a:r>
            <a:r>
              <a:rPr lang="en-US" altLang="zh-CN" sz="2400" kern="0" dirty="0"/>
              <a:t>(0.U(4.W))</a:t>
            </a:r>
          </a:p>
          <a:p>
            <a:pPr lvl="1"/>
            <a:r>
              <a:rPr lang="en-US" altLang="zh-CN" sz="2400" kern="0" dirty="0"/>
              <a:t>when (</a:t>
            </a:r>
            <a:r>
              <a:rPr lang="en-US" altLang="zh-CN" sz="2400" kern="0" dirty="0">
                <a:solidFill>
                  <a:srgbClr val="FF0000"/>
                </a:solidFill>
              </a:rPr>
              <a:t>load</a:t>
            </a:r>
            <a:r>
              <a:rPr lang="en-US" altLang="zh-CN" sz="2400" kern="0" dirty="0"/>
              <a:t>) {</a:t>
            </a:r>
          </a:p>
          <a:p>
            <a:pPr marL="457200" lvl="1" indent="0">
              <a:buNone/>
            </a:pPr>
            <a:r>
              <a:rPr lang="en-US" altLang="zh-CN" sz="2400" kern="0" dirty="0"/>
              <a:t>	</a:t>
            </a:r>
            <a:r>
              <a:rPr lang="en-US" altLang="zh-CN" sz="2400" kern="0" dirty="0" err="1"/>
              <a:t>loadReg</a:t>
            </a:r>
            <a:r>
              <a:rPr lang="en-US" altLang="zh-CN" sz="2400" kern="0" dirty="0"/>
              <a:t> := d</a:t>
            </a:r>
          </a:p>
          <a:p>
            <a:pPr lvl="1"/>
            <a:r>
              <a:rPr lang="en-US" altLang="zh-CN" sz="2400" kern="0" dirty="0"/>
              <a:t>} otherwise {</a:t>
            </a:r>
          </a:p>
          <a:p>
            <a:pPr marL="457200" lvl="1" indent="0">
              <a:buNone/>
            </a:pPr>
            <a:r>
              <a:rPr lang="en-US" altLang="zh-CN" sz="2400" kern="0" dirty="0"/>
              <a:t>	</a:t>
            </a:r>
            <a:r>
              <a:rPr lang="en-US" altLang="zh-CN" sz="2400" kern="0" dirty="0" err="1"/>
              <a:t>loadReg</a:t>
            </a:r>
            <a:r>
              <a:rPr lang="en-US" altLang="zh-CN" sz="2400" kern="0" dirty="0"/>
              <a:t> := 0.U ## </a:t>
            </a:r>
            <a:r>
              <a:rPr lang="en-US" altLang="zh-CN" sz="2400" kern="0" dirty="0" err="1"/>
              <a:t>loadReg</a:t>
            </a:r>
            <a:r>
              <a:rPr lang="en-US" altLang="zh-CN" sz="2400" kern="0" dirty="0"/>
              <a:t>(3, 1)</a:t>
            </a:r>
          </a:p>
          <a:p>
            <a:pPr lvl="1"/>
            <a:r>
              <a:rPr lang="en-US" altLang="zh-CN" sz="2400" kern="0" dirty="0"/>
              <a:t>}</a:t>
            </a:r>
          </a:p>
          <a:p>
            <a:pPr lvl="1"/>
            <a:r>
              <a:rPr lang="en-US" altLang="zh-CN" sz="2400" kern="0" dirty="0" err="1"/>
              <a:t>val</a:t>
            </a:r>
            <a:r>
              <a:rPr lang="en-US" altLang="zh-CN" sz="2400" kern="0" dirty="0"/>
              <a:t> </a:t>
            </a:r>
            <a:r>
              <a:rPr lang="en-US" altLang="zh-CN" sz="2400" kern="0" dirty="0" err="1"/>
              <a:t>serOut</a:t>
            </a:r>
            <a:r>
              <a:rPr lang="en-US" altLang="zh-CN" sz="2400" kern="0" dirty="0"/>
              <a:t> = </a:t>
            </a:r>
            <a:r>
              <a:rPr lang="en-US" altLang="zh-CN" sz="2400" kern="0" dirty="0" err="1"/>
              <a:t>loadReg</a:t>
            </a:r>
            <a:r>
              <a:rPr lang="en-US" altLang="zh-CN" sz="2400" kern="0" dirty="0"/>
              <a:t>(0)	</a:t>
            </a:r>
            <a:r>
              <a:rPr lang="en-US" altLang="zh-CN" sz="2000" kern="0" dirty="0">
                <a:solidFill>
                  <a:srgbClr val="00B050"/>
                </a:solidFill>
              </a:rPr>
              <a:t>//</a:t>
            </a:r>
            <a:r>
              <a:rPr lang="zh-CN" altLang="en-US" sz="2000" kern="0" dirty="0">
                <a:solidFill>
                  <a:srgbClr val="00B050"/>
                </a:solidFill>
              </a:rPr>
              <a:t> </a:t>
            </a:r>
            <a:r>
              <a:rPr lang="en-US" altLang="zh-CN" sz="2000" kern="0" dirty="0">
                <a:solidFill>
                  <a:srgbClr val="00B050"/>
                </a:solidFill>
              </a:rPr>
              <a:t>4bit</a:t>
            </a:r>
            <a:r>
              <a:rPr lang="zh-CN" altLang="en-US" sz="2000" kern="0" dirty="0">
                <a:solidFill>
                  <a:srgbClr val="00B050"/>
                </a:solidFill>
              </a:rPr>
              <a:t>信号并行输出驱动</a:t>
            </a:r>
            <a:r>
              <a:rPr lang="en-US" altLang="zh-CN" sz="2000" kern="0" dirty="0" err="1">
                <a:solidFill>
                  <a:srgbClr val="00B050"/>
                </a:solidFill>
              </a:rPr>
              <a:t>dout</a:t>
            </a:r>
            <a:endParaRPr lang="en-US" altLang="zh-CN" sz="2000" kern="0" dirty="0">
              <a:solidFill>
                <a:srgbClr val="00B050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507734" y="5592587"/>
            <a:ext cx="5040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3851950" y="5592587"/>
            <a:ext cx="5040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5292049" y="5592587"/>
            <a:ext cx="5040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6624142" y="5592587"/>
            <a:ext cx="5040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541133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6035" y="1988900"/>
            <a:ext cx="3933609" cy="4105336"/>
          </a:xfrm>
          <a:prstGeom prst="rect">
            <a:avLst/>
          </a:prstGeom>
        </p:spPr>
      </p:pic>
      <p:sp>
        <p:nvSpPr>
          <p:cNvPr id="6" name="内容占位符 2">
            <a:extLst>
              <a:ext uri="{FF2B5EF4-FFF2-40B4-BE49-F238E27FC236}">
                <a16:creationId xmlns="" xmlns:a16="http://schemas.microsoft.com/office/drawing/2014/main" id="{95886AEA-D8DE-3F22-3CF4-FA606CFF0E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725" y="332785"/>
            <a:ext cx="5184360" cy="648045"/>
          </a:xfrm>
        </p:spPr>
        <p:txBody>
          <a:bodyPr/>
          <a:lstStyle/>
          <a:p>
            <a:r>
              <a:rPr lang="zh-CN" altLang="en-US" dirty="0"/>
              <a:t>内存</a:t>
            </a:r>
            <a:r>
              <a:rPr lang="en-US" altLang="zh-CN" dirty="0"/>
              <a:t>Memory</a:t>
            </a:r>
            <a:r>
              <a:rPr lang="zh-CN" altLang="en-US" dirty="0"/>
              <a:t>设计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="" xmlns:a16="http://schemas.microsoft.com/office/drawing/2014/main" id="{DF8F4F9B-8491-2AB6-CC91-499088928C4A}"/>
              </a:ext>
            </a:extLst>
          </p:cNvPr>
          <p:cNvSpPr txBox="1">
            <a:spLocks/>
          </p:cNvSpPr>
          <p:nvPr/>
        </p:nvSpPr>
        <p:spPr>
          <a:xfrm>
            <a:off x="684530" y="1125856"/>
            <a:ext cx="6047620" cy="4463294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altLang="en-US" sz="2400" kern="0" dirty="0"/>
              <a:t>状态单元，类似于</a:t>
            </a:r>
            <a:r>
              <a:rPr lang="en-US" altLang="zh-CN" sz="2400" kern="0" dirty="0"/>
              <a:t>Register</a:t>
            </a:r>
          </a:p>
          <a:p>
            <a:r>
              <a:rPr lang="zh-CN" altLang="en-US" sz="2400" kern="0" dirty="0"/>
              <a:t>一组可寻址的</a:t>
            </a:r>
            <a:r>
              <a:rPr lang="en-US" altLang="zh-CN" sz="2400" kern="0" dirty="0" err="1"/>
              <a:t>Reg</a:t>
            </a:r>
            <a:r>
              <a:rPr lang="zh-CN" altLang="en-US" sz="2400" kern="0" dirty="0"/>
              <a:t> </a:t>
            </a:r>
            <a:r>
              <a:rPr lang="en-US" altLang="zh-CN" sz="2400" kern="0" dirty="0" err="1"/>
              <a:t>Vec</a:t>
            </a:r>
            <a:endParaRPr lang="en-US" altLang="zh-CN" sz="2400" kern="0" dirty="0"/>
          </a:p>
          <a:p>
            <a:r>
              <a:rPr lang="zh-CN" altLang="en-US" sz="2400" kern="0" dirty="0"/>
              <a:t>同步内存</a:t>
            </a:r>
            <a:endParaRPr lang="en-US" altLang="zh-CN" sz="2400" kern="0" dirty="0"/>
          </a:p>
          <a:p>
            <a:r>
              <a:rPr lang="zh-CN" altLang="en-US" sz="2400" kern="0" dirty="0"/>
              <a:t>双端口</a:t>
            </a:r>
            <a:endParaRPr lang="en-US" altLang="zh-CN" sz="2400" kern="0" dirty="0"/>
          </a:p>
          <a:p>
            <a:pPr lvl="1"/>
            <a:r>
              <a:rPr lang="zh-CN" altLang="en-US" sz="2000" kern="0" dirty="0"/>
              <a:t>读端口：</a:t>
            </a:r>
            <a:r>
              <a:rPr lang="en-US" altLang="zh-CN" sz="2000" kern="0" dirty="0"/>
              <a:t>	</a:t>
            </a:r>
            <a:r>
              <a:rPr lang="zh-CN" altLang="en-US" sz="2000" kern="0" dirty="0"/>
              <a:t>输入</a:t>
            </a:r>
            <a:r>
              <a:rPr lang="en-US" altLang="zh-CN" sz="2000" kern="0" dirty="0" err="1"/>
              <a:t>rdAddr</a:t>
            </a:r>
            <a:endParaRPr lang="en-US" altLang="zh-CN" sz="2000" kern="0" dirty="0"/>
          </a:p>
          <a:p>
            <a:pPr lvl="1"/>
            <a:r>
              <a:rPr lang="en-US" altLang="zh-CN" sz="2000" kern="0" dirty="0"/>
              <a:t>		</a:t>
            </a:r>
            <a:r>
              <a:rPr lang="zh-CN" altLang="en-US" sz="2000" kern="0" dirty="0"/>
              <a:t>输出</a:t>
            </a:r>
            <a:r>
              <a:rPr lang="en-US" altLang="zh-CN" sz="2000" kern="0" dirty="0" err="1"/>
              <a:t>rdData</a:t>
            </a:r>
            <a:endParaRPr lang="en-US" altLang="zh-CN" sz="2000" kern="0" dirty="0"/>
          </a:p>
          <a:p>
            <a:pPr lvl="1"/>
            <a:r>
              <a:rPr lang="zh-CN" altLang="en-US" sz="2000" kern="0" dirty="0"/>
              <a:t>写端口： 输入</a:t>
            </a:r>
            <a:r>
              <a:rPr lang="en-US" altLang="zh-CN" sz="2000" kern="0" dirty="0" err="1"/>
              <a:t>wrAddr</a:t>
            </a:r>
            <a:endParaRPr lang="en-US" altLang="zh-CN" sz="2000" kern="0" dirty="0"/>
          </a:p>
          <a:p>
            <a:pPr lvl="1"/>
            <a:r>
              <a:rPr lang="en-US" altLang="zh-CN" sz="2000" kern="0" dirty="0"/>
              <a:t>                </a:t>
            </a:r>
            <a:r>
              <a:rPr lang="zh-CN" altLang="en-US" sz="2000" kern="0" dirty="0"/>
              <a:t>输入</a:t>
            </a:r>
            <a:r>
              <a:rPr lang="en-US" altLang="zh-CN" sz="2000" kern="0" dirty="0" err="1"/>
              <a:t>wrData</a:t>
            </a:r>
            <a:endParaRPr lang="en-US" altLang="zh-CN" sz="2000" kern="0" dirty="0"/>
          </a:p>
          <a:p>
            <a:pPr lvl="1"/>
            <a:r>
              <a:rPr lang="en-US" altLang="zh-CN" sz="2000" kern="0" dirty="0"/>
              <a:t>                </a:t>
            </a:r>
            <a:r>
              <a:rPr lang="zh-CN" altLang="en-US" sz="2000" kern="0" dirty="0"/>
              <a:t>输入</a:t>
            </a:r>
            <a:r>
              <a:rPr lang="en-US" altLang="zh-CN" sz="2000" kern="0" dirty="0" err="1"/>
              <a:t>wrEna</a:t>
            </a:r>
            <a:r>
              <a:rPr lang="zh-CN" altLang="en-US" sz="2000" kern="0" dirty="0"/>
              <a:t> </a:t>
            </a:r>
            <a:endParaRPr lang="en-US" altLang="zh-CN" sz="2000" kern="0" dirty="0"/>
          </a:p>
          <a:p>
            <a:pPr lvl="1"/>
            <a:endParaRPr lang="en-US" altLang="zh-CN" sz="2000" kern="0" dirty="0"/>
          </a:p>
          <a:p>
            <a:endParaRPr lang="en-US" altLang="zh-CN" sz="2400" kern="0" dirty="0"/>
          </a:p>
        </p:txBody>
      </p:sp>
    </p:spTree>
    <p:extLst>
      <p:ext uri="{BB962C8B-B14F-4D97-AF65-F5344CB8AC3E}">
        <p14:creationId xmlns:p14="http://schemas.microsoft.com/office/powerpoint/2010/main" val="394399871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2">
            <a:extLst>
              <a:ext uri="{FF2B5EF4-FFF2-40B4-BE49-F238E27FC236}">
                <a16:creationId xmlns="" xmlns:a16="http://schemas.microsoft.com/office/drawing/2014/main" id="{DF8F4F9B-8491-2AB6-CC91-499088928C4A}"/>
              </a:ext>
            </a:extLst>
          </p:cNvPr>
          <p:cNvSpPr txBox="1">
            <a:spLocks/>
          </p:cNvSpPr>
          <p:nvPr/>
        </p:nvSpPr>
        <p:spPr>
          <a:xfrm>
            <a:off x="684530" y="1125856"/>
            <a:ext cx="6047620" cy="4463294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1"/>
            <a:r>
              <a:rPr lang="en-US" altLang="zh-CN" sz="2000" kern="0" dirty="0"/>
              <a:t>class Memory() extends Module {</a:t>
            </a:r>
          </a:p>
          <a:p>
            <a:pPr lvl="1"/>
            <a:r>
              <a:rPr lang="en-US" altLang="zh-CN" sz="2000" kern="0" dirty="0"/>
              <a:t>    </a:t>
            </a:r>
            <a:r>
              <a:rPr lang="en-US" altLang="zh-CN" sz="2000" kern="0" dirty="0" err="1"/>
              <a:t>val</a:t>
            </a:r>
            <a:r>
              <a:rPr lang="en-US" altLang="zh-CN" sz="2000" kern="0" dirty="0"/>
              <a:t> </a:t>
            </a:r>
            <a:r>
              <a:rPr lang="en-US" altLang="zh-CN" sz="2000" kern="0" dirty="0" err="1"/>
              <a:t>io</a:t>
            </a:r>
            <a:r>
              <a:rPr lang="en-US" altLang="zh-CN" sz="2000" kern="0" dirty="0"/>
              <a:t> = IO(new Bundle {</a:t>
            </a:r>
          </a:p>
          <a:p>
            <a:pPr lvl="1"/>
            <a:r>
              <a:rPr lang="en-US" altLang="zh-CN" sz="2000" kern="0" dirty="0"/>
              <a:t>    </a:t>
            </a:r>
            <a:r>
              <a:rPr lang="en-US" altLang="zh-CN" sz="2000" kern="0" dirty="0" err="1"/>
              <a:t>val</a:t>
            </a:r>
            <a:r>
              <a:rPr lang="en-US" altLang="zh-CN" sz="2000" kern="0" dirty="0"/>
              <a:t> </a:t>
            </a:r>
            <a:r>
              <a:rPr lang="en-US" altLang="zh-CN" sz="2000" kern="0" dirty="0" err="1"/>
              <a:t>rdAddr</a:t>
            </a:r>
            <a:r>
              <a:rPr lang="en-US" altLang="zh-CN" sz="2000" kern="0" dirty="0"/>
              <a:t> = Input(</a:t>
            </a:r>
            <a:r>
              <a:rPr lang="en-US" altLang="zh-CN" sz="2000" kern="0" dirty="0" err="1"/>
              <a:t>UInt</a:t>
            </a:r>
            <a:r>
              <a:rPr lang="en-US" altLang="zh-CN" sz="2000" kern="0" dirty="0"/>
              <a:t>(10.W))</a:t>
            </a:r>
          </a:p>
          <a:p>
            <a:pPr lvl="1"/>
            <a:r>
              <a:rPr lang="en-US" altLang="zh-CN" sz="2000" kern="0" dirty="0"/>
              <a:t>    </a:t>
            </a:r>
            <a:r>
              <a:rPr lang="en-US" altLang="zh-CN" sz="2000" kern="0" dirty="0" err="1"/>
              <a:t>val</a:t>
            </a:r>
            <a:r>
              <a:rPr lang="en-US" altLang="zh-CN" sz="2000" kern="0" dirty="0"/>
              <a:t> </a:t>
            </a:r>
            <a:r>
              <a:rPr lang="en-US" altLang="zh-CN" sz="2000" kern="0" dirty="0" err="1"/>
              <a:t>rdData</a:t>
            </a:r>
            <a:r>
              <a:rPr lang="en-US" altLang="zh-CN" sz="2000" kern="0" dirty="0"/>
              <a:t> = Output(</a:t>
            </a:r>
            <a:r>
              <a:rPr lang="en-US" altLang="zh-CN" sz="2000" kern="0" dirty="0" err="1"/>
              <a:t>UInt</a:t>
            </a:r>
            <a:r>
              <a:rPr lang="en-US" altLang="zh-CN" sz="2000" kern="0" dirty="0"/>
              <a:t>(8.W))</a:t>
            </a:r>
          </a:p>
          <a:p>
            <a:pPr lvl="1"/>
            <a:r>
              <a:rPr lang="en-US" altLang="zh-CN" sz="2000" kern="0" dirty="0"/>
              <a:t>    </a:t>
            </a:r>
            <a:r>
              <a:rPr lang="en-US" altLang="zh-CN" sz="2000" kern="0" dirty="0" err="1"/>
              <a:t>val</a:t>
            </a:r>
            <a:r>
              <a:rPr lang="en-US" altLang="zh-CN" sz="2000" kern="0" dirty="0"/>
              <a:t> </a:t>
            </a:r>
            <a:r>
              <a:rPr lang="en-US" altLang="zh-CN" sz="2000" kern="0" dirty="0" err="1"/>
              <a:t>wrAddr</a:t>
            </a:r>
            <a:r>
              <a:rPr lang="en-US" altLang="zh-CN" sz="2000" kern="0" dirty="0"/>
              <a:t> = Input(</a:t>
            </a:r>
            <a:r>
              <a:rPr lang="en-US" altLang="zh-CN" sz="2000" kern="0" dirty="0" err="1"/>
              <a:t>UInt</a:t>
            </a:r>
            <a:r>
              <a:rPr lang="en-US" altLang="zh-CN" sz="2000" kern="0" dirty="0"/>
              <a:t>(10.W))</a:t>
            </a:r>
          </a:p>
          <a:p>
            <a:pPr lvl="1"/>
            <a:r>
              <a:rPr lang="en-US" altLang="zh-CN" sz="2000" kern="0" dirty="0"/>
              <a:t>    </a:t>
            </a:r>
            <a:r>
              <a:rPr lang="en-US" altLang="zh-CN" sz="2000" kern="0" dirty="0" err="1"/>
              <a:t>val</a:t>
            </a:r>
            <a:r>
              <a:rPr lang="en-US" altLang="zh-CN" sz="2000" kern="0" dirty="0"/>
              <a:t> </a:t>
            </a:r>
            <a:r>
              <a:rPr lang="en-US" altLang="zh-CN" sz="2000" kern="0" dirty="0" err="1"/>
              <a:t>wrData</a:t>
            </a:r>
            <a:r>
              <a:rPr lang="en-US" altLang="zh-CN" sz="2000" kern="0" dirty="0"/>
              <a:t> = Input(</a:t>
            </a:r>
            <a:r>
              <a:rPr lang="en-US" altLang="zh-CN" sz="2000" kern="0" dirty="0" err="1"/>
              <a:t>UInt</a:t>
            </a:r>
            <a:r>
              <a:rPr lang="en-US" altLang="zh-CN" sz="2000" kern="0" dirty="0"/>
              <a:t>(8.W))</a:t>
            </a:r>
          </a:p>
          <a:p>
            <a:pPr lvl="1"/>
            <a:r>
              <a:rPr lang="en-US" altLang="zh-CN" sz="2000" kern="0" dirty="0"/>
              <a:t>    </a:t>
            </a:r>
            <a:r>
              <a:rPr lang="en-US" altLang="zh-CN" sz="2000" kern="0" dirty="0" err="1"/>
              <a:t>val</a:t>
            </a:r>
            <a:r>
              <a:rPr lang="en-US" altLang="zh-CN" sz="2000" kern="0" dirty="0"/>
              <a:t> </a:t>
            </a:r>
            <a:r>
              <a:rPr lang="en-US" altLang="zh-CN" sz="2000" kern="0" dirty="0" err="1"/>
              <a:t>wrEna</a:t>
            </a:r>
            <a:r>
              <a:rPr lang="en-US" altLang="zh-CN" sz="2000" kern="0" dirty="0"/>
              <a:t> = Input(Bool())</a:t>
            </a:r>
          </a:p>
          <a:p>
            <a:pPr lvl="1"/>
            <a:r>
              <a:rPr lang="en-US" altLang="zh-CN" sz="2000" kern="0" dirty="0"/>
              <a:t>})</a:t>
            </a:r>
          </a:p>
          <a:p>
            <a:pPr lvl="1"/>
            <a:r>
              <a:rPr lang="en-US" altLang="zh-CN" sz="2000" kern="0" dirty="0" err="1"/>
              <a:t>val</a:t>
            </a:r>
            <a:r>
              <a:rPr lang="en-US" altLang="zh-CN" sz="2000" kern="0" dirty="0"/>
              <a:t> mem = </a:t>
            </a:r>
            <a:r>
              <a:rPr lang="en-US" altLang="zh-CN" sz="2000" kern="0" dirty="0" err="1">
                <a:solidFill>
                  <a:srgbClr val="FF0000"/>
                </a:solidFill>
              </a:rPr>
              <a:t>SyncReadMem</a:t>
            </a:r>
            <a:r>
              <a:rPr lang="en-US" altLang="zh-CN" sz="2000" kern="0" dirty="0"/>
              <a:t>(</a:t>
            </a:r>
            <a:r>
              <a:rPr lang="en-US" altLang="zh-CN" sz="2000" kern="0" dirty="0">
                <a:solidFill>
                  <a:srgbClr val="00B050"/>
                </a:solidFill>
              </a:rPr>
              <a:t>1024</a:t>
            </a:r>
            <a:r>
              <a:rPr lang="en-US" altLang="zh-CN" sz="2000" kern="0" dirty="0"/>
              <a:t>, </a:t>
            </a:r>
            <a:r>
              <a:rPr lang="en-US" altLang="zh-CN" sz="2000" kern="0" dirty="0" err="1"/>
              <a:t>UInt</a:t>
            </a:r>
            <a:r>
              <a:rPr lang="en-US" altLang="zh-CN" sz="2000" kern="0" dirty="0"/>
              <a:t>(8.W))</a:t>
            </a:r>
          </a:p>
          <a:p>
            <a:pPr lvl="1"/>
            <a:r>
              <a:rPr lang="en-US" altLang="zh-CN" sz="2000" kern="0" dirty="0" err="1"/>
              <a:t>io.rdData</a:t>
            </a:r>
            <a:r>
              <a:rPr lang="en-US" altLang="zh-CN" sz="2000" kern="0" dirty="0"/>
              <a:t> := </a:t>
            </a:r>
            <a:r>
              <a:rPr lang="en-US" altLang="zh-CN" sz="2000" kern="0" dirty="0" err="1"/>
              <a:t>mem.read</a:t>
            </a:r>
            <a:r>
              <a:rPr lang="en-US" altLang="zh-CN" sz="2000" kern="0" dirty="0"/>
              <a:t>(</a:t>
            </a:r>
            <a:r>
              <a:rPr lang="en-US" altLang="zh-CN" sz="2000" kern="0" dirty="0" err="1"/>
              <a:t>io.rdAddr</a:t>
            </a:r>
            <a:r>
              <a:rPr lang="en-US" altLang="zh-CN" sz="2000" kern="0" dirty="0"/>
              <a:t>)</a:t>
            </a:r>
          </a:p>
          <a:p>
            <a:pPr lvl="1"/>
            <a:r>
              <a:rPr lang="en-US" altLang="zh-CN" sz="2000" kern="0" dirty="0"/>
              <a:t>when(</a:t>
            </a:r>
            <a:r>
              <a:rPr lang="en-US" altLang="zh-CN" sz="2000" kern="0" dirty="0" err="1"/>
              <a:t>io.wrEna</a:t>
            </a:r>
            <a:r>
              <a:rPr lang="en-US" altLang="zh-CN" sz="2000" kern="0" dirty="0"/>
              <a:t>) {</a:t>
            </a:r>
          </a:p>
          <a:p>
            <a:pPr lvl="1"/>
            <a:r>
              <a:rPr lang="en-US" altLang="zh-CN" sz="2000" kern="0" dirty="0"/>
              <a:t>     </a:t>
            </a:r>
            <a:r>
              <a:rPr lang="en-US" altLang="zh-CN" sz="2000" kern="0" dirty="0" err="1"/>
              <a:t>mem.write</a:t>
            </a:r>
            <a:r>
              <a:rPr lang="en-US" altLang="zh-CN" sz="2000" kern="0" dirty="0"/>
              <a:t>(</a:t>
            </a:r>
            <a:r>
              <a:rPr lang="en-US" altLang="zh-CN" sz="2000" kern="0" dirty="0" err="1"/>
              <a:t>io.wrAddr</a:t>
            </a:r>
            <a:r>
              <a:rPr lang="en-US" altLang="zh-CN" sz="2000" kern="0" dirty="0"/>
              <a:t> , </a:t>
            </a:r>
            <a:r>
              <a:rPr lang="en-US" altLang="zh-CN" sz="2000" kern="0" dirty="0" err="1"/>
              <a:t>io.wrData</a:t>
            </a:r>
            <a:r>
              <a:rPr lang="en-US" altLang="zh-CN" sz="2000" kern="0" dirty="0"/>
              <a:t>)</a:t>
            </a:r>
          </a:p>
          <a:p>
            <a:pPr lvl="1"/>
            <a:r>
              <a:rPr lang="en-US" altLang="zh-CN" sz="2000" kern="0" dirty="0"/>
              <a:t>}</a:t>
            </a:r>
          </a:p>
          <a:p>
            <a:pPr lvl="1"/>
            <a:r>
              <a:rPr lang="en-US" altLang="zh-CN" sz="2000" kern="0" dirty="0"/>
              <a:t>}</a:t>
            </a:r>
          </a:p>
          <a:p>
            <a:endParaRPr lang="en-US" altLang="zh-CN" sz="2400" kern="0" dirty="0"/>
          </a:p>
        </p:txBody>
      </p:sp>
      <p:sp>
        <p:nvSpPr>
          <p:cNvPr id="7" name="内容占位符 2">
            <a:extLst>
              <a:ext uri="{FF2B5EF4-FFF2-40B4-BE49-F238E27FC236}">
                <a16:creationId xmlns="" xmlns:a16="http://schemas.microsoft.com/office/drawing/2014/main" id="{95886AEA-D8DE-3F22-3CF4-FA606CFF0E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725" y="332785"/>
            <a:ext cx="6336440" cy="648045"/>
          </a:xfrm>
        </p:spPr>
        <p:txBody>
          <a:bodyPr/>
          <a:lstStyle/>
          <a:p>
            <a:r>
              <a:rPr lang="en-US" altLang="zh-CN" dirty="0"/>
              <a:t>1 KB</a:t>
            </a:r>
            <a:r>
              <a:rPr lang="zh-CN" altLang="en-US" dirty="0"/>
              <a:t> </a:t>
            </a:r>
            <a:r>
              <a:rPr lang="en-US" altLang="zh-CN" dirty="0"/>
              <a:t>Memory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140905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2">
            <a:extLst>
              <a:ext uri="{FF2B5EF4-FFF2-40B4-BE49-F238E27FC236}">
                <a16:creationId xmlns="" xmlns:a16="http://schemas.microsoft.com/office/drawing/2014/main" id="{DF8F4F9B-8491-2AB6-CC91-499088928C4A}"/>
              </a:ext>
            </a:extLst>
          </p:cNvPr>
          <p:cNvSpPr txBox="1">
            <a:spLocks/>
          </p:cNvSpPr>
          <p:nvPr/>
        </p:nvSpPr>
        <p:spPr>
          <a:xfrm>
            <a:off x="251700" y="1268850"/>
            <a:ext cx="8352580" cy="4463294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1"/>
            <a:r>
              <a:rPr lang="en-US" altLang="zh-CN" sz="1800" kern="0" dirty="0"/>
              <a:t>…</a:t>
            </a:r>
            <a:r>
              <a:rPr lang="zh-CN" altLang="en-US" sz="1800" kern="0" dirty="0"/>
              <a:t>前面端口描述相同</a:t>
            </a:r>
            <a:r>
              <a:rPr lang="en-US" altLang="zh-CN" sz="1800" kern="0" dirty="0"/>
              <a:t>…</a:t>
            </a:r>
          </a:p>
          <a:p>
            <a:pPr lvl="1"/>
            <a:endParaRPr lang="en-US" altLang="zh-CN" sz="1800" kern="0" dirty="0"/>
          </a:p>
          <a:p>
            <a:pPr lvl="1"/>
            <a:r>
              <a:rPr lang="en-US" altLang="zh-CN" sz="1800" kern="0" dirty="0" err="1"/>
              <a:t>val</a:t>
            </a:r>
            <a:r>
              <a:rPr lang="en-US" altLang="zh-CN" sz="1800" kern="0" dirty="0"/>
              <a:t> mem = </a:t>
            </a:r>
            <a:r>
              <a:rPr lang="en-US" altLang="zh-CN" sz="1800" kern="0" dirty="0" err="1"/>
              <a:t>SyncReadMem</a:t>
            </a:r>
            <a:r>
              <a:rPr lang="en-US" altLang="zh-CN" sz="1800" kern="0" dirty="0"/>
              <a:t>(1024, </a:t>
            </a:r>
            <a:r>
              <a:rPr lang="en-US" altLang="zh-CN" sz="1800" kern="0" dirty="0" err="1"/>
              <a:t>UInt</a:t>
            </a:r>
            <a:r>
              <a:rPr lang="en-US" altLang="zh-CN" sz="1800" kern="0" dirty="0"/>
              <a:t>(8.W))</a:t>
            </a:r>
          </a:p>
          <a:p>
            <a:pPr lvl="1"/>
            <a:r>
              <a:rPr lang="en-US" altLang="zh-CN" sz="1800" kern="0" dirty="0" err="1"/>
              <a:t>val</a:t>
            </a:r>
            <a:r>
              <a:rPr lang="en-US" altLang="zh-CN" sz="1800" kern="0" dirty="0"/>
              <a:t> </a:t>
            </a:r>
            <a:r>
              <a:rPr lang="en-US" altLang="zh-CN" sz="1800" kern="0" dirty="0" err="1"/>
              <a:t>wrDataReg</a:t>
            </a:r>
            <a:r>
              <a:rPr lang="en-US" altLang="zh-CN" sz="1800" kern="0" dirty="0"/>
              <a:t> = </a:t>
            </a:r>
            <a:r>
              <a:rPr lang="en-US" altLang="zh-CN" sz="1800" kern="0" dirty="0" err="1"/>
              <a:t>RegNext</a:t>
            </a:r>
            <a:r>
              <a:rPr lang="en-US" altLang="zh-CN" sz="1800" kern="0" dirty="0"/>
              <a:t>(</a:t>
            </a:r>
            <a:r>
              <a:rPr lang="en-US" altLang="zh-CN" sz="1800" kern="0" dirty="0" err="1"/>
              <a:t>io.wrData</a:t>
            </a:r>
            <a:r>
              <a:rPr lang="en-US" altLang="zh-CN" sz="1800" kern="0" dirty="0"/>
              <a:t>)</a:t>
            </a:r>
          </a:p>
          <a:p>
            <a:pPr lvl="1"/>
            <a:r>
              <a:rPr lang="en-US" altLang="zh-CN" sz="1800" kern="0" dirty="0" err="1"/>
              <a:t>val</a:t>
            </a:r>
            <a:r>
              <a:rPr lang="en-US" altLang="zh-CN" sz="1800" kern="0" dirty="0"/>
              <a:t> </a:t>
            </a:r>
            <a:r>
              <a:rPr lang="en-US" altLang="zh-CN" sz="1800" kern="0" dirty="0" err="1">
                <a:solidFill>
                  <a:srgbClr val="FF0000"/>
                </a:solidFill>
              </a:rPr>
              <a:t>doForwardReg</a:t>
            </a:r>
            <a:r>
              <a:rPr lang="en-US" altLang="zh-CN" sz="1800" kern="0" dirty="0"/>
              <a:t> = </a:t>
            </a:r>
            <a:r>
              <a:rPr lang="en-US" altLang="zh-CN" sz="1800" kern="0" dirty="0" err="1"/>
              <a:t>RegNext</a:t>
            </a:r>
            <a:r>
              <a:rPr lang="en-US" altLang="zh-CN" sz="1800" kern="0" dirty="0"/>
              <a:t>(</a:t>
            </a:r>
            <a:r>
              <a:rPr lang="en-US" altLang="zh-CN" sz="1800" kern="0" dirty="0" err="1"/>
              <a:t>io.wrAddr</a:t>
            </a:r>
            <a:r>
              <a:rPr lang="en-US" altLang="zh-CN" sz="1800" kern="0" dirty="0"/>
              <a:t> === </a:t>
            </a:r>
            <a:r>
              <a:rPr lang="en-US" altLang="zh-CN" sz="1800" kern="0" dirty="0" err="1"/>
              <a:t>io.rdAddr</a:t>
            </a:r>
            <a:r>
              <a:rPr lang="en-US" altLang="zh-CN" sz="1800" kern="0" dirty="0"/>
              <a:t> &amp;&amp;</a:t>
            </a:r>
            <a:r>
              <a:rPr lang="en-US" altLang="zh-CN" sz="1800" kern="0" dirty="0" err="1"/>
              <a:t>io.wrEna</a:t>
            </a:r>
            <a:r>
              <a:rPr lang="en-US" altLang="zh-CN" sz="1800" kern="0" dirty="0"/>
              <a:t>)</a:t>
            </a:r>
          </a:p>
          <a:p>
            <a:pPr lvl="1"/>
            <a:r>
              <a:rPr lang="en-US" altLang="zh-CN" sz="1800" kern="0" dirty="0" err="1"/>
              <a:t>val</a:t>
            </a:r>
            <a:r>
              <a:rPr lang="en-US" altLang="zh-CN" sz="1800" kern="0" dirty="0"/>
              <a:t> </a:t>
            </a:r>
            <a:r>
              <a:rPr lang="en-US" altLang="zh-CN" sz="1800" kern="0" dirty="0" err="1"/>
              <a:t>memData</a:t>
            </a:r>
            <a:r>
              <a:rPr lang="en-US" altLang="zh-CN" sz="1800" kern="0" dirty="0"/>
              <a:t> = </a:t>
            </a:r>
            <a:r>
              <a:rPr lang="en-US" altLang="zh-CN" sz="1800" kern="0" dirty="0" err="1"/>
              <a:t>mem.read</a:t>
            </a:r>
            <a:r>
              <a:rPr lang="en-US" altLang="zh-CN" sz="1800" kern="0" dirty="0"/>
              <a:t>(</a:t>
            </a:r>
            <a:r>
              <a:rPr lang="en-US" altLang="zh-CN" sz="1800" kern="0" dirty="0" err="1"/>
              <a:t>io.rdAddr</a:t>
            </a:r>
            <a:r>
              <a:rPr lang="en-US" altLang="zh-CN" sz="1800" kern="0" dirty="0"/>
              <a:t>)</a:t>
            </a:r>
          </a:p>
          <a:p>
            <a:pPr lvl="1"/>
            <a:r>
              <a:rPr lang="en-US" altLang="zh-CN" sz="1800" kern="0" dirty="0"/>
              <a:t>when(</a:t>
            </a:r>
            <a:r>
              <a:rPr lang="en-US" altLang="zh-CN" sz="1800" kern="0" dirty="0" err="1"/>
              <a:t>io.wrEna</a:t>
            </a:r>
            <a:r>
              <a:rPr lang="en-US" altLang="zh-CN" sz="1800" kern="0" dirty="0"/>
              <a:t>) {</a:t>
            </a:r>
          </a:p>
          <a:p>
            <a:pPr lvl="1"/>
            <a:r>
              <a:rPr lang="en-US" altLang="zh-CN" sz="1800" kern="0" dirty="0"/>
              <a:t>        </a:t>
            </a:r>
            <a:r>
              <a:rPr lang="en-US" altLang="zh-CN" sz="1800" kern="0" dirty="0" err="1"/>
              <a:t>mem.write</a:t>
            </a:r>
            <a:r>
              <a:rPr lang="en-US" altLang="zh-CN" sz="1800" kern="0" dirty="0"/>
              <a:t>(</a:t>
            </a:r>
            <a:r>
              <a:rPr lang="en-US" altLang="zh-CN" sz="1800" kern="0" dirty="0" err="1"/>
              <a:t>io.wrAddr</a:t>
            </a:r>
            <a:r>
              <a:rPr lang="en-US" altLang="zh-CN" sz="1800" kern="0" dirty="0"/>
              <a:t> , </a:t>
            </a:r>
            <a:r>
              <a:rPr lang="en-US" altLang="zh-CN" sz="1800" kern="0" dirty="0" err="1"/>
              <a:t>io.wrData</a:t>
            </a:r>
            <a:r>
              <a:rPr lang="en-US" altLang="zh-CN" sz="1800" kern="0" dirty="0"/>
              <a:t>)</a:t>
            </a:r>
          </a:p>
          <a:p>
            <a:pPr lvl="1"/>
            <a:r>
              <a:rPr lang="en-US" altLang="zh-CN" sz="1800" kern="0" dirty="0"/>
              <a:t>}</a:t>
            </a:r>
          </a:p>
          <a:p>
            <a:pPr lvl="1"/>
            <a:r>
              <a:rPr lang="en-US" altLang="zh-CN" sz="1800" kern="0" dirty="0" err="1"/>
              <a:t>io.rdData</a:t>
            </a:r>
            <a:r>
              <a:rPr lang="en-US" altLang="zh-CN" sz="1800" kern="0" dirty="0"/>
              <a:t> := Mux(</a:t>
            </a:r>
            <a:r>
              <a:rPr lang="en-US" altLang="zh-CN" sz="1800" kern="0" dirty="0" err="1">
                <a:solidFill>
                  <a:srgbClr val="FF0000"/>
                </a:solidFill>
              </a:rPr>
              <a:t>doForwardReg</a:t>
            </a:r>
            <a:r>
              <a:rPr lang="en-US" altLang="zh-CN" sz="1800" kern="0" dirty="0"/>
              <a:t> , </a:t>
            </a:r>
            <a:r>
              <a:rPr lang="en-US" altLang="zh-CN" sz="1800" kern="0" dirty="0" err="1"/>
              <a:t>wrDataReg</a:t>
            </a:r>
            <a:r>
              <a:rPr lang="en-US" altLang="zh-CN" sz="1800" kern="0" dirty="0"/>
              <a:t> , </a:t>
            </a:r>
            <a:r>
              <a:rPr lang="en-US" altLang="zh-CN" sz="1800" kern="0" dirty="0" err="1"/>
              <a:t>memData</a:t>
            </a:r>
            <a:r>
              <a:rPr lang="en-US" altLang="zh-CN" sz="1800" kern="0" dirty="0"/>
              <a:t>)</a:t>
            </a:r>
          </a:p>
          <a:p>
            <a:pPr lvl="1"/>
            <a:r>
              <a:rPr lang="en-US" altLang="zh-CN" sz="1800" kern="0" dirty="0"/>
              <a:t>}</a:t>
            </a:r>
            <a:endParaRPr lang="en-US" altLang="zh-CN" sz="2000" kern="0" dirty="0"/>
          </a:p>
        </p:txBody>
      </p:sp>
      <p:sp>
        <p:nvSpPr>
          <p:cNvPr id="7" name="内容占位符 2">
            <a:extLst>
              <a:ext uri="{FF2B5EF4-FFF2-40B4-BE49-F238E27FC236}">
                <a16:creationId xmlns="" xmlns:a16="http://schemas.microsoft.com/office/drawing/2014/main" id="{95886AEA-D8DE-3F22-3CF4-FA606CFF0E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725" y="332785"/>
            <a:ext cx="6336440" cy="648045"/>
          </a:xfrm>
        </p:spPr>
        <p:txBody>
          <a:bodyPr/>
          <a:lstStyle/>
          <a:p>
            <a:r>
              <a:rPr lang="zh-CN" altLang="en-US" dirty="0"/>
              <a:t>同一地址同时读写问题</a:t>
            </a:r>
          </a:p>
        </p:txBody>
      </p:sp>
    </p:spTree>
    <p:extLst>
      <p:ext uri="{BB962C8B-B14F-4D97-AF65-F5344CB8AC3E}">
        <p14:creationId xmlns:p14="http://schemas.microsoft.com/office/powerpoint/2010/main" val="403500422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775" y="836820"/>
            <a:ext cx="6128220" cy="5600575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="" xmlns:a16="http://schemas.microsoft.com/office/drawing/2014/main" id="{65907618-FDDB-8238-35F9-630651DC2933}"/>
              </a:ext>
            </a:extLst>
          </p:cNvPr>
          <p:cNvSpPr txBox="1"/>
          <p:nvPr/>
        </p:nvSpPr>
        <p:spPr>
          <a:xfrm>
            <a:off x="2483855" y="498266"/>
            <a:ext cx="1440100" cy="338554"/>
          </a:xfrm>
          <a:prstGeom prst="rect">
            <a:avLst/>
          </a:prstGeom>
          <a:solidFill>
            <a:srgbClr val="A0F604"/>
          </a:solidFill>
        </p:spPr>
        <p:txBody>
          <a:bodyPr wrap="square">
            <a:spAutoFit/>
          </a:bodyPr>
          <a:lstStyle/>
          <a:p>
            <a:r>
              <a:rPr lang="zh-CN" altLang="en-US" dirty="0"/>
              <a:t>读写地址相等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="" xmlns:a16="http://schemas.microsoft.com/office/drawing/2014/main" id="{65907618-FDDB-8238-35F9-630651DC2933}"/>
              </a:ext>
            </a:extLst>
          </p:cNvPr>
          <p:cNvSpPr txBox="1"/>
          <p:nvPr/>
        </p:nvSpPr>
        <p:spPr>
          <a:xfrm>
            <a:off x="4067965" y="672514"/>
            <a:ext cx="864060" cy="338554"/>
          </a:xfrm>
          <a:prstGeom prst="rect">
            <a:avLst/>
          </a:prstGeom>
          <a:solidFill>
            <a:srgbClr val="A0F604"/>
          </a:solidFill>
        </p:spPr>
        <p:txBody>
          <a:bodyPr wrap="square">
            <a:spAutoFit/>
          </a:bodyPr>
          <a:lstStyle/>
          <a:p>
            <a:r>
              <a:rPr lang="zh-CN" altLang="en-US" dirty="0"/>
              <a:t>写操作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65907618-FDDB-8238-35F9-630651DC2933}"/>
              </a:ext>
            </a:extLst>
          </p:cNvPr>
          <p:cNvSpPr txBox="1"/>
          <p:nvPr/>
        </p:nvSpPr>
        <p:spPr>
          <a:xfrm>
            <a:off x="5940095" y="995112"/>
            <a:ext cx="1728120" cy="338554"/>
          </a:xfrm>
          <a:prstGeom prst="rect">
            <a:avLst/>
          </a:prstGeom>
          <a:solidFill>
            <a:srgbClr val="A0F604"/>
          </a:solidFill>
        </p:spPr>
        <p:txBody>
          <a:bodyPr wrap="square">
            <a:spAutoFit/>
          </a:bodyPr>
          <a:lstStyle/>
          <a:p>
            <a:r>
              <a:rPr lang="en-US" altLang="zh-CN" dirty="0" err="1"/>
              <a:t>doForwardReg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498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95886AEA-D8DE-3F22-3CF4-FA606CFF0E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725" y="332785"/>
            <a:ext cx="5184360" cy="648045"/>
          </a:xfrm>
        </p:spPr>
        <p:txBody>
          <a:bodyPr/>
          <a:lstStyle/>
          <a:p>
            <a:r>
              <a:rPr lang="zh-CN" altLang="en-US" dirty="0"/>
              <a:t>顶层器件描述</a:t>
            </a:r>
          </a:p>
        </p:txBody>
      </p:sp>
      <p:sp>
        <p:nvSpPr>
          <p:cNvPr id="2" name="矩形 1"/>
          <p:cNvSpPr/>
          <p:nvPr/>
        </p:nvSpPr>
        <p:spPr>
          <a:xfrm>
            <a:off x="1043755" y="1997760"/>
            <a:ext cx="4572000" cy="34778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txtt"/>
              </a:rPr>
              <a:t>class</a:t>
            </a:r>
            <a:r>
              <a:rPr lang="en-US" altLang="zh-CN" sz="2000" dirty="0">
                <a:solidFill>
                  <a:srgbClr val="0000FF"/>
                </a:solidFill>
                <a:latin typeface="txtt"/>
              </a:rPr>
              <a:t> </a:t>
            </a:r>
            <a:r>
              <a:rPr lang="en-US" altLang="zh-CN" sz="2000" dirty="0" err="1">
                <a:solidFill>
                  <a:srgbClr val="0070C0"/>
                </a:solidFill>
                <a:latin typeface="txtt"/>
              </a:rPr>
              <a:t>TopLevel</a:t>
            </a:r>
            <a:r>
              <a:rPr lang="en-US" altLang="zh-CN" sz="2000" dirty="0">
                <a:solidFill>
                  <a:srgbClr val="0070C0"/>
                </a:solidFill>
                <a:latin typeface="txtt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xtt"/>
              </a:rPr>
              <a:t>extends</a:t>
            </a:r>
            <a:r>
              <a:rPr lang="en-US" altLang="zh-CN" sz="2000" dirty="0">
                <a:solidFill>
                  <a:srgbClr val="0000FF"/>
                </a:solidFill>
                <a:latin typeface="txtt"/>
              </a:rPr>
              <a:t> </a:t>
            </a:r>
            <a:r>
              <a:rPr lang="en-US" altLang="zh-CN" sz="2000" dirty="0">
                <a:solidFill>
                  <a:srgbClr val="0070C0"/>
                </a:solidFill>
                <a:latin typeface="txtt"/>
              </a:rPr>
              <a:t>Module</a:t>
            </a:r>
            <a:r>
              <a:rPr lang="en-US" altLang="zh-CN" sz="2000" dirty="0">
                <a:solidFill>
                  <a:srgbClr val="FF0000"/>
                </a:solidFill>
                <a:latin typeface="txtt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xtt"/>
              </a:rPr>
              <a:t>{</a:t>
            </a:r>
          </a:p>
          <a:p>
            <a:r>
              <a:rPr lang="en-US" altLang="zh-CN" sz="2000" dirty="0" err="1">
                <a:solidFill>
                  <a:srgbClr val="000000"/>
                </a:solidFill>
                <a:latin typeface="txtt"/>
              </a:rPr>
              <a:t>val</a:t>
            </a:r>
            <a:r>
              <a:rPr lang="en-US" altLang="zh-CN" sz="2000" dirty="0">
                <a:solidFill>
                  <a:srgbClr val="0000FF"/>
                </a:solidFill>
                <a:latin typeface="txtt"/>
              </a:rPr>
              <a:t> </a:t>
            </a:r>
            <a:r>
              <a:rPr lang="en-US" altLang="zh-CN" sz="2000" dirty="0" err="1">
                <a:solidFill>
                  <a:srgbClr val="FF0000"/>
                </a:solidFill>
                <a:latin typeface="txtt"/>
              </a:rPr>
              <a:t>io</a:t>
            </a:r>
            <a:r>
              <a:rPr lang="en-US" altLang="zh-CN" sz="2000" dirty="0">
                <a:solidFill>
                  <a:srgbClr val="FF0000"/>
                </a:solidFill>
                <a:latin typeface="txtt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xtt"/>
              </a:rPr>
              <a:t>= IO(new</a:t>
            </a:r>
            <a:r>
              <a:rPr lang="en-US" altLang="zh-CN" sz="2000" dirty="0">
                <a:solidFill>
                  <a:srgbClr val="0000FF"/>
                </a:solidFill>
                <a:latin typeface="txtt"/>
              </a:rPr>
              <a:t> </a:t>
            </a:r>
            <a:r>
              <a:rPr lang="en-US" altLang="zh-CN" sz="2000" dirty="0">
                <a:solidFill>
                  <a:srgbClr val="0070C0"/>
                </a:solidFill>
                <a:latin typeface="txtt"/>
              </a:rPr>
              <a:t>Bundle</a:t>
            </a:r>
            <a:r>
              <a:rPr lang="en-US" altLang="zh-CN" sz="2000" dirty="0">
                <a:solidFill>
                  <a:srgbClr val="000000"/>
                </a:solidFill>
                <a:latin typeface="txtt"/>
              </a:rPr>
              <a:t> {</a:t>
            </a:r>
          </a:p>
          <a:p>
            <a:r>
              <a:rPr lang="en-US" altLang="zh-CN" sz="2000" dirty="0" err="1">
                <a:solidFill>
                  <a:srgbClr val="000000"/>
                </a:solidFill>
                <a:latin typeface="txtt"/>
              </a:rPr>
              <a:t>val</a:t>
            </a:r>
            <a:r>
              <a:rPr lang="en-US" altLang="zh-CN" sz="2000" dirty="0">
                <a:solidFill>
                  <a:srgbClr val="0000FF"/>
                </a:solidFill>
                <a:latin typeface="txtt"/>
              </a:rPr>
              <a:t> </a:t>
            </a:r>
            <a:r>
              <a:rPr lang="en-US" altLang="zh-CN" sz="2000" dirty="0" err="1">
                <a:solidFill>
                  <a:srgbClr val="FF0000"/>
                </a:solidFill>
                <a:latin typeface="txtt"/>
              </a:rPr>
              <a:t>in_a</a:t>
            </a:r>
            <a:r>
              <a:rPr lang="en-US" altLang="zh-CN" sz="2000" dirty="0">
                <a:solidFill>
                  <a:srgbClr val="FF0000"/>
                </a:solidFill>
                <a:latin typeface="txtt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xtt"/>
              </a:rPr>
              <a:t>= Input(</a:t>
            </a:r>
            <a:r>
              <a:rPr lang="en-US" altLang="zh-CN" sz="2000" dirty="0" err="1">
                <a:solidFill>
                  <a:srgbClr val="000000"/>
                </a:solidFill>
                <a:latin typeface="txtt"/>
              </a:rPr>
              <a:t>UInt</a:t>
            </a:r>
            <a:r>
              <a:rPr lang="en-US" altLang="zh-CN" sz="2000" dirty="0">
                <a:solidFill>
                  <a:srgbClr val="000000"/>
                </a:solidFill>
                <a:latin typeface="txtt"/>
              </a:rPr>
              <a:t>(8.W))</a:t>
            </a:r>
          </a:p>
          <a:p>
            <a:r>
              <a:rPr lang="en-US" altLang="zh-CN" sz="2000" dirty="0" err="1">
                <a:solidFill>
                  <a:srgbClr val="000000"/>
                </a:solidFill>
                <a:latin typeface="txtt"/>
              </a:rPr>
              <a:t>val</a:t>
            </a:r>
            <a:r>
              <a:rPr lang="en-US" altLang="zh-CN" sz="2000" dirty="0">
                <a:solidFill>
                  <a:srgbClr val="0000FF"/>
                </a:solidFill>
                <a:latin typeface="txtt"/>
              </a:rPr>
              <a:t> </a:t>
            </a:r>
            <a:r>
              <a:rPr lang="en-US" altLang="zh-CN" sz="2000" dirty="0" err="1">
                <a:solidFill>
                  <a:srgbClr val="FF0000"/>
                </a:solidFill>
                <a:latin typeface="txtt"/>
              </a:rPr>
              <a:t>in_b</a:t>
            </a:r>
            <a:r>
              <a:rPr lang="en-US" altLang="zh-CN" sz="2000" dirty="0">
                <a:solidFill>
                  <a:srgbClr val="FF0000"/>
                </a:solidFill>
                <a:latin typeface="txtt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xtt"/>
              </a:rPr>
              <a:t>= Input(</a:t>
            </a:r>
            <a:r>
              <a:rPr lang="en-US" altLang="zh-CN" sz="2000" dirty="0" err="1">
                <a:solidFill>
                  <a:srgbClr val="000000"/>
                </a:solidFill>
                <a:latin typeface="txtt"/>
              </a:rPr>
              <a:t>UInt</a:t>
            </a:r>
            <a:r>
              <a:rPr lang="en-US" altLang="zh-CN" sz="2000" dirty="0">
                <a:solidFill>
                  <a:srgbClr val="000000"/>
                </a:solidFill>
                <a:latin typeface="txtt"/>
              </a:rPr>
              <a:t>(8.W))</a:t>
            </a:r>
          </a:p>
          <a:p>
            <a:r>
              <a:rPr lang="en-US" altLang="zh-CN" sz="2000" dirty="0" err="1">
                <a:solidFill>
                  <a:srgbClr val="000000"/>
                </a:solidFill>
                <a:latin typeface="txtt"/>
              </a:rPr>
              <a:t>val</a:t>
            </a:r>
            <a:r>
              <a:rPr lang="en-US" altLang="zh-CN" sz="2000" dirty="0">
                <a:solidFill>
                  <a:srgbClr val="0000FF"/>
                </a:solidFill>
                <a:latin typeface="txtt"/>
              </a:rPr>
              <a:t> </a:t>
            </a:r>
            <a:r>
              <a:rPr lang="en-US" altLang="zh-CN" sz="2000" dirty="0" err="1">
                <a:solidFill>
                  <a:srgbClr val="FF0000"/>
                </a:solidFill>
                <a:latin typeface="txtt"/>
              </a:rPr>
              <a:t>in_c</a:t>
            </a:r>
            <a:r>
              <a:rPr lang="en-US" altLang="zh-CN" sz="2000" dirty="0">
                <a:solidFill>
                  <a:srgbClr val="FF0000"/>
                </a:solidFill>
                <a:latin typeface="txtt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xtt"/>
              </a:rPr>
              <a:t>= Input(</a:t>
            </a:r>
            <a:r>
              <a:rPr lang="en-US" altLang="zh-CN" sz="2000" dirty="0" err="1">
                <a:solidFill>
                  <a:srgbClr val="000000"/>
                </a:solidFill>
                <a:latin typeface="txtt"/>
              </a:rPr>
              <a:t>UInt</a:t>
            </a:r>
            <a:r>
              <a:rPr lang="en-US" altLang="zh-CN" sz="2000" dirty="0">
                <a:solidFill>
                  <a:srgbClr val="000000"/>
                </a:solidFill>
                <a:latin typeface="txtt"/>
              </a:rPr>
              <a:t>(8.W))</a:t>
            </a:r>
          </a:p>
          <a:p>
            <a:r>
              <a:rPr lang="en-US" altLang="zh-CN" sz="2000" dirty="0" err="1">
                <a:solidFill>
                  <a:srgbClr val="000000"/>
                </a:solidFill>
                <a:latin typeface="txtt"/>
              </a:rPr>
              <a:t>val</a:t>
            </a:r>
            <a:r>
              <a:rPr lang="en-US" altLang="zh-CN" sz="2000" dirty="0">
                <a:solidFill>
                  <a:srgbClr val="0000FF"/>
                </a:solidFill>
                <a:latin typeface="txtt"/>
              </a:rPr>
              <a:t> </a:t>
            </a:r>
            <a:r>
              <a:rPr lang="en-US" altLang="zh-CN" sz="2000" dirty="0" err="1">
                <a:solidFill>
                  <a:srgbClr val="FF0000"/>
                </a:solidFill>
                <a:latin typeface="txtt"/>
              </a:rPr>
              <a:t>out_m</a:t>
            </a:r>
            <a:r>
              <a:rPr lang="en-US" altLang="zh-CN" sz="2000" dirty="0">
                <a:solidFill>
                  <a:srgbClr val="FF0000"/>
                </a:solidFill>
                <a:latin typeface="txtt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xtt"/>
              </a:rPr>
              <a:t>= Output(</a:t>
            </a:r>
            <a:r>
              <a:rPr lang="en-US" altLang="zh-CN" sz="2000" dirty="0" err="1">
                <a:solidFill>
                  <a:srgbClr val="000000"/>
                </a:solidFill>
                <a:latin typeface="txtt"/>
              </a:rPr>
              <a:t>UInt</a:t>
            </a:r>
            <a:r>
              <a:rPr lang="en-US" altLang="zh-CN" sz="2000" dirty="0">
                <a:solidFill>
                  <a:srgbClr val="000000"/>
                </a:solidFill>
                <a:latin typeface="txtt"/>
              </a:rPr>
              <a:t>(8.W))</a:t>
            </a:r>
          </a:p>
          <a:p>
            <a:r>
              <a:rPr lang="en-US" altLang="zh-CN" sz="2000" dirty="0" err="1">
                <a:solidFill>
                  <a:srgbClr val="000000"/>
                </a:solidFill>
                <a:latin typeface="txtt"/>
              </a:rPr>
              <a:t>val</a:t>
            </a:r>
            <a:r>
              <a:rPr lang="en-US" altLang="zh-CN" sz="2000" dirty="0">
                <a:solidFill>
                  <a:srgbClr val="0000FF"/>
                </a:solidFill>
                <a:latin typeface="txtt"/>
              </a:rPr>
              <a:t> </a:t>
            </a:r>
            <a:r>
              <a:rPr lang="en-US" altLang="zh-CN" sz="2000" dirty="0" err="1">
                <a:solidFill>
                  <a:srgbClr val="FF0000"/>
                </a:solidFill>
                <a:latin typeface="txtt"/>
              </a:rPr>
              <a:t>out_n</a:t>
            </a:r>
            <a:r>
              <a:rPr lang="en-US" altLang="zh-CN" sz="2000" dirty="0">
                <a:solidFill>
                  <a:srgbClr val="FF0000"/>
                </a:solidFill>
                <a:latin typeface="txtt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xtt"/>
              </a:rPr>
              <a:t>= Output(</a:t>
            </a:r>
            <a:r>
              <a:rPr lang="en-US" altLang="zh-CN" sz="2000" dirty="0" err="1">
                <a:solidFill>
                  <a:srgbClr val="000000"/>
                </a:solidFill>
                <a:latin typeface="txtt"/>
              </a:rPr>
              <a:t>UInt</a:t>
            </a:r>
            <a:r>
              <a:rPr lang="en-US" altLang="zh-CN" sz="2000" dirty="0">
                <a:solidFill>
                  <a:srgbClr val="000000"/>
                </a:solidFill>
                <a:latin typeface="txtt"/>
              </a:rPr>
              <a:t>(8.W))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txtt"/>
              </a:rPr>
              <a:t>})</a:t>
            </a:r>
          </a:p>
          <a:p>
            <a:r>
              <a:rPr lang="en-US" altLang="zh-CN" sz="2000" dirty="0">
                <a:solidFill>
                  <a:srgbClr val="009A00"/>
                </a:solidFill>
                <a:latin typeface="txtt"/>
              </a:rPr>
              <a:t>// create C and D</a:t>
            </a:r>
          </a:p>
          <a:p>
            <a:r>
              <a:rPr lang="en-US" altLang="zh-CN" sz="2000" dirty="0" err="1">
                <a:solidFill>
                  <a:srgbClr val="000000"/>
                </a:solidFill>
                <a:latin typeface="txtt"/>
              </a:rPr>
              <a:t>val</a:t>
            </a:r>
            <a:r>
              <a:rPr lang="en-US" altLang="zh-CN" sz="2000" dirty="0">
                <a:solidFill>
                  <a:srgbClr val="0000FF"/>
                </a:solidFill>
                <a:latin typeface="txtt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txtt"/>
              </a:rPr>
              <a:t>c </a:t>
            </a:r>
            <a:r>
              <a:rPr lang="en-US" altLang="zh-CN" sz="2000" dirty="0">
                <a:solidFill>
                  <a:srgbClr val="000000"/>
                </a:solidFill>
                <a:latin typeface="txtt"/>
              </a:rPr>
              <a:t>= </a:t>
            </a:r>
            <a:r>
              <a:rPr lang="en-US" altLang="zh-CN" sz="2000" dirty="0">
                <a:solidFill>
                  <a:srgbClr val="0070C0"/>
                </a:solidFill>
                <a:latin typeface="txtt"/>
              </a:rPr>
              <a:t>Module</a:t>
            </a:r>
            <a:r>
              <a:rPr lang="en-US" altLang="zh-CN" sz="2000" dirty="0">
                <a:solidFill>
                  <a:srgbClr val="000000"/>
                </a:solidFill>
                <a:latin typeface="txtt"/>
              </a:rPr>
              <a:t> (new</a:t>
            </a:r>
            <a:r>
              <a:rPr lang="en-US" altLang="zh-CN" sz="2000" dirty="0">
                <a:solidFill>
                  <a:srgbClr val="0000FF"/>
                </a:solidFill>
                <a:latin typeface="txtt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txtt"/>
              </a:rPr>
              <a:t>CompC</a:t>
            </a:r>
            <a:r>
              <a:rPr lang="en-US" altLang="zh-CN" sz="2000" dirty="0">
                <a:solidFill>
                  <a:srgbClr val="000000"/>
                </a:solidFill>
                <a:latin typeface="txtt"/>
              </a:rPr>
              <a:t>())</a:t>
            </a:r>
          </a:p>
          <a:p>
            <a:r>
              <a:rPr lang="en-US" altLang="zh-CN" sz="2000" dirty="0" err="1">
                <a:solidFill>
                  <a:srgbClr val="000000"/>
                </a:solidFill>
                <a:latin typeface="txtt"/>
              </a:rPr>
              <a:t>val</a:t>
            </a:r>
            <a:r>
              <a:rPr lang="en-US" altLang="zh-CN" sz="2000" dirty="0">
                <a:solidFill>
                  <a:srgbClr val="0000FF"/>
                </a:solidFill>
                <a:latin typeface="txtt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txtt"/>
              </a:rPr>
              <a:t>d </a:t>
            </a:r>
            <a:r>
              <a:rPr lang="en-US" altLang="zh-CN" sz="2000" dirty="0">
                <a:solidFill>
                  <a:srgbClr val="000000"/>
                </a:solidFill>
                <a:latin typeface="txtt"/>
              </a:rPr>
              <a:t>= </a:t>
            </a:r>
            <a:r>
              <a:rPr lang="en-US" altLang="zh-CN" sz="2000" dirty="0">
                <a:solidFill>
                  <a:srgbClr val="0070C0"/>
                </a:solidFill>
                <a:latin typeface="txtt"/>
              </a:rPr>
              <a:t>Module</a:t>
            </a:r>
            <a:r>
              <a:rPr lang="en-US" altLang="zh-CN" sz="2000" dirty="0">
                <a:solidFill>
                  <a:srgbClr val="000000"/>
                </a:solidFill>
                <a:latin typeface="txtt"/>
              </a:rPr>
              <a:t> (new</a:t>
            </a:r>
            <a:r>
              <a:rPr lang="en-US" altLang="zh-CN" sz="2000" dirty="0">
                <a:solidFill>
                  <a:srgbClr val="0000FF"/>
                </a:solidFill>
                <a:latin typeface="txtt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txtt"/>
              </a:rPr>
              <a:t>CompD</a:t>
            </a:r>
            <a:r>
              <a:rPr lang="en-US" altLang="zh-CN" sz="2000" dirty="0">
                <a:solidFill>
                  <a:srgbClr val="000000"/>
                </a:solidFill>
                <a:latin typeface="txtt"/>
              </a:rPr>
              <a:t>())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9262" y="1124840"/>
            <a:ext cx="3650190" cy="1807958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sp>
        <p:nvSpPr>
          <p:cNvPr id="6" name="矩形 5"/>
          <p:cNvSpPr/>
          <p:nvPr/>
        </p:nvSpPr>
        <p:spPr>
          <a:xfrm>
            <a:off x="5271102" y="3717020"/>
            <a:ext cx="320651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009A00"/>
                </a:solidFill>
                <a:latin typeface="txtt"/>
              </a:rPr>
              <a:t>// connect C</a:t>
            </a:r>
          </a:p>
          <a:p>
            <a:r>
              <a:rPr lang="en-US" altLang="zh-CN" sz="2000" dirty="0" err="1">
                <a:solidFill>
                  <a:srgbClr val="000000"/>
                </a:solidFill>
                <a:latin typeface="txtt"/>
              </a:rPr>
              <a:t>c.io.in_a</a:t>
            </a:r>
            <a:r>
              <a:rPr lang="en-US" altLang="zh-CN" sz="2000" dirty="0">
                <a:solidFill>
                  <a:srgbClr val="000000"/>
                </a:solidFill>
                <a:latin typeface="txtt"/>
              </a:rPr>
              <a:t> := </a:t>
            </a:r>
            <a:r>
              <a:rPr lang="en-US" altLang="zh-CN" sz="2000" dirty="0" err="1">
                <a:solidFill>
                  <a:srgbClr val="FF0000"/>
                </a:solidFill>
                <a:latin typeface="txtt"/>
              </a:rPr>
              <a:t>io.in_a</a:t>
            </a:r>
            <a:endParaRPr lang="en-US" altLang="zh-CN" sz="2000" dirty="0">
              <a:solidFill>
                <a:srgbClr val="FF0000"/>
              </a:solidFill>
              <a:latin typeface="txtt"/>
            </a:endParaRPr>
          </a:p>
          <a:p>
            <a:r>
              <a:rPr lang="en-US" altLang="zh-CN" sz="2000" dirty="0" err="1">
                <a:solidFill>
                  <a:srgbClr val="000000"/>
                </a:solidFill>
                <a:latin typeface="txtt"/>
              </a:rPr>
              <a:t>c.io.in_b</a:t>
            </a:r>
            <a:r>
              <a:rPr lang="en-US" altLang="zh-CN" sz="2000" dirty="0">
                <a:solidFill>
                  <a:srgbClr val="000000"/>
                </a:solidFill>
                <a:latin typeface="txtt"/>
              </a:rPr>
              <a:t> := </a:t>
            </a:r>
            <a:r>
              <a:rPr lang="en-US" altLang="zh-CN" sz="2000" dirty="0" err="1">
                <a:solidFill>
                  <a:srgbClr val="FF0000"/>
                </a:solidFill>
                <a:latin typeface="txtt"/>
              </a:rPr>
              <a:t>io.in_b</a:t>
            </a:r>
            <a:endParaRPr lang="en-US" altLang="zh-CN" sz="2000" dirty="0">
              <a:solidFill>
                <a:srgbClr val="FF0000"/>
              </a:solidFill>
              <a:latin typeface="txtt"/>
            </a:endParaRPr>
          </a:p>
          <a:p>
            <a:r>
              <a:rPr lang="en-US" altLang="zh-CN" sz="2000" dirty="0" err="1">
                <a:solidFill>
                  <a:srgbClr val="000000"/>
                </a:solidFill>
                <a:latin typeface="txtt"/>
              </a:rPr>
              <a:t>c.io.in_c</a:t>
            </a:r>
            <a:r>
              <a:rPr lang="en-US" altLang="zh-CN" sz="2000" dirty="0">
                <a:solidFill>
                  <a:srgbClr val="000000"/>
                </a:solidFill>
                <a:latin typeface="txtt"/>
              </a:rPr>
              <a:t> := </a:t>
            </a:r>
            <a:r>
              <a:rPr lang="en-US" altLang="zh-CN" sz="2000" dirty="0" err="1">
                <a:solidFill>
                  <a:srgbClr val="FF0000"/>
                </a:solidFill>
                <a:latin typeface="txtt"/>
              </a:rPr>
              <a:t>io.in_c</a:t>
            </a:r>
            <a:endParaRPr lang="en-US" altLang="zh-CN" sz="2000" dirty="0">
              <a:solidFill>
                <a:srgbClr val="FF0000"/>
              </a:solidFill>
              <a:latin typeface="txtt"/>
            </a:endParaRPr>
          </a:p>
          <a:p>
            <a:r>
              <a:rPr lang="en-US" altLang="zh-CN" sz="2000" dirty="0" err="1">
                <a:solidFill>
                  <a:srgbClr val="FF0000"/>
                </a:solidFill>
                <a:latin typeface="txtt"/>
              </a:rPr>
              <a:t>io.out_m</a:t>
            </a:r>
            <a:r>
              <a:rPr lang="en-US" altLang="zh-CN" sz="2000" dirty="0">
                <a:solidFill>
                  <a:srgbClr val="000000"/>
                </a:solidFill>
                <a:latin typeface="txtt"/>
              </a:rPr>
              <a:t> := </a:t>
            </a:r>
            <a:r>
              <a:rPr lang="en-US" altLang="zh-CN" sz="2000" dirty="0" err="1">
                <a:solidFill>
                  <a:srgbClr val="000000"/>
                </a:solidFill>
                <a:latin typeface="txtt"/>
              </a:rPr>
              <a:t>c.io.out_x</a:t>
            </a:r>
            <a:endParaRPr lang="en-US" altLang="zh-CN" sz="2000" dirty="0">
              <a:solidFill>
                <a:srgbClr val="000000"/>
              </a:solidFill>
              <a:latin typeface="txtt"/>
            </a:endParaRPr>
          </a:p>
          <a:p>
            <a:r>
              <a:rPr lang="en-US" altLang="zh-CN" sz="2000" dirty="0">
                <a:solidFill>
                  <a:srgbClr val="009A00"/>
                </a:solidFill>
                <a:latin typeface="txtt"/>
              </a:rPr>
              <a:t>// connect D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txtt"/>
              </a:rPr>
              <a:t>d.io.in := </a:t>
            </a:r>
            <a:r>
              <a:rPr lang="en-US" altLang="zh-CN" sz="2000" dirty="0" err="1">
                <a:solidFill>
                  <a:srgbClr val="000000"/>
                </a:solidFill>
                <a:latin typeface="txtt"/>
              </a:rPr>
              <a:t>c.io.out_y</a:t>
            </a:r>
            <a:endParaRPr lang="en-US" altLang="zh-CN" sz="2000" dirty="0">
              <a:solidFill>
                <a:srgbClr val="000000"/>
              </a:solidFill>
              <a:latin typeface="txtt"/>
            </a:endParaRPr>
          </a:p>
          <a:p>
            <a:r>
              <a:rPr lang="en-US" altLang="zh-CN" sz="2000" dirty="0" err="1">
                <a:solidFill>
                  <a:srgbClr val="FF0000"/>
                </a:solidFill>
                <a:latin typeface="txtt"/>
              </a:rPr>
              <a:t>io.out_n</a:t>
            </a:r>
            <a:r>
              <a:rPr lang="en-US" altLang="zh-CN" sz="2000" dirty="0">
                <a:solidFill>
                  <a:srgbClr val="000000"/>
                </a:solidFill>
                <a:latin typeface="txtt"/>
              </a:rPr>
              <a:t> := </a:t>
            </a:r>
            <a:r>
              <a:rPr lang="en-US" altLang="zh-CN" sz="2000" dirty="0" err="1">
                <a:solidFill>
                  <a:srgbClr val="000000"/>
                </a:solidFill>
                <a:latin typeface="txtt"/>
              </a:rPr>
              <a:t>d.io.out</a:t>
            </a:r>
            <a:endParaRPr lang="en-US" altLang="zh-CN" sz="2000" dirty="0">
              <a:solidFill>
                <a:srgbClr val="000000"/>
              </a:solidFill>
              <a:latin typeface="txtt"/>
            </a:endParaRPr>
          </a:p>
          <a:p>
            <a:r>
              <a:rPr lang="en-US" altLang="zh-CN" sz="2000" dirty="0">
                <a:solidFill>
                  <a:srgbClr val="000000"/>
                </a:solidFill>
                <a:latin typeface="txtt"/>
              </a:rPr>
              <a:t>}</a:t>
            </a:r>
            <a:endParaRPr lang="zh-CN" altLang="en-US" sz="2000" dirty="0"/>
          </a:p>
        </p:txBody>
      </p:sp>
      <p:sp>
        <p:nvSpPr>
          <p:cNvPr id="7" name="任意多边形 6"/>
          <p:cNvSpPr/>
          <p:nvPr/>
        </p:nvSpPr>
        <p:spPr bwMode="auto">
          <a:xfrm>
            <a:off x="4396521" y="3805718"/>
            <a:ext cx="843112" cy="2212968"/>
          </a:xfrm>
          <a:custGeom>
            <a:avLst/>
            <a:gdLst>
              <a:gd name="connsiteX0" fmla="*/ 0 w 2279176"/>
              <a:gd name="connsiteY0" fmla="*/ 1368059 h 2247974"/>
              <a:gd name="connsiteX1" fmla="*/ 627797 w 2279176"/>
              <a:gd name="connsiteY1" fmla="*/ 2200573 h 2247974"/>
              <a:gd name="connsiteX2" fmla="*/ 1665027 w 2279176"/>
              <a:gd name="connsiteY2" fmla="*/ 112465 h 2247974"/>
              <a:gd name="connsiteX3" fmla="*/ 2279176 w 2279176"/>
              <a:gd name="connsiteY3" fmla="*/ 467307 h 2247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9176" h="2247974">
                <a:moveTo>
                  <a:pt x="0" y="1368059"/>
                </a:moveTo>
                <a:cubicBezTo>
                  <a:pt x="175146" y="1888949"/>
                  <a:pt x="350293" y="2409839"/>
                  <a:pt x="627797" y="2200573"/>
                </a:cubicBezTo>
                <a:cubicBezTo>
                  <a:pt x="905302" y="1991307"/>
                  <a:pt x="1389797" y="401343"/>
                  <a:pt x="1665027" y="112465"/>
                </a:cubicBezTo>
                <a:cubicBezTo>
                  <a:pt x="1940257" y="-176413"/>
                  <a:pt x="2109716" y="145447"/>
                  <a:pt x="2279176" y="467307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5271102" y="879518"/>
            <a:ext cx="3206510" cy="2209470"/>
          </a:xfrm>
          <a:prstGeom prst="rect">
            <a:avLst/>
          </a:prstGeom>
          <a:noFill/>
          <a:ln w="9525" cap="flat" cmpd="sng" algn="ctr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内容占位符 2">
            <a:extLst>
              <a:ext uri="{FF2B5EF4-FFF2-40B4-BE49-F238E27FC236}">
                <a16:creationId xmlns="" xmlns:a16="http://schemas.microsoft.com/office/drawing/2014/main" id="{835E1EA7-A394-9CF8-8865-61B98E30D32F}"/>
              </a:ext>
            </a:extLst>
          </p:cNvPr>
          <p:cNvSpPr txBox="1">
            <a:spLocks/>
          </p:cNvSpPr>
          <p:nvPr/>
        </p:nvSpPr>
        <p:spPr bwMode="auto">
          <a:xfrm>
            <a:off x="703834" y="1058342"/>
            <a:ext cx="4031480" cy="939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altLang="en-US" sz="2400" kern="0" dirty="0"/>
              <a:t>器件</a:t>
            </a:r>
            <a:r>
              <a:rPr lang="en-US" altLang="zh-CN" sz="2400" kern="0" dirty="0"/>
              <a:t>  module</a:t>
            </a:r>
          </a:p>
          <a:p>
            <a:r>
              <a:rPr lang="zh-CN" altLang="en-US" sz="2400" kern="0" dirty="0"/>
              <a:t>接口  </a:t>
            </a:r>
            <a:r>
              <a:rPr lang="en-US" altLang="zh-CN" sz="2400" kern="0" dirty="0"/>
              <a:t>IO</a:t>
            </a:r>
            <a:endParaRPr lang="zh-CN" altLang="en-US" kern="0" dirty="0"/>
          </a:p>
        </p:txBody>
      </p:sp>
      <p:grpSp>
        <p:nvGrpSpPr>
          <p:cNvPr id="26" name="组合 25">
            <a:extLst>
              <a:ext uri="{FF2B5EF4-FFF2-40B4-BE49-F238E27FC236}">
                <a16:creationId xmlns="" xmlns:a16="http://schemas.microsoft.com/office/drawing/2014/main" id="{D34610E4-2FAD-ABF9-CD6D-65D0D54FD140}"/>
              </a:ext>
            </a:extLst>
          </p:cNvPr>
          <p:cNvGrpSpPr/>
          <p:nvPr/>
        </p:nvGrpSpPr>
        <p:grpSpPr>
          <a:xfrm>
            <a:off x="4453004" y="1068952"/>
            <a:ext cx="4713460" cy="1772664"/>
            <a:chOff x="4453004" y="1068952"/>
            <a:chExt cx="4713460" cy="1772664"/>
          </a:xfrm>
        </p:grpSpPr>
        <p:sp>
          <p:nvSpPr>
            <p:cNvPr id="13" name="文本框 12">
              <a:extLst>
                <a:ext uri="{FF2B5EF4-FFF2-40B4-BE49-F238E27FC236}">
                  <a16:creationId xmlns="" xmlns:a16="http://schemas.microsoft.com/office/drawing/2014/main" id="{A3557DFD-4714-04CD-28F5-0BB1CC970E50}"/>
                </a:ext>
              </a:extLst>
            </p:cNvPr>
            <p:cNvSpPr txBox="1"/>
            <p:nvPr/>
          </p:nvSpPr>
          <p:spPr>
            <a:xfrm>
              <a:off x="8112902" y="1125563"/>
              <a:ext cx="1040225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600" dirty="0" err="1">
                  <a:solidFill>
                    <a:srgbClr val="00B050"/>
                  </a:solidFill>
                  <a:latin typeface="txtt"/>
                </a:rPr>
                <a:t>Io.out_m</a:t>
              </a:r>
              <a:endParaRPr lang="en-US" altLang="zh-CN" sz="1600" dirty="0">
                <a:solidFill>
                  <a:srgbClr val="00B050"/>
                </a:solidFill>
                <a:latin typeface="txtt"/>
              </a:endParaRPr>
            </a:p>
          </p:txBody>
        </p:sp>
        <p:grpSp>
          <p:nvGrpSpPr>
            <p:cNvPr id="25" name="组合 24">
              <a:extLst>
                <a:ext uri="{FF2B5EF4-FFF2-40B4-BE49-F238E27FC236}">
                  <a16:creationId xmlns="" xmlns:a16="http://schemas.microsoft.com/office/drawing/2014/main" id="{41D65F47-FBB5-EC62-8A8F-691FEEEDBE6B}"/>
                </a:ext>
              </a:extLst>
            </p:cNvPr>
            <p:cNvGrpSpPr/>
            <p:nvPr/>
          </p:nvGrpSpPr>
          <p:grpSpPr>
            <a:xfrm>
              <a:off x="4453004" y="1068952"/>
              <a:ext cx="4713460" cy="1772664"/>
              <a:chOff x="4453004" y="1068952"/>
              <a:chExt cx="4713460" cy="1772664"/>
            </a:xfrm>
          </p:grpSpPr>
          <p:sp>
            <p:nvSpPr>
              <p:cNvPr id="10" name="文本框 9">
                <a:extLst>
                  <a:ext uri="{FF2B5EF4-FFF2-40B4-BE49-F238E27FC236}">
                    <a16:creationId xmlns="" xmlns:a16="http://schemas.microsoft.com/office/drawing/2014/main" id="{F2896B2C-5759-2DA1-BB64-80F0539089D9}"/>
                  </a:ext>
                </a:extLst>
              </p:cNvPr>
              <p:cNvSpPr txBox="1"/>
              <p:nvPr/>
            </p:nvSpPr>
            <p:spPr>
              <a:xfrm>
                <a:off x="4453004" y="1068952"/>
                <a:ext cx="786460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600" dirty="0" err="1">
                    <a:solidFill>
                      <a:srgbClr val="00B050"/>
                    </a:solidFill>
                    <a:latin typeface="txtt"/>
                  </a:rPr>
                  <a:t>io.in_a</a:t>
                </a:r>
                <a:endParaRPr lang="en-US" altLang="zh-CN" sz="1600" dirty="0">
                  <a:solidFill>
                    <a:srgbClr val="00B050"/>
                  </a:solidFill>
                  <a:latin typeface="txtt"/>
                </a:endParaRPr>
              </a:p>
            </p:txBody>
          </p:sp>
          <p:sp>
            <p:nvSpPr>
              <p:cNvPr id="11" name="文本框 10">
                <a:extLst>
                  <a:ext uri="{FF2B5EF4-FFF2-40B4-BE49-F238E27FC236}">
                    <a16:creationId xmlns="" xmlns:a16="http://schemas.microsoft.com/office/drawing/2014/main" id="{AD68C880-4A03-BF09-36F4-5F6EF32E5385}"/>
                  </a:ext>
                </a:extLst>
              </p:cNvPr>
              <p:cNvSpPr txBox="1"/>
              <p:nvPr/>
            </p:nvSpPr>
            <p:spPr>
              <a:xfrm>
                <a:off x="4453004" y="1376978"/>
                <a:ext cx="786460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600" dirty="0" err="1">
                    <a:solidFill>
                      <a:srgbClr val="00B050"/>
                    </a:solidFill>
                    <a:latin typeface="txtt"/>
                  </a:rPr>
                  <a:t>io.in_b</a:t>
                </a:r>
                <a:endParaRPr lang="en-US" altLang="zh-CN" sz="1600" dirty="0">
                  <a:solidFill>
                    <a:srgbClr val="00B050"/>
                  </a:solidFill>
                  <a:latin typeface="txtt"/>
                </a:endParaRPr>
              </a:p>
            </p:txBody>
          </p:sp>
          <p:sp>
            <p:nvSpPr>
              <p:cNvPr id="12" name="文本框 11">
                <a:extLst>
                  <a:ext uri="{FF2B5EF4-FFF2-40B4-BE49-F238E27FC236}">
                    <a16:creationId xmlns="" xmlns:a16="http://schemas.microsoft.com/office/drawing/2014/main" id="{060D4CCA-AD2F-D2B3-3932-68174C0C9A56}"/>
                  </a:ext>
                </a:extLst>
              </p:cNvPr>
              <p:cNvSpPr txBox="1"/>
              <p:nvPr/>
            </p:nvSpPr>
            <p:spPr>
              <a:xfrm>
                <a:off x="4453004" y="2136509"/>
                <a:ext cx="786460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600" dirty="0" err="1">
                    <a:solidFill>
                      <a:srgbClr val="00B050"/>
                    </a:solidFill>
                    <a:latin typeface="txtt"/>
                  </a:rPr>
                  <a:t>io.in_c</a:t>
                </a:r>
                <a:endParaRPr lang="en-US" altLang="zh-CN" sz="1600" dirty="0">
                  <a:solidFill>
                    <a:srgbClr val="00B050"/>
                  </a:solidFill>
                  <a:latin typeface="txtt"/>
                </a:endParaRPr>
              </a:p>
            </p:txBody>
          </p:sp>
          <p:sp>
            <p:nvSpPr>
              <p:cNvPr id="14" name="文本框 13">
                <a:extLst>
                  <a:ext uri="{FF2B5EF4-FFF2-40B4-BE49-F238E27FC236}">
                    <a16:creationId xmlns="" xmlns:a16="http://schemas.microsoft.com/office/drawing/2014/main" id="{63FA1987-4890-2DD8-6DA9-AE61EBF31535}"/>
                  </a:ext>
                </a:extLst>
              </p:cNvPr>
              <p:cNvSpPr txBox="1"/>
              <p:nvPr/>
            </p:nvSpPr>
            <p:spPr>
              <a:xfrm>
                <a:off x="8126239" y="2503062"/>
                <a:ext cx="1040225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600" dirty="0" err="1">
                    <a:solidFill>
                      <a:srgbClr val="00B050"/>
                    </a:solidFill>
                    <a:latin typeface="txtt"/>
                  </a:rPr>
                  <a:t>Io.out_n</a:t>
                </a:r>
                <a:endParaRPr lang="en-US" altLang="zh-CN" sz="1600" dirty="0">
                  <a:solidFill>
                    <a:srgbClr val="00B050"/>
                  </a:solidFill>
                  <a:latin typeface="txtt"/>
                </a:endParaRPr>
              </a:p>
            </p:txBody>
          </p:sp>
          <p:sp>
            <p:nvSpPr>
              <p:cNvPr id="16" name="文本框 15">
                <a:extLst>
                  <a:ext uri="{FF2B5EF4-FFF2-40B4-BE49-F238E27FC236}">
                    <a16:creationId xmlns="" xmlns:a16="http://schemas.microsoft.com/office/drawing/2014/main" id="{B0A56C7F-DEA2-748E-7102-7BADE2BD95B9}"/>
                  </a:ext>
                </a:extLst>
              </p:cNvPr>
              <p:cNvSpPr txBox="1"/>
              <p:nvPr/>
            </p:nvSpPr>
            <p:spPr>
              <a:xfrm>
                <a:off x="5329159" y="1116155"/>
                <a:ext cx="109260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600" dirty="0" err="1">
                    <a:solidFill>
                      <a:srgbClr val="000000"/>
                    </a:solidFill>
                    <a:latin typeface="txtt"/>
                  </a:rPr>
                  <a:t>c.io.in_a</a:t>
                </a:r>
                <a:r>
                  <a:rPr lang="en-US" altLang="zh-CN" sz="1600" dirty="0">
                    <a:solidFill>
                      <a:srgbClr val="000000"/>
                    </a:solidFill>
                    <a:latin typeface="txtt"/>
                  </a:rPr>
                  <a:t> </a:t>
                </a:r>
                <a:endParaRPr lang="zh-CN" altLang="en-US" dirty="0"/>
              </a:p>
            </p:txBody>
          </p:sp>
          <p:sp>
            <p:nvSpPr>
              <p:cNvPr id="17" name="文本框 16">
                <a:extLst>
                  <a:ext uri="{FF2B5EF4-FFF2-40B4-BE49-F238E27FC236}">
                    <a16:creationId xmlns="" xmlns:a16="http://schemas.microsoft.com/office/drawing/2014/main" id="{EC7A5E8E-F1C9-5521-8429-1B6CEF740E14}"/>
                  </a:ext>
                </a:extLst>
              </p:cNvPr>
              <p:cNvSpPr txBox="1"/>
              <p:nvPr/>
            </p:nvSpPr>
            <p:spPr>
              <a:xfrm>
                <a:off x="5329158" y="1590034"/>
                <a:ext cx="109260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600" dirty="0" err="1">
                    <a:solidFill>
                      <a:srgbClr val="000000"/>
                    </a:solidFill>
                    <a:latin typeface="txtt"/>
                  </a:rPr>
                  <a:t>c.io.in_b</a:t>
                </a:r>
                <a:r>
                  <a:rPr lang="en-US" altLang="zh-CN" sz="1600" dirty="0">
                    <a:solidFill>
                      <a:srgbClr val="000000"/>
                    </a:solidFill>
                    <a:latin typeface="txtt"/>
                  </a:rPr>
                  <a:t> </a:t>
                </a:r>
                <a:endParaRPr lang="zh-CN" altLang="en-US" dirty="0"/>
              </a:p>
            </p:txBody>
          </p:sp>
          <p:sp>
            <p:nvSpPr>
              <p:cNvPr id="18" name="文本框 17">
                <a:extLst>
                  <a:ext uri="{FF2B5EF4-FFF2-40B4-BE49-F238E27FC236}">
                    <a16:creationId xmlns="" xmlns:a16="http://schemas.microsoft.com/office/drawing/2014/main" id="{D4FBDCF9-9AF4-6449-F4D2-0053C7635E5B}"/>
                  </a:ext>
                </a:extLst>
              </p:cNvPr>
              <p:cNvSpPr txBox="1"/>
              <p:nvPr/>
            </p:nvSpPr>
            <p:spPr>
              <a:xfrm>
                <a:off x="5329160" y="2349565"/>
                <a:ext cx="109260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600" dirty="0" err="1">
                    <a:solidFill>
                      <a:srgbClr val="000000"/>
                    </a:solidFill>
                    <a:latin typeface="txtt"/>
                  </a:rPr>
                  <a:t>c.io.in_c</a:t>
                </a:r>
                <a:r>
                  <a:rPr lang="en-US" altLang="zh-CN" sz="1600" dirty="0">
                    <a:solidFill>
                      <a:srgbClr val="000000"/>
                    </a:solidFill>
                    <a:latin typeface="txtt"/>
                  </a:rPr>
                  <a:t> </a:t>
                </a:r>
                <a:endParaRPr lang="zh-CN" altLang="en-US" dirty="0"/>
              </a:p>
            </p:txBody>
          </p:sp>
          <p:sp>
            <p:nvSpPr>
              <p:cNvPr id="20" name="文本框 19">
                <a:extLst>
                  <a:ext uri="{FF2B5EF4-FFF2-40B4-BE49-F238E27FC236}">
                    <a16:creationId xmlns="" xmlns:a16="http://schemas.microsoft.com/office/drawing/2014/main" id="{171E2DF6-43DB-9BB8-9F01-F4EBCDF1FBDE}"/>
                  </a:ext>
                </a:extLst>
              </p:cNvPr>
              <p:cNvSpPr txBox="1"/>
              <p:nvPr/>
            </p:nvSpPr>
            <p:spPr>
              <a:xfrm>
                <a:off x="6701928" y="1114670"/>
                <a:ext cx="102626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600" dirty="0" err="1">
                    <a:solidFill>
                      <a:srgbClr val="000000"/>
                    </a:solidFill>
                    <a:latin typeface="txtt"/>
                  </a:rPr>
                  <a:t>c.io.out_x</a:t>
                </a:r>
                <a:endParaRPr lang="zh-CN" altLang="en-US" dirty="0"/>
              </a:p>
            </p:txBody>
          </p:sp>
          <p:sp>
            <p:nvSpPr>
              <p:cNvPr id="21" name="文本框 20">
                <a:extLst>
                  <a:ext uri="{FF2B5EF4-FFF2-40B4-BE49-F238E27FC236}">
                    <a16:creationId xmlns="" xmlns:a16="http://schemas.microsoft.com/office/drawing/2014/main" id="{B1EE6977-1E5B-3054-5322-9C7C8EF38ADA}"/>
                  </a:ext>
                </a:extLst>
              </p:cNvPr>
              <p:cNvSpPr txBox="1"/>
              <p:nvPr/>
            </p:nvSpPr>
            <p:spPr>
              <a:xfrm>
                <a:off x="6363824" y="2307501"/>
                <a:ext cx="102626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600" dirty="0" err="1">
                    <a:solidFill>
                      <a:srgbClr val="000000"/>
                    </a:solidFill>
                    <a:latin typeface="txtt"/>
                  </a:rPr>
                  <a:t>c.io.out_y</a:t>
                </a:r>
                <a:endParaRPr lang="zh-CN" altLang="en-US" dirty="0"/>
              </a:p>
            </p:txBody>
          </p:sp>
          <p:sp>
            <p:nvSpPr>
              <p:cNvPr id="23" name="文本框 22">
                <a:extLst>
                  <a:ext uri="{FF2B5EF4-FFF2-40B4-BE49-F238E27FC236}">
                    <a16:creationId xmlns="" xmlns:a16="http://schemas.microsoft.com/office/drawing/2014/main" id="{6C789725-1159-C42E-EA59-9D69CFD9A4EC}"/>
                  </a:ext>
                </a:extLst>
              </p:cNvPr>
              <p:cNvSpPr txBox="1"/>
              <p:nvPr/>
            </p:nvSpPr>
            <p:spPr>
              <a:xfrm>
                <a:off x="7243630" y="1941003"/>
                <a:ext cx="74550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600" dirty="0">
                    <a:solidFill>
                      <a:srgbClr val="000000"/>
                    </a:solidFill>
                    <a:latin typeface="txtt"/>
                  </a:rPr>
                  <a:t>d.io.in </a:t>
                </a:r>
                <a:endParaRPr lang="zh-CN" altLang="en-US" dirty="0"/>
              </a:p>
            </p:txBody>
          </p:sp>
          <p:sp>
            <p:nvSpPr>
              <p:cNvPr id="24" name="文本框 23">
                <a:extLst>
                  <a:ext uri="{FF2B5EF4-FFF2-40B4-BE49-F238E27FC236}">
                    <a16:creationId xmlns="" xmlns:a16="http://schemas.microsoft.com/office/drawing/2014/main" id="{8B58E0E5-A29C-B8A9-932D-73FD296710C5}"/>
                  </a:ext>
                </a:extLst>
              </p:cNvPr>
              <p:cNvSpPr txBox="1"/>
              <p:nvPr/>
            </p:nvSpPr>
            <p:spPr>
              <a:xfrm>
                <a:off x="7939420" y="1941003"/>
                <a:ext cx="981872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600" dirty="0" err="1">
                    <a:solidFill>
                      <a:srgbClr val="000000"/>
                    </a:solidFill>
                    <a:latin typeface="txtt"/>
                  </a:rPr>
                  <a:t>d.io.out</a:t>
                </a:r>
                <a:r>
                  <a:rPr lang="en-US" altLang="zh-CN" sz="1600" dirty="0">
                    <a:solidFill>
                      <a:srgbClr val="000000"/>
                    </a:solidFill>
                    <a:latin typeface="txtt"/>
                  </a:rPr>
                  <a:t> </a:t>
                </a:r>
                <a:endParaRPr lang="zh-CN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92048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95886AEA-D8DE-3F22-3CF4-FA606CFF0E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725" y="332785"/>
            <a:ext cx="5184360" cy="648045"/>
          </a:xfrm>
        </p:spPr>
        <p:txBody>
          <a:bodyPr/>
          <a:lstStyle/>
          <a:p>
            <a:r>
              <a:rPr lang="zh-CN" altLang="en-US" dirty="0"/>
              <a:t>器件</a:t>
            </a:r>
            <a:r>
              <a:rPr lang="en-US" altLang="zh-CN" dirty="0"/>
              <a:t>C</a:t>
            </a:r>
            <a:r>
              <a:rPr lang="zh-CN" altLang="en-US" dirty="0"/>
              <a:t>、</a:t>
            </a:r>
            <a:r>
              <a:rPr lang="en-US" altLang="zh-CN" dirty="0"/>
              <a:t>D</a:t>
            </a:r>
            <a:r>
              <a:rPr lang="zh-CN" altLang="en-US" dirty="0"/>
              <a:t>描述</a:t>
            </a:r>
          </a:p>
        </p:txBody>
      </p:sp>
      <p:sp>
        <p:nvSpPr>
          <p:cNvPr id="2" name="矩形 1"/>
          <p:cNvSpPr/>
          <p:nvPr/>
        </p:nvSpPr>
        <p:spPr>
          <a:xfrm>
            <a:off x="827740" y="1496133"/>
            <a:ext cx="4572000" cy="34778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txtt"/>
              </a:rPr>
              <a:t>class </a:t>
            </a:r>
            <a:r>
              <a:rPr lang="en-US" altLang="zh-CN" sz="2000" dirty="0" err="1">
                <a:solidFill>
                  <a:srgbClr val="0070C0"/>
                </a:solidFill>
                <a:latin typeface="txtt"/>
              </a:rPr>
              <a:t>CompC</a:t>
            </a:r>
            <a:r>
              <a:rPr lang="en-US" altLang="zh-CN" sz="2000" dirty="0">
                <a:solidFill>
                  <a:srgbClr val="0070C0"/>
                </a:solidFill>
                <a:latin typeface="txtt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xtt"/>
              </a:rPr>
              <a:t>extends </a:t>
            </a:r>
            <a:r>
              <a:rPr lang="en-US" altLang="zh-CN" sz="2000" dirty="0">
                <a:solidFill>
                  <a:srgbClr val="0070C0"/>
                </a:solidFill>
                <a:latin typeface="txtt"/>
              </a:rPr>
              <a:t>Module</a:t>
            </a:r>
            <a:r>
              <a:rPr lang="en-US" altLang="zh-CN" sz="2000" dirty="0">
                <a:solidFill>
                  <a:srgbClr val="000000"/>
                </a:solidFill>
                <a:latin typeface="txtt"/>
              </a:rPr>
              <a:t> {</a:t>
            </a:r>
          </a:p>
          <a:p>
            <a:r>
              <a:rPr lang="en-US" altLang="zh-CN" sz="2000" dirty="0" err="1">
                <a:solidFill>
                  <a:srgbClr val="000000"/>
                </a:solidFill>
                <a:latin typeface="txtt"/>
              </a:rPr>
              <a:t>val</a:t>
            </a:r>
            <a:r>
              <a:rPr lang="en-US" altLang="zh-CN" sz="2000" dirty="0">
                <a:solidFill>
                  <a:srgbClr val="000000"/>
                </a:solidFill>
                <a:latin typeface="txtt"/>
              </a:rPr>
              <a:t> </a:t>
            </a:r>
            <a:r>
              <a:rPr lang="en-US" altLang="zh-CN" sz="2000" dirty="0" err="1">
                <a:solidFill>
                  <a:srgbClr val="FF0000"/>
                </a:solidFill>
                <a:latin typeface="txtt"/>
              </a:rPr>
              <a:t>io</a:t>
            </a:r>
            <a:r>
              <a:rPr lang="en-US" altLang="zh-CN" sz="2000" dirty="0">
                <a:solidFill>
                  <a:srgbClr val="000000"/>
                </a:solidFill>
                <a:latin typeface="txtt"/>
              </a:rPr>
              <a:t> = IO(new </a:t>
            </a:r>
            <a:r>
              <a:rPr lang="en-US" altLang="zh-CN" sz="2000" dirty="0">
                <a:solidFill>
                  <a:srgbClr val="0070C0"/>
                </a:solidFill>
                <a:latin typeface="txtt"/>
              </a:rPr>
              <a:t>Bundle</a:t>
            </a:r>
            <a:r>
              <a:rPr lang="en-US" altLang="zh-CN" sz="2000" dirty="0">
                <a:solidFill>
                  <a:srgbClr val="000000"/>
                </a:solidFill>
                <a:latin typeface="txtt"/>
              </a:rPr>
              <a:t> {</a:t>
            </a:r>
          </a:p>
          <a:p>
            <a:r>
              <a:rPr lang="en-US" altLang="zh-CN" sz="2000" dirty="0" err="1">
                <a:solidFill>
                  <a:srgbClr val="000000"/>
                </a:solidFill>
                <a:latin typeface="txtt"/>
              </a:rPr>
              <a:t>val</a:t>
            </a:r>
            <a:r>
              <a:rPr lang="en-US" altLang="zh-CN" sz="2000" dirty="0">
                <a:solidFill>
                  <a:srgbClr val="000000"/>
                </a:solidFill>
                <a:latin typeface="txtt"/>
              </a:rPr>
              <a:t> </a:t>
            </a:r>
            <a:r>
              <a:rPr lang="en-US" altLang="zh-CN" sz="2000" dirty="0" err="1">
                <a:solidFill>
                  <a:srgbClr val="FF0000"/>
                </a:solidFill>
                <a:latin typeface="txtt"/>
              </a:rPr>
              <a:t>in_a</a:t>
            </a:r>
            <a:r>
              <a:rPr lang="en-US" altLang="zh-CN" sz="2000" dirty="0">
                <a:solidFill>
                  <a:srgbClr val="000000"/>
                </a:solidFill>
                <a:latin typeface="txtt"/>
              </a:rPr>
              <a:t> = Input(</a:t>
            </a:r>
            <a:r>
              <a:rPr lang="en-US" altLang="zh-CN" sz="2000" dirty="0" err="1">
                <a:solidFill>
                  <a:srgbClr val="000000"/>
                </a:solidFill>
                <a:latin typeface="txtt"/>
              </a:rPr>
              <a:t>UInt</a:t>
            </a:r>
            <a:r>
              <a:rPr lang="en-US" altLang="zh-CN" sz="2000" dirty="0">
                <a:solidFill>
                  <a:srgbClr val="000000"/>
                </a:solidFill>
                <a:latin typeface="txtt"/>
              </a:rPr>
              <a:t>(8.W))</a:t>
            </a:r>
          </a:p>
          <a:p>
            <a:r>
              <a:rPr lang="en-US" altLang="zh-CN" sz="2000" dirty="0" err="1">
                <a:solidFill>
                  <a:srgbClr val="000000"/>
                </a:solidFill>
                <a:latin typeface="txtt"/>
              </a:rPr>
              <a:t>val</a:t>
            </a:r>
            <a:r>
              <a:rPr lang="en-US" altLang="zh-CN" sz="2000" dirty="0">
                <a:solidFill>
                  <a:srgbClr val="000000"/>
                </a:solidFill>
                <a:latin typeface="txtt"/>
              </a:rPr>
              <a:t> </a:t>
            </a:r>
            <a:r>
              <a:rPr lang="en-US" altLang="zh-CN" sz="2000" dirty="0" err="1">
                <a:solidFill>
                  <a:srgbClr val="FF0000"/>
                </a:solidFill>
                <a:latin typeface="txtt"/>
              </a:rPr>
              <a:t>in_b</a:t>
            </a:r>
            <a:r>
              <a:rPr lang="en-US" altLang="zh-CN" sz="2000" dirty="0">
                <a:solidFill>
                  <a:srgbClr val="000000"/>
                </a:solidFill>
                <a:latin typeface="txtt"/>
              </a:rPr>
              <a:t> = Input(</a:t>
            </a:r>
            <a:r>
              <a:rPr lang="en-US" altLang="zh-CN" sz="2000" dirty="0" err="1">
                <a:solidFill>
                  <a:srgbClr val="000000"/>
                </a:solidFill>
                <a:latin typeface="txtt"/>
              </a:rPr>
              <a:t>UInt</a:t>
            </a:r>
            <a:r>
              <a:rPr lang="en-US" altLang="zh-CN" sz="2000" dirty="0">
                <a:solidFill>
                  <a:srgbClr val="000000"/>
                </a:solidFill>
                <a:latin typeface="txtt"/>
              </a:rPr>
              <a:t>(8.W))</a:t>
            </a:r>
          </a:p>
          <a:p>
            <a:r>
              <a:rPr lang="en-US" altLang="zh-CN" sz="2000" dirty="0" err="1">
                <a:solidFill>
                  <a:srgbClr val="000000"/>
                </a:solidFill>
                <a:latin typeface="txtt"/>
              </a:rPr>
              <a:t>val</a:t>
            </a:r>
            <a:r>
              <a:rPr lang="en-US" altLang="zh-CN" sz="2000" dirty="0">
                <a:solidFill>
                  <a:srgbClr val="000000"/>
                </a:solidFill>
                <a:latin typeface="txtt"/>
              </a:rPr>
              <a:t> </a:t>
            </a:r>
            <a:r>
              <a:rPr lang="en-US" altLang="zh-CN" sz="2000" dirty="0" err="1">
                <a:solidFill>
                  <a:srgbClr val="FF0000"/>
                </a:solidFill>
                <a:latin typeface="txtt"/>
              </a:rPr>
              <a:t>in_c</a:t>
            </a:r>
            <a:r>
              <a:rPr lang="en-US" altLang="zh-CN" sz="2000" dirty="0">
                <a:solidFill>
                  <a:srgbClr val="000000"/>
                </a:solidFill>
                <a:latin typeface="txtt"/>
              </a:rPr>
              <a:t> = Input(</a:t>
            </a:r>
            <a:r>
              <a:rPr lang="en-US" altLang="zh-CN" sz="2000" dirty="0" err="1">
                <a:solidFill>
                  <a:srgbClr val="000000"/>
                </a:solidFill>
                <a:latin typeface="txtt"/>
              </a:rPr>
              <a:t>UInt</a:t>
            </a:r>
            <a:r>
              <a:rPr lang="en-US" altLang="zh-CN" sz="2000" dirty="0">
                <a:solidFill>
                  <a:srgbClr val="000000"/>
                </a:solidFill>
                <a:latin typeface="txtt"/>
              </a:rPr>
              <a:t>(8.W))</a:t>
            </a:r>
          </a:p>
          <a:p>
            <a:r>
              <a:rPr lang="en-US" altLang="zh-CN" sz="2000" dirty="0" err="1">
                <a:solidFill>
                  <a:srgbClr val="000000"/>
                </a:solidFill>
                <a:latin typeface="txtt"/>
              </a:rPr>
              <a:t>val</a:t>
            </a:r>
            <a:r>
              <a:rPr lang="en-US" altLang="zh-CN" sz="2000" dirty="0">
                <a:solidFill>
                  <a:srgbClr val="000000"/>
                </a:solidFill>
                <a:latin typeface="txtt"/>
              </a:rPr>
              <a:t> </a:t>
            </a:r>
            <a:r>
              <a:rPr lang="en-US" altLang="zh-CN" sz="2000" dirty="0" err="1">
                <a:solidFill>
                  <a:srgbClr val="FF0000"/>
                </a:solidFill>
                <a:latin typeface="txtt"/>
              </a:rPr>
              <a:t>out_x</a:t>
            </a:r>
            <a:r>
              <a:rPr lang="en-US" altLang="zh-CN" sz="2000" dirty="0">
                <a:solidFill>
                  <a:srgbClr val="000000"/>
                </a:solidFill>
                <a:latin typeface="txtt"/>
              </a:rPr>
              <a:t> = Output(</a:t>
            </a:r>
            <a:r>
              <a:rPr lang="en-US" altLang="zh-CN" sz="2000" dirty="0" err="1">
                <a:solidFill>
                  <a:srgbClr val="000000"/>
                </a:solidFill>
                <a:latin typeface="txtt"/>
              </a:rPr>
              <a:t>UInt</a:t>
            </a:r>
            <a:r>
              <a:rPr lang="en-US" altLang="zh-CN" sz="2000" dirty="0">
                <a:solidFill>
                  <a:srgbClr val="000000"/>
                </a:solidFill>
                <a:latin typeface="txtt"/>
              </a:rPr>
              <a:t>(8.W))</a:t>
            </a:r>
          </a:p>
          <a:p>
            <a:r>
              <a:rPr lang="en-US" altLang="zh-CN" sz="2000" dirty="0" err="1">
                <a:solidFill>
                  <a:srgbClr val="000000"/>
                </a:solidFill>
                <a:latin typeface="txtt"/>
              </a:rPr>
              <a:t>val</a:t>
            </a:r>
            <a:r>
              <a:rPr lang="en-US" altLang="zh-CN" sz="2000" dirty="0">
                <a:solidFill>
                  <a:srgbClr val="000000"/>
                </a:solidFill>
                <a:latin typeface="txtt"/>
              </a:rPr>
              <a:t> </a:t>
            </a:r>
            <a:r>
              <a:rPr lang="en-US" altLang="zh-CN" sz="2000" dirty="0" err="1">
                <a:solidFill>
                  <a:srgbClr val="FF0000"/>
                </a:solidFill>
                <a:latin typeface="txtt"/>
              </a:rPr>
              <a:t>out_y</a:t>
            </a:r>
            <a:r>
              <a:rPr lang="en-US" altLang="zh-CN" sz="2000" dirty="0">
                <a:solidFill>
                  <a:srgbClr val="000000"/>
                </a:solidFill>
                <a:latin typeface="txtt"/>
              </a:rPr>
              <a:t> = Output(</a:t>
            </a:r>
            <a:r>
              <a:rPr lang="en-US" altLang="zh-CN" sz="2000" dirty="0" err="1">
                <a:solidFill>
                  <a:srgbClr val="000000"/>
                </a:solidFill>
                <a:latin typeface="txtt"/>
              </a:rPr>
              <a:t>UInt</a:t>
            </a:r>
            <a:r>
              <a:rPr lang="en-US" altLang="zh-CN" sz="2000" dirty="0">
                <a:solidFill>
                  <a:srgbClr val="000000"/>
                </a:solidFill>
                <a:latin typeface="txtt"/>
              </a:rPr>
              <a:t>(8.W))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txtt"/>
              </a:rPr>
              <a:t>})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txtt"/>
              </a:rPr>
              <a:t>// create components A and B</a:t>
            </a:r>
          </a:p>
          <a:p>
            <a:r>
              <a:rPr lang="en-US" altLang="zh-CN" sz="2000" dirty="0" err="1">
                <a:solidFill>
                  <a:srgbClr val="000000"/>
                </a:solidFill>
                <a:latin typeface="txtt"/>
              </a:rPr>
              <a:t>val</a:t>
            </a:r>
            <a:r>
              <a:rPr lang="en-US" altLang="zh-CN" sz="2000" dirty="0">
                <a:solidFill>
                  <a:srgbClr val="000000"/>
                </a:solidFill>
                <a:latin typeface="txtt"/>
              </a:rPr>
              <a:t> </a:t>
            </a:r>
            <a:r>
              <a:rPr lang="en-US" altLang="zh-CN" sz="2000" dirty="0" err="1">
                <a:solidFill>
                  <a:srgbClr val="0070C0"/>
                </a:solidFill>
                <a:latin typeface="txtt"/>
              </a:rPr>
              <a:t>compA</a:t>
            </a:r>
            <a:r>
              <a:rPr lang="en-US" altLang="zh-CN" sz="2000" dirty="0">
                <a:solidFill>
                  <a:srgbClr val="0070C0"/>
                </a:solidFill>
                <a:latin typeface="txtt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xtt"/>
              </a:rPr>
              <a:t>= Module(new </a:t>
            </a:r>
            <a:r>
              <a:rPr lang="en-US" altLang="zh-CN" sz="2000" dirty="0" err="1">
                <a:solidFill>
                  <a:srgbClr val="000000"/>
                </a:solidFill>
                <a:latin typeface="txtt"/>
              </a:rPr>
              <a:t>CompA</a:t>
            </a:r>
            <a:r>
              <a:rPr lang="en-US" altLang="zh-CN" sz="2000" dirty="0">
                <a:solidFill>
                  <a:srgbClr val="000000"/>
                </a:solidFill>
                <a:latin typeface="txtt"/>
              </a:rPr>
              <a:t>())</a:t>
            </a:r>
          </a:p>
          <a:p>
            <a:r>
              <a:rPr lang="en-US" altLang="zh-CN" sz="2000" dirty="0" err="1">
                <a:solidFill>
                  <a:srgbClr val="000000"/>
                </a:solidFill>
                <a:latin typeface="txtt"/>
              </a:rPr>
              <a:t>val</a:t>
            </a:r>
            <a:r>
              <a:rPr lang="en-US" altLang="zh-CN" sz="2000" dirty="0">
                <a:solidFill>
                  <a:srgbClr val="000000"/>
                </a:solidFill>
                <a:latin typeface="txtt"/>
              </a:rPr>
              <a:t> </a:t>
            </a:r>
            <a:r>
              <a:rPr lang="en-US" altLang="zh-CN" sz="2000" dirty="0" err="1">
                <a:solidFill>
                  <a:srgbClr val="0070C0"/>
                </a:solidFill>
                <a:latin typeface="txtt"/>
              </a:rPr>
              <a:t>compB</a:t>
            </a:r>
            <a:r>
              <a:rPr lang="en-US" altLang="zh-CN" sz="2000" dirty="0">
                <a:solidFill>
                  <a:srgbClr val="0070C0"/>
                </a:solidFill>
                <a:latin typeface="txtt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xtt"/>
              </a:rPr>
              <a:t>= Module(new </a:t>
            </a:r>
            <a:r>
              <a:rPr lang="en-US" altLang="zh-CN" sz="2000" dirty="0" err="1">
                <a:solidFill>
                  <a:srgbClr val="000000"/>
                </a:solidFill>
                <a:latin typeface="txtt"/>
              </a:rPr>
              <a:t>CompB</a:t>
            </a:r>
            <a:r>
              <a:rPr lang="en-US" altLang="zh-CN" sz="2000" dirty="0">
                <a:solidFill>
                  <a:srgbClr val="000000"/>
                </a:solidFill>
                <a:latin typeface="txtt"/>
              </a:rPr>
              <a:t>())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9262" y="1124840"/>
            <a:ext cx="3650190" cy="1807958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sp>
        <p:nvSpPr>
          <p:cNvPr id="6" name="矩形 5"/>
          <p:cNvSpPr/>
          <p:nvPr/>
        </p:nvSpPr>
        <p:spPr>
          <a:xfrm>
            <a:off x="5271102" y="3717020"/>
            <a:ext cx="372888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txtt"/>
              </a:rPr>
              <a:t>// connect A</a:t>
            </a:r>
          </a:p>
          <a:p>
            <a:r>
              <a:rPr lang="en-US" altLang="zh-CN" sz="2000" dirty="0" err="1">
                <a:latin typeface="txtt"/>
              </a:rPr>
              <a:t>compA.io.a</a:t>
            </a:r>
            <a:r>
              <a:rPr lang="en-US" altLang="zh-CN" sz="2000" dirty="0">
                <a:latin typeface="txtt"/>
              </a:rPr>
              <a:t> := </a:t>
            </a:r>
            <a:r>
              <a:rPr lang="en-US" altLang="zh-CN" sz="2000" dirty="0">
                <a:solidFill>
                  <a:srgbClr val="FF0000"/>
                </a:solidFill>
                <a:latin typeface="txtt"/>
              </a:rPr>
              <a:t>io.in_a</a:t>
            </a:r>
          </a:p>
          <a:p>
            <a:r>
              <a:rPr lang="en-US" altLang="zh-CN" sz="2000" dirty="0" err="1">
                <a:latin typeface="txtt"/>
              </a:rPr>
              <a:t>compA.io.b</a:t>
            </a:r>
            <a:r>
              <a:rPr lang="en-US" altLang="zh-CN" sz="2000" dirty="0">
                <a:latin typeface="txtt"/>
              </a:rPr>
              <a:t> := </a:t>
            </a:r>
            <a:r>
              <a:rPr lang="en-US" altLang="zh-CN" sz="2000" dirty="0" err="1">
                <a:solidFill>
                  <a:srgbClr val="FF0000"/>
                </a:solidFill>
                <a:latin typeface="txtt"/>
              </a:rPr>
              <a:t>io.in_b</a:t>
            </a:r>
            <a:endParaRPr lang="en-US" altLang="zh-CN" sz="2000" dirty="0">
              <a:solidFill>
                <a:srgbClr val="FF0000"/>
              </a:solidFill>
              <a:latin typeface="txtt"/>
            </a:endParaRPr>
          </a:p>
          <a:p>
            <a:r>
              <a:rPr lang="en-US" altLang="zh-CN" sz="2000" dirty="0" err="1">
                <a:solidFill>
                  <a:srgbClr val="FF0000"/>
                </a:solidFill>
                <a:latin typeface="txtt"/>
              </a:rPr>
              <a:t>io.out_x</a:t>
            </a:r>
            <a:r>
              <a:rPr lang="en-US" altLang="zh-CN" sz="2000" dirty="0">
                <a:latin typeface="txtt"/>
              </a:rPr>
              <a:t> := </a:t>
            </a:r>
            <a:r>
              <a:rPr lang="en-US" altLang="zh-CN" sz="2000" dirty="0" err="1">
                <a:latin typeface="txtt"/>
              </a:rPr>
              <a:t>compA.io.x</a:t>
            </a:r>
            <a:endParaRPr lang="en-US" altLang="zh-CN" sz="2000" dirty="0">
              <a:latin typeface="txtt"/>
            </a:endParaRPr>
          </a:p>
          <a:p>
            <a:r>
              <a:rPr lang="en-US" altLang="zh-CN" sz="2000" dirty="0">
                <a:latin typeface="txtt"/>
              </a:rPr>
              <a:t>// connect B</a:t>
            </a:r>
          </a:p>
          <a:p>
            <a:r>
              <a:rPr lang="en-US" altLang="zh-CN" sz="2000" dirty="0">
                <a:latin typeface="txtt"/>
              </a:rPr>
              <a:t>compB.io.in1 := </a:t>
            </a:r>
            <a:r>
              <a:rPr lang="en-US" altLang="zh-CN" sz="2000" dirty="0" err="1">
                <a:latin typeface="txtt"/>
              </a:rPr>
              <a:t>compA.io.y</a:t>
            </a:r>
            <a:endParaRPr lang="en-US" altLang="zh-CN" sz="2000" dirty="0">
              <a:latin typeface="txtt"/>
            </a:endParaRPr>
          </a:p>
          <a:p>
            <a:r>
              <a:rPr lang="en-US" altLang="zh-CN" sz="2000" dirty="0">
                <a:latin typeface="txtt"/>
              </a:rPr>
              <a:t>compB.io.in2 := </a:t>
            </a:r>
            <a:r>
              <a:rPr lang="en-US" altLang="zh-CN" sz="2000" dirty="0" err="1">
                <a:solidFill>
                  <a:srgbClr val="FF0000"/>
                </a:solidFill>
                <a:latin typeface="txtt"/>
              </a:rPr>
              <a:t>io.in_c</a:t>
            </a:r>
            <a:endParaRPr lang="en-US" altLang="zh-CN" sz="2000" dirty="0">
              <a:solidFill>
                <a:srgbClr val="FF0000"/>
              </a:solidFill>
              <a:latin typeface="txtt"/>
            </a:endParaRPr>
          </a:p>
          <a:p>
            <a:r>
              <a:rPr lang="en-US" altLang="zh-CN" sz="2000" dirty="0" err="1">
                <a:solidFill>
                  <a:srgbClr val="FF0000"/>
                </a:solidFill>
                <a:latin typeface="txtt"/>
              </a:rPr>
              <a:t>io.out_y</a:t>
            </a:r>
            <a:r>
              <a:rPr lang="en-US" altLang="zh-CN" sz="2000" dirty="0">
                <a:latin typeface="txtt"/>
              </a:rPr>
              <a:t> := </a:t>
            </a:r>
            <a:r>
              <a:rPr lang="en-US" altLang="zh-CN" sz="2000" dirty="0" err="1">
                <a:latin typeface="txtt"/>
              </a:rPr>
              <a:t>compB.io.out</a:t>
            </a:r>
            <a:endParaRPr lang="en-US" altLang="zh-CN" sz="2000" dirty="0">
              <a:latin typeface="txtt"/>
            </a:endParaRPr>
          </a:p>
          <a:p>
            <a:r>
              <a:rPr lang="en-US" altLang="zh-CN" sz="2000" dirty="0">
                <a:solidFill>
                  <a:srgbClr val="009A00"/>
                </a:solidFill>
                <a:latin typeface="txtt"/>
              </a:rPr>
              <a:t>}</a:t>
            </a:r>
            <a:endParaRPr lang="zh-CN" altLang="en-US" sz="2000" dirty="0"/>
          </a:p>
        </p:txBody>
      </p:sp>
      <p:sp>
        <p:nvSpPr>
          <p:cNvPr id="7" name="任意多边形 6"/>
          <p:cNvSpPr/>
          <p:nvPr/>
        </p:nvSpPr>
        <p:spPr bwMode="auto">
          <a:xfrm>
            <a:off x="4427990" y="3861030"/>
            <a:ext cx="843112" cy="1741010"/>
          </a:xfrm>
          <a:custGeom>
            <a:avLst/>
            <a:gdLst>
              <a:gd name="connsiteX0" fmla="*/ 0 w 2279176"/>
              <a:gd name="connsiteY0" fmla="*/ 1368059 h 2247974"/>
              <a:gd name="connsiteX1" fmla="*/ 627797 w 2279176"/>
              <a:gd name="connsiteY1" fmla="*/ 2200573 h 2247974"/>
              <a:gd name="connsiteX2" fmla="*/ 1665027 w 2279176"/>
              <a:gd name="connsiteY2" fmla="*/ 112465 h 2247974"/>
              <a:gd name="connsiteX3" fmla="*/ 2279176 w 2279176"/>
              <a:gd name="connsiteY3" fmla="*/ 467307 h 2247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9176" h="2247974">
                <a:moveTo>
                  <a:pt x="0" y="1368059"/>
                </a:moveTo>
                <a:cubicBezTo>
                  <a:pt x="175146" y="1888949"/>
                  <a:pt x="350293" y="2409839"/>
                  <a:pt x="627797" y="2200573"/>
                </a:cubicBezTo>
                <a:cubicBezTo>
                  <a:pt x="905302" y="1991307"/>
                  <a:pt x="1389797" y="401343"/>
                  <a:pt x="1665027" y="112465"/>
                </a:cubicBezTo>
                <a:cubicBezTo>
                  <a:pt x="1940257" y="-176413"/>
                  <a:pt x="2109716" y="145447"/>
                  <a:pt x="2279176" y="467307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5399740" y="980830"/>
            <a:ext cx="1836445" cy="2108158"/>
          </a:xfrm>
          <a:prstGeom prst="rect">
            <a:avLst/>
          </a:prstGeom>
          <a:noFill/>
          <a:ln w="9525" cap="flat" cmpd="sng" algn="ctr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4437CD9E-C155-78F1-853E-0A2DE8317833}"/>
              </a:ext>
            </a:extLst>
          </p:cNvPr>
          <p:cNvSpPr txBox="1"/>
          <p:nvPr/>
        </p:nvSpPr>
        <p:spPr>
          <a:xfrm>
            <a:off x="4943431" y="1124840"/>
            <a:ext cx="84311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io.in_a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="" xmlns:a16="http://schemas.microsoft.com/office/drawing/2014/main" id="{D6ACD6C6-F441-63ED-C9B6-A551CBF82225}"/>
              </a:ext>
            </a:extLst>
          </p:cNvPr>
          <p:cNvSpPr txBox="1"/>
          <p:nvPr/>
        </p:nvSpPr>
        <p:spPr>
          <a:xfrm>
            <a:off x="4943431" y="1370162"/>
            <a:ext cx="84311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err="1"/>
              <a:t>io.in_b</a:t>
            </a:r>
            <a:endParaRPr lang="en-US" altLang="zh-CN" dirty="0"/>
          </a:p>
        </p:txBody>
      </p:sp>
      <p:sp>
        <p:nvSpPr>
          <p:cNvPr id="11" name="文本框 10">
            <a:extLst>
              <a:ext uri="{FF2B5EF4-FFF2-40B4-BE49-F238E27FC236}">
                <a16:creationId xmlns="" xmlns:a16="http://schemas.microsoft.com/office/drawing/2014/main" id="{382B607E-EE1F-7370-8C40-F02C28398734}"/>
              </a:ext>
            </a:extLst>
          </p:cNvPr>
          <p:cNvSpPr txBox="1"/>
          <p:nvPr/>
        </p:nvSpPr>
        <p:spPr>
          <a:xfrm>
            <a:off x="4943431" y="2142204"/>
            <a:ext cx="84311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err="1"/>
              <a:t>io.in_c</a:t>
            </a:r>
            <a:endParaRPr lang="en-US" altLang="zh-CN" dirty="0"/>
          </a:p>
        </p:txBody>
      </p:sp>
      <p:sp>
        <p:nvSpPr>
          <p:cNvPr id="13" name="文本框 12">
            <a:extLst>
              <a:ext uri="{FF2B5EF4-FFF2-40B4-BE49-F238E27FC236}">
                <a16:creationId xmlns="" xmlns:a16="http://schemas.microsoft.com/office/drawing/2014/main" id="{275EAF99-8080-F587-16B3-5AE16EB4EBA0}"/>
              </a:ext>
            </a:extLst>
          </p:cNvPr>
          <p:cNvSpPr txBox="1"/>
          <p:nvPr/>
        </p:nvSpPr>
        <p:spPr>
          <a:xfrm>
            <a:off x="6732559" y="2066801"/>
            <a:ext cx="91036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 err="1">
                <a:latin typeface="txtt"/>
              </a:rPr>
              <a:t>io.out_y</a:t>
            </a:r>
            <a:r>
              <a:rPr lang="en-US" altLang="zh-CN" sz="1600" dirty="0">
                <a:latin typeface="txtt"/>
              </a:rPr>
              <a:t> 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="" xmlns:a16="http://schemas.microsoft.com/office/drawing/2014/main" id="{7E35C720-0B4F-DA55-845F-C32485932D86}"/>
              </a:ext>
            </a:extLst>
          </p:cNvPr>
          <p:cNvSpPr txBox="1"/>
          <p:nvPr/>
        </p:nvSpPr>
        <p:spPr>
          <a:xfrm>
            <a:off x="6732559" y="1166859"/>
            <a:ext cx="91036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 err="1">
                <a:latin typeface="txtt"/>
              </a:rPr>
              <a:t>io.out_x</a:t>
            </a:r>
            <a:r>
              <a:rPr lang="en-US" altLang="zh-CN" sz="1600" dirty="0">
                <a:latin typeface="txtt"/>
              </a:rPr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73815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27740" y="1496133"/>
            <a:ext cx="4572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txtt"/>
              </a:rPr>
              <a:t>class </a:t>
            </a:r>
            <a:r>
              <a:rPr lang="en-US" altLang="zh-CN" sz="2000" dirty="0" err="1">
                <a:solidFill>
                  <a:srgbClr val="0070C0"/>
                </a:solidFill>
                <a:latin typeface="txtt"/>
              </a:rPr>
              <a:t>CompD</a:t>
            </a:r>
            <a:r>
              <a:rPr lang="en-US" altLang="zh-CN" sz="2000" dirty="0">
                <a:solidFill>
                  <a:srgbClr val="0070C0"/>
                </a:solidFill>
                <a:latin typeface="txtt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xtt"/>
              </a:rPr>
              <a:t>extends </a:t>
            </a:r>
            <a:r>
              <a:rPr lang="en-US" altLang="zh-CN" sz="2000" dirty="0">
                <a:solidFill>
                  <a:srgbClr val="0070C0"/>
                </a:solidFill>
                <a:latin typeface="txtt"/>
              </a:rPr>
              <a:t>Module</a:t>
            </a:r>
            <a:r>
              <a:rPr lang="en-US" altLang="zh-CN" sz="2000" dirty="0">
                <a:solidFill>
                  <a:srgbClr val="000000"/>
                </a:solidFill>
                <a:latin typeface="txtt"/>
              </a:rPr>
              <a:t> {</a:t>
            </a:r>
          </a:p>
          <a:p>
            <a:r>
              <a:rPr lang="en-US" altLang="zh-CN" sz="2000" dirty="0" err="1">
                <a:solidFill>
                  <a:srgbClr val="000000"/>
                </a:solidFill>
                <a:latin typeface="txtt"/>
              </a:rPr>
              <a:t>val</a:t>
            </a:r>
            <a:r>
              <a:rPr lang="en-US" altLang="zh-CN" sz="2000" dirty="0">
                <a:solidFill>
                  <a:srgbClr val="000000"/>
                </a:solidFill>
                <a:latin typeface="txtt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txtt"/>
              </a:rPr>
              <a:t>io</a:t>
            </a:r>
            <a:r>
              <a:rPr lang="en-US" altLang="zh-CN" sz="2000" dirty="0">
                <a:solidFill>
                  <a:srgbClr val="000000"/>
                </a:solidFill>
                <a:latin typeface="txtt"/>
              </a:rPr>
              <a:t> = </a:t>
            </a:r>
            <a:r>
              <a:rPr lang="en-US" altLang="zh-CN" sz="2000" dirty="0">
                <a:solidFill>
                  <a:srgbClr val="FF0000"/>
                </a:solidFill>
                <a:latin typeface="txtt"/>
              </a:rPr>
              <a:t>IO</a:t>
            </a:r>
            <a:r>
              <a:rPr lang="en-US" altLang="zh-CN" sz="2000" dirty="0">
                <a:solidFill>
                  <a:srgbClr val="000000"/>
                </a:solidFill>
                <a:latin typeface="txtt"/>
              </a:rPr>
              <a:t>(new </a:t>
            </a:r>
            <a:r>
              <a:rPr lang="en-US" altLang="zh-CN" sz="2000" dirty="0">
                <a:solidFill>
                  <a:srgbClr val="0070C0"/>
                </a:solidFill>
                <a:latin typeface="txtt"/>
              </a:rPr>
              <a:t>Bundle</a:t>
            </a:r>
            <a:r>
              <a:rPr lang="en-US" altLang="zh-CN" sz="2000" dirty="0">
                <a:solidFill>
                  <a:srgbClr val="000000"/>
                </a:solidFill>
                <a:latin typeface="txtt"/>
              </a:rPr>
              <a:t> {</a:t>
            </a:r>
          </a:p>
          <a:p>
            <a:r>
              <a:rPr lang="en-US" altLang="zh-CN" sz="2000" dirty="0" err="1">
                <a:solidFill>
                  <a:srgbClr val="000000"/>
                </a:solidFill>
                <a:latin typeface="txtt"/>
              </a:rPr>
              <a:t>val</a:t>
            </a:r>
            <a:r>
              <a:rPr lang="en-US" altLang="zh-CN" sz="2000" dirty="0">
                <a:solidFill>
                  <a:srgbClr val="000000"/>
                </a:solidFill>
                <a:latin typeface="txtt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txtt"/>
              </a:rPr>
              <a:t>in</a:t>
            </a:r>
            <a:r>
              <a:rPr lang="en-US" altLang="zh-CN" sz="2000" dirty="0">
                <a:solidFill>
                  <a:srgbClr val="000000"/>
                </a:solidFill>
                <a:latin typeface="txtt"/>
              </a:rPr>
              <a:t> = Input(</a:t>
            </a:r>
            <a:r>
              <a:rPr lang="en-US" altLang="zh-CN" sz="2000" dirty="0" err="1">
                <a:solidFill>
                  <a:srgbClr val="000000"/>
                </a:solidFill>
                <a:latin typeface="txtt"/>
              </a:rPr>
              <a:t>UInt</a:t>
            </a:r>
            <a:r>
              <a:rPr lang="en-US" altLang="zh-CN" sz="2000" dirty="0">
                <a:solidFill>
                  <a:srgbClr val="000000"/>
                </a:solidFill>
                <a:latin typeface="txtt"/>
              </a:rPr>
              <a:t>(8.W))</a:t>
            </a:r>
          </a:p>
          <a:p>
            <a:r>
              <a:rPr lang="en-US" altLang="zh-CN" sz="2000" dirty="0" err="1">
                <a:solidFill>
                  <a:srgbClr val="000000"/>
                </a:solidFill>
                <a:latin typeface="txtt"/>
              </a:rPr>
              <a:t>val</a:t>
            </a:r>
            <a:r>
              <a:rPr lang="en-US" altLang="zh-CN" sz="2000" dirty="0">
                <a:solidFill>
                  <a:srgbClr val="000000"/>
                </a:solidFill>
                <a:latin typeface="txtt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txtt"/>
              </a:rPr>
              <a:t>out</a:t>
            </a:r>
            <a:r>
              <a:rPr lang="en-US" altLang="zh-CN" sz="2000" dirty="0">
                <a:solidFill>
                  <a:srgbClr val="000000"/>
                </a:solidFill>
                <a:latin typeface="txtt"/>
              </a:rPr>
              <a:t> = Output(</a:t>
            </a:r>
            <a:r>
              <a:rPr lang="en-US" altLang="zh-CN" sz="2000" dirty="0" err="1">
                <a:solidFill>
                  <a:srgbClr val="000000"/>
                </a:solidFill>
                <a:latin typeface="txtt"/>
              </a:rPr>
              <a:t>UInt</a:t>
            </a:r>
            <a:r>
              <a:rPr lang="en-US" altLang="zh-CN" sz="2000" dirty="0">
                <a:solidFill>
                  <a:srgbClr val="000000"/>
                </a:solidFill>
                <a:latin typeface="txtt"/>
              </a:rPr>
              <a:t>(8.W))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txtt"/>
              </a:rPr>
              <a:t>})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txtt"/>
              </a:rPr>
              <a:t>// function of D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txtt"/>
              </a:rPr>
              <a:t>}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9262" y="1124840"/>
            <a:ext cx="3650190" cy="1807958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sp>
        <p:nvSpPr>
          <p:cNvPr id="8" name="矩形 7"/>
          <p:cNvSpPr/>
          <p:nvPr/>
        </p:nvSpPr>
        <p:spPr bwMode="auto">
          <a:xfrm>
            <a:off x="5271102" y="879518"/>
            <a:ext cx="3206510" cy="2209470"/>
          </a:xfrm>
          <a:prstGeom prst="rect">
            <a:avLst/>
          </a:prstGeom>
          <a:noFill/>
          <a:ln w="9525" cap="flat" cmpd="sng" algn="ctr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00519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95886AEA-D8DE-3F22-3CF4-FA606CFF0E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725" y="332785"/>
            <a:ext cx="5184360" cy="648045"/>
          </a:xfrm>
        </p:spPr>
        <p:txBody>
          <a:bodyPr/>
          <a:lstStyle/>
          <a:p>
            <a:r>
              <a:rPr lang="zh-CN" altLang="en-US" dirty="0"/>
              <a:t>器件</a:t>
            </a:r>
            <a:r>
              <a:rPr lang="en-US" altLang="zh-CN" dirty="0"/>
              <a:t>A</a:t>
            </a:r>
            <a:r>
              <a:rPr lang="zh-CN" altLang="en-US" dirty="0"/>
              <a:t>、</a:t>
            </a:r>
            <a:r>
              <a:rPr lang="en-US" altLang="zh-CN" dirty="0"/>
              <a:t>B</a:t>
            </a:r>
            <a:r>
              <a:rPr lang="zh-CN" altLang="en-US" dirty="0"/>
              <a:t>描述</a:t>
            </a:r>
          </a:p>
        </p:txBody>
      </p:sp>
      <p:sp>
        <p:nvSpPr>
          <p:cNvPr id="2" name="矩形 1"/>
          <p:cNvSpPr/>
          <p:nvPr/>
        </p:nvSpPr>
        <p:spPr>
          <a:xfrm>
            <a:off x="611725" y="1340855"/>
            <a:ext cx="4572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txtt"/>
              </a:rPr>
              <a:t>class </a:t>
            </a:r>
            <a:r>
              <a:rPr lang="en-US" altLang="zh-CN" sz="2000" dirty="0" err="1">
                <a:solidFill>
                  <a:srgbClr val="000000"/>
                </a:solidFill>
                <a:latin typeface="txtt"/>
              </a:rPr>
              <a:t>CompA</a:t>
            </a:r>
            <a:r>
              <a:rPr lang="en-US" altLang="zh-CN" sz="2000" dirty="0">
                <a:solidFill>
                  <a:srgbClr val="000000"/>
                </a:solidFill>
                <a:latin typeface="txtt"/>
              </a:rPr>
              <a:t> extends Module {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txtt"/>
              </a:rPr>
              <a:t>	</a:t>
            </a:r>
            <a:r>
              <a:rPr lang="en-US" altLang="zh-CN" sz="2000" dirty="0" err="1">
                <a:solidFill>
                  <a:srgbClr val="000000"/>
                </a:solidFill>
                <a:latin typeface="txtt"/>
              </a:rPr>
              <a:t>val</a:t>
            </a:r>
            <a:r>
              <a:rPr lang="en-US" altLang="zh-CN" sz="2000" dirty="0">
                <a:solidFill>
                  <a:srgbClr val="000000"/>
                </a:solidFill>
                <a:latin typeface="txtt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txtt"/>
              </a:rPr>
              <a:t>io</a:t>
            </a:r>
            <a:r>
              <a:rPr lang="en-US" altLang="zh-CN" sz="2000" dirty="0">
                <a:solidFill>
                  <a:srgbClr val="000000"/>
                </a:solidFill>
                <a:latin typeface="txtt"/>
              </a:rPr>
              <a:t> = IO(new Bundle {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txtt"/>
              </a:rPr>
              <a:t>	</a:t>
            </a:r>
            <a:r>
              <a:rPr lang="en-US" altLang="zh-CN" sz="2000" dirty="0" err="1">
                <a:solidFill>
                  <a:srgbClr val="000000"/>
                </a:solidFill>
                <a:latin typeface="txtt"/>
              </a:rPr>
              <a:t>val</a:t>
            </a:r>
            <a:r>
              <a:rPr lang="en-US" altLang="zh-CN" sz="2000" dirty="0">
                <a:solidFill>
                  <a:srgbClr val="000000"/>
                </a:solidFill>
                <a:latin typeface="txtt"/>
              </a:rPr>
              <a:t> a = Input(</a:t>
            </a:r>
            <a:r>
              <a:rPr lang="en-US" altLang="zh-CN" sz="2000" dirty="0" err="1">
                <a:solidFill>
                  <a:srgbClr val="000000"/>
                </a:solidFill>
                <a:latin typeface="txtt"/>
              </a:rPr>
              <a:t>UInt</a:t>
            </a:r>
            <a:r>
              <a:rPr lang="en-US" altLang="zh-CN" sz="2000" dirty="0">
                <a:solidFill>
                  <a:srgbClr val="000000"/>
                </a:solidFill>
                <a:latin typeface="txtt"/>
              </a:rPr>
              <a:t>(8.W))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txtt"/>
              </a:rPr>
              <a:t>	</a:t>
            </a:r>
            <a:r>
              <a:rPr lang="en-US" altLang="zh-CN" sz="2000" dirty="0" err="1">
                <a:solidFill>
                  <a:srgbClr val="000000"/>
                </a:solidFill>
                <a:latin typeface="txtt"/>
              </a:rPr>
              <a:t>val</a:t>
            </a:r>
            <a:r>
              <a:rPr lang="en-US" altLang="zh-CN" sz="2000" dirty="0">
                <a:solidFill>
                  <a:srgbClr val="000000"/>
                </a:solidFill>
                <a:latin typeface="txtt"/>
              </a:rPr>
              <a:t> b = Input(</a:t>
            </a:r>
            <a:r>
              <a:rPr lang="en-US" altLang="zh-CN" sz="2000" dirty="0" err="1">
                <a:solidFill>
                  <a:srgbClr val="000000"/>
                </a:solidFill>
                <a:latin typeface="txtt"/>
              </a:rPr>
              <a:t>UInt</a:t>
            </a:r>
            <a:r>
              <a:rPr lang="en-US" altLang="zh-CN" sz="2000" dirty="0">
                <a:solidFill>
                  <a:srgbClr val="000000"/>
                </a:solidFill>
                <a:latin typeface="txtt"/>
              </a:rPr>
              <a:t>(8.W))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txtt"/>
              </a:rPr>
              <a:t>	</a:t>
            </a:r>
            <a:r>
              <a:rPr lang="en-US" altLang="zh-CN" sz="2000" dirty="0" err="1">
                <a:solidFill>
                  <a:srgbClr val="000000"/>
                </a:solidFill>
                <a:latin typeface="txtt"/>
              </a:rPr>
              <a:t>val</a:t>
            </a:r>
            <a:r>
              <a:rPr lang="en-US" altLang="zh-CN" sz="2000" dirty="0">
                <a:solidFill>
                  <a:srgbClr val="000000"/>
                </a:solidFill>
                <a:latin typeface="txtt"/>
              </a:rPr>
              <a:t> x = Output(</a:t>
            </a:r>
            <a:r>
              <a:rPr lang="en-US" altLang="zh-CN" sz="2000" dirty="0" err="1">
                <a:solidFill>
                  <a:srgbClr val="000000"/>
                </a:solidFill>
                <a:latin typeface="txtt"/>
              </a:rPr>
              <a:t>UInt</a:t>
            </a:r>
            <a:r>
              <a:rPr lang="en-US" altLang="zh-CN" sz="2000" dirty="0">
                <a:solidFill>
                  <a:srgbClr val="000000"/>
                </a:solidFill>
                <a:latin typeface="txtt"/>
              </a:rPr>
              <a:t>(8.W))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txtt"/>
              </a:rPr>
              <a:t>	</a:t>
            </a:r>
            <a:r>
              <a:rPr lang="en-US" altLang="zh-CN" sz="2000" dirty="0" err="1">
                <a:solidFill>
                  <a:srgbClr val="000000"/>
                </a:solidFill>
                <a:latin typeface="txtt"/>
              </a:rPr>
              <a:t>val</a:t>
            </a:r>
            <a:r>
              <a:rPr lang="en-US" altLang="zh-CN" sz="2000" dirty="0">
                <a:solidFill>
                  <a:srgbClr val="000000"/>
                </a:solidFill>
                <a:latin typeface="txtt"/>
              </a:rPr>
              <a:t> y = Output(</a:t>
            </a:r>
            <a:r>
              <a:rPr lang="en-US" altLang="zh-CN" sz="2000" dirty="0" err="1">
                <a:solidFill>
                  <a:srgbClr val="000000"/>
                </a:solidFill>
                <a:latin typeface="txtt"/>
              </a:rPr>
              <a:t>UInt</a:t>
            </a:r>
            <a:r>
              <a:rPr lang="en-US" altLang="zh-CN" sz="2000" dirty="0">
                <a:solidFill>
                  <a:srgbClr val="000000"/>
                </a:solidFill>
                <a:latin typeface="txtt"/>
              </a:rPr>
              <a:t>(8.W))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txtt"/>
              </a:rPr>
              <a:t>})</a:t>
            </a:r>
          </a:p>
          <a:p>
            <a:r>
              <a:rPr lang="en-US" altLang="zh-CN" sz="2000" b="1" dirty="0">
                <a:solidFill>
                  <a:srgbClr val="7030A0"/>
                </a:solidFill>
                <a:latin typeface="txtt"/>
              </a:rPr>
              <a:t>// function of A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txtt"/>
              </a:rPr>
              <a:t>}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9262" y="1124840"/>
            <a:ext cx="3650190" cy="1807958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sp>
        <p:nvSpPr>
          <p:cNvPr id="6" name="矩形 5"/>
          <p:cNvSpPr/>
          <p:nvPr/>
        </p:nvSpPr>
        <p:spPr>
          <a:xfrm>
            <a:off x="4211975" y="3746623"/>
            <a:ext cx="4932025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txtt"/>
              </a:rPr>
              <a:t>class </a:t>
            </a:r>
            <a:r>
              <a:rPr lang="en-US" altLang="zh-CN" sz="2000" dirty="0" err="1">
                <a:latin typeface="txtt"/>
              </a:rPr>
              <a:t>CompB</a:t>
            </a:r>
            <a:r>
              <a:rPr lang="en-US" altLang="zh-CN" sz="2000" dirty="0">
                <a:latin typeface="txtt"/>
              </a:rPr>
              <a:t> extends Module {</a:t>
            </a:r>
          </a:p>
          <a:p>
            <a:r>
              <a:rPr lang="en-US" altLang="zh-CN" sz="2000" dirty="0">
                <a:latin typeface="txtt"/>
              </a:rPr>
              <a:t>	</a:t>
            </a:r>
            <a:r>
              <a:rPr lang="en-US" altLang="zh-CN" sz="2000" dirty="0" err="1">
                <a:latin typeface="txtt"/>
              </a:rPr>
              <a:t>val</a:t>
            </a:r>
            <a:r>
              <a:rPr lang="en-US" altLang="zh-CN" sz="2000" dirty="0">
                <a:latin typeface="txtt"/>
              </a:rPr>
              <a:t> </a:t>
            </a:r>
            <a:r>
              <a:rPr lang="en-US" altLang="zh-CN" sz="2000" dirty="0" err="1">
                <a:latin typeface="txtt"/>
              </a:rPr>
              <a:t>io</a:t>
            </a:r>
            <a:r>
              <a:rPr lang="en-US" altLang="zh-CN" sz="2000" dirty="0">
                <a:latin typeface="txtt"/>
              </a:rPr>
              <a:t> = IO(new Bundle {</a:t>
            </a:r>
          </a:p>
          <a:p>
            <a:r>
              <a:rPr lang="en-US" altLang="zh-CN" sz="2000" dirty="0">
                <a:latin typeface="txtt"/>
              </a:rPr>
              <a:t>	</a:t>
            </a:r>
            <a:r>
              <a:rPr lang="en-US" altLang="zh-CN" sz="2000" dirty="0" err="1">
                <a:latin typeface="txtt"/>
              </a:rPr>
              <a:t>val</a:t>
            </a:r>
            <a:r>
              <a:rPr lang="en-US" altLang="zh-CN" sz="2000" dirty="0">
                <a:latin typeface="txtt"/>
              </a:rPr>
              <a:t> in1 = Input(</a:t>
            </a:r>
            <a:r>
              <a:rPr lang="en-US" altLang="zh-CN" sz="2000" dirty="0" err="1">
                <a:latin typeface="txtt"/>
              </a:rPr>
              <a:t>UInt</a:t>
            </a:r>
            <a:r>
              <a:rPr lang="en-US" altLang="zh-CN" sz="2000" dirty="0">
                <a:latin typeface="txtt"/>
              </a:rPr>
              <a:t>(8.W))</a:t>
            </a:r>
          </a:p>
          <a:p>
            <a:r>
              <a:rPr lang="en-US" altLang="zh-CN" sz="2000" dirty="0">
                <a:latin typeface="txtt"/>
              </a:rPr>
              <a:t>	</a:t>
            </a:r>
            <a:r>
              <a:rPr lang="en-US" altLang="zh-CN" sz="2000" dirty="0" err="1">
                <a:latin typeface="txtt"/>
              </a:rPr>
              <a:t>val</a:t>
            </a:r>
            <a:r>
              <a:rPr lang="en-US" altLang="zh-CN" sz="2000" dirty="0">
                <a:latin typeface="txtt"/>
              </a:rPr>
              <a:t> in2 = Input(</a:t>
            </a:r>
            <a:r>
              <a:rPr lang="en-US" altLang="zh-CN" sz="2000" dirty="0" err="1">
                <a:latin typeface="txtt"/>
              </a:rPr>
              <a:t>UInt</a:t>
            </a:r>
            <a:r>
              <a:rPr lang="en-US" altLang="zh-CN" sz="2000" dirty="0">
                <a:latin typeface="txtt"/>
              </a:rPr>
              <a:t>(8.W))</a:t>
            </a:r>
          </a:p>
          <a:p>
            <a:r>
              <a:rPr lang="en-US" altLang="zh-CN" sz="2000" dirty="0">
                <a:latin typeface="txtt"/>
              </a:rPr>
              <a:t>	</a:t>
            </a:r>
            <a:r>
              <a:rPr lang="en-US" altLang="zh-CN" sz="2000" dirty="0" err="1">
                <a:latin typeface="txtt"/>
              </a:rPr>
              <a:t>val</a:t>
            </a:r>
            <a:r>
              <a:rPr lang="en-US" altLang="zh-CN" sz="2000" dirty="0">
                <a:latin typeface="txtt"/>
              </a:rPr>
              <a:t> out = Output(</a:t>
            </a:r>
            <a:r>
              <a:rPr lang="en-US" altLang="zh-CN" sz="2000" dirty="0" err="1">
                <a:latin typeface="txtt"/>
              </a:rPr>
              <a:t>UInt</a:t>
            </a:r>
            <a:r>
              <a:rPr lang="en-US" altLang="zh-CN" sz="2000" dirty="0">
                <a:latin typeface="txtt"/>
              </a:rPr>
              <a:t>(8.W))</a:t>
            </a:r>
          </a:p>
          <a:p>
            <a:r>
              <a:rPr lang="en-US" altLang="zh-CN" sz="2000" dirty="0">
                <a:latin typeface="txtt"/>
              </a:rPr>
              <a:t>})</a:t>
            </a:r>
          </a:p>
          <a:p>
            <a:r>
              <a:rPr lang="en-US" altLang="zh-CN" sz="2000" b="1" dirty="0">
                <a:solidFill>
                  <a:srgbClr val="7030A0"/>
                </a:solidFill>
                <a:latin typeface="txtt"/>
              </a:rPr>
              <a:t>// function of B</a:t>
            </a:r>
          </a:p>
          <a:p>
            <a:r>
              <a:rPr lang="en-US" altLang="zh-CN" sz="2000" dirty="0">
                <a:latin typeface="txtt"/>
              </a:rPr>
              <a:t>}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201161385"/>
      </p:ext>
    </p:extLst>
  </p:cSld>
  <p:clrMapOvr>
    <a:masterClrMapping/>
  </p:clrMapOvr>
</p:sld>
</file>

<file path=ppt/theme/theme1.xml><?xml version="1.0" encoding="utf-8"?>
<a:theme xmlns:a="http://schemas.openxmlformats.org/drawingml/2006/main" name="cod4e">
  <a:themeElements>
    <a:clrScheme name="cod4e 7">
      <a:dk1>
        <a:srgbClr val="000000"/>
      </a:dk1>
      <a:lt1>
        <a:srgbClr val="FFFFFF"/>
      </a:lt1>
      <a:dk2>
        <a:srgbClr val="0039A6"/>
      </a:dk2>
      <a:lt2>
        <a:srgbClr val="808080"/>
      </a:lt2>
      <a:accent1>
        <a:srgbClr val="9FCAD3"/>
      </a:accent1>
      <a:accent2>
        <a:srgbClr val="C0C0C0"/>
      </a:accent2>
      <a:accent3>
        <a:srgbClr val="FFFFFF"/>
      </a:accent3>
      <a:accent4>
        <a:srgbClr val="000000"/>
      </a:accent4>
      <a:accent5>
        <a:srgbClr val="CDE1E6"/>
      </a:accent5>
      <a:accent6>
        <a:srgbClr val="AEAEAE"/>
      </a:accent6>
      <a:hlink>
        <a:srgbClr val="91AFBF"/>
      </a:hlink>
      <a:folHlink>
        <a:srgbClr val="ECEAAC"/>
      </a:folHlink>
    </a:clrScheme>
    <a:fontScheme name="cod4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ctr" anchorCtr="0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AU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ctr" anchorCtr="0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AU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cod4e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d4e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d4e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4e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4e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4e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4e 7">
        <a:dk1>
          <a:srgbClr val="000000"/>
        </a:dk1>
        <a:lt1>
          <a:srgbClr val="FFFFFF"/>
        </a:lt1>
        <a:dk2>
          <a:srgbClr val="0039A6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3758</TotalTime>
  <Pages>44</Pages>
  <Words>2102</Words>
  <Characters>0</Characters>
  <Application>Microsoft Office PowerPoint</Application>
  <DocSecurity>0</DocSecurity>
  <PresentationFormat>全屏显示(4:3)</PresentationFormat>
  <Lines>0</Lines>
  <Paragraphs>696</Paragraphs>
  <Slides>58</Slides>
  <Notes>33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58</vt:i4>
      </vt:variant>
    </vt:vector>
  </HeadingPairs>
  <TitlesOfParts>
    <vt:vector size="68" baseType="lpstr">
      <vt:lpstr>Gulim</vt:lpstr>
      <vt:lpstr>NimbusRomNo9L-Regu</vt:lpstr>
      <vt:lpstr>txtt</vt:lpstr>
      <vt:lpstr>宋体</vt:lpstr>
      <vt:lpstr>Arial</vt:lpstr>
      <vt:lpstr>Arial Black</vt:lpstr>
      <vt:lpstr>Corbel</vt:lpstr>
      <vt:lpstr>Times New Roman</vt:lpstr>
      <vt:lpstr>Wingdings</vt:lpstr>
      <vt:lpstr>cod4e</vt:lpstr>
      <vt:lpstr>Chapter 3</vt:lpstr>
      <vt:lpstr>PowerPoint 演示文稿</vt:lpstr>
      <vt:lpstr>3.1 层次性设计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3.2 Chisel设计基础</vt:lpstr>
      <vt:lpstr>3.2.1 Chise组合逻辑器件设计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3.2.2 Chisel时序逻辑器件设计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Ashenden Designs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...</dc:title>
  <dc:creator>Peter Ashenden</dc:creator>
  <cp:lastModifiedBy>luo</cp:lastModifiedBy>
  <cp:revision>129</cp:revision>
  <dcterms:created xsi:type="dcterms:W3CDTF">2018-08-21T07:05:32Z</dcterms:created>
  <dcterms:modified xsi:type="dcterms:W3CDTF">2023-08-23T04:12:34Z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