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1" r:id="rId2"/>
    <p:sldId id="290" r:id="rId3"/>
    <p:sldId id="270" r:id="rId4"/>
    <p:sldId id="278" r:id="rId5"/>
    <p:sldId id="321" r:id="rId6"/>
    <p:sldId id="281" r:id="rId7"/>
    <p:sldId id="322" r:id="rId8"/>
    <p:sldId id="326" r:id="rId9"/>
    <p:sldId id="324" r:id="rId10"/>
    <p:sldId id="327" r:id="rId11"/>
    <p:sldId id="331" r:id="rId12"/>
    <p:sldId id="325" r:id="rId13"/>
    <p:sldId id="328" r:id="rId14"/>
    <p:sldId id="330" r:id="rId15"/>
    <p:sldId id="329" r:id="rId16"/>
    <p:sldId id="323" r:id="rId17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697A06-0714-4DA1-A31A-ED4E51CB5629}">
          <p14:sldIdLst>
            <p14:sldId id="291"/>
            <p14:sldId id="290"/>
            <p14:sldId id="270"/>
            <p14:sldId id="278"/>
            <p14:sldId id="321"/>
            <p14:sldId id="281"/>
            <p14:sldId id="322"/>
            <p14:sldId id="326"/>
            <p14:sldId id="324"/>
          </p14:sldIdLst>
        </p14:section>
        <p14:section name="无标题节" id="{B4914765-E23C-48EE-B222-1BED4D014C22}">
          <p14:sldIdLst>
            <p14:sldId id="327"/>
            <p14:sldId id="331"/>
            <p14:sldId id="325"/>
            <p14:sldId id="328"/>
            <p14:sldId id="330"/>
            <p14:sldId id="329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0000"/>
    <a:srgbClr val="009900"/>
    <a:srgbClr val="008000"/>
    <a:srgbClr val="A47B38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0" autoAdjust="0"/>
    <p:restoredTop sz="59672" autoAdjust="0"/>
  </p:normalViewPr>
  <p:slideViewPr>
    <p:cSldViewPr snapToObjects="1">
      <p:cViewPr varScale="1">
        <p:scale>
          <a:sx n="68" d="100"/>
          <a:sy n="68" d="100"/>
        </p:scale>
        <p:origin x="2568" y="66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20 August, 2023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20 August, 2023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9896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6047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20 August,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2408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20 August, 2023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83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1763714" y="104775"/>
            <a:ext cx="64606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Introduction to</a:t>
            </a:r>
            <a:r>
              <a:rPr lang="zh-CN" altLang="en-US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RISC-V Instruction Set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9742E9-BDA5-DEC2-8866-615AC2A0365C}"/>
              </a:ext>
            </a:extLst>
          </p:cNvPr>
          <p:cNvSpPr txBox="1">
            <a:spLocks/>
          </p:cNvSpPr>
          <p:nvPr/>
        </p:nvSpPr>
        <p:spPr bwMode="auto">
          <a:xfrm>
            <a:off x="1979820" y="1556870"/>
            <a:ext cx="698448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3600" kern="0" dirty="0">
                <a:solidFill>
                  <a:srgbClr val="0070C0"/>
                </a:solidFill>
              </a:rPr>
              <a:t>RISC-V </a:t>
            </a:r>
            <a:r>
              <a:rPr lang="zh-CN" altLang="en-US" sz="3600" kern="0" dirty="0">
                <a:solidFill>
                  <a:srgbClr val="0070C0"/>
                </a:solidFill>
              </a:rPr>
              <a:t>指令集</a:t>
            </a:r>
            <a:endParaRPr lang="en-US" altLang="zh-CN" sz="3600" kern="0" dirty="0">
              <a:solidFill>
                <a:srgbClr val="0070C0"/>
              </a:solidFill>
            </a:endParaRPr>
          </a:p>
          <a:p>
            <a:endParaRPr lang="en-US" altLang="zh-CN" sz="3600" kern="0" dirty="0">
              <a:solidFill>
                <a:srgbClr val="0070C0"/>
              </a:solidFill>
            </a:endParaRPr>
          </a:p>
          <a:p>
            <a:endParaRPr lang="en-US" altLang="zh-CN" kern="0" dirty="0"/>
          </a:p>
          <a:p>
            <a:endParaRPr lang="en-US" altLang="zh-CN" kern="0" dirty="0"/>
          </a:p>
        </p:txBody>
      </p:sp>
      <p:sp>
        <p:nvSpPr>
          <p:cNvPr id="6" name="AutoShape 2" descr="RISC-V International">
            <a:extLst>
              <a:ext uri="{FF2B5EF4-FFF2-40B4-BE49-F238E27FC236}">
                <a16:creationId xmlns:a16="http://schemas.microsoft.com/office/drawing/2014/main" id="{DD9F2943-B831-AE6A-A6A3-4CAC390832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E63850-AF48-6644-5C18-8700CBA0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26" y="3713169"/>
            <a:ext cx="7031548" cy="1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5523B0-2518-DA04-EDDA-314A58CBC419}"/>
              </a:ext>
            </a:extLst>
          </p:cNvPr>
          <p:cNvSpPr txBox="1"/>
          <p:nvPr/>
        </p:nvSpPr>
        <p:spPr>
          <a:xfrm>
            <a:off x="1169950" y="1819623"/>
            <a:ext cx="4657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https://github.com/ucb-bar/riscv-mini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6F6EAC-4C80-92A9-CC4B-4FDB0B27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10" y="2356819"/>
            <a:ext cx="7164180" cy="39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5A351F-DC5C-EEF4-5CFE-902CB246A4E3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57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/>
              <a:t>RISC-V mini 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教学示例，</a:t>
            </a:r>
            <a:r>
              <a:rPr lang="en-US" altLang="zh-CN" sz="2000" kern="0" dirty="0"/>
              <a:t>RV32I)</a:t>
            </a:r>
          </a:p>
        </p:txBody>
      </p:sp>
    </p:spTree>
    <p:extLst>
      <p:ext uri="{BB962C8B-B14F-4D97-AF65-F5344CB8AC3E}">
        <p14:creationId xmlns:p14="http://schemas.microsoft.com/office/powerpoint/2010/main" val="7470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90D6A8-A8B5-4598-8B71-4BB063E2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20" y="3592972"/>
            <a:ext cx="3629025" cy="14001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CBE67BE-8FF2-CA88-2443-C309C6CB24FC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194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 err="1"/>
              <a:t>SiFive</a:t>
            </a:r>
            <a:endParaRPr lang="en-US" altLang="zh-CN" sz="2800" kern="0" dirty="0"/>
          </a:p>
          <a:p>
            <a:pPr lvl="1"/>
            <a:r>
              <a:rPr lang="en-US" altLang="zh-CN" sz="2400" kern="0" dirty="0"/>
              <a:t>UCB BAR</a:t>
            </a:r>
          </a:p>
          <a:p>
            <a:pPr lvl="1"/>
            <a:r>
              <a:rPr lang="zh-CN" altLang="en-US" sz="2400" kern="0" dirty="0"/>
              <a:t>商用</a:t>
            </a:r>
            <a:endParaRPr lang="en-US" altLang="zh-CN" sz="2400" kern="0" dirty="0"/>
          </a:p>
          <a:p>
            <a:pPr lvl="1"/>
            <a:r>
              <a:rPr lang="en-US" altLang="zh-CN" sz="2400" kern="0" dirty="0"/>
              <a:t>IP</a:t>
            </a:r>
            <a:r>
              <a:rPr lang="zh-CN" altLang="en-US" sz="2400" kern="0" dirty="0"/>
              <a:t>核</a:t>
            </a:r>
            <a:endParaRPr lang="en-US" altLang="zh-CN" sz="2400" kern="0" dirty="0"/>
          </a:p>
          <a:p>
            <a:pPr lvl="1"/>
            <a:endParaRPr lang="en-US" altLang="zh-CN" sz="2400" kern="0" dirty="0"/>
          </a:p>
          <a:p>
            <a:pPr lvl="1"/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14538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AAF54C1-EA3F-C180-F3F7-92468800E60C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43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/>
              <a:t>国内</a:t>
            </a:r>
            <a:r>
              <a:rPr lang="en-US" altLang="zh-CN" sz="2800" kern="0" dirty="0"/>
              <a:t>RISC-V</a:t>
            </a:r>
            <a:r>
              <a:rPr lang="zh-CN" altLang="en-US" sz="2800" kern="0" dirty="0"/>
              <a:t>处理器</a:t>
            </a:r>
            <a:endParaRPr lang="en-US" altLang="zh-CN" sz="2800" kern="0" dirty="0"/>
          </a:p>
          <a:p>
            <a:pPr lvl="1"/>
            <a:r>
              <a:rPr lang="zh-CN" altLang="en-US" sz="2400" kern="0" dirty="0"/>
              <a:t>香山</a:t>
            </a:r>
            <a:endParaRPr lang="en-US" altLang="zh-CN" sz="2400" kern="0" dirty="0"/>
          </a:p>
          <a:p>
            <a:pPr lvl="2"/>
            <a:r>
              <a:rPr lang="zh-CN" altLang="en-US" sz="2000" kern="0" dirty="0"/>
              <a:t>北京开源芯片研究院</a:t>
            </a:r>
            <a:endParaRPr lang="en-US" altLang="zh-CN" sz="2000" kern="0" dirty="0"/>
          </a:p>
          <a:p>
            <a:pPr lvl="2"/>
            <a:r>
              <a:rPr lang="zh-CN" altLang="en-US" sz="2000" kern="0" dirty="0"/>
              <a:t>开源 </a:t>
            </a:r>
            <a:r>
              <a:rPr lang="en-US" altLang="zh-CN" sz="2000" kern="0" dirty="0"/>
              <a:t>RISC-V </a:t>
            </a:r>
            <a:r>
              <a:rPr lang="zh-CN" altLang="en-US" sz="2000" kern="0" dirty="0"/>
              <a:t>处理器核</a:t>
            </a:r>
            <a:endParaRPr lang="en-US" altLang="zh-CN" sz="2000" kern="0" dirty="0"/>
          </a:p>
          <a:p>
            <a:pPr lvl="2"/>
            <a:r>
              <a:rPr lang="zh-CN" altLang="en-US" sz="2000" kern="0" dirty="0"/>
              <a:t>第一版架构 “雁栖湖”，第二版架构 “南湖”</a:t>
            </a:r>
            <a:endParaRPr lang="en-US" altLang="zh-CN" sz="2000" kern="0" dirty="0"/>
          </a:p>
          <a:p>
            <a:endParaRPr lang="en-US" altLang="zh-CN" sz="2000" kern="0" dirty="0"/>
          </a:p>
        </p:txBody>
      </p:sp>
      <p:pic>
        <p:nvPicPr>
          <p:cNvPr id="2052" name="Picture 4" descr="图片">
            <a:extLst>
              <a:ext uri="{FF2B5EF4-FFF2-40B4-BE49-F238E27FC236}">
                <a16:creationId xmlns:a16="http://schemas.microsoft.com/office/drawing/2014/main" id="{C9B63DE1-1819-0C86-929B-DD9910D7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15" y="3464385"/>
            <a:ext cx="3835294" cy="25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0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开源蜂鸟E203">
            <a:extLst>
              <a:ext uri="{FF2B5EF4-FFF2-40B4-BE49-F238E27FC236}">
                <a16:creationId xmlns:a16="http://schemas.microsoft.com/office/drawing/2014/main" id="{9018F300-ED90-186D-55BB-2A77CAC1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0" y="908825"/>
            <a:ext cx="2088145" cy="20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F73B7C-2994-E422-27D3-9848A82E6531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18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蜂鸟（</a:t>
            </a:r>
            <a:r>
              <a:rPr lang="en-US" altLang="zh-CN" sz="2400" kern="0" dirty="0"/>
              <a:t>Humming Bird</a:t>
            </a:r>
            <a:r>
              <a:rPr lang="zh-CN" altLang="en-US" sz="2400" kern="0" dirty="0"/>
              <a:t>）</a:t>
            </a:r>
            <a:r>
              <a:rPr lang="en-US" altLang="zh-CN" sz="2400" kern="0" dirty="0"/>
              <a:t>E203</a:t>
            </a:r>
          </a:p>
          <a:p>
            <a:pPr lvl="2"/>
            <a:r>
              <a:rPr lang="zh-CN" altLang="en-US" sz="2000" kern="0" dirty="0"/>
              <a:t>开源</a:t>
            </a:r>
            <a:endParaRPr lang="en-US" altLang="zh-CN" sz="2000" kern="0" dirty="0"/>
          </a:p>
          <a:p>
            <a:pPr lvl="2"/>
            <a:r>
              <a:rPr lang="en-US" altLang="zh-CN" sz="2000" kern="0" dirty="0"/>
              <a:t>Verilog</a:t>
            </a:r>
            <a:r>
              <a:rPr lang="zh-CN" altLang="en-US" sz="2000" kern="0" dirty="0"/>
              <a:t>设计</a:t>
            </a:r>
            <a:endParaRPr lang="en-US" altLang="zh-CN" sz="2000" kern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956C0A-C60D-1699-E6AC-99E44FB9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85" y="3184656"/>
            <a:ext cx="3887077" cy="23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7AAF54C1-EA3F-C180-F3F7-92468800E60C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439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玄铁 </a:t>
            </a:r>
            <a:r>
              <a:rPr lang="en-US" altLang="zh-CN" sz="2400" kern="0" dirty="0"/>
              <a:t>C906 </a:t>
            </a:r>
          </a:p>
          <a:p>
            <a:pPr lvl="2"/>
            <a:r>
              <a:rPr lang="zh-CN" altLang="en-US" sz="2000" kern="0" dirty="0"/>
              <a:t>阿里巴巴平头哥</a:t>
            </a:r>
            <a:r>
              <a:rPr lang="en-US" altLang="zh-CN" sz="2000" kern="0" dirty="0"/>
              <a:t>T-HEAD</a:t>
            </a:r>
            <a:r>
              <a:rPr lang="zh-CN" altLang="en-US" sz="2000" kern="0" dirty="0"/>
              <a:t>半导体有限公司</a:t>
            </a:r>
            <a:endParaRPr lang="en-US" altLang="zh-CN" sz="2000" kern="0" dirty="0"/>
          </a:p>
          <a:p>
            <a:pPr lvl="2"/>
            <a:r>
              <a:rPr lang="zh-CN" altLang="en-US" sz="2000" kern="0" dirty="0"/>
              <a:t>低成本 </a:t>
            </a:r>
            <a:r>
              <a:rPr lang="en-US" altLang="zh-CN" sz="2000" kern="0" dirty="0"/>
              <a:t>64 </a:t>
            </a:r>
            <a:r>
              <a:rPr lang="zh-CN" altLang="en-US" sz="2000" kern="0" dirty="0"/>
              <a:t>位 </a:t>
            </a:r>
            <a:r>
              <a:rPr lang="en-US" altLang="zh-CN" sz="2000" kern="0" dirty="0"/>
              <a:t>RISC-V </a:t>
            </a:r>
            <a:r>
              <a:rPr lang="zh-CN" altLang="en-US" sz="2000" kern="0" dirty="0"/>
              <a:t>架构处理器核</a:t>
            </a:r>
            <a:endParaRPr lang="en-US" altLang="zh-CN" sz="2000" kern="0" dirty="0"/>
          </a:p>
          <a:p>
            <a:pPr lvl="2"/>
            <a:endParaRPr lang="en-US" altLang="zh-CN" sz="2000" kern="0" dirty="0"/>
          </a:p>
          <a:p>
            <a:endParaRPr lang="en-US" altLang="zh-CN" sz="20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80DB7-A510-C2FE-D026-A59B0023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42" y="3346853"/>
            <a:ext cx="5931115" cy="24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B293DA-8167-CFB2-FCEC-CF2B9B7D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5" y="2636945"/>
            <a:ext cx="6048420" cy="3570648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E9C325-5648-1BB7-A314-D248F814AEDD}"/>
              </a:ext>
            </a:extLst>
          </p:cNvPr>
          <p:cNvSpPr txBox="1">
            <a:spLocks/>
          </p:cNvSpPr>
          <p:nvPr/>
        </p:nvSpPr>
        <p:spPr bwMode="auto">
          <a:xfrm>
            <a:off x="585419" y="1124841"/>
            <a:ext cx="8271510" cy="18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2400" kern="0" dirty="0"/>
              <a:t>勘智</a:t>
            </a:r>
            <a:r>
              <a:rPr lang="en-US" altLang="zh-CN" sz="2400" kern="0" dirty="0"/>
              <a:t>K210</a:t>
            </a:r>
          </a:p>
          <a:p>
            <a:pPr lvl="2"/>
            <a:r>
              <a:rPr lang="zh-CN" altLang="en-US" sz="2000" kern="0" dirty="0"/>
              <a:t>边缘智慧计算芯片 </a:t>
            </a:r>
            <a:r>
              <a:rPr lang="en-US" altLang="zh-CN" sz="2000" kern="0" dirty="0" err="1"/>
              <a:t>AIoT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220243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7F089D-A8C2-7129-BCA1-D440D152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0" y="1844890"/>
            <a:ext cx="4046606" cy="450907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43A60E4-AA34-67F7-4497-9DE14B72B263}"/>
              </a:ext>
            </a:extLst>
          </p:cNvPr>
          <p:cNvSpPr txBox="1">
            <a:spLocks/>
          </p:cNvSpPr>
          <p:nvPr/>
        </p:nvSpPr>
        <p:spPr>
          <a:xfrm>
            <a:off x="684530" y="146052"/>
            <a:ext cx="8260080" cy="7626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</a:pPr>
            <a:r>
              <a:rPr lang="en-US" altLang="zh-CN" kern="0" dirty="0"/>
              <a:t>1.3 RISC-V </a:t>
            </a:r>
            <a:r>
              <a:rPr lang="zh-CN" altLang="en-US" kern="0" dirty="0"/>
              <a:t>学习文档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E7D8AB-34E9-3C75-72DF-0CBE2D4A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7" y="1628874"/>
            <a:ext cx="3394867" cy="47970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FEB18D-1E0B-6A41-2CEE-EAD36DFF19D8}"/>
              </a:ext>
            </a:extLst>
          </p:cNvPr>
          <p:cNvSpPr txBox="1"/>
          <p:nvPr/>
        </p:nvSpPr>
        <p:spPr>
          <a:xfrm>
            <a:off x="4065151" y="978408"/>
            <a:ext cx="4323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http://riscvbook.com/chinese/RISC-V-Reader-Chinese-v2p1.pdf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A52A21-760C-7E49-DEAC-B5760E981983}"/>
              </a:ext>
            </a:extLst>
          </p:cNvPr>
          <p:cNvSpPr txBox="1"/>
          <p:nvPr/>
        </p:nvSpPr>
        <p:spPr>
          <a:xfrm>
            <a:off x="530457" y="1074306"/>
            <a:ext cx="2160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http://riscvbook.com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0A21CA-02A5-3CD8-82D6-7F7B58EF9E78}"/>
              </a:ext>
            </a:extLst>
          </p:cNvPr>
          <p:cNvSpPr txBox="1"/>
          <p:nvPr/>
        </p:nvSpPr>
        <p:spPr>
          <a:xfrm>
            <a:off x="3241770" y="3140980"/>
            <a:ext cx="1955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Authored by </a:t>
            </a: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David Patterson, </a:t>
            </a:r>
          </a:p>
          <a:p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Andrew Waterman</a:t>
            </a:r>
            <a:b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Edition: 1st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504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9742E9-BDA5-DEC2-8866-615AC2A0365C}"/>
              </a:ext>
            </a:extLst>
          </p:cNvPr>
          <p:cNvSpPr txBox="1">
            <a:spLocks/>
          </p:cNvSpPr>
          <p:nvPr/>
        </p:nvSpPr>
        <p:spPr bwMode="auto">
          <a:xfrm>
            <a:off x="1979820" y="1556870"/>
            <a:ext cx="698448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kern="0" dirty="0"/>
          </a:p>
          <a:p>
            <a:r>
              <a:rPr lang="zh-CN" altLang="en-US" sz="2800" kern="0" dirty="0"/>
              <a:t>目标</a:t>
            </a:r>
            <a:endParaRPr lang="en-US" altLang="zh-CN" sz="2800" kern="0" dirty="0"/>
          </a:p>
          <a:p>
            <a:endParaRPr lang="en-US" altLang="zh-CN" sz="2800" kern="0" dirty="0"/>
          </a:p>
          <a:p>
            <a:r>
              <a:rPr lang="en-US" altLang="zh-CN" sz="2800" kern="0" dirty="0"/>
              <a:t>	</a:t>
            </a:r>
            <a:r>
              <a:rPr lang="zh-CN" altLang="en-US" sz="2800" kern="0" dirty="0"/>
              <a:t>初步了解</a:t>
            </a:r>
            <a:r>
              <a:rPr lang="en-US" altLang="zh-CN" sz="2800" kern="0" dirty="0"/>
              <a:t>RISC-V</a:t>
            </a:r>
            <a:r>
              <a:rPr lang="zh-CN" altLang="en-US" sz="2800" kern="0" dirty="0"/>
              <a:t>指令集</a:t>
            </a:r>
            <a:endParaRPr lang="en-US" altLang="zh-CN" sz="2800" kern="0" dirty="0"/>
          </a:p>
          <a:p>
            <a:r>
              <a:rPr lang="en-US" altLang="zh-CN" sz="2800" kern="0" dirty="0"/>
              <a:t>		RISC-V</a:t>
            </a:r>
            <a:r>
              <a:rPr lang="zh-CN" altLang="en-US" sz="2800" kern="0" dirty="0"/>
              <a:t>汇编程序设计</a:t>
            </a:r>
            <a:endParaRPr lang="en-US" altLang="zh-CN" sz="2800" kern="0" dirty="0"/>
          </a:p>
          <a:p>
            <a:r>
              <a:rPr lang="en-US" altLang="zh-CN" sz="2800" kern="0" dirty="0"/>
              <a:t>		RISC-V</a:t>
            </a:r>
            <a:r>
              <a:rPr lang="zh-CN" altLang="en-US" sz="2800" kern="0" dirty="0"/>
              <a:t>处理器设计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319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1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3600986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RISC-V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2023-08-11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F951-C67D-1473-5F7B-9C2C2CA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RISC-V</a:t>
            </a:r>
            <a:r>
              <a:rPr lang="zh-CN" altLang="en-US" dirty="0"/>
              <a:t>指令集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D1B99-6228-5171-C440-896D08CA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0" y="1125857"/>
            <a:ext cx="8640600" cy="5112385"/>
          </a:xfrm>
        </p:spPr>
        <p:txBody>
          <a:bodyPr/>
          <a:lstStyle/>
          <a:p>
            <a:pPr lvl="1"/>
            <a:r>
              <a:rPr lang="en-US" altLang="zh-CN" sz="2400" dirty="0"/>
              <a:t>2010</a:t>
            </a:r>
            <a:r>
              <a:rPr lang="zh-CN" altLang="en-US" sz="2400" dirty="0"/>
              <a:t>年始于加州大学伯克利分校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基于精简指令集（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）原则的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开源</a:t>
            </a:r>
            <a:r>
              <a:rPr lang="zh-CN" altLang="en-US" sz="2400" dirty="0"/>
              <a:t>指令集架构（</a:t>
            </a:r>
            <a:r>
              <a:rPr lang="en-US" altLang="zh-CN" sz="2400" dirty="0"/>
              <a:t>ISA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模块化</a:t>
            </a:r>
            <a:r>
              <a:rPr lang="en-US" altLang="zh-CN" sz="2400" dirty="0"/>
              <a:t> vs. </a:t>
            </a:r>
            <a:r>
              <a:rPr lang="zh-CN" altLang="en-US" sz="2400" dirty="0"/>
              <a:t>增量型</a:t>
            </a:r>
            <a:endParaRPr lang="en-US" altLang="zh-CN" sz="2400" dirty="0"/>
          </a:p>
          <a:p>
            <a:pPr lvl="2"/>
            <a:r>
              <a:rPr lang="en-US" altLang="zh-CN" dirty="0"/>
              <a:t>RV32I</a:t>
            </a:r>
            <a:r>
              <a:rPr lang="zh-CN" altLang="en-US" dirty="0"/>
              <a:t>、</a:t>
            </a:r>
            <a:r>
              <a:rPr lang="en-US" altLang="zh-CN" dirty="0"/>
              <a:t>RV32M</a:t>
            </a:r>
            <a:r>
              <a:rPr lang="zh-CN" altLang="en-US" dirty="0"/>
              <a:t>、</a:t>
            </a:r>
            <a:r>
              <a:rPr lang="en-US" altLang="zh-CN" dirty="0"/>
              <a:t>RV32F</a:t>
            </a:r>
            <a:r>
              <a:rPr lang="zh-CN" altLang="en-US" dirty="0"/>
              <a:t>、</a:t>
            </a:r>
            <a:r>
              <a:rPr lang="en-US" altLang="zh-CN" dirty="0"/>
              <a:t>RV32D…</a:t>
            </a:r>
          </a:p>
          <a:p>
            <a:pPr lvl="2"/>
            <a:r>
              <a:rPr lang="zh-CN" altLang="en-US" dirty="0"/>
              <a:t>适用于嵌入式、桌面电脑、服务器各种规模的处理器</a:t>
            </a:r>
            <a:endParaRPr lang="en-US" altLang="zh-CN" dirty="0"/>
          </a:p>
          <a:p>
            <a:pPr lvl="1"/>
            <a:r>
              <a:rPr lang="zh-CN" altLang="en-US" sz="2400" dirty="0"/>
              <a:t>可定制扩展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RISC-V</a:t>
            </a:r>
            <a:r>
              <a:rPr lang="zh-CN" altLang="en-US" sz="2400" dirty="0"/>
              <a:t>官方网站：	</a:t>
            </a:r>
            <a:r>
              <a:rPr lang="en-US" altLang="zh-CN" sz="2400" dirty="0"/>
              <a:t>https://riscv.org/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2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315F06-EC26-8BE3-8AED-B049860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5" y="1124840"/>
            <a:ext cx="6264435" cy="5155191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5091B79-1C4F-2034-09B3-6CFC198FE211}"/>
              </a:ext>
            </a:extLst>
          </p:cNvPr>
          <p:cNvSpPr txBox="1">
            <a:spLocks/>
          </p:cNvSpPr>
          <p:nvPr/>
        </p:nvSpPr>
        <p:spPr>
          <a:xfrm>
            <a:off x="611724" y="332785"/>
            <a:ext cx="4176291" cy="6480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RISC-V </a:t>
            </a:r>
            <a:r>
              <a:rPr lang="zh-CN" altLang="en-US" kern="0" dirty="0"/>
              <a:t>基金会成员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373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86AEA-D8DE-3F22-3CF4-FA606CFF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4" y="332785"/>
            <a:ext cx="4176291" cy="648045"/>
          </a:xfrm>
        </p:spPr>
        <p:txBody>
          <a:bodyPr/>
          <a:lstStyle/>
          <a:p>
            <a:r>
              <a:rPr lang="en-US" altLang="zh-CN" dirty="0"/>
              <a:t>RISC-V </a:t>
            </a:r>
            <a:r>
              <a:rPr lang="zh-CN" altLang="en-US" dirty="0"/>
              <a:t>规范文档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2443A0-EFF8-5ACA-B498-42039F2C2C6B}"/>
              </a:ext>
            </a:extLst>
          </p:cNvPr>
          <p:cNvSpPr txBox="1">
            <a:spLocks/>
          </p:cNvSpPr>
          <p:nvPr/>
        </p:nvSpPr>
        <p:spPr bwMode="auto">
          <a:xfrm>
            <a:off x="611724" y="1124840"/>
            <a:ext cx="8271510" cy="506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/>
              <a:t>ISA Specifications</a:t>
            </a:r>
          </a:p>
          <a:p>
            <a:pPr lvl="1"/>
            <a:r>
              <a:rPr lang="en-US" altLang="zh-CN" sz="2000" kern="0" dirty="0"/>
              <a:t>The RISC-V Instruction Set Manual Volume I: Unprivileged ISA</a:t>
            </a:r>
          </a:p>
          <a:p>
            <a:pPr lvl="1"/>
            <a:r>
              <a:rPr lang="en-US" altLang="zh-CN" sz="2000" kern="0" dirty="0"/>
              <a:t>The RISC-V Instruction Set Manual Volume II: Privileged ISA</a:t>
            </a:r>
          </a:p>
          <a:p>
            <a:r>
              <a:rPr lang="en-US" altLang="zh-CN" sz="2800" kern="0" dirty="0"/>
              <a:t>Non-ISA Specifications</a:t>
            </a:r>
          </a:p>
          <a:p>
            <a:pPr lvl="1"/>
            <a:r>
              <a:rPr lang="en-US" altLang="zh-CN" sz="2000" kern="0" dirty="0"/>
              <a:t>Efficient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Trace</a:t>
            </a:r>
            <a:r>
              <a:rPr lang="en-US" altLang="zh-CN" sz="2000" kern="0" dirty="0"/>
              <a:t> for RISC-V</a:t>
            </a:r>
          </a:p>
          <a:p>
            <a:pPr lvl="1"/>
            <a:r>
              <a:rPr lang="en-US" altLang="zh-CN" sz="2000" kern="0" dirty="0"/>
              <a:t>RISC-V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ABIs</a:t>
            </a:r>
            <a:r>
              <a:rPr lang="en-US" altLang="zh-CN" sz="2000" kern="0" dirty="0"/>
              <a:t> Specification</a:t>
            </a:r>
          </a:p>
          <a:p>
            <a:pPr lvl="1"/>
            <a:r>
              <a:rPr lang="en-US" altLang="zh-CN" sz="2000" kern="0" dirty="0"/>
              <a:t>RISC-V Advanced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</a:t>
            </a:r>
            <a:r>
              <a:rPr lang="en-US" altLang="zh-CN" sz="2000" kern="0" dirty="0"/>
              <a:t> Architecture</a:t>
            </a:r>
          </a:p>
          <a:p>
            <a:pPr lvl="1"/>
            <a:r>
              <a:rPr lang="en-US" altLang="zh-CN" sz="2000" kern="0" dirty="0"/>
              <a:t>RISC-V External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Debug</a:t>
            </a:r>
            <a:r>
              <a:rPr lang="en-US" altLang="zh-CN" sz="2000" kern="0" dirty="0"/>
              <a:t> Support</a:t>
            </a:r>
          </a:p>
          <a:p>
            <a:pPr lvl="1"/>
            <a:r>
              <a:rPr lang="en-US" altLang="zh-CN" sz="2000" kern="0" dirty="0"/>
              <a:t>RISC-V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IOMMU</a:t>
            </a:r>
            <a:r>
              <a:rPr lang="en-US" altLang="zh-CN" sz="2000" kern="0" dirty="0"/>
              <a:t> Architecture Specification</a:t>
            </a:r>
          </a:p>
          <a:p>
            <a:pPr lvl="1"/>
            <a:r>
              <a:rPr lang="en-US" altLang="zh-CN" sz="2000" kern="0" dirty="0"/>
              <a:t>RISC-V Platform-Level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Controller </a:t>
            </a:r>
            <a:r>
              <a:rPr lang="en-US" altLang="zh-CN" sz="2000" kern="0" dirty="0"/>
              <a:t>Specification</a:t>
            </a:r>
          </a:p>
          <a:p>
            <a:pPr lvl="1"/>
            <a:r>
              <a:rPr lang="en-US" altLang="zh-CN" sz="2000" kern="0" dirty="0"/>
              <a:t>RISC-V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Supervisor Binary Interface </a:t>
            </a:r>
            <a:r>
              <a:rPr lang="en-US" altLang="zh-CN" sz="2000" kern="0" dirty="0"/>
              <a:t>Specification</a:t>
            </a:r>
          </a:p>
          <a:p>
            <a:pPr lvl="1"/>
            <a:r>
              <a:rPr lang="en-US" altLang="zh-CN" sz="2000" kern="0" dirty="0"/>
              <a:t>RISC-V </a:t>
            </a:r>
            <a:r>
              <a:rPr lang="en-US" altLang="zh-CN" sz="20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UEFI</a:t>
            </a:r>
            <a:r>
              <a:rPr lang="en-US" altLang="zh-CN" sz="2000" kern="0" dirty="0"/>
              <a:t> Protocol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2792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085EF7-BC02-56FE-3DF5-0AE10DF2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5" y="2492935"/>
            <a:ext cx="7884230" cy="147032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82FFFA-EA7E-CDBE-6A0B-490112F2EA33}"/>
              </a:ext>
            </a:extLst>
          </p:cNvPr>
          <p:cNvSpPr txBox="1">
            <a:spLocks/>
          </p:cNvSpPr>
          <p:nvPr/>
        </p:nvSpPr>
        <p:spPr bwMode="auto">
          <a:xfrm>
            <a:off x="611724" y="1124841"/>
            <a:ext cx="8271510" cy="57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/>
              <a:t>ISA</a:t>
            </a:r>
            <a:r>
              <a:rPr lang="zh-CN" altLang="en-US" sz="2800" kern="0" dirty="0"/>
              <a:t>手册文档规模对比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6624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9077-CB77-6849-C904-2B8A41A7EA40}"/>
              </a:ext>
            </a:extLst>
          </p:cNvPr>
          <p:cNvSpPr txBox="1">
            <a:spLocks/>
          </p:cNvSpPr>
          <p:nvPr/>
        </p:nvSpPr>
        <p:spPr>
          <a:xfrm>
            <a:off x="684530" y="146052"/>
            <a:ext cx="8260080" cy="76263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</a:pPr>
            <a:r>
              <a:rPr lang="en-US" altLang="zh-CN" kern="0" dirty="0"/>
              <a:t>1.2 RISC-V</a:t>
            </a:r>
            <a:r>
              <a:rPr lang="zh-CN" altLang="en-US" kern="0" dirty="0"/>
              <a:t>处理器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35365-76AF-D313-07FC-5A525A2C0FF1}"/>
              </a:ext>
            </a:extLst>
          </p:cNvPr>
          <p:cNvSpPr txBox="1"/>
          <p:nvPr/>
        </p:nvSpPr>
        <p:spPr>
          <a:xfrm>
            <a:off x="3332335" y="2230486"/>
            <a:ext cx="575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https://bar.eecs.berkeley.edu/projects/boom.html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B057105-6E3B-2DD4-A05D-581B419FBC3E}"/>
              </a:ext>
            </a:extLst>
          </p:cNvPr>
          <p:cNvSpPr txBox="1">
            <a:spLocks/>
          </p:cNvSpPr>
          <p:nvPr/>
        </p:nvSpPr>
        <p:spPr bwMode="auto">
          <a:xfrm>
            <a:off x="611724" y="1124841"/>
            <a:ext cx="8271510" cy="103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/>
              <a:t>BOOM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Berkeley Out-of-Order Machine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/>
            <a:r>
              <a:rPr lang="en-US" altLang="zh-CN" sz="2400" kern="0" dirty="0"/>
              <a:t>Chisel</a:t>
            </a:r>
            <a:r>
              <a:rPr lang="zh-CN" altLang="en-US" sz="2400" kern="0" dirty="0"/>
              <a:t>核</a:t>
            </a:r>
            <a:endParaRPr lang="en-US" altLang="zh-CN" sz="2400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22725-BD1B-511E-A9AD-6D07DEDE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95" y="2636945"/>
            <a:ext cx="5551706" cy="36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17161F-AB93-E6C2-7178-376E9F7A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00" y="2204915"/>
            <a:ext cx="5551273" cy="4198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E35365-76AF-D313-07FC-5A525A2C0FF1}"/>
              </a:ext>
            </a:extLst>
          </p:cNvPr>
          <p:cNvSpPr txBox="1"/>
          <p:nvPr/>
        </p:nvSpPr>
        <p:spPr>
          <a:xfrm>
            <a:off x="3404340" y="1798456"/>
            <a:ext cx="575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https://bar.eecs.berkeley.edu/projects/rocket_chip.html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B057105-6E3B-2DD4-A05D-581B419FBC3E}"/>
              </a:ext>
            </a:extLst>
          </p:cNvPr>
          <p:cNvSpPr txBox="1">
            <a:spLocks/>
          </p:cNvSpPr>
          <p:nvPr/>
        </p:nvSpPr>
        <p:spPr bwMode="auto">
          <a:xfrm>
            <a:off x="611724" y="1124840"/>
            <a:ext cx="8271510" cy="115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kern="0" dirty="0"/>
              <a:t>Rocket Chip 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Rocket Chip Generator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/>
            <a:r>
              <a:rPr lang="en-US" altLang="zh-CN" sz="2400" kern="0" dirty="0"/>
              <a:t>Chisel</a:t>
            </a:r>
            <a:r>
              <a:rPr lang="zh-CN" altLang="en-US" sz="2400" kern="0" dirty="0"/>
              <a:t>核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889510243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Pages>44</Pages>
  <Words>333</Words>
  <Characters>0</Characters>
  <Application>Microsoft Office PowerPoint</Application>
  <DocSecurity>0</DocSecurity>
  <PresentationFormat>全屏显示(4:3)</PresentationFormat>
  <Lines>0</Lines>
  <Paragraphs>82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Arial</vt:lpstr>
      <vt:lpstr>Arial Black</vt:lpstr>
      <vt:lpstr>Corbel</vt:lpstr>
      <vt:lpstr>Times New Roman</vt:lpstr>
      <vt:lpstr>Verdana</vt:lpstr>
      <vt:lpstr>Wingdings</vt:lpstr>
      <vt:lpstr>cod4e</vt:lpstr>
      <vt:lpstr>PowerPoint 演示文稿</vt:lpstr>
      <vt:lpstr>PowerPoint 演示文稿</vt:lpstr>
      <vt:lpstr>Chapter 1</vt:lpstr>
      <vt:lpstr>1.1 RISC-V指令集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100</cp:revision>
  <dcterms:created xsi:type="dcterms:W3CDTF">2018-08-21T07:05:32Z</dcterms:created>
  <dcterms:modified xsi:type="dcterms:W3CDTF">2023-08-20T15:19:22Z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