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0" r:id="rId2"/>
    <p:sldId id="278" r:id="rId3"/>
    <p:sldId id="335" r:id="rId4"/>
    <p:sldId id="342" r:id="rId5"/>
    <p:sldId id="344" r:id="rId6"/>
    <p:sldId id="345" r:id="rId7"/>
    <p:sldId id="343" r:id="rId8"/>
    <p:sldId id="332" r:id="rId9"/>
    <p:sldId id="350" r:id="rId10"/>
    <p:sldId id="351" r:id="rId11"/>
    <p:sldId id="352" r:id="rId12"/>
    <p:sldId id="333" r:id="rId13"/>
    <p:sldId id="359" r:id="rId14"/>
    <p:sldId id="355" r:id="rId15"/>
    <p:sldId id="336" r:id="rId16"/>
    <p:sldId id="357" r:id="rId17"/>
    <p:sldId id="360" r:id="rId18"/>
    <p:sldId id="358" r:id="rId19"/>
    <p:sldId id="361" r:id="rId20"/>
    <p:sldId id="356" r:id="rId21"/>
    <p:sldId id="362" r:id="rId22"/>
    <p:sldId id="340" r:id="rId23"/>
    <p:sldId id="353" r:id="rId24"/>
    <p:sldId id="354" r:id="rId25"/>
    <p:sldId id="364" r:id="rId26"/>
    <p:sldId id="365" r:id="rId27"/>
    <p:sldId id="366" r:id="rId28"/>
    <p:sldId id="367" r:id="rId29"/>
    <p:sldId id="363" r:id="rId30"/>
    <p:sldId id="334" r:id="rId31"/>
  </p:sldIdLst>
  <p:sldSz cx="9144000" cy="6858000" type="screen4x3"/>
  <p:notesSz cx="7099300" cy="10234613"/>
  <p:defaultTextStyle>
    <a:defPPr>
      <a:defRPr lang="en-AU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3697A06-0714-4DA1-A31A-ED4E51CB5629}">
          <p14:sldIdLst>
            <p14:sldId id="270"/>
            <p14:sldId id="278"/>
            <p14:sldId id="335"/>
            <p14:sldId id="342"/>
            <p14:sldId id="344"/>
            <p14:sldId id="345"/>
            <p14:sldId id="343"/>
            <p14:sldId id="332"/>
            <p14:sldId id="350"/>
            <p14:sldId id="351"/>
            <p14:sldId id="352"/>
            <p14:sldId id="333"/>
            <p14:sldId id="359"/>
            <p14:sldId id="355"/>
            <p14:sldId id="336"/>
            <p14:sldId id="357"/>
            <p14:sldId id="360"/>
            <p14:sldId id="358"/>
            <p14:sldId id="361"/>
            <p14:sldId id="356"/>
            <p14:sldId id="362"/>
            <p14:sldId id="340"/>
            <p14:sldId id="353"/>
            <p14:sldId id="354"/>
            <p14:sldId id="364"/>
            <p14:sldId id="365"/>
            <p14:sldId id="366"/>
            <p14:sldId id="367"/>
            <p14:sldId id="363"/>
            <p14:sldId id="334"/>
          </p14:sldIdLst>
        </p14:section>
        <p14:section name="无标题节" id="{B4914765-E23C-48EE-B222-1BED4D014C2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66FF66"/>
    <a:srgbClr val="CCFFFF"/>
    <a:srgbClr val="009900"/>
    <a:srgbClr val="008000"/>
    <a:srgbClr val="A47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0" autoAdjust="0"/>
    <p:restoredTop sz="87456" autoAdjust="0"/>
  </p:normalViewPr>
  <p:slideViewPr>
    <p:cSldViewPr snapToObjects="1">
      <p:cViewPr varScale="1">
        <p:scale>
          <a:sx n="100" d="100"/>
          <a:sy n="100" d="100"/>
        </p:scale>
        <p:origin x="1638" y="78"/>
      </p:cViewPr>
      <p:guideLst>
        <p:guide orient="horz" pos="215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11856"/>
    </p:cViewPr>
  </p:sorterViewPr>
  <p:notesViewPr>
    <p:cSldViewPr snapToObjects="1">
      <p:cViewPr varScale="1">
        <p:scale>
          <a:sx n="85" d="100"/>
          <a:sy n="85" d="100"/>
        </p:scale>
        <p:origin x="4195" y="53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fld id="{B8DD1BC6-AC36-4FF9-8238-2532DC363B4C}" type="datetime3">
              <a:rPr lang="en-AU" altLang="zh-CN"/>
              <a:pPr/>
              <a:t>22 August, 2023</a:t>
            </a:fld>
            <a:endParaRPr lang="en-AU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F8BAB52-17FC-40D7-B5CE-8C5AAF8E55AD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98834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fld id="{4258AB47-D1CA-4C9D-800D-3A82B0415FE5}" type="datetime3">
              <a:rPr lang="en-AU" altLang="zh-CN"/>
              <a:pPr/>
              <a:t>22 August, 2023</a:t>
            </a:fld>
            <a:endParaRPr lang="en-AU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/>
              <a:t>Click to edit Master text styles</a:t>
            </a:r>
          </a:p>
          <a:p>
            <a:pPr lvl="1"/>
            <a:r>
              <a:rPr lang="en-AU" altLang="zh-CN"/>
              <a:t>Second level</a:t>
            </a:r>
          </a:p>
          <a:p>
            <a:pPr lvl="2"/>
            <a:r>
              <a:rPr lang="en-AU" altLang="zh-CN"/>
              <a:t>Third level</a:t>
            </a:r>
          </a:p>
          <a:p>
            <a:pPr lvl="3"/>
            <a:r>
              <a:rPr lang="en-AU" altLang="zh-CN"/>
              <a:t>Fourth level</a:t>
            </a:r>
          </a:p>
          <a:p>
            <a:pPr lvl="4"/>
            <a:r>
              <a:rPr lang="en-AU" altLang="zh-CN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E34D9E6-C271-40BD-9C57-8EFB9F16196B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82091463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fld id="{6AA70883-DE0E-4D75-AC4D-6EFF43CDAC04}" type="datetime3">
              <a:rPr lang="en-AU" altLang="zh-CN" sz="1300" smtClean="0">
                <a:latin typeface="Times New Roman" panose="02020603050405020304" pitchFamily="18" charset="0"/>
              </a:rPr>
              <a:pPr defTabSz="914400"/>
              <a:t>22 August,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fld id="{DB60C33C-4351-412F-B9E3-E2D73C35702A}" type="slidenum">
              <a:rPr lang="en-AU" altLang="zh-CN" sz="1300" smtClean="0">
                <a:latin typeface="Times New Roman" panose="02020603050405020304" pitchFamily="18" charset="0"/>
              </a:rPr>
              <a:pPr defTabSz="914400"/>
              <a:t>1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4026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22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623431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22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15366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22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42408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Ecall</a:t>
            </a:r>
            <a:r>
              <a:rPr lang="zh-CN" altLang="en-US" dirty="0"/>
              <a:t>系统调用</a:t>
            </a:r>
            <a:endParaRPr lang="en-US" altLang="zh-CN" dirty="0"/>
          </a:p>
          <a:p>
            <a:r>
              <a:rPr lang="en-US" altLang="zh-CN" dirty="0" err="1"/>
              <a:t>Ebreak</a:t>
            </a:r>
            <a:r>
              <a:rPr lang="zh-CN" altLang="en-US" dirty="0"/>
              <a:t>类似</a:t>
            </a:r>
            <a:r>
              <a:rPr lang="en-US" altLang="zh-CN" dirty="0"/>
              <a:t>x86</a:t>
            </a:r>
            <a:r>
              <a:rPr lang="zh-CN" altLang="en-US" dirty="0"/>
              <a:t>的</a:t>
            </a:r>
            <a:r>
              <a:rPr lang="en-US" altLang="zh-CN" dirty="0"/>
              <a:t>int3</a:t>
            </a:r>
            <a:r>
              <a:rPr lang="zh-CN" altLang="en-US" dirty="0"/>
              <a:t>用于</a:t>
            </a:r>
            <a:r>
              <a:rPr lang="en-US" altLang="zh-CN" dirty="0"/>
              <a:t>debug</a:t>
            </a:r>
            <a:r>
              <a:rPr lang="zh-CN" altLang="en-US" dirty="0"/>
              <a:t>，临时替换某条指令形成断点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Fence</a:t>
            </a:r>
            <a:r>
              <a:rPr lang="zh-CN" altLang="en-US" dirty="0"/>
              <a:t>指令用于形成</a:t>
            </a:r>
            <a:r>
              <a:rPr lang="en-US" altLang="zh-CN" dirty="0"/>
              <a:t>Memory barrier</a:t>
            </a:r>
            <a:r>
              <a:rPr lang="zh-CN" altLang="en-US" dirty="0"/>
              <a:t>（内存屏障）保证内存序，内存访问的次序</a:t>
            </a:r>
            <a:endParaRPr lang="en-US" altLang="zh-CN" dirty="0"/>
          </a:p>
          <a:p>
            <a:r>
              <a:rPr lang="zh-CN" altLang="en-US" dirty="0"/>
              <a:t>内存栅栏，内存栅障，屏障指令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22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08203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用于</a:t>
            </a:r>
            <a:r>
              <a:rPr lang="en-US" altLang="zh-CN" dirty="0"/>
              <a:t>shift</a:t>
            </a:r>
            <a:r>
              <a:rPr lang="zh-CN" altLang="en-US" dirty="0"/>
              <a:t>指令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22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720648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22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23701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Tp</a:t>
            </a:r>
            <a:r>
              <a:rPr lang="zh-CN" altLang="en-US" dirty="0"/>
              <a:t>指向线程局部数据所在位置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22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69256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22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704947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现在把</a:t>
            </a:r>
            <a:r>
              <a:rPr lang="en-US" altLang="zh-CN" dirty="0" err="1"/>
              <a:t>fence.i</a:t>
            </a:r>
            <a:r>
              <a:rPr lang="zh-CN" altLang="en-US" dirty="0"/>
              <a:t>移到扩展指令集</a:t>
            </a:r>
            <a:r>
              <a:rPr lang="en-US" altLang="zh-CN" dirty="0" err="1"/>
              <a:t>Zifencei</a:t>
            </a:r>
            <a:r>
              <a:rPr lang="zh-CN" altLang="en-US" dirty="0"/>
              <a:t>，</a:t>
            </a:r>
            <a:r>
              <a:rPr lang="en-US" altLang="zh-CN" dirty="0"/>
              <a:t>ABI</a:t>
            </a:r>
            <a:r>
              <a:rPr lang="zh-CN" altLang="en-US" dirty="0"/>
              <a:t>也不再用该指令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Fence.i</a:t>
            </a:r>
            <a:r>
              <a:rPr lang="zh-CN" altLang="en-US" dirty="0"/>
              <a:t>由于</a:t>
            </a:r>
            <a:r>
              <a:rPr lang="en-US" altLang="zh-CN" dirty="0"/>
              <a:t>D$</a:t>
            </a:r>
            <a:r>
              <a:rPr lang="zh-CN" altLang="en-US" dirty="0"/>
              <a:t>和</a:t>
            </a:r>
            <a:r>
              <a:rPr lang="en-US" altLang="zh-CN" dirty="0"/>
              <a:t>I$</a:t>
            </a:r>
            <a:r>
              <a:rPr lang="zh-CN" altLang="en-US" dirty="0"/>
              <a:t>分离，指令可能通过</a:t>
            </a:r>
            <a:r>
              <a:rPr lang="en-US" altLang="zh-CN" dirty="0"/>
              <a:t>D$</a:t>
            </a:r>
            <a:r>
              <a:rPr lang="zh-CN" altLang="en-US" dirty="0"/>
              <a:t>修改而未能在</a:t>
            </a:r>
            <a:r>
              <a:rPr lang="en-US" altLang="zh-CN" dirty="0"/>
              <a:t>I$</a:t>
            </a:r>
            <a:r>
              <a:rPr lang="zh-CN" altLang="en-US" dirty="0"/>
              <a:t>中体现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一个带有一个线程的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CPU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可以将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fence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解码为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nop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对于有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I$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CPU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来说，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FENCE.I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一般可以采用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invalidate I$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来解决（当然这不是唯一的途径）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dirty="0" err="1"/>
              <a:t>fence.i</a:t>
            </a:r>
            <a:r>
              <a:rPr lang="zh-CN" altLang="en-US" dirty="0"/>
              <a:t>只能保证同一个</a:t>
            </a:r>
            <a:r>
              <a:rPr lang="en-US" altLang="zh-CN" dirty="0"/>
              <a:t>hart(</a:t>
            </a:r>
            <a:r>
              <a:rPr lang="zh-CN" altLang="en-US" dirty="0"/>
              <a:t>硬件线程）执行的指令流和数据流顺序，不能保证多个</a:t>
            </a:r>
            <a:r>
              <a:rPr lang="en-US" altLang="zh-CN" dirty="0"/>
              <a:t>hart</a:t>
            </a:r>
            <a:r>
              <a:rPr lang="zh-CN" altLang="en-US" dirty="0"/>
              <a:t>之间的指令流和数据流访问。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22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632595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fence</a:t>
            </a:r>
            <a:r>
              <a:rPr lang="zh-CN" altLang="en-US" dirty="0"/>
              <a:t>如果省略了参数</a:t>
            </a:r>
            <a:r>
              <a:rPr lang="en-US" altLang="zh-CN" dirty="0"/>
              <a:t>,</a:t>
            </a:r>
            <a:r>
              <a:rPr lang="zh-CN" altLang="en-US" dirty="0"/>
              <a:t>则表示 </a:t>
            </a:r>
            <a:r>
              <a:rPr lang="en-US" altLang="zh-CN" dirty="0"/>
              <a:t>fence </a:t>
            </a:r>
            <a:r>
              <a:rPr lang="en-US" altLang="zh-CN" dirty="0" err="1"/>
              <a:t>iorw</a:t>
            </a:r>
            <a:r>
              <a:rPr lang="en-US" altLang="zh-CN" dirty="0"/>
              <a:t>, </a:t>
            </a:r>
            <a:r>
              <a:rPr lang="en-US" altLang="zh-CN" dirty="0" err="1"/>
              <a:t>iorw</a:t>
            </a:r>
            <a:r>
              <a:rPr lang="en-US" altLang="zh-CN" dirty="0"/>
              <a:t>,</a:t>
            </a:r>
            <a:r>
              <a:rPr lang="zh-CN" altLang="en-US" dirty="0"/>
              <a:t>即对所有访存请求进行排序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22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0802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1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1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4" y="2708277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" name="Rectangle 38"/>
          <p:cNvSpPr>
            <a:spLocks noChangeArrowheads="1"/>
          </p:cNvSpPr>
          <p:nvPr userDrawn="1"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1" y="549277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 userDrawn="1"/>
        </p:nvSpPr>
        <p:spPr bwMode="auto">
          <a:xfrm>
            <a:off x="1763714" y="104775"/>
            <a:ext cx="64606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zh-CN" sz="3000" b="1" dirty="0">
                <a:solidFill>
                  <a:schemeClr val="bg1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Introduction to</a:t>
            </a:r>
            <a:r>
              <a:rPr lang="zh-CN" altLang="en-US" sz="3000" b="1" dirty="0">
                <a:solidFill>
                  <a:schemeClr val="bg1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000" b="1" dirty="0">
                <a:solidFill>
                  <a:schemeClr val="bg1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RISC-V Instruction Set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409826" y="1844675"/>
            <a:ext cx="5832475" cy="762000"/>
          </a:xfrm>
        </p:spPr>
        <p:txBody>
          <a:bodyPr anchor="t"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AU" noProof="1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409826" y="2924177"/>
            <a:ext cx="5832475" cy="57975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r>
              <a:rPr lang="en-AU" noProof="1"/>
              <a:t>Subtitle</a:t>
            </a:r>
          </a:p>
        </p:txBody>
      </p:sp>
      <p:sp>
        <p:nvSpPr>
          <p:cNvPr id="13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11725" y="6380161"/>
            <a:ext cx="8270875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  <p:pic>
        <p:nvPicPr>
          <p:cNvPr id="1026" name="Picture 2" descr="https://www1.szu.edu.cn/images/sz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334" y="44122"/>
            <a:ext cx="1851424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93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530" y="1125857"/>
            <a:ext cx="8271510" cy="511238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9298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481" y="146052"/>
            <a:ext cx="1538883" cy="609155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531" y="146052"/>
            <a:ext cx="6051550" cy="609155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74138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112385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386A2E91-1D24-4FC5-A723-5E2B6886F2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3755" y="6381752"/>
            <a:ext cx="8270875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/>
              <a:t>深圳大学    计算机与软件学院</a:t>
            </a:r>
            <a:r>
              <a:rPr lang="en-US" altLang="zh-CN" dirty="0"/>
              <a:t>	</a:t>
            </a:r>
            <a:r>
              <a:rPr lang="zh-CN" altLang="en-US" dirty="0"/>
              <a:t>罗秋明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06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30" y="4406901"/>
            <a:ext cx="7772400" cy="132343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30" y="2907030"/>
            <a:ext cx="7772400" cy="149987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012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531" y="1125855"/>
            <a:ext cx="405892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1" y="1125855"/>
            <a:ext cx="4059555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977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8515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432"/>
            <a:ext cx="404050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7"/>
            <a:ext cx="404050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432"/>
            <a:ext cx="404177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404177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736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743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63209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27214"/>
            <a:ext cx="3008630" cy="7078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130902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05" y="4967546"/>
            <a:ext cx="54864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05" y="5367657"/>
            <a:ext cx="5486400" cy="8045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142108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zh-CN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4214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dirty="0"/>
              <a:t>Click to edit Master text styles</a:t>
            </a:r>
          </a:p>
          <a:p>
            <a:pPr lvl="1"/>
            <a:r>
              <a:rPr lang="en-AU" altLang="zh-CN" dirty="0"/>
              <a:t>Second level</a:t>
            </a:r>
          </a:p>
          <a:p>
            <a:pPr lvl="2"/>
            <a:r>
              <a:rPr lang="en-AU" altLang="zh-CN" dirty="0"/>
              <a:t>Third level</a:t>
            </a:r>
          </a:p>
          <a:p>
            <a:pPr lvl="3"/>
            <a:r>
              <a:rPr lang="en-AU" altLang="zh-CN" dirty="0"/>
              <a:t>Fourth level</a:t>
            </a:r>
          </a:p>
          <a:p>
            <a:pPr lvl="4"/>
            <a:r>
              <a:rPr lang="en-AU" altLang="zh-CN" dirty="0"/>
              <a:t>Fifth level</a:t>
            </a:r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6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51" y="6407694"/>
            <a:ext cx="1589138" cy="306889"/>
          </a:xfrm>
          <a:prstGeom prst="rect">
            <a:avLst/>
          </a:prstGeom>
        </p:spPr>
      </p:pic>
      <p:pic>
        <p:nvPicPr>
          <p:cNvPr id="8" name="Picture 2" descr="https://www1.szu.edu.cn/images/szu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531" y="96046"/>
            <a:ext cx="1851424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szu.edu.cn/images/logo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84" y="46504"/>
            <a:ext cx="2249957" cy="66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9">
            <a:extLst>
              <a:ext uri="{FF2B5EF4-FFF2-40B4-BE49-F238E27FC236}">
                <a16:creationId xmlns:a16="http://schemas.microsoft.com/office/drawing/2014/main" id="{F96B9019-718C-418E-97D4-7F7CACADBB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3739" y="6381752"/>
            <a:ext cx="8270875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b="1" noProof="1">
                <a:ea typeface="宋体" panose="02010600030101010101" pitchFamily="2" charset="-122"/>
              </a:defRPr>
            </a:lvl1pPr>
          </a:lstStyle>
          <a:p>
            <a:pPr algn="l">
              <a:defRPr/>
            </a:pPr>
            <a:endParaRPr lang="en-US" altLang="zh-CN" dirty="0"/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FEF0D560-83E5-4BB9-A213-7BCE1E1A24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3755" y="6381752"/>
            <a:ext cx="8270875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/>
              <a:t>深圳大学    计算机与软件学院</a:t>
            </a:r>
            <a:r>
              <a:rPr lang="en-US" altLang="zh-CN" dirty="0"/>
              <a:t>	</a:t>
            </a:r>
            <a:r>
              <a:rPr lang="zh-CN" altLang="en-US" dirty="0"/>
              <a:t>罗秋明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09827" y="1844675"/>
            <a:ext cx="5832475" cy="76835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ea typeface="Gulim" panose="020B0600000101010101" pitchFamily="34" charset="-127"/>
              </a:rPr>
              <a:t>Chapter </a:t>
            </a:r>
            <a:r>
              <a:rPr lang="en-US" altLang="zh-CN" dirty="0">
                <a:solidFill>
                  <a:schemeClr val="tx1"/>
                </a:solidFill>
                <a:ea typeface="Gulim" panose="020B0600000101010101" pitchFamily="34" charset="-127"/>
              </a:rPr>
              <a:t>2</a:t>
            </a:r>
            <a:endParaRPr lang="ko-KR" altLang="en-US" dirty="0">
              <a:solidFill>
                <a:schemeClr val="tx1"/>
              </a:solidFill>
              <a:ea typeface="Gulim" panose="020B0600000101010101" pitchFamily="34" charset="-127"/>
            </a:endParaRPr>
          </a:p>
        </p:txBody>
      </p:sp>
      <p:sp>
        <p:nvSpPr>
          <p:cNvPr id="614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09827" y="2924177"/>
            <a:ext cx="5832475" cy="3600986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RV32I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>
              <a:spcBef>
                <a:spcPts val="800"/>
              </a:spcBef>
            </a:pP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RISC-V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基础整数指令集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800"/>
              </a:spcBef>
            </a:pP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800"/>
              </a:spcBef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800"/>
              </a:spcBef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>
              <a:spcBef>
                <a:spcPts val="800"/>
              </a:spcBef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罗秋明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>
              <a:spcBef>
                <a:spcPts val="800"/>
              </a:spcBef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2023-08-11</a:t>
            </a:r>
            <a:endParaRPr lang="ko-KR" altLang="en-US" sz="2000" b="1" dirty="0">
              <a:ea typeface="Gulim" panose="020B0600000101010101" pitchFamily="34" charset="-127"/>
            </a:endParaRPr>
          </a:p>
        </p:txBody>
      </p:sp>
    </p:spTree>
  </p:cSld>
  <p:clrMapOvr>
    <a:masterClrMapping/>
  </p:clrMapOvr>
  <p:transition spd="slow" advTm="576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A2F2E2-B297-90B7-3B2F-B0691CF4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40" y="1443233"/>
            <a:ext cx="7114203" cy="44643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6C4848-84ED-6174-4FC3-AA48DA164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40" y="5875185"/>
            <a:ext cx="4104285" cy="56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04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3FDAE9-E384-2BCC-270B-C916CDE8E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69" y="2480001"/>
            <a:ext cx="2520175" cy="32259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9227451-C470-A7B8-08F3-39394FC8E258}"/>
              </a:ext>
            </a:extLst>
          </p:cNvPr>
          <p:cNvSpPr txBox="1"/>
          <p:nvPr/>
        </p:nvSpPr>
        <p:spPr>
          <a:xfrm>
            <a:off x="755735" y="1189145"/>
            <a:ext cx="3816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寄存器使用约定（编译</a:t>
            </a:r>
            <a:r>
              <a:rPr lang="en-US" altLang="zh-CN" dirty="0"/>
              <a:t>/ABI</a:t>
            </a:r>
            <a:r>
              <a:rPr lang="zh-CN" altLang="en-US" dirty="0"/>
              <a:t>）概念：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参数传递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栈帧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被调用者保存</a:t>
            </a:r>
          </a:p>
        </p:txBody>
      </p:sp>
    </p:spTree>
    <p:extLst>
      <p:ext uri="{BB962C8B-B14F-4D97-AF65-F5344CB8AC3E}">
        <p14:creationId xmlns:p14="http://schemas.microsoft.com/office/powerpoint/2010/main" val="389897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1F951-C67D-1473-5F7B-9C2C2CA6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RV32I</a:t>
            </a:r>
            <a:r>
              <a:rPr lang="zh-CN" altLang="en-US" dirty="0"/>
              <a:t>指令功能分类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1B6D7B-4AD1-8FE4-D77C-80ABBC73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整数计算</a:t>
            </a:r>
            <a:endParaRPr lang="en-US" altLang="zh-CN" dirty="0"/>
          </a:p>
          <a:p>
            <a:r>
              <a:rPr lang="zh-CN" altLang="en-US" dirty="0"/>
              <a:t>内存访问</a:t>
            </a:r>
            <a:r>
              <a:rPr lang="en-US" altLang="zh-CN" dirty="0"/>
              <a:t>load/store</a:t>
            </a:r>
          </a:p>
          <a:p>
            <a:r>
              <a:rPr lang="zh-CN" altLang="en-US" dirty="0"/>
              <a:t>分支（条件</a:t>
            </a:r>
            <a:r>
              <a:rPr lang="en-US" altLang="zh-CN" dirty="0"/>
              <a:t>/</a:t>
            </a:r>
            <a:r>
              <a:rPr lang="zh-CN" altLang="en-US" dirty="0"/>
              <a:t>无条件）</a:t>
            </a:r>
            <a:endParaRPr lang="en-US" altLang="zh-CN" dirty="0"/>
          </a:p>
          <a:p>
            <a:r>
              <a:rPr lang="zh-CN" altLang="en-US" dirty="0"/>
              <a:t>其他指令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35A352F-7B31-F473-34C5-9AAA548FD399}"/>
              </a:ext>
            </a:extLst>
          </p:cNvPr>
          <p:cNvGrpSpPr/>
          <p:nvPr/>
        </p:nvGrpSpPr>
        <p:grpSpPr>
          <a:xfrm>
            <a:off x="844051" y="4256039"/>
            <a:ext cx="8100559" cy="2030591"/>
            <a:chOff x="714375" y="4295238"/>
            <a:chExt cx="8100559" cy="2030591"/>
          </a:xfrm>
        </p:grpSpPr>
        <p:pic>
          <p:nvPicPr>
            <p:cNvPr id="5" name="Picture 2" descr="Image 3 of 8">
              <a:extLst>
                <a:ext uri="{FF2B5EF4-FFF2-40B4-BE49-F238E27FC236}">
                  <a16:creationId xmlns:a16="http://schemas.microsoft.com/office/drawing/2014/main" id="{95DB7DBD-5656-3759-B85D-83C9E35BFC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75" y="4295238"/>
              <a:ext cx="7457875" cy="20246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559884C-18B9-1F4B-860D-44196CC412A5}"/>
                </a:ext>
              </a:extLst>
            </p:cNvPr>
            <p:cNvSpPr/>
            <p:nvPr/>
          </p:nvSpPr>
          <p:spPr bwMode="auto">
            <a:xfrm>
              <a:off x="2699870" y="5949175"/>
              <a:ext cx="1224085" cy="3706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D6E4423-7F48-6FA0-01A8-F9D95FD6F32D}"/>
                </a:ext>
              </a:extLst>
            </p:cNvPr>
            <p:cNvSpPr txBox="1"/>
            <p:nvPr/>
          </p:nvSpPr>
          <p:spPr>
            <a:xfrm>
              <a:off x="6055530" y="5987275"/>
              <a:ext cx="2759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（</a:t>
              </a:r>
              <a:r>
                <a:rPr lang="en-US" altLang="zh-CN" dirty="0">
                  <a:solidFill>
                    <a:srgbClr val="00B050"/>
                  </a:solidFill>
                  <a:highlight>
                    <a:srgbClr val="FFFF00"/>
                  </a:highlight>
                </a:rPr>
                <a:t>RV32I</a:t>
              </a:r>
              <a:r>
                <a:rPr lang="zh-CN" altLang="en-US" dirty="0">
                  <a:solidFill>
                    <a:srgbClr val="00B050"/>
                  </a:solidFill>
                  <a:highlight>
                    <a:srgbClr val="FFFF00"/>
                  </a:highlight>
                </a:rPr>
                <a:t>中</a:t>
              </a:r>
              <a:r>
                <a:rPr lang="en-US" altLang="zh-CN" dirty="0">
                  <a:solidFill>
                    <a:srgbClr val="00B050"/>
                  </a:solidFill>
                  <a:highlight>
                    <a:srgbClr val="FFFF00"/>
                  </a:highlight>
                </a:rPr>
                <a:t>opcode[1:0]=11</a:t>
              </a:r>
              <a:r>
                <a:rPr lang="zh-CN" altLang="en-US" dirty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335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3">
            <a:extLst>
              <a:ext uri="{FF2B5EF4-FFF2-40B4-BE49-F238E27FC236}">
                <a16:creationId xmlns:a16="http://schemas.microsoft.com/office/drawing/2014/main" id="{0C876362-56C4-02FB-70E9-8217F1AE617C}"/>
              </a:ext>
            </a:extLst>
          </p:cNvPr>
          <p:cNvSpPr txBox="1">
            <a:spLocks/>
          </p:cNvSpPr>
          <p:nvPr/>
        </p:nvSpPr>
        <p:spPr>
          <a:xfrm>
            <a:off x="684530" y="404790"/>
            <a:ext cx="8271510" cy="7200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整数计算</a:t>
            </a:r>
            <a:endParaRPr lang="en-US" altLang="zh-CN" kern="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40B3810-48F6-3E0D-5047-E6189FDDDB0D}"/>
              </a:ext>
            </a:extLst>
          </p:cNvPr>
          <p:cNvGrpSpPr/>
          <p:nvPr/>
        </p:nvGrpSpPr>
        <p:grpSpPr>
          <a:xfrm>
            <a:off x="1163753" y="1174290"/>
            <a:ext cx="6648472" cy="5147523"/>
            <a:chOff x="1163752" y="1174290"/>
            <a:chExt cx="6816495" cy="525792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F74293D-5955-3C73-D453-983825665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3752" y="1174290"/>
              <a:ext cx="6816495" cy="5257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27ABE91-73F4-8462-4CE3-7DCA70738254}"/>
                </a:ext>
              </a:extLst>
            </p:cNvPr>
            <p:cNvSpPr/>
            <p:nvPr/>
          </p:nvSpPr>
          <p:spPr bwMode="auto">
            <a:xfrm>
              <a:off x="2195835" y="6165190"/>
              <a:ext cx="936065" cy="2670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42588" y="1484865"/>
            <a:ext cx="377165" cy="3713322"/>
            <a:chOff x="942588" y="1484865"/>
            <a:chExt cx="377165" cy="3713322"/>
          </a:xfrm>
        </p:grpSpPr>
        <p:sp>
          <p:nvSpPr>
            <p:cNvPr id="6" name="任意多边形 5"/>
            <p:cNvSpPr/>
            <p:nvPr/>
          </p:nvSpPr>
          <p:spPr bwMode="auto">
            <a:xfrm>
              <a:off x="942588" y="1941922"/>
              <a:ext cx="377165" cy="1857080"/>
            </a:xfrm>
            <a:custGeom>
              <a:avLst/>
              <a:gdLst>
                <a:gd name="connsiteX0" fmla="*/ 348884 w 377165"/>
                <a:gd name="connsiteY0" fmla="*/ 0 h 1857080"/>
                <a:gd name="connsiteX1" fmla="*/ 92 w 377165"/>
                <a:gd name="connsiteY1" fmla="*/ 933253 h 1857080"/>
                <a:gd name="connsiteX2" fmla="*/ 377165 w 377165"/>
                <a:gd name="connsiteY2" fmla="*/ 1857080 h 185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7165" h="1857080">
                  <a:moveTo>
                    <a:pt x="348884" y="0"/>
                  </a:moveTo>
                  <a:cubicBezTo>
                    <a:pt x="172131" y="311870"/>
                    <a:pt x="-4621" y="623740"/>
                    <a:pt x="92" y="933253"/>
                  </a:cubicBezTo>
                  <a:cubicBezTo>
                    <a:pt x="4805" y="1242766"/>
                    <a:pt x="190985" y="1549923"/>
                    <a:pt x="377165" y="1857080"/>
                  </a:cubicBezTo>
                </a:path>
              </a:pathLst>
            </a:cu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942588" y="2132910"/>
              <a:ext cx="377165" cy="1857080"/>
            </a:xfrm>
            <a:custGeom>
              <a:avLst/>
              <a:gdLst>
                <a:gd name="connsiteX0" fmla="*/ 348884 w 377165"/>
                <a:gd name="connsiteY0" fmla="*/ 0 h 1857080"/>
                <a:gd name="connsiteX1" fmla="*/ 92 w 377165"/>
                <a:gd name="connsiteY1" fmla="*/ 933253 h 1857080"/>
                <a:gd name="connsiteX2" fmla="*/ 377165 w 377165"/>
                <a:gd name="connsiteY2" fmla="*/ 1857080 h 185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7165" h="1857080">
                  <a:moveTo>
                    <a:pt x="348884" y="0"/>
                  </a:moveTo>
                  <a:cubicBezTo>
                    <a:pt x="172131" y="311870"/>
                    <a:pt x="-4621" y="623740"/>
                    <a:pt x="92" y="933253"/>
                  </a:cubicBezTo>
                  <a:cubicBezTo>
                    <a:pt x="4805" y="1242766"/>
                    <a:pt x="190985" y="1549923"/>
                    <a:pt x="377165" y="1857080"/>
                  </a:cubicBezTo>
                </a:path>
              </a:pathLst>
            </a:cu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 8"/>
            <p:cNvSpPr/>
            <p:nvPr/>
          </p:nvSpPr>
          <p:spPr bwMode="auto">
            <a:xfrm>
              <a:off x="942588" y="2370281"/>
              <a:ext cx="377165" cy="1857080"/>
            </a:xfrm>
            <a:custGeom>
              <a:avLst/>
              <a:gdLst>
                <a:gd name="connsiteX0" fmla="*/ 348884 w 377165"/>
                <a:gd name="connsiteY0" fmla="*/ 0 h 1857080"/>
                <a:gd name="connsiteX1" fmla="*/ 92 w 377165"/>
                <a:gd name="connsiteY1" fmla="*/ 933253 h 1857080"/>
                <a:gd name="connsiteX2" fmla="*/ 377165 w 377165"/>
                <a:gd name="connsiteY2" fmla="*/ 1857080 h 185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7165" h="1857080">
                  <a:moveTo>
                    <a:pt x="348884" y="0"/>
                  </a:moveTo>
                  <a:cubicBezTo>
                    <a:pt x="172131" y="311870"/>
                    <a:pt x="-4621" y="623740"/>
                    <a:pt x="92" y="933253"/>
                  </a:cubicBezTo>
                  <a:cubicBezTo>
                    <a:pt x="4805" y="1242766"/>
                    <a:pt x="190985" y="1549923"/>
                    <a:pt x="377165" y="1857080"/>
                  </a:cubicBezTo>
                </a:path>
              </a:pathLst>
            </a:cu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 bwMode="auto">
            <a:xfrm>
              <a:off x="942588" y="2550241"/>
              <a:ext cx="377165" cy="1857080"/>
            </a:xfrm>
            <a:custGeom>
              <a:avLst/>
              <a:gdLst>
                <a:gd name="connsiteX0" fmla="*/ 348884 w 377165"/>
                <a:gd name="connsiteY0" fmla="*/ 0 h 1857080"/>
                <a:gd name="connsiteX1" fmla="*/ 92 w 377165"/>
                <a:gd name="connsiteY1" fmla="*/ 933253 h 1857080"/>
                <a:gd name="connsiteX2" fmla="*/ 377165 w 377165"/>
                <a:gd name="connsiteY2" fmla="*/ 1857080 h 185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7165" h="1857080">
                  <a:moveTo>
                    <a:pt x="348884" y="0"/>
                  </a:moveTo>
                  <a:cubicBezTo>
                    <a:pt x="172131" y="311870"/>
                    <a:pt x="-4621" y="623740"/>
                    <a:pt x="92" y="933253"/>
                  </a:cubicBezTo>
                  <a:cubicBezTo>
                    <a:pt x="4805" y="1242766"/>
                    <a:pt x="190985" y="1549923"/>
                    <a:pt x="377165" y="1857080"/>
                  </a:cubicBezTo>
                </a:path>
              </a:pathLst>
            </a:cu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>
              <a:off x="942588" y="2730201"/>
              <a:ext cx="377165" cy="1857080"/>
            </a:xfrm>
            <a:custGeom>
              <a:avLst/>
              <a:gdLst>
                <a:gd name="connsiteX0" fmla="*/ 348884 w 377165"/>
                <a:gd name="connsiteY0" fmla="*/ 0 h 1857080"/>
                <a:gd name="connsiteX1" fmla="*/ 92 w 377165"/>
                <a:gd name="connsiteY1" fmla="*/ 933253 h 1857080"/>
                <a:gd name="connsiteX2" fmla="*/ 377165 w 377165"/>
                <a:gd name="connsiteY2" fmla="*/ 1857080 h 185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7165" h="1857080">
                  <a:moveTo>
                    <a:pt x="348884" y="0"/>
                  </a:moveTo>
                  <a:cubicBezTo>
                    <a:pt x="172131" y="311870"/>
                    <a:pt x="-4621" y="623740"/>
                    <a:pt x="92" y="933253"/>
                  </a:cubicBezTo>
                  <a:cubicBezTo>
                    <a:pt x="4805" y="1242766"/>
                    <a:pt x="190985" y="1549923"/>
                    <a:pt x="377165" y="1857080"/>
                  </a:cubicBezTo>
                </a:path>
              </a:pathLst>
            </a:cu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 bwMode="auto">
            <a:xfrm>
              <a:off x="942588" y="2960442"/>
              <a:ext cx="377165" cy="1857080"/>
            </a:xfrm>
            <a:custGeom>
              <a:avLst/>
              <a:gdLst>
                <a:gd name="connsiteX0" fmla="*/ 348884 w 377165"/>
                <a:gd name="connsiteY0" fmla="*/ 0 h 1857080"/>
                <a:gd name="connsiteX1" fmla="*/ 92 w 377165"/>
                <a:gd name="connsiteY1" fmla="*/ 933253 h 1857080"/>
                <a:gd name="connsiteX2" fmla="*/ 377165 w 377165"/>
                <a:gd name="connsiteY2" fmla="*/ 1857080 h 185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7165" h="1857080">
                  <a:moveTo>
                    <a:pt x="348884" y="0"/>
                  </a:moveTo>
                  <a:cubicBezTo>
                    <a:pt x="172131" y="311870"/>
                    <a:pt x="-4621" y="623740"/>
                    <a:pt x="92" y="933253"/>
                  </a:cubicBezTo>
                  <a:cubicBezTo>
                    <a:pt x="4805" y="1242766"/>
                    <a:pt x="190985" y="1549923"/>
                    <a:pt x="377165" y="1857080"/>
                  </a:cubicBezTo>
                </a:path>
              </a:pathLst>
            </a:cu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任意多边形 18"/>
            <p:cNvSpPr/>
            <p:nvPr/>
          </p:nvSpPr>
          <p:spPr bwMode="auto">
            <a:xfrm>
              <a:off x="942588" y="3176571"/>
              <a:ext cx="377165" cy="1857080"/>
            </a:xfrm>
            <a:custGeom>
              <a:avLst/>
              <a:gdLst>
                <a:gd name="connsiteX0" fmla="*/ 348884 w 377165"/>
                <a:gd name="connsiteY0" fmla="*/ 0 h 1857080"/>
                <a:gd name="connsiteX1" fmla="*/ 92 w 377165"/>
                <a:gd name="connsiteY1" fmla="*/ 933253 h 1857080"/>
                <a:gd name="connsiteX2" fmla="*/ 377165 w 377165"/>
                <a:gd name="connsiteY2" fmla="*/ 1857080 h 185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7165" h="1857080">
                  <a:moveTo>
                    <a:pt x="348884" y="0"/>
                  </a:moveTo>
                  <a:cubicBezTo>
                    <a:pt x="172131" y="311870"/>
                    <a:pt x="-4621" y="623740"/>
                    <a:pt x="92" y="933253"/>
                  </a:cubicBezTo>
                  <a:cubicBezTo>
                    <a:pt x="4805" y="1242766"/>
                    <a:pt x="190985" y="1549923"/>
                    <a:pt x="377165" y="1857080"/>
                  </a:cubicBezTo>
                </a:path>
              </a:pathLst>
            </a:cu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任意多边形 19"/>
            <p:cNvSpPr/>
            <p:nvPr/>
          </p:nvSpPr>
          <p:spPr bwMode="auto">
            <a:xfrm>
              <a:off x="942588" y="3341107"/>
              <a:ext cx="377165" cy="1857080"/>
            </a:xfrm>
            <a:custGeom>
              <a:avLst/>
              <a:gdLst>
                <a:gd name="connsiteX0" fmla="*/ 348884 w 377165"/>
                <a:gd name="connsiteY0" fmla="*/ 0 h 1857080"/>
                <a:gd name="connsiteX1" fmla="*/ 92 w 377165"/>
                <a:gd name="connsiteY1" fmla="*/ 933253 h 1857080"/>
                <a:gd name="connsiteX2" fmla="*/ 377165 w 377165"/>
                <a:gd name="connsiteY2" fmla="*/ 1857080 h 185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7165" h="1857080">
                  <a:moveTo>
                    <a:pt x="348884" y="0"/>
                  </a:moveTo>
                  <a:cubicBezTo>
                    <a:pt x="172131" y="311870"/>
                    <a:pt x="-4621" y="623740"/>
                    <a:pt x="92" y="933253"/>
                  </a:cubicBezTo>
                  <a:cubicBezTo>
                    <a:pt x="4805" y="1242766"/>
                    <a:pt x="190985" y="1549923"/>
                    <a:pt x="377165" y="1857080"/>
                  </a:cubicBezTo>
                </a:path>
              </a:pathLst>
            </a:cu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任意多边形 21"/>
            <p:cNvSpPr/>
            <p:nvPr/>
          </p:nvSpPr>
          <p:spPr bwMode="auto">
            <a:xfrm>
              <a:off x="942588" y="1484865"/>
              <a:ext cx="377165" cy="2051781"/>
            </a:xfrm>
            <a:custGeom>
              <a:avLst/>
              <a:gdLst>
                <a:gd name="connsiteX0" fmla="*/ 348884 w 377165"/>
                <a:gd name="connsiteY0" fmla="*/ 0 h 1857080"/>
                <a:gd name="connsiteX1" fmla="*/ 92 w 377165"/>
                <a:gd name="connsiteY1" fmla="*/ 933253 h 1857080"/>
                <a:gd name="connsiteX2" fmla="*/ 377165 w 377165"/>
                <a:gd name="connsiteY2" fmla="*/ 1857080 h 185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7165" h="1857080">
                  <a:moveTo>
                    <a:pt x="348884" y="0"/>
                  </a:moveTo>
                  <a:cubicBezTo>
                    <a:pt x="172131" y="311870"/>
                    <a:pt x="-4621" y="623740"/>
                    <a:pt x="92" y="933253"/>
                  </a:cubicBezTo>
                  <a:cubicBezTo>
                    <a:pt x="4805" y="1242766"/>
                    <a:pt x="190985" y="1549923"/>
                    <a:pt x="377165" y="1857080"/>
                  </a:cubicBezTo>
                </a:path>
              </a:pathLst>
            </a:cu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146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3">
            <a:extLst>
              <a:ext uri="{FF2B5EF4-FFF2-40B4-BE49-F238E27FC236}">
                <a16:creationId xmlns:a16="http://schemas.microsoft.com/office/drawing/2014/main" id="{0C876362-56C4-02FB-70E9-8217F1AE617C}"/>
              </a:ext>
            </a:extLst>
          </p:cNvPr>
          <p:cNvSpPr txBox="1">
            <a:spLocks/>
          </p:cNvSpPr>
          <p:nvPr/>
        </p:nvSpPr>
        <p:spPr>
          <a:xfrm>
            <a:off x="684530" y="404790"/>
            <a:ext cx="8271510" cy="7200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整数计算</a:t>
            </a:r>
            <a:endParaRPr lang="en-US" altLang="zh-CN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96C596-C837-7889-9DBA-F1528A63B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35" y="1253650"/>
            <a:ext cx="8133674" cy="30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CA558DA-F295-FBDE-BEA3-B2BF3C50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35" y="4581080"/>
            <a:ext cx="8248650" cy="628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DFE4C3-E0EB-CE88-593B-987E387E1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35" y="1263965"/>
            <a:ext cx="8011360" cy="30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1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3">
            <a:extLst>
              <a:ext uri="{FF2B5EF4-FFF2-40B4-BE49-F238E27FC236}">
                <a16:creationId xmlns:a16="http://schemas.microsoft.com/office/drawing/2014/main" id="{63406E39-B432-A335-85BD-F03A1F0AFC3F}"/>
              </a:ext>
            </a:extLst>
          </p:cNvPr>
          <p:cNvSpPr txBox="1">
            <a:spLocks/>
          </p:cNvSpPr>
          <p:nvPr/>
        </p:nvSpPr>
        <p:spPr>
          <a:xfrm>
            <a:off x="684530" y="404790"/>
            <a:ext cx="8271510" cy="7200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访存指令</a:t>
            </a:r>
            <a:r>
              <a:rPr lang="en-US" altLang="zh-CN" kern="0" dirty="0"/>
              <a:t>load/store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84DA5B6-A0C5-368D-59CF-45BE9DAD025B}"/>
              </a:ext>
            </a:extLst>
          </p:cNvPr>
          <p:cNvGrpSpPr/>
          <p:nvPr/>
        </p:nvGrpSpPr>
        <p:grpSpPr>
          <a:xfrm>
            <a:off x="1300163" y="2780955"/>
            <a:ext cx="6543675" cy="3076575"/>
            <a:chOff x="1300163" y="1890713"/>
            <a:chExt cx="6543675" cy="3076575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A267B25F-3730-DB77-E0A7-DA805CCE4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163" y="1890713"/>
              <a:ext cx="6543675" cy="3076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CD83361-70C8-B54B-28D8-F3F7848291C6}"/>
                </a:ext>
              </a:extLst>
            </p:cNvPr>
            <p:cNvSpPr/>
            <p:nvPr/>
          </p:nvSpPr>
          <p:spPr bwMode="auto">
            <a:xfrm>
              <a:off x="1907815" y="4653085"/>
              <a:ext cx="1008070" cy="31420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201B6D7B-4AD1-8FE4-D77C-80ABBC73B89B}"/>
              </a:ext>
            </a:extLst>
          </p:cNvPr>
          <p:cNvSpPr txBox="1">
            <a:spLocks/>
          </p:cNvSpPr>
          <p:nvPr/>
        </p:nvSpPr>
        <p:spPr>
          <a:xfrm>
            <a:off x="684530" y="1125858"/>
            <a:ext cx="8271510" cy="11510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zh-CN" sz="2400" kern="0" dirty="0"/>
              <a:t>load</a:t>
            </a:r>
            <a:r>
              <a:rPr lang="zh-CN" altLang="en-US" sz="2400" kern="0" dirty="0"/>
              <a:t> 字节、半字</a:t>
            </a:r>
            <a:r>
              <a:rPr lang="en-US" altLang="zh-CN" sz="2400" kern="0" dirty="0"/>
              <a:t>0</a:t>
            </a:r>
            <a:r>
              <a:rPr lang="zh-CN" altLang="en-US" sz="2400" kern="0" dirty="0"/>
              <a:t>扩展后填入</a:t>
            </a:r>
            <a:r>
              <a:rPr lang="en-US" altLang="zh-CN" sz="2400" kern="0" dirty="0" err="1"/>
              <a:t>rd</a:t>
            </a:r>
            <a:endParaRPr lang="en-US" altLang="zh-CN" sz="2400" kern="0" dirty="0"/>
          </a:p>
          <a:p>
            <a:pPr lvl="1"/>
            <a:r>
              <a:rPr lang="en-US" altLang="zh-CN" sz="2400" kern="0" dirty="0"/>
              <a:t>fence</a:t>
            </a:r>
            <a:r>
              <a:rPr lang="zh-CN" altLang="en-US" sz="2400" kern="0" dirty="0"/>
              <a:t>的</a:t>
            </a:r>
            <a:r>
              <a:rPr lang="en-US" altLang="zh-CN" sz="2400" kern="0" dirty="0"/>
              <a:t>pred</a:t>
            </a:r>
            <a:r>
              <a:rPr lang="zh-CN" altLang="en-US" sz="2400" kern="0" dirty="0"/>
              <a:t>，</a:t>
            </a:r>
            <a:r>
              <a:rPr lang="en-US" altLang="zh-CN" sz="2400" kern="0" dirty="0" err="1"/>
              <a:t>succ</a:t>
            </a:r>
            <a:r>
              <a:rPr lang="zh-CN" altLang="en-US" sz="2400" kern="0" dirty="0"/>
              <a:t>组合：</a:t>
            </a:r>
            <a:r>
              <a:rPr lang="en-US" altLang="zh-CN" sz="2400" kern="0" dirty="0"/>
              <a:t>RAW, WAR, WAW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2EC2724-4528-4C16-E95E-1BC75ECE1D60}"/>
              </a:ext>
            </a:extLst>
          </p:cNvPr>
          <p:cNvSpPr/>
          <p:nvPr/>
        </p:nvSpPr>
        <p:spPr bwMode="auto">
          <a:xfrm>
            <a:off x="1043755" y="5085115"/>
            <a:ext cx="6912480" cy="21601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3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763489C-6B05-18F4-E24B-101B8EB35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36" y="1541669"/>
            <a:ext cx="8133674" cy="24633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15ED66-1BB7-F1FD-AA32-4A51CB344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21" y="5246074"/>
            <a:ext cx="8319564" cy="684566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F6792408-0914-48E9-4DC3-EECA012C012A}"/>
              </a:ext>
            </a:extLst>
          </p:cNvPr>
          <p:cNvGrpSpPr/>
          <p:nvPr/>
        </p:nvGrpSpPr>
        <p:grpSpPr>
          <a:xfrm>
            <a:off x="1583792" y="4695300"/>
            <a:ext cx="2664185" cy="910799"/>
            <a:chOff x="1583792" y="4695300"/>
            <a:chExt cx="2664185" cy="910799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5C8DA9FD-D6B4-1E19-E850-280059F59A4B}"/>
                </a:ext>
              </a:extLst>
            </p:cNvPr>
            <p:cNvSpPr/>
            <p:nvPr/>
          </p:nvSpPr>
          <p:spPr bwMode="auto">
            <a:xfrm>
              <a:off x="1583792" y="5246074"/>
              <a:ext cx="2412167" cy="360025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37CE6CB-6FBA-CC7D-3258-6A50D6B305CF}"/>
                </a:ext>
              </a:extLst>
            </p:cNvPr>
            <p:cNvSpPr txBox="1"/>
            <p:nvPr/>
          </p:nvSpPr>
          <p:spPr>
            <a:xfrm>
              <a:off x="1583792" y="4695300"/>
              <a:ext cx="1080075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 O R W</a:t>
              </a:r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D9AD708-6182-E915-5192-18A8A64B09DE}"/>
                </a:ext>
              </a:extLst>
            </p:cNvPr>
            <p:cNvSpPr txBox="1"/>
            <p:nvPr/>
          </p:nvSpPr>
          <p:spPr>
            <a:xfrm>
              <a:off x="3167902" y="4695300"/>
              <a:ext cx="1080075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 O R W</a:t>
              </a:r>
              <a:endParaRPr lang="zh-CN" altLang="en-US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95FAF8A-D240-257B-3AFE-016C0B2FED60}"/>
                </a:ext>
              </a:extLst>
            </p:cNvPr>
            <p:cNvCxnSpPr>
              <a:endCxn id="3" idx="2"/>
            </p:cNvCxnSpPr>
            <p:nvPr/>
          </p:nvCxnSpPr>
          <p:spPr bwMode="auto">
            <a:xfrm flipH="1" flipV="1">
              <a:off x="2123830" y="5033854"/>
              <a:ext cx="144010" cy="2122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5D239AC-743D-F7FD-EEED-857ECB49EC6D}"/>
                </a:ext>
              </a:extLst>
            </p:cNvPr>
            <p:cNvCxnSpPr>
              <a:endCxn id="4" idx="2"/>
            </p:cNvCxnSpPr>
            <p:nvPr/>
          </p:nvCxnSpPr>
          <p:spPr bwMode="auto">
            <a:xfrm flipV="1">
              <a:off x="3570938" y="5033854"/>
              <a:ext cx="137002" cy="2122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427870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3">
            <a:extLst>
              <a:ext uri="{FF2B5EF4-FFF2-40B4-BE49-F238E27FC236}">
                <a16:creationId xmlns:a16="http://schemas.microsoft.com/office/drawing/2014/main" id="{30BD0145-023F-DC7C-606C-4ED333CF45B1}"/>
              </a:ext>
            </a:extLst>
          </p:cNvPr>
          <p:cNvSpPr txBox="1">
            <a:spLocks/>
          </p:cNvSpPr>
          <p:nvPr/>
        </p:nvSpPr>
        <p:spPr>
          <a:xfrm>
            <a:off x="684530" y="404790"/>
            <a:ext cx="8271510" cy="7200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分支指令</a:t>
            </a:r>
            <a:endParaRPr lang="en-US" altLang="zh-CN" kern="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7A23565-9A31-EE09-A43D-3829C55D7DB1}"/>
              </a:ext>
            </a:extLst>
          </p:cNvPr>
          <p:cNvGrpSpPr/>
          <p:nvPr/>
        </p:nvGrpSpPr>
        <p:grpSpPr>
          <a:xfrm>
            <a:off x="1023938" y="2090738"/>
            <a:ext cx="7096125" cy="2676525"/>
            <a:chOff x="1023938" y="2090738"/>
            <a:chExt cx="7096125" cy="2676525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1B17B02-ED09-4997-A4F4-FD897C0F5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938" y="2090738"/>
              <a:ext cx="7096125" cy="2676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D853C0A-FDC7-4FA3-9E40-ED1EE42A4331}"/>
                </a:ext>
              </a:extLst>
            </p:cNvPr>
            <p:cNvSpPr/>
            <p:nvPr/>
          </p:nvSpPr>
          <p:spPr bwMode="auto">
            <a:xfrm>
              <a:off x="1907815" y="4365065"/>
              <a:ext cx="1080075" cy="40219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201B6D7B-4AD1-8FE4-D77C-80ABBC73B89B}"/>
              </a:ext>
            </a:extLst>
          </p:cNvPr>
          <p:cNvSpPr txBox="1">
            <a:spLocks/>
          </p:cNvSpPr>
          <p:nvPr/>
        </p:nvSpPr>
        <p:spPr>
          <a:xfrm>
            <a:off x="684530" y="1125858"/>
            <a:ext cx="8271510" cy="6470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zh-CN" sz="2400" kern="0" dirty="0"/>
              <a:t>Jal</a:t>
            </a:r>
            <a:r>
              <a:rPr lang="zh-CN" altLang="en-US" sz="2400" kern="0" dirty="0"/>
              <a:t>当作跳转指令时，</a:t>
            </a:r>
            <a:r>
              <a:rPr lang="en-US" altLang="zh-CN" sz="2400" kern="0" dirty="0" err="1"/>
              <a:t>rd</a:t>
            </a:r>
            <a:r>
              <a:rPr lang="zh-CN" altLang="en-US" sz="2400" kern="0" dirty="0"/>
              <a:t>用</a:t>
            </a:r>
            <a:r>
              <a:rPr lang="en-US" altLang="zh-CN" sz="2400" kern="0" dirty="0"/>
              <a:t>x0</a:t>
            </a:r>
          </a:p>
        </p:txBody>
      </p:sp>
    </p:spTree>
    <p:extLst>
      <p:ext uri="{BB962C8B-B14F-4D97-AF65-F5344CB8AC3E}">
        <p14:creationId xmlns:p14="http://schemas.microsoft.com/office/powerpoint/2010/main" val="4104825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D4A4A3F-0155-E557-BDEF-A33276A87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36" y="1541669"/>
            <a:ext cx="8246204" cy="246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4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1F951-C67D-1473-5F7B-9C2C2CA6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RV32I</a:t>
            </a:r>
            <a:r>
              <a:rPr lang="zh-CN" altLang="en-US" dirty="0"/>
              <a:t>指令及其格式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6E7318-B7EE-FD98-EE63-23D1801C7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8"/>
            <a:ext cx="8271510" cy="1655098"/>
          </a:xfrm>
        </p:spPr>
        <p:txBody>
          <a:bodyPr/>
          <a:lstStyle/>
          <a:p>
            <a:r>
              <a:rPr lang="zh-CN" altLang="en-US" dirty="0"/>
              <a:t>指令助记符</a:t>
            </a:r>
            <a:endParaRPr lang="en-US" altLang="zh-CN" dirty="0"/>
          </a:p>
          <a:p>
            <a:pPr lvl="1"/>
            <a:r>
              <a:rPr lang="zh-CN" altLang="en-US" dirty="0"/>
              <a:t>单词首字符或字串拼接而成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 err="1"/>
              <a:t>slt</a:t>
            </a:r>
            <a:r>
              <a:rPr lang="zh-CN" altLang="en-US" dirty="0"/>
              <a:t>，</a:t>
            </a:r>
            <a:r>
              <a:rPr lang="en-US" altLang="zh-CN" dirty="0" err="1"/>
              <a:t>slti</a:t>
            </a:r>
            <a:r>
              <a:rPr lang="zh-CN" altLang="en-US" dirty="0"/>
              <a:t>，</a:t>
            </a:r>
            <a:r>
              <a:rPr lang="en-US" altLang="zh-CN" dirty="0" err="1"/>
              <a:t>sltu</a:t>
            </a:r>
            <a:r>
              <a:rPr lang="zh-CN" altLang="en-US" dirty="0"/>
              <a:t>，</a:t>
            </a:r>
            <a:r>
              <a:rPr lang="en-US" altLang="zh-CN" dirty="0" err="1"/>
              <a:t>sltiu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74B5B3-410B-77A3-8CC2-E2B800E1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780" y="3789025"/>
            <a:ext cx="5564506" cy="1036526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380A15D6-7663-E0CF-0742-8FD1D3225619}"/>
              </a:ext>
            </a:extLst>
          </p:cNvPr>
          <p:cNvGrpSpPr/>
          <p:nvPr/>
        </p:nvGrpSpPr>
        <p:grpSpPr>
          <a:xfrm>
            <a:off x="1691800" y="2708950"/>
            <a:ext cx="1224085" cy="1368095"/>
            <a:chOff x="1691800" y="2708950"/>
            <a:chExt cx="1224085" cy="1368095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5DFE956-3A83-B5EF-ACAE-9F5088CCBFB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91800" y="2708950"/>
              <a:ext cx="936065" cy="13680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/>
            </a:ln>
          </p:spPr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FC4A5C1-7629-E819-3B43-61DD2AC7C924}"/>
                </a:ext>
              </a:extLst>
            </p:cNvPr>
            <p:cNvCxnSpPr/>
            <p:nvPr/>
          </p:nvCxnSpPr>
          <p:spPr bwMode="auto">
            <a:xfrm flipV="1">
              <a:off x="2051825" y="2708950"/>
              <a:ext cx="720050" cy="13680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/>
            </a:ln>
          </p:spPr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BB29901E-AAD9-9BA1-9130-E13229097224}"/>
                </a:ext>
              </a:extLst>
            </p:cNvPr>
            <p:cNvCxnSpPr/>
            <p:nvPr/>
          </p:nvCxnSpPr>
          <p:spPr bwMode="auto">
            <a:xfrm flipV="1">
              <a:off x="2555860" y="2708950"/>
              <a:ext cx="360025" cy="13680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/>
            </a:ln>
          </p:spPr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E61BB0D-79FA-2363-6C7E-16A8288D9ECC}"/>
              </a:ext>
            </a:extLst>
          </p:cNvPr>
          <p:cNvGrpSpPr/>
          <p:nvPr/>
        </p:nvGrpSpPr>
        <p:grpSpPr>
          <a:xfrm>
            <a:off x="1683936" y="2708950"/>
            <a:ext cx="3621171" cy="1598338"/>
            <a:chOff x="1683936" y="2708950"/>
            <a:chExt cx="3621171" cy="1598338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A946642-2A14-5CBB-683F-8D110D36883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83936" y="2708950"/>
              <a:ext cx="2454434" cy="13680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</p:spPr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C7E4F73-0267-F5E2-3B2D-88000799FA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32613" y="2708950"/>
              <a:ext cx="2249767" cy="13680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</p:spPr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E3CA484-67C8-FD7B-4CC3-62304D154E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55860" y="2708950"/>
              <a:ext cx="1870530" cy="13680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</p:spPr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BD031255-2FBD-F0C2-7E47-6324AE98E6DE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536820" y="2708950"/>
              <a:ext cx="768287" cy="15983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</p:spPr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8315A1A-80BA-CDC7-88BC-E69A2A68C9FD}"/>
              </a:ext>
            </a:extLst>
          </p:cNvPr>
          <p:cNvGrpSpPr/>
          <p:nvPr/>
        </p:nvGrpSpPr>
        <p:grpSpPr>
          <a:xfrm>
            <a:off x="1691800" y="2708950"/>
            <a:ext cx="2006637" cy="1598338"/>
            <a:chOff x="1691800" y="2708950"/>
            <a:chExt cx="2006637" cy="1598338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C110C96-5E66-289E-8CA3-D37B902502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91800" y="2708950"/>
              <a:ext cx="1655315" cy="13680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/>
            </a:ln>
          </p:spPr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3D89F34-BB2B-FE44-225C-C48CFDC23CB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51825" y="2708950"/>
              <a:ext cx="1439300" cy="13680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/>
            </a:ln>
          </p:spPr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A8CCFA8-28C7-E267-EB55-438FD677B64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55860" y="2708950"/>
              <a:ext cx="1079275" cy="13680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/>
            </a:ln>
          </p:spPr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22C06DAE-CA7C-0DFC-9BE6-81BBE662079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10417" y="2708950"/>
              <a:ext cx="288020" cy="15983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/>
            </a:ln>
          </p:spPr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4D6D99F-BBE2-0119-B35E-C93BE90443C3}"/>
              </a:ext>
            </a:extLst>
          </p:cNvPr>
          <p:cNvGrpSpPr/>
          <p:nvPr/>
        </p:nvGrpSpPr>
        <p:grpSpPr>
          <a:xfrm>
            <a:off x="1691800" y="2708950"/>
            <a:ext cx="3839976" cy="1598338"/>
            <a:chOff x="1691800" y="2708950"/>
            <a:chExt cx="3839976" cy="1598338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7F185811-9009-0FBE-405E-1A17A47E35B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91800" y="2708950"/>
              <a:ext cx="3298044" cy="13680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/>
            </a:ln>
          </p:spPr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0FB6EE3-432C-ED4D-6637-CD66B2C34F1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32613" y="2708950"/>
              <a:ext cx="3101241" cy="13680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/>
            </a:ln>
          </p:spPr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AA730774-00D5-3497-0C30-CC7CDFEB34B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55860" y="2708950"/>
              <a:ext cx="2722004" cy="13680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/>
            </a:ln>
          </p:spPr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C9B3E15-4891-D3A1-1BB0-7454270EDC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10417" y="2708950"/>
              <a:ext cx="1977877" cy="15983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/>
            </a:ln>
          </p:spPr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C89B185-063D-3EE9-9BE3-C8E2C4580F9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30657" y="2708950"/>
              <a:ext cx="201119" cy="15983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/>
            </a:ln>
          </p:spPr>
        </p:cxnSp>
      </p:grpSp>
    </p:spTree>
    <p:extLst>
      <p:ext uri="{BB962C8B-B14F-4D97-AF65-F5344CB8AC3E}">
        <p14:creationId xmlns:p14="http://schemas.microsoft.com/office/powerpoint/2010/main" val="7424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39A9BCE1-FEA4-D1D8-256F-3C7AF1B5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2105025"/>
            <a:ext cx="7248525" cy="2647950"/>
          </a:xfrm>
          <a:prstGeom prst="rect">
            <a:avLst/>
          </a:prstGeom>
        </p:spPr>
      </p:pic>
      <p:sp>
        <p:nvSpPr>
          <p:cNvPr id="3" name="内容占位符 3">
            <a:extLst>
              <a:ext uri="{FF2B5EF4-FFF2-40B4-BE49-F238E27FC236}">
                <a16:creationId xmlns:a16="http://schemas.microsoft.com/office/drawing/2014/main" id="{4394E536-A51D-5D42-4086-D19C551C2D69}"/>
              </a:ext>
            </a:extLst>
          </p:cNvPr>
          <p:cNvSpPr txBox="1">
            <a:spLocks/>
          </p:cNvSpPr>
          <p:nvPr/>
        </p:nvSpPr>
        <p:spPr>
          <a:xfrm>
            <a:off x="684530" y="404790"/>
            <a:ext cx="8271510" cy="7200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其他指令</a:t>
            </a:r>
            <a:endParaRPr lang="en-US" altLang="zh-CN" kern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730426F-D668-8052-1BFC-32369413F1C6}"/>
              </a:ext>
            </a:extLst>
          </p:cNvPr>
          <p:cNvSpPr/>
          <p:nvPr/>
        </p:nvSpPr>
        <p:spPr bwMode="auto">
          <a:xfrm>
            <a:off x="981075" y="2348925"/>
            <a:ext cx="7181850" cy="43999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7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2E8C87-B3A0-CC84-3611-3B97ED30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66" y="1541669"/>
            <a:ext cx="8246204" cy="253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44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3">
            <a:extLst>
              <a:ext uri="{FF2B5EF4-FFF2-40B4-BE49-F238E27FC236}">
                <a16:creationId xmlns:a16="http://schemas.microsoft.com/office/drawing/2014/main" id="{951F3CBC-A772-2A68-DBEA-A341F1D84224}"/>
              </a:ext>
            </a:extLst>
          </p:cNvPr>
          <p:cNvSpPr txBox="1">
            <a:spLocks/>
          </p:cNvSpPr>
          <p:nvPr/>
        </p:nvSpPr>
        <p:spPr>
          <a:xfrm>
            <a:off x="684530" y="1125858"/>
            <a:ext cx="8271510" cy="16550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CSR</a:t>
            </a:r>
          </a:p>
          <a:p>
            <a:pPr lvl="1"/>
            <a:r>
              <a:rPr lang="zh-CN" altLang="en-US" kern="0" dirty="0"/>
              <a:t>使用</a:t>
            </a:r>
            <a:r>
              <a:rPr lang="en-US" altLang="zh-CN" kern="0" dirty="0"/>
              <a:t>CSR</a:t>
            </a:r>
            <a:r>
              <a:rPr lang="zh-CN" altLang="en-US" kern="0" dirty="0"/>
              <a:t>指令访问</a:t>
            </a:r>
            <a:endParaRPr lang="en-US" altLang="zh-CN" kern="0" dirty="0"/>
          </a:p>
          <a:p>
            <a:pPr lvl="1"/>
            <a:r>
              <a:rPr lang="zh-CN" altLang="en-US" kern="0" dirty="0"/>
              <a:t>用户态可访问的子集</a:t>
            </a:r>
            <a:endParaRPr lang="en-US" altLang="zh-CN" kern="0" dirty="0"/>
          </a:p>
          <a:p>
            <a:pPr lvl="1"/>
            <a:endParaRPr lang="zh-CN" altLang="en-US" kern="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C5E8AE-20BE-D326-503C-106C055F16C9}"/>
              </a:ext>
            </a:extLst>
          </p:cNvPr>
          <p:cNvGrpSpPr/>
          <p:nvPr/>
        </p:nvGrpSpPr>
        <p:grpSpPr>
          <a:xfrm>
            <a:off x="1763805" y="3608503"/>
            <a:ext cx="5616390" cy="2519157"/>
            <a:chOff x="1835810" y="3212985"/>
            <a:chExt cx="5105400" cy="2228850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C1899A6E-FE57-C78D-6A3F-CC4EBB480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810" y="3212985"/>
              <a:ext cx="5105400" cy="2228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E92F7E7-CCBF-92F1-ACE9-ADEFD831E63A}"/>
                </a:ext>
              </a:extLst>
            </p:cNvPr>
            <p:cNvSpPr/>
            <p:nvPr/>
          </p:nvSpPr>
          <p:spPr bwMode="auto">
            <a:xfrm>
              <a:off x="1835810" y="5085115"/>
              <a:ext cx="1080075" cy="3567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0988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1F951-C67D-1473-5F7B-9C2C2CA6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插入排序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BC742E-104F-7D7C-71D3-C5748F4F9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45" y="1592803"/>
            <a:ext cx="5814744" cy="2880200"/>
          </a:xfrm>
          <a:prstGeom prst="rect">
            <a:avLst/>
          </a:prstGeom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B2126A9-01EF-8687-BF53-BE2C6294C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61626"/>
              </p:ext>
            </p:extLst>
          </p:nvPr>
        </p:nvGraphicFramePr>
        <p:xfrm>
          <a:off x="1878692" y="459519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3682690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90301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547619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267238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558830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181792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312285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785384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19724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1453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456517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EE8CEE7-F003-9343-564F-7323359A435B}"/>
              </a:ext>
            </a:extLst>
          </p:cNvPr>
          <p:cNvSpPr txBox="1"/>
          <p:nvPr/>
        </p:nvSpPr>
        <p:spPr>
          <a:xfrm>
            <a:off x="4986802" y="4233637"/>
            <a:ext cx="696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=5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8E3378-8B2F-3B03-330F-CFBA98C044B8}"/>
              </a:ext>
            </a:extLst>
          </p:cNvPr>
          <p:cNvSpPr txBox="1"/>
          <p:nvPr/>
        </p:nvSpPr>
        <p:spPr>
          <a:xfrm>
            <a:off x="3360741" y="5227542"/>
            <a:ext cx="128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j=5,4,3,2,1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7B66252A-25FC-2E81-40BB-0476EA61C5C7}"/>
              </a:ext>
            </a:extLst>
          </p:cNvPr>
          <p:cNvSpPr/>
          <p:nvPr/>
        </p:nvSpPr>
        <p:spPr bwMode="auto">
          <a:xfrm rot="16200000">
            <a:off x="3882619" y="3646913"/>
            <a:ext cx="240440" cy="295220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313742-8108-1B4B-CE2E-847F4CAE9BF4}"/>
              </a:ext>
            </a:extLst>
          </p:cNvPr>
          <p:cNvSpPr txBox="1"/>
          <p:nvPr/>
        </p:nvSpPr>
        <p:spPr>
          <a:xfrm>
            <a:off x="2686325" y="5812302"/>
            <a:ext cx="1664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j-1=4,3,2,1,0</a:t>
            </a:r>
            <a:endParaRPr lang="zh-CN" altLang="en-US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ED408AF6-6C56-E536-AA11-FBF7364155EF}"/>
              </a:ext>
            </a:extLst>
          </p:cNvPr>
          <p:cNvSpPr/>
          <p:nvPr/>
        </p:nvSpPr>
        <p:spPr bwMode="auto">
          <a:xfrm rot="16200000">
            <a:off x="3295230" y="4179215"/>
            <a:ext cx="240440" cy="295220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FF6DE9-322C-1A9E-077D-D69CDFA28AC1}"/>
              </a:ext>
            </a:extLst>
          </p:cNvPr>
          <p:cNvSpPr txBox="1"/>
          <p:nvPr/>
        </p:nvSpPr>
        <p:spPr>
          <a:xfrm>
            <a:off x="5024702" y="4595191"/>
            <a:ext cx="696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4870F98-EDDD-FF96-E55A-E5ECB2611659}"/>
              </a:ext>
            </a:extLst>
          </p:cNvPr>
          <p:cNvCxnSpPr/>
          <p:nvPr/>
        </p:nvCxnSpPr>
        <p:spPr bwMode="auto">
          <a:xfrm>
            <a:off x="3624971" y="4428951"/>
            <a:ext cx="136183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84EB589-ED84-4B6C-245D-63F47A35BD48}"/>
              </a:ext>
            </a:extLst>
          </p:cNvPr>
          <p:cNvCxnSpPr>
            <a:cxnSpLocks/>
          </p:cNvCxnSpPr>
          <p:nvPr/>
        </p:nvCxnSpPr>
        <p:spPr bwMode="auto">
          <a:xfrm flipH="1">
            <a:off x="2134631" y="5373135"/>
            <a:ext cx="12261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4089839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C93B4C5-B38C-E917-41D7-0F31F7A1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29" y="692810"/>
            <a:ext cx="7416515" cy="569934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04AE3461-B329-03C4-0EB1-8E7E064857A3}"/>
              </a:ext>
            </a:extLst>
          </p:cNvPr>
          <p:cNvGrpSpPr/>
          <p:nvPr/>
        </p:nvGrpSpPr>
        <p:grpSpPr>
          <a:xfrm>
            <a:off x="2987890" y="1484865"/>
            <a:ext cx="5472381" cy="4680325"/>
            <a:chOff x="2987890" y="1484865"/>
            <a:chExt cx="5472381" cy="468032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A2E529A-88A3-CED8-B040-2EE434EF65EE}"/>
                </a:ext>
              </a:extLst>
            </p:cNvPr>
            <p:cNvSpPr txBox="1"/>
            <p:nvPr/>
          </p:nvSpPr>
          <p:spPr>
            <a:xfrm>
              <a:off x="6732150" y="2412985"/>
              <a:ext cx="1728121" cy="584775"/>
            </a:xfrm>
            <a:prstGeom prst="rect">
              <a:avLst/>
            </a:prstGeom>
            <a:solidFill>
              <a:srgbClr val="66FF66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混合使用寄存器编号名</a:t>
              </a:r>
              <a:r>
                <a:rPr lang="en-US" altLang="zh-CN" dirty="0"/>
                <a:t>/</a:t>
              </a:r>
              <a:r>
                <a:rPr lang="zh-CN" altLang="en-US" dirty="0"/>
                <a:t>功能别名</a:t>
              </a: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9C84B912-37F0-15F4-E337-9611C5B4DEE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275910" y="2348925"/>
              <a:ext cx="3456240" cy="3600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36810958-0C04-A2BA-B641-0BA3B4BD4034}"/>
                </a:ext>
              </a:extLst>
            </p:cNvPr>
            <p:cNvCxnSpPr>
              <a:stCxn id="3" idx="1"/>
            </p:cNvCxnSpPr>
            <p:nvPr/>
          </p:nvCxnSpPr>
          <p:spPr bwMode="auto">
            <a:xfrm flipH="1" flipV="1">
              <a:off x="3275910" y="1484865"/>
              <a:ext cx="3456240" cy="12205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BEEB726-70F7-447F-D6EF-A3B647D656A4}"/>
                </a:ext>
              </a:extLst>
            </p:cNvPr>
            <p:cNvCxnSpPr>
              <a:stCxn id="3" idx="1"/>
            </p:cNvCxnSpPr>
            <p:nvPr/>
          </p:nvCxnSpPr>
          <p:spPr bwMode="auto">
            <a:xfrm flipH="1">
              <a:off x="2987890" y="2705373"/>
              <a:ext cx="3744260" cy="34598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317218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C93B4C5-B38C-E917-41D7-0F31F7A1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29" y="692810"/>
            <a:ext cx="7416515" cy="569934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04AE3461-B329-03C4-0EB1-8E7E064857A3}"/>
              </a:ext>
            </a:extLst>
          </p:cNvPr>
          <p:cNvGrpSpPr/>
          <p:nvPr/>
        </p:nvGrpSpPr>
        <p:grpSpPr>
          <a:xfrm>
            <a:off x="4211975" y="2412985"/>
            <a:ext cx="4752330" cy="1160025"/>
            <a:chOff x="4211975" y="2412985"/>
            <a:chExt cx="4752330" cy="116002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A2E529A-88A3-CED8-B040-2EE434EF65EE}"/>
                </a:ext>
              </a:extLst>
            </p:cNvPr>
            <p:cNvSpPr txBox="1"/>
            <p:nvPr/>
          </p:nvSpPr>
          <p:spPr>
            <a:xfrm>
              <a:off x="6732150" y="2412985"/>
              <a:ext cx="2232155" cy="584775"/>
            </a:xfrm>
            <a:prstGeom prst="rect">
              <a:avLst/>
            </a:prstGeom>
            <a:solidFill>
              <a:srgbClr val="66FF66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ax</a:t>
              </a:r>
              <a:r>
                <a:rPr lang="zh-CN" altLang="en-US" dirty="0"/>
                <a:t>是寄存器</a:t>
              </a:r>
              <a:endParaRPr lang="en-US" altLang="zh-CN" dirty="0"/>
            </a:p>
            <a:p>
              <a:r>
                <a:rPr lang="en-US" altLang="zh-CN" dirty="0"/>
                <a:t>a[x]</a:t>
              </a:r>
              <a:r>
                <a:rPr lang="zh-CN" altLang="en-US" dirty="0"/>
                <a:t>是数组元素（内存）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36810958-0C04-A2BA-B641-0BA3B4BD4034}"/>
                </a:ext>
              </a:extLst>
            </p:cNvPr>
            <p:cNvCxnSpPr>
              <a:cxnSpLocks/>
              <a:stCxn id="3" idx="1"/>
            </p:cNvCxnSpPr>
            <p:nvPr/>
          </p:nvCxnSpPr>
          <p:spPr bwMode="auto">
            <a:xfrm flipH="1">
              <a:off x="4211975" y="2705373"/>
              <a:ext cx="2520175" cy="7956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BEEB726-70F7-447F-D6EF-A3B647D656A4}"/>
                </a:ext>
              </a:extLst>
            </p:cNvPr>
            <p:cNvCxnSpPr>
              <a:cxnSpLocks/>
              <a:stCxn id="3" idx="1"/>
            </p:cNvCxnSpPr>
            <p:nvPr/>
          </p:nvCxnSpPr>
          <p:spPr bwMode="auto">
            <a:xfrm flipH="1">
              <a:off x="4788015" y="2705373"/>
              <a:ext cx="1944135" cy="8676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1460098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C93B4C5-B38C-E917-41D7-0F31F7A1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29" y="692810"/>
            <a:ext cx="7416515" cy="5699340"/>
          </a:xfrm>
          <a:prstGeom prst="rect">
            <a:avLst/>
          </a:prstGeom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90A71626-9B9A-B075-19A8-B14148400F4A}"/>
              </a:ext>
            </a:extLst>
          </p:cNvPr>
          <p:cNvSpPr/>
          <p:nvPr/>
        </p:nvSpPr>
        <p:spPr bwMode="auto">
          <a:xfrm>
            <a:off x="280641" y="1857375"/>
            <a:ext cx="643284" cy="628650"/>
          </a:xfrm>
          <a:custGeom>
            <a:avLst/>
            <a:gdLst>
              <a:gd name="connsiteX0" fmla="*/ 643284 w 643284"/>
              <a:gd name="connsiteY0" fmla="*/ 0 h 628650"/>
              <a:gd name="connsiteX1" fmla="*/ 5109 w 643284"/>
              <a:gd name="connsiteY1" fmla="*/ 209550 h 628650"/>
              <a:gd name="connsiteX2" fmla="*/ 395634 w 643284"/>
              <a:gd name="connsiteY2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284" h="628650">
                <a:moveTo>
                  <a:pt x="643284" y="0"/>
                </a:moveTo>
                <a:cubicBezTo>
                  <a:pt x="344834" y="52387"/>
                  <a:pt x="46384" y="104775"/>
                  <a:pt x="5109" y="209550"/>
                </a:cubicBezTo>
                <a:cubicBezTo>
                  <a:pt x="-36166" y="314325"/>
                  <a:pt x="179734" y="471487"/>
                  <a:pt x="395634" y="6286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56A9F49-2DB8-0D36-A1B9-A610796722BC}"/>
              </a:ext>
            </a:extLst>
          </p:cNvPr>
          <p:cNvCxnSpPr>
            <a:cxnSpLocks/>
          </p:cNvCxnSpPr>
          <p:nvPr/>
        </p:nvCxnSpPr>
        <p:spPr bwMode="auto">
          <a:xfrm>
            <a:off x="4050288" y="2183250"/>
            <a:ext cx="2232155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</p:spPr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9138FE1-E7EC-2178-93AD-FE61E04B95C3}"/>
              </a:ext>
            </a:extLst>
          </p:cNvPr>
          <p:cNvSpPr/>
          <p:nvPr/>
        </p:nvSpPr>
        <p:spPr bwMode="auto">
          <a:xfrm>
            <a:off x="443774" y="3857625"/>
            <a:ext cx="413476" cy="1028700"/>
          </a:xfrm>
          <a:custGeom>
            <a:avLst/>
            <a:gdLst>
              <a:gd name="connsiteX0" fmla="*/ 413476 w 413476"/>
              <a:gd name="connsiteY0" fmla="*/ 0 h 1028700"/>
              <a:gd name="connsiteX1" fmla="*/ 3901 w 413476"/>
              <a:gd name="connsiteY1" fmla="*/ 419100 h 1028700"/>
              <a:gd name="connsiteX2" fmla="*/ 242026 w 413476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476" h="1028700">
                <a:moveTo>
                  <a:pt x="413476" y="0"/>
                </a:moveTo>
                <a:cubicBezTo>
                  <a:pt x="222976" y="123825"/>
                  <a:pt x="32476" y="247650"/>
                  <a:pt x="3901" y="419100"/>
                </a:cubicBezTo>
                <a:cubicBezTo>
                  <a:pt x="-24674" y="590550"/>
                  <a:pt x="108676" y="809625"/>
                  <a:pt x="242026" y="102870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1C9430D-D5D6-94C6-F3F6-3DB8A4D40D15}"/>
              </a:ext>
            </a:extLst>
          </p:cNvPr>
          <p:cNvSpPr/>
          <p:nvPr/>
        </p:nvSpPr>
        <p:spPr bwMode="auto">
          <a:xfrm>
            <a:off x="123389" y="1700886"/>
            <a:ext cx="762436" cy="4573586"/>
          </a:xfrm>
          <a:custGeom>
            <a:avLst/>
            <a:gdLst>
              <a:gd name="connsiteX0" fmla="*/ 762436 w 762436"/>
              <a:gd name="connsiteY0" fmla="*/ 3686175 h 3721771"/>
              <a:gd name="connsiteX1" fmla="*/ 181411 w 762436"/>
              <a:gd name="connsiteY1" fmla="*/ 3457575 h 3721771"/>
              <a:gd name="connsiteX2" fmla="*/ 19486 w 762436"/>
              <a:gd name="connsiteY2" fmla="*/ 1724025 h 3721771"/>
              <a:gd name="connsiteX3" fmla="*/ 562411 w 762436"/>
              <a:gd name="connsiteY3" fmla="*/ 0 h 372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36" h="3721771">
                <a:moveTo>
                  <a:pt x="762436" y="3686175"/>
                </a:moveTo>
                <a:cubicBezTo>
                  <a:pt x="533836" y="3735387"/>
                  <a:pt x="305236" y="3784600"/>
                  <a:pt x="181411" y="3457575"/>
                </a:cubicBezTo>
                <a:cubicBezTo>
                  <a:pt x="57586" y="3130550"/>
                  <a:pt x="-44014" y="2300287"/>
                  <a:pt x="19486" y="1724025"/>
                </a:cubicBezTo>
                <a:cubicBezTo>
                  <a:pt x="82986" y="1147762"/>
                  <a:pt x="322698" y="573881"/>
                  <a:pt x="562411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0BF62E2B-A5AA-0460-0704-154CBDF7124C}"/>
              </a:ext>
            </a:extLst>
          </p:cNvPr>
          <p:cNvSpPr/>
          <p:nvPr/>
        </p:nvSpPr>
        <p:spPr bwMode="auto">
          <a:xfrm>
            <a:off x="323705" y="3429000"/>
            <a:ext cx="544755" cy="1289134"/>
          </a:xfrm>
          <a:custGeom>
            <a:avLst/>
            <a:gdLst>
              <a:gd name="connsiteX0" fmla="*/ 762436 w 762436"/>
              <a:gd name="connsiteY0" fmla="*/ 3686175 h 3721771"/>
              <a:gd name="connsiteX1" fmla="*/ 181411 w 762436"/>
              <a:gd name="connsiteY1" fmla="*/ 3457575 h 3721771"/>
              <a:gd name="connsiteX2" fmla="*/ 19486 w 762436"/>
              <a:gd name="connsiteY2" fmla="*/ 1724025 h 3721771"/>
              <a:gd name="connsiteX3" fmla="*/ 562411 w 762436"/>
              <a:gd name="connsiteY3" fmla="*/ 0 h 372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36" h="3721771">
                <a:moveTo>
                  <a:pt x="762436" y="3686175"/>
                </a:moveTo>
                <a:cubicBezTo>
                  <a:pt x="533836" y="3735387"/>
                  <a:pt x="305236" y="3784600"/>
                  <a:pt x="181411" y="3457575"/>
                </a:cubicBezTo>
                <a:cubicBezTo>
                  <a:pt x="57586" y="3130550"/>
                  <a:pt x="-44014" y="2300287"/>
                  <a:pt x="19486" y="1724025"/>
                </a:cubicBezTo>
                <a:cubicBezTo>
                  <a:pt x="82986" y="1147762"/>
                  <a:pt x="322698" y="573881"/>
                  <a:pt x="562411" y="0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3D30CE-7158-621E-C07B-C613256756B6}"/>
              </a:ext>
            </a:extLst>
          </p:cNvPr>
          <p:cNvSpPr txBox="1"/>
          <p:nvPr/>
        </p:nvSpPr>
        <p:spPr>
          <a:xfrm>
            <a:off x="6617083" y="780775"/>
            <a:ext cx="1843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</a:rPr>
              <a:t>流程控制</a:t>
            </a:r>
            <a:endParaRPr lang="en-US" altLang="zh-CN" sz="2000" dirty="0">
              <a:solidFill>
                <a:srgbClr val="00B05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C00DADD-A500-04FA-21BF-6054C5324031}"/>
              </a:ext>
            </a:extLst>
          </p:cNvPr>
          <p:cNvSpPr/>
          <p:nvPr/>
        </p:nvSpPr>
        <p:spPr bwMode="auto">
          <a:xfrm>
            <a:off x="683729" y="5678386"/>
            <a:ext cx="562120" cy="21601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2073C65-8DDE-536F-260A-C752AA2CAE66}"/>
              </a:ext>
            </a:extLst>
          </p:cNvPr>
          <p:cNvSpPr/>
          <p:nvPr/>
        </p:nvSpPr>
        <p:spPr bwMode="auto">
          <a:xfrm>
            <a:off x="683729" y="4180584"/>
            <a:ext cx="562120" cy="216015"/>
          </a:xfrm>
          <a:prstGeom prst="round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7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C93B4C5-B38C-E917-41D7-0F31F7A1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29" y="692810"/>
            <a:ext cx="7416515" cy="5699340"/>
          </a:xfrm>
          <a:prstGeom prst="rect">
            <a:avLst/>
          </a:prstGeom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90A71626-9B9A-B075-19A8-B14148400F4A}"/>
              </a:ext>
            </a:extLst>
          </p:cNvPr>
          <p:cNvSpPr/>
          <p:nvPr/>
        </p:nvSpPr>
        <p:spPr bwMode="auto">
          <a:xfrm>
            <a:off x="280641" y="1857375"/>
            <a:ext cx="643284" cy="628650"/>
          </a:xfrm>
          <a:custGeom>
            <a:avLst/>
            <a:gdLst>
              <a:gd name="connsiteX0" fmla="*/ 643284 w 643284"/>
              <a:gd name="connsiteY0" fmla="*/ 0 h 628650"/>
              <a:gd name="connsiteX1" fmla="*/ 5109 w 643284"/>
              <a:gd name="connsiteY1" fmla="*/ 209550 h 628650"/>
              <a:gd name="connsiteX2" fmla="*/ 395634 w 643284"/>
              <a:gd name="connsiteY2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284" h="628650">
                <a:moveTo>
                  <a:pt x="643284" y="0"/>
                </a:moveTo>
                <a:cubicBezTo>
                  <a:pt x="344834" y="52387"/>
                  <a:pt x="46384" y="104775"/>
                  <a:pt x="5109" y="209550"/>
                </a:cubicBezTo>
                <a:cubicBezTo>
                  <a:pt x="-36166" y="314325"/>
                  <a:pt x="179734" y="471487"/>
                  <a:pt x="395634" y="6286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56A9F49-2DB8-0D36-A1B9-A610796722BC}"/>
              </a:ext>
            </a:extLst>
          </p:cNvPr>
          <p:cNvCxnSpPr>
            <a:cxnSpLocks/>
          </p:cNvCxnSpPr>
          <p:nvPr/>
        </p:nvCxnSpPr>
        <p:spPr bwMode="auto">
          <a:xfrm>
            <a:off x="4050288" y="2183250"/>
            <a:ext cx="2232155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</p:spPr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9138FE1-E7EC-2178-93AD-FE61E04B95C3}"/>
              </a:ext>
            </a:extLst>
          </p:cNvPr>
          <p:cNvSpPr/>
          <p:nvPr/>
        </p:nvSpPr>
        <p:spPr bwMode="auto">
          <a:xfrm>
            <a:off x="443774" y="3857625"/>
            <a:ext cx="413476" cy="1028700"/>
          </a:xfrm>
          <a:custGeom>
            <a:avLst/>
            <a:gdLst>
              <a:gd name="connsiteX0" fmla="*/ 413476 w 413476"/>
              <a:gd name="connsiteY0" fmla="*/ 0 h 1028700"/>
              <a:gd name="connsiteX1" fmla="*/ 3901 w 413476"/>
              <a:gd name="connsiteY1" fmla="*/ 419100 h 1028700"/>
              <a:gd name="connsiteX2" fmla="*/ 242026 w 413476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476" h="1028700">
                <a:moveTo>
                  <a:pt x="413476" y="0"/>
                </a:moveTo>
                <a:cubicBezTo>
                  <a:pt x="222976" y="123825"/>
                  <a:pt x="32476" y="247650"/>
                  <a:pt x="3901" y="419100"/>
                </a:cubicBezTo>
                <a:cubicBezTo>
                  <a:pt x="-24674" y="590550"/>
                  <a:pt x="108676" y="809625"/>
                  <a:pt x="242026" y="102870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1C9430D-D5D6-94C6-F3F6-3DB8A4D40D15}"/>
              </a:ext>
            </a:extLst>
          </p:cNvPr>
          <p:cNvSpPr/>
          <p:nvPr/>
        </p:nvSpPr>
        <p:spPr bwMode="auto">
          <a:xfrm>
            <a:off x="123389" y="1700886"/>
            <a:ext cx="762436" cy="4573586"/>
          </a:xfrm>
          <a:custGeom>
            <a:avLst/>
            <a:gdLst>
              <a:gd name="connsiteX0" fmla="*/ 762436 w 762436"/>
              <a:gd name="connsiteY0" fmla="*/ 3686175 h 3721771"/>
              <a:gd name="connsiteX1" fmla="*/ 181411 w 762436"/>
              <a:gd name="connsiteY1" fmla="*/ 3457575 h 3721771"/>
              <a:gd name="connsiteX2" fmla="*/ 19486 w 762436"/>
              <a:gd name="connsiteY2" fmla="*/ 1724025 h 3721771"/>
              <a:gd name="connsiteX3" fmla="*/ 562411 w 762436"/>
              <a:gd name="connsiteY3" fmla="*/ 0 h 372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36" h="3721771">
                <a:moveTo>
                  <a:pt x="762436" y="3686175"/>
                </a:moveTo>
                <a:cubicBezTo>
                  <a:pt x="533836" y="3735387"/>
                  <a:pt x="305236" y="3784600"/>
                  <a:pt x="181411" y="3457575"/>
                </a:cubicBezTo>
                <a:cubicBezTo>
                  <a:pt x="57586" y="3130550"/>
                  <a:pt x="-44014" y="2300287"/>
                  <a:pt x="19486" y="1724025"/>
                </a:cubicBezTo>
                <a:cubicBezTo>
                  <a:pt x="82986" y="1147762"/>
                  <a:pt x="322698" y="573881"/>
                  <a:pt x="562411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0BF62E2B-A5AA-0460-0704-154CBDF7124C}"/>
              </a:ext>
            </a:extLst>
          </p:cNvPr>
          <p:cNvSpPr/>
          <p:nvPr/>
        </p:nvSpPr>
        <p:spPr bwMode="auto">
          <a:xfrm>
            <a:off x="323705" y="3429000"/>
            <a:ext cx="544755" cy="1289134"/>
          </a:xfrm>
          <a:custGeom>
            <a:avLst/>
            <a:gdLst>
              <a:gd name="connsiteX0" fmla="*/ 762436 w 762436"/>
              <a:gd name="connsiteY0" fmla="*/ 3686175 h 3721771"/>
              <a:gd name="connsiteX1" fmla="*/ 181411 w 762436"/>
              <a:gd name="connsiteY1" fmla="*/ 3457575 h 3721771"/>
              <a:gd name="connsiteX2" fmla="*/ 19486 w 762436"/>
              <a:gd name="connsiteY2" fmla="*/ 1724025 h 3721771"/>
              <a:gd name="connsiteX3" fmla="*/ 562411 w 762436"/>
              <a:gd name="connsiteY3" fmla="*/ 0 h 372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36" h="3721771">
                <a:moveTo>
                  <a:pt x="762436" y="3686175"/>
                </a:moveTo>
                <a:cubicBezTo>
                  <a:pt x="533836" y="3735387"/>
                  <a:pt x="305236" y="3784600"/>
                  <a:pt x="181411" y="3457575"/>
                </a:cubicBezTo>
                <a:cubicBezTo>
                  <a:pt x="57586" y="3130550"/>
                  <a:pt x="-44014" y="2300287"/>
                  <a:pt x="19486" y="1724025"/>
                </a:cubicBezTo>
                <a:cubicBezTo>
                  <a:pt x="82986" y="1147762"/>
                  <a:pt x="322698" y="573881"/>
                  <a:pt x="562411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3D30CE-7158-621E-C07B-C613256756B6}"/>
              </a:ext>
            </a:extLst>
          </p:cNvPr>
          <p:cNvSpPr txBox="1"/>
          <p:nvPr/>
        </p:nvSpPr>
        <p:spPr>
          <a:xfrm>
            <a:off x="6617083" y="780775"/>
            <a:ext cx="1843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(</a:t>
            </a:r>
            <a:r>
              <a:rPr lang="zh-CN" altLang="en-US" sz="2000" dirty="0">
                <a:solidFill>
                  <a:srgbClr val="00B050"/>
                </a:solidFill>
              </a:rPr>
              <a:t>外层循环</a:t>
            </a:r>
            <a:r>
              <a:rPr lang="en-US" altLang="zh-CN" sz="2000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CEB6D6-F586-F783-E36A-8449EFC03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443" y="2383275"/>
            <a:ext cx="2762003" cy="1368095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EF9112CD-BE62-495C-50AC-AF3B29E46477}"/>
              </a:ext>
            </a:extLst>
          </p:cNvPr>
          <p:cNvGrpSpPr/>
          <p:nvPr/>
        </p:nvGrpSpPr>
        <p:grpSpPr>
          <a:xfrm>
            <a:off x="2715984" y="1076325"/>
            <a:ext cx="976772" cy="4887459"/>
            <a:chOff x="2715984" y="1076325"/>
            <a:chExt cx="976772" cy="4887459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1B0B6AC0-BB93-4A39-9EBB-A6625C602DC0}"/>
                </a:ext>
              </a:extLst>
            </p:cNvPr>
            <p:cNvSpPr/>
            <p:nvPr/>
          </p:nvSpPr>
          <p:spPr bwMode="auto">
            <a:xfrm>
              <a:off x="3429000" y="1076325"/>
              <a:ext cx="263756" cy="352425"/>
            </a:xfrm>
            <a:custGeom>
              <a:avLst/>
              <a:gdLst>
                <a:gd name="connsiteX0" fmla="*/ 219075 w 263756"/>
                <a:gd name="connsiteY0" fmla="*/ 0 h 352425"/>
                <a:gd name="connsiteX1" fmla="*/ 247650 w 263756"/>
                <a:gd name="connsiteY1" fmla="*/ 190500 h 352425"/>
                <a:gd name="connsiteX2" fmla="*/ 0 w 263756"/>
                <a:gd name="connsiteY2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756" h="352425">
                  <a:moveTo>
                    <a:pt x="219075" y="0"/>
                  </a:moveTo>
                  <a:cubicBezTo>
                    <a:pt x="251618" y="65881"/>
                    <a:pt x="284162" y="131763"/>
                    <a:pt x="247650" y="190500"/>
                  </a:cubicBezTo>
                  <a:cubicBezTo>
                    <a:pt x="211138" y="249237"/>
                    <a:pt x="105569" y="300831"/>
                    <a:pt x="0" y="352425"/>
                  </a:cubicBezTo>
                </a:path>
              </a:pathLst>
            </a:custGeom>
            <a:noFill/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1B08855-1F8C-2CCC-B3EF-5D9546B0DDF6}"/>
                </a:ext>
              </a:extLst>
            </p:cNvPr>
            <p:cNvSpPr/>
            <p:nvPr/>
          </p:nvSpPr>
          <p:spPr bwMode="auto">
            <a:xfrm>
              <a:off x="2745375" y="1294265"/>
              <a:ext cx="288020" cy="288019"/>
            </a:xfrm>
            <a:prstGeom prst="ellips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D3054AF-7113-3E38-25D2-78D743E0DDD0}"/>
                </a:ext>
              </a:extLst>
            </p:cNvPr>
            <p:cNvSpPr/>
            <p:nvPr/>
          </p:nvSpPr>
          <p:spPr bwMode="auto">
            <a:xfrm>
              <a:off x="3015636" y="3067322"/>
              <a:ext cx="288020" cy="288019"/>
            </a:xfrm>
            <a:prstGeom prst="ellips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DF2BA33-551B-63A5-6ACD-90ED72027EF0}"/>
                </a:ext>
              </a:extLst>
            </p:cNvPr>
            <p:cNvSpPr/>
            <p:nvPr/>
          </p:nvSpPr>
          <p:spPr bwMode="auto">
            <a:xfrm>
              <a:off x="2715984" y="5675765"/>
              <a:ext cx="587672" cy="288019"/>
            </a:xfrm>
            <a:prstGeom prst="ellips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E671339-BC69-9E51-67CC-58A1B9399576}"/>
                </a:ext>
              </a:extLst>
            </p:cNvPr>
            <p:cNvSpPr/>
            <p:nvPr/>
          </p:nvSpPr>
          <p:spPr bwMode="auto">
            <a:xfrm>
              <a:off x="2745375" y="1736057"/>
              <a:ext cx="288020" cy="288019"/>
            </a:xfrm>
            <a:prstGeom prst="ellips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2D5C8F4-35CC-2A87-BD6D-4C8629A20952}"/>
              </a:ext>
            </a:extLst>
          </p:cNvPr>
          <p:cNvSpPr/>
          <p:nvPr/>
        </p:nvSpPr>
        <p:spPr bwMode="auto">
          <a:xfrm>
            <a:off x="683729" y="4180584"/>
            <a:ext cx="562120" cy="216015"/>
          </a:xfrm>
          <a:prstGeom prst="round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212BE63-304F-07F5-2564-3736F826F09D}"/>
              </a:ext>
            </a:extLst>
          </p:cNvPr>
          <p:cNvSpPr/>
          <p:nvPr/>
        </p:nvSpPr>
        <p:spPr bwMode="auto">
          <a:xfrm>
            <a:off x="683729" y="5678386"/>
            <a:ext cx="562120" cy="21601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1DB9204-32C1-8CBB-C1DF-4662AE4243D3}"/>
              </a:ext>
            </a:extLst>
          </p:cNvPr>
          <p:cNvSpPr txBox="1"/>
          <p:nvPr/>
        </p:nvSpPr>
        <p:spPr>
          <a:xfrm>
            <a:off x="2627865" y="1931454"/>
            <a:ext cx="115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x1 </a:t>
            </a:r>
            <a:r>
              <a:rPr lang="en-US" altLang="zh-CN" dirty="0">
                <a:solidFill>
                  <a:srgbClr val="00B050"/>
                </a:solidFill>
                <a:sym typeface="Wingdings" panose="05000000000000000000" pitchFamily="2" charset="2"/>
              </a:rPr>
              <a:t></a:t>
            </a:r>
            <a:r>
              <a:rPr lang="en-US" altLang="zh-CN" dirty="0" err="1">
                <a:solidFill>
                  <a:srgbClr val="00B050"/>
                </a:solidFill>
              </a:rPr>
              <a:t>ra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53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C93B4C5-B38C-E917-41D7-0F31F7A1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29" y="692810"/>
            <a:ext cx="7416515" cy="5699340"/>
          </a:xfrm>
          <a:prstGeom prst="rect">
            <a:avLst/>
          </a:prstGeom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90A71626-9B9A-B075-19A8-B14148400F4A}"/>
              </a:ext>
            </a:extLst>
          </p:cNvPr>
          <p:cNvSpPr/>
          <p:nvPr/>
        </p:nvSpPr>
        <p:spPr bwMode="auto">
          <a:xfrm>
            <a:off x="280641" y="1857375"/>
            <a:ext cx="643284" cy="628650"/>
          </a:xfrm>
          <a:custGeom>
            <a:avLst/>
            <a:gdLst>
              <a:gd name="connsiteX0" fmla="*/ 643284 w 643284"/>
              <a:gd name="connsiteY0" fmla="*/ 0 h 628650"/>
              <a:gd name="connsiteX1" fmla="*/ 5109 w 643284"/>
              <a:gd name="connsiteY1" fmla="*/ 209550 h 628650"/>
              <a:gd name="connsiteX2" fmla="*/ 395634 w 643284"/>
              <a:gd name="connsiteY2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284" h="628650">
                <a:moveTo>
                  <a:pt x="643284" y="0"/>
                </a:moveTo>
                <a:cubicBezTo>
                  <a:pt x="344834" y="52387"/>
                  <a:pt x="46384" y="104775"/>
                  <a:pt x="5109" y="209550"/>
                </a:cubicBezTo>
                <a:cubicBezTo>
                  <a:pt x="-36166" y="314325"/>
                  <a:pt x="179734" y="471487"/>
                  <a:pt x="395634" y="6286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56A9F49-2DB8-0D36-A1B9-A610796722BC}"/>
              </a:ext>
            </a:extLst>
          </p:cNvPr>
          <p:cNvCxnSpPr>
            <a:cxnSpLocks/>
          </p:cNvCxnSpPr>
          <p:nvPr/>
        </p:nvCxnSpPr>
        <p:spPr bwMode="auto">
          <a:xfrm>
            <a:off x="4050288" y="2183250"/>
            <a:ext cx="2232155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</p:spPr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9138FE1-E7EC-2178-93AD-FE61E04B95C3}"/>
              </a:ext>
            </a:extLst>
          </p:cNvPr>
          <p:cNvSpPr/>
          <p:nvPr/>
        </p:nvSpPr>
        <p:spPr bwMode="auto">
          <a:xfrm>
            <a:off x="443774" y="3857625"/>
            <a:ext cx="413476" cy="1028700"/>
          </a:xfrm>
          <a:custGeom>
            <a:avLst/>
            <a:gdLst>
              <a:gd name="connsiteX0" fmla="*/ 413476 w 413476"/>
              <a:gd name="connsiteY0" fmla="*/ 0 h 1028700"/>
              <a:gd name="connsiteX1" fmla="*/ 3901 w 413476"/>
              <a:gd name="connsiteY1" fmla="*/ 419100 h 1028700"/>
              <a:gd name="connsiteX2" fmla="*/ 242026 w 413476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476" h="1028700">
                <a:moveTo>
                  <a:pt x="413476" y="0"/>
                </a:moveTo>
                <a:cubicBezTo>
                  <a:pt x="222976" y="123825"/>
                  <a:pt x="32476" y="247650"/>
                  <a:pt x="3901" y="419100"/>
                </a:cubicBezTo>
                <a:cubicBezTo>
                  <a:pt x="-24674" y="590550"/>
                  <a:pt x="108676" y="809625"/>
                  <a:pt x="242026" y="102870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1C9430D-D5D6-94C6-F3F6-3DB8A4D40D15}"/>
              </a:ext>
            </a:extLst>
          </p:cNvPr>
          <p:cNvSpPr/>
          <p:nvPr/>
        </p:nvSpPr>
        <p:spPr bwMode="auto">
          <a:xfrm>
            <a:off x="123389" y="1700886"/>
            <a:ext cx="762436" cy="4573586"/>
          </a:xfrm>
          <a:custGeom>
            <a:avLst/>
            <a:gdLst>
              <a:gd name="connsiteX0" fmla="*/ 762436 w 762436"/>
              <a:gd name="connsiteY0" fmla="*/ 3686175 h 3721771"/>
              <a:gd name="connsiteX1" fmla="*/ 181411 w 762436"/>
              <a:gd name="connsiteY1" fmla="*/ 3457575 h 3721771"/>
              <a:gd name="connsiteX2" fmla="*/ 19486 w 762436"/>
              <a:gd name="connsiteY2" fmla="*/ 1724025 h 3721771"/>
              <a:gd name="connsiteX3" fmla="*/ 562411 w 762436"/>
              <a:gd name="connsiteY3" fmla="*/ 0 h 372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36" h="3721771">
                <a:moveTo>
                  <a:pt x="762436" y="3686175"/>
                </a:moveTo>
                <a:cubicBezTo>
                  <a:pt x="533836" y="3735387"/>
                  <a:pt x="305236" y="3784600"/>
                  <a:pt x="181411" y="3457575"/>
                </a:cubicBezTo>
                <a:cubicBezTo>
                  <a:pt x="57586" y="3130550"/>
                  <a:pt x="-44014" y="2300287"/>
                  <a:pt x="19486" y="1724025"/>
                </a:cubicBezTo>
                <a:cubicBezTo>
                  <a:pt x="82986" y="1147762"/>
                  <a:pt x="322698" y="573881"/>
                  <a:pt x="562411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0BF62E2B-A5AA-0460-0704-154CBDF7124C}"/>
              </a:ext>
            </a:extLst>
          </p:cNvPr>
          <p:cNvSpPr/>
          <p:nvPr/>
        </p:nvSpPr>
        <p:spPr bwMode="auto">
          <a:xfrm>
            <a:off x="323705" y="3429000"/>
            <a:ext cx="544755" cy="1289134"/>
          </a:xfrm>
          <a:custGeom>
            <a:avLst/>
            <a:gdLst>
              <a:gd name="connsiteX0" fmla="*/ 762436 w 762436"/>
              <a:gd name="connsiteY0" fmla="*/ 3686175 h 3721771"/>
              <a:gd name="connsiteX1" fmla="*/ 181411 w 762436"/>
              <a:gd name="connsiteY1" fmla="*/ 3457575 h 3721771"/>
              <a:gd name="connsiteX2" fmla="*/ 19486 w 762436"/>
              <a:gd name="connsiteY2" fmla="*/ 1724025 h 3721771"/>
              <a:gd name="connsiteX3" fmla="*/ 562411 w 762436"/>
              <a:gd name="connsiteY3" fmla="*/ 0 h 372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36" h="3721771">
                <a:moveTo>
                  <a:pt x="762436" y="3686175"/>
                </a:moveTo>
                <a:cubicBezTo>
                  <a:pt x="533836" y="3735387"/>
                  <a:pt x="305236" y="3784600"/>
                  <a:pt x="181411" y="3457575"/>
                </a:cubicBezTo>
                <a:cubicBezTo>
                  <a:pt x="57586" y="3130550"/>
                  <a:pt x="-44014" y="2300287"/>
                  <a:pt x="19486" y="1724025"/>
                </a:cubicBezTo>
                <a:cubicBezTo>
                  <a:pt x="82986" y="1147762"/>
                  <a:pt x="322698" y="573881"/>
                  <a:pt x="562411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CEB6D6-F586-F783-E36A-8449EFC03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443" y="2383275"/>
            <a:ext cx="2762003" cy="1368095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EF9112CD-BE62-495C-50AC-AF3B29E46477}"/>
              </a:ext>
            </a:extLst>
          </p:cNvPr>
          <p:cNvGrpSpPr/>
          <p:nvPr/>
        </p:nvGrpSpPr>
        <p:grpSpPr>
          <a:xfrm>
            <a:off x="2715984" y="1076325"/>
            <a:ext cx="976772" cy="4887459"/>
            <a:chOff x="2715984" y="1076325"/>
            <a:chExt cx="976772" cy="4887459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1B0B6AC0-BB93-4A39-9EBB-A6625C602DC0}"/>
                </a:ext>
              </a:extLst>
            </p:cNvPr>
            <p:cNvSpPr/>
            <p:nvPr/>
          </p:nvSpPr>
          <p:spPr bwMode="auto">
            <a:xfrm>
              <a:off x="3429000" y="1076325"/>
              <a:ext cx="263756" cy="352425"/>
            </a:xfrm>
            <a:custGeom>
              <a:avLst/>
              <a:gdLst>
                <a:gd name="connsiteX0" fmla="*/ 219075 w 263756"/>
                <a:gd name="connsiteY0" fmla="*/ 0 h 352425"/>
                <a:gd name="connsiteX1" fmla="*/ 247650 w 263756"/>
                <a:gd name="connsiteY1" fmla="*/ 190500 h 352425"/>
                <a:gd name="connsiteX2" fmla="*/ 0 w 263756"/>
                <a:gd name="connsiteY2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756" h="352425">
                  <a:moveTo>
                    <a:pt x="219075" y="0"/>
                  </a:moveTo>
                  <a:cubicBezTo>
                    <a:pt x="251618" y="65881"/>
                    <a:pt x="284162" y="131763"/>
                    <a:pt x="247650" y="190500"/>
                  </a:cubicBezTo>
                  <a:cubicBezTo>
                    <a:pt x="211138" y="249237"/>
                    <a:pt x="105569" y="300831"/>
                    <a:pt x="0" y="352425"/>
                  </a:cubicBezTo>
                </a:path>
              </a:pathLst>
            </a:custGeom>
            <a:noFill/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1B08855-1F8C-2CCC-B3EF-5D9546B0DDF6}"/>
                </a:ext>
              </a:extLst>
            </p:cNvPr>
            <p:cNvSpPr/>
            <p:nvPr/>
          </p:nvSpPr>
          <p:spPr bwMode="auto">
            <a:xfrm>
              <a:off x="2745375" y="1294265"/>
              <a:ext cx="288020" cy="288019"/>
            </a:xfrm>
            <a:prstGeom prst="ellips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D3054AF-7113-3E38-25D2-78D743E0DDD0}"/>
                </a:ext>
              </a:extLst>
            </p:cNvPr>
            <p:cNvSpPr/>
            <p:nvPr/>
          </p:nvSpPr>
          <p:spPr bwMode="auto">
            <a:xfrm>
              <a:off x="3015636" y="3067322"/>
              <a:ext cx="288020" cy="288019"/>
            </a:xfrm>
            <a:prstGeom prst="ellips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DF2BA33-551B-63A5-6ACD-90ED72027EF0}"/>
                </a:ext>
              </a:extLst>
            </p:cNvPr>
            <p:cNvSpPr/>
            <p:nvPr/>
          </p:nvSpPr>
          <p:spPr bwMode="auto">
            <a:xfrm>
              <a:off x="2715984" y="5675765"/>
              <a:ext cx="587672" cy="288019"/>
            </a:xfrm>
            <a:prstGeom prst="ellips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E671339-BC69-9E51-67CC-58A1B9399576}"/>
                </a:ext>
              </a:extLst>
            </p:cNvPr>
            <p:cNvSpPr/>
            <p:nvPr/>
          </p:nvSpPr>
          <p:spPr bwMode="auto">
            <a:xfrm>
              <a:off x="2745375" y="1736057"/>
              <a:ext cx="288020" cy="288019"/>
            </a:xfrm>
            <a:prstGeom prst="ellips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7EE2978-52E5-4E49-926B-72B84B253476}"/>
              </a:ext>
            </a:extLst>
          </p:cNvPr>
          <p:cNvGrpSpPr/>
          <p:nvPr/>
        </p:nvGrpSpPr>
        <p:grpSpPr>
          <a:xfrm>
            <a:off x="2710168" y="3067321"/>
            <a:ext cx="587672" cy="1794822"/>
            <a:chOff x="2710168" y="3067321"/>
            <a:chExt cx="587672" cy="1794822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3965303-EF84-AB4A-932D-35E8B925CF9B}"/>
                </a:ext>
              </a:extLst>
            </p:cNvPr>
            <p:cNvSpPr/>
            <p:nvPr/>
          </p:nvSpPr>
          <p:spPr bwMode="auto">
            <a:xfrm>
              <a:off x="2721800" y="3067321"/>
              <a:ext cx="288020" cy="288019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15DACDF-D72B-540C-65D8-113748B8A223}"/>
                </a:ext>
              </a:extLst>
            </p:cNvPr>
            <p:cNvSpPr/>
            <p:nvPr/>
          </p:nvSpPr>
          <p:spPr bwMode="auto">
            <a:xfrm>
              <a:off x="2710168" y="4132158"/>
              <a:ext cx="587672" cy="288019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4F4E14F-4AD5-4C81-29E8-94E35D829EE5}"/>
                </a:ext>
              </a:extLst>
            </p:cNvPr>
            <p:cNvSpPr/>
            <p:nvPr/>
          </p:nvSpPr>
          <p:spPr bwMode="auto">
            <a:xfrm>
              <a:off x="2721800" y="4574124"/>
              <a:ext cx="288020" cy="288019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C3D2F615-DA9B-B86F-CFCC-A1491F8A698C}"/>
              </a:ext>
            </a:extLst>
          </p:cNvPr>
          <p:cNvSpPr txBox="1"/>
          <p:nvPr/>
        </p:nvSpPr>
        <p:spPr>
          <a:xfrm>
            <a:off x="6617083" y="780775"/>
            <a:ext cx="1843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(</a:t>
            </a:r>
            <a:r>
              <a:rPr lang="zh-CN" altLang="en-US" sz="2000" dirty="0">
                <a:solidFill>
                  <a:srgbClr val="00B050"/>
                </a:solidFill>
              </a:rPr>
              <a:t>内层循环</a:t>
            </a:r>
            <a:r>
              <a:rPr lang="en-US" altLang="zh-CN" sz="20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192F95E-4DFA-7DF8-ACC6-AB269F9C2A06}"/>
              </a:ext>
            </a:extLst>
          </p:cNvPr>
          <p:cNvSpPr/>
          <p:nvPr/>
        </p:nvSpPr>
        <p:spPr bwMode="auto">
          <a:xfrm>
            <a:off x="683729" y="4180584"/>
            <a:ext cx="562120" cy="216015"/>
          </a:xfrm>
          <a:prstGeom prst="round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4B479D6-6A54-9478-D594-9DE46A939B7A}"/>
              </a:ext>
            </a:extLst>
          </p:cNvPr>
          <p:cNvSpPr/>
          <p:nvPr/>
        </p:nvSpPr>
        <p:spPr bwMode="auto">
          <a:xfrm>
            <a:off x="683729" y="5678386"/>
            <a:ext cx="562120" cy="21601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46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C93B4C5-B38C-E917-41D7-0F31F7A1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29" y="692810"/>
            <a:ext cx="7416515" cy="5699340"/>
          </a:xfrm>
          <a:prstGeom prst="rect">
            <a:avLst/>
          </a:prstGeom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90A71626-9B9A-B075-19A8-B14148400F4A}"/>
              </a:ext>
            </a:extLst>
          </p:cNvPr>
          <p:cNvSpPr/>
          <p:nvPr/>
        </p:nvSpPr>
        <p:spPr bwMode="auto">
          <a:xfrm>
            <a:off x="280641" y="1857375"/>
            <a:ext cx="643284" cy="628650"/>
          </a:xfrm>
          <a:custGeom>
            <a:avLst/>
            <a:gdLst>
              <a:gd name="connsiteX0" fmla="*/ 643284 w 643284"/>
              <a:gd name="connsiteY0" fmla="*/ 0 h 628650"/>
              <a:gd name="connsiteX1" fmla="*/ 5109 w 643284"/>
              <a:gd name="connsiteY1" fmla="*/ 209550 h 628650"/>
              <a:gd name="connsiteX2" fmla="*/ 395634 w 643284"/>
              <a:gd name="connsiteY2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284" h="628650">
                <a:moveTo>
                  <a:pt x="643284" y="0"/>
                </a:moveTo>
                <a:cubicBezTo>
                  <a:pt x="344834" y="52387"/>
                  <a:pt x="46384" y="104775"/>
                  <a:pt x="5109" y="209550"/>
                </a:cubicBezTo>
                <a:cubicBezTo>
                  <a:pt x="-36166" y="314325"/>
                  <a:pt x="179734" y="471487"/>
                  <a:pt x="395634" y="6286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A3849C7-1C0E-3083-8833-CF9D42FEA09F}"/>
              </a:ext>
            </a:extLst>
          </p:cNvPr>
          <p:cNvSpPr/>
          <p:nvPr/>
        </p:nvSpPr>
        <p:spPr bwMode="auto">
          <a:xfrm>
            <a:off x="2195835" y="2636945"/>
            <a:ext cx="2736190" cy="216015"/>
          </a:xfrm>
          <a:prstGeom prst="roundRect">
            <a:avLst/>
          </a:prstGeom>
          <a:noFill/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9138FE1-E7EC-2178-93AD-FE61E04B95C3}"/>
              </a:ext>
            </a:extLst>
          </p:cNvPr>
          <p:cNvSpPr/>
          <p:nvPr/>
        </p:nvSpPr>
        <p:spPr bwMode="auto">
          <a:xfrm>
            <a:off x="443774" y="3857625"/>
            <a:ext cx="413476" cy="1028700"/>
          </a:xfrm>
          <a:custGeom>
            <a:avLst/>
            <a:gdLst>
              <a:gd name="connsiteX0" fmla="*/ 413476 w 413476"/>
              <a:gd name="connsiteY0" fmla="*/ 0 h 1028700"/>
              <a:gd name="connsiteX1" fmla="*/ 3901 w 413476"/>
              <a:gd name="connsiteY1" fmla="*/ 419100 h 1028700"/>
              <a:gd name="connsiteX2" fmla="*/ 242026 w 413476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476" h="1028700">
                <a:moveTo>
                  <a:pt x="413476" y="0"/>
                </a:moveTo>
                <a:cubicBezTo>
                  <a:pt x="222976" y="123825"/>
                  <a:pt x="32476" y="247650"/>
                  <a:pt x="3901" y="419100"/>
                </a:cubicBezTo>
                <a:cubicBezTo>
                  <a:pt x="-24674" y="590550"/>
                  <a:pt x="108676" y="809625"/>
                  <a:pt x="242026" y="102870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1C9430D-D5D6-94C6-F3F6-3DB8A4D40D15}"/>
              </a:ext>
            </a:extLst>
          </p:cNvPr>
          <p:cNvSpPr/>
          <p:nvPr/>
        </p:nvSpPr>
        <p:spPr bwMode="auto">
          <a:xfrm>
            <a:off x="123389" y="2552700"/>
            <a:ext cx="762436" cy="3721771"/>
          </a:xfrm>
          <a:custGeom>
            <a:avLst/>
            <a:gdLst>
              <a:gd name="connsiteX0" fmla="*/ 762436 w 762436"/>
              <a:gd name="connsiteY0" fmla="*/ 3686175 h 3721771"/>
              <a:gd name="connsiteX1" fmla="*/ 181411 w 762436"/>
              <a:gd name="connsiteY1" fmla="*/ 3457575 h 3721771"/>
              <a:gd name="connsiteX2" fmla="*/ 19486 w 762436"/>
              <a:gd name="connsiteY2" fmla="*/ 1724025 h 3721771"/>
              <a:gd name="connsiteX3" fmla="*/ 562411 w 762436"/>
              <a:gd name="connsiteY3" fmla="*/ 0 h 372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36" h="3721771">
                <a:moveTo>
                  <a:pt x="762436" y="3686175"/>
                </a:moveTo>
                <a:cubicBezTo>
                  <a:pt x="533836" y="3735387"/>
                  <a:pt x="305236" y="3784600"/>
                  <a:pt x="181411" y="3457575"/>
                </a:cubicBezTo>
                <a:cubicBezTo>
                  <a:pt x="57586" y="3130550"/>
                  <a:pt x="-44014" y="2300287"/>
                  <a:pt x="19486" y="1724025"/>
                </a:cubicBezTo>
                <a:cubicBezTo>
                  <a:pt x="82986" y="1147762"/>
                  <a:pt x="322698" y="573881"/>
                  <a:pt x="562411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0BF62E2B-A5AA-0460-0704-154CBDF7124C}"/>
              </a:ext>
            </a:extLst>
          </p:cNvPr>
          <p:cNvSpPr/>
          <p:nvPr/>
        </p:nvSpPr>
        <p:spPr bwMode="auto">
          <a:xfrm>
            <a:off x="323705" y="3429000"/>
            <a:ext cx="544755" cy="1289134"/>
          </a:xfrm>
          <a:custGeom>
            <a:avLst/>
            <a:gdLst>
              <a:gd name="connsiteX0" fmla="*/ 762436 w 762436"/>
              <a:gd name="connsiteY0" fmla="*/ 3686175 h 3721771"/>
              <a:gd name="connsiteX1" fmla="*/ 181411 w 762436"/>
              <a:gd name="connsiteY1" fmla="*/ 3457575 h 3721771"/>
              <a:gd name="connsiteX2" fmla="*/ 19486 w 762436"/>
              <a:gd name="connsiteY2" fmla="*/ 1724025 h 3721771"/>
              <a:gd name="connsiteX3" fmla="*/ 562411 w 762436"/>
              <a:gd name="connsiteY3" fmla="*/ 0 h 372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36" h="3721771">
                <a:moveTo>
                  <a:pt x="762436" y="3686175"/>
                </a:moveTo>
                <a:cubicBezTo>
                  <a:pt x="533836" y="3735387"/>
                  <a:pt x="305236" y="3784600"/>
                  <a:pt x="181411" y="3457575"/>
                </a:cubicBezTo>
                <a:cubicBezTo>
                  <a:pt x="57586" y="3130550"/>
                  <a:pt x="-44014" y="2300287"/>
                  <a:pt x="19486" y="1724025"/>
                </a:cubicBezTo>
                <a:cubicBezTo>
                  <a:pt x="82986" y="1147762"/>
                  <a:pt x="322698" y="573881"/>
                  <a:pt x="562411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A5E0BBA-6C56-06BD-C4D8-5011E6F98F88}"/>
              </a:ext>
            </a:extLst>
          </p:cNvPr>
          <p:cNvGrpSpPr/>
          <p:nvPr/>
        </p:nvGrpSpPr>
        <p:grpSpPr>
          <a:xfrm>
            <a:off x="2715984" y="1076325"/>
            <a:ext cx="976772" cy="4887459"/>
            <a:chOff x="2715984" y="1076325"/>
            <a:chExt cx="976772" cy="4887459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C3FCEF3D-2CC7-3439-9814-B6BDF9851432}"/>
                </a:ext>
              </a:extLst>
            </p:cNvPr>
            <p:cNvSpPr/>
            <p:nvPr/>
          </p:nvSpPr>
          <p:spPr bwMode="auto">
            <a:xfrm>
              <a:off x="3429000" y="1076325"/>
              <a:ext cx="263756" cy="352425"/>
            </a:xfrm>
            <a:custGeom>
              <a:avLst/>
              <a:gdLst>
                <a:gd name="connsiteX0" fmla="*/ 219075 w 263756"/>
                <a:gd name="connsiteY0" fmla="*/ 0 h 352425"/>
                <a:gd name="connsiteX1" fmla="*/ 247650 w 263756"/>
                <a:gd name="connsiteY1" fmla="*/ 190500 h 352425"/>
                <a:gd name="connsiteX2" fmla="*/ 0 w 263756"/>
                <a:gd name="connsiteY2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756" h="352425">
                  <a:moveTo>
                    <a:pt x="219075" y="0"/>
                  </a:moveTo>
                  <a:cubicBezTo>
                    <a:pt x="251618" y="65881"/>
                    <a:pt x="284162" y="131763"/>
                    <a:pt x="247650" y="190500"/>
                  </a:cubicBezTo>
                  <a:cubicBezTo>
                    <a:pt x="211138" y="249237"/>
                    <a:pt x="105569" y="300831"/>
                    <a:pt x="0" y="352425"/>
                  </a:cubicBezTo>
                </a:path>
              </a:pathLst>
            </a:custGeom>
            <a:noFill/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7EB05FA-9453-160F-72BF-3680061874C5}"/>
                </a:ext>
              </a:extLst>
            </p:cNvPr>
            <p:cNvSpPr/>
            <p:nvPr/>
          </p:nvSpPr>
          <p:spPr bwMode="auto">
            <a:xfrm>
              <a:off x="2745375" y="1294265"/>
              <a:ext cx="288020" cy="288019"/>
            </a:xfrm>
            <a:prstGeom prst="ellips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8DDA646-A275-4FF2-E065-98A086D78699}"/>
                </a:ext>
              </a:extLst>
            </p:cNvPr>
            <p:cNvSpPr/>
            <p:nvPr/>
          </p:nvSpPr>
          <p:spPr bwMode="auto">
            <a:xfrm>
              <a:off x="3015636" y="3067322"/>
              <a:ext cx="288020" cy="288019"/>
            </a:xfrm>
            <a:prstGeom prst="ellips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F6C082D-787D-932E-006B-0F55ECAA2D2C}"/>
                </a:ext>
              </a:extLst>
            </p:cNvPr>
            <p:cNvSpPr/>
            <p:nvPr/>
          </p:nvSpPr>
          <p:spPr bwMode="auto">
            <a:xfrm>
              <a:off x="2715984" y="5675765"/>
              <a:ext cx="587672" cy="288019"/>
            </a:xfrm>
            <a:prstGeom prst="ellips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8AD3262-BB0A-AD2B-2327-E46CAD83DF5A}"/>
                </a:ext>
              </a:extLst>
            </p:cNvPr>
            <p:cNvSpPr/>
            <p:nvPr/>
          </p:nvSpPr>
          <p:spPr bwMode="auto">
            <a:xfrm>
              <a:off x="2745375" y="1736057"/>
              <a:ext cx="288020" cy="288019"/>
            </a:xfrm>
            <a:prstGeom prst="ellips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3C99D5D-38A9-49D2-86F8-266174AABB75}"/>
              </a:ext>
            </a:extLst>
          </p:cNvPr>
          <p:cNvGrpSpPr/>
          <p:nvPr/>
        </p:nvGrpSpPr>
        <p:grpSpPr>
          <a:xfrm>
            <a:off x="2710168" y="3067321"/>
            <a:ext cx="587672" cy="1794822"/>
            <a:chOff x="2710168" y="3067321"/>
            <a:chExt cx="587672" cy="1794822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FA558F2-37E0-BEF3-7A8E-23075B005B72}"/>
                </a:ext>
              </a:extLst>
            </p:cNvPr>
            <p:cNvSpPr/>
            <p:nvPr/>
          </p:nvSpPr>
          <p:spPr bwMode="auto">
            <a:xfrm>
              <a:off x="2721800" y="3067321"/>
              <a:ext cx="288020" cy="288019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1C3D39F-2939-C183-061E-284461C5202C}"/>
                </a:ext>
              </a:extLst>
            </p:cNvPr>
            <p:cNvSpPr/>
            <p:nvPr/>
          </p:nvSpPr>
          <p:spPr bwMode="auto">
            <a:xfrm>
              <a:off x="2710168" y="4132158"/>
              <a:ext cx="587672" cy="288019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86FEE30-BD60-A618-A7D5-720FDB32BC4D}"/>
                </a:ext>
              </a:extLst>
            </p:cNvPr>
            <p:cNvSpPr/>
            <p:nvPr/>
          </p:nvSpPr>
          <p:spPr bwMode="auto">
            <a:xfrm>
              <a:off x="2721800" y="4574124"/>
              <a:ext cx="288020" cy="288019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E91CBE6-21D8-FFB2-1066-265C2498923C}"/>
              </a:ext>
            </a:extLst>
          </p:cNvPr>
          <p:cNvSpPr/>
          <p:nvPr/>
        </p:nvSpPr>
        <p:spPr bwMode="auto">
          <a:xfrm>
            <a:off x="2195835" y="1086482"/>
            <a:ext cx="3914772" cy="207783"/>
          </a:xfrm>
          <a:prstGeom prst="roundRect">
            <a:avLst/>
          </a:prstGeom>
          <a:noFill/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BA2A24-EFC8-E082-FA99-7A4C95337DF9}"/>
              </a:ext>
            </a:extLst>
          </p:cNvPr>
          <p:cNvGrpSpPr/>
          <p:nvPr/>
        </p:nvGrpSpPr>
        <p:grpSpPr>
          <a:xfrm>
            <a:off x="2195835" y="3023880"/>
            <a:ext cx="2880202" cy="777820"/>
            <a:chOff x="2195835" y="3023880"/>
            <a:chExt cx="2880202" cy="777820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469542F-50C2-F2AA-CC43-54AA89A5DE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64316" y="3645015"/>
              <a:ext cx="167584" cy="1566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CC7CA04-3DC5-1ED9-C39A-FF0F66CDB825}"/>
                </a:ext>
              </a:extLst>
            </p:cNvPr>
            <p:cNvSpPr/>
            <p:nvPr/>
          </p:nvSpPr>
          <p:spPr bwMode="auto">
            <a:xfrm>
              <a:off x="2195835" y="3518654"/>
              <a:ext cx="2880202" cy="216015"/>
            </a:xfrm>
            <a:prstGeom prst="roundRect">
              <a:avLst/>
            </a:prstGeom>
            <a:noFill/>
            <a:ln w="952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B02329EF-14CF-79E8-3973-5039AC2DD98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64316" y="3023880"/>
              <a:ext cx="464684" cy="5379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BF230C5-C59D-501B-00F0-3E296EDD60AC}"/>
              </a:ext>
            </a:extLst>
          </p:cNvPr>
          <p:cNvSpPr/>
          <p:nvPr/>
        </p:nvSpPr>
        <p:spPr bwMode="auto">
          <a:xfrm>
            <a:off x="2195834" y="3974584"/>
            <a:ext cx="3096215" cy="207784"/>
          </a:xfrm>
          <a:prstGeom prst="roundRect">
            <a:avLst/>
          </a:prstGeom>
          <a:noFill/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0506950-9FFE-90A5-D134-BF38623DB7CA}"/>
              </a:ext>
            </a:extLst>
          </p:cNvPr>
          <p:cNvSpPr/>
          <p:nvPr/>
        </p:nvSpPr>
        <p:spPr bwMode="auto">
          <a:xfrm>
            <a:off x="2195835" y="5927651"/>
            <a:ext cx="4608320" cy="216015"/>
          </a:xfrm>
          <a:prstGeom prst="roundRect">
            <a:avLst/>
          </a:prstGeom>
          <a:noFill/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11CBB70-6025-55DD-7BF8-4D0CE21ABCA2}"/>
              </a:ext>
            </a:extLst>
          </p:cNvPr>
          <p:cNvGrpSpPr/>
          <p:nvPr/>
        </p:nvGrpSpPr>
        <p:grpSpPr>
          <a:xfrm>
            <a:off x="2195835" y="5162632"/>
            <a:ext cx="2736190" cy="570528"/>
            <a:chOff x="2195835" y="5162632"/>
            <a:chExt cx="2736190" cy="570528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FCE29F8-D869-E5A2-D2D2-F9A5794693E8}"/>
                </a:ext>
              </a:extLst>
            </p:cNvPr>
            <p:cNvSpPr/>
            <p:nvPr/>
          </p:nvSpPr>
          <p:spPr bwMode="auto">
            <a:xfrm>
              <a:off x="2195835" y="5517145"/>
              <a:ext cx="2736190" cy="216015"/>
            </a:xfrm>
            <a:prstGeom prst="roundRect">
              <a:avLst/>
            </a:prstGeom>
            <a:noFill/>
            <a:ln w="952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1D08281-8475-1B06-2C0B-E25E84F606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64316" y="5162632"/>
              <a:ext cx="339340" cy="1699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01A4E6D0-7ED8-37E6-651B-8C0D216000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64316" y="5384118"/>
              <a:ext cx="339340" cy="1772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23F0D916-1858-311A-ADE1-86E3CBC36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443" y="2383275"/>
            <a:ext cx="2762003" cy="1368095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0B00EB7-AAB9-0FAF-CC9E-2CC2A3A692F5}"/>
              </a:ext>
            </a:extLst>
          </p:cNvPr>
          <p:cNvCxnSpPr>
            <a:cxnSpLocks/>
          </p:cNvCxnSpPr>
          <p:nvPr/>
        </p:nvCxnSpPr>
        <p:spPr bwMode="auto">
          <a:xfrm>
            <a:off x="4050288" y="2183250"/>
            <a:ext cx="2232155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</p:spPr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4EEFEAB-7EC7-E77C-53DB-9B23991E5116}"/>
              </a:ext>
            </a:extLst>
          </p:cNvPr>
          <p:cNvSpPr txBox="1"/>
          <p:nvPr/>
        </p:nvSpPr>
        <p:spPr>
          <a:xfrm>
            <a:off x="6617083" y="780775"/>
            <a:ext cx="1843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</a:rPr>
              <a:t>（元素访问</a:t>
            </a:r>
            <a:r>
              <a:rPr lang="en-US" altLang="zh-CN" sz="20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75D082E-86E7-38A2-C27C-6AC2D3D0A382}"/>
              </a:ext>
            </a:extLst>
          </p:cNvPr>
          <p:cNvSpPr/>
          <p:nvPr/>
        </p:nvSpPr>
        <p:spPr bwMode="auto">
          <a:xfrm>
            <a:off x="683729" y="4180584"/>
            <a:ext cx="562120" cy="216015"/>
          </a:xfrm>
          <a:prstGeom prst="round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DD7E6128-6C2B-D2E5-F38A-8A946E15E200}"/>
              </a:ext>
            </a:extLst>
          </p:cNvPr>
          <p:cNvSpPr/>
          <p:nvPr/>
        </p:nvSpPr>
        <p:spPr bwMode="auto">
          <a:xfrm>
            <a:off x="683729" y="5678386"/>
            <a:ext cx="562120" cy="21601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9BE677B6-407B-2A81-E25D-68B28A69C221}"/>
              </a:ext>
            </a:extLst>
          </p:cNvPr>
          <p:cNvSpPr/>
          <p:nvPr/>
        </p:nvSpPr>
        <p:spPr bwMode="auto">
          <a:xfrm>
            <a:off x="2195834" y="2848945"/>
            <a:ext cx="3816265" cy="229792"/>
          </a:xfrm>
          <a:prstGeom prst="roundRect">
            <a:avLst/>
          </a:prstGeom>
          <a:noFill/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3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4" grpId="0" animBg="1"/>
      <p:bldP spid="25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3">
            <a:extLst>
              <a:ext uri="{FF2B5EF4-FFF2-40B4-BE49-F238E27FC236}">
                <a16:creationId xmlns:a16="http://schemas.microsoft.com/office/drawing/2014/main" id="{4966646E-A42C-53B5-E0EC-3FE39A191BF0}"/>
              </a:ext>
            </a:extLst>
          </p:cNvPr>
          <p:cNvSpPr txBox="1">
            <a:spLocks/>
          </p:cNvSpPr>
          <p:nvPr/>
        </p:nvSpPr>
        <p:spPr>
          <a:xfrm>
            <a:off x="684530" y="404790"/>
            <a:ext cx="8271510" cy="7200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指令助记符总览</a:t>
            </a:r>
            <a:endParaRPr lang="en-US" altLang="zh-CN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632A96-75B5-E6EF-BF60-7EBCD2769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9" y="1124840"/>
            <a:ext cx="7413171" cy="5184321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279DA90A-5D61-2F5C-9963-1CF252F0F8EA}"/>
              </a:ext>
            </a:extLst>
          </p:cNvPr>
          <p:cNvSpPr/>
          <p:nvPr/>
        </p:nvSpPr>
        <p:spPr bwMode="auto">
          <a:xfrm>
            <a:off x="3995960" y="3356995"/>
            <a:ext cx="4531519" cy="1800125"/>
          </a:xfrm>
          <a:prstGeom prst="roundRect">
            <a:avLst>
              <a:gd name="adj" fmla="val 12434"/>
            </a:avLst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3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75DB921-9E27-7884-AA0B-420CC044A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20" y="3212985"/>
            <a:ext cx="8388265" cy="756929"/>
          </a:xfrm>
          <a:prstGeom prst="rect">
            <a:avLst/>
          </a:prstGeom>
        </p:spPr>
      </p:pic>
      <p:sp>
        <p:nvSpPr>
          <p:cNvPr id="8" name="内容占位符 3">
            <a:extLst>
              <a:ext uri="{FF2B5EF4-FFF2-40B4-BE49-F238E27FC236}">
                <a16:creationId xmlns:a16="http://schemas.microsoft.com/office/drawing/2014/main" id="{5FF2158E-9364-729F-6FEF-01A3DF4F7701}"/>
              </a:ext>
            </a:extLst>
          </p:cNvPr>
          <p:cNvSpPr txBox="1">
            <a:spLocks/>
          </p:cNvSpPr>
          <p:nvPr/>
        </p:nvSpPr>
        <p:spPr>
          <a:xfrm>
            <a:off x="684530" y="1125858"/>
            <a:ext cx="8271510" cy="16550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比较</a:t>
            </a:r>
            <a:endParaRPr lang="en-US" altLang="zh-CN" kern="0" dirty="0"/>
          </a:p>
          <a:p>
            <a:pPr lvl="1"/>
            <a:r>
              <a:rPr lang="en-US" altLang="zh-CN" kern="0" dirty="0"/>
              <a:t>ARM</a:t>
            </a:r>
            <a:r>
              <a:rPr lang="zh-CN" altLang="en-US" kern="0" dirty="0"/>
              <a:t>、</a:t>
            </a:r>
            <a:r>
              <a:rPr lang="en-US" altLang="zh-CN" kern="0" dirty="0"/>
              <a:t>MIPS</a:t>
            </a:r>
            <a:r>
              <a:rPr lang="zh-CN" altLang="en-US" kern="0" dirty="0"/>
              <a:t>、</a:t>
            </a:r>
            <a:r>
              <a:rPr lang="en-US" altLang="zh-CN" kern="0" dirty="0"/>
              <a:t>X86</a:t>
            </a:r>
          </a:p>
          <a:p>
            <a:pPr lvl="1"/>
            <a:r>
              <a:rPr lang="zh-CN" altLang="en-US" kern="0" dirty="0"/>
              <a:t>实现相同的冒泡排序</a:t>
            </a:r>
          </a:p>
        </p:txBody>
      </p:sp>
    </p:spTree>
    <p:extLst>
      <p:ext uri="{BB962C8B-B14F-4D97-AF65-F5344CB8AC3E}">
        <p14:creationId xmlns:p14="http://schemas.microsoft.com/office/powerpoint/2010/main" val="102480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363F69-FADF-F392-E6F1-F84448F82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20" y="1124840"/>
            <a:ext cx="8201043" cy="2592180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19A910-BD1E-2B7D-BAB3-79BBB3E02986}"/>
              </a:ext>
            </a:extLst>
          </p:cNvPr>
          <p:cNvSpPr txBox="1">
            <a:spLocks/>
          </p:cNvSpPr>
          <p:nvPr/>
        </p:nvSpPr>
        <p:spPr>
          <a:xfrm>
            <a:off x="684530" y="404790"/>
            <a:ext cx="8271510" cy="7200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指令格式</a:t>
            </a:r>
            <a:endParaRPr lang="en-US" altLang="zh-CN" kern="0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A0D4EF89-2FA7-F5F3-2384-F0BF6CCF4B3D}"/>
              </a:ext>
            </a:extLst>
          </p:cNvPr>
          <p:cNvGrpSpPr/>
          <p:nvPr/>
        </p:nvGrpSpPr>
        <p:grpSpPr>
          <a:xfrm>
            <a:off x="2195835" y="1988900"/>
            <a:ext cx="5400375" cy="2472450"/>
            <a:chOff x="2195835" y="1988900"/>
            <a:chExt cx="5400375" cy="247245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97326E6-D92B-7CB7-9DDB-9B556A7E1248}"/>
                </a:ext>
              </a:extLst>
            </p:cNvPr>
            <p:cNvSpPr txBox="1"/>
            <p:nvPr/>
          </p:nvSpPr>
          <p:spPr>
            <a:xfrm>
              <a:off x="2339845" y="3876575"/>
              <a:ext cx="525636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0" i="0" u="none" strike="noStrike" baseline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用生成的立即数值中的位置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imm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])</a:t>
              </a:r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标记每个立即数子域</a:t>
              </a:r>
              <a:endPara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zh-CN" altLang="en-US" sz="1600" b="0" i="0" u="none" strike="noStrike" baseline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而不是通常的指令立即数域中的位置）</a:t>
              </a:r>
              <a:endParaRPr lang="zh-CN" altLang="en-US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084EA73-7282-83B5-A468-12B3F7A24B38}"/>
                </a:ext>
              </a:extLst>
            </p:cNvPr>
            <p:cNvCxnSpPr>
              <a:cxnSpLocks/>
              <a:stCxn id="6" idx="0"/>
            </p:cNvCxnSpPr>
            <p:nvPr/>
          </p:nvCxnSpPr>
          <p:spPr bwMode="auto">
            <a:xfrm flipH="1" flipV="1">
              <a:off x="2771875" y="1988900"/>
              <a:ext cx="2196153" cy="18876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63D930E-2CAB-7EBD-AF69-91DE3A422364}"/>
                </a:ext>
              </a:extLst>
            </p:cNvPr>
            <p:cNvCxnSpPr>
              <a:cxnSpLocks/>
              <a:stCxn id="6" idx="0"/>
            </p:cNvCxnSpPr>
            <p:nvPr/>
          </p:nvCxnSpPr>
          <p:spPr bwMode="auto">
            <a:xfrm flipH="1" flipV="1">
              <a:off x="2267840" y="2420930"/>
              <a:ext cx="2700188" cy="14556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00DBB9B-9DC4-441C-D623-7998D00DF029}"/>
                </a:ext>
              </a:extLst>
            </p:cNvPr>
            <p:cNvCxnSpPr>
              <a:cxnSpLocks/>
              <a:stCxn id="6" idx="0"/>
            </p:cNvCxnSpPr>
            <p:nvPr/>
          </p:nvCxnSpPr>
          <p:spPr bwMode="auto">
            <a:xfrm flipV="1">
              <a:off x="4968028" y="2420930"/>
              <a:ext cx="1188082" cy="14556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3581968-167E-BD51-00B2-8CFFB4B8C0A4}"/>
                </a:ext>
              </a:extLst>
            </p:cNvPr>
            <p:cNvCxnSpPr>
              <a:cxnSpLocks/>
              <a:stCxn id="6" idx="0"/>
            </p:cNvCxnSpPr>
            <p:nvPr/>
          </p:nvCxnSpPr>
          <p:spPr bwMode="auto">
            <a:xfrm flipH="1" flipV="1">
              <a:off x="2195835" y="2852960"/>
              <a:ext cx="2772193" cy="10236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5897C1E-B28D-0F84-D9C5-3DB18CA32598}"/>
                </a:ext>
              </a:extLst>
            </p:cNvPr>
            <p:cNvCxnSpPr>
              <a:cxnSpLocks/>
              <a:stCxn id="6" idx="0"/>
            </p:cNvCxnSpPr>
            <p:nvPr/>
          </p:nvCxnSpPr>
          <p:spPr bwMode="auto">
            <a:xfrm flipV="1">
              <a:off x="4968028" y="2852960"/>
              <a:ext cx="1497757" cy="10236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EB20D05-F62B-96B2-D348-DBF7DF6B06A8}"/>
                </a:ext>
              </a:extLst>
            </p:cNvPr>
            <p:cNvCxnSpPr>
              <a:cxnSpLocks/>
              <a:stCxn id="6" idx="0"/>
            </p:cNvCxnSpPr>
            <p:nvPr/>
          </p:nvCxnSpPr>
          <p:spPr bwMode="auto">
            <a:xfrm flipH="1" flipV="1">
              <a:off x="2915885" y="3657155"/>
              <a:ext cx="2052143" cy="2194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0D7BB2A-20D1-4EA8-D816-7F154CBCFB9C}"/>
                </a:ext>
              </a:extLst>
            </p:cNvPr>
            <p:cNvCxnSpPr>
              <a:cxnSpLocks/>
              <a:stCxn id="6" idx="0"/>
            </p:cNvCxnSpPr>
            <p:nvPr/>
          </p:nvCxnSpPr>
          <p:spPr bwMode="auto">
            <a:xfrm flipH="1" flipV="1">
              <a:off x="4370668" y="3212985"/>
              <a:ext cx="597360" cy="6635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13501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AA9BC865-D042-ECCC-7A4F-4DD6213E6890}"/>
              </a:ext>
            </a:extLst>
          </p:cNvPr>
          <p:cNvGrpSpPr>
            <a:grpSpLocks/>
          </p:cNvGrpSpPr>
          <p:nvPr/>
        </p:nvGrpSpPr>
        <p:grpSpPr bwMode="auto">
          <a:xfrm>
            <a:off x="663362" y="2055500"/>
            <a:ext cx="6939598" cy="744330"/>
            <a:chOff x="703" y="981"/>
            <a:chExt cx="4355" cy="487"/>
          </a:xfrm>
        </p:grpSpPr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C8282F53-13CA-6584-F92E-55AD6A7CD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op</a:t>
              </a:r>
              <a:endParaRPr lang="en-AU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266F4A18-8D1D-4E25-5559-15511B3E3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rs</a:t>
              </a:r>
              <a:endParaRPr lang="en-AU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DCE93EB8-44CD-ADBC-493E-422AB8F51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rt</a:t>
              </a:r>
              <a:endParaRPr lang="en-AU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AFB3D015-CED8-EE0C-844D-E457B8595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rd</a:t>
              </a:r>
              <a:endParaRPr lang="en-AU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F4262F71-B1CE-DE9A-129A-683A263F9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 err="1">
                  <a:ea typeface="宋体" panose="02010600030101010101" pitchFamily="2" charset="-122"/>
                </a:rPr>
                <a:t>shamt</a:t>
              </a:r>
              <a:endParaRPr lang="en-AU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9162ABAC-FC97-F2FF-4B1D-29B7DF815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funct</a:t>
              </a:r>
              <a:endParaRPr lang="en-AU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4335D14-0A66-0EF6-AF07-E0F4ED333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6 bits</a:t>
              </a:r>
              <a:endParaRPr lang="en-AU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E25B0F93-4B26-0E7E-24D1-0811CE1AC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6 bits</a:t>
              </a:r>
              <a:endParaRPr lang="en-AU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38053DFD-59A8-3C80-9328-8399CDF67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5 bits</a:t>
              </a:r>
              <a:endParaRPr lang="en-AU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4" name="Text Box 14">
              <a:extLst>
                <a:ext uri="{FF2B5EF4-FFF2-40B4-BE49-F238E27FC236}">
                  <a16:creationId xmlns:a16="http://schemas.microsoft.com/office/drawing/2014/main" id="{49977FF9-98AC-17C6-8A22-975E49940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5 bits</a:t>
              </a:r>
              <a:endParaRPr lang="en-AU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5" name="Text Box 15">
              <a:extLst>
                <a:ext uri="{FF2B5EF4-FFF2-40B4-BE49-F238E27FC236}">
                  <a16:creationId xmlns:a16="http://schemas.microsoft.com/office/drawing/2014/main" id="{5B640E9E-A239-0B75-8063-E7FCE1EC2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5 bits</a:t>
              </a:r>
              <a:endParaRPr lang="en-AU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11BD4209-87B4-4036-A03B-21F96B1AC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5 bits</a:t>
              </a:r>
              <a:endParaRPr lang="en-AU" altLang="zh-CN" sz="1600">
                <a:ea typeface="宋体" panose="02010600030101010101" pitchFamily="2" charset="-122"/>
              </a:endParaRPr>
            </a:p>
          </p:txBody>
        </p:sp>
      </p:grpSp>
      <p:sp>
        <p:nvSpPr>
          <p:cNvPr id="7" name="Text Box 5">
            <a:extLst>
              <a:ext uri="{FF2B5EF4-FFF2-40B4-BE49-F238E27FC236}">
                <a16:creationId xmlns:a16="http://schemas.microsoft.com/office/drawing/2014/main" id="{B316D027-073C-4C60-0620-F1889F6A5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62" y="2878150"/>
            <a:ext cx="1301872" cy="40044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op</a:t>
            </a:r>
            <a:endParaRPr lang="en-AU" altLang="zh-CN" sz="2000">
              <a:ea typeface="宋体" panose="02010600030101010101" pitchFamily="2" charset="-122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CCCE93AA-DFB4-3C94-BBAA-244A83B7F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234" y="2878150"/>
            <a:ext cx="1083565" cy="40044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rs</a:t>
            </a:r>
            <a:endParaRPr lang="en-AU" altLang="zh-CN" sz="2000">
              <a:ea typeface="宋体" panose="02010600030101010101" pitchFamily="2" charset="-122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5AFFD0E0-A3F1-591C-DC96-CA1B8BF60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799" y="2878150"/>
            <a:ext cx="1083565" cy="40044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rt</a:t>
            </a:r>
            <a:endParaRPr lang="en-AU" altLang="zh-CN" sz="2000">
              <a:ea typeface="宋体" panose="02010600030101010101" pitchFamily="2" charset="-122"/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423AD6A8-94AB-06EE-BABC-968F89013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364" y="2878150"/>
            <a:ext cx="3470596" cy="40044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constant or address</a:t>
            </a:r>
            <a:endParaRPr lang="en-AU" altLang="zh-CN" sz="2000" dirty="0">
              <a:ea typeface="宋体" panose="02010600030101010101" pitchFamily="2" charset="-122"/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4780D347-019B-0081-CD65-F44EEA464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969" y="3298460"/>
            <a:ext cx="672448" cy="32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6 bits</a:t>
            </a:r>
            <a:endParaRPr lang="en-AU" altLang="zh-CN" sz="1600" dirty="0">
              <a:ea typeface="宋体" panose="02010600030101010101" pitchFamily="2" charset="-122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7D66C252-1F56-3353-C82E-373E29641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540" y="3298460"/>
            <a:ext cx="672448" cy="32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5 bits</a:t>
            </a:r>
            <a:endParaRPr lang="en-AU" altLang="zh-CN" sz="1600">
              <a:ea typeface="宋体" panose="02010600030101010101" pitchFamily="2" charset="-122"/>
            </a:endParaRP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4BCB0156-F29E-F504-A6F0-6A591B36E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99" y="3298460"/>
            <a:ext cx="672448" cy="32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5 bits</a:t>
            </a:r>
            <a:endParaRPr lang="en-AU" altLang="zh-CN" sz="1600">
              <a:ea typeface="宋体" panose="02010600030101010101" pitchFamily="2" charset="-122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4EC4217B-220C-5A9D-C384-276867092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5064" y="3298460"/>
            <a:ext cx="785585" cy="32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16 bits</a:t>
            </a:r>
            <a:endParaRPr lang="en-AU" altLang="zh-CN" sz="1600"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6F8A31-CEDE-E7AB-80FB-4B957052C78E}"/>
              </a:ext>
            </a:extLst>
          </p:cNvPr>
          <p:cNvSpPr txBox="1"/>
          <p:nvPr/>
        </p:nvSpPr>
        <p:spPr>
          <a:xfrm>
            <a:off x="7614907" y="2069381"/>
            <a:ext cx="1147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MPIS 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R-type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9CF01D-2618-06AB-CDAE-6CE545D6328D}"/>
              </a:ext>
            </a:extLst>
          </p:cNvPr>
          <p:cNvSpPr txBox="1"/>
          <p:nvPr/>
        </p:nvSpPr>
        <p:spPr>
          <a:xfrm>
            <a:off x="7614907" y="2900373"/>
            <a:ext cx="1147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MPIS 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I-type</a:t>
            </a:r>
            <a:endParaRPr lang="zh-CN" altLang="en-US" sz="1200" dirty="0"/>
          </a:p>
        </p:txBody>
      </p:sp>
      <p:grpSp>
        <p:nvGrpSpPr>
          <p:cNvPr id="31" name="Group 4">
            <a:extLst>
              <a:ext uri="{FF2B5EF4-FFF2-40B4-BE49-F238E27FC236}">
                <a16:creationId xmlns:a16="http://schemas.microsoft.com/office/drawing/2014/main" id="{E643127C-E781-A480-3572-E3DEA636133C}"/>
              </a:ext>
            </a:extLst>
          </p:cNvPr>
          <p:cNvGrpSpPr>
            <a:grpSpLocks/>
          </p:cNvGrpSpPr>
          <p:nvPr/>
        </p:nvGrpSpPr>
        <p:grpSpPr bwMode="auto">
          <a:xfrm>
            <a:off x="663362" y="3713831"/>
            <a:ext cx="6913563" cy="773113"/>
            <a:chOff x="884" y="2356"/>
            <a:chExt cx="4355" cy="487"/>
          </a:xfrm>
        </p:grpSpPr>
        <p:sp>
          <p:nvSpPr>
            <p:cNvPr id="32" name="Text Box 5">
              <a:extLst>
                <a:ext uri="{FF2B5EF4-FFF2-40B4-BE49-F238E27FC236}">
                  <a16:creationId xmlns:a16="http://schemas.microsoft.com/office/drawing/2014/main" id="{F2550683-2274-F4BF-99DB-658E235BF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2356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op</a:t>
              </a:r>
              <a:endParaRPr lang="en-AU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33" name="Text Box 6">
              <a:extLst>
                <a:ext uri="{FF2B5EF4-FFF2-40B4-BE49-F238E27FC236}">
                  <a16:creationId xmlns:a16="http://schemas.microsoft.com/office/drawing/2014/main" id="{509CF882-1183-0D4B-7A8B-FD24CAA06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356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address</a:t>
              </a:r>
              <a:endParaRPr lang="en-AU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34" name="Text Box 7">
              <a:extLst>
                <a:ext uri="{FF2B5EF4-FFF2-40B4-BE49-F238E27FC236}">
                  <a16:creationId xmlns:a16="http://schemas.microsoft.com/office/drawing/2014/main" id="{1C43B366-2C70-E820-26A0-8A312B762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7" y="2631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6 bits</a:t>
              </a:r>
              <a:endParaRPr lang="en-AU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35" name="Text Box 8">
              <a:extLst>
                <a:ext uri="{FF2B5EF4-FFF2-40B4-BE49-F238E27FC236}">
                  <a16:creationId xmlns:a16="http://schemas.microsoft.com/office/drawing/2014/main" id="{3DEB58EF-A918-A6BE-30D8-180F3DB43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4" y="2617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26 bits</a:t>
              </a:r>
              <a:endParaRPr lang="en-AU" altLang="zh-CN" sz="1600">
                <a:ea typeface="宋体" panose="02010600030101010101" pitchFamily="2" charset="-122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28185FF-1392-91CE-3132-1088061490DE}"/>
              </a:ext>
            </a:extLst>
          </p:cNvPr>
          <p:cNvSpPr txBox="1"/>
          <p:nvPr/>
        </p:nvSpPr>
        <p:spPr>
          <a:xfrm>
            <a:off x="7614907" y="3752632"/>
            <a:ext cx="1147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MPIS 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J-type</a:t>
            </a:r>
            <a:endParaRPr lang="zh-CN" altLang="en-US" sz="1200" dirty="0"/>
          </a:p>
        </p:txBody>
      </p:sp>
      <p:sp>
        <p:nvSpPr>
          <p:cNvPr id="37" name="内容占位符 3">
            <a:extLst>
              <a:ext uri="{FF2B5EF4-FFF2-40B4-BE49-F238E27FC236}">
                <a16:creationId xmlns:a16="http://schemas.microsoft.com/office/drawing/2014/main" id="{C5B8D548-3E84-43E4-5BA8-4FC55E83ACD8}"/>
              </a:ext>
            </a:extLst>
          </p:cNvPr>
          <p:cNvSpPr txBox="1">
            <a:spLocks/>
          </p:cNvSpPr>
          <p:nvPr/>
        </p:nvSpPr>
        <p:spPr>
          <a:xfrm>
            <a:off x="216509" y="1303656"/>
            <a:ext cx="8271510" cy="7200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zh-CN" altLang="en-US" kern="0" dirty="0"/>
              <a:t>对比示例：</a:t>
            </a:r>
            <a:r>
              <a:rPr lang="en-US" altLang="zh-CN" kern="0" dirty="0"/>
              <a:t>MIPS</a:t>
            </a:r>
            <a:r>
              <a:rPr lang="zh-CN" altLang="en-US" kern="0" dirty="0"/>
              <a:t>指令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57668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924E43-CA47-F65B-A089-1A27FA5F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20" y="2060905"/>
            <a:ext cx="8201043" cy="259218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A7BC0CA8-0D5A-D9D3-8F5A-04393A10F708}"/>
              </a:ext>
            </a:extLst>
          </p:cNvPr>
          <p:cNvGrpSpPr/>
          <p:nvPr/>
        </p:nvGrpSpPr>
        <p:grpSpPr>
          <a:xfrm>
            <a:off x="2987890" y="2636945"/>
            <a:ext cx="3888270" cy="1152080"/>
            <a:chOff x="2987890" y="2636945"/>
            <a:chExt cx="3888270" cy="115208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53FB1AEC-0A16-9518-E2C7-6F9E4663181A}"/>
                </a:ext>
              </a:extLst>
            </p:cNvPr>
            <p:cNvSpPr/>
            <p:nvPr/>
          </p:nvSpPr>
          <p:spPr bwMode="auto">
            <a:xfrm>
              <a:off x="6228115" y="2636945"/>
              <a:ext cx="648045" cy="360025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DB8D8F3-7EE7-7F03-35B6-B1BDF72EAF41}"/>
                </a:ext>
              </a:extLst>
            </p:cNvPr>
            <p:cNvSpPr/>
            <p:nvPr/>
          </p:nvSpPr>
          <p:spPr bwMode="auto">
            <a:xfrm>
              <a:off x="2987890" y="3038575"/>
              <a:ext cx="648045" cy="750450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28C56F8-15F6-B815-181A-91C2059D9680}"/>
                </a:ext>
              </a:extLst>
            </p:cNvPr>
            <p:cNvCxnSpPr/>
            <p:nvPr/>
          </p:nvCxnSpPr>
          <p:spPr bwMode="auto">
            <a:xfrm flipH="1">
              <a:off x="3635935" y="2780955"/>
              <a:ext cx="2592180" cy="6480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</p:spPr>
        </p:cxnSp>
      </p:grp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10113132-AE05-2B35-9AEB-48793917352C}"/>
              </a:ext>
            </a:extLst>
          </p:cNvPr>
          <p:cNvSpPr txBox="1">
            <a:spLocks/>
          </p:cNvSpPr>
          <p:nvPr/>
        </p:nvSpPr>
        <p:spPr>
          <a:xfrm>
            <a:off x="216509" y="1303656"/>
            <a:ext cx="8271510" cy="7200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zh-CN" altLang="en-US" kern="0" dirty="0"/>
              <a:t>差异总结</a:t>
            </a:r>
            <a:endParaRPr lang="en-US" altLang="zh-CN" kern="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E018D60-FDA9-4341-18C9-7F5790400304}"/>
              </a:ext>
            </a:extLst>
          </p:cNvPr>
          <p:cNvSpPr/>
          <p:nvPr/>
        </p:nvSpPr>
        <p:spPr bwMode="auto">
          <a:xfrm>
            <a:off x="539720" y="3861030"/>
            <a:ext cx="8201043" cy="360025"/>
          </a:xfrm>
          <a:prstGeom prst="round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06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3">
            <a:extLst>
              <a:ext uri="{FF2B5EF4-FFF2-40B4-BE49-F238E27FC236}">
                <a16:creationId xmlns:a16="http://schemas.microsoft.com/office/drawing/2014/main" id="{8AB80C4C-B670-9FAD-3B11-FD862957CD6F}"/>
              </a:ext>
            </a:extLst>
          </p:cNvPr>
          <p:cNvSpPr txBox="1">
            <a:spLocks/>
          </p:cNvSpPr>
          <p:nvPr/>
        </p:nvSpPr>
        <p:spPr>
          <a:xfrm>
            <a:off x="684530" y="1125857"/>
            <a:ext cx="8271510" cy="251915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补充</a:t>
            </a:r>
            <a:endParaRPr lang="en-US" altLang="zh-CN" kern="0" dirty="0"/>
          </a:p>
          <a:p>
            <a:pPr lvl="1"/>
            <a:r>
              <a:rPr lang="zh-CN" altLang="en-US" kern="0" dirty="0"/>
              <a:t>全</a:t>
            </a:r>
            <a:r>
              <a:rPr lang="en-US" altLang="zh-CN" kern="0" dirty="0"/>
              <a:t>0</a:t>
            </a:r>
            <a:r>
              <a:rPr lang="zh-CN" altLang="en-US" kern="0" dirty="0"/>
              <a:t>、全</a:t>
            </a:r>
            <a:r>
              <a:rPr lang="en-US" altLang="zh-CN" kern="0" dirty="0"/>
              <a:t>1</a:t>
            </a:r>
            <a:r>
              <a:rPr lang="zh-CN" altLang="en-US" kern="0" dirty="0"/>
              <a:t>指令非法，用于检测程序跑飞</a:t>
            </a:r>
            <a:endParaRPr lang="en-US" altLang="zh-CN" kern="0" dirty="0"/>
          </a:p>
          <a:p>
            <a:pPr lvl="1"/>
            <a:r>
              <a:rPr lang="zh-CN" altLang="en-US" kern="0" dirty="0"/>
              <a:t>跳转指令中的立即数需左移</a:t>
            </a:r>
            <a:r>
              <a:rPr lang="en-US" altLang="zh-CN" kern="0" dirty="0"/>
              <a:t>1/2</a:t>
            </a:r>
            <a:r>
              <a:rPr lang="zh-CN" altLang="en-US" kern="0" dirty="0"/>
              <a:t>位</a:t>
            </a:r>
            <a:endParaRPr lang="en-US" altLang="zh-CN" kern="0" dirty="0"/>
          </a:p>
          <a:p>
            <a:pPr lvl="1"/>
            <a:r>
              <a:rPr lang="zh-CN" altLang="en-US" kern="0" dirty="0"/>
              <a:t>立即数位置散列，利于数据通路硬件</a:t>
            </a:r>
          </a:p>
        </p:txBody>
      </p:sp>
    </p:spTree>
    <p:extLst>
      <p:ext uri="{BB962C8B-B14F-4D97-AF65-F5344CB8AC3E}">
        <p14:creationId xmlns:p14="http://schemas.microsoft.com/office/powerpoint/2010/main" val="253868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1F951-C67D-1473-5F7B-9C2C2CA6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RV32I</a:t>
            </a:r>
            <a:r>
              <a:rPr lang="zh-CN" altLang="en-US" dirty="0"/>
              <a:t>相关寄存器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004A3F0-3EAE-CEE6-AE4C-17EDE23A2472}"/>
              </a:ext>
            </a:extLst>
          </p:cNvPr>
          <p:cNvGrpSpPr/>
          <p:nvPr/>
        </p:nvGrpSpPr>
        <p:grpSpPr>
          <a:xfrm>
            <a:off x="1476375" y="1196845"/>
            <a:ext cx="6248400" cy="5019675"/>
            <a:chOff x="1447800" y="1196845"/>
            <a:chExt cx="6248400" cy="5019675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F6529540-7641-C71D-9D56-825C1F29F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196845"/>
              <a:ext cx="6248400" cy="5019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862865A-A119-CD8D-2448-551B0AC4F017}"/>
                </a:ext>
              </a:extLst>
            </p:cNvPr>
            <p:cNvSpPr/>
            <p:nvPr/>
          </p:nvSpPr>
          <p:spPr bwMode="auto">
            <a:xfrm>
              <a:off x="2195835" y="5877170"/>
              <a:ext cx="1224085" cy="3393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09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778650-F2B8-D449-9DBE-FD37DECF1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40" y="1196845"/>
            <a:ext cx="7087190" cy="471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16510"/>
      </p:ext>
    </p:extLst>
  </p:cSld>
  <p:clrMapOvr>
    <a:masterClrMapping/>
  </p:clrMapOvr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4271</TotalTime>
  <Pages>44</Pages>
  <Words>546</Words>
  <Characters>0</Characters>
  <Application>Microsoft Office PowerPoint</Application>
  <DocSecurity>0</DocSecurity>
  <PresentationFormat>全屏显示(4:3)</PresentationFormat>
  <Lines>0</Lines>
  <Paragraphs>117</Paragraphs>
  <Slides>30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-apple-system</vt:lpstr>
      <vt:lpstr>宋体</vt:lpstr>
      <vt:lpstr>Arial</vt:lpstr>
      <vt:lpstr>Arial Black</vt:lpstr>
      <vt:lpstr>Corbel</vt:lpstr>
      <vt:lpstr>Times New Roman</vt:lpstr>
      <vt:lpstr>Wingdings</vt:lpstr>
      <vt:lpstr>cod4e</vt:lpstr>
      <vt:lpstr>Chapter 2</vt:lpstr>
      <vt:lpstr>2.1 RV32I指令及其格式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 RV32I相关寄存器</vt:lpstr>
      <vt:lpstr>PowerPoint 演示文稿</vt:lpstr>
      <vt:lpstr>PowerPoint 演示文稿</vt:lpstr>
      <vt:lpstr>PowerPoint 演示文稿</vt:lpstr>
      <vt:lpstr>2.3 RV32I指令功能分类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 插入排序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L6-505</cp:lastModifiedBy>
  <cp:revision>112</cp:revision>
  <dcterms:created xsi:type="dcterms:W3CDTF">2018-08-21T07:05:32Z</dcterms:created>
  <dcterms:modified xsi:type="dcterms:W3CDTF">2023-08-22T13:32:08Z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