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0" r:id="rId2"/>
    <p:sldId id="278" r:id="rId3"/>
    <p:sldId id="363" r:id="rId4"/>
    <p:sldId id="364" r:id="rId5"/>
    <p:sldId id="365" r:id="rId6"/>
    <p:sldId id="367" r:id="rId7"/>
    <p:sldId id="368" r:id="rId8"/>
    <p:sldId id="372" r:id="rId9"/>
    <p:sldId id="386" r:id="rId10"/>
    <p:sldId id="371" r:id="rId11"/>
    <p:sldId id="373" r:id="rId12"/>
    <p:sldId id="370" r:id="rId13"/>
    <p:sldId id="374" r:id="rId14"/>
    <p:sldId id="375" r:id="rId15"/>
    <p:sldId id="376" r:id="rId16"/>
    <p:sldId id="379" r:id="rId17"/>
    <p:sldId id="380" r:id="rId18"/>
    <p:sldId id="377" r:id="rId19"/>
    <p:sldId id="387" r:id="rId20"/>
    <p:sldId id="378" r:id="rId21"/>
    <p:sldId id="366" r:id="rId22"/>
    <p:sldId id="382" r:id="rId23"/>
    <p:sldId id="384" r:id="rId24"/>
    <p:sldId id="381" r:id="rId25"/>
    <p:sldId id="383" r:id="rId26"/>
    <p:sldId id="385" r:id="rId27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697A06-0714-4DA1-A31A-ED4E51CB5629}">
          <p14:sldIdLst>
            <p14:sldId id="270"/>
            <p14:sldId id="278"/>
            <p14:sldId id="363"/>
            <p14:sldId id="364"/>
            <p14:sldId id="365"/>
            <p14:sldId id="367"/>
            <p14:sldId id="368"/>
            <p14:sldId id="372"/>
            <p14:sldId id="386"/>
            <p14:sldId id="371"/>
            <p14:sldId id="373"/>
            <p14:sldId id="370"/>
            <p14:sldId id="374"/>
            <p14:sldId id="375"/>
            <p14:sldId id="376"/>
            <p14:sldId id="379"/>
            <p14:sldId id="380"/>
            <p14:sldId id="377"/>
            <p14:sldId id="387"/>
            <p14:sldId id="378"/>
            <p14:sldId id="366"/>
            <p14:sldId id="382"/>
            <p14:sldId id="384"/>
            <p14:sldId id="381"/>
            <p14:sldId id="383"/>
            <p14:sldId id="385"/>
          </p14:sldIdLst>
        </p14:section>
        <p14:section name="无标题节" id="{B4914765-E23C-48EE-B222-1BED4D014C2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0000"/>
    <a:srgbClr val="009900"/>
    <a:srgbClr val="008000"/>
    <a:srgbClr val="A47B3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87456" autoAdjust="0"/>
  </p:normalViewPr>
  <p:slideViewPr>
    <p:cSldViewPr snapToObjects="1">
      <p:cViewPr varScale="1">
        <p:scale>
          <a:sx n="100" d="100"/>
          <a:sy n="100" d="100"/>
        </p:scale>
        <p:origin x="954" y="78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23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23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23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09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1763714" y="104775"/>
            <a:ext cx="64606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Introduction to</a:t>
            </a:r>
            <a:r>
              <a:rPr lang="zh-CN" altLang="en-US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RISC-V Instruction Set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3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3190617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Ripes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	RISC-V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2023-08-11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35" y="1829426"/>
            <a:ext cx="6885714" cy="4495238"/>
          </a:xfrm>
          <a:prstGeom prst="rect">
            <a:avLst/>
          </a:prstGeom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设置：架构和初始状态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995960" y="4725090"/>
            <a:ext cx="3888270" cy="7200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BA2586-D31B-B615-6F11-36D72AF8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28" y="1052835"/>
            <a:ext cx="3057143" cy="600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BBFF6B7-41DF-FE3C-EF61-271A9985D5BC}"/>
              </a:ext>
            </a:extLst>
          </p:cNvPr>
          <p:cNvSpPr/>
          <p:nvPr/>
        </p:nvSpPr>
        <p:spPr bwMode="auto">
          <a:xfrm>
            <a:off x="5508064" y="1268850"/>
            <a:ext cx="360025" cy="38398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902"/>
            <a:ext cx="9144000" cy="348822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1043755" y="1988900"/>
            <a:ext cx="1152080" cy="21601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2044510"/>
            <a:ext cx="8352580" cy="2866702"/>
          </a:xfrm>
          <a:prstGeom prst="rect">
            <a:avLst/>
          </a:prstGeom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非流水</a:t>
            </a:r>
            <a:r>
              <a:rPr lang="en-US" altLang="zh-CN" sz="2400" kern="0" dirty="0"/>
              <a:t>-</a:t>
            </a:r>
            <a:r>
              <a:rPr lang="zh-CN" altLang="en-US" sz="2400" kern="0" dirty="0"/>
              <a:t>单周期架构</a:t>
            </a:r>
          </a:p>
        </p:txBody>
      </p:sp>
    </p:spTree>
    <p:extLst>
      <p:ext uri="{BB962C8B-B14F-4D97-AF65-F5344CB8AC3E}">
        <p14:creationId xmlns:p14="http://schemas.microsoft.com/office/powerpoint/2010/main" val="69556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进入第三个周期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E2A0A9-5D68-D277-6715-C7E896AD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" y="2214439"/>
            <a:ext cx="9144000" cy="17224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35687" y="2204914"/>
            <a:ext cx="504033" cy="28802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3B3F43-4980-76B8-8DE5-C9D1B533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3060"/>
            <a:ext cx="9144000" cy="18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953"/>
            <a:ext cx="9144000" cy="361609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539720" y="1844890"/>
            <a:ext cx="5760400" cy="216015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999"/>
            <a:ext cx="9144000" cy="3643802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 bwMode="auto">
          <a:xfrm>
            <a:off x="3352800" y="2623785"/>
            <a:ext cx="601538" cy="2507015"/>
          </a:xfrm>
          <a:custGeom>
            <a:avLst/>
            <a:gdLst>
              <a:gd name="connsiteX0" fmla="*/ 0 w 601538"/>
              <a:gd name="connsiteY0" fmla="*/ 85197 h 2415647"/>
              <a:gd name="connsiteX1" fmla="*/ 596900 w 601538"/>
              <a:gd name="connsiteY1" fmla="*/ 282047 h 2415647"/>
              <a:gd name="connsiteX2" fmla="*/ 228600 w 601538"/>
              <a:gd name="connsiteY2" fmla="*/ 2415647 h 241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538" h="2415647">
                <a:moveTo>
                  <a:pt x="0" y="85197"/>
                </a:moveTo>
                <a:cubicBezTo>
                  <a:pt x="279400" y="-10582"/>
                  <a:pt x="558800" y="-106361"/>
                  <a:pt x="596900" y="282047"/>
                </a:cubicBezTo>
                <a:cubicBezTo>
                  <a:pt x="635000" y="670455"/>
                  <a:pt x="431800" y="1543051"/>
                  <a:pt x="228600" y="2415647"/>
                </a:cubicBezTo>
              </a:path>
            </a:pathLst>
          </a:cu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81" y="1422810"/>
            <a:ext cx="4895238" cy="6380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1481802" y="1816610"/>
            <a:ext cx="2406548" cy="28802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82D7493-04CE-23B0-5650-D5AAFB9F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391"/>
            <a:ext cx="9144000" cy="491521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04030" y="1196845"/>
            <a:ext cx="2016140" cy="1800125"/>
            <a:chOff x="5004030" y="1196845"/>
            <a:chExt cx="2016140" cy="1800125"/>
          </a:xfrm>
        </p:grpSpPr>
        <p:sp>
          <p:nvSpPr>
            <p:cNvPr id="3" name="椭圆 2"/>
            <p:cNvSpPr/>
            <p:nvPr/>
          </p:nvSpPr>
          <p:spPr bwMode="auto">
            <a:xfrm>
              <a:off x="5004030" y="1196845"/>
              <a:ext cx="1224085" cy="432030"/>
            </a:xfrm>
            <a:prstGeom prst="ellipse">
              <a:avLst/>
            </a:prstGeom>
            <a:noFill/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5580070" y="1484865"/>
              <a:ext cx="1440100" cy="1512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2927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BB3BA2-CCBE-A726-D0D2-5487B7A7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41"/>
            <a:ext cx="9144000" cy="494591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7524205" y="2780955"/>
            <a:ext cx="1619795" cy="43203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6796AF-6DA4-A689-D450-D3EB8E25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" y="2620510"/>
            <a:ext cx="9144000" cy="365634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1772885"/>
            <a:ext cx="9144000" cy="1080075"/>
            <a:chOff x="0" y="1772885"/>
            <a:chExt cx="9144000" cy="10800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72885"/>
              <a:ext cx="9144000" cy="237669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7236185" y="2010554"/>
              <a:ext cx="1080075" cy="84240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611725" y="2780955"/>
            <a:ext cx="1224085" cy="626574"/>
            <a:chOff x="611725" y="2780955"/>
            <a:chExt cx="1224085" cy="626574"/>
          </a:xfrm>
        </p:grpSpPr>
        <p:sp>
          <p:nvSpPr>
            <p:cNvPr id="13" name="椭圆 12"/>
            <p:cNvSpPr/>
            <p:nvPr/>
          </p:nvSpPr>
          <p:spPr bwMode="auto">
            <a:xfrm>
              <a:off x="611725" y="2780955"/>
              <a:ext cx="1224085" cy="288020"/>
            </a:xfrm>
            <a:prstGeom prst="ellipse">
              <a:avLst/>
            </a:prstGeom>
            <a:noFill/>
            <a:ln w="1587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725" y="3068975"/>
              <a:ext cx="1183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92D050"/>
                  </a:solidFill>
                </a:rPr>
                <a:t>重新载入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45068" y="2010554"/>
            <a:ext cx="1634473" cy="770401"/>
            <a:chOff x="1345068" y="2010554"/>
            <a:chExt cx="1634473" cy="770401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1345068" y="2010554"/>
              <a:ext cx="1634473" cy="7704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stealth"/>
            </a:ln>
          </p:spPr>
        </p:cxnSp>
        <p:grpSp>
          <p:nvGrpSpPr>
            <p:cNvPr id="21" name="组合 20"/>
            <p:cNvGrpSpPr/>
            <p:nvPr/>
          </p:nvGrpSpPr>
          <p:grpSpPr>
            <a:xfrm>
              <a:off x="2162304" y="2197872"/>
              <a:ext cx="159017" cy="100702"/>
              <a:chOff x="2162304" y="2197872"/>
              <a:chExt cx="159017" cy="10070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2162304" y="2197872"/>
                <a:ext cx="159017" cy="1007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 flipH="1">
                <a:off x="2162304" y="2197872"/>
                <a:ext cx="152351" cy="1007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" name="组合 29"/>
          <p:cNvGrpSpPr/>
          <p:nvPr/>
        </p:nvGrpSpPr>
        <p:grpSpPr>
          <a:xfrm>
            <a:off x="3212555" y="2010554"/>
            <a:ext cx="2079495" cy="770401"/>
            <a:chOff x="3212555" y="2010554"/>
            <a:chExt cx="2079495" cy="770401"/>
          </a:xfrm>
        </p:grpSpPr>
        <p:cxnSp>
          <p:nvCxnSpPr>
            <p:cNvPr id="8" name="直接箭头连接符 7"/>
            <p:cNvCxnSpPr/>
            <p:nvPr/>
          </p:nvCxnSpPr>
          <p:spPr bwMode="auto">
            <a:xfrm>
              <a:off x="3212555" y="2010554"/>
              <a:ext cx="2079495" cy="7704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stealth"/>
            </a:ln>
          </p:spPr>
        </p:cxnSp>
        <p:grpSp>
          <p:nvGrpSpPr>
            <p:cNvPr id="22" name="组合 21"/>
            <p:cNvGrpSpPr/>
            <p:nvPr/>
          </p:nvGrpSpPr>
          <p:grpSpPr>
            <a:xfrm>
              <a:off x="4221234" y="2197872"/>
              <a:ext cx="159017" cy="100702"/>
              <a:chOff x="2162304" y="2197872"/>
              <a:chExt cx="159017" cy="100702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162304" y="2197872"/>
                <a:ext cx="159017" cy="1007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2162304" y="2197872"/>
                <a:ext cx="152351" cy="1007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6" name="直接箭头连接符 5"/>
          <p:cNvCxnSpPr/>
          <p:nvPr/>
        </p:nvCxnSpPr>
        <p:spPr bwMode="auto">
          <a:xfrm>
            <a:off x="5652075" y="2010554"/>
            <a:ext cx="1584110" cy="84240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/>
          </a:ln>
        </p:spPr>
      </p:cxnSp>
    </p:spTree>
    <p:extLst>
      <p:ext uri="{BB962C8B-B14F-4D97-AF65-F5344CB8AC3E}">
        <p14:creationId xmlns:p14="http://schemas.microsoft.com/office/powerpoint/2010/main" val="38488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FBEBFD-250A-7D39-0081-9DBCBA72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147"/>
            <a:ext cx="9144000" cy="37017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04E817-E5A5-0FBD-7216-5FD81050C79D}"/>
              </a:ext>
            </a:extLst>
          </p:cNvPr>
          <p:cNvSpPr/>
          <p:nvPr/>
        </p:nvSpPr>
        <p:spPr bwMode="auto">
          <a:xfrm>
            <a:off x="2195836" y="2924965"/>
            <a:ext cx="3888270" cy="216015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 err="1"/>
              <a:t>Ripes</a:t>
            </a:r>
            <a:r>
              <a:rPr lang="zh-CN" altLang="en-US" dirty="0"/>
              <a:t>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98" y="2776205"/>
            <a:ext cx="8423785" cy="1655098"/>
          </a:xfrm>
        </p:spPr>
        <p:txBody>
          <a:bodyPr/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sz="2400" dirty="0"/>
              <a:t>https://github.com/mortbopet/Ripes/releases</a:t>
            </a:r>
          </a:p>
          <a:p>
            <a:pPr lvl="1"/>
            <a:r>
              <a:rPr lang="en-US" altLang="zh-CN" sz="2400" dirty="0" err="1"/>
              <a:t>chmod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a+x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Ripes-v2.2.6-linux-x86_64.AppImage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8" y="4437070"/>
            <a:ext cx="8139804" cy="1656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5E514-0317-59DD-1439-2648843B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40" y="1206559"/>
            <a:ext cx="1687515" cy="16875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8D7F06-496B-6784-B2D8-4808240598A7}"/>
              </a:ext>
            </a:extLst>
          </p:cNvPr>
          <p:cNvSpPr txBox="1"/>
          <p:nvPr/>
        </p:nvSpPr>
        <p:spPr>
          <a:xfrm>
            <a:off x="4283980" y="2226108"/>
            <a:ext cx="2387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Morten </a:t>
            </a:r>
            <a:r>
              <a:rPr lang="en-US" altLang="zh-CN" dirty="0" err="1"/>
              <a:t>Borup</a:t>
            </a:r>
            <a:r>
              <a:rPr lang="en-US" altLang="zh-CN" dirty="0"/>
              <a:t> Petersen</a:t>
            </a:r>
          </a:p>
          <a:p>
            <a:r>
              <a:rPr lang="en-US" altLang="zh-CN" dirty="0" err="1"/>
              <a:t>mortbopet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969"/>
            <a:ext cx="9144000" cy="363006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5710" y="1772885"/>
            <a:ext cx="6910063" cy="631726"/>
            <a:chOff x="395710" y="1772885"/>
            <a:chExt cx="6910063" cy="631726"/>
          </a:xfrm>
        </p:grpSpPr>
        <p:grpSp>
          <p:nvGrpSpPr>
            <p:cNvPr id="3" name="组合 2"/>
            <p:cNvGrpSpPr/>
            <p:nvPr/>
          </p:nvGrpSpPr>
          <p:grpSpPr>
            <a:xfrm>
              <a:off x="395710" y="1772885"/>
              <a:ext cx="1795633" cy="626574"/>
              <a:chOff x="435887" y="2780955"/>
              <a:chExt cx="1795633" cy="626574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611725" y="2780955"/>
                <a:ext cx="1224085" cy="28802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35887" y="3068975"/>
                <a:ext cx="17956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2D050"/>
                    </a:solidFill>
                  </a:rPr>
                  <a:t>第二次循环执行</a:t>
                </a:r>
              </a:p>
            </p:txBody>
          </p:sp>
        </p:grpSp>
        <p:sp>
          <p:nvSpPr>
            <p:cNvPr id="6" name="任意多边形 5"/>
            <p:cNvSpPr/>
            <p:nvPr/>
          </p:nvSpPr>
          <p:spPr bwMode="auto">
            <a:xfrm>
              <a:off x="1762812" y="1970202"/>
              <a:ext cx="5542961" cy="434409"/>
            </a:xfrm>
            <a:custGeom>
              <a:avLst/>
              <a:gdLst>
                <a:gd name="connsiteX0" fmla="*/ 5542961 w 5542961"/>
                <a:gd name="connsiteY0" fmla="*/ 0 h 434409"/>
                <a:gd name="connsiteX1" fmla="*/ 2648932 w 5542961"/>
                <a:gd name="connsiteY1" fmla="*/ 433633 h 434409"/>
                <a:gd name="connsiteX2" fmla="*/ 0 w 5542961"/>
                <a:gd name="connsiteY2" fmla="*/ 84841 h 43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42961" h="434409">
                  <a:moveTo>
                    <a:pt x="5542961" y="0"/>
                  </a:moveTo>
                  <a:cubicBezTo>
                    <a:pt x="4557860" y="209746"/>
                    <a:pt x="3572759" y="419493"/>
                    <a:pt x="2648932" y="433633"/>
                  </a:cubicBezTo>
                  <a:cubicBezTo>
                    <a:pt x="1725105" y="447773"/>
                    <a:pt x="862552" y="266307"/>
                    <a:pt x="0" y="8484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7"/>
            <a:ext cx="8423785" cy="10790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 err="1"/>
              <a:t>Ripes</a:t>
            </a:r>
            <a:r>
              <a:rPr lang="zh-CN" altLang="en-US" kern="0" dirty="0"/>
              <a:t>自带示例</a:t>
            </a:r>
            <a:endParaRPr lang="en-US" altLang="zh-CN" kern="0" dirty="0"/>
          </a:p>
          <a:p>
            <a:pPr lvl="1"/>
            <a:r>
              <a:rPr lang="en-US" altLang="zh-CN" kern="0" dirty="0" err="1"/>
              <a:t>File</a:t>
            </a:r>
            <a:r>
              <a:rPr lang="en-US" altLang="zh-CN" kern="0" dirty="0" err="1">
                <a:sym typeface="Wingdings" panose="05000000000000000000" pitchFamily="2" charset="2"/>
              </a:rPr>
              <a:t>Load</a:t>
            </a:r>
            <a:r>
              <a:rPr lang="en-US" altLang="zh-CN" kern="0" dirty="0">
                <a:sym typeface="Wingdings" panose="05000000000000000000" pitchFamily="2" charset="2"/>
              </a:rPr>
              <a:t> Examples Assembly  </a:t>
            </a:r>
            <a:r>
              <a:rPr lang="en-US" altLang="zh-CN" kern="0" dirty="0" err="1">
                <a:sym typeface="Wingdings" panose="05000000000000000000" pitchFamily="2" charset="2"/>
              </a:rPr>
              <a:t>leds.s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6138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24840"/>
            <a:ext cx="2963255" cy="5301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51" y="1124840"/>
            <a:ext cx="4464310" cy="530250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6156110" y="1412860"/>
            <a:ext cx="2376165" cy="201614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758785" y="4509075"/>
            <a:ext cx="720050" cy="79205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287"/>
            <a:ext cx="9144000" cy="457942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652075" y="2204915"/>
            <a:ext cx="3384235" cy="648045"/>
            <a:chOff x="5652075" y="2204915"/>
            <a:chExt cx="3384235" cy="648045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6660145" y="2204915"/>
              <a:ext cx="2376165" cy="648045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52075" y="2204915"/>
              <a:ext cx="1008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LED</a:t>
              </a:r>
              <a:r>
                <a:rPr lang="zh-CN" altLang="en-US" dirty="0">
                  <a:solidFill>
                    <a:srgbClr val="FF0000"/>
                  </a:solidFill>
                </a:rPr>
                <a:t>阵列尺寸设置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0045" y="3429000"/>
            <a:ext cx="3816265" cy="1008070"/>
            <a:chOff x="5220045" y="3429000"/>
            <a:chExt cx="3816265" cy="1008070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6660145" y="3429000"/>
              <a:ext cx="2376165" cy="100807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0045" y="3669426"/>
              <a:ext cx="144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对应的寄存器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5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90" y="1124840"/>
            <a:ext cx="4597552" cy="53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8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79"/>
            <a:ext cx="9144000" cy="43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5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52" y="2231257"/>
            <a:ext cx="4259324" cy="333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2564940"/>
            <a:ext cx="3556158" cy="266418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187765" y="3068975"/>
            <a:ext cx="2376165" cy="21601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1" y="1700880"/>
            <a:ext cx="8064560" cy="4082683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启动界面（数据通路视图）</a:t>
            </a:r>
            <a:endParaRPr lang="zh-CN" altLang="en-US" sz="24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代码编辑区视图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2" y="1700880"/>
            <a:ext cx="8064560" cy="45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内存区视图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4" y="1700880"/>
            <a:ext cx="8086823" cy="45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示例代码</a:t>
            </a:r>
            <a:r>
              <a:rPr lang="en-US" altLang="zh-CN" sz="3200" dirty="0"/>
              <a:t>demo.asm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29" y="1125858"/>
            <a:ext cx="8423785" cy="1655098"/>
          </a:xfrm>
        </p:spPr>
        <p:txBody>
          <a:bodyPr/>
          <a:lstStyle/>
          <a:p>
            <a:r>
              <a:rPr lang="zh-CN" altLang="en-US" dirty="0"/>
              <a:t>简单指令序列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6278B4-0762-B5DD-94DD-C1B64D9132F6}"/>
              </a:ext>
            </a:extLst>
          </p:cNvPr>
          <p:cNvGrpSpPr/>
          <p:nvPr/>
        </p:nvGrpSpPr>
        <p:grpSpPr>
          <a:xfrm>
            <a:off x="1099311" y="2397948"/>
            <a:ext cx="6408445" cy="2062103"/>
            <a:chOff x="1099311" y="1749904"/>
            <a:chExt cx="6408445" cy="2062103"/>
          </a:xfrm>
        </p:grpSpPr>
        <p:sp>
          <p:nvSpPr>
            <p:cNvPr id="3" name="矩形 2"/>
            <p:cNvSpPr/>
            <p:nvPr/>
          </p:nvSpPr>
          <p:spPr>
            <a:xfrm>
              <a:off x="1099311" y="1749904"/>
              <a:ext cx="6408445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skt@skt-VirtualBox</a:t>
              </a:r>
              <a:r>
                <a:rPr lang="en-US" altLang="zh-CN" dirty="0"/>
                <a:t>:~/Downloads$ cat </a:t>
              </a:r>
              <a:r>
                <a:rPr lang="en-US" altLang="zh-CN" dirty="0">
                  <a:solidFill>
                    <a:srgbClr val="7030A0"/>
                  </a:solidFill>
                </a:rPr>
                <a:t>demo.asm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        	add     t0,zero,zero</a:t>
              </a:r>
            </a:p>
            <a:p>
              <a:r>
                <a:rPr lang="en-US" altLang="zh-CN" dirty="0"/>
                <a:t>loop:   	</a:t>
              </a:r>
              <a:r>
                <a:rPr lang="en-US" altLang="zh-CN" dirty="0" err="1"/>
                <a:t>addi</a:t>
              </a:r>
              <a:r>
                <a:rPr lang="en-US" altLang="zh-CN" dirty="0"/>
                <a:t>    t0,t0,0x05</a:t>
              </a:r>
            </a:p>
            <a:p>
              <a:r>
                <a:rPr lang="en-US" altLang="zh-CN" dirty="0"/>
                <a:t>        	</a:t>
              </a:r>
              <a:r>
                <a:rPr lang="en-US" altLang="zh-CN" dirty="0" err="1"/>
                <a:t>sw</a:t>
              </a:r>
              <a:r>
                <a:rPr lang="en-US" altLang="zh-CN" dirty="0"/>
                <a:t>      t0, 0x20(zero)</a:t>
              </a:r>
            </a:p>
            <a:p>
              <a:r>
                <a:rPr lang="en-US" altLang="zh-CN" dirty="0"/>
                <a:t>        	</a:t>
              </a:r>
              <a:r>
                <a:rPr lang="en-US" altLang="zh-CN" dirty="0" err="1">
                  <a:solidFill>
                    <a:srgbClr val="00B050"/>
                  </a:solidFill>
                </a:rPr>
                <a:t>jal</a:t>
              </a:r>
              <a:r>
                <a:rPr lang="en-US" altLang="zh-CN" dirty="0"/>
                <a:t>     zero, skip</a:t>
              </a:r>
            </a:p>
            <a:p>
              <a:r>
                <a:rPr lang="en-US" altLang="zh-CN" dirty="0"/>
                <a:t>        	sub     t0,t0,t0</a:t>
              </a:r>
            </a:p>
            <a:p>
              <a:r>
                <a:rPr lang="en-US" altLang="zh-CN" dirty="0"/>
                <a:t>skip:  	</a:t>
              </a:r>
              <a:r>
                <a:rPr lang="en-US" altLang="zh-CN" dirty="0" err="1">
                  <a:solidFill>
                    <a:srgbClr val="00B050"/>
                  </a:solidFill>
                </a:rPr>
                <a:t>jal</a:t>
              </a:r>
              <a:r>
                <a:rPr lang="en-US" altLang="zh-CN" dirty="0"/>
                <a:t>     zero, loop</a:t>
              </a:r>
            </a:p>
            <a:p>
              <a:r>
                <a:rPr lang="en-US" altLang="zh-CN" dirty="0" err="1"/>
                <a:t>skt@skt-VirtualBox</a:t>
              </a:r>
              <a:r>
                <a:rPr lang="en-US" altLang="zh-CN" dirty="0"/>
                <a:t>:~/Downloads$ </a:t>
              </a: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1696280" y="3013181"/>
              <a:ext cx="380286" cy="495300"/>
            </a:xfrm>
            <a:custGeom>
              <a:avLst/>
              <a:gdLst>
                <a:gd name="connsiteX0" fmla="*/ 380286 w 380286"/>
                <a:gd name="connsiteY0" fmla="*/ 0 h 495300"/>
                <a:gd name="connsiteX1" fmla="*/ 5636 w 380286"/>
                <a:gd name="connsiteY1" fmla="*/ 196850 h 495300"/>
                <a:gd name="connsiteX2" fmla="*/ 189786 w 380286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286" h="495300">
                  <a:moveTo>
                    <a:pt x="380286" y="0"/>
                  </a:moveTo>
                  <a:cubicBezTo>
                    <a:pt x="208836" y="57150"/>
                    <a:pt x="37386" y="114300"/>
                    <a:pt x="5636" y="196850"/>
                  </a:cubicBezTo>
                  <a:cubicBezTo>
                    <a:pt x="-26114" y="279400"/>
                    <a:pt x="81836" y="387350"/>
                    <a:pt x="189786" y="4953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1630209" y="2511531"/>
              <a:ext cx="395557" cy="990600"/>
            </a:xfrm>
            <a:custGeom>
              <a:avLst/>
              <a:gdLst>
                <a:gd name="connsiteX0" fmla="*/ 395557 w 395557"/>
                <a:gd name="connsiteY0" fmla="*/ 990600 h 990600"/>
                <a:gd name="connsiteX1" fmla="*/ 1857 w 395557"/>
                <a:gd name="connsiteY1" fmla="*/ 400050 h 990600"/>
                <a:gd name="connsiteX2" fmla="*/ 274907 w 395557"/>
                <a:gd name="connsiteY2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557" h="990600">
                  <a:moveTo>
                    <a:pt x="395557" y="990600"/>
                  </a:moveTo>
                  <a:cubicBezTo>
                    <a:pt x="208761" y="777875"/>
                    <a:pt x="21965" y="565150"/>
                    <a:pt x="1857" y="400050"/>
                  </a:cubicBezTo>
                  <a:cubicBezTo>
                    <a:pt x="-18251" y="234950"/>
                    <a:pt x="128328" y="117475"/>
                    <a:pt x="274907" y="0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45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载入程序</a:t>
            </a:r>
            <a:endParaRPr lang="en-US" altLang="zh-CN" kern="0" dirty="0"/>
          </a:p>
          <a:p>
            <a:pPr lvl="1"/>
            <a:r>
              <a:rPr lang="en-US" altLang="zh-CN" kern="0" dirty="0"/>
              <a:t>File </a:t>
            </a:r>
            <a:r>
              <a:rPr lang="en-US" altLang="zh-CN" kern="0" dirty="0">
                <a:sym typeface="Wingdings" panose="05000000000000000000" pitchFamily="2" charset="2"/>
              </a:rPr>
              <a:t> Load Program</a:t>
            </a:r>
          </a:p>
          <a:p>
            <a:pPr lvl="1"/>
            <a:r>
              <a:rPr lang="zh-CN" altLang="en-US" kern="0" dirty="0">
                <a:sym typeface="Wingdings" panose="05000000000000000000" pitchFamily="2" charset="2"/>
              </a:rPr>
              <a:t>选择</a:t>
            </a:r>
            <a:r>
              <a:rPr lang="en-US" altLang="zh-CN" kern="0" dirty="0">
                <a:sym typeface="Wingdings" panose="05000000000000000000" pitchFamily="2" charset="2"/>
              </a:rPr>
              <a:t>demo.asm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5" y="2996970"/>
            <a:ext cx="4190476" cy="267619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1691800" y="3429000"/>
            <a:ext cx="5040350" cy="216015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26E7318-B7EE-FD98-EE63-23D1801C7C3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代码区显示</a:t>
            </a:r>
            <a:r>
              <a:rPr lang="en-US" altLang="zh-CN" sz="2400" kern="0" dirty="0"/>
              <a:t>demo.asm</a:t>
            </a:r>
            <a:endParaRPr lang="zh-CN" altLang="en-US" sz="24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584A1-DB3A-E0D2-416A-1B743D27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206"/>
            <a:ext cx="9144000" cy="293358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B810243-3D6F-9638-964B-F9615021EF8E}"/>
              </a:ext>
            </a:extLst>
          </p:cNvPr>
          <p:cNvSpPr/>
          <p:nvPr/>
        </p:nvSpPr>
        <p:spPr bwMode="auto">
          <a:xfrm>
            <a:off x="7380195" y="2636945"/>
            <a:ext cx="1763805" cy="28802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97AE4-9AAB-C8F5-F358-65A64F31C099}"/>
              </a:ext>
            </a:extLst>
          </p:cNvPr>
          <p:cNvSpPr txBox="1">
            <a:spLocks/>
          </p:cNvSpPr>
          <p:nvPr/>
        </p:nvSpPr>
        <p:spPr>
          <a:xfrm>
            <a:off x="684529" y="1125858"/>
            <a:ext cx="8423785" cy="1655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内存区的</a:t>
            </a:r>
            <a:r>
              <a:rPr lang="en-US" altLang="zh-CN" sz="2400" kern="0" dirty="0"/>
              <a:t>demo.asm</a:t>
            </a:r>
            <a:endParaRPr lang="zh-CN" altLang="en-US" sz="24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96496-8059-CE15-5997-7DD62B26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057"/>
            <a:ext cx="9144000" cy="34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7266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4651</TotalTime>
  <Pages>44</Pages>
  <Words>195</Words>
  <Characters>0</Characters>
  <Application>Microsoft Office PowerPoint</Application>
  <DocSecurity>0</DocSecurity>
  <PresentationFormat>全屏显示(4:3)</PresentationFormat>
  <Lines>0</Lines>
  <Paragraphs>46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Arial Black</vt:lpstr>
      <vt:lpstr>Corbel</vt:lpstr>
      <vt:lpstr>Times New Roman</vt:lpstr>
      <vt:lpstr>Wingdings</vt:lpstr>
      <vt:lpstr>cod4e</vt:lpstr>
      <vt:lpstr>Chapter 3</vt:lpstr>
      <vt:lpstr>3.1 Ripes安装</vt:lpstr>
      <vt:lpstr>PowerPoint 演示文稿</vt:lpstr>
      <vt:lpstr>PowerPoint 演示文稿</vt:lpstr>
      <vt:lpstr>PowerPoint 演示文稿</vt:lpstr>
      <vt:lpstr>3.2 示例代码demo.asm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124</cp:revision>
  <dcterms:created xsi:type="dcterms:W3CDTF">2018-08-21T07:05:32Z</dcterms:created>
  <dcterms:modified xsi:type="dcterms:W3CDTF">2023-08-23T15:21:05Z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